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
  </p:notesMasterIdLst>
  <p:sldIdLst>
    <p:sldId id="257" r:id="rId2"/>
    <p:sldId id="259" r:id="rId3"/>
    <p:sldId id="266" r:id="rId4"/>
    <p:sldId id="267" r:id="rId5"/>
    <p:sldId id="268"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29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781A2-3B37-4909-97F3-312BE098196C}" type="datetimeFigureOut">
              <a:rPr lang="en-US" smtClean="0"/>
              <a:t>5/18/2023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44B78-C600-4EE4-AEED-1CC03B6BECC1}" type="slidenum">
              <a:rPr lang="en-US" smtClean="0"/>
              <a:t>‹#›</a:t>
            </a:fld>
            <a:endParaRPr lang="en-US"/>
          </a:p>
        </p:txBody>
      </p:sp>
    </p:spTree>
    <p:extLst>
      <p:ext uri="{BB962C8B-B14F-4D97-AF65-F5344CB8AC3E}">
        <p14:creationId xmlns:p14="http://schemas.microsoft.com/office/powerpoint/2010/main" val="165435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Single Event with Picture</a:t>
            </a:r>
          </a:p>
        </p:txBody>
      </p:sp>
      <p:sp>
        <p:nvSpPr>
          <p:cNvPr id="4" name="Slide Number Placeholder 3"/>
          <p:cNvSpPr>
            <a:spLocks noGrp="1"/>
          </p:cNvSpPr>
          <p:nvPr>
            <p:ph type="sldNum" sz="quarter" idx="5"/>
          </p:nvPr>
        </p:nvSpPr>
        <p:spPr/>
        <p:txBody>
          <a:bodyPr/>
          <a:lstStyle/>
          <a:p>
            <a:fld id="{6B444B78-C600-4EE4-AEED-1CC03B6BECC1}" type="slidenum">
              <a:rPr lang="en-US" smtClean="0"/>
              <a:t>1</a:t>
            </a:fld>
            <a:endParaRPr lang="en-US"/>
          </a:p>
        </p:txBody>
      </p:sp>
    </p:spTree>
    <p:extLst>
      <p:ext uri="{BB962C8B-B14F-4D97-AF65-F5344CB8AC3E}">
        <p14:creationId xmlns:p14="http://schemas.microsoft.com/office/powerpoint/2010/main" val="169962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imple Fram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1DDF39-A305-5341-AA32-CC5D184CE18C}"/>
              </a:ext>
            </a:extLst>
          </p:cNvPr>
          <p:cNvPicPr>
            <a:picLocks noChangeAspect="1"/>
          </p:cNvPicPr>
          <p:nvPr userDrawn="1"/>
        </p:nvPicPr>
        <p:blipFill>
          <a:blip r:embed="rId2"/>
          <a:stretch>
            <a:fillRect/>
          </a:stretch>
        </p:blipFill>
        <p:spPr>
          <a:xfrm>
            <a:off x="0" y="0"/>
            <a:ext cx="7772400" cy="10058400"/>
          </a:xfrm>
          <a:prstGeom prst="rect">
            <a:avLst/>
          </a:prstGeom>
        </p:spPr>
      </p:pic>
      <p:sp>
        <p:nvSpPr>
          <p:cNvPr id="2" name="Title 1"/>
          <p:cNvSpPr>
            <a:spLocks noGrp="1"/>
          </p:cNvSpPr>
          <p:nvPr>
            <p:ph type="ctrTitle" hasCustomPrompt="1"/>
          </p:nvPr>
        </p:nvSpPr>
        <p:spPr>
          <a:xfrm>
            <a:off x="1068705" y="959820"/>
            <a:ext cx="6606540" cy="1199170"/>
          </a:xfrm>
        </p:spPr>
        <p:txBody>
          <a:bodyPr anchor="b">
            <a:normAutofit/>
          </a:bodyPr>
          <a:lstStyle>
            <a:lvl1pPr algn="l">
              <a:buNone/>
              <a:defRPr sz="4235" cap="all" baseline="0">
                <a:latin typeface="+mj-lt"/>
              </a:defRPr>
            </a:lvl1pPr>
          </a:lstStyle>
          <a:p>
            <a:r>
              <a:rPr lang="en-US"/>
              <a:t>Enter Title Here</a:t>
            </a:r>
            <a:br>
              <a:rPr lang="en-US"/>
            </a:br>
            <a:r>
              <a:rPr lang="en-US"/>
              <a:t>(2 lines)</a:t>
            </a:r>
          </a:p>
        </p:txBody>
      </p:sp>
      <p:sp>
        <p:nvSpPr>
          <p:cNvPr id="3" name="Subtitle 2"/>
          <p:cNvSpPr>
            <a:spLocks noGrp="1"/>
          </p:cNvSpPr>
          <p:nvPr>
            <p:ph type="subTitle" idx="1" hasCustomPrompt="1"/>
          </p:nvPr>
        </p:nvSpPr>
        <p:spPr>
          <a:xfrm>
            <a:off x="1068705" y="519709"/>
            <a:ext cx="5634990" cy="305792"/>
          </a:xfrm>
        </p:spPr>
        <p:txBody>
          <a:bodyPr>
            <a:normAutofit/>
          </a:bodyPr>
          <a:lstStyle>
            <a:lvl1pPr marL="0" indent="0" algn="l">
              <a:buNone/>
              <a:defRPr sz="1800" baseline="0">
                <a:solidFill>
                  <a:schemeClr val="accent4"/>
                </a:solidFill>
                <a:latin typeface="+mn-lt"/>
              </a:defRPr>
            </a:lvl1pPr>
            <a:lvl2pPr marL="295818" indent="0" algn="ctr">
              <a:buNone/>
              <a:defRPr sz="1294"/>
            </a:lvl2pPr>
            <a:lvl3pPr marL="591635" indent="0" algn="ctr">
              <a:buNone/>
              <a:defRPr sz="1165"/>
            </a:lvl3pPr>
            <a:lvl4pPr marL="887453" indent="0" algn="ctr">
              <a:buNone/>
              <a:defRPr sz="1035"/>
            </a:lvl4pPr>
            <a:lvl5pPr marL="1183270" indent="0" algn="ctr">
              <a:buNone/>
              <a:defRPr sz="1035"/>
            </a:lvl5pPr>
            <a:lvl6pPr marL="1479088" indent="0" algn="ctr">
              <a:buNone/>
              <a:defRPr sz="1035"/>
            </a:lvl6pPr>
            <a:lvl7pPr marL="1774905" indent="0" algn="ctr">
              <a:buNone/>
              <a:defRPr sz="1035"/>
            </a:lvl7pPr>
            <a:lvl8pPr marL="2070723" indent="0" algn="ctr">
              <a:buNone/>
              <a:defRPr sz="1035"/>
            </a:lvl8pPr>
            <a:lvl9pPr marL="2366540" indent="0" algn="ctr">
              <a:buNone/>
              <a:defRPr sz="1035"/>
            </a:lvl9pPr>
          </a:lstStyle>
          <a:p>
            <a:r>
              <a:rPr lang="en-US"/>
              <a:t>Enter Subtitle Here (1 line)</a:t>
            </a:r>
          </a:p>
        </p:txBody>
      </p:sp>
      <p:sp>
        <p:nvSpPr>
          <p:cNvPr id="10" name="Picture Placeholder 9">
            <a:extLst>
              <a:ext uri="{FF2B5EF4-FFF2-40B4-BE49-F238E27FC236}">
                <a16:creationId xmlns:a16="http://schemas.microsoft.com/office/drawing/2014/main" id="{EAD0FF82-CF2F-0E4A-A01B-EA42BF007D19}"/>
              </a:ext>
            </a:extLst>
          </p:cNvPr>
          <p:cNvSpPr>
            <a:spLocks noGrp="1"/>
          </p:cNvSpPr>
          <p:nvPr>
            <p:ph type="pic" sz="quarter" idx="13"/>
          </p:nvPr>
        </p:nvSpPr>
        <p:spPr>
          <a:xfrm>
            <a:off x="469110" y="2468934"/>
            <a:ext cx="6505425" cy="4875943"/>
          </a:xfrm>
        </p:spPr>
        <p:txBody>
          <a:bodyPr/>
          <a:lstStyle>
            <a:lvl1pPr marL="0" indent="0">
              <a:buNone/>
              <a:defRPr/>
            </a:lvl1pPr>
          </a:lstStyle>
          <a:p>
            <a:r>
              <a:rPr lang="en-US"/>
              <a:t>Click icon to add picture</a:t>
            </a:r>
          </a:p>
        </p:txBody>
      </p:sp>
      <p:sp>
        <p:nvSpPr>
          <p:cNvPr id="18" name="Text Placeholder 17">
            <a:extLst>
              <a:ext uri="{FF2B5EF4-FFF2-40B4-BE49-F238E27FC236}">
                <a16:creationId xmlns:a16="http://schemas.microsoft.com/office/drawing/2014/main" id="{158B9366-9BBD-DC41-96A4-F417E09DE3AB}"/>
              </a:ext>
            </a:extLst>
          </p:cNvPr>
          <p:cNvSpPr>
            <a:spLocks noGrp="1"/>
          </p:cNvSpPr>
          <p:nvPr>
            <p:ph type="body" sz="quarter" idx="14" hasCustomPrompt="1"/>
          </p:nvPr>
        </p:nvSpPr>
        <p:spPr>
          <a:xfrm>
            <a:off x="3708399" y="7541165"/>
            <a:ext cx="3266135" cy="1439081"/>
          </a:xfrm>
        </p:spPr>
        <p:txBody>
          <a:bodyPr>
            <a:normAutofit/>
          </a:bodyPr>
          <a:lstStyle>
            <a:lvl1pPr marL="0" indent="0">
              <a:buFontTx/>
              <a:buNone/>
              <a:defRPr sz="1400" baseline="0">
                <a:solidFill>
                  <a:schemeClr val="accent4"/>
                </a:solidFill>
                <a:latin typeface="+mn-lt"/>
              </a:defRPr>
            </a:lvl1pPr>
          </a:lstStyle>
          <a:p>
            <a:pPr lvl="0"/>
            <a:r>
              <a:rPr lang="en-US"/>
              <a:t>Enter minor details here </a:t>
            </a:r>
            <a:br>
              <a:rPr lang="en-US"/>
            </a:br>
            <a:r>
              <a:rPr lang="en-US"/>
              <a:t>(up to 5 lines)</a:t>
            </a:r>
          </a:p>
        </p:txBody>
      </p:sp>
      <p:sp>
        <p:nvSpPr>
          <p:cNvPr id="19" name="Text Placeholder 17">
            <a:extLst>
              <a:ext uri="{FF2B5EF4-FFF2-40B4-BE49-F238E27FC236}">
                <a16:creationId xmlns:a16="http://schemas.microsoft.com/office/drawing/2014/main" id="{771FE312-8049-E640-B772-22B94A44899F}"/>
              </a:ext>
            </a:extLst>
          </p:cNvPr>
          <p:cNvSpPr>
            <a:spLocks noGrp="1"/>
          </p:cNvSpPr>
          <p:nvPr>
            <p:ph type="body" sz="quarter" idx="15" hasCustomPrompt="1"/>
          </p:nvPr>
        </p:nvSpPr>
        <p:spPr>
          <a:xfrm>
            <a:off x="469110" y="7541166"/>
            <a:ext cx="3000993" cy="1447144"/>
          </a:xfrm>
        </p:spPr>
        <p:txBody>
          <a:bodyPr>
            <a:normAutofit/>
          </a:bodyPr>
          <a:lstStyle>
            <a:lvl1pPr marL="0" indent="0">
              <a:buFontTx/>
              <a:buNone/>
              <a:defRPr sz="1882" baseline="0">
                <a:solidFill>
                  <a:schemeClr val="accent4"/>
                </a:solidFill>
                <a:latin typeface="+mn-lt"/>
              </a:defRPr>
            </a:lvl1pPr>
          </a:lstStyle>
          <a:p>
            <a:pPr lvl="0"/>
            <a:r>
              <a:rPr lang="en-US"/>
              <a:t>Enter major details here</a:t>
            </a:r>
          </a:p>
          <a:p>
            <a:pPr lvl="0"/>
            <a:r>
              <a:rPr lang="en-US"/>
              <a:t>(up to 4 lines)</a:t>
            </a:r>
          </a:p>
        </p:txBody>
      </p:sp>
    </p:spTree>
    <p:extLst>
      <p:ext uri="{BB962C8B-B14F-4D97-AF65-F5344CB8AC3E}">
        <p14:creationId xmlns:p14="http://schemas.microsoft.com/office/powerpoint/2010/main" val="149669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oodgrai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F2BBD-8229-5848-AD68-745FE30F7476}"/>
              </a:ext>
            </a:extLst>
          </p:cNvPr>
          <p:cNvPicPr>
            <a:picLocks noChangeAspect="1"/>
          </p:cNvPicPr>
          <p:nvPr userDrawn="1"/>
        </p:nvPicPr>
        <p:blipFill>
          <a:blip r:embed="rId2"/>
          <a:stretch>
            <a:fillRect/>
          </a:stretch>
        </p:blipFill>
        <p:spPr>
          <a:xfrm>
            <a:off x="0" y="156544"/>
            <a:ext cx="7772400" cy="9922944"/>
          </a:xfrm>
          <a:prstGeom prst="rect">
            <a:avLst/>
          </a:prstGeom>
        </p:spPr>
      </p:pic>
      <p:sp>
        <p:nvSpPr>
          <p:cNvPr id="2" name="Title 1"/>
          <p:cNvSpPr>
            <a:spLocks noGrp="1"/>
          </p:cNvSpPr>
          <p:nvPr>
            <p:ph type="ctrTitle" hasCustomPrompt="1"/>
          </p:nvPr>
        </p:nvSpPr>
        <p:spPr>
          <a:xfrm>
            <a:off x="944454" y="2806695"/>
            <a:ext cx="4164259" cy="2107416"/>
          </a:xfrm>
        </p:spPr>
        <p:txBody>
          <a:bodyPr anchor="b">
            <a:normAutofit/>
          </a:bodyPr>
          <a:lstStyle>
            <a:lvl1pPr algn="l">
              <a:defRPr sz="4800" cap="all" baseline="0">
                <a:latin typeface="+mj-lt"/>
              </a:defRPr>
            </a:lvl1pPr>
          </a:lstStyle>
          <a:p>
            <a:r>
              <a:rPr lang="en-US"/>
              <a:t>Enter Title Here (up to 3 lines)</a:t>
            </a:r>
          </a:p>
        </p:txBody>
      </p:sp>
      <p:sp>
        <p:nvSpPr>
          <p:cNvPr id="3" name="Subtitle 2"/>
          <p:cNvSpPr>
            <a:spLocks noGrp="1"/>
          </p:cNvSpPr>
          <p:nvPr>
            <p:ph type="subTitle" idx="1" hasCustomPrompt="1"/>
          </p:nvPr>
        </p:nvSpPr>
        <p:spPr>
          <a:xfrm>
            <a:off x="490226" y="1534886"/>
            <a:ext cx="5634990" cy="492072"/>
          </a:xfrm>
        </p:spPr>
        <p:txBody>
          <a:bodyPr>
            <a:normAutofit/>
          </a:bodyPr>
          <a:lstStyle>
            <a:lvl1pPr marL="0" indent="0" algn="l">
              <a:buNone/>
              <a:defRPr sz="1800" baseline="0">
                <a:solidFill>
                  <a:schemeClr val="bg1"/>
                </a:solidFill>
                <a:latin typeface="+mn-lt"/>
              </a:defRPr>
            </a:lvl1pPr>
            <a:lvl2pPr marL="295818" indent="0" algn="ctr">
              <a:buNone/>
              <a:defRPr sz="1294"/>
            </a:lvl2pPr>
            <a:lvl3pPr marL="591635" indent="0" algn="ctr">
              <a:buNone/>
              <a:defRPr sz="1165"/>
            </a:lvl3pPr>
            <a:lvl4pPr marL="887453" indent="0" algn="ctr">
              <a:buNone/>
              <a:defRPr sz="1035"/>
            </a:lvl4pPr>
            <a:lvl5pPr marL="1183270" indent="0" algn="ctr">
              <a:buNone/>
              <a:defRPr sz="1035"/>
            </a:lvl5pPr>
            <a:lvl6pPr marL="1479088" indent="0" algn="ctr">
              <a:buNone/>
              <a:defRPr sz="1035"/>
            </a:lvl6pPr>
            <a:lvl7pPr marL="1774905" indent="0" algn="ctr">
              <a:buNone/>
              <a:defRPr sz="1035"/>
            </a:lvl7pPr>
            <a:lvl8pPr marL="2070723" indent="0" algn="ctr">
              <a:buNone/>
              <a:defRPr sz="1035"/>
            </a:lvl8pPr>
            <a:lvl9pPr marL="2366540" indent="0" algn="ctr">
              <a:buNone/>
              <a:defRPr sz="1035"/>
            </a:lvl9pPr>
          </a:lstStyle>
          <a:p>
            <a:r>
              <a:rPr lang="en-US"/>
              <a:t>Enter Subtitle Here (1 line)</a:t>
            </a:r>
          </a:p>
        </p:txBody>
      </p:sp>
      <p:sp>
        <p:nvSpPr>
          <p:cNvPr id="10" name="Picture Placeholder 9">
            <a:extLst>
              <a:ext uri="{FF2B5EF4-FFF2-40B4-BE49-F238E27FC236}">
                <a16:creationId xmlns:a16="http://schemas.microsoft.com/office/drawing/2014/main" id="{EAD0FF82-CF2F-0E4A-A01B-EA42BF007D19}"/>
              </a:ext>
            </a:extLst>
          </p:cNvPr>
          <p:cNvSpPr>
            <a:spLocks noGrp="1"/>
          </p:cNvSpPr>
          <p:nvPr>
            <p:ph type="pic" sz="quarter" idx="13" hasCustomPrompt="1"/>
          </p:nvPr>
        </p:nvSpPr>
        <p:spPr>
          <a:xfrm>
            <a:off x="4710546" y="544144"/>
            <a:ext cx="2020128" cy="1727877"/>
          </a:xfrm>
        </p:spPr>
        <p:txBody>
          <a:bodyPr/>
          <a:lstStyle>
            <a:lvl1pPr marL="0" indent="0">
              <a:buNone/>
              <a:defRPr>
                <a:solidFill>
                  <a:schemeClr val="bg1"/>
                </a:solidFill>
              </a:defRPr>
            </a:lvl1pPr>
          </a:lstStyle>
          <a:p>
            <a:r>
              <a:rPr lang="en-US"/>
              <a:t>Click icon to add secondary picture</a:t>
            </a:r>
          </a:p>
        </p:txBody>
      </p:sp>
      <p:sp>
        <p:nvSpPr>
          <p:cNvPr id="18" name="Text Placeholder 17">
            <a:extLst>
              <a:ext uri="{FF2B5EF4-FFF2-40B4-BE49-F238E27FC236}">
                <a16:creationId xmlns:a16="http://schemas.microsoft.com/office/drawing/2014/main" id="{158B9366-9BBD-DC41-96A4-F417E09DE3AB}"/>
              </a:ext>
            </a:extLst>
          </p:cNvPr>
          <p:cNvSpPr>
            <a:spLocks noGrp="1"/>
          </p:cNvSpPr>
          <p:nvPr>
            <p:ph type="body" sz="quarter" idx="14" hasCustomPrompt="1"/>
          </p:nvPr>
        </p:nvSpPr>
        <p:spPr>
          <a:xfrm>
            <a:off x="944455" y="6856603"/>
            <a:ext cx="5465251" cy="1229562"/>
          </a:xfrm>
        </p:spPr>
        <p:txBody>
          <a:bodyPr>
            <a:noAutofit/>
          </a:bodyPr>
          <a:lstStyle>
            <a:lvl1pPr marL="285750" indent="-285750">
              <a:buFont typeface="Arial" panose="020B0604020202020204" pitchFamily="34" charset="0"/>
              <a:buChar char="•"/>
              <a:defRPr sz="1800" baseline="0">
                <a:solidFill>
                  <a:schemeClr val="accent4"/>
                </a:solidFill>
                <a:latin typeface="+mn-lt"/>
              </a:defRPr>
            </a:lvl1pPr>
          </a:lstStyle>
          <a:p>
            <a:pPr lvl="0"/>
            <a:r>
              <a:rPr lang="en-US"/>
              <a:t>Click to edit bullet point copy here</a:t>
            </a:r>
          </a:p>
          <a:p>
            <a:pPr lvl="0"/>
            <a:r>
              <a:rPr lang="en-US"/>
              <a:t>Up to 4 bullets/lines</a:t>
            </a:r>
          </a:p>
        </p:txBody>
      </p:sp>
      <p:sp>
        <p:nvSpPr>
          <p:cNvPr id="19" name="Text Placeholder 17">
            <a:extLst>
              <a:ext uri="{FF2B5EF4-FFF2-40B4-BE49-F238E27FC236}">
                <a16:creationId xmlns:a16="http://schemas.microsoft.com/office/drawing/2014/main" id="{771FE312-8049-E640-B772-22B94A44899F}"/>
              </a:ext>
            </a:extLst>
          </p:cNvPr>
          <p:cNvSpPr>
            <a:spLocks noGrp="1"/>
          </p:cNvSpPr>
          <p:nvPr>
            <p:ph type="body" sz="quarter" idx="15" hasCustomPrompt="1"/>
          </p:nvPr>
        </p:nvSpPr>
        <p:spPr>
          <a:xfrm>
            <a:off x="944456" y="5265650"/>
            <a:ext cx="4556283" cy="1317213"/>
          </a:xfrm>
        </p:spPr>
        <p:txBody>
          <a:bodyPr>
            <a:normAutofit/>
          </a:bodyPr>
          <a:lstStyle>
            <a:lvl1pPr marL="0" indent="0">
              <a:buFontTx/>
              <a:buNone/>
              <a:defRPr sz="2400" baseline="0">
                <a:solidFill>
                  <a:schemeClr val="accent4"/>
                </a:solidFill>
                <a:latin typeface="+mn-lt"/>
              </a:defRPr>
            </a:lvl1pPr>
          </a:lstStyle>
          <a:p>
            <a:pPr lvl="0"/>
            <a:r>
              <a:rPr lang="en-US"/>
              <a:t>Enter time and date information (up to 3 lines)</a:t>
            </a:r>
          </a:p>
        </p:txBody>
      </p:sp>
      <p:sp>
        <p:nvSpPr>
          <p:cNvPr id="11" name="Text Placeholder 17">
            <a:extLst>
              <a:ext uri="{FF2B5EF4-FFF2-40B4-BE49-F238E27FC236}">
                <a16:creationId xmlns:a16="http://schemas.microsoft.com/office/drawing/2014/main" id="{30B56A00-BAC8-D84F-A54D-740688DEC784}"/>
              </a:ext>
            </a:extLst>
          </p:cNvPr>
          <p:cNvSpPr>
            <a:spLocks noGrp="1"/>
          </p:cNvSpPr>
          <p:nvPr>
            <p:ph type="body" sz="quarter" idx="16" hasCustomPrompt="1"/>
          </p:nvPr>
        </p:nvSpPr>
        <p:spPr>
          <a:xfrm>
            <a:off x="920717" y="8472448"/>
            <a:ext cx="6771560" cy="611591"/>
          </a:xfrm>
        </p:spPr>
        <p:txBody>
          <a:bodyPr>
            <a:normAutofit/>
          </a:bodyPr>
          <a:lstStyle>
            <a:lvl1pPr marL="0" indent="0">
              <a:buFontTx/>
              <a:buNone/>
              <a:defRPr sz="1800" baseline="0">
                <a:solidFill>
                  <a:schemeClr val="accent4"/>
                </a:solidFill>
                <a:latin typeface="+mn-lt"/>
              </a:defRPr>
            </a:lvl1pPr>
          </a:lstStyle>
          <a:p>
            <a:pPr lvl="0"/>
            <a:r>
              <a:rPr lang="en-US"/>
              <a:t>Enter secondary info here (if necessary)</a:t>
            </a:r>
          </a:p>
        </p:txBody>
      </p:sp>
    </p:spTree>
    <p:extLst>
      <p:ext uri="{BB962C8B-B14F-4D97-AF65-F5344CB8AC3E}">
        <p14:creationId xmlns:p14="http://schemas.microsoft.com/office/powerpoint/2010/main" val="2929668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1537956" y="9322650"/>
            <a:ext cx="1748790" cy="535517"/>
          </a:xfrm>
          <a:prstGeom prst="rect">
            <a:avLst/>
          </a:prstGeom>
        </p:spPr>
        <p:txBody>
          <a:bodyPr vert="horz" lIns="91440" tIns="45720" rIns="91440" bIns="45720" rtlCol="0" anchor="ctr"/>
          <a:lstStyle>
            <a:lvl1pPr algn="l">
              <a:defRPr sz="765" b="1" i="0">
                <a:solidFill>
                  <a:schemeClr val="bg2"/>
                </a:solidFill>
                <a:latin typeface="Franklin Gothic Demi" panose="020B0603020102020204" pitchFamily="34" charset="0"/>
              </a:defRPr>
            </a:lvl1pPr>
          </a:lstStyle>
          <a:p>
            <a:fld id="{60C8F773-5EB9-0847-AA72-3874980B804F}" type="datetimeFigureOut">
              <a:rPr lang="en-US" smtClean="0"/>
              <a:t>5/18/2023</a:t>
            </a:fld>
            <a:endParaRPr lang="en-US"/>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3524122" y="9322650"/>
            <a:ext cx="2623185" cy="535517"/>
          </a:xfrm>
          <a:prstGeom prst="rect">
            <a:avLst/>
          </a:prstGeom>
        </p:spPr>
        <p:txBody>
          <a:bodyPr vert="horz" lIns="91440" tIns="45720" rIns="91440" bIns="45720" rtlCol="0" anchor="ctr"/>
          <a:lstStyle>
            <a:lvl1pPr algn="ctr">
              <a:defRPr sz="765" b="1" i="0">
                <a:solidFill>
                  <a:schemeClr val="bg2"/>
                </a:solidFill>
                <a:latin typeface="Franklin Gothic Demi"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6364154" y="9322650"/>
            <a:ext cx="873895" cy="535517"/>
          </a:xfrm>
          <a:prstGeom prst="rect">
            <a:avLst/>
          </a:prstGeom>
        </p:spPr>
        <p:txBody>
          <a:bodyPr vert="horz" lIns="91440" tIns="45720" rIns="91440" bIns="45720" rtlCol="0" anchor="ctr"/>
          <a:lstStyle>
            <a:lvl1pPr algn="r">
              <a:defRPr sz="765" b="1" i="0">
                <a:solidFill>
                  <a:schemeClr val="bg2"/>
                </a:solidFill>
                <a:latin typeface="Franklin Gothic Demi" panose="020B0603020102020204" pitchFamily="34" charset="0"/>
              </a:defRPr>
            </a:lvl1pPr>
          </a:lstStyle>
          <a:p>
            <a:fld id="{FC8EEEFF-0699-8B40-98B0-5C76C20C7DEA}" type="slidenum">
              <a:rPr lang="en-US" smtClean="0"/>
              <a:t>‹#›</a:t>
            </a:fld>
            <a:endParaRPr lang="en-US"/>
          </a:p>
        </p:txBody>
      </p:sp>
    </p:spTree>
    <p:extLst>
      <p:ext uri="{BB962C8B-B14F-4D97-AF65-F5344CB8AC3E}">
        <p14:creationId xmlns:p14="http://schemas.microsoft.com/office/powerpoint/2010/main" val="387034183"/>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582915" rtl="0" eaLnBrk="1" latinLnBrk="0" hangingPunct="1">
        <a:lnSpc>
          <a:spcPct val="90000"/>
        </a:lnSpc>
        <a:spcBef>
          <a:spcPct val="0"/>
        </a:spcBef>
        <a:buNone/>
        <a:defRPr sz="2805" b="1" i="0" kern="1200">
          <a:solidFill>
            <a:schemeClr val="tx2"/>
          </a:solidFill>
          <a:latin typeface="Franklin Gothic Demi" panose="020B0603020102020204" pitchFamily="34" charset="0"/>
          <a:ea typeface="+mj-ea"/>
          <a:cs typeface="+mj-cs"/>
        </a:defRPr>
      </a:lvl1pPr>
    </p:titleStyle>
    <p:bodyStyle>
      <a:lvl1pPr marL="145729" indent="-145729" algn="l" defTabSz="582915" rtl="0" eaLnBrk="1" latinLnBrk="0" hangingPunct="1">
        <a:lnSpc>
          <a:spcPct val="100000"/>
        </a:lnSpc>
        <a:spcBef>
          <a:spcPts val="638"/>
        </a:spcBef>
        <a:spcAft>
          <a:spcPts val="638"/>
        </a:spcAft>
        <a:buFont typeface="Arial" panose="020B0604020202020204" pitchFamily="34" charset="0"/>
        <a:buChar char="•"/>
        <a:defRPr sz="1785" kern="1200">
          <a:solidFill>
            <a:schemeClr val="tx1"/>
          </a:solidFill>
          <a:latin typeface="+mn-lt"/>
          <a:ea typeface="+mn-ea"/>
          <a:cs typeface="+mn-cs"/>
        </a:defRPr>
      </a:lvl1pPr>
      <a:lvl2pPr marL="437187" indent="-145729" algn="l" defTabSz="582915" rtl="0" eaLnBrk="1" latinLnBrk="0" hangingPunct="1">
        <a:lnSpc>
          <a:spcPct val="100000"/>
        </a:lnSpc>
        <a:spcBef>
          <a:spcPts val="319"/>
        </a:spcBef>
        <a:spcAft>
          <a:spcPts val="319"/>
        </a:spcAft>
        <a:buFont typeface="Arial" panose="020B0604020202020204" pitchFamily="34" charset="0"/>
        <a:buChar char="•"/>
        <a:defRPr sz="1530" kern="1200">
          <a:solidFill>
            <a:schemeClr val="tx1"/>
          </a:solidFill>
          <a:latin typeface="+mn-lt"/>
          <a:ea typeface="+mn-ea"/>
          <a:cs typeface="+mn-cs"/>
        </a:defRPr>
      </a:lvl2pPr>
      <a:lvl3pPr marL="728644" indent="-145729" algn="l" defTabSz="582915" rtl="0" eaLnBrk="1" latinLnBrk="0" hangingPunct="1">
        <a:lnSpc>
          <a:spcPct val="100000"/>
        </a:lnSpc>
        <a:spcBef>
          <a:spcPts val="319"/>
        </a:spcBef>
        <a:spcAft>
          <a:spcPts val="319"/>
        </a:spcAft>
        <a:buFont typeface="Arial" panose="020B0604020202020204" pitchFamily="34" charset="0"/>
        <a:buChar char="•"/>
        <a:defRPr sz="1275" kern="1200">
          <a:solidFill>
            <a:schemeClr val="tx1"/>
          </a:solidFill>
          <a:latin typeface="+mn-lt"/>
          <a:ea typeface="+mn-ea"/>
          <a:cs typeface="+mn-cs"/>
        </a:defRPr>
      </a:lvl3pPr>
      <a:lvl4pPr marL="1020102"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4pPr>
      <a:lvl5pPr marL="1311560"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5pPr>
      <a:lvl6pPr marL="1603017"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75"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33"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91"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15" rtl="0" eaLnBrk="1" latinLnBrk="0" hangingPunct="1">
        <a:defRPr sz="1148" kern="1200">
          <a:solidFill>
            <a:schemeClr val="tx1"/>
          </a:solidFill>
          <a:latin typeface="+mn-lt"/>
          <a:ea typeface="+mn-ea"/>
          <a:cs typeface="+mn-cs"/>
        </a:defRPr>
      </a:lvl1pPr>
      <a:lvl2pPr marL="291458" algn="l" defTabSz="582915" rtl="0" eaLnBrk="1" latinLnBrk="0" hangingPunct="1">
        <a:defRPr sz="1148" kern="1200">
          <a:solidFill>
            <a:schemeClr val="tx1"/>
          </a:solidFill>
          <a:latin typeface="+mn-lt"/>
          <a:ea typeface="+mn-ea"/>
          <a:cs typeface="+mn-cs"/>
        </a:defRPr>
      </a:lvl2pPr>
      <a:lvl3pPr marL="582915" algn="l" defTabSz="582915" rtl="0" eaLnBrk="1" latinLnBrk="0" hangingPunct="1">
        <a:defRPr sz="1148" kern="1200">
          <a:solidFill>
            <a:schemeClr val="tx1"/>
          </a:solidFill>
          <a:latin typeface="+mn-lt"/>
          <a:ea typeface="+mn-ea"/>
          <a:cs typeface="+mn-cs"/>
        </a:defRPr>
      </a:lvl3pPr>
      <a:lvl4pPr marL="874373" algn="l" defTabSz="582915" rtl="0" eaLnBrk="1" latinLnBrk="0" hangingPunct="1">
        <a:defRPr sz="1148" kern="1200">
          <a:solidFill>
            <a:schemeClr val="tx1"/>
          </a:solidFill>
          <a:latin typeface="+mn-lt"/>
          <a:ea typeface="+mn-ea"/>
          <a:cs typeface="+mn-cs"/>
        </a:defRPr>
      </a:lvl4pPr>
      <a:lvl5pPr marL="1165831" algn="l" defTabSz="582915" rtl="0" eaLnBrk="1" latinLnBrk="0" hangingPunct="1">
        <a:defRPr sz="1148" kern="1200">
          <a:solidFill>
            <a:schemeClr val="tx1"/>
          </a:solidFill>
          <a:latin typeface="+mn-lt"/>
          <a:ea typeface="+mn-ea"/>
          <a:cs typeface="+mn-cs"/>
        </a:defRPr>
      </a:lvl5pPr>
      <a:lvl6pPr marL="1457289" algn="l" defTabSz="582915" rtl="0" eaLnBrk="1" latinLnBrk="0" hangingPunct="1">
        <a:defRPr sz="1148" kern="1200">
          <a:solidFill>
            <a:schemeClr val="tx1"/>
          </a:solidFill>
          <a:latin typeface="+mn-lt"/>
          <a:ea typeface="+mn-ea"/>
          <a:cs typeface="+mn-cs"/>
        </a:defRPr>
      </a:lvl6pPr>
      <a:lvl7pPr marL="1748746" algn="l" defTabSz="582915" rtl="0" eaLnBrk="1" latinLnBrk="0" hangingPunct="1">
        <a:defRPr sz="1148" kern="1200">
          <a:solidFill>
            <a:schemeClr val="tx1"/>
          </a:solidFill>
          <a:latin typeface="+mn-lt"/>
          <a:ea typeface="+mn-ea"/>
          <a:cs typeface="+mn-cs"/>
        </a:defRPr>
      </a:lvl7pPr>
      <a:lvl8pPr marL="2040204" algn="l" defTabSz="582915" rtl="0" eaLnBrk="1" latinLnBrk="0" hangingPunct="1">
        <a:defRPr sz="1148" kern="1200">
          <a:solidFill>
            <a:schemeClr val="tx1"/>
          </a:solidFill>
          <a:latin typeface="+mn-lt"/>
          <a:ea typeface="+mn-ea"/>
          <a:cs typeface="+mn-cs"/>
        </a:defRPr>
      </a:lvl8pPr>
      <a:lvl9pPr marL="2331662" algn="l" defTabSz="582915"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up.edu/givetoKH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5.png"/><Relationship Id="rId10" Type="http://schemas.openxmlformats.org/officeDocument/2006/relationships/image" Target="../media/image15.jpeg"/><Relationship Id="rId4" Type="http://schemas.openxmlformats.org/officeDocument/2006/relationships/image" Target="../media/image4.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E8830-C639-4741-9625-D9C06B7F259A}"/>
              </a:ext>
            </a:extLst>
          </p:cNvPr>
          <p:cNvSpPr>
            <a:spLocks noGrp="1"/>
          </p:cNvSpPr>
          <p:nvPr>
            <p:ph type="ctrTitle"/>
          </p:nvPr>
        </p:nvSpPr>
        <p:spPr>
          <a:xfrm>
            <a:off x="1068705" y="740638"/>
            <a:ext cx="6628967" cy="1675527"/>
          </a:xfrm>
        </p:spPr>
        <p:txBody>
          <a:bodyPr>
            <a:noAutofit/>
          </a:bodyPr>
          <a:lstStyle/>
          <a:p>
            <a:r>
              <a:rPr lang="en-US" sz="3200"/>
              <a:t>IUP Kinesiology, Health, &amp; Sport Science Department Newsletter</a:t>
            </a:r>
          </a:p>
        </p:txBody>
      </p:sp>
      <p:sp>
        <p:nvSpPr>
          <p:cNvPr id="9" name="Subtitle 8">
            <a:extLst>
              <a:ext uri="{FF2B5EF4-FFF2-40B4-BE49-F238E27FC236}">
                <a16:creationId xmlns:a16="http://schemas.microsoft.com/office/drawing/2014/main" id="{C36FE2E7-7802-164C-A521-1EA1138459BB}"/>
              </a:ext>
            </a:extLst>
          </p:cNvPr>
          <p:cNvSpPr>
            <a:spLocks noGrp="1"/>
          </p:cNvSpPr>
          <p:nvPr>
            <p:ph type="subTitle" idx="1"/>
          </p:nvPr>
        </p:nvSpPr>
        <p:spPr>
          <a:xfrm>
            <a:off x="1068705" y="440196"/>
            <a:ext cx="5634990" cy="305792"/>
          </a:xfrm>
        </p:spPr>
        <p:txBody>
          <a:bodyPr vert="horz" lIns="91440" tIns="45720" rIns="91440" bIns="45720" rtlCol="0" anchor="t">
            <a:normAutofit fontScale="92500" lnSpcReduction="20000"/>
          </a:bodyPr>
          <a:lstStyle/>
          <a:p>
            <a:r>
              <a:rPr lang="en-US"/>
              <a:t>May 2023</a:t>
            </a:r>
          </a:p>
        </p:txBody>
      </p:sp>
      <p:sp>
        <p:nvSpPr>
          <p:cNvPr id="8" name="Text Placeholder 7">
            <a:extLst>
              <a:ext uri="{FF2B5EF4-FFF2-40B4-BE49-F238E27FC236}">
                <a16:creationId xmlns:a16="http://schemas.microsoft.com/office/drawing/2014/main" id="{7D09BF64-6CA6-3F47-A983-E81E6F212DCE}"/>
              </a:ext>
            </a:extLst>
          </p:cNvPr>
          <p:cNvSpPr>
            <a:spLocks noGrp="1"/>
          </p:cNvSpPr>
          <p:nvPr>
            <p:ph type="body" sz="quarter" idx="15"/>
          </p:nvPr>
        </p:nvSpPr>
        <p:spPr>
          <a:xfrm>
            <a:off x="510360" y="7470587"/>
            <a:ext cx="5107263" cy="1653492"/>
          </a:xfrm>
        </p:spPr>
        <p:txBody>
          <a:bodyPr vert="horz" lIns="91440" tIns="45720" rIns="91440" bIns="45720" rtlCol="0" anchor="t">
            <a:normAutofit/>
          </a:bodyPr>
          <a:lstStyle/>
          <a:p>
            <a:r>
              <a:rPr lang="en-US" sz="1100" b="1" u="sng">
                <a:solidFill>
                  <a:schemeClr val="tx1"/>
                </a:solidFill>
                <a:latin typeface="Times New Roman"/>
                <a:cs typeface="Times New Roman"/>
              </a:rPr>
              <a:t>In this Issue: </a:t>
            </a:r>
          </a:p>
          <a:p>
            <a:r>
              <a:rPr lang="en-US" sz="1100" b="1">
                <a:solidFill>
                  <a:schemeClr val="tx1"/>
                </a:solidFill>
                <a:latin typeface="Times New Roman"/>
                <a:cs typeface="Times New Roman"/>
              </a:rPr>
              <a:t>Student Showcase:  Maurice House</a:t>
            </a:r>
          </a:p>
          <a:p>
            <a:r>
              <a:rPr lang="en-US" sz="1100" b="1">
                <a:solidFill>
                  <a:schemeClr val="tx1"/>
                </a:solidFill>
                <a:latin typeface="Times New Roman"/>
                <a:cs typeface="Times New Roman"/>
              </a:rPr>
              <a:t>Faculty Spotlight: Professor Jose E. Rivera</a:t>
            </a:r>
          </a:p>
          <a:p>
            <a:r>
              <a:rPr lang="en-US" sz="1100" b="1">
                <a:solidFill>
                  <a:schemeClr val="tx1"/>
                </a:solidFill>
                <a:latin typeface="Times New Roman"/>
                <a:cs typeface="Times New Roman"/>
              </a:rPr>
              <a:t>Featured Alumni: Autumn Bolton</a:t>
            </a:r>
            <a:endParaRPr lang="en-US" sz="1850">
              <a:solidFill>
                <a:schemeClr val="tx1"/>
              </a:solidFill>
              <a:latin typeface="Times New Roman"/>
              <a:cs typeface="Times New Roman"/>
            </a:endParaRPr>
          </a:p>
          <a:p>
            <a:r>
              <a:rPr lang="en-US" sz="1100" b="1">
                <a:solidFill>
                  <a:schemeClr val="tx1"/>
                </a:solidFill>
                <a:latin typeface="Times New Roman"/>
                <a:cs typeface="Times New Roman"/>
              </a:rPr>
              <a:t>Event Recap: 2023 Sports Business Conference </a:t>
            </a:r>
          </a:p>
          <a:p>
            <a:endParaRPr lang="en-US" sz="1100" b="1">
              <a:solidFill>
                <a:schemeClr val="tx1"/>
              </a:solidFill>
            </a:endParaRPr>
          </a:p>
          <a:p>
            <a:endParaRPr lang="en-US" sz="1100" b="1">
              <a:solidFill>
                <a:schemeClr val="tx1"/>
              </a:solidFill>
            </a:endParaRPr>
          </a:p>
        </p:txBody>
      </p:sp>
      <p:grpSp>
        <p:nvGrpSpPr>
          <p:cNvPr id="6" name="Group 5">
            <a:extLst>
              <a:ext uri="{FF2B5EF4-FFF2-40B4-BE49-F238E27FC236}">
                <a16:creationId xmlns:a16="http://schemas.microsoft.com/office/drawing/2014/main" id="{09984667-F55B-5B9A-CF9E-277215C9FFAF}"/>
              </a:ext>
            </a:extLst>
          </p:cNvPr>
          <p:cNvGrpSpPr/>
          <p:nvPr/>
        </p:nvGrpSpPr>
        <p:grpSpPr>
          <a:xfrm>
            <a:off x="6089911" y="7474380"/>
            <a:ext cx="1554813" cy="407604"/>
            <a:chOff x="6089911" y="7474380"/>
            <a:chExt cx="1554813" cy="407604"/>
          </a:xfrm>
        </p:grpSpPr>
        <p:pic>
          <p:nvPicPr>
            <p:cNvPr id="2" name="Picture 3" descr="Logo, company name&#10;&#10;Description automatically generated">
              <a:extLst>
                <a:ext uri="{FF2B5EF4-FFF2-40B4-BE49-F238E27FC236}">
                  <a16:creationId xmlns:a16="http://schemas.microsoft.com/office/drawing/2014/main" id="{6A8EF2B2-BC24-DAE9-140A-8D27201D2596}"/>
                </a:ext>
              </a:extLst>
            </p:cNvPr>
            <p:cNvPicPr>
              <a:picLocks noChangeAspect="1"/>
            </p:cNvPicPr>
            <p:nvPr/>
          </p:nvPicPr>
          <p:blipFill>
            <a:blip r:embed="rId3"/>
            <a:stretch>
              <a:fillRect/>
            </a:stretch>
          </p:blipFill>
          <p:spPr>
            <a:xfrm>
              <a:off x="6089911" y="7474380"/>
              <a:ext cx="426298" cy="407604"/>
            </a:xfrm>
            <a:prstGeom prst="rect">
              <a:avLst/>
            </a:prstGeom>
          </p:spPr>
        </p:pic>
        <p:sp>
          <p:nvSpPr>
            <p:cNvPr id="13" name="Text Placeholder 7">
              <a:extLst>
                <a:ext uri="{FF2B5EF4-FFF2-40B4-BE49-F238E27FC236}">
                  <a16:creationId xmlns:a16="http://schemas.microsoft.com/office/drawing/2014/main" id="{AF97D938-A49C-4C69-A28B-4E624271DC2F}"/>
                </a:ext>
              </a:extLst>
            </p:cNvPr>
            <p:cNvSpPr txBox="1">
              <a:spLocks/>
            </p:cNvSpPr>
            <p:nvPr/>
          </p:nvSpPr>
          <p:spPr>
            <a:xfrm>
              <a:off x="6578630" y="7523530"/>
              <a:ext cx="1066094" cy="357508"/>
            </a:xfrm>
            <a:prstGeom prst="rect">
              <a:avLst/>
            </a:prstGeom>
          </p:spPr>
          <p:txBody>
            <a:bodyPr vert="horz" lIns="91440" tIns="45720" rIns="91440" bIns="45720" rtlCol="0" anchor="t">
              <a:normAutofit/>
            </a:bodyPr>
            <a:lstStyle>
              <a:lvl1pPr marL="0" indent="0" algn="l" defTabSz="582915" rtl="0" eaLnBrk="1" latinLnBrk="0" hangingPunct="1">
                <a:lnSpc>
                  <a:spcPct val="100000"/>
                </a:lnSpc>
                <a:spcBef>
                  <a:spcPts val="638"/>
                </a:spcBef>
                <a:spcAft>
                  <a:spcPts val="638"/>
                </a:spcAft>
                <a:buFontTx/>
                <a:buNone/>
                <a:defRPr sz="1882" kern="1200" baseline="0">
                  <a:solidFill>
                    <a:schemeClr val="accent4"/>
                  </a:solidFill>
                  <a:latin typeface="+mn-lt"/>
                  <a:ea typeface="+mn-ea"/>
                  <a:cs typeface="+mn-cs"/>
                </a:defRPr>
              </a:lvl1pPr>
              <a:lvl2pPr marL="437187" indent="-145729" algn="l" defTabSz="582915" rtl="0" eaLnBrk="1" latinLnBrk="0" hangingPunct="1">
                <a:lnSpc>
                  <a:spcPct val="100000"/>
                </a:lnSpc>
                <a:spcBef>
                  <a:spcPts val="319"/>
                </a:spcBef>
                <a:spcAft>
                  <a:spcPts val="319"/>
                </a:spcAft>
                <a:buFont typeface="Arial" panose="020B0604020202020204" pitchFamily="34" charset="0"/>
                <a:buChar char="•"/>
                <a:defRPr sz="1530" kern="1200">
                  <a:solidFill>
                    <a:schemeClr val="tx1"/>
                  </a:solidFill>
                  <a:latin typeface="+mn-lt"/>
                  <a:ea typeface="+mn-ea"/>
                  <a:cs typeface="+mn-cs"/>
                </a:defRPr>
              </a:lvl2pPr>
              <a:lvl3pPr marL="728644" indent="-145729" algn="l" defTabSz="582915" rtl="0" eaLnBrk="1" latinLnBrk="0" hangingPunct="1">
                <a:lnSpc>
                  <a:spcPct val="100000"/>
                </a:lnSpc>
                <a:spcBef>
                  <a:spcPts val="319"/>
                </a:spcBef>
                <a:spcAft>
                  <a:spcPts val="319"/>
                </a:spcAft>
                <a:buFont typeface="Arial" panose="020B0604020202020204" pitchFamily="34" charset="0"/>
                <a:buChar char="•"/>
                <a:defRPr sz="1275" kern="1200">
                  <a:solidFill>
                    <a:schemeClr val="tx1"/>
                  </a:solidFill>
                  <a:latin typeface="+mn-lt"/>
                  <a:ea typeface="+mn-ea"/>
                  <a:cs typeface="+mn-cs"/>
                </a:defRPr>
              </a:lvl3pPr>
              <a:lvl4pPr marL="1020102"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4pPr>
              <a:lvl5pPr marL="1311560"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5pPr>
              <a:lvl6pPr marL="1603017"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75"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33"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91"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sz="1100">
                  <a:solidFill>
                    <a:schemeClr val="tx1"/>
                  </a:solidFill>
                  <a:latin typeface="Times New Roman"/>
                  <a:ea typeface="+mn-lt"/>
                  <a:cs typeface="+mn-lt"/>
                </a:rPr>
                <a:t>@iup_khss</a:t>
              </a:r>
              <a:endParaRPr lang="en-US">
                <a:solidFill>
                  <a:schemeClr val="tx1"/>
                </a:solidFill>
                <a:latin typeface="Times New Roman"/>
              </a:endParaRPr>
            </a:p>
            <a:p>
              <a:endParaRPr lang="en-US" sz="1100" b="1">
                <a:solidFill>
                  <a:schemeClr val="tx1"/>
                </a:solidFill>
              </a:endParaRPr>
            </a:p>
            <a:p>
              <a:endParaRPr lang="en-US" sz="1100" b="1">
                <a:solidFill>
                  <a:schemeClr val="tx1"/>
                </a:solidFill>
              </a:endParaRPr>
            </a:p>
          </p:txBody>
        </p:sp>
      </p:grpSp>
      <p:grpSp>
        <p:nvGrpSpPr>
          <p:cNvPr id="7" name="Group 6">
            <a:extLst>
              <a:ext uri="{FF2B5EF4-FFF2-40B4-BE49-F238E27FC236}">
                <a16:creationId xmlns:a16="http://schemas.microsoft.com/office/drawing/2014/main" id="{56BE948A-555A-D44F-ADB2-80D850D5C1F5}"/>
              </a:ext>
            </a:extLst>
          </p:cNvPr>
          <p:cNvGrpSpPr/>
          <p:nvPr/>
        </p:nvGrpSpPr>
        <p:grpSpPr>
          <a:xfrm>
            <a:off x="6086475" y="8424185"/>
            <a:ext cx="1492570" cy="421833"/>
            <a:chOff x="6086475" y="8424185"/>
            <a:chExt cx="1492570" cy="421833"/>
          </a:xfrm>
        </p:grpSpPr>
        <p:pic>
          <p:nvPicPr>
            <p:cNvPr id="10" name="Picture 10">
              <a:extLst>
                <a:ext uri="{FF2B5EF4-FFF2-40B4-BE49-F238E27FC236}">
                  <a16:creationId xmlns:a16="http://schemas.microsoft.com/office/drawing/2014/main" id="{42A7BAD6-1AE3-A7E0-A5B7-970301E8C2F0}"/>
                </a:ext>
              </a:extLst>
            </p:cNvPr>
            <p:cNvPicPr>
              <a:picLocks noChangeAspect="1"/>
            </p:cNvPicPr>
            <p:nvPr/>
          </p:nvPicPr>
          <p:blipFill>
            <a:blip r:embed="rId4"/>
            <a:stretch>
              <a:fillRect/>
            </a:stretch>
          </p:blipFill>
          <p:spPr>
            <a:xfrm>
              <a:off x="6086475" y="8424185"/>
              <a:ext cx="425922" cy="421833"/>
            </a:xfrm>
            <a:prstGeom prst="rect">
              <a:avLst/>
            </a:prstGeom>
          </p:spPr>
        </p:pic>
        <p:sp>
          <p:nvSpPr>
            <p:cNvPr id="15" name="Text Placeholder 7">
              <a:extLst>
                <a:ext uri="{FF2B5EF4-FFF2-40B4-BE49-F238E27FC236}">
                  <a16:creationId xmlns:a16="http://schemas.microsoft.com/office/drawing/2014/main" id="{DD5B4E19-2B16-0662-7BA5-3C70177FE32D}"/>
                </a:ext>
              </a:extLst>
            </p:cNvPr>
            <p:cNvSpPr txBox="1">
              <a:spLocks/>
            </p:cNvSpPr>
            <p:nvPr/>
          </p:nvSpPr>
          <p:spPr>
            <a:xfrm>
              <a:off x="6512951" y="8483915"/>
              <a:ext cx="1066094" cy="357508"/>
            </a:xfrm>
            <a:prstGeom prst="rect">
              <a:avLst/>
            </a:prstGeom>
          </p:spPr>
          <p:txBody>
            <a:bodyPr vert="horz" lIns="91440" tIns="45720" rIns="91440" bIns="45720" rtlCol="0" anchor="t">
              <a:normAutofit/>
            </a:bodyPr>
            <a:lstStyle>
              <a:lvl1pPr marL="0" indent="0" algn="l" defTabSz="582915" rtl="0" eaLnBrk="1" latinLnBrk="0" hangingPunct="1">
                <a:lnSpc>
                  <a:spcPct val="100000"/>
                </a:lnSpc>
                <a:spcBef>
                  <a:spcPts val="638"/>
                </a:spcBef>
                <a:spcAft>
                  <a:spcPts val="638"/>
                </a:spcAft>
                <a:buFontTx/>
                <a:buNone/>
                <a:defRPr sz="1882" kern="1200" baseline="0">
                  <a:solidFill>
                    <a:schemeClr val="accent4"/>
                  </a:solidFill>
                  <a:latin typeface="+mn-lt"/>
                  <a:ea typeface="+mn-ea"/>
                  <a:cs typeface="+mn-cs"/>
                </a:defRPr>
              </a:lvl1pPr>
              <a:lvl2pPr marL="437187" indent="-145729" algn="l" defTabSz="582915" rtl="0" eaLnBrk="1" latinLnBrk="0" hangingPunct="1">
                <a:lnSpc>
                  <a:spcPct val="100000"/>
                </a:lnSpc>
                <a:spcBef>
                  <a:spcPts val="319"/>
                </a:spcBef>
                <a:spcAft>
                  <a:spcPts val="319"/>
                </a:spcAft>
                <a:buFont typeface="Arial" panose="020B0604020202020204" pitchFamily="34" charset="0"/>
                <a:buChar char="•"/>
                <a:defRPr sz="1530" kern="1200">
                  <a:solidFill>
                    <a:schemeClr val="tx1"/>
                  </a:solidFill>
                  <a:latin typeface="+mn-lt"/>
                  <a:ea typeface="+mn-ea"/>
                  <a:cs typeface="+mn-cs"/>
                </a:defRPr>
              </a:lvl2pPr>
              <a:lvl3pPr marL="728644" indent="-145729" algn="l" defTabSz="582915" rtl="0" eaLnBrk="1" latinLnBrk="0" hangingPunct="1">
                <a:lnSpc>
                  <a:spcPct val="100000"/>
                </a:lnSpc>
                <a:spcBef>
                  <a:spcPts val="319"/>
                </a:spcBef>
                <a:spcAft>
                  <a:spcPts val="319"/>
                </a:spcAft>
                <a:buFont typeface="Arial" panose="020B0604020202020204" pitchFamily="34" charset="0"/>
                <a:buChar char="•"/>
                <a:defRPr sz="1275" kern="1200">
                  <a:solidFill>
                    <a:schemeClr val="tx1"/>
                  </a:solidFill>
                  <a:latin typeface="+mn-lt"/>
                  <a:ea typeface="+mn-ea"/>
                  <a:cs typeface="+mn-cs"/>
                </a:defRPr>
              </a:lvl3pPr>
              <a:lvl4pPr marL="1020102"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4pPr>
              <a:lvl5pPr marL="1311560"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5pPr>
              <a:lvl6pPr marL="1603017"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75"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33"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91"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algn="ctr"/>
              <a:r>
                <a:rPr lang="en-US" sz="1100">
                  <a:solidFill>
                    <a:schemeClr val="tx1"/>
                  </a:solidFill>
                  <a:latin typeface="Times New Roman"/>
                  <a:ea typeface="+mn-lt"/>
                  <a:cs typeface="+mn-lt"/>
                </a:rPr>
                <a:t>@IUP KHSS</a:t>
              </a:r>
              <a:endParaRPr lang="en-US" sz="1100">
                <a:solidFill>
                  <a:schemeClr val="tx1"/>
                </a:solidFill>
                <a:latin typeface="Times New Roman"/>
              </a:endParaRPr>
            </a:p>
            <a:p>
              <a:endParaRPr lang="en-US" sz="1100" b="1">
                <a:solidFill>
                  <a:schemeClr val="tx1"/>
                </a:solidFill>
              </a:endParaRPr>
            </a:p>
            <a:p>
              <a:endParaRPr lang="en-US" sz="1100" b="1">
                <a:solidFill>
                  <a:schemeClr val="tx1"/>
                </a:solidFill>
              </a:endParaRPr>
            </a:p>
          </p:txBody>
        </p:sp>
      </p:grpSp>
      <p:grpSp>
        <p:nvGrpSpPr>
          <p:cNvPr id="4" name="Group 3">
            <a:extLst>
              <a:ext uri="{FF2B5EF4-FFF2-40B4-BE49-F238E27FC236}">
                <a16:creationId xmlns:a16="http://schemas.microsoft.com/office/drawing/2014/main" id="{483A11E8-C3F4-78FA-4B88-F297E74CD4BB}"/>
              </a:ext>
            </a:extLst>
          </p:cNvPr>
          <p:cNvGrpSpPr/>
          <p:nvPr/>
        </p:nvGrpSpPr>
        <p:grpSpPr>
          <a:xfrm>
            <a:off x="5890553" y="7918989"/>
            <a:ext cx="1755155" cy="481407"/>
            <a:chOff x="5890553" y="7918989"/>
            <a:chExt cx="1755155" cy="481407"/>
          </a:xfrm>
        </p:grpSpPr>
        <p:sp>
          <p:nvSpPr>
            <p:cNvPr id="14" name="Text Placeholder 7">
              <a:extLst>
                <a:ext uri="{FF2B5EF4-FFF2-40B4-BE49-F238E27FC236}">
                  <a16:creationId xmlns:a16="http://schemas.microsoft.com/office/drawing/2014/main" id="{3EBA46E9-3491-A63C-C7A3-83A03D7E87C0}"/>
                </a:ext>
              </a:extLst>
            </p:cNvPr>
            <p:cNvSpPr txBox="1">
              <a:spLocks/>
            </p:cNvSpPr>
            <p:nvPr/>
          </p:nvSpPr>
          <p:spPr>
            <a:xfrm>
              <a:off x="6579614" y="7979115"/>
              <a:ext cx="1066094" cy="357508"/>
            </a:xfrm>
            <a:prstGeom prst="rect">
              <a:avLst/>
            </a:prstGeom>
          </p:spPr>
          <p:txBody>
            <a:bodyPr vert="horz" lIns="91440" tIns="45720" rIns="91440" bIns="45720" rtlCol="0" anchor="t">
              <a:normAutofit/>
            </a:bodyPr>
            <a:lstStyle>
              <a:lvl1pPr marL="0" indent="0" algn="l" defTabSz="582915" rtl="0" eaLnBrk="1" latinLnBrk="0" hangingPunct="1">
                <a:lnSpc>
                  <a:spcPct val="100000"/>
                </a:lnSpc>
                <a:spcBef>
                  <a:spcPts val="638"/>
                </a:spcBef>
                <a:spcAft>
                  <a:spcPts val="638"/>
                </a:spcAft>
                <a:buFontTx/>
                <a:buNone/>
                <a:defRPr sz="1882" kern="1200" baseline="0">
                  <a:solidFill>
                    <a:schemeClr val="accent4"/>
                  </a:solidFill>
                  <a:latin typeface="+mn-lt"/>
                  <a:ea typeface="+mn-ea"/>
                  <a:cs typeface="+mn-cs"/>
                </a:defRPr>
              </a:lvl1pPr>
              <a:lvl2pPr marL="437187" indent="-145729" algn="l" defTabSz="582915" rtl="0" eaLnBrk="1" latinLnBrk="0" hangingPunct="1">
                <a:lnSpc>
                  <a:spcPct val="100000"/>
                </a:lnSpc>
                <a:spcBef>
                  <a:spcPts val="319"/>
                </a:spcBef>
                <a:spcAft>
                  <a:spcPts val="319"/>
                </a:spcAft>
                <a:buFont typeface="Arial" panose="020B0604020202020204" pitchFamily="34" charset="0"/>
                <a:buChar char="•"/>
                <a:defRPr sz="1530" kern="1200">
                  <a:solidFill>
                    <a:schemeClr val="tx1"/>
                  </a:solidFill>
                  <a:latin typeface="+mn-lt"/>
                  <a:ea typeface="+mn-ea"/>
                  <a:cs typeface="+mn-cs"/>
                </a:defRPr>
              </a:lvl2pPr>
              <a:lvl3pPr marL="728644" indent="-145729" algn="l" defTabSz="582915" rtl="0" eaLnBrk="1" latinLnBrk="0" hangingPunct="1">
                <a:lnSpc>
                  <a:spcPct val="100000"/>
                </a:lnSpc>
                <a:spcBef>
                  <a:spcPts val="319"/>
                </a:spcBef>
                <a:spcAft>
                  <a:spcPts val="319"/>
                </a:spcAft>
                <a:buFont typeface="Arial" panose="020B0604020202020204" pitchFamily="34" charset="0"/>
                <a:buChar char="•"/>
                <a:defRPr sz="1275" kern="1200">
                  <a:solidFill>
                    <a:schemeClr val="tx1"/>
                  </a:solidFill>
                  <a:latin typeface="+mn-lt"/>
                  <a:ea typeface="+mn-ea"/>
                  <a:cs typeface="+mn-cs"/>
                </a:defRPr>
              </a:lvl3pPr>
              <a:lvl4pPr marL="1020102"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4pPr>
              <a:lvl5pPr marL="1311560"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5pPr>
              <a:lvl6pPr marL="1603017"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75"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33"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91"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sz="1100">
                  <a:solidFill>
                    <a:schemeClr val="tx1"/>
                  </a:solidFill>
                  <a:latin typeface="Times New Roman"/>
                  <a:ea typeface="+mn-lt"/>
                  <a:cs typeface="+mn-lt"/>
                </a:rPr>
                <a:t>@iupkhss</a:t>
              </a:r>
              <a:endParaRPr lang="en-US">
                <a:solidFill>
                  <a:schemeClr val="tx1"/>
                </a:solidFill>
                <a:latin typeface="Times New Roman"/>
              </a:endParaRPr>
            </a:p>
            <a:p>
              <a:endParaRPr lang="en-US" sz="1100" b="1">
                <a:solidFill>
                  <a:schemeClr val="tx1"/>
                </a:solidFill>
              </a:endParaRPr>
            </a:p>
            <a:p>
              <a:endParaRPr lang="en-US" sz="1100" b="1">
                <a:solidFill>
                  <a:schemeClr val="tx1"/>
                </a:solidFill>
              </a:endParaRPr>
            </a:p>
          </p:txBody>
        </p:sp>
        <p:pic>
          <p:nvPicPr>
            <p:cNvPr id="11" name="Picture 15" descr="Logo&#10;&#10;Description automatically generated">
              <a:extLst>
                <a:ext uri="{FF2B5EF4-FFF2-40B4-BE49-F238E27FC236}">
                  <a16:creationId xmlns:a16="http://schemas.microsoft.com/office/drawing/2014/main" id="{9271918B-6019-3FDA-DCA6-1365A12F4B0A}"/>
                </a:ext>
              </a:extLst>
            </p:cNvPr>
            <p:cNvPicPr>
              <a:picLocks noChangeAspect="1"/>
            </p:cNvPicPr>
            <p:nvPr/>
          </p:nvPicPr>
          <p:blipFill>
            <a:blip r:embed="rId5"/>
            <a:stretch>
              <a:fillRect/>
            </a:stretch>
          </p:blipFill>
          <p:spPr>
            <a:xfrm>
              <a:off x="5890553" y="7918989"/>
              <a:ext cx="824140" cy="481407"/>
            </a:xfrm>
            <a:prstGeom prst="rect">
              <a:avLst/>
            </a:prstGeom>
          </p:spPr>
        </p:pic>
      </p:grpSp>
      <p:pic>
        <p:nvPicPr>
          <p:cNvPr id="12" name="Picture 15" descr="A group of people posing for a photo&#10;&#10;Description automatically generated">
            <a:extLst>
              <a:ext uri="{FF2B5EF4-FFF2-40B4-BE49-F238E27FC236}">
                <a16:creationId xmlns:a16="http://schemas.microsoft.com/office/drawing/2014/main" id="{3B4DD8CA-D91B-36AE-905A-401A36D58536}"/>
              </a:ext>
            </a:extLst>
          </p:cNvPr>
          <p:cNvPicPr>
            <a:picLocks noChangeAspect="1"/>
          </p:cNvPicPr>
          <p:nvPr/>
        </p:nvPicPr>
        <p:blipFill>
          <a:blip r:embed="rId6"/>
          <a:stretch>
            <a:fillRect/>
          </a:stretch>
        </p:blipFill>
        <p:spPr>
          <a:xfrm>
            <a:off x="505503" y="2452607"/>
            <a:ext cx="7012923" cy="5011231"/>
          </a:xfrm>
          <a:prstGeom prst="rect">
            <a:avLst/>
          </a:prstGeom>
        </p:spPr>
      </p:pic>
    </p:spTree>
    <p:extLst>
      <p:ext uri="{BB962C8B-B14F-4D97-AF65-F5344CB8AC3E}">
        <p14:creationId xmlns:p14="http://schemas.microsoft.com/office/powerpoint/2010/main" val="240941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DB52A62-5654-EE4F-B734-1907312B4C67}"/>
              </a:ext>
            </a:extLst>
          </p:cNvPr>
          <p:cNvSpPr>
            <a:spLocks noGrp="1"/>
          </p:cNvSpPr>
          <p:nvPr>
            <p:ph type="subTitle" idx="1"/>
          </p:nvPr>
        </p:nvSpPr>
        <p:spPr>
          <a:xfrm>
            <a:off x="490226" y="1344386"/>
            <a:ext cx="6688848" cy="682572"/>
          </a:xfrm>
        </p:spPr>
        <p:txBody>
          <a:bodyPr vert="horz" lIns="91440" tIns="45720" rIns="91440" bIns="45720" rtlCol="0" anchor="t">
            <a:normAutofit/>
          </a:bodyPr>
          <a:lstStyle/>
          <a:p>
            <a:r>
              <a:rPr lang="en-US" sz="3200">
                <a:latin typeface="Franklin Gothic Demi"/>
              </a:rPr>
              <a:t>Student Showcase: Maurice House</a:t>
            </a:r>
          </a:p>
        </p:txBody>
      </p:sp>
      <p:sp>
        <p:nvSpPr>
          <p:cNvPr id="9" name="Text Placeholder 8">
            <a:extLst>
              <a:ext uri="{FF2B5EF4-FFF2-40B4-BE49-F238E27FC236}">
                <a16:creationId xmlns:a16="http://schemas.microsoft.com/office/drawing/2014/main" id="{6545B5AD-4FD1-124E-8D89-1F9B752F5BDF}"/>
              </a:ext>
            </a:extLst>
          </p:cNvPr>
          <p:cNvSpPr>
            <a:spLocks noGrp="1"/>
          </p:cNvSpPr>
          <p:nvPr>
            <p:ph type="body" sz="quarter" idx="15"/>
          </p:nvPr>
        </p:nvSpPr>
        <p:spPr>
          <a:xfrm>
            <a:off x="188787" y="2247124"/>
            <a:ext cx="4935821" cy="3593984"/>
          </a:xfrm>
        </p:spPr>
        <p:txBody>
          <a:bodyPr vert="horz" lIns="91440" tIns="45720" rIns="91440" bIns="45720" rtlCol="0" anchor="t">
            <a:noAutofit/>
          </a:bodyPr>
          <a:lstStyle/>
          <a:p>
            <a:pPr>
              <a:lnSpc>
                <a:spcPct val="120000"/>
              </a:lnSpc>
            </a:pPr>
            <a:r>
              <a:rPr lang="en-US" sz="1400" dirty="0">
                <a:solidFill>
                  <a:srgbClr val="000000"/>
                </a:solidFill>
                <a:latin typeface="Times New Roman"/>
                <a:cs typeface="Times New Roman"/>
              </a:rPr>
              <a:t>Maurice House ('23) is originally from Erie, PA and attended Cathedral Preparatory School. He's a graduate student in the Exercise Science program. "I grew up an athlete for most of my life with a high passion for exercise and fitness. I wanted to learn more about how the body responds to exercise, so I could eventually help others live healthier lives." </a:t>
            </a:r>
          </a:p>
          <a:p>
            <a:pPr>
              <a:lnSpc>
                <a:spcPct val="120000"/>
              </a:lnSpc>
            </a:pPr>
            <a:r>
              <a:rPr lang="en-US" sz="1400" dirty="0">
                <a:solidFill>
                  <a:srgbClr val="000000"/>
                </a:solidFill>
                <a:latin typeface="Times New Roman"/>
                <a:cs typeface="Times New Roman"/>
              </a:rPr>
              <a:t>Maurice has enjoyed his major classes, especially exercise prescription, and aging. "Exercise Prescription allowed me to learn how to create a program for individuals, who suffer from chronic diseases, and allowed me to work one-on-one with a member of the James G. Mill fitness center, so the practical experience was extremely valuable." House had a lot of fun, but the class experience gave him a perspective of other population's daily lives. For example, pregnant women and older adults. </a:t>
            </a:r>
          </a:p>
          <a:p>
            <a:pPr>
              <a:lnSpc>
                <a:spcPct val="120000"/>
              </a:lnSpc>
            </a:pPr>
            <a:endParaRPr lang="en-US" sz="1200" dirty="0">
              <a:solidFill>
                <a:schemeClr val="tx1"/>
              </a:solidFill>
              <a:latin typeface="Times New Roman" panose="02020603050405020304" pitchFamily="18" charset="0"/>
              <a:cs typeface="Times New Roman" panose="02020603050405020304" pitchFamily="18" charset="0"/>
            </a:endParaRPr>
          </a:p>
          <a:p>
            <a:pPr>
              <a:lnSpc>
                <a:spcPct val="120000"/>
              </a:lnSpc>
            </a:pP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DF10F68-7E16-426D-87B8-36334FA54D7B}"/>
              </a:ext>
            </a:extLst>
          </p:cNvPr>
          <p:cNvSpPr txBox="1"/>
          <p:nvPr/>
        </p:nvSpPr>
        <p:spPr>
          <a:xfrm>
            <a:off x="188787" y="6276285"/>
            <a:ext cx="7078532" cy="3901453"/>
          </a:xfrm>
          <a:prstGeom prst="rect">
            <a:avLst/>
          </a:prstGeom>
          <a:noFill/>
        </p:spPr>
        <p:txBody>
          <a:bodyPr wrap="square" lIns="91440" tIns="45720" rIns="91440" bIns="45720" rtlCol="0" anchor="t">
            <a:spAutoFit/>
          </a:bodyPr>
          <a:lstStyle/>
          <a:p>
            <a:r>
              <a:rPr lang="en-US" sz="1400" dirty="0">
                <a:latin typeface="Times New Roman"/>
                <a:cs typeface="Times New Roman"/>
              </a:rPr>
              <a:t>This past year, Maurice was a graduate assistant in the exercise science department. "I mostly helped manage the human performance lab and helped the professors with various lab exercises for undergraduate students. It was very helpful and allowed me to strengthen a lot of skills that are needed for my field.  </a:t>
            </a:r>
          </a:p>
          <a:p>
            <a:endParaRPr lang="en-US" sz="1400" dirty="0">
              <a:latin typeface="Times New Roman"/>
              <a:cs typeface="Times New Roman"/>
            </a:endParaRPr>
          </a:p>
          <a:p>
            <a:r>
              <a:rPr lang="en-US" sz="1400" dirty="0">
                <a:latin typeface="Times New Roman"/>
                <a:cs typeface="Times New Roman"/>
              </a:rPr>
              <a:t>Throughout his time in undergrad, Maurice was a student-athlete for all 4 years. He played on the IUP Football team. "It was a memorable experience and gained a lot of life lessons that I still hold on to me to this day. </a:t>
            </a:r>
            <a:endParaRPr lang="en-US" sz="1400" dirty="0"/>
          </a:p>
          <a:p>
            <a:endParaRPr lang="en-US" sz="1400" dirty="0">
              <a:latin typeface="Times New Roman"/>
              <a:cs typeface="Times New Roman"/>
            </a:endParaRPr>
          </a:p>
          <a:p>
            <a:r>
              <a:rPr lang="en-US" sz="1400" b="1" dirty="0">
                <a:solidFill>
                  <a:schemeClr val="tx2"/>
                </a:solidFill>
                <a:latin typeface="Times New Roman"/>
                <a:cs typeface="Times New Roman"/>
              </a:rPr>
              <a:t>Student Advice to Prospective Students: </a:t>
            </a:r>
            <a:r>
              <a:rPr lang="en-US" sz="1400" dirty="0">
                <a:latin typeface="Times New Roman"/>
                <a:ea typeface="+mn-lt"/>
                <a:cs typeface="Times New Roman"/>
              </a:rPr>
              <a:t>"Reach out to the professors and ask for a tour of the lab that the exercise science department has to offer. Research what exercise science is and how it aligns with what you would want to do as a career."</a:t>
            </a:r>
            <a:endParaRPr lang="en-US" sz="1400" dirty="0">
              <a:solidFill>
                <a:srgbClr val="000000"/>
              </a:solidFill>
              <a:latin typeface="Times New Roman"/>
              <a:cs typeface="Times New Roman"/>
            </a:endParaRPr>
          </a:p>
          <a:p>
            <a:pPr>
              <a:spcAft>
                <a:spcPts val="600"/>
              </a:spcAft>
            </a:pPr>
            <a:endParaRPr lang="en-US" sz="1200" b="1" i="0" dirty="0">
              <a:solidFill>
                <a:srgbClr val="000000"/>
              </a:solidFill>
              <a:effectLst/>
              <a:latin typeface="Times New Roman"/>
              <a:cs typeface="Times New Roman"/>
            </a:endParaRPr>
          </a:p>
          <a:p>
            <a:pPr algn="l">
              <a:spcAft>
                <a:spcPts val="600"/>
              </a:spcAft>
            </a:pPr>
            <a:endParaRPr lang="en-US" sz="1600" dirty="0">
              <a:latin typeface="Times New Roman" panose="02020603050405020304" pitchFamily="18" charset="0"/>
              <a:cs typeface="Times New Roman" panose="02020603050405020304" pitchFamily="18" charset="0"/>
            </a:endParaRPr>
          </a:p>
          <a:p>
            <a:pPr fontAlgn="base">
              <a:spcBef>
                <a:spcPts val="1200"/>
              </a:spcBef>
              <a:spcAft>
                <a:spcPts val="600"/>
              </a:spcAft>
            </a:pPr>
            <a:endParaRPr lang="en-US" sz="1200" b="1" dirty="0">
              <a:latin typeface="Times New Roman" panose="02020603050405020304" pitchFamily="18" charset="0"/>
              <a:cs typeface="Times New Roman" panose="02020603050405020304" pitchFamily="18" charset="0"/>
            </a:endParaRPr>
          </a:p>
          <a:p>
            <a:pPr fontAlgn="base">
              <a:lnSpc>
                <a:spcPct val="150000"/>
              </a:lnSpc>
            </a:pPr>
            <a:endParaRPr lang="en-US" sz="1100" dirty="0">
              <a:latin typeface="Times New Roman" panose="02020603050405020304" pitchFamily="18" charset="0"/>
              <a:cs typeface="Times New Roman" panose="02020603050405020304" pitchFamily="18" charset="0"/>
            </a:endParaRPr>
          </a:p>
        </p:txBody>
      </p:sp>
      <p:pic>
        <p:nvPicPr>
          <p:cNvPr id="2" name="Picture 4">
            <a:extLst>
              <a:ext uri="{FF2B5EF4-FFF2-40B4-BE49-F238E27FC236}">
                <a16:creationId xmlns:a16="http://schemas.microsoft.com/office/drawing/2014/main" id="{5523DA5A-6A3B-646B-45C8-A34620F96412}"/>
              </a:ext>
            </a:extLst>
          </p:cNvPr>
          <p:cNvPicPr>
            <a:picLocks noChangeAspect="1"/>
          </p:cNvPicPr>
          <p:nvPr/>
        </p:nvPicPr>
        <p:blipFill>
          <a:blip r:embed="rId2"/>
          <a:stretch>
            <a:fillRect/>
          </a:stretch>
        </p:blipFill>
        <p:spPr>
          <a:xfrm>
            <a:off x="5212120" y="2520216"/>
            <a:ext cx="2524212" cy="2031671"/>
          </a:xfrm>
          <a:prstGeom prst="rect">
            <a:avLst/>
          </a:prstGeom>
        </p:spPr>
      </p:pic>
    </p:spTree>
    <p:extLst>
      <p:ext uri="{BB962C8B-B14F-4D97-AF65-F5344CB8AC3E}">
        <p14:creationId xmlns:p14="http://schemas.microsoft.com/office/powerpoint/2010/main" val="170022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DB52A62-5654-EE4F-B734-1907312B4C67}"/>
              </a:ext>
            </a:extLst>
          </p:cNvPr>
          <p:cNvSpPr>
            <a:spLocks noGrp="1"/>
          </p:cNvSpPr>
          <p:nvPr>
            <p:ph type="subTitle" idx="1"/>
          </p:nvPr>
        </p:nvSpPr>
        <p:spPr>
          <a:xfrm>
            <a:off x="490226" y="943466"/>
            <a:ext cx="6306603" cy="1083492"/>
          </a:xfrm>
        </p:spPr>
        <p:txBody>
          <a:bodyPr vert="horz" lIns="91440" tIns="45720" rIns="91440" bIns="45720" rtlCol="0" anchor="t">
            <a:normAutofit/>
          </a:bodyPr>
          <a:lstStyle/>
          <a:p>
            <a:r>
              <a:rPr lang="en-US" sz="3200">
                <a:latin typeface="Franklin Gothic Demi"/>
              </a:rPr>
              <a:t>Faculty Focus: Professor Jose E. Rivera </a:t>
            </a:r>
          </a:p>
        </p:txBody>
      </p:sp>
      <p:sp>
        <p:nvSpPr>
          <p:cNvPr id="6" name="TextBox 5">
            <a:extLst>
              <a:ext uri="{FF2B5EF4-FFF2-40B4-BE49-F238E27FC236}">
                <a16:creationId xmlns:a16="http://schemas.microsoft.com/office/drawing/2014/main" id="{A3C58B16-3947-490A-8CB4-0AF5ABDF65D9}"/>
              </a:ext>
            </a:extLst>
          </p:cNvPr>
          <p:cNvSpPr txBox="1"/>
          <p:nvPr/>
        </p:nvSpPr>
        <p:spPr>
          <a:xfrm>
            <a:off x="151935" y="2653806"/>
            <a:ext cx="4867836" cy="3518912"/>
          </a:xfrm>
          <a:prstGeom prst="rect">
            <a:avLst/>
          </a:prstGeom>
          <a:noFill/>
        </p:spPr>
        <p:txBody>
          <a:bodyPr wrap="square" lIns="91440" tIns="45720" rIns="91440" bIns="45720" rtlCol="0" anchor="t">
            <a:spAutoFit/>
          </a:bodyPr>
          <a:lstStyle/>
          <a:p>
            <a:pPr>
              <a:spcAft>
                <a:spcPts val="800"/>
              </a:spcAft>
              <a:tabLst>
                <a:tab pos="228600" algn="l"/>
              </a:tabLst>
            </a:pPr>
            <a:r>
              <a:rPr lang="en-US" sz="1200" dirty="0">
                <a:latin typeface="Times New Roman"/>
                <a:ea typeface="+mn-lt"/>
                <a:cs typeface="+mn-lt"/>
              </a:rPr>
              <a:t>In addition to a Master of Science in Athletic Training from Old Dominion University in 1987, Mr. Rivera holds a Bachelor of Science in Health, Physical Education, and Athletic Training from the University of Pittsburgh. Additionally, he has earned graduate degrees in massage therapy from the Muscular Therapy Institute in Boston, orthopedic physical therapy from the University of Pittsburgh School of Health and Rehabilitation Sciences, and administration and leadership studies from Indiana University of Pennsylvania. </a:t>
            </a:r>
          </a:p>
          <a:p>
            <a:pPr>
              <a:spcAft>
                <a:spcPts val="800"/>
              </a:spcAft>
              <a:tabLst>
                <a:tab pos="228600" algn="l"/>
              </a:tabLst>
            </a:pPr>
            <a:r>
              <a:rPr lang="en-US" sz="1200" dirty="0">
                <a:latin typeface="Times New Roman"/>
                <a:ea typeface="+mn-lt"/>
                <a:cs typeface="+mn-lt"/>
              </a:rPr>
              <a:t>Since 1986, Mr. Rivera has been a certified athletic trainer (ATC); since 1994, he has taught at a college. Before becoming a college professor, he had ten years of professional experience dealing with high school, college, and professional athletes. His experience includes working as a company therapist for the Pittsburgh Ballet Theater as well as a clinical athletic trainer for the Massachusetts Institute of Technology Athletic Department, the Puerto Rico Olympic Training Center, the P.R. National Wrestling, Tae Kwon Do, and Baseball Teams, the Puerto Rico Professional Baseball League, and the Center for Sports Medicine of the University of Pittsburgh Medical Center.</a:t>
            </a:r>
            <a:endParaRPr lang="en-US" dirty="0">
              <a:latin typeface="Times New Roman"/>
              <a:cs typeface="Times New Roman"/>
            </a:endParaRPr>
          </a:p>
        </p:txBody>
      </p:sp>
      <p:sp>
        <p:nvSpPr>
          <p:cNvPr id="13" name="TextBox 12">
            <a:extLst>
              <a:ext uri="{FF2B5EF4-FFF2-40B4-BE49-F238E27FC236}">
                <a16:creationId xmlns:a16="http://schemas.microsoft.com/office/drawing/2014/main" id="{52A52213-1781-4901-A53C-F9AA754F9443}"/>
              </a:ext>
            </a:extLst>
          </p:cNvPr>
          <p:cNvSpPr txBox="1"/>
          <p:nvPr/>
        </p:nvSpPr>
        <p:spPr>
          <a:xfrm>
            <a:off x="151935" y="6467666"/>
            <a:ext cx="7294788" cy="2446824"/>
          </a:xfrm>
          <a:prstGeom prst="rect">
            <a:avLst/>
          </a:prstGeom>
          <a:noFill/>
        </p:spPr>
        <p:txBody>
          <a:bodyPr wrap="square" lIns="91440" tIns="45720" rIns="91440" bIns="45720" rtlCol="0" anchor="t">
            <a:spAutoFit/>
          </a:bodyPr>
          <a:lstStyle/>
          <a:p>
            <a:pPr marL="0" marR="0" lvl="0" indent="0" algn="l" defTabSz="582915" rtl="0" eaLnBrk="1" fontAlgn="auto" latinLnBrk="0" hangingPunct="1">
              <a:lnSpc>
                <a:spcPct val="150000"/>
              </a:lnSpc>
              <a:spcBef>
                <a:spcPts val="638"/>
              </a:spcBef>
              <a:buClrTx/>
              <a:buSzTx/>
              <a:buFontTx/>
              <a:buNone/>
              <a:tabLst/>
              <a:defRPr/>
            </a:pPr>
            <a:r>
              <a:rPr kumimoji="0" lang="en-US" sz="1200" b="0" i="0" u="none" strike="noStrike" kern="1200" cap="none" spc="0" normalizeH="0" baseline="0" noProof="0" dirty="0">
                <a:ln>
                  <a:noFill/>
                </a:ln>
                <a:effectLst/>
                <a:uLnTx/>
                <a:uFillTx/>
                <a:latin typeface="Times New Roman"/>
                <a:cs typeface="Times New Roman"/>
              </a:rPr>
              <a:t>The Kinesiology, Health, and Sport Science Department is happy to announce that we have decided to establish a KHSS Freshman Scholarship. We are looking forward to providing financial support to incoming freshmen to show commitment to our discipline and our belief in the talent of incoming freshmen who have chosen fields and future careers in KHSS.</a:t>
            </a:r>
          </a:p>
          <a:p>
            <a:pPr defTabSz="582915">
              <a:lnSpc>
                <a:spcPct val="150000"/>
              </a:lnSpc>
              <a:spcBef>
                <a:spcPts val="638"/>
              </a:spcBef>
              <a:spcAft>
                <a:spcPts val="638"/>
              </a:spcAft>
              <a:defRPr/>
            </a:pPr>
            <a:r>
              <a:rPr kumimoji="0" lang="en-US" sz="1200" b="0" i="0" u="none" strike="noStrike" kern="1200" cap="none" spc="0" normalizeH="0" baseline="0" noProof="0" dirty="0">
                <a:ln>
                  <a:noFill/>
                </a:ln>
                <a:effectLst/>
                <a:uLnTx/>
                <a:uFillTx/>
                <a:latin typeface="Times New Roman"/>
                <a:cs typeface="Times New Roman"/>
              </a:rPr>
              <a:t>Anyone wishing to help fund this scholarship can donate using the </a:t>
            </a:r>
            <a:r>
              <a:rPr lang="en-US" sz="1200" dirty="0">
                <a:latin typeface="Times New Roman"/>
                <a:cs typeface="Times New Roman"/>
              </a:rPr>
              <a:t>link:</a:t>
            </a:r>
          </a:p>
          <a:p>
            <a:pPr defTabSz="582915">
              <a:spcBef>
                <a:spcPts val="638"/>
              </a:spcBef>
              <a:spcAft>
                <a:spcPts val="638"/>
              </a:spcAft>
              <a:defRPr/>
            </a:pPr>
            <a:r>
              <a:rPr lang="en-US" sz="2400" dirty="0">
                <a:solidFill>
                  <a:schemeClr val="accent5"/>
                </a:solidFill>
                <a:latin typeface="Calibri"/>
                <a:cs typeface="Calibri"/>
                <a:hlinkClick r:id="rId2">
                  <a:extLst>
                    <a:ext uri="{A12FA001-AC4F-418D-AE19-62706E023703}">
                      <ahyp:hlinkClr xmlns:ahyp="http://schemas.microsoft.com/office/drawing/2018/hyperlinkcolor" val="tx"/>
                    </a:ext>
                  </a:extLst>
                </a:hlinkClick>
              </a:rPr>
              <a:t>http</a:t>
            </a:r>
            <a:r>
              <a:rPr kumimoji="0" lang="en-US" sz="2400" b="0" i="0" u="none" strike="noStrike" kern="1200" cap="none" spc="0" normalizeH="0" baseline="0" noProof="0" dirty="0">
                <a:ln>
                  <a:noFill/>
                </a:ln>
                <a:solidFill>
                  <a:schemeClr val="accent5"/>
                </a:solidFill>
                <a:effectLst/>
                <a:uLnTx/>
                <a:uFillTx/>
                <a:latin typeface="Calibri"/>
                <a:cs typeface="Calibri"/>
                <a:hlinkClick r:id="rId2">
                  <a:extLst>
                    <a:ext uri="{A12FA001-AC4F-418D-AE19-62706E023703}">
                      <ahyp:hlinkClr xmlns:ahyp="http://schemas.microsoft.com/office/drawing/2018/hyperlinkcolor" val="tx"/>
                    </a:ext>
                  </a:extLst>
                </a:hlinkClick>
              </a:rPr>
              <a:t>://www.iup.edu/givetoKHSS</a:t>
            </a:r>
            <a:endParaRPr lang="en-US" sz="2400" b="0" i="0" u="none" strike="noStrike" kern="1200" cap="none" spc="0" normalizeH="0" baseline="0" noProof="0" dirty="0">
              <a:ln>
                <a:noFill/>
              </a:ln>
              <a:solidFill>
                <a:schemeClr val="accent5"/>
              </a:solidFill>
              <a:effectLst/>
              <a:uLnTx/>
              <a:uFillTx/>
              <a:latin typeface="Calibri"/>
              <a:cs typeface="Calibri"/>
            </a:endParaRPr>
          </a:p>
          <a:p>
            <a:pPr marL="0" marR="0" lvl="0" indent="0" algn="l" defTabSz="582915" rtl="0" eaLnBrk="1" fontAlgn="auto" latinLnBrk="0" hangingPunct="1">
              <a:lnSpc>
                <a:spcPct val="100000"/>
              </a:lnSpc>
              <a:spcBef>
                <a:spcPts val="638"/>
              </a:spcBef>
              <a:spcAft>
                <a:spcPts val="638"/>
              </a:spcAft>
              <a:buClrTx/>
              <a:buSzTx/>
              <a:buFontTx/>
              <a:buNone/>
              <a:tabLst/>
              <a:defRPr/>
            </a:pPr>
            <a:r>
              <a:rPr kumimoji="0" lang="en-US" sz="1200" b="0" i="0" u="none" strike="noStrike" kern="1200" cap="none" spc="0" normalizeH="0" baseline="0" noProof="0" dirty="0">
                <a:ln>
                  <a:noFill/>
                </a:ln>
                <a:effectLst/>
                <a:uLnTx/>
                <a:uFillTx/>
                <a:latin typeface="Times New Roman"/>
                <a:cs typeface="Times New Roman"/>
              </a:rPr>
              <a:t>(Please share this link with alumni, student organizations, and all in the IUP community!)</a:t>
            </a:r>
            <a:endParaRPr lang="en-US" sz="1200" b="0" i="0" u="none" strike="noStrike" kern="1200" cap="none" spc="0" normalizeH="0" baseline="0" noProof="0" dirty="0">
              <a:ln>
                <a:noFill/>
              </a:ln>
              <a:effectLst/>
              <a:uLnTx/>
              <a:uFillTx/>
              <a:latin typeface="Times New Roman"/>
              <a:cs typeface="Times New Roman"/>
            </a:endParaRPr>
          </a:p>
        </p:txBody>
      </p:sp>
      <p:sp>
        <p:nvSpPr>
          <p:cNvPr id="14" name="TextBox 13">
            <a:extLst>
              <a:ext uri="{FF2B5EF4-FFF2-40B4-BE49-F238E27FC236}">
                <a16:creationId xmlns:a16="http://schemas.microsoft.com/office/drawing/2014/main" id="{2CAD9BB7-D11A-4FDC-A5A4-77CF58229DA5}"/>
              </a:ext>
            </a:extLst>
          </p:cNvPr>
          <p:cNvSpPr txBox="1"/>
          <p:nvPr/>
        </p:nvSpPr>
        <p:spPr>
          <a:xfrm>
            <a:off x="151935" y="6112121"/>
            <a:ext cx="6907198" cy="400110"/>
          </a:xfrm>
          <a:prstGeom prst="rect">
            <a:avLst/>
          </a:prstGeom>
          <a:noFill/>
        </p:spPr>
        <p:txBody>
          <a:bodyPr wrap="square" lIns="91440" tIns="45720" rIns="91440" bIns="45720" rtlCol="0" anchor="t">
            <a:spAutoFit/>
          </a:bodyPr>
          <a:lstStyle/>
          <a:p>
            <a:pPr defTabSz="582915">
              <a:spcBef>
                <a:spcPts val="638"/>
              </a:spcBef>
              <a:spcAft>
                <a:spcPts val="638"/>
              </a:spcAft>
              <a:defRPr/>
            </a:pPr>
            <a:r>
              <a:rPr kumimoji="0" lang="en-US" sz="2000" b="1" i="0" u="sng" strike="noStrike" kern="1200" cap="none" spc="0" normalizeH="0" baseline="0" noProof="0">
                <a:ln>
                  <a:noFill/>
                </a:ln>
                <a:solidFill>
                  <a:srgbClr val="9E1B32"/>
                </a:solidFill>
                <a:effectLst/>
                <a:uLnTx/>
                <a:uFillTx/>
                <a:latin typeface="Constantia"/>
                <a:ea typeface="+mn-ea"/>
                <a:cs typeface="+mn-cs"/>
              </a:rPr>
              <a:t>Interested in giving to the IUP KHSS Department?</a:t>
            </a:r>
            <a:r>
              <a:rPr lang="en-US" sz="2000" b="1" u="sng">
                <a:solidFill>
                  <a:srgbClr val="9E1B32"/>
                </a:solidFill>
                <a:latin typeface="Constantia"/>
              </a:rPr>
              <a:t> </a:t>
            </a:r>
            <a:endParaRPr kumimoji="0" lang="en-US" sz="2000" b="1" i="0" u="sng" strike="noStrike" kern="1200" cap="none" spc="0" normalizeH="0" baseline="0" noProof="0">
              <a:ln>
                <a:noFill/>
              </a:ln>
              <a:solidFill>
                <a:srgbClr val="000000"/>
              </a:solidFill>
              <a:effectLst/>
              <a:uLnTx/>
              <a:uFillTx/>
              <a:latin typeface="Constantia"/>
              <a:ea typeface="+mn-ea"/>
              <a:cs typeface="+mn-cs"/>
            </a:endParaRPr>
          </a:p>
        </p:txBody>
      </p:sp>
      <p:sp>
        <p:nvSpPr>
          <p:cNvPr id="3" name="Text Placeholder 9">
            <a:extLst>
              <a:ext uri="{FF2B5EF4-FFF2-40B4-BE49-F238E27FC236}">
                <a16:creationId xmlns:a16="http://schemas.microsoft.com/office/drawing/2014/main" id="{B515E2BD-B8E2-C198-D90E-A9A56318EF97}"/>
              </a:ext>
            </a:extLst>
          </p:cNvPr>
          <p:cNvSpPr txBox="1">
            <a:spLocks/>
          </p:cNvSpPr>
          <p:nvPr/>
        </p:nvSpPr>
        <p:spPr>
          <a:xfrm>
            <a:off x="147160" y="2184599"/>
            <a:ext cx="4881205" cy="484100"/>
          </a:xfrm>
          <a:prstGeom prst="rect">
            <a:avLst/>
          </a:prstGeom>
        </p:spPr>
        <p:txBody>
          <a:bodyPr vert="horz" wrap="square" lIns="91440" tIns="45720" rIns="91440" bIns="45720" rtlCol="0" anchor="t">
            <a:noAutofit/>
          </a:bodyPr>
          <a:lstStyle>
            <a:lvl1pPr marL="0" indent="0" algn="l" defTabSz="582915" rtl="0" eaLnBrk="1" latinLnBrk="0" hangingPunct="1">
              <a:lnSpc>
                <a:spcPct val="100000"/>
              </a:lnSpc>
              <a:spcBef>
                <a:spcPts val="638"/>
              </a:spcBef>
              <a:spcAft>
                <a:spcPts val="638"/>
              </a:spcAft>
              <a:buFontTx/>
              <a:buNone/>
              <a:defRPr sz="1800" kern="1200" baseline="0">
                <a:solidFill>
                  <a:schemeClr val="accent4"/>
                </a:solidFill>
                <a:latin typeface="+mn-lt"/>
                <a:ea typeface="+mn-ea"/>
                <a:cs typeface="+mn-cs"/>
              </a:defRPr>
            </a:lvl1pPr>
            <a:lvl2pPr marL="437187" indent="-145729" algn="l" defTabSz="582915" rtl="0" eaLnBrk="1" latinLnBrk="0" hangingPunct="1">
              <a:lnSpc>
                <a:spcPct val="100000"/>
              </a:lnSpc>
              <a:spcBef>
                <a:spcPts val="319"/>
              </a:spcBef>
              <a:spcAft>
                <a:spcPts val="319"/>
              </a:spcAft>
              <a:buFont typeface="Arial" panose="020B0604020202020204" pitchFamily="34" charset="0"/>
              <a:buChar char="•"/>
              <a:defRPr sz="1530" kern="1200">
                <a:solidFill>
                  <a:schemeClr val="tx1"/>
                </a:solidFill>
                <a:latin typeface="+mn-lt"/>
                <a:ea typeface="+mn-ea"/>
                <a:cs typeface="+mn-cs"/>
              </a:defRPr>
            </a:lvl2pPr>
            <a:lvl3pPr marL="728644" indent="-145729" algn="l" defTabSz="582915" rtl="0" eaLnBrk="1" latinLnBrk="0" hangingPunct="1">
              <a:lnSpc>
                <a:spcPct val="100000"/>
              </a:lnSpc>
              <a:spcBef>
                <a:spcPts val="319"/>
              </a:spcBef>
              <a:spcAft>
                <a:spcPts val="319"/>
              </a:spcAft>
              <a:buFont typeface="Arial" panose="020B0604020202020204" pitchFamily="34" charset="0"/>
              <a:buChar char="•"/>
              <a:defRPr sz="1275" kern="1200">
                <a:solidFill>
                  <a:schemeClr val="tx1"/>
                </a:solidFill>
                <a:latin typeface="+mn-lt"/>
                <a:ea typeface="+mn-ea"/>
                <a:cs typeface="+mn-cs"/>
              </a:defRPr>
            </a:lvl3pPr>
            <a:lvl4pPr marL="1020102"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4pPr>
            <a:lvl5pPr marL="1311560"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5pPr>
            <a:lvl6pPr marL="1603017"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75"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33"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91"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spcBef>
                <a:spcPts val="0"/>
              </a:spcBef>
              <a:spcAft>
                <a:spcPts val="500"/>
              </a:spcAft>
            </a:pPr>
            <a:r>
              <a:rPr lang="en-US" sz="1400" b="1">
                <a:solidFill>
                  <a:schemeClr val="accent1"/>
                </a:solidFill>
                <a:latin typeface="Times New Roman"/>
                <a:ea typeface="+mn-lt"/>
                <a:cs typeface="Calibri"/>
              </a:rPr>
              <a:t>Professor Jose E. Rivera, Curriculum Coordinator for the Athletic Training Program at IUP</a:t>
            </a:r>
          </a:p>
        </p:txBody>
      </p:sp>
      <p:pic>
        <p:nvPicPr>
          <p:cNvPr id="2" name="Picture 4" descr="A picture containing person, person, indoor&#10;&#10;Description automatically generated">
            <a:extLst>
              <a:ext uri="{FF2B5EF4-FFF2-40B4-BE49-F238E27FC236}">
                <a16:creationId xmlns:a16="http://schemas.microsoft.com/office/drawing/2014/main" id="{B43E82F9-5344-EF89-FA85-12274FCAF323}"/>
              </a:ext>
            </a:extLst>
          </p:cNvPr>
          <p:cNvPicPr>
            <a:picLocks noChangeAspect="1"/>
          </p:cNvPicPr>
          <p:nvPr/>
        </p:nvPicPr>
        <p:blipFill>
          <a:blip r:embed="rId3"/>
          <a:stretch>
            <a:fillRect/>
          </a:stretch>
        </p:blipFill>
        <p:spPr>
          <a:xfrm>
            <a:off x="5286292" y="2371790"/>
            <a:ext cx="2128801" cy="3570726"/>
          </a:xfrm>
          <a:prstGeom prst="rect">
            <a:avLst/>
          </a:prstGeom>
        </p:spPr>
      </p:pic>
    </p:spTree>
    <p:extLst>
      <p:ext uri="{BB962C8B-B14F-4D97-AF65-F5344CB8AC3E}">
        <p14:creationId xmlns:p14="http://schemas.microsoft.com/office/powerpoint/2010/main" val="214405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DB52A62-5654-EE4F-B734-1907312B4C67}"/>
              </a:ext>
            </a:extLst>
          </p:cNvPr>
          <p:cNvSpPr>
            <a:spLocks noGrp="1"/>
          </p:cNvSpPr>
          <p:nvPr>
            <p:ph type="subTitle" idx="1"/>
          </p:nvPr>
        </p:nvSpPr>
        <p:spPr>
          <a:xfrm>
            <a:off x="490226" y="1413708"/>
            <a:ext cx="6450154" cy="613250"/>
          </a:xfrm>
        </p:spPr>
        <p:txBody>
          <a:bodyPr vert="horz" lIns="91440" tIns="45720" rIns="91440" bIns="45720" rtlCol="0" anchor="t">
            <a:normAutofit/>
          </a:bodyPr>
          <a:lstStyle/>
          <a:p>
            <a:r>
              <a:rPr lang="en-US" sz="3200">
                <a:latin typeface="Franklin Gothic Demi"/>
              </a:rPr>
              <a:t>Featured Alumni: Autumn Bolton</a:t>
            </a:r>
            <a:endParaRPr lang="en-US">
              <a:latin typeface="Constantia"/>
            </a:endParaRPr>
          </a:p>
        </p:txBody>
      </p:sp>
      <p:sp>
        <p:nvSpPr>
          <p:cNvPr id="10" name="Text Placeholder 9">
            <a:extLst>
              <a:ext uri="{FF2B5EF4-FFF2-40B4-BE49-F238E27FC236}">
                <a16:creationId xmlns:a16="http://schemas.microsoft.com/office/drawing/2014/main" id="{8F8E7A88-B19A-0E4A-B676-C642F1417355}"/>
              </a:ext>
            </a:extLst>
          </p:cNvPr>
          <p:cNvSpPr>
            <a:spLocks noGrp="1"/>
          </p:cNvSpPr>
          <p:nvPr>
            <p:ph type="body" sz="quarter" idx="16"/>
          </p:nvPr>
        </p:nvSpPr>
        <p:spPr>
          <a:xfrm>
            <a:off x="41414" y="2615493"/>
            <a:ext cx="5156548" cy="2720753"/>
          </a:xfrm>
        </p:spPr>
        <p:txBody>
          <a:bodyPr vert="horz" wrap="square" lIns="91440" tIns="45720" rIns="91440" bIns="45720" rtlCol="0" anchor="t">
            <a:noAutofit/>
          </a:bodyPr>
          <a:lstStyle/>
          <a:p>
            <a:pPr fontAlgn="base">
              <a:spcBef>
                <a:spcPts val="0"/>
              </a:spcBef>
              <a:spcAft>
                <a:spcPts val="500"/>
              </a:spcAft>
            </a:pPr>
            <a:r>
              <a:rPr lang="en-US" sz="1200">
                <a:solidFill>
                  <a:schemeClr val="tx1"/>
                </a:solidFill>
                <a:latin typeface="Times New Roman"/>
                <a:cs typeface="Times New Roman"/>
              </a:rPr>
              <a:t>Autumn Bolton is originally from Bucks County, PA, and attended Quakertown High School. Before attending IUP, Bolton always had an interest in sports. While growing up, she loved playing softball and volleyball, and enjoyed attending sporting events with her father. "[I] didn’t realize you could get a degree in sports. I wanted to be a math teacher for a short time but then realized sports was the path for me." With the influence of a few friends and her father, Bolton chose to attend IUP, so that she could major in sports management. "Once I decided I wanted to major in sports, my dad suggested IUP because he knew about their sports program." During her time at IUP, Bolton enjoyed classes such as ports Marketing, Facility Management, and Sponsorships. She was able to make connections with her professors, which helped her find an internship at the Kovalchick Convention and Athletics Complex. "That was my first sports internship and how I got started in my career. My main job was working the basketball games and handling the student giveaways and any promotions we had on the court. </a:t>
            </a:r>
            <a:endParaRPr lang="en-US" sz="1400" b="1">
              <a:solidFill>
                <a:schemeClr val="tx1"/>
              </a:solidFill>
              <a:latin typeface="Times New Roman"/>
              <a:cs typeface="Times New Roman"/>
            </a:endParaRPr>
          </a:p>
        </p:txBody>
      </p:sp>
      <p:sp>
        <p:nvSpPr>
          <p:cNvPr id="12" name="Text Placeholder 8">
            <a:extLst>
              <a:ext uri="{FF2B5EF4-FFF2-40B4-BE49-F238E27FC236}">
                <a16:creationId xmlns:a16="http://schemas.microsoft.com/office/drawing/2014/main" id="{9C899AE9-4C4A-4BCF-937E-120DDA594D81}"/>
              </a:ext>
            </a:extLst>
          </p:cNvPr>
          <p:cNvSpPr txBox="1">
            <a:spLocks/>
          </p:cNvSpPr>
          <p:nvPr/>
        </p:nvSpPr>
        <p:spPr>
          <a:xfrm>
            <a:off x="0" y="4346714"/>
            <a:ext cx="7772400" cy="5015709"/>
          </a:xfrm>
          <a:prstGeom prst="rect">
            <a:avLst/>
          </a:prstGeom>
        </p:spPr>
        <p:txBody>
          <a:bodyPr vert="horz" lIns="91440" tIns="45720" rIns="91440" bIns="45720" rtlCol="0">
            <a:normAutofit/>
          </a:bodyPr>
          <a:lstStyle>
            <a:lvl1pPr marL="0" indent="0" algn="l" defTabSz="582915" rtl="0" eaLnBrk="1" latinLnBrk="0" hangingPunct="1">
              <a:lnSpc>
                <a:spcPct val="100000"/>
              </a:lnSpc>
              <a:spcBef>
                <a:spcPts val="638"/>
              </a:spcBef>
              <a:spcAft>
                <a:spcPts val="638"/>
              </a:spcAft>
              <a:buFontTx/>
              <a:buNone/>
              <a:defRPr sz="1800" kern="1200" baseline="0">
                <a:solidFill>
                  <a:schemeClr val="accent4"/>
                </a:solidFill>
                <a:latin typeface="+mn-lt"/>
                <a:ea typeface="+mn-ea"/>
                <a:cs typeface="+mn-cs"/>
              </a:defRPr>
            </a:lvl1pPr>
            <a:lvl2pPr marL="437187" indent="-145729" algn="l" defTabSz="582915" rtl="0" eaLnBrk="1" latinLnBrk="0" hangingPunct="1">
              <a:lnSpc>
                <a:spcPct val="100000"/>
              </a:lnSpc>
              <a:spcBef>
                <a:spcPts val="319"/>
              </a:spcBef>
              <a:spcAft>
                <a:spcPts val="319"/>
              </a:spcAft>
              <a:buFont typeface="Arial" panose="020B0604020202020204" pitchFamily="34" charset="0"/>
              <a:buChar char="•"/>
              <a:defRPr sz="1530" kern="1200">
                <a:solidFill>
                  <a:schemeClr val="tx1"/>
                </a:solidFill>
                <a:latin typeface="+mn-lt"/>
                <a:ea typeface="+mn-ea"/>
                <a:cs typeface="+mn-cs"/>
              </a:defRPr>
            </a:lvl2pPr>
            <a:lvl3pPr marL="728644" indent="-145729" algn="l" defTabSz="582915" rtl="0" eaLnBrk="1" latinLnBrk="0" hangingPunct="1">
              <a:lnSpc>
                <a:spcPct val="100000"/>
              </a:lnSpc>
              <a:spcBef>
                <a:spcPts val="319"/>
              </a:spcBef>
              <a:spcAft>
                <a:spcPts val="319"/>
              </a:spcAft>
              <a:buFont typeface="Arial" panose="020B0604020202020204" pitchFamily="34" charset="0"/>
              <a:buChar char="•"/>
              <a:defRPr sz="1275" kern="1200">
                <a:solidFill>
                  <a:schemeClr val="tx1"/>
                </a:solidFill>
                <a:latin typeface="+mn-lt"/>
                <a:ea typeface="+mn-ea"/>
                <a:cs typeface="+mn-cs"/>
              </a:defRPr>
            </a:lvl3pPr>
            <a:lvl4pPr marL="1020102"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4pPr>
            <a:lvl5pPr marL="1311560" indent="-145729" algn="l" defTabSz="582915" rtl="0" eaLnBrk="1" latinLnBrk="0" hangingPunct="1">
              <a:lnSpc>
                <a:spcPct val="100000"/>
              </a:lnSpc>
              <a:spcBef>
                <a:spcPts val="319"/>
              </a:spcBef>
              <a:spcAft>
                <a:spcPts val="319"/>
              </a:spcAft>
              <a:buFont typeface="Arial" panose="020B0604020202020204" pitchFamily="34" charset="0"/>
              <a:buChar char="•"/>
              <a:defRPr sz="1148" kern="1200">
                <a:solidFill>
                  <a:schemeClr val="tx1"/>
                </a:solidFill>
                <a:latin typeface="+mn-lt"/>
                <a:ea typeface="+mn-ea"/>
                <a:cs typeface="+mn-cs"/>
              </a:defRPr>
            </a:lvl5pPr>
            <a:lvl6pPr marL="1603017"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75"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33"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91" indent="-145729" algn="l" defTabSz="582915"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rtl="0" fontAlgn="base">
              <a:spcBef>
                <a:spcPts val="0"/>
              </a:spcBef>
              <a:spcAft>
                <a:spcPts val="0"/>
              </a:spcAft>
            </a:pPr>
            <a:endParaRPr lang="en-US" sz="1200" b="0">
              <a:effectLst/>
            </a:endParaRPr>
          </a:p>
        </p:txBody>
      </p:sp>
      <p:sp>
        <p:nvSpPr>
          <p:cNvPr id="6" name="TextBox 5">
            <a:extLst>
              <a:ext uri="{FF2B5EF4-FFF2-40B4-BE49-F238E27FC236}">
                <a16:creationId xmlns:a16="http://schemas.microsoft.com/office/drawing/2014/main" id="{1382D861-A252-4971-AAE0-B846BEE2D635}"/>
              </a:ext>
            </a:extLst>
          </p:cNvPr>
          <p:cNvSpPr txBox="1"/>
          <p:nvPr/>
        </p:nvSpPr>
        <p:spPr>
          <a:xfrm>
            <a:off x="40515" y="5479419"/>
            <a:ext cx="7733288" cy="3770263"/>
          </a:xfrm>
          <a:prstGeom prst="rect">
            <a:avLst/>
          </a:prstGeom>
          <a:noFill/>
        </p:spPr>
        <p:txBody>
          <a:bodyPr wrap="square" lIns="91440" tIns="45720" rIns="91440" bIns="45720" rtlCol="0" anchor="t">
            <a:spAutoFit/>
          </a:bodyPr>
          <a:lstStyle/>
          <a:p>
            <a:r>
              <a:rPr lang="en-US" sz="1200">
                <a:latin typeface="Times New Roman"/>
                <a:cs typeface="Times New Roman"/>
              </a:rPr>
              <a:t>"When it came time for applying to graduate school, he [Dr. Castle] was a big help. He had contacts at Coastal Carolina, where I was accepted and visited the campus. I ended up choosing Temple University, but he helped me have options for graduate school." While attending Temple University, Bolton was a graduate assistant in athletics, where she learned marketing and fan experience strategies. Also, Bolton interned for the Philadelphia Eagles and Flyers, and NBC Sports. While in graduate school and after graduating, Bolton connected with her current boss at the Air Force Academy, where she received her first position and her current position in sports. "I was interested in this position (Assistant Director of Marketing) one for the location. Colorado is beautiful and where I want to stay for a while. Another is that it is an academy and not like another college. Our athletes are cadet-athletes and are going to serve our country after graduation. My final reason was that I work for the Air Force Hockey team. My goal is to work in the NHL so working for the hockey team at the Air Force Academy is giving me the experience I need to grow in the sports industry."</a:t>
            </a:r>
            <a:endParaRPr lang="en-US"/>
          </a:p>
          <a:p>
            <a:endParaRPr lang="en-US" sz="1200">
              <a:solidFill>
                <a:srgbClr val="000000"/>
              </a:solidFill>
              <a:latin typeface="Times New Roman"/>
            </a:endParaRPr>
          </a:p>
          <a:p>
            <a:r>
              <a:rPr lang="en-US" sz="1200" b="1">
                <a:solidFill>
                  <a:schemeClr val="tx2"/>
                </a:solidFill>
                <a:latin typeface="Times New Roman"/>
              </a:rPr>
              <a:t>Alumni Advice to Students: </a:t>
            </a:r>
            <a:r>
              <a:rPr lang="en-US" sz="1200">
                <a:latin typeface="Times New Roman"/>
                <a:ea typeface="+mn-lt"/>
                <a:cs typeface="Times New Roman"/>
              </a:rPr>
              <a:t>"Make sure you network and make those connections. Most of my internships I got by going to conferences and networking. Also, with that, make genuine connections. Once you meet someone at a conference or connect on LinkedIn, make sure you stay connected with them. You never know who someone might know. </a:t>
            </a:r>
            <a:r>
              <a:rPr lang="en-US" sz="1200" err="1">
                <a:latin typeface="Times New Roman"/>
                <a:ea typeface="+mn-lt"/>
                <a:cs typeface="Times New Roman"/>
              </a:rPr>
              <a:t>ht</a:t>
            </a:r>
            <a:r>
              <a:rPr lang="en-US" sz="1200">
                <a:latin typeface="Times New Roman"/>
                <a:ea typeface="+mn-lt"/>
                <a:cs typeface="Times New Roman"/>
              </a:rPr>
              <a:t> know. Working in the sports industry is a grind. We work a lot of hours and must miss events in our lives but if you are passionate about sports and are ready to put in the work, working in the sports industry is an amazing opportunity. Don’t give up if you are not getting internships or jobs. You will have to get 100 no’s before you get that 1 yes and I know that from experience. I was turned down for over 50 jobs before getting my job at the Air Force Academy. Just keep pushing and don’t give up!</a:t>
            </a:r>
            <a:r>
              <a:rPr lang="en-US" sz="1200">
                <a:latin typeface="Times New Roman"/>
                <a:ea typeface="+mn-lt"/>
                <a:cs typeface="+mn-lt"/>
              </a:rPr>
              <a:t>"</a:t>
            </a:r>
            <a:br>
              <a:rPr lang="en-US" sz="1200">
                <a:latin typeface="Times New Roman"/>
              </a:rPr>
            </a:br>
            <a:endParaRPr lang="en-US" sz="11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829CAEC-4E82-C0A8-A8B2-692F566D987F}"/>
              </a:ext>
            </a:extLst>
          </p:cNvPr>
          <p:cNvSpPr txBox="1"/>
          <p:nvPr/>
        </p:nvSpPr>
        <p:spPr>
          <a:xfrm>
            <a:off x="42862" y="2150222"/>
            <a:ext cx="51482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accent1"/>
                </a:solidFill>
                <a:latin typeface="Times New Roman"/>
                <a:cs typeface="Times New Roman"/>
              </a:rPr>
              <a:t>Autumn Bolton ('18), Assistant Director of Marketing for Air Force Academy Athletics</a:t>
            </a:r>
          </a:p>
        </p:txBody>
      </p:sp>
      <p:pic>
        <p:nvPicPr>
          <p:cNvPr id="2" name="Picture 4" descr="A picture containing person, outdoor, sport&#10;&#10;Description automatically generated">
            <a:extLst>
              <a:ext uri="{FF2B5EF4-FFF2-40B4-BE49-F238E27FC236}">
                <a16:creationId xmlns:a16="http://schemas.microsoft.com/office/drawing/2014/main" id="{B772ADFE-B721-F418-991D-1F9C6D037396}"/>
              </a:ext>
            </a:extLst>
          </p:cNvPr>
          <p:cNvPicPr>
            <a:picLocks noChangeAspect="1"/>
          </p:cNvPicPr>
          <p:nvPr/>
        </p:nvPicPr>
        <p:blipFill>
          <a:blip r:embed="rId2"/>
          <a:stretch>
            <a:fillRect/>
          </a:stretch>
        </p:blipFill>
        <p:spPr>
          <a:xfrm>
            <a:off x="5257739" y="2670563"/>
            <a:ext cx="2446091" cy="2422854"/>
          </a:xfrm>
          <a:prstGeom prst="rect">
            <a:avLst/>
          </a:prstGeom>
        </p:spPr>
      </p:pic>
    </p:spTree>
    <p:extLst>
      <p:ext uri="{BB962C8B-B14F-4D97-AF65-F5344CB8AC3E}">
        <p14:creationId xmlns:p14="http://schemas.microsoft.com/office/powerpoint/2010/main" val="95432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DB52A62-5654-EE4F-B734-1907312B4C67}"/>
              </a:ext>
            </a:extLst>
          </p:cNvPr>
          <p:cNvSpPr>
            <a:spLocks noGrp="1"/>
          </p:cNvSpPr>
          <p:nvPr>
            <p:ph type="subTitle" idx="1"/>
          </p:nvPr>
        </p:nvSpPr>
        <p:spPr>
          <a:xfrm>
            <a:off x="368839" y="1119728"/>
            <a:ext cx="6826510" cy="1000753"/>
          </a:xfrm>
        </p:spPr>
        <p:txBody>
          <a:bodyPr vert="horz" lIns="91440" tIns="45720" rIns="91440" bIns="45720" rtlCol="0" anchor="t">
            <a:noAutofit/>
          </a:bodyPr>
          <a:lstStyle/>
          <a:p>
            <a:r>
              <a:rPr lang="en-US" sz="3200">
                <a:latin typeface="Franklin Gothic Demi"/>
              </a:rPr>
              <a:t>The 2023 Sports Business Conference</a:t>
            </a:r>
          </a:p>
        </p:txBody>
      </p:sp>
      <p:sp>
        <p:nvSpPr>
          <p:cNvPr id="9" name="Text Placeholder 8">
            <a:extLst>
              <a:ext uri="{FF2B5EF4-FFF2-40B4-BE49-F238E27FC236}">
                <a16:creationId xmlns:a16="http://schemas.microsoft.com/office/drawing/2014/main" id="{6545B5AD-4FD1-124E-8D89-1F9B752F5BDF}"/>
              </a:ext>
            </a:extLst>
          </p:cNvPr>
          <p:cNvSpPr>
            <a:spLocks noGrp="1"/>
          </p:cNvSpPr>
          <p:nvPr>
            <p:ph type="body" sz="quarter" idx="15"/>
          </p:nvPr>
        </p:nvSpPr>
        <p:spPr>
          <a:xfrm>
            <a:off x="116164" y="2331708"/>
            <a:ext cx="4962939" cy="2312323"/>
          </a:xfrm>
        </p:spPr>
        <p:txBody>
          <a:bodyPr vert="horz" lIns="91440" tIns="45720" rIns="91440" bIns="45720" rtlCol="0" anchor="t">
            <a:normAutofit lnSpcReduction="10000"/>
          </a:bodyPr>
          <a:lstStyle/>
          <a:p>
            <a:pPr>
              <a:spcBef>
                <a:spcPts val="0"/>
              </a:spcBef>
              <a:spcAft>
                <a:spcPts val="800"/>
              </a:spcAft>
            </a:pPr>
            <a:r>
              <a:rPr lang="en-US" sz="1400" dirty="0">
                <a:solidFill>
                  <a:schemeClr val="tx1"/>
                </a:solidFill>
                <a:latin typeface="Times New Roman"/>
                <a:cs typeface="Times New Roman"/>
              </a:rPr>
              <a:t>The 2023 Sports Business Conference was a huge success. There were a lot of passionate students to connect with each other and professionals that came to visit and present. This event occurred on April 14th, 2023, and it was jammed packed with the different sports industry professionals speaking in front of students, which helped them gain knowledge in various career paths in sports. There were speakers from the Pittsburgh Penguins, Indianapolis Colts, NCAA, PPG Arena, Johnstown Tomahawks, Pittsburgh Steelers, Saint Francis University, Altoona Curve, YCMA, Oakmont Country Club, Bloomsburg University, and Michigan State University. </a:t>
            </a:r>
            <a:endParaRPr lang="en-US" sz="14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800"/>
              </a:spcAft>
            </a:pPr>
            <a:endParaRPr lang="en-US" sz="12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0"/>
              </a:spcAft>
            </a:pPr>
            <a:endParaRPr lang="en-US" sz="13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0"/>
              </a:spcAft>
            </a:pPr>
            <a:endParaRPr lang="en-US" sz="1300" b="1" dirty="0">
              <a:solidFill>
                <a:schemeClr val="tx1"/>
              </a:solidFill>
              <a:latin typeface="Times New Roman"/>
              <a:cs typeface="Times New Roman"/>
            </a:endParaRPr>
          </a:p>
          <a:p>
            <a:pPr>
              <a:spcBef>
                <a:spcPts val="0"/>
              </a:spcBef>
              <a:spcAft>
                <a:spcPts val="0"/>
              </a:spcAft>
            </a:pPr>
            <a:endParaRPr lang="en-US" sz="1300" b="1" u="sng" dirty="0">
              <a:solidFill>
                <a:schemeClr val="tx1"/>
              </a:solidFill>
              <a:latin typeface="Times New Roman"/>
              <a:cs typeface="Times New Roman"/>
            </a:endParaRPr>
          </a:p>
        </p:txBody>
      </p:sp>
      <p:grpSp>
        <p:nvGrpSpPr>
          <p:cNvPr id="21" name="Group 20">
            <a:extLst>
              <a:ext uri="{FF2B5EF4-FFF2-40B4-BE49-F238E27FC236}">
                <a16:creationId xmlns:a16="http://schemas.microsoft.com/office/drawing/2014/main" id="{863DD903-2AC0-EE98-3CDA-0C51E36B2E23}"/>
              </a:ext>
            </a:extLst>
          </p:cNvPr>
          <p:cNvGrpSpPr/>
          <p:nvPr/>
        </p:nvGrpSpPr>
        <p:grpSpPr>
          <a:xfrm>
            <a:off x="654132" y="7052523"/>
            <a:ext cx="2535885" cy="353161"/>
            <a:chOff x="291238" y="7647869"/>
            <a:chExt cx="2535885" cy="353161"/>
          </a:xfrm>
        </p:grpSpPr>
        <p:sp>
          <p:nvSpPr>
            <p:cNvPr id="5" name="TextBox 4">
              <a:extLst>
                <a:ext uri="{FF2B5EF4-FFF2-40B4-BE49-F238E27FC236}">
                  <a16:creationId xmlns:a16="http://schemas.microsoft.com/office/drawing/2014/main" id="{7B41D9DC-2273-3D57-F72A-DA17AE702F98}"/>
                </a:ext>
              </a:extLst>
            </p:cNvPr>
            <p:cNvSpPr txBox="1"/>
            <p:nvPr/>
          </p:nvSpPr>
          <p:spPr>
            <a:xfrm>
              <a:off x="676231" y="7660053"/>
              <a:ext cx="2150892" cy="338554"/>
            </a:xfrm>
            <a:prstGeom prst="rect">
              <a:avLst/>
            </a:prstGeom>
            <a:noFill/>
          </p:spPr>
          <p:txBody>
            <a:bodyPr wrap="square" lIns="91440" tIns="45720" rIns="91440" bIns="45720" rtlCol="0" anchor="t">
              <a:spAutoFit/>
            </a:bodyPr>
            <a:lstStyle/>
            <a:p>
              <a:pPr>
                <a:spcAft>
                  <a:spcPts val="800"/>
                </a:spcAft>
              </a:pPr>
              <a:r>
                <a:rPr lang="en-US" sz="1600" dirty="0">
                  <a:latin typeface="Times New Roman"/>
                  <a:cs typeface="Times New Roman"/>
                </a:rPr>
                <a:t>@iupsportmgt</a:t>
              </a:r>
            </a:p>
          </p:txBody>
        </p:sp>
        <p:pic>
          <p:nvPicPr>
            <p:cNvPr id="7" name="Picture 3" descr="Logo, company name&#10;&#10;Description automatically generated">
              <a:extLst>
                <a:ext uri="{FF2B5EF4-FFF2-40B4-BE49-F238E27FC236}">
                  <a16:creationId xmlns:a16="http://schemas.microsoft.com/office/drawing/2014/main" id="{14A9A800-DA6E-C77D-9EDF-5682D9F34FC8}"/>
                </a:ext>
              </a:extLst>
            </p:cNvPr>
            <p:cNvPicPr>
              <a:picLocks noChangeAspect="1"/>
            </p:cNvPicPr>
            <p:nvPr/>
          </p:nvPicPr>
          <p:blipFill>
            <a:blip r:embed="rId2"/>
            <a:stretch>
              <a:fillRect/>
            </a:stretch>
          </p:blipFill>
          <p:spPr>
            <a:xfrm>
              <a:off x="291238" y="7647869"/>
              <a:ext cx="372245" cy="353161"/>
            </a:xfrm>
            <a:prstGeom prst="rect">
              <a:avLst/>
            </a:prstGeom>
          </p:spPr>
        </p:pic>
      </p:grpSp>
      <p:grpSp>
        <p:nvGrpSpPr>
          <p:cNvPr id="19" name="Group 18">
            <a:extLst>
              <a:ext uri="{FF2B5EF4-FFF2-40B4-BE49-F238E27FC236}">
                <a16:creationId xmlns:a16="http://schemas.microsoft.com/office/drawing/2014/main" id="{8E7190A7-0710-E2E7-1D96-BAF13EAE3E6E}"/>
              </a:ext>
            </a:extLst>
          </p:cNvPr>
          <p:cNvGrpSpPr/>
          <p:nvPr/>
        </p:nvGrpSpPr>
        <p:grpSpPr>
          <a:xfrm>
            <a:off x="2456303" y="8167759"/>
            <a:ext cx="2539249" cy="397374"/>
            <a:chOff x="287802" y="8112244"/>
            <a:chExt cx="2539249" cy="397374"/>
          </a:xfrm>
        </p:grpSpPr>
        <p:pic>
          <p:nvPicPr>
            <p:cNvPr id="10" name="Picture 6" descr="Icon&#10;&#10;Description automatically generated">
              <a:extLst>
                <a:ext uri="{FF2B5EF4-FFF2-40B4-BE49-F238E27FC236}">
                  <a16:creationId xmlns:a16="http://schemas.microsoft.com/office/drawing/2014/main" id="{B4D0E83F-8C46-5336-D541-E3AE666570D9}"/>
                </a:ext>
              </a:extLst>
            </p:cNvPr>
            <p:cNvPicPr>
              <a:picLocks noChangeAspect="1"/>
            </p:cNvPicPr>
            <p:nvPr/>
          </p:nvPicPr>
          <p:blipFill>
            <a:blip r:embed="rId3"/>
            <a:stretch>
              <a:fillRect/>
            </a:stretch>
          </p:blipFill>
          <p:spPr>
            <a:xfrm>
              <a:off x="287802" y="8112244"/>
              <a:ext cx="371475" cy="397374"/>
            </a:xfrm>
            <a:prstGeom prst="rect">
              <a:avLst/>
            </a:prstGeom>
          </p:spPr>
        </p:pic>
        <p:sp>
          <p:nvSpPr>
            <p:cNvPr id="13" name="TextBox 12">
              <a:extLst>
                <a:ext uri="{FF2B5EF4-FFF2-40B4-BE49-F238E27FC236}">
                  <a16:creationId xmlns:a16="http://schemas.microsoft.com/office/drawing/2014/main" id="{0C2CAE5E-3DB1-2302-97E2-12FBCCF9596E}"/>
                </a:ext>
              </a:extLst>
            </p:cNvPr>
            <p:cNvSpPr txBox="1"/>
            <p:nvPr/>
          </p:nvSpPr>
          <p:spPr>
            <a:xfrm>
              <a:off x="676159" y="8133045"/>
              <a:ext cx="2150892" cy="307777"/>
            </a:xfrm>
            <a:prstGeom prst="rect">
              <a:avLst/>
            </a:prstGeom>
            <a:noFill/>
          </p:spPr>
          <p:txBody>
            <a:bodyPr wrap="square" lIns="91440" tIns="45720" rIns="91440" bIns="45720" rtlCol="0" anchor="t">
              <a:spAutoFit/>
            </a:bodyPr>
            <a:lstStyle/>
            <a:p>
              <a:pPr>
                <a:spcAft>
                  <a:spcPts val="800"/>
                </a:spcAft>
              </a:pPr>
              <a:r>
                <a:rPr lang="en-US" sz="1400" dirty="0">
                  <a:latin typeface="Times New Roman"/>
                  <a:cs typeface="Times New Roman"/>
                </a:rPr>
                <a:t>@iupsportmgt</a:t>
              </a:r>
              <a:endParaRPr lang="en-US" sz="2000" dirty="0">
                <a:latin typeface="Times New Roman"/>
                <a:cs typeface="Times New Roman"/>
              </a:endParaRPr>
            </a:p>
          </p:txBody>
        </p:sp>
      </p:grpSp>
      <p:grpSp>
        <p:nvGrpSpPr>
          <p:cNvPr id="20" name="Group 19">
            <a:extLst>
              <a:ext uri="{FF2B5EF4-FFF2-40B4-BE49-F238E27FC236}">
                <a16:creationId xmlns:a16="http://schemas.microsoft.com/office/drawing/2014/main" id="{DE3CFBBC-790E-1E87-BAC2-12C352346EBE}"/>
              </a:ext>
            </a:extLst>
          </p:cNvPr>
          <p:cNvGrpSpPr/>
          <p:nvPr/>
        </p:nvGrpSpPr>
        <p:grpSpPr>
          <a:xfrm>
            <a:off x="2444212" y="7654152"/>
            <a:ext cx="2527256" cy="381170"/>
            <a:chOff x="287802" y="8655400"/>
            <a:chExt cx="2527256" cy="381170"/>
          </a:xfrm>
        </p:grpSpPr>
        <p:pic>
          <p:nvPicPr>
            <p:cNvPr id="12" name="Picture 10">
              <a:extLst>
                <a:ext uri="{FF2B5EF4-FFF2-40B4-BE49-F238E27FC236}">
                  <a16:creationId xmlns:a16="http://schemas.microsoft.com/office/drawing/2014/main" id="{B86C3A55-8DA5-96C7-7F4E-25B93DBF6BC6}"/>
                </a:ext>
              </a:extLst>
            </p:cNvPr>
            <p:cNvPicPr>
              <a:picLocks noChangeAspect="1"/>
            </p:cNvPicPr>
            <p:nvPr/>
          </p:nvPicPr>
          <p:blipFill>
            <a:blip r:embed="rId4"/>
            <a:stretch>
              <a:fillRect/>
            </a:stretch>
          </p:blipFill>
          <p:spPr>
            <a:xfrm>
              <a:off x="287802" y="8655570"/>
              <a:ext cx="371475" cy="381000"/>
            </a:xfrm>
            <a:prstGeom prst="rect">
              <a:avLst/>
            </a:prstGeom>
          </p:spPr>
        </p:pic>
        <p:sp>
          <p:nvSpPr>
            <p:cNvPr id="14" name="TextBox 13">
              <a:extLst>
                <a:ext uri="{FF2B5EF4-FFF2-40B4-BE49-F238E27FC236}">
                  <a16:creationId xmlns:a16="http://schemas.microsoft.com/office/drawing/2014/main" id="{8E2682B1-7BEC-8BDA-FD48-A257A66F64B9}"/>
                </a:ext>
              </a:extLst>
            </p:cNvPr>
            <p:cNvSpPr txBox="1"/>
            <p:nvPr/>
          </p:nvSpPr>
          <p:spPr>
            <a:xfrm>
              <a:off x="664166" y="8655400"/>
              <a:ext cx="2150892" cy="307777"/>
            </a:xfrm>
            <a:prstGeom prst="rect">
              <a:avLst/>
            </a:prstGeom>
            <a:noFill/>
          </p:spPr>
          <p:txBody>
            <a:bodyPr wrap="square" lIns="91440" tIns="45720" rIns="91440" bIns="45720" rtlCol="0" anchor="t">
              <a:spAutoFit/>
            </a:bodyPr>
            <a:lstStyle/>
            <a:p>
              <a:pPr>
                <a:spcAft>
                  <a:spcPts val="800"/>
                </a:spcAft>
              </a:pPr>
              <a:r>
                <a:rPr lang="en-US" sz="1400">
                  <a:latin typeface="Times New Roman"/>
                  <a:cs typeface="Times New Roman"/>
                </a:rPr>
                <a:t>@IUP KHSS</a:t>
              </a:r>
              <a:endParaRPr lang="en-US" sz="2000">
                <a:latin typeface="Times New Roman"/>
                <a:cs typeface="Times New Roman"/>
              </a:endParaRPr>
            </a:p>
          </p:txBody>
        </p:sp>
      </p:grpSp>
      <p:pic>
        <p:nvPicPr>
          <p:cNvPr id="15" name="Picture 15" descr="Logo&#10;&#10;Description automatically generated">
            <a:extLst>
              <a:ext uri="{FF2B5EF4-FFF2-40B4-BE49-F238E27FC236}">
                <a16:creationId xmlns:a16="http://schemas.microsoft.com/office/drawing/2014/main" id="{BA4A1EFE-8960-80C8-B2C2-0A26769A072B}"/>
              </a:ext>
            </a:extLst>
          </p:cNvPr>
          <p:cNvPicPr>
            <a:picLocks noChangeAspect="1"/>
          </p:cNvPicPr>
          <p:nvPr/>
        </p:nvPicPr>
        <p:blipFill>
          <a:blip r:embed="rId5"/>
          <a:stretch>
            <a:fillRect/>
          </a:stretch>
        </p:blipFill>
        <p:spPr>
          <a:xfrm>
            <a:off x="1548905" y="8645125"/>
            <a:ext cx="943105" cy="481407"/>
          </a:xfrm>
          <a:prstGeom prst="rect">
            <a:avLst/>
          </a:prstGeom>
        </p:spPr>
      </p:pic>
      <p:sp>
        <p:nvSpPr>
          <p:cNvPr id="16" name="TextBox 15">
            <a:extLst>
              <a:ext uri="{FF2B5EF4-FFF2-40B4-BE49-F238E27FC236}">
                <a16:creationId xmlns:a16="http://schemas.microsoft.com/office/drawing/2014/main" id="{D8DAA84C-416B-4074-5E1C-281744DDAD9F}"/>
              </a:ext>
            </a:extLst>
          </p:cNvPr>
          <p:cNvSpPr txBox="1"/>
          <p:nvPr/>
        </p:nvSpPr>
        <p:spPr>
          <a:xfrm>
            <a:off x="2336145" y="8645125"/>
            <a:ext cx="2150892" cy="338554"/>
          </a:xfrm>
          <a:prstGeom prst="rect">
            <a:avLst/>
          </a:prstGeom>
          <a:noFill/>
        </p:spPr>
        <p:txBody>
          <a:bodyPr wrap="square" lIns="91440" tIns="45720" rIns="91440" bIns="45720" rtlCol="0" anchor="t">
            <a:spAutoFit/>
          </a:bodyPr>
          <a:lstStyle/>
          <a:p>
            <a:pPr>
              <a:spcAft>
                <a:spcPts val="800"/>
              </a:spcAft>
            </a:pPr>
            <a:r>
              <a:rPr lang="en-US" sz="1600" dirty="0">
                <a:latin typeface="Times New Roman"/>
                <a:cs typeface="Times New Roman"/>
              </a:rPr>
              <a:t>@iupkhss</a:t>
            </a:r>
          </a:p>
        </p:txBody>
      </p:sp>
      <p:pic>
        <p:nvPicPr>
          <p:cNvPr id="17" name="Picture 17">
            <a:extLst>
              <a:ext uri="{FF2B5EF4-FFF2-40B4-BE49-F238E27FC236}">
                <a16:creationId xmlns:a16="http://schemas.microsoft.com/office/drawing/2014/main" id="{EECF96C7-3FAB-C7B2-2F28-A374E7AEF81A}"/>
              </a:ext>
            </a:extLst>
          </p:cNvPr>
          <p:cNvPicPr>
            <a:picLocks noChangeAspect="1"/>
          </p:cNvPicPr>
          <p:nvPr/>
        </p:nvPicPr>
        <p:blipFill>
          <a:blip r:embed="rId6"/>
          <a:stretch>
            <a:fillRect/>
          </a:stretch>
        </p:blipFill>
        <p:spPr>
          <a:xfrm>
            <a:off x="2416759" y="7016795"/>
            <a:ext cx="444581" cy="444152"/>
          </a:xfrm>
          <a:prstGeom prst="rect">
            <a:avLst/>
          </a:prstGeom>
        </p:spPr>
      </p:pic>
      <p:sp>
        <p:nvSpPr>
          <p:cNvPr id="18" name="TextBox 17">
            <a:extLst>
              <a:ext uri="{FF2B5EF4-FFF2-40B4-BE49-F238E27FC236}">
                <a16:creationId xmlns:a16="http://schemas.microsoft.com/office/drawing/2014/main" id="{152F3413-3449-1720-54F4-63261BE81702}"/>
              </a:ext>
            </a:extLst>
          </p:cNvPr>
          <p:cNvSpPr txBox="1"/>
          <p:nvPr/>
        </p:nvSpPr>
        <p:spPr>
          <a:xfrm>
            <a:off x="2832967" y="7115066"/>
            <a:ext cx="2150892" cy="338554"/>
          </a:xfrm>
          <a:prstGeom prst="rect">
            <a:avLst/>
          </a:prstGeom>
          <a:noFill/>
        </p:spPr>
        <p:txBody>
          <a:bodyPr wrap="square" lIns="91440" tIns="45720" rIns="91440" bIns="45720" rtlCol="0" anchor="t">
            <a:spAutoFit/>
          </a:bodyPr>
          <a:lstStyle/>
          <a:p>
            <a:pPr>
              <a:spcAft>
                <a:spcPts val="800"/>
              </a:spcAft>
            </a:pPr>
            <a:r>
              <a:rPr lang="en-US" sz="1600">
                <a:latin typeface="Times New Roman"/>
                <a:cs typeface="Times New Roman"/>
              </a:rPr>
              <a:t>@iup_khss</a:t>
            </a:r>
          </a:p>
        </p:txBody>
      </p:sp>
      <p:grpSp>
        <p:nvGrpSpPr>
          <p:cNvPr id="22" name="Group 21">
            <a:extLst>
              <a:ext uri="{FF2B5EF4-FFF2-40B4-BE49-F238E27FC236}">
                <a16:creationId xmlns:a16="http://schemas.microsoft.com/office/drawing/2014/main" id="{20479539-B5E1-C55D-E3B5-8451EF5A8A4A}"/>
              </a:ext>
            </a:extLst>
          </p:cNvPr>
          <p:cNvGrpSpPr/>
          <p:nvPr/>
        </p:nvGrpSpPr>
        <p:grpSpPr>
          <a:xfrm>
            <a:off x="654132" y="7631459"/>
            <a:ext cx="2535885" cy="353161"/>
            <a:chOff x="291238" y="7647869"/>
            <a:chExt cx="2535885" cy="353161"/>
          </a:xfrm>
        </p:grpSpPr>
        <p:sp>
          <p:nvSpPr>
            <p:cNvPr id="23" name="TextBox 22">
              <a:extLst>
                <a:ext uri="{FF2B5EF4-FFF2-40B4-BE49-F238E27FC236}">
                  <a16:creationId xmlns:a16="http://schemas.microsoft.com/office/drawing/2014/main" id="{4032208A-7EEF-2A58-E198-CC2C0F7007E7}"/>
                </a:ext>
              </a:extLst>
            </p:cNvPr>
            <p:cNvSpPr txBox="1"/>
            <p:nvPr/>
          </p:nvSpPr>
          <p:spPr>
            <a:xfrm>
              <a:off x="676231" y="7660053"/>
              <a:ext cx="2150892" cy="338554"/>
            </a:xfrm>
            <a:prstGeom prst="rect">
              <a:avLst/>
            </a:prstGeom>
            <a:noFill/>
          </p:spPr>
          <p:txBody>
            <a:bodyPr wrap="square" lIns="91440" tIns="45720" rIns="91440" bIns="45720" rtlCol="0" anchor="t">
              <a:spAutoFit/>
            </a:bodyPr>
            <a:lstStyle/>
            <a:p>
              <a:pPr>
                <a:spcAft>
                  <a:spcPts val="800"/>
                </a:spcAft>
              </a:pPr>
              <a:r>
                <a:rPr lang="en-US" sz="1600" dirty="0">
                  <a:latin typeface="Times New Roman"/>
                  <a:cs typeface="Times New Roman"/>
                </a:rPr>
                <a:t>@IUPExsci</a:t>
              </a:r>
            </a:p>
          </p:txBody>
        </p:sp>
        <p:pic>
          <p:nvPicPr>
            <p:cNvPr id="24" name="Picture 3" descr="Logo, company name&#10;&#10;Description automatically generated">
              <a:extLst>
                <a:ext uri="{FF2B5EF4-FFF2-40B4-BE49-F238E27FC236}">
                  <a16:creationId xmlns:a16="http://schemas.microsoft.com/office/drawing/2014/main" id="{CB291DA6-59EC-FE10-FFA7-51637E6858E5}"/>
                </a:ext>
              </a:extLst>
            </p:cNvPr>
            <p:cNvPicPr>
              <a:picLocks noChangeAspect="1"/>
            </p:cNvPicPr>
            <p:nvPr/>
          </p:nvPicPr>
          <p:blipFill>
            <a:blip r:embed="rId2"/>
            <a:stretch>
              <a:fillRect/>
            </a:stretch>
          </p:blipFill>
          <p:spPr>
            <a:xfrm>
              <a:off x="291238" y="7647869"/>
              <a:ext cx="372245" cy="353161"/>
            </a:xfrm>
            <a:prstGeom prst="rect">
              <a:avLst/>
            </a:prstGeom>
          </p:spPr>
        </p:pic>
      </p:grpSp>
      <p:grpSp>
        <p:nvGrpSpPr>
          <p:cNvPr id="25" name="Group 24">
            <a:extLst>
              <a:ext uri="{FF2B5EF4-FFF2-40B4-BE49-F238E27FC236}">
                <a16:creationId xmlns:a16="http://schemas.microsoft.com/office/drawing/2014/main" id="{89A5BF6D-2267-6D45-A638-FF4FD0483BF7}"/>
              </a:ext>
            </a:extLst>
          </p:cNvPr>
          <p:cNvGrpSpPr/>
          <p:nvPr/>
        </p:nvGrpSpPr>
        <p:grpSpPr>
          <a:xfrm>
            <a:off x="659167" y="8175603"/>
            <a:ext cx="2535885" cy="380629"/>
            <a:chOff x="291238" y="7620401"/>
            <a:chExt cx="2535885" cy="380629"/>
          </a:xfrm>
        </p:grpSpPr>
        <p:sp>
          <p:nvSpPr>
            <p:cNvPr id="26" name="TextBox 25">
              <a:extLst>
                <a:ext uri="{FF2B5EF4-FFF2-40B4-BE49-F238E27FC236}">
                  <a16:creationId xmlns:a16="http://schemas.microsoft.com/office/drawing/2014/main" id="{A125D75A-6C71-3955-6C16-228D263D616B}"/>
                </a:ext>
              </a:extLst>
            </p:cNvPr>
            <p:cNvSpPr txBox="1"/>
            <p:nvPr/>
          </p:nvSpPr>
          <p:spPr>
            <a:xfrm>
              <a:off x="676231" y="7620401"/>
              <a:ext cx="2150892" cy="338554"/>
            </a:xfrm>
            <a:prstGeom prst="rect">
              <a:avLst/>
            </a:prstGeom>
            <a:noFill/>
          </p:spPr>
          <p:txBody>
            <a:bodyPr wrap="square" lIns="91440" tIns="45720" rIns="91440" bIns="45720" rtlCol="0" anchor="t">
              <a:spAutoFit/>
            </a:bodyPr>
            <a:lstStyle/>
            <a:p>
              <a:pPr>
                <a:spcAft>
                  <a:spcPts val="800"/>
                </a:spcAft>
              </a:pPr>
              <a:r>
                <a:rPr lang="en-US" sz="1600">
                  <a:latin typeface="Times New Roman"/>
                  <a:cs typeface="Times New Roman"/>
                </a:rPr>
                <a:t>@HpeIup</a:t>
              </a:r>
            </a:p>
          </p:txBody>
        </p:sp>
        <p:pic>
          <p:nvPicPr>
            <p:cNvPr id="27" name="Picture 3" descr="Logo, company name&#10;&#10;Description automatically generated">
              <a:extLst>
                <a:ext uri="{FF2B5EF4-FFF2-40B4-BE49-F238E27FC236}">
                  <a16:creationId xmlns:a16="http://schemas.microsoft.com/office/drawing/2014/main" id="{ED4091F2-98A7-9DED-A5C4-F4974C746E05}"/>
                </a:ext>
              </a:extLst>
            </p:cNvPr>
            <p:cNvPicPr>
              <a:picLocks noChangeAspect="1"/>
            </p:cNvPicPr>
            <p:nvPr/>
          </p:nvPicPr>
          <p:blipFill>
            <a:blip r:embed="rId2"/>
            <a:stretch>
              <a:fillRect/>
            </a:stretch>
          </p:blipFill>
          <p:spPr>
            <a:xfrm>
              <a:off x="291238" y="7647869"/>
              <a:ext cx="372245" cy="353161"/>
            </a:xfrm>
            <a:prstGeom prst="rect">
              <a:avLst/>
            </a:prstGeom>
          </p:spPr>
        </p:pic>
      </p:grpSp>
      <p:pic>
        <p:nvPicPr>
          <p:cNvPr id="6" name="Picture 7" descr="Logo&#10;&#10;Description automatically generated">
            <a:extLst>
              <a:ext uri="{FF2B5EF4-FFF2-40B4-BE49-F238E27FC236}">
                <a16:creationId xmlns:a16="http://schemas.microsoft.com/office/drawing/2014/main" id="{3EF8998B-7C77-D970-D533-1073F0456E4D}"/>
              </a:ext>
            </a:extLst>
          </p:cNvPr>
          <p:cNvPicPr>
            <a:picLocks noChangeAspect="1"/>
          </p:cNvPicPr>
          <p:nvPr/>
        </p:nvPicPr>
        <p:blipFill>
          <a:blip r:embed="rId7"/>
          <a:stretch>
            <a:fillRect/>
          </a:stretch>
        </p:blipFill>
        <p:spPr>
          <a:xfrm>
            <a:off x="5215759" y="6295460"/>
            <a:ext cx="2393409" cy="2218697"/>
          </a:xfrm>
          <a:prstGeom prst="rect">
            <a:avLst/>
          </a:prstGeom>
        </p:spPr>
      </p:pic>
      <p:pic>
        <p:nvPicPr>
          <p:cNvPr id="3" name="Picture 7">
            <a:extLst>
              <a:ext uri="{FF2B5EF4-FFF2-40B4-BE49-F238E27FC236}">
                <a16:creationId xmlns:a16="http://schemas.microsoft.com/office/drawing/2014/main" id="{8BB9C854-394C-A0EB-CC3D-CD287789DC31}"/>
              </a:ext>
            </a:extLst>
          </p:cNvPr>
          <p:cNvPicPr>
            <a:picLocks noChangeAspect="1"/>
          </p:cNvPicPr>
          <p:nvPr/>
        </p:nvPicPr>
        <p:blipFill>
          <a:blip r:embed="rId8"/>
          <a:stretch>
            <a:fillRect/>
          </a:stretch>
        </p:blipFill>
        <p:spPr>
          <a:xfrm>
            <a:off x="5181090" y="2242291"/>
            <a:ext cx="2367113" cy="1764437"/>
          </a:xfrm>
          <a:prstGeom prst="rect">
            <a:avLst/>
          </a:prstGeom>
        </p:spPr>
      </p:pic>
      <p:pic>
        <p:nvPicPr>
          <p:cNvPr id="8" name="Picture 10" descr="A picture containing text, floor, red&#10;&#10;Description automatically generated">
            <a:extLst>
              <a:ext uri="{FF2B5EF4-FFF2-40B4-BE49-F238E27FC236}">
                <a16:creationId xmlns:a16="http://schemas.microsoft.com/office/drawing/2014/main" id="{5FD097EA-844D-730A-BEBC-94B28308DD28}"/>
              </a:ext>
            </a:extLst>
          </p:cNvPr>
          <p:cNvPicPr>
            <a:picLocks noChangeAspect="1"/>
          </p:cNvPicPr>
          <p:nvPr/>
        </p:nvPicPr>
        <p:blipFill>
          <a:blip r:embed="rId9"/>
          <a:stretch>
            <a:fillRect/>
          </a:stretch>
        </p:blipFill>
        <p:spPr>
          <a:xfrm>
            <a:off x="5181090" y="4042362"/>
            <a:ext cx="2367113" cy="1889993"/>
          </a:xfrm>
          <a:prstGeom prst="rect">
            <a:avLst/>
          </a:prstGeom>
        </p:spPr>
      </p:pic>
      <p:pic>
        <p:nvPicPr>
          <p:cNvPr id="11" name="Picture 27">
            <a:extLst>
              <a:ext uri="{FF2B5EF4-FFF2-40B4-BE49-F238E27FC236}">
                <a16:creationId xmlns:a16="http://schemas.microsoft.com/office/drawing/2014/main" id="{16574184-5D92-5E00-9F58-FEBF1E298D78}"/>
              </a:ext>
            </a:extLst>
          </p:cNvPr>
          <p:cNvPicPr>
            <a:picLocks noChangeAspect="1"/>
          </p:cNvPicPr>
          <p:nvPr/>
        </p:nvPicPr>
        <p:blipFill>
          <a:blip r:embed="rId10"/>
          <a:stretch>
            <a:fillRect/>
          </a:stretch>
        </p:blipFill>
        <p:spPr>
          <a:xfrm>
            <a:off x="147668" y="4918115"/>
            <a:ext cx="2408975" cy="1848141"/>
          </a:xfrm>
          <a:prstGeom prst="rect">
            <a:avLst/>
          </a:prstGeom>
        </p:spPr>
      </p:pic>
      <p:pic>
        <p:nvPicPr>
          <p:cNvPr id="28" name="Picture 28" descr="A picture containing text, ceiling, airport, indoor&#10;&#10;Description automatically generated">
            <a:extLst>
              <a:ext uri="{FF2B5EF4-FFF2-40B4-BE49-F238E27FC236}">
                <a16:creationId xmlns:a16="http://schemas.microsoft.com/office/drawing/2014/main" id="{CC1BA99D-C870-30C3-3E57-1D352A6522E1}"/>
              </a:ext>
            </a:extLst>
          </p:cNvPr>
          <p:cNvPicPr>
            <a:picLocks noChangeAspect="1"/>
          </p:cNvPicPr>
          <p:nvPr/>
        </p:nvPicPr>
        <p:blipFill>
          <a:blip r:embed="rId11"/>
          <a:stretch>
            <a:fillRect/>
          </a:stretch>
        </p:blipFill>
        <p:spPr>
          <a:xfrm>
            <a:off x="2693175" y="4918115"/>
            <a:ext cx="2464792" cy="1889993"/>
          </a:xfrm>
          <a:prstGeom prst="rect">
            <a:avLst/>
          </a:prstGeom>
        </p:spPr>
      </p:pic>
    </p:spTree>
    <p:extLst>
      <p:ext uri="{BB962C8B-B14F-4D97-AF65-F5344CB8AC3E}">
        <p14:creationId xmlns:p14="http://schemas.microsoft.com/office/powerpoint/2010/main" val="3806072383"/>
      </p:ext>
    </p:extLst>
  </p:cSld>
  <p:clrMapOvr>
    <a:masterClrMapping/>
  </p:clrMapOvr>
</p:sld>
</file>

<file path=ppt/theme/theme1.xml><?xml version="1.0" encoding="utf-8"?>
<a:theme xmlns:a="http://schemas.openxmlformats.org/drawingml/2006/main" name="Master">
  <a:themeElements>
    <a:clrScheme name="IUP 2019 1">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P Poster Templates 8.5x11 v1.0.potx" id="{4AF87E71-8206-6F42-B8DF-3DD0A44D8A6F}" vid="{B6168660-9DC5-CF4A-B111-A8A2501D66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IUP Poster Templates 8.5x11 v1.0</Template>
  <TotalTime>2</TotalTime>
  <Words>1482</Words>
  <Application>Microsoft Office PowerPoint</Application>
  <PresentationFormat>Custom</PresentationFormat>
  <Paragraphs>48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Constantia</vt:lpstr>
      <vt:lpstr>Franklin Gothic Demi</vt:lpstr>
      <vt:lpstr>Times New Roman</vt:lpstr>
      <vt:lpstr>Master</vt:lpstr>
      <vt:lpstr>IUP Kinesiology, Health, &amp; Sport Science Department Newsletter</vt:lpstr>
      <vt:lpstr>PowerPoint Presentation</vt:lpstr>
      <vt:lpstr>PowerPoint Presentation</vt:lpstr>
      <vt:lpstr>PowerPoint Presentation</vt:lpstr>
      <vt:lpstr>PowerPoint Presentation</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Kinesiology, Health, &amp; Sport Science Department Newsletter</dc:title>
  <dc:subject/>
  <dc:creator>Joshua L. Castle</dc:creator>
  <cp:keywords/>
  <dc:description>Just delete the posters you don’t want to use.</dc:description>
  <cp:lastModifiedBy>Joshua Castle</cp:lastModifiedBy>
  <cp:revision>3</cp:revision>
  <cp:lastPrinted>2019-06-26T21:22:39Z</cp:lastPrinted>
  <dcterms:created xsi:type="dcterms:W3CDTF">2021-02-19T15:50:05Z</dcterms:created>
  <dcterms:modified xsi:type="dcterms:W3CDTF">2023-05-18T13:49:10Z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