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5" r:id="rId4"/>
    <p:sldId id="257" r:id="rId5"/>
    <p:sldId id="258" r:id="rId6"/>
    <p:sldId id="264" r:id="rId7"/>
    <p:sldId id="261" r:id="rId8"/>
    <p:sldId id="262" r:id="rId9"/>
    <p:sldId id="272" r:id="rId10"/>
    <p:sldId id="273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55D198CB-7D3D-48E5-B893-CBFDA7FE4E5C}"/>
    <pc:docChg chg="modSld">
      <pc:chgData name="" userId="" providerId="" clId="Web-{55D198CB-7D3D-48E5-B893-CBFDA7FE4E5C}" dt="2018-10-19T19:54:58.077" v="380" actId="20577"/>
      <pc:docMkLst>
        <pc:docMk/>
      </pc:docMkLst>
      <pc:sldChg chg="modSp">
        <pc:chgData name="" userId="" providerId="" clId="Web-{55D198CB-7D3D-48E5-B893-CBFDA7FE4E5C}" dt="2018-10-19T19:46:59.175" v="70" actId="20577"/>
        <pc:sldMkLst>
          <pc:docMk/>
          <pc:sldMk cId="1105098710" sldId="257"/>
        </pc:sldMkLst>
        <pc:spChg chg="mod">
          <ac:chgData name="" userId="" providerId="" clId="Web-{55D198CB-7D3D-48E5-B893-CBFDA7FE4E5C}" dt="2018-10-19T19:46:59.175" v="70" actId="20577"/>
          <ac:spMkLst>
            <pc:docMk/>
            <pc:sldMk cId="1105098710" sldId="257"/>
            <ac:spMk id="6" creationId="{00000000-0000-0000-0000-000000000000}"/>
          </ac:spMkLst>
        </pc:spChg>
      </pc:sldChg>
      <pc:sldChg chg="modSp">
        <pc:chgData name="" userId="" providerId="" clId="Web-{55D198CB-7D3D-48E5-B893-CBFDA7FE4E5C}" dt="2018-10-19T19:47:04.129" v="72" actId="20577"/>
        <pc:sldMkLst>
          <pc:docMk/>
          <pc:sldMk cId="2438336804" sldId="258"/>
        </pc:sldMkLst>
        <pc:spChg chg="mod">
          <ac:chgData name="" userId="" providerId="" clId="Web-{55D198CB-7D3D-48E5-B893-CBFDA7FE4E5C}" dt="2018-10-19T19:47:04.129" v="72" actId="20577"/>
          <ac:spMkLst>
            <pc:docMk/>
            <pc:sldMk cId="2438336804" sldId="258"/>
            <ac:spMk id="3" creationId="{00000000-0000-0000-0000-000000000000}"/>
          </ac:spMkLst>
        </pc:spChg>
      </pc:sldChg>
      <pc:sldChg chg="modSp">
        <pc:chgData name="" userId="" providerId="" clId="Web-{55D198CB-7D3D-48E5-B893-CBFDA7FE4E5C}" dt="2018-10-19T19:48:34.522" v="134" actId="20577"/>
        <pc:sldMkLst>
          <pc:docMk/>
          <pc:sldMk cId="583136588" sldId="261"/>
        </pc:sldMkLst>
        <pc:spChg chg="mod">
          <ac:chgData name="" userId="" providerId="" clId="Web-{55D198CB-7D3D-48E5-B893-CBFDA7FE4E5C}" dt="2018-10-19T19:48:01.458" v="113" actId="20577"/>
          <ac:spMkLst>
            <pc:docMk/>
            <pc:sldMk cId="583136588" sldId="261"/>
            <ac:spMk id="5" creationId="{00000000-0000-0000-0000-000000000000}"/>
          </ac:spMkLst>
        </pc:spChg>
        <pc:spChg chg="mod">
          <ac:chgData name="" userId="" providerId="" clId="Web-{55D198CB-7D3D-48E5-B893-CBFDA7FE4E5C}" dt="2018-10-19T19:48:34.522" v="134" actId="20577"/>
          <ac:spMkLst>
            <pc:docMk/>
            <pc:sldMk cId="583136588" sldId="261"/>
            <ac:spMk id="6" creationId="{00000000-0000-0000-0000-000000000000}"/>
          </ac:spMkLst>
        </pc:spChg>
      </pc:sldChg>
      <pc:sldChg chg="modSp">
        <pc:chgData name="" userId="" providerId="" clId="Web-{55D198CB-7D3D-48E5-B893-CBFDA7FE4E5C}" dt="2018-10-19T19:48:52.366" v="140" actId="20577"/>
        <pc:sldMkLst>
          <pc:docMk/>
          <pc:sldMk cId="2922471071" sldId="262"/>
        </pc:sldMkLst>
        <pc:spChg chg="mod">
          <ac:chgData name="" userId="" providerId="" clId="Web-{55D198CB-7D3D-48E5-B893-CBFDA7FE4E5C}" dt="2018-10-19T19:48:52.366" v="140" actId="20577"/>
          <ac:spMkLst>
            <pc:docMk/>
            <pc:sldMk cId="2922471071" sldId="262"/>
            <ac:spMk id="5" creationId="{00000000-0000-0000-0000-000000000000}"/>
          </ac:spMkLst>
        </pc:spChg>
      </pc:sldChg>
      <pc:sldChg chg="modSp">
        <pc:chgData name="" userId="" providerId="" clId="Web-{55D198CB-7D3D-48E5-B893-CBFDA7FE4E5C}" dt="2018-10-19T19:47:53.021" v="111" actId="20577"/>
        <pc:sldMkLst>
          <pc:docMk/>
          <pc:sldMk cId="3569805325" sldId="264"/>
        </pc:sldMkLst>
        <pc:spChg chg="mod">
          <ac:chgData name="" userId="" providerId="" clId="Web-{55D198CB-7D3D-48E5-B893-CBFDA7FE4E5C}" dt="2018-10-19T19:47:53.021" v="111" actId="20577"/>
          <ac:spMkLst>
            <pc:docMk/>
            <pc:sldMk cId="3569805325" sldId="264"/>
            <ac:spMk id="3" creationId="{00000000-0000-0000-0000-000000000000}"/>
          </ac:spMkLst>
        </pc:spChg>
      </pc:sldChg>
      <pc:sldChg chg="modSp">
        <pc:chgData name="" userId="" providerId="" clId="Web-{55D198CB-7D3D-48E5-B893-CBFDA7FE4E5C}" dt="2018-10-19T19:45:01.985" v="2" actId="20577"/>
        <pc:sldMkLst>
          <pc:docMk/>
          <pc:sldMk cId="1992715563" sldId="265"/>
        </pc:sldMkLst>
        <pc:spChg chg="mod">
          <ac:chgData name="" userId="" providerId="" clId="Web-{55D198CB-7D3D-48E5-B893-CBFDA7FE4E5C}" dt="2018-10-19T19:45:01.985" v="2" actId="20577"/>
          <ac:spMkLst>
            <pc:docMk/>
            <pc:sldMk cId="1992715563" sldId="265"/>
            <ac:spMk id="3" creationId="{00000000-0000-0000-0000-000000000000}"/>
          </ac:spMkLst>
        </pc:spChg>
      </pc:sldChg>
      <pc:sldChg chg="modSp">
        <pc:chgData name="" userId="" providerId="" clId="Web-{55D198CB-7D3D-48E5-B893-CBFDA7FE4E5C}" dt="2018-10-19T19:50:18.195" v="190" actId="20577"/>
        <pc:sldMkLst>
          <pc:docMk/>
          <pc:sldMk cId="2131989286" sldId="266"/>
        </pc:sldMkLst>
        <pc:spChg chg="mod">
          <ac:chgData name="" userId="" providerId="" clId="Web-{55D198CB-7D3D-48E5-B893-CBFDA7FE4E5C}" dt="2018-10-19T19:50:18.195" v="190" actId="20577"/>
          <ac:spMkLst>
            <pc:docMk/>
            <pc:sldMk cId="2131989286" sldId="266"/>
            <ac:spMk id="5" creationId="{00000000-0000-0000-0000-000000000000}"/>
          </ac:spMkLst>
        </pc:spChg>
        <pc:spChg chg="mod">
          <ac:chgData name="" userId="" providerId="" clId="Web-{55D198CB-7D3D-48E5-B893-CBFDA7FE4E5C}" dt="2018-10-19T19:50:08.616" v="182" actId="20577"/>
          <ac:spMkLst>
            <pc:docMk/>
            <pc:sldMk cId="2131989286" sldId="266"/>
            <ac:spMk id="6" creationId="{00000000-0000-0000-0000-000000000000}"/>
          </ac:spMkLst>
        </pc:spChg>
      </pc:sldChg>
      <pc:sldChg chg="modSp">
        <pc:chgData name="" userId="" providerId="" clId="Web-{55D198CB-7D3D-48E5-B893-CBFDA7FE4E5C}" dt="2018-10-19T19:52:05.961" v="255" actId="20577"/>
        <pc:sldMkLst>
          <pc:docMk/>
          <pc:sldMk cId="3376081919" sldId="267"/>
        </pc:sldMkLst>
        <pc:spChg chg="mod">
          <ac:chgData name="" userId="" providerId="" clId="Web-{55D198CB-7D3D-48E5-B893-CBFDA7FE4E5C}" dt="2018-10-19T19:50:52.398" v="207" actId="20577"/>
          <ac:spMkLst>
            <pc:docMk/>
            <pc:sldMk cId="3376081919" sldId="267"/>
            <ac:spMk id="2" creationId="{00000000-0000-0000-0000-000000000000}"/>
          </ac:spMkLst>
        </pc:spChg>
        <pc:spChg chg="mod">
          <ac:chgData name="" userId="" providerId="" clId="Web-{55D198CB-7D3D-48E5-B893-CBFDA7FE4E5C}" dt="2018-10-19T19:52:05.961" v="255" actId="20577"/>
          <ac:spMkLst>
            <pc:docMk/>
            <pc:sldMk cId="3376081919" sldId="267"/>
            <ac:spMk id="3" creationId="{00000000-0000-0000-0000-000000000000}"/>
          </ac:spMkLst>
        </pc:spChg>
      </pc:sldChg>
      <pc:sldChg chg="modSp">
        <pc:chgData name="" userId="" providerId="" clId="Web-{55D198CB-7D3D-48E5-B893-CBFDA7FE4E5C}" dt="2018-10-19T19:53:04.543" v="305" actId="20577"/>
        <pc:sldMkLst>
          <pc:docMk/>
          <pc:sldMk cId="3818853201" sldId="268"/>
        </pc:sldMkLst>
        <pc:spChg chg="mod">
          <ac:chgData name="" userId="" providerId="" clId="Web-{55D198CB-7D3D-48E5-B893-CBFDA7FE4E5C}" dt="2018-10-19T19:52:30.399" v="269" actId="20577"/>
          <ac:spMkLst>
            <pc:docMk/>
            <pc:sldMk cId="3818853201" sldId="268"/>
            <ac:spMk id="2" creationId="{00000000-0000-0000-0000-000000000000}"/>
          </ac:spMkLst>
        </pc:spChg>
        <pc:spChg chg="mod">
          <ac:chgData name="" userId="" providerId="" clId="Web-{55D198CB-7D3D-48E5-B893-CBFDA7FE4E5C}" dt="2018-10-19T19:53:04.543" v="305" actId="20577"/>
          <ac:spMkLst>
            <pc:docMk/>
            <pc:sldMk cId="3818853201" sldId="268"/>
            <ac:spMk id="3" creationId="{00000000-0000-0000-0000-000000000000}"/>
          </ac:spMkLst>
        </pc:spChg>
      </pc:sldChg>
      <pc:sldChg chg="modSp">
        <pc:chgData name="" userId="" providerId="" clId="Web-{55D198CB-7D3D-48E5-B893-CBFDA7FE4E5C}" dt="2018-10-19T19:54:58.077" v="379" actId="20577"/>
        <pc:sldMkLst>
          <pc:docMk/>
          <pc:sldMk cId="572931019" sldId="269"/>
        </pc:sldMkLst>
        <pc:spChg chg="mod">
          <ac:chgData name="" userId="" providerId="" clId="Web-{55D198CB-7D3D-48E5-B893-CBFDA7FE4E5C}" dt="2018-10-19T19:53:31.403" v="325" actId="20577"/>
          <ac:spMkLst>
            <pc:docMk/>
            <pc:sldMk cId="572931019" sldId="269"/>
            <ac:spMk id="2" creationId="{00000000-0000-0000-0000-000000000000}"/>
          </ac:spMkLst>
        </pc:spChg>
        <pc:spChg chg="mod">
          <ac:chgData name="" userId="" providerId="" clId="Web-{55D198CB-7D3D-48E5-B893-CBFDA7FE4E5C}" dt="2018-10-19T19:54:58.077" v="379" actId="20577"/>
          <ac:spMkLst>
            <pc:docMk/>
            <pc:sldMk cId="572931019" sldId="269"/>
            <ac:spMk id="3" creationId="{00000000-0000-0000-0000-000000000000}"/>
          </ac:spMkLst>
        </pc:spChg>
      </pc:sldChg>
      <pc:sldChg chg="modSp">
        <pc:chgData name="" userId="" providerId="" clId="Web-{55D198CB-7D3D-48E5-B893-CBFDA7FE4E5C}" dt="2018-10-19T19:49:04.913" v="148" actId="20577"/>
        <pc:sldMkLst>
          <pc:docMk/>
          <pc:sldMk cId="1400235555" sldId="272"/>
        </pc:sldMkLst>
        <pc:spChg chg="mod">
          <ac:chgData name="" userId="" providerId="" clId="Web-{55D198CB-7D3D-48E5-B893-CBFDA7FE4E5C}" dt="2018-10-19T19:49:04.913" v="148" actId="20577"/>
          <ac:spMkLst>
            <pc:docMk/>
            <pc:sldMk cId="1400235555" sldId="272"/>
            <ac:spMk id="2" creationId="{00000000-0000-0000-0000-000000000000}"/>
          </ac:spMkLst>
        </pc:spChg>
      </pc:sldChg>
      <pc:sldChg chg="modSp">
        <pc:chgData name="" userId="" providerId="" clId="Web-{55D198CB-7D3D-48E5-B893-CBFDA7FE4E5C}" dt="2018-10-19T19:49:42.898" v="170" actId="20577"/>
        <pc:sldMkLst>
          <pc:docMk/>
          <pc:sldMk cId="2123214928" sldId="273"/>
        </pc:sldMkLst>
        <pc:spChg chg="mod">
          <ac:chgData name="" userId="" providerId="" clId="Web-{55D198CB-7D3D-48E5-B893-CBFDA7FE4E5C}" dt="2018-10-19T19:49:21.960" v="165" actId="20577"/>
          <ac:spMkLst>
            <pc:docMk/>
            <pc:sldMk cId="2123214928" sldId="273"/>
            <ac:spMk id="2" creationId="{00000000-0000-0000-0000-000000000000}"/>
          </ac:spMkLst>
        </pc:spChg>
        <pc:spChg chg="mod">
          <ac:chgData name="" userId="" providerId="" clId="Web-{55D198CB-7D3D-48E5-B893-CBFDA7FE4E5C}" dt="2018-10-19T19:49:42.898" v="170" actId="20577"/>
          <ac:spMkLst>
            <pc:docMk/>
            <pc:sldMk cId="2123214928" sldId="273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77D7C-DC95-43AF-8F4E-B6B68ED8023F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5B057-4AE1-44D9-AA5C-FE360D0B9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6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5B057-4AE1-44D9-AA5C-FE360D0B9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41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5B057-4AE1-44D9-AA5C-FE360D0B9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2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 x 7.5_IUP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D344-42AF-418B-8178-F87C9F4254B8}" type="datetime1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7E85-2A04-4D07-8357-8C9F9423359C}" type="datetime1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6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87577"/>
            <a:ext cx="2057400" cy="45385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87577"/>
            <a:ext cx="6019800" cy="45385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0455-6DDC-49BC-8877-AABD17429F96}" type="datetime1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5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0714-94E2-411F-A6C1-5D2F3FDE389D}" type="datetime1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9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ED68-FCCB-45DD-9D00-C8ECBCC21B0E}" type="datetime1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95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6706"/>
            <a:ext cx="4038600" cy="31494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6706"/>
            <a:ext cx="4038600" cy="31494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98ED-4F5F-4A75-B300-0673BDFA44F5}" type="datetime1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56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716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770495"/>
            <a:ext cx="4040188" cy="235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97716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770495"/>
            <a:ext cx="4041775" cy="235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E0BE-95A7-4580-9E74-0131C9D364D7}" type="datetime1">
              <a:rPr lang="en-US" smtClean="0"/>
              <a:t>10/19/2018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5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E908-C03E-4A12-BB93-C5965D93138B}" type="datetime1">
              <a:rPr lang="en-US" smtClean="0"/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78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68B6-9CE9-4F6A-BA61-136417DA6389}" type="datetime1">
              <a:rPr lang="en-US" smtClean="0"/>
              <a:t>10/19/2018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9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329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50993"/>
            <a:ext cx="5111750" cy="49751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38569"/>
            <a:ext cx="3008313" cy="33875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3D8A-F646-4193-BA3D-A78D694C1BD5}" type="datetime1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1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5899"/>
            <a:ext cx="5486400" cy="33516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0557-A150-4CBA-AC1D-F9D665AE2177}" type="datetime1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80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 x 7.5_IUP_insid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3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6706"/>
            <a:ext cx="8229600" cy="3149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446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75700-3F27-416E-A9D1-4AA6D79EFAAA}" type="datetime1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46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446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63239-87C4-DF45-904E-35F7DA4D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9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google.com/books?hl=en&amp;lr=&amp;id=8vU1taZ47LIC&amp;oi=fnd&amp;pg=PA25&amp;dq=Veterans+Transitioning+to+College&amp;ots=gjPJP0DsbW&amp;sig=CsjxUUbEPoTnwBusJo-FmZqnsmo#v=onepage&amp;q=Veterans%20Transitioning%20to%20College&amp;f=false" TargetMode="External"/><Relationship Id="rId2" Type="http://schemas.openxmlformats.org/officeDocument/2006/relationships/hyperlink" Target="https://books.google.com/books?hl=en&amp;lr=&amp;id=8vU1taZ47LIC&amp;oi=fnd&amp;pg=PA5&amp;dq=Veterans+Transitioning+to+College&amp;ots=gjPJP0Dpi-&amp;sig=cNJd47vlu2H-o6myKB92loRhAes#v=onepage&amp;q=Veterans%20Transitioning%20to%20College&amp;f=fal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andfonline.com/doi/abs/10.2202/1949-6605.1908?src=recsy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Veterans: Their Transition to College and the Challenges Veterans Face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60" y="3600450"/>
            <a:ext cx="2130879" cy="215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82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716"/>
            <a:ext cx="8229600" cy="1143000"/>
          </a:xfrm>
        </p:spPr>
        <p:txBody>
          <a:bodyPr/>
          <a:lstStyle/>
          <a:p>
            <a:r>
              <a:rPr lang="en-US" dirty="0"/>
              <a:t>How You Can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1314"/>
            <a:ext cx="8229600" cy="37748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If students are considering dropping classes or doing a university </a:t>
            </a:r>
            <a:r>
              <a:rPr lang="en-US" dirty="0" err="1"/>
              <a:t>withdrawl</a:t>
            </a:r>
            <a:r>
              <a:rPr lang="en-US" dirty="0"/>
              <a:t>, please advise them to visit the MRC.</a:t>
            </a:r>
          </a:p>
          <a:p>
            <a:r>
              <a:rPr lang="en-US" dirty="0"/>
              <a:t>Changes to a student’s enrollment can negatively affect their benefits and will result in the student or the university owing money to the VA. 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14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97414"/>
            <a:ext cx="8229600" cy="1143000"/>
          </a:xfrm>
        </p:spPr>
        <p:txBody>
          <a:bodyPr/>
          <a:lstStyle/>
          <a:p>
            <a:r>
              <a:rPr lang="en-US" dirty="0"/>
              <a:t>How You Can Help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040414"/>
            <a:ext cx="8229600" cy="453455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/>
              <a:t>Help ease the stress that veterans feel transitioning from the military to IUP by outlining exactly who they need to see for which service.  </a:t>
            </a:r>
          </a:p>
          <a:p>
            <a:r>
              <a:rPr lang="en-US" dirty="0"/>
              <a:t>Refer/encourage military-affiliated students to visit the Military and Veterans Resource Center (MVRC)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The MVRC provides each military-affiliated student with a 1-1 session. During the 1-1 session, we educate students about:</a:t>
            </a:r>
          </a:p>
          <a:p>
            <a:pPr lvl="2"/>
            <a:r>
              <a:rPr lang="en-US" dirty="0"/>
              <a:t>Their education benefits and how to obtain their education benefits</a:t>
            </a:r>
          </a:p>
          <a:p>
            <a:pPr lvl="2"/>
            <a:r>
              <a:rPr lang="en-US" dirty="0"/>
              <a:t>Other benefits such as healthcare</a:t>
            </a:r>
          </a:p>
          <a:p>
            <a:pPr lvl="2"/>
            <a:r>
              <a:rPr lang="en-US" dirty="0"/>
              <a:t>Organizations (outside of IUP) that provide grants and scholarships for veterans and dependents</a:t>
            </a:r>
          </a:p>
          <a:p>
            <a:pPr lvl="2"/>
            <a:r>
              <a:rPr lang="en-US" dirty="0"/>
              <a:t>Community resources they can turn to for assistance</a:t>
            </a:r>
          </a:p>
          <a:p>
            <a:pPr lvl="1"/>
            <a:r>
              <a:rPr lang="en-US" dirty="0"/>
              <a:t>The MVRC will help students navigate the college bureaucracy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89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8340"/>
            <a:ext cx="8229600" cy="1143000"/>
          </a:xfrm>
        </p:spPr>
        <p:txBody>
          <a:bodyPr/>
          <a:lstStyle/>
          <a:p>
            <a:r>
              <a:rPr lang="en-US" dirty="0"/>
              <a:t>How You Can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3392"/>
            <a:ext cx="8229600" cy="411253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/>
              <a:t>Understand that students in the National Guard and reserves may have to miss class due to military/duty (the students should provide evidence like orders or drill schedule).</a:t>
            </a:r>
          </a:p>
          <a:p>
            <a:pPr lvl="1"/>
            <a:r>
              <a:rPr lang="en-US" dirty="0"/>
              <a:t>IUP policies allow students a chance to make up time missed in class or to complete assignments after they return from duty. </a:t>
            </a:r>
            <a:endParaRPr lang="en-US" dirty="0">
              <a:cs typeface="Calibri"/>
            </a:endParaRPr>
          </a:p>
          <a:p>
            <a:pPr lvl="1"/>
            <a:endParaRPr lang="en-US" dirty="0"/>
          </a:p>
          <a:p>
            <a:r>
              <a:rPr lang="en-US" dirty="0"/>
              <a:t>Ask the MVRC to provide training for your department, staff, and/or student workers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The MVRC staff is available 8:00 a.m. to 4:30 p.m., Monday through Friday and will provide training to faculty, staff, and students on issues facing our military-affiliated students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81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You Can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Create a welcoming environment that allows military-affiliated students to form connections with others.</a:t>
            </a:r>
          </a:p>
          <a:p>
            <a:r>
              <a:rPr lang="en-US" dirty="0"/>
              <a:t>Use the leadership and unique experiences of veterans and military-affiliated students to enhance the learning environment. 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53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You Can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/>
              <a:t>If you notice a military-affiliated student that is struggling, encourage them to seek help by contacting the MVRC at 724-357-3008</a:t>
            </a:r>
          </a:p>
          <a:p>
            <a:r>
              <a:rPr lang="en-US" dirty="0"/>
              <a:t>Follow up with the student to see if they visited the MVRC</a:t>
            </a:r>
            <a:endParaRPr lang="en-US" dirty="0">
              <a:cs typeface="Calibri"/>
            </a:endParaRPr>
          </a:p>
          <a:p>
            <a:r>
              <a:rPr lang="en-US" dirty="0"/>
              <a:t>Other resources outside of the MVRC</a:t>
            </a:r>
          </a:p>
          <a:p>
            <a:pPr lvl="1"/>
            <a:r>
              <a:rPr lang="en-US" dirty="0"/>
              <a:t>IUP Center for Health and Well-Being, 724-357-4799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Indiana County Department of Veteran Affairs, 724-465-3815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Indiana County Regional VA Clinic, 724-349-8900</a:t>
            </a:r>
            <a:endParaRPr lang="en-US" dirty="0">
              <a:cs typeface="Calibri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31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2268"/>
            <a:ext cx="8229600" cy="1143000"/>
          </a:xfrm>
        </p:spPr>
        <p:txBody>
          <a:bodyPr/>
          <a:lstStyle/>
          <a:p>
            <a:r>
              <a:rPr lang="en-US" dirty="0"/>
              <a:t>Additional 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7440"/>
            <a:ext cx="8229600" cy="3748723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hlinkClick r:id="rId2"/>
              </a:rPr>
              <a:t>https://books.google.com/books?hl=en&amp;lr=&amp;id=8vU1taZ47LIC&amp;oi=fnd&amp;pg=PA5&amp;dq=Veterans+Transitioning+to+College&amp;ots=gjPJP0Dpi-&amp;sig=cNJd47vlu2H-o6myKB92loRhAes#v=onepage&amp;q=Veterans%20Transitioning%20to%20College&amp;f=false</a:t>
            </a:r>
            <a:endParaRPr lang="en-US" dirty="0"/>
          </a:p>
          <a:p>
            <a:r>
              <a:rPr lang="en-US" dirty="0">
                <a:hlinkClick r:id="rId3"/>
              </a:rPr>
              <a:t>https://books.google.com/books?hl=en&amp;lr=&amp;id=8vU1taZ47LIC&amp;oi=fnd&amp;pg=PA25&amp;dq=Veterans+Transitioning+to+College&amp;ots=gjPJP0DsbW&amp;sig=CsjxUUbEPoTnwBusJo-FmZqnsmo#v=onepage&amp;q=Veterans%20Transitioning%20to%20College&amp;f=false</a:t>
            </a:r>
            <a:endParaRPr lang="en-US" dirty="0"/>
          </a:p>
          <a:p>
            <a:r>
              <a:rPr lang="en-US" dirty="0">
                <a:hlinkClick r:id="rId4"/>
              </a:rPr>
              <a:t>http://www.tandfonline.com/doi/abs/10.2202/1949-6605.1908?src=recsys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23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Military life to civilian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veterans transition to civilian life, they face many challenges and issues.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50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Topics</a:t>
            </a:r>
            <a:br>
              <a:rPr lang="en-US" dirty="0"/>
            </a:br>
            <a:r>
              <a:rPr lang="en-US" sz="1400" b="1" i="1" dirty="0"/>
              <a:t>Click on the Topic to Learn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hlinkClick r:id="rId2" action="ppaction://hlinksldjump"/>
              </a:rPr>
              <a:t>Benefits</a:t>
            </a:r>
            <a:endParaRPr lang="en-US" dirty="0"/>
          </a:p>
          <a:p>
            <a:r>
              <a:rPr lang="en-US" dirty="0">
                <a:hlinkClick r:id="rId3" action="ppaction://hlinksldjump"/>
              </a:rPr>
              <a:t>Loss of identity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College life vs. military life</a:t>
            </a:r>
            <a:endParaRPr lang="en-US" dirty="0"/>
          </a:p>
          <a:p>
            <a:r>
              <a:rPr lang="en-US" dirty="0">
                <a:hlinkClick r:id="rId5" action="ppaction://hlinksldjump"/>
              </a:rPr>
              <a:t>Sense of disconnection</a:t>
            </a:r>
            <a:endParaRPr lang="en-US" dirty="0"/>
          </a:p>
          <a:p>
            <a:pPr marL="0" indent="0">
              <a:buNone/>
            </a:pPr>
            <a:endParaRPr lang="en-US" sz="19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1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766595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dirty="0"/>
              <a:t>TAPS programs (debriefings given to soldiers leaving active duty) often do a poor job explaining to veterans the benefits they are entitled to receive.</a:t>
            </a:r>
          </a:p>
          <a:p>
            <a:pPr lvl="1"/>
            <a:r>
              <a:rPr lang="en-US" dirty="0"/>
              <a:t>Lack of knowledge about VA Benefits (health care, disability services, unemployment, etc.)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Lack of knowledge about education benefits and how to obtain them.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At the Military and Veterans Resource Center (MVRC) our #1 job is to educate students about their benefits and to help them obtain the benefits to which they are entitled.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IUP students bring with them over 7 million dollars in education benefits, 2.5 million of which are directly paid to IUP for tuition and fees.  </a:t>
            </a:r>
            <a:endParaRPr lang="en-US" dirty="0"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98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of Identity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/>
              <a:t>In the military, a veteran:</a:t>
            </a:r>
          </a:p>
          <a:p>
            <a:pPr lvl="1"/>
            <a:r>
              <a:rPr lang="en-US" dirty="0"/>
              <a:t>Had a sense of who they were</a:t>
            </a:r>
          </a:p>
          <a:p>
            <a:pPr lvl="1"/>
            <a:r>
              <a:rPr lang="en-US" dirty="0"/>
              <a:t>Was part of team with which they identified </a:t>
            </a:r>
          </a:p>
          <a:p>
            <a:pPr lvl="1"/>
            <a:r>
              <a:rPr lang="en-US" dirty="0"/>
              <a:t>Was likely in a leadership role</a:t>
            </a:r>
          </a:p>
          <a:p>
            <a:pPr lvl="1"/>
            <a:r>
              <a:rPr lang="en-US" dirty="0"/>
              <a:t>Had a purpose, a job, and knew exactly what they were doing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As they transition to civilian life/college life, they lose this identity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36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different cultures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/>
              <a:t>Many veterans bond with other veterans to create the comradery they had in the military.</a:t>
            </a:r>
          </a:p>
          <a:p>
            <a:r>
              <a:rPr lang="en-US" dirty="0"/>
              <a:t>Many veterans create a military-style structure in their life</a:t>
            </a:r>
          </a:p>
          <a:p>
            <a:pPr lvl="1"/>
            <a:r>
              <a:rPr lang="en-US" dirty="0"/>
              <a:t>They plan not only day to day activities, but also month to month activities.</a:t>
            </a:r>
          </a:p>
          <a:p>
            <a:r>
              <a:rPr lang="en-US" dirty="0"/>
              <a:t>Mentality: they rationalize that being a college student is now a job because they receive VA benefits to be a college student.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05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Sense of disconnection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976706"/>
            <a:ext cx="8229600" cy="346491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/>
              <a:t>One of the biggest issues veterans face in college</a:t>
            </a:r>
          </a:p>
          <a:p>
            <a:r>
              <a:rPr lang="en-US" dirty="0"/>
              <a:t>Disconnection with traditional students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Maturity level: traditional vs. non-traditional</a:t>
            </a:r>
          </a:p>
          <a:p>
            <a:pPr lvl="2"/>
            <a:r>
              <a:rPr lang="en-US" dirty="0"/>
              <a:t>Tend to be older</a:t>
            </a:r>
          </a:p>
          <a:p>
            <a:pPr lvl="2"/>
            <a:r>
              <a:rPr lang="en-US" dirty="0"/>
              <a:t>Many were forced to mature in the military</a:t>
            </a:r>
          </a:p>
          <a:p>
            <a:pPr lvl="1"/>
            <a:r>
              <a:rPr lang="en-US" dirty="0"/>
              <a:t>Experience level: traditional vs. non-traditional</a:t>
            </a:r>
          </a:p>
          <a:p>
            <a:pPr lvl="2"/>
            <a:r>
              <a:rPr lang="en-US" dirty="0"/>
              <a:t>Feel traditional students will not understand military experiences</a:t>
            </a:r>
          </a:p>
          <a:p>
            <a:r>
              <a:rPr lang="en-US" dirty="0"/>
              <a:t>This sense of disconnection is felt by reservists and National Guard members who were deployed while in college and returned to college after deployment.  </a:t>
            </a:r>
            <a:endParaRPr lang="en-US" dirty="0"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36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Dealing with disconnection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Veterans seek out other veterans in their classes and on campus, including faculty and staff who are veterans</a:t>
            </a:r>
          </a:p>
          <a:p>
            <a:r>
              <a:rPr lang="en-US" dirty="0"/>
              <a:t>Some use their experiences to mentor traditional students</a:t>
            </a:r>
          </a:p>
          <a:p>
            <a:r>
              <a:rPr lang="en-US" dirty="0"/>
              <a:t>Some veterans take on leadership roles in the classroom and in </a:t>
            </a:r>
            <a:r>
              <a:rPr lang="en-US"/>
              <a:t>co-curricular experiences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7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2248"/>
            <a:ext cx="8229600" cy="1143000"/>
          </a:xfrm>
        </p:spPr>
        <p:txBody>
          <a:bodyPr/>
          <a:lstStyle/>
          <a:p>
            <a:r>
              <a:rPr lang="en-US" dirty="0"/>
              <a:t>How You Can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06" y="1809757"/>
            <a:ext cx="8229600" cy="3149457"/>
          </a:xfrm>
        </p:spPr>
        <p:txBody>
          <a:bodyPr/>
          <a:lstStyle/>
          <a:p>
            <a:r>
              <a:rPr lang="en-US" dirty="0"/>
              <a:t>Show your support for IUP’s military-affiliated students with the MVRC’s “Dog Tag Program.”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910" y="3120277"/>
            <a:ext cx="4504592" cy="34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35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UP Colors">
      <a:dk1>
        <a:srgbClr val="292934"/>
      </a:dk1>
      <a:lt1>
        <a:srgbClr val="FFFFFF"/>
      </a:lt1>
      <a:dk2>
        <a:srgbClr val="9E1B32"/>
      </a:dk2>
      <a:lt2>
        <a:srgbClr val="A2A5A4"/>
      </a:lt2>
      <a:accent1>
        <a:srgbClr val="B65518"/>
      </a:accent1>
      <a:accent2>
        <a:srgbClr val="C99900"/>
      </a:accent2>
      <a:accent3>
        <a:srgbClr val="69993B"/>
      </a:accent3>
      <a:accent4>
        <a:srgbClr val="002878"/>
      </a:accent4>
      <a:accent5>
        <a:srgbClr val="431660"/>
      </a:accent5>
      <a:accent6>
        <a:srgbClr val="793141"/>
      </a:accent6>
      <a:hlink>
        <a:srgbClr val="384265"/>
      </a:hlink>
      <a:folHlink>
        <a:srgbClr val="70278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IUP 2013 4x3</Template>
  <TotalTime>378</TotalTime>
  <Words>821</Words>
  <Application>Microsoft Office PowerPoint</Application>
  <PresentationFormat>On-screen Show (4:3)</PresentationFormat>
  <Paragraphs>93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Veterans: Their Transition to College and the Challenges Veterans Face</vt:lpstr>
      <vt:lpstr>Military life to civilian life</vt:lpstr>
      <vt:lpstr>Topics Click on the Topic to Learn More</vt:lpstr>
      <vt:lpstr>Benefits</vt:lpstr>
      <vt:lpstr>Loss of Identity</vt:lpstr>
      <vt:lpstr>Dealing with different cultures</vt:lpstr>
      <vt:lpstr>Sense of disconnection</vt:lpstr>
      <vt:lpstr>Dealing with disconnection</vt:lpstr>
      <vt:lpstr>How You Can Help</vt:lpstr>
      <vt:lpstr>How You Can Help</vt:lpstr>
      <vt:lpstr>How You Can Help</vt:lpstr>
      <vt:lpstr>How You Can Help</vt:lpstr>
      <vt:lpstr>How You Can Help</vt:lpstr>
      <vt:lpstr>How You Can Help</vt:lpstr>
      <vt:lpstr>Additional Readings</vt:lpstr>
    </vt:vector>
  </TitlesOfParts>
  <Company>Indiana University of Pennsylvania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Veterans: Their Transition to College and the Challenges They Face</dc:title>
  <dc:creator>Mr. Cory Shay</dc:creator>
  <cp:lastModifiedBy>Mr. Cory Shay</cp:lastModifiedBy>
  <cp:revision>79</cp:revision>
  <dcterms:created xsi:type="dcterms:W3CDTF">2014-12-17T13:51:02Z</dcterms:created>
  <dcterms:modified xsi:type="dcterms:W3CDTF">2018-10-19T19:55:02Z</dcterms:modified>
</cp:coreProperties>
</file>