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1151" r:id="rId3"/>
    <p:sldId id="1175" r:id="rId4"/>
    <p:sldId id="1174" r:id="rId5"/>
    <p:sldId id="1176" r:id="rId6"/>
    <p:sldId id="1177" r:id="rId7"/>
    <p:sldId id="1178" r:id="rId8"/>
    <p:sldId id="1160" r:id="rId9"/>
    <p:sldId id="1162" r:id="rId10"/>
    <p:sldId id="1150" r:id="rId11"/>
    <p:sldId id="1161" r:id="rId12"/>
    <p:sldId id="1180" r:id="rId13"/>
    <p:sldId id="1179" r:id="rId14"/>
    <p:sldId id="1122" r:id="rId15"/>
    <p:sldId id="1154" r:id="rId1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5A5A5A"/>
    <a:srgbClr val="F4DE72"/>
    <a:srgbClr val="7EB079"/>
    <a:srgbClr val="2EB0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001" autoAdjust="0"/>
    <p:restoredTop sz="95206" autoAdjust="0"/>
  </p:normalViewPr>
  <p:slideViewPr>
    <p:cSldViewPr snapToGrid="0">
      <p:cViewPr varScale="1">
        <p:scale>
          <a:sx n="100" d="100"/>
          <a:sy n="100" d="100"/>
        </p:scale>
        <p:origin x="136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938" y="1"/>
            <a:ext cx="3037840" cy="466725"/>
          </a:xfrm>
          <a:prstGeom prst="rect">
            <a:avLst/>
          </a:prstGeom>
        </p:spPr>
        <p:txBody>
          <a:bodyPr vert="horz" lIns="91440" tIns="45720" rIns="91440" bIns="45720" rtlCol="0"/>
          <a:lstStyle>
            <a:lvl1pPr algn="r">
              <a:defRPr sz="1200"/>
            </a:lvl1pPr>
          </a:lstStyle>
          <a:p>
            <a:fld id="{3634A1FE-30F6-489D-9038-0661A0E690FE}" type="datetimeFigureOut">
              <a:rPr lang="en-US" smtClean="0"/>
              <a:t>5/16/2023</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040" y="4473576"/>
            <a:ext cx="560832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6"/>
            <a:ext cx="3037840" cy="46672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676"/>
            <a:ext cx="3037840" cy="466725"/>
          </a:xfrm>
          <a:prstGeom prst="rect">
            <a:avLst/>
          </a:prstGeom>
        </p:spPr>
        <p:txBody>
          <a:bodyPr vert="horz" lIns="91440" tIns="45720" rIns="91440" bIns="45720" rtlCol="0" anchor="b"/>
          <a:lstStyle>
            <a:lvl1pPr algn="r">
              <a:defRPr sz="1200"/>
            </a:lvl1pPr>
          </a:lstStyle>
          <a:p>
            <a:fld id="{37C907A1-E139-4042-AFA3-99850617A034}" type="slidenum">
              <a:rPr lang="en-US" smtClean="0"/>
              <a:t>‹#›</a:t>
            </a:fld>
            <a:endParaRPr lang="en-US" dirty="0"/>
          </a:p>
        </p:txBody>
      </p:sp>
    </p:spTree>
    <p:extLst>
      <p:ext uri="{BB962C8B-B14F-4D97-AF65-F5344CB8AC3E}">
        <p14:creationId xmlns:p14="http://schemas.microsoft.com/office/powerpoint/2010/main" val="1410706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C907A1-E139-4042-AFA3-99850617A034}" type="slidenum">
              <a:rPr lang="en-US" smtClean="0"/>
              <a:t>2</a:t>
            </a:fld>
            <a:endParaRPr lang="en-US" dirty="0"/>
          </a:p>
        </p:txBody>
      </p:sp>
    </p:spTree>
    <p:extLst>
      <p:ext uri="{BB962C8B-B14F-4D97-AF65-F5344CB8AC3E}">
        <p14:creationId xmlns:p14="http://schemas.microsoft.com/office/powerpoint/2010/main" val="3056496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C907A1-E139-4042-AFA3-99850617A034}" type="slidenum">
              <a:rPr lang="en-US" smtClean="0"/>
              <a:t>4</a:t>
            </a:fld>
            <a:endParaRPr lang="en-US" dirty="0"/>
          </a:p>
        </p:txBody>
      </p:sp>
    </p:spTree>
    <p:extLst>
      <p:ext uri="{BB962C8B-B14F-4D97-AF65-F5344CB8AC3E}">
        <p14:creationId xmlns:p14="http://schemas.microsoft.com/office/powerpoint/2010/main" val="3154043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C907A1-E139-4042-AFA3-99850617A034}" type="slidenum">
              <a:rPr lang="en-US" smtClean="0"/>
              <a:t>8</a:t>
            </a:fld>
            <a:endParaRPr lang="en-US" dirty="0"/>
          </a:p>
        </p:txBody>
      </p:sp>
    </p:spTree>
    <p:extLst>
      <p:ext uri="{BB962C8B-B14F-4D97-AF65-F5344CB8AC3E}">
        <p14:creationId xmlns:p14="http://schemas.microsoft.com/office/powerpoint/2010/main" val="8785650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C907A1-E139-4042-AFA3-99850617A034}" type="slidenum">
              <a:rPr lang="en-US" smtClean="0"/>
              <a:t>9</a:t>
            </a:fld>
            <a:endParaRPr lang="en-US" dirty="0"/>
          </a:p>
        </p:txBody>
      </p:sp>
    </p:spTree>
    <p:extLst>
      <p:ext uri="{BB962C8B-B14F-4D97-AF65-F5344CB8AC3E}">
        <p14:creationId xmlns:p14="http://schemas.microsoft.com/office/powerpoint/2010/main" val="17821710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C907A1-E139-4042-AFA3-99850617A034}" type="slidenum">
              <a:rPr lang="en-US" smtClean="0"/>
              <a:t>10</a:t>
            </a:fld>
            <a:endParaRPr lang="en-US" dirty="0"/>
          </a:p>
        </p:txBody>
      </p:sp>
    </p:spTree>
    <p:extLst>
      <p:ext uri="{BB962C8B-B14F-4D97-AF65-F5344CB8AC3E}">
        <p14:creationId xmlns:p14="http://schemas.microsoft.com/office/powerpoint/2010/main" val="2965984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C907A1-E139-4042-AFA3-99850617A034}" type="slidenum">
              <a:rPr lang="en-US" smtClean="0"/>
              <a:t>11</a:t>
            </a:fld>
            <a:endParaRPr lang="en-US" dirty="0"/>
          </a:p>
        </p:txBody>
      </p:sp>
    </p:spTree>
    <p:extLst>
      <p:ext uri="{BB962C8B-B14F-4D97-AF65-F5344CB8AC3E}">
        <p14:creationId xmlns:p14="http://schemas.microsoft.com/office/powerpoint/2010/main" val="18415082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6ECFC5E5-7CE2-0F40-93DC-911B1E36542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61168" b="38372"/>
          <a:stretch/>
        </p:blipFill>
        <p:spPr>
          <a:xfrm>
            <a:off x="7924800" y="232916"/>
            <a:ext cx="4267200" cy="6857998"/>
          </a:xfrm>
          <a:prstGeom prst="rect">
            <a:avLst/>
          </a:prstGeom>
        </p:spPr>
      </p:pic>
      <p:sp>
        <p:nvSpPr>
          <p:cNvPr id="2" name="Title 1">
            <a:extLst>
              <a:ext uri="{FF2B5EF4-FFF2-40B4-BE49-F238E27FC236}">
                <a16:creationId xmlns:a16="http://schemas.microsoft.com/office/drawing/2014/main" id="{F47D9781-8A14-41C2-BACD-4380FDE9191D}"/>
              </a:ext>
            </a:extLst>
          </p:cNvPr>
          <p:cNvSpPr>
            <a:spLocks noGrp="1"/>
          </p:cNvSpPr>
          <p:nvPr>
            <p:ph type="title" hasCustomPrompt="1"/>
          </p:nvPr>
        </p:nvSpPr>
        <p:spPr>
          <a:xfrm>
            <a:off x="838200" y="365127"/>
            <a:ext cx="10515600" cy="1325563"/>
          </a:xfrm>
        </p:spPr>
        <p:txBody>
          <a:bodyPr/>
          <a:lstStyle/>
          <a:p>
            <a:r>
              <a:rPr lang="en-US" dirty="0"/>
              <a:t>Click to insert slide title</a:t>
            </a:r>
          </a:p>
        </p:txBody>
      </p:sp>
      <p:sp>
        <p:nvSpPr>
          <p:cNvPr id="3" name="Content Placeholder 2">
            <a:extLst>
              <a:ext uri="{FF2B5EF4-FFF2-40B4-BE49-F238E27FC236}">
                <a16:creationId xmlns:a16="http://schemas.microsoft.com/office/drawing/2014/main" id="{4133F452-C46B-4B3A-8EEC-FADC686C21C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D2B353-B968-4C26-9195-ECDEBBAA2D9F}"/>
              </a:ext>
            </a:extLst>
          </p:cNvPr>
          <p:cNvSpPr>
            <a:spLocks noGrp="1"/>
          </p:cNvSpPr>
          <p:nvPr>
            <p:ph type="dt" sz="half" idx="10"/>
          </p:nvPr>
        </p:nvSpPr>
        <p:spPr/>
        <p:txBody>
          <a:bodyPr/>
          <a:lstStyle/>
          <a:p>
            <a:fld id="{198B7C87-793D-2A40-BFCE-92DC48C22042}" type="datetime1">
              <a:rPr lang="en-US" smtClean="0"/>
              <a:t>5/16/2023</a:t>
            </a:fld>
            <a:endParaRPr lang="en-US" dirty="0"/>
          </a:p>
        </p:txBody>
      </p:sp>
      <p:sp>
        <p:nvSpPr>
          <p:cNvPr id="5" name="Footer Placeholder 4">
            <a:extLst>
              <a:ext uri="{FF2B5EF4-FFF2-40B4-BE49-F238E27FC236}">
                <a16:creationId xmlns:a16="http://schemas.microsoft.com/office/drawing/2014/main" id="{529472C9-200B-4ABB-B686-1BCAACC87557}"/>
              </a:ext>
            </a:extLst>
          </p:cNvPr>
          <p:cNvSpPr>
            <a:spLocks noGrp="1"/>
          </p:cNvSpPr>
          <p:nvPr>
            <p:ph type="ftr" sz="quarter" idx="11"/>
          </p:nvPr>
        </p:nvSpPr>
        <p:spPr>
          <a:xfrm>
            <a:off x="7773884" y="6371167"/>
            <a:ext cx="2209102" cy="365125"/>
          </a:xfrm>
        </p:spPr>
        <p:txBody>
          <a:bodyPr/>
          <a:lstStyle>
            <a:lvl1pPr>
              <a:defRPr sz="1300" baseline="0"/>
            </a:lvl1pPr>
          </a:lstStyle>
          <a:p>
            <a:r>
              <a:rPr lang="en-US" dirty="0"/>
              <a:t>WORKING DRAFT</a:t>
            </a:r>
          </a:p>
        </p:txBody>
      </p:sp>
      <p:sp>
        <p:nvSpPr>
          <p:cNvPr id="6" name="Slide Number Placeholder 5">
            <a:extLst>
              <a:ext uri="{FF2B5EF4-FFF2-40B4-BE49-F238E27FC236}">
                <a16:creationId xmlns:a16="http://schemas.microsoft.com/office/drawing/2014/main" id="{C0EC6312-F216-45F1-A03D-36119C4B94E2}"/>
              </a:ext>
            </a:extLst>
          </p:cNvPr>
          <p:cNvSpPr>
            <a:spLocks noGrp="1"/>
          </p:cNvSpPr>
          <p:nvPr>
            <p:ph type="sldNum" sz="quarter" idx="12"/>
          </p:nvPr>
        </p:nvSpPr>
        <p:spPr/>
        <p:txBody>
          <a:bodyPr/>
          <a:lstStyle/>
          <a:p>
            <a:fld id="{A9EDB695-B233-4887-BF2C-7F3BB78C8EBC}" type="slidenum">
              <a:rPr lang="en-US" smtClean="0"/>
              <a:t>‹#›</a:t>
            </a:fld>
            <a:endParaRPr lang="en-US" dirty="0"/>
          </a:p>
        </p:txBody>
      </p:sp>
      <p:pic>
        <p:nvPicPr>
          <p:cNvPr id="8" name="Picture 7">
            <a:extLst>
              <a:ext uri="{FF2B5EF4-FFF2-40B4-BE49-F238E27FC236}">
                <a16:creationId xmlns:a16="http://schemas.microsoft.com/office/drawing/2014/main" id="{8C7D19C7-AABD-5C4F-8150-7A9B8BE167F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3268" y="6356350"/>
            <a:ext cx="919725" cy="365760"/>
          </a:xfrm>
          <a:prstGeom prst="rect">
            <a:avLst/>
          </a:prstGeom>
          <a:noFill/>
        </p:spPr>
      </p:pic>
    </p:spTree>
    <p:extLst>
      <p:ext uri="{BB962C8B-B14F-4D97-AF65-F5344CB8AC3E}">
        <p14:creationId xmlns:p14="http://schemas.microsoft.com/office/powerpoint/2010/main" val="40340149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llage">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D3A05A6B-9B8F-6442-AAE0-C6AEEEFC08B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61168" b="38372"/>
          <a:stretch/>
        </p:blipFill>
        <p:spPr>
          <a:xfrm>
            <a:off x="7924800" y="3"/>
            <a:ext cx="4267200" cy="6857998"/>
          </a:xfrm>
          <a:prstGeom prst="rect">
            <a:avLst/>
          </a:prstGeom>
        </p:spPr>
      </p:pic>
      <p:sp>
        <p:nvSpPr>
          <p:cNvPr id="3" name="Date Placeholder 2">
            <a:extLst>
              <a:ext uri="{FF2B5EF4-FFF2-40B4-BE49-F238E27FC236}">
                <a16:creationId xmlns:a16="http://schemas.microsoft.com/office/drawing/2014/main" id="{9C6823C2-4445-C94C-870F-7AD3C16D2BEC}"/>
              </a:ext>
            </a:extLst>
          </p:cNvPr>
          <p:cNvSpPr>
            <a:spLocks noGrp="1"/>
          </p:cNvSpPr>
          <p:nvPr>
            <p:ph type="dt" sz="half" idx="10"/>
          </p:nvPr>
        </p:nvSpPr>
        <p:spPr/>
        <p:txBody>
          <a:bodyPr/>
          <a:lstStyle/>
          <a:p>
            <a:fld id="{855EA1D9-4946-2C41-831C-30346ADAAE2A}" type="datetime1">
              <a:rPr lang="en-US" smtClean="0"/>
              <a:t>5/16/2023</a:t>
            </a:fld>
            <a:endParaRPr lang="en-US" dirty="0"/>
          </a:p>
        </p:txBody>
      </p:sp>
      <p:sp>
        <p:nvSpPr>
          <p:cNvPr id="4" name="Footer Placeholder 3">
            <a:extLst>
              <a:ext uri="{FF2B5EF4-FFF2-40B4-BE49-F238E27FC236}">
                <a16:creationId xmlns:a16="http://schemas.microsoft.com/office/drawing/2014/main" id="{9C60DD90-1844-8540-80EF-5F7D2C3339E9}"/>
              </a:ext>
            </a:extLst>
          </p:cNvPr>
          <p:cNvSpPr>
            <a:spLocks noGrp="1"/>
          </p:cNvSpPr>
          <p:nvPr>
            <p:ph type="ftr" sz="quarter" idx="11"/>
          </p:nvPr>
        </p:nvSpPr>
        <p:spPr/>
        <p:txBody>
          <a:bodyPr/>
          <a:lstStyle/>
          <a:p>
            <a:r>
              <a:rPr lang="en-US" dirty="0"/>
              <a:t>WORKING DRAFT</a:t>
            </a:r>
          </a:p>
        </p:txBody>
      </p:sp>
      <p:sp>
        <p:nvSpPr>
          <p:cNvPr id="5" name="Slide Number Placeholder 4">
            <a:extLst>
              <a:ext uri="{FF2B5EF4-FFF2-40B4-BE49-F238E27FC236}">
                <a16:creationId xmlns:a16="http://schemas.microsoft.com/office/drawing/2014/main" id="{D2E5D7D9-EBE3-364E-B732-13B8342D0AF3}"/>
              </a:ext>
            </a:extLst>
          </p:cNvPr>
          <p:cNvSpPr>
            <a:spLocks noGrp="1"/>
          </p:cNvSpPr>
          <p:nvPr>
            <p:ph type="sldNum" sz="quarter" idx="12"/>
          </p:nvPr>
        </p:nvSpPr>
        <p:spPr/>
        <p:txBody>
          <a:bodyPr/>
          <a:lstStyle/>
          <a:p>
            <a:fld id="{A9EDB695-B233-4887-BF2C-7F3BB78C8EBC}" type="slidenum">
              <a:rPr lang="en-US" smtClean="0"/>
              <a:pPr/>
              <a:t>‹#›</a:t>
            </a:fld>
            <a:endParaRPr lang="en-US" dirty="0"/>
          </a:p>
        </p:txBody>
      </p:sp>
      <p:sp>
        <p:nvSpPr>
          <p:cNvPr id="6" name="Picture Placeholder 2">
            <a:extLst>
              <a:ext uri="{FF2B5EF4-FFF2-40B4-BE49-F238E27FC236}">
                <a16:creationId xmlns:a16="http://schemas.microsoft.com/office/drawing/2014/main" id="{8B9A9E11-04E1-9E44-84E7-3CF46AE5DB8F}"/>
              </a:ext>
            </a:extLst>
          </p:cNvPr>
          <p:cNvSpPr>
            <a:spLocks noGrp="1"/>
          </p:cNvSpPr>
          <p:nvPr>
            <p:ph type="pic" idx="1"/>
          </p:nvPr>
        </p:nvSpPr>
        <p:spPr>
          <a:xfrm>
            <a:off x="246888" y="269875"/>
            <a:ext cx="5783371" cy="5902326"/>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p>
        </p:txBody>
      </p:sp>
      <p:sp>
        <p:nvSpPr>
          <p:cNvPr id="7" name="Picture Placeholder 3">
            <a:extLst>
              <a:ext uri="{FF2B5EF4-FFF2-40B4-BE49-F238E27FC236}">
                <a16:creationId xmlns:a16="http://schemas.microsoft.com/office/drawing/2014/main" id="{30EBFF6B-81BD-814A-B1D4-98573343A99C}"/>
              </a:ext>
            </a:extLst>
          </p:cNvPr>
          <p:cNvSpPr>
            <a:spLocks noGrp="1"/>
          </p:cNvSpPr>
          <p:nvPr>
            <p:ph type="pic" sz="quarter" idx="13"/>
          </p:nvPr>
        </p:nvSpPr>
        <p:spPr>
          <a:xfrm>
            <a:off x="6287389" y="269877"/>
            <a:ext cx="5590667" cy="2820797"/>
          </a:xfrm>
        </p:spPr>
        <p:txBody>
          <a:bodyPr/>
          <a:lstStyle>
            <a:lvl1pPr marL="0" indent="0">
              <a:buNone/>
              <a:defRPr sz="3200"/>
            </a:lvl1pPr>
          </a:lstStyle>
          <a:p>
            <a:r>
              <a:rPr lang="en-US" dirty="0"/>
              <a:t>Click icon to add picture</a:t>
            </a:r>
          </a:p>
        </p:txBody>
      </p:sp>
      <p:sp>
        <p:nvSpPr>
          <p:cNvPr id="8" name="Picture Placeholder 8">
            <a:extLst>
              <a:ext uri="{FF2B5EF4-FFF2-40B4-BE49-F238E27FC236}">
                <a16:creationId xmlns:a16="http://schemas.microsoft.com/office/drawing/2014/main" id="{3087B1AE-D78A-A248-8145-0F228BF3EA64}"/>
              </a:ext>
            </a:extLst>
          </p:cNvPr>
          <p:cNvSpPr>
            <a:spLocks noGrp="1"/>
          </p:cNvSpPr>
          <p:nvPr>
            <p:ph type="pic" sz="quarter" idx="14"/>
          </p:nvPr>
        </p:nvSpPr>
        <p:spPr>
          <a:xfrm>
            <a:off x="6287389" y="3351406"/>
            <a:ext cx="5590667" cy="2820797"/>
          </a:xfrm>
        </p:spPr>
        <p:txBody>
          <a:bodyPr>
            <a:normAutofit/>
          </a:bodyPr>
          <a:lstStyle>
            <a:lvl1pPr marL="0" indent="0">
              <a:buNone/>
              <a:defRPr sz="3200"/>
            </a:lvl1pPr>
          </a:lstStyle>
          <a:p>
            <a:r>
              <a:rPr lang="en-US" dirty="0"/>
              <a:t>Click icon to add picture</a:t>
            </a:r>
          </a:p>
        </p:txBody>
      </p:sp>
      <p:pic>
        <p:nvPicPr>
          <p:cNvPr id="10" name="Picture 9">
            <a:extLst>
              <a:ext uri="{FF2B5EF4-FFF2-40B4-BE49-F238E27FC236}">
                <a16:creationId xmlns:a16="http://schemas.microsoft.com/office/drawing/2014/main" id="{F13FFF10-3D70-6E4D-8722-78F95EC3143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3268" y="6356350"/>
            <a:ext cx="919725" cy="365760"/>
          </a:xfrm>
          <a:prstGeom prst="rect">
            <a:avLst/>
          </a:prstGeom>
          <a:noFill/>
        </p:spPr>
      </p:pic>
    </p:spTree>
    <p:extLst>
      <p:ext uri="{BB962C8B-B14F-4D97-AF65-F5344CB8AC3E}">
        <p14:creationId xmlns:p14="http://schemas.microsoft.com/office/powerpoint/2010/main" val="7020873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Full Screen">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A5CE344-D670-6F46-A21E-FB65A76EC182}"/>
              </a:ext>
            </a:extLst>
          </p:cNvPr>
          <p:cNvSpPr>
            <a:spLocks noGrp="1"/>
          </p:cNvSpPr>
          <p:nvPr>
            <p:ph type="pic" sz="quarter" idx="10" hasCustomPrompt="1"/>
          </p:nvPr>
        </p:nvSpPr>
        <p:spPr>
          <a:xfrm>
            <a:off x="0" y="0"/>
            <a:ext cx="12192000" cy="6858000"/>
          </a:xfrm>
        </p:spPr>
        <p:txBody>
          <a:bodyPr/>
          <a:lstStyle>
            <a:lvl1pPr marL="0" indent="0">
              <a:buNone/>
              <a:defRPr/>
            </a:lvl1pPr>
          </a:lstStyle>
          <a:p>
            <a:r>
              <a:rPr lang="en-US" dirty="0"/>
              <a:t>Click icon to insert full-screen picture</a:t>
            </a:r>
          </a:p>
        </p:txBody>
      </p:sp>
    </p:spTree>
    <p:extLst>
      <p:ext uri="{BB962C8B-B14F-4D97-AF65-F5344CB8AC3E}">
        <p14:creationId xmlns:p14="http://schemas.microsoft.com/office/powerpoint/2010/main" val="34975909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E1C5C06-2DF9-D049-A6B2-04F61D39725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F7D2C4B-B5D7-479A-9B0C-31DD325D4D28}"/>
              </a:ext>
            </a:extLst>
          </p:cNvPr>
          <p:cNvSpPr>
            <a:spLocks noGrp="1"/>
          </p:cNvSpPr>
          <p:nvPr>
            <p:ph type="ctrTitle" hasCustomPrompt="1"/>
          </p:nvPr>
        </p:nvSpPr>
        <p:spPr>
          <a:xfrm>
            <a:off x="841248" y="1664208"/>
            <a:ext cx="10515600" cy="2387600"/>
          </a:xfrm>
        </p:spPr>
        <p:txBody>
          <a:bodyPr anchor="b">
            <a:normAutofit/>
          </a:bodyPr>
          <a:lstStyle>
            <a:lvl1pPr algn="l">
              <a:defRPr sz="5400">
                <a:solidFill>
                  <a:schemeClr val="bg1"/>
                </a:solidFill>
              </a:defRPr>
            </a:lvl1pPr>
          </a:lstStyle>
          <a:p>
            <a:r>
              <a:rPr lang="en-US" dirty="0"/>
              <a:t>CLICK TO INSERT PRESENTATION TITLE</a:t>
            </a:r>
          </a:p>
        </p:txBody>
      </p:sp>
      <p:sp>
        <p:nvSpPr>
          <p:cNvPr id="3" name="Subtitle 2">
            <a:extLst>
              <a:ext uri="{FF2B5EF4-FFF2-40B4-BE49-F238E27FC236}">
                <a16:creationId xmlns:a16="http://schemas.microsoft.com/office/drawing/2014/main" id="{AA43BD4A-33EE-45CE-AB4A-75B9E3258839}"/>
              </a:ext>
            </a:extLst>
          </p:cNvPr>
          <p:cNvSpPr>
            <a:spLocks noGrp="1"/>
          </p:cNvSpPr>
          <p:nvPr>
            <p:ph type="subTitle" idx="1"/>
          </p:nvPr>
        </p:nvSpPr>
        <p:spPr>
          <a:xfrm>
            <a:off x="841248" y="4032504"/>
            <a:ext cx="10515600" cy="1152144"/>
          </a:xfrm>
        </p:spPr>
        <p:txBody>
          <a:bodyPr>
            <a:normAutofit/>
          </a:bodyPr>
          <a:lstStyle>
            <a:lvl1pPr marL="0" indent="0" algn="l">
              <a:buNone/>
              <a:defRPr sz="2800">
                <a:solidFill>
                  <a:schemeClr val="accent3"/>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F6CF198-BDD9-4152-8D3C-53043EA25BC4}"/>
              </a:ext>
            </a:extLst>
          </p:cNvPr>
          <p:cNvSpPr>
            <a:spLocks noGrp="1"/>
          </p:cNvSpPr>
          <p:nvPr>
            <p:ph type="dt" sz="half" idx="10"/>
          </p:nvPr>
        </p:nvSpPr>
        <p:spPr>
          <a:xfrm>
            <a:off x="4774931" y="5894265"/>
            <a:ext cx="1437120" cy="365125"/>
          </a:xfrm>
        </p:spPr>
        <p:txBody>
          <a:bodyPr/>
          <a:lstStyle>
            <a:lvl1pPr>
              <a:defRPr>
                <a:solidFill>
                  <a:schemeClr val="bg1"/>
                </a:solidFill>
              </a:defRPr>
            </a:lvl1pPr>
          </a:lstStyle>
          <a:p>
            <a:fld id="{5197190C-97C3-B241-8B89-EC8EAC081B94}" type="datetime1">
              <a:rPr lang="en-US" smtClean="0"/>
              <a:t>5/16/2023</a:t>
            </a:fld>
            <a:endParaRPr lang="en-US" dirty="0"/>
          </a:p>
        </p:txBody>
      </p:sp>
      <p:sp>
        <p:nvSpPr>
          <p:cNvPr id="5" name="Footer Placeholder 4">
            <a:extLst>
              <a:ext uri="{FF2B5EF4-FFF2-40B4-BE49-F238E27FC236}">
                <a16:creationId xmlns:a16="http://schemas.microsoft.com/office/drawing/2014/main" id="{328D4660-DB06-4FBE-B73A-F03B9B0714FA}"/>
              </a:ext>
            </a:extLst>
          </p:cNvPr>
          <p:cNvSpPr>
            <a:spLocks noGrp="1"/>
          </p:cNvSpPr>
          <p:nvPr>
            <p:ph type="ftr" sz="quarter" idx="11"/>
          </p:nvPr>
        </p:nvSpPr>
        <p:spPr>
          <a:xfrm>
            <a:off x="6579541" y="5893230"/>
            <a:ext cx="3029272" cy="365125"/>
          </a:xfrm>
        </p:spPr>
        <p:txBody>
          <a:bodyPr/>
          <a:lstStyle>
            <a:lvl1pPr>
              <a:defRPr sz="2400">
                <a:solidFill>
                  <a:schemeClr val="bg1"/>
                </a:solidFill>
              </a:defRPr>
            </a:lvl1pPr>
          </a:lstStyle>
          <a:p>
            <a:r>
              <a:rPr lang="en-US" dirty="0"/>
              <a:t>WORKING DRAFT</a:t>
            </a:r>
          </a:p>
        </p:txBody>
      </p:sp>
      <p:sp>
        <p:nvSpPr>
          <p:cNvPr id="6" name="Slide Number Placeholder 5">
            <a:extLst>
              <a:ext uri="{FF2B5EF4-FFF2-40B4-BE49-F238E27FC236}">
                <a16:creationId xmlns:a16="http://schemas.microsoft.com/office/drawing/2014/main" id="{34AD7523-8013-4431-9915-BB8899283C39}"/>
              </a:ext>
            </a:extLst>
          </p:cNvPr>
          <p:cNvSpPr>
            <a:spLocks noGrp="1"/>
          </p:cNvSpPr>
          <p:nvPr>
            <p:ph type="sldNum" sz="quarter" idx="12"/>
          </p:nvPr>
        </p:nvSpPr>
        <p:spPr>
          <a:xfrm>
            <a:off x="9986034" y="5893230"/>
            <a:ext cx="1370815" cy="365125"/>
          </a:xfrm>
        </p:spPr>
        <p:txBody>
          <a:bodyPr/>
          <a:lstStyle>
            <a:lvl1pPr>
              <a:defRPr>
                <a:solidFill>
                  <a:schemeClr val="bg1"/>
                </a:solidFill>
              </a:defRPr>
            </a:lvl1pPr>
          </a:lstStyle>
          <a:p>
            <a:fld id="{A9EDB695-B233-4887-BF2C-7F3BB78C8EBC}" type="slidenum">
              <a:rPr lang="en-US" smtClean="0"/>
              <a:pPr/>
              <a:t>‹#›</a:t>
            </a:fld>
            <a:endParaRPr lang="en-US" dirty="0"/>
          </a:p>
        </p:txBody>
      </p:sp>
      <p:pic>
        <p:nvPicPr>
          <p:cNvPr id="9" name="Picture 8">
            <a:extLst>
              <a:ext uri="{FF2B5EF4-FFF2-40B4-BE49-F238E27FC236}">
                <a16:creationId xmlns:a16="http://schemas.microsoft.com/office/drawing/2014/main" id="{14EFD232-0A3C-6A49-8C5A-A52910167A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5566" y="5594103"/>
            <a:ext cx="1733093" cy="689222"/>
          </a:xfrm>
          <a:prstGeom prst="rect">
            <a:avLst/>
          </a:prstGeom>
        </p:spPr>
      </p:pic>
    </p:spTree>
    <p:extLst>
      <p:ext uri="{BB962C8B-B14F-4D97-AF65-F5344CB8AC3E}">
        <p14:creationId xmlns:p14="http://schemas.microsoft.com/office/powerpoint/2010/main" val="57763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0A7C493-589C-C841-AC42-8215ACB32BC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84C0F03-81DE-40F6-8B2B-165F97389D32}"/>
              </a:ext>
            </a:extLst>
          </p:cNvPr>
          <p:cNvSpPr>
            <a:spLocks noGrp="1"/>
          </p:cNvSpPr>
          <p:nvPr>
            <p:ph type="title" hasCustomPrompt="1"/>
          </p:nvPr>
        </p:nvSpPr>
        <p:spPr>
          <a:xfrm>
            <a:off x="838200" y="4407410"/>
            <a:ext cx="10515600" cy="1865679"/>
          </a:xfrm>
        </p:spPr>
        <p:txBody>
          <a:bodyPr anchor="t">
            <a:normAutofit/>
          </a:bodyPr>
          <a:lstStyle>
            <a:lvl1pPr>
              <a:defRPr sz="5400">
                <a:solidFill>
                  <a:schemeClr val="bg1"/>
                </a:solidFill>
              </a:defRPr>
            </a:lvl1pPr>
          </a:lstStyle>
          <a:p>
            <a:r>
              <a:rPr lang="en-US" dirty="0"/>
              <a:t>Click to insert section header</a:t>
            </a:r>
          </a:p>
        </p:txBody>
      </p:sp>
      <p:sp>
        <p:nvSpPr>
          <p:cNvPr id="3" name="Text Placeholder 2">
            <a:extLst>
              <a:ext uri="{FF2B5EF4-FFF2-40B4-BE49-F238E27FC236}">
                <a16:creationId xmlns:a16="http://schemas.microsoft.com/office/drawing/2014/main" id="{D32EFF09-B482-4C53-9C14-844079885660}"/>
              </a:ext>
            </a:extLst>
          </p:cNvPr>
          <p:cNvSpPr>
            <a:spLocks noGrp="1"/>
          </p:cNvSpPr>
          <p:nvPr>
            <p:ph type="body" idx="1"/>
          </p:nvPr>
        </p:nvSpPr>
        <p:spPr>
          <a:xfrm>
            <a:off x="838200" y="2907794"/>
            <a:ext cx="10515600" cy="1500187"/>
          </a:xfrm>
        </p:spPr>
        <p:txBody>
          <a:bodyPr anchor="b">
            <a:normAutofit/>
          </a:bodyPr>
          <a:lstStyle>
            <a:lvl1pPr marL="0" indent="0">
              <a:buNone/>
              <a:defRPr sz="2800">
                <a:solidFill>
                  <a:schemeClr val="accent3"/>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951339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12962677-F35E-5A44-9730-6B7FBC62D9F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61168" b="38372"/>
          <a:stretch/>
        </p:blipFill>
        <p:spPr>
          <a:xfrm>
            <a:off x="7924800" y="3"/>
            <a:ext cx="4267200" cy="6857998"/>
          </a:xfrm>
          <a:prstGeom prst="rect">
            <a:avLst/>
          </a:prstGeom>
        </p:spPr>
      </p:pic>
      <p:sp>
        <p:nvSpPr>
          <p:cNvPr id="2" name="Title 1">
            <a:extLst>
              <a:ext uri="{FF2B5EF4-FFF2-40B4-BE49-F238E27FC236}">
                <a16:creationId xmlns:a16="http://schemas.microsoft.com/office/drawing/2014/main" id="{13D70542-BAD9-4527-8274-72EFC34854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AED776-5EF1-40ED-8122-D5295FDD5E6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23B4FA-5FF7-49AD-B9DD-8E9CD27F8BE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B64BAF7-BFF1-4B48-9B36-E731868543BF}"/>
              </a:ext>
            </a:extLst>
          </p:cNvPr>
          <p:cNvSpPr>
            <a:spLocks noGrp="1"/>
          </p:cNvSpPr>
          <p:nvPr>
            <p:ph type="dt" sz="half" idx="10"/>
          </p:nvPr>
        </p:nvSpPr>
        <p:spPr/>
        <p:txBody>
          <a:bodyPr/>
          <a:lstStyle/>
          <a:p>
            <a:fld id="{DF0F2E6A-4ABE-354A-A142-D5A02EF2F97A}" type="datetime1">
              <a:rPr lang="en-US" smtClean="0"/>
              <a:t>5/16/2023</a:t>
            </a:fld>
            <a:endParaRPr lang="en-US" dirty="0"/>
          </a:p>
        </p:txBody>
      </p:sp>
      <p:sp>
        <p:nvSpPr>
          <p:cNvPr id="6" name="Footer Placeholder 5">
            <a:extLst>
              <a:ext uri="{FF2B5EF4-FFF2-40B4-BE49-F238E27FC236}">
                <a16:creationId xmlns:a16="http://schemas.microsoft.com/office/drawing/2014/main" id="{B2C6FD7A-B770-489E-9D65-43C10BFACF99}"/>
              </a:ext>
            </a:extLst>
          </p:cNvPr>
          <p:cNvSpPr>
            <a:spLocks noGrp="1"/>
          </p:cNvSpPr>
          <p:nvPr>
            <p:ph type="ftr" sz="quarter" idx="11"/>
          </p:nvPr>
        </p:nvSpPr>
        <p:spPr/>
        <p:txBody>
          <a:bodyPr/>
          <a:lstStyle/>
          <a:p>
            <a:r>
              <a:rPr lang="en-US" dirty="0"/>
              <a:t>WORKING DRAFT</a:t>
            </a:r>
          </a:p>
        </p:txBody>
      </p:sp>
      <p:sp>
        <p:nvSpPr>
          <p:cNvPr id="7" name="Slide Number Placeholder 6">
            <a:extLst>
              <a:ext uri="{FF2B5EF4-FFF2-40B4-BE49-F238E27FC236}">
                <a16:creationId xmlns:a16="http://schemas.microsoft.com/office/drawing/2014/main" id="{1452CEAE-2949-49FA-9F6D-C60B6553AF66}"/>
              </a:ext>
            </a:extLst>
          </p:cNvPr>
          <p:cNvSpPr>
            <a:spLocks noGrp="1"/>
          </p:cNvSpPr>
          <p:nvPr>
            <p:ph type="sldNum" sz="quarter" idx="12"/>
          </p:nvPr>
        </p:nvSpPr>
        <p:spPr/>
        <p:txBody>
          <a:bodyPr/>
          <a:lstStyle/>
          <a:p>
            <a:fld id="{A9EDB695-B233-4887-BF2C-7F3BB78C8EBC}" type="slidenum">
              <a:rPr lang="en-US" smtClean="0"/>
              <a:t>‹#›</a:t>
            </a:fld>
            <a:endParaRPr lang="en-US" dirty="0"/>
          </a:p>
        </p:txBody>
      </p:sp>
      <p:pic>
        <p:nvPicPr>
          <p:cNvPr id="8" name="Picture 7">
            <a:extLst>
              <a:ext uri="{FF2B5EF4-FFF2-40B4-BE49-F238E27FC236}">
                <a16:creationId xmlns:a16="http://schemas.microsoft.com/office/drawing/2014/main" id="{B6BB9DFD-786E-2847-9F8A-6E23BBAB3D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3268" y="6356350"/>
            <a:ext cx="919725" cy="365760"/>
          </a:xfrm>
          <a:prstGeom prst="rect">
            <a:avLst/>
          </a:prstGeom>
          <a:noFill/>
        </p:spPr>
      </p:pic>
    </p:spTree>
    <p:extLst>
      <p:ext uri="{BB962C8B-B14F-4D97-AF65-F5344CB8AC3E}">
        <p14:creationId xmlns:p14="http://schemas.microsoft.com/office/powerpoint/2010/main" val="8744107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950FA805-C5EA-8D4A-89BB-A1B060D922B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61168" b="38372"/>
          <a:stretch/>
        </p:blipFill>
        <p:spPr>
          <a:xfrm>
            <a:off x="7924800" y="3"/>
            <a:ext cx="4267200" cy="6857998"/>
          </a:xfrm>
          <a:prstGeom prst="rect">
            <a:avLst/>
          </a:prstGeom>
        </p:spPr>
      </p:pic>
      <p:sp>
        <p:nvSpPr>
          <p:cNvPr id="2" name="Title 1">
            <a:extLst>
              <a:ext uri="{FF2B5EF4-FFF2-40B4-BE49-F238E27FC236}">
                <a16:creationId xmlns:a16="http://schemas.microsoft.com/office/drawing/2014/main" id="{A949E802-5479-4E91-8145-E11CCBBE490F}"/>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50F94A8-D1EC-428C-B43C-4F8E523843F7}"/>
              </a:ext>
            </a:extLst>
          </p:cNvPr>
          <p:cNvSpPr>
            <a:spLocks noGrp="1"/>
          </p:cNvSpPr>
          <p:nvPr>
            <p:ph type="body" idx="1"/>
          </p:nvPr>
        </p:nvSpPr>
        <p:spPr>
          <a:xfrm>
            <a:off x="839789" y="1681163"/>
            <a:ext cx="5157787" cy="823912"/>
          </a:xfrm>
        </p:spPr>
        <p:txBody>
          <a:bodyPr anchor="b">
            <a:normAutofit/>
          </a:bodyPr>
          <a:lstStyle>
            <a:lvl1pPr marL="0" indent="0">
              <a:buNone/>
              <a:defRPr sz="2800" b="1">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96F5AFD-307B-427D-8FA0-E37F8990BE9A}"/>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8C8B95-B621-4AB9-BED5-238004F902FE}"/>
              </a:ext>
            </a:extLst>
          </p:cNvPr>
          <p:cNvSpPr>
            <a:spLocks noGrp="1"/>
          </p:cNvSpPr>
          <p:nvPr>
            <p:ph type="body" sz="quarter" idx="3"/>
          </p:nvPr>
        </p:nvSpPr>
        <p:spPr>
          <a:xfrm>
            <a:off x="6172201" y="1681163"/>
            <a:ext cx="5183188" cy="823912"/>
          </a:xfrm>
        </p:spPr>
        <p:txBody>
          <a:bodyPr anchor="b">
            <a:normAutofit/>
          </a:bodyPr>
          <a:lstStyle>
            <a:lvl1pPr marL="0" indent="0">
              <a:buNone/>
              <a:defRPr sz="2800" b="1">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30B85C5-7749-4B64-A0F0-69294B6CEA56}"/>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971985-2DE0-4FC9-B144-EF1F8FF7995A}"/>
              </a:ext>
            </a:extLst>
          </p:cNvPr>
          <p:cNvSpPr>
            <a:spLocks noGrp="1"/>
          </p:cNvSpPr>
          <p:nvPr>
            <p:ph type="dt" sz="half" idx="10"/>
          </p:nvPr>
        </p:nvSpPr>
        <p:spPr/>
        <p:txBody>
          <a:bodyPr/>
          <a:lstStyle/>
          <a:p>
            <a:fld id="{A1C0BA89-FC40-8645-8CB0-F6AD0AF92BB4}" type="datetime1">
              <a:rPr lang="en-US" smtClean="0"/>
              <a:t>5/16/2023</a:t>
            </a:fld>
            <a:endParaRPr lang="en-US" dirty="0"/>
          </a:p>
        </p:txBody>
      </p:sp>
      <p:sp>
        <p:nvSpPr>
          <p:cNvPr id="8" name="Footer Placeholder 7">
            <a:extLst>
              <a:ext uri="{FF2B5EF4-FFF2-40B4-BE49-F238E27FC236}">
                <a16:creationId xmlns:a16="http://schemas.microsoft.com/office/drawing/2014/main" id="{2ED19645-E376-447C-B18A-2A4EA8854B44}"/>
              </a:ext>
            </a:extLst>
          </p:cNvPr>
          <p:cNvSpPr>
            <a:spLocks noGrp="1"/>
          </p:cNvSpPr>
          <p:nvPr>
            <p:ph type="ftr" sz="quarter" idx="11"/>
          </p:nvPr>
        </p:nvSpPr>
        <p:spPr/>
        <p:txBody>
          <a:bodyPr/>
          <a:lstStyle/>
          <a:p>
            <a:r>
              <a:rPr lang="en-US" dirty="0"/>
              <a:t>WORKING DRAFT</a:t>
            </a:r>
          </a:p>
        </p:txBody>
      </p:sp>
      <p:sp>
        <p:nvSpPr>
          <p:cNvPr id="9" name="Slide Number Placeholder 8">
            <a:extLst>
              <a:ext uri="{FF2B5EF4-FFF2-40B4-BE49-F238E27FC236}">
                <a16:creationId xmlns:a16="http://schemas.microsoft.com/office/drawing/2014/main" id="{E3809BCB-31B7-4751-8EAF-AA50DD1CCA3D}"/>
              </a:ext>
            </a:extLst>
          </p:cNvPr>
          <p:cNvSpPr>
            <a:spLocks noGrp="1"/>
          </p:cNvSpPr>
          <p:nvPr>
            <p:ph type="sldNum" sz="quarter" idx="12"/>
          </p:nvPr>
        </p:nvSpPr>
        <p:spPr/>
        <p:txBody>
          <a:bodyPr/>
          <a:lstStyle/>
          <a:p>
            <a:fld id="{A9EDB695-B233-4887-BF2C-7F3BB78C8EBC}" type="slidenum">
              <a:rPr lang="en-US" smtClean="0"/>
              <a:t>‹#›</a:t>
            </a:fld>
            <a:endParaRPr lang="en-US" dirty="0"/>
          </a:p>
        </p:txBody>
      </p:sp>
      <p:pic>
        <p:nvPicPr>
          <p:cNvPr id="10" name="Picture 9">
            <a:extLst>
              <a:ext uri="{FF2B5EF4-FFF2-40B4-BE49-F238E27FC236}">
                <a16:creationId xmlns:a16="http://schemas.microsoft.com/office/drawing/2014/main" id="{482CDBD5-A7DA-864D-922B-6E499FDDB9E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3268" y="6356350"/>
            <a:ext cx="919725" cy="365760"/>
          </a:xfrm>
          <a:prstGeom prst="rect">
            <a:avLst/>
          </a:prstGeom>
          <a:noFill/>
        </p:spPr>
      </p:pic>
    </p:spTree>
    <p:extLst>
      <p:ext uri="{BB962C8B-B14F-4D97-AF65-F5344CB8AC3E}">
        <p14:creationId xmlns:p14="http://schemas.microsoft.com/office/powerpoint/2010/main" val="38983651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7C0B1895-DF97-EC4E-82DD-352630A874E2}"/>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61168" b="38372"/>
          <a:stretch/>
        </p:blipFill>
        <p:spPr>
          <a:xfrm>
            <a:off x="7924800" y="3"/>
            <a:ext cx="4267200" cy="6857998"/>
          </a:xfrm>
          <a:prstGeom prst="rect">
            <a:avLst/>
          </a:prstGeom>
        </p:spPr>
      </p:pic>
      <p:sp>
        <p:nvSpPr>
          <p:cNvPr id="2" name="Title 1">
            <a:extLst>
              <a:ext uri="{FF2B5EF4-FFF2-40B4-BE49-F238E27FC236}">
                <a16:creationId xmlns:a16="http://schemas.microsoft.com/office/drawing/2014/main" id="{9ECF7CDE-623B-4B66-AA24-6CBE9B6420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C2E25B4-E103-42F4-8503-0786F3BD3963}"/>
              </a:ext>
            </a:extLst>
          </p:cNvPr>
          <p:cNvSpPr>
            <a:spLocks noGrp="1"/>
          </p:cNvSpPr>
          <p:nvPr>
            <p:ph idx="1"/>
          </p:nvPr>
        </p:nvSpPr>
        <p:spPr>
          <a:xfrm>
            <a:off x="5183188" y="457201"/>
            <a:ext cx="6172200"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600C98A-4325-4A4F-BE9C-2A7D4E089C2A}"/>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169063E-E048-4D9F-B091-97298D713E89}"/>
              </a:ext>
            </a:extLst>
          </p:cNvPr>
          <p:cNvSpPr>
            <a:spLocks noGrp="1"/>
          </p:cNvSpPr>
          <p:nvPr>
            <p:ph type="dt" sz="half" idx="10"/>
          </p:nvPr>
        </p:nvSpPr>
        <p:spPr/>
        <p:txBody>
          <a:bodyPr/>
          <a:lstStyle/>
          <a:p>
            <a:fld id="{A841739C-FACC-4345-A05B-084F8FF3112A}" type="datetime1">
              <a:rPr lang="en-US" smtClean="0"/>
              <a:t>5/16/2023</a:t>
            </a:fld>
            <a:endParaRPr lang="en-US" dirty="0"/>
          </a:p>
        </p:txBody>
      </p:sp>
      <p:sp>
        <p:nvSpPr>
          <p:cNvPr id="6" name="Footer Placeholder 5">
            <a:extLst>
              <a:ext uri="{FF2B5EF4-FFF2-40B4-BE49-F238E27FC236}">
                <a16:creationId xmlns:a16="http://schemas.microsoft.com/office/drawing/2014/main" id="{C0037E77-66B9-4D08-8DAC-5715DD47241E}"/>
              </a:ext>
            </a:extLst>
          </p:cNvPr>
          <p:cNvSpPr>
            <a:spLocks noGrp="1"/>
          </p:cNvSpPr>
          <p:nvPr>
            <p:ph type="ftr" sz="quarter" idx="11"/>
          </p:nvPr>
        </p:nvSpPr>
        <p:spPr/>
        <p:txBody>
          <a:bodyPr/>
          <a:lstStyle/>
          <a:p>
            <a:r>
              <a:rPr lang="en-US" dirty="0"/>
              <a:t>WORKING DRAFT</a:t>
            </a:r>
          </a:p>
        </p:txBody>
      </p:sp>
      <p:sp>
        <p:nvSpPr>
          <p:cNvPr id="7" name="Slide Number Placeholder 6">
            <a:extLst>
              <a:ext uri="{FF2B5EF4-FFF2-40B4-BE49-F238E27FC236}">
                <a16:creationId xmlns:a16="http://schemas.microsoft.com/office/drawing/2014/main" id="{BF6638A1-F14D-4936-AC8C-1D3B59B46566}"/>
              </a:ext>
            </a:extLst>
          </p:cNvPr>
          <p:cNvSpPr>
            <a:spLocks noGrp="1"/>
          </p:cNvSpPr>
          <p:nvPr>
            <p:ph type="sldNum" sz="quarter" idx="12"/>
          </p:nvPr>
        </p:nvSpPr>
        <p:spPr/>
        <p:txBody>
          <a:bodyPr/>
          <a:lstStyle/>
          <a:p>
            <a:fld id="{A9EDB695-B233-4887-BF2C-7F3BB78C8EBC}" type="slidenum">
              <a:rPr lang="en-US" smtClean="0"/>
              <a:t>‹#›</a:t>
            </a:fld>
            <a:endParaRPr lang="en-US" dirty="0"/>
          </a:p>
        </p:txBody>
      </p:sp>
      <p:pic>
        <p:nvPicPr>
          <p:cNvPr id="8" name="Picture 7">
            <a:extLst>
              <a:ext uri="{FF2B5EF4-FFF2-40B4-BE49-F238E27FC236}">
                <a16:creationId xmlns:a16="http://schemas.microsoft.com/office/drawing/2014/main" id="{33E6EA25-A469-4146-BDB1-D2601BC7EFB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3268" y="6356350"/>
            <a:ext cx="919725" cy="365760"/>
          </a:xfrm>
          <a:prstGeom prst="rect">
            <a:avLst/>
          </a:prstGeom>
          <a:noFill/>
        </p:spPr>
      </p:pic>
    </p:spTree>
    <p:extLst>
      <p:ext uri="{BB962C8B-B14F-4D97-AF65-F5344CB8AC3E}">
        <p14:creationId xmlns:p14="http://schemas.microsoft.com/office/powerpoint/2010/main" val="2371217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4BC3EF-3EA9-E744-BABE-07C0A5546949}"/>
              </a:ext>
            </a:extLst>
          </p:cNvPr>
          <p:cNvSpPr/>
          <p:nvPr userDrawn="1"/>
        </p:nvSpPr>
        <p:spPr>
          <a:xfrm>
            <a:off x="6099048" y="0"/>
            <a:ext cx="6099048" cy="6858000"/>
          </a:xfrm>
          <a:prstGeom prst="rect">
            <a:avLst/>
          </a:prstGeom>
          <a:solidFill>
            <a:srgbClr val="5A5A5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8" name="Picture 7">
            <a:extLst>
              <a:ext uri="{FF2B5EF4-FFF2-40B4-BE49-F238E27FC236}">
                <a16:creationId xmlns:a16="http://schemas.microsoft.com/office/drawing/2014/main" id="{88414A10-C669-6549-A1EF-76C7953061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3268" y="6356350"/>
            <a:ext cx="919725" cy="365760"/>
          </a:xfrm>
          <a:prstGeom prst="rect">
            <a:avLst/>
          </a:prstGeom>
          <a:noFill/>
        </p:spPr>
      </p:pic>
      <p:pic>
        <p:nvPicPr>
          <p:cNvPr id="10" name="Picture 9">
            <a:extLst>
              <a:ext uri="{FF2B5EF4-FFF2-40B4-BE49-F238E27FC236}">
                <a16:creationId xmlns:a16="http://schemas.microsoft.com/office/drawing/2014/main" id="{B8A35792-033C-0B42-A6E6-BCF85424BC75}"/>
              </a:ext>
            </a:extLst>
          </p:cNvPr>
          <p:cNvPicPr>
            <a:picLocks noChangeAspect="1"/>
          </p:cNvPicPr>
          <p:nvPr userDrawn="1"/>
        </p:nvPicPr>
        <p:blipFill>
          <a:blip r:embed="rId3"/>
          <a:stretch>
            <a:fillRect/>
          </a:stretch>
        </p:blipFill>
        <p:spPr>
          <a:xfrm>
            <a:off x="9969501" y="5841999"/>
            <a:ext cx="2222500" cy="1016000"/>
          </a:xfrm>
          <a:prstGeom prst="rect">
            <a:avLst/>
          </a:prstGeom>
        </p:spPr>
      </p:pic>
      <p:sp>
        <p:nvSpPr>
          <p:cNvPr id="3" name="Picture Placeholder 2">
            <a:extLst>
              <a:ext uri="{FF2B5EF4-FFF2-40B4-BE49-F238E27FC236}">
                <a16:creationId xmlns:a16="http://schemas.microsoft.com/office/drawing/2014/main" id="{8CEB3D25-65B6-46A2-8EE9-4CF25DE6E427}"/>
              </a:ext>
            </a:extLst>
          </p:cNvPr>
          <p:cNvSpPr>
            <a:spLocks noGrp="1"/>
          </p:cNvSpPr>
          <p:nvPr>
            <p:ph type="pic" idx="1"/>
          </p:nvPr>
        </p:nvSpPr>
        <p:spPr>
          <a:xfrm>
            <a:off x="6099048" y="0"/>
            <a:ext cx="6099048" cy="6858000"/>
          </a:xfrm>
        </p:spPr>
        <p:txBody>
          <a:bodyPr/>
          <a:lstStyle>
            <a:lvl1pPr marL="0" indent="0">
              <a:buNone/>
              <a:defRPr sz="3200">
                <a:solidFill>
                  <a:schemeClr val="bg1"/>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p>
        </p:txBody>
      </p:sp>
      <p:sp>
        <p:nvSpPr>
          <p:cNvPr id="5" name="Date Placeholder 4">
            <a:extLst>
              <a:ext uri="{FF2B5EF4-FFF2-40B4-BE49-F238E27FC236}">
                <a16:creationId xmlns:a16="http://schemas.microsoft.com/office/drawing/2014/main" id="{C9B74832-7E8D-4469-A2B3-ACA6209E34E9}"/>
              </a:ext>
            </a:extLst>
          </p:cNvPr>
          <p:cNvSpPr>
            <a:spLocks noGrp="1"/>
          </p:cNvSpPr>
          <p:nvPr>
            <p:ph type="dt" sz="half" idx="10"/>
          </p:nvPr>
        </p:nvSpPr>
        <p:spPr/>
        <p:txBody>
          <a:bodyPr/>
          <a:lstStyle/>
          <a:p>
            <a:fld id="{ADEB5E07-EDEA-EA4F-846B-7D8E4969B6F2}" type="datetime1">
              <a:rPr lang="en-US" smtClean="0"/>
              <a:t>5/16/2023</a:t>
            </a:fld>
            <a:endParaRPr lang="en-US" dirty="0"/>
          </a:p>
        </p:txBody>
      </p:sp>
      <p:sp>
        <p:nvSpPr>
          <p:cNvPr id="6" name="Footer Placeholder 5">
            <a:extLst>
              <a:ext uri="{FF2B5EF4-FFF2-40B4-BE49-F238E27FC236}">
                <a16:creationId xmlns:a16="http://schemas.microsoft.com/office/drawing/2014/main" id="{C484021A-A03E-4E8B-A2F8-FE7B0E798F73}"/>
              </a:ext>
            </a:extLst>
          </p:cNvPr>
          <p:cNvSpPr>
            <a:spLocks noGrp="1"/>
          </p:cNvSpPr>
          <p:nvPr>
            <p:ph type="ftr" sz="quarter" idx="11"/>
          </p:nvPr>
        </p:nvSpPr>
        <p:spPr/>
        <p:txBody>
          <a:bodyPr/>
          <a:lstStyle/>
          <a:p>
            <a:r>
              <a:rPr lang="en-US" dirty="0"/>
              <a:t>WORKING DRAFT</a:t>
            </a:r>
          </a:p>
        </p:txBody>
      </p:sp>
      <p:sp>
        <p:nvSpPr>
          <p:cNvPr id="7" name="Slide Number Placeholder 6">
            <a:extLst>
              <a:ext uri="{FF2B5EF4-FFF2-40B4-BE49-F238E27FC236}">
                <a16:creationId xmlns:a16="http://schemas.microsoft.com/office/drawing/2014/main" id="{856042F4-6D58-4230-8F98-EF0FC7EC31A6}"/>
              </a:ext>
            </a:extLst>
          </p:cNvPr>
          <p:cNvSpPr>
            <a:spLocks noGrp="1"/>
          </p:cNvSpPr>
          <p:nvPr>
            <p:ph type="sldNum" sz="quarter" idx="12"/>
          </p:nvPr>
        </p:nvSpPr>
        <p:spPr/>
        <p:txBody>
          <a:bodyPr/>
          <a:lstStyle/>
          <a:p>
            <a:fld id="{A9EDB695-B233-4887-BF2C-7F3BB78C8EBC}" type="slidenum">
              <a:rPr lang="en-US" smtClean="0"/>
              <a:t>‹#›</a:t>
            </a:fld>
            <a:endParaRPr lang="en-US" dirty="0"/>
          </a:p>
        </p:txBody>
      </p:sp>
      <p:sp>
        <p:nvSpPr>
          <p:cNvPr id="4" name="Text Placeholder 3">
            <a:extLst>
              <a:ext uri="{FF2B5EF4-FFF2-40B4-BE49-F238E27FC236}">
                <a16:creationId xmlns:a16="http://schemas.microsoft.com/office/drawing/2014/main" id="{CF402D6F-433C-4853-A9A9-0AFEADB76C2A}"/>
              </a:ext>
            </a:extLst>
          </p:cNvPr>
          <p:cNvSpPr>
            <a:spLocks noGrp="1"/>
          </p:cNvSpPr>
          <p:nvPr>
            <p:ph type="body" sz="half" idx="2"/>
          </p:nvPr>
        </p:nvSpPr>
        <p:spPr>
          <a:xfrm>
            <a:off x="839788" y="2057400"/>
            <a:ext cx="5004959" cy="3811588"/>
          </a:xfrm>
        </p:spPr>
        <p:txBody>
          <a:bodyPr>
            <a:normAutofit/>
          </a:bodyPr>
          <a:lstStyle>
            <a:lvl1pPr marL="0" indent="0">
              <a:buNone/>
              <a:defRPr sz="24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2" name="Title 1">
            <a:extLst>
              <a:ext uri="{FF2B5EF4-FFF2-40B4-BE49-F238E27FC236}">
                <a16:creationId xmlns:a16="http://schemas.microsoft.com/office/drawing/2014/main" id="{53C760ED-C6E0-4BB0-BFD5-A83E3DB89A6F}"/>
              </a:ext>
            </a:extLst>
          </p:cNvPr>
          <p:cNvSpPr>
            <a:spLocks noGrp="1"/>
          </p:cNvSpPr>
          <p:nvPr>
            <p:ph type="title" hasCustomPrompt="1"/>
          </p:nvPr>
        </p:nvSpPr>
        <p:spPr>
          <a:xfrm>
            <a:off x="839788" y="457200"/>
            <a:ext cx="5004959" cy="1600200"/>
          </a:xfrm>
        </p:spPr>
        <p:txBody>
          <a:bodyPr anchor="b">
            <a:normAutofit/>
          </a:bodyPr>
          <a:lstStyle>
            <a:lvl1pPr>
              <a:defRPr sz="3600"/>
            </a:lvl1pPr>
          </a:lstStyle>
          <a:p>
            <a:r>
              <a:rPr lang="en-US" dirty="0"/>
              <a:t>Click to add slide title</a:t>
            </a:r>
          </a:p>
        </p:txBody>
      </p:sp>
    </p:spTree>
    <p:extLst>
      <p:ext uri="{BB962C8B-B14F-4D97-AF65-F5344CB8AC3E}">
        <p14:creationId xmlns:p14="http://schemas.microsoft.com/office/powerpoint/2010/main" val="19797158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308EF8D4-E7CC-944C-B26A-C90FBFD21F2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61168" b="38372"/>
          <a:stretch/>
        </p:blipFill>
        <p:spPr>
          <a:xfrm>
            <a:off x="7924800" y="3"/>
            <a:ext cx="4267200" cy="6857998"/>
          </a:xfrm>
          <a:prstGeom prst="rect">
            <a:avLst/>
          </a:prstGeom>
        </p:spPr>
      </p:pic>
      <p:sp>
        <p:nvSpPr>
          <p:cNvPr id="2" name="Title 1">
            <a:extLst>
              <a:ext uri="{FF2B5EF4-FFF2-40B4-BE49-F238E27FC236}">
                <a16:creationId xmlns:a16="http://schemas.microsoft.com/office/drawing/2014/main" id="{D4AD5E22-B959-4B5E-A82E-A3EA5514A36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8404DCF-3D69-461A-A65A-D1DC1311118F}"/>
              </a:ext>
            </a:extLst>
          </p:cNvPr>
          <p:cNvSpPr>
            <a:spLocks noGrp="1"/>
          </p:cNvSpPr>
          <p:nvPr>
            <p:ph type="dt" sz="half" idx="10"/>
          </p:nvPr>
        </p:nvSpPr>
        <p:spPr/>
        <p:txBody>
          <a:bodyPr/>
          <a:lstStyle/>
          <a:p>
            <a:fld id="{DBB0AD9C-ECC7-0B48-B09C-9E879CEF5531}" type="datetime1">
              <a:rPr lang="en-US" smtClean="0"/>
              <a:t>5/16/2023</a:t>
            </a:fld>
            <a:endParaRPr lang="en-US" dirty="0"/>
          </a:p>
        </p:txBody>
      </p:sp>
      <p:sp>
        <p:nvSpPr>
          <p:cNvPr id="4" name="Footer Placeholder 3">
            <a:extLst>
              <a:ext uri="{FF2B5EF4-FFF2-40B4-BE49-F238E27FC236}">
                <a16:creationId xmlns:a16="http://schemas.microsoft.com/office/drawing/2014/main" id="{256819A5-4CBC-4639-81D8-4C116B788DAC}"/>
              </a:ext>
            </a:extLst>
          </p:cNvPr>
          <p:cNvSpPr>
            <a:spLocks noGrp="1"/>
          </p:cNvSpPr>
          <p:nvPr>
            <p:ph type="ftr" sz="quarter" idx="11"/>
          </p:nvPr>
        </p:nvSpPr>
        <p:spPr/>
        <p:txBody>
          <a:bodyPr/>
          <a:lstStyle/>
          <a:p>
            <a:r>
              <a:rPr lang="en-US" dirty="0"/>
              <a:t>WORKING DRAFT</a:t>
            </a:r>
          </a:p>
        </p:txBody>
      </p:sp>
      <p:sp>
        <p:nvSpPr>
          <p:cNvPr id="5" name="Slide Number Placeholder 4">
            <a:extLst>
              <a:ext uri="{FF2B5EF4-FFF2-40B4-BE49-F238E27FC236}">
                <a16:creationId xmlns:a16="http://schemas.microsoft.com/office/drawing/2014/main" id="{AC919AC1-069A-48C5-B1D4-FC07630A2A32}"/>
              </a:ext>
            </a:extLst>
          </p:cNvPr>
          <p:cNvSpPr>
            <a:spLocks noGrp="1"/>
          </p:cNvSpPr>
          <p:nvPr>
            <p:ph type="sldNum" sz="quarter" idx="12"/>
          </p:nvPr>
        </p:nvSpPr>
        <p:spPr/>
        <p:txBody>
          <a:bodyPr/>
          <a:lstStyle/>
          <a:p>
            <a:fld id="{A9EDB695-B233-4887-BF2C-7F3BB78C8EBC}" type="slidenum">
              <a:rPr lang="en-US" smtClean="0"/>
              <a:t>‹#›</a:t>
            </a:fld>
            <a:endParaRPr lang="en-US" dirty="0"/>
          </a:p>
        </p:txBody>
      </p:sp>
      <p:pic>
        <p:nvPicPr>
          <p:cNvPr id="6" name="Picture 5">
            <a:extLst>
              <a:ext uri="{FF2B5EF4-FFF2-40B4-BE49-F238E27FC236}">
                <a16:creationId xmlns:a16="http://schemas.microsoft.com/office/drawing/2014/main" id="{B9DBF7BC-BC7A-5248-B04A-EDBD69E1245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3268" y="6356350"/>
            <a:ext cx="919725" cy="365760"/>
          </a:xfrm>
          <a:prstGeom prst="rect">
            <a:avLst/>
          </a:prstGeom>
          <a:noFill/>
        </p:spPr>
      </p:pic>
    </p:spTree>
    <p:extLst>
      <p:ext uri="{BB962C8B-B14F-4D97-AF65-F5344CB8AC3E}">
        <p14:creationId xmlns:p14="http://schemas.microsoft.com/office/powerpoint/2010/main" val="6195350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B816E31-77FA-8949-8661-38BF60CB076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61168" b="38372"/>
          <a:stretch/>
        </p:blipFill>
        <p:spPr>
          <a:xfrm>
            <a:off x="7924800" y="3"/>
            <a:ext cx="4267200" cy="6857998"/>
          </a:xfrm>
          <a:prstGeom prst="rect">
            <a:avLst/>
          </a:prstGeom>
        </p:spPr>
      </p:pic>
      <p:sp>
        <p:nvSpPr>
          <p:cNvPr id="2" name="Date Placeholder 1">
            <a:extLst>
              <a:ext uri="{FF2B5EF4-FFF2-40B4-BE49-F238E27FC236}">
                <a16:creationId xmlns:a16="http://schemas.microsoft.com/office/drawing/2014/main" id="{FB744649-15FC-4A75-869D-722F2242C68B}"/>
              </a:ext>
            </a:extLst>
          </p:cNvPr>
          <p:cNvSpPr>
            <a:spLocks noGrp="1"/>
          </p:cNvSpPr>
          <p:nvPr>
            <p:ph type="dt" sz="half" idx="10"/>
          </p:nvPr>
        </p:nvSpPr>
        <p:spPr/>
        <p:txBody>
          <a:bodyPr/>
          <a:lstStyle/>
          <a:p>
            <a:fld id="{75B18D86-53B5-D843-B7D8-2483E18D73E6}" type="datetime1">
              <a:rPr lang="en-US" smtClean="0"/>
              <a:t>5/16/2023</a:t>
            </a:fld>
            <a:endParaRPr lang="en-US" dirty="0"/>
          </a:p>
        </p:txBody>
      </p:sp>
      <p:sp>
        <p:nvSpPr>
          <p:cNvPr id="3" name="Footer Placeholder 2">
            <a:extLst>
              <a:ext uri="{FF2B5EF4-FFF2-40B4-BE49-F238E27FC236}">
                <a16:creationId xmlns:a16="http://schemas.microsoft.com/office/drawing/2014/main" id="{394ED3A8-5E75-473A-AFB8-0C9C108763B3}"/>
              </a:ext>
            </a:extLst>
          </p:cNvPr>
          <p:cNvSpPr>
            <a:spLocks noGrp="1"/>
          </p:cNvSpPr>
          <p:nvPr>
            <p:ph type="ftr" sz="quarter" idx="11"/>
          </p:nvPr>
        </p:nvSpPr>
        <p:spPr/>
        <p:txBody>
          <a:bodyPr/>
          <a:lstStyle/>
          <a:p>
            <a:r>
              <a:rPr lang="en-US" dirty="0"/>
              <a:t>WORKING DRAFT</a:t>
            </a:r>
          </a:p>
        </p:txBody>
      </p:sp>
      <p:sp>
        <p:nvSpPr>
          <p:cNvPr id="4" name="Slide Number Placeholder 3">
            <a:extLst>
              <a:ext uri="{FF2B5EF4-FFF2-40B4-BE49-F238E27FC236}">
                <a16:creationId xmlns:a16="http://schemas.microsoft.com/office/drawing/2014/main" id="{D60EB949-22D7-473F-AD11-37456B6600CA}"/>
              </a:ext>
            </a:extLst>
          </p:cNvPr>
          <p:cNvSpPr>
            <a:spLocks noGrp="1"/>
          </p:cNvSpPr>
          <p:nvPr>
            <p:ph type="sldNum" sz="quarter" idx="12"/>
          </p:nvPr>
        </p:nvSpPr>
        <p:spPr/>
        <p:txBody>
          <a:bodyPr/>
          <a:lstStyle/>
          <a:p>
            <a:fld id="{A9EDB695-B233-4887-BF2C-7F3BB78C8EBC}" type="slidenum">
              <a:rPr lang="en-US" smtClean="0"/>
              <a:t>‹#›</a:t>
            </a:fld>
            <a:endParaRPr lang="en-US" dirty="0"/>
          </a:p>
        </p:txBody>
      </p:sp>
      <p:pic>
        <p:nvPicPr>
          <p:cNvPr id="5" name="Picture 4">
            <a:extLst>
              <a:ext uri="{FF2B5EF4-FFF2-40B4-BE49-F238E27FC236}">
                <a16:creationId xmlns:a16="http://schemas.microsoft.com/office/drawing/2014/main" id="{AA895AA7-1587-7A44-B6E7-4AAE93B26F2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3268" y="6356350"/>
            <a:ext cx="919725" cy="365760"/>
          </a:xfrm>
          <a:prstGeom prst="rect">
            <a:avLst/>
          </a:prstGeom>
          <a:noFill/>
        </p:spPr>
      </p:pic>
    </p:spTree>
    <p:extLst>
      <p:ext uri="{BB962C8B-B14F-4D97-AF65-F5344CB8AC3E}">
        <p14:creationId xmlns:p14="http://schemas.microsoft.com/office/powerpoint/2010/main" val="3874624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D274CE-68B4-4471-88A1-7A2F06A41792}"/>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EB173B-AA29-42AE-B63E-363191608C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45C3A81-A3FB-407B-9CF7-A75201601059}"/>
              </a:ext>
            </a:extLst>
          </p:cNvPr>
          <p:cNvSpPr>
            <a:spLocks noGrp="1"/>
          </p:cNvSpPr>
          <p:nvPr>
            <p:ph type="dt" sz="half" idx="2"/>
          </p:nvPr>
        </p:nvSpPr>
        <p:spPr>
          <a:xfrm>
            <a:off x="2412480" y="6356352"/>
            <a:ext cx="2743200" cy="365125"/>
          </a:xfrm>
          <a:prstGeom prst="rect">
            <a:avLst/>
          </a:prstGeom>
        </p:spPr>
        <p:txBody>
          <a:bodyPr vert="horz" lIns="91440" tIns="45720" rIns="91440" bIns="45720" rtlCol="0" anchor="ctr"/>
          <a:lstStyle>
            <a:lvl1pPr algn="l">
              <a:defRPr sz="1200" b="1" i="0">
                <a:solidFill>
                  <a:schemeClr val="bg2"/>
                </a:solidFill>
                <a:latin typeface="Franklin Gothic Demi" panose="020B0603020102020204" pitchFamily="34" charset="0"/>
              </a:defRPr>
            </a:lvl1pPr>
          </a:lstStyle>
          <a:p>
            <a:fld id="{CDDA7E90-CA94-E246-8C14-D5026FB064C9}" type="datetime1">
              <a:rPr lang="en-US" smtClean="0"/>
              <a:t>5/16/2023</a:t>
            </a:fld>
            <a:endParaRPr lang="en-US" dirty="0"/>
          </a:p>
        </p:txBody>
      </p:sp>
      <p:sp>
        <p:nvSpPr>
          <p:cNvPr id="5" name="Footer Placeholder 4">
            <a:extLst>
              <a:ext uri="{FF2B5EF4-FFF2-40B4-BE49-F238E27FC236}">
                <a16:creationId xmlns:a16="http://schemas.microsoft.com/office/drawing/2014/main" id="{3DACF0FC-C65B-460D-AB67-064DEA95DAA3}"/>
              </a:ext>
            </a:extLst>
          </p:cNvPr>
          <p:cNvSpPr>
            <a:spLocks noGrp="1"/>
          </p:cNvSpPr>
          <p:nvPr>
            <p:ph type="ftr" sz="quarter" idx="3"/>
          </p:nvPr>
        </p:nvSpPr>
        <p:spPr>
          <a:xfrm>
            <a:off x="5528035" y="6356352"/>
            <a:ext cx="4114800" cy="365125"/>
          </a:xfrm>
          <a:prstGeom prst="rect">
            <a:avLst/>
          </a:prstGeom>
        </p:spPr>
        <p:txBody>
          <a:bodyPr vert="horz" lIns="91440" tIns="45720" rIns="91440" bIns="45720" rtlCol="0" anchor="ctr"/>
          <a:lstStyle>
            <a:lvl1pPr algn="ctr">
              <a:defRPr sz="1200" b="1" i="0">
                <a:solidFill>
                  <a:schemeClr val="bg2"/>
                </a:solidFill>
                <a:latin typeface="Franklin Gothic Demi" panose="020B0603020102020204" pitchFamily="34" charset="0"/>
              </a:defRPr>
            </a:lvl1pPr>
          </a:lstStyle>
          <a:p>
            <a:r>
              <a:rPr lang="en-US" dirty="0"/>
              <a:t>WORKING DRAFT</a:t>
            </a:r>
          </a:p>
        </p:txBody>
      </p:sp>
      <p:sp>
        <p:nvSpPr>
          <p:cNvPr id="6" name="Slide Number Placeholder 5">
            <a:extLst>
              <a:ext uri="{FF2B5EF4-FFF2-40B4-BE49-F238E27FC236}">
                <a16:creationId xmlns:a16="http://schemas.microsoft.com/office/drawing/2014/main" id="{E4D4809D-D249-4D5C-A9E2-7E6FF603C0D2}"/>
              </a:ext>
            </a:extLst>
          </p:cNvPr>
          <p:cNvSpPr>
            <a:spLocks noGrp="1"/>
          </p:cNvSpPr>
          <p:nvPr>
            <p:ph type="sldNum" sz="quarter" idx="4"/>
          </p:nvPr>
        </p:nvSpPr>
        <p:spPr>
          <a:xfrm>
            <a:off x="9982986" y="6356352"/>
            <a:ext cx="1370815" cy="365125"/>
          </a:xfrm>
          <a:prstGeom prst="rect">
            <a:avLst/>
          </a:prstGeom>
        </p:spPr>
        <p:txBody>
          <a:bodyPr vert="horz" lIns="91440" tIns="45720" rIns="91440" bIns="45720" rtlCol="0" anchor="ctr"/>
          <a:lstStyle>
            <a:lvl1pPr algn="r">
              <a:defRPr sz="1200" b="1" i="0">
                <a:solidFill>
                  <a:schemeClr val="bg2"/>
                </a:solidFill>
                <a:latin typeface="Franklin Gothic Demi" panose="020B0603020102020204" pitchFamily="34" charset="0"/>
              </a:defRPr>
            </a:lvl1pPr>
          </a:lstStyle>
          <a:p>
            <a:fld id="{A9EDB695-B233-4887-BF2C-7F3BB78C8EBC}" type="slidenum">
              <a:rPr lang="en-US" smtClean="0"/>
              <a:pPr/>
              <a:t>‹#›</a:t>
            </a:fld>
            <a:endParaRPr lang="en-US" dirty="0"/>
          </a:p>
        </p:txBody>
      </p:sp>
    </p:spTree>
    <p:extLst>
      <p:ext uri="{BB962C8B-B14F-4D97-AF65-F5344CB8AC3E}">
        <p14:creationId xmlns:p14="http://schemas.microsoft.com/office/powerpoint/2010/main" val="2753850069"/>
      </p:ext>
    </p:extLst>
  </p:cSld>
  <p:clrMap bg1="lt1" tx1="dk1" bg2="lt2" tx2="dk2" accent1="accent1" accent2="accent2" accent3="accent3" accent4="accent4" accent5="accent5" accent6="accent6" hlink="hlink" folHlink="folHlink"/>
  <p:sldLayoutIdLst>
    <p:sldLayoutId id="2147483650" r:id="rId1"/>
    <p:sldLayoutId id="2147483649" r:id="rId2"/>
    <p:sldLayoutId id="2147483651" r:id="rId3"/>
    <p:sldLayoutId id="2147483652" r:id="rId4"/>
    <p:sldLayoutId id="2147483653" r:id="rId5"/>
    <p:sldLayoutId id="2147483656" r:id="rId6"/>
    <p:sldLayoutId id="2147483657" r:id="rId7"/>
    <p:sldLayoutId id="2147483654" r:id="rId8"/>
    <p:sldLayoutId id="2147483655" r:id="rId9"/>
    <p:sldLayoutId id="2147483659" r:id="rId10"/>
    <p:sldLayoutId id="2147483658" r:id="rId11"/>
  </p:sldLayoutIdLst>
  <p:hf hdr="0" dt="0"/>
  <p:txStyles>
    <p:titleStyle>
      <a:lvl1pPr algn="l" defTabSz="914377" rtl="0" eaLnBrk="1" latinLnBrk="0" hangingPunct="1">
        <a:lnSpc>
          <a:spcPct val="90000"/>
        </a:lnSpc>
        <a:spcBef>
          <a:spcPct val="0"/>
        </a:spcBef>
        <a:buNone/>
        <a:defRPr sz="4400" b="1" i="0" kern="1200">
          <a:solidFill>
            <a:schemeClr val="tx2"/>
          </a:solidFill>
          <a:latin typeface="Franklin Gothic Demi" panose="020B0603020102020204" pitchFamily="34" charset="0"/>
          <a:ea typeface="+mj-ea"/>
          <a:cs typeface="+mj-cs"/>
        </a:defRPr>
      </a:lvl1pPr>
    </p:titleStyle>
    <p:bodyStyle>
      <a:lvl1pPr marL="228594" indent="-228594" algn="l" defTabSz="914377" rtl="0" eaLnBrk="1" latinLnBrk="0" hangingPunct="1">
        <a:lnSpc>
          <a:spcPct val="100000"/>
        </a:lnSpc>
        <a:spcBef>
          <a:spcPts val="1000"/>
        </a:spcBef>
        <a:spcAft>
          <a:spcPts val="1000"/>
        </a:spcAft>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100000"/>
        </a:lnSpc>
        <a:spcBef>
          <a:spcPts val="500"/>
        </a:spcBef>
        <a:spcAft>
          <a:spcPts val="500"/>
        </a:spcAft>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100000"/>
        </a:lnSpc>
        <a:spcBef>
          <a:spcPts val="500"/>
        </a:spcBef>
        <a:spcAft>
          <a:spcPts val="500"/>
        </a:spcAft>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100000"/>
        </a:lnSpc>
        <a:spcBef>
          <a:spcPts val="500"/>
        </a:spcBef>
        <a:spcAft>
          <a:spcPts val="500"/>
        </a:spcAft>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100000"/>
        </a:lnSpc>
        <a:spcBef>
          <a:spcPts val="500"/>
        </a:spcBef>
        <a:spcAft>
          <a:spcPts val="500"/>
        </a:spcAft>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9E8A4DB-5B59-9847-87F3-F209E231E388}"/>
              </a:ext>
            </a:extLst>
          </p:cNvPr>
          <p:cNvSpPr>
            <a:spLocks noGrp="1"/>
          </p:cNvSpPr>
          <p:nvPr>
            <p:ph type="ctrTitle"/>
          </p:nvPr>
        </p:nvSpPr>
        <p:spPr>
          <a:xfrm>
            <a:off x="380999" y="2274811"/>
            <a:ext cx="11470689" cy="1908608"/>
          </a:xfrm>
        </p:spPr>
        <p:txBody>
          <a:bodyPr>
            <a:normAutofit fontScale="90000"/>
          </a:bodyPr>
          <a:lstStyle/>
          <a:p>
            <a:pPr algn="ctr"/>
            <a:br>
              <a:rPr lang="en-US" sz="4000" dirty="0"/>
            </a:br>
            <a:br>
              <a:rPr lang="en-US" sz="4000" dirty="0"/>
            </a:br>
            <a:br>
              <a:rPr lang="en-US" sz="4000" dirty="0"/>
            </a:br>
            <a:br>
              <a:rPr lang="en-US" sz="4000" dirty="0"/>
            </a:br>
            <a:br>
              <a:rPr lang="en-US" sz="4000" dirty="0"/>
            </a:br>
            <a:br>
              <a:rPr lang="en-US" sz="4000" dirty="0"/>
            </a:br>
            <a:br>
              <a:rPr lang="en-US" sz="4000" dirty="0"/>
            </a:br>
            <a:r>
              <a:rPr lang="en-US" sz="4900" dirty="0"/>
              <a:t>Long-Range Facilities Master Plan Update</a:t>
            </a:r>
            <a:br>
              <a:rPr lang="en-US" sz="4900" dirty="0"/>
            </a:br>
            <a:r>
              <a:rPr lang="en-US" sz="4900" dirty="0"/>
              <a:t>FY 2023-2028</a:t>
            </a:r>
            <a:br>
              <a:rPr lang="en-US" sz="4000" dirty="0"/>
            </a:br>
            <a:r>
              <a:rPr lang="en-US" sz="3100" dirty="0">
                <a:solidFill>
                  <a:schemeClr val="accent3"/>
                </a:solidFill>
                <a:latin typeface="+mn-lt"/>
                <a:ea typeface="+mn-ea"/>
                <a:cs typeface="+mn-cs"/>
              </a:rPr>
              <a:t>President’s Cabinet Overview </a:t>
            </a:r>
            <a:br>
              <a:rPr lang="en-US" sz="3100" dirty="0">
                <a:solidFill>
                  <a:schemeClr val="accent3"/>
                </a:solidFill>
                <a:latin typeface="+mn-lt"/>
                <a:ea typeface="+mn-ea"/>
                <a:cs typeface="+mn-cs"/>
              </a:rPr>
            </a:br>
            <a:r>
              <a:rPr lang="en-US" sz="3100" dirty="0">
                <a:solidFill>
                  <a:schemeClr val="accent3"/>
                </a:solidFill>
                <a:latin typeface="+mn-lt"/>
                <a:ea typeface="+mn-ea"/>
                <a:cs typeface="+mn-cs"/>
              </a:rPr>
              <a:t>April 3, 2023</a:t>
            </a:r>
          </a:p>
        </p:txBody>
      </p:sp>
      <p:sp>
        <p:nvSpPr>
          <p:cNvPr id="7" name="Title 5">
            <a:extLst>
              <a:ext uri="{FF2B5EF4-FFF2-40B4-BE49-F238E27FC236}">
                <a16:creationId xmlns:a16="http://schemas.microsoft.com/office/drawing/2014/main" id="{9C529B4F-01C9-2448-9B57-BDBB1C20710A}"/>
              </a:ext>
            </a:extLst>
          </p:cNvPr>
          <p:cNvSpPr txBox="1">
            <a:spLocks/>
          </p:cNvSpPr>
          <p:nvPr/>
        </p:nvSpPr>
        <p:spPr>
          <a:xfrm>
            <a:off x="7066625" y="5432610"/>
            <a:ext cx="4785064" cy="792121"/>
          </a:xfrm>
          <a:prstGeom prst="rect">
            <a:avLst/>
          </a:prstGeom>
        </p:spPr>
        <p:txBody>
          <a:bodyPr vert="horz" lIns="91440" tIns="45720" rIns="91440" bIns="45720" rtlCol="0" anchor="b">
            <a:normAutofit/>
          </a:bodyPr>
          <a:lstStyle>
            <a:lvl1pPr algn="l" defTabSz="914377" rtl="0" eaLnBrk="1" latinLnBrk="0" hangingPunct="1">
              <a:lnSpc>
                <a:spcPct val="90000"/>
              </a:lnSpc>
              <a:spcBef>
                <a:spcPct val="0"/>
              </a:spcBef>
              <a:buNone/>
              <a:defRPr sz="5400" b="1" i="0" kern="1200">
                <a:solidFill>
                  <a:schemeClr val="bg1"/>
                </a:solidFill>
                <a:latin typeface="Franklin Gothic Demi" panose="020B0603020102020204" pitchFamily="34" charset="0"/>
                <a:ea typeface="+mj-ea"/>
                <a:cs typeface="+mj-cs"/>
              </a:defRPr>
            </a:lvl1pPr>
          </a:lstStyle>
          <a:p>
            <a:pPr algn="ctr"/>
            <a:endParaRPr lang="en-US" sz="2000" dirty="0"/>
          </a:p>
        </p:txBody>
      </p:sp>
    </p:spTree>
    <p:extLst>
      <p:ext uri="{BB962C8B-B14F-4D97-AF65-F5344CB8AC3E}">
        <p14:creationId xmlns:p14="http://schemas.microsoft.com/office/powerpoint/2010/main" val="10646546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533A409-DDF5-6C4A-ABEA-F6280EF071D4}"/>
              </a:ext>
            </a:extLst>
          </p:cNvPr>
          <p:cNvSpPr>
            <a:spLocks noGrp="1"/>
          </p:cNvSpPr>
          <p:nvPr>
            <p:ph idx="1"/>
          </p:nvPr>
        </p:nvSpPr>
        <p:spPr/>
        <p:txBody>
          <a:bodyPr>
            <a:noAutofit/>
          </a:bodyPr>
          <a:lstStyle/>
          <a:p>
            <a:pPr marL="914377" lvl="2">
              <a:spcBef>
                <a:spcPts val="0"/>
              </a:spcBef>
              <a:spcAft>
                <a:spcPts val="0"/>
              </a:spcAft>
            </a:pPr>
            <a:endParaRPr lang="en-US" sz="1800" dirty="0">
              <a:latin typeface="+mj-lt"/>
            </a:endParaRPr>
          </a:p>
          <a:p>
            <a:pPr marL="685783" lvl="2" indent="0">
              <a:spcBef>
                <a:spcPts val="0"/>
              </a:spcBef>
              <a:spcAft>
                <a:spcPts val="0"/>
              </a:spcAft>
              <a:buNone/>
            </a:pPr>
            <a:endParaRPr lang="en-US" sz="1800" dirty="0">
              <a:latin typeface="+mj-lt"/>
            </a:endParaRPr>
          </a:p>
          <a:p>
            <a:pPr marL="457189" lvl="1" indent="0">
              <a:buNone/>
            </a:pPr>
            <a:endParaRPr lang="en-US" sz="1800" b="1" dirty="0">
              <a:solidFill>
                <a:schemeClr val="accent1"/>
              </a:solidFill>
              <a:latin typeface="+mj-lt"/>
            </a:endParaRPr>
          </a:p>
          <a:p>
            <a:pPr lvl="1"/>
            <a:endParaRPr lang="en-US" dirty="0">
              <a:latin typeface="+mj-lt"/>
            </a:endParaRPr>
          </a:p>
          <a:p>
            <a:pPr lvl="1"/>
            <a:endParaRPr lang="en-US" dirty="0">
              <a:latin typeface="+mj-lt"/>
            </a:endParaRPr>
          </a:p>
          <a:p>
            <a:pPr marL="457189" lvl="1" indent="0">
              <a:buNone/>
            </a:pPr>
            <a:endParaRPr lang="en-US" dirty="0">
              <a:latin typeface="+mj-lt"/>
            </a:endParaRPr>
          </a:p>
          <a:p>
            <a:pPr marL="457189" lvl="1" indent="0">
              <a:buNone/>
            </a:pPr>
            <a:endParaRPr lang="en-US" dirty="0">
              <a:latin typeface="+mj-lt"/>
            </a:endParaRPr>
          </a:p>
          <a:p>
            <a:pPr lvl="1"/>
            <a:endParaRPr lang="en-US" sz="2600" dirty="0"/>
          </a:p>
          <a:p>
            <a:pPr marL="0" indent="0">
              <a:buNone/>
            </a:pPr>
            <a:endParaRPr lang="en-US" sz="1600" dirty="0"/>
          </a:p>
        </p:txBody>
      </p:sp>
      <p:sp>
        <p:nvSpPr>
          <p:cNvPr id="2" name="Text Placeholder 1">
            <a:extLst>
              <a:ext uri="{FF2B5EF4-FFF2-40B4-BE49-F238E27FC236}">
                <a16:creationId xmlns:a16="http://schemas.microsoft.com/office/drawing/2014/main" id="{74B4BC01-AC6C-E352-3B56-49DB44F65796}"/>
              </a:ext>
            </a:extLst>
          </p:cNvPr>
          <p:cNvSpPr>
            <a:spLocks noGrp="1"/>
          </p:cNvSpPr>
          <p:nvPr>
            <p:ph type="body" sz="half" idx="2"/>
          </p:nvPr>
        </p:nvSpPr>
        <p:spPr>
          <a:xfrm>
            <a:off x="537091" y="1219199"/>
            <a:ext cx="4234935" cy="5267325"/>
          </a:xfrm>
        </p:spPr>
        <p:txBody>
          <a:bodyPr>
            <a:normAutofit lnSpcReduction="10000"/>
          </a:bodyPr>
          <a:lstStyle/>
          <a:p>
            <a:pPr marL="342900" marR="0" lvl="1" indent="-342900" algn="l" defTabSz="914377" rtl="0" eaLnBrk="1" fontAlgn="auto" latinLnBrk="0" hangingPunct="1">
              <a:lnSpc>
                <a:spcPct val="100000"/>
              </a:lnSpc>
              <a:spcBef>
                <a:spcPts val="500"/>
              </a:spcBef>
              <a:spcAft>
                <a:spcPts val="5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Franklin Gothic Demi"/>
                <a:ea typeface="+mn-ea"/>
                <a:cs typeface="+mn-cs"/>
              </a:rPr>
              <a:t>The SmithGroup will develop ways to optimize space usage. This will help right size the Indiana campus facility footprint.</a:t>
            </a:r>
          </a:p>
          <a:p>
            <a:pPr marL="342900" marR="0" lvl="1" indent="-342900" algn="l" defTabSz="914377" rtl="0" eaLnBrk="1" fontAlgn="auto" latinLnBrk="0" hangingPunct="1">
              <a:lnSpc>
                <a:spcPct val="100000"/>
              </a:lnSpc>
              <a:spcBef>
                <a:spcPts val="500"/>
              </a:spcBef>
              <a:spcAft>
                <a:spcPts val="5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Franklin Gothic Demi"/>
                <a:ea typeface="+mn-ea"/>
                <a:cs typeface="+mn-cs"/>
              </a:rPr>
              <a:t>SmithGroup will identify existing spaces to locate the new school of medicine and required housing and optional space for other growth programs.</a:t>
            </a:r>
          </a:p>
          <a:p>
            <a:pPr marL="342900" marR="0" lvl="1" indent="-342900" algn="l" defTabSz="914377" rtl="0" eaLnBrk="1" fontAlgn="auto" latinLnBrk="0" hangingPunct="1">
              <a:lnSpc>
                <a:spcPct val="100000"/>
              </a:lnSpc>
              <a:spcBef>
                <a:spcPts val="500"/>
              </a:spcBef>
              <a:spcAft>
                <a:spcPts val="5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Franklin Gothic Demi"/>
                <a:ea typeface="+mn-ea"/>
                <a:cs typeface="+mn-cs"/>
              </a:rPr>
              <a:t>Align the long-range facilities master plan update with IUP’s student </a:t>
            </a:r>
            <a:r>
              <a:rPr lang="en-US" sz="2200" dirty="0">
                <a:solidFill>
                  <a:srgbClr val="000000"/>
                </a:solidFill>
                <a:latin typeface="Franklin Gothic Demi"/>
              </a:rPr>
              <a:t>c</a:t>
            </a:r>
            <a:r>
              <a:rPr kumimoji="0" lang="en-US" sz="2200" b="0" i="0" u="none" strike="noStrike" kern="1200" cap="none" spc="0" normalizeH="0" baseline="0" noProof="0" dirty="0">
                <a:ln>
                  <a:noFill/>
                </a:ln>
                <a:solidFill>
                  <a:srgbClr val="000000"/>
                </a:solidFill>
                <a:effectLst/>
                <a:uLnTx/>
                <a:uFillTx/>
                <a:latin typeface="Franklin Gothic Demi"/>
                <a:ea typeface="+mn-ea"/>
                <a:cs typeface="+mn-cs"/>
              </a:rPr>
              <a:t>entered strategic plan and the University’s  strategic </a:t>
            </a:r>
            <a:r>
              <a:rPr lang="en-US" sz="2200" dirty="0">
                <a:solidFill>
                  <a:srgbClr val="000000"/>
                </a:solidFill>
                <a:latin typeface="Franklin Gothic Demi"/>
              </a:rPr>
              <a:t>p</a:t>
            </a:r>
            <a:r>
              <a:rPr kumimoji="0" lang="en-US" sz="2200" b="0" i="0" u="none" strike="noStrike" kern="1200" cap="none" spc="0" normalizeH="0" baseline="0" noProof="0" dirty="0">
                <a:ln>
                  <a:noFill/>
                </a:ln>
                <a:solidFill>
                  <a:srgbClr val="000000"/>
                </a:solidFill>
                <a:effectLst/>
                <a:uLnTx/>
                <a:uFillTx/>
                <a:latin typeface="Franklin Gothic Demi"/>
                <a:ea typeface="+mn-ea"/>
                <a:cs typeface="+mn-cs"/>
              </a:rPr>
              <a:t>riorities.</a:t>
            </a:r>
          </a:p>
          <a:p>
            <a:pPr marL="685783" marR="0" lvl="1" indent="-228594" algn="l" defTabSz="914377" rtl="0" eaLnBrk="1" fontAlgn="auto" latinLnBrk="0" hangingPunct="1">
              <a:lnSpc>
                <a:spcPct val="100000"/>
              </a:lnSpc>
              <a:spcBef>
                <a:spcPts val="500"/>
              </a:spcBef>
              <a:spcAft>
                <a:spcPts val="500"/>
              </a:spcAft>
              <a:buClrTx/>
              <a:buSzTx/>
              <a:buFont typeface="Arial" panose="020B0604020202020204" pitchFamily="34" charset="0"/>
              <a:buChar char="•"/>
              <a:tabLst/>
              <a:defRPr/>
            </a:pPr>
            <a:endParaRPr kumimoji="0" lang="en-US" sz="2900" b="0" i="0" u="none" strike="noStrike" kern="1200" cap="none" spc="0" normalizeH="0" baseline="0" noProof="0" dirty="0">
              <a:ln>
                <a:noFill/>
              </a:ln>
              <a:solidFill>
                <a:srgbClr val="000000"/>
              </a:solidFill>
              <a:effectLst/>
              <a:uLnTx/>
              <a:uFillTx/>
              <a:latin typeface="Franklin Gothic Demi"/>
              <a:ea typeface="+mn-ea"/>
              <a:cs typeface="+mn-cs"/>
            </a:endParaRPr>
          </a:p>
          <a:p>
            <a:pPr marL="685783" marR="0" lvl="1" indent="-228594" algn="l" defTabSz="914377" rtl="0" eaLnBrk="1" fontAlgn="auto" latinLnBrk="0" hangingPunct="1">
              <a:lnSpc>
                <a:spcPct val="100000"/>
              </a:lnSpc>
              <a:spcBef>
                <a:spcPts val="500"/>
              </a:spcBef>
              <a:spcAft>
                <a:spcPts val="500"/>
              </a:spcAft>
              <a:buClrTx/>
              <a:buSzTx/>
              <a:buFont typeface="Arial" panose="020B0604020202020204" pitchFamily="34" charset="0"/>
              <a:buChar char="•"/>
              <a:tabLst/>
              <a:defRPr/>
            </a:pPr>
            <a:endParaRPr kumimoji="0" lang="en-US" sz="2900" b="0" i="0" u="none" strike="noStrike" kern="1200" cap="none" spc="0" normalizeH="0" baseline="0" noProof="0" dirty="0">
              <a:ln>
                <a:noFill/>
              </a:ln>
              <a:solidFill>
                <a:srgbClr val="000000"/>
              </a:solidFill>
              <a:effectLst/>
              <a:uLnTx/>
              <a:uFillTx/>
              <a:latin typeface="Franklin Gothic Demi"/>
              <a:ea typeface="+mn-ea"/>
              <a:cs typeface="+mn-cs"/>
            </a:endParaRPr>
          </a:p>
          <a:p>
            <a:endParaRPr lang="en-US" dirty="0"/>
          </a:p>
        </p:txBody>
      </p:sp>
      <p:sp>
        <p:nvSpPr>
          <p:cNvPr id="4" name="Slide Number Placeholder 5">
            <a:extLst>
              <a:ext uri="{FF2B5EF4-FFF2-40B4-BE49-F238E27FC236}">
                <a16:creationId xmlns:a16="http://schemas.microsoft.com/office/drawing/2014/main" id="{08B842DF-2579-7847-BDA4-C4C48531F0B3}"/>
              </a:ext>
            </a:extLst>
          </p:cNvPr>
          <p:cNvSpPr>
            <a:spLocks noGrp="1"/>
          </p:cNvSpPr>
          <p:nvPr>
            <p:ph type="sldNum" sz="quarter" idx="12"/>
          </p:nvPr>
        </p:nvSpPr>
        <p:spPr/>
        <p:txBody>
          <a:bodyPr/>
          <a:lstStyle/>
          <a:p>
            <a:pPr algn="ctr"/>
            <a:fld id="{A9EDB695-B233-4887-BF2C-7F3BB78C8EBC}" type="slidenum">
              <a:rPr lang="en-US" smtClean="0"/>
              <a:pPr algn="ctr"/>
              <a:t>10</a:t>
            </a:fld>
            <a:endParaRPr lang="en-US" dirty="0"/>
          </a:p>
        </p:txBody>
      </p:sp>
      <p:pic>
        <p:nvPicPr>
          <p:cNvPr id="6" name="Picture 5">
            <a:extLst>
              <a:ext uri="{FF2B5EF4-FFF2-40B4-BE49-F238E27FC236}">
                <a16:creationId xmlns:a16="http://schemas.microsoft.com/office/drawing/2014/main" id="{3FA18229-49CE-0673-49A8-1DFAEA93E0F8}"/>
              </a:ext>
            </a:extLst>
          </p:cNvPr>
          <p:cNvPicPr>
            <a:picLocks noChangeAspect="1"/>
          </p:cNvPicPr>
          <p:nvPr/>
        </p:nvPicPr>
        <p:blipFill>
          <a:blip r:embed="rId3"/>
          <a:stretch>
            <a:fillRect/>
          </a:stretch>
        </p:blipFill>
        <p:spPr>
          <a:xfrm>
            <a:off x="4772025" y="1691640"/>
            <a:ext cx="6771243" cy="3474720"/>
          </a:xfrm>
          <a:prstGeom prst="rect">
            <a:avLst/>
          </a:prstGeom>
        </p:spPr>
      </p:pic>
      <p:sp>
        <p:nvSpPr>
          <p:cNvPr id="7" name="Title 6">
            <a:extLst>
              <a:ext uri="{FF2B5EF4-FFF2-40B4-BE49-F238E27FC236}">
                <a16:creationId xmlns:a16="http://schemas.microsoft.com/office/drawing/2014/main" id="{9C3F084C-2CCE-DE8F-1572-B3A8A8C1744E}"/>
              </a:ext>
            </a:extLst>
          </p:cNvPr>
          <p:cNvSpPr>
            <a:spLocks noGrp="1"/>
          </p:cNvSpPr>
          <p:nvPr>
            <p:ph type="title"/>
          </p:nvPr>
        </p:nvSpPr>
        <p:spPr>
          <a:xfrm>
            <a:off x="763588" y="466727"/>
            <a:ext cx="3932237" cy="628650"/>
          </a:xfrm>
        </p:spPr>
        <p:txBody>
          <a:bodyPr>
            <a:noAutofit/>
          </a:bodyPr>
          <a:lstStyle/>
          <a:p>
            <a:pPr algn="ctr"/>
            <a:r>
              <a:rPr lang="en-US" sz="3600" dirty="0"/>
              <a:t>IUP Objectives</a:t>
            </a:r>
          </a:p>
        </p:txBody>
      </p:sp>
    </p:spTree>
    <p:extLst>
      <p:ext uri="{BB962C8B-B14F-4D97-AF65-F5344CB8AC3E}">
        <p14:creationId xmlns:p14="http://schemas.microsoft.com/office/powerpoint/2010/main" val="34692947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C19F34E3-3380-0E40-A916-2904ED112F50}"/>
              </a:ext>
            </a:extLst>
          </p:cNvPr>
          <p:cNvSpPr>
            <a:spLocks noGrp="1"/>
          </p:cNvSpPr>
          <p:nvPr>
            <p:ph type="title"/>
          </p:nvPr>
        </p:nvSpPr>
        <p:spPr>
          <a:xfrm>
            <a:off x="578294" y="136523"/>
            <a:ext cx="11035412" cy="697569"/>
          </a:xfrm>
        </p:spPr>
        <p:txBody>
          <a:bodyPr>
            <a:normAutofit/>
          </a:bodyPr>
          <a:lstStyle/>
          <a:p>
            <a:pPr algn="ctr"/>
            <a:r>
              <a:rPr lang="en-US" sz="3600" dirty="0"/>
              <a:t>LRFMP Schedule</a:t>
            </a:r>
          </a:p>
        </p:txBody>
      </p:sp>
      <p:sp>
        <p:nvSpPr>
          <p:cNvPr id="4" name="Slide Number Placeholder 5">
            <a:extLst>
              <a:ext uri="{FF2B5EF4-FFF2-40B4-BE49-F238E27FC236}">
                <a16:creationId xmlns:a16="http://schemas.microsoft.com/office/drawing/2014/main" id="{08B842DF-2579-7847-BDA4-C4C48531F0B3}"/>
              </a:ext>
            </a:extLst>
          </p:cNvPr>
          <p:cNvSpPr>
            <a:spLocks noGrp="1"/>
          </p:cNvSpPr>
          <p:nvPr>
            <p:ph type="sldNum" sz="quarter" idx="12"/>
          </p:nvPr>
        </p:nvSpPr>
        <p:spPr>
          <a:xfrm>
            <a:off x="10796802" y="6356352"/>
            <a:ext cx="1370815" cy="365125"/>
          </a:xfrm>
        </p:spPr>
        <p:txBody>
          <a:bodyPr/>
          <a:lstStyle/>
          <a:p>
            <a:pPr algn="ctr"/>
            <a:fld id="{A9EDB695-B233-4887-BF2C-7F3BB78C8EBC}" type="slidenum">
              <a:rPr lang="en-US" smtClean="0"/>
              <a:pPr algn="ctr"/>
              <a:t>11</a:t>
            </a:fld>
            <a:endParaRPr lang="en-US" dirty="0"/>
          </a:p>
        </p:txBody>
      </p:sp>
      <p:sp>
        <p:nvSpPr>
          <p:cNvPr id="3" name="Content Placeholder 2">
            <a:extLst>
              <a:ext uri="{FF2B5EF4-FFF2-40B4-BE49-F238E27FC236}">
                <a16:creationId xmlns:a16="http://schemas.microsoft.com/office/drawing/2014/main" id="{3533A409-DDF5-6C4A-ABEA-F6280EF071D4}"/>
              </a:ext>
            </a:extLst>
          </p:cNvPr>
          <p:cNvSpPr>
            <a:spLocks noGrp="1"/>
          </p:cNvSpPr>
          <p:nvPr>
            <p:ph idx="1"/>
          </p:nvPr>
        </p:nvSpPr>
        <p:spPr>
          <a:xfrm>
            <a:off x="578294" y="1006624"/>
            <a:ext cx="11035412" cy="5645003"/>
          </a:xfrm>
        </p:spPr>
        <p:txBody>
          <a:bodyPr>
            <a:noAutofit/>
          </a:bodyPr>
          <a:lstStyle/>
          <a:p>
            <a:pPr marL="0" lvl="1" indent="0">
              <a:buNone/>
            </a:pPr>
            <a:r>
              <a:rPr lang="en-US" sz="2200" dirty="0">
                <a:solidFill>
                  <a:schemeClr val="tx2"/>
                </a:solidFill>
                <a:latin typeface="+mj-lt"/>
              </a:rPr>
              <a:t>Phase 1.0: Understand </a:t>
            </a:r>
          </a:p>
          <a:p>
            <a:pPr marL="0" indent="0" defTabSz="0">
              <a:spcBef>
                <a:spcPts val="0"/>
              </a:spcBef>
              <a:spcAft>
                <a:spcPts val="0"/>
              </a:spcAft>
              <a:buNone/>
              <a:tabLst>
                <a:tab pos="10515600" algn="r"/>
              </a:tabLst>
            </a:pPr>
            <a:r>
              <a:rPr lang="en-US" sz="1800" b="0" i="0" u="none" strike="noStrike" baseline="0" dirty="0">
                <a:solidFill>
                  <a:srgbClr val="000000"/>
                </a:solidFill>
                <a:latin typeface="Wingdings" panose="05000000000000000000" pitchFamily="2" charset="2"/>
              </a:rPr>
              <a:t> </a:t>
            </a:r>
            <a:r>
              <a:rPr lang="en-US" sz="1800" dirty="0">
                <a:solidFill>
                  <a:srgbClr val="000000"/>
                </a:solidFill>
                <a:latin typeface="Franklin Gothic Demi"/>
              </a:rPr>
              <a:t>Project Kick-Off (Videoconference) …………………………….……………………………………….………… April 2023 </a:t>
            </a:r>
          </a:p>
          <a:p>
            <a:pPr marL="0" indent="0" defTabSz="0">
              <a:spcBef>
                <a:spcPts val="0"/>
              </a:spcBef>
              <a:spcAft>
                <a:spcPts val="0"/>
              </a:spcAft>
              <a:buNone/>
              <a:tabLst>
                <a:tab pos="10515600" algn="r"/>
              </a:tabLst>
            </a:pPr>
            <a:r>
              <a:rPr lang="en-US" sz="1800" dirty="0">
                <a:solidFill>
                  <a:srgbClr val="000000"/>
                </a:solidFill>
                <a:latin typeface="Wingdings" panose="05000000000000000000" pitchFamily="2" charset="2"/>
              </a:rPr>
              <a:t> </a:t>
            </a:r>
            <a:r>
              <a:rPr lang="en-US" sz="1800" dirty="0">
                <a:solidFill>
                  <a:srgbClr val="000000"/>
                </a:solidFill>
                <a:latin typeface="Franklin Gothic Demi"/>
              </a:rPr>
              <a:t>Steering Committee (Videoconference) ………………………………………………………….……………… April 2023 </a:t>
            </a:r>
          </a:p>
          <a:p>
            <a:pPr marL="0" indent="0" defTabSz="0">
              <a:spcBef>
                <a:spcPts val="0"/>
              </a:spcBef>
              <a:spcAft>
                <a:spcPts val="0"/>
              </a:spcAft>
              <a:buNone/>
              <a:tabLst>
                <a:tab pos="10515600" algn="r"/>
              </a:tabLst>
            </a:pPr>
            <a:r>
              <a:rPr lang="en-US" sz="1800" b="0" i="0" u="none" strike="noStrike" baseline="0" dirty="0">
                <a:solidFill>
                  <a:srgbClr val="000000"/>
                </a:solidFill>
                <a:latin typeface="Wingdings" panose="05000000000000000000" pitchFamily="2" charset="2"/>
              </a:rPr>
              <a:t> </a:t>
            </a:r>
            <a:r>
              <a:rPr lang="en-US" sz="1800" dirty="0">
                <a:solidFill>
                  <a:srgbClr val="000000"/>
                </a:solidFill>
                <a:latin typeface="Franklin Gothic Demi"/>
              </a:rPr>
              <a:t>Data Collection, Digital Model, Benchmarking ……………………………………………………..	March-May 2023 </a:t>
            </a:r>
          </a:p>
          <a:p>
            <a:pPr marL="0" indent="0" defTabSz="0">
              <a:spcBef>
                <a:spcPts val="0"/>
              </a:spcBef>
              <a:spcAft>
                <a:spcPts val="0"/>
              </a:spcAft>
              <a:buNone/>
              <a:tabLst>
                <a:tab pos="10515600" algn="r"/>
              </a:tabLst>
            </a:pPr>
            <a:r>
              <a:rPr lang="en-US" sz="1800" b="0" i="0" u="none" strike="noStrike" baseline="0" dirty="0">
                <a:solidFill>
                  <a:srgbClr val="000000"/>
                </a:solidFill>
                <a:latin typeface="Wingdings" panose="05000000000000000000" pitchFamily="2" charset="2"/>
              </a:rPr>
              <a:t> </a:t>
            </a:r>
            <a:r>
              <a:rPr lang="en-US" sz="1800" dirty="0">
                <a:solidFill>
                  <a:srgbClr val="000000"/>
                </a:solidFill>
                <a:latin typeface="Franklin Gothic Demi"/>
              </a:rPr>
              <a:t>Steering Committee Workshop, Focus Groups, Open Forum, Tours (Campus Visit 1) ……..…..	April 2023 </a:t>
            </a:r>
          </a:p>
          <a:p>
            <a:pPr>
              <a:spcBef>
                <a:spcPts val="0"/>
              </a:spcBef>
              <a:spcAft>
                <a:spcPts val="0"/>
              </a:spcAft>
            </a:pPr>
            <a:endParaRPr lang="en-US" sz="1800" b="0" i="0" u="none" strike="noStrike" baseline="0" dirty="0">
              <a:solidFill>
                <a:srgbClr val="000000"/>
              </a:solidFill>
              <a:latin typeface="Arial" panose="020B0604020202020204" pitchFamily="34" charset="0"/>
            </a:endParaRPr>
          </a:p>
          <a:p>
            <a:pPr marL="0" lvl="1" indent="0">
              <a:buNone/>
            </a:pPr>
            <a:r>
              <a:rPr lang="en-US" sz="2200" dirty="0">
                <a:solidFill>
                  <a:schemeClr val="tx2"/>
                </a:solidFill>
                <a:latin typeface="+mj-lt"/>
              </a:rPr>
              <a:t>Phase 2.0: Explore </a:t>
            </a:r>
          </a:p>
          <a:p>
            <a:pPr marL="0" indent="0" defTabSz="0">
              <a:spcBef>
                <a:spcPts val="0"/>
              </a:spcBef>
              <a:spcAft>
                <a:spcPts val="0"/>
              </a:spcAft>
              <a:buNone/>
              <a:tabLst>
                <a:tab pos="10515600" algn="r"/>
              </a:tabLst>
            </a:pPr>
            <a:r>
              <a:rPr lang="en-US" sz="1800" b="0" i="0" u="none" strike="noStrike" baseline="0" dirty="0">
                <a:solidFill>
                  <a:srgbClr val="000000"/>
                </a:solidFill>
                <a:latin typeface="Wingdings" panose="05000000000000000000" pitchFamily="2" charset="2"/>
              </a:rPr>
              <a:t> </a:t>
            </a:r>
            <a:r>
              <a:rPr lang="en-US" sz="1800" dirty="0">
                <a:solidFill>
                  <a:srgbClr val="000000"/>
                </a:solidFill>
                <a:latin typeface="Franklin Gothic Demi"/>
              </a:rPr>
              <a:t>Space Need Projections and Campus Analysis Findings (Videoconference) ……………………….	May 2023 </a:t>
            </a:r>
          </a:p>
          <a:p>
            <a:pPr marL="0" indent="0" defTabSz="0">
              <a:spcBef>
                <a:spcPts val="0"/>
              </a:spcBef>
              <a:spcAft>
                <a:spcPts val="0"/>
              </a:spcAft>
              <a:buNone/>
              <a:tabLst>
                <a:tab pos="10515600" algn="r"/>
              </a:tabLst>
            </a:pPr>
            <a:r>
              <a:rPr lang="en-US" sz="1800" b="0" i="0" u="none" strike="noStrike" baseline="0" dirty="0">
                <a:solidFill>
                  <a:srgbClr val="000000"/>
                </a:solidFill>
                <a:latin typeface="Wingdings" panose="05000000000000000000" pitchFamily="2" charset="2"/>
              </a:rPr>
              <a:t> </a:t>
            </a:r>
            <a:r>
              <a:rPr lang="en-US" sz="1800" dirty="0">
                <a:solidFill>
                  <a:srgbClr val="000000"/>
                </a:solidFill>
                <a:latin typeface="Franklin Gothic Demi"/>
              </a:rPr>
              <a:t>Alternative Scenario Development Review (Campus Visit 2) …………………………………………	August 2023 </a:t>
            </a:r>
          </a:p>
          <a:p>
            <a:pPr marL="0" indent="0" defTabSz="0">
              <a:spcBef>
                <a:spcPts val="0"/>
              </a:spcBef>
              <a:spcAft>
                <a:spcPts val="0"/>
              </a:spcAft>
              <a:buNone/>
              <a:tabLst>
                <a:tab pos="10515600" algn="r"/>
              </a:tabLst>
            </a:pPr>
            <a:r>
              <a:rPr lang="en-US" sz="1800" b="0" i="0" u="none" strike="noStrike" baseline="0" dirty="0">
                <a:solidFill>
                  <a:srgbClr val="000000"/>
                </a:solidFill>
                <a:latin typeface="Wingdings" panose="05000000000000000000" pitchFamily="2" charset="2"/>
              </a:rPr>
              <a:t> </a:t>
            </a:r>
            <a:r>
              <a:rPr lang="en-US" sz="1800" dirty="0">
                <a:solidFill>
                  <a:srgbClr val="000000"/>
                </a:solidFill>
                <a:latin typeface="Franklin Gothic Demi"/>
              </a:rPr>
              <a:t>Preliminary Plan Update Review (Videoconference) ……………………………………………………	October 2023 </a:t>
            </a:r>
          </a:p>
          <a:p>
            <a:pPr marL="0" indent="0" defTabSz="0">
              <a:spcBef>
                <a:spcPts val="0"/>
              </a:spcBef>
              <a:spcAft>
                <a:spcPts val="0"/>
              </a:spcAft>
              <a:buNone/>
              <a:tabLst>
                <a:tab pos="10515600" algn="r"/>
              </a:tabLst>
            </a:pPr>
            <a:r>
              <a:rPr lang="en-US" sz="1800" b="0" i="0" u="none" strike="noStrike" baseline="0" dirty="0">
                <a:solidFill>
                  <a:srgbClr val="000000"/>
                </a:solidFill>
                <a:latin typeface="Wingdings" panose="05000000000000000000" pitchFamily="2" charset="2"/>
              </a:rPr>
              <a:t> </a:t>
            </a:r>
            <a:r>
              <a:rPr lang="en-US" sz="1800" dirty="0">
                <a:solidFill>
                  <a:srgbClr val="000000"/>
                </a:solidFill>
                <a:latin typeface="Franklin Gothic Demi"/>
              </a:rPr>
              <a:t>Revised Campus Plan Review and Prioritization Workshop (Videoconference) ……………..	October 2023 </a:t>
            </a:r>
          </a:p>
          <a:p>
            <a:pPr>
              <a:spcBef>
                <a:spcPts val="0"/>
              </a:spcBef>
              <a:spcAft>
                <a:spcPts val="0"/>
              </a:spcAft>
            </a:pPr>
            <a:endParaRPr lang="en-US" sz="1800" dirty="0">
              <a:solidFill>
                <a:srgbClr val="000000"/>
              </a:solidFill>
              <a:latin typeface="Franklin Gothic Demi"/>
            </a:endParaRPr>
          </a:p>
          <a:p>
            <a:pPr marL="0" lvl="1" indent="0">
              <a:buNone/>
            </a:pPr>
            <a:r>
              <a:rPr lang="en-US" sz="2200" dirty="0">
                <a:solidFill>
                  <a:schemeClr val="tx2"/>
                </a:solidFill>
                <a:latin typeface="+mj-lt"/>
              </a:rPr>
              <a:t>Phase 3.0: Realize </a:t>
            </a:r>
          </a:p>
          <a:p>
            <a:pPr marL="0" indent="0" defTabSz="0">
              <a:spcBef>
                <a:spcPts val="0"/>
              </a:spcBef>
              <a:spcAft>
                <a:spcPts val="0"/>
              </a:spcAft>
              <a:buNone/>
              <a:tabLst>
                <a:tab pos="10463213" algn="dec"/>
              </a:tabLst>
            </a:pPr>
            <a:r>
              <a:rPr lang="en-US" sz="1800" b="0" i="0" u="none" strike="noStrike" baseline="0" dirty="0">
                <a:solidFill>
                  <a:srgbClr val="000000"/>
                </a:solidFill>
                <a:latin typeface="Wingdings" panose="05000000000000000000" pitchFamily="2" charset="2"/>
              </a:rPr>
              <a:t> </a:t>
            </a:r>
            <a:r>
              <a:rPr lang="en-US" sz="1800" dirty="0">
                <a:solidFill>
                  <a:srgbClr val="000000"/>
                </a:solidFill>
                <a:latin typeface="Franklin Gothic Demi"/>
              </a:rPr>
              <a:t>Draft Report Review …………………………………………………………………………………………….	November 2023 </a:t>
            </a:r>
          </a:p>
          <a:p>
            <a:pPr marL="0" indent="0" defTabSz="0">
              <a:spcBef>
                <a:spcPts val="0"/>
              </a:spcBef>
              <a:spcAft>
                <a:spcPts val="0"/>
              </a:spcAft>
              <a:buNone/>
              <a:tabLst>
                <a:tab pos="10463213" algn="dec"/>
              </a:tabLst>
            </a:pPr>
            <a:r>
              <a:rPr lang="en-US" sz="1800" b="0" i="0" u="none" strike="noStrike" baseline="0" dirty="0">
                <a:solidFill>
                  <a:srgbClr val="000000"/>
                </a:solidFill>
                <a:latin typeface="Wingdings" panose="05000000000000000000" pitchFamily="2" charset="2"/>
              </a:rPr>
              <a:t> </a:t>
            </a:r>
            <a:r>
              <a:rPr lang="en-US" sz="1800" dirty="0">
                <a:solidFill>
                  <a:srgbClr val="000000"/>
                </a:solidFill>
                <a:latin typeface="Franklin Gothic Demi"/>
              </a:rPr>
              <a:t>Final Campus Plan Update Documents (Campus Visit 3) ………………………………………..	December 2023 </a:t>
            </a:r>
          </a:p>
          <a:p>
            <a:pPr marL="457189" lvl="1" indent="0">
              <a:buNone/>
            </a:pPr>
            <a:endParaRPr lang="en-US" dirty="0">
              <a:latin typeface="+mj-lt"/>
            </a:endParaRPr>
          </a:p>
          <a:p>
            <a:pPr marL="457189" lvl="1" indent="0">
              <a:buNone/>
            </a:pPr>
            <a:endParaRPr lang="en-US" dirty="0">
              <a:latin typeface="+mj-lt"/>
            </a:endParaRPr>
          </a:p>
          <a:p>
            <a:pPr marL="457189" lvl="1" indent="0">
              <a:buNone/>
            </a:pPr>
            <a:endParaRPr lang="en-US" dirty="0">
              <a:latin typeface="+mj-lt"/>
            </a:endParaRPr>
          </a:p>
          <a:p>
            <a:pPr lvl="1"/>
            <a:endParaRPr lang="en-US" sz="2600" dirty="0"/>
          </a:p>
          <a:p>
            <a:pPr marL="0" indent="0">
              <a:buNone/>
            </a:pPr>
            <a:endParaRPr lang="en-US" sz="1600" dirty="0"/>
          </a:p>
        </p:txBody>
      </p:sp>
    </p:spTree>
    <p:extLst>
      <p:ext uri="{BB962C8B-B14F-4D97-AF65-F5344CB8AC3E}">
        <p14:creationId xmlns:p14="http://schemas.microsoft.com/office/powerpoint/2010/main" val="39499676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41CA5AB-F79B-AEE4-1348-942A79F1A2D6}"/>
              </a:ext>
            </a:extLst>
          </p:cNvPr>
          <p:cNvSpPr>
            <a:spLocks noGrp="1"/>
          </p:cNvSpPr>
          <p:nvPr>
            <p:ph type="title"/>
          </p:nvPr>
        </p:nvSpPr>
        <p:spPr>
          <a:xfrm>
            <a:off x="103908" y="31174"/>
            <a:ext cx="12088091" cy="841664"/>
          </a:xfrm>
        </p:spPr>
        <p:txBody>
          <a:bodyPr>
            <a:noAutofit/>
          </a:bodyPr>
          <a:lstStyle/>
          <a:p>
            <a:pPr algn="ctr"/>
            <a:r>
              <a:rPr lang="en-US" sz="3200" dirty="0"/>
              <a:t>Groups and Individuals Identified to Provide Input Throughout </a:t>
            </a:r>
            <a:br>
              <a:rPr lang="en-US" sz="3200" dirty="0"/>
            </a:br>
            <a:r>
              <a:rPr lang="en-US" sz="3200" dirty="0"/>
              <a:t>the LRFMP Process</a:t>
            </a:r>
          </a:p>
        </p:txBody>
      </p:sp>
      <p:sp>
        <p:nvSpPr>
          <p:cNvPr id="8" name="Content Placeholder 7">
            <a:extLst>
              <a:ext uri="{FF2B5EF4-FFF2-40B4-BE49-F238E27FC236}">
                <a16:creationId xmlns:a16="http://schemas.microsoft.com/office/drawing/2014/main" id="{618F7EC5-3ECE-195E-F73E-5DEA3CFAB3F9}"/>
              </a:ext>
            </a:extLst>
          </p:cNvPr>
          <p:cNvSpPr>
            <a:spLocks noGrp="1"/>
          </p:cNvSpPr>
          <p:nvPr>
            <p:ph idx="1"/>
          </p:nvPr>
        </p:nvSpPr>
        <p:spPr>
          <a:xfrm>
            <a:off x="1108143" y="745666"/>
            <a:ext cx="10349784" cy="5934652"/>
          </a:xfrm>
        </p:spPr>
        <p:txBody>
          <a:bodyPr>
            <a:normAutofit fontScale="25000" lnSpcReduction="20000"/>
          </a:bodyPr>
          <a:lstStyle/>
          <a:p>
            <a:pPr marL="0" marR="0" indent="0">
              <a:spcBef>
                <a:spcPts val="0"/>
              </a:spcBef>
              <a:spcAft>
                <a:spcPts val="0"/>
              </a:spcAft>
              <a:buNone/>
            </a:pPr>
            <a:endParaRPr lang="en-US" sz="1800" b="1" dirty="0">
              <a:latin typeface="Calibri" panose="020F0502020204030204" pitchFamily="34" charset="0"/>
              <a:ea typeface="Calibri" panose="020F050202020403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6000" kern="100" dirty="0">
                <a:effectLst/>
                <a:latin typeface="Franklin Gothic Demi" panose="020B0703020102020204" pitchFamily="34" charset="0"/>
                <a:ea typeface="Calibri" panose="020F0502020204030204" pitchFamily="34" charset="0"/>
                <a:cs typeface="Arial" panose="020B0604020202020204" pitchFamily="34" charset="0"/>
              </a:rPr>
              <a:t>Executive Steering Committee</a:t>
            </a:r>
          </a:p>
          <a:p>
            <a:pPr marL="342900" marR="0" lvl="0" indent="-342900">
              <a:lnSpc>
                <a:spcPct val="107000"/>
              </a:lnSpc>
              <a:spcBef>
                <a:spcPts val="0"/>
              </a:spcBef>
              <a:spcAft>
                <a:spcPts val="0"/>
              </a:spcAft>
              <a:buFont typeface="Symbol" panose="05050102010706020507" pitchFamily="18" charset="2"/>
              <a:buChar char=""/>
            </a:pPr>
            <a:r>
              <a:rPr lang="en-US" sz="6000" kern="100" dirty="0">
                <a:effectLst/>
                <a:latin typeface="Franklin Gothic Demi" panose="020B0703020102020204" pitchFamily="34" charset="0"/>
                <a:ea typeface="Calibri" panose="020F0502020204030204" pitchFamily="34" charset="0"/>
                <a:cs typeface="Arial" panose="020B0604020202020204" pitchFamily="34" charset="0"/>
              </a:rPr>
              <a:t>Student Government Association (SGA) and Graduate Student Assembly (GSA)</a:t>
            </a:r>
          </a:p>
          <a:p>
            <a:pPr marL="342900" marR="0" lvl="0" indent="-342900">
              <a:lnSpc>
                <a:spcPct val="107000"/>
              </a:lnSpc>
              <a:spcBef>
                <a:spcPts val="0"/>
              </a:spcBef>
              <a:spcAft>
                <a:spcPts val="0"/>
              </a:spcAft>
              <a:buFont typeface="Symbol" panose="05050102010706020507" pitchFamily="18" charset="2"/>
              <a:buChar char=""/>
            </a:pPr>
            <a:r>
              <a:rPr lang="en-US" sz="6000" kern="100" dirty="0">
                <a:effectLst/>
                <a:latin typeface="Franklin Gothic Demi" panose="020B0703020102020204" pitchFamily="34" charset="0"/>
                <a:ea typeface="Calibri" panose="020F0502020204030204" pitchFamily="34" charset="0"/>
                <a:cs typeface="Arial" panose="020B0604020202020204" pitchFamily="34" charset="0"/>
              </a:rPr>
              <a:t>Open Student Session</a:t>
            </a:r>
          </a:p>
          <a:p>
            <a:pPr marL="342900" marR="0" lvl="0" indent="-342900">
              <a:lnSpc>
                <a:spcPct val="107000"/>
              </a:lnSpc>
              <a:spcBef>
                <a:spcPts val="0"/>
              </a:spcBef>
              <a:spcAft>
                <a:spcPts val="0"/>
              </a:spcAft>
              <a:buFont typeface="Symbol" panose="05050102010706020507" pitchFamily="18" charset="2"/>
              <a:buChar char=""/>
            </a:pPr>
            <a:r>
              <a:rPr lang="en-US" sz="6000" kern="100" dirty="0">
                <a:effectLst/>
                <a:latin typeface="Franklin Gothic Demi" panose="020B0703020102020204" pitchFamily="34" charset="0"/>
                <a:ea typeface="Calibri" panose="020F0502020204030204" pitchFamily="34" charset="0"/>
                <a:cs typeface="Arial" panose="020B0604020202020204" pitchFamily="34" charset="0"/>
              </a:rPr>
              <a:t>Open Faculty and Staff Session</a:t>
            </a:r>
          </a:p>
          <a:p>
            <a:pPr marL="342900" marR="0" lvl="0" indent="-342900">
              <a:lnSpc>
                <a:spcPct val="107000"/>
              </a:lnSpc>
              <a:spcBef>
                <a:spcPts val="0"/>
              </a:spcBef>
              <a:spcAft>
                <a:spcPts val="0"/>
              </a:spcAft>
              <a:buFont typeface="Symbol" panose="05050102010706020507" pitchFamily="18" charset="2"/>
              <a:buChar char=""/>
            </a:pPr>
            <a:r>
              <a:rPr lang="en-US" sz="6000" kern="100" dirty="0">
                <a:effectLst/>
                <a:latin typeface="Franklin Gothic Demi" panose="020B0703020102020204" pitchFamily="34" charset="0"/>
                <a:ea typeface="Calibri" panose="020F0502020204030204" pitchFamily="34" charset="0"/>
                <a:cs typeface="Arial" panose="020B0604020202020204" pitchFamily="34" charset="0"/>
              </a:rPr>
              <a:t>Academic Affairs Council </a:t>
            </a:r>
          </a:p>
          <a:p>
            <a:pPr marL="342900" marR="0" lvl="0" indent="-342900">
              <a:lnSpc>
                <a:spcPct val="107000"/>
              </a:lnSpc>
              <a:spcBef>
                <a:spcPts val="0"/>
              </a:spcBef>
              <a:spcAft>
                <a:spcPts val="0"/>
              </a:spcAft>
              <a:buFont typeface="Symbol" panose="05050102010706020507" pitchFamily="18" charset="2"/>
              <a:buChar char=""/>
            </a:pPr>
            <a:r>
              <a:rPr lang="en-US" sz="6000" kern="100" dirty="0">
                <a:effectLst/>
                <a:latin typeface="Franklin Gothic Demi" panose="020B0703020102020204" pitchFamily="34" charset="0"/>
                <a:ea typeface="Calibri" panose="020F0502020204030204" pitchFamily="34" charset="0"/>
                <a:cs typeface="Arial" panose="020B0604020202020204" pitchFamily="34" charset="0"/>
              </a:rPr>
              <a:t>University Planning Council (UPC)</a:t>
            </a:r>
          </a:p>
          <a:p>
            <a:pPr marL="342900" marR="0" lvl="0" indent="-342900">
              <a:lnSpc>
                <a:spcPct val="107000"/>
              </a:lnSpc>
              <a:spcBef>
                <a:spcPts val="0"/>
              </a:spcBef>
              <a:spcAft>
                <a:spcPts val="0"/>
              </a:spcAft>
              <a:buFont typeface="Symbol" panose="05050102010706020507" pitchFamily="18" charset="2"/>
              <a:buChar char=""/>
            </a:pPr>
            <a:r>
              <a:rPr lang="en-US" sz="6000" kern="100" dirty="0">
                <a:effectLst/>
                <a:latin typeface="Franklin Gothic Demi" panose="020B0703020102020204" pitchFamily="34" charset="0"/>
                <a:ea typeface="Calibri" panose="020F0502020204030204" pitchFamily="34" charset="0"/>
                <a:cs typeface="Arial" panose="020B0604020202020204" pitchFamily="34" charset="0"/>
              </a:rPr>
              <a:t>University Budget Advisory Committee (UBAC)</a:t>
            </a:r>
          </a:p>
          <a:p>
            <a:pPr marL="342900" marR="0" lvl="0" indent="-342900">
              <a:lnSpc>
                <a:spcPct val="107000"/>
              </a:lnSpc>
              <a:spcBef>
                <a:spcPts val="0"/>
              </a:spcBef>
              <a:spcAft>
                <a:spcPts val="0"/>
              </a:spcAft>
              <a:buFont typeface="Symbol" panose="05050102010706020507" pitchFamily="18" charset="2"/>
              <a:buChar char=""/>
            </a:pPr>
            <a:r>
              <a:rPr lang="en-US" sz="6000" kern="100" dirty="0">
                <a:effectLst/>
                <a:latin typeface="Franklin Gothic Demi" panose="020B0703020102020204" pitchFamily="34" charset="0"/>
                <a:ea typeface="Calibri" panose="020F0502020204030204" pitchFamily="34" charset="0"/>
                <a:cs typeface="Arial" panose="020B0604020202020204" pitchFamily="34" charset="0"/>
              </a:rPr>
              <a:t>Administration and Finance Management Team</a:t>
            </a:r>
          </a:p>
          <a:p>
            <a:pPr marL="342900" marR="0" lvl="0" indent="-342900">
              <a:lnSpc>
                <a:spcPct val="107000"/>
              </a:lnSpc>
              <a:spcBef>
                <a:spcPts val="0"/>
              </a:spcBef>
              <a:spcAft>
                <a:spcPts val="0"/>
              </a:spcAft>
              <a:buFont typeface="Symbol" panose="05050102010706020507" pitchFamily="18" charset="2"/>
              <a:buChar char=""/>
            </a:pPr>
            <a:r>
              <a:rPr lang="en-US" sz="6000" kern="100" dirty="0">
                <a:latin typeface="Franklin Gothic Demi" panose="020B0703020102020204" pitchFamily="34" charset="0"/>
                <a:ea typeface="Calibri" panose="020F0502020204030204" pitchFamily="34" charset="0"/>
                <a:cs typeface="Arial" panose="020B0604020202020204" pitchFamily="34" charset="0"/>
              </a:rPr>
              <a:t>A</a:t>
            </a:r>
            <a:r>
              <a:rPr lang="en-US" sz="6000" kern="100" dirty="0">
                <a:effectLst/>
                <a:latin typeface="Franklin Gothic Demi" panose="020B0703020102020204" pitchFamily="34" charset="0"/>
                <a:ea typeface="Calibri" panose="020F0502020204030204" pitchFamily="34" charset="0"/>
                <a:cs typeface="Arial" panose="020B0604020202020204" pitchFamily="34" charset="0"/>
              </a:rPr>
              <a:t>ll </a:t>
            </a:r>
            <a:r>
              <a:rPr lang="en-US" sz="6000" kern="100" dirty="0">
                <a:latin typeface="Franklin Gothic Demi" panose="020B0703020102020204" pitchFamily="34" charset="0"/>
                <a:ea typeface="Calibri" panose="020F0502020204030204" pitchFamily="34" charset="0"/>
                <a:cs typeface="Arial" panose="020B0604020202020204" pitchFamily="34" charset="0"/>
              </a:rPr>
              <a:t>C</a:t>
            </a:r>
            <a:r>
              <a:rPr lang="en-US" sz="6000" kern="100" dirty="0">
                <a:effectLst/>
                <a:latin typeface="Franklin Gothic Demi" panose="020B0703020102020204" pitchFamily="34" charset="0"/>
                <a:ea typeface="Calibri" panose="020F0502020204030204" pitchFamily="34" charset="0"/>
                <a:cs typeface="Arial" panose="020B0604020202020204" pitchFamily="34" charset="0"/>
              </a:rPr>
              <a:t>ampus and Community </a:t>
            </a:r>
            <a:r>
              <a:rPr lang="en-US" sz="6000" kern="100" dirty="0">
                <a:latin typeface="Franklin Gothic Demi" panose="020B0703020102020204" pitchFamily="34" charset="0"/>
                <a:ea typeface="Calibri" panose="020F0502020204030204" pitchFamily="34" charset="0"/>
                <a:cs typeface="Arial" panose="020B0604020202020204" pitchFamily="34" charset="0"/>
              </a:rPr>
              <a:t>O</a:t>
            </a:r>
            <a:r>
              <a:rPr lang="en-US" sz="6000" kern="100" dirty="0">
                <a:effectLst/>
                <a:latin typeface="Franklin Gothic Demi" panose="020B0703020102020204" pitchFamily="34" charset="0"/>
                <a:ea typeface="Calibri" panose="020F0502020204030204" pitchFamily="34" charset="0"/>
                <a:cs typeface="Arial" panose="020B0604020202020204" pitchFamily="34" charset="0"/>
              </a:rPr>
              <a:t>pen </a:t>
            </a:r>
            <a:r>
              <a:rPr lang="en-US" sz="6000" kern="100" dirty="0">
                <a:latin typeface="Franklin Gothic Demi" panose="020B0703020102020204" pitchFamily="34" charset="0"/>
                <a:ea typeface="Calibri" panose="020F0502020204030204" pitchFamily="34" charset="0"/>
                <a:cs typeface="Arial" panose="020B0604020202020204" pitchFamily="34" charset="0"/>
              </a:rPr>
              <a:t>H</a:t>
            </a:r>
            <a:r>
              <a:rPr lang="en-US" sz="6000" kern="100" dirty="0">
                <a:effectLst/>
                <a:latin typeface="Franklin Gothic Demi" panose="020B0703020102020204" pitchFamily="34" charset="0"/>
                <a:ea typeface="Calibri" panose="020F0502020204030204" pitchFamily="34" charset="0"/>
                <a:cs typeface="Arial" panose="020B0604020202020204" pitchFamily="34" charset="0"/>
              </a:rPr>
              <a:t>ouse </a:t>
            </a:r>
            <a:r>
              <a:rPr lang="en-US" sz="6000" kern="100" dirty="0">
                <a:latin typeface="Franklin Gothic Demi" panose="020B0703020102020204" pitchFamily="34" charset="0"/>
                <a:ea typeface="Calibri" panose="020F0502020204030204" pitchFamily="34" charset="0"/>
                <a:cs typeface="Arial" panose="020B0604020202020204" pitchFamily="34" charset="0"/>
              </a:rPr>
              <a:t>S</a:t>
            </a:r>
            <a:r>
              <a:rPr lang="en-US" sz="6000" kern="100" dirty="0">
                <a:effectLst/>
                <a:latin typeface="Franklin Gothic Demi" panose="020B0703020102020204" pitchFamily="34" charset="0"/>
                <a:ea typeface="Calibri" panose="020F0502020204030204" pitchFamily="34" charset="0"/>
                <a:cs typeface="Arial" panose="020B0604020202020204" pitchFamily="34" charset="0"/>
              </a:rPr>
              <a:t>essions</a:t>
            </a:r>
          </a:p>
          <a:p>
            <a:pPr marL="342900" marR="0" lvl="0" indent="-342900">
              <a:lnSpc>
                <a:spcPct val="107000"/>
              </a:lnSpc>
              <a:spcBef>
                <a:spcPts val="0"/>
              </a:spcBef>
              <a:spcAft>
                <a:spcPts val="0"/>
              </a:spcAft>
              <a:buFont typeface="Symbol" panose="05050102010706020507" pitchFamily="18" charset="2"/>
              <a:buChar char=""/>
            </a:pPr>
            <a:r>
              <a:rPr lang="en-US" sz="6000" kern="100" dirty="0">
                <a:effectLst/>
                <a:latin typeface="Franklin Gothic Demi" panose="020B0703020102020204" pitchFamily="34" charset="0"/>
                <a:ea typeface="Calibri" panose="020F0502020204030204" pitchFamily="34" charset="0"/>
                <a:cs typeface="Arial" panose="020B0604020202020204" pitchFamily="34" charset="0"/>
              </a:rPr>
              <a:t>Student Affairs Leadership Team (SALT)</a:t>
            </a:r>
          </a:p>
          <a:p>
            <a:pPr marL="342900" marR="0" lvl="0" indent="-342900">
              <a:lnSpc>
                <a:spcPct val="107000"/>
              </a:lnSpc>
              <a:spcBef>
                <a:spcPts val="0"/>
              </a:spcBef>
              <a:spcAft>
                <a:spcPts val="0"/>
              </a:spcAft>
              <a:buFont typeface="Symbol" panose="05050102010706020507" pitchFamily="18" charset="2"/>
              <a:buChar char=""/>
            </a:pPr>
            <a:r>
              <a:rPr lang="en-US" sz="6000" kern="100" dirty="0">
                <a:effectLst/>
                <a:latin typeface="Franklin Gothic Demi" panose="020B0703020102020204" pitchFamily="34" charset="0"/>
                <a:ea typeface="Calibri" panose="020F0502020204030204" pitchFamily="34" charset="0"/>
                <a:cs typeface="Arial" panose="020B0604020202020204" pitchFamily="34" charset="0"/>
              </a:rPr>
              <a:t>Facilities </a:t>
            </a:r>
            <a:r>
              <a:rPr lang="en-US" sz="6000" kern="100" dirty="0">
                <a:latin typeface="Franklin Gothic Demi" panose="020B0703020102020204" pitchFamily="34" charset="0"/>
                <a:ea typeface="Calibri" panose="020F0502020204030204" pitchFamily="34" charset="0"/>
                <a:cs typeface="Arial" panose="020B0604020202020204" pitchFamily="34" charset="0"/>
              </a:rPr>
              <a:t>Department</a:t>
            </a:r>
            <a:endParaRPr lang="en-US" sz="6000" kern="100" dirty="0">
              <a:effectLst/>
              <a:latin typeface="Franklin Gothic Demi" panose="020B0703020102020204" pitchFamily="34" charset="0"/>
              <a:ea typeface="Calibri" panose="020F0502020204030204" pitchFamily="34" charset="0"/>
              <a:cs typeface="Arial" panose="020B0604020202020204" pitchFamily="34" charset="0"/>
            </a:endParaRPr>
          </a:p>
          <a:p>
            <a:pPr marL="342900" marR="0" lvl="0" indent="-342900" defTabSz="571500">
              <a:lnSpc>
                <a:spcPct val="107000"/>
              </a:lnSpc>
              <a:spcBef>
                <a:spcPts val="0"/>
              </a:spcBef>
              <a:spcAft>
                <a:spcPts val="0"/>
              </a:spcAft>
              <a:buFont typeface="Symbol" panose="05050102010706020507" pitchFamily="18" charset="2"/>
              <a:buChar char=""/>
            </a:pPr>
            <a:r>
              <a:rPr lang="en-US" sz="6000" kern="100" dirty="0">
                <a:effectLst/>
                <a:latin typeface="Franklin Gothic Demi" panose="020B0703020102020204" pitchFamily="34" charset="0"/>
                <a:ea typeface="Calibri" panose="020F0502020204030204" pitchFamily="34" charset="0"/>
                <a:cs typeface="Arial" panose="020B0604020202020204" pitchFamily="34" charset="0"/>
              </a:rPr>
              <a:t>Affiliate Session (to include all affiliates – IUP Alumni Association, Foundation for IUP, IUP Research   </a:t>
            </a:r>
          </a:p>
          <a:p>
            <a:pPr marL="0" marR="0" lvl="0" indent="0">
              <a:lnSpc>
                <a:spcPct val="107000"/>
              </a:lnSpc>
              <a:spcBef>
                <a:spcPts val="0"/>
              </a:spcBef>
              <a:spcAft>
                <a:spcPts val="0"/>
              </a:spcAft>
              <a:buNone/>
              <a:tabLst>
                <a:tab pos="571500" algn="l"/>
              </a:tabLst>
            </a:pPr>
            <a:r>
              <a:rPr lang="en-US" sz="6000" kern="100" dirty="0">
                <a:effectLst/>
                <a:latin typeface="Franklin Gothic Demi" panose="020B0703020102020204" pitchFamily="34" charset="0"/>
                <a:ea typeface="Calibri" panose="020F0502020204030204" pitchFamily="34" charset="0"/>
                <a:cs typeface="Arial" panose="020B0604020202020204" pitchFamily="34" charset="0"/>
              </a:rPr>
              <a:t>	Institute, Residential Revival Indiana, and Student Cooperative Association)</a:t>
            </a:r>
          </a:p>
          <a:p>
            <a:pPr marL="342900" marR="0" lvl="0" indent="-342900">
              <a:lnSpc>
                <a:spcPct val="107000"/>
              </a:lnSpc>
              <a:spcBef>
                <a:spcPts val="0"/>
              </a:spcBef>
              <a:spcAft>
                <a:spcPts val="0"/>
              </a:spcAft>
              <a:buFont typeface="Symbol" panose="05050102010706020507" pitchFamily="18" charset="2"/>
              <a:buChar char=""/>
            </a:pPr>
            <a:r>
              <a:rPr lang="en-US" sz="6000" kern="100" dirty="0">
                <a:effectLst/>
                <a:latin typeface="Franklin Gothic Demi" panose="020B0703020102020204" pitchFamily="34" charset="0"/>
                <a:ea typeface="Calibri" panose="020F0502020204030204" pitchFamily="34" charset="0"/>
                <a:cs typeface="Arial" panose="020B0604020202020204" pitchFamily="34" charset="0"/>
              </a:rPr>
              <a:t>Dr. Michael Driscoll, President</a:t>
            </a:r>
          </a:p>
          <a:p>
            <a:pPr marL="342900" marR="0" lvl="0" indent="-342900">
              <a:lnSpc>
                <a:spcPct val="107000"/>
              </a:lnSpc>
              <a:spcBef>
                <a:spcPts val="0"/>
              </a:spcBef>
              <a:spcAft>
                <a:spcPts val="0"/>
              </a:spcAft>
              <a:buFont typeface="Symbol" panose="05050102010706020507" pitchFamily="18" charset="2"/>
              <a:buChar char=""/>
            </a:pPr>
            <a:r>
              <a:rPr lang="en-US" sz="6000" kern="100" dirty="0">
                <a:effectLst/>
                <a:latin typeface="Franklin Gothic Demi" panose="020B0703020102020204" pitchFamily="34" charset="0"/>
                <a:ea typeface="Calibri" panose="020F0502020204030204" pitchFamily="34" charset="0"/>
                <a:cs typeface="Arial" panose="020B0604020202020204" pitchFamily="34" charset="0"/>
              </a:rPr>
              <a:t>Dr. Lara Luetkehans, Provost and Vice President for Academic Affairs</a:t>
            </a:r>
          </a:p>
          <a:p>
            <a:pPr marL="342900" marR="0" lvl="0" indent="-342900">
              <a:lnSpc>
                <a:spcPct val="107000"/>
              </a:lnSpc>
              <a:spcBef>
                <a:spcPts val="0"/>
              </a:spcBef>
              <a:spcAft>
                <a:spcPts val="0"/>
              </a:spcAft>
              <a:buFont typeface="Symbol" panose="05050102010706020507" pitchFamily="18" charset="2"/>
              <a:buChar char=""/>
            </a:pPr>
            <a:r>
              <a:rPr lang="en-US" sz="6000" kern="100" dirty="0">
                <a:effectLst/>
                <a:latin typeface="Franklin Gothic Demi" panose="020B0703020102020204" pitchFamily="34" charset="0"/>
                <a:ea typeface="Calibri" panose="020F0502020204030204" pitchFamily="34" charset="0"/>
                <a:cs typeface="Arial" panose="020B0604020202020204" pitchFamily="34" charset="0"/>
              </a:rPr>
              <a:t>Dr. Debra Fitzsimons, Vice President for Administration and Finance</a:t>
            </a:r>
          </a:p>
          <a:p>
            <a:pPr marL="342900" marR="0" lvl="0" indent="-342900">
              <a:lnSpc>
                <a:spcPct val="107000"/>
              </a:lnSpc>
              <a:spcBef>
                <a:spcPts val="0"/>
              </a:spcBef>
              <a:spcAft>
                <a:spcPts val="0"/>
              </a:spcAft>
              <a:buFont typeface="Symbol" panose="05050102010706020507" pitchFamily="18" charset="2"/>
              <a:buChar char=""/>
            </a:pPr>
            <a:r>
              <a:rPr lang="en-US" sz="6000" kern="100" dirty="0">
                <a:latin typeface="Franklin Gothic Demi" panose="020B0703020102020204" pitchFamily="34" charset="0"/>
                <a:ea typeface="Calibri" panose="020F0502020204030204" pitchFamily="34" charset="0"/>
                <a:cs typeface="Arial" panose="020B0604020202020204" pitchFamily="34" charset="0"/>
              </a:rPr>
              <a:t>Dr. Tom Segar, Vice President for Student Affairs</a:t>
            </a:r>
          </a:p>
          <a:p>
            <a:pPr marL="342900" marR="0" lvl="0" indent="-342900">
              <a:lnSpc>
                <a:spcPct val="107000"/>
              </a:lnSpc>
              <a:spcBef>
                <a:spcPts val="0"/>
              </a:spcBef>
              <a:spcAft>
                <a:spcPts val="0"/>
              </a:spcAft>
              <a:buFont typeface="Symbol" panose="05050102010706020507" pitchFamily="18" charset="2"/>
              <a:buChar char=""/>
            </a:pPr>
            <a:r>
              <a:rPr lang="en-US" sz="6000" kern="100" dirty="0">
                <a:latin typeface="Franklin Gothic Demi" panose="020B0703020102020204" pitchFamily="34" charset="0"/>
                <a:ea typeface="Calibri" panose="020F0502020204030204" pitchFamily="34" charset="0"/>
                <a:cs typeface="Arial" panose="020B0604020202020204" pitchFamily="34" charset="0"/>
              </a:rPr>
              <a:t>Dr. Patricia McCarthy, Vice President for Enrollment Management</a:t>
            </a:r>
          </a:p>
          <a:p>
            <a:pPr marL="342900" marR="0" lvl="0" indent="-342900">
              <a:lnSpc>
                <a:spcPct val="107000"/>
              </a:lnSpc>
              <a:spcBef>
                <a:spcPts val="0"/>
              </a:spcBef>
              <a:spcAft>
                <a:spcPts val="0"/>
              </a:spcAft>
              <a:buFont typeface="Symbol" panose="05050102010706020507" pitchFamily="18" charset="2"/>
              <a:buChar char=""/>
            </a:pPr>
            <a:r>
              <a:rPr lang="en-US" sz="6000" kern="100" dirty="0">
                <a:effectLst/>
                <a:latin typeface="Franklin Gothic Demi" panose="020B0703020102020204" pitchFamily="34" charset="0"/>
                <a:ea typeface="Calibri" panose="020F0502020204030204" pitchFamily="34" charset="0"/>
                <a:cs typeface="Arial" panose="020B0604020202020204" pitchFamily="34" charset="0"/>
              </a:rPr>
              <a:t>Dr. Hilliary Creely, Dean, Graduate Studies and Research</a:t>
            </a:r>
          </a:p>
          <a:p>
            <a:pPr marL="342900" marR="0" lvl="0" indent="-342900">
              <a:lnSpc>
                <a:spcPct val="107000"/>
              </a:lnSpc>
              <a:spcBef>
                <a:spcPts val="0"/>
              </a:spcBef>
              <a:spcAft>
                <a:spcPts val="0"/>
              </a:spcAft>
              <a:buFont typeface="Symbol" panose="05050102010706020507" pitchFamily="18" charset="2"/>
              <a:buChar char=""/>
            </a:pPr>
            <a:r>
              <a:rPr lang="en-US" sz="6000" kern="100" dirty="0">
                <a:latin typeface="Franklin Gothic Demi" panose="020B0703020102020204" pitchFamily="34" charset="0"/>
                <a:ea typeface="Calibri" panose="020F0502020204030204" pitchFamily="34" charset="0"/>
                <a:cs typeface="Arial" panose="020B0604020202020204" pitchFamily="34" charset="0"/>
              </a:rPr>
              <a:t>Ms. Elise Glenn, Acting Assistant to the President for Social Equity</a:t>
            </a:r>
          </a:p>
          <a:p>
            <a:pPr marL="342900" marR="0" lvl="0" indent="-342900">
              <a:lnSpc>
                <a:spcPct val="107000"/>
              </a:lnSpc>
              <a:spcBef>
                <a:spcPts val="0"/>
              </a:spcBef>
              <a:spcAft>
                <a:spcPts val="0"/>
              </a:spcAft>
              <a:buFont typeface="Symbol" panose="05050102010706020507" pitchFamily="18" charset="2"/>
              <a:buChar char=""/>
            </a:pPr>
            <a:r>
              <a:rPr lang="en-US" sz="6000" kern="100" dirty="0">
                <a:effectLst/>
                <a:latin typeface="Franklin Gothic Demi" panose="020B0703020102020204" pitchFamily="34" charset="0"/>
                <a:ea typeface="Calibri" panose="020F0502020204030204" pitchFamily="34" charset="0"/>
                <a:cs typeface="Arial" panose="020B0604020202020204" pitchFamily="34" charset="0"/>
              </a:rPr>
              <a:t>Mr. Bill Balint, Chief Information Officer</a:t>
            </a:r>
          </a:p>
          <a:p>
            <a:pPr marL="342900" marR="0" lvl="0" indent="-342900">
              <a:lnSpc>
                <a:spcPct val="107000"/>
              </a:lnSpc>
              <a:spcBef>
                <a:spcPts val="0"/>
              </a:spcBef>
              <a:spcAft>
                <a:spcPts val="0"/>
              </a:spcAft>
              <a:buFont typeface="Symbol" panose="05050102010706020507" pitchFamily="18" charset="2"/>
              <a:buChar char=""/>
            </a:pPr>
            <a:r>
              <a:rPr lang="en-US" sz="6000" kern="100" dirty="0">
                <a:effectLst/>
                <a:latin typeface="Franklin Gothic Demi" panose="020B0703020102020204" pitchFamily="34" charset="0"/>
                <a:ea typeface="Calibri" panose="020F0502020204030204" pitchFamily="34" charset="0"/>
                <a:cs typeface="Arial" panose="020B0604020202020204" pitchFamily="34" charset="0"/>
              </a:rPr>
              <a:t>Police and Parking</a:t>
            </a:r>
          </a:p>
          <a:p>
            <a:pPr marL="342900" marR="0" lvl="0" indent="-342900">
              <a:lnSpc>
                <a:spcPct val="107000"/>
              </a:lnSpc>
              <a:spcBef>
                <a:spcPts val="0"/>
              </a:spcBef>
              <a:spcAft>
                <a:spcPts val="0"/>
              </a:spcAft>
              <a:buFont typeface="Symbol" panose="05050102010706020507" pitchFamily="18" charset="2"/>
              <a:buChar char=""/>
            </a:pPr>
            <a:r>
              <a:rPr lang="en-US" sz="6000" kern="100" dirty="0">
                <a:effectLst/>
                <a:latin typeface="Franklin Gothic Demi" panose="020B0703020102020204" pitchFamily="34" charset="0"/>
                <a:ea typeface="Calibri" panose="020F0502020204030204" pitchFamily="34" charset="0"/>
                <a:cs typeface="Arial" panose="020B0604020202020204" pitchFamily="34" charset="0"/>
              </a:rPr>
              <a:t>Intercollegiate Athletics Department</a:t>
            </a:r>
          </a:p>
          <a:p>
            <a:pPr marL="342900" marR="0" lvl="0" indent="-342900">
              <a:lnSpc>
                <a:spcPct val="107000"/>
              </a:lnSpc>
              <a:spcBef>
                <a:spcPts val="0"/>
              </a:spcBef>
              <a:spcAft>
                <a:spcPts val="0"/>
              </a:spcAft>
              <a:buFont typeface="Symbol" panose="05050102010706020507" pitchFamily="18" charset="2"/>
              <a:buChar char=""/>
            </a:pPr>
            <a:r>
              <a:rPr lang="en-US" sz="6000" kern="100" dirty="0">
                <a:effectLst/>
                <a:latin typeface="Franklin Gothic Demi" panose="020B0703020102020204" pitchFamily="34" charset="0"/>
                <a:ea typeface="Calibri" panose="020F0502020204030204" pitchFamily="34" charset="0"/>
                <a:cs typeface="Arial" panose="020B0604020202020204" pitchFamily="34" charset="0"/>
              </a:rPr>
              <a:t>COT Focus Group</a:t>
            </a:r>
          </a:p>
          <a:p>
            <a:pPr marL="342900" marR="0" lvl="0" indent="-342900">
              <a:lnSpc>
                <a:spcPct val="107000"/>
              </a:lnSpc>
              <a:spcBef>
                <a:spcPts val="0"/>
              </a:spcBef>
              <a:spcAft>
                <a:spcPts val="0"/>
              </a:spcAft>
              <a:buFont typeface="Symbol" panose="05050102010706020507" pitchFamily="18" charset="2"/>
              <a:buChar char=""/>
            </a:pPr>
            <a:r>
              <a:rPr lang="en-US" sz="6000" kern="100" dirty="0">
                <a:effectLst/>
                <a:latin typeface="Franklin Gothic Demi" panose="020B0703020102020204" pitchFamily="34" charset="0"/>
                <a:ea typeface="Calibri" panose="020F0502020204030204" pitchFamily="34" charset="0"/>
                <a:cs typeface="Arial" panose="020B0604020202020204" pitchFamily="34" charset="0"/>
              </a:rPr>
              <a:t>Community Focus </a:t>
            </a:r>
            <a:r>
              <a:rPr lang="en-US" sz="6000" kern="100" dirty="0">
                <a:latin typeface="Franklin Gothic Demi" panose="020B0703020102020204" pitchFamily="34" charset="0"/>
                <a:ea typeface="Calibri" panose="020F0502020204030204" pitchFamily="34" charset="0"/>
                <a:cs typeface="Arial" panose="020B0604020202020204" pitchFamily="34" charset="0"/>
              </a:rPr>
              <a:t>G</a:t>
            </a:r>
            <a:r>
              <a:rPr lang="en-US" sz="6000" kern="100" dirty="0">
                <a:effectLst/>
                <a:latin typeface="Franklin Gothic Demi" panose="020B0703020102020204" pitchFamily="34" charset="0"/>
                <a:ea typeface="Calibri" panose="020F0502020204030204" pitchFamily="34" charset="0"/>
                <a:cs typeface="Arial" panose="020B0604020202020204" pitchFamily="34" charset="0"/>
              </a:rPr>
              <a:t>roup (identified by the president)</a:t>
            </a:r>
          </a:p>
          <a:p>
            <a:pPr marL="342900" marR="0" lvl="0" indent="-342900">
              <a:lnSpc>
                <a:spcPct val="107000"/>
              </a:lnSpc>
              <a:spcBef>
                <a:spcPts val="0"/>
              </a:spcBef>
              <a:spcAft>
                <a:spcPts val="0"/>
              </a:spcAft>
              <a:buFont typeface="Symbol" panose="05050102010706020507" pitchFamily="18" charset="2"/>
              <a:buChar char=""/>
            </a:pPr>
            <a:r>
              <a:rPr lang="en-US" sz="6000" kern="100" dirty="0">
                <a:effectLst/>
                <a:latin typeface="Franklin Gothic Demi" panose="020B0703020102020204" pitchFamily="34" charset="0"/>
                <a:ea typeface="Calibri" panose="020F0502020204030204" pitchFamily="34" charset="0"/>
                <a:cs typeface="Arial" panose="020B0604020202020204" pitchFamily="34" charset="0"/>
              </a:rPr>
              <a:t>Marketing and Communications (MARCOM) and Enrollment Management</a:t>
            </a:r>
          </a:p>
          <a:p>
            <a:pPr marL="342900" marR="0" lvl="0" indent="-342900">
              <a:lnSpc>
                <a:spcPct val="107000"/>
              </a:lnSpc>
              <a:spcBef>
                <a:spcPts val="0"/>
              </a:spcBef>
              <a:spcAft>
                <a:spcPts val="0"/>
              </a:spcAft>
              <a:buFont typeface="Symbol" panose="05050102010706020507" pitchFamily="18" charset="2"/>
              <a:buChar char=""/>
            </a:pPr>
            <a:r>
              <a:rPr lang="en-US" sz="6000" kern="100" dirty="0">
                <a:latin typeface="Franklin Gothic Demi" panose="020B0703020102020204" pitchFamily="34" charset="0"/>
                <a:ea typeface="Calibri" panose="020F0502020204030204" pitchFamily="34" charset="0"/>
                <a:cs typeface="Arial" panose="020B0604020202020204" pitchFamily="34" charset="0"/>
              </a:rPr>
              <a:t>Ms. Khatmeh Osseiran-Hanna, Vice President for University Advancement and Staff</a:t>
            </a:r>
            <a:endParaRPr lang="en-US" sz="6000" kern="100" dirty="0">
              <a:effectLst/>
              <a:latin typeface="Franklin Gothic Demi" panose="020B0703020102020204" pitchFamily="34" charset="0"/>
              <a:ea typeface="Calibri" panose="020F0502020204030204" pitchFamily="34" charset="0"/>
              <a:cs typeface="Arial" panose="020B0604020202020204" pitchFamily="34" charset="0"/>
            </a:endParaRPr>
          </a:p>
          <a:p>
            <a:pPr marL="342900" indent="-342900">
              <a:lnSpc>
                <a:spcPct val="107000"/>
              </a:lnSpc>
              <a:spcBef>
                <a:spcPts val="0"/>
              </a:spcBef>
              <a:spcAft>
                <a:spcPts val="0"/>
              </a:spcAft>
              <a:buFont typeface="Symbol" panose="05050102010706020507" pitchFamily="18" charset="2"/>
              <a:buChar char=""/>
            </a:pPr>
            <a:r>
              <a:rPr lang="en-US" sz="6000" kern="100" dirty="0">
                <a:latin typeface="Franklin Gothic Demi" panose="020B0703020102020204" pitchFamily="34" charset="0"/>
                <a:cs typeface="Arial" panose="020B0604020202020204" pitchFamily="34" charset="0"/>
              </a:rPr>
              <a:t>Senate Development and Finance Committee</a:t>
            </a:r>
          </a:p>
          <a:p>
            <a:pPr marL="342900" indent="-342900">
              <a:lnSpc>
                <a:spcPct val="107000"/>
              </a:lnSpc>
              <a:spcBef>
                <a:spcPts val="0"/>
              </a:spcBef>
              <a:spcAft>
                <a:spcPts val="0"/>
              </a:spcAft>
              <a:buFont typeface="Symbol" panose="05050102010706020507" pitchFamily="18" charset="2"/>
              <a:buChar char=""/>
            </a:pPr>
            <a:r>
              <a:rPr lang="en-US" sz="6000" kern="100" dirty="0">
                <a:latin typeface="Franklin Gothic Demi" panose="020B0703020102020204" pitchFamily="34" charset="0"/>
                <a:cs typeface="Arial" panose="020B0604020202020204" pitchFamily="34" charset="0"/>
              </a:rPr>
              <a:t>Health Science Cluster</a:t>
            </a:r>
            <a:endParaRPr lang="en-US" sz="6000" kern="100" dirty="0">
              <a:effectLst/>
              <a:latin typeface="Franklin Gothic Demi" panose="020B0703020102020204" pitchFamily="34" charset="0"/>
              <a:ea typeface="Calibri" panose="020F0502020204030204" pitchFamily="34" charset="0"/>
              <a:cs typeface="Arial" panose="020B0604020202020204" pitchFamily="34" charset="0"/>
            </a:endParaRPr>
          </a:p>
          <a:p>
            <a:endParaRPr lang="en-US" dirty="0"/>
          </a:p>
        </p:txBody>
      </p:sp>
      <p:sp>
        <p:nvSpPr>
          <p:cNvPr id="6" name="Slide Number Placeholder 5">
            <a:extLst>
              <a:ext uri="{FF2B5EF4-FFF2-40B4-BE49-F238E27FC236}">
                <a16:creationId xmlns:a16="http://schemas.microsoft.com/office/drawing/2014/main" id="{6C34B5A7-9442-1EB3-1170-413CEAC0E6AF}"/>
              </a:ext>
            </a:extLst>
          </p:cNvPr>
          <p:cNvSpPr>
            <a:spLocks noGrp="1"/>
          </p:cNvSpPr>
          <p:nvPr>
            <p:ph type="sldNum" sz="quarter" idx="12"/>
          </p:nvPr>
        </p:nvSpPr>
        <p:spPr>
          <a:xfrm>
            <a:off x="10566179" y="6232065"/>
            <a:ext cx="1370815" cy="365125"/>
          </a:xfrm>
        </p:spPr>
        <p:txBody>
          <a:bodyPr/>
          <a:lstStyle/>
          <a:p>
            <a:r>
              <a:rPr lang="en-US" dirty="0"/>
              <a:t>  12</a:t>
            </a:r>
          </a:p>
        </p:txBody>
      </p:sp>
    </p:spTree>
    <p:extLst>
      <p:ext uri="{BB962C8B-B14F-4D97-AF65-F5344CB8AC3E}">
        <p14:creationId xmlns:p14="http://schemas.microsoft.com/office/powerpoint/2010/main" val="23521276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830FE8C-8D73-D624-A0A6-B0B91AF31724}"/>
              </a:ext>
            </a:extLst>
          </p:cNvPr>
          <p:cNvSpPr>
            <a:spLocks noGrp="1"/>
          </p:cNvSpPr>
          <p:nvPr>
            <p:ph type="title"/>
          </p:nvPr>
        </p:nvSpPr>
        <p:spPr>
          <a:xfrm>
            <a:off x="1" y="-15327"/>
            <a:ext cx="12192000" cy="796377"/>
          </a:xfrm>
        </p:spPr>
        <p:txBody>
          <a:bodyPr>
            <a:normAutofit/>
          </a:bodyPr>
          <a:lstStyle/>
          <a:p>
            <a:pPr algn="ctr"/>
            <a:r>
              <a:rPr lang="en-US" sz="3600" dirty="0"/>
              <a:t>Immediate Next Steps in LRFMP process:  In April 2023</a:t>
            </a:r>
          </a:p>
        </p:txBody>
      </p:sp>
      <p:sp>
        <p:nvSpPr>
          <p:cNvPr id="7" name="Content Placeholder 6">
            <a:extLst>
              <a:ext uri="{FF2B5EF4-FFF2-40B4-BE49-F238E27FC236}">
                <a16:creationId xmlns:a16="http://schemas.microsoft.com/office/drawing/2014/main" id="{E19D4D3E-EFEC-72D8-79FF-64DD53CF8FB5}"/>
              </a:ext>
            </a:extLst>
          </p:cNvPr>
          <p:cNvSpPr>
            <a:spLocks noGrp="1"/>
          </p:cNvSpPr>
          <p:nvPr>
            <p:ph idx="1"/>
          </p:nvPr>
        </p:nvSpPr>
        <p:spPr>
          <a:xfrm>
            <a:off x="400050" y="590550"/>
            <a:ext cx="11391900" cy="5676900"/>
          </a:xfrm>
        </p:spPr>
        <p:txBody>
          <a:bodyPr>
            <a:noAutofit/>
          </a:bodyPr>
          <a:lstStyle/>
          <a:p>
            <a:r>
              <a:rPr lang="en-US" sz="2200" dirty="0">
                <a:latin typeface="+mj-lt"/>
              </a:rPr>
              <a:t>SGA Meeting held on March 28, informative meeting and gaining student involvement.</a:t>
            </a:r>
          </a:p>
          <a:p>
            <a:r>
              <a:rPr lang="en-US" sz="2200" b="1" dirty="0">
                <a:latin typeface="+mj-lt"/>
              </a:rPr>
              <a:t>Email communication to be developed to be from LRFMP Executive Steering Committee co-chairs to be sent the week of April 3.  </a:t>
            </a:r>
          </a:p>
          <a:p>
            <a:r>
              <a:rPr lang="en-US" sz="2200" dirty="0">
                <a:latin typeface="+mj-lt"/>
              </a:rPr>
              <a:t>LRFMP IUP Survey will be available for public input in April, 2023. This survey will allow faculty, staff, and students to share their opinions. Executive Steering Committee will review the survey prior to it being sent.  </a:t>
            </a:r>
          </a:p>
          <a:p>
            <a:r>
              <a:rPr lang="en-US" sz="2200" b="1" dirty="0">
                <a:latin typeface="+mj-lt"/>
              </a:rPr>
              <a:t>Virtual/Zoom meetings and on-site meetings will be scheduled in April </a:t>
            </a:r>
            <a:r>
              <a:rPr lang="en-US" sz="2200" dirty="0">
                <a:latin typeface="+mj-lt"/>
              </a:rPr>
              <a:t>with all of the groups and individuals identified across the Indiana campus that will provide input to the consultants. </a:t>
            </a:r>
          </a:p>
          <a:p>
            <a:r>
              <a:rPr lang="en-US" sz="2200" dirty="0">
                <a:latin typeface="+mj-lt"/>
              </a:rPr>
              <a:t>SmithGroup is scheduled for an </a:t>
            </a:r>
            <a:r>
              <a:rPr lang="en-US" sz="2200" b="1" dirty="0">
                <a:latin typeface="+mj-lt"/>
              </a:rPr>
              <a:t>on-site visit April 24, 25, and 26. </a:t>
            </a:r>
            <a:r>
              <a:rPr lang="en-US" sz="2200" dirty="0">
                <a:latin typeface="+mj-lt"/>
              </a:rPr>
              <a:t>This visit will include a tour of the Indiana campus and stakeholder engagement. SmithGroup will have priority meetings with the groups and individuals providing input. Logistical meeting with facilities staff and others the week of April 3 to plan the on-site visit of SmithGroup and to to develop publicity and scheduling events.</a:t>
            </a:r>
          </a:p>
          <a:p>
            <a:endParaRPr lang="en-US" sz="2200" dirty="0">
              <a:latin typeface="+mj-lt"/>
            </a:endParaRPr>
          </a:p>
        </p:txBody>
      </p:sp>
      <p:sp>
        <p:nvSpPr>
          <p:cNvPr id="5" name="Slide Number Placeholder 4">
            <a:extLst>
              <a:ext uri="{FF2B5EF4-FFF2-40B4-BE49-F238E27FC236}">
                <a16:creationId xmlns:a16="http://schemas.microsoft.com/office/drawing/2014/main" id="{966535C6-E0CB-2373-185A-4245AC0EAFD9}"/>
              </a:ext>
            </a:extLst>
          </p:cNvPr>
          <p:cNvSpPr>
            <a:spLocks noGrp="1"/>
          </p:cNvSpPr>
          <p:nvPr>
            <p:ph type="sldNum" sz="quarter" idx="12"/>
          </p:nvPr>
        </p:nvSpPr>
        <p:spPr/>
        <p:txBody>
          <a:bodyPr/>
          <a:lstStyle/>
          <a:p>
            <a:fld id="{A9EDB695-B233-4887-BF2C-7F3BB78C8EBC}" type="slidenum">
              <a:rPr lang="en-US" smtClean="0"/>
              <a:pPr/>
              <a:t>13</a:t>
            </a:fld>
            <a:endParaRPr lang="en-US" dirty="0"/>
          </a:p>
        </p:txBody>
      </p:sp>
    </p:spTree>
    <p:extLst>
      <p:ext uri="{BB962C8B-B14F-4D97-AF65-F5344CB8AC3E}">
        <p14:creationId xmlns:p14="http://schemas.microsoft.com/office/powerpoint/2010/main" val="37007259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56694A-DA4D-0749-994E-C8AF4A3F4089}"/>
              </a:ext>
            </a:extLst>
          </p:cNvPr>
          <p:cNvSpPr/>
          <p:nvPr/>
        </p:nvSpPr>
        <p:spPr>
          <a:xfrm>
            <a:off x="79899"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latin typeface="+mj-lt"/>
            </a:endParaRPr>
          </a:p>
        </p:txBody>
      </p:sp>
      <p:sp>
        <p:nvSpPr>
          <p:cNvPr id="3" name="TextBox 2">
            <a:extLst>
              <a:ext uri="{FF2B5EF4-FFF2-40B4-BE49-F238E27FC236}">
                <a16:creationId xmlns:a16="http://schemas.microsoft.com/office/drawing/2014/main" id="{2AFB4DB2-59B4-B34A-A860-0DF53BC5D979}"/>
              </a:ext>
            </a:extLst>
          </p:cNvPr>
          <p:cNvSpPr txBox="1"/>
          <p:nvPr/>
        </p:nvSpPr>
        <p:spPr>
          <a:xfrm>
            <a:off x="417250" y="3044279"/>
            <a:ext cx="11159232" cy="707886"/>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Q &amp; A</a:t>
            </a:r>
          </a:p>
        </p:txBody>
      </p:sp>
    </p:spTree>
    <p:extLst>
      <p:ext uri="{BB962C8B-B14F-4D97-AF65-F5344CB8AC3E}">
        <p14:creationId xmlns:p14="http://schemas.microsoft.com/office/powerpoint/2010/main" val="32830099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9E8A4DB-5B59-9847-87F3-F209E231E388}"/>
              </a:ext>
            </a:extLst>
          </p:cNvPr>
          <p:cNvSpPr>
            <a:spLocks noGrp="1"/>
          </p:cNvSpPr>
          <p:nvPr>
            <p:ph type="ctrTitle"/>
          </p:nvPr>
        </p:nvSpPr>
        <p:spPr>
          <a:xfrm>
            <a:off x="1060142" y="1473693"/>
            <a:ext cx="10515600" cy="792121"/>
          </a:xfrm>
        </p:spPr>
        <p:txBody>
          <a:bodyPr>
            <a:normAutofit/>
          </a:bodyPr>
          <a:lstStyle/>
          <a:p>
            <a:r>
              <a:rPr lang="en-US" sz="4400" dirty="0"/>
              <a:t>Thank you</a:t>
            </a:r>
          </a:p>
        </p:txBody>
      </p:sp>
      <p:sp>
        <p:nvSpPr>
          <p:cNvPr id="7" name="Title 5">
            <a:extLst>
              <a:ext uri="{FF2B5EF4-FFF2-40B4-BE49-F238E27FC236}">
                <a16:creationId xmlns:a16="http://schemas.microsoft.com/office/drawing/2014/main" id="{9C529B4F-01C9-2448-9B57-BDBB1C20710A}"/>
              </a:ext>
            </a:extLst>
          </p:cNvPr>
          <p:cNvSpPr txBox="1">
            <a:spLocks/>
          </p:cNvSpPr>
          <p:nvPr/>
        </p:nvSpPr>
        <p:spPr>
          <a:xfrm>
            <a:off x="7066625" y="5432610"/>
            <a:ext cx="4785064" cy="792121"/>
          </a:xfrm>
          <a:prstGeom prst="rect">
            <a:avLst/>
          </a:prstGeom>
        </p:spPr>
        <p:txBody>
          <a:bodyPr vert="horz" lIns="91440" tIns="45720" rIns="91440" bIns="45720" rtlCol="0" anchor="b">
            <a:normAutofit/>
          </a:bodyPr>
          <a:lstStyle>
            <a:lvl1pPr algn="l" defTabSz="914377" rtl="0" eaLnBrk="1" latinLnBrk="0" hangingPunct="1">
              <a:lnSpc>
                <a:spcPct val="90000"/>
              </a:lnSpc>
              <a:spcBef>
                <a:spcPct val="0"/>
              </a:spcBef>
              <a:buNone/>
              <a:defRPr sz="5400" b="1" i="0" kern="1200">
                <a:solidFill>
                  <a:schemeClr val="bg1"/>
                </a:solidFill>
                <a:latin typeface="Franklin Gothic Demi" panose="020B0603020102020204" pitchFamily="34" charset="0"/>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Franklin Gothic Demi" panose="020B0603020102020204" pitchFamily="34" charset="0"/>
              <a:ea typeface="+mj-ea"/>
              <a:cs typeface="+mj-cs"/>
            </a:endParaRPr>
          </a:p>
        </p:txBody>
      </p:sp>
      <p:pic>
        <p:nvPicPr>
          <p:cNvPr id="4" name="Picture 3" descr="A picture containing bird&#10;&#10;Description automatically generated">
            <a:extLst>
              <a:ext uri="{FF2B5EF4-FFF2-40B4-BE49-F238E27FC236}">
                <a16:creationId xmlns:a16="http://schemas.microsoft.com/office/drawing/2014/main" id="{8BDD3610-CFC9-4388-8363-AAA1537F91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4672" y="924762"/>
            <a:ext cx="3614176" cy="5159900"/>
          </a:xfrm>
          <a:prstGeom prst="rect">
            <a:avLst/>
          </a:prstGeom>
        </p:spPr>
      </p:pic>
    </p:spTree>
    <p:extLst>
      <p:ext uri="{BB962C8B-B14F-4D97-AF65-F5344CB8AC3E}">
        <p14:creationId xmlns:p14="http://schemas.microsoft.com/office/powerpoint/2010/main" val="33658781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C19F34E3-3380-0E40-A916-2904ED112F50}"/>
              </a:ext>
            </a:extLst>
          </p:cNvPr>
          <p:cNvSpPr>
            <a:spLocks noGrp="1"/>
          </p:cNvSpPr>
          <p:nvPr>
            <p:ph type="title"/>
          </p:nvPr>
        </p:nvSpPr>
        <p:spPr>
          <a:xfrm>
            <a:off x="0" y="-1"/>
            <a:ext cx="12192000" cy="809625"/>
          </a:xfrm>
        </p:spPr>
        <p:txBody>
          <a:bodyPr>
            <a:normAutofit/>
          </a:bodyPr>
          <a:lstStyle/>
          <a:p>
            <a:pPr algn="ctr"/>
            <a:br>
              <a:rPr lang="en-US" sz="1600" dirty="0"/>
            </a:br>
            <a:r>
              <a:rPr lang="en-US" sz="1600" dirty="0"/>
              <a:t> </a:t>
            </a:r>
            <a:r>
              <a:rPr lang="en-US" sz="3600" dirty="0"/>
              <a:t>What is a Master Plan?</a:t>
            </a:r>
          </a:p>
        </p:txBody>
      </p:sp>
      <p:sp>
        <p:nvSpPr>
          <p:cNvPr id="3" name="Content Placeholder 2">
            <a:extLst>
              <a:ext uri="{FF2B5EF4-FFF2-40B4-BE49-F238E27FC236}">
                <a16:creationId xmlns:a16="http://schemas.microsoft.com/office/drawing/2014/main" id="{3533A409-DDF5-6C4A-ABEA-F6280EF071D4}"/>
              </a:ext>
            </a:extLst>
          </p:cNvPr>
          <p:cNvSpPr>
            <a:spLocks noGrp="1"/>
          </p:cNvSpPr>
          <p:nvPr>
            <p:ph sz="half" idx="1"/>
          </p:nvPr>
        </p:nvSpPr>
        <p:spPr>
          <a:xfrm>
            <a:off x="314324" y="1166082"/>
            <a:ext cx="6142459" cy="5233560"/>
          </a:xfrm>
        </p:spPr>
        <p:txBody>
          <a:bodyPr>
            <a:normAutofit fontScale="62500" lnSpcReduction="20000"/>
          </a:bodyPr>
          <a:lstStyle/>
          <a:p>
            <a:pPr lvl="1"/>
            <a:r>
              <a:rPr lang="en-US" sz="3800" dirty="0">
                <a:solidFill>
                  <a:schemeClr val="accent1"/>
                </a:solidFill>
                <a:latin typeface="+mj-lt"/>
              </a:rPr>
              <a:t>The IUP Campus Plan Update will provide guidance for the physical development of the Indiana campus.</a:t>
            </a:r>
          </a:p>
          <a:p>
            <a:pPr lvl="1"/>
            <a:r>
              <a:rPr lang="en-US" sz="3800" dirty="0">
                <a:solidFill>
                  <a:schemeClr val="accent1"/>
                </a:solidFill>
                <a:latin typeface="+mj-lt"/>
              </a:rPr>
              <a:t>A Campus Plan is a long-range document that engages all constituencies including leadership, decision-makers, students</a:t>
            </a:r>
            <a:r>
              <a:rPr lang="en-US" sz="3800" i="1" dirty="0">
                <a:solidFill>
                  <a:schemeClr val="accent1"/>
                </a:solidFill>
                <a:latin typeface="+mj-lt"/>
              </a:rPr>
              <a:t>, </a:t>
            </a:r>
            <a:r>
              <a:rPr lang="en-US" sz="3800" dirty="0">
                <a:solidFill>
                  <a:schemeClr val="accent1"/>
                </a:solidFill>
                <a:latin typeface="+mj-lt"/>
              </a:rPr>
              <a:t>the Indiana campus, and surrounding communities in identifying and prioritizing physical improvements.</a:t>
            </a:r>
          </a:p>
          <a:p>
            <a:pPr lvl="1"/>
            <a:r>
              <a:rPr lang="en-US" sz="3800" dirty="0">
                <a:solidFill>
                  <a:schemeClr val="accent1"/>
                </a:solidFill>
                <a:latin typeface="+mj-lt"/>
              </a:rPr>
              <a:t>The plan will improve how IUP is using its current space and make recommendations on right sizing the Indiana campus facility footprint.  </a:t>
            </a:r>
          </a:p>
          <a:p>
            <a:pPr lvl="1"/>
            <a:endParaRPr lang="en-US" dirty="0">
              <a:solidFill>
                <a:schemeClr val="accent1"/>
              </a:solidFill>
              <a:latin typeface="+mj-lt"/>
            </a:endParaRPr>
          </a:p>
          <a:p>
            <a:pPr lvl="1"/>
            <a:endParaRPr lang="en-US" sz="3200" dirty="0">
              <a:solidFill>
                <a:schemeClr val="tx1">
                  <a:lumMod val="95000"/>
                  <a:lumOff val="5000"/>
                </a:schemeClr>
              </a:solidFill>
              <a:latin typeface="+mj-lt"/>
            </a:endParaRPr>
          </a:p>
          <a:p>
            <a:pPr marL="457189" lvl="1" indent="0">
              <a:buNone/>
            </a:pPr>
            <a:endParaRPr lang="en-US" dirty="0">
              <a:latin typeface="+mj-lt"/>
            </a:endParaRPr>
          </a:p>
          <a:p>
            <a:pPr lvl="1"/>
            <a:endParaRPr lang="en-US" sz="2600" dirty="0"/>
          </a:p>
          <a:p>
            <a:pPr marL="0" indent="0">
              <a:buNone/>
            </a:pPr>
            <a:endParaRPr lang="en-US" sz="1600" dirty="0"/>
          </a:p>
        </p:txBody>
      </p:sp>
      <p:pic>
        <p:nvPicPr>
          <p:cNvPr id="8" name="Content Placeholder 7">
            <a:extLst>
              <a:ext uri="{FF2B5EF4-FFF2-40B4-BE49-F238E27FC236}">
                <a16:creationId xmlns:a16="http://schemas.microsoft.com/office/drawing/2014/main" id="{83939A70-95D7-9703-EEF7-93D758C0D9AD}"/>
              </a:ext>
            </a:extLst>
          </p:cNvPr>
          <p:cNvPicPr>
            <a:picLocks noGrp="1" noChangeAspect="1"/>
          </p:cNvPicPr>
          <p:nvPr>
            <p:ph sz="half" idx="2"/>
          </p:nvPr>
        </p:nvPicPr>
        <p:blipFill>
          <a:blip r:embed="rId3"/>
          <a:stretch>
            <a:fillRect/>
          </a:stretch>
        </p:blipFill>
        <p:spPr>
          <a:xfrm>
            <a:off x="6972301" y="1166082"/>
            <a:ext cx="3827692" cy="5008015"/>
          </a:xfrm>
        </p:spPr>
      </p:pic>
      <p:sp>
        <p:nvSpPr>
          <p:cNvPr id="4" name="Slide Number Placeholder 5">
            <a:extLst>
              <a:ext uri="{FF2B5EF4-FFF2-40B4-BE49-F238E27FC236}">
                <a16:creationId xmlns:a16="http://schemas.microsoft.com/office/drawing/2014/main" id="{08B842DF-2579-7847-BDA4-C4C48531F0B3}"/>
              </a:ext>
            </a:extLst>
          </p:cNvPr>
          <p:cNvSpPr>
            <a:spLocks noGrp="1"/>
          </p:cNvSpPr>
          <p:nvPr>
            <p:ph type="sldNum" sz="quarter" idx="12"/>
          </p:nvPr>
        </p:nvSpPr>
        <p:spPr/>
        <p:txBody>
          <a:bodyPr/>
          <a:lstStyle/>
          <a:p>
            <a:pPr algn="ctr"/>
            <a:fld id="{A9EDB695-B233-4887-BF2C-7F3BB78C8EBC}" type="slidenum">
              <a:rPr lang="en-US" smtClean="0"/>
              <a:pPr algn="ctr"/>
              <a:t>2</a:t>
            </a:fld>
            <a:endParaRPr lang="en-US" dirty="0"/>
          </a:p>
        </p:txBody>
      </p:sp>
    </p:spTree>
    <p:extLst>
      <p:ext uri="{BB962C8B-B14F-4D97-AF65-F5344CB8AC3E}">
        <p14:creationId xmlns:p14="http://schemas.microsoft.com/office/powerpoint/2010/main" val="1939081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706C4DC-882F-01BD-C23D-A848D15E0B75}"/>
              </a:ext>
            </a:extLst>
          </p:cNvPr>
          <p:cNvSpPr>
            <a:spLocks noGrp="1"/>
          </p:cNvSpPr>
          <p:nvPr>
            <p:ph type="title"/>
          </p:nvPr>
        </p:nvSpPr>
        <p:spPr>
          <a:xfrm>
            <a:off x="0" y="155573"/>
            <a:ext cx="12191999" cy="662782"/>
          </a:xfrm>
        </p:spPr>
        <p:txBody>
          <a:bodyPr>
            <a:normAutofit/>
          </a:bodyPr>
          <a:lstStyle/>
          <a:p>
            <a:pPr algn="ctr"/>
            <a:r>
              <a:rPr lang="en-US" sz="3600" dirty="0"/>
              <a:t>Long-Term Planning from the 2017 Update</a:t>
            </a:r>
          </a:p>
        </p:txBody>
      </p:sp>
      <p:pic>
        <p:nvPicPr>
          <p:cNvPr id="9" name="Content Placeholder 8">
            <a:extLst>
              <a:ext uri="{FF2B5EF4-FFF2-40B4-BE49-F238E27FC236}">
                <a16:creationId xmlns:a16="http://schemas.microsoft.com/office/drawing/2014/main" id="{A9CF3939-55C2-9F3E-1576-C09EB90DAE8F}"/>
              </a:ext>
            </a:extLst>
          </p:cNvPr>
          <p:cNvPicPr>
            <a:picLocks noGrp="1" noChangeAspect="1"/>
          </p:cNvPicPr>
          <p:nvPr>
            <p:ph idx="1"/>
          </p:nvPr>
        </p:nvPicPr>
        <p:blipFill>
          <a:blip r:embed="rId2"/>
          <a:stretch>
            <a:fillRect/>
          </a:stretch>
        </p:blipFill>
        <p:spPr>
          <a:xfrm>
            <a:off x="905093" y="969085"/>
            <a:ext cx="10381811" cy="5301628"/>
          </a:xfrm>
        </p:spPr>
      </p:pic>
      <p:sp>
        <p:nvSpPr>
          <p:cNvPr id="5" name="Slide Number Placeholder 4">
            <a:extLst>
              <a:ext uri="{FF2B5EF4-FFF2-40B4-BE49-F238E27FC236}">
                <a16:creationId xmlns:a16="http://schemas.microsoft.com/office/drawing/2014/main" id="{6F47DA4E-EEE9-4B24-3255-ADADA63F87CD}"/>
              </a:ext>
            </a:extLst>
          </p:cNvPr>
          <p:cNvSpPr>
            <a:spLocks noGrp="1"/>
          </p:cNvSpPr>
          <p:nvPr>
            <p:ph type="sldNum" sz="quarter" idx="12"/>
          </p:nvPr>
        </p:nvSpPr>
        <p:spPr/>
        <p:txBody>
          <a:bodyPr/>
          <a:lstStyle/>
          <a:p>
            <a:fld id="{A9EDB695-B233-4887-BF2C-7F3BB78C8EBC}" type="slidenum">
              <a:rPr lang="en-US" smtClean="0"/>
              <a:pPr/>
              <a:t>3</a:t>
            </a:fld>
            <a:endParaRPr lang="en-US" dirty="0"/>
          </a:p>
        </p:txBody>
      </p:sp>
    </p:spTree>
    <p:extLst>
      <p:ext uri="{BB962C8B-B14F-4D97-AF65-F5344CB8AC3E}">
        <p14:creationId xmlns:p14="http://schemas.microsoft.com/office/powerpoint/2010/main" val="8704026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1623FAF-4EA4-8010-C818-5AD56BDB36F2}"/>
              </a:ext>
            </a:extLst>
          </p:cNvPr>
          <p:cNvPicPr>
            <a:picLocks noChangeAspect="1"/>
          </p:cNvPicPr>
          <p:nvPr/>
        </p:nvPicPr>
        <p:blipFill>
          <a:blip r:embed="rId3"/>
          <a:stretch>
            <a:fillRect/>
          </a:stretch>
        </p:blipFill>
        <p:spPr>
          <a:xfrm>
            <a:off x="5815244" y="738188"/>
            <a:ext cx="4933950" cy="5800726"/>
          </a:xfrm>
          <a:prstGeom prst="rect">
            <a:avLst/>
          </a:prstGeom>
          <a:noFill/>
        </p:spPr>
      </p:pic>
      <p:sp>
        <p:nvSpPr>
          <p:cNvPr id="3" name="Content Placeholder 2">
            <a:extLst>
              <a:ext uri="{FF2B5EF4-FFF2-40B4-BE49-F238E27FC236}">
                <a16:creationId xmlns:a16="http://schemas.microsoft.com/office/drawing/2014/main" id="{3533A409-DDF5-6C4A-ABEA-F6280EF071D4}"/>
              </a:ext>
            </a:extLst>
          </p:cNvPr>
          <p:cNvSpPr>
            <a:spLocks noGrp="1"/>
          </p:cNvSpPr>
          <p:nvPr>
            <p:ph type="body" sz="half" idx="2"/>
          </p:nvPr>
        </p:nvSpPr>
        <p:spPr>
          <a:xfrm>
            <a:off x="385762" y="1587238"/>
            <a:ext cx="4933949" cy="5255463"/>
          </a:xfrm>
        </p:spPr>
        <p:txBody>
          <a:bodyPr>
            <a:normAutofit/>
          </a:bodyPr>
          <a:lstStyle/>
          <a:p>
            <a:pPr marL="800089" lvl="1" indent="-342900">
              <a:buFont typeface="Arial" panose="020B0604020202020204" pitchFamily="34" charset="0"/>
              <a:buChar char="•"/>
            </a:pPr>
            <a:r>
              <a:rPr lang="en-US" sz="2400" dirty="0">
                <a:solidFill>
                  <a:schemeClr val="tx2"/>
                </a:solidFill>
                <a:latin typeface="+mj-lt"/>
              </a:rPr>
              <a:t>SmithGroup completed the original IUP Long-Range Facilities Master Plan for the Indiana Campus in 2011, with updates in 2014, and 2017.</a:t>
            </a:r>
          </a:p>
          <a:p>
            <a:pPr marL="800089" lvl="1" indent="-342900">
              <a:buFont typeface="Arial" panose="020B0604020202020204" pitchFamily="34" charset="0"/>
              <a:buChar char="•"/>
            </a:pPr>
            <a:r>
              <a:rPr lang="en-US" sz="2400" dirty="0">
                <a:solidFill>
                  <a:schemeClr val="tx2"/>
                </a:solidFill>
                <a:latin typeface="+mj-lt"/>
              </a:rPr>
              <a:t>Focused on academic and facilities related studies for almost 40 years.</a:t>
            </a:r>
          </a:p>
          <a:p>
            <a:pPr marL="800089" lvl="1" indent="-342900">
              <a:buFont typeface="Arial" panose="020B0604020202020204" pitchFamily="34" charset="0"/>
              <a:buChar char="•"/>
            </a:pPr>
            <a:r>
              <a:rPr lang="en-US" sz="2400" dirty="0">
                <a:solidFill>
                  <a:schemeClr val="tx2"/>
                </a:solidFill>
                <a:latin typeface="+mj-lt"/>
              </a:rPr>
              <a:t>SmithGroup performed planning projects at over 700 college campuses worldwide.</a:t>
            </a:r>
          </a:p>
          <a:p>
            <a:pPr lvl="1"/>
            <a:endParaRPr lang="en-US" sz="1600" dirty="0"/>
          </a:p>
          <a:p>
            <a:pPr lvl="1"/>
            <a:endParaRPr lang="en-US" sz="1600" dirty="0"/>
          </a:p>
          <a:p>
            <a:pPr marL="0" indent="0">
              <a:buNone/>
            </a:pPr>
            <a:endParaRPr lang="en-US" dirty="0"/>
          </a:p>
        </p:txBody>
      </p:sp>
      <p:sp>
        <p:nvSpPr>
          <p:cNvPr id="4" name="Slide Number Placeholder 5">
            <a:extLst>
              <a:ext uri="{FF2B5EF4-FFF2-40B4-BE49-F238E27FC236}">
                <a16:creationId xmlns:a16="http://schemas.microsoft.com/office/drawing/2014/main" id="{08B842DF-2579-7847-BDA4-C4C48531F0B3}"/>
              </a:ext>
            </a:extLst>
          </p:cNvPr>
          <p:cNvSpPr>
            <a:spLocks noGrp="1"/>
          </p:cNvSpPr>
          <p:nvPr>
            <p:ph type="sldNum" sz="quarter" idx="12"/>
          </p:nvPr>
        </p:nvSpPr>
        <p:spPr>
          <a:xfrm>
            <a:off x="9982986" y="6356352"/>
            <a:ext cx="1370815" cy="365125"/>
          </a:xfrm>
        </p:spPr>
        <p:txBody>
          <a:bodyPr anchor="ctr">
            <a:normAutofit/>
          </a:bodyPr>
          <a:lstStyle/>
          <a:p>
            <a:pPr>
              <a:spcAft>
                <a:spcPts val="600"/>
              </a:spcAft>
            </a:pPr>
            <a:fld id="{A9EDB695-B233-4887-BF2C-7F3BB78C8EBC}" type="slidenum">
              <a:rPr lang="en-US" smtClean="0"/>
              <a:pPr>
                <a:spcAft>
                  <a:spcPts val="600"/>
                </a:spcAft>
              </a:pPr>
              <a:t>4</a:t>
            </a:fld>
            <a:endParaRPr lang="en-US" dirty="0"/>
          </a:p>
        </p:txBody>
      </p:sp>
      <p:sp>
        <p:nvSpPr>
          <p:cNvPr id="5" name="TextBox 4">
            <a:extLst>
              <a:ext uri="{FF2B5EF4-FFF2-40B4-BE49-F238E27FC236}">
                <a16:creationId xmlns:a16="http://schemas.microsoft.com/office/drawing/2014/main" id="{0D069512-8E92-1B91-8113-F032EF642900}"/>
              </a:ext>
            </a:extLst>
          </p:cNvPr>
          <p:cNvSpPr txBox="1"/>
          <p:nvPr/>
        </p:nvSpPr>
        <p:spPr>
          <a:xfrm>
            <a:off x="452437" y="962026"/>
            <a:ext cx="5124449" cy="646331"/>
          </a:xfrm>
          <a:prstGeom prst="rect">
            <a:avLst/>
          </a:prstGeom>
          <a:noFill/>
        </p:spPr>
        <p:txBody>
          <a:bodyPr wrap="square" rtlCol="0">
            <a:spAutoFit/>
          </a:bodyPr>
          <a:lstStyle/>
          <a:p>
            <a:pPr marL="457189" lvl="1" indent="0" algn="ctr">
              <a:buNone/>
            </a:pPr>
            <a:r>
              <a:rPr lang="en-US" sz="3600" dirty="0">
                <a:solidFill>
                  <a:schemeClr val="tx2"/>
                </a:solidFill>
                <a:latin typeface="+mj-lt"/>
              </a:rPr>
              <a:t>SmithGroup</a:t>
            </a:r>
          </a:p>
        </p:txBody>
      </p:sp>
    </p:spTree>
    <p:extLst>
      <p:ext uri="{BB962C8B-B14F-4D97-AF65-F5344CB8AC3E}">
        <p14:creationId xmlns:p14="http://schemas.microsoft.com/office/powerpoint/2010/main" val="22902485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41CA5AB-F79B-AEE4-1348-942A79F1A2D6}"/>
              </a:ext>
            </a:extLst>
          </p:cNvPr>
          <p:cNvSpPr>
            <a:spLocks noGrp="1"/>
          </p:cNvSpPr>
          <p:nvPr>
            <p:ph type="title"/>
          </p:nvPr>
        </p:nvSpPr>
        <p:spPr>
          <a:xfrm>
            <a:off x="0" y="237327"/>
            <a:ext cx="12191999" cy="752475"/>
          </a:xfrm>
        </p:spPr>
        <p:txBody>
          <a:bodyPr>
            <a:normAutofit/>
          </a:bodyPr>
          <a:lstStyle/>
          <a:p>
            <a:pPr algn="ctr"/>
            <a:r>
              <a:rPr lang="en-US" sz="3600" dirty="0"/>
              <a:t>LRFMP Executive Steering Committee</a:t>
            </a:r>
          </a:p>
        </p:txBody>
      </p:sp>
      <p:sp>
        <p:nvSpPr>
          <p:cNvPr id="8" name="Content Placeholder 7">
            <a:extLst>
              <a:ext uri="{FF2B5EF4-FFF2-40B4-BE49-F238E27FC236}">
                <a16:creationId xmlns:a16="http://schemas.microsoft.com/office/drawing/2014/main" id="{618F7EC5-3ECE-195E-F73E-5DEA3CFAB3F9}"/>
              </a:ext>
            </a:extLst>
          </p:cNvPr>
          <p:cNvSpPr>
            <a:spLocks noGrp="1"/>
          </p:cNvSpPr>
          <p:nvPr>
            <p:ph idx="1"/>
          </p:nvPr>
        </p:nvSpPr>
        <p:spPr>
          <a:xfrm>
            <a:off x="838199" y="1151733"/>
            <a:ext cx="11125199" cy="5204619"/>
          </a:xfrm>
        </p:spPr>
        <p:txBody>
          <a:bodyPr>
            <a:normAutofit fontScale="92500" lnSpcReduction="20000"/>
          </a:bodyPr>
          <a:lstStyle/>
          <a:p>
            <a:pPr marL="0" lvl="1" indent="0">
              <a:lnSpc>
                <a:spcPct val="120000"/>
              </a:lnSpc>
              <a:buNone/>
            </a:pPr>
            <a:r>
              <a:rPr lang="en-US" sz="2800" dirty="0">
                <a:solidFill>
                  <a:schemeClr val="tx2"/>
                </a:solidFill>
                <a:latin typeface="+mj-lt"/>
              </a:rPr>
              <a:t>Co-Chairs:</a:t>
            </a:r>
          </a:p>
          <a:p>
            <a:pPr marL="0" lvl="1">
              <a:spcBef>
                <a:spcPts val="0"/>
              </a:spcBef>
              <a:spcAft>
                <a:spcPts val="0"/>
              </a:spcAft>
            </a:pPr>
            <a:r>
              <a:rPr lang="en-US" sz="2900" dirty="0">
                <a:latin typeface="+mj-lt"/>
              </a:rPr>
              <a:t>Debra Fitzsimons, Vice President for Administration and Finance</a:t>
            </a:r>
          </a:p>
          <a:p>
            <a:pPr marL="0" lvl="1">
              <a:spcBef>
                <a:spcPts val="0"/>
              </a:spcBef>
              <a:spcAft>
                <a:spcPts val="0"/>
              </a:spcAft>
            </a:pPr>
            <a:r>
              <a:rPr lang="en-US" sz="2900" dirty="0">
                <a:latin typeface="+mj-lt"/>
              </a:rPr>
              <a:t>Lara Luetkehans, Provost and Vice President for Academic Affairs</a:t>
            </a:r>
          </a:p>
          <a:p>
            <a:pPr marL="0" lvl="1" indent="0">
              <a:spcBef>
                <a:spcPts val="0"/>
              </a:spcBef>
              <a:spcAft>
                <a:spcPts val="0"/>
              </a:spcAft>
              <a:buNone/>
            </a:pPr>
            <a:endParaRPr lang="en-US" sz="2900" dirty="0">
              <a:solidFill>
                <a:schemeClr val="tx2"/>
              </a:solidFill>
              <a:latin typeface="+mj-lt"/>
            </a:endParaRPr>
          </a:p>
          <a:p>
            <a:pPr marL="0" lvl="1" indent="0">
              <a:spcBef>
                <a:spcPts val="0"/>
              </a:spcBef>
              <a:spcAft>
                <a:spcPts val="0"/>
              </a:spcAft>
              <a:buNone/>
            </a:pPr>
            <a:r>
              <a:rPr lang="en-US" sz="2800" dirty="0">
                <a:solidFill>
                  <a:schemeClr val="tx2"/>
                </a:solidFill>
                <a:latin typeface="+mj-lt"/>
              </a:rPr>
              <a:t>Members:</a:t>
            </a:r>
          </a:p>
          <a:p>
            <a:pPr marL="0">
              <a:spcBef>
                <a:spcPts val="0"/>
              </a:spcBef>
              <a:spcAft>
                <a:spcPts val="0"/>
              </a:spcAft>
            </a:pPr>
            <a:r>
              <a:rPr lang="en-US" dirty="0">
                <a:latin typeface="+mj-lt"/>
              </a:rPr>
              <a:t>Thomas Segar, Vice President for Student Affairs</a:t>
            </a:r>
          </a:p>
          <a:p>
            <a:pPr marL="0" marR="0">
              <a:spcBef>
                <a:spcPts val="0"/>
              </a:spcBef>
              <a:spcAft>
                <a:spcPts val="0"/>
              </a:spcAft>
              <a:tabLst>
                <a:tab pos="228600" algn="l"/>
              </a:tabLst>
            </a:pPr>
            <a:r>
              <a:rPr lang="en-US" dirty="0">
                <a:latin typeface="+mj-lt"/>
              </a:rPr>
              <a:t>Chris Kitas, Executive Director of Institutional Research, Planning, and 	Assessment</a:t>
            </a:r>
          </a:p>
          <a:p>
            <a:pPr marL="0" marR="0" indent="-227013" defTabSz="285750">
              <a:spcBef>
                <a:spcPts val="0"/>
              </a:spcBef>
              <a:spcAft>
                <a:spcPts val="0"/>
              </a:spcAft>
              <a:tabLst>
                <a:tab pos="228600" algn="l"/>
              </a:tabLst>
            </a:pPr>
            <a:r>
              <a:rPr lang="en-US">
                <a:latin typeface="+mj-lt"/>
              </a:rPr>
              <a:t>Sam </a:t>
            </a:r>
            <a:r>
              <a:rPr lang="en-US" dirty="0">
                <a:latin typeface="+mj-lt"/>
              </a:rPr>
              <a:t>Phillips, Associate Vice President for University Operations and 	Administrative Services</a:t>
            </a:r>
          </a:p>
          <a:p>
            <a:pPr marL="0" marR="0">
              <a:spcBef>
                <a:spcPts val="0"/>
              </a:spcBef>
              <a:spcAft>
                <a:spcPts val="0"/>
              </a:spcAft>
            </a:pPr>
            <a:r>
              <a:rPr lang="en-US" dirty="0">
                <a:latin typeface="+mj-lt"/>
              </a:rPr>
              <a:t>Steve Markiewicz, Associate Director for Planning and Construction</a:t>
            </a:r>
          </a:p>
          <a:p>
            <a:pPr marL="0" marR="0">
              <a:spcBef>
                <a:spcPts val="0"/>
              </a:spcBef>
              <a:spcAft>
                <a:spcPts val="0"/>
              </a:spcAft>
            </a:pPr>
            <a:r>
              <a:rPr lang="en-US" dirty="0">
                <a:latin typeface="+mj-lt"/>
              </a:rPr>
              <a:t>Mitch Peffer, Director of Planning and Construction</a:t>
            </a:r>
          </a:p>
          <a:p>
            <a:pPr marL="0" marR="0" indent="0">
              <a:spcBef>
                <a:spcPts val="0"/>
              </a:spcBef>
              <a:spcAft>
                <a:spcPts val="0"/>
              </a:spcAft>
              <a:buNone/>
            </a:pPr>
            <a:r>
              <a:rPr lang="en-US" sz="2400" dirty="0">
                <a:effectLst/>
                <a:latin typeface="Franklin Gothic Demi" panose="020B0703020102020204" pitchFamily="34" charset="0"/>
                <a:ea typeface="Calibri" panose="020F0502020204030204" pitchFamily="34" charset="0"/>
              </a:rPr>
              <a:t> </a:t>
            </a:r>
          </a:p>
          <a:p>
            <a:pPr marL="0" indent="0">
              <a:spcBef>
                <a:spcPts val="0"/>
              </a:spcBef>
              <a:spcAft>
                <a:spcPts val="0"/>
              </a:spcAft>
              <a:buNone/>
            </a:pPr>
            <a:r>
              <a:rPr lang="en-US" dirty="0">
                <a:solidFill>
                  <a:schemeClr val="tx2"/>
                </a:solidFill>
                <a:latin typeface="+mj-lt"/>
              </a:rPr>
              <a:t>Project Manager and Liaison to the SmithGroup:</a:t>
            </a:r>
          </a:p>
          <a:p>
            <a:pPr marL="0">
              <a:spcBef>
                <a:spcPts val="0"/>
              </a:spcBef>
              <a:spcAft>
                <a:spcPts val="0"/>
              </a:spcAft>
            </a:pPr>
            <a:r>
              <a:rPr lang="en-US" dirty="0">
                <a:latin typeface="+mj-lt"/>
              </a:rPr>
              <a:t>Steve Markiewicz </a:t>
            </a:r>
          </a:p>
          <a:p>
            <a:endParaRPr lang="en-US" dirty="0"/>
          </a:p>
        </p:txBody>
      </p:sp>
      <p:sp>
        <p:nvSpPr>
          <p:cNvPr id="6" name="Slide Number Placeholder 5">
            <a:extLst>
              <a:ext uri="{FF2B5EF4-FFF2-40B4-BE49-F238E27FC236}">
                <a16:creationId xmlns:a16="http://schemas.microsoft.com/office/drawing/2014/main" id="{6C34B5A7-9442-1EB3-1170-413CEAC0E6AF}"/>
              </a:ext>
            </a:extLst>
          </p:cNvPr>
          <p:cNvSpPr>
            <a:spLocks noGrp="1"/>
          </p:cNvSpPr>
          <p:nvPr>
            <p:ph type="sldNum" sz="quarter" idx="12"/>
          </p:nvPr>
        </p:nvSpPr>
        <p:spPr/>
        <p:txBody>
          <a:bodyPr/>
          <a:lstStyle/>
          <a:p>
            <a:fld id="{A9EDB695-B233-4887-BF2C-7F3BB78C8EBC}" type="slidenum">
              <a:rPr lang="en-US" smtClean="0"/>
              <a:t>5</a:t>
            </a:fld>
            <a:endParaRPr lang="en-US" dirty="0"/>
          </a:p>
        </p:txBody>
      </p:sp>
    </p:spTree>
    <p:extLst>
      <p:ext uri="{BB962C8B-B14F-4D97-AF65-F5344CB8AC3E}">
        <p14:creationId xmlns:p14="http://schemas.microsoft.com/office/powerpoint/2010/main" val="4141381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5645D08-3479-6CD7-BCE0-56774C2FE3F3}"/>
              </a:ext>
            </a:extLst>
          </p:cNvPr>
          <p:cNvSpPr>
            <a:spLocks noGrp="1"/>
          </p:cNvSpPr>
          <p:nvPr>
            <p:ph type="title"/>
          </p:nvPr>
        </p:nvSpPr>
        <p:spPr>
          <a:xfrm>
            <a:off x="0" y="136523"/>
            <a:ext cx="12191999" cy="768352"/>
          </a:xfrm>
        </p:spPr>
        <p:txBody>
          <a:bodyPr>
            <a:normAutofit/>
          </a:bodyPr>
          <a:lstStyle/>
          <a:p>
            <a:pPr algn="ctr"/>
            <a:r>
              <a:rPr lang="en-US" sz="3600" dirty="0"/>
              <a:t>LRFMP Executive Steering Committee Charge</a:t>
            </a:r>
          </a:p>
        </p:txBody>
      </p:sp>
      <p:sp>
        <p:nvSpPr>
          <p:cNvPr id="7" name="Content Placeholder 6">
            <a:extLst>
              <a:ext uri="{FF2B5EF4-FFF2-40B4-BE49-F238E27FC236}">
                <a16:creationId xmlns:a16="http://schemas.microsoft.com/office/drawing/2014/main" id="{280DF897-89F2-7BC2-6C57-CA734AF9A8ED}"/>
              </a:ext>
            </a:extLst>
          </p:cNvPr>
          <p:cNvSpPr>
            <a:spLocks noGrp="1"/>
          </p:cNvSpPr>
          <p:nvPr>
            <p:ph idx="1"/>
          </p:nvPr>
        </p:nvSpPr>
        <p:spPr>
          <a:xfrm>
            <a:off x="590551" y="1017589"/>
            <a:ext cx="10763250" cy="5338763"/>
          </a:xfrm>
        </p:spPr>
        <p:txBody>
          <a:bodyPr>
            <a:normAutofit fontScale="47500" lnSpcReduction="20000"/>
          </a:bodyPr>
          <a:lstStyle/>
          <a:p>
            <a:pPr marL="0" lvl="1" indent="0">
              <a:spcBef>
                <a:spcPts val="0"/>
              </a:spcBef>
              <a:spcAft>
                <a:spcPts val="0"/>
              </a:spcAft>
              <a:buNone/>
            </a:pPr>
            <a:r>
              <a:rPr lang="en-US" sz="4400" dirty="0">
                <a:latin typeface="+mj-lt"/>
              </a:rPr>
              <a:t>The 2023 Long-Range Facilities Master Plan Update organization structure will include an executive steering committee to provide oversight. This committee will be co-chaired by the Provost and Vice President for Academic Affairs and the Vice President for Administration and Finance. There will also be eight additional members from different University entities included on the committee. </a:t>
            </a:r>
            <a:br>
              <a:rPr lang="en-US" sz="4400" dirty="0">
                <a:latin typeface="+mj-lt"/>
              </a:rPr>
            </a:br>
            <a:br>
              <a:rPr lang="en-US" sz="4400" dirty="0">
                <a:latin typeface="+mj-lt"/>
              </a:rPr>
            </a:br>
            <a:r>
              <a:rPr lang="en-US" sz="4400" dirty="0">
                <a:latin typeface="+mj-lt"/>
              </a:rPr>
              <a:t>The executive steering committee provides guiding principles and parameters to the design professional, responds to informational reports and alternative concepts, and influences final decisions about the long-range facilities master plan for the Indiana campus to be presented to the President and the Council of Trustees for approval. The executive steering committee will work, through assigned project managers, with academic, administrative, student, athletic and community groups to provide information about programmatic needs which includes amount and type of space needed or desired and consolidated programmatic relocation based on functional compatibilities. The design professional will develop site concepts, plans for space use optimization and facilities use recommendations.  </a:t>
            </a:r>
            <a:br>
              <a:rPr lang="en-US" sz="4400" dirty="0">
                <a:latin typeface="+mj-lt"/>
              </a:rPr>
            </a:br>
            <a:br>
              <a:rPr lang="en-US" sz="4400" dirty="0">
                <a:latin typeface="+mj-lt"/>
              </a:rPr>
            </a:br>
            <a:r>
              <a:rPr lang="en-US" sz="4400" dirty="0">
                <a:latin typeface="+mj-lt"/>
              </a:rPr>
              <a:t>The goal of the executive steering committee is to provide support, guidance and oversight of progress so that the professional can present the completed Master Plan to the Council of Trustees in December of 2023.</a:t>
            </a:r>
          </a:p>
          <a:p>
            <a:endParaRPr lang="en-US" dirty="0"/>
          </a:p>
        </p:txBody>
      </p:sp>
      <p:sp>
        <p:nvSpPr>
          <p:cNvPr id="5" name="Slide Number Placeholder 4">
            <a:extLst>
              <a:ext uri="{FF2B5EF4-FFF2-40B4-BE49-F238E27FC236}">
                <a16:creationId xmlns:a16="http://schemas.microsoft.com/office/drawing/2014/main" id="{FA226626-21E3-DCA4-1EFD-CFCC4BF46456}"/>
              </a:ext>
            </a:extLst>
          </p:cNvPr>
          <p:cNvSpPr>
            <a:spLocks noGrp="1"/>
          </p:cNvSpPr>
          <p:nvPr>
            <p:ph type="sldNum" sz="quarter" idx="12"/>
          </p:nvPr>
        </p:nvSpPr>
        <p:spPr/>
        <p:txBody>
          <a:bodyPr/>
          <a:lstStyle/>
          <a:p>
            <a:fld id="{A9EDB695-B233-4887-BF2C-7F3BB78C8EBC}" type="slidenum">
              <a:rPr lang="en-US" smtClean="0"/>
              <a:pPr/>
              <a:t>6</a:t>
            </a:fld>
            <a:endParaRPr lang="en-US" dirty="0"/>
          </a:p>
        </p:txBody>
      </p:sp>
    </p:spTree>
    <p:extLst>
      <p:ext uri="{BB962C8B-B14F-4D97-AF65-F5344CB8AC3E}">
        <p14:creationId xmlns:p14="http://schemas.microsoft.com/office/powerpoint/2010/main" val="18723789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0DDC236-0AF4-A65E-436B-7B579E839716}"/>
              </a:ext>
            </a:extLst>
          </p:cNvPr>
          <p:cNvSpPr>
            <a:spLocks noGrp="1"/>
          </p:cNvSpPr>
          <p:nvPr>
            <p:ph type="title"/>
          </p:nvPr>
        </p:nvSpPr>
        <p:spPr>
          <a:xfrm>
            <a:off x="0" y="179747"/>
            <a:ext cx="12058650" cy="847725"/>
          </a:xfrm>
        </p:spPr>
        <p:txBody>
          <a:bodyPr>
            <a:normAutofit/>
          </a:bodyPr>
          <a:lstStyle/>
          <a:p>
            <a:pPr algn="ctr"/>
            <a:r>
              <a:rPr lang="en-US" sz="3600" dirty="0"/>
              <a:t>IUP Council Of Trustees LRFMP Focus Group</a:t>
            </a:r>
          </a:p>
        </p:txBody>
      </p:sp>
      <p:sp>
        <p:nvSpPr>
          <p:cNvPr id="7" name="Content Placeholder 6">
            <a:extLst>
              <a:ext uri="{FF2B5EF4-FFF2-40B4-BE49-F238E27FC236}">
                <a16:creationId xmlns:a16="http://schemas.microsoft.com/office/drawing/2014/main" id="{73BE9BFC-BB8D-6EFA-B7B2-A04F7216A7C5}"/>
              </a:ext>
            </a:extLst>
          </p:cNvPr>
          <p:cNvSpPr>
            <a:spLocks noGrp="1"/>
          </p:cNvSpPr>
          <p:nvPr>
            <p:ph sz="half" idx="1"/>
          </p:nvPr>
        </p:nvSpPr>
        <p:spPr>
          <a:xfrm>
            <a:off x="495301" y="2025658"/>
            <a:ext cx="5181600" cy="3355967"/>
          </a:xfrm>
        </p:spPr>
        <p:txBody>
          <a:bodyPr>
            <a:normAutofit/>
          </a:bodyPr>
          <a:lstStyle/>
          <a:p>
            <a:pPr marL="0" indent="0">
              <a:lnSpc>
                <a:spcPct val="80000"/>
              </a:lnSpc>
              <a:spcBef>
                <a:spcPts val="0"/>
              </a:spcBef>
              <a:spcAft>
                <a:spcPts val="0"/>
              </a:spcAft>
              <a:buNone/>
            </a:pPr>
            <a:r>
              <a:rPr lang="en-US" sz="2400" dirty="0">
                <a:latin typeface="+mj-lt"/>
              </a:rPr>
              <a:t>Mr. Tim Cejka, Mrs. Jennifer Baker, </a:t>
            </a:r>
            <a:br>
              <a:rPr lang="en-US" sz="2400" dirty="0">
                <a:latin typeface="+mj-lt"/>
              </a:rPr>
            </a:br>
            <a:r>
              <a:rPr lang="en-US" sz="2400" dirty="0">
                <a:latin typeface="+mj-lt"/>
              </a:rPr>
              <a:t>Mrs. Susan Delaney, and Ms. Maura King will act as a focus group representing the Council of Trustees during development of the Master </a:t>
            </a:r>
            <a:br>
              <a:rPr lang="en-US" sz="2400" dirty="0">
                <a:latin typeface="+mj-lt"/>
              </a:rPr>
            </a:br>
            <a:r>
              <a:rPr lang="en-US" sz="2400" dirty="0">
                <a:latin typeface="+mj-lt"/>
              </a:rPr>
              <a:t>Plan Update. This group will be scheduled to meet with SmithGroup </a:t>
            </a:r>
            <a:br>
              <a:rPr lang="en-US" sz="2400" dirty="0">
                <a:latin typeface="+mj-lt"/>
              </a:rPr>
            </a:br>
            <a:r>
              <a:rPr lang="en-US" sz="2400" dirty="0">
                <a:latin typeface="+mj-lt"/>
              </a:rPr>
              <a:t>by zoom in April.</a:t>
            </a:r>
          </a:p>
        </p:txBody>
      </p:sp>
      <p:pic>
        <p:nvPicPr>
          <p:cNvPr id="10" name="Content Placeholder 9">
            <a:extLst>
              <a:ext uri="{FF2B5EF4-FFF2-40B4-BE49-F238E27FC236}">
                <a16:creationId xmlns:a16="http://schemas.microsoft.com/office/drawing/2014/main" id="{1625D162-FB0F-E154-1E59-0A2C3A5C36D6}"/>
              </a:ext>
            </a:extLst>
          </p:cNvPr>
          <p:cNvPicPr>
            <a:picLocks noGrp="1" noChangeAspect="1"/>
          </p:cNvPicPr>
          <p:nvPr>
            <p:ph sz="half" idx="2"/>
          </p:nvPr>
        </p:nvPicPr>
        <p:blipFill>
          <a:blip r:embed="rId2"/>
          <a:stretch>
            <a:fillRect/>
          </a:stretch>
        </p:blipFill>
        <p:spPr>
          <a:xfrm>
            <a:off x="5777735" y="1354498"/>
            <a:ext cx="6014215" cy="4495080"/>
          </a:xfrm>
        </p:spPr>
      </p:pic>
      <p:sp>
        <p:nvSpPr>
          <p:cNvPr id="5" name="Slide Number Placeholder 4">
            <a:extLst>
              <a:ext uri="{FF2B5EF4-FFF2-40B4-BE49-F238E27FC236}">
                <a16:creationId xmlns:a16="http://schemas.microsoft.com/office/drawing/2014/main" id="{F18586C2-9E6D-8076-454B-F477CE741EA9}"/>
              </a:ext>
            </a:extLst>
          </p:cNvPr>
          <p:cNvSpPr>
            <a:spLocks noGrp="1"/>
          </p:cNvSpPr>
          <p:nvPr>
            <p:ph type="sldNum" sz="quarter" idx="12"/>
          </p:nvPr>
        </p:nvSpPr>
        <p:spPr/>
        <p:txBody>
          <a:bodyPr/>
          <a:lstStyle/>
          <a:p>
            <a:fld id="{A9EDB695-B233-4887-BF2C-7F3BB78C8EBC}" type="slidenum">
              <a:rPr lang="en-US" smtClean="0"/>
              <a:pPr/>
              <a:t>7</a:t>
            </a:fld>
            <a:endParaRPr lang="en-US" dirty="0"/>
          </a:p>
        </p:txBody>
      </p:sp>
    </p:spTree>
    <p:extLst>
      <p:ext uri="{BB962C8B-B14F-4D97-AF65-F5344CB8AC3E}">
        <p14:creationId xmlns:p14="http://schemas.microsoft.com/office/powerpoint/2010/main" val="33088704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C19F34E3-3380-0E40-A916-2904ED112F50}"/>
              </a:ext>
            </a:extLst>
          </p:cNvPr>
          <p:cNvSpPr>
            <a:spLocks noGrp="1"/>
          </p:cNvSpPr>
          <p:nvPr>
            <p:ph type="title"/>
          </p:nvPr>
        </p:nvSpPr>
        <p:spPr>
          <a:xfrm>
            <a:off x="578294" y="110171"/>
            <a:ext cx="11035412" cy="697569"/>
          </a:xfrm>
        </p:spPr>
        <p:txBody>
          <a:bodyPr>
            <a:normAutofit fontScale="90000"/>
          </a:bodyPr>
          <a:lstStyle/>
          <a:p>
            <a:br>
              <a:rPr lang="en-US" dirty="0"/>
            </a:br>
            <a:br>
              <a:rPr lang="en-US" sz="4900" dirty="0"/>
            </a:br>
            <a:r>
              <a:rPr lang="en-US" dirty="0"/>
              <a:t> </a:t>
            </a:r>
          </a:p>
        </p:txBody>
      </p:sp>
      <p:sp>
        <p:nvSpPr>
          <p:cNvPr id="4" name="Slide Number Placeholder 5">
            <a:extLst>
              <a:ext uri="{FF2B5EF4-FFF2-40B4-BE49-F238E27FC236}">
                <a16:creationId xmlns:a16="http://schemas.microsoft.com/office/drawing/2014/main" id="{08B842DF-2579-7847-BDA4-C4C48531F0B3}"/>
              </a:ext>
            </a:extLst>
          </p:cNvPr>
          <p:cNvSpPr>
            <a:spLocks noGrp="1"/>
          </p:cNvSpPr>
          <p:nvPr>
            <p:ph type="sldNum" sz="quarter" idx="12"/>
          </p:nvPr>
        </p:nvSpPr>
        <p:spPr>
          <a:xfrm>
            <a:off x="10796802" y="6356352"/>
            <a:ext cx="1370815" cy="365125"/>
          </a:xfrm>
        </p:spPr>
        <p:txBody>
          <a:bodyPr/>
          <a:lstStyle/>
          <a:p>
            <a:pPr algn="ctr"/>
            <a:fld id="{A9EDB695-B233-4887-BF2C-7F3BB78C8EBC}" type="slidenum">
              <a:rPr lang="en-US" smtClean="0"/>
              <a:pPr algn="ctr"/>
              <a:t>8</a:t>
            </a:fld>
            <a:endParaRPr lang="en-US" dirty="0"/>
          </a:p>
        </p:txBody>
      </p:sp>
      <p:sp>
        <p:nvSpPr>
          <p:cNvPr id="3" name="Content Placeholder 2">
            <a:extLst>
              <a:ext uri="{FF2B5EF4-FFF2-40B4-BE49-F238E27FC236}">
                <a16:creationId xmlns:a16="http://schemas.microsoft.com/office/drawing/2014/main" id="{3533A409-DDF5-6C4A-ABEA-F6280EF071D4}"/>
              </a:ext>
            </a:extLst>
          </p:cNvPr>
          <p:cNvSpPr>
            <a:spLocks noGrp="1"/>
          </p:cNvSpPr>
          <p:nvPr>
            <p:ph idx="1"/>
          </p:nvPr>
        </p:nvSpPr>
        <p:spPr>
          <a:xfrm>
            <a:off x="228600" y="136523"/>
            <a:ext cx="11734800" cy="4162425"/>
          </a:xfrm>
        </p:spPr>
        <p:txBody>
          <a:bodyPr>
            <a:noAutofit/>
          </a:bodyPr>
          <a:lstStyle/>
          <a:p>
            <a:pPr marL="0" indent="0" algn="ctr">
              <a:buNone/>
            </a:pPr>
            <a:r>
              <a:rPr lang="en-US" sz="3600" b="1" dirty="0">
                <a:solidFill>
                  <a:schemeClr val="tx2"/>
                </a:solidFill>
                <a:latin typeface="Franklin Gothic Demi" panose="020B0603020102020204" pitchFamily="34" charset="0"/>
                <a:ea typeface="+mj-ea"/>
                <a:cs typeface="+mj-cs"/>
              </a:rPr>
              <a:t>Why do we need Your Involvement in the LRFMP process?</a:t>
            </a:r>
          </a:p>
          <a:p>
            <a:r>
              <a:rPr lang="en-US" sz="2200" b="1" dirty="0">
                <a:latin typeface="Franklin Gothic Demi" panose="020B0703020102020204" pitchFamily="34" charset="0"/>
              </a:rPr>
              <a:t>Student experience is a driving factor for all decisions at IUP.</a:t>
            </a:r>
          </a:p>
          <a:p>
            <a:r>
              <a:rPr lang="en-US" sz="2200" b="1" dirty="0">
                <a:latin typeface="Franklin Gothic Demi" panose="020B0703020102020204" pitchFamily="34" charset="0"/>
              </a:rPr>
              <a:t>Faculty and staff are key to our campus community and will have valuable input to share regarding instructional, administrative, student and other spaces.</a:t>
            </a:r>
          </a:p>
          <a:p>
            <a:r>
              <a:rPr lang="en-US" sz="2200" b="1" dirty="0">
                <a:latin typeface="Franklin Gothic Demi" panose="020B0703020102020204" pitchFamily="34" charset="0"/>
              </a:rPr>
              <a:t>Your opportunity to share your input on the future of IUP.</a:t>
            </a:r>
          </a:p>
          <a:p>
            <a:r>
              <a:rPr lang="en-US" sz="2200" b="1" dirty="0">
                <a:latin typeface="Franklin Gothic Demi" panose="020B0703020102020204" pitchFamily="34" charset="0"/>
              </a:rPr>
              <a:t>Changes can include campus edges and gateways, property acquisition and disposition, building construction/renovation/demolition, parking, pedestrian and vehicle circulation, classroom use, etc.</a:t>
            </a:r>
          </a:p>
          <a:p>
            <a:endParaRPr lang="en-US" sz="2000" b="1" dirty="0">
              <a:solidFill>
                <a:schemeClr val="tx2"/>
              </a:solidFill>
              <a:latin typeface="+mj-lt"/>
            </a:endParaRPr>
          </a:p>
          <a:p>
            <a:endParaRPr lang="en-US" sz="2000" b="1" dirty="0">
              <a:latin typeface="+mj-lt"/>
            </a:endParaRPr>
          </a:p>
          <a:p>
            <a:pPr marL="0" indent="0" algn="ctr">
              <a:buNone/>
            </a:pPr>
            <a:endParaRPr lang="en-US" sz="2400" dirty="0"/>
          </a:p>
        </p:txBody>
      </p:sp>
      <p:pic>
        <p:nvPicPr>
          <p:cNvPr id="7" name="Picture 6">
            <a:extLst>
              <a:ext uri="{FF2B5EF4-FFF2-40B4-BE49-F238E27FC236}">
                <a16:creationId xmlns:a16="http://schemas.microsoft.com/office/drawing/2014/main" id="{62EF912D-5B68-3AD9-B871-A608F3D7F764}"/>
              </a:ext>
            </a:extLst>
          </p:cNvPr>
          <p:cNvPicPr>
            <a:picLocks noChangeAspect="1"/>
          </p:cNvPicPr>
          <p:nvPr/>
        </p:nvPicPr>
        <p:blipFill>
          <a:blip r:embed="rId3"/>
          <a:stretch>
            <a:fillRect/>
          </a:stretch>
        </p:blipFill>
        <p:spPr>
          <a:xfrm>
            <a:off x="3360263" y="3881018"/>
            <a:ext cx="5300024" cy="2840459"/>
          </a:xfrm>
          <a:prstGeom prst="rect">
            <a:avLst/>
          </a:prstGeom>
        </p:spPr>
      </p:pic>
    </p:spTree>
    <p:extLst>
      <p:ext uri="{BB962C8B-B14F-4D97-AF65-F5344CB8AC3E}">
        <p14:creationId xmlns:p14="http://schemas.microsoft.com/office/powerpoint/2010/main" val="7147304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C19F34E3-3380-0E40-A916-2904ED112F50}"/>
              </a:ext>
            </a:extLst>
          </p:cNvPr>
          <p:cNvSpPr>
            <a:spLocks noGrp="1"/>
          </p:cNvSpPr>
          <p:nvPr>
            <p:ph type="title"/>
          </p:nvPr>
        </p:nvSpPr>
        <p:spPr>
          <a:xfrm>
            <a:off x="0" y="0"/>
            <a:ext cx="12192000" cy="809626"/>
          </a:xfrm>
        </p:spPr>
        <p:txBody>
          <a:bodyPr>
            <a:normAutofit fontScale="90000"/>
          </a:bodyPr>
          <a:lstStyle/>
          <a:p>
            <a:pPr algn="ctr"/>
            <a:br>
              <a:rPr lang="en-US" dirty="0"/>
            </a:br>
            <a:r>
              <a:rPr lang="en-US" sz="4000" dirty="0"/>
              <a:t>LRFMP Plan Goals</a:t>
            </a:r>
            <a:br>
              <a:rPr lang="en-US" sz="4900" dirty="0"/>
            </a:br>
            <a:r>
              <a:rPr lang="en-US" dirty="0"/>
              <a:t> </a:t>
            </a:r>
          </a:p>
        </p:txBody>
      </p:sp>
      <p:sp>
        <p:nvSpPr>
          <p:cNvPr id="9" name="Content Placeholder 8">
            <a:extLst>
              <a:ext uri="{FF2B5EF4-FFF2-40B4-BE49-F238E27FC236}">
                <a16:creationId xmlns:a16="http://schemas.microsoft.com/office/drawing/2014/main" id="{F9DD6866-E4E9-BD9A-F597-9F4467424630}"/>
              </a:ext>
            </a:extLst>
          </p:cNvPr>
          <p:cNvSpPr>
            <a:spLocks noGrp="1"/>
          </p:cNvSpPr>
          <p:nvPr>
            <p:ph sz="half" idx="1"/>
          </p:nvPr>
        </p:nvSpPr>
        <p:spPr>
          <a:xfrm>
            <a:off x="419100" y="745095"/>
            <a:ext cx="5391150" cy="5746195"/>
          </a:xfrm>
        </p:spPr>
        <p:txBody>
          <a:bodyPr>
            <a:normAutofit fontScale="62500" lnSpcReduction="20000"/>
          </a:bodyPr>
          <a:lstStyle/>
          <a:p>
            <a:r>
              <a:rPr kumimoji="0" lang="en-US" sz="3500" b="0" i="0" u="none" strike="noStrike" kern="1200" cap="none" spc="0" normalizeH="0" baseline="0" noProof="0" dirty="0">
                <a:ln>
                  <a:noFill/>
                </a:ln>
                <a:solidFill>
                  <a:srgbClr val="000000"/>
                </a:solidFill>
                <a:effectLst/>
                <a:uLnTx/>
                <a:uFillTx/>
                <a:latin typeface="Franklin Gothic Demi"/>
                <a:ea typeface="+mn-ea"/>
                <a:cs typeface="+mn-cs"/>
              </a:rPr>
              <a:t>The SmithGroup will prepare two alternative development scenarios for the Indiana campus that portray practical options for future development and change including:  campus footprint reduction, optimal usage of existing space, location of s</a:t>
            </a:r>
            <a:r>
              <a:rPr lang="en-US" sz="3500" dirty="0">
                <a:solidFill>
                  <a:srgbClr val="000000"/>
                </a:solidFill>
                <a:latin typeface="Franklin Gothic Demi"/>
              </a:rPr>
              <a:t>chool of medicine</a:t>
            </a:r>
            <a:r>
              <a:rPr kumimoji="0" lang="en-US" sz="3500" b="0" i="0" u="none" strike="noStrike" kern="1200" cap="none" spc="0" normalizeH="0" baseline="0" noProof="0" dirty="0">
                <a:ln>
                  <a:noFill/>
                </a:ln>
                <a:solidFill>
                  <a:srgbClr val="000000"/>
                </a:solidFill>
                <a:effectLst/>
                <a:uLnTx/>
                <a:uFillTx/>
                <a:latin typeface="Franklin Gothic Demi"/>
                <a:ea typeface="+mn-ea"/>
                <a:cs typeface="+mn-cs"/>
              </a:rPr>
              <a:t> facilities, outdoor </a:t>
            </a:r>
            <a:r>
              <a:rPr lang="en-US" sz="3500" dirty="0">
                <a:solidFill>
                  <a:srgbClr val="000000"/>
                </a:solidFill>
                <a:latin typeface="Franklin Gothic Demi"/>
              </a:rPr>
              <a:t>a</a:t>
            </a:r>
            <a:r>
              <a:rPr kumimoji="0" lang="en-US" sz="3500" b="0" i="0" u="none" strike="noStrike" kern="1200" cap="none" spc="0" normalizeH="0" baseline="0" noProof="0" dirty="0">
                <a:ln>
                  <a:noFill/>
                </a:ln>
                <a:solidFill>
                  <a:srgbClr val="000000"/>
                </a:solidFill>
                <a:effectLst/>
                <a:uLnTx/>
                <a:uFillTx/>
                <a:latin typeface="Franklin Gothic Demi"/>
                <a:ea typeface="+mn-ea"/>
                <a:cs typeface="+mn-cs"/>
              </a:rPr>
              <a:t>thletic </a:t>
            </a:r>
            <a:r>
              <a:rPr lang="en-US" sz="3500" dirty="0">
                <a:solidFill>
                  <a:srgbClr val="000000"/>
                </a:solidFill>
                <a:latin typeface="Franklin Gothic Demi"/>
              </a:rPr>
              <a:t>f</a:t>
            </a:r>
            <a:r>
              <a:rPr kumimoji="0" lang="en-US" sz="3500" b="0" i="0" u="none" strike="noStrike" kern="1200" cap="none" spc="0" normalizeH="0" baseline="0" noProof="0" dirty="0">
                <a:ln>
                  <a:noFill/>
                </a:ln>
                <a:solidFill>
                  <a:srgbClr val="000000"/>
                </a:solidFill>
                <a:effectLst/>
                <a:uLnTx/>
                <a:uFillTx/>
                <a:latin typeface="Franklin Gothic Demi"/>
                <a:ea typeface="+mn-ea"/>
                <a:cs typeface="+mn-cs"/>
              </a:rPr>
              <a:t>acilities, student </a:t>
            </a:r>
            <a:r>
              <a:rPr lang="en-US" sz="3500" dirty="0">
                <a:solidFill>
                  <a:srgbClr val="000000"/>
                </a:solidFill>
                <a:latin typeface="Franklin Gothic Demi"/>
              </a:rPr>
              <a:t>g</a:t>
            </a:r>
            <a:r>
              <a:rPr kumimoji="0" lang="en-US" sz="3500" b="0" i="0" u="none" strike="noStrike" kern="1200" cap="none" spc="0" normalizeH="0" baseline="0" noProof="0" dirty="0">
                <a:ln>
                  <a:noFill/>
                </a:ln>
                <a:solidFill>
                  <a:srgbClr val="000000"/>
                </a:solidFill>
                <a:effectLst/>
                <a:uLnTx/>
                <a:uFillTx/>
                <a:latin typeface="Franklin Gothic Demi"/>
                <a:ea typeface="+mn-ea"/>
                <a:cs typeface="+mn-cs"/>
              </a:rPr>
              <a:t>athering areas, and other areas.</a:t>
            </a:r>
          </a:p>
          <a:p>
            <a:r>
              <a:rPr kumimoji="0" lang="en-US" sz="3500" b="0" i="0" u="none" strike="noStrike" kern="1200" cap="none" spc="0" normalizeH="0" baseline="0" noProof="0" dirty="0">
                <a:ln>
                  <a:noFill/>
                </a:ln>
                <a:solidFill>
                  <a:srgbClr val="000000"/>
                </a:solidFill>
                <a:effectLst/>
                <a:uLnTx/>
                <a:uFillTx/>
                <a:latin typeface="Franklin Gothic Demi"/>
                <a:ea typeface="+mn-ea"/>
                <a:cs typeface="+mn-cs"/>
              </a:rPr>
              <a:t>Benchmark IUP to </a:t>
            </a:r>
            <a:r>
              <a:rPr lang="en-US" sz="3500" dirty="0">
                <a:solidFill>
                  <a:srgbClr val="000000"/>
                </a:solidFill>
                <a:latin typeface="Franklin Gothic Demi"/>
              </a:rPr>
              <a:t>a select group of </a:t>
            </a:r>
            <a:r>
              <a:rPr kumimoji="0" lang="en-US" sz="3500" b="0" i="0" u="none" strike="noStrike" kern="1200" cap="none" spc="0" normalizeH="0" baseline="0" noProof="0" dirty="0">
                <a:ln>
                  <a:noFill/>
                </a:ln>
                <a:solidFill>
                  <a:srgbClr val="000000"/>
                </a:solidFill>
                <a:effectLst/>
                <a:uLnTx/>
                <a:uFillTx/>
                <a:latin typeface="Franklin Gothic Demi"/>
                <a:ea typeface="+mn-ea"/>
                <a:cs typeface="+mn-cs"/>
              </a:rPr>
              <a:t>similar “Peer” institutions through metrics such as space per student, space per faculty, and instructional space per student.</a:t>
            </a:r>
          </a:p>
          <a:p>
            <a:r>
              <a:rPr kumimoji="0" lang="en-US" sz="3500" i="0" u="none" strike="noStrike" kern="1200" cap="none" spc="0" normalizeH="0" baseline="0" noProof="0" dirty="0">
                <a:ln>
                  <a:noFill/>
                </a:ln>
                <a:solidFill>
                  <a:srgbClr val="000000"/>
                </a:solidFill>
                <a:effectLst/>
                <a:uLnTx/>
                <a:uFillTx/>
                <a:latin typeface="Franklin Gothic Demi"/>
                <a:ea typeface="+mn-ea"/>
                <a:cs typeface="+mn-cs"/>
              </a:rPr>
              <a:t>Develop dashboard </a:t>
            </a:r>
            <a:r>
              <a:rPr lang="en-US" sz="3500" dirty="0">
                <a:solidFill>
                  <a:srgbClr val="000000"/>
                </a:solidFill>
                <a:latin typeface="Franklin Gothic Demi"/>
              </a:rPr>
              <a:t>v</a:t>
            </a:r>
            <a:r>
              <a:rPr kumimoji="0" lang="en-US" sz="3500" i="0" u="none" strike="noStrike" kern="1200" cap="none" spc="0" normalizeH="0" baseline="0" noProof="0" dirty="0">
                <a:ln>
                  <a:noFill/>
                </a:ln>
                <a:solidFill>
                  <a:srgbClr val="000000"/>
                </a:solidFill>
                <a:effectLst/>
                <a:uLnTx/>
                <a:uFillTx/>
                <a:latin typeface="Franklin Gothic Demi"/>
                <a:ea typeface="+mn-ea"/>
                <a:cs typeface="+mn-cs"/>
              </a:rPr>
              <a:t>isualizations that incorporate the outcomes of space utilization and comprehensive space needs.</a:t>
            </a:r>
            <a:endParaRPr lang="en-US" sz="3500" dirty="0"/>
          </a:p>
        </p:txBody>
      </p:sp>
      <p:sp>
        <p:nvSpPr>
          <p:cNvPr id="3" name="Content Placeholder 2">
            <a:extLst>
              <a:ext uri="{FF2B5EF4-FFF2-40B4-BE49-F238E27FC236}">
                <a16:creationId xmlns:a16="http://schemas.microsoft.com/office/drawing/2014/main" id="{3533A409-DDF5-6C4A-ABEA-F6280EF071D4}"/>
              </a:ext>
            </a:extLst>
          </p:cNvPr>
          <p:cNvSpPr>
            <a:spLocks noGrp="1"/>
          </p:cNvSpPr>
          <p:nvPr>
            <p:ph sz="half" idx="2"/>
          </p:nvPr>
        </p:nvSpPr>
        <p:spPr/>
        <p:txBody>
          <a:bodyPr>
            <a:noAutofit/>
          </a:bodyPr>
          <a:lstStyle/>
          <a:p>
            <a:pPr marL="284163" lvl="1" indent="0">
              <a:buNone/>
            </a:pPr>
            <a:endParaRPr lang="en-US" sz="1800" b="1" dirty="0">
              <a:solidFill>
                <a:schemeClr val="accent1"/>
              </a:solidFill>
              <a:latin typeface="+mj-lt"/>
            </a:endParaRPr>
          </a:p>
          <a:p>
            <a:pPr marL="914377" lvl="2">
              <a:spcBef>
                <a:spcPts val="0"/>
              </a:spcBef>
              <a:spcAft>
                <a:spcPts val="0"/>
              </a:spcAft>
            </a:pPr>
            <a:endParaRPr lang="en-US" sz="1800" dirty="0">
              <a:latin typeface="+mj-lt"/>
            </a:endParaRPr>
          </a:p>
          <a:p>
            <a:pPr marL="685783" lvl="2" indent="0">
              <a:spcBef>
                <a:spcPts val="0"/>
              </a:spcBef>
              <a:spcAft>
                <a:spcPts val="0"/>
              </a:spcAft>
              <a:buNone/>
            </a:pPr>
            <a:endParaRPr lang="en-US" sz="1800" dirty="0">
              <a:latin typeface="+mj-lt"/>
            </a:endParaRPr>
          </a:p>
          <a:p>
            <a:pPr marL="457189" lvl="1" indent="0">
              <a:buNone/>
            </a:pPr>
            <a:endParaRPr lang="en-US" sz="1800" b="1" dirty="0">
              <a:solidFill>
                <a:schemeClr val="accent1"/>
              </a:solidFill>
              <a:latin typeface="+mj-lt"/>
            </a:endParaRPr>
          </a:p>
          <a:p>
            <a:pPr lvl="1"/>
            <a:endParaRPr lang="en-US" dirty="0">
              <a:latin typeface="+mj-lt"/>
            </a:endParaRPr>
          </a:p>
          <a:p>
            <a:pPr marL="457189" lvl="1" indent="0">
              <a:buNone/>
            </a:pPr>
            <a:endParaRPr lang="en-US" dirty="0">
              <a:latin typeface="+mj-lt"/>
            </a:endParaRPr>
          </a:p>
          <a:p>
            <a:pPr marL="457189" lvl="1" indent="0">
              <a:buNone/>
            </a:pPr>
            <a:endParaRPr lang="en-US" dirty="0">
              <a:latin typeface="+mj-lt"/>
            </a:endParaRPr>
          </a:p>
          <a:p>
            <a:pPr lvl="1"/>
            <a:endParaRPr lang="en-US" sz="2600" dirty="0"/>
          </a:p>
          <a:p>
            <a:pPr marL="0" indent="0">
              <a:buNone/>
            </a:pPr>
            <a:endParaRPr lang="en-US" sz="1600" dirty="0"/>
          </a:p>
        </p:txBody>
      </p:sp>
      <p:sp>
        <p:nvSpPr>
          <p:cNvPr id="4" name="Slide Number Placeholder 5">
            <a:extLst>
              <a:ext uri="{FF2B5EF4-FFF2-40B4-BE49-F238E27FC236}">
                <a16:creationId xmlns:a16="http://schemas.microsoft.com/office/drawing/2014/main" id="{08B842DF-2579-7847-BDA4-C4C48531F0B3}"/>
              </a:ext>
            </a:extLst>
          </p:cNvPr>
          <p:cNvSpPr>
            <a:spLocks noGrp="1"/>
          </p:cNvSpPr>
          <p:nvPr>
            <p:ph type="sldNum" sz="quarter" idx="12"/>
          </p:nvPr>
        </p:nvSpPr>
        <p:spPr/>
        <p:txBody>
          <a:bodyPr/>
          <a:lstStyle/>
          <a:p>
            <a:pPr algn="ctr"/>
            <a:fld id="{A9EDB695-B233-4887-BF2C-7F3BB78C8EBC}" type="slidenum">
              <a:rPr lang="en-US" smtClean="0"/>
              <a:pPr algn="ctr"/>
              <a:t>9</a:t>
            </a:fld>
            <a:endParaRPr lang="en-US" dirty="0"/>
          </a:p>
        </p:txBody>
      </p:sp>
      <p:pic>
        <p:nvPicPr>
          <p:cNvPr id="11" name="Picture 10">
            <a:extLst>
              <a:ext uri="{FF2B5EF4-FFF2-40B4-BE49-F238E27FC236}">
                <a16:creationId xmlns:a16="http://schemas.microsoft.com/office/drawing/2014/main" id="{417AE525-7313-A2CC-A76B-B1721C35F716}"/>
              </a:ext>
            </a:extLst>
          </p:cNvPr>
          <p:cNvPicPr>
            <a:picLocks noChangeAspect="1"/>
          </p:cNvPicPr>
          <p:nvPr/>
        </p:nvPicPr>
        <p:blipFill>
          <a:blip r:embed="rId3"/>
          <a:stretch>
            <a:fillRect/>
          </a:stretch>
        </p:blipFill>
        <p:spPr>
          <a:xfrm>
            <a:off x="6299834" y="912816"/>
            <a:ext cx="5253206" cy="5187948"/>
          </a:xfrm>
          <a:prstGeom prst="rect">
            <a:avLst/>
          </a:prstGeom>
        </p:spPr>
      </p:pic>
    </p:spTree>
    <p:extLst>
      <p:ext uri="{BB962C8B-B14F-4D97-AF65-F5344CB8AC3E}">
        <p14:creationId xmlns:p14="http://schemas.microsoft.com/office/powerpoint/2010/main" val="1955279673"/>
      </p:ext>
    </p:extLst>
  </p:cSld>
  <p:clrMapOvr>
    <a:masterClrMapping/>
  </p:clrMapOvr>
</p:sld>
</file>

<file path=ppt/theme/theme1.xml><?xml version="1.0" encoding="utf-8"?>
<a:theme xmlns:a="http://schemas.openxmlformats.org/drawingml/2006/main" name="Office Theme">
  <a:themeElements>
    <a:clrScheme name="IUP 2019">
      <a:dk1>
        <a:srgbClr val="000000"/>
      </a:dk1>
      <a:lt1>
        <a:srgbClr val="FFFFFF"/>
      </a:lt1>
      <a:dk2>
        <a:srgbClr val="9E1B32"/>
      </a:dk2>
      <a:lt2>
        <a:srgbClr val="595959"/>
      </a:lt2>
      <a:accent1>
        <a:srgbClr val="9E1B32"/>
      </a:accent1>
      <a:accent2>
        <a:srgbClr val="595959"/>
      </a:accent2>
      <a:accent3>
        <a:srgbClr val="ECB51B"/>
      </a:accent3>
      <a:accent4>
        <a:srgbClr val="F4824E"/>
      </a:accent4>
      <a:accent5>
        <a:srgbClr val="558185"/>
      </a:accent5>
      <a:accent6>
        <a:srgbClr val="ED596E"/>
      </a:accent6>
      <a:hlink>
        <a:srgbClr val="568286"/>
      </a:hlink>
      <a:folHlink>
        <a:srgbClr val="558185"/>
      </a:folHlink>
    </a:clrScheme>
    <a:fontScheme name="IUP Office 365 Fonts">
      <a:majorFont>
        <a:latin typeface="Franklin Gothic Demi"/>
        <a:ea typeface=""/>
        <a:cs typeface=""/>
      </a:majorFont>
      <a:minorFont>
        <a:latin typeface="Constant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93C217AD-677F-D24F-AED0-A101B8E738B0}" vid="{7542860F-0F1C-414E-89D0-F5ADD30D187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19002</TotalTime>
  <Words>1384</Words>
  <Application>Microsoft Office PowerPoint</Application>
  <PresentationFormat>Widescreen</PresentationFormat>
  <Paragraphs>138</Paragraphs>
  <Slides>15</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Calibri</vt:lpstr>
      <vt:lpstr>Constantia</vt:lpstr>
      <vt:lpstr>Franklin Gothic Demi</vt:lpstr>
      <vt:lpstr>Symbol</vt:lpstr>
      <vt:lpstr>Wingdings</vt:lpstr>
      <vt:lpstr>Office Theme</vt:lpstr>
      <vt:lpstr>       Long-Range Facilities Master Plan Update FY 2023-2028 President’s Cabinet Overview  April 3, 2023</vt:lpstr>
      <vt:lpstr>  What is a Master Plan?</vt:lpstr>
      <vt:lpstr>Long-Term Planning from the 2017 Update</vt:lpstr>
      <vt:lpstr>PowerPoint Presentation</vt:lpstr>
      <vt:lpstr>LRFMP Executive Steering Committee</vt:lpstr>
      <vt:lpstr>LRFMP Executive Steering Committee Charge</vt:lpstr>
      <vt:lpstr>IUP Council Of Trustees LRFMP Focus Group</vt:lpstr>
      <vt:lpstr>   </vt:lpstr>
      <vt:lpstr> LRFMP Plan Goals  </vt:lpstr>
      <vt:lpstr>IUP Objectives</vt:lpstr>
      <vt:lpstr>LRFMP Schedule</vt:lpstr>
      <vt:lpstr>Groups and Individuals Identified to Provide Input Throughout  the LRFMP Process</vt:lpstr>
      <vt:lpstr>Immediate Next Steps in LRFMP process:  In April 2023</vt:lpstr>
      <vt:lpstr>PowerPoint Presentation</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Communicating the IUP Vision</dc:title>
  <dc:subject/>
  <dc:creator>Chris Noah</dc:creator>
  <cp:keywords/>
  <dc:description/>
  <cp:lastModifiedBy>Edith Bash</cp:lastModifiedBy>
  <cp:revision>544</cp:revision>
  <cp:lastPrinted>2022-05-19T16:01:54Z</cp:lastPrinted>
  <dcterms:created xsi:type="dcterms:W3CDTF">2019-10-03T14:53:38Z</dcterms:created>
  <dcterms:modified xsi:type="dcterms:W3CDTF">2023-05-16T13:14:54Z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