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Lst>
  <p:notesMasterIdLst>
    <p:notesMasterId r:id="rId52"/>
  </p:notesMasterIdLst>
  <p:handoutMasterIdLst>
    <p:handoutMasterId r:id="rId53"/>
  </p:handoutMasterIdLst>
  <p:sldIdLst>
    <p:sldId id="256" r:id="rId2"/>
    <p:sldId id="277" r:id="rId3"/>
    <p:sldId id="257" r:id="rId4"/>
    <p:sldId id="268" r:id="rId5"/>
    <p:sldId id="258" r:id="rId6"/>
    <p:sldId id="275" r:id="rId7"/>
    <p:sldId id="259" r:id="rId8"/>
    <p:sldId id="279" r:id="rId9"/>
    <p:sldId id="262" r:id="rId10"/>
    <p:sldId id="281" r:id="rId11"/>
    <p:sldId id="264" r:id="rId12"/>
    <p:sldId id="305" r:id="rId13"/>
    <p:sldId id="265" r:id="rId14"/>
    <p:sldId id="278" r:id="rId15"/>
    <p:sldId id="263" r:id="rId16"/>
    <p:sldId id="282" r:id="rId17"/>
    <p:sldId id="266" r:id="rId18"/>
    <p:sldId id="267" r:id="rId19"/>
    <p:sldId id="272" r:id="rId20"/>
    <p:sldId id="260" r:id="rId21"/>
    <p:sldId id="276" r:id="rId22"/>
    <p:sldId id="261" r:id="rId23"/>
    <p:sldId id="280" r:id="rId24"/>
    <p:sldId id="284" r:id="rId25"/>
    <p:sldId id="283" r:id="rId26"/>
    <p:sldId id="285" r:id="rId27"/>
    <p:sldId id="287" r:id="rId28"/>
    <p:sldId id="288" r:id="rId29"/>
    <p:sldId id="289" r:id="rId30"/>
    <p:sldId id="286" r:id="rId31"/>
    <p:sldId id="302" r:id="rId32"/>
    <p:sldId id="271" r:id="rId33"/>
    <p:sldId id="273" r:id="rId34"/>
    <p:sldId id="290" r:id="rId35"/>
    <p:sldId id="297" r:id="rId36"/>
    <p:sldId id="299" r:id="rId37"/>
    <p:sldId id="300" r:id="rId38"/>
    <p:sldId id="291" r:id="rId39"/>
    <p:sldId id="292" r:id="rId40"/>
    <p:sldId id="293" r:id="rId41"/>
    <p:sldId id="294" r:id="rId42"/>
    <p:sldId id="303" r:id="rId43"/>
    <p:sldId id="296" r:id="rId44"/>
    <p:sldId id="295" r:id="rId45"/>
    <p:sldId id="301" r:id="rId46"/>
    <p:sldId id="304" r:id="rId47"/>
    <p:sldId id="269" r:id="rId48"/>
    <p:sldId id="270" r:id="rId49"/>
    <p:sldId id="274" r:id="rId50"/>
    <p:sldId id="298" r:id="rId51"/>
  </p:sldIdLst>
  <p:sldSz cx="9144000" cy="6858000" type="screen4x3"/>
  <p:notesSz cx="6858000" cy="907732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800000"/>
    <a:srgbClr val="66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0" d="100"/>
          <a:sy n="40" d="100"/>
        </p:scale>
        <p:origin x="-9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41987" name="Rectangle 3"/>
          <p:cNvSpPr>
            <a:spLocks noGrp="1" noChangeArrowheads="1"/>
          </p:cNvSpPr>
          <p:nvPr>
            <p:ph type="dt" sz="quarter"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41988" name="Rectangle 4"/>
          <p:cNvSpPr>
            <a:spLocks noGrp="1" noChangeArrowheads="1"/>
          </p:cNvSpPr>
          <p:nvPr>
            <p:ph type="ftr" sz="quarter" idx="2"/>
          </p:nvPr>
        </p:nvSpPr>
        <p:spPr bwMode="auto">
          <a:xfrm>
            <a:off x="0"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41989" name="Rectangle 5"/>
          <p:cNvSpPr>
            <a:spLocks noGrp="1" noChangeArrowheads="1"/>
          </p:cNvSpPr>
          <p:nvPr>
            <p:ph type="sldNum" sz="quarter" idx="3"/>
          </p:nvPr>
        </p:nvSpPr>
        <p:spPr bwMode="auto">
          <a:xfrm>
            <a:off x="3884613"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B664233-84A2-4524-B43C-258B3DABAC8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80899" name="Rectangle 3"/>
          <p:cNvSpPr>
            <a:spLocks noGrp="1" noChangeArrowheads="1"/>
          </p:cNvSpPr>
          <p:nvPr>
            <p:ph type="dt"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80900" name="Rectangle 4"/>
          <p:cNvSpPr>
            <a:spLocks noRot="1" noChangeArrowheads="1" noTextEdit="1"/>
          </p:cNvSpPr>
          <p:nvPr>
            <p:ph type="sldImg" idx="2"/>
          </p:nvPr>
        </p:nvSpPr>
        <p:spPr bwMode="auto">
          <a:xfrm>
            <a:off x="1160463" y="681038"/>
            <a:ext cx="4537075" cy="3403600"/>
          </a:xfrm>
          <a:prstGeom prst="rect">
            <a:avLst/>
          </a:prstGeom>
          <a:noFill/>
          <a:ln w="9525">
            <a:solidFill>
              <a:srgbClr val="000000"/>
            </a:solidFill>
            <a:miter lim="800000"/>
            <a:headEnd/>
            <a:tailEnd/>
          </a:ln>
          <a:effectLst/>
        </p:spPr>
      </p:sp>
      <p:sp>
        <p:nvSpPr>
          <p:cNvPr id="80901" name="Rectangle 5"/>
          <p:cNvSpPr>
            <a:spLocks noGrp="1" noChangeArrowheads="1"/>
          </p:cNvSpPr>
          <p:nvPr>
            <p:ph type="body" sz="quarter" idx="3"/>
          </p:nvPr>
        </p:nvSpPr>
        <p:spPr bwMode="auto">
          <a:xfrm>
            <a:off x="685800" y="4311650"/>
            <a:ext cx="5486400" cy="40846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80903" name="Rectangle 7"/>
          <p:cNvSpPr>
            <a:spLocks noGrp="1" noChangeArrowheads="1"/>
          </p:cNvSpPr>
          <p:nvPr>
            <p:ph type="sldNum" sz="quarter" idx="5"/>
          </p:nvPr>
        </p:nvSpPr>
        <p:spPr bwMode="auto">
          <a:xfrm>
            <a:off x="3884613"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CE4E1B8-4EB2-4BF7-ABA2-F460178593D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21F16A-8E7F-418C-BD32-E1D1E6FACEA6}" type="slidenum">
              <a:rPr lang="en-US"/>
              <a:pPr/>
              <a:t>1</a:t>
            </a:fld>
            <a:endParaRPr lang="en-US"/>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EBCFF7-ECBC-4DB9-A6AD-499DA1BEB479}" type="slidenum">
              <a:rPr lang="en-US"/>
              <a:pPr/>
              <a:t>2</a:t>
            </a:fld>
            <a:endParaRPr lang="en-US"/>
          </a:p>
        </p:txBody>
      </p:sp>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040333-D0A6-4674-AD2A-4FC8F9B67872}" type="slidenum">
              <a:rPr lang="en-US"/>
              <a:pPr/>
              <a:t>3</a:t>
            </a:fld>
            <a:endParaRPr lang="en-US"/>
          </a:p>
        </p:txBody>
      </p:sp>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9B9E96-005F-4591-8C8C-2AB37EAFB9E7}" type="slidenum">
              <a:rPr lang="en-US"/>
              <a:pPr/>
              <a:t>4</a:t>
            </a:fld>
            <a:endParaRPr lang="en-US"/>
          </a:p>
        </p:txBody>
      </p:sp>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C276C9-6F8B-4457-9B2F-188A68C63288}" type="slidenum">
              <a:rPr lang="en-US"/>
              <a:pPr/>
              <a:t>5</a:t>
            </a:fld>
            <a:endParaRPr lang="en-US"/>
          </a:p>
        </p:txBody>
      </p:sp>
      <p:sp>
        <p:nvSpPr>
          <p:cNvPr id="86018" name="Rectangle 2"/>
          <p:cNvSpPr>
            <a:spLocks noRo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0"/>
            <a:ext cx="5867400" cy="6858000"/>
            <a:chOff x="0" y="0"/>
            <a:chExt cx="3696" cy="4320"/>
          </a:xfrm>
        </p:grpSpPr>
        <p:sp>
          <p:nvSpPr>
            <p:cNvPr id="2355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latin typeface="Times New Roman" pitchFamily="18" charset="0"/>
              </a:endParaRPr>
            </a:p>
          </p:txBody>
        </p:sp>
        <p:sp>
          <p:nvSpPr>
            <p:cNvPr id="2355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endParaRPr kumimoji="1" lang="en-US" sz="2400">
                <a:latin typeface="Times New Roman" pitchFamily="18" charset="0"/>
              </a:endParaRPr>
            </a:p>
          </p:txBody>
        </p:sp>
      </p:grpSp>
      <p:grpSp>
        <p:nvGrpSpPr>
          <p:cNvPr id="23557" name="Group 5"/>
          <p:cNvGrpSpPr>
            <a:grpSpLocks/>
          </p:cNvGrpSpPr>
          <p:nvPr/>
        </p:nvGrpSpPr>
        <p:grpSpPr bwMode="auto">
          <a:xfrm>
            <a:off x="3632200" y="4889500"/>
            <a:ext cx="4876800" cy="319088"/>
            <a:chOff x="2288" y="3080"/>
            <a:chExt cx="3072" cy="201"/>
          </a:xfrm>
        </p:grpSpPr>
        <p:sp>
          <p:nvSpPr>
            <p:cNvPr id="2355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2355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n-US"/>
            </a:p>
          </p:txBody>
        </p:sp>
      </p:grpSp>
      <p:sp>
        <p:nvSpPr>
          <p:cNvPr id="2356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23561" name="Rectangle 9"/>
          <p:cNvSpPr>
            <a:spLocks noGrp="1" noChangeArrowheads="1"/>
          </p:cNvSpPr>
          <p:nvPr>
            <p:ph type="dt" sz="quarter" idx="2"/>
          </p:nvPr>
        </p:nvSpPr>
        <p:spPr/>
        <p:txBody>
          <a:bodyPr/>
          <a:lstStyle>
            <a:lvl1pPr>
              <a:defRPr>
                <a:solidFill>
                  <a:schemeClr val="bg1"/>
                </a:solidFill>
              </a:defRPr>
            </a:lvl1pPr>
          </a:lstStyle>
          <a:p>
            <a:endParaRPr lang="en-US"/>
          </a:p>
        </p:txBody>
      </p:sp>
      <p:sp>
        <p:nvSpPr>
          <p:cNvPr id="23562" name="Rectangle 10"/>
          <p:cNvSpPr>
            <a:spLocks noGrp="1" noChangeArrowheads="1"/>
          </p:cNvSpPr>
          <p:nvPr>
            <p:ph type="ftr" sz="quarter" idx="3"/>
          </p:nvPr>
        </p:nvSpPr>
        <p:spPr/>
        <p:txBody>
          <a:bodyPr/>
          <a:lstStyle>
            <a:lvl1pPr algn="r">
              <a:defRPr/>
            </a:lvl1pPr>
          </a:lstStyle>
          <a:p>
            <a:endParaRPr lang="en-US"/>
          </a:p>
        </p:txBody>
      </p:sp>
      <p:sp>
        <p:nvSpPr>
          <p:cNvPr id="23563" name="Rectangle 11"/>
          <p:cNvSpPr>
            <a:spLocks noGrp="1" noChangeArrowheads="1"/>
          </p:cNvSpPr>
          <p:nvPr>
            <p:ph type="sldNum" sz="quarter" idx="4"/>
          </p:nvPr>
        </p:nvSpPr>
        <p:spPr>
          <a:xfrm>
            <a:off x="76200" y="6248400"/>
            <a:ext cx="587375" cy="488950"/>
          </a:xfrm>
        </p:spPr>
        <p:txBody>
          <a:bodyPr anchorCtr="0"/>
          <a:lstStyle>
            <a:lvl1pPr>
              <a:defRPr/>
            </a:lvl1pPr>
          </a:lstStyle>
          <a:p>
            <a:fld id="{A53197A0-F17E-463B-BAAB-8237E6491FB3}" type="slidenum">
              <a:rPr lang="en-US"/>
              <a:pPr/>
              <a:t>‹#›</a:t>
            </a:fld>
            <a:endParaRPr lang="en-US"/>
          </a:p>
        </p:txBody>
      </p:sp>
      <p:sp>
        <p:nvSpPr>
          <p:cNvPr id="2356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7FC7758-5AFA-4816-8CC6-28AE59E0C85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FBCAF5-59B7-4B8D-8579-3D2E64E7FD9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endParaRPr lang="en-US"/>
          </a:p>
        </p:txBody>
      </p:sp>
      <p:sp>
        <p:nvSpPr>
          <p:cNvPr id="4" name="Date Placeholder 3"/>
          <p:cNvSpPr>
            <a:spLocks noGrp="1"/>
          </p:cNvSpPr>
          <p:nvPr>
            <p:ph type="dt" sz="half" idx="10"/>
          </p:nvPr>
        </p:nvSpPr>
        <p:spPr>
          <a:xfrm>
            <a:off x="2438400" y="6248400"/>
            <a:ext cx="2130425" cy="474663"/>
          </a:xfrm>
        </p:spPr>
        <p:txBody>
          <a:bodyPr/>
          <a:lstStyle>
            <a:lvl1pPr>
              <a:defRPr/>
            </a:lvl1pPr>
          </a:lstStyle>
          <a:p>
            <a:endParaRPr lang="en-US"/>
          </a:p>
        </p:txBody>
      </p:sp>
      <p:sp>
        <p:nvSpPr>
          <p:cNvPr id="5" name="Footer Placeholder 4"/>
          <p:cNvSpPr>
            <a:spLocks noGrp="1"/>
          </p:cNvSpPr>
          <p:nvPr>
            <p:ph type="ftr" sz="quarter" idx="11"/>
          </p:nvPr>
        </p:nvSpPr>
        <p:spPr>
          <a:xfrm>
            <a:off x="5791200" y="6248400"/>
            <a:ext cx="2897188" cy="474663"/>
          </a:xfrm>
        </p:spPr>
        <p:txBody>
          <a:bodyPr/>
          <a:lstStyle>
            <a:lvl1pPr>
              <a:defRPr/>
            </a:lvl1pPr>
          </a:lstStyle>
          <a:p>
            <a:endParaRPr lang="en-US"/>
          </a:p>
        </p:txBody>
      </p:sp>
      <p:sp>
        <p:nvSpPr>
          <p:cNvPr id="6" name="Slide Number Placeholder 5"/>
          <p:cNvSpPr>
            <a:spLocks noGrp="1"/>
          </p:cNvSpPr>
          <p:nvPr>
            <p:ph type="sldNum" sz="quarter" idx="12"/>
          </p:nvPr>
        </p:nvSpPr>
        <p:spPr>
          <a:xfrm>
            <a:off x="84138" y="6242050"/>
            <a:ext cx="587375" cy="488950"/>
          </a:xfrm>
        </p:spPr>
        <p:txBody>
          <a:bodyPr/>
          <a:lstStyle>
            <a:lvl1pPr>
              <a:defRPr/>
            </a:lvl1pPr>
          </a:lstStyle>
          <a:p>
            <a:fld id="{D5FFC6FB-4027-46DC-BD29-290C4A15F8F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943075-F63C-4E69-8946-705DDF17D4C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81F4D7-98F5-4E82-9657-F35AC4BF939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7D20507-7F5C-49EB-9F61-B2340D341A7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4C9A250-2865-4F42-8F73-10AEA88F7C3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508872A-79EE-46A8-8959-EA9EE39F618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3F96908-A0BE-4494-8606-839E708ABF8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B313DB9-6535-4DEA-85A5-53AFD42D2E1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0F3E42E-FA43-4ADE-9259-D8C2231FAEE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2530" name="Group 2"/>
          <p:cNvGrpSpPr>
            <a:grpSpLocks/>
          </p:cNvGrpSpPr>
          <p:nvPr/>
        </p:nvGrpSpPr>
        <p:grpSpPr bwMode="auto">
          <a:xfrm>
            <a:off x="0" y="0"/>
            <a:ext cx="7620000" cy="6858000"/>
            <a:chOff x="0" y="0"/>
            <a:chExt cx="4800" cy="4320"/>
          </a:xfrm>
        </p:grpSpPr>
        <p:grpSp>
          <p:nvGrpSpPr>
            <p:cNvPr id="22531" name="Group 3"/>
            <p:cNvGrpSpPr>
              <a:grpSpLocks/>
            </p:cNvGrpSpPr>
            <p:nvPr userDrawn="1"/>
          </p:nvGrpSpPr>
          <p:grpSpPr bwMode="auto">
            <a:xfrm>
              <a:off x="0" y="0"/>
              <a:ext cx="2016" cy="4320"/>
              <a:chOff x="0" y="0"/>
              <a:chExt cx="2016" cy="4320"/>
            </a:xfrm>
          </p:grpSpPr>
          <p:sp>
            <p:nvSpPr>
              <p:cNvPr id="22532"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a:p>
            </p:txBody>
          </p:sp>
          <p:sp>
            <p:nvSpPr>
              <p:cNvPr id="22533"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a:p>
            </p:txBody>
          </p:sp>
        </p:grpSp>
        <p:grpSp>
          <p:nvGrpSpPr>
            <p:cNvPr id="22534" name="Group 6"/>
            <p:cNvGrpSpPr>
              <a:grpSpLocks/>
            </p:cNvGrpSpPr>
            <p:nvPr/>
          </p:nvGrpSpPr>
          <p:grpSpPr bwMode="auto">
            <a:xfrm>
              <a:off x="144" y="1248"/>
              <a:ext cx="4656" cy="201"/>
              <a:chOff x="144" y="1248"/>
              <a:chExt cx="4656" cy="201"/>
            </a:xfrm>
          </p:grpSpPr>
          <p:sp>
            <p:nvSpPr>
              <p:cNvPr id="2253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2253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n-US"/>
              </a:p>
            </p:txBody>
          </p:sp>
        </p:grpSp>
      </p:grpSp>
      <p:sp>
        <p:nvSpPr>
          <p:cNvPr id="2253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53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9"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endParaRPr lang="en-US"/>
          </a:p>
        </p:txBody>
      </p:sp>
      <p:sp>
        <p:nvSpPr>
          <p:cNvPr id="22540"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22541"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176F2BED-5F63-4EB0-94C3-25BC75C15C2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hf hdr="0" ft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mailto:mlw@iup.edu"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chronicle.com/cgi2-bin/printable.cgi?article=http://chronicle.com/free/v52/i07/07a03401.htm" TargetMode="External"/><Relationship Id="rId2" Type="http://schemas.openxmlformats.org/officeDocument/2006/relationships/hyperlink" Target="http://blog.ogilvypr.com/?p=160" TargetMode="External"/><Relationship Id="rId1" Type="http://schemas.openxmlformats.org/officeDocument/2006/relationships/slideLayout" Target="../slideLayouts/slideLayout2.xml"/><Relationship Id="rId4" Type="http://schemas.openxmlformats.org/officeDocument/2006/relationships/hyperlink" Target="http://connect.educause.edu/library/abstract/TheECARStudyofUnderg/45076"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www.nyu.edu/frn/publications/millennial.student/network-journal/Articles/Challenges-Riveraa.html" TargetMode="External"/><Relationship Id="rId2" Type="http://schemas.openxmlformats.org/officeDocument/2006/relationships/hyperlink" Target="http://mymassp.com/newsletters/2007/04/from-the-middle-the-millennials-are-coming/"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chronicle.com/colloquy/2005/10/millennia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en-US"/>
              <a:t>Why Use Technology in </a:t>
            </a:r>
            <a:br>
              <a:rPr lang="en-US"/>
            </a:br>
            <a:r>
              <a:rPr lang="en-US"/>
              <a:t>Your Classes?</a:t>
            </a:r>
          </a:p>
        </p:txBody>
      </p:sp>
      <p:sp>
        <p:nvSpPr>
          <p:cNvPr id="2051" name="Rectangle 3"/>
          <p:cNvSpPr>
            <a:spLocks noGrp="1" noChangeArrowheads="1"/>
          </p:cNvSpPr>
          <p:nvPr>
            <p:ph type="subTitle" idx="1"/>
          </p:nvPr>
        </p:nvSpPr>
        <p:spPr/>
        <p:txBody>
          <a:bodyPr/>
          <a:lstStyle/>
          <a:p>
            <a:pPr algn="ctr"/>
            <a:r>
              <a:rPr lang="en-US" sz="3200" b="1" i="1"/>
              <a:t>Reflective Practice</a:t>
            </a:r>
          </a:p>
          <a:p>
            <a:pPr algn="ctr"/>
            <a:r>
              <a:rPr lang="en-US" sz="3200" b="1" i="1"/>
              <a:t>Presentation</a:t>
            </a:r>
          </a:p>
          <a:p>
            <a:pPr algn="ctr"/>
            <a:r>
              <a:rPr lang="en-US" sz="2400"/>
              <a:t>October 11, 2007</a:t>
            </a:r>
          </a:p>
        </p:txBody>
      </p:sp>
      <p:sp>
        <p:nvSpPr>
          <p:cNvPr id="2052" name="Rectangle 4"/>
          <p:cNvSpPr>
            <a:spLocks noChangeArrowheads="1"/>
          </p:cNvSpPr>
          <p:nvPr/>
        </p:nvSpPr>
        <p:spPr bwMode="auto">
          <a:xfrm>
            <a:off x="4724400" y="5486400"/>
            <a:ext cx="4013200" cy="914400"/>
          </a:xfrm>
          <a:prstGeom prst="rect">
            <a:avLst/>
          </a:prstGeom>
          <a:noFill/>
          <a:ln w="9525">
            <a:noFill/>
            <a:miter lim="800000"/>
            <a:headEnd/>
            <a:tailEnd/>
          </a:ln>
          <a:effectLst/>
        </p:spPr>
        <p:txBody>
          <a:bodyPr anchor="b"/>
          <a:lstStyle/>
          <a:p>
            <a:pPr algn="ctr" eaLnBrk="1" hangingPunct="1">
              <a:spcBef>
                <a:spcPct val="20000"/>
              </a:spcBef>
              <a:buClr>
                <a:schemeClr val="tx1"/>
              </a:buClr>
              <a:buSzPct val="75000"/>
              <a:buFont typeface="Wingdings" pitchFamily="2" charset="2"/>
              <a:buNone/>
            </a:pPr>
            <a:r>
              <a:rPr lang="en-US" sz="2400">
                <a:solidFill>
                  <a:schemeClr val="tx2"/>
                </a:solidFill>
              </a:rPr>
              <a:t>by</a:t>
            </a:r>
          </a:p>
          <a:p>
            <a:pPr algn="ctr" eaLnBrk="1" hangingPunct="1">
              <a:spcBef>
                <a:spcPct val="20000"/>
              </a:spcBef>
              <a:buClr>
                <a:schemeClr val="tx1"/>
              </a:buClr>
              <a:buSzPct val="75000"/>
              <a:buFont typeface="Wingdings" pitchFamily="2" charset="2"/>
              <a:buNone/>
            </a:pPr>
            <a:r>
              <a:rPr lang="en-US" sz="2400">
                <a:solidFill>
                  <a:schemeClr val="tx2"/>
                </a:solidFill>
              </a:rPr>
              <a:t>Dr. Mindy L. Wygonik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FB8F650-1B96-4D03-B91E-E9186E6E0C31}" type="slidenum">
              <a:rPr lang="en-US"/>
              <a:pPr/>
              <a:t>10</a:t>
            </a:fld>
            <a:endParaRPr lang="en-US"/>
          </a:p>
        </p:txBody>
      </p:sp>
      <p:sp>
        <p:nvSpPr>
          <p:cNvPr id="53250" name="AutoShape 2"/>
          <p:cNvSpPr>
            <a:spLocks noGrp="1" noChangeArrowheads="1"/>
          </p:cNvSpPr>
          <p:nvPr>
            <p:ph type="title"/>
          </p:nvPr>
        </p:nvSpPr>
        <p:spPr/>
        <p:txBody>
          <a:bodyPr/>
          <a:lstStyle/>
          <a:p>
            <a:r>
              <a:rPr lang="en-US"/>
              <a:t>Collaborative, </a:t>
            </a:r>
            <a:r>
              <a:rPr lang="en-US" sz="2800"/>
              <a:t>Cont’d</a:t>
            </a:r>
          </a:p>
        </p:txBody>
      </p:sp>
      <p:sp>
        <p:nvSpPr>
          <p:cNvPr id="53251" name="Rectangle 3"/>
          <p:cNvSpPr>
            <a:spLocks noGrp="1" noChangeArrowheads="1"/>
          </p:cNvSpPr>
          <p:nvPr>
            <p:ph type="body" idx="1"/>
          </p:nvPr>
        </p:nvSpPr>
        <p:spPr>
          <a:xfrm>
            <a:off x="838200" y="2362200"/>
            <a:ext cx="7693025" cy="3886200"/>
          </a:xfrm>
        </p:spPr>
        <p:txBody>
          <a:bodyPr/>
          <a:lstStyle/>
          <a:p>
            <a:pPr marL="0" indent="0">
              <a:buFont typeface="Wingdings" pitchFamily="2" charset="2"/>
              <a:buNone/>
              <a:tabLst>
                <a:tab pos="457200" algn="l"/>
              </a:tabLst>
            </a:pPr>
            <a:r>
              <a:rPr lang="en-US"/>
              <a:t>Sweeney shares his observations from the New Jersey Institute of Technology:</a:t>
            </a:r>
          </a:p>
          <a:p>
            <a:pPr marL="0" indent="0">
              <a:buFont typeface="Wingdings" pitchFamily="2" charset="2"/>
              <a:buNone/>
              <a:tabLst>
                <a:tab pos="457200" algn="l"/>
              </a:tabLst>
            </a:pPr>
            <a:r>
              <a:rPr lang="en-US"/>
              <a:t>	“More and more students gather in groups to study.  They pass around information from their laptops, pull information from the Internet, and learn together.  In some cases, the students elect to work together in a group rather than go to class.”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B24A1C7-7CF9-4046-BCC3-8853FB3AAC43}" type="slidenum">
              <a:rPr lang="en-US"/>
              <a:pPr/>
              <a:t>11</a:t>
            </a:fld>
            <a:endParaRPr lang="en-US"/>
          </a:p>
        </p:txBody>
      </p:sp>
      <p:sp>
        <p:nvSpPr>
          <p:cNvPr id="32770" name="AutoShape 2"/>
          <p:cNvSpPr>
            <a:spLocks noGrp="1" noChangeArrowheads="1"/>
          </p:cNvSpPr>
          <p:nvPr>
            <p:ph type="title"/>
          </p:nvPr>
        </p:nvSpPr>
        <p:spPr/>
        <p:txBody>
          <a:bodyPr/>
          <a:lstStyle/>
          <a:p>
            <a:r>
              <a:rPr lang="en-US"/>
              <a:t>Clear Structure from Adults</a:t>
            </a:r>
          </a:p>
        </p:txBody>
      </p:sp>
      <p:sp>
        <p:nvSpPr>
          <p:cNvPr id="32771" name="Rectangle 3"/>
          <p:cNvSpPr>
            <a:spLocks noGrp="1" noChangeArrowheads="1"/>
          </p:cNvSpPr>
          <p:nvPr>
            <p:ph type="body" idx="1"/>
          </p:nvPr>
        </p:nvSpPr>
        <p:spPr>
          <a:xfrm>
            <a:off x="838200" y="2438400"/>
            <a:ext cx="7693025" cy="3962400"/>
          </a:xfrm>
        </p:spPr>
        <p:txBody>
          <a:bodyPr/>
          <a:lstStyle/>
          <a:p>
            <a:pPr marL="0" indent="0">
              <a:buFont typeface="Wingdings" pitchFamily="2" charset="2"/>
              <a:buNone/>
            </a:pPr>
            <a:r>
              <a:rPr lang="en-US" sz="3000"/>
              <a:t>Because adults have scheduled cooperative learning opportunities via sports, music lessons, and/or the classroom, Millennials have come to expect that type of environment. (Newburn)  They have no tolerance for classes that are unstructured, which they deem to be wasting their time.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83E164-EFE9-4880-86CD-6CF09ECB9920}" type="slidenum">
              <a:rPr lang="en-US"/>
              <a:pPr/>
              <a:t>12</a:t>
            </a:fld>
            <a:endParaRPr lang="en-US"/>
          </a:p>
        </p:txBody>
      </p:sp>
      <p:sp>
        <p:nvSpPr>
          <p:cNvPr id="79875" name="Rectangle 3"/>
          <p:cNvSpPr>
            <a:spLocks noGrp="1" noChangeArrowheads="1"/>
          </p:cNvSpPr>
          <p:nvPr>
            <p:ph type="body" idx="1"/>
          </p:nvPr>
        </p:nvSpPr>
        <p:spPr>
          <a:xfrm>
            <a:off x="838200" y="2362200"/>
            <a:ext cx="7693025" cy="4038600"/>
          </a:xfrm>
        </p:spPr>
        <p:txBody>
          <a:bodyPr/>
          <a:lstStyle/>
          <a:p>
            <a:pPr marL="0" indent="0">
              <a:lnSpc>
                <a:spcPct val="90000"/>
              </a:lnSpc>
              <a:buFont typeface="Wingdings" pitchFamily="2" charset="2"/>
              <a:buNone/>
            </a:pPr>
            <a:r>
              <a:rPr lang="en-US" sz="2400"/>
              <a:t>According to Prensky (2005), each student we teach today has </a:t>
            </a:r>
            <a:r>
              <a:rPr lang="en-US" sz="2400" i="1"/>
              <a:t>something</a:t>
            </a:r>
            <a:r>
              <a:rPr lang="en-US" sz="2400"/>
              <a:t> in his/her life that is really engaging – something that they do, that they are good at, that has an engaging, creative component to it.  These may include downloading songs, playing video games, making movies, playing extreme sports.  Whatever the activity, the students all do something engaging.  </a:t>
            </a:r>
          </a:p>
          <a:p>
            <a:pPr marL="0" indent="0">
              <a:lnSpc>
                <a:spcPct val="90000"/>
              </a:lnSpc>
              <a:buFont typeface="Wingdings" pitchFamily="2" charset="2"/>
              <a:buNone/>
            </a:pPr>
            <a:endParaRPr lang="en-US" sz="2400"/>
          </a:p>
          <a:p>
            <a:pPr marL="0" indent="0">
              <a:lnSpc>
                <a:spcPct val="90000"/>
              </a:lnSpc>
              <a:buFont typeface="Wingdings" pitchFamily="2" charset="2"/>
              <a:buNone/>
            </a:pPr>
            <a:r>
              <a:rPr lang="en-US" sz="2400"/>
              <a:t>From this comes the motto of this group, </a:t>
            </a:r>
            <a:r>
              <a:rPr lang="en-US" sz="2400" i="1"/>
              <a:t>“Engage Me or Enrage Me.”</a:t>
            </a:r>
          </a:p>
        </p:txBody>
      </p:sp>
      <p:sp>
        <p:nvSpPr>
          <p:cNvPr id="79876" name="AutoShape 4"/>
          <p:cNvSpPr>
            <a:spLocks noGrp="1" noChangeArrowheads="1"/>
          </p:cNvSpPr>
          <p:nvPr>
            <p:ph type="title"/>
          </p:nvPr>
        </p:nvSpPr>
        <p:spPr>
          <a:noFill/>
          <a:ln/>
        </p:spPr>
        <p:txBody>
          <a:bodyPr/>
          <a:lstStyle/>
          <a:p>
            <a:r>
              <a:rPr lang="en-US"/>
              <a:t>Clear Structure from Adults, </a:t>
            </a:r>
            <a:r>
              <a:rPr lang="en-US" sz="2800"/>
              <a:t>cont’d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9875">
                                            <p:txEl>
                                              <p:pRg st="2" end="2"/>
                                            </p:txEl>
                                          </p:spTgt>
                                        </p:tgtEl>
                                        <p:attrNameLst>
                                          <p:attrName>style.visibility</p:attrName>
                                        </p:attrNameLst>
                                      </p:cBhvr>
                                      <p:to>
                                        <p:strVal val="visible"/>
                                      </p:to>
                                    </p:set>
                                    <p:animEffect transition="in" filter="blinds(horizontal)">
                                      <p:cBhvr>
                                        <p:cTn id="7" dur="500"/>
                                        <p:tgtEl>
                                          <p:spTgt spid="798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4DAE734-C09F-4F35-A936-D462100A84E9}" type="slidenum">
              <a:rPr lang="en-US"/>
              <a:pPr/>
              <a:t>13</a:t>
            </a:fld>
            <a:endParaRPr lang="en-US"/>
          </a:p>
        </p:txBody>
      </p:sp>
      <p:sp>
        <p:nvSpPr>
          <p:cNvPr id="33794" name="AutoShape 2"/>
          <p:cNvSpPr>
            <a:spLocks noGrp="1" noChangeArrowheads="1"/>
          </p:cNvSpPr>
          <p:nvPr>
            <p:ph type="title"/>
          </p:nvPr>
        </p:nvSpPr>
        <p:spPr/>
        <p:txBody>
          <a:bodyPr/>
          <a:lstStyle/>
          <a:p>
            <a:r>
              <a:rPr lang="en-US"/>
              <a:t>Strong Parent Advocates</a:t>
            </a:r>
          </a:p>
        </p:txBody>
      </p:sp>
      <p:sp>
        <p:nvSpPr>
          <p:cNvPr id="33795" name="Rectangle 3"/>
          <p:cNvSpPr>
            <a:spLocks noGrp="1" noChangeArrowheads="1"/>
          </p:cNvSpPr>
          <p:nvPr>
            <p:ph type="body" idx="1"/>
          </p:nvPr>
        </p:nvSpPr>
        <p:spPr/>
        <p:txBody>
          <a:bodyPr/>
          <a:lstStyle/>
          <a:p>
            <a:pPr>
              <a:lnSpc>
                <a:spcPct val="90000"/>
              </a:lnSpc>
            </a:pPr>
            <a:r>
              <a:rPr lang="en-US"/>
              <a:t>Millennials are very close to their parents</a:t>
            </a:r>
          </a:p>
          <a:p>
            <a:pPr>
              <a:lnSpc>
                <a:spcPct val="90000"/>
              </a:lnSpc>
            </a:pPr>
            <a:r>
              <a:rPr lang="en-US"/>
              <a:t>As they in many cases are children of divorce, they tend to compensate with </a:t>
            </a:r>
          </a:p>
          <a:p>
            <a:pPr>
              <a:lnSpc>
                <a:spcPct val="90000"/>
              </a:lnSpc>
              <a:spcBef>
                <a:spcPct val="0"/>
              </a:spcBef>
              <a:buFont typeface="Wingdings" pitchFamily="2" charset="2"/>
              <a:buNone/>
            </a:pPr>
            <a:r>
              <a:rPr lang="en-US"/>
              <a:t>	closer attachment to families and friends</a:t>
            </a:r>
          </a:p>
          <a:p>
            <a:pPr>
              <a:lnSpc>
                <a:spcPct val="90000"/>
              </a:lnSpc>
            </a:pPr>
            <a:r>
              <a:rPr lang="en-US"/>
              <a:t>Because of the divorce, parents may tend to overcompensate by being involved</a:t>
            </a:r>
          </a:p>
          <a:p>
            <a:pPr>
              <a:lnSpc>
                <a:spcPct val="90000"/>
              </a:lnSpc>
            </a:pPr>
            <a:r>
              <a:rPr lang="en-US"/>
              <a:t>Millennials feel the need to please their parents and have a deep love for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blinds(horizontal)">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blinds(horizontal)">
                                      <p:cBhvr>
                                        <p:cTn id="12" dur="500"/>
                                        <p:tgtEl>
                                          <p:spTgt spid="33795">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animEffect transition="in" filter="blinds(horizontal)">
                                      <p:cBhvr>
                                        <p:cTn id="15" dur="500"/>
                                        <p:tgtEl>
                                          <p:spTgt spid="3379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3795">
                                            <p:txEl>
                                              <p:pRg st="3" end="3"/>
                                            </p:txEl>
                                          </p:spTgt>
                                        </p:tgtEl>
                                        <p:attrNameLst>
                                          <p:attrName>style.visibility</p:attrName>
                                        </p:attrNameLst>
                                      </p:cBhvr>
                                      <p:to>
                                        <p:strVal val="visible"/>
                                      </p:to>
                                    </p:set>
                                    <p:animEffect transition="in" filter="blinds(horizontal)">
                                      <p:cBhvr>
                                        <p:cTn id="20" dur="500"/>
                                        <p:tgtEl>
                                          <p:spTgt spid="3379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3795">
                                            <p:txEl>
                                              <p:pRg st="4" end="4"/>
                                            </p:txEl>
                                          </p:spTgt>
                                        </p:tgtEl>
                                        <p:attrNameLst>
                                          <p:attrName>style.visibility</p:attrName>
                                        </p:attrNameLst>
                                      </p:cBhvr>
                                      <p:to>
                                        <p:strVal val="visible"/>
                                      </p:to>
                                    </p:set>
                                    <p:animEffect transition="in" filter="blinds(horizontal)">
                                      <p:cBhvr>
                                        <p:cTn id="25" dur="5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B57112A-6685-4DDE-81B4-574A397B7BF4}" type="slidenum">
              <a:rPr lang="en-US"/>
              <a:pPr/>
              <a:t>14</a:t>
            </a:fld>
            <a:endParaRPr lang="en-US"/>
          </a:p>
        </p:txBody>
      </p:sp>
      <p:sp>
        <p:nvSpPr>
          <p:cNvPr id="49154" name="AutoShape 2"/>
          <p:cNvSpPr>
            <a:spLocks noGrp="1" noChangeArrowheads="1"/>
          </p:cNvSpPr>
          <p:nvPr>
            <p:ph type="title"/>
          </p:nvPr>
        </p:nvSpPr>
        <p:spPr/>
        <p:txBody>
          <a:bodyPr/>
          <a:lstStyle/>
          <a:p>
            <a:r>
              <a:rPr lang="en-US"/>
              <a:t>Strong Parent Advocates, </a:t>
            </a:r>
            <a:r>
              <a:rPr lang="en-US" sz="2800"/>
              <a:t>cont’d</a:t>
            </a:r>
          </a:p>
        </p:txBody>
      </p:sp>
      <p:sp>
        <p:nvSpPr>
          <p:cNvPr id="49155" name="Rectangle 3"/>
          <p:cNvSpPr>
            <a:spLocks noGrp="1" noChangeArrowheads="1"/>
          </p:cNvSpPr>
          <p:nvPr>
            <p:ph type="body" idx="1"/>
          </p:nvPr>
        </p:nvSpPr>
        <p:spPr>
          <a:xfrm>
            <a:off x="838200" y="2362200"/>
            <a:ext cx="7693025" cy="4038600"/>
          </a:xfrm>
        </p:spPr>
        <p:txBody>
          <a:bodyPr/>
          <a:lstStyle/>
          <a:p>
            <a:r>
              <a:rPr lang="en-US" sz="2400"/>
              <a:t>They report feeling pressure from parents </a:t>
            </a:r>
          </a:p>
          <a:p>
            <a:pPr>
              <a:spcBef>
                <a:spcPct val="0"/>
              </a:spcBef>
              <a:buFont typeface="Wingdings" pitchFamily="2" charset="2"/>
              <a:buNone/>
            </a:pPr>
            <a:r>
              <a:rPr lang="en-US" sz="2400"/>
              <a:t>	to go to the top schools, participate in many activities, and to excel</a:t>
            </a:r>
          </a:p>
          <a:p>
            <a:r>
              <a:rPr lang="en-US" sz="2400"/>
              <a:t>Many more Millennials are going to college and graduate school than any previous generation (Sweeney and Carlson)</a:t>
            </a:r>
          </a:p>
          <a:p>
            <a:r>
              <a:rPr lang="en-US" sz="2400"/>
              <a:t>Parents of Millennials are often referred to as “hoverers.” (Walker)</a:t>
            </a:r>
          </a:p>
          <a:p>
            <a:r>
              <a:rPr lang="en-US" sz="2400"/>
              <a:t>These parents are also referred to as ‘helicopter parents.’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blinds(horizontal)">
                                      <p:cBhvr>
                                        <p:cTn id="7" dur="500"/>
                                        <p:tgtEl>
                                          <p:spTgt spid="4915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9155">
                                            <p:txEl>
                                              <p:pRg st="1" end="1"/>
                                            </p:txEl>
                                          </p:spTgt>
                                        </p:tgtEl>
                                        <p:attrNameLst>
                                          <p:attrName>style.visibility</p:attrName>
                                        </p:attrNameLst>
                                      </p:cBhvr>
                                      <p:to>
                                        <p:strVal val="visible"/>
                                      </p:to>
                                    </p:set>
                                    <p:animEffect transition="in" filter="blinds(horizontal)">
                                      <p:cBhvr>
                                        <p:cTn id="10" dur="500"/>
                                        <p:tgtEl>
                                          <p:spTgt spid="4915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animEffect transition="in" filter="blinds(horizontal)">
                                      <p:cBhvr>
                                        <p:cTn id="15" dur="500"/>
                                        <p:tgtEl>
                                          <p:spTgt spid="4915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9155">
                                            <p:txEl>
                                              <p:pRg st="3" end="3"/>
                                            </p:txEl>
                                          </p:spTgt>
                                        </p:tgtEl>
                                        <p:attrNameLst>
                                          <p:attrName>style.visibility</p:attrName>
                                        </p:attrNameLst>
                                      </p:cBhvr>
                                      <p:to>
                                        <p:strVal val="visible"/>
                                      </p:to>
                                    </p:set>
                                    <p:animEffect transition="in" filter="blinds(horizontal)">
                                      <p:cBhvr>
                                        <p:cTn id="20" dur="500"/>
                                        <p:tgtEl>
                                          <p:spTgt spid="4915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9155">
                                            <p:txEl>
                                              <p:pRg st="4" end="4"/>
                                            </p:txEl>
                                          </p:spTgt>
                                        </p:tgtEl>
                                        <p:attrNameLst>
                                          <p:attrName>style.visibility</p:attrName>
                                        </p:attrNameLst>
                                      </p:cBhvr>
                                      <p:to>
                                        <p:strVal val="visible"/>
                                      </p:to>
                                    </p:set>
                                    <p:animEffect transition="in" filter="blinds(horizontal)">
                                      <p:cBhvr>
                                        <p:cTn id="25" dur="500"/>
                                        <p:tgtEl>
                                          <p:spTgt spid="491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FBE0872-BC85-4181-81C4-9D6A6382CE4F}" type="slidenum">
              <a:rPr lang="en-US"/>
              <a:pPr/>
              <a:t>15</a:t>
            </a:fld>
            <a:endParaRPr lang="en-US"/>
          </a:p>
        </p:txBody>
      </p:sp>
      <p:sp>
        <p:nvSpPr>
          <p:cNvPr id="31746" name="AutoShape 2"/>
          <p:cNvSpPr>
            <a:spLocks noGrp="1" noChangeArrowheads="1"/>
          </p:cNvSpPr>
          <p:nvPr>
            <p:ph type="title"/>
          </p:nvPr>
        </p:nvSpPr>
        <p:spPr/>
        <p:txBody>
          <a:bodyPr/>
          <a:lstStyle/>
          <a:p>
            <a:r>
              <a:rPr lang="en-US"/>
              <a:t>Multicultural</a:t>
            </a:r>
          </a:p>
        </p:txBody>
      </p:sp>
      <p:sp>
        <p:nvSpPr>
          <p:cNvPr id="31747" name="Rectangle 3"/>
          <p:cNvSpPr>
            <a:spLocks noGrp="1" noChangeArrowheads="1"/>
          </p:cNvSpPr>
          <p:nvPr>
            <p:ph type="body" idx="1"/>
          </p:nvPr>
        </p:nvSpPr>
        <p:spPr>
          <a:xfrm>
            <a:off x="838200" y="2362200"/>
            <a:ext cx="7693025" cy="4038600"/>
          </a:xfrm>
        </p:spPr>
        <p:txBody>
          <a:bodyPr/>
          <a:lstStyle/>
          <a:p>
            <a:pPr>
              <a:lnSpc>
                <a:spcPct val="90000"/>
              </a:lnSpc>
            </a:pPr>
            <a:r>
              <a:rPr lang="en-US"/>
              <a:t>They are racially and ethnically diverse</a:t>
            </a:r>
          </a:p>
          <a:p>
            <a:pPr lvl="1">
              <a:lnSpc>
                <a:spcPct val="90000"/>
              </a:lnSpc>
            </a:pPr>
            <a:r>
              <a:rPr lang="en-US"/>
              <a:t>According to Bhargava, 40% of Millennials describe themselves as being non-white</a:t>
            </a:r>
          </a:p>
          <a:p>
            <a:pPr>
              <a:lnSpc>
                <a:spcPct val="90000"/>
              </a:lnSpc>
            </a:pPr>
            <a:r>
              <a:rPr lang="en-US"/>
              <a:t>One in five has at least one immigrant parent</a:t>
            </a:r>
          </a:p>
          <a:p>
            <a:pPr lvl="1">
              <a:lnSpc>
                <a:spcPct val="90000"/>
              </a:lnSpc>
            </a:pPr>
            <a:r>
              <a:rPr lang="en-US"/>
              <a:t>They have grown up in a world of interracial relationships and see themselves as products </a:t>
            </a:r>
          </a:p>
          <a:p>
            <a:pPr lvl="1">
              <a:lnSpc>
                <a:spcPct val="90000"/>
              </a:lnSpc>
              <a:buFontTx/>
              <a:buNone/>
            </a:pPr>
            <a:r>
              <a:rPr lang="en-US"/>
              <a:t>	of this world</a:t>
            </a:r>
          </a:p>
          <a:p>
            <a:pPr>
              <a:lnSpc>
                <a:spcPct val="90000"/>
              </a:lnSpc>
            </a:pPr>
            <a:r>
              <a:rPr lang="en-US"/>
              <a:t>Millennials are more likely to be aligned </a:t>
            </a:r>
          </a:p>
          <a:p>
            <a:pPr>
              <a:lnSpc>
                <a:spcPct val="90000"/>
              </a:lnSpc>
              <a:buFont typeface="Wingdings" pitchFamily="2" charset="2"/>
              <a:buNone/>
            </a:pPr>
            <a:r>
              <a:rPr lang="en-US"/>
              <a:t>	by interests rather than ethnicity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blinds(horizontal)">
                                      <p:cBhvr>
                                        <p:cTn id="7" dur="500"/>
                                        <p:tgtEl>
                                          <p:spTgt spid="3174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1747">
                                            <p:txEl>
                                              <p:pRg st="1" end="1"/>
                                            </p:txEl>
                                          </p:spTgt>
                                        </p:tgtEl>
                                        <p:attrNameLst>
                                          <p:attrName>style.visibility</p:attrName>
                                        </p:attrNameLst>
                                      </p:cBhvr>
                                      <p:to>
                                        <p:strVal val="visible"/>
                                      </p:to>
                                    </p:set>
                                    <p:animEffect transition="in" filter="blinds(horizontal)">
                                      <p:cBhvr>
                                        <p:cTn id="10" dur="500"/>
                                        <p:tgtEl>
                                          <p:spTgt spid="3174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animEffect transition="in" filter="blinds(horizontal)">
                                      <p:cBhvr>
                                        <p:cTn id="15" dur="500"/>
                                        <p:tgtEl>
                                          <p:spTgt spid="31747">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animEffect transition="in" filter="blinds(horizontal)">
                                      <p:cBhvr>
                                        <p:cTn id="18" dur="500"/>
                                        <p:tgtEl>
                                          <p:spTgt spid="31747">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1747">
                                            <p:txEl>
                                              <p:pRg st="4" end="4"/>
                                            </p:txEl>
                                          </p:spTgt>
                                        </p:tgtEl>
                                        <p:attrNameLst>
                                          <p:attrName>style.visibility</p:attrName>
                                        </p:attrNameLst>
                                      </p:cBhvr>
                                      <p:to>
                                        <p:strVal val="visible"/>
                                      </p:to>
                                    </p:set>
                                    <p:animEffect transition="in" filter="blinds(horizontal)">
                                      <p:cBhvr>
                                        <p:cTn id="21" dur="500"/>
                                        <p:tgtEl>
                                          <p:spTgt spid="31747">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1747">
                                            <p:txEl>
                                              <p:pRg st="5" end="5"/>
                                            </p:txEl>
                                          </p:spTgt>
                                        </p:tgtEl>
                                        <p:attrNameLst>
                                          <p:attrName>style.visibility</p:attrName>
                                        </p:attrNameLst>
                                      </p:cBhvr>
                                      <p:to>
                                        <p:strVal val="visible"/>
                                      </p:to>
                                    </p:set>
                                    <p:animEffect transition="in" filter="blinds(horizontal)">
                                      <p:cBhvr>
                                        <p:cTn id="26" dur="500"/>
                                        <p:tgtEl>
                                          <p:spTgt spid="31747">
                                            <p:txEl>
                                              <p:pRg st="5" end="5"/>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1747">
                                            <p:txEl>
                                              <p:pRg st="6" end="6"/>
                                            </p:txEl>
                                          </p:spTgt>
                                        </p:tgtEl>
                                        <p:attrNameLst>
                                          <p:attrName>style.visibility</p:attrName>
                                        </p:attrNameLst>
                                      </p:cBhvr>
                                      <p:to>
                                        <p:strVal val="visible"/>
                                      </p:to>
                                    </p:set>
                                    <p:animEffect transition="in" filter="blinds(horizontal)">
                                      <p:cBhvr>
                                        <p:cTn id="29" dur="500"/>
                                        <p:tgtEl>
                                          <p:spTgt spid="31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876F7B-BF4B-4416-8652-B113DEA4C80A}" type="slidenum">
              <a:rPr lang="en-US"/>
              <a:pPr/>
              <a:t>16</a:t>
            </a:fld>
            <a:endParaRPr lang="en-US"/>
          </a:p>
        </p:txBody>
      </p:sp>
      <p:sp>
        <p:nvSpPr>
          <p:cNvPr id="54274" name="AutoShape 2"/>
          <p:cNvSpPr>
            <a:spLocks noGrp="1" noChangeArrowheads="1"/>
          </p:cNvSpPr>
          <p:nvPr>
            <p:ph type="title"/>
          </p:nvPr>
        </p:nvSpPr>
        <p:spPr/>
        <p:txBody>
          <a:bodyPr/>
          <a:lstStyle/>
          <a:p>
            <a:r>
              <a:rPr lang="en-US"/>
              <a:t>Multicultural, </a:t>
            </a:r>
            <a:r>
              <a:rPr lang="en-US" sz="2800"/>
              <a:t>Cont’d</a:t>
            </a:r>
          </a:p>
        </p:txBody>
      </p:sp>
      <p:sp>
        <p:nvSpPr>
          <p:cNvPr id="54275" name="Rectangle 3"/>
          <p:cNvSpPr>
            <a:spLocks noGrp="1" noChangeArrowheads="1"/>
          </p:cNvSpPr>
          <p:nvPr>
            <p:ph type="body" idx="1"/>
          </p:nvPr>
        </p:nvSpPr>
        <p:spPr/>
        <p:txBody>
          <a:bodyPr/>
          <a:lstStyle/>
          <a:p>
            <a:pPr marL="0" indent="0">
              <a:buFont typeface="Wingdings" pitchFamily="2" charset="2"/>
              <a:buNone/>
            </a:pPr>
            <a:r>
              <a:rPr lang="en-US"/>
              <a:t>The alignment by interests rather than by ethnicity is enhanced by students’ access to social networks offered via the Internet such as MySpace, Facebook, blogs, etc.  </a:t>
            </a:r>
          </a:p>
          <a:p>
            <a:pPr marL="0" indent="0">
              <a:buFont typeface="Wingdings" pitchFamily="2" charset="2"/>
              <a:buNone/>
            </a:pPr>
            <a:endParaRPr lang="en-US"/>
          </a:p>
          <a:p>
            <a:pPr marL="0" indent="0">
              <a:buFont typeface="Wingdings" pitchFamily="2" charset="2"/>
              <a:buNone/>
            </a:pPr>
            <a:r>
              <a:rPr lang="en-US"/>
              <a:t>Close friendships are no longer limited by geography. (Bhargava)  As a result, ethnicity is less important than finding common pursuits.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DC02874-6924-45EF-8267-75D1622F60E1}" type="slidenum">
              <a:rPr lang="en-US"/>
              <a:pPr/>
              <a:t>17</a:t>
            </a:fld>
            <a:endParaRPr lang="en-US"/>
          </a:p>
        </p:txBody>
      </p:sp>
      <p:sp>
        <p:nvSpPr>
          <p:cNvPr id="34818" name="AutoShape 2"/>
          <p:cNvSpPr>
            <a:spLocks noGrp="1" noChangeArrowheads="1"/>
          </p:cNvSpPr>
          <p:nvPr>
            <p:ph type="title"/>
          </p:nvPr>
        </p:nvSpPr>
        <p:spPr/>
        <p:txBody>
          <a:bodyPr/>
          <a:lstStyle/>
          <a:p>
            <a:r>
              <a:rPr lang="en-US"/>
              <a:t>Civic-minded</a:t>
            </a:r>
          </a:p>
        </p:txBody>
      </p:sp>
      <p:sp>
        <p:nvSpPr>
          <p:cNvPr id="34819" name="Rectangle 3"/>
          <p:cNvSpPr>
            <a:spLocks noGrp="1" noChangeArrowheads="1"/>
          </p:cNvSpPr>
          <p:nvPr>
            <p:ph type="body" idx="1"/>
          </p:nvPr>
        </p:nvSpPr>
        <p:spPr>
          <a:xfrm>
            <a:off x="838200" y="2514600"/>
            <a:ext cx="7693025" cy="3571875"/>
          </a:xfrm>
        </p:spPr>
        <p:txBody>
          <a:bodyPr/>
          <a:lstStyle/>
          <a:p>
            <a:pPr marL="0" indent="0">
              <a:lnSpc>
                <a:spcPct val="90000"/>
              </a:lnSpc>
              <a:buFont typeface="Wingdings" pitchFamily="2" charset="2"/>
              <a:buNone/>
            </a:pPr>
            <a:r>
              <a:rPr lang="en-US"/>
              <a:t>Many Millennials, during their high school years, were engaged in community service projects to meet graduation requirements.  </a:t>
            </a:r>
          </a:p>
          <a:p>
            <a:pPr marL="0" indent="0">
              <a:lnSpc>
                <a:spcPct val="90000"/>
              </a:lnSpc>
              <a:buFont typeface="Wingdings" pitchFamily="2" charset="2"/>
              <a:buNone/>
            </a:pPr>
            <a:r>
              <a:rPr lang="en-US"/>
              <a:t>This has left them wanting a focus on ‘the universal community’ in their classrooms.  (McMillan)  The universal aspect is also related to the social networking found in collaborative efforts.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8AC1F3-1C44-45A2-8229-E176CC77136F}" type="slidenum">
              <a:rPr lang="en-US"/>
              <a:pPr/>
              <a:t>18</a:t>
            </a:fld>
            <a:endParaRPr lang="en-US"/>
          </a:p>
        </p:txBody>
      </p:sp>
      <p:sp>
        <p:nvSpPr>
          <p:cNvPr id="35842" name="AutoShape 2"/>
          <p:cNvSpPr>
            <a:spLocks noGrp="1" noChangeArrowheads="1"/>
          </p:cNvSpPr>
          <p:nvPr>
            <p:ph type="title"/>
          </p:nvPr>
        </p:nvSpPr>
        <p:spPr/>
        <p:txBody>
          <a:bodyPr/>
          <a:lstStyle/>
          <a:p>
            <a:r>
              <a:rPr lang="en-US"/>
              <a:t>Goal-oriented/Multitasking</a:t>
            </a:r>
          </a:p>
        </p:txBody>
      </p:sp>
      <p:sp>
        <p:nvSpPr>
          <p:cNvPr id="35843" name="Rectangle 3"/>
          <p:cNvSpPr>
            <a:spLocks noGrp="1" noChangeArrowheads="1"/>
          </p:cNvSpPr>
          <p:nvPr>
            <p:ph type="body" idx="1"/>
          </p:nvPr>
        </p:nvSpPr>
        <p:spPr>
          <a:xfrm>
            <a:off x="838200" y="2362200"/>
            <a:ext cx="7693025" cy="4191000"/>
          </a:xfrm>
        </p:spPr>
        <p:txBody>
          <a:bodyPr/>
          <a:lstStyle/>
          <a:p>
            <a:pPr marL="228600" indent="-228600">
              <a:lnSpc>
                <a:spcPct val="90000"/>
              </a:lnSpc>
              <a:tabLst>
                <a:tab pos="346075" algn="l"/>
              </a:tabLst>
            </a:pPr>
            <a:r>
              <a:rPr lang="en-US"/>
              <a:t>	Millennials seem to shift mental functions 	(the major requirement for multitasking) 	easier, faster, more efficiently, and more 	comfortably than earlier generations  </a:t>
            </a:r>
          </a:p>
          <a:p>
            <a:pPr marL="228600" indent="-228600">
              <a:lnSpc>
                <a:spcPct val="90000"/>
              </a:lnSpc>
              <a:spcBef>
                <a:spcPct val="0"/>
              </a:spcBef>
              <a:tabLst>
                <a:tab pos="346075" algn="l"/>
              </a:tabLst>
            </a:pPr>
            <a:r>
              <a:rPr lang="en-US"/>
              <a:t>	Vast majority believe they are better at 	multitasking than older generations.  Their 	visual, interactive, and experiential practices, 	such as with video and online games, 	reflects a preference for such sensory 	experiences (Sweeney).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blinds(horizontal)">
                                      <p:cBhvr>
                                        <p:cTn id="7" dur="5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blinds(horizontal)">
                                      <p:cBhvr>
                                        <p:cTn id="12"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DCF96FD-145F-4048-A2B7-F8AB57239D97}" type="slidenum">
              <a:rPr lang="en-US"/>
              <a:pPr/>
              <a:t>19</a:t>
            </a:fld>
            <a:endParaRPr lang="en-US"/>
          </a:p>
        </p:txBody>
      </p:sp>
      <p:sp>
        <p:nvSpPr>
          <p:cNvPr id="40962" name="AutoShape 2"/>
          <p:cNvSpPr>
            <a:spLocks noGrp="1" noChangeArrowheads="1"/>
          </p:cNvSpPr>
          <p:nvPr>
            <p:ph type="title"/>
          </p:nvPr>
        </p:nvSpPr>
        <p:spPr/>
        <p:txBody>
          <a:bodyPr/>
          <a:lstStyle/>
          <a:p>
            <a:r>
              <a:rPr lang="en-US"/>
              <a:t>Goal-oriented/Multitasking, </a:t>
            </a:r>
            <a:r>
              <a:rPr lang="en-US" sz="2800"/>
              <a:t>Cont’d</a:t>
            </a:r>
          </a:p>
        </p:txBody>
      </p:sp>
      <p:sp>
        <p:nvSpPr>
          <p:cNvPr id="40963" name="Rectangle 3"/>
          <p:cNvSpPr>
            <a:spLocks noGrp="1" noChangeArrowheads="1"/>
          </p:cNvSpPr>
          <p:nvPr>
            <p:ph type="body" idx="1"/>
          </p:nvPr>
        </p:nvSpPr>
        <p:spPr>
          <a:xfrm>
            <a:off x="838200" y="2362200"/>
            <a:ext cx="7693025" cy="4267200"/>
          </a:xfrm>
        </p:spPr>
        <p:txBody>
          <a:bodyPr/>
          <a:lstStyle/>
          <a:p>
            <a:pPr marL="0" indent="0">
              <a:lnSpc>
                <a:spcPct val="80000"/>
              </a:lnSpc>
              <a:buFont typeface="Wingdings" pitchFamily="2" charset="2"/>
              <a:buNone/>
              <a:tabLst>
                <a:tab pos="457200" algn="l"/>
              </a:tabLst>
            </a:pPr>
            <a:r>
              <a:rPr lang="en-US" sz="2100"/>
              <a:t>To illustrate the gap between the old mind-set and the new, </a:t>
            </a:r>
          </a:p>
          <a:p>
            <a:pPr marL="0" indent="0">
              <a:lnSpc>
                <a:spcPct val="80000"/>
              </a:lnSpc>
              <a:buFont typeface="Wingdings" pitchFamily="2" charset="2"/>
              <a:buNone/>
              <a:tabLst>
                <a:tab pos="457200" algn="l"/>
              </a:tabLst>
            </a:pPr>
            <a:r>
              <a:rPr lang="en-US" sz="2100"/>
              <a:t>a true story (Sweeney):</a:t>
            </a:r>
          </a:p>
          <a:p>
            <a:pPr marL="0" indent="0">
              <a:lnSpc>
                <a:spcPct val="80000"/>
              </a:lnSpc>
              <a:buFont typeface="Wingdings" pitchFamily="2" charset="2"/>
              <a:buNone/>
              <a:tabLst>
                <a:tab pos="457200" algn="l"/>
              </a:tabLst>
            </a:pPr>
            <a:r>
              <a:rPr lang="en-US" sz="2100">
                <a:solidFill>
                  <a:srgbClr val="800000"/>
                </a:solidFill>
              </a:rPr>
              <a:t>A professor was teaching in a computer lab and saw one of his students sending e-mail messages to someone during the lecture.  The professor told him to pay attention. </a:t>
            </a:r>
          </a:p>
          <a:p>
            <a:pPr marL="0" indent="0">
              <a:lnSpc>
                <a:spcPct val="80000"/>
              </a:lnSpc>
              <a:buFont typeface="Wingdings" pitchFamily="2" charset="2"/>
              <a:buNone/>
              <a:tabLst>
                <a:tab pos="457200" algn="l"/>
              </a:tabLst>
            </a:pPr>
            <a:r>
              <a:rPr lang="en-US" sz="2100" i="1">
                <a:solidFill>
                  <a:srgbClr val="800000"/>
                </a:solidFill>
              </a:rPr>
              <a:t>	“I’m listening,” the student said. </a:t>
            </a:r>
          </a:p>
          <a:p>
            <a:pPr marL="0" indent="0">
              <a:lnSpc>
                <a:spcPct val="80000"/>
              </a:lnSpc>
              <a:buFont typeface="Wingdings" pitchFamily="2" charset="2"/>
              <a:buNone/>
              <a:tabLst>
                <a:tab pos="457200" algn="l"/>
              </a:tabLst>
            </a:pPr>
            <a:r>
              <a:rPr lang="en-US" sz="2100" i="1">
                <a:solidFill>
                  <a:srgbClr val="800000"/>
                </a:solidFill>
              </a:rPr>
              <a:t>	“Well, I would like you to turn and look at me,” the professor 	responded.</a:t>
            </a:r>
          </a:p>
          <a:p>
            <a:pPr marL="0" indent="0">
              <a:lnSpc>
                <a:spcPct val="80000"/>
              </a:lnSpc>
              <a:buFont typeface="Wingdings" pitchFamily="2" charset="2"/>
              <a:buNone/>
              <a:tabLst>
                <a:tab pos="457200" algn="l"/>
              </a:tabLst>
            </a:pPr>
            <a:r>
              <a:rPr lang="en-US" sz="2100" i="1">
                <a:solidFill>
                  <a:srgbClr val="800000"/>
                </a:solidFill>
              </a:rPr>
              <a:t>	"Why?" asked the student. "I have an “A” in your course, 	and I can recite back what you have said.”</a:t>
            </a:r>
            <a:r>
              <a:rPr lang="en-US" sz="2100">
                <a:solidFill>
                  <a:srgbClr val="6600CC"/>
                </a:solidFill>
              </a:rPr>
              <a:t> </a:t>
            </a:r>
          </a:p>
          <a:p>
            <a:pPr marL="0" indent="0">
              <a:lnSpc>
                <a:spcPct val="80000"/>
              </a:lnSpc>
              <a:buFont typeface="Wingdings" pitchFamily="2" charset="2"/>
              <a:buNone/>
              <a:tabLst>
                <a:tab pos="457200" algn="l"/>
              </a:tabLst>
            </a:pPr>
            <a:r>
              <a:rPr lang="en-US" sz="2100"/>
              <a:t>This is a ‘cultural shift.’ To the professor it was rudeness.  </a:t>
            </a:r>
          </a:p>
          <a:p>
            <a:pPr marL="0" indent="0">
              <a:lnSpc>
                <a:spcPct val="80000"/>
              </a:lnSpc>
              <a:buFont typeface="Wingdings" pitchFamily="2" charset="2"/>
              <a:buNone/>
              <a:tabLst>
                <a:tab pos="457200" algn="l"/>
              </a:tabLst>
            </a:pPr>
            <a:r>
              <a:rPr lang="en-US" sz="2100"/>
              <a:t>To the student it was, “Why shouldn’t I do it in a way that works   for 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FD68752-C2B4-41D8-9A3C-3354EBE0ABB9}" type="slidenum">
              <a:rPr lang="en-US"/>
              <a:pPr/>
              <a:t>2</a:t>
            </a:fld>
            <a:endParaRPr lang="en-US"/>
          </a:p>
        </p:txBody>
      </p:sp>
      <p:sp>
        <p:nvSpPr>
          <p:cNvPr id="48130" name="AutoShape 2"/>
          <p:cNvSpPr>
            <a:spLocks noGrp="1" noChangeArrowheads="1"/>
          </p:cNvSpPr>
          <p:nvPr>
            <p:ph type="title"/>
          </p:nvPr>
        </p:nvSpPr>
        <p:spPr/>
        <p:txBody>
          <a:bodyPr/>
          <a:lstStyle/>
          <a:p>
            <a:r>
              <a:rPr lang="en-US"/>
              <a:t>20</a:t>
            </a:r>
            <a:r>
              <a:rPr lang="en-US" baseline="30000"/>
              <a:t>th</a:t>
            </a:r>
            <a:r>
              <a:rPr lang="en-US"/>
              <a:t> Century Generations</a:t>
            </a:r>
          </a:p>
        </p:txBody>
      </p:sp>
      <p:sp>
        <p:nvSpPr>
          <p:cNvPr id="48131" name="Rectangle 3"/>
          <p:cNvSpPr>
            <a:spLocks noGrp="1" noChangeArrowheads="1"/>
          </p:cNvSpPr>
          <p:nvPr>
            <p:ph type="body" idx="1"/>
          </p:nvPr>
        </p:nvSpPr>
        <p:spPr>
          <a:xfrm>
            <a:off x="838200" y="2819400"/>
            <a:ext cx="7693025" cy="3267075"/>
          </a:xfrm>
        </p:spPr>
        <p:txBody>
          <a:bodyPr/>
          <a:lstStyle/>
          <a:p>
            <a:r>
              <a:rPr lang="en-US"/>
              <a:t>Greatest Generation, 1901-1924</a:t>
            </a:r>
          </a:p>
          <a:p>
            <a:r>
              <a:rPr lang="en-US"/>
              <a:t>Traditionalists, 1925-1945</a:t>
            </a:r>
          </a:p>
          <a:p>
            <a:r>
              <a:rPr lang="en-US"/>
              <a:t>Baby Boomers, 1946-1960</a:t>
            </a:r>
          </a:p>
          <a:p>
            <a:r>
              <a:rPr lang="en-US"/>
              <a:t>Generation X, 1961-1981 (Rivera &amp; Huertas)</a:t>
            </a:r>
          </a:p>
          <a:p>
            <a:pPr>
              <a:buFont typeface="Wingdings" pitchFamily="2" charset="2"/>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blinds(horizontal)">
                                      <p:cBhvr>
                                        <p:cTn id="7" dur="500"/>
                                        <p:tgtEl>
                                          <p:spTgt spid="48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blinds(horizontal)">
                                      <p:cBhvr>
                                        <p:cTn id="12" dur="500"/>
                                        <p:tgtEl>
                                          <p:spTgt spid="481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blinds(horizontal)">
                                      <p:cBhvr>
                                        <p:cTn id="17" dur="500"/>
                                        <p:tgtEl>
                                          <p:spTgt spid="481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blinds(horizontal)">
                                      <p:cBhvr>
                                        <p:cTn id="22"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2DB77F4-D7CE-46CD-88BE-121D63915C26}" type="slidenum">
              <a:rPr lang="en-US"/>
              <a:pPr/>
              <a:t>20</a:t>
            </a:fld>
            <a:endParaRPr lang="en-US"/>
          </a:p>
        </p:txBody>
      </p:sp>
      <p:sp>
        <p:nvSpPr>
          <p:cNvPr id="28674" name="AutoShape 2"/>
          <p:cNvSpPr>
            <a:spLocks noGrp="1" noChangeArrowheads="1"/>
          </p:cNvSpPr>
          <p:nvPr>
            <p:ph type="title"/>
          </p:nvPr>
        </p:nvSpPr>
        <p:spPr/>
        <p:txBody>
          <a:bodyPr/>
          <a:lstStyle/>
          <a:p>
            <a:r>
              <a:rPr lang="en-US"/>
              <a:t>Tech-savvy, Digital Natives</a:t>
            </a:r>
          </a:p>
        </p:txBody>
      </p:sp>
      <p:sp>
        <p:nvSpPr>
          <p:cNvPr id="28675" name="Rectangle 3"/>
          <p:cNvSpPr>
            <a:spLocks noGrp="1" noChangeArrowheads="1"/>
          </p:cNvSpPr>
          <p:nvPr>
            <p:ph type="body" idx="1"/>
          </p:nvPr>
        </p:nvSpPr>
        <p:spPr>
          <a:xfrm>
            <a:off x="838200" y="2743200"/>
            <a:ext cx="7693025" cy="3733800"/>
          </a:xfrm>
        </p:spPr>
        <p:txBody>
          <a:bodyPr/>
          <a:lstStyle/>
          <a:p>
            <a:pPr>
              <a:buFont typeface="Wingdings" pitchFamily="2" charset="2"/>
              <a:buNone/>
            </a:pPr>
            <a:r>
              <a:rPr lang="en-US" sz="3000"/>
              <a:t>For Millennials –  (Rivera and Huertas)</a:t>
            </a:r>
          </a:p>
          <a:p>
            <a:r>
              <a:rPr lang="en-US" sz="3000"/>
              <a:t>Computers are NOT technology – </a:t>
            </a:r>
            <a:r>
              <a:rPr lang="en-US" sz="3000" b="1" i="1" u="sng"/>
              <a:t>Why</a:t>
            </a:r>
            <a:r>
              <a:rPr lang="en-US" sz="3000"/>
              <a:t>?</a:t>
            </a:r>
          </a:p>
          <a:p>
            <a:r>
              <a:rPr lang="en-US" sz="3000"/>
              <a:t>The Internet is better than TV</a:t>
            </a:r>
          </a:p>
          <a:p>
            <a:r>
              <a:rPr lang="en-US" sz="3000"/>
              <a:t>Connectivity is 24/7</a:t>
            </a:r>
          </a:p>
          <a:p>
            <a:r>
              <a:rPr lang="en-US" sz="3000"/>
              <a:t>Technology and multitasking are a way </a:t>
            </a:r>
          </a:p>
          <a:p>
            <a:pPr>
              <a:buFont typeface="Wingdings" pitchFamily="2" charset="2"/>
              <a:buNone/>
            </a:pPr>
            <a:r>
              <a:rPr lang="en-US" sz="3000"/>
              <a:t>	of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animEffect transition="in" filter="blinds(horizontal)">
                                      <p:cBhvr>
                                        <p:cTn id="7" dur="500"/>
                                        <p:tgtEl>
                                          <p:spTgt spid="286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8675">
                                            <p:txEl>
                                              <p:pRg st="2" end="2"/>
                                            </p:txEl>
                                          </p:spTgt>
                                        </p:tgtEl>
                                        <p:attrNameLst>
                                          <p:attrName>style.visibility</p:attrName>
                                        </p:attrNameLst>
                                      </p:cBhvr>
                                      <p:to>
                                        <p:strVal val="visible"/>
                                      </p:to>
                                    </p:set>
                                    <p:animEffect transition="in" filter="blinds(horizontal)">
                                      <p:cBhvr>
                                        <p:cTn id="12" dur="500"/>
                                        <p:tgtEl>
                                          <p:spTgt spid="286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8675">
                                            <p:txEl>
                                              <p:pRg st="3" end="3"/>
                                            </p:txEl>
                                          </p:spTgt>
                                        </p:tgtEl>
                                        <p:attrNameLst>
                                          <p:attrName>style.visibility</p:attrName>
                                        </p:attrNameLst>
                                      </p:cBhvr>
                                      <p:to>
                                        <p:strVal val="visible"/>
                                      </p:to>
                                    </p:set>
                                    <p:animEffect transition="in" filter="blinds(horizontal)">
                                      <p:cBhvr>
                                        <p:cTn id="17" dur="500"/>
                                        <p:tgtEl>
                                          <p:spTgt spid="2867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8675">
                                            <p:txEl>
                                              <p:pRg st="4" end="4"/>
                                            </p:txEl>
                                          </p:spTgt>
                                        </p:tgtEl>
                                        <p:attrNameLst>
                                          <p:attrName>style.visibility</p:attrName>
                                        </p:attrNameLst>
                                      </p:cBhvr>
                                      <p:to>
                                        <p:strVal val="visible"/>
                                      </p:to>
                                    </p:set>
                                    <p:animEffect transition="in" filter="blinds(horizontal)">
                                      <p:cBhvr>
                                        <p:cTn id="22" dur="500"/>
                                        <p:tgtEl>
                                          <p:spTgt spid="28675">
                                            <p:txEl>
                                              <p:pRg st="4" end="4"/>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8675">
                                            <p:txEl>
                                              <p:pRg st="5" end="5"/>
                                            </p:txEl>
                                          </p:spTgt>
                                        </p:tgtEl>
                                        <p:attrNameLst>
                                          <p:attrName>style.visibility</p:attrName>
                                        </p:attrNameLst>
                                      </p:cBhvr>
                                      <p:to>
                                        <p:strVal val="visible"/>
                                      </p:to>
                                    </p:set>
                                    <p:animEffect transition="in" filter="blinds(horizontal)">
                                      <p:cBhvr>
                                        <p:cTn id="25" dur="500"/>
                                        <p:tgtEl>
                                          <p:spTgt spid="286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91E7BE6-FDA2-4948-B3BB-FF4EF65874C3}" type="slidenum">
              <a:rPr lang="en-US"/>
              <a:pPr/>
              <a:t>21</a:t>
            </a:fld>
            <a:endParaRPr lang="en-US"/>
          </a:p>
        </p:txBody>
      </p:sp>
      <p:sp>
        <p:nvSpPr>
          <p:cNvPr id="47106" name="AutoShape 2"/>
          <p:cNvSpPr>
            <a:spLocks noGrp="1" noChangeArrowheads="1"/>
          </p:cNvSpPr>
          <p:nvPr>
            <p:ph type="title"/>
          </p:nvPr>
        </p:nvSpPr>
        <p:spPr/>
        <p:txBody>
          <a:bodyPr/>
          <a:lstStyle/>
          <a:p>
            <a:r>
              <a:rPr lang="en-US"/>
              <a:t>Tech-savvy, </a:t>
            </a:r>
            <a:r>
              <a:rPr lang="en-US" sz="2800"/>
              <a:t>cont’d</a:t>
            </a:r>
            <a:endParaRPr lang="en-US"/>
          </a:p>
        </p:txBody>
      </p:sp>
      <p:sp>
        <p:nvSpPr>
          <p:cNvPr id="47107" name="Rectangle 3"/>
          <p:cNvSpPr>
            <a:spLocks noGrp="1" noChangeArrowheads="1"/>
          </p:cNvSpPr>
          <p:nvPr>
            <p:ph type="body" idx="1"/>
          </p:nvPr>
        </p:nvSpPr>
        <p:spPr>
          <a:xfrm>
            <a:off x="838200" y="2743200"/>
            <a:ext cx="7693025" cy="3343275"/>
          </a:xfrm>
        </p:spPr>
        <p:txBody>
          <a:bodyPr/>
          <a:lstStyle/>
          <a:p>
            <a:r>
              <a:rPr lang="en-US" sz="3000"/>
              <a:t>They use blogs, wikis, and/or podcasts</a:t>
            </a:r>
          </a:p>
          <a:p>
            <a:r>
              <a:rPr lang="en-US" sz="3000"/>
              <a:t>Typing is preferred to handwriting</a:t>
            </a:r>
          </a:p>
          <a:p>
            <a:r>
              <a:rPr lang="en-US" sz="3000"/>
              <a:t>Staying connected is essential </a:t>
            </a:r>
          </a:p>
          <a:p>
            <a:r>
              <a:rPr lang="en-US" sz="3000"/>
              <a:t>Things are on-demand; they have </a:t>
            </a:r>
          </a:p>
          <a:p>
            <a:pPr>
              <a:buFont typeface="Wingdings" pitchFamily="2" charset="2"/>
              <a:buNone/>
            </a:pPr>
            <a:r>
              <a:rPr lang="en-US" sz="3000"/>
              <a:t>	zero tolerance for delays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linds(horizontal)">
                                      <p:cBhvr>
                                        <p:cTn id="7" dur="500"/>
                                        <p:tgtEl>
                                          <p:spTgt spid="47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blinds(horizontal)">
                                      <p:cBhvr>
                                        <p:cTn id="12" dur="500"/>
                                        <p:tgtEl>
                                          <p:spTgt spid="471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blinds(horizontal)">
                                      <p:cBhvr>
                                        <p:cTn id="17" dur="500"/>
                                        <p:tgtEl>
                                          <p:spTgt spid="471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blinds(horizontal)">
                                      <p:cBhvr>
                                        <p:cTn id="22" dur="500"/>
                                        <p:tgtEl>
                                          <p:spTgt spid="47107">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7107">
                                            <p:txEl>
                                              <p:pRg st="4" end="4"/>
                                            </p:txEl>
                                          </p:spTgt>
                                        </p:tgtEl>
                                        <p:attrNameLst>
                                          <p:attrName>style.visibility</p:attrName>
                                        </p:attrNameLst>
                                      </p:cBhvr>
                                      <p:to>
                                        <p:strVal val="visible"/>
                                      </p:to>
                                    </p:set>
                                    <p:animEffect transition="in" filter="blinds(horizontal)">
                                      <p:cBhvr>
                                        <p:cTn id="25" dur="500"/>
                                        <p:tgtEl>
                                          <p:spTgt spid="471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3A82D62-DFF2-425F-8F1B-558A4EF6AB6C}" type="slidenum">
              <a:rPr lang="en-US"/>
              <a:pPr/>
              <a:t>22</a:t>
            </a:fld>
            <a:endParaRPr lang="en-US"/>
          </a:p>
        </p:txBody>
      </p:sp>
      <p:sp>
        <p:nvSpPr>
          <p:cNvPr id="29698" name="AutoShape 2"/>
          <p:cNvSpPr>
            <a:spLocks noGrp="1" noChangeArrowheads="1"/>
          </p:cNvSpPr>
          <p:nvPr>
            <p:ph type="title"/>
          </p:nvPr>
        </p:nvSpPr>
        <p:spPr/>
        <p:txBody>
          <a:bodyPr/>
          <a:lstStyle/>
          <a:p>
            <a:r>
              <a:rPr lang="en-US"/>
              <a:t>Tech-savvy, </a:t>
            </a:r>
            <a:r>
              <a:rPr lang="en-US" sz="2800"/>
              <a:t>cont’d</a:t>
            </a:r>
          </a:p>
        </p:txBody>
      </p:sp>
      <p:sp>
        <p:nvSpPr>
          <p:cNvPr id="29699" name="Rectangle 3"/>
          <p:cNvSpPr>
            <a:spLocks noGrp="1" noChangeArrowheads="1"/>
          </p:cNvSpPr>
          <p:nvPr>
            <p:ph type="body" idx="1"/>
          </p:nvPr>
        </p:nvSpPr>
        <p:spPr>
          <a:xfrm>
            <a:off x="838200" y="2590800"/>
            <a:ext cx="7693025" cy="3495675"/>
          </a:xfrm>
        </p:spPr>
        <p:txBody>
          <a:bodyPr/>
          <a:lstStyle/>
          <a:p>
            <a:pPr marL="0" indent="0">
              <a:spcBef>
                <a:spcPct val="10000"/>
              </a:spcBef>
              <a:buFont typeface="Wingdings" pitchFamily="2" charset="2"/>
              <a:buNone/>
            </a:pPr>
            <a:r>
              <a:rPr lang="en-US" sz="3000"/>
              <a:t>Millennials have spent their lives surrounded by and using computers, videogames, digital music players, video cams, cell phones and all the other toys and tools of the digital age (Rivera and Huertas). They have no recollection of these items not existing.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49402F6-9C53-458C-BB16-B20987A66864}" type="slidenum">
              <a:rPr lang="en-US"/>
              <a:pPr/>
              <a:t>23</a:t>
            </a:fld>
            <a:endParaRPr lang="en-US"/>
          </a:p>
        </p:txBody>
      </p:sp>
      <p:sp>
        <p:nvSpPr>
          <p:cNvPr id="51202" name="AutoShape 2"/>
          <p:cNvSpPr>
            <a:spLocks noGrp="1" noChangeArrowheads="1"/>
          </p:cNvSpPr>
          <p:nvPr>
            <p:ph type="title"/>
          </p:nvPr>
        </p:nvSpPr>
        <p:spPr/>
        <p:txBody>
          <a:bodyPr/>
          <a:lstStyle/>
          <a:p>
            <a:r>
              <a:rPr lang="en-US"/>
              <a:t>Tech-savvy, </a:t>
            </a:r>
            <a:r>
              <a:rPr lang="en-US" sz="2800"/>
              <a:t>cont’d</a:t>
            </a:r>
          </a:p>
        </p:txBody>
      </p:sp>
      <p:sp>
        <p:nvSpPr>
          <p:cNvPr id="51203" name="Rectangle 3"/>
          <p:cNvSpPr>
            <a:spLocks noGrp="1" noChangeArrowheads="1"/>
          </p:cNvSpPr>
          <p:nvPr>
            <p:ph type="body" idx="1"/>
          </p:nvPr>
        </p:nvSpPr>
        <p:spPr>
          <a:xfrm>
            <a:off x="838200" y="2667000"/>
            <a:ext cx="7693025" cy="3419475"/>
          </a:xfrm>
        </p:spPr>
        <p:txBody>
          <a:bodyPr/>
          <a:lstStyle/>
          <a:p>
            <a:r>
              <a:rPr lang="en-US" sz="3000"/>
              <a:t>Simply put, for Millennials technology </a:t>
            </a:r>
          </a:p>
          <a:p>
            <a:pPr>
              <a:buFont typeface="Wingdings" pitchFamily="2" charset="2"/>
              <a:buNone/>
            </a:pPr>
            <a:r>
              <a:rPr lang="en-US" sz="3000"/>
              <a:t>	is a way of life.  </a:t>
            </a:r>
          </a:p>
          <a:p>
            <a:r>
              <a:rPr lang="en-US" sz="3000"/>
              <a:t>In fact, according to Walker, </a:t>
            </a:r>
            <a:r>
              <a:rPr lang="en-US" sz="3000" i="1"/>
              <a:t>more than </a:t>
            </a:r>
          </a:p>
          <a:p>
            <a:pPr>
              <a:spcBef>
                <a:spcPct val="0"/>
              </a:spcBef>
              <a:buFont typeface="Wingdings" pitchFamily="2" charset="2"/>
              <a:buNone/>
            </a:pPr>
            <a:r>
              <a:rPr lang="en-US" sz="3000" i="1"/>
              <a:t>	2 million American 6-17 year olds have their own web sites!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blinds(horizontal)">
                                      <p:cBhvr>
                                        <p:cTn id="7" dur="500"/>
                                        <p:tgtEl>
                                          <p:spTgt spid="5120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1203">
                                            <p:txEl>
                                              <p:pRg st="1" end="1"/>
                                            </p:txEl>
                                          </p:spTgt>
                                        </p:tgtEl>
                                        <p:attrNameLst>
                                          <p:attrName>style.visibility</p:attrName>
                                        </p:attrNameLst>
                                      </p:cBhvr>
                                      <p:to>
                                        <p:strVal val="visible"/>
                                      </p:to>
                                    </p:set>
                                    <p:animEffect transition="in" filter="blinds(horizontal)">
                                      <p:cBhvr>
                                        <p:cTn id="10" dur="500"/>
                                        <p:tgtEl>
                                          <p:spTgt spid="5120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animEffect transition="in" filter="blinds(horizontal)">
                                      <p:cBhvr>
                                        <p:cTn id="15" dur="500"/>
                                        <p:tgtEl>
                                          <p:spTgt spid="5120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1203">
                                            <p:txEl>
                                              <p:pRg st="3" end="3"/>
                                            </p:txEl>
                                          </p:spTgt>
                                        </p:tgtEl>
                                        <p:attrNameLst>
                                          <p:attrName>style.visibility</p:attrName>
                                        </p:attrNameLst>
                                      </p:cBhvr>
                                      <p:to>
                                        <p:strVal val="visible"/>
                                      </p:to>
                                    </p:set>
                                    <p:animEffect transition="in" filter="blinds(horizontal)">
                                      <p:cBhvr>
                                        <p:cTn id="18"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8FEAC68-4C5A-41BE-A229-DC8E80EC969D}" type="slidenum">
              <a:rPr lang="en-US"/>
              <a:pPr/>
              <a:t>24</a:t>
            </a:fld>
            <a:endParaRPr lang="en-US"/>
          </a:p>
        </p:txBody>
      </p:sp>
      <p:sp>
        <p:nvSpPr>
          <p:cNvPr id="56323" name="Rectangle 3"/>
          <p:cNvSpPr>
            <a:spLocks noGrp="1" noChangeArrowheads="1"/>
          </p:cNvSpPr>
          <p:nvPr>
            <p:ph type="body" idx="1"/>
          </p:nvPr>
        </p:nvSpPr>
        <p:spPr>
          <a:xfrm>
            <a:off x="838200" y="2362200"/>
            <a:ext cx="7693025" cy="4257675"/>
          </a:xfrm>
        </p:spPr>
        <p:txBody>
          <a:bodyPr/>
          <a:lstStyle/>
          <a:p>
            <a:pPr marL="0" indent="0">
              <a:buFont typeface="Wingdings" pitchFamily="2" charset="2"/>
              <a:buNone/>
            </a:pPr>
            <a:r>
              <a:rPr lang="en-US" sz="2900"/>
              <a:t>The EDUCAUSE Center for Applied Research (ECAR) conducted their fourth annual study of undergraduate students and information technology in March and April of 2007.  The web-based survey was administered online to 103 institutions across the country. Demographics of the </a:t>
            </a:r>
            <a:r>
              <a:rPr lang="en-US" sz="2900" b="1">
                <a:solidFill>
                  <a:srgbClr val="800000"/>
                </a:solidFill>
              </a:rPr>
              <a:t>27,846</a:t>
            </a:r>
            <a:r>
              <a:rPr lang="en-US" sz="2900"/>
              <a:t> </a:t>
            </a:r>
            <a:r>
              <a:rPr lang="en-US" sz="2900" b="1">
                <a:solidFill>
                  <a:srgbClr val="800000"/>
                </a:solidFill>
              </a:rPr>
              <a:t>respondents</a:t>
            </a:r>
            <a:r>
              <a:rPr lang="en-US" sz="2900"/>
              <a:t>: 62.1% female, 89.5% are full-time students, 57.2% live off campus.</a:t>
            </a:r>
          </a:p>
        </p:txBody>
      </p:sp>
      <p:sp>
        <p:nvSpPr>
          <p:cNvPr id="56325" name="AutoShape 5"/>
          <p:cNvSpPr>
            <a:spLocks noGrp="1" noChangeArrowheads="1"/>
          </p:cNvSpPr>
          <p:nvPr>
            <p:ph type="title"/>
          </p:nvPr>
        </p:nvSpPr>
        <p:spPr>
          <a:xfrm>
            <a:off x="762000" y="762000"/>
            <a:ext cx="7696200" cy="1143000"/>
          </a:xfrm>
          <a:noFill/>
          <a:ln/>
        </p:spPr>
        <p:txBody>
          <a:bodyPr/>
          <a:lstStyle/>
          <a:p>
            <a:r>
              <a:rPr lang="en-US"/>
              <a:t>Tech-savvy, </a:t>
            </a:r>
            <a:r>
              <a:rPr lang="en-US" sz="3200"/>
              <a:t>cont’d, ECAR Study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DCF50ED0-39B6-4BDA-8FF0-6829A00884D2}" type="slidenum">
              <a:rPr lang="en-US"/>
              <a:pPr/>
              <a:t>25</a:t>
            </a:fld>
            <a:endParaRPr lang="en-US"/>
          </a:p>
        </p:txBody>
      </p:sp>
      <p:sp>
        <p:nvSpPr>
          <p:cNvPr id="55298" name="AutoShape 2"/>
          <p:cNvSpPr>
            <a:spLocks noGrp="1" noChangeArrowheads="1"/>
          </p:cNvSpPr>
          <p:nvPr>
            <p:ph type="title"/>
          </p:nvPr>
        </p:nvSpPr>
        <p:spPr/>
        <p:txBody>
          <a:bodyPr/>
          <a:lstStyle/>
          <a:p>
            <a:r>
              <a:rPr lang="en-US"/>
              <a:t>Tech-savvy, </a:t>
            </a:r>
            <a:r>
              <a:rPr lang="en-US" sz="2800"/>
              <a:t>cont’d, ECAR Study Results</a:t>
            </a:r>
          </a:p>
        </p:txBody>
      </p:sp>
      <p:sp>
        <p:nvSpPr>
          <p:cNvPr id="55300" name="Rectangle 4"/>
          <p:cNvSpPr>
            <a:spLocks noGrp="1" noChangeArrowheads="1"/>
          </p:cNvSpPr>
          <p:nvPr>
            <p:ph type="body" idx="1"/>
          </p:nvPr>
        </p:nvSpPr>
        <p:spPr/>
        <p:txBody>
          <a:bodyPr/>
          <a:lstStyle/>
          <a:p>
            <a:pPr>
              <a:buFont typeface="Wingdings" pitchFamily="2" charset="2"/>
              <a:buNone/>
            </a:pPr>
            <a:endParaRPr lang="en-US"/>
          </a:p>
        </p:txBody>
      </p:sp>
      <p:pic>
        <p:nvPicPr>
          <p:cNvPr id="55301" name="Picture 5"/>
          <p:cNvPicPr>
            <a:picLocks noChangeAspect="1" noChangeArrowheads="1"/>
          </p:cNvPicPr>
          <p:nvPr/>
        </p:nvPicPr>
        <p:blipFill>
          <a:blip r:embed="rId2"/>
          <a:srcRect/>
          <a:stretch>
            <a:fillRect/>
          </a:stretch>
        </p:blipFill>
        <p:spPr bwMode="auto">
          <a:xfrm>
            <a:off x="838200" y="2438400"/>
            <a:ext cx="7924800" cy="41910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7F0CF09-57B5-4E39-BEDC-8AAACDC9AF98}" type="slidenum">
              <a:rPr lang="en-US"/>
              <a:pPr/>
              <a:t>26</a:t>
            </a:fld>
            <a:endParaRPr lang="en-US"/>
          </a:p>
        </p:txBody>
      </p:sp>
      <p:sp>
        <p:nvSpPr>
          <p:cNvPr id="57347" name="Rectangle 3"/>
          <p:cNvSpPr>
            <a:spLocks noGrp="1" noChangeArrowheads="1"/>
          </p:cNvSpPr>
          <p:nvPr>
            <p:ph type="body" idx="1"/>
          </p:nvPr>
        </p:nvSpPr>
        <p:spPr>
          <a:xfrm>
            <a:off x="838200" y="2362200"/>
            <a:ext cx="7848600" cy="3724275"/>
          </a:xfrm>
        </p:spPr>
        <p:txBody>
          <a:bodyPr/>
          <a:lstStyle/>
          <a:p>
            <a:pPr>
              <a:buFont typeface="Wingdings" pitchFamily="2" charset="2"/>
              <a:buNone/>
            </a:pPr>
            <a:endParaRPr lang="en-US"/>
          </a:p>
        </p:txBody>
      </p:sp>
      <p:sp>
        <p:nvSpPr>
          <p:cNvPr id="57348" name="AutoShape 4"/>
          <p:cNvSpPr>
            <a:spLocks noGrp="1" noChangeArrowheads="1"/>
          </p:cNvSpPr>
          <p:nvPr>
            <p:ph type="title"/>
          </p:nvPr>
        </p:nvSpPr>
        <p:spPr>
          <a:noFill/>
          <a:ln/>
        </p:spPr>
        <p:txBody>
          <a:bodyPr/>
          <a:lstStyle/>
          <a:p>
            <a:r>
              <a:rPr lang="en-US" sz="3200"/>
              <a:t>Tech-savvy, </a:t>
            </a:r>
            <a:r>
              <a:rPr lang="en-US" sz="2800"/>
              <a:t>cont’d, ECAR Study Results</a:t>
            </a:r>
          </a:p>
        </p:txBody>
      </p:sp>
      <p:pic>
        <p:nvPicPr>
          <p:cNvPr id="57349" name="Picture 5"/>
          <p:cNvPicPr>
            <a:picLocks noChangeAspect="1" noChangeArrowheads="1"/>
          </p:cNvPicPr>
          <p:nvPr/>
        </p:nvPicPr>
        <p:blipFill>
          <a:blip r:embed="rId2"/>
          <a:srcRect/>
          <a:stretch>
            <a:fillRect/>
          </a:stretch>
        </p:blipFill>
        <p:spPr bwMode="auto">
          <a:xfrm>
            <a:off x="838200" y="2438400"/>
            <a:ext cx="7812088" cy="363855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80CC029-96CA-456A-BBE0-21C1899975E2}" type="slidenum">
              <a:rPr lang="en-US"/>
              <a:pPr/>
              <a:t>27</a:t>
            </a:fld>
            <a:endParaRPr lang="en-US"/>
          </a:p>
        </p:txBody>
      </p:sp>
      <p:sp>
        <p:nvSpPr>
          <p:cNvPr id="59394" name="AutoShape 2"/>
          <p:cNvSpPr>
            <a:spLocks noGrp="1" noChangeArrowheads="1"/>
          </p:cNvSpPr>
          <p:nvPr>
            <p:ph type="title"/>
          </p:nvPr>
        </p:nvSpPr>
        <p:spPr/>
        <p:txBody>
          <a:bodyPr/>
          <a:lstStyle/>
          <a:p>
            <a:r>
              <a:rPr lang="en-US" sz="3200"/>
              <a:t>Tech-savvy, </a:t>
            </a:r>
            <a:r>
              <a:rPr lang="en-US" sz="2800"/>
              <a:t>cont’d, ECAR Study Results</a:t>
            </a:r>
          </a:p>
        </p:txBody>
      </p:sp>
      <p:sp>
        <p:nvSpPr>
          <p:cNvPr id="59395" name="Rectangle 3"/>
          <p:cNvSpPr>
            <a:spLocks noGrp="1" noChangeArrowheads="1"/>
          </p:cNvSpPr>
          <p:nvPr>
            <p:ph type="body" idx="1"/>
          </p:nvPr>
        </p:nvSpPr>
        <p:spPr>
          <a:xfrm>
            <a:off x="838200" y="2362200"/>
            <a:ext cx="7693025" cy="3962400"/>
          </a:xfrm>
        </p:spPr>
        <p:txBody>
          <a:bodyPr/>
          <a:lstStyle/>
          <a:p>
            <a:pPr marL="0" indent="0">
              <a:buFont typeface="Wingdings" pitchFamily="2" charset="2"/>
              <a:buNone/>
            </a:pPr>
            <a:endParaRPr lang="en-US"/>
          </a:p>
        </p:txBody>
      </p:sp>
      <p:pic>
        <p:nvPicPr>
          <p:cNvPr id="59396" name="Picture 4"/>
          <p:cNvPicPr>
            <a:picLocks noChangeAspect="1" noChangeArrowheads="1"/>
          </p:cNvPicPr>
          <p:nvPr/>
        </p:nvPicPr>
        <p:blipFill>
          <a:blip r:embed="rId2"/>
          <a:srcRect/>
          <a:stretch>
            <a:fillRect/>
          </a:stretch>
        </p:blipFill>
        <p:spPr bwMode="auto">
          <a:xfrm>
            <a:off x="838200" y="2362200"/>
            <a:ext cx="7620000" cy="30480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064B85F8-8DE9-4CCF-A30C-90B45421E5DD}" type="slidenum">
              <a:rPr lang="en-US"/>
              <a:pPr/>
              <a:t>28</a:t>
            </a:fld>
            <a:endParaRPr lang="en-US"/>
          </a:p>
        </p:txBody>
      </p:sp>
      <p:sp>
        <p:nvSpPr>
          <p:cNvPr id="60418" name="AutoShape 2"/>
          <p:cNvSpPr>
            <a:spLocks noGrp="1" noChangeArrowheads="1"/>
          </p:cNvSpPr>
          <p:nvPr>
            <p:ph type="title"/>
          </p:nvPr>
        </p:nvSpPr>
        <p:spPr/>
        <p:txBody>
          <a:bodyPr/>
          <a:lstStyle/>
          <a:p>
            <a:r>
              <a:rPr lang="en-US" sz="3200"/>
              <a:t>Tech-savvy, </a:t>
            </a:r>
            <a:r>
              <a:rPr lang="en-US" sz="2800"/>
              <a:t>cont’d, ECAR Study Results</a:t>
            </a:r>
          </a:p>
        </p:txBody>
      </p:sp>
      <p:sp>
        <p:nvSpPr>
          <p:cNvPr id="60419" name="Rectangle 3"/>
          <p:cNvSpPr>
            <a:spLocks noGrp="1" noChangeArrowheads="1"/>
          </p:cNvSpPr>
          <p:nvPr>
            <p:ph type="body" idx="1"/>
          </p:nvPr>
        </p:nvSpPr>
        <p:spPr/>
        <p:txBody>
          <a:bodyPr/>
          <a:lstStyle/>
          <a:p>
            <a:pPr algn="ctr">
              <a:buFont typeface="Wingdings" pitchFamily="2" charset="2"/>
              <a:buNone/>
            </a:pPr>
            <a:r>
              <a:rPr lang="en-US" sz="1400" b="1"/>
              <a:t>Table 3. Student Computer and Internet Activities, cont’d</a:t>
            </a:r>
          </a:p>
          <a:p>
            <a:pPr algn="ctr">
              <a:buFont typeface="Wingdings" pitchFamily="2" charset="2"/>
              <a:buNone/>
            </a:pPr>
            <a:endParaRPr lang="en-US" sz="1400" b="1"/>
          </a:p>
        </p:txBody>
      </p:sp>
      <p:pic>
        <p:nvPicPr>
          <p:cNvPr id="60420" name="Picture 4"/>
          <p:cNvPicPr>
            <a:picLocks noChangeAspect="1" noChangeArrowheads="1"/>
          </p:cNvPicPr>
          <p:nvPr/>
        </p:nvPicPr>
        <p:blipFill>
          <a:blip r:embed="rId2"/>
          <a:srcRect/>
          <a:stretch>
            <a:fillRect/>
          </a:stretch>
        </p:blipFill>
        <p:spPr bwMode="auto">
          <a:xfrm>
            <a:off x="914400" y="3657600"/>
            <a:ext cx="7772400" cy="2667000"/>
          </a:xfrm>
          <a:prstGeom prst="rect">
            <a:avLst/>
          </a:prstGeom>
          <a:noFill/>
        </p:spPr>
      </p:pic>
      <p:pic>
        <p:nvPicPr>
          <p:cNvPr id="60421" name="Picture 5"/>
          <p:cNvPicPr>
            <a:picLocks noChangeAspect="1" noChangeArrowheads="1"/>
          </p:cNvPicPr>
          <p:nvPr/>
        </p:nvPicPr>
        <p:blipFill>
          <a:blip r:embed="rId3"/>
          <a:srcRect/>
          <a:stretch>
            <a:fillRect/>
          </a:stretch>
        </p:blipFill>
        <p:spPr bwMode="auto">
          <a:xfrm>
            <a:off x="914400" y="2971800"/>
            <a:ext cx="7772400" cy="59055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FC8CAD21-BBDD-45A7-A822-D1E89118AEB7}" type="slidenum">
              <a:rPr lang="en-US"/>
              <a:pPr/>
              <a:t>29</a:t>
            </a:fld>
            <a:endParaRPr lang="en-US"/>
          </a:p>
        </p:txBody>
      </p:sp>
      <p:sp>
        <p:nvSpPr>
          <p:cNvPr id="61442" name="AutoShape 2"/>
          <p:cNvSpPr>
            <a:spLocks noGrp="1" noChangeArrowheads="1"/>
          </p:cNvSpPr>
          <p:nvPr>
            <p:ph type="title"/>
          </p:nvPr>
        </p:nvSpPr>
        <p:spPr/>
        <p:txBody>
          <a:bodyPr/>
          <a:lstStyle/>
          <a:p>
            <a:r>
              <a:rPr lang="en-US" sz="3200"/>
              <a:t>Tech-savvy, </a:t>
            </a:r>
            <a:r>
              <a:rPr lang="en-US" sz="2800"/>
              <a:t>cont’d, ECAR Study Results</a:t>
            </a:r>
          </a:p>
        </p:txBody>
      </p:sp>
      <p:sp>
        <p:nvSpPr>
          <p:cNvPr id="61443" name="Rectangle 3"/>
          <p:cNvSpPr>
            <a:spLocks noGrp="1" noChangeArrowheads="1"/>
          </p:cNvSpPr>
          <p:nvPr>
            <p:ph type="body" idx="1"/>
          </p:nvPr>
        </p:nvSpPr>
        <p:spPr/>
        <p:txBody>
          <a:bodyPr/>
          <a:lstStyle/>
          <a:p>
            <a:pPr algn="ctr">
              <a:buFont typeface="Wingdings" pitchFamily="2" charset="2"/>
              <a:buNone/>
            </a:pPr>
            <a:r>
              <a:rPr lang="en-US" sz="1400" b="1"/>
              <a:t>Table 3. Student Computer and Internet Activities, cont’d</a:t>
            </a:r>
          </a:p>
          <a:p>
            <a:pPr>
              <a:buFont typeface="Wingdings" pitchFamily="2" charset="2"/>
              <a:buNone/>
            </a:pPr>
            <a:endParaRPr lang="en-US"/>
          </a:p>
          <a:p>
            <a:pPr>
              <a:buFont typeface="Wingdings" pitchFamily="2" charset="2"/>
              <a:buNone/>
            </a:pPr>
            <a:endParaRPr lang="en-US"/>
          </a:p>
        </p:txBody>
      </p:sp>
      <p:pic>
        <p:nvPicPr>
          <p:cNvPr id="61444" name="Picture 4"/>
          <p:cNvPicPr>
            <a:picLocks noChangeAspect="1" noChangeArrowheads="1"/>
          </p:cNvPicPr>
          <p:nvPr/>
        </p:nvPicPr>
        <p:blipFill>
          <a:blip r:embed="rId2"/>
          <a:srcRect/>
          <a:stretch>
            <a:fillRect/>
          </a:stretch>
        </p:blipFill>
        <p:spPr bwMode="auto">
          <a:xfrm>
            <a:off x="990600" y="3810000"/>
            <a:ext cx="7696200" cy="1990725"/>
          </a:xfrm>
          <a:prstGeom prst="rect">
            <a:avLst/>
          </a:prstGeom>
          <a:noFill/>
        </p:spPr>
      </p:pic>
      <p:pic>
        <p:nvPicPr>
          <p:cNvPr id="61445" name="Picture 5"/>
          <p:cNvPicPr>
            <a:picLocks noChangeAspect="1" noChangeArrowheads="1"/>
          </p:cNvPicPr>
          <p:nvPr/>
        </p:nvPicPr>
        <p:blipFill>
          <a:blip r:embed="rId3"/>
          <a:srcRect/>
          <a:stretch>
            <a:fillRect/>
          </a:stretch>
        </p:blipFill>
        <p:spPr bwMode="auto">
          <a:xfrm>
            <a:off x="990600" y="3133725"/>
            <a:ext cx="7620000" cy="5905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A2BF636-FEA1-4CB9-92BD-A2F78E6925FD}" type="slidenum">
              <a:rPr lang="en-US"/>
              <a:pPr/>
              <a:t>3</a:t>
            </a:fld>
            <a:endParaRPr lang="en-US"/>
          </a:p>
        </p:txBody>
      </p:sp>
      <p:sp>
        <p:nvSpPr>
          <p:cNvPr id="25602" name="AutoShape 2"/>
          <p:cNvSpPr>
            <a:spLocks noGrp="1" noChangeArrowheads="1"/>
          </p:cNvSpPr>
          <p:nvPr>
            <p:ph type="title"/>
          </p:nvPr>
        </p:nvSpPr>
        <p:spPr/>
        <p:txBody>
          <a:bodyPr/>
          <a:lstStyle/>
          <a:p>
            <a:r>
              <a:rPr lang="en-US"/>
              <a:t>Know Your Students’ Generation</a:t>
            </a:r>
          </a:p>
        </p:txBody>
      </p:sp>
      <p:sp>
        <p:nvSpPr>
          <p:cNvPr id="25603" name="Rectangle 3"/>
          <p:cNvSpPr>
            <a:spLocks noGrp="1" noChangeArrowheads="1"/>
          </p:cNvSpPr>
          <p:nvPr>
            <p:ph type="body" idx="1"/>
          </p:nvPr>
        </p:nvSpPr>
        <p:spPr>
          <a:xfrm>
            <a:off x="1447800" y="3048000"/>
            <a:ext cx="7083425" cy="3038475"/>
          </a:xfrm>
        </p:spPr>
        <p:txBody>
          <a:bodyPr/>
          <a:lstStyle/>
          <a:p>
            <a:pPr marL="0" indent="0">
              <a:lnSpc>
                <a:spcPct val="90000"/>
              </a:lnSpc>
              <a:buFont typeface="Wingdings" pitchFamily="2" charset="2"/>
              <a:buNone/>
            </a:pPr>
            <a:r>
              <a:rPr lang="en-US" sz="3200"/>
              <a:t>The first step with any acceptable Instructional Design model is to assess your audience.  </a:t>
            </a:r>
          </a:p>
          <a:p>
            <a:pPr marL="0" indent="0">
              <a:lnSpc>
                <a:spcPct val="90000"/>
              </a:lnSpc>
              <a:buFont typeface="Wingdings" pitchFamily="2" charset="2"/>
              <a:buNone/>
            </a:pPr>
            <a:endParaRPr lang="en-US" sz="3200"/>
          </a:p>
          <a:p>
            <a:pPr marL="0" indent="0">
              <a:lnSpc>
                <a:spcPct val="90000"/>
              </a:lnSpc>
              <a:buFont typeface="Wingdings" pitchFamily="2" charset="2"/>
              <a:buNone/>
            </a:pPr>
            <a:r>
              <a:rPr lang="en-US" sz="3200"/>
              <a:t>This is a </a:t>
            </a:r>
            <a:r>
              <a:rPr lang="en-US" sz="3200" i="1"/>
              <a:t>must</a:t>
            </a:r>
            <a:r>
              <a:rPr lang="en-US" sz="3200"/>
              <a:t> before creating your courses.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fld id="{D9F19A55-B72A-4960-A169-00B544C94067}" type="slidenum">
              <a:rPr lang="en-US"/>
              <a:pPr/>
              <a:t>30</a:t>
            </a:fld>
            <a:endParaRPr lang="en-US"/>
          </a:p>
        </p:txBody>
      </p:sp>
      <p:sp>
        <p:nvSpPr>
          <p:cNvPr id="58371" name="Rectangle 3"/>
          <p:cNvSpPr>
            <a:spLocks noGrp="1" noChangeArrowheads="1"/>
          </p:cNvSpPr>
          <p:nvPr>
            <p:ph type="body" idx="1"/>
          </p:nvPr>
        </p:nvSpPr>
        <p:spPr>
          <a:xfrm>
            <a:off x="838200" y="2438400"/>
            <a:ext cx="7693025" cy="3810000"/>
          </a:xfrm>
        </p:spPr>
        <p:txBody>
          <a:bodyPr/>
          <a:lstStyle/>
          <a:p>
            <a:pPr>
              <a:buFont typeface="Wingdings" pitchFamily="2" charset="2"/>
              <a:buNone/>
            </a:pPr>
            <a:endParaRPr lang="en-US"/>
          </a:p>
        </p:txBody>
      </p:sp>
      <p:sp>
        <p:nvSpPr>
          <p:cNvPr id="58372" name="AutoShape 4"/>
          <p:cNvSpPr>
            <a:spLocks noGrp="1" noChangeArrowheads="1"/>
          </p:cNvSpPr>
          <p:nvPr>
            <p:ph type="title"/>
          </p:nvPr>
        </p:nvSpPr>
        <p:spPr>
          <a:noFill/>
          <a:ln/>
        </p:spPr>
        <p:txBody>
          <a:bodyPr/>
          <a:lstStyle/>
          <a:p>
            <a:r>
              <a:rPr lang="en-US" sz="3200"/>
              <a:t>Tech-savvy, </a:t>
            </a:r>
            <a:r>
              <a:rPr lang="en-US" sz="2800"/>
              <a:t>cont’d, ECAR Study Results</a:t>
            </a:r>
          </a:p>
        </p:txBody>
      </p:sp>
      <p:pic>
        <p:nvPicPr>
          <p:cNvPr id="58373" name="Picture 5"/>
          <p:cNvPicPr>
            <a:picLocks noChangeAspect="1" noChangeArrowheads="1"/>
          </p:cNvPicPr>
          <p:nvPr/>
        </p:nvPicPr>
        <p:blipFill>
          <a:blip r:embed="rId2"/>
          <a:srcRect/>
          <a:stretch>
            <a:fillRect/>
          </a:stretch>
        </p:blipFill>
        <p:spPr bwMode="auto">
          <a:xfrm>
            <a:off x="838200" y="2362200"/>
            <a:ext cx="7620000" cy="4114800"/>
          </a:xfrm>
          <a:prstGeom prst="rect">
            <a:avLst/>
          </a:prstGeom>
          <a:noFill/>
        </p:spPr>
      </p:pic>
      <p:sp>
        <p:nvSpPr>
          <p:cNvPr id="58374" name="Text Box 6"/>
          <p:cNvSpPr txBox="1">
            <a:spLocks noChangeArrowheads="1"/>
          </p:cNvSpPr>
          <p:nvPr/>
        </p:nvSpPr>
        <p:spPr bwMode="auto">
          <a:xfrm>
            <a:off x="1905000" y="6096000"/>
            <a:ext cx="685800" cy="517525"/>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Prefer no IT</a:t>
            </a:r>
          </a:p>
        </p:txBody>
      </p:sp>
      <p:sp>
        <p:nvSpPr>
          <p:cNvPr id="58375" name="Text Box 7"/>
          <p:cNvSpPr txBox="1">
            <a:spLocks noChangeArrowheads="1"/>
          </p:cNvSpPr>
          <p:nvPr/>
        </p:nvSpPr>
        <p:spPr bwMode="auto">
          <a:xfrm>
            <a:off x="2971800" y="6096000"/>
            <a:ext cx="990600" cy="517525"/>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Prefer limited IT</a:t>
            </a:r>
          </a:p>
        </p:txBody>
      </p:sp>
      <p:sp>
        <p:nvSpPr>
          <p:cNvPr id="58376" name="Text Box 8"/>
          <p:cNvSpPr txBox="1">
            <a:spLocks noChangeArrowheads="1"/>
          </p:cNvSpPr>
          <p:nvPr/>
        </p:nvSpPr>
        <p:spPr bwMode="auto">
          <a:xfrm>
            <a:off x="4038600" y="6096000"/>
            <a:ext cx="1143000" cy="517525"/>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Prefer Moderate IT</a:t>
            </a:r>
          </a:p>
        </p:txBody>
      </p:sp>
      <p:sp>
        <p:nvSpPr>
          <p:cNvPr id="58377" name="Text Box 9"/>
          <p:cNvSpPr txBox="1">
            <a:spLocks noChangeArrowheads="1"/>
          </p:cNvSpPr>
          <p:nvPr/>
        </p:nvSpPr>
        <p:spPr bwMode="auto">
          <a:xfrm>
            <a:off x="5257800" y="6096000"/>
            <a:ext cx="1219200" cy="517525"/>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Prefer Extensive IT</a:t>
            </a:r>
          </a:p>
        </p:txBody>
      </p:sp>
      <p:sp>
        <p:nvSpPr>
          <p:cNvPr id="58378" name="Text Box 10"/>
          <p:cNvSpPr txBox="1">
            <a:spLocks noChangeArrowheads="1"/>
          </p:cNvSpPr>
          <p:nvPr/>
        </p:nvSpPr>
        <p:spPr bwMode="auto">
          <a:xfrm>
            <a:off x="6553200" y="6096000"/>
            <a:ext cx="1219200" cy="517525"/>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Prefer Exclusive IT</a:t>
            </a:r>
          </a:p>
        </p:txBody>
      </p:sp>
      <p:sp>
        <p:nvSpPr>
          <p:cNvPr id="58379" name="Text Box 11"/>
          <p:cNvSpPr txBox="1">
            <a:spLocks noChangeArrowheads="1"/>
          </p:cNvSpPr>
          <p:nvPr/>
        </p:nvSpPr>
        <p:spPr bwMode="auto">
          <a:xfrm>
            <a:off x="1905000" y="5638800"/>
            <a:ext cx="685800" cy="304800"/>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2.0%</a:t>
            </a:r>
          </a:p>
        </p:txBody>
      </p:sp>
      <p:sp>
        <p:nvSpPr>
          <p:cNvPr id="58380" name="Text Box 12"/>
          <p:cNvSpPr txBox="1">
            <a:spLocks noChangeArrowheads="1"/>
          </p:cNvSpPr>
          <p:nvPr/>
        </p:nvSpPr>
        <p:spPr bwMode="auto">
          <a:xfrm>
            <a:off x="3048000" y="5029200"/>
            <a:ext cx="762000" cy="304800"/>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15.5%</a:t>
            </a:r>
          </a:p>
        </p:txBody>
      </p:sp>
      <p:sp>
        <p:nvSpPr>
          <p:cNvPr id="58381" name="Text Box 13"/>
          <p:cNvSpPr txBox="1">
            <a:spLocks noChangeArrowheads="1"/>
          </p:cNvSpPr>
          <p:nvPr/>
        </p:nvSpPr>
        <p:spPr bwMode="auto">
          <a:xfrm>
            <a:off x="4267200" y="2971800"/>
            <a:ext cx="838200" cy="304800"/>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59.3%</a:t>
            </a:r>
          </a:p>
        </p:txBody>
      </p:sp>
      <p:sp>
        <p:nvSpPr>
          <p:cNvPr id="58382" name="Text Box 14"/>
          <p:cNvSpPr txBox="1">
            <a:spLocks noChangeArrowheads="1"/>
          </p:cNvSpPr>
          <p:nvPr/>
        </p:nvSpPr>
        <p:spPr bwMode="auto">
          <a:xfrm>
            <a:off x="5486400" y="4800600"/>
            <a:ext cx="762000" cy="304800"/>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20.4%</a:t>
            </a:r>
          </a:p>
        </p:txBody>
      </p:sp>
      <p:sp>
        <p:nvSpPr>
          <p:cNvPr id="58383" name="Text Box 15"/>
          <p:cNvSpPr txBox="1">
            <a:spLocks noChangeArrowheads="1"/>
          </p:cNvSpPr>
          <p:nvPr/>
        </p:nvSpPr>
        <p:spPr bwMode="auto">
          <a:xfrm>
            <a:off x="6705600" y="5638800"/>
            <a:ext cx="685800" cy="304800"/>
          </a:xfrm>
          <a:prstGeom prst="rect">
            <a:avLst/>
          </a:prstGeom>
          <a:solidFill>
            <a:schemeClr val="bg1"/>
          </a:solidFill>
          <a:ln w="9525">
            <a:noFill/>
            <a:miter lim="800000"/>
            <a:headEnd/>
            <a:tailEnd/>
          </a:ln>
          <a:effectLst/>
        </p:spPr>
        <p:txBody>
          <a:bodyPr>
            <a:spAutoFit/>
          </a:bodyPr>
          <a:lstStyle/>
          <a:p>
            <a:pPr algn="ctr">
              <a:spcBef>
                <a:spcPct val="50000"/>
              </a:spcBef>
            </a:pPr>
            <a:r>
              <a:rPr lang="en-US" sz="1400"/>
              <a:t>2.8%</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5"/>
          <p:cNvSpPr>
            <a:spLocks noGrp="1"/>
          </p:cNvSpPr>
          <p:nvPr>
            <p:ph type="sldNum" sz="quarter" idx="12"/>
          </p:nvPr>
        </p:nvSpPr>
        <p:spPr/>
        <p:txBody>
          <a:bodyPr/>
          <a:lstStyle/>
          <a:p>
            <a:fld id="{FEB19055-0398-46A1-82CF-6A7B3CE6C8A0}" type="slidenum">
              <a:rPr lang="en-US"/>
              <a:pPr/>
              <a:t>31</a:t>
            </a:fld>
            <a:endParaRPr lang="en-US"/>
          </a:p>
        </p:txBody>
      </p:sp>
      <p:sp>
        <p:nvSpPr>
          <p:cNvPr id="74754" name="AutoShape 2"/>
          <p:cNvSpPr>
            <a:spLocks noGrp="1" noChangeArrowheads="1"/>
          </p:cNvSpPr>
          <p:nvPr>
            <p:ph type="title"/>
          </p:nvPr>
        </p:nvSpPr>
        <p:spPr/>
        <p:txBody>
          <a:bodyPr/>
          <a:lstStyle/>
          <a:p>
            <a:r>
              <a:rPr lang="en-US" sz="3200"/>
              <a:t>IUP IT Support Center Sample Stats</a:t>
            </a:r>
          </a:p>
        </p:txBody>
      </p:sp>
      <p:graphicFrame>
        <p:nvGraphicFramePr>
          <p:cNvPr id="75101" name="Group 349"/>
          <p:cNvGraphicFramePr>
            <a:graphicFrameLocks noGrp="1"/>
          </p:cNvGraphicFramePr>
          <p:nvPr>
            <p:ph idx="1"/>
          </p:nvPr>
        </p:nvGraphicFramePr>
        <p:xfrm>
          <a:off x="838200" y="2667000"/>
          <a:ext cx="7693025" cy="2646363"/>
        </p:xfrm>
        <a:graphic>
          <a:graphicData uri="http://schemas.openxmlformats.org/drawingml/2006/table">
            <a:tbl>
              <a:tblPr/>
              <a:tblGrid>
                <a:gridCol w="1203325"/>
                <a:gridCol w="1033463"/>
                <a:gridCol w="1169987"/>
                <a:gridCol w="1169988"/>
                <a:gridCol w="1169987"/>
                <a:gridCol w="992188"/>
                <a:gridCol w="954087"/>
              </a:tblGrid>
              <a:tr h="539750">
                <a:tc gridSpan="7">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Arial" charset="0"/>
                        </a:rPr>
                        <a:t>Wireless Setup</a:t>
                      </a:r>
                      <a:endParaRPr kumimoji="0" lang="en-US" sz="2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69900">
                <a:tc gridSpan="7">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000" b="1" i="1" u="none" strike="noStrike" cap="none" normalizeH="0" baseline="0" smtClean="0">
                          <a:ln>
                            <a:noFill/>
                          </a:ln>
                          <a:solidFill>
                            <a:schemeClr val="tx1"/>
                          </a:solidFill>
                          <a:effectLst/>
                          <a:latin typeface="Arial" charset="0"/>
                          <a:cs typeface="Arial" charset="0"/>
                        </a:rPr>
                        <a:t>Week Ending</a:t>
                      </a:r>
                      <a:endParaRPr kumimoji="0" lang="en-U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52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31-Aug</a:t>
                      </a:r>
                      <a:endParaRPr kumimoji="0" lang="en-U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7-Sep</a:t>
                      </a:r>
                      <a:endParaRPr kumimoji="0" lang="en-U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14-Sep</a:t>
                      </a:r>
                      <a:endParaRPr kumimoji="0" lang="en-U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21-Sep</a:t>
                      </a:r>
                      <a:endParaRPr kumimoji="0" lang="en-U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28-Sep</a:t>
                      </a:r>
                      <a:endParaRPr kumimoji="0" lang="en-U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5-Oct</a:t>
                      </a:r>
                      <a:endParaRPr kumimoji="0" lang="en-U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Total</a:t>
                      </a:r>
                      <a:endParaRPr kumimoji="0" lang="en-U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2"/>
                      <a:srcRect/>
                      <a:tile tx="0" ty="0" sx="100000" sy="100000" flip="none" algn="tl"/>
                    </a:blip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2"/>
                      <a:srcRect/>
                      <a:tile tx="0" ty="0" sx="100000" sy="100000" flip="none" algn="tl"/>
                    </a:blip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2"/>
                      <a:srcRect/>
                      <a:tile tx="0" ty="0" sx="100000" sy="100000" flip="none" algn="tl"/>
                    </a:blip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2"/>
                      <a:srcRect/>
                      <a:tile tx="0" ty="0" sx="100000" sy="100000" flip="none" algn="tl"/>
                    </a:blip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2"/>
                      <a:srcRect/>
                      <a:tile tx="0" ty="0" sx="100000" sy="100000" flip="none" algn="tl"/>
                    </a:blip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2"/>
                      <a:srcRect/>
                      <a:tile tx="0" ty="0" sx="100000" sy="100000" flip="none" algn="tl"/>
                    </a:blip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2"/>
                      <a:srcRect/>
                      <a:tile tx="0" ty="0" sx="100000" sy="100000" flip="none" algn="tl"/>
                    </a:blipFill>
                  </a:tcPr>
                </a:tc>
              </a:tr>
              <a:tr h="541338">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Arial" charset="0"/>
                        </a:rPr>
                        <a:t>381</a:t>
                      </a:r>
                      <a:endParaRPr kumimoji="0" lang="en-US" sz="2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Arial" charset="0"/>
                        </a:rPr>
                        <a:t>83</a:t>
                      </a:r>
                      <a:endParaRPr kumimoji="0" lang="en-US" sz="2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Arial" charset="0"/>
                        </a:rPr>
                        <a:t>68</a:t>
                      </a:r>
                      <a:endParaRPr kumimoji="0" lang="en-US" sz="2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Arial" charset="0"/>
                        </a:rPr>
                        <a:t>103</a:t>
                      </a:r>
                      <a:endParaRPr kumimoji="0" lang="en-US" sz="2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Arial" charset="0"/>
                        </a:rPr>
                        <a:t>76</a:t>
                      </a:r>
                      <a:endParaRPr kumimoji="0" lang="en-US" sz="2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Arial" charset="0"/>
                        </a:rPr>
                        <a:t>49</a:t>
                      </a:r>
                      <a:endParaRPr kumimoji="0" lang="en-US" sz="2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2400" b="1" i="0" u="sng" strike="noStrike" cap="none" normalizeH="0" baseline="0" smtClean="0">
                          <a:ln>
                            <a:noFill/>
                          </a:ln>
                          <a:solidFill>
                            <a:schemeClr val="tx1"/>
                          </a:solidFill>
                          <a:effectLst/>
                          <a:latin typeface="Arial" charset="0"/>
                          <a:cs typeface="Arial" charset="0"/>
                        </a:rPr>
                        <a:t>760</a:t>
                      </a:r>
                      <a:endParaRPr kumimoji="0" lang="en-US" sz="2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E7E4B7B-E0FE-4562-AF7B-9C828D3815C0}" type="slidenum">
              <a:rPr lang="en-US"/>
              <a:pPr/>
              <a:t>32</a:t>
            </a:fld>
            <a:endParaRPr lang="en-US"/>
          </a:p>
        </p:txBody>
      </p:sp>
      <p:sp>
        <p:nvSpPr>
          <p:cNvPr id="39938" name="AutoShape 2"/>
          <p:cNvSpPr>
            <a:spLocks noGrp="1" noChangeArrowheads="1"/>
          </p:cNvSpPr>
          <p:nvPr>
            <p:ph type="title"/>
          </p:nvPr>
        </p:nvSpPr>
        <p:spPr/>
        <p:txBody>
          <a:bodyPr/>
          <a:lstStyle/>
          <a:p>
            <a:r>
              <a:rPr lang="en-US" sz="3200"/>
              <a:t>Technology Implications for Faculty</a:t>
            </a:r>
          </a:p>
        </p:txBody>
      </p:sp>
      <p:sp>
        <p:nvSpPr>
          <p:cNvPr id="39939" name="Rectangle 3"/>
          <p:cNvSpPr>
            <a:spLocks noGrp="1" noChangeArrowheads="1"/>
          </p:cNvSpPr>
          <p:nvPr>
            <p:ph type="body" idx="1"/>
          </p:nvPr>
        </p:nvSpPr>
        <p:spPr>
          <a:xfrm>
            <a:off x="838200" y="2362200"/>
            <a:ext cx="7693025" cy="4038600"/>
          </a:xfrm>
        </p:spPr>
        <p:txBody>
          <a:bodyPr/>
          <a:lstStyle/>
          <a:p>
            <a:pPr marL="0" indent="0">
              <a:lnSpc>
                <a:spcPct val="80000"/>
              </a:lnSpc>
              <a:buFont typeface="Wingdings" pitchFamily="2" charset="2"/>
              <a:buNone/>
              <a:tabLst>
                <a:tab pos="457200" algn="l"/>
              </a:tabLst>
            </a:pPr>
            <a:r>
              <a:rPr lang="en-US" sz="2000"/>
              <a:t>Respondents to </a:t>
            </a:r>
            <a:r>
              <a:rPr lang="en-US" sz="2000" i="1"/>
              <a:t>The ECAR Study of Undergraduate Students, 2007</a:t>
            </a:r>
            <a:r>
              <a:rPr lang="en-US" sz="2000"/>
              <a:t> (Caruso and Salaway), identified the top five positives </a:t>
            </a:r>
          </a:p>
          <a:p>
            <a:pPr marL="0" indent="0">
              <a:lnSpc>
                <a:spcPct val="80000"/>
              </a:lnSpc>
              <a:buFont typeface="Wingdings" pitchFamily="2" charset="2"/>
              <a:buNone/>
              <a:tabLst>
                <a:tab pos="457200" algn="l"/>
              </a:tabLst>
            </a:pPr>
            <a:r>
              <a:rPr lang="en-US" sz="2000"/>
              <a:t>about IT as an enabler of learning:</a:t>
            </a:r>
          </a:p>
          <a:p>
            <a:pPr marL="0" indent="0">
              <a:lnSpc>
                <a:spcPct val="80000"/>
              </a:lnSpc>
              <a:buFont typeface="Wingdings" pitchFamily="2" charset="2"/>
              <a:buAutoNum type="arabicPeriod"/>
              <a:tabLst>
                <a:tab pos="457200" algn="l"/>
              </a:tabLst>
            </a:pPr>
            <a:r>
              <a:rPr lang="en-US" sz="2000"/>
              <a:t>	Technology facilitates organization and control </a:t>
            </a:r>
          </a:p>
          <a:p>
            <a:pPr marL="0" indent="0">
              <a:lnSpc>
                <a:spcPct val="80000"/>
              </a:lnSpc>
              <a:buFont typeface="Wingdings" pitchFamily="2" charset="2"/>
              <a:buNone/>
              <a:tabLst>
                <a:tab pos="457200" algn="l"/>
              </a:tabLst>
            </a:pPr>
            <a:r>
              <a:rPr lang="en-US" sz="2000"/>
              <a:t>	in the learning environment.</a:t>
            </a:r>
          </a:p>
          <a:p>
            <a:pPr marL="0" indent="0">
              <a:lnSpc>
                <a:spcPct val="80000"/>
              </a:lnSpc>
              <a:buFont typeface="Wingdings" pitchFamily="2" charset="2"/>
              <a:buAutoNum type="arabicPeriod" startAt="2"/>
              <a:tabLst>
                <a:tab pos="457200" algn="l"/>
              </a:tabLst>
            </a:pPr>
            <a:r>
              <a:rPr lang="en-US" sz="2000"/>
              <a:t>	Technology facilitates communication with faculty </a:t>
            </a:r>
          </a:p>
          <a:p>
            <a:pPr marL="0" indent="0">
              <a:lnSpc>
                <a:spcPct val="80000"/>
              </a:lnSpc>
              <a:buFont typeface="Wingdings" pitchFamily="2" charset="2"/>
              <a:buNone/>
              <a:tabLst>
                <a:tab pos="457200" algn="l"/>
              </a:tabLst>
            </a:pPr>
            <a:r>
              <a:rPr lang="en-US" sz="2000"/>
              <a:t>	and classmates.</a:t>
            </a:r>
          </a:p>
          <a:p>
            <a:pPr marL="0" indent="0">
              <a:lnSpc>
                <a:spcPct val="80000"/>
              </a:lnSpc>
              <a:buFont typeface="Wingdings" pitchFamily="2" charset="2"/>
              <a:buAutoNum type="arabicPeriod" startAt="3"/>
              <a:tabLst>
                <a:tab pos="457200" algn="l"/>
              </a:tabLst>
            </a:pPr>
            <a:r>
              <a:rPr lang="en-US" sz="2000"/>
              <a:t>	Technology can make content more accessible, </a:t>
            </a:r>
          </a:p>
          <a:p>
            <a:pPr marL="0" indent="0">
              <a:lnSpc>
                <a:spcPct val="80000"/>
              </a:lnSpc>
              <a:buFont typeface="Wingdings" pitchFamily="2" charset="2"/>
              <a:buNone/>
              <a:tabLst>
                <a:tab pos="457200" algn="l"/>
              </a:tabLst>
            </a:pPr>
            <a:r>
              <a:rPr lang="en-US" sz="2000"/>
              <a:t>	including class materials and Internet resources.</a:t>
            </a:r>
          </a:p>
          <a:p>
            <a:pPr marL="0" indent="0">
              <a:lnSpc>
                <a:spcPct val="80000"/>
              </a:lnSpc>
              <a:buFont typeface="Wingdings" pitchFamily="2" charset="2"/>
              <a:buAutoNum type="arabicPeriod" startAt="4"/>
              <a:tabLst>
                <a:tab pos="457200" algn="l"/>
              </a:tabLst>
            </a:pPr>
            <a:r>
              <a:rPr lang="en-US" sz="2000"/>
              <a:t>	Technology in courses is valuable when directly linked </a:t>
            </a:r>
          </a:p>
          <a:p>
            <a:pPr marL="0" indent="0">
              <a:lnSpc>
                <a:spcPct val="80000"/>
              </a:lnSpc>
              <a:buFont typeface="Wingdings" pitchFamily="2" charset="2"/>
              <a:buNone/>
              <a:tabLst>
                <a:tab pos="457200" algn="l"/>
              </a:tabLst>
            </a:pPr>
            <a:r>
              <a:rPr lang="en-US" sz="2000"/>
              <a:t>	to applications useful to future employment.</a:t>
            </a:r>
          </a:p>
          <a:p>
            <a:pPr marL="0" indent="0">
              <a:lnSpc>
                <a:spcPct val="80000"/>
              </a:lnSpc>
              <a:buFont typeface="Wingdings" pitchFamily="2" charset="2"/>
              <a:buAutoNum type="arabicPeriod" startAt="5"/>
              <a:tabLst>
                <a:tab pos="457200" algn="l"/>
              </a:tabLst>
            </a:pPr>
            <a:r>
              <a:rPr lang="en-US" sz="2000"/>
              <a:t>	Technology is an enabler of learning when professors </a:t>
            </a:r>
          </a:p>
          <a:p>
            <a:pPr marL="0" indent="0">
              <a:lnSpc>
                <a:spcPct val="80000"/>
              </a:lnSpc>
              <a:buFont typeface="Wingdings" pitchFamily="2" charset="2"/>
              <a:buNone/>
              <a:tabLst>
                <a:tab pos="457200" algn="l"/>
              </a:tabLst>
            </a:pPr>
            <a:r>
              <a:rPr lang="en-US" sz="2000"/>
              <a:t>	use it effectively.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Effect transition="in" filter="blinds(horizontal)">
                                      <p:cBhvr>
                                        <p:cTn id="7" dur="500"/>
                                        <p:tgtEl>
                                          <p:spTgt spid="39939">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9939">
                                            <p:txEl>
                                              <p:pRg st="3" end="3"/>
                                            </p:txEl>
                                          </p:spTgt>
                                        </p:tgtEl>
                                        <p:attrNameLst>
                                          <p:attrName>style.visibility</p:attrName>
                                        </p:attrNameLst>
                                      </p:cBhvr>
                                      <p:to>
                                        <p:strVal val="visible"/>
                                      </p:to>
                                    </p:set>
                                    <p:animEffect transition="in" filter="blinds(horizontal)">
                                      <p:cBhvr>
                                        <p:cTn id="10" dur="500"/>
                                        <p:tgtEl>
                                          <p:spTgt spid="39939">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9939">
                                            <p:txEl>
                                              <p:pRg st="4" end="4"/>
                                            </p:txEl>
                                          </p:spTgt>
                                        </p:tgtEl>
                                        <p:attrNameLst>
                                          <p:attrName>style.visibility</p:attrName>
                                        </p:attrNameLst>
                                      </p:cBhvr>
                                      <p:to>
                                        <p:strVal val="visible"/>
                                      </p:to>
                                    </p:set>
                                    <p:animEffect transition="in" filter="blinds(horizontal)">
                                      <p:cBhvr>
                                        <p:cTn id="15" dur="500"/>
                                        <p:tgtEl>
                                          <p:spTgt spid="39939">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9939">
                                            <p:txEl>
                                              <p:pRg st="5" end="5"/>
                                            </p:txEl>
                                          </p:spTgt>
                                        </p:tgtEl>
                                        <p:attrNameLst>
                                          <p:attrName>style.visibility</p:attrName>
                                        </p:attrNameLst>
                                      </p:cBhvr>
                                      <p:to>
                                        <p:strVal val="visible"/>
                                      </p:to>
                                    </p:set>
                                    <p:animEffect transition="in" filter="blinds(horizontal)">
                                      <p:cBhvr>
                                        <p:cTn id="18" dur="500"/>
                                        <p:tgtEl>
                                          <p:spTgt spid="39939">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9939">
                                            <p:txEl>
                                              <p:pRg st="6" end="6"/>
                                            </p:txEl>
                                          </p:spTgt>
                                        </p:tgtEl>
                                        <p:attrNameLst>
                                          <p:attrName>style.visibility</p:attrName>
                                        </p:attrNameLst>
                                      </p:cBhvr>
                                      <p:to>
                                        <p:strVal val="visible"/>
                                      </p:to>
                                    </p:set>
                                    <p:animEffect transition="in" filter="blinds(horizontal)">
                                      <p:cBhvr>
                                        <p:cTn id="23" dur="500"/>
                                        <p:tgtEl>
                                          <p:spTgt spid="39939">
                                            <p:txEl>
                                              <p:pRg st="6" end="6"/>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9939">
                                            <p:txEl>
                                              <p:pRg st="7" end="7"/>
                                            </p:txEl>
                                          </p:spTgt>
                                        </p:tgtEl>
                                        <p:attrNameLst>
                                          <p:attrName>style.visibility</p:attrName>
                                        </p:attrNameLst>
                                      </p:cBhvr>
                                      <p:to>
                                        <p:strVal val="visible"/>
                                      </p:to>
                                    </p:set>
                                    <p:animEffect transition="in" filter="blinds(horizontal)">
                                      <p:cBhvr>
                                        <p:cTn id="26" dur="500"/>
                                        <p:tgtEl>
                                          <p:spTgt spid="39939">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9939">
                                            <p:txEl>
                                              <p:pRg st="8" end="8"/>
                                            </p:txEl>
                                          </p:spTgt>
                                        </p:tgtEl>
                                        <p:attrNameLst>
                                          <p:attrName>style.visibility</p:attrName>
                                        </p:attrNameLst>
                                      </p:cBhvr>
                                      <p:to>
                                        <p:strVal val="visible"/>
                                      </p:to>
                                    </p:set>
                                    <p:animEffect transition="in" filter="blinds(horizontal)">
                                      <p:cBhvr>
                                        <p:cTn id="31" dur="500"/>
                                        <p:tgtEl>
                                          <p:spTgt spid="39939">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9939">
                                            <p:txEl>
                                              <p:pRg st="9" end="9"/>
                                            </p:txEl>
                                          </p:spTgt>
                                        </p:tgtEl>
                                        <p:attrNameLst>
                                          <p:attrName>style.visibility</p:attrName>
                                        </p:attrNameLst>
                                      </p:cBhvr>
                                      <p:to>
                                        <p:strVal val="visible"/>
                                      </p:to>
                                    </p:set>
                                    <p:animEffect transition="in" filter="blinds(horizontal)">
                                      <p:cBhvr>
                                        <p:cTn id="34" dur="500"/>
                                        <p:tgtEl>
                                          <p:spTgt spid="39939">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9939">
                                            <p:txEl>
                                              <p:pRg st="10" end="10"/>
                                            </p:txEl>
                                          </p:spTgt>
                                        </p:tgtEl>
                                        <p:attrNameLst>
                                          <p:attrName>style.visibility</p:attrName>
                                        </p:attrNameLst>
                                      </p:cBhvr>
                                      <p:to>
                                        <p:strVal val="visible"/>
                                      </p:to>
                                    </p:set>
                                    <p:animEffect transition="in" filter="blinds(horizontal)">
                                      <p:cBhvr>
                                        <p:cTn id="39" dur="500"/>
                                        <p:tgtEl>
                                          <p:spTgt spid="39939">
                                            <p:txEl>
                                              <p:pRg st="10" end="10"/>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39939">
                                            <p:txEl>
                                              <p:pRg st="11" end="11"/>
                                            </p:txEl>
                                          </p:spTgt>
                                        </p:tgtEl>
                                        <p:attrNameLst>
                                          <p:attrName>style.visibility</p:attrName>
                                        </p:attrNameLst>
                                      </p:cBhvr>
                                      <p:to>
                                        <p:strVal val="visible"/>
                                      </p:to>
                                    </p:set>
                                    <p:animEffect transition="in" filter="blinds(horizontal)">
                                      <p:cBhvr>
                                        <p:cTn id="42" dur="500"/>
                                        <p:tgtEl>
                                          <p:spTgt spid="3993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7CD9AA6-C911-4B51-B707-F4AAF3F3B22E}" type="slidenum">
              <a:rPr lang="en-US"/>
              <a:pPr/>
              <a:t>33</a:t>
            </a:fld>
            <a:endParaRPr lang="en-US"/>
          </a:p>
        </p:txBody>
      </p:sp>
      <p:sp>
        <p:nvSpPr>
          <p:cNvPr id="44034" name="AutoShape 2"/>
          <p:cNvSpPr>
            <a:spLocks noGrp="1" noChangeArrowheads="1"/>
          </p:cNvSpPr>
          <p:nvPr>
            <p:ph type="title"/>
          </p:nvPr>
        </p:nvSpPr>
        <p:spPr/>
        <p:txBody>
          <a:bodyPr/>
          <a:lstStyle/>
          <a:p>
            <a:r>
              <a:rPr lang="en-US" sz="3200"/>
              <a:t>Technology Implications for Faculty, </a:t>
            </a:r>
            <a:r>
              <a:rPr lang="en-US" sz="2400"/>
              <a:t>cont’d</a:t>
            </a:r>
          </a:p>
        </p:txBody>
      </p:sp>
      <p:sp>
        <p:nvSpPr>
          <p:cNvPr id="44035" name="Rectangle 3"/>
          <p:cNvSpPr>
            <a:spLocks noGrp="1" noChangeArrowheads="1"/>
          </p:cNvSpPr>
          <p:nvPr>
            <p:ph type="body" idx="1"/>
          </p:nvPr>
        </p:nvSpPr>
        <p:spPr>
          <a:xfrm>
            <a:off x="838200" y="2514600"/>
            <a:ext cx="7693025" cy="3733800"/>
          </a:xfrm>
        </p:spPr>
        <p:txBody>
          <a:bodyPr/>
          <a:lstStyle/>
          <a:p>
            <a:pPr marL="0" indent="0">
              <a:lnSpc>
                <a:spcPct val="80000"/>
              </a:lnSpc>
              <a:buFont typeface="Wingdings" pitchFamily="2" charset="2"/>
              <a:buNone/>
              <a:tabLst>
                <a:tab pos="457200" algn="l"/>
              </a:tabLst>
            </a:pPr>
            <a:r>
              <a:rPr lang="en-US" sz="2400"/>
              <a:t>Respondents to ECAR’s study also identified </a:t>
            </a:r>
          </a:p>
          <a:p>
            <a:pPr marL="0" indent="0">
              <a:lnSpc>
                <a:spcPct val="80000"/>
              </a:lnSpc>
              <a:buFont typeface="Wingdings" pitchFamily="2" charset="2"/>
              <a:buNone/>
              <a:tabLst>
                <a:tab pos="457200" algn="l"/>
              </a:tabLst>
            </a:pPr>
            <a:r>
              <a:rPr lang="en-US" sz="2400"/>
              <a:t>four categories about IT as a barrier to learning:</a:t>
            </a:r>
          </a:p>
          <a:p>
            <a:pPr marL="0" indent="0">
              <a:lnSpc>
                <a:spcPct val="80000"/>
              </a:lnSpc>
              <a:buFont typeface="Wingdings" pitchFamily="2" charset="2"/>
              <a:buAutoNum type="arabicPeriod"/>
              <a:tabLst>
                <a:tab pos="457200" algn="l"/>
              </a:tabLst>
            </a:pPr>
            <a:r>
              <a:rPr lang="en-US" sz="2400"/>
              <a:t>	There are problems with technologies themselves 	and their institutional implementations and support.</a:t>
            </a:r>
          </a:p>
          <a:p>
            <a:pPr marL="0" indent="0">
              <a:lnSpc>
                <a:spcPct val="80000"/>
              </a:lnSpc>
              <a:buFont typeface="Wingdings" pitchFamily="2" charset="2"/>
              <a:buAutoNum type="arabicPeriod"/>
              <a:tabLst>
                <a:tab pos="457200" algn="l"/>
              </a:tabLst>
            </a:pPr>
            <a:r>
              <a:rPr lang="en-US" sz="2400"/>
              <a:t>	The proliferation of technology has created a more 	complex learning environment.</a:t>
            </a:r>
          </a:p>
          <a:p>
            <a:pPr marL="0" indent="0">
              <a:lnSpc>
                <a:spcPct val="80000"/>
              </a:lnSpc>
              <a:buFont typeface="Wingdings" pitchFamily="2" charset="2"/>
              <a:buAutoNum type="arabicPeriod"/>
              <a:tabLst>
                <a:tab pos="457200" algn="l"/>
              </a:tabLst>
            </a:pPr>
            <a:r>
              <a:rPr lang="en-US" sz="2400"/>
              <a:t>	Poor use of technology by faculty (underuse, 	overuse, inappropriate use, or over dependence of 	technology) detracts from the learning experience.</a:t>
            </a:r>
          </a:p>
          <a:p>
            <a:pPr marL="0" indent="0">
              <a:lnSpc>
                <a:spcPct val="80000"/>
              </a:lnSpc>
              <a:buFont typeface="Wingdings" pitchFamily="2" charset="2"/>
              <a:buAutoNum type="arabicPeriod"/>
              <a:tabLst>
                <a:tab pos="457200" algn="l"/>
              </a:tabLst>
            </a:pPr>
            <a:r>
              <a:rPr lang="en-US" sz="2400"/>
              <a:t>	Instructors sometimes overestimate student comfort 	with or access to technology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4035">
                                            <p:txEl>
                                              <p:pRg st="2" end="2"/>
                                            </p:txEl>
                                          </p:spTgt>
                                        </p:tgtEl>
                                        <p:attrNameLst>
                                          <p:attrName>style.visibility</p:attrName>
                                        </p:attrNameLst>
                                      </p:cBhvr>
                                      <p:to>
                                        <p:strVal val="visible"/>
                                      </p:to>
                                    </p:set>
                                    <p:animEffect transition="in" filter="blinds(horizontal)">
                                      <p:cBhvr>
                                        <p:cTn id="7" dur="500"/>
                                        <p:tgtEl>
                                          <p:spTgt spid="4403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4035">
                                            <p:txEl>
                                              <p:pRg st="3" end="3"/>
                                            </p:txEl>
                                          </p:spTgt>
                                        </p:tgtEl>
                                        <p:attrNameLst>
                                          <p:attrName>style.visibility</p:attrName>
                                        </p:attrNameLst>
                                      </p:cBhvr>
                                      <p:to>
                                        <p:strVal val="visible"/>
                                      </p:to>
                                    </p:set>
                                    <p:animEffect transition="in" filter="blinds(horizontal)">
                                      <p:cBhvr>
                                        <p:cTn id="12" dur="500"/>
                                        <p:tgtEl>
                                          <p:spTgt spid="4403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4035">
                                            <p:txEl>
                                              <p:pRg st="4" end="4"/>
                                            </p:txEl>
                                          </p:spTgt>
                                        </p:tgtEl>
                                        <p:attrNameLst>
                                          <p:attrName>style.visibility</p:attrName>
                                        </p:attrNameLst>
                                      </p:cBhvr>
                                      <p:to>
                                        <p:strVal val="visible"/>
                                      </p:to>
                                    </p:set>
                                    <p:animEffect transition="in" filter="blinds(horizontal)">
                                      <p:cBhvr>
                                        <p:cTn id="17" dur="500"/>
                                        <p:tgtEl>
                                          <p:spTgt spid="4403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4035">
                                            <p:txEl>
                                              <p:pRg st="5" end="5"/>
                                            </p:txEl>
                                          </p:spTgt>
                                        </p:tgtEl>
                                        <p:attrNameLst>
                                          <p:attrName>style.visibility</p:attrName>
                                        </p:attrNameLst>
                                      </p:cBhvr>
                                      <p:to>
                                        <p:strVal val="visible"/>
                                      </p:to>
                                    </p:set>
                                    <p:animEffect transition="in" filter="blinds(horizontal)">
                                      <p:cBhvr>
                                        <p:cTn id="22" dur="500"/>
                                        <p:tgtEl>
                                          <p:spTgt spid="440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488A718-4051-46C4-8BA9-2E246A9E7EFE}" type="slidenum">
              <a:rPr lang="en-US"/>
              <a:pPr/>
              <a:t>34</a:t>
            </a:fld>
            <a:endParaRPr lang="en-US"/>
          </a:p>
        </p:txBody>
      </p:sp>
      <p:sp>
        <p:nvSpPr>
          <p:cNvPr id="62466" name="AutoShape 2"/>
          <p:cNvSpPr>
            <a:spLocks noGrp="1" noChangeArrowheads="1"/>
          </p:cNvSpPr>
          <p:nvPr>
            <p:ph type="title"/>
          </p:nvPr>
        </p:nvSpPr>
        <p:spPr/>
        <p:txBody>
          <a:bodyPr/>
          <a:lstStyle/>
          <a:p>
            <a:r>
              <a:rPr lang="en-US" sz="3200"/>
              <a:t>Technology Implications for Faculty, </a:t>
            </a:r>
            <a:r>
              <a:rPr lang="en-US" sz="2400"/>
              <a:t>cont’d</a:t>
            </a:r>
          </a:p>
        </p:txBody>
      </p:sp>
      <p:sp>
        <p:nvSpPr>
          <p:cNvPr id="62467" name="Rectangle 3"/>
          <p:cNvSpPr>
            <a:spLocks noGrp="1" noChangeArrowheads="1"/>
          </p:cNvSpPr>
          <p:nvPr>
            <p:ph type="body" idx="1"/>
          </p:nvPr>
        </p:nvSpPr>
        <p:spPr>
          <a:xfrm>
            <a:off x="838200" y="2362200"/>
            <a:ext cx="7693025" cy="3962400"/>
          </a:xfrm>
        </p:spPr>
        <p:txBody>
          <a:bodyPr/>
          <a:lstStyle/>
          <a:p>
            <a:pPr>
              <a:lnSpc>
                <a:spcPct val="90000"/>
              </a:lnSpc>
            </a:pPr>
            <a:r>
              <a:rPr lang="en-US"/>
              <a:t>Instructor technology skill sets need </a:t>
            </a:r>
          </a:p>
          <a:p>
            <a:pPr>
              <a:lnSpc>
                <a:spcPct val="90000"/>
              </a:lnSpc>
              <a:spcBef>
                <a:spcPct val="0"/>
              </a:spcBef>
              <a:buFont typeface="Wingdings" pitchFamily="2" charset="2"/>
              <a:buNone/>
            </a:pPr>
            <a:r>
              <a:rPr lang="en-US"/>
              <a:t>	to be better developed.</a:t>
            </a:r>
          </a:p>
          <a:p>
            <a:pPr>
              <a:lnSpc>
                <a:spcPct val="90000"/>
              </a:lnSpc>
            </a:pPr>
            <a:r>
              <a:rPr lang="en-US"/>
              <a:t>Instructors should be trained on how            to effectively integrate technology and pedagogy.</a:t>
            </a:r>
          </a:p>
          <a:p>
            <a:pPr>
              <a:lnSpc>
                <a:spcPct val="90000"/>
              </a:lnSpc>
            </a:pPr>
            <a:r>
              <a:rPr lang="en-US"/>
              <a:t>Instructor and administrator awareness about how their students differ in technology savvy and access to technology resources should be heightened. (Caruso and Salaway)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blinds(horizontal)">
                                      <p:cBhvr>
                                        <p:cTn id="7" dur="500"/>
                                        <p:tgtEl>
                                          <p:spTgt spid="6246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2467">
                                            <p:txEl>
                                              <p:pRg st="1" end="1"/>
                                            </p:txEl>
                                          </p:spTgt>
                                        </p:tgtEl>
                                        <p:attrNameLst>
                                          <p:attrName>style.visibility</p:attrName>
                                        </p:attrNameLst>
                                      </p:cBhvr>
                                      <p:to>
                                        <p:strVal val="visible"/>
                                      </p:to>
                                    </p:set>
                                    <p:animEffect transition="in" filter="blinds(horizontal)">
                                      <p:cBhvr>
                                        <p:cTn id="10" dur="500"/>
                                        <p:tgtEl>
                                          <p:spTgt spid="6246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animEffect transition="in" filter="blinds(horizontal)">
                                      <p:cBhvr>
                                        <p:cTn id="15" dur="500"/>
                                        <p:tgtEl>
                                          <p:spTgt spid="6246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62467">
                                            <p:txEl>
                                              <p:pRg st="3" end="3"/>
                                            </p:txEl>
                                          </p:spTgt>
                                        </p:tgtEl>
                                        <p:attrNameLst>
                                          <p:attrName>style.visibility</p:attrName>
                                        </p:attrNameLst>
                                      </p:cBhvr>
                                      <p:to>
                                        <p:strVal val="visible"/>
                                      </p:to>
                                    </p:set>
                                    <p:animEffect transition="in" filter="blinds(horizontal)">
                                      <p:cBhvr>
                                        <p:cTn id="20" dur="500"/>
                                        <p:tgtEl>
                                          <p:spTgt spid="62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04E1443-4F55-4D02-808E-4C4AA8A221B1}" type="slidenum">
              <a:rPr lang="en-US"/>
              <a:pPr/>
              <a:t>35</a:t>
            </a:fld>
            <a:endParaRPr lang="en-US"/>
          </a:p>
        </p:txBody>
      </p:sp>
      <p:sp>
        <p:nvSpPr>
          <p:cNvPr id="69634" name="AutoShape 2"/>
          <p:cNvSpPr>
            <a:spLocks noGrp="1" noChangeArrowheads="1"/>
          </p:cNvSpPr>
          <p:nvPr>
            <p:ph type="title"/>
          </p:nvPr>
        </p:nvSpPr>
        <p:spPr/>
        <p:txBody>
          <a:bodyPr/>
          <a:lstStyle/>
          <a:p>
            <a:r>
              <a:rPr lang="en-US" sz="3200"/>
              <a:t>Technology Implications for Faculty, </a:t>
            </a:r>
            <a:r>
              <a:rPr lang="en-US" sz="2400"/>
              <a:t>cont’d</a:t>
            </a:r>
          </a:p>
        </p:txBody>
      </p:sp>
      <p:sp>
        <p:nvSpPr>
          <p:cNvPr id="69635" name="Rectangle 3"/>
          <p:cNvSpPr>
            <a:spLocks noGrp="1" noChangeArrowheads="1"/>
          </p:cNvSpPr>
          <p:nvPr>
            <p:ph type="body" idx="1"/>
          </p:nvPr>
        </p:nvSpPr>
        <p:spPr>
          <a:xfrm>
            <a:off x="838200" y="2362200"/>
            <a:ext cx="7693025" cy="3886200"/>
          </a:xfrm>
        </p:spPr>
        <p:txBody>
          <a:bodyPr/>
          <a:lstStyle/>
          <a:p>
            <a:pPr>
              <a:buFont typeface="Wingdings" pitchFamily="2" charset="2"/>
              <a:buNone/>
            </a:pPr>
            <a:r>
              <a:rPr lang="en-US" sz="2600"/>
              <a:t>Newburn identifies the following as ‘musts’:</a:t>
            </a:r>
          </a:p>
          <a:p>
            <a:r>
              <a:rPr lang="en-US" sz="2600"/>
              <a:t>Email – if you haven’t started using it </a:t>
            </a:r>
          </a:p>
          <a:p>
            <a:pPr>
              <a:spcBef>
                <a:spcPct val="0"/>
              </a:spcBef>
              <a:buFont typeface="Wingdings" pitchFamily="2" charset="2"/>
              <a:buNone/>
            </a:pPr>
            <a:r>
              <a:rPr lang="en-US" sz="2600"/>
              <a:t>	to communicate with your students, do so immediately.</a:t>
            </a:r>
          </a:p>
          <a:p>
            <a:r>
              <a:rPr lang="en-US" sz="2600"/>
              <a:t>Blog – create a classroom blog </a:t>
            </a:r>
          </a:p>
          <a:p>
            <a:pPr>
              <a:spcBef>
                <a:spcPct val="0"/>
              </a:spcBef>
              <a:buFont typeface="Wingdings" pitchFamily="2" charset="2"/>
              <a:buNone/>
            </a:pPr>
            <a:r>
              <a:rPr lang="en-US" sz="2600"/>
              <a:t>	where students can respond to prompts </a:t>
            </a:r>
          </a:p>
          <a:p>
            <a:pPr>
              <a:spcBef>
                <a:spcPct val="0"/>
              </a:spcBef>
              <a:buFont typeface="Wingdings" pitchFamily="2" charset="2"/>
              <a:buNone/>
            </a:pPr>
            <a:r>
              <a:rPr lang="en-US" sz="2600"/>
              <a:t>	or to other students’ work</a:t>
            </a:r>
          </a:p>
          <a:p>
            <a:r>
              <a:rPr lang="en-US" sz="2600"/>
              <a:t>YouTube – consider searching through this site for videos that can enhance your curriculum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9635">
                                            <p:txEl>
                                              <p:pRg st="1" end="1"/>
                                            </p:txEl>
                                          </p:spTgt>
                                        </p:tgtEl>
                                        <p:attrNameLst>
                                          <p:attrName>style.visibility</p:attrName>
                                        </p:attrNameLst>
                                      </p:cBhvr>
                                      <p:to>
                                        <p:strVal val="visible"/>
                                      </p:to>
                                    </p:set>
                                    <p:animEffect transition="in" filter="blinds(horizontal)">
                                      <p:cBhvr>
                                        <p:cTn id="7" dur="500"/>
                                        <p:tgtEl>
                                          <p:spTgt spid="6963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9635">
                                            <p:txEl>
                                              <p:pRg st="2" end="2"/>
                                            </p:txEl>
                                          </p:spTgt>
                                        </p:tgtEl>
                                        <p:attrNameLst>
                                          <p:attrName>style.visibility</p:attrName>
                                        </p:attrNameLst>
                                      </p:cBhvr>
                                      <p:to>
                                        <p:strVal val="visible"/>
                                      </p:to>
                                    </p:set>
                                    <p:animEffect transition="in" filter="blinds(horizontal)">
                                      <p:cBhvr>
                                        <p:cTn id="10" dur="500"/>
                                        <p:tgtEl>
                                          <p:spTgt spid="6963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9635">
                                            <p:txEl>
                                              <p:pRg st="3" end="3"/>
                                            </p:txEl>
                                          </p:spTgt>
                                        </p:tgtEl>
                                        <p:attrNameLst>
                                          <p:attrName>style.visibility</p:attrName>
                                        </p:attrNameLst>
                                      </p:cBhvr>
                                      <p:to>
                                        <p:strVal val="visible"/>
                                      </p:to>
                                    </p:set>
                                    <p:animEffect transition="in" filter="blinds(horizontal)">
                                      <p:cBhvr>
                                        <p:cTn id="15" dur="500"/>
                                        <p:tgtEl>
                                          <p:spTgt spid="69635">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69635">
                                            <p:txEl>
                                              <p:pRg st="4" end="4"/>
                                            </p:txEl>
                                          </p:spTgt>
                                        </p:tgtEl>
                                        <p:attrNameLst>
                                          <p:attrName>style.visibility</p:attrName>
                                        </p:attrNameLst>
                                      </p:cBhvr>
                                      <p:to>
                                        <p:strVal val="visible"/>
                                      </p:to>
                                    </p:set>
                                    <p:animEffect transition="in" filter="blinds(horizontal)">
                                      <p:cBhvr>
                                        <p:cTn id="18" dur="500"/>
                                        <p:tgtEl>
                                          <p:spTgt spid="69635">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69635">
                                            <p:txEl>
                                              <p:pRg st="5" end="5"/>
                                            </p:txEl>
                                          </p:spTgt>
                                        </p:tgtEl>
                                        <p:attrNameLst>
                                          <p:attrName>style.visibility</p:attrName>
                                        </p:attrNameLst>
                                      </p:cBhvr>
                                      <p:to>
                                        <p:strVal val="visible"/>
                                      </p:to>
                                    </p:set>
                                    <p:animEffect transition="in" filter="blinds(horizontal)">
                                      <p:cBhvr>
                                        <p:cTn id="21" dur="500"/>
                                        <p:tgtEl>
                                          <p:spTgt spid="69635">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69635">
                                            <p:txEl>
                                              <p:pRg st="6" end="6"/>
                                            </p:txEl>
                                          </p:spTgt>
                                        </p:tgtEl>
                                        <p:attrNameLst>
                                          <p:attrName>style.visibility</p:attrName>
                                        </p:attrNameLst>
                                      </p:cBhvr>
                                      <p:to>
                                        <p:strVal val="visible"/>
                                      </p:to>
                                    </p:set>
                                    <p:animEffect transition="in" filter="blinds(horizontal)">
                                      <p:cBhvr>
                                        <p:cTn id="26" dur="500"/>
                                        <p:tgtEl>
                                          <p:spTgt spid="696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E69FF63-193A-410C-9806-4375C153B272}" type="slidenum">
              <a:rPr lang="en-US"/>
              <a:pPr/>
              <a:t>36</a:t>
            </a:fld>
            <a:endParaRPr lang="en-US"/>
          </a:p>
        </p:txBody>
      </p:sp>
      <p:sp>
        <p:nvSpPr>
          <p:cNvPr id="71682" name="AutoShape 2"/>
          <p:cNvSpPr>
            <a:spLocks noGrp="1" noChangeArrowheads="1"/>
          </p:cNvSpPr>
          <p:nvPr>
            <p:ph type="title"/>
          </p:nvPr>
        </p:nvSpPr>
        <p:spPr/>
        <p:txBody>
          <a:bodyPr/>
          <a:lstStyle/>
          <a:p>
            <a:r>
              <a:rPr lang="en-US" sz="3200"/>
              <a:t>Technology Implications for Faculty, </a:t>
            </a:r>
            <a:r>
              <a:rPr lang="en-US" sz="2400"/>
              <a:t>cont’d</a:t>
            </a:r>
          </a:p>
        </p:txBody>
      </p:sp>
      <p:sp>
        <p:nvSpPr>
          <p:cNvPr id="71683" name="Rectangle 3"/>
          <p:cNvSpPr>
            <a:spLocks noGrp="1" noChangeArrowheads="1"/>
          </p:cNvSpPr>
          <p:nvPr>
            <p:ph type="body" idx="1"/>
          </p:nvPr>
        </p:nvSpPr>
        <p:spPr/>
        <p:txBody>
          <a:bodyPr/>
          <a:lstStyle/>
          <a:p>
            <a:pPr marL="0" indent="0">
              <a:lnSpc>
                <a:spcPct val="90000"/>
              </a:lnSpc>
              <a:buFont typeface="Wingdings" pitchFamily="2" charset="2"/>
              <a:buNone/>
              <a:tabLst>
                <a:tab pos="457200" algn="l"/>
              </a:tabLst>
            </a:pPr>
            <a:r>
              <a:rPr lang="en-US"/>
              <a:t>Marc Prensky, who describes faculty as Digital Immigrants vs our Millennials who are Digital Natives, recommends that educators reconsider both their methodology and their content:</a:t>
            </a:r>
          </a:p>
          <a:p>
            <a:pPr marL="0" indent="0">
              <a:lnSpc>
                <a:spcPct val="90000"/>
              </a:lnSpc>
              <a:tabLst>
                <a:tab pos="457200" algn="l"/>
              </a:tabLst>
            </a:pPr>
            <a:r>
              <a:rPr lang="en-US"/>
              <a:t>	Educators must learn to communicate in the 	language and style of the students, i.e., 	going faster, less step-by-step, more in 	parallel, and with more random access.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683">
                                            <p:txEl>
                                              <p:pRg st="1" end="1"/>
                                            </p:txEl>
                                          </p:spTgt>
                                        </p:tgtEl>
                                        <p:attrNameLst>
                                          <p:attrName>style.visibility</p:attrName>
                                        </p:attrNameLst>
                                      </p:cBhvr>
                                      <p:to>
                                        <p:strVal val="visible"/>
                                      </p:to>
                                    </p:set>
                                    <p:animEffect transition="in" filter="blinds(horizontal)">
                                      <p:cBhvr>
                                        <p:cTn id="7" dur="500"/>
                                        <p:tgtEl>
                                          <p:spTgt spid="716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03146A7-FFCC-47BD-94E8-AA224328BAFC}" type="slidenum">
              <a:rPr lang="en-US"/>
              <a:pPr/>
              <a:t>37</a:t>
            </a:fld>
            <a:endParaRPr lang="en-US"/>
          </a:p>
        </p:txBody>
      </p:sp>
      <p:sp>
        <p:nvSpPr>
          <p:cNvPr id="72706" name="AutoShape 2"/>
          <p:cNvSpPr>
            <a:spLocks noGrp="1" noChangeArrowheads="1"/>
          </p:cNvSpPr>
          <p:nvPr>
            <p:ph type="title"/>
          </p:nvPr>
        </p:nvSpPr>
        <p:spPr/>
        <p:txBody>
          <a:bodyPr/>
          <a:lstStyle/>
          <a:p>
            <a:r>
              <a:rPr lang="en-US" sz="3200"/>
              <a:t>Technology Implications for Faculty, </a:t>
            </a:r>
            <a:r>
              <a:rPr lang="en-US" sz="2400"/>
              <a:t>cont’d</a:t>
            </a:r>
          </a:p>
        </p:txBody>
      </p:sp>
      <p:sp>
        <p:nvSpPr>
          <p:cNvPr id="72707" name="Rectangle 3"/>
          <p:cNvSpPr>
            <a:spLocks noGrp="1" noChangeArrowheads="1"/>
          </p:cNvSpPr>
          <p:nvPr>
            <p:ph type="body" idx="1"/>
          </p:nvPr>
        </p:nvSpPr>
        <p:spPr/>
        <p:txBody>
          <a:bodyPr/>
          <a:lstStyle/>
          <a:p>
            <a:pPr>
              <a:lnSpc>
                <a:spcPct val="90000"/>
              </a:lnSpc>
              <a:buFont typeface="Wingdings" pitchFamily="2" charset="2"/>
              <a:buNone/>
            </a:pPr>
            <a:r>
              <a:rPr lang="en-US"/>
              <a:t>Prensky continues:</a:t>
            </a:r>
          </a:p>
          <a:p>
            <a:pPr>
              <a:lnSpc>
                <a:spcPct val="90000"/>
              </a:lnSpc>
            </a:pPr>
            <a:r>
              <a:rPr lang="en-US"/>
              <a:t>The content of future courses for Millennials is digital and technological but also includes the ethics, politics, sociology, languages, </a:t>
            </a:r>
          </a:p>
          <a:p>
            <a:pPr>
              <a:lnSpc>
                <a:spcPct val="90000"/>
              </a:lnSpc>
              <a:spcBef>
                <a:spcPct val="0"/>
              </a:spcBef>
              <a:buFont typeface="Wingdings" pitchFamily="2" charset="2"/>
              <a:buNone/>
            </a:pPr>
            <a:r>
              <a:rPr lang="en-US"/>
              <a:t>	and other areas that go with them.  </a:t>
            </a:r>
          </a:p>
          <a:p>
            <a:pPr>
              <a:lnSpc>
                <a:spcPct val="90000"/>
              </a:lnSpc>
              <a:spcBef>
                <a:spcPct val="0"/>
              </a:spcBef>
            </a:pPr>
            <a:r>
              <a:rPr lang="en-US"/>
              <a:t>Simplified, it means </a:t>
            </a:r>
            <a:r>
              <a:rPr lang="en-US" i="1"/>
              <a:t>learning new ways to present ‘old’ stuff</a:t>
            </a:r>
            <a:r>
              <a:rPr lang="en-US"/>
              <a:t>.  This means adapting materials to the language of the Digital Natives.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2707">
                                            <p:txEl>
                                              <p:pRg st="1" end="1"/>
                                            </p:txEl>
                                          </p:spTgt>
                                        </p:tgtEl>
                                        <p:attrNameLst>
                                          <p:attrName>style.visibility</p:attrName>
                                        </p:attrNameLst>
                                      </p:cBhvr>
                                      <p:to>
                                        <p:strVal val="visible"/>
                                      </p:to>
                                    </p:set>
                                    <p:animEffect transition="in" filter="blinds(horizontal)">
                                      <p:cBhvr>
                                        <p:cTn id="7" dur="500"/>
                                        <p:tgtEl>
                                          <p:spTgt spid="72707">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2707">
                                            <p:txEl>
                                              <p:pRg st="1" end="1"/>
                                            </p:txEl>
                                          </p:spTgt>
                                        </p:tgtEl>
                                        <p:attrNameLst>
                                          <p:attrName>style.visibility</p:attrName>
                                        </p:attrNameLst>
                                      </p:cBhvr>
                                      <p:to>
                                        <p:strVal val="visible"/>
                                      </p:to>
                                    </p:set>
                                    <p:animEffect transition="in" filter="blinds(horizontal)">
                                      <p:cBhvr>
                                        <p:cTn id="10" dur="500"/>
                                        <p:tgtEl>
                                          <p:spTgt spid="72707">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72707">
                                            <p:txEl>
                                              <p:pRg st="2" end="2"/>
                                            </p:txEl>
                                          </p:spTgt>
                                        </p:tgtEl>
                                        <p:attrNameLst>
                                          <p:attrName>style.visibility</p:attrName>
                                        </p:attrNameLst>
                                      </p:cBhvr>
                                      <p:to>
                                        <p:strVal val="visible"/>
                                      </p:to>
                                    </p:set>
                                    <p:animEffect transition="in" filter="blinds(horizontal)">
                                      <p:cBhvr>
                                        <p:cTn id="13" dur="500"/>
                                        <p:tgtEl>
                                          <p:spTgt spid="7270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2707">
                                            <p:txEl>
                                              <p:pRg st="3" end="3"/>
                                            </p:txEl>
                                          </p:spTgt>
                                        </p:tgtEl>
                                        <p:attrNameLst>
                                          <p:attrName>style.visibility</p:attrName>
                                        </p:attrNameLst>
                                      </p:cBhvr>
                                      <p:to>
                                        <p:strVal val="visible"/>
                                      </p:to>
                                    </p:set>
                                    <p:animEffect transition="in" filter="blinds(horizontal)">
                                      <p:cBhvr>
                                        <p:cTn id="18" dur="500"/>
                                        <p:tgtEl>
                                          <p:spTgt spid="72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F88CDB1-7C79-4C61-9D2F-6B70B2C4FA27}" type="slidenum">
              <a:rPr lang="en-US"/>
              <a:pPr/>
              <a:t>38</a:t>
            </a:fld>
            <a:endParaRPr lang="en-US"/>
          </a:p>
        </p:txBody>
      </p:sp>
      <p:sp>
        <p:nvSpPr>
          <p:cNvPr id="63490" name="AutoShape 2"/>
          <p:cNvSpPr>
            <a:spLocks noGrp="1" noChangeArrowheads="1"/>
          </p:cNvSpPr>
          <p:nvPr>
            <p:ph type="title"/>
          </p:nvPr>
        </p:nvSpPr>
        <p:spPr/>
        <p:txBody>
          <a:bodyPr/>
          <a:lstStyle/>
          <a:p>
            <a:r>
              <a:rPr lang="en-US"/>
              <a:t>General Implications for Faculty</a:t>
            </a:r>
            <a:endParaRPr lang="en-US" sz="2800"/>
          </a:p>
        </p:txBody>
      </p:sp>
      <p:sp>
        <p:nvSpPr>
          <p:cNvPr id="63491" name="Rectangle 3"/>
          <p:cNvSpPr>
            <a:spLocks noGrp="1" noChangeArrowheads="1"/>
          </p:cNvSpPr>
          <p:nvPr>
            <p:ph type="body" idx="1"/>
          </p:nvPr>
        </p:nvSpPr>
        <p:spPr>
          <a:xfrm>
            <a:off x="838200" y="2590800"/>
            <a:ext cx="7693025" cy="3495675"/>
          </a:xfrm>
        </p:spPr>
        <p:txBody>
          <a:bodyPr/>
          <a:lstStyle/>
          <a:p>
            <a:pPr marL="0" indent="0">
              <a:buFont typeface="Wingdings" pitchFamily="2" charset="2"/>
              <a:buNone/>
            </a:pPr>
            <a:r>
              <a:rPr lang="en-US"/>
              <a:t>Provide many challenges but also the structure to back it up, i.e., breaking down goals into steps and offering necessary resources and information students may need to meet the challenges. (Thielfoldt and Scheef)</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FA78EBD-5CC8-43C2-8AC2-A9F1856A168E}" type="slidenum">
              <a:rPr lang="en-US"/>
              <a:pPr/>
              <a:t>39</a:t>
            </a:fld>
            <a:endParaRPr lang="en-US"/>
          </a:p>
        </p:txBody>
      </p:sp>
      <p:sp>
        <p:nvSpPr>
          <p:cNvPr id="64514" name="AutoShape 2"/>
          <p:cNvSpPr>
            <a:spLocks noGrp="1" noChangeArrowheads="1"/>
          </p:cNvSpPr>
          <p:nvPr>
            <p:ph type="title"/>
          </p:nvPr>
        </p:nvSpPr>
        <p:spPr/>
        <p:txBody>
          <a:bodyPr/>
          <a:lstStyle/>
          <a:p>
            <a:r>
              <a:rPr lang="en-US"/>
              <a:t>General Implications for Faculty, </a:t>
            </a:r>
            <a:r>
              <a:rPr lang="en-US" sz="2800"/>
              <a:t>cont’d</a:t>
            </a:r>
          </a:p>
        </p:txBody>
      </p:sp>
      <p:sp>
        <p:nvSpPr>
          <p:cNvPr id="64515" name="Rectangle 3"/>
          <p:cNvSpPr>
            <a:spLocks noGrp="1" noChangeArrowheads="1"/>
          </p:cNvSpPr>
          <p:nvPr>
            <p:ph type="body" idx="1"/>
          </p:nvPr>
        </p:nvSpPr>
        <p:spPr>
          <a:xfrm>
            <a:off x="838200" y="2362200"/>
            <a:ext cx="7693025" cy="3962400"/>
          </a:xfrm>
        </p:spPr>
        <p:txBody>
          <a:bodyPr/>
          <a:lstStyle/>
          <a:p>
            <a:pPr>
              <a:lnSpc>
                <a:spcPct val="80000"/>
              </a:lnSpc>
              <a:buFont typeface="Wingdings" pitchFamily="2" charset="2"/>
              <a:buNone/>
            </a:pPr>
            <a:r>
              <a:rPr lang="en-US" sz="2400"/>
              <a:t>According to Rivera and Huertas, faculty need to work on:</a:t>
            </a:r>
          </a:p>
          <a:p>
            <a:pPr>
              <a:lnSpc>
                <a:spcPct val="80000"/>
              </a:lnSpc>
            </a:pPr>
            <a:r>
              <a:rPr lang="en-US" sz="2400"/>
              <a:t>Providing a diversity of learning experiences </a:t>
            </a:r>
          </a:p>
          <a:p>
            <a:pPr>
              <a:lnSpc>
                <a:spcPct val="80000"/>
              </a:lnSpc>
              <a:buFont typeface="Wingdings" pitchFamily="2" charset="2"/>
              <a:buNone/>
            </a:pPr>
            <a:r>
              <a:rPr lang="en-US" sz="2400"/>
              <a:t>	in the classroom</a:t>
            </a:r>
          </a:p>
          <a:p>
            <a:pPr>
              <a:lnSpc>
                <a:spcPct val="80000"/>
              </a:lnSpc>
            </a:pPr>
            <a:r>
              <a:rPr lang="en-US" sz="2400"/>
              <a:t>Conducting continuous research of what works </a:t>
            </a:r>
          </a:p>
          <a:p>
            <a:pPr>
              <a:lnSpc>
                <a:spcPct val="80000"/>
              </a:lnSpc>
              <a:buFont typeface="Wingdings" pitchFamily="2" charset="2"/>
              <a:buNone/>
            </a:pPr>
            <a:r>
              <a:rPr lang="en-US" sz="2400"/>
              <a:t>	for students to learn</a:t>
            </a:r>
          </a:p>
          <a:p>
            <a:pPr>
              <a:lnSpc>
                <a:spcPct val="80000"/>
              </a:lnSpc>
            </a:pPr>
            <a:r>
              <a:rPr lang="en-US" sz="2400"/>
              <a:t>Providing experiential, interactive, and </a:t>
            </a:r>
          </a:p>
          <a:p>
            <a:pPr>
              <a:lnSpc>
                <a:spcPct val="80000"/>
              </a:lnSpc>
              <a:buFont typeface="Wingdings" pitchFamily="2" charset="2"/>
              <a:buNone/>
            </a:pPr>
            <a:r>
              <a:rPr lang="en-US" sz="2400"/>
              <a:t>	authentic learning</a:t>
            </a:r>
          </a:p>
          <a:p>
            <a:pPr>
              <a:lnSpc>
                <a:spcPct val="80000"/>
              </a:lnSpc>
            </a:pPr>
            <a:r>
              <a:rPr lang="en-US" sz="2400"/>
              <a:t>Staying connected to their students</a:t>
            </a:r>
          </a:p>
          <a:p>
            <a:pPr>
              <a:lnSpc>
                <a:spcPct val="80000"/>
              </a:lnSpc>
            </a:pPr>
            <a:r>
              <a:rPr lang="en-US" sz="2400"/>
              <a:t>Revising curriculum taking into account the  Millennial learning styles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4515">
                                            <p:txEl>
                                              <p:pRg st="1" end="1"/>
                                            </p:txEl>
                                          </p:spTgt>
                                        </p:tgtEl>
                                        <p:attrNameLst>
                                          <p:attrName>style.visibility</p:attrName>
                                        </p:attrNameLst>
                                      </p:cBhvr>
                                      <p:to>
                                        <p:strVal val="visible"/>
                                      </p:to>
                                    </p:set>
                                    <p:animEffect transition="in" filter="blinds(horizontal)">
                                      <p:cBhvr>
                                        <p:cTn id="7" dur="500"/>
                                        <p:tgtEl>
                                          <p:spTgt spid="6451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4515">
                                            <p:txEl>
                                              <p:pRg st="2" end="2"/>
                                            </p:txEl>
                                          </p:spTgt>
                                        </p:tgtEl>
                                        <p:attrNameLst>
                                          <p:attrName>style.visibility</p:attrName>
                                        </p:attrNameLst>
                                      </p:cBhvr>
                                      <p:to>
                                        <p:strVal val="visible"/>
                                      </p:to>
                                    </p:set>
                                    <p:animEffect transition="in" filter="blinds(horizontal)">
                                      <p:cBhvr>
                                        <p:cTn id="10" dur="500"/>
                                        <p:tgtEl>
                                          <p:spTgt spid="6451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4515">
                                            <p:txEl>
                                              <p:pRg st="3" end="3"/>
                                            </p:txEl>
                                          </p:spTgt>
                                        </p:tgtEl>
                                        <p:attrNameLst>
                                          <p:attrName>style.visibility</p:attrName>
                                        </p:attrNameLst>
                                      </p:cBhvr>
                                      <p:to>
                                        <p:strVal val="visible"/>
                                      </p:to>
                                    </p:set>
                                    <p:animEffect transition="in" filter="blinds(horizontal)">
                                      <p:cBhvr>
                                        <p:cTn id="15" dur="500"/>
                                        <p:tgtEl>
                                          <p:spTgt spid="64515">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64515">
                                            <p:txEl>
                                              <p:pRg st="4" end="4"/>
                                            </p:txEl>
                                          </p:spTgt>
                                        </p:tgtEl>
                                        <p:attrNameLst>
                                          <p:attrName>style.visibility</p:attrName>
                                        </p:attrNameLst>
                                      </p:cBhvr>
                                      <p:to>
                                        <p:strVal val="visible"/>
                                      </p:to>
                                    </p:set>
                                    <p:animEffect transition="in" filter="blinds(horizontal)">
                                      <p:cBhvr>
                                        <p:cTn id="18" dur="500"/>
                                        <p:tgtEl>
                                          <p:spTgt spid="6451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64515">
                                            <p:txEl>
                                              <p:pRg st="5" end="5"/>
                                            </p:txEl>
                                          </p:spTgt>
                                        </p:tgtEl>
                                        <p:attrNameLst>
                                          <p:attrName>style.visibility</p:attrName>
                                        </p:attrNameLst>
                                      </p:cBhvr>
                                      <p:to>
                                        <p:strVal val="visible"/>
                                      </p:to>
                                    </p:set>
                                    <p:animEffect transition="in" filter="blinds(horizontal)">
                                      <p:cBhvr>
                                        <p:cTn id="23" dur="500"/>
                                        <p:tgtEl>
                                          <p:spTgt spid="64515">
                                            <p:txEl>
                                              <p:pRg st="5" end="5"/>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64515">
                                            <p:txEl>
                                              <p:pRg st="6" end="6"/>
                                            </p:txEl>
                                          </p:spTgt>
                                        </p:tgtEl>
                                        <p:attrNameLst>
                                          <p:attrName>style.visibility</p:attrName>
                                        </p:attrNameLst>
                                      </p:cBhvr>
                                      <p:to>
                                        <p:strVal val="visible"/>
                                      </p:to>
                                    </p:set>
                                    <p:animEffect transition="in" filter="blinds(horizontal)">
                                      <p:cBhvr>
                                        <p:cTn id="26" dur="500"/>
                                        <p:tgtEl>
                                          <p:spTgt spid="64515">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64515">
                                            <p:txEl>
                                              <p:pRg st="7" end="7"/>
                                            </p:txEl>
                                          </p:spTgt>
                                        </p:tgtEl>
                                        <p:attrNameLst>
                                          <p:attrName>style.visibility</p:attrName>
                                        </p:attrNameLst>
                                      </p:cBhvr>
                                      <p:to>
                                        <p:strVal val="visible"/>
                                      </p:to>
                                    </p:set>
                                    <p:animEffect transition="in" filter="blinds(horizontal)">
                                      <p:cBhvr>
                                        <p:cTn id="31" dur="500"/>
                                        <p:tgtEl>
                                          <p:spTgt spid="64515">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64515">
                                            <p:txEl>
                                              <p:pRg st="8" end="8"/>
                                            </p:txEl>
                                          </p:spTgt>
                                        </p:tgtEl>
                                        <p:attrNameLst>
                                          <p:attrName>style.visibility</p:attrName>
                                        </p:attrNameLst>
                                      </p:cBhvr>
                                      <p:to>
                                        <p:strVal val="visible"/>
                                      </p:to>
                                    </p:set>
                                    <p:animEffect transition="in" filter="blinds(horizontal)">
                                      <p:cBhvr>
                                        <p:cTn id="36" dur="500"/>
                                        <p:tgtEl>
                                          <p:spTgt spid="645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8D5574F-E747-449F-AD64-B60E11A70D37}" type="slidenum">
              <a:rPr lang="en-US"/>
              <a:pPr/>
              <a:t>4</a:t>
            </a:fld>
            <a:endParaRPr lang="en-US"/>
          </a:p>
        </p:txBody>
      </p:sp>
      <p:sp>
        <p:nvSpPr>
          <p:cNvPr id="36866" name="AutoShape 2"/>
          <p:cNvSpPr>
            <a:spLocks noGrp="1" noChangeArrowheads="1"/>
          </p:cNvSpPr>
          <p:nvPr>
            <p:ph type="title"/>
          </p:nvPr>
        </p:nvSpPr>
        <p:spPr/>
        <p:txBody>
          <a:bodyPr/>
          <a:lstStyle/>
          <a:p>
            <a:r>
              <a:rPr lang="en-US"/>
              <a:t>So, Who are Your Students?</a:t>
            </a:r>
          </a:p>
        </p:txBody>
      </p:sp>
      <p:sp>
        <p:nvSpPr>
          <p:cNvPr id="36868" name="Rectangle 4"/>
          <p:cNvSpPr>
            <a:spLocks noGrp="1" noChangeArrowheads="1"/>
          </p:cNvSpPr>
          <p:nvPr>
            <p:ph type="body" idx="1"/>
          </p:nvPr>
        </p:nvSpPr>
        <p:spPr>
          <a:xfrm>
            <a:off x="838200" y="2819400"/>
            <a:ext cx="7693025" cy="3267075"/>
          </a:xfrm>
          <a:noFill/>
          <a:ln/>
        </p:spPr>
        <p:txBody>
          <a:bodyPr/>
          <a:lstStyle/>
          <a:p>
            <a:r>
              <a:rPr lang="en-US" sz="3200"/>
              <a:t>Labeled as Millennials</a:t>
            </a:r>
          </a:p>
          <a:p>
            <a:r>
              <a:rPr lang="en-US" sz="3200"/>
              <a:t>Born between 1982 and 2002 [dates vary slightly depending on reference]</a:t>
            </a:r>
          </a:p>
          <a:p>
            <a:r>
              <a:rPr lang="en-US" sz="3200"/>
              <a:t>Also known as the ‘Net Generation,’ they have grown up with information technology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6868">
                                            <p:txEl>
                                              <p:pRg st="0" end="0"/>
                                            </p:txEl>
                                          </p:spTgt>
                                        </p:tgtEl>
                                        <p:attrNameLst>
                                          <p:attrName>style.visibility</p:attrName>
                                        </p:attrNameLst>
                                      </p:cBhvr>
                                      <p:to>
                                        <p:strVal val="visible"/>
                                      </p:to>
                                    </p:set>
                                    <p:animEffect transition="in" filter="blinds(horizontal)">
                                      <p:cBhvr>
                                        <p:cTn id="7" dur="500"/>
                                        <p:tgtEl>
                                          <p:spTgt spid="368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6868">
                                            <p:txEl>
                                              <p:pRg st="1" end="1"/>
                                            </p:txEl>
                                          </p:spTgt>
                                        </p:tgtEl>
                                        <p:attrNameLst>
                                          <p:attrName>style.visibility</p:attrName>
                                        </p:attrNameLst>
                                      </p:cBhvr>
                                      <p:to>
                                        <p:strVal val="visible"/>
                                      </p:to>
                                    </p:set>
                                    <p:animEffect transition="in" filter="blinds(horizontal)">
                                      <p:cBhvr>
                                        <p:cTn id="12" dur="500"/>
                                        <p:tgtEl>
                                          <p:spTgt spid="368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6868">
                                            <p:txEl>
                                              <p:pRg st="2" end="2"/>
                                            </p:txEl>
                                          </p:spTgt>
                                        </p:tgtEl>
                                        <p:attrNameLst>
                                          <p:attrName>style.visibility</p:attrName>
                                        </p:attrNameLst>
                                      </p:cBhvr>
                                      <p:to>
                                        <p:strVal val="visible"/>
                                      </p:to>
                                    </p:set>
                                    <p:animEffect transition="in" filter="blinds(horizontal)">
                                      <p:cBhvr>
                                        <p:cTn id="17" dur="500"/>
                                        <p:tgtEl>
                                          <p:spTgt spid="3686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69192D4-598E-4E46-9B8E-64A1AD9736FC}" type="slidenum">
              <a:rPr lang="en-US"/>
              <a:pPr/>
              <a:t>40</a:t>
            </a:fld>
            <a:endParaRPr lang="en-US"/>
          </a:p>
        </p:txBody>
      </p:sp>
      <p:sp>
        <p:nvSpPr>
          <p:cNvPr id="65538" name="AutoShape 2"/>
          <p:cNvSpPr>
            <a:spLocks noGrp="1" noChangeArrowheads="1"/>
          </p:cNvSpPr>
          <p:nvPr>
            <p:ph type="title"/>
          </p:nvPr>
        </p:nvSpPr>
        <p:spPr/>
        <p:txBody>
          <a:bodyPr/>
          <a:lstStyle/>
          <a:p>
            <a:r>
              <a:rPr lang="en-US"/>
              <a:t>General Implications for Faculty, </a:t>
            </a:r>
            <a:r>
              <a:rPr lang="en-US" sz="2800"/>
              <a:t>cont’d</a:t>
            </a:r>
          </a:p>
        </p:txBody>
      </p:sp>
      <p:sp>
        <p:nvSpPr>
          <p:cNvPr id="65539" name="Rectangle 3"/>
          <p:cNvSpPr>
            <a:spLocks noGrp="1" noChangeArrowheads="1"/>
          </p:cNvSpPr>
          <p:nvPr>
            <p:ph type="body" idx="1"/>
          </p:nvPr>
        </p:nvSpPr>
        <p:spPr/>
        <p:txBody>
          <a:bodyPr/>
          <a:lstStyle/>
          <a:p>
            <a:pPr marL="457200" indent="-457200">
              <a:buFont typeface="Wingdings" pitchFamily="2" charset="2"/>
              <a:buNone/>
            </a:pPr>
            <a:r>
              <a:rPr lang="en-US"/>
              <a:t>Sweeney recommends:</a:t>
            </a:r>
          </a:p>
          <a:p>
            <a:pPr marL="457200" indent="-457200"/>
            <a:r>
              <a:rPr lang="en-US"/>
              <a:t>Offering a large number of alternative learning methods and opportunities        from which students can select</a:t>
            </a:r>
          </a:p>
          <a:p>
            <a:pPr marL="457200" indent="-457200"/>
            <a:r>
              <a:rPr lang="en-US"/>
              <a:t>Utilize case studies, learning games, and interactive projects that are more likely       to keep Millennials’ attention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5539">
                                            <p:txEl>
                                              <p:pRg st="1" end="1"/>
                                            </p:txEl>
                                          </p:spTgt>
                                        </p:tgtEl>
                                        <p:attrNameLst>
                                          <p:attrName>style.visibility</p:attrName>
                                        </p:attrNameLst>
                                      </p:cBhvr>
                                      <p:to>
                                        <p:strVal val="visible"/>
                                      </p:to>
                                    </p:set>
                                    <p:animEffect transition="in" filter="blinds(horizontal)">
                                      <p:cBhvr>
                                        <p:cTn id="7" dur="500"/>
                                        <p:tgtEl>
                                          <p:spTgt spid="655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5539">
                                            <p:txEl>
                                              <p:pRg st="2" end="2"/>
                                            </p:txEl>
                                          </p:spTgt>
                                        </p:tgtEl>
                                        <p:attrNameLst>
                                          <p:attrName>style.visibility</p:attrName>
                                        </p:attrNameLst>
                                      </p:cBhvr>
                                      <p:to>
                                        <p:strVal val="visible"/>
                                      </p:to>
                                    </p:set>
                                    <p:animEffect transition="in" filter="blinds(horizontal)">
                                      <p:cBhvr>
                                        <p:cTn id="12" dur="500"/>
                                        <p:tgtEl>
                                          <p:spTgt spid="655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C36A564-5EDC-4C92-80AD-06AD6010888A}" type="slidenum">
              <a:rPr lang="en-US"/>
              <a:pPr/>
              <a:t>41</a:t>
            </a:fld>
            <a:endParaRPr lang="en-US"/>
          </a:p>
        </p:txBody>
      </p:sp>
      <p:sp>
        <p:nvSpPr>
          <p:cNvPr id="66562" name="AutoShape 2"/>
          <p:cNvSpPr>
            <a:spLocks noGrp="1" noChangeArrowheads="1"/>
          </p:cNvSpPr>
          <p:nvPr>
            <p:ph type="title"/>
          </p:nvPr>
        </p:nvSpPr>
        <p:spPr/>
        <p:txBody>
          <a:bodyPr/>
          <a:lstStyle/>
          <a:p>
            <a:r>
              <a:rPr lang="en-US"/>
              <a:t>General Implications for Faculty, </a:t>
            </a:r>
            <a:r>
              <a:rPr lang="en-US" sz="2800"/>
              <a:t>cont’d</a:t>
            </a:r>
          </a:p>
        </p:txBody>
      </p:sp>
      <p:sp>
        <p:nvSpPr>
          <p:cNvPr id="66563" name="Rectangle 3"/>
          <p:cNvSpPr>
            <a:spLocks noGrp="1" noChangeArrowheads="1"/>
          </p:cNvSpPr>
          <p:nvPr>
            <p:ph type="body" idx="1"/>
          </p:nvPr>
        </p:nvSpPr>
        <p:spPr/>
        <p:txBody>
          <a:bodyPr/>
          <a:lstStyle/>
          <a:p>
            <a:pPr>
              <a:buFont typeface="Wingdings" pitchFamily="2" charset="2"/>
              <a:buNone/>
            </a:pPr>
            <a:r>
              <a:rPr lang="en-US" sz="2400"/>
              <a:t>Walker further recommends:</a:t>
            </a:r>
          </a:p>
          <a:p>
            <a:r>
              <a:rPr lang="en-US" sz="2400"/>
              <a:t>Allow students ample opportunities to work collaboratively and in groups</a:t>
            </a:r>
          </a:p>
          <a:p>
            <a:r>
              <a:rPr lang="en-US" sz="2400"/>
              <a:t>Present an environment where mutual respect         is honestly practiced</a:t>
            </a:r>
          </a:p>
          <a:p>
            <a:r>
              <a:rPr lang="en-US" sz="2400"/>
              <a:t>Implement a flexible schedule that has timelines, where the work is chunked into small amounts;    give feedback in a timely fashion</a:t>
            </a:r>
          </a:p>
          <a:p>
            <a:r>
              <a:rPr lang="en-US" sz="2400"/>
              <a:t>Permit students to multitask</a:t>
            </a:r>
          </a:p>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6563">
                                            <p:txEl>
                                              <p:pRg st="1" end="1"/>
                                            </p:txEl>
                                          </p:spTgt>
                                        </p:tgtEl>
                                        <p:attrNameLst>
                                          <p:attrName>style.visibility</p:attrName>
                                        </p:attrNameLst>
                                      </p:cBhvr>
                                      <p:to>
                                        <p:strVal val="visible"/>
                                      </p:to>
                                    </p:set>
                                    <p:animEffect transition="in" filter="blinds(horizontal)">
                                      <p:cBhvr>
                                        <p:cTn id="7" dur="500"/>
                                        <p:tgtEl>
                                          <p:spTgt spid="665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6563">
                                            <p:txEl>
                                              <p:pRg st="2" end="2"/>
                                            </p:txEl>
                                          </p:spTgt>
                                        </p:tgtEl>
                                        <p:attrNameLst>
                                          <p:attrName>style.visibility</p:attrName>
                                        </p:attrNameLst>
                                      </p:cBhvr>
                                      <p:to>
                                        <p:strVal val="visible"/>
                                      </p:to>
                                    </p:set>
                                    <p:animEffect transition="in" filter="blinds(horizontal)">
                                      <p:cBhvr>
                                        <p:cTn id="12" dur="500"/>
                                        <p:tgtEl>
                                          <p:spTgt spid="665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6563">
                                            <p:txEl>
                                              <p:pRg st="3" end="3"/>
                                            </p:txEl>
                                          </p:spTgt>
                                        </p:tgtEl>
                                        <p:attrNameLst>
                                          <p:attrName>style.visibility</p:attrName>
                                        </p:attrNameLst>
                                      </p:cBhvr>
                                      <p:to>
                                        <p:strVal val="visible"/>
                                      </p:to>
                                    </p:set>
                                    <p:animEffect transition="in" filter="blinds(horizontal)">
                                      <p:cBhvr>
                                        <p:cTn id="17" dur="500"/>
                                        <p:tgtEl>
                                          <p:spTgt spid="6656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6563">
                                            <p:txEl>
                                              <p:pRg st="4" end="4"/>
                                            </p:txEl>
                                          </p:spTgt>
                                        </p:tgtEl>
                                        <p:attrNameLst>
                                          <p:attrName>style.visibility</p:attrName>
                                        </p:attrNameLst>
                                      </p:cBhvr>
                                      <p:to>
                                        <p:strVal val="visible"/>
                                      </p:to>
                                    </p:set>
                                    <p:animEffect transition="in" filter="blinds(horizontal)">
                                      <p:cBhvr>
                                        <p:cTn id="22" dur="500"/>
                                        <p:tgtEl>
                                          <p:spTgt spid="66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41F766B-F4E4-4C59-AA0C-394BDAF1A5B0}" type="slidenum">
              <a:rPr lang="en-US"/>
              <a:pPr/>
              <a:t>42</a:t>
            </a:fld>
            <a:endParaRPr lang="en-US"/>
          </a:p>
        </p:txBody>
      </p:sp>
      <p:sp>
        <p:nvSpPr>
          <p:cNvPr id="77826" name="AutoShape 2"/>
          <p:cNvSpPr>
            <a:spLocks noGrp="1" noChangeArrowheads="1"/>
          </p:cNvSpPr>
          <p:nvPr>
            <p:ph type="title"/>
          </p:nvPr>
        </p:nvSpPr>
        <p:spPr/>
        <p:txBody>
          <a:bodyPr/>
          <a:lstStyle/>
          <a:p>
            <a:r>
              <a:rPr lang="en-US"/>
              <a:t>General Implications for Faculty, </a:t>
            </a:r>
            <a:r>
              <a:rPr lang="en-US" sz="2800"/>
              <a:t>cont’d</a:t>
            </a:r>
          </a:p>
        </p:txBody>
      </p:sp>
      <p:sp>
        <p:nvSpPr>
          <p:cNvPr id="77827" name="Rectangle 3"/>
          <p:cNvSpPr>
            <a:spLocks noGrp="1" noChangeArrowheads="1"/>
          </p:cNvSpPr>
          <p:nvPr>
            <p:ph type="body" idx="1"/>
          </p:nvPr>
        </p:nvSpPr>
        <p:spPr/>
        <p:txBody>
          <a:bodyPr/>
          <a:lstStyle/>
          <a:p>
            <a:pPr>
              <a:lnSpc>
                <a:spcPct val="90000"/>
              </a:lnSpc>
              <a:buFont typeface="Wingdings" pitchFamily="2" charset="2"/>
              <a:buNone/>
            </a:pPr>
            <a:r>
              <a:rPr lang="en-US" sz="2600"/>
              <a:t>McMillan makes the following recommendations:</a:t>
            </a:r>
          </a:p>
          <a:p>
            <a:pPr>
              <a:lnSpc>
                <a:spcPct val="90000"/>
              </a:lnSpc>
            </a:pPr>
            <a:r>
              <a:rPr lang="en-US" sz="2400"/>
              <a:t>Retool classroom for constant testing, feedback, monitoring skills and mastery</a:t>
            </a:r>
          </a:p>
          <a:p>
            <a:pPr>
              <a:lnSpc>
                <a:spcPct val="90000"/>
              </a:lnSpc>
            </a:pPr>
            <a:r>
              <a:rPr lang="en-US" sz="2400"/>
              <a:t>Market a safe, protected, ‘accountable’ environment</a:t>
            </a:r>
          </a:p>
          <a:p>
            <a:pPr>
              <a:lnSpc>
                <a:spcPct val="90000"/>
              </a:lnSpc>
            </a:pPr>
            <a:r>
              <a:rPr lang="en-US" sz="2400"/>
              <a:t>Prepare for students who have a lot                      and expect a lot</a:t>
            </a:r>
          </a:p>
          <a:p>
            <a:pPr>
              <a:lnSpc>
                <a:spcPct val="90000"/>
              </a:lnSpc>
            </a:pPr>
            <a:r>
              <a:rPr lang="en-US" sz="2400"/>
              <a:t>Create an expectation of success for all,       including special-needs kids</a:t>
            </a:r>
          </a:p>
          <a:p>
            <a:pPr>
              <a:lnSpc>
                <a:spcPct val="90000"/>
              </a:lnSpc>
            </a:pPr>
            <a:r>
              <a:rPr lang="en-US" sz="2400"/>
              <a:t>Showcase groups and team skills</a:t>
            </a:r>
          </a:p>
          <a:p>
            <a:pPr>
              <a:lnSpc>
                <a:spcPct val="90000"/>
              </a:lnSpc>
            </a:pP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7827">
                                            <p:txEl>
                                              <p:pRg st="1" end="1"/>
                                            </p:txEl>
                                          </p:spTgt>
                                        </p:tgtEl>
                                        <p:attrNameLst>
                                          <p:attrName>style.visibility</p:attrName>
                                        </p:attrNameLst>
                                      </p:cBhvr>
                                      <p:to>
                                        <p:strVal val="visible"/>
                                      </p:to>
                                    </p:set>
                                    <p:animEffect transition="in" filter="blinds(horizontal)">
                                      <p:cBhvr>
                                        <p:cTn id="7" dur="500"/>
                                        <p:tgtEl>
                                          <p:spTgt spid="778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7827">
                                            <p:txEl>
                                              <p:pRg st="2" end="2"/>
                                            </p:txEl>
                                          </p:spTgt>
                                        </p:tgtEl>
                                        <p:attrNameLst>
                                          <p:attrName>style.visibility</p:attrName>
                                        </p:attrNameLst>
                                      </p:cBhvr>
                                      <p:to>
                                        <p:strVal val="visible"/>
                                      </p:to>
                                    </p:set>
                                    <p:animEffect transition="in" filter="blinds(horizontal)">
                                      <p:cBhvr>
                                        <p:cTn id="12" dur="500"/>
                                        <p:tgtEl>
                                          <p:spTgt spid="778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7827">
                                            <p:txEl>
                                              <p:pRg st="3" end="3"/>
                                            </p:txEl>
                                          </p:spTgt>
                                        </p:tgtEl>
                                        <p:attrNameLst>
                                          <p:attrName>style.visibility</p:attrName>
                                        </p:attrNameLst>
                                      </p:cBhvr>
                                      <p:to>
                                        <p:strVal val="visible"/>
                                      </p:to>
                                    </p:set>
                                    <p:animEffect transition="in" filter="blinds(horizontal)">
                                      <p:cBhvr>
                                        <p:cTn id="17" dur="500"/>
                                        <p:tgtEl>
                                          <p:spTgt spid="7782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7827">
                                            <p:txEl>
                                              <p:pRg st="4" end="4"/>
                                            </p:txEl>
                                          </p:spTgt>
                                        </p:tgtEl>
                                        <p:attrNameLst>
                                          <p:attrName>style.visibility</p:attrName>
                                        </p:attrNameLst>
                                      </p:cBhvr>
                                      <p:to>
                                        <p:strVal val="visible"/>
                                      </p:to>
                                    </p:set>
                                    <p:animEffect transition="in" filter="blinds(horizontal)">
                                      <p:cBhvr>
                                        <p:cTn id="22" dur="500"/>
                                        <p:tgtEl>
                                          <p:spTgt spid="7782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7827">
                                            <p:txEl>
                                              <p:pRg st="5" end="5"/>
                                            </p:txEl>
                                          </p:spTgt>
                                        </p:tgtEl>
                                        <p:attrNameLst>
                                          <p:attrName>style.visibility</p:attrName>
                                        </p:attrNameLst>
                                      </p:cBhvr>
                                      <p:to>
                                        <p:strVal val="visible"/>
                                      </p:to>
                                    </p:set>
                                    <p:animEffect transition="in" filter="blinds(horizontal)">
                                      <p:cBhvr>
                                        <p:cTn id="27" dur="500"/>
                                        <p:tgtEl>
                                          <p:spTgt spid="778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147AAE1-34F9-4601-BD4A-4176B22134E3}" type="slidenum">
              <a:rPr lang="en-US"/>
              <a:pPr/>
              <a:t>43</a:t>
            </a:fld>
            <a:endParaRPr lang="en-US"/>
          </a:p>
        </p:txBody>
      </p:sp>
      <p:sp>
        <p:nvSpPr>
          <p:cNvPr id="68610" name="AutoShape 2"/>
          <p:cNvSpPr>
            <a:spLocks noGrp="1" noChangeArrowheads="1"/>
          </p:cNvSpPr>
          <p:nvPr>
            <p:ph type="title"/>
          </p:nvPr>
        </p:nvSpPr>
        <p:spPr/>
        <p:txBody>
          <a:bodyPr/>
          <a:lstStyle/>
          <a:p>
            <a:r>
              <a:rPr lang="en-US"/>
              <a:t>Conclusion</a:t>
            </a:r>
          </a:p>
        </p:txBody>
      </p:sp>
      <p:sp>
        <p:nvSpPr>
          <p:cNvPr id="68611" name="Rectangle 3"/>
          <p:cNvSpPr>
            <a:spLocks noGrp="1" noChangeArrowheads="1"/>
          </p:cNvSpPr>
          <p:nvPr>
            <p:ph type="body" idx="1"/>
          </p:nvPr>
        </p:nvSpPr>
        <p:spPr/>
        <p:txBody>
          <a:bodyPr/>
          <a:lstStyle/>
          <a:p>
            <a:pPr>
              <a:buFont typeface="Wingdings" pitchFamily="2" charset="2"/>
              <a:buNone/>
              <a:tabLst>
                <a:tab pos="457200" algn="l"/>
              </a:tabLst>
            </a:pPr>
            <a:r>
              <a:rPr lang="en-US"/>
              <a:t>Prensky:</a:t>
            </a:r>
          </a:p>
          <a:p>
            <a:pPr>
              <a:buFont typeface="Wingdings" pitchFamily="2" charset="2"/>
              <a:buNone/>
              <a:tabLst>
                <a:tab pos="457200" algn="l"/>
              </a:tabLst>
            </a:pPr>
            <a:r>
              <a:rPr lang="en-US"/>
              <a:t>	“So, if Digital Immigrant educators </a:t>
            </a:r>
            <a:r>
              <a:rPr lang="en-US" i="1"/>
              <a:t>really</a:t>
            </a:r>
            <a:r>
              <a:rPr lang="en-US"/>
              <a:t> want to reach Digital Natives, i.e., their students, they will have to change.  It’s high time for them to stop their grousing, and as the Nike motto says, ‘Just do it.’ They </a:t>
            </a:r>
            <a:r>
              <a:rPr lang="en-US" i="1"/>
              <a:t>will</a:t>
            </a:r>
            <a:r>
              <a:rPr lang="en-US"/>
              <a:t> succeed in the long run.”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0570C40-3198-4F0D-8EEF-315BF7CC07BF}" type="slidenum">
              <a:rPr lang="en-US"/>
              <a:pPr/>
              <a:t>44</a:t>
            </a:fld>
            <a:endParaRPr lang="en-US"/>
          </a:p>
        </p:txBody>
      </p:sp>
      <p:sp>
        <p:nvSpPr>
          <p:cNvPr id="67586" name="AutoShape 2"/>
          <p:cNvSpPr>
            <a:spLocks noGrp="1" noChangeArrowheads="1"/>
          </p:cNvSpPr>
          <p:nvPr>
            <p:ph type="title"/>
          </p:nvPr>
        </p:nvSpPr>
        <p:spPr/>
        <p:txBody>
          <a:bodyPr/>
          <a:lstStyle/>
          <a:p>
            <a:r>
              <a:rPr lang="en-US"/>
              <a:t>Conclusion, </a:t>
            </a:r>
            <a:r>
              <a:rPr lang="en-US" sz="2800"/>
              <a:t>cont’d</a:t>
            </a:r>
            <a:endParaRPr lang="en-US"/>
          </a:p>
        </p:txBody>
      </p:sp>
      <p:sp>
        <p:nvSpPr>
          <p:cNvPr id="67587" name="Rectangle 3"/>
          <p:cNvSpPr>
            <a:spLocks noGrp="1" noChangeArrowheads="1"/>
          </p:cNvSpPr>
          <p:nvPr>
            <p:ph type="body" idx="1"/>
          </p:nvPr>
        </p:nvSpPr>
        <p:spPr>
          <a:xfrm>
            <a:off x="838200" y="2362200"/>
            <a:ext cx="7693025" cy="4038600"/>
          </a:xfrm>
        </p:spPr>
        <p:txBody>
          <a:bodyPr/>
          <a:lstStyle/>
          <a:p>
            <a:pPr marL="0" indent="0">
              <a:buFont typeface="Wingdings" pitchFamily="2" charset="2"/>
              <a:buNone/>
              <a:tabLst>
                <a:tab pos="346075" algn="l"/>
              </a:tabLst>
            </a:pPr>
            <a:r>
              <a:rPr lang="en-US"/>
              <a:t>This is where your Instructional and Research Technologies team comes in.  Our goal is to assist faculty in any way possible to meet the needs of the Millennials in our classrooms: </a:t>
            </a:r>
          </a:p>
          <a:p>
            <a:pPr marL="0" indent="0">
              <a:tabLst>
                <a:tab pos="346075" algn="l"/>
              </a:tabLst>
            </a:pPr>
            <a:r>
              <a:rPr lang="en-US"/>
              <a:t>	redesigning instruction</a:t>
            </a:r>
          </a:p>
          <a:p>
            <a:pPr marL="0" indent="0">
              <a:tabLst>
                <a:tab pos="346075" algn="l"/>
              </a:tabLst>
            </a:pPr>
            <a:r>
              <a:rPr lang="en-US"/>
              <a:t>	incorporating technology into curriculum </a:t>
            </a:r>
          </a:p>
          <a:p>
            <a:pPr marL="0" indent="0">
              <a:tabLst>
                <a:tab pos="346075" algn="l"/>
              </a:tabLst>
            </a:pPr>
            <a:r>
              <a:rPr lang="en-US"/>
              <a:t>  implementing online components in a    	course management system</a:t>
            </a:r>
          </a:p>
          <a:p>
            <a:pPr marL="0" indent="0">
              <a:buFont typeface="Wingdings" pitchFamily="2" charset="2"/>
              <a:buNone/>
              <a:tabLst>
                <a:tab pos="346075" algn="l"/>
              </a:tabLst>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7587">
                                            <p:txEl>
                                              <p:pRg st="1" end="1"/>
                                            </p:txEl>
                                          </p:spTgt>
                                        </p:tgtEl>
                                        <p:attrNameLst>
                                          <p:attrName>style.visibility</p:attrName>
                                        </p:attrNameLst>
                                      </p:cBhvr>
                                      <p:to>
                                        <p:strVal val="visible"/>
                                      </p:to>
                                    </p:set>
                                    <p:animEffect transition="in" filter="blinds(horizontal)">
                                      <p:cBhvr>
                                        <p:cTn id="7" dur="500"/>
                                        <p:tgtEl>
                                          <p:spTgt spid="675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7587">
                                            <p:txEl>
                                              <p:pRg st="2" end="2"/>
                                            </p:txEl>
                                          </p:spTgt>
                                        </p:tgtEl>
                                        <p:attrNameLst>
                                          <p:attrName>style.visibility</p:attrName>
                                        </p:attrNameLst>
                                      </p:cBhvr>
                                      <p:to>
                                        <p:strVal val="visible"/>
                                      </p:to>
                                    </p:set>
                                    <p:animEffect transition="in" filter="blinds(horizontal)">
                                      <p:cBhvr>
                                        <p:cTn id="12" dur="500"/>
                                        <p:tgtEl>
                                          <p:spTgt spid="675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7587">
                                            <p:txEl>
                                              <p:pRg st="3" end="3"/>
                                            </p:txEl>
                                          </p:spTgt>
                                        </p:tgtEl>
                                        <p:attrNameLst>
                                          <p:attrName>style.visibility</p:attrName>
                                        </p:attrNameLst>
                                      </p:cBhvr>
                                      <p:to>
                                        <p:strVal val="visible"/>
                                      </p:to>
                                    </p:set>
                                    <p:animEffect transition="in" filter="blinds(horizontal)">
                                      <p:cBhvr>
                                        <p:cTn id="17" dur="500"/>
                                        <p:tgtEl>
                                          <p:spTgt spid="675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6ECB53D-BB9D-44DD-8FEB-4654C7E83CC6}" type="slidenum">
              <a:rPr lang="en-US"/>
              <a:pPr/>
              <a:t>45</a:t>
            </a:fld>
            <a:endParaRPr lang="en-US"/>
          </a:p>
        </p:txBody>
      </p:sp>
      <p:sp>
        <p:nvSpPr>
          <p:cNvPr id="73730" name="AutoShape 2"/>
          <p:cNvSpPr>
            <a:spLocks noGrp="1" noChangeArrowheads="1"/>
          </p:cNvSpPr>
          <p:nvPr>
            <p:ph type="title"/>
          </p:nvPr>
        </p:nvSpPr>
        <p:spPr/>
        <p:txBody>
          <a:bodyPr/>
          <a:lstStyle/>
          <a:p>
            <a:r>
              <a:rPr lang="en-US"/>
              <a:t>Conclusion, </a:t>
            </a:r>
            <a:r>
              <a:rPr lang="en-US" sz="2800"/>
              <a:t>cont’d</a:t>
            </a:r>
          </a:p>
        </p:txBody>
      </p:sp>
      <p:sp>
        <p:nvSpPr>
          <p:cNvPr id="73731" name="Rectangle 3"/>
          <p:cNvSpPr>
            <a:spLocks noGrp="1" noChangeArrowheads="1"/>
          </p:cNvSpPr>
          <p:nvPr>
            <p:ph type="body" idx="1"/>
          </p:nvPr>
        </p:nvSpPr>
        <p:spPr>
          <a:xfrm>
            <a:off x="838200" y="2362200"/>
            <a:ext cx="7693025" cy="3962400"/>
          </a:xfrm>
        </p:spPr>
        <p:txBody>
          <a:bodyPr/>
          <a:lstStyle/>
          <a:p>
            <a:pPr marL="0" indent="0">
              <a:buFont typeface="Wingdings" pitchFamily="2" charset="2"/>
              <a:buNone/>
              <a:tabLst>
                <a:tab pos="350838" algn="l"/>
              </a:tabLst>
            </a:pPr>
            <a:r>
              <a:rPr lang="en-US" i="1"/>
              <a:t>You tell us what you need, and we’ll          make it happen.</a:t>
            </a:r>
            <a:r>
              <a:rPr lang="en-US"/>
              <a:t>  </a:t>
            </a:r>
          </a:p>
          <a:p>
            <a:pPr marL="0" indent="0">
              <a:tabLst>
                <a:tab pos="350838" algn="l"/>
              </a:tabLst>
            </a:pPr>
            <a:r>
              <a:rPr lang="en-US"/>
              <a:t>	Visit us in G-1 Stright Hall</a:t>
            </a:r>
          </a:p>
          <a:p>
            <a:pPr marL="0" indent="0">
              <a:tabLst>
                <a:tab pos="350838" algn="l"/>
              </a:tabLst>
            </a:pPr>
            <a:r>
              <a:rPr lang="en-US"/>
              <a:t>	Collaborate in G-33 Stright Hall</a:t>
            </a:r>
          </a:p>
          <a:p>
            <a:pPr marL="0" indent="0">
              <a:tabLst>
                <a:tab pos="350838" algn="l"/>
              </a:tabLst>
            </a:pPr>
            <a:r>
              <a:rPr lang="en-US"/>
              <a:t>	Request individual and/or small group 	workshops</a:t>
            </a:r>
          </a:p>
          <a:p>
            <a:pPr marL="0" indent="0">
              <a:buFont typeface="Wingdings" pitchFamily="2" charset="2"/>
              <a:buNone/>
              <a:tabLst>
                <a:tab pos="350838" algn="l"/>
              </a:tabLst>
            </a:pPr>
            <a:r>
              <a:rPr lang="en-US"/>
              <a:t>For more information, phone me at x7-7844 or email me at </a:t>
            </a:r>
            <a:r>
              <a:rPr lang="en-US">
                <a:hlinkClick r:id="rId2"/>
              </a:rPr>
              <a:t>mlw@iup.edu</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3731">
                                            <p:txEl>
                                              <p:pRg st="1" end="1"/>
                                            </p:txEl>
                                          </p:spTgt>
                                        </p:tgtEl>
                                        <p:attrNameLst>
                                          <p:attrName>style.visibility</p:attrName>
                                        </p:attrNameLst>
                                      </p:cBhvr>
                                      <p:to>
                                        <p:strVal val="visible"/>
                                      </p:to>
                                    </p:set>
                                    <p:animEffect transition="in" filter="blinds(horizontal)">
                                      <p:cBhvr>
                                        <p:cTn id="7" dur="500"/>
                                        <p:tgtEl>
                                          <p:spTgt spid="7373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3731">
                                            <p:txEl>
                                              <p:pRg st="2" end="2"/>
                                            </p:txEl>
                                          </p:spTgt>
                                        </p:tgtEl>
                                        <p:attrNameLst>
                                          <p:attrName>style.visibility</p:attrName>
                                        </p:attrNameLst>
                                      </p:cBhvr>
                                      <p:to>
                                        <p:strVal val="visible"/>
                                      </p:to>
                                    </p:set>
                                    <p:animEffect transition="in" filter="blinds(horizontal)">
                                      <p:cBhvr>
                                        <p:cTn id="12" dur="500"/>
                                        <p:tgtEl>
                                          <p:spTgt spid="7373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3731">
                                            <p:txEl>
                                              <p:pRg st="3" end="3"/>
                                            </p:txEl>
                                          </p:spTgt>
                                        </p:tgtEl>
                                        <p:attrNameLst>
                                          <p:attrName>style.visibility</p:attrName>
                                        </p:attrNameLst>
                                      </p:cBhvr>
                                      <p:to>
                                        <p:strVal val="visible"/>
                                      </p:to>
                                    </p:set>
                                    <p:animEffect transition="in" filter="blinds(horizontal)">
                                      <p:cBhvr>
                                        <p:cTn id="17" dur="500"/>
                                        <p:tgtEl>
                                          <p:spTgt spid="7373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3731">
                                            <p:txEl>
                                              <p:pRg st="4" end="4"/>
                                            </p:txEl>
                                          </p:spTgt>
                                        </p:tgtEl>
                                        <p:attrNameLst>
                                          <p:attrName>style.visibility</p:attrName>
                                        </p:attrNameLst>
                                      </p:cBhvr>
                                      <p:to>
                                        <p:strVal val="visible"/>
                                      </p:to>
                                    </p:set>
                                    <p:animEffect transition="in" filter="blinds(horizontal)">
                                      <p:cBhvr>
                                        <p:cTn id="22" dur="500"/>
                                        <p:tgtEl>
                                          <p:spTgt spid="737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C732BC6-3B4B-45B1-AC35-346875F4B03F}" type="slidenum">
              <a:rPr lang="en-US"/>
              <a:pPr/>
              <a:t>46</a:t>
            </a:fld>
            <a:endParaRPr lang="en-US"/>
          </a:p>
        </p:txBody>
      </p:sp>
      <p:sp>
        <p:nvSpPr>
          <p:cNvPr id="78850" name="AutoShape 2"/>
          <p:cNvSpPr>
            <a:spLocks noGrp="1" noChangeArrowheads="1"/>
          </p:cNvSpPr>
          <p:nvPr>
            <p:ph type="title"/>
          </p:nvPr>
        </p:nvSpPr>
        <p:spPr/>
        <p:txBody>
          <a:bodyPr/>
          <a:lstStyle/>
          <a:p>
            <a:r>
              <a:rPr lang="en-US"/>
              <a:t>Special Thanks . . .</a:t>
            </a:r>
          </a:p>
        </p:txBody>
      </p:sp>
      <p:sp>
        <p:nvSpPr>
          <p:cNvPr id="78851" name="Rectangle 3"/>
          <p:cNvSpPr>
            <a:spLocks noGrp="1" noChangeArrowheads="1"/>
          </p:cNvSpPr>
          <p:nvPr>
            <p:ph type="body" idx="1"/>
          </p:nvPr>
        </p:nvSpPr>
        <p:spPr>
          <a:xfrm>
            <a:off x="838200" y="2895600"/>
            <a:ext cx="7693025" cy="3190875"/>
          </a:xfrm>
        </p:spPr>
        <p:txBody>
          <a:bodyPr/>
          <a:lstStyle/>
          <a:p>
            <a:pPr marL="0" indent="0">
              <a:buFont typeface="Wingdings" pitchFamily="2" charset="2"/>
              <a:buNone/>
            </a:pPr>
            <a:r>
              <a:rPr lang="en-US"/>
              <a:t>. . . to Rebecca Sterley for the time and effort she put into critiquing this presentation and for her constructive suggestions.  </a:t>
            </a:r>
          </a:p>
          <a:p>
            <a:pPr marL="0" indent="0">
              <a:buFont typeface="Wingdings" pitchFamily="2" charset="2"/>
              <a:buNone/>
            </a:pPr>
            <a:endParaRPr lang="en-US"/>
          </a:p>
          <a:p>
            <a:pPr marL="0" indent="0" algn="ctr">
              <a:buFont typeface="Wingdings" pitchFamily="2" charset="2"/>
              <a:buNone/>
            </a:pPr>
            <a:r>
              <a:rPr lang="en-US" i="1"/>
              <a:t>It is greatly appreciated!</a:t>
            </a:r>
            <a:r>
              <a:rPr lang="en-US"/>
              <a:t>  </a:t>
            </a:r>
            <a:r>
              <a:rPr lang="en-US" sz="3200" b="1">
                <a:sym typeface="Wingdings" pitchFamily="2" charset="2"/>
              </a:rPr>
              <a:t></a:t>
            </a:r>
            <a:endParaRPr lang="en-US" sz="3200" b="1" i="1"/>
          </a:p>
          <a:p>
            <a:pPr marL="0" indent="0">
              <a:buFont typeface="Wingdings" pitchFamily="2" charset="2"/>
              <a:buNone/>
            </a:pPr>
            <a:r>
              <a:rPr lang="en-US"/>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C619406-37E5-4C40-A4F8-BC5357284BC0}" type="slidenum">
              <a:rPr lang="en-US"/>
              <a:pPr/>
              <a:t>47</a:t>
            </a:fld>
            <a:endParaRPr lang="en-US"/>
          </a:p>
        </p:txBody>
      </p:sp>
      <p:sp>
        <p:nvSpPr>
          <p:cNvPr id="37890" name="AutoShape 2"/>
          <p:cNvSpPr>
            <a:spLocks noGrp="1" noChangeArrowheads="1"/>
          </p:cNvSpPr>
          <p:nvPr>
            <p:ph type="title"/>
          </p:nvPr>
        </p:nvSpPr>
        <p:spPr/>
        <p:txBody>
          <a:bodyPr/>
          <a:lstStyle/>
          <a:p>
            <a:r>
              <a:rPr lang="en-US"/>
              <a:t>References</a:t>
            </a:r>
          </a:p>
        </p:txBody>
      </p:sp>
      <p:sp>
        <p:nvSpPr>
          <p:cNvPr id="37891" name="Rectangle 3"/>
          <p:cNvSpPr>
            <a:spLocks noGrp="1" noChangeArrowheads="1"/>
          </p:cNvSpPr>
          <p:nvPr>
            <p:ph type="body" idx="1"/>
          </p:nvPr>
        </p:nvSpPr>
        <p:spPr>
          <a:xfrm>
            <a:off x="838200" y="2362200"/>
            <a:ext cx="7693025" cy="4038600"/>
          </a:xfrm>
        </p:spPr>
        <p:txBody>
          <a:bodyPr/>
          <a:lstStyle/>
          <a:p>
            <a:pPr marL="457200" indent="-457200">
              <a:lnSpc>
                <a:spcPct val="80000"/>
              </a:lnSpc>
              <a:buFont typeface="Wingdings" pitchFamily="2" charset="2"/>
              <a:buNone/>
            </a:pPr>
            <a:r>
              <a:rPr lang="en-US" sz="1800"/>
              <a:t>Bargava, R. The Multicultural Mindset of the Millennials. (Posted April 18, 2007) at </a:t>
            </a:r>
            <a:r>
              <a:rPr lang="en-US" sz="1800">
                <a:hlinkClick r:id="rId2"/>
              </a:rPr>
              <a:t>http://blog.ogilvypr.com/?p=160</a:t>
            </a:r>
            <a:r>
              <a:rPr lang="en-US" sz="1800"/>
              <a:t>.  Retrieved September 22, 2007.</a:t>
            </a:r>
          </a:p>
          <a:p>
            <a:pPr marL="457200" indent="-457200">
              <a:lnSpc>
                <a:spcPct val="80000"/>
              </a:lnSpc>
              <a:buFont typeface="Wingdings" pitchFamily="2" charset="2"/>
              <a:buNone/>
            </a:pPr>
            <a:endParaRPr lang="en-US" sz="1800"/>
          </a:p>
          <a:p>
            <a:pPr marL="457200" indent="-457200">
              <a:lnSpc>
                <a:spcPct val="80000"/>
              </a:lnSpc>
              <a:buFont typeface="Wingdings" pitchFamily="2" charset="2"/>
              <a:buNone/>
            </a:pPr>
            <a:r>
              <a:rPr lang="en-US" sz="1800"/>
              <a:t>Carlson, S. The Net Generation Goes to College. The Chronicle of Higher Education.  October 7, 2005.  Retrieved September 21, 2007, from </a:t>
            </a:r>
            <a:r>
              <a:rPr lang="en-US" sz="1800">
                <a:hlinkClick r:id="rId3"/>
              </a:rPr>
              <a:t>http://chronicle.com/cgi2-bin/printable.cgi?article=http://chronicle.com/free/v52/i07/07a03401.htm</a:t>
            </a:r>
            <a:endParaRPr lang="en-US" sz="1800"/>
          </a:p>
          <a:p>
            <a:pPr marL="457200" indent="-457200">
              <a:lnSpc>
                <a:spcPct val="80000"/>
              </a:lnSpc>
              <a:buFont typeface="Wingdings" pitchFamily="2" charset="2"/>
              <a:buNone/>
            </a:pPr>
            <a:endParaRPr lang="en-US" sz="1800"/>
          </a:p>
          <a:p>
            <a:pPr marL="457200" indent="-457200">
              <a:lnSpc>
                <a:spcPct val="80000"/>
              </a:lnSpc>
              <a:buFont typeface="Wingdings" pitchFamily="2" charset="2"/>
              <a:buNone/>
            </a:pPr>
            <a:r>
              <a:rPr lang="en-US" sz="1800"/>
              <a:t>Caruso, J. B. and Salaway, G. The ECAR Study of Undergraduate Students and Information Technology, 2007 (September 2007).  EDUCAUSE Center for Applied Research Key Findings.  Retrieved September 21, 2007 from </a:t>
            </a:r>
            <a:r>
              <a:rPr lang="en-US" sz="1800">
                <a:hlinkClick r:id="rId4"/>
              </a:rPr>
              <a:t>http://connect.educause.edu/library/abstract/TheECARStudyofUnderg/45076</a:t>
            </a:r>
            <a:endParaRPr lang="en-US" sz="1800"/>
          </a:p>
          <a:p>
            <a:pPr marL="457200" indent="-457200">
              <a:lnSpc>
                <a:spcPct val="80000"/>
              </a:lnSpc>
              <a:buFont typeface="Wingdings" pitchFamily="2" charset="2"/>
              <a:buNone/>
            </a:pPr>
            <a:endParaRPr lang="en-US" sz="180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8FB4FEF-6A43-4E82-9D1A-94AD3D431917}" type="slidenum">
              <a:rPr lang="en-US"/>
              <a:pPr/>
              <a:t>48</a:t>
            </a:fld>
            <a:endParaRPr lang="en-US"/>
          </a:p>
        </p:txBody>
      </p:sp>
      <p:sp>
        <p:nvSpPr>
          <p:cNvPr id="38914" name="AutoShape 2"/>
          <p:cNvSpPr>
            <a:spLocks noGrp="1" noChangeArrowheads="1"/>
          </p:cNvSpPr>
          <p:nvPr>
            <p:ph type="title"/>
          </p:nvPr>
        </p:nvSpPr>
        <p:spPr/>
        <p:txBody>
          <a:bodyPr/>
          <a:lstStyle/>
          <a:p>
            <a:r>
              <a:rPr lang="en-US"/>
              <a:t>References, </a:t>
            </a:r>
            <a:r>
              <a:rPr lang="en-US" sz="2800"/>
              <a:t>Cont’d</a:t>
            </a:r>
          </a:p>
        </p:txBody>
      </p:sp>
      <p:sp>
        <p:nvSpPr>
          <p:cNvPr id="38915" name="Rectangle 3"/>
          <p:cNvSpPr>
            <a:spLocks noGrp="1" noChangeArrowheads="1"/>
          </p:cNvSpPr>
          <p:nvPr>
            <p:ph type="body" idx="1"/>
          </p:nvPr>
        </p:nvSpPr>
        <p:spPr>
          <a:xfrm>
            <a:off x="838200" y="2438400"/>
            <a:ext cx="7693025" cy="4114800"/>
          </a:xfrm>
        </p:spPr>
        <p:txBody>
          <a:bodyPr/>
          <a:lstStyle/>
          <a:p>
            <a:pPr marL="457200" indent="-457200">
              <a:lnSpc>
                <a:spcPct val="80000"/>
              </a:lnSpc>
              <a:buFont typeface="Wingdings" pitchFamily="2" charset="2"/>
              <a:buNone/>
            </a:pPr>
            <a:r>
              <a:rPr lang="en-US" sz="1800"/>
              <a:t>McMillan, D. From the Middle: The Millennials Are Coming!  (April 2007) The Bulletin – Michigan Association of Secondary School Principals at </a:t>
            </a:r>
            <a:r>
              <a:rPr lang="en-US" sz="1800">
                <a:hlinkClick r:id="rId2"/>
              </a:rPr>
              <a:t>http://mymassp.com/newsletters/2007/04/from-the-middle-the-millennials-are-coming/</a:t>
            </a:r>
            <a:r>
              <a:rPr lang="en-US" sz="1800"/>
              <a:t>.  Retrieved September 28, 2007.</a:t>
            </a:r>
          </a:p>
          <a:p>
            <a:pPr marL="457200" indent="-457200">
              <a:lnSpc>
                <a:spcPct val="80000"/>
              </a:lnSpc>
              <a:buFont typeface="Wingdings" pitchFamily="2" charset="2"/>
              <a:buNone/>
            </a:pPr>
            <a:endParaRPr lang="en-US" sz="1800"/>
          </a:p>
          <a:p>
            <a:pPr marL="457200" indent="-457200">
              <a:lnSpc>
                <a:spcPct val="80000"/>
              </a:lnSpc>
              <a:buFont typeface="Wingdings" pitchFamily="2" charset="2"/>
              <a:buNone/>
            </a:pPr>
            <a:r>
              <a:rPr lang="en-US" sz="1800"/>
              <a:t>Newburn, R.  Educating Millennials in the Information Age (April 2007). Squidoo How-to &amp; Education.  Retrieved September 12, 2007, from http://www.squidoo.com/Educating-Millennials</a:t>
            </a:r>
          </a:p>
          <a:p>
            <a:pPr marL="457200" indent="-457200">
              <a:lnSpc>
                <a:spcPct val="80000"/>
              </a:lnSpc>
              <a:buFont typeface="Wingdings" pitchFamily="2" charset="2"/>
              <a:buNone/>
            </a:pPr>
            <a:endParaRPr lang="en-US" sz="1800"/>
          </a:p>
          <a:p>
            <a:pPr marL="457200" indent="-457200">
              <a:lnSpc>
                <a:spcPct val="80000"/>
              </a:lnSpc>
              <a:buFont typeface="Wingdings" pitchFamily="2" charset="2"/>
              <a:buNone/>
            </a:pPr>
            <a:r>
              <a:rPr lang="en-US" sz="1800"/>
              <a:t>Oblinger, D. (July/August 2003). Boomers, Genexers, and Millennials: Understanding the New Students. EDUCAUSE Review within Rivera and Huertas article. Retrieved September 19, 2007, from </a:t>
            </a:r>
            <a:r>
              <a:rPr lang="en-US" sz="1800">
                <a:hlinkClick r:id="rId3"/>
              </a:rPr>
              <a:t>http://www.nyu.edu/frn/publications/millennial.student/network-journal/Articles/Challenges-Riveraa.html</a:t>
            </a:r>
            <a:endParaRPr lang="en-US" sz="1800"/>
          </a:p>
          <a:p>
            <a:pPr marL="457200" indent="-457200">
              <a:lnSpc>
                <a:spcPct val="80000"/>
              </a:lnSpc>
              <a:buFont typeface="Wingdings" pitchFamily="2" charset="2"/>
              <a:buNone/>
            </a:pPr>
            <a:endParaRPr lang="en-US" sz="180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92CAD1E-AFD0-46FC-99D2-93B35AAB3B04}" type="slidenum">
              <a:rPr lang="en-US"/>
              <a:pPr/>
              <a:t>49</a:t>
            </a:fld>
            <a:endParaRPr lang="en-US"/>
          </a:p>
        </p:txBody>
      </p:sp>
      <p:sp>
        <p:nvSpPr>
          <p:cNvPr id="45058" name="AutoShape 2"/>
          <p:cNvSpPr>
            <a:spLocks noGrp="1" noChangeArrowheads="1"/>
          </p:cNvSpPr>
          <p:nvPr>
            <p:ph type="title"/>
          </p:nvPr>
        </p:nvSpPr>
        <p:spPr/>
        <p:txBody>
          <a:bodyPr/>
          <a:lstStyle/>
          <a:p>
            <a:r>
              <a:rPr lang="en-US"/>
              <a:t>References, </a:t>
            </a:r>
            <a:r>
              <a:rPr lang="en-US" sz="2800"/>
              <a:t>Cont’d</a:t>
            </a:r>
          </a:p>
        </p:txBody>
      </p:sp>
      <p:sp>
        <p:nvSpPr>
          <p:cNvPr id="45059" name="Rectangle 3"/>
          <p:cNvSpPr>
            <a:spLocks noGrp="1" noChangeArrowheads="1"/>
          </p:cNvSpPr>
          <p:nvPr>
            <p:ph type="body" idx="1"/>
          </p:nvPr>
        </p:nvSpPr>
        <p:spPr>
          <a:xfrm>
            <a:off x="838200" y="2514600"/>
            <a:ext cx="7693025" cy="3886200"/>
          </a:xfrm>
        </p:spPr>
        <p:txBody>
          <a:bodyPr/>
          <a:lstStyle/>
          <a:p>
            <a:pPr>
              <a:lnSpc>
                <a:spcPct val="80000"/>
              </a:lnSpc>
              <a:buFont typeface="Wingdings" pitchFamily="2" charset="2"/>
              <a:buNone/>
            </a:pPr>
            <a:r>
              <a:rPr lang="en-US" sz="1800"/>
              <a:t>Prensky. M.  (2001). Digital Natives, Digital Immigrants.  On the Horizon. NCB University Press, Vol. 9 No. 5.</a:t>
            </a:r>
          </a:p>
          <a:p>
            <a:pPr>
              <a:lnSpc>
                <a:spcPct val="80000"/>
              </a:lnSpc>
              <a:buFont typeface="Wingdings" pitchFamily="2" charset="2"/>
              <a:buNone/>
            </a:pPr>
            <a:endParaRPr lang="en-US" sz="1800"/>
          </a:p>
          <a:p>
            <a:pPr>
              <a:lnSpc>
                <a:spcPct val="80000"/>
              </a:lnSpc>
              <a:buFont typeface="Wingdings" pitchFamily="2" charset="2"/>
              <a:buNone/>
            </a:pPr>
            <a:r>
              <a:rPr lang="en-US" sz="1800"/>
              <a:t>Prensky, M. (2005). Engage Me or Enrage Me . . . What Today’s Learners Demand.  Retrieved October 5, 2007 from http://www.marcprensky.com/writing/</a:t>
            </a:r>
          </a:p>
          <a:p>
            <a:pPr>
              <a:lnSpc>
                <a:spcPct val="80000"/>
              </a:lnSpc>
              <a:buFont typeface="Wingdings" pitchFamily="2" charset="2"/>
              <a:buNone/>
            </a:pPr>
            <a:endParaRPr lang="en-US" sz="1800"/>
          </a:p>
          <a:p>
            <a:pPr>
              <a:lnSpc>
                <a:spcPct val="80000"/>
              </a:lnSpc>
              <a:buFont typeface="Wingdings" pitchFamily="2" charset="2"/>
              <a:buNone/>
            </a:pPr>
            <a:r>
              <a:rPr lang="en-US" sz="1800"/>
              <a:t>Rivera, B. and Huertas, M. Millennials: Challenges and Implications to Higher Education (November 17-18, 2006).  Faculty Resource Network Journal.  Retrieved September 15, 2007, from http://www.nyu.edu/frn/publications/millennial.student/network-journal/Articles/Challenges-Riveraa.html</a:t>
            </a:r>
          </a:p>
          <a:p>
            <a:pPr>
              <a:lnSpc>
                <a:spcPct val="80000"/>
              </a:lnSpc>
              <a:buFont typeface="Wingdings" pitchFamily="2" charset="2"/>
              <a:buNone/>
            </a:pPr>
            <a:endParaRPr lang="en-US" sz="1800"/>
          </a:p>
          <a:p>
            <a:pPr>
              <a:lnSpc>
                <a:spcPct val="80000"/>
              </a:lnSpc>
              <a:buFont typeface="Wingdings" pitchFamily="2" charset="2"/>
              <a:buNone/>
            </a:pPr>
            <a:endParaRPr lang="en-US" sz="1800"/>
          </a:p>
          <a:p>
            <a:pPr>
              <a:lnSpc>
                <a:spcPct val="80000"/>
              </a:lnSpc>
              <a:buFont typeface="Wingdings" pitchFamily="2" charset="2"/>
              <a:buNone/>
            </a:pPr>
            <a:endParaRPr lang="en-US" sz="1800"/>
          </a:p>
          <a:p>
            <a:pPr>
              <a:lnSpc>
                <a:spcPct val="80000"/>
              </a:lnSpc>
            </a:pPr>
            <a:endParaRPr lang="en-US" sz="1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C779534-67E7-411F-8B3E-836C14FDD9F4}" type="slidenum">
              <a:rPr lang="en-US"/>
              <a:pPr/>
              <a:t>5</a:t>
            </a:fld>
            <a:endParaRPr lang="en-US"/>
          </a:p>
        </p:txBody>
      </p:sp>
      <p:sp>
        <p:nvSpPr>
          <p:cNvPr id="26626" name="AutoShape 2"/>
          <p:cNvSpPr>
            <a:spLocks noGrp="1" noChangeArrowheads="1"/>
          </p:cNvSpPr>
          <p:nvPr>
            <p:ph type="title"/>
          </p:nvPr>
        </p:nvSpPr>
        <p:spPr/>
        <p:txBody>
          <a:bodyPr/>
          <a:lstStyle/>
          <a:p>
            <a:r>
              <a:rPr lang="en-US"/>
              <a:t>Characteristics of Millennials</a:t>
            </a:r>
          </a:p>
        </p:txBody>
      </p:sp>
      <p:sp>
        <p:nvSpPr>
          <p:cNvPr id="26627" name="Rectangle 3"/>
          <p:cNvSpPr>
            <a:spLocks noGrp="1" noChangeArrowheads="1"/>
          </p:cNvSpPr>
          <p:nvPr>
            <p:ph type="body" idx="1"/>
          </p:nvPr>
        </p:nvSpPr>
        <p:spPr>
          <a:xfrm>
            <a:off x="838200" y="2362200"/>
            <a:ext cx="7693025" cy="4038600"/>
          </a:xfrm>
        </p:spPr>
        <p:txBody>
          <a:bodyPr/>
          <a:lstStyle/>
          <a:p>
            <a:r>
              <a:rPr lang="en-US"/>
              <a:t>Optimistic/Confident</a:t>
            </a:r>
          </a:p>
          <a:p>
            <a:r>
              <a:rPr lang="en-US"/>
              <a:t>Collaborative; they enjoy cooperative activities</a:t>
            </a:r>
          </a:p>
          <a:p>
            <a:r>
              <a:rPr lang="en-US"/>
              <a:t>Used to clear structure from adults; </a:t>
            </a:r>
          </a:p>
          <a:p>
            <a:pPr>
              <a:buFont typeface="Wingdings" pitchFamily="2" charset="2"/>
              <a:buNone/>
            </a:pPr>
            <a:r>
              <a:rPr lang="en-US"/>
              <a:t>	in fact, they expect it</a:t>
            </a:r>
          </a:p>
          <a:p>
            <a:r>
              <a:rPr lang="en-US"/>
              <a:t>Have strong parent advocates (Newburn)</a:t>
            </a:r>
          </a:p>
          <a:p>
            <a:r>
              <a:rPr lang="en-US"/>
              <a:t>Multicultural</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00AD95C-BA38-44B1-8203-0AB3B01ECF5A}" type="slidenum">
              <a:rPr lang="en-US"/>
              <a:pPr/>
              <a:t>50</a:t>
            </a:fld>
            <a:endParaRPr lang="en-US"/>
          </a:p>
        </p:txBody>
      </p:sp>
      <p:sp>
        <p:nvSpPr>
          <p:cNvPr id="70658" name="AutoShape 2"/>
          <p:cNvSpPr>
            <a:spLocks noGrp="1" noChangeArrowheads="1"/>
          </p:cNvSpPr>
          <p:nvPr>
            <p:ph type="title"/>
          </p:nvPr>
        </p:nvSpPr>
        <p:spPr/>
        <p:txBody>
          <a:bodyPr/>
          <a:lstStyle/>
          <a:p>
            <a:r>
              <a:rPr lang="en-US"/>
              <a:t>References, </a:t>
            </a:r>
            <a:r>
              <a:rPr lang="en-US" sz="2800"/>
              <a:t>Cont’d</a:t>
            </a:r>
          </a:p>
        </p:txBody>
      </p:sp>
      <p:sp>
        <p:nvSpPr>
          <p:cNvPr id="70659" name="Rectangle 3"/>
          <p:cNvSpPr>
            <a:spLocks noGrp="1" noChangeArrowheads="1"/>
          </p:cNvSpPr>
          <p:nvPr>
            <p:ph type="body" idx="1"/>
          </p:nvPr>
        </p:nvSpPr>
        <p:spPr/>
        <p:txBody>
          <a:bodyPr/>
          <a:lstStyle/>
          <a:p>
            <a:pPr>
              <a:lnSpc>
                <a:spcPct val="90000"/>
              </a:lnSpc>
              <a:buFont typeface="Wingdings" pitchFamily="2" charset="2"/>
              <a:buNone/>
            </a:pPr>
            <a:r>
              <a:rPr lang="en-US" sz="1800"/>
              <a:t>Sweeney, R. and Carlson, S. (October 5, 2005). [discussion] Live discussion sponsored by The Chronicle of Higher Education [Transcript] retrieved September 12, 2007, from </a:t>
            </a:r>
            <a:r>
              <a:rPr lang="en-US" sz="1800">
                <a:hlinkClick r:id="rId2"/>
              </a:rPr>
              <a:t>http://chronicle.com/colloquy/2005/10/millennial/</a:t>
            </a:r>
            <a:endParaRPr lang="en-US" sz="1800"/>
          </a:p>
          <a:p>
            <a:pPr>
              <a:lnSpc>
                <a:spcPct val="90000"/>
              </a:lnSpc>
              <a:buFont typeface="Wingdings" pitchFamily="2" charset="2"/>
              <a:buNone/>
            </a:pPr>
            <a:endParaRPr lang="en-US" sz="1800"/>
          </a:p>
          <a:p>
            <a:pPr>
              <a:lnSpc>
                <a:spcPct val="90000"/>
              </a:lnSpc>
              <a:buFont typeface="Wingdings" pitchFamily="2" charset="2"/>
              <a:buNone/>
            </a:pPr>
            <a:r>
              <a:rPr lang="en-US" sz="1800"/>
              <a:t>Thielfoldt, D. and Scheef, D. Generation X and The Millennials: What You Need to Know About Mentoring the New Generations. (August 2004). Law Practice TODAY.  Retrieved September 15, 2007, from http://www.abanet.org/lpm/lpt/articles/mgt08044.html</a:t>
            </a:r>
          </a:p>
          <a:p>
            <a:pPr>
              <a:lnSpc>
                <a:spcPct val="90000"/>
              </a:lnSpc>
              <a:buFont typeface="Wingdings" pitchFamily="2" charset="2"/>
              <a:buNone/>
            </a:pPr>
            <a:endParaRPr lang="en-US" sz="1800"/>
          </a:p>
          <a:p>
            <a:pPr>
              <a:lnSpc>
                <a:spcPct val="90000"/>
              </a:lnSpc>
              <a:buFont typeface="Wingdings" pitchFamily="2" charset="2"/>
              <a:buNone/>
            </a:pPr>
            <a:r>
              <a:rPr lang="en-US" sz="1800"/>
              <a:t>Walker, K. Millennials &amp; Schools of the Future (November 20, 2006). The Principals’ Partnership.  Retrieved September 15, 2007, from http://www.principalspartnership.com/millennials.pdf</a:t>
            </a:r>
          </a:p>
          <a:p>
            <a:pPr>
              <a:lnSpc>
                <a:spcPct val="90000"/>
              </a:lnSpc>
              <a:buFont typeface="Wingdings" pitchFamily="2" charset="2"/>
              <a:buNone/>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13A981D-0C5A-405A-830F-68A157DA2C45}" type="slidenum">
              <a:rPr lang="en-US"/>
              <a:pPr/>
              <a:t>6</a:t>
            </a:fld>
            <a:endParaRPr lang="en-US"/>
          </a:p>
        </p:txBody>
      </p:sp>
      <p:sp>
        <p:nvSpPr>
          <p:cNvPr id="46082" name="AutoShape 2"/>
          <p:cNvSpPr>
            <a:spLocks noGrp="1" noChangeArrowheads="1"/>
          </p:cNvSpPr>
          <p:nvPr>
            <p:ph type="title"/>
          </p:nvPr>
        </p:nvSpPr>
        <p:spPr/>
        <p:txBody>
          <a:bodyPr/>
          <a:lstStyle/>
          <a:p>
            <a:r>
              <a:rPr lang="en-US"/>
              <a:t>Characteristics, </a:t>
            </a:r>
            <a:r>
              <a:rPr lang="en-US" sz="2800"/>
              <a:t>Cont’d</a:t>
            </a:r>
            <a:endParaRPr lang="en-US"/>
          </a:p>
        </p:txBody>
      </p:sp>
      <p:sp>
        <p:nvSpPr>
          <p:cNvPr id="46083" name="Rectangle 3"/>
          <p:cNvSpPr>
            <a:spLocks noGrp="1" noChangeArrowheads="1"/>
          </p:cNvSpPr>
          <p:nvPr>
            <p:ph type="body" idx="1"/>
          </p:nvPr>
        </p:nvSpPr>
        <p:spPr/>
        <p:txBody>
          <a:bodyPr/>
          <a:lstStyle/>
          <a:p>
            <a:r>
              <a:rPr lang="en-US"/>
              <a:t>Civic-minded</a:t>
            </a:r>
          </a:p>
          <a:p>
            <a:r>
              <a:rPr lang="en-US"/>
              <a:t>Goal-oriented/Multitaskers (Newburn)</a:t>
            </a:r>
          </a:p>
          <a:p>
            <a:r>
              <a:rPr lang="en-US"/>
              <a:t>No brand loyalty (Carlson)</a:t>
            </a:r>
          </a:p>
          <a:p>
            <a:pPr lvl="1"/>
            <a:r>
              <a:rPr lang="en-US"/>
              <a:t>Accept as their right the ability to make choices and customize the things they choose</a:t>
            </a:r>
          </a:p>
          <a:p>
            <a:r>
              <a:rPr lang="en-US"/>
              <a:t>Not identified by one music genre</a:t>
            </a:r>
          </a:p>
          <a:p>
            <a:r>
              <a:rPr lang="en-US"/>
              <a:t>Tech-savvy, digital natives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blinds(horizontal)">
                                      <p:cBhvr>
                                        <p:cTn id="7" dur="500"/>
                                        <p:tgtEl>
                                          <p:spTgt spid="46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blinds(horizontal)">
                                      <p:cBhvr>
                                        <p:cTn id="12" dur="500"/>
                                        <p:tgtEl>
                                          <p:spTgt spid="460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blinds(horizontal)">
                                      <p:cBhvr>
                                        <p:cTn id="17" dur="500"/>
                                        <p:tgtEl>
                                          <p:spTgt spid="4608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46083">
                                            <p:txEl>
                                              <p:pRg st="3" end="3"/>
                                            </p:txEl>
                                          </p:spTgt>
                                        </p:tgtEl>
                                        <p:attrNameLst>
                                          <p:attrName>style.visibility</p:attrName>
                                        </p:attrNameLst>
                                      </p:cBhvr>
                                      <p:to>
                                        <p:strVal val="visible"/>
                                      </p:to>
                                    </p:set>
                                    <p:animEffect transition="in" filter="blinds(horizontal)">
                                      <p:cBhvr>
                                        <p:cTn id="20" dur="500"/>
                                        <p:tgtEl>
                                          <p:spTgt spid="4608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6083">
                                            <p:txEl>
                                              <p:pRg st="4" end="4"/>
                                            </p:txEl>
                                          </p:spTgt>
                                        </p:tgtEl>
                                        <p:attrNameLst>
                                          <p:attrName>style.visibility</p:attrName>
                                        </p:attrNameLst>
                                      </p:cBhvr>
                                      <p:to>
                                        <p:strVal val="visible"/>
                                      </p:to>
                                    </p:set>
                                    <p:animEffect transition="in" filter="blinds(horizontal)">
                                      <p:cBhvr>
                                        <p:cTn id="25" dur="500"/>
                                        <p:tgtEl>
                                          <p:spTgt spid="4608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46083">
                                            <p:txEl>
                                              <p:pRg st="5" end="5"/>
                                            </p:txEl>
                                          </p:spTgt>
                                        </p:tgtEl>
                                        <p:attrNameLst>
                                          <p:attrName>style.visibility</p:attrName>
                                        </p:attrNameLst>
                                      </p:cBhvr>
                                      <p:to>
                                        <p:strVal val="visible"/>
                                      </p:to>
                                    </p:set>
                                    <p:animEffect transition="in" filter="blinds(horizontal)">
                                      <p:cBhvr>
                                        <p:cTn id="30" dur="500"/>
                                        <p:tgtEl>
                                          <p:spTgt spid="460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3D9CB99-5E2A-4BEF-8999-ACB460D02781}" type="slidenum">
              <a:rPr lang="en-US"/>
              <a:pPr/>
              <a:t>7</a:t>
            </a:fld>
            <a:endParaRPr lang="en-US"/>
          </a:p>
        </p:txBody>
      </p:sp>
      <p:sp>
        <p:nvSpPr>
          <p:cNvPr id="27650" name="AutoShape 2"/>
          <p:cNvSpPr>
            <a:spLocks noGrp="1" noChangeArrowheads="1"/>
          </p:cNvSpPr>
          <p:nvPr>
            <p:ph type="title"/>
          </p:nvPr>
        </p:nvSpPr>
        <p:spPr/>
        <p:txBody>
          <a:bodyPr/>
          <a:lstStyle/>
          <a:p>
            <a:r>
              <a:rPr lang="en-US"/>
              <a:t>Optimistic/Confident</a:t>
            </a:r>
          </a:p>
        </p:txBody>
      </p:sp>
      <p:sp>
        <p:nvSpPr>
          <p:cNvPr id="27651" name="Rectangle 3"/>
          <p:cNvSpPr>
            <a:spLocks noGrp="1" noChangeArrowheads="1"/>
          </p:cNvSpPr>
          <p:nvPr>
            <p:ph type="body" idx="1"/>
          </p:nvPr>
        </p:nvSpPr>
        <p:spPr>
          <a:xfrm>
            <a:off x="914400" y="2362200"/>
            <a:ext cx="7616825" cy="4191000"/>
          </a:xfrm>
        </p:spPr>
        <p:txBody>
          <a:bodyPr/>
          <a:lstStyle/>
          <a:p>
            <a:pPr marL="0" indent="0">
              <a:buFont typeface="Wingdings" pitchFamily="2" charset="2"/>
              <a:buNone/>
              <a:tabLst>
                <a:tab pos="350838" algn="l"/>
              </a:tabLst>
            </a:pPr>
            <a:r>
              <a:rPr lang="en-US" sz="2500"/>
              <a:t>Today’s college students have grown up hearing . . .</a:t>
            </a:r>
          </a:p>
          <a:p>
            <a:pPr marL="0" indent="0">
              <a:tabLst>
                <a:tab pos="350838" algn="l"/>
              </a:tabLst>
            </a:pPr>
            <a:r>
              <a:rPr lang="en-US" sz="2500"/>
              <a:t>	You are special</a:t>
            </a:r>
          </a:p>
          <a:p>
            <a:pPr marL="0" indent="0">
              <a:tabLst>
                <a:tab pos="350838" algn="l"/>
              </a:tabLst>
            </a:pPr>
            <a:r>
              <a:rPr lang="en-US" sz="2500"/>
              <a:t>	You are smart</a:t>
            </a:r>
          </a:p>
          <a:p>
            <a:pPr marL="0" indent="0">
              <a:tabLst>
                <a:tab pos="350838" algn="l"/>
              </a:tabLst>
            </a:pPr>
            <a:r>
              <a:rPr lang="en-US" sz="2500"/>
              <a:t>	You can do it!  (Rivera &amp; Huertas)</a:t>
            </a:r>
          </a:p>
          <a:p>
            <a:pPr marL="0" indent="0">
              <a:buFont typeface="Wingdings" pitchFamily="2" charset="2"/>
              <a:buNone/>
              <a:tabLst>
                <a:tab pos="350838" algn="l"/>
              </a:tabLst>
            </a:pPr>
            <a:r>
              <a:rPr lang="en-US" sz="2500"/>
              <a:t>They are being raised at the most child-centric time in our history.  They are showered with attention and high expectations from parents resulting in self-confidence that can almost seem like cockiness. (Thielfoldt and Sheef)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blinds(horizontal)">
                                      <p:cBhvr>
                                        <p:cTn id="7" dur="500"/>
                                        <p:tgtEl>
                                          <p:spTgt spid="276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7651">
                                            <p:txEl>
                                              <p:pRg st="2" end="2"/>
                                            </p:txEl>
                                          </p:spTgt>
                                        </p:tgtEl>
                                        <p:attrNameLst>
                                          <p:attrName>style.visibility</p:attrName>
                                        </p:attrNameLst>
                                      </p:cBhvr>
                                      <p:to>
                                        <p:strVal val="visible"/>
                                      </p:to>
                                    </p:set>
                                    <p:animEffect transition="in" filter="blinds(horizontal)">
                                      <p:cBhvr>
                                        <p:cTn id="12" dur="500"/>
                                        <p:tgtEl>
                                          <p:spTgt spid="276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7651">
                                            <p:txEl>
                                              <p:pRg st="3" end="3"/>
                                            </p:txEl>
                                          </p:spTgt>
                                        </p:tgtEl>
                                        <p:attrNameLst>
                                          <p:attrName>style.visibility</p:attrName>
                                        </p:attrNameLst>
                                      </p:cBhvr>
                                      <p:to>
                                        <p:strVal val="visible"/>
                                      </p:to>
                                    </p:set>
                                    <p:animEffect transition="in" filter="blinds(horizontal)">
                                      <p:cBhvr>
                                        <p:cTn id="17" dur="500"/>
                                        <p:tgtEl>
                                          <p:spTgt spid="276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7651">
                                            <p:txEl>
                                              <p:pRg st="4" end="4"/>
                                            </p:txEl>
                                          </p:spTgt>
                                        </p:tgtEl>
                                        <p:attrNameLst>
                                          <p:attrName>style.visibility</p:attrName>
                                        </p:attrNameLst>
                                      </p:cBhvr>
                                      <p:to>
                                        <p:strVal val="visible"/>
                                      </p:to>
                                    </p:set>
                                    <p:animEffect transition="in" filter="blinds(horizontal)">
                                      <p:cBhvr>
                                        <p:cTn id="22" dur="500"/>
                                        <p:tgtEl>
                                          <p:spTgt spid="27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75168B0-42EA-4DC2-B943-C3A24D43D292}" type="slidenum">
              <a:rPr lang="en-US"/>
              <a:pPr/>
              <a:t>8</a:t>
            </a:fld>
            <a:endParaRPr lang="en-US"/>
          </a:p>
        </p:txBody>
      </p:sp>
      <p:sp>
        <p:nvSpPr>
          <p:cNvPr id="50178" name="AutoShape 2"/>
          <p:cNvSpPr>
            <a:spLocks noGrp="1" noChangeArrowheads="1"/>
          </p:cNvSpPr>
          <p:nvPr>
            <p:ph type="title"/>
          </p:nvPr>
        </p:nvSpPr>
        <p:spPr/>
        <p:txBody>
          <a:bodyPr/>
          <a:lstStyle/>
          <a:p>
            <a:r>
              <a:rPr lang="en-US"/>
              <a:t>Optimistic/Confident, </a:t>
            </a:r>
            <a:r>
              <a:rPr lang="en-US" sz="2800"/>
              <a:t>cont’d</a:t>
            </a:r>
          </a:p>
        </p:txBody>
      </p:sp>
      <p:sp>
        <p:nvSpPr>
          <p:cNvPr id="50179" name="Rectangle 3"/>
          <p:cNvSpPr>
            <a:spLocks noGrp="1" noChangeArrowheads="1"/>
          </p:cNvSpPr>
          <p:nvPr>
            <p:ph type="body" idx="1"/>
          </p:nvPr>
        </p:nvSpPr>
        <p:spPr>
          <a:xfrm>
            <a:off x="838200" y="2362200"/>
            <a:ext cx="7693025" cy="3962400"/>
          </a:xfrm>
        </p:spPr>
        <p:txBody>
          <a:bodyPr/>
          <a:lstStyle/>
          <a:p>
            <a:pPr marL="228600" indent="-228600">
              <a:lnSpc>
                <a:spcPct val="90000"/>
              </a:lnSpc>
              <a:buFont typeface="Wingdings" pitchFamily="2" charset="2"/>
              <a:buNone/>
              <a:tabLst>
                <a:tab pos="350838" algn="l"/>
              </a:tabLst>
            </a:pPr>
            <a:r>
              <a:rPr lang="en-US"/>
              <a:t>Today’s students have been more protected than any other generation:</a:t>
            </a:r>
          </a:p>
          <a:p>
            <a:pPr marL="228600" indent="-228600">
              <a:lnSpc>
                <a:spcPct val="90000"/>
              </a:lnSpc>
              <a:tabLst>
                <a:tab pos="350838" algn="l"/>
              </a:tabLst>
            </a:pPr>
            <a:r>
              <a:rPr lang="en-US"/>
              <a:t>	Wearing head gear, elbow pads, and/or </a:t>
            </a:r>
          </a:p>
          <a:p>
            <a:pPr marL="228600" indent="-228600">
              <a:lnSpc>
                <a:spcPct val="90000"/>
              </a:lnSpc>
              <a:buFont typeface="Wingdings" pitchFamily="2" charset="2"/>
              <a:buNone/>
              <a:tabLst>
                <a:tab pos="350838" algn="l"/>
              </a:tabLst>
            </a:pPr>
            <a:r>
              <a:rPr lang="en-US"/>
              <a:t>	  knee pads when riding bikes/skating</a:t>
            </a:r>
          </a:p>
          <a:p>
            <a:pPr marL="228600" indent="-228600">
              <a:lnSpc>
                <a:spcPct val="90000"/>
              </a:lnSpc>
              <a:tabLst>
                <a:tab pos="350838" algn="l"/>
              </a:tabLst>
            </a:pPr>
            <a:r>
              <a:rPr lang="en-US"/>
              <a:t>	Using car seats</a:t>
            </a:r>
          </a:p>
          <a:p>
            <a:pPr marL="228600" indent="-228600">
              <a:lnSpc>
                <a:spcPct val="90000"/>
              </a:lnSpc>
              <a:tabLst>
                <a:tab pos="350838" algn="l"/>
              </a:tabLst>
            </a:pPr>
            <a:r>
              <a:rPr lang="en-US"/>
              <a:t>	Sitting in the back seat (Walker)</a:t>
            </a:r>
          </a:p>
          <a:p>
            <a:pPr marL="228600" indent="-228600">
              <a:lnSpc>
                <a:spcPct val="90000"/>
              </a:lnSpc>
              <a:buFont typeface="Wingdings" pitchFamily="2" charset="2"/>
              <a:buNone/>
              <a:tabLst>
                <a:tab pos="350838" algn="l"/>
              </a:tabLst>
            </a:pPr>
            <a:endParaRPr lang="en-US"/>
          </a:p>
          <a:p>
            <a:pPr marL="228600" indent="-228600">
              <a:lnSpc>
                <a:spcPct val="90000"/>
              </a:lnSpc>
              <a:buFont typeface="Wingdings" pitchFamily="2" charset="2"/>
              <a:buNone/>
              <a:tabLst>
                <a:tab pos="350838" algn="l"/>
              </a:tabLst>
            </a:pPr>
            <a:r>
              <a:rPr lang="en-US"/>
              <a:t>How did we ‘Boomers’ ever survive childhood!?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7" dur="500"/>
                                        <p:tgtEl>
                                          <p:spTgt spid="50179">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0" dur="500"/>
                                        <p:tgtEl>
                                          <p:spTgt spid="50179">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15" dur="500"/>
                                        <p:tgtEl>
                                          <p:spTgt spid="50179">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0" dur="500"/>
                                        <p:tgtEl>
                                          <p:spTgt spid="50179">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50179">
                                            <p:txEl>
                                              <p:pRg st="6" end="6"/>
                                            </p:txEl>
                                          </p:spTgt>
                                        </p:tgtEl>
                                        <p:attrNameLst>
                                          <p:attrName>style.visibility</p:attrName>
                                        </p:attrNameLst>
                                      </p:cBhvr>
                                      <p:to>
                                        <p:strVal val="visible"/>
                                      </p:to>
                                    </p:set>
                                    <p:animEffect transition="in" filter="blinds(horizontal)">
                                      <p:cBhvr>
                                        <p:cTn id="25" dur="500"/>
                                        <p:tgtEl>
                                          <p:spTgt spid="501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69A4C43-1643-4407-8DE0-A128FFB4E1C9}" type="slidenum">
              <a:rPr lang="en-US"/>
              <a:pPr/>
              <a:t>9</a:t>
            </a:fld>
            <a:endParaRPr lang="en-US"/>
          </a:p>
        </p:txBody>
      </p:sp>
      <p:sp>
        <p:nvSpPr>
          <p:cNvPr id="30722" name="AutoShape 2"/>
          <p:cNvSpPr>
            <a:spLocks noGrp="1" noChangeArrowheads="1"/>
          </p:cNvSpPr>
          <p:nvPr>
            <p:ph type="title"/>
          </p:nvPr>
        </p:nvSpPr>
        <p:spPr/>
        <p:txBody>
          <a:bodyPr/>
          <a:lstStyle/>
          <a:p>
            <a:r>
              <a:rPr lang="en-US"/>
              <a:t>Collaborative</a:t>
            </a:r>
          </a:p>
        </p:txBody>
      </p:sp>
      <p:sp>
        <p:nvSpPr>
          <p:cNvPr id="30723" name="Rectangle 3"/>
          <p:cNvSpPr>
            <a:spLocks noGrp="1" noChangeArrowheads="1"/>
          </p:cNvSpPr>
          <p:nvPr>
            <p:ph type="body" idx="1"/>
          </p:nvPr>
        </p:nvSpPr>
        <p:spPr>
          <a:xfrm>
            <a:off x="838200" y="2286000"/>
            <a:ext cx="7693025" cy="3800475"/>
          </a:xfrm>
        </p:spPr>
        <p:txBody>
          <a:bodyPr/>
          <a:lstStyle/>
          <a:p>
            <a:r>
              <a:rPr lang="en-US"/>
              <a:t>Team-oriented; prefer to both learn </a:t>
            </a:r>
          </a:p>
          <a:p>
            <a:pPr>
              <a:buFont typeface="Wingdings" pitchFamily="2" charset="2"/>
              <a:buNone/>
            </a:pPr>
            <a:r>
              <a:rPr lang="en-US"/>
              <a:t>	and work in teams (Newburn)</a:t>
            </a:r>
          </a:p>
          <a:p>
            <a:r>
              <a:rPr lang="en-US"/>
              <a:t>Gravitate toward group activities, perhaps because they have participated in so many from a young age; i.e., sports, dance classes, music lessons, etc.</a:t>
            </a:r>
          </a:p>
          <a:p>
            <a:r>
              <a:rPr lang="en-US"/>
              <a:t>Enjoy peer-to-peer activities </a:t>
            </a:r>
            <a:endParaRPr lang="en-US">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linds(horizontal)">
                                      <p:cBhvr>
                                        <p:cTn id="7" dur="500"/>
                                        <p:tgtEl>
                                          <p:spTgt spid="3072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0723">
                                            <p:txEl>
                                              <p:pRg st="1" end="1"/>
                                            </p:txEl>
                                          </p:spTgt>
                                        </p:tgtEl>
                                        <p:attrNameLst>
                                          <p:attrName>style.visibility</p:attrName>
                                        </p:attrNameLst>
                                      </p:cBhvr>
                                      <p:to>
                                        <p:strVal val="visible"/>
                                      </p:to>
                                    </p:set>
                                    <p:animEffect transition="in" filter="blinds(horizontal)">
                                      <p:cBhvr>
                                        <p:cTn id="10" dur="500"/>
                                        <p:tgtEl>
                                          <p:spTgt spid="3072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animEffect transition="in" filter="blinds(horizontal)">
                                      <p:cBhvr>
                                        <p:cTn id="15" dur="500"/>
                                        <p:tgtEl>
                                          <p:spTgt spid="3072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0723">
                                            <p:txEl>
                                              <p:pRg st="3" end="3"/>
                                            </p:txEl>
                                          </p:spTgt>
                                        </p:tgtEl>
                                        <p:attrNameLst>
                                          <p:attrName>style.visibility</p:attrName>
                                        </p:attrNameLst>
                                      </p:cBhvr>
                                      <p:to>
                                        <p:strVal val="visible"/>
                                      </p:to>
                                    </p:set>
                                    <p:animEffect transition="in" filter="blinds(horizontal)">
                                      <p:cBhvr>
                                        <p:cTn id="20"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1089</TotalTime>
  <Words>1860</Words>
  <Application>Microsoft PowerPoint</Application>
  <PresentationFormat>On-screen Show (4:3)</PresentationFormat>
  <Paragraphs>333</Paragraphs>
  <Slides>50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Wingdings</vt:lpstr>
      <vt:lpstr>Times New Roman</vt:lpstr>
      <vt:lpstr>Capsules</vt:lpstr>
      <vt:lpstr>Why Use Technology in  Your Classes?</vt:lpstr>
      <vt:lpstr>20th Century Generations</vt:lpstr>
      <vt:lpstr>Know Your Students’ Generation</vt:lpstr>
      <vt:lpstr>So, Who are Your Students?</vt:lpstr>
      <vt:lpstr>Characteristics of Millennials</vt:lpstr>
      <vt:lpstr>Characteristics, Cont’d</vt:lpstr>
      <vt:lpstr>Optimistic/Confident</vt:lpstr>
      <vt:lpstr>Optimistic/Confident, cont’d</vt:lpstr>
      <vt:lpstr>Collaborative</vt:lpstr>
      <vt:lpstr>Collaborative, Cont’d</vt:lpstr>
      <vt:lpstr>Clear Structure from Adults</vt:lpstr>
      <vt:lpstr>Clear Structure from Adults, cont’d</vt:lpstr>
      <vt:lpstr>Strong Parent Advocates</vt:lpstr>
      <vt:lpstr>Strong Parent Advocates, cont’d</vt:lpstr>
      <vt:lpstr>Multicultural</vt:lpstr>
      <vt:lpstr>Multicultural, Cont’d</vt:lpstr>
      <vt:lpstr>Civic-minded</vt:lpstr>
      <vt:lpstr>Goal-oriented/Multitasking</vt:lpstr>
      <vt:lpstr>Goal-oriented/Multitasking, Cont’d</vt:lpstr>
      <vt:lpstr>Tech-savvy, Digital Natives</vt:lpstr>
      <vt:lpstr>Tech-savvy, cont’d</vt:lpstr>
      <vt:lpstr>Tech-savvy, cont’d</vt:lpstr>
      <vt:lpstr>Tech-savvy, cont’d</vt:lpstr>
      <vt:lpstr>Tech-savvy, cont’d, ECAR Study </vt:lpstr>
      <vt:lpstr>Tech-savvy, cont’d, ECAR Study Results</vt:lpstr>
      <vt:lpstr>Tech-savvy, cont’d, ECAR Study Results</vt:lpstr>
      <vt:lpstr>Tech-savvy, cont’d, ECAR Study Results</vt:lpstr>
      <vt:lpstr>Tech-savvy, cont’d, ECAR Study Results</vt:lpstr>
      <vt:lpstr>Tech-savvy, cont’d, ECAR Study Results</vt:lpstr>
      <vt:lpstr>Tech-savvy, cont’d, ECAR Study Results</vt:lpstr>
      <vt:lpstr>IUP IT Support Center Sample Stats</vt:lpstr>
      <vt:lpstr>Technology Implications for Faculty</vt:lpstr>
      <vt:lpstr>Technology Implications for Faculty, cont’d</vt:lpstr>
      <vt:lpstr>Technology Implications for Faculty, cont’d</vt:lpstr>
      <vt:lpstr>Technology Implications for Faculty, cont’d</vt:lpstr>
      <vt:lpstr>Technology Implications for Faculty, cont’d</vt:lpstr>
      <vt:lpstr>Technology Implications for Faculty, cont’d</vt:lpstr>
      <vt:lpstr>General Implications for Faculty</vt:lpstr>
      <vt:lpstr>General Implications for Faculty, cont’d</vt:lpstr>
      <vt:lpstr>General Implications for Faculty, cont’d</vt:lpstr>
      <vt:lpstr>General Implications for Faculty, cont’d</vt:lpstr>
      <vt:lpstr>General Implications for Faculty, cont’d</vt:lpstr>
      <vt:lpstr>Conclusion</vt:lpstr>
      <vt:lpstr>Conclusion, cont’d</vt:lpstr>
      <vt:lpstr>Conclusion, cont’d</vt:lpstr>
      <vt:lpstr>Special Thanks . . .</vt:lpstr>
      <vt:lpstr>References</vt:lpstr>
      <vt:lpstr>References, Cont’d</vt:lpstr>
      <vt:lpstr>References, Cont’d</vt:lpstr>
      <vt:lpstr>References, Cont’d</vt:lpstr>
    </vt:vector>
  </TitlesOfParts>
  <Company>IUP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Use Technology in  Your Classes?</dc:title>
  <dc:creator>Mindy Wygonik</dc:creator>
  <cp:lastModifiedBy>iawebstu</cp:lastModifiedBy>
  <cp:revision>41</cp:revision>
  <dcterms:created xsi:type="dcterms:W3CDTF">2007-09-15T23:33:36Z</dcterms:created>
  <dcterms:modified xsi:type="dcterms:W3CDTF">2009-03-03T18:30:55Z</dcterms:modified>
</cp:coreProperties>
</file>