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7772400" cy="100584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p:scale>
          <a:sx n="69" d="100"/>
          <a:sy n="69" d="100"/>
        </p:scale>
        <p:origin x="642" y="2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5100"/>
            </a:lvl1pPr>
          </a:lstStyle>
          <a:p>
            <a:r>
              <a:rPr lang="en-US" smtClean="0"/>
              <a:t>Click to edit Master title style</a:t>
            </a:r>
            <a:endParaRPr lang="en-US" dirty="0"/>
          </a:p>
        </p:txBody>
      </p:sp>
      <p:sp>
        <p:nvSpPr>
          <p:cNvPr id="3" name="Subtitle 2"/>
          <p:cNvSpPr>
            <a:spLocks noGrp="1"/>
          </p:cNvSpPr>
          <p:nvPr>
            <p:ph type="subTitle" idx="1"/>
          </p:nvPr>
        </p:nvSpPr>
        <p:spPr>
          <a:xfrm>
            <a:off x="971550" y="5282989"/>
            <a:ext cx="5829300" cy="2428451"/>
          </a:xfrm>
        </p:spPr>
        <p:txBody>
          <a:bodyPr/>
          <a:lstStyle>
            <a:lvl1pPr marL="0" indent="0" algn="ctr">
              <a:buNone/>
              <a:defRPr sz="2040"/>
            </a:lvl1pPr>
            <a:lvl2pPr marL="388620" indent="0" algn="ctr">
              <a:buNone/>
              <a:defRPr sz="1700"/>
            </a:lvl2pPr>
            <a:lvl3pPr marL="777240" indent="0" algn="ctr">
              <a:buNone/>
              <a:defRPr sz="1530"/>
            </a:lvl3pPr>
            <a:lvl4pPr marL="1165860" indent="0" algn="ctr">
              <a:buNone/>
              <a:defRPr sz="1360"/>
            </a:lvl4pPr>
            <a:lvl5pPr marL="1554480" indent="0" algn="ctr">
              <a:buNone/>
              <a:defRPr sz="1360"/>
            </a:lvl5pPr>
            <a:lvl6pPr marL="1943100" indent="0" algn="ctr">
              <a:buNone/>
              <a:defRPr sz="1360"/>
            </a:lvl6pPr>
            <a:lvl7pPr marL="2331720" indent="0" algn="ctr">
              <a:buNone/>
              <a:defRPr sz="1360"/>
            </a:lvl7pPr>
            <a:lvl8pPr marL="2720340" indent="0" algn="ctr">
              <a:buNone/>
              <a:defRPr sz="1360"/>
            </a:lvl8pPr>
            <a:lvl9pPr marL="3108960" indent="0" algn="ctr">
              <a:buNone/>
              <a:defRPr sz="136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3879268-4313-41D5-A785-6D274A5EC45C}" type="datetimeFigureOut">
              <a:rPr lang="en-US" smtClean="0"/>
              <a:t>3/4/2015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54304D-4FB4-4751-A6D6-F607055F96CB}" type="slidenum">
              <a:rPr lang="en-US" smtClean="0"/>
              <a:t>‹#›</a:t>
            </a:fld>
            <a:endParaRPr lang="en-US"/>
          </a:p>
        </p:txBody>
      </p:sp>
    </p:spTree>
    <p:extLst>
      <p:ext uri="{BB962C8B-B14F-4D97-AF65-F5344CB8AC3E}">
        <p14:creationId xmlns:p14="http://schemas.microsoft.com/office/powerpoint/2010/main" val="1907184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3879268-4313-41D5-A785-6D274A5EC45C}" type="datetimeFigureOut">
              <a:rPr lang="en-US" smtClean="0"/>
              <a:t>3/4/2015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54304D-4FB4-4751-A6D6-F607055F96CB}" type="slidenum">
              <a:rPr lang="en-US" smtClean="0"/>
              <a:t>‹#›</a:t>
            </a:fld>
            <a:endParaRPr lang="en-US"/>
          </a:p>
        </p:txBody>
      </p:sp>
    </p:spTree>
    <p:extLst>
      <p:ext uri="{BB962C8B-B14F-4D97-AF65-F5344CB8AC3E}">
        <p14:creationId xmlns:p14="http://schemas.microsoft.com/office/powerpoint/2010/main" val="1584358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3879268-4313-41D5-A785-6D274A5EC45C}" type="datetimeFigureOut">
              <a:rPr lang="en-US" smtClean="0"/>
              <a:t>3/4/2015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54304D-4FB4-4751-A6D6-F607055F96CB}" type="slidenum">
              <a:rPr lang="en-US" smtClean="0"/>
              <a:t>‹#›</a:t>
            </a:fld>
            <a:endParaRPr lang="en-US"/>
          </a:p>
        </p:txBody>
      </p:sp>
    </p:spTree>
    <p:extLst>
      <p:ext uri="{BB962C8B-B14F-4D97-AF65-F5344CB8AC3E}">
        <p14:creationId xmlns:p14="http://schemas.microsoft.com/office/powerpoint/2010/main" val="22471433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3879268-4313-41D5-A785-6D274A5EC45C}" type="datetimeFigureOut">
              <a:rPr lang="en-US" smtClean="0"/>
              <a:t>3/4/2015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54304D-4FB4-4751-A6D6-F607055F96CB}" type="slidenum">
              <a:rPr lang="en-US" smtClean="0"/>
              <a:t>‹#›</a:t>
            </a:fld>
            <a:endParaRPr lang="en-US"/>
          </a:p>
        </p:txBody>
      </p:sp>
    </p:spTree>
    <p:extLst>
      <p:ext uri="{BB962C8B-B14F-4D97-AF65-F5344CB8AC3E}">
        <p14:creationId xmlns:p14="http://schemas.microsoft.com/office/powerpoint/2010/main" val="11327133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p:spPr>
        <p:txBody>
          <a:bodyPr anchor="b"/>
          <a:lstStyle>
            <a:lvl1pPr>
              <a:defRPr sz="5100"/>
            </a:lvl1pPr>
          </a:lstStyle>
          <a:p>
            <a:r>
              <a:rPr lang="en-US" smtClean="0"/>
              <a:t>Click to edit Master title style</a:t>
            </a:r>
            <a:endParaRPr lang="en-US" dirty="0"/>
          </a:p>
        </p:txBody>
      </p:sp>
      <p:sp>
        <p:nvSpPr>
          <p:cNvPr id="3" name="Text Placeholder 2"/>
          <p:cNvSpPr>
            <a:spLocks noGrp="1"/>
          </p:cNvSpPr>
          <p:nvPr>
            <p:ph type="body" idx="1"/>
          </p:nvPr>
        </p:nvSpPr>
        <p:spPr>
          <a:xfrm>
            <a:off x="530305" y="6731215"/>
            <a:ext cx="6703695" cy="2200274"/>
          </a:xfrm>
        </p:spPr>
        <p:txBody>
          <a:bodyPr/>
          <a:lstStyle>
            <a:lvl1pPr marL="0" indent="0">
              <a:buNone/>
              <a:defRPr sz="2040">
                <a:solidFill>
                  <a:schemeClr val="tx1"/>
                </a:solidFill>
              </a:defRPr>
            </a:lvl1pPr>
            <a:lvl2pPr marL="388620" indent="0">
              <a:buNone/>
              <a:defRPr sz="1700">
                <a:solidFill>
                  <a:schemeClr val="tx1">
                    <a:tint val="75000"/>
                  </a:schemeClr>
                </a:solidFill>
              </a:defRPr>
            </a:lvl2pPr>
            <a:lvl3pPr marL="777240" indent="0">
              <a:buNone/>
              <a:defRPr sz="1530">
                <a:solidFill>
                  <a:schemeClr val="tx1">
                    <a:tint val="75000"/>
                  </a:schemeClr>
                </a:solidFill>
              </a:defRPr>
            </a:lvl3pPr>
            <a:lvl4pPr marL="1165860" indent="0">
              <a:buNone/>
              <a:defRPr sz="1360">
                <a:solidFill>
                  <a:schemeClr val="tx1">
                    <a:tint val="75000"/>
                  </a:schemeClr>
                </a:solidFill>
              </a:defRPr>
            </a:lvl4pPr>
            <a:lvl5pPr marL="1554480" indent="0">
              <a:buNone/>
              <a:defRPr sz="1360">
                <a:solidFill>
                  <a:schemeClr val="tx1">
                    <a:tint val="75000"/>
                  </a:schemeClr>
                </a:solidFill>
              </a:defRPr>
            </a:lvl5pPr>
            <a:lvl6pPr marL="1943100" indent="0">
              <a:buNone/>
              <a:defRPr sz="1360">
                <a:solidFill>
                  <a:schemeClr val="tx1">
                    <a:tint val="75000"/>
                  </a:schemeClr>
                </a:solidFill>
              </a:defRPr>
            </a:lvl6pPr>
            <a:lvl7pPr marL="2331720" indent="0">
              <a:buNone/>
              <a:defRPr sz="1360">
                <a:solidFill>
                  <a:schemeClr val="tx1">
                    <a:tint val="75000"/>
                  </a:schemeClr>
                </a:solidFill>
              </a:defRPr>
            </a:lvl7pPr>
            <a:lvl8pPr marL="2720340" indent="0">
              <a:buNone/>
              <a:defRPr sz="1360">
                <a:solidFill>
                  <a:schemeClr val="tx1">
                    <a:tint val="75000"/>
                  </a:schemeClr>
                </a:solidFill>
              </a:defRPr>
            </a:lvl8pPr>
            <a:lvl9pPr marL="3108960" indent="0">
              <a:buNone/>
              <a:defRPr sz="136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3879268-4313-41D5-A785-6D274A5EC45C}" type="datetimeFigureOut">
              <a:rPr lang="en-US" smtClean="0"/>
              <a:t>3/4/2015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54304D-4FB4-4751-A6D6-F607055F96CB}" type="slidenum">
              <a:rPr lang="en-US" smtClean="0"/>
              <a:t>‹#›</a:t>
            </a:fld>
            <a:endParaRPr lang="en-US"/>
          </a:p>
        </p:txBody>
      </p:sp>
    </p:spTree>
    <p:extLst>
      <p:ext uri="{BB962C8B-B14F-4D97-AF65-F5344CB8AC3E}">
        <p14:creationId xmlns:p14="http://schemas.microsoft.com/office/powerpoint/2010/main" val="4181441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534353" y="2677584"/>
            <a:ext cx="3303270" cy="63819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934778" y="2677584"/>
            <a:ext cx="3303270" cy="63819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3879268-4313-41D5-A785-6D274A5EC45C}" type="datetimeFigureOut">
              <a:rPr lang="en-US" smtClean="0"/>
              <a:t>3/4/2015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54304D-4FB4-4751-A6D6-F607055F96CB}" type="slidenum">
              <a:rPr lang="en-US" smtClean="0"/>
              <a:t>‹#›</a:t>
            </a:fld>
            <a:endParaRPr lang="en-US"/>
          </a:p>
        </p:txBody>
      </p:sp>
    </p:spTree>
    <p:extLst>
      <p:ext uri="{BB962C8B-B14F-4D97-AF65-F5344CB8AC3E}">
        <p14:creationId xmlns:p14="http://schemas.microsoft.com/office/powerpoint/2010/main" val="534281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smtClean="0"/>
              <a:t>Click to 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934778" y="2465706"/>
            <a:ext cx="3304282"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smtClean="0"/>
              <a:t>Click to edit Master text styles</a:t>
            </a:r>
          </a:p>
        </p:txBody>
      </p:sp>
      <p:sp>
        <p:nvSpPr>
          <p:cNvPr id="6" name="Content Placeholder 5"/>
          <p:cNvSpPr>
            <a:spLocks noGrp="1"/>
          </p:cNvSpPr>
          <p:nvPr>
            <p:ph sz="quarter" idx="4"/>
          </p:nvPr>
        </p:nvSpPr>
        <p:spPr>
          <a:xfrm>
            <a:off x="3934778" y="3674110"/>
            <a:ext cx="3304282" cy="54040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3879268-4313-41D5-A785-6D274A5EC45C}" type="datetimeFigureOut">
              <a:rPr lang="en-US" smtClean="0"/>
              <a:t>3/4/2015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A54304D-4FB4-4751-A6D6-F607055F96CB}" type="slidenum">
              <a:rPr lang="en-US" smtClean="0"/>
              <a:t>‹#›</a:t>
            </a:fld>
            <a:endParaRPr lang="en-US"/>
          </a:p>
        </p:txBody>
      </p:sp>
    </p:spTree>
    <p:extLst>
      <p:ext uri="{BB962C8B-B14F-4D97-AF65-F5344CB8AC3E}">
        <p14:creationId xmlns:p14="http://schemas.microsoft.com/office/powerpoint/2010/main" val="38380952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3879268-4313-41D5-A785-6D274A5EC45C}" type="datetimeFigureOut">
              <a:rPr lang="en-US" smtClean="0"/>
              <a:t>3/4/2015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A54304D-4FB4-4751-A6D6-F607055F96CB}" type="slidenum">
              <a:rPr lang="en-US" smtClean="0"/>
              <a:t>‹#›</a:t>
            </a:fld>
            <a:endParaRPr lang="en-US"/>
          </a:p>
        </p:txBody>
      </p:sp>
    </p:spTree>
    <p:extLst>
      <p:ext uri="{BB962C8B-B14F-4D97-AF65-F5344CB8AC3E}">
        <p14:creationId xmlns:p14="http://schemas.microsoft.com/office/powerpoint/2010/main" val="31112219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879268-4313-41D5-A785-6D274A5EC45C}" type="datetimeFigureOut">
              <a:rPr lang="en-US" smtClean="0"/>
              <a:t>3/4/2015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A54304D-4FB4-4751-A6D6-F607055F96CB}" type="slidenum">
              <a:rPr lang="en-US" smtClean="0"/>
              <a:t>‹#›</a:t>
            </a:fld>
            <a:endParaRPr lang="en-US"/>
          </a:p>
        </p:txBody>
      </p:sp>
    </p:spTree>
    <p:extLst>
      <p:ext uri="{BB962C8B-B14F-4D97-AF65-F5344CB8AC3E}">
        <p14:creationId xmlns:p14="http://schemas.microsoft.com/office/powerpoint/2010/main" val="13972102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smtClean="0"/>
              <a:t>Click to edit Master title style</a:t>
            </a:r>
            <a:endParaRPr lang="en-US" dirty="0"/>
          </a:p>
        </p:txBody>
      </p:sp>
      <p:sp>
        <p:nvSpPr>
          <p:cNvPr id="3" name="Content Placeholder 2"/>
          <p:cNvSpPr>
            <a:spLocks noGrp="1"/>
          </p:cNvSpPr>
          <p:nvPr>
            <p:ph idx="1"/>
          </p:nvPr>
        </p:nvSpPr>
        <p:spPr>
          <a:xfrm>
            <a:off x="3304282" y="1448226"/>
            <a:ext cx="3934778" cy="7147983"/>
          </a:xfr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879268-4313-41D5-A785-6D274A5EC45C}" type="datetimeFigureOut">
              <a:rPr lang="en-US" smtClean="0"/>
              <a:t>3/4/2015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54304D-4FB4-4751-A6D6-F607055F96CB}" type="slidenum">
              <a:rPr lang="en-US" smtClean="0"/>
              <a:t>‹#›</a:t>
            </a:fld>
            <a:endParaRPr lang="en-US"/>
          </a:p>
        </p:txBody>
      </p:sp>
    </p:spTree>
    <p:extLst>
      <p:ext uri="{BB962C8B-B14F-4D97-AF65-F5344CB8AC3E}">
        <p14:creationId xmlns:p14="http://schemas.microsoft.com/office/powerpoint/2010/main" val="33342211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304282" y="1448226"/>
            <a:ext cx="3934778" cy="7147983"/>
          </a:xfrm>
        </p:spPr>
        <p:txBody>
          <a:bodyPr anchor="t"/>
          <a:lstStyle>
            <a:lvl1pPr marL="0" indent="0">
              <a:buNone/>
              <a:defRPr sz="2720"/>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en-US" smtClean="0"/>
              <a:t>Click icon to add picture</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879268-4313-41D5-A785-6D274A5EC45C}" type="datetimeFigureOut">
              <a:rPr lang="en-US" smtClean="0"/>
              <a:t>3/4/2015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54304D-4FB4-4751-A6D6-F607055F96CB}" type="slidenum">
              <a:rPr lang="en-US" smtClean="0"/>
              <a:t>‹#›</a:t>
            </a:fld>
            <a:endParaRPr lang="en-US"/>
          </a:p>
        </p:txBody>
      </p:sp>
    </p:spTree>
    <p:extLst>
      <p:ext uri="{BB962C8B-B14F-4D97-AF65-F5344CB8AC3E}">
        <p14:creationId xmlns:p14="http://schemas.microsoft.com/office/powerpoint/2010/main" val="40281481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63879268-4313-41D5-A785-6D274A5EC45C}" type="datetimeFigureOut">
              <a:rPr lang="en-US" smtClean="0"/>
              <a:t>3/4/2015</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EA54304D-4FB4-4751-A6D6-F607055F96CB}" type="slidenum">
              <a:rPr lang="en-US" smtClean="0"/>
              <a:t>‹#›</a:t>
            </a:fld>
            <a:endParaRPr lang="en-US"/>
          </a:p>
        </p:txBody>
      </p:sp>
    </p:spTree>
    <p:extLst>
      <p:ext uri="{BB962C8B-B14F-4D97-AF65-F5344CB8AC3E}">
        <p14:creationId xmlns:p14="http://schemas.microsoft.com/office/powerpoint/2010/main" val="34365161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0000"/>
            <a:lum/>
          </a:blip>
          <a:srcRect/>
          <a:stretch>
            <a:fillRect/>
          </a:stretch>
        </a:blipFill>
        <a:effectLst/>
      </p:bgPr>
    </p:bg>
    <p:spTree>
      <p:nvGrpSpPr>
        <p:cNvPr id="1" name=""/>
        <p:cNvGrpSpPr/>
        <p:nvPr/>
      </p:nvGrpSpPr>
      <p:grpSpPr>
        <a:xfrm>
          <a:off x="0" y="0"/>
          <a:ext cx="0" cy="0"/>
          <a:chOff x="0" y="0"/>
          <a:chExt cx="0" cy="0"/>
        </a:xfrm>
      </p:grpSpPr>
      <p:sp>
        <p:nvSpPr>
          <p:cNvPr id="5" name="Rectangle 4"/>
          <p:cNvSpPr/>
          <p:nvPr/>
        </p:nvSpPr>
        <p:spPr>
          <a:xfrm>
            <a:off x="467779" y="320040"/>
            <a:ext cx="6836842" cy="9556462"/>
          </a:xfrm>
          <a:prstGeom prst="rect">
            <a:avLst/>
          </a:prstGeom>
        </p:spPr>
        <p:txBody>
          <a:bodyPr wrap="square">
            <a:spAutoFit/>
          </a:bodyPr>
          <a:lstStyle/>
          <a:p>
            <a:r>
              <a:rPr lang="en-US" sz="1100" i="1" dirty="0" smtClean="0">
                <a:solidFill>
                  <a:srgbClr val="000000"/>
                </a:solidFill>
                <a:effectLst/>
                <a:latin typeface="Arial" panose="020B0604020202020204" pitchFamily="34" charset="0"/>
                <a:ea typeface="Calibri" panose="020F0502020204030204" pitchFamily="34" charset="0"/>
              </a:rPr>
              <a:t>Mark Rothko stated, "...many of those who are driven to this life are desperately searching for those pockets of silence where we can root and grow. We must all hope we find them.” Seems to me that moments in class, moments together on campus, moments alone with all that we've learned, can be those pockets. Perhaps the Saturday workshop is one way to contemplate the question "How do we root and grow, together?“ ---Don </a:t>
            </a:r>
            <a:r>
              <a:rPr lang="en-US" sz="1100" i="1" dirty="0" err="1" smtClean="0">
                <a:solidFill>
                  <a:srgbClr val="000000"/>
                </a:solidFill>
                <a:effectLst/>
                <a:latin typeface="Arial" panose="020B0604020202020204" pitchFamily="34" charset="0"/>
                <a:ea typeface="Calibri" panose="020F0502020204030204" pitchFamily="34" charset="0"/>
              </a:rPr>
              <a:t>McCown</a:t>
            </a:r>
            <a:endParaRPr lang="en-US" sz="1200" dirty="0" smtClean="0">
              <a:solidFill>
                <a:srgbClr val="000000"/>
              </a:solidFill>
              <a:effectLst/>
              <a:latin typeface="Arial" panose="020B0604020202020204" pitchFamily="34" charset="0"/>
              <a:ea typeface="Calibri" panose="020F0502020204030204" pitchFamily="34" charset="0"/>
            </a:endParaRPr>
          </a:p>
          <a:p>
            <a:r>
              <a:rPr lang="en-US" sz="1050" dirty="0" smtClean="0">
                <a:solidFill>
                  <a:srgbClr val="000000"/>
                </a:solidFill>
                <a:effectLst/>
                <a:latin typeface="Arial" panose="020B0604020202020204" pitchFamily="34" charset="0"/>
                <a:ea typeface="Calibri" panose="020F0502020204030204" pitchFamily="34" charset="0"/>
              </a:rPr>
              <a:t> </a:t>
            </a:r>
            <a:endParaRPr lang="en-US" sz="1200" dirty="0" smtClean="0">
              <a:solidFill>
                <a:srgbClr val="000000"/>
              </a:solidFill>
              <a:effectLst/>
              <a:latin typeface="Arial" panose="020B0604020202020204" pitchFamily="34" charset="0"/>
              <a:ea typeface="Calibri" panose="020F0502020204030204" pitchFamily="34" charset="0"/>
            </a:endParaRPr>
          </a:p>
          <a:p>
            <a:pPr algn="ctr"/>
            <a:r>
              <a:rPr lang="en-US" sz="1400" b="1" dirty="0" smtClean="0">
                <a:solidFill>
                  <a:srgbClr val="000000"/>
                </a:solidFill>
                <a:effectLst/>
                <a:latin typeface="Arial" panose="020B0604020202020204" pitchFamily="34" charset="0"/>
                <a:ea typeface="Calibri" panose="020F0502020204030204" pitchFamily="34" charset="0"/>
              </a:rPr>
              <a:t>AGENDA FOR THE REFLECTIVE PRACTICE WORKSHOP</a:t>
            </a:r>
          </a:p>
          <a:p>
            <a:endParaRPr lang="en-US" sz="1200" dirty="0" smtClean="0">
              <a:solidFill>
                <a:srgbClr val="000000"/>
              </a:solidFill>
              <a:effectLst/>
              <a:latin typeface="Arial" panose="020B0604020202020204" pitchFamily="34" charset="0"/>
              <a:ea typeface="Calibri" panose="020F0502020204030204" pitchFamily="34" charset="0"/>
            </a:endParaRPr>
          </a:p>
          <a:p>
            <a:pPr algn="ctr"/>
            <a:r>
              <a:rPr lang="en-US" sz="1200" dirty="0" smtClean="0">
                <a:solidFill>
                  <a:srgbClr val="000000"/>
                </a:solidFill>
                <a:effectLst/>
                <a:latin typeface="Arial" panose="020B0604020202020204" pitchFamily="34" charset="0"/>
                <a:ea typeface="Calibri" panose="020F0502020204030204" pitchFamily="34" charset="0"/>
              </a:rPr>
              <a:t>February 28, 2015</a:t>
            </a:r>
          </a:p>
          <a:p>
            <a:endParaRPr lang="en-US" sz="1200" dirty="0" smtClean="0">
              <a:solidFill>
                <a:srgbClr val="000000"/>
              </a:solidFill>
              <a:effectLst/>
              <a:latin typeface="Arial" panose="020B0604020202020204" pitchFamily="34" charset="0"/>
              <a:ea typeface="Calibri" panose="020F0502020204030204" pitchFamily="34" charset="0"/>
            </a:endParaRPr>
          </a:p>
          <a:p>
            <a:pPr>
              <a:lnSpc>
                <a:spcPct val="150000"/>
              </a:lnSpc>
            </a:pPr>
            <a:r>
              <a:rPr lang="en-US" sz="1200" dirty="0" smtClean="0">
                <a:solidFill>
                  <a:srgbClr val="000000"/>
                </a:solidFill>
                <a:effectLst/>
                <a:latin typeface="Arial" panose="020B0604020202020204" pitchFamily="34" charset="0"/>
                <a:ea typeface="Calibri" panose="020F0502020204030204" pitchFamily="34" charset="0"/>
              </a:rPr>
              <a:t>8:30-9:00	Registration, Continental Breakfast</a:t>
            </a:r>
          </a:p>
          <a:p>
            <a:pPr>
              <a:lnSpc>
                <a:spcPct val="150000"/>
              </a:lnSpc>
            </a:pPr>
            <a:r>
              <a:rPr lang="en-US" sz="1200" dirty="0" smtClean="0">
                <a:solidFill>
                  <a:srgbClr val="000000"/>
                </a:solidFill>
                <a:effectLst/>
                <a:latin typeface="Arial" panose="020B0604020202020204" pitchFamily="34" charset="0"/>
                <a:ea typeface="Calibri" panose="020F0502020204030204" pitchFamily="34" charset="0"/>
              </a:rPr>
              <a:t>9:00-10:30	Mindful Classrooms: Practices for Faculty and Students by Don </a:t>
            </a:r>
            <a:r>
              <a:rPr lang="en-US" sz="1200" dirty="0" err="1" smtClean="0">
                <a:solidFill>
                  <a:srgbClr val="000000"/>
                </a:solidFill>
                <a:effectLst/>
                <a:latin typeface="Arial" panose="020B0604020202020204" pitchFamily="34" charset="0"/>
                <a:ea typeface="Calibri" panose="020F0502020204030204" pitchFamily="34" charset="0"/>
              </a:rPr>
              <a:t>McCown</a:t>
            </a:r>
            <a:endParaRPr lang="en-US" sz="1200" dirty="0" smtClean="0">
              <a:solidFill>
                <a:srgbClr val="000000"/>
              </a:solidFill>
              <a:effectLst/>
              <a:latin typeface="Arial" panose="020B0604020202020204" pitchFamily="34" charset="0"/>
              <a:ea typeface="Calibri" panose="020F0502020204030204" pitchFamily="34" charset="0"/>
            </a:endParaRPr>
          </a:p>
          <a:p>
            <a:pPr>
              <a:lnSpc>
                <a:spcPct val="150000"/>
              </a:lnSpc>
            </a:pPr>
            <a:r>
              <a:rPr lang="en-US" sz="1200" dirty="0" smtClean="0">
                <a:solidFill>
                  <a:srgbClr val="000000"/>
                </a:solidFill>
                <a:effectLst/>
                <a:latin typeface="Arial" panose="020B0604020202020204" pitchFamily="34" charset="0"/>
                <a:ea typeface="Calibri" panose="020F0502020204030204" pitchFamily="34" charset="0"/>
              </a:rPr>
              <a:t>10:30-12:00	Break-out sessions by members of the Mindfulness in Higher Ed Teaching Circle </a:t>
            </a:r>
          </a:p>
          <a:p>
            <a:r>
              <a:rPr lang="en-US" sz="1200" dirty="0" smtClean="0">
                <a:solidFill>
                  <a:srgbClr val="000000"/>
                </a:solidFill>
                <a:effectLst/>
                <a:latin typeface="Arial" panose="020B0604020202020204" pitchFamily="34" charset="0"/>
                <a:ea typeface="Calibri" panose="020F0502020204030204" pitchFamily="34" charset="0"/>
              </a:rPr>
              <a:t>	(please select two)</a:t>
            </a:r>
          </a:p>
          <a:p>
            <a:pPr>
              <a:lnSpc>
                <a:spcPct val="150000"/>
              </a:lnSpc>
            </a:pPr>
            <a:r>
              <a:rPr lang="en-US" sz="1200" dirty="0" smtClean="0">
                <a:solidFill>
                  <a:srgbClr val="000000"/>
                </a:solidFill>
                <a:effectLst/>
                <a:latin typeface="Arial" panose="020B0604020202020204" pitchFamily="34" charset="0"/>
                <a:ea typeface="Calibri" panose="020F0502020204030204" pitchFamily="34" charset="0"/>
              </a:rPr>
              <a:t>12:00-1:00	Lunch</a:t>
            </a:r>
          </a:p>
          <a:p>
            <a:pPr>
              <a:lnSpc>
                <a:spcPct val="150000"/>
              </a:lnSpc>
            </a:pPr>
            <a:r>
              <a:rPr lang="en-US" sz="1200" dirty="0" smtClean="0">
                <a:solidFill>
                  <a:srgbClr val="000000"/>
                </a:solidFill>
                <a:effectLst/>
                <a:latin typeface="Arial" panose="020B0604020202020204" pitchFamily="34" charset="0"/>
                <a:ea typeface="Calibri" panose="020F0502020204030204" pitchFamily="34" charset="0"/>
              </a:rPr>
              <a:t>1:00-2:00 	Wrap up and reflections</a:t>
            </a:r>
          </a:p>
          <a:p>
            <a:r>
              <a:rPr lang="en-US" sz="1150" dirty="0" smtClean="0">
                <a:solidFill>
                  <a:srgbClr val="000000"/>
                </a:solidFill>
                <a:effectLst/>
                <a:latin typeface="Arial" panose="020B0604020202020204" pitchFamily="34" charset="0"/>
                <a:ea typeface="Calibri" panose="020F0502020204030204" pitchFamily="34" charset="0"/>
              </a:rPr>
              <a:t> </a:t>
            </a:r>
            <a:endParaRPr lang="en-US" sz="1200" dirty="0" smtClean="0">
              <a:solidFill>
                <a:srgbClr val="000000"/>
              </a:solidFill>
              <a:effectLst/>
              <a:latin typeface="Arial" panose="020B0604020202020204" pitchFamily="34" charset="0"/>
              <a:ea typeface="Calibri" panose="020F0502020204030204" pitchFamily="34" charset="0"/>
            </a:endParaRPr>
          </a:p>
          <a:p>
            <a:r>
              <a:rPr lang="en-US" sz="1150" dirty="0" smtClean="0">
                <a:solidFill>
                  <a:srgbClr val="000000"/>
                </a:solidFill>
                <a:effectLst/>
                <a:latin typeface="Arial" panose="020B0604020202020204" pitchFamily="34" charset="0"/>
                <a:ea typeface="Calibri" panose="020F0502020204030204" pitchFamily="34" charset="0"/>
              </a:rPr>
              <a:t> </a:t>
            </a:r>
          </a:p>
          <a:p>
            <a:endParaRPr lang="en-US" sz="1150" dirty="0">
              <a:solidFill>
                <a:srgbClr val="000000"/>
              </a:solidFill>
              <a:latin typeface="Arial" panose="020B0604020202020204" pitchFamily="34" charset="0"/>
              <a:ea typeface="Calibri" panose="020F0502020204030204" pitchFamily="34" charset="0"/>
            </a:endParaRPr>
          </a:p>
          <a:p>
            <a:endParaRPr lang="en-US" sz="1150" dirty="0" smtClean="0">
              <a:solidFill>
                <a:srgbClr val="000000"/>
              </a:solidFill>
              <a:effectLst/>
              <a:latin typeface="Arial" panose="020B0604020202020204" pitchFamily="34" charset="0"/>
              <a:ea typeface="Calibri" panose="020F0502020204030204" pitchFamily="34" charset="0"/>
            </a:endParaRPr>
          </a:p>
          <a:p>
            <a:endParaRPr lang="en-US" sz="1150" dirty="0" smtClean="0">
              <a:solidFill>
                <a:srgbClr val="000000"/>
              </a:solidFill>
              <a:effectLst/>
              <a:latin typeface="Arial" panose="020B0604020202020204" pitchFamily="34" charset="0"/>
              <a:ea typeface="Calibri" panose="020F0502020204030204" pitchFamily="34" charset="0"/>
            </a:endParaRPr>
          </a:p>
          <a:p>
            <a:endParaRPr lang="en-US" sz="1150" dirty="0">
              <a:solidFill>
                <a:srgbClr val="000000"/>
              </a:solidFill>
              <a:latin typeface="Arial" panose="020B0604020202020204" pitchFamily="34" charset="0"/>
              <a:ea typeface="Calibri" panose="020F0502020204030204" pitchFamily="34" charset="0"/>
            </a:endParaRPr>
          </a:p>
          <a:p>
            <a:endParaRPr lang="en-US" sz="1200" dirty="0" smtClean="0">
              <a:solidFill>
                <a:srgbClr val="000000"/>
              </a:solidFill>
              <a:effectLst/>
              <a:latin typeface="Arial" panose="020B0604020202020204" pitchFamily="34" charset="0"/>
              <a:ea typeface="Calibri" panose="020F0502020204030204" pitchFamily="34" charset="0"/>
            </a:endParaRPr>
          </a:p>
          <a:p>
            <a:r>
              <a:rPr lang="en-US" sz="1150" dirty="0" smtClean="0">
                <a:solidFill>
                  <a:srgbClr val="000000"/>
                </a:solidFill>
                <a:effectLst/>
                <a:latin typeface="Arial" panose="020B0604020202020204" pitchFamily="34" charset="0"/>
                <a:ea typeface="Calibri" panose="020F0502020204030204" pitchFamily="34" charset="0"/>
              </a:rPr>
              <a:t> </a:t>
            </a:r>
            <a:endParaRPr lang="en-US" sz="1200" dirty="0" smtClean="0">
              <a:solidFill>
                <a:srgbClr val="000000"/>
              </a:solidFill>
              <a:effectLst/>
              <a:latin typeface="Arial" panose="020B0604020202020204" pitchFamily="34" charset="0"/>
              <a:ea typeface="Calibri" panose="020F0502020204030204" pitchFamily="34" charset="0"/>
            </a:endParaRPr>
          </a:p>
          <a:p>
            <a:r>
              <a:rPr lang="en-US" sz="1150" dirty="0" smtClean="0">
                <a:solidFill>
                  <a:srgbClr val="000000"/>
                </a:solidFill>
                <a:effectLst/>
                <a:latin typeface="Arial" panose="020B0604020202020204" pitchFamily="34" charset="0"/>
                <a:ea typeface="Calibri" panose="020F0502020204030204" pitchFamily="34" charset="0"/>
              </a:rPr>
              <a:t> </a:t>
            </a:r>
            <a:endParaRPr lang="en-US" sz="1200" dirty="0" smtClean="0">
              <a:solidFill>
                <a:srgbClr val="000000"/>
              </a:solidFill>
              <a:effectLst/>
              <a:latin typeface="Arial" panose="020B0604020202020204" pitchFamily="34" charset="0"/>
              <a:ea typeface="Calibri" panose="020F0502020204030204" pitchFamily="34" charset="0"/>
            </a:endParaRPr>
          </a:p>
          <a:p>
            <a:pPr algn="ctr"/>
            <a:r>
              <a:rPr lang="en-US" sz="1400" b="1" dirty="0" smtClean="0">
                <a:solidFill>
                  <a:srgbClr val="000000"/>
                </a:solidFill>
                <a:effectLst/>
                <a:latin typeface="Arial" panose="020B0604020202020204" pitchFamily="34" charset="0"/>
                <a:ea typeface="Calibri" panose="020F0502020204030204" pitchFamily="34" charset="0"/>
              </a:rPr>
              <a:t>BREAK-OUT SESSIONS</a:t>
            </a:r>
          </a:p>
          <a:p>
            <a:endParaRPr lang="en-US" sz="1200" dirty="0" smtClean="0">
              <a:solidFill>
                <a:srgbClr val="000000"/>
              </a:solidFill>
              <a:effectLst/>
              <a:latin typeface="Arial" panose="020B0604020202020204" pitchFamily="34" charset="0"/>
              <a:ea typeface="Calibri" panose="020F0502020204030204" pitchFamily="34" charset="0"/>
            </a:endParaRPr>
          </a:p>
          <a:p>
            <a:pPr>
              <a:spcAft>
                <a:spcPts val="1075"/>
              </a:spcAft>
            </a:pPr>
            <a:r>
              <a:rPr lang="en-US" sz="1200" dirty="0" smtClean="0">
                <a:solidFill>
                  <a:srgbClr val="000000"/>
                </a:solidFill>
                <a:effectLst/>
                <a:latin typeface="Arial" panose="020B0604020202020204" pitchFamily="34" charset="0"/>
                <a:ea typeface="Calibri" panose="020F0502020204030204" pitchFamily="34" charset="0"/>
              </a:rPr>
              <a:t>•Dan Weinstein will lead a meditation session that takes its format from the book, “The True Secret of Writing” by Natalie Goldberg, a longtime Zen practitioner, author, and teacher of writing well known for her use of writing as a meditative practice. Participants will explore how writing, performed as meditation, can help anyone focus their mind and touch deep understandings about themselves, their creativity, and their connections to the world.</a:t>
            </a:r>
          </a:p>
          <a:p>
            <a:pPr>
              <a:spcAft>
                <a:spcPts val="1075"/>
              </a:spcAft>
            </a:pPr>
            <a:r>
              <a:rPr lang="en-US" sz="1200" dirty="0" smtClean="0">
                <a:solidFill>
                  <a:srgbClr val="000000"/>
                </a:solidFill>
                <a:effectLst/>
                <a:latin typeface="Arial" panose="020B0604020202020204" pitchFamily="34" charset="0"/>
                <a:ea typeface="Calibri" panose="020F0502020204030204" pitchFamily="34" charset="0"/>
              </a:rPr>
              <a:t>•Caleb </a:t>
            </a:r>
            <a:r>
              <a:rPr lang="en-US" sz="1200" dirty="0" err="1" smtClean="0">
                <a:solidFill>
                  <a:srgbClr val="000000"/>
                </a:solidFill>
                <a:effectLst/>
                <a:latin typeface="Arial" panose="020B0604020202020204" pitchFamily="34" charset="0"/>
                <a:ea typeface="Calibri" panose="020F0502020204030204" pitchFamily="34" charset="0"/>
              </a:rPr>
              <a:t>Finegan’sbreak</a:t>
            </a:r>
            <a:r>
              <a:rPr lang="en-US" sz="1200" dirty="0" smtClean="0">
                <a:solidFill>
                  <a:srgbClr val="000000"/>
                </a:solidFill>
                <a:effectLst/>
                <a:latin typeface="Arial" panose="020B0604020202020204" pitchFamily="34" charset="0"/>
                <a:ea typeface="Calibri" panose="020F0502020204030204" pitchFamily="34" charset="0"/>
              </a:rPr>
              <a:t>-out group will explore the relationship between sitting meditation and issues that come up for us in everyday life. We will contemplate what happens when we stop avoiding ourselves and the present moment and practice simply being with whatever is going on in our lives. And we will also talk about how to cultivate courage and stability in the daily complexities of jobs, responsibilities, relationships, and the everyday desires, concerns and uncertainties we all face.</a:t>
            </a:r>
          </a:p>
          <a:p>
            <a:pPr>
              <a:spcAft>
                <a:spcPts val="1075"/>
              </a:spcAft>
            </a:pPr>
            <a:r>
              <a:rPr lang="en-US" sz="1200" dirty="0" smtClean="0">
                <a:solidFill>
                  <a:srgbClr val="000000"/>
                </a:solidFill>
                <a:effectLst/>
                <a:latin typeface="Arial" panose="020B0604020202020204" pitchFamily="34" charset="0"/>
                <a:ea typeface="Calibri" panose="020F0502020204030204" pitchFamily="34" charset="0"/>
              </a:rPr>
              <a:t>•Jan Baker will describe qualities and behaviors of mindful leaders. Each participant will reflect on his/her situation as a leader (e.g., program coordinator, department chair, committee chair) and identify a behavior to monitor. Activities will focus on deep listening and mindful speech. </a:t>
            </a:r>
          </a:p>
          <a:p>
            <a:r>
              <a:rPr lang="en-US" sz="1200" dirty="0" smtClean="0">
                <a:solidFill>
                  <a:srgbClr val="000000"/>
                </a:solidFill>
                <a:effectLst/>
                <a:latin typeface="Arial" panose="020B0604020202020204" pitchFamily="34" charset="0"/>
                <a:ea typeface="Calibri" panose="020F0502020204030204" pitchFamily="34" charset="0"/>
              </a:rPr>
              <a:t>•Kim Weiner’s break-out group explores these questions: How is self-compassion different than self-esteem? How can mindfulness practice help us to recognize when critical self-talk becomes less motivational and more dysfunctional? We will discuss ways to bring more awareness to the space between the stimulus and response, and do a practice which can help us to be gentler to ourselves. </a:t>
            </a:r>
            <a:endParaRPr lang="en-US" sz="1200" dirty="0">
              <a:solidFill>
                <a:srgbClr val="000000"/>
              </a:solidFill>
              <a:effectLst/>
              <a:latin typeface="Arial" panose="020B0604020202020204" pitchFamily="34" charset="0"/>
              <a:ea typeface="Calibri" panose="020F0502020204030204" pitchFamily="34" charset="0"/>
            </a:endParaRPr>
          </a:p>
        </p:txBody>
      </p:sp>
    </p:spTree>
    <p:extLst>
      <p:ext uri="{BB962C8B-B14F-4D97-AF65-F5344CB8AC3E}">
        <p14:creationId xmlns:p14="http://schemas.microsoft.com/office/powerpoint/2010/main" val="397905175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30</TotalTime>
  <Words>87</Words>
  <Application>Microsoft Office PowerPoint</Application>
  <PresentationFormat>Custom</PresentationFormat>
  <Paragraphs>27</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Indiana University of Pennsylvania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Ms. Lisa J. McCann</dc:creator>
  <cp:lastModifiedBy>Ms. Lisa J. McCann</cp:lastModifiedBy>
  <cp:revision>2</cp:revision>
  <dcterms:created xsi:type="dcterms:W3CDTF">2015-03-04T20:11:20Z</dcterms:created>
  <dcterms:modified xsi:type="dcterms:W3CDTF">2015-03-04T20:42:06Z</dcterms:modified>
</cp:coreProperties>
</file>