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01657F-CB84-407C-BB51-5F50AA80D31F}" type="datetimeFigureOut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CB4E10B-9DE9-40D3-A867-6FE1FAE817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up.edu/research/resources/funding-research/students/graduate/internal-iup-funding-for-graduate-student-research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up.edu/leadership/" TargetMode="External"/><Relationship Id="rId2" Type="http://schemas.openxmlformats.org/officeDocument/2006/relationships/hyperlink" Target="https://www.iup.edu/organization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7772400" cy="2971800"/>
          </a:xfrm>
        </p:spPr>
        <p:txBody>
          <a:bodyPr/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3200" b="1" dirty="0" smtClean="0"/>
              <a:t>Enhancing </a:t>
            </a:r>
            <a:r>
              <a:rPr lang="en-US" sz="3200" b="1" dirty="0"/>
              <a:t>Marketability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through </a:t>
            </a:r>
            <a:r>
              <a:rPr lang="en-US" sz="3200" b="1" dirty="0"/>
              <a:t>Research Opportunities at the Graduate Level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6858000" cy="13716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Dr</a:t>
            </a:r>
            <a:r>
              <a:rPr lang="en-US" sz="1800" dirty="0">
                <a:solidFill>
                  <a:schemeClr val="tx1"/>
                </a:solidFill>
              </a:rPr>
              <a:t>. Jennifer Gossett and Dr. Bitna Kim</a:t>
            </a:r>
          </a:p>
        </p:txBody>
      </p:sp>
    </p:spTree>
    <p:extLst>
      <p:ext uri="{BB962C8B-B14F-4D97-AF65-F5344CB8AC3E}">
        <p14:creationId xmlns:p14="http://schemas.microsoft.com/office/powerpoint/2010/main" val="11585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1371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are </a:t>
            </a:r>
            <a:r>
              <a:rPr lang="en-US" dirty="0" smtClean="0">
                <a:solidFill>
                  <a:schemeClr val="tx1"/>
                </a:solidFill>
              </a:rPr>
              <a:t>similarities </a:t>
            </a:r>
            <a:r>
              <a:rPr lang="en-US" dirty="0">
                <a:solidFill>
                  <a:schemeClr val="tx1"/>
                </a:solidFill>
              </a:rPr>
              <a:t>in both endeavors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 initiated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Time commitment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On campus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Builds </a:t>
            </a:r>
            <a:r>
              <a:rPr lang="en-US" dirty="0"/>
              <a:t>vitae to increase marketability</a:t>
            </a:r>
          </a:p>
          <a:p>
            <a:endParaRPr lang="en-US" dirty="0" smtClean="0"/>
          </a:p>
          <a:p>
            <a:r>
              <a:rPr lang="en-US" dirty="0" smtClean="0"/>
              <a:t>Now</a:t>
            </a:r>
            <a:r>
              <a:rPr lang="en-US" dirty="0"/>
              <a:t>, Dr. Kim will focus more on faculty mentorship regarding research with graduate students.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74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48600" cy="167608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Why are you here? What are your goals in Graduate School?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620000" cy="3840163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Earn </a:t>
            </a:r>
            <a:r>
              <a:rPr lang="en-US" sz="2800" dirty="0"/>
              <a:t>your degree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/>
              <a:t>G</a:t>
            </a:r>
            <a:r>
              <a:rPr lang="en-US" sz="2800" dirty="0" smtClean="0"/>
              <a:t>ain </a:t>
            </a:r>
            <a:r>
              <a:rPr lang="en-US" sz="2800" dirty="0"/>
              <a:t>experience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Learn skills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/>
              <a:t>G</a:t>
            </a:r>
            <a:r>
              <a:rPr lang="en-US" sz="2800" dirty="0" smtClean="0"/>
              <a:t>et </a:t>
            </a:r>
            <a:r>
              <a:rPr lang="en-US" sz="2800" dirty="0"/>
              <a:t>the job you want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/>
              <a:t>D</a:t>
            </a:r>
            <a:r>
              <a:rPr lang="en-US" sz="2800" dirty="0" smtClean="0"/>
              <a:t>epth </a:t>
            </a:r>
            <a:r>
              <a:rPr lang="en-US" sz="2800" dirty="0"/>
              <a:t>in topic of interest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Others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39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Vitae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onsider how </a:t>
            </a:r>
            <a:r>
              <a:rPr lang="en-US" sz="2800" dirty="0"/>
              <a:t>to achieve your </a:t>
            </a:r>
            <a:r>
              <a:rPr lang="en-US" sz="2800" dirty="0" smtClean="0"/>
              <a:t>goals in </a:t>
            </a:r>
            <a:r>
              <a:rPr lang="en-US" sz="2800" dirty="0"/>
              <a:t>an objective manner that can be added to your </a:t>
            </a:r>
            <a:r>
              <a:rPr lang="en-US" sz="2800" dirty="0" smtClean="0"/>
              <a:t>vitae/resume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Academic </a:t>
            </a:r>
            <a:r>
              <a:rPr lang="en-US" sz="2800" dirty="0"/>
              <a:t>positions require a vitae with your application or AS the application</a:t>
            </a:r>
            <a:r>
              <a:rPr lang="en-U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</a:t>
            </a:r>
            <a:r>
              <a:rPr lang="en-US" sz="2800" dirty="0" smtClean="0"/>
              <a:t>ells </a:t>
            </a:r>
            <a:r>
              <a:rPr lang="en-US" sz="2800" dirty="0"/>
              <a:t>your story and how the job in question should be a part of your future </a:t>
            </a:r>
            <a:r>
              <a:rPr lang="en-US" sz="2800" dirty="0" smtClean="0"/>
              <a:t>journey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88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is on a vitae?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Name </a:t>
            </a:r>
            <a:r>
              <a:rPr lang="en-US" dirty="0"/>
              <a:t>and contact information (have a professional non-IUP email </a:t>
            </a:r>
            <a:r>
              <a:rPr lang="en-US" dirty="0" smtClean="0"/>
              <a:t>address)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Education/Degree’s/Honors</a:t>
            </a: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Teaching </a:t>
            </a:r>
            <a:r>
              <a:rPr lang="en-US" dirty="0"/>
              <a:t>Experience (if none yet, place CTE workshop and activities relate to teaching </a:t>
            </a:r>
            <a:r>
              <a:rPr lang="en-US" dirty="0" smtClean="0"/>
              <a:t>here)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Research </a:t>
            </a:r>
            <a:r>
              <a:rPr lang="en-US" dirty="0"/>
              <a:t>Experience (GA work, CITI, grants, work with peers, thesis/synthesis </a:t>
            </a:r>
            <a:r>
              <a:rPr lang="en-US" dirty="0" smtClean="0"/>
              <a:t>work)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Service </a:t>
            </a:r>
            <a:r>
              <a:rPr lang="en-US" dirty="0"/>
              <a:t>Experience (</a:t>
            </a:r>
            <a:r>
              <a:rPr lang="en-US" dirty="0" smtClean="0"/>
              <a:t>on or off campus, </a:t>
            </a:r>
            <a:r>
              <a:rPr lang="en-US" dirty="0"/>
              <a:t>volunteer, </a:t>
            </a:r>
            <a:r>
              <a:rPr lang="en-US" dirty="0" smtClean="0"/>
              <a:t>committees)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Other </a:t>
            </a:r>
            <a:r>
              <a:rPr lang="en-US" dirty="0"/>
              <a:t>Professional </a:t>
            </a:r>
            <a:r>
              <a:rPr lang="en-US" dirty="0" smtClean="0"/>
              <a:t>Employment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References </a:t>
            </a:r>
            <a:r>
              <a:rPr lang="en-US" dirty="0"/>
              <a:t>(Faculty, Supervisors, no friends or family)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29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How can you gain research experience while at IUP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/>
              <a:t>Graduate </a:t>
            </a:r>
            <a:r>
              <a:rPr lang="en-US" sz="2800" dirty="0" smtClean="0"/>
              <a:t>Assistantships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Thesis/Dissertation/Synthesis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Working </a:t>
            </a:r>
            <a:r>
              <a:rPr lang="en-US" sz="2800" dirty="0"/>
              <a:t>with a faculty member on a </a:t>
            </a:r>
            <a:r>
              <a:rPr lang="en-US" sz="2800" dirty="0" smtClean="0"/>
              <a:t>project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Initiating </a:t>
            </a:r>
            <a:r>
              <a:rPr lang="en-US" sz="2800" dirty="0"/>
              <a:t>a project with a faculty </a:t>
            </a:r>
            <a:r>
              <a:rPr lang="en-US" sz="2800" dirty="0" smtClean="0"/>
              <a:t>member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Collaborating </a:t>
            </a:r>
            <a:r>
              <a:rPr lang="en-US" sz="2800" dirty="0"/>
              <a:t>with other graduate students with a faculty </a:t>
            </a:r>
            <a:r>
              <a:rPr lang="en-US" sz="2800" dirty="0" smtClean="0"/>
              <a:t>mentor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Others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145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29600" cy="152368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More opportunities in conjunction with research </a:t>
            </a:r>
            <a:r>
              <a:rPr lang="en-US" dirty="0" smtClean="0">
                <a:solidFill>
                  <a:schemeClr val="tx1"/>
                </a:solidFill>
              </a:rPr>
              <a:t>experience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Apply for a Graduate Student Research Grant (Nov/Mar) $</a:t>
            </a:r>
            <a:r>
              <a:rPr lang="en-US" dirty="0" smtClean="0"/>
              <a:t>1000.00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Present </a:t>
            </a:r>
            <a:r>
              <a:rPr lang="en-US" dirty="0"/>
              <a:t>poster/paper/Three-Minute Thesis at Scholars Forum in April 2018 (Awards by </a:t>
            </a:r>
            <a:r>
              <a:rPr lang="en-US" dirty="0" smtClean="0"/>
              <a:t>College)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Apply </a:t>
            </a:r>
            <a:r>
              <a:rPr lang="en-US" dirty="0"/>
              <a:t>for Graduate Travel Grant ($750.00) to present at regional or national </a:t>
            </a:r>
            <a:r>
              <a:rPr lang="en-US" dirty="0" smtClean="0"/>
              <a:t>conference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Graduate </a:t>
            </a:r>
            <a:r>
              <a:rPr lang="en-US" dirty="0"/>
              <a:t>Student Professional Development ($</a:t>
            </a:r>
            <a:r>
              <a:rPr lang="en-US" dirty="0" smtClean="0"/>
              <a:t>300.00)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Graduate </a:t>
            </a:r>
            <a:r>
              <a:rPr lang="en-US" dirty="0"/>
              <a:t>Student Outstanding Research Award ($</a:t>
            </a:r>
            <a:r>
              <a:rPr lang="en-US" dirty="0" smtClean="0"/>
              <a:t>100.00)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External </a:t>
            </a:r>
            <a:r>
              <a:rPr lang="en-US" dirty="0"/>
              <a:t>funding sources based on discipline</a:t>
            </a:r>
          </a:p>
          <a:p>
            <a:r>
              <a:rPr lang="en-US" dirty="0">
                <a:hlinkClick r:id="rId2"/>
              </a:rPr>
              <a:t>https://www.iup.edu/research/resources/funding-research/students/graduate/internal-iup-funding-for-graduate-student-research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9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One research endeavor could produce (for your vitae)…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Research experience/skill (analysis, lit review, topic </a:t>
            </a:r>
            <a:r>
              <a:rPr lang="en-US" sz="2400" dirty="0" smtClean="0"/>
              <a:t>knowledge)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Grant </a:t>
            </a:r>
            <a:r>
              <a:rPr lang="en-US" sz="2400" dirty="0"/>
              <a:t>monies/assistance (Faculty submit USRC </a:t>
            </a:r>
            <a:r>
              <a:rPr lang="en-US" sz="2400" dirty="0" smtClean="0"/>
              <a:t>grant)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Scholars </a:t>
            </a:r>
            <a:r>
              <a:rPr lang="en-US" sz="2400" dirty="0"/>
              <a:t>Forum </a:t>
            </a:r>
            <a:r>
              <a:rPr lang="en-US" sz="2400" dirty="0" smtClean="0"/>
              <a:t>participation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Graduate </a:t>
            </a:r>
            <a:r>
              <a:rPr lang="en-US" sz="2400" dirty="0"/>
              <a:t>Student Awards (</a:t>
            </a:r>
            <a:r>
              <a:rPr lang="en-US" sz="2400" dirty="0" smtClean="0"/>
              <a:t>IUP/State)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National </a:t>
            </a:r>
            <a:r>
              <a:rPr lang="en-US" sz="2400" dirty="0"/>
              <a:t>Conference presentation (Possible graduate paper </a:t>
            </a:r>
            <a:r>
              <a:rPr lang="en-US" sz="2400" dirty="0" smtClean="0"/>
              <a:t>competition’s)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Publication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85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24800" cy="1371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about service?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Expectations vary based on </a:t>
            </a:r>
            <a:r>
              <a:rPr lang="en-US" sz="2400" dirty="0" smtClean="0"/>
              <a:t>discipline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Can </a:t>
            </a:r>
            <a:r>
              <a:rPr lang="en-US" sz="2400" dirty="0"/>
              <a:t>be to the IUP community, Indiana or home </a:t>
            </a:r>
            <a:r>
              <a:rPr lang="en-US" sz="2400" dirty="0" smtClean="0"/>
              <a:t>community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Helps </a:t>
            </a:r>
            <a:r>
              <a:rPr lang="en-US" sz="2400" dirty="0"/>
              <a:t>if service is related to your </a:t>
            </a:r>
            <a:r>
              <a:rPr lang="en-US" sz="2400" dirty="0" smtClean="0"/>
              <a:t>field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Should </a:t>
            </a:r>
            <a:r>
              <a:rPr lang="en-US" sz="2400" dirty="0"/>
              <a:t>not use service to substitute for research </a:t>
            </a:r>
            <a:r>
              <a:rPr lang="en-US" sz="2400" dirty="0" smtClean="0"/>
              <a:t>experience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Depth </a:t>
            </a:r>
            <a:r>
              <a:rPr lang="en-US" sz="2400" dirty="0"/>
              <a:t>may show more participation than breathe (</a:t>
            </a:r>
            <a:r>
              <a:rPr lang="en-US" sz="2400" dirty="0" smtClean="0"/>
              <a:t>time)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Leadership </a:t>
            </a:r>
            <a:r>
              <a:rPr lang="en-US" sz="2400" dirty="0"/>
              <a:t>roles are a definite bonus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13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Service Opportunities at IUP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Department (may be limited, but a place to </a:t>
            </a:r>
            <a:r>
              <a:rPr lang="en-US" dirty="0" smtClean="0"/>
              <a:t>try)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 </a:t>
            </a:r>
            <a:r>
              <a:rPr lang="en-US" dirty="0"/>
              <a:t>organizations in major (service </a:t>
            </a:r>
            <a:r>
              <a:rPr lang="en-US" dirty="0" smtClean="0"/>
              <a:t>projects)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 </a:t>
            </a:r>
            <a:r>
              <a:rPr lang="en-US" dirty="0"/>
              <a:t>organizations across campus (</a:t>
            </a:r>
            <a:r>
              <a:rPr lang="en-US" dirty="0">
                <a:hlinkClick r:id="rId2"/>
              </a:rPr>
              <a:t>https://www.iup.edu/organizations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 </a:t>
            </a:r>
            <a:r>
              <a:rPr lang="en-US" dirty="0"/>
              <a:t>Government Association (Senate meetings, Committee </a:t>
            </a:r>
            <a:r>
              <a:rPr lang="en-US" dirty="0" smtClean="0"/>
              <a:t>meetings)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 </a:t>
            </a:r>
            <a:r>
              <a:rPr lang="en-US" dirty="0"/>
              <a:t>Leadership Program (</a:t>
            </a:r>
            <a:r>
              <a:rPr lang="en-US" dirty="0">
                <a:hlinkClick r:id="rId3"/>
              </a:rPr>
              <a:t>https://www.iup.edu/leadership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Watch </a:t>
            </a:r>
            <a:r>
              <a:rPr lang="en-US" dirty="0"/>
              <a:t>emails for other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455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</TotalTime>
  <Words>470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Black</vt:lpstr>
      <vt:lpstr>Essential</vt:lpstr>
      <vt:lpstr>   Enhancing Marketability  through Research Opportunities at the Graduate Level   </vt:lpstr>
      <vt:lpstr>Why are you here? What are your goals in Graduate School?</vt:lpstr>
      <vt:lpstr>Vitae</vt:lpstr>
      <vt:lpstr>What is on a vitae?</vt:lpstr>
      <vt:lpstr>How can you gain research experience while at IUP?</vt:lpstr>
      <vt:lpstr>More opportunities in conjunction with research experience</vt:lpstr>
      <vt:lpstr>One research endeavor could produce (for your vitae)…</vt:lpstr>
      <vt:lpstr>What about service?</vt:lpstr>
      <vt:lpstr>Service Opportunities at IUP</vt:lpstr>
      <vt:lpstr>What are similarities in both endeavors?</vt:lpstr>
    </vt:vector>
  </TitlesOfParts>
  <Company>Indiana University of Pennsylvania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Marketability  through Research Opportunities at the Graduate Level</dc:title>
  <dc:creator>jgossett</dc:creator>
  <cp:lastModifiedBy>Mrs. Sharon C. Aikins</cp:lastModifiedBy>
  <cp:revision>3</cp:revision>
  <dcterms:created xsi:type="dcterms:W3CDTF">2017-09-25T17:27:12Z</dcterms:created>
  <dcterms:modified xsi:type="dcterms:W3CDTF">2017-09-27T13:29:07Z</dcterms:modified>
</cp:coreProperties>
</file>