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40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A87D2-9261-584F-A834-4E7A8B8E93D2}" type="datetimeFigureOut">
              <a:rPr lang="en-US" smtClean="0"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993A2-0E18-3F4D-A1C3-AAE6E62E12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40409"/>
            <a:ext cx="7772400" cy="1470025"/>
          </a:xfrm>
        </p:spPr>
        <p:txBody>
          <a:bodyPr/>
          <a:lstStyle/>
          <a:p>
            <a:r>
              <a:rPr lang="en-US" dirty="0" smtClean="0"/>
              <a:t>A Win-Win-Win for Faculty, Students, and Academia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16707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How integrating undergraduate research into your curriculum yields publishable scholarship in your academic discipline, enhances our knowledge in the field of teaching &amp; learning, engages students, and improves student retention &amp; success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446" y="4837546"/>
            <a:ext cx="3562694" cy="2020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560" y="1651000"/>
            <a:ext cx="10716210" cy="42864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2632767" y="1600200"/>
            <a:ext cx="6054033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What is “Research”? Hint: You all do research but some of you just don’t call it that!</a:t>
            </a:r>
          </a:p>
          <a:p>
            <a:r>
              <a:rPr lang="en-US" b="1" dirty="0" smtClean="0"/>
              <a:t>Why should undergraduates engage in authentic research experiences?</a:t>
            </a:r>
          </a:p>
          <a:p>
            <a:r>
              <a:rPr lang="en-US" b="1" dirty="0" smtClean="0"/>
              <a:t>What does this have to do with </a:t>
            </a:r>
            <a:r>
              <a:rPr lang="en-US" b="1" dirty="0" err="1" smtClean="0"/>
              <a:t>SoTL</a:t>
            </a:r>
            <a:r>
              <a:rPr lang="en-US" b="1" dirty="0" smtClean="0"/>
              <a:t>?</a:t>
            </a:r>
          </a:p>
          <a:p>
            <a:r>
              <a:rPr lang="en-US" b="1" dirty="0" smtClean="0"/>
              <a:t>How could I make this work in my discipline? What’s in it for me? What are the barriers and how can IUP facilitate?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8949" y="-213226"/>
            <a:ext cx="2165712" cy="21657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“Research”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Original knowledge production in any discipline</a:t>
            </a:r>
          </a:p>
          <a:p>
            <a:pPr lvl="1"/>
            <a:r>
              <a:rPr lang="en-US" dirty="0" smtClean="0"/>
              <a:t>Original (inquiry-based, not cookbook)</a:t>
            </a:r>
          </a:p>
          <a:p>
            <a:pPr lvl="1"/>
            <a:r>
              <a:rPr lang="en-US" dirty="0" smtClean="0"/>
              <a:t>Knowledge production (new information or confirmation of new information)</a:t>
            </a:r>
          </a:p>
          <a:p>
            <a:pPr lvl="1"/>
            <a:r>
              <a:rPr lang="en-US" dirty="0" smtClean="0"/>
              <a:t>ANY discipline! Seriously!</a:t>
            </a:r>
          </a:p>
          <a:p>
            <a:r>
              <a:rPr lang="en-US" dirty="0" smtClean="0"/>
              <a:t>Examples…let’s discuss</a:t>
            </a:r>
          </a:p>
          <a:p>
            <a:r>
              <a:rPr lang="en-US" dirty="0" smtClean="0"/>
              <a:t>What is an “authentic” research experience for students? Engagement in original knowledge production!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Importance of authentic research experiences for undergraduates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High-impact teaching practice</a:t>
            </a:r>
          </a:p>
          <a:p>
            <a:r>
              <a:rPr lang="en-US" dirty="0" smtClean="0"/>
              <a:t>Improves retention in major</a:t>
            </a:r>
          </a:p>
          <a:p>
            <a:r>
              <a:rPr lang="en-US" dirty="0" smtClean="0"/>
              <a:t>Improves university retention</a:t>
            </a:r>
          </a:p>
          <a:p>
            <a:r>
              <a:rPr lang="en-US" dirty="0" smtClean="0"/>
              <a:t>Retention gains are even more dramatic for struggling students and those from underrepresented ethnic and racial minorities; students with disabilities; females; students of lower socioeconomic status; first- and second-year students, and others not traditionally involved in the development of new knowledge</a:t>
            </a:r>
          </a:p>
          <a:p>
            <a:r>
              <a:rPr lang="en-US" dirty="0" smtClean="0"/>
              <a:t>Helps students develop critical skills such as problem-solving, analysis, creativity, and communication</a:t>
            </a:r>
          </a:p>
          <a:p>
            <a:r>
              <a:rPr lang="en-US" dirty="0" smtClean="0"/>
              <a:t>Students feel more ownership in their knowledge and their success</a:t>
            </a:r>
          </a:p>
          <a:p>
            <a:r>
              <a:rPr lang="en-US" dirty="0" smtClean="0"/>
              <a:t>For more information, see CUR (http://</a:t>
            </a:r>
            <a:r>
              <a:rPr lang="en-US" dirty="0" err="1" smtClean="0"/>
              <a:t>www.cur.org</a:t>
            </a:r>
            <a:r>
              <a:rPr lang="en-US" dirty="0" smtClean="0"/>
              <a:t>/)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22" y="5400724"/>
            <a:ext cx="3201422" cy="14387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UG research have to do with </a:t>
            </a:r>
            <a:r>
              <a:rPr lang="en-US" dirty="0" err="1" smtClean="0"/>
              <a:t>SoTL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Benefits of UG research are known (see prior slide) BUT there’s VERY LITTLE RESEARCH (especially in non-STEM disciplines) on best practices!</a:t>
            </a:r>
          </a:p>
          <a:p>
            <a:r>
              <a:rPr lang="en-US" dirty="0" err="1" smtClean="0"/>
              <a:t>SoTL</a:t>
            </a:r>
            <a:r>
              <a:rPr lang="en-US" dirty="0" smtClean="0"/>
              <a:t> can fill a critical gap in our knowledge about an important, high-impact teaching practice!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429" y="4838197"/>
            <a:ext cx="2884806" cy="1954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6296" y="4897249"/>
            <a:ext cx="2617703" cy="19607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nice. What’s in it for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UG research doesn’t have to be an altruistic pursuit…</a:t>
            </a:r>
          </a:p>
          <a:p>
            <a:r>
              <a:rPr lang="en-US" dirty="0" smtClean="0"/>
              <a:t>Faculty have research interests but insufficient time to pursue them all</a:t>
            </a:r>
          </a:p>
          <a:p>
            <a:r>
              <a:rPr lang="en-US" dirty="0" smtClean="0"/>
              <a:t>Many of these interests map to the critical elements of core curriculum</a:t>
            </a:r>
          </a:p>
          <a:p>
            <a:r>
              <a:rPr lang="en-US" dirty="0" smtClean="0"/>
              <a:t>Your faculty interests can be translated into classroom projects</a:t>
            </a:r>
          </a:p>
          <a:p>
            <a:r>
              <a:rPr lang="en-US" dirty="0" smtClean="0"/>
              <a:t>Students collect, analyze, format, code, etc in support of YOUR research interests</a:t>
            </a:r>
          </a:p>
          <a:p>
            <a:r>
              <a:rPr lang="en-US" dirty="0" smtClean="0"/>
              <a:t>Students get a great experience and you </a:t>
            </a:r>
            <a:r>
              <a:rPr lang="en-US" dirty="0" smtClean="0">
                <a:solidFill>
                  <a:schemeClr val="bg1"/>
                </a:solidFill>
              </a:rPr>
              <a:t>get data in </a:t>
            </a:r>
            <a:r>
              <a:rPr lang="en-US" dirty="0" smtClean="0"/>
              <a:t>TWO areas: data you can use for your ow</a:t>
            </a:r>
            <a:r>
              <a:rPr lang="en-US" dirty="0" smtClean="0">
                <a:solidFill>
                  <a:srgbClr val="FFFFFF"/>
                </a:solidFill>
              </a:rPr>
              <a:t>n discipline</a:t>
            </a:r>
            <a:r>
              <a:rPr lang="en-US" dirty="0" smtClean="0"/>
              <a:t>-specific research AND data on </a:t>
            </a:r>
            <a:r>
              <a:rPr lang="en-US" dirty="0" err="1" smtClean="0"/>
              <a:t>SoTL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exactly could this work? How can we involve students?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Barriers?</a:t>
            </a:r>
          </a:p>
          <a:p>
            <a:r>
              <a:rPr lang="en-US" dirty="0" smtClean="0"/>
              <a:t>Know-how, interest, time, money, others?</a:t>
            </a:r>
          </a:p>
          <a:p>
            <a:pPr>
              <a:buNone/>
            </a:pPr>
            <a:r>
              <a:rPr lang="en-US" dirty="0" smtClean="0"/>
              <a:t>Solutions?</a:t>
            </a:r>
          </a:p>
          <a:p>
            <a:r>
              <a:rPr lang="en-US" dirty="0" smtClean="0"/>
              <a:t>CTE</a:t>
            </a:r>
          </a:p>
          <a:p>
            <a:r>
              <a:rPr lang="en-US" dirty="0" smtClean="0"/>
              <a:t>CUR</a:t>
            </a:r>
          </a:p>
          <a:p>
            <a:r>
              <a:rPr lang="en-US" dirty="0" smtClean="0"/>
              <a:t>SGSR—pilot project—$$ available</a:t>
            </a:r>
          </a:p>
          <a:p>
            <a:pPr>
              <a:buNone/>
            </a:pPr>
            <a:r>
              <a:rPr lang="en-US" dirty="0" smtClean="0"/>
              <a:t>Students?</a:t>
            </a:r>
          </a:p>
          <a:p>
            <a:r>
              <a:rPr lang="en-US" dirty="0" smtClean="0"/>
              <a:t>Students can/should be engaged in all aspects of research design (both the discipline-specific aspect and the </a:t>
            </a:r>
            <a:r>
              <a:rPr lang="en-US" dirty="0" err="1" smtClean="0"/>
              <a:t>SoTL</a:t>
            </a:r>
            <a:r>
              <a:rPr lang="en-US" dirty="0" smtClean="0"/>
              <a:t> aspect)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460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A Win-Win-Win for Faculty, Students, and Academia</vt:lpstr>
      <vt:lpstr>Roadmap</vt:lpstr>
      <vt:lpstr>“Research”</vt:lpstr>
      <vt:lpstr>Importance of authentic research experiences for undergraduates</vt:lpstr>
      <vt:lpstr>What does UG research have to do with SoTL?</vt:lpstr>
      <vt:lpstr>That’s nice. What’s in it for me?</vt:lpstr>
      <vt:lpstr>How exactly could this work? How can we involve students?</vt:lpstr>
    </vt:vector>
  </TitlesOfParts>
  <Company>IUP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Win-Win-Win for Faculty, Students, and Academia</dc:title>
  <dc:creator>Hilliary Creely</dc:creator>
  <cp:lastModifiedBy>Dr. Stephanie A. Taylor-Davis</cp:lastModifiedBy>
  <cp:revision>4</cp:revision>
  <dcterms:created xsi:type="dcterms:W3CDTF">2016-04-22T14:18:27Z</dcterms:created>
  <dcterms:modified xsi:type="dcterms:W3CDTF">2016-05-09T16:51:48Z</dcterms:modified>
</cp:coreProperties>
</file>