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87" r:id="rId3"/>
    <p:sldId id="291" r:id="rId4"/>
    <p:sldId id="258" r:id="rId5"/>
    <p:sldId id="262" r:id="rId6"/>
    <p:sldId id="290" r:id="rId7"/>
    <p:sldId id="264" r:id="rId8"/>
    <p:sldId id="265" r:id="rId9"/>
    <p:sldId id="266" r:id="rId10"/>
    <p:sldId id="267" r:id="rId11"/>
    <p:sldId id="268" r:id="rId12"/>
    <p:sldId id="269" r:id="rId13"/>
    <p:sldId id="270" r:id="rId14"/>
    <p:sldId id="271" r:id="rId15"/>
    <p:sldId id="273" r:id="rId16"/>
    <p:sldId id="272" r:id="rId17"/>
    <p:sldId id="275" r:id="rId18"/>
    <p:sldId id="276" r:id="rId19"/>
    <p:sldId id="277" r:id="rId20"/>
    <p:sldId id="278" r:id="rId21"/>
    <p:sldId id="279" r:id="rId22"/>
    <p:sldId id="280" r:id="rId23"/>
    <p:sldId id="281" r:id="rId24"/>
    <p:sldId id="282" r:id="rId25"/>
    <p:sldId id="283"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tz, Beth Lynn Dr." initials="DBLD"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E6308-9968-482B-8CAD-6900DC6085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9F50874-FE40-4CDA-81F2-3950159F0FB0}">
      <dgm:prSet phldrT="[Text]"/>
      <dgm:spPr/>
      <dgm:t>
        <a:bodyPr/>
        <a:lstStyle/>
        <a:p>
          <a:r>
            <a:rPr lang="en-US" dirty="0" smtClean="0"/>
            <a:t>Scholarly Teaching</a:t>
          </a:r>
          <a:endParaRPr lang="en-US" dirty="0"/>
        </a:p>
      </dgm:t>
    </dgm:pt>
    <dgm:pt modelId="{CD0BA42D-FDC3-4147-A558-EED4FBCBF16E}" type="parTrans" cxnId="{0A212E83-FB00-43D0-A03C-20035AA15912}">
      <dgm:prSet/>
      <dgm:spPr/>
      <dgm:t>
        <a:bodyPr/>
        <a:lstStyle/>
        <a:p>
          <a:endParaRPr lang="en-US"/>
        </a:p>
      </dgm:t>
    </dgm:pt>
    <dgm:pt modelId="{0E3CEE5D-A936-45BF-9E7E-9076375F5D70}" type="sibTrans" cxnId="{0A212E83-FB00-43D0-A03C-20035AA15912}">
      <dgm:prSet/>
      <dgm:spPr/>
      <dgm:t>
        <a:bodyPr/>
        <a:lstStyle/>
        <a:p>
          <a:endParaRPr lang="en-US"/>
        </a:p>
      </dgm:t>
    </dgm:pt>
    <dgm:pt modelId="{59EB82A1-1032-498A-9E90-E99BFCD42EC1}">
      <dgm:prSet phldrT="[Text]"/>
      <dgm:spPr/>
      <dgm:t>
        <a:bodyPr/>
        <a:lstStyle/>
        <a:p>
          <a:r>
            <a:rPr lang="en-US" dirty="0" smtClean="0">
              <a:latin typeface="Comic Sans MS" pitchFamily="66" charset="0"/>
            </a:rPr>
            <a:t>Teaching informed by research on teaching and learning (“consumers”)</a:t>
          </a:r>
          <a:endParaRPr lang="en-US" dirty="0"/>
        </a:p>
      </dgm:t>
    </dgm:pt>
    <dgm:pt modelId="{721F9D37-E0E8-4B4F-B54B-4AFB1186246F}" type="parTrans" cxnId="{A3B21BB7-F89E-45C7-9859-49E7C21101B7}">
      <dgm:prSet/>
      <dgm:spPr/>
      <dgm:t>
        <a:bodyPr/>
        <a:lstStyle/>
        <a:p>
          <a:endParaRPr lang="en-US"/>
        </a:p>
      </dgm:t>
    </dgm:pt>
    <dgm:pt modelId="{AEBD7352-FE4C-4C98-B50A-4E141ED16D1C}" type="sibTrans" cxnId="{A3B21BB7-F89E-45C7-9859-49E7C21101B7}">
      <dgm:prSet/>
      <dgm:spPr/>
      <dgm:t>
        <a:bodyPr/>
        <a:lstStyle/>
        <a:p>
          <a:endParaRPr lang="en-US"/>
        </a:p>
      </dgm:t>
    </dgm:pt>
    <dgm:pt modelId="{6FA8BF88-7A47-40C3-83E6-434F94FBA8B6}">
      <dgm:prSet phldrT="[Text]"/>
      <dgm:spPr/>
      <dgm:t>
        <a:bodyPr/>
        <a:lstStyle/>
        <a:p>
          <a:r>
            <a:rPr lang="en-US" dirty="0" smtClean="0"/>
            <a:t>Scholars of teaching and Learning</a:t>
          </a:r>
          <a:endParaRPr lang="en-US" dirty="0"/>
        </a:p>
      </dgm:t>
    </dgm:pt>
    <dgm:pt modelId="{AF84FE92-B669-4BFE-AA3C-02ADAB955727}" type="parTrans" cxnId="{BB064DB5-2C34-46DC-995C-D0D73F2A4B53}">
      <dgm:prSet/>
      <dgm:spPr/>
      <dgm:t>
        <a:bodyPr/>
        <a:lstStyle/>
        <a:p>
          <a:endParaRPr lang="en-US"/>
        </a:p>
      </dgm:t>
    </dgm:pt>
    <dgm:pt modelId="{86341DDF-5C1E-4490-A54A-565ECB174C34}" type="sibTrans" cxnId="{BB064DB5-2C34-46DC-995C-D0D73F2A4B53}">
      <dgm:prSet/>
      <dgm:spPr/>
      <dgm:t>
        <a:bodyPr/>
        <a:lstStyle/>
        <a:p>
          <a:endParaRPr lang="en-US"/>
        </a:p>
      </dgm:t>
    </dgm:pt>
    <dgm:pt modelId="{16F29182-3490-4919-8391-E9F1FC67F52D}">
      <dgm:prSet phldrT="[Text]"/>
      <dgm:spPr/>
      <dgm:t>
        <a:bodyPr/>
        <a:lstStyle/>
        <a:p>
          <a:r>
            <a:rPr lang="en-US" dirty="0" smtClean="0">
              <a:latin typeface="Comic Sans MS" pitchFamily="66" charset="0"/>
            </a:rPr>
            <a:t>Creation and dissemination of original work that is peer-reviewed and shared (“producers”)</a:t>
          </a:r>
          <a:endParaRPr lang="en-US" dirty="0"/>
        </a:p>
      </dgm:t>
    </dgm:pt>
    <dgm:pt modelId="{5DB934F4-3952-4D90-A728-83A22F959DE6}" type="parTrans" cxnId="{E54C0ABC-ED9A-4C67-AC58-8177AD9971EF}">
      <dgm:prSet/>
      <dgm:spPr/>
      <dgm:t>
        <a:bodyPr/>
        <a:lstStyle/>
        <a:p>
          <a:endParaRPr lang="en-US"/>
        </a:p>
      </dgm:t>
    </dgm:pt>
    <dgm:pt modelId="{8FA2356C-6D31-40D5-B103-37EDC99D69FE}" type="sibTrans" cxnId="{E54C0ABC-ED9A-4C67-AC58-8177AD9971EF}">
      <dgm:prSet/>
      <dgm:spPr/>
      <dgm:t>
        <a:bodyPr/>
        <a:lstStyle/>
        <a:p>
          <a:endParaRPr lang="en-US"/>
        </a:p>
      </dgm:t>
    </dgm:pt>
    <dgm:pt modelId="{619605C3-9F51-4B93-8B9B-46AD71630384}" type="pres">
      <dgm:prSet presAssocID="{48BE6308-9968-482B-8CAD-6900DC60857B}" presName="Name0" presStyleCnt="0">
        <dgm:presLayoutVars>
          <dgm:dir/>
          <dgm:animLvl val="lvl"/>
          <dgm:resizeHandles/>
        </dgm:presLayoutVars>
      </dgm:prSet>
      <dgm:spPr/>
      <dgm:t>
        <a:bodyPr/>
        <a:lstStyle/>
        <a:p>
          <a:endParaRPr lang="en-US"/>
        </a:p>
      </dgm:t>
    </dgm:pt>
    <dgm:pt modelId="{A2821327-B17D-4004-BC50-93B263D80A82}" type="pres">
      <dgm:prSet presAssocID="{D9F50874-FE40-4CDA-81F2-3950159F0FB0}" presName="linNode" presStyleCnt="0"/>
      <dgm:spPr/>
    </dgm:pt>
    <dgm:pt modelId="{AA0443B8-D845-4FAB-B904-2DAEEA693789}" type="pres">
      <dgm:prSet presAssocID="{D9F50874-FE40-4CDA-81F2-3950159F0FB0}" presName="parentShp" presStyleLbl="node1" presStyleIdx="0" presStyleCnt="2">
        <dgm:presLayoutVars>
          <dgm:bulletEnabled val="1"/>
        </dgm:presLayoutVars>
      </dgm:prSet>
      <dgm:spPr/>
      <dgm:t>
        <a:bodyPr/>
        <a:lstStyle/>
        <a:p>
          <a:endParaRPr lang="en-US"/>
        </a:p>
      </dgm:t>
    </dgm:pt>
    <dgm:pt modelId="{8370F5AF-2C1E-427D-B3C1-0B0EA3606248}" type="pres">
      <dgm:prSet presAssocID="{D9F50874-FE40-4CDA-81F2-3950159F0FB0}" presName="childShp" presStyleLbl="bgAccFollowNode1" presStyleIdx="0" presStyleCnt="2">
        <dgm:presLayoutVars>
          <dgm:bulletEnabled val="1"/>
        </dgm:presLayoutVars>
      </dgm:prSet>
      <dgm:spPr/>
      <dgm:t>
        <a:bodyPr/>
        <a:lstStyle/>
        <a:p>
          <a:endParaRPr lang="en-US"/>
        </a:p>
      </dgm:t>
    </dgm:pt>
    <dgm:pt modelId="{7DEB8124-96C9-48F0-9FF8-C48B29A44720}" type="pres">
      <dgm:prSet presAssocID="{0E3CEE5D-A936-45BF-9E7E-9076375F5D70}" presName="spacing" presStyleCnt="0"/>
      <dgm:spPr/>
    </dgm:pt>
    <dgm:pt modelId="{F48CB32B-3F0F-4AAE-BF1D-1BA5784EA35B}" type="pres">
      <dgm:prSet presAssocID="{6FA8BF88-7A47-40C3-83E6-434F94FBA8B6}" presName="linNode" presStyleCnt="0"/>
      <dgm:spPr/>
    </dgm:pt>
    <dgm:pt modelId="{D780741A-545F-427D-BE1D-665D337B203F}" type="pres">
      <dgm:prSet presAssocID="{6FA8BF88-7A47-40C3-83E6-434F94FBA8B6}" presName="parentShp" presStyleLbl="node1" presStyleIdx="1" presStyleCnt="2">
        <dgm:presLayoutVars>
          <dgm:bulletEnabled val="1"/>
        </dgm:presLayoutVars>
      </dgm:prSet>
      <dgm:spPr/>
      <dgm:t>
        <a:bodyPr/>
        <a:lstStyle/>
        <a:p>
          <a:endParaRPr lang="en-US"/>
        </a:p>
      </dgm:t>
    </dgm:pt>
    <dgm:pt modelId="{46F8AC57-BCEC-46B6-A2EF-3EE9200A31B8}" type="pres">
      <dgm:prSet presAssocID="{6FA8BF88-7A47-40C3-83E6-434F94FBA8B6}" presName="childShp" presStyleLbl="bgAccFollowNode1" presStyleIdx="1" presStyleCnt="2">
        <dgm:presLayoutVars>
          <dgm:bulletEnabled val="1"/>
        </dgm:presLayoutVars>
      </dgm:prSet>
      <dgm:spPr/>
      <dgm:t>
        <a:bodyPr/>
        <a:lstStyle/>
        <a:p>
          <a:endParaRPr lang="en-US"/>
        </a:p>
      </dgm:t>
    </dgm:pt>
  </dgm:ptLst>
  <dgm:cxnLst>
    <dgm:cxn modelId="{BB064DB5-2C34-46DC-995C-D0D73F2A4B53}" srcId="{48BE6308-9968-482B-8CAD-6900DC60857B}" destId="{6FA8BF88-7A47-40C3-83E6-434F94FBA8B6}" srcOrd="1" destOrd="0" parTransId="{AF84FE92-B669-4BFE-AA3C-02ADAB955727}" sibTransId="{86341DDF-5C1E-4490-A54A-565ECB174C34}"/>
    <dgm:cxn modelId="{B0BE31F5-E6D3-4E96-8C58-B70DAC067B84}" type="presOf" srcId="{59EB82A1-1032-498A-9E90-E99BFCD42EC1}" destId="{8370F5AF-2C1E-427D-B3C1-0B0EA3606248}" srcOrd="0" destOrd="0" presId="urn:microsoft.com/office/officeart/2005/8/layout/vList6"/>
    <dgm:cxn modelId="{E54C0ABC-ED9A-4C67-AC58-8177AD9971EF}" srcId="{6FA8BF88-7A47-40C3-83E6-434F94FBA8B6}" destId="{16F29182-3490-4919-8391-E9F1FC67F52D}" srcOrd="0" destOrd="0" parTransId="{5DB934F4-3952-4D90-A728-83A22F959DE6}" sibTransId="{8FA2356C-6D31-40D5-B103-37EDC99D69FE}"/>
    <dgm:cxn modelId="{ACD74187-3CAC-451E-A89E-016FA682D527}" type="presOf" srcId="{48BE6308-9968-482B-8CAD-6900DC60857B}" destId="{619605C3-9F51-4B93-8B9B-46AD71630384}" srcOrd="0" destOrd="0" presId="urn:microsoft.com/office/officeart/2005/8/layout/vList6"/>
    <dgm:cxn modelId="{03D5F32F-0302-476B-B67B-BD59B7542261}" type="presOf" srcId="{6FA8BF88-7A47-40C3-83E6-434F94FBA8B6}" destId="{D780741A-545F-427D-BE1D-665D337B203F}" srcOrd="0" destOrd="0" presId="urn:microsoft.com/office/officeart/2005/8/layout/vList6"/>
    <dgm:cxn modelId="{6AB2B269-626E-479C-80DF-74A319F13B7D}" type="presOf" srcId="{16F29182-3490-4919-8391-E9F1FC67F52D}" destId="{46F8AC57-BCEC-46B6-A2EF-3EE9200A31B8}" srcOrd="0" destOrd="0" presId="urn:microsoft.com/office/officeart/2005/8/layout/vList6"/>
    <dgm:cxn modelId="{A3B21BB7-F89E-45C7-9859-49E7C21101B7}" srcId="{D9F50874-FE40-4CDA-81F2-3950159F0FB0}" destId="{59EB82A1-1032-498A-9E90-E99BFCD42EC1}" srcOrd="0" destOrd="0" parTransId="{721F9D37-E0E8-4B4F-B54B-4AFB1186246F}" sibTransId="{AEBD7352-FE4C-4C98-B50A-4E141ED16D1C}"/>
    <dgm:cxn modelId="{537C5EE5-6B05-4F97-8ABD-DE1F7AAD976C}" type="presOf" srcId="{D9F50874-FE40-4CDA-81F2-3950159F0FB0}" destId="{AA0443B8-D845-4FAB-B904-2DAEEA693789}" srcOrd="0" destOrd="0" presId="urn:microsoft.com/office/officeart/2005/8/layout/vList6"/>
    <dgm:cxn modelId="{0A212E83-FB00-43D0-A03C-20035AA15912}" srcId="{48BE6308-9968-482B-8CAD-6900DC60857B}" destId="{D9F50874-FE40-4CDA-81F2-3950159F0FB0}" srcOrd="0" destOrd="0" parTransId="{CD0BA42D-FDC3-4147-A558-EED4FBCBF16E}" sibTransId="{0E3CEE5D-A936-45BF-9E7E-9076375F5D70}"/>
    <dgm:cxn modelId="{EC8E20B5-D496-4222-A811-181FCCB1FF53}" type="presParOf" srcId="{619605C3-9F51-4B93-8B9B-46AD71630384}" destId="{A2821327-B17D-4004-BC50-93B263D80A82}" srcOrd="0" destOrd="0" presId="urn:microsoft.com/office/officeart/2005/8/layout/vList6"/>
    <dgm:cxn modelId="{FB9E2054-F155-4993-AD20-5C0E5052A755}" type="presParOf" srcId="{A2821327-B17D-4004-BC50-93B263D80A82}" destId="{AA0443B8-D845-4FAB-B904-2DAEEA693789}" srcOrd="0" destOrd="0" presId="urn:microsoft.com/office/officeart/2005/8/layout/vList6"/>
    <dgm:cxn modelId="{E9B13BAF-B64D-4560-B4F9-43FBFF3319A0}" type="presParOf" srcId="{A2821327-B17D-4004-BC50-93B263D80A82}" destId="{8370F5AF-2C1E-427D-B3C1-0B0EA3606248}" srcOrd="1" destOrd="0" presId="urn:microsoft.com/office/officeart/2005/8/layout/vList6"/>
    <dgm:cxn modelId="{CFF16941-578D-4D65-A864-D4118B5297F1}" type="presParOf" srcId="{619605C3-9F51-4B93-8B9B-46AD71630384}" destId="{7DEB8124-96C9-48F0-9FF8-C48B29A44720}" srcOrd="1" destOrd="0" presId="urn:microsoft.com/office/officeart/2005/8/layout/vList6"/>
    <dgm:cxn modelId="{A567C54D-169D-4E70-8236-07ECA5ADBF39}" type="presParOf" srcId="{619605C3-9F51-4B93-8B9B-46AD71630384}" destId="{F48CB32B-3F0F-4AAE-BF1D-1BA5784EA35B}" srcOrd="2" destOrd="0" presId="urn:microsoft.com/office/officeart/2005/8/layout/vList6"/>
    <dgm:cxn modelId="{BD00FA1D-7D2B-4393-AD96-953D321B2F27}" type="presParOf" srcId="{F48CB32B-3F0F-4AAE-BF1D-1BA5784EA35B}" destId="{D780741A-545F-427D-BE1D-665D337B203F}" srcOrd="0" destOrd="0" presId="urn:microsoft.com/office/officeart/2005/8/layout/vList6"/>
    <dgm:cxn modelId="{0F23E0F8-49A3-46E1-BBAB-B505918984FB}" type="presParOf" srcId="{F48CB32B-3F0F-4AAE-BF1D-1BA5784EA35B}" destId="{46F8AC57-BCEC-46B6-A2EF-3EE9200A31B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82132-7B7A-49DC-A9F6-80CEE447D4F4}" type="doc">
      <dgm:prSet loTypeId="urn:microsoft.com/office/officeart/2005/8/layout/hProcess9" loCatId="process" qsTypeId="urn:microsoft.com/office/officeart/2005/8/quickstyle/simple1" qsCatId="simple" csTypeId="urn:microsoft.com/office/officeart/2005/8/colors/accent1_2" csCatId="accent1" phldr="1"/>
      <dgm:spPr/>
    </dgm:pt>
    <dgm:pt modelId="{AA98571B-E450-4517-9177-65D9F0A687FC}">
      <dgm:prSet phldrT="[Text]"/>
      <dgm:spPr>
        <a:solidFill>
          <a:schemeClr val="accent5">
            <a:lumMod val="60000"/>
            <a:lumOff val="40000"/>
          </a:schemeClr>
        </a:solidFill>
      </dgm:spPr>
      <dgm:t>
        <a:bodyPr/>
        <a:lstStyle/>
        <a:p>
          <a:r>
            <a:rPr lang="en-US" dirty="0" smtClean="0"/>
            <a:t>Research Question</a:t>
          </a:r>
          <a:endParaRPr lang="en-US" dirty="0"/>
        </a:p>
      </dgm:t>
    </dgm:pt>
    <dgm:pt modelId="{4A1198B6-3A5A-49B2-B7D8-75F73CB2A05E}" type="parTrans" cxnId="{6032FE0E-C7A0-4425-8ED1-8CC43F5B62A7}">
      <dgm:prSet/>
      <dgm:spPr/>
    </dgm:pt>
    <dgm:pt modelId="{3290AFB6-471A-46AA-A95E-91B466284492}" type="sibTrans" cxnId="{6032FE0E-C7A0-4425-8ED1-8CC43F5B62A7}">
      <dgm:prSet/>
      <dgm:spPr/>
    </dgm:pt>
    <dgm:pt modelId="{9C961473-9A30-4928-BFFC-47CA5457D92B}">
      <dgm:prSet phldrT="[Text]"/>
      <dgm:spPr>
        <a:solidFill>
          <a:schemeClr val="accent5">
            <a:lumMod val="60000"/>
            <a:lumOff val="40000"/>
          </a:schemeClr>
        </a:solidFill>
      </dgm:spPr>
      <dgm:t>
        <a:bodyPr/>
        <a:lstStyle/>
        <a:p>
          <a:r>
            <a:rPr lang="en-US" dirty="0" smtClean="0"/>
            <a:t>Design the Study</a:t>
          </a:r>
          <a:endParaRPr lang="en-US" dirty="0"/>
        </a:p>
      </dgm:t>
    </dgm:pt>
    <dgm:pt modelId="{A7B3EB55-F976-4E3D-9FDA-A7D3ABA722D8}" type="parTrans" cxnId="{CBF385D9-5B3B-4F96-AEE4-468135526F79}">
      <dgm:prSet/>
      <dgm:spPr/>
    </dgm:pt>
    <dgm:pt modelId="{1208568A-B24F-4ADD-8B31-C990ECD31243}" type="sibTrans" cxnId="{CBF385D9-5B3B-4F96-AEE4-468135526F79}">
      <dgm:prSet/>
      <dgm:spPr/>
    </dgm:pt>
    <dgm:pt modelId="{FE454589-BA13-449A-BDF0-6E434DDE536C}">
      <dgm:prSet phldrT="[Text]"/>
      <dgm:spPr>
        <a:solidFill>
          <a:schemeClr val="accent5">
            <a:lumMod val="60000"/>
            <a:lumOff val="40000"/>
          </a:schemeClr>
        </a:solidFill>
      </dgm:spPr>
      <dgm:t>
        <a:bodyPr/>
        <a:lstStyle/>
        <a:p>
          <a:r>
            <a:rPr lang="en-US" dirty="0" smtClean="0"/>
            <a:t>Collect Data</a:t>
          </a:r>
          <a:endParaRPr lang="en-US" dirty="0"/>
        </a:p>
      </dgm:t>
    </dgm:pt>
    <dgm:pt modelId="{B5A0D5D9-B747-4051-B612-4994809BB631}" type="parTrans" cxnId="{FE51967C-3080-4A39-ADED-2B8FFD309196}">
      <dgm:prSet/>
      <dgm:spPr/>
    </dgm:pt>
    <dgm:pt modelId="{0B0B93D7-9AEB-4FDB-B4F8-29B935713C04}" type="sibTrans" cxnId="{FE51967C-3080-4A39-ADED-2B8FFD309196}">
      <dgm:prSet/>
      <dgm:spPr/>
    </dgm:pt>
    <dgm:pt modelId="{A934EF2E-41AB-4A79-B48B-2722806207E3}">
      <dgm:prSet phldrT="[Text]"/>
      <dgm:spPr>
        <a:solidFill>
          <a:schemeClr val="accent5">
            <a:lumMod val="60000"/>
            <a:lumOff val="40000"/>
          </a:schemeClr>
        </a:solidFill>
      </dgm:spPr>
      <dgm:t>
        <a:bodyPr/>
        <a:lstStyle/>
        <a:p>
          <a:r>
            <a:rPr lang="en-US" dirty="0" smtClean="0"/>
            <a:t>Analyze Data</a:t>
          </a:r>
          <a:endParaRPr lang="en-US" dirty="0"/>
        </a:p>
      </dgm:t>
    </dgm:pt>
    <dgm:pt modelId="{F72F823B-46D6-4296-B07A-AB0678BF65EE}" type="parTrans" cxnId="{895B8774-839E-4F7E-B9D2-D2B3A0DBD516}">
      <dgm:prSet/>
      <dgm:spPr/>
    </dgm:pt>
    <dgm:pt modelId="{C841068A-42E7-43EA-88DB-3DD6EFF75ED2}" type="sibTrans" cxnId="{895B8774-839E-4F7E-B9D2-D2B3A0DBD516}">
      <dgm:prSet/>
      <dgm:spPr/>
    </dgm:pt>
    <dgm:pt modelId="{50942091-610E-4E27-A649-38816DCBC43A}">
      <dgm:prSet phldrT="[Text]"/>
      <dgm:spPr>
        <a:solidFill>
          <a:schemeClr val="accent5">
            <a:lumMod val="60000"/>
            <a:lumOff val="40000"/>
          </a:schemeClr>
        </a:solidFill>
      </dgm:spPr>
      <dgm:t>
        <a:bodyPr/>
        <a:lstStyle/>
        <a:p>
          <a:r>
            <a:rPr lang="en-US" dirty="0" smtClean="0"/>
            <a:t>Report Findings</a:t>
          </a:r>
          <a:endParaRPr lang="en-US" dirty="0"/>
        </a:p>
      </dgm:t>
    </dgm:pt>
    <dgm:pt modelId="{8853301A-9E3D-48D6-ADDE-14B4C7DCA369}" type="parTrans" cxnId="{A6505F4E-8F5D-487B-8B1F-F88E0F15860F}">
      <dgm:prSet/>
      <dgm:spPr/>
    </dgm:pt>
    <dgm:pt modelId="{AD79AD94-1F4D-4E81-B199-56FA1A21C5A0}" type="sibTrans" cxnId="{A6505F4E-8F5D-487B-8B1F-F88E0F15860F}">
      <dgm:prSet/>
      <dgm:spPr/>
    </dgm:pt>
    <dgm:pt modelId="{98D07415-2BF9-4891-BFEF-A3BFEA25E7A8}" type="pres">
      <dgm:prSet presAssocID="{2D982132-7B7A-49DC-A9F6-80CEE447D4F4}" presName="CompostProcess" presStyleCnt="0">
        <dgm:presLayoutVars>
          <dgm:dir/>
          <dgm:resizeHandles val="exact"/>
        </dgm:presLayoutVars>
      </dgm:prSet>
      <dgm:spPr/>
    </dgm:pt>
    <dgm:pt modelId="{3D6265A9-5F47-4556-93FA-8D7850A19085}" type="pres">
      <dgm:prSet presAssocID="{2D982132-7B7A-49DC-A9F6-80CEE447D4F4}" presName="arrow" presStyleLbl="bgShp" presStyleIdx="0" presStyleCnt="1"/>
      <dgm:spPr>
        <a:solidFill>
          <a:schemeClr val="accent5">
            <a:lumMod val="75000"/>
          </a:schemeClr>
        </a:solidFill>
      </dgm:spPr>
    </dgm:pt>
    <dgm:pt modelId="{6328F77A-FC6F-4EE3-B103-C85BC54921F0}" type="pres">
      <dgm:prSet presAssocID="{2D982132-7B7A-49DC-A9F6-80CEE447D4F4}" presName="linearProcess" presStyleCnt="0"/>
      <dgm:spPr/>
    </dgm:pt>
    <dgm:pt modelId="{78CDE51C-7764-4033-80F8-EE3E05C45F91}" type="pres">
      <dgm:prSet presAssocID="{AA98571B-E450-4517-9177-65D9F0A687FC}" presName="textNode" presStyleLbl="node1" presStyleIdx="0" presStyleCnt="5">
        <dgm:presLayoutVars>
          <dgm:bulletEnabled val="1"/>
        </dgm:presLayoutVars>
      </dgm:prSet>
      <dgm:spPr/>
      <dgm:t>
        <a:bodyPr/>
        <a:lstStyle/>
        <a:p>
          <a:endParaRPr lang="en-US"/>
        </a:p>
      </dgm:t>
    </dgm:pt>
    <dgm:pt modelId="{3DCF8ADC-8C02-4EC3-A1ED-08C0AFC33171}" type="pres">
      <dgm:prSet presAssocID="{3290AFB6-471A-46AA-A95E-91B466284492}" presName="sibTrans" presStyleCnt="0"/>
      <dgm:spPr/>
    </dgm:pt>
    <dgm:pt modelId="{CF6961AD-F384-47F1-954D-4CD135C7AFEB}" type="pres">
      <dgm:prSet presAssocID="{9C961473-9A30-4928-BFFC-47CA5457D92B}" presName="textNode" presStyleLbl="node1" presStyleIdx="1" presStyleCnt="5">
        <dgm:presLayoutVars>
          <dgm:bulletEnabled val="1"/>
        </dgm:presLayoutVars>
      </dgm:prSet>
      <dgm:spPr/>
      <dgm:t>
        <a:bodyPr/>
        <a:lstStyle/>
        <a:p>
          <a:endParaRPr lang="en-US"/>
        </a:p>
      </dgm:t>
    </dgm:pt>
    <dgm:pt modelId="{A559419C-1421-4481-A532-4E3B107BD008}" type="pres">
      <dgm:prSet presAssocID="{1208568A-B24F-4ADD-8B31-C990ECD31243}" presName="sibTrans" presStyleCnt="0"/>
      <dgm:spPr/>
    </dgm:pt>
    <dgm:pt modelId="{3610EDBF-B9A5-41CE-93D9-99E29F729367}" type="pres">
      <dgm:prSet presAssocID="{FE454589-BA13-449A-BDF0-6E434DDE536C}" presName="textNode" presStyleLbl="node1" presStyleIdx="2" presStyleCnt="5">
        <dgm:presLayoutVars>
          <dgm:bulletEnabled val="1"/>
        </dgm:presLayoutVars>
      </dgm:prSet>
      <dgm:spPr/>
      <dgm:t>
        <a:bodyPr/>
        <a:lstStyle/>
        <a:p>
          <a:endParaRPr lang="en-US"/>
        </a:p>
      </dgm:t>
    </dgm:pt>
    <dgm:pt modelId="{7C8B94CA-BA18-4141-B316-9DAC8BA67121}" type="pres">
      <dgm:prSet presAssocID="{0B0B93D7-9AEB-4FDB-B4F8-29B935713C04}" presName="sibTrans" presStyleCnt="0"/>
      <dgm:spPr/>
    </dgm:pt>
    <dgm:pt modelId="{4DACE2A8-8EA6-4FCF-83D2-7264C96345A7}" type="pres">
      <dgm:prSet presAssocID="{A934EF2E-41AB-4A79-B48B-2722806207E3}" presName="textNode" presStyleLbl="node1" presStyleIdx="3" presStyleCnt="5">
        <dgm:presLayoutVars>
          <dgm:bulletEnabled val="1"/>
        </dgm:presLayoutVars>
      </dgm:prSet>
      <dgm:spPr/>
      <dgm:t>
        <a:bodyPr/>
        <a:lstStyle/>
        <a:p>
          <a:endParaRPr lang="en-US"/>
        </a:p>
      </dgm:t>
    </dgm:pt>
    <dgm:pt modelId="{5A49963C-2B86-4327-A553-D5C8538A192E}" type="pres">
      <dgm:prSet presAssocID="{C841068A-42E7-43EA-88DB-3DD6EFF75ED2}" presName="sibTrans" presStyleCnt="0"/>
      <dgm:spPr/>
    </dgm:pt>
    <dgm:pt modelId="{4E933903-4E66-42DB-A838-E2AAA041DD6B}" type="pres">
      <dgm:prSet presAssocID="{50942091-610E-4E27-A649-38816DCBC43A}" presName="textNode" presStyleLbl="node1" presStyleIdx="4" presStyleCnt="5">
        <dgm:presLayoutVars>
          <dgm:bulletEnabled val="1"/>
        </dgm:presLayoutVars>
      </dgm:prSet>
      <dgm:spPr/>
      <dgm:t>
        <a:bodyPr/>
        <a:lstStyle/>
        <a:p>
          <a:endParaRPr lang="en-US"/>
        </a:p>
      </dgm:t>
    </dgm:pt>
  </dgm:ptLst>
  <dgm:cxnLst>
    <dgm:cxn modelId="{0DB7FB33-7901-45C5-8AAF-F5E6C82B8A8A}" type="presOf" srcId="{A934EF2E-41AB-4A79-B48B-2722806207E3}" destId="{4DACE2A8-8EA6-4FCF-83D2-7264C96345A7}" srcOrd="0" destOrd="0" presId="urn:microsoft.com/office/officeart/2005/8/layout/hProcess9"/>
    <dgm:cxn modelId="{F4C04782-ABFD-4391-9E8E-100337CC8536}" type="presOf" srcId="{9C961473-9A30-4928-BFFC-47CA5457D92B}" destId="{CF6961AD-F384-47F1-954D-4CD135C7AFEB}" srcOrd="0" destOrd="0" presId="urn:microsoft.com/office/officeart/2005/8/layout/hProcess9"/>
    <dgm:cxn modelId="{FE51967C-3080-4A39-ADED-2B8FFD309196}" srcId="{2D982132-7B7A-49DC-A9F6-80CEE447D4F4}" destId="{FE454589-BA13-449A-BDF0-6E434DDE536C}" srcOrd="2" destOrd="0" parTransId="{B5A0D5D9-B747-4051-B612-4994809BB631}" sibTransId="{0B0B93D7-9AEB-4FDB-B4F8-29B935713C04}"/>
    <dgm:cxn modelId="{6032FE0E-C7A0-4425-8ED1-8CC43F5B62A7}" srcId="{2D982132-7B7A-49DC-A9F6-80CEE447D4F4}" destId="{AA98571B-E450-4517-9177-65D9F0A687FC}" srcOrd="0" destOrd="0" parTransId="{4A1198B6-3A5A-49B2-B7D8-75F73CB2A05E}" sibTransId="{3290AFB6-471A-46AA-A95E-91B466284492}"/>
    <dgm:cxn modelId="{75DC1BD3-D004-4473-82A9-84F142322D7B}" type="presOf" srcId="{FE454589-BA13-449A-BDF0-6E434DDE536C}" destId="{3610EDBF-B9A5-41CE-93D9-99E29F729367}" srcOrd="0" destOrd="0" presId="urn:microsoft.com/office/officeart/2005/8/layout/hProcess9"/>
    <dgm:cxn modelId="{895B8774-839E-4F7E-B9D2-D2B3A0DBD516}" srcId="{2D982132-7B7A-49DC-A9F6-80CEE447D4F4}" destId="{A934EF2E-41AB-4A79-B48B-2722806207E3}" srcOrd="3" destOrd="0" parTransId="{F72F823B-46D6-4296-B07A-AB0678BF65EE}" sibTransId="{C841068A-42E7-43EA-88DB-3DD6EFF75ED2}"/>
    <dgm:cxn modelId="{8106A51F-B087-412B-89F5-D5B373EE47CA}" type="presOf" srcId="{2D982132-7B7A-49DC-A9F6-80CEE447D4F4}" destId="{98D07415-2BF9-4891-BFEF-A3BFEA25E7A8}" srcOrd="0" destOrd="0" presId="urn:microsoft.com/office/officeart/2005/8/layout/hProcess9"/>
    <dgm:cxn modelId="{CBF385D9-5B3B-4F96-AEE4-468135526F79}" srcId="{2D982132-7B7A-49DC-A9F6-80CEE447D4F4}" destId="{9C961473-9A30-4928-BFFC-47CA5457D92B}" srcOrd="1" destOrd="0" parTransId="{A7B3EB55-F976-4E3D-9FDA-A7D3ABA722D8}" sibTransId="{1208568A-B24F-4ADD-8B31-C990ECD31243}"/>
    <dgm:cxn modelId="{BE723787-B4FF-41D7-B703-E4D79855D863}" type="presOf" srcId="{50942091-610E-4E27-A649-38816DCBC43A}" destId="{4E933903-4E66-42DB-A838-E2AAA041DD6B}" srcOrd="0" destOrd="0" presId="urn:microsoft.com/office/officeart/2005/8/layout/hProcess9"/>
    <dgm:cxn modelId="{B478CED0-ACFA-4AFA-92AD-73E75A167515}" type="presOf" srcId="{AA98571B-E450-4517-9177-65D9F0A687FC}" destId="{78CDE51C-7764-4033-80F8-EE3E05C45F91}" srcOrd="0" destOrd="0" presId="urn:microsoft.com/office/officeart/2005/8/layout/hProcess9"/>
    <dgm:cxn modelId="{A6505F4E-8F5D-487B-8B1F-F88E0F15860F}" srcId="{2D982132-7B7A-49DC-A9F6-80CEE447D4F4}" destId="{50942091-610E-4E27-A649-38816DCBC43A}" srcOrd="4" destOrd="0" parTransId="{8853301A-9E3D-48D6-ADDE-14B4C7DCA369}" sibTransId="{AD79AD94-1F4D-4E81-B199-56FA1A21C5A0}"/>
    <dgm:cxn modelId="{4916432D-A414-4AFB-9CA3-A2C0B22FF846}" type="presParOf" srcId="{98D07415-2BF9-4891-BFEF-A3BFEA25E7A8}" destId="{3D6265A9-5F47-4556-93FA-8D7850A19085}" srcOrd="0" destOrd="0" presId="urn:microsoft.com/office/officeart/2005/8/layout/hProcess9"/>
    <dgm:cxn modelId="{EBD818A7-5228-4A98-B2AF-8CAF34693319}" type="presParOf" srcId="{98D07415-2BF9-4891-BFEF-A3BFEA25E7A8}" destId="{6328F77A-FC6F-4EE3-B103-C85BC54921F0}" srcOrd="1" destOrd="0" presId="urn:microsoft.com/office/officeart/2005/8/layout/hProcess9"/>
    <dgm:cxn modelId="{D01EDA12-5A70-4A5F-B690-1230DB997DAC}" type="presParOf" srcId="{6328F77A-FC6F-4EE3-B103-C85BC54921F0}" destId="{78CDE51C-7764-4033-80F8-EE3E05C45F91}" srcOrd="0" destOrd="0" presId="urn:microsoft.com/office/officeart/2005/8/layout/hProcess9"/>
    <dgm:cxn modelId="{740E0271-A04B-42E9-B087-37E5A578587C}" type="presParOf" srcId="{6328F77A-FC6F-4EE3-B103-C85BC54921F0}" destId="{3DCF8ADC-8C02-4EC3-A1ED-08C0AFC33171}" srcOrd="1" destOrd="0" presId="urn:microsoft.com/office/officeart/2005/8/layout/hProcess9"/>
    <dgm:cxn modelId="{5F5BBD85-4B18-484C-9DE9-3233F0BEB820}" type="presParOf" srcId="{6328F77A-FC6F-4EE3-B103-C85BC54921F0}" destId="{CF6961AD-F384-47F1-954D-4CD135C7AFEB}" srcOrd="2" destOrd="0" presId="urn:microsoft.com/office/officeart/2005/8/layout/hProcess9"/>
    <dgm:cxn modelId="{74013C24-F4B7-43BE-AC16-A583D6E3A19A}" type="presParOf" srcId="{6328F77A-FC6F-4EE3-B103-C85BC54921F0}" destId="{A559419C-1421-4481-A532-4E3B107BD008}" srcOrd="3" destOrd="0" presId="urn:microsoft.com/office/officeart/2005/8/layout/hProcess9"/>
    <dgm:cxn modelId="{6D84BA4C-64B9-498B-AE43-D0846BED2203}" type="presParOf" srcId="{6328F77A-FC6F-4EE3-B103-C85BC54921F0}" destId="{3610EDBF-B9A5-41CE-93D9-99E29F729367}" srcOrd="4" destOrd="0" presId="urn:microsoft.com/office/officeart/2005/8/layout/hProcess9"/>
    <dgm:cxn modelId="{6CD0DB21-BDF1-4826-A3C5-0C91C84BADFD}" type="presParOf" srcId="{6328F77A-FC6F-4EE3-B103-C85BC54921F0}" destId="{7C8B94CA-BA18-4141-B316-9DAC8BA67121}" srcOrd="5" destOrd="0" presId="urn:microsoft.com/office/officeart/2005/8/layout/hProcess9"/>
    <dgm:cxn modelId="{0246249B-6C22-4D16-BF55-50659BFB11CD}" type="presParOf" srcId="{6328F77A-FC6F-4EE3-B103-C85BC54921F0}" destId="{4DACE2A8-8EA6-4FCF-83D2-7264C96345A7}" srcOrd="6" destOrd="0" presId="urn:microsoft.com/office/officeart/2005/8/layout/hProcess9"/>
    <dgm:cxn modelId="{A69C834F-DB40-477B-BAB8-A3A54A15E141}" type="presParOf" srcId="{6328F77A-FC6F-4EE3-B103-C85BC54921F0}" destId="{5A49963C-2B86-4327-A553-D5C8538A192E}" srcOrd="7" destOrd="0" presId="urn:microsoft.com/office/officeart/2005/8/layout/hProcess9"/>
    <dgm:cxn modelId="{23A304C3-F586-422E-89F9-5D19141A5263}" type="presParOf" srcId="{6328F77A-FC6F-4EE3-B103-C85BC54921F0}" destId="{4E933903-4E66-42DB-A838-E2AAA041DD6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7DBAE-24DB-481C-9661-46BE47144C86}" type="datetimeFigureOut">
              <a:rPr lang="en-US" smtClean="0"/>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4243D-5785-4275-B468-43B662A88475}" type="slidenum">
              <a:rPr lang="en-US" smtClean="0"/>
              <a:t>‹#›</a:t>
            </a:fld>
            <a:endParaRPr lang="en-US"/>
          </a:p>
        </p:txBody>
      </p:sp>
    </p:spTree>
    <p:extLst>
      <p:ext uri="{BB962C8B-B14F-4D97-AF65-F5344CB8AC3E}">
        <p14:creationId xmlns:p14="http://schemas.microsoft.com/office/powerpoint/2010/main" val="35035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FCC68-EAF4-4D19-B60A-2281AEB69088}"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smtClean="0"/>
              <a:t>Beth – assuming you still like to start</a:t>
            </a:r>
            <a:endParaRPr lang="en-US" dirty="0"/>
          </a:p>
        </p:txBody>
      </p:sp>
    </p:spTree>
    <p:extLst>
      <p:ext uri="{BB962C8B-B14F-4D97-AF65-F5344CB8AC3E}">
        <p14:creationId xmlns:p14="http://schemas.microsoft.com/office/powerpoint/2010/main" val="215937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11</a:t>
            </a:fld>
            <a:endParaRPr lang="en-US"/>
          </a:p>
        </p:txBody>
      </p:sp>
    </p:spTree>
    <p:extLst>
      <p:ext uri="{BB962C8B-B14F-4D97-AF65-F5344CB8AC3E}">
        <p14:creationId xmlns:p14="http://schemas.microsoft.com/office/powerpoint/2010/main" val="100393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12</a:t>
            </a:fld>
            <a:endParaRPr lang="en-US"/>
          </a:p>
        </p:txBody>
      </p:sp>
    </p:spTree>
    <p:extLst>
      <p:ext uri="{BB962C8B-B14F-4D97-AF65-F5344CB8AC3E}">
        <p14:creationId xmlns:p14="http://schemas.microsoft.com/office/powerpoint/2010/main" val="298407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13</a:t>
            </a:fld>
            <a:endParaRPr lang="en-US"/>
          </a:p>
        </p:txBody>
      </p:sp>
    </p:spTree>
    <p:extLst>
      <p:ext uri="{BB962C8B-B14F-4D97-AF65-F5344CB8AC3E}">
        <p14:creationId xmlns:p14="http://schemas.microsoft.com/office/powerpoint/2010/main" val="201308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14</a:t>
            </a:fld>
            <a:endParaRPr lang="en-US"/>
          </a:p>
        </p:txBody>
      </p:sp>
    </p:spTree>
    <p:extLst>
      <p:ext uri="{BB962C8B-B14F-4D97-AF65-F5344CB8AC3E}">
        <p14:creationId xmlns:p14="http://schemas.microsoft.com/office/powerpoint/2010/main" val="418303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15</a:t>
            </a:fld>
            <a:endParaRPr lang="en-US"/>
          </a:p>
        </p:txBody>
      </p:sp>
    </p:spTree>
    <p:extLst>
      <p:ext uri="{BB962C8B-B14F-4D97-AF65-F5344CB8AC3E}">
        <p14:creationId xmlns:p14="http://schemas.microsoft.com/office/powerpoint/2010/main" val="257647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EA36C-9211-42FF-BFE7-66CAD34A5DD5}" type="slidenum">
              <a:rPr lang="en-US"/>
              <a:pPr/>
              <a:t>16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dirty="0" smtClean="0"/>
              <a:t>Beth</a:t>
            </a:r>
            <a:endParaRPr lang="en-US" dirty="0"/>
          </a:p>
        </p:txBody>
      </p:sp>
    </p:spTree>
    <p:extLst>
      <p:ext uri="{BB962C8B-B14F-4D97-AF65-F5344CB8AC3E}">
        <p14:creationId xmlns:p14="http://schemas.microsoft.com/office/powerpoint/2010/main" val="3150823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70624-8222-4994-8EE2-A208F517FE9B}" type="slidenum">
              <a:rPr lang="en-US"/>
              <a:pPr/>
              <a:t>20</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903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A9EC3-2E25-48DE-81BA-3ACFE3008C89}" type="slidenum">
              <a:rPr lang="en-US"/>
              <a:pPr/>
              <a:t>21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smtClean="0"/>
              <a:t>PICK TWO – protocol analysis</a:t>
            </a:r>
            <a:r>
              <a:rPr lang="en-US" smtClean="0"/>
              <a:t>,</a:t>
            </a:r>
            <a:r>
              <a:rPr lang="en-US" baseline="0" smtClean="0"/>
              <a:t> experiment</a:t>
            </a:r>
            <a:endParaRPr lang="en-US"/>
          </a:p>
        </p:txBody>
      </p:sp>
    </p:spTree>
    <p:extLst>
      <p:ext uri="{BB962C8B-B14F-4D97-AF65-F5344CB8AC3E}">
        <p14:creationId xmlns:p14="http://schemas.microsoft.com/office/powerpoint/2010/main" val="3718347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FF2C8-6ED3-449E-AF38-77F365F2BCD0}" type="slidenum">
              <a:rPr lang="en-US"/>
              <a:pPr/>
              <a:t>22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Beth</a:t>
            </a:r>
            <a:endParaRPr lang="en-US" dirty="0"/>
          </a:p>
        </p:txBody>
      </p:sp>
    </p:spTree>
    <p:extLst>
      <p:ext uri="{BB962C8B-B14F-4D97-AF65-F5344CB8AC3E}">
        <p14:creationId xmlns:p14="http://schemas.microsoft.com/office/powerpoint/2010/main" val="55066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512A0-D29D-46EF-B833-7AD7452748F6}" type="slidenum">
              <a:rPr lang="en-US"/>
              <a:pPr/>
              <a:t>23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I</a:t>
            </a:r>
            <a:r>
              <a:rPr lang="en-US" baseline="0" dirty="0" smtClean="0"/>
              <a:t> don’t like this example anymore, let’s get rid of it???  SERVICE LEARNING IS SUCH A BIG DEAL NOW; MIGHT BE GOOD TO SHOW FACULTY HOW THEY CAN TURN SERVICE LEARNING INTO A SOTL PROJECT  ok</a:t>
            </a:r>
            <a:endParaRPr lang="en-US" dirty="0"/>
          </a:p>
        </p:txBody>
      </p:sp>
    </p:spTree>
    <p:extLst>
      <p:ext uri="{BB962C8B-B14F-4D97-AF65-F5344CB8AC3E}">
        <p14:creationId xmlns:p14="http://schemas.microsoft.com/office/powerpoint/2010/main" val="317970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2</a:t>
            </a:fld>
            <a:endParaRPr lang="en-US"/>
          </a:p>
        </p:txBody>
      </p:sp>
    </p:spTree>
    <p:extLst>
      <p:ext uri="{BB962C8B-B14F-4D97-AF65-F5344CB8AC3E}">
        <p14:creationId xmlns:p14="http://schemas.microsoft.com/office/powerpoint/2010/main" val="155235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072CE-47BF-44E0-9C7A-3E556C0ED550}" type="slidenum">
              <a:rPr lang="en-US"/>
              <a:pPr/>
              <a:t>24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smtClean="0"/>
              <a:t>Beth and or Cathy</a:t>
            </a:r>
            <a:endParaRPr lang="en-US" dirty="0"/>
          </a:p>
        </p:txBody>
      </p:sp>
    </p:spTree>
    <p:extLst>
      <p:ext uri="{BB962C8B-B14F-4D97-AF65-F5344CB8AC3E}">
        <p14:creationId xmlns:p14="http://schemas.microsoft.com/office/powerpoint/2010/main" val="2085908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A44EF-0E71-4638-A42F-3DA6D06E677F}" type="slidenum">
              <a:rPr lang="en-US"/>
              <a:pPr/>
              <a:t>25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Cathy</a:t>
            </a:r>
            <a:endParaRPr lang="en-US" dirty="0"/>
          </a:p>
        </p:txBody>
      </p:sp>
    </p:spTree>
    <p:extLst>
      <p:ext uri="{BB962C8B-B14F-4D97-AF65-F5344CB8AC3E}">
        <p14:creationId xmlns:p14="http://schemas.microsoft.com/office/powerpoint/2010/main" val="15590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want to have them fill out an exercise after this? I THINK MAYBE JUST GIVE THEM THE WORKSHEET,</a:t>
            </a:r>
            <a:r>
              <a:rPr lang="en-US" baseline="0" dirty="0" smtClean="0"/>
              <a:t> </a:t>
            </a:r>
            <a:r>
              <a:rPr lang="en-US" dirty="0" smtClean="0"/>
              <a:t>FOR THEIR INFORMATION</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26</a:t>
            </a:fld>
            <a:endParaRPr lang="en-US"/>
          </a:p>
        </p:txBody>
      </p:sp>
    </p:spTree>
    <p:extLst>
      <p:ext uri="{BB962C8B-B14F-4D97-AF65-F5344CB8AC3E}">
        <p14:creationId xmlns:p14="http://schemas.microsoft.com/office/powerpoint/2010/main" val="200782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4BA4C-CC2A-4625-A02A-1D2CB0117117}" type="slidenum">
              <a:rPr lang="en-US"/>
              <a:pPr/>
              <a:t>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smtClean="0"/>
              <a:t>Cathy</a:t>
            </a:r>
            <a:endParaRPr lang="en-US" dirty="0"/>
          </a:p>
        </p:txBody>
      </p:sp>
    </p:spTree>
    <p:extLst>
      <p:ext uri="{BB962C8B-B14F-4D97-AF65-F5344CB8AC3E}">
        <p14:creationId xmlns:p14="http://schemas.microsoft.com/office/powerpoint/2010/main" val="187954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63E6D-8F56-485C-9C01-3F188632598F}" type="slidenum">
              <a:rPr lang="en-US"/>
              <a:pPr/>
              <a:t>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smtClean="0"/>
              <a:t>Cathy</a:t>
            </a:r>
            <a:endParaRPr lang="en-US" dirty="0"/>
          </a:p>
        </p:txBody>
      </p:sp>
    </p:spTree>
    <p:extLst>
      <p:ext uri="{BB962C8B-B14F-4D97-AF65-F5344CB8AC3E}">
        <p14:creationId xmlns:p14="http://schemas.microsoft.com/office/powerpoint/2010/main" val="205533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Cathy</a:t>
            </a:r>
            <a:endParaRPr lang="en-US" dirty="0"/>
          </a:p>
        </p:txBody>
      </p:sp>
      <p:sp>
        <p:nvSpPr>
          <p:cNvPr id="4" name="Slide Number Placeholder 3"/>
          <p:cNvSpPr>
            <a:spLocks noGrp="1"/>
          </p:cNvSpPr>
          <p:nvPr>
            <p:ph type="sldNum" sz="quarter" idx="10"/>
          </p:nvPr>
        </p:nvSpPr>
        <p:spPr/>
        <p:txBody>
          <a:bodyPr/>
          <a:lstStyle/>
          <a:p>
            <a:fld id="{6DE4243D-5785-4275-B468-43B662A88475}" type="slidenum">
              <a:rPr lang="en-US" smtClean="0"/>
              <a:t>6</a:t>
            </a:fld>
            <a:endParaRPr lang="en-US"/>
          </a:p>
        </p:txBody>
      </p:sp>
    </p:spTree>
    <p:extLst>
      <p:ext uri="{BB962C8B-B14F-4D97-AF65-F5344CB8AC3E}">
        <p14:creationId xmlns:p14="http://schemas.microsoft.com/office/powerpoint/2010/main" val="393129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9AF9B-42FF-45CF-8840-FF9A15EE7422}" type="slidenum">
              <a:rPr lang="en-US"/>
              <a:pPr/>
              <a:t>7</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smtClean="0"/>
              <a:t>Cathy</a:t>
            </a:r>
            <a:endParaRPr lang="en-US" dirty="0"/>
          </a:p>
        </p:txBody>
      </p:sp>
    </p:spTree>
    <p:extLst>
      <p:ext uri="{BB962C8B-B14F-4D97-AF65-F5344CB8AC3E}">
        <p14:creationId xmlns:p14="http://schemas.microsoft.com/office/powerpoint/2010/main" val="336929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DA1AB-2EE7-4161-AFC3-720A17F30B08}" type="slidenum">
              <a:rPr lang="en-US"/>
              <a:pPr/>
              <a:t>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smtClean="0"/>
              <a:t>Cathy: share my story of the finishing</a:t>
            </a:r>
            <a:r>
              <a:rPr lang="en-US" baseline="0" dirty="0" smtClean="0"/>
              <a:t> my first class.  I was so pleased with the class and I was convinced that everyone in that room would want to now become a computer scientist.    As I  watched people leave the room I heard “….”  My perceptions were not accurate.  Instantly, I wanted to improve my teaching and improve the classroom.</a:t>
            </a:r>
            <a:endParaRPr lang="en-US" dirty="0"/>
          </a:p>
        </p:txBody>
      </p:sp>
    </p:spTree>
    <p:extLst>
      <p:ext uri="{BB962C8B-B14F-4D97-AF65-F5344CB8AC3E}">
        <p14:creationId xmlns:p14="http://schemas.microsoft.com/office/powerpoint/2010/main" val="394402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EA36C-9211-42FF-BFE7-66CAD34A5DD5}" type="slidenum">
              <a:rPr lang="en-US"/>
              <a:pPr/>
              <a:t>9</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dirty="0" smtClean="0"/>
              <a:t>Cathy – ask for a few people</a:t>
            </a:r>
            <a:r>
              <a:rPr lang="en-US" baseline="0" dirty="0" smtClean="0"/>
              <a:t> to share</a:t>
            </a:r>
            <a:endParaRPr lang="en-US" dirty="0"/>
          </a:p>
        </p:txBody>
      </p:sp>
    </p:spTree>
    <p:extLst>
      <p:ext uri="{BB962C8B-B14F-4D97-AF65-F5344CB8AC3E}">
        <p14:creationId xmlns:p14="http://schemas.microsoft.com/office/powerpoint/2010/main" val="207684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2F4E4-B4E5-41BA-A5AC-F19D8EACF0A4}" type="slidenum">
              <a:rPr lang="en-US"/>
              <a:pPr/>
              <a:t>10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smtClean="0"/>
              <a:t>Beth</a:t>
            </a:r>
            <a:endParaRPr lang="en-US" dirty="0"/>
          </a:p>
        </p:txBody>
      </p:sp>
    </p:spTree>
    <p:extLst>
      <p:ext uri="{BB962C8B-B14F-4D97-AF65-F5344CB8AC3E}">
        <p14:creationId xmlns:p14="http://schemas.microsoft.com/office/powerpoint/2010/main" val="122794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408E7-5E03-4F6A-AE12-88BB7EAD1E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382955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408E7-5E03-4F6A-AE12-88BB7EAD1E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369907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408E7-5E03-4F6A-AE12-88BB7EAD1E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402728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C0DAB836-83ED-4E2C-8554-323C30DE44F2}" type="slidenum">
              <a:rPr lang="en-US"/>
              <a:pPr/>
              <a:t>‹#›</a:t>
            </a:fld>
            <a:endParaRPr lang="en-US"/>
          </a:p>
        </p:txBody>
      </p:sp>
    </p:spTree>
    <p:extLst>
      <p:ext uri="{BB962C8B-B14F-4D97-AF65-F5344CB8AC3E}">
        <p14:creationId xmlns:p14="http://schemas.microsoft.com/office/powerpoint/2010/main" val="172976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408E7-5E03-4F6A-AE12-88BB7EAD1E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90405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408E7-5E03-4F6A-AE12-88BB7EAD1E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222829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408E7-5E03-4F6A-AE12-88BB7EAD1EA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80986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408E7-5E03-4F6A-AE12-88BB7EAD1EA7}"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223565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408E7-5E03-4F6A-AE12-88BB7EAD1EA7}"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153003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408E7-5E03-4F6A-AE12-88BB7EAD1EA7}" type="datetimeFigureOut">
              <a:rPr lang="en-US" smtClean="0"/>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17894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408E7-5E03-4F6A-AE12-88BB7EAD1EA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285643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408E7-5E03-4F6A-AE12-88BB7EAD1EA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998B-A39A-4A1A-B0EB-AD412E679E63}" type="slidenum">
              <a:rPr lang="en-US" smtClean="0"/>
              <a:t>‹#›</a:t>
            </a:fld>
            <a:endParaRPr lang="en-US"/>
          </a:p>
        </p:txBody>
      </p:sp>
    </p:spTree>
    <p:extLst>
      <p:ext uri="{BB962C8B-B14F-4D97-AF65-F5344CB8AC3E}">
        <p14:creationId xmlns:p14="http://schemas.microsoft.com/office/powerpoint/2010/main" val="295144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408E7-5E03-4F6A-AE12-88BB7EAD1EA7}" type="datetimeFigureOut">
              <a:rPr lang="en-US" smtClean="0"/>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6998B-A39A-4A1A-B0EB-AD412E679E63}" type="slidenum">
              <a:rPr lang="en-US" smtClean="0"/>
              <a:t>‹#›</a:t>
            </a:fld>
            <a:endParaRPr lang="en-US"/>
          </a:p>
        </p:txBody>
      </p:sp>
    </p:spTree>
    <p:extLst>
      <p:ext uri="{BB962C8B-B14F-4D97-AF65-F5344CB8AC3E}">
        <p14:creationId xmlns:p14="http://schemas.microsoft.com/office/powerpoint/2010/main" val="410800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tm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jpeg"/><Relationship Id="rId4" Type="http://schemas.openxmlformats.org/officeDocument/2006/relationships/image" Target="../media/image11.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b="1" dirty="0">
                <a:latin typeface="Comic Sans MS" pitchFamily="66" charset="0"/>
              </a:rPr>
              <a:t>T</a:t>
            </a:r>
            <a:r>
              <a:rPr lang="en-US" b="1" dirty="0" smtClean="0">
                <a:latin typeface="Comic Sans MS" pitchFamily="66" charset="0"/>
              </a:rPr>
              <a:t>he Scholarship of Teaching and Learning</a:t>
            </a:r>
            <a:endParaRPr lang="en-US" b="1" dirty="0">
              <a:latin typeface="Comic Sans MS" pitchFamily="66" charset="0"/>
            </a:endParaRPr>
          </a:p>
        </p:txBody>
      </p:sp>
      <p:sp>
        <p:nvSpPr>
          <p:cNvPr id="2" name="Subtitle 1"/>
          <p:cNvSpPr>
            <a:spLocks noGrp="1"/>
          </p:cNvSpPr>
          <p:nvPr>
            <p:ph type="subTitle" idx="1"/>
          </p:nvPr>
        </p:nvSpPr>
        <p:spPr/>
        <p:txBody>
          <a:bodyPr/>
          <a:lstStyle/>
          <a:p>
            <a:r>
              <a:rPr lang="en-US" dirty="0" smtClean="0"/>
              <a:t>Beth Dietz</a:t>
            </a:r>
          </a:p>
          <a:p>
            <a:r>
              <a:rPr lang="en-US" dirty="0" smtClean="0"/>
              <a:t>Cathy Bishop-Clark</a:t>
            </a:r>
          </a:p>
          <a:p>
            <a:r>
              <a:rPr lang="en-US" dirty="0" smtClean="0"/>
              <a:t>Miami University</a:t>
            </a:r>
          </a:p>
          <a:p>
            <a:endParaRPr lang="en-US" dirty="0"/>
          </a:p>
        </p:txBody>
      </p:sp>
      <p:sp>
        <p:nvSpPr>
          <p:cNvPr id="5" name="Rectangle 1"/>
          <p:cNvSpPr>
            <a:spLocks noChangeArrowheads="1"/>
          </p:cNvSpPr>
          <p:nvPr/>
        </p:nvSpPr>
        <p:spPr bwMode="auto">
          <a:xfrm>
            <a:off x="152400" y="6514227"/>
            <a:ext cx="229421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Beth Dietz</a:t>
            </a:r>
            <a:r>
              <a:rPr kumimoji="0" lang="en-US" sz="10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and</a:t>
            </a:r>
            <a:r>
              <a:rPr kumimoji="0" lang="en-US" sz="10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Cathy Bishop-Clark</a:t>
            </a:r>
            <a:endParaRPr kumimoji="0" lang="en-US"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26676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100" b="1">
                <a:latin typeface="Comic Sans MS" pitchFamily="66" charset="0"/>
              </a:rPr>
              <a:t>Evaluating SoTL</a:t>
            </a:r>
          </a:p>
        </p:txBody>
      </p:sp>
      <p:sp>
        <p:nvSpPr>
          <p:cNvPr id="15363" name="Rectangle 3"/>
          <p:cNvSpPr>
            <a:spLocks noGrp="1" noChangeArrowheads="1"/>
          </p:cNvSpPr>
          <p:nvPr>
            <p:ph type="body" idx="1"/>
          </p:nvPr>
        </p:nvSpPr>
        <p:spPr/>
        <p:txBody>
          <a:bodyPr/>
          <a:lstStyle/>
          <a:p>
            <a:r>
              <a:rPr lang="en-US" dirty="0">
                <a:latin typeface="Comic Sans MS" pitchFamily="66" charset="0"/>
              </a:rPr>
              <a:t>Six criteria:</a:t>
            </a:r>
          </a:p>
          <a:p>
            <a:pPr lvl="1">
              <a:buClr>
                <a:schemeClr val="tx1"/>
              </a:buClr>
            </a:pPr>
            <a:r>
              <a:rPr lang="en-US" dirty="0">
                <a:latin typeface="Comic Sans MS" pitchFamily="66" charset="0"/>
              </a:rPr>
              <a:t>Clear goals</a:t>
            </a:r>
          </a:p>
          <a:p>
            <a:pPr lvl="1">
              <a:buClr>
                <a:schemeClr val="tx1"/>
              </a:buClr>
            </a:pPr>
            <a:r>
              <a:rPr lang="en-US" dirty="0">
                <a:latin typeface="Comic Sans MS" pitchFamily="66" charset="0"/>
              </a:rPr>
              <a:t>Adequate preparation</a:t>
            </a:r>
          </a:p>
          <a:p>
            <a:pPr lvl="1">
              <a:buClr>
                <a:schemeClr val="tx1"/>
              </a:buClr>
            </a:pPr>
            <a:r>
              <a:rPr lang="en-US" dirty="0">
                <a:latin typeface="Comic Sans MS" pitchFamily="66" charset="0"/>
              </a:rPr>
              <a:t>Appropriate methods</a:t>
            </a:r>
          </a:p>
          <a:p>
            <a:pPr lvl="1">
              <a:buClr>
                <a:schemeClr val="tx1"/>
              </a:buClr>
            </a:pPr>
            <a:r>
              <a:rPr lang="en-US" dirty="0">
                <a:latin typeface="Comic Sans MS" pitchFamily="66" charset="0"/>
              </a:rPr>
              <a:t>Significant results</a:t>
            </a:r>
          </a:p>
          <a:p>
            <a:pPr lvl="1">
              <a:buClr>
                <a:schemeClr val="tx1"/>
              </a:buClr>
            </a:pPr>
            <a:r>
              <a:rPr lang="en-US" dirty="0">
                <a:latin typeface="Comic Sans MS" pitchFamily="66" charset="0"/>
              </a:rPr>
              <a:t>Effective presentation</a:t>
            </a:r>
          </a:p>
          <a:p>
            <a:pPr lvl="1">
              <a:buClr>
                <a:schemeClr val="tx1"/>
              </a:buClr>
            </a:pPr>
            <a:r>
              <a:rPr lang="en-US" dirty="0">
                <a:latin typeface="Comic Sans MS" pitchFamily="66" charset="0"/>
              </a:rPr>
              <a:t>Reflective critique</a:t>
            </a:r>
          </a:p>
          <a:p>
            <a:pPr lvl="1">
              <a:buClr>
                <a:schemeClr val="tx1"/>
              </a:buClr>
              <a:buFontTx/>
              <a:buNone/>
            </a:pPr>
            <a:endParaRPr lang="en-US" dirty="0">
              <a:latin typeface="Comic Sans MS" pitchFamily="66" charset="0"/>
            </a:endParaRPr>
          </a:p>
          <a:p>
            <a:pPr>
              <a:buClr>
                <a:schemeClr val="tx1"/>
              </a:buClr>
              <a:buFontTx/>
              <a:buNone/>
            </a:pPr>
            <a:r>
              <a:rPr lang="en-US" sz="1600" dirty="0"/>
              <a:t>Carnegie Foundation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09800"/>
            <a:ext cx="2468880" cy="2027918"/>
          </a:xfrm>
          <a:prstGeom prst="rect">
            <a:avLst/>
          </a:prstGeom>
        </p:spPr>
      </p:pic>
    </p:spTree>
    <p:extLst>
      <p:ext uri="{BB962C8B-B14F-4D97-AF65-F5344CB8AC3E}">
        <p14:creationId xmlns:p14="http://schemas.microsoft.com/office/powerpoint/2010/main" val="19554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Issues: Is SoTL Rigorous?</a:t>
            </a:r>
          </a:p>
        </p:txBody>
      </p:sp>
      <p:sp>
        <p:nvSpPr>
          <p:cNvPr id="7171" name="Rectangle 3"/>
          <p:cNvSpPr>
            <a:spLocks noGrp="1" noChangeArrowheads="1"/>
          </p:cNvSpPr>
          <p:nvPr>
            <p:ph idx="1"/>
          </p:nvPr>
        </p:nvSpPr>
        <p:spPr>
          <a:xfrm>
            <a:off x="338889" y="1219200"/>
            <a:ext cx="8229600" cy="4525963"/>
          </a:xfrm>
        </p:spPr>
        <p:txBody>
          <a:bodyPr>
            <a:normAutofit/>
          </a:bodyPr>
          <a:lstStyle/>
          <a:p>
            <a:pPr eaLnBrk="1" hangingPunct="1"/>
            <a:r>
              <a:rPr lang="en-US" sz="2800" dirty="0" smtClean="0"/>
              <a:t>“Critics of scholarship about education have charged that much of the research lacks rigor, fails to adhere to widely-accepted principles for the conduct of science, and fails to provide a solid evidence base that can guide real-world decisions ….”</a:t>
            </a:r>
          </a:p>
        </p:txBody>
      </p:sp>
      <p:sp>
        <p:nvSpPr>
          <p:cNvPr id="7172" name="Text Box 4"/>
          <p:cNvSpPr txBox="1">
            <a:spLocks noChangeArrowheads="1"/>
          </p:cNvSpPr>
          <p:nvPr/>
        </p:nvSpPr>
        <p:spPr bwMode="auto">
          <a:xfrm>
            <a:off x="220578" y="3529429"/>
            <a:ext cx="8001000" cy="646331"/>
          </a:xfrm>
          <a:prstGeom prst="rect">
            <a:avLst/>
          </a:prstGeom>
          <a:noFill/>
          <a:ln w="9525">
            <a:noFill/>
            <a:miter lim="800000"/>
            <a:headEnd/>
            <a:tailEnd/>
          </a:ln>
        </p:spPr>
        <p:txBody>
          <a:bodyPr wrap="square">
            <a:spAutoFit/>
          </a:bodyPr>
          <a:lstStyle/>
          <a:p>
            <a:pPr>
              <a:spcBef>
                <a:spcPct val="50000"/>
              </a:spcBef>
            </a:pPr>
            <a:r>
              <a:rPr lang="en-US" dirty="0"/>
              <a:t>Walters, </a:t>
            </a:r>
            <a:r>
              <a:rPr lang="en-US" dirty="0" err="1"/>
              <a:t>Lareau</a:t>
            </a:r>
            <a:r>
              <a:rPr lang="en-US" dirty="0"/>
              <a:t>, </a:t>
            </a:r>
            <a:r>
              <a:rPr lang="en-US" dirty="0" err="1"/>
              <a:t>Ranis</a:t>
            </a:r>
            <a:r>
              <a:rPr lang="en-US" dirty="0"/>
              <a:t> (2009). </a:t>
            </a:r>
            <a:r>
              <a:rPr lang="en-US" i="1" dirty="0"/>
              <a:t>Education Research on Trial. </a:t>
            </a:r>
            <a:r>
              <a:rPr lang="en-US" dirty="0"/>
              <a:t>New York. </a:t>
            </a:r>
            <a:r>
              <a:rPr lang="en-US" dirty="0" err="1"/>
              <a:t>Routledge</a:t>
            </a:r>
            <a:r>
              <a:rPr lang="en-US" dirty="0"/>
              <a:t>.</a:t>
            </a:r>
          </a:p>
        </p:txBody>
      </p:sp>
      <p:pic>
        <p:nvPicPr>
          <p:cNvPr id="3" name="Picture 2" descr="digitalcommons.georgiasouthern.edu/cgi/viewcontent.cgi?article=1311&amp;context=ij-sotl - Google Chrome"/>
          <p:cNvPicPr>
            <a:picLocks noChangeAspect="1"/>
          </p:cNvPicPr>
          <p:nvPr/>
        </p:nvPicPr>
        <p:blipFill rotWithShape="1">
          <a:blip r:embed="rId3">
            <a:extLst>
              <a:ext uri="{28A0092B-C50C-407E-A947-70E740481C1C}">
                <a14:useLocalDpi xmlns:a14="http://schemas.microsoft.com/office/drawing/2010/main" val="0"/>
              </a:ext>
            </a:extLst>
          </a:blip>
          <a:srcRect l="27221" t="8398" r="29395" b="44221"/>
          <a:stretch/>
        </p:blipFill>
        <p:spPr>
          <a:xfrm>
            <a:off x="762000" y="4243865"/>
            <a:ext cx="3886201" cy="2286000"/>
          </a:xfrm>
          <a:prstGeom prst="rect">
            <a:avLst/>
          </a:prstGeom>
        </p:spPr>
      </p:pic>
    </p:spTree>
    <p:extLst>
      <p:ext uri="{BB962C8B-B14F-4D97-AF65-F5344CB8AC3E}">
        <p14:creationId xmlns:p14="http://schemas.microsoft.com/office/powerpoint/2010/main" val="3739241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r>
              <a:rPr lang="en-US" smtClean="0"/>
              <a:t>The History…..</a:t>
            </a:r>
          </a:p>
        </p:txBody>
      </p:sp>
      <p:sp>
        <p:nvSpPr>
          <p:cNvPr id="8195" name="Content Placeholder 3"/>
          <p:cNvSpPr>
            <a:spLocks noGrp="1"/>
          </p:cNvSpPr>
          <p:nvPr>
            <p:ph idx="1"/>
          </p:nvPr>
        </p:nvSpPr>
        <p:spPr>
          <a:xfrm>
            <a:off x="457200" y="1905000"/>
            <a:ext cx="8382000" cy="1600200"/>
          </a:xfrm>
        </p:spPr>
        <p:txBody>
          <a:bodyPr/>
          <a:lstStyle/>
          <a:p>
            <a:r>
              <a:rPr lang="en-US" sz="2800" dirty="0" smtClean="0"/>
              <a:t>Teaching, I say, is an art, not a science…in no sense can teaching be said to be a science.</a:t>
            </a:r>
          </a:p>
          <a:p>
            <a:pPr lvl="2"/>
            <a:r>
              <a:rPr lang="en-US" dirty="0" smtClean="0"/>
              <a:t>Floyd </a:t>
            </a:r>
            <a:r>
              <a:rPr lang="en-US" dirty="0" err="1" smtClean="0"/>
              <a:t>Richtmeyer</a:t>
            </a:r>
            <a:r>
              <a:rPr lang="en-US" dirty="0" smtClean="0"/>
              <a:t> (1933)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013417"/>
            <a:ext cx="1799539" cy="1812341"/>
          </a:xfrm>
          <a:prstGeom prst="rect">
            <a:avLst/>
          </a:prstGeom>
        </p:spPr>
      </p:pic>
    </p:spTree>
    <p:extLst>
      <p:ext uri="{BB962C8B-B14F-4D97-AF65-F5344CB8AC3E}">
        <p14:creationId xmlns:p14="http://schemas.microsoft.com/office/powerpoint/2010/main" val="120022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381000" y="1828800"/>
            <a:ext cx="8458200" cy="4154984"/>
          </a:xfrm>
          <a:prstGeom prst="rect">
            <a:avLst/>
          </a:prstGeom>
          <a:noFill/>
          <a:ln w="9525">
            <a:noFill/>
            <a:miter lim="800000"/>
            <a:headEnd/>
            <a:tailEnd/>
          </a:ln>
        </p:spPr>
        <p:txBody>
          <a:bodyPr wrap="square">
            <a:spAutoFit/>
          </a:bodyPr>
          <a:lstStyle/>
          <a:p>
            <a:r>
              <a:rPr lang="en-US" sz="2800" i="1" dirty="0" smtClean="0"/>
              <a:t>“Few </a:t>
            </a:r>
            <a:r>
              <a:rPr lang="en-US" sz="2800" i="1" dirty="0"/>
              <a:t>faculty members have any awareness of the expanding knowledge about learning from psychology and cognitive science.  Almost no one in the academy has mastered or used this knowledge base.  One of my colleagues observed that if doctors used science the way college teachers do, they would still be </a:t>
            </a:r>
            <a:r>
              <a:rPr lang="en-US" sz="2800" i="1" dirty="0" smtClean="0"/>
              <a:t>trying </a:t>
            </a:r>
            <a:r>
              <a:rPr lang="en-US" sz="2800" i="1" dirty="0"/>
              <a:t>to heal with leeches.”</a:t>
            </a:r>
          </a:p>
          <a:p>
            <a:pPr lvl="3"/>
            <a:endParaRPr lang="en-US" sz="3200" i="1" dirty="0" smtClean="0"/>
          </a:p>
          <a:p>
            <a:r>
              <a:rPr lang="en-US" dirty="0" smtClean="0"/>
              <a:t>James </a:t>
            </a:r>
            <a:r>
              <a:rPr lang="en-US" dirty="0" err="1"/>
              <a:t>Duderstadt</a:t>
            </a:r>
            <a:r>
              <a:rPr lang="en-US" dirty="0"/>
              <a:t> (2000). President Emeritus U. Michigan</a:t>
            </a:r>
          </a:p>
          <a:p>
            <a:endParaRPr lang="en-US" dirty="0"/>
          </a:p>
        </p:txBody>
      </p:sp>
    </p:spTree>
    <p:extLst>
      <p:ext uri="{BB962C8B-B14F-4D97-AF65-F5344CB8AC3E}">
        <p14:creationId xmlns:p14="http://schemas.microsoft.com/office/powerpoint/2010/main" val="977344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Issues: The Role of the Student</a:t>
            </a:r>
          </a:p>
        </p:txBody>
      </p:sp>
      <p:sp>
        <p:nvSpPr>
          <p:cNvPr id="7171" name="Rectangle 3"/>
          <p:cNvSpPr>
            <a:spLocks noGrp="1" noChangeArrowheads="1"/>
          </p:cNvSpPr>
          <p:nvPr>
            <p:ph idx="1"/>
          </p:nvPr>
        </p:nvSpPr>
        <p:spPr>
          <a:xfrm>
            <a:off x="470140" y="1828800"/>
            <a:ext cx="8229600" cy="4525963"/>
          </a:xfrm>
        </p:spPr>
        <p:txBody>
          <a:bodyPr/>
          <a:lstStyle/>
          <a:p>
            <a:pPr eaLnBrk="1" hangingPunct="1"/>
            <a:r>
              <a:rPr lang="en-US" dirty="0" smtClean="0"/>
              <a:t>Historically, students have served the role of the subject (literally and figuratively)</a:t>
            </a:r>
          </a:p>
          <a:p>
            <a:pPr eaLnBrk="1" hangingPunct="1"/>
            <a:r>
              <a:rPr lang="en-US" dirty="0" smtClean="0"/>
              <a:t>Recently, shift to include students in all phases of the </a:t>
            </a:r>
            <a:r>
              <a:rPr lang="en-US" dirty="0" err="1" smtClean="0"/>
              <a:t>SoTL</a:t>
            </a:r>
            <a:r>
              <a:rPr lang="en-US" dirty="0" smtClean="0"/>
              <a:t> process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37025"/>
            <a:ext cx="17430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Rebecca Pope-Ruark, PhD | A Professional Writing &amp; Rhetoric professor tries to practice what she teaches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11162" t="12070" r="14721" b="31841"/>
          <a:stretch/>
        </p:blipFill>
        <p:spPr>
          <a:xfrm>
            <a:off x="5486400" y="3657600"/>
            <a:ext cx="3108960" cy="1815413"/>
          </a:xfrm>
          <a:prstGeom prst="rect">
            <a:avLst/>
          </a:prstGeom>
        </p:spPr>
      </p:pic>
      <p:pic>
        <p:nvPicPr>
          <p:cNvPr id="7" name="Picture 6" descr="Students as change agents | Mick Healey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23302" t="11171" r="24433" b="13767"/>
          <a:stretch/>
        </p:blipFill>
        <p:spPr>
          <a:xfrm>
            <a:off x="2170629" y="4148613"/>
            <a:ext cx="3326198" cy="2605723"/>
          </a:xfrm>
          <a:prstGeom prst="rect">
            <a:avLst/>
          </a:prstGeom>
        </p:spPr>
      </p:pic>
    </p:spTree>
    <p:extLst>
      <p:ext uri="{BB962C8B-B14F-4D97-AF65-F5344CB8AC3E}">
        <p14:creationId xmlns:p14="http://schemas.microsoft.com/office/powerpoint/2010/main" val="14524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dirty="0" smtClean="0"/>
              <a:t>Issues: Aligning </a:t>
            </a:r>
            <a:r>
              <a:rPr lang="en-US" dirty="0" err="1" smtClean="0"/>
              <a:t>SoTL</a:t>
            </a:r>
            <a:r>
              <a:rPr lang="en-US" dirty="0" smtClean="0"/>
              <a:t> with Assessment</a:t>
            </a:r>
          </a:p>
        </p:txBody>
      </p:sp>
      <p:sp>
        <p:nvSpPr>
          <p:cNvPr id="7171" name="Rectangle 3"/>
          <p:cNvSpPr>
            <a:spLocks noGrp="1" noChangeArrowheads="1"/>
          </p:cNvSpPr>
          <p:nvPr>
            <p:ph idx="1"/>
          </p:nvPr>
        </p:nvSpPr>
        <p:spPr>
          <a:xfrm>
            <a:off x="457200" y="3733800"/>
            <a:ext cx="8229600" cy="2514600"/>
          </a:xfrm>
        </p:spPr>
        <p:txBody>
          <a:bodyPr/>
          <a:lstStyle/>
          <a:p>
            <a:pPr eaLnBrk="1" hangingPunct="1"/>
            <a:r>
              <a:rPr lang="en-US" dirty="0" smtClean="0"/>
              <a:t>As assessment focuses more on actual student learning, so too has </a:t>
            </a:r>
            <a:r>
              <a:rPr lang="en-US" dirty="0" err="1" smtClean="0"/>
              <a:t>SoTL</a:t>
            </a:r>
            <a:endParaRPr lang="en-US" dirty="0" smtClean="0"/>
          </a:p>
          <a:p>
            <a:pPr eaLnBrk="1" hangingPunct="1"/>
            <a:r>
              <a:rPr lang="en-US" dirty="0" smtClean="0"/>
              <a:t>As assessment and accreditation pressures increase, there is need to combine efforts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295400"/>
            <a:ext cx="2194560" cy="2194560"/>
          </a:xfrm>
          <a:prstGeom prst="rect">
            <a:avLst/>
          </a:prstGeom>
        </p:spPr>
      </p:pic>
    </p:spTree>
    <p:extLst>
      <p:ext uri="{BB962C8B-B14F-4D97-AF65-F5344CB8AC3E}">
        <p14:creationId xmlns:p14="http://schemas.microsoft.com/office/powerpoint/2010/main" val="48995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4500" b="1" dirty="0" smtClean="0">
                <a:latin typeface="Comic Sans MS" pitchFamily="66" charset="0"/>
              </a:rPr>
              <a:t>Issues</a:t>
            </a:r>
            <a:endParaRPr lang="en-US" sz="4500" b="1" dirty="0">
              <a:latin typeface="Comic Sans MS" pitchFamily="66" charset="0"/>
            </a:endParaRPr>
          </a:p>
        </p:txBody>
      </p:sp>
      <p:sp>
        <p:nvSpPr>
          <p:cNvPr id="93187" name="Rectangle 3"/>
          <p:cNvSpPr>
            <a:spLocks noGrp="1" noChangeArrowheads="1"/>
          </p:cNvSpPr>
          <p:nvPr>
            <p:ph type="body" idx="1"/>
          </p:nvPr>
        </p:nvSpPr>
        <p:spPr/>
        <p:txBody>
          <a:bodyPr>
            <a:normAutofit lnSpcReduction="10000"/>
          </a:bodyPr>
          <a:lstStyle/>
          <a:p>
            <a:pPr>
              <a:buFont typeface="Wingdings" pitchFamily="2" charset="2"/>
              <a:buNone/>
            </a:pPr>
            <a:endParaRPr lang="en-US" dirty="0"/>
          </a:p>
          <a:p>
            <a:pPr>
              <a:buFont typeface="Wingdings" pitchFamily="2" charset="2"/>
              <a:buNone/>
            </a:pPr>
            <a:r>
              <a:rPr lang="en-US" sz="4400" dirty="0" smtClean="0">
                <a:solidFill>
                  <a:schemeClr val="tx2">
                    <a:lumMod val="60000"/>
                    <a:lumOff val="40000"/>
                  </a:schemeClr>
                </a:solidFill>
                <a:latin typeface="Comic Sans MS" pitchFamily="66" charset="0"/>
              </a:rPr>
              <a:t>	Are there other “issues” about </a:t>
            </a:r>
            <a:r>
              <a:rPr lang="en-US" sz="4400" dirty="0" err="1" smtClean="0">
                <a:solidFill>
                  <a:schemeClr val="tx2">
                    <a:lumMod val="60000"/>
                    <a:lumOff val="40000"/>
                  </a:schemeClr>
                </a:solidFill>
                <a:latin typeface="Comic Sans MS" pitchFamily="66" charset="0"/>
              </a:rPr>
              <a:t>SoTL</a:t>
            </a:r>
            <a:r>
              <a:rPr lang="en-US" sz="4400" dirty="0" smtClean="0">
                <a:solidFill>
                  <a:schemeClr val="tx2">
                    <a:lumMod val="60000"/>
                    <a:lumOff val="40000"/>
                  </a:schemeClr>
                </a:solidFill>
                <a:latin typeface="Comic Sans MS" pitchFamily="66" charset="0"/>
              </a:rPr>
              <a:t> that you can identify? (The issues might be unique to you or applicable to your department, institution, discipline)</a:t>
            </a:r>
            <a:endParaRPr lang="en-US" sz="4400" dirty="0">
              <a:solidFill>
                <a:schemeClr val="tx2">
                  <a:lumMod val="60000"/>
                  <a:lumOff val="40000"/>
                </a:schemeClr>
              </a:solidFill>
              <a:latin typeface="Comic Sans MS" pitchFamily="66" charset="0"/>
            </a:endParaRPr>
          </a:p>
        </p:txBody>
      </p:sp>
      <p:pic>
        <p:nvPicPr>
          <p:cNvPr id="5" name="Picture 2" descr="C:\Users\uhlerbd\AppData\Local\Microsoft\Windows\Temporary Internet Files\Content.IE5\7HYG3S5T\MC9004421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554480" cy="154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00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1143000"/>
            <a:ext cx="8229600" cy="1143000"/>
          </a:xfrm>
        </p:spPr>
        <p:txBody>
          <a:bodyPr>
            <a:normAutofit fontScale="90000"/>
          </a:bodyPr>
          <a:lstStyle/>
          <a:p>
            <a:pPr algn="ctr"/>
            <a:r>
              <a:rPr lang="en-US" dirty="0" smtClean="0">
                <a:latin typeface="Comic Sans MS" pitchFamily="66" charset="0"/>
              </a:rPr>
              <a:t>Overview of the Research Process</a:t>
            </a:r>
            <a:br>
              <a:rPr lang="en-US" dirty="0" smtClean="0">
                <a:latin typeface="Comic Sans MS" pitchFamily="66" charset="0"/>
              </a:rPr>
            </a:br>
            <a:endParaRPr lang="en-US" dirty="0">
              <a:latin typeface="Comic Sans MS" pitchFamily="66" charset="0"/>
            </a:endParaRPr>
          </a:p>
        </p:txBody>
      </p:sp>
      <p:pic>
        <p:nvPicPr>
          <p:cNvPr id="1026" name="Picture 2" descr="C:\Users\uhlerbd\AppData\Local\Microsoft\Windows\Temporary Internet Files\Content.IE5\7HYG3S5T\MP9004276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622" y="2438400"/>
            <a:ext cx="2103120" cy="315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424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dirty="0" smtClean="0">
                <a:latin typeface="Comic Sans MS" pitchFamily="66" charset="0"/>
              </a:rPr>
              <a:t>Another Day in the Classroom</a:t>
            </a:r>
            <a:endParaRPr lang="en-US" dirty="0">
              <a:latin typeface="Comic Sans MS" pitchFamily="66" charset="0"/>
            </a:endParaRPr>
          </a:p>
        </p:txBody>
      </p:sp>
      <p:sp>
        <p:nvSpPr>
          <p:cNvPr id="3" name="Content Placeholder 2"/>
          <p:cNvSpPr>
            <a:spLocks noGrp="1"/>
          </p:cNvSpPr>
          <p:nvPr>
            <p:ph idx="1"/>
          </p:nvPr>
        </p:nvSpPr>
        <p:spPr>
          <a:xfrm>
            <a:off x="1143000" y="2133600"/>
            <a:ext cx="7772400" cy="3691328"/>
          </a:xfrm>
        </p:spPr>
        <p:txBody>
          <a:bodyPr>
            <a:normAutofit/>
          </a:bodyPr>
          <a:lstStyle/>
          <a:p>
            <a:r>
              <a:rPr lang="en-US" sz="2400" dirty="0" smtClean="0"/>
              <a:t>W</a:t>
            </a:r>
            <a:r>
              <a:rPr lang="en-US" sz="2400" dirty="0" smtClean="0">
                <a:latin typeface="Comic Sans MS" pitchFamily="66" charset="0"/>
              </a:rPr>
              <a:t>e approach our teaching from a scholarly perspective</a:t>
            </a:r>
          </a:p>
          <a:p>
            <a:pPr lvl="3"/>
            <a:r>
              <a:rPr lang="en-US" sz="1600" dirty="0" smtClean="0">
                <a:latin typeface="Comic Sans MS" pitchFamily="66" charset="0"/>
              </a:rPr>
              <a:t>When things go well (e.g., a new activity “seems” to work)…</a:t>
            </a:r>
          </a:p>
          <a:p>
            <a:pPr lvl="3"/>
            <a:r>
              <a:rPr lang="en-US" sz="1600" dirty="0" smtClean="0">
                <a:latin typeface="Comic Sans MS" pitchFamily="66" charset="0"/>
              </a:rPr>
              <a:t>When things go poorly (e.g., students did not seem to get the point of the class discussion)…</a:t>
            </a:r>
          </a:p>
          <a:p>
            <a:pPr lvl="4"/>
            <a:r>
              <a:rPr lang="en-US" dirty="0" smtClean="0">
                <a:latin typeface="Comic Sans MS" pitchFamily="66" charset="0"/>
              </a:rPr>
              <a:t>…… we ask why</a:t>
            </a:r>
          </a:p>
          <a:p>
            <a:pPr lvl="4"/>
            <a:r>
              <a:rPr lang="en-US" dirty="0" smtClean="0">
                <a:latin typeface="Comic Sans MS" pitchFamily="66" charset="0"/>
              </a:rPr>
              <a:t>and we usually produce an answer</a:t>
            </a:r>
          </a:p>
          <a:p>
            <a:pPr marL="1371600" lvl="3" indent="0">
              <a:buNone/>
            </a:pPr>
            <a:endParaRPr lang="en-US" dirty="0" smtClean="0">
              <a:latin typeface="Comic Sans MS" pitchFamily="66" charset="0"/>
            </a:endParaRPr>
          </a:p>
          <a:p>
            <a:r>
              <a:rPr lang="en-US" sz="2400" dirty="0" smtClean="0">
                <a:latin typeface="Comic Sans MS" pitchFamily="66" charset="0"/>
              </a:rPr>
              <a:t>On an informal level, we are asking </a:t>
            </a:r>
            <a:r>
              <a:rPr lang="en-US" sz="2400" dirty="0" err="1" smtClean="0">
                <a:latin typeface="Comic Sans MS" pitchFamily="66" charset="0"/>
              </a:rPr>
              <a:t>SoTL</a:t>
            </a:r>
            <a:r>
              <a:rPr lang="en-US" sz="2400" dirty="0" smtClean="0">
                <a:latin typeface="Comic Sans MS" pitchFamily="66" charset="0"/>
              </a:rPr>
              <a:t> questions</a:t>
            </a:r>
            <a:endParaRPr lang="en-US" sz="2400" dirty="0">
              <a:latin typeface="Comic Sans MS"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0"/>
            <a:ext cx="2332630" cy="1554480"/>
          </a:xfrm>
          <a:prstGeom prst="rect">
            <a:avLst/>
          </a:prstGeom>
        </p:spPr>
      </p:pic>
    </p:spTree>
    <p:extLst>
      <p:ext uri="{BB962C8B-B14F-4D97-AF65-F5344CB8AC3E}">
        <p14:creationId xmlns:p14="http://schemas.microsoft.com/office/powerpoint/2010/main" val="32304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the Research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70247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156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84" y="457201"/>
            <a:ext cx="7239000" cy="1072809"/>
          </a:xfrm>
        </p:spPr>
        <p:txBody>
          <a:bodyPr/>
          <a:lstStyle/>
          <a:p>
            <a:r>
              <a:rPr lang="en-US" b="1" dirty="0" smtClean="0"/>
              <a:t>Beth Dietz</a:t>
            </a:r>
            <a:endParaRPr lang="en-US" b="1" dirty="0"/>
          </a:p>
        </p:txBody>
      </p:sp>
      <p:pic>
        <p:nvPicPr>
          <p:cNvPr id="1038" name="Picture 14" descr="http://ecx.images-amazon.com/images/I/41HfZhFasUL._SY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809" y="3586333"/>
            <a:ext cx="1576619" cy="2056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868096"/>
            <a:ext cx="1270745"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304216"/>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7952" y="1031705"/>
            <a:ext cx="2560320" cy="192024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835140" y="533400"/>
            <a:ext cx="2438400" cy="1828800"/>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986" t="2570" r="986" b="-2570"/>
          <a:stretch/>
        </p:blipFill>
        <p:spPr>
          <a:xfrm rot="5400000">
            <a:off x="4277261" y="1611294"/>
            <a:ext cx="2978035" cy="2338826"/>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832297" y="4099560"/>
            <a:ext cx="2926080" cy="219456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3061" y="1758611"/>
            <a:ext cx="2011680" cy="1508760"/>
          </a:xfrm>
          <a:prstGeom prst="rect">
            <a:avLst/>
          </a:prstGeom>
        </p:spPr>
      </p:pic>
    </p:spTree>
    <p:extLst>
      <p:ext uri="{BB962C8B-B14F-4D97-AF65-F5344CB8AC3E}">
        <p14:creationId xmlns:p14="http://schemas.microsoft.com/office/powerpoint/2010/main" val="1960740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696200" cy="1143000"/>
          </a:xfrm>
        </p:spPr>
        <p:txBody>
          <a:bodyPr>
            <a:normAutofit fontScale="90000"/>
          </a:bodyPr>
          <a:lstStyle/>
          <a:p>
            <a:r>
              <a:rPr lang="en-US" b="1" dirty="0">
                <a:latin typeface="Comic Sans MS" pitchFamily="66" charset="0"/>
              </a:rPr>
              <a:t/>
            </a:r>
            <a:br>
              <a:rPr lang="en-US" b="1" dirty="0">
                <a:latin typeface="Comic Sans MS" pitchFamily="66" charset="0"/>
              </a:rPr>
            </a:br>
            <a:r>
              <a:rPr lang="en-US" b="1" dirty="0">
                <a:latin typeface="Comic Sans MS" pitchFamily="66" charset="0"/>
              </a:rPr>
              <a:t>Steps in Research Process</a:t>
            </a:r>
          </a:p>
        </p:txBody>
      </p:sp>
      <p:sp>
        <p:nvSpPr>
          <p:cNvPr id="51203" name="Rectangle 3"/>
          <p:cNvSpPr>
            <a:spLocks noGrp="1" noChangeArrowheads="1"/>
          </p:cNvSpPr>
          <p:nvPr>
            <p:ph type="body" sz="half" idx="1"/>
          </p:nvPr>
        </p:nvSpPr>
        <p:spPr>
          <a:xfrm>
            <a:off x="762000" y="1905000"/>
            <a:ext cx="3776663" cy="4038600"/>
          </a:xfrm>
        </p:spPr>
        <p:txBody>
          <a:bodyPr/>
          <a:lstStyle/>
          <a:p>
            <a:pPr>
              <a:buFont typeface="Wingdings" pitchFamily="2" charset="2"/>
              <a:buNone/>
            </a:pPr>
            <a:r>
              <a:rPr lang="en-US" sz="2700"/>
              <a:t/>
            </a:r>
            <a:br>
              <a:rPr lang="en-US" sz="2700"/>
            </a:br>
            <a:r>
              <a:rPr lang="en-US" sz="2700"/>
              <a:t/>
            </a:r>
            <a:br>
              <a:rPr lang="en-US" sz="2700"/>
            </a:br>
            <a:endParaRPr lang="en-US" sz="2700"/>
          </a:p>
          <a:p>
            <a:pPr>
              <a:buFont typeface="Wingdings" pitchFamily="2" charset="2"/>
              <a:buNone/>
            </a:pPr>
            <a:r>
              <a:rPr lang="en-US" sz="2700"/>
              <a:t/>
            </a:r>
            <a:br>
              <a:rPr lang="en-US" sz="2700"/>
            </a:br>
            <a:endParaRPr lang="en-US" sz="2700"/>
          </a:p>
          <a:p>
            <a:pPr>
              <a:buFont typeface="Wingdings" pitchFamily="2" charset="2"/>
              <a:buNone/>
            </a:pPr>
            <a:r>
              <a:rPr lang="en-US" sz="2700"/>
              <a:t/>
            </a:r>
            <a:br>
              <a:rPr lang="en-US" sz="2700"/>
            </a:br>
            <a:endParaRPr lang="en-US" sz="2700"/>
          </a:p>
          <a:p>
            <a:pPr>
              <a:buFont typeface="Wingdings" pitchFamily="2" charset="2"/>
              <a:buNone/>
            </a:pPr>
            <a:endParaRPr lang="en-US" sz="2700"/>
          </a:p>
          <a:p>
            <a:pPr>
              <a:buFont typeface="Wingdings" pitchFamily="2" charset="2"/>
              <a:buNone/>
            </a:pPr>
            <a:endParaRPr lang="en-US" sz="2700"/>
          </a:p>
        </p:txBody>
      </p:sp>
      <p:graphicFrame>
        <p:nvGraphicFramePr>
          <p:cNvPr id="51255" name="Group 55"/>
          <p:cNvGraphicFramePr>
            <a:graphicFrameLocks noGrp="1"/>
          </p:cNvGraphicFramePr>
          <p:nvPr>
            <p:ph sz="half" idx="2"/>
            <p:extLst/>
          </p:nvPr>
        </p:nvGraphicFramePr>
        <p:xfrm>
          <a:off x="685800" y="1600200"/>
          <a:ext cx="7696200" cy="3966211"/>
        </p:xfrm>
        <a:graphic>
          <a:graphicData uri="http://schemas.openxmlformats.org/drawingml/2006/table">
            <a:tbl>
              <a:tblPr/>
              <a:tblGrid>
                <a:gridCol w="2971800"/>
                <a:gridCol w="4724400"/>
              </a:tblGrid>
              <a:tr h="419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1" i="0" u="none" strike="noStrike" cap="none" normalizeH="0" baseline="0" smtClean="0">
                          <a:ln>
                            <a:noFill/>
                          </a:ln>
                          <a:solidFill>
                            <a:schemeClr val="tx1"/>
                          </a:solidFill>
                          <a:effectLst/>
                          <a:latin typeface="Arial" charset="0"/>
                        </a:rPr>
                        <a:t>Step 1:</a:t>
                      </a:r>
                      <a:r>
                        <a:rPr kumimoji="0" lang="en-US" sz="1700" b="0" i="0" u="none" strike="noStrike" cap="none" normalizeH="0" baseline="0" smtClean="0">
                          <a:ln>
                            <a:noFill/>
                          </a:ln>
                          <a:solidFill>
                            <a:schemeClr val="tx1"/>
                          </a:solidFill>
                          <a:effectLst/>
                          <a:latin typeface="Arial" charset="0"/>
                        </a:rPr>
                        <a:t> </a:t>
                      </a:r>
                      <a:r>
                        <a:rPr kumimoji="0" lang="en-US" sz="1700" b="1" i="0" u="none" strike="noStrike" cap="none" normalizeH="0" baseline="0" smtClean="0">
                          <a:ln>
                            <a:noFill/>
                          </a:ln>
                          <a:solidFill>
                            <a:schemeClr val="tx1"/>
                          </a:solidFill>
                          <a:effectLst/>
                          <a:latin typeface="Arial" charset="0"/>
                        </a:rPr>
                        <a:t>Identify the Research 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rPr>
                        <a:t>Will students perform better on exams preceded by a review session than on exams not preceded by a review session?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1" i="0" u="none" strike="noStrike" cap="none" normalizeH="0" baseline="0" smtClean="0">
                          <a:ln>
                            <a:noFill/>
                          </a:ln>
                          <a:solidFill>
                            <a:schemeClr val="tx1"/>
                          </a:solidFill>
                          <a:effectLst/>
                          <a:latin typeface="Arial" charset="0"/>
                        </a:rPr>
                        <a:t>Step 2: Design the study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rPr>
                        <a:t>In one section of course, have review session prior to exam; in another section, do not hold review session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1" i="0" u="none" strike="noStrike" cap="none" normalizeH="0" baseline="0" smtClean="0">
                          <a:ln>
                            <a:noFill/>
                          </a:ln>
                          <a:solidFill>
                            <a:schemeClr val="tx1"/>
                          </a:solidFill>
                          <a:effectLst/>
                          <a:latin typeface="Arial" charset="0"/>
                        </a:rPr>
                        <a:t>Step 3: Collect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rPr>
                        <a:t>Exam scores; attitudes toward review session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1" i="0" u="none" strike="noStrike" cap="none" normalizeH="0" baseline="0" smtClean="0">
                          <a:ln>
                            <a:noFill/>
                          </a:ln>
                          <a:solidFill>
                            <a:schemeClr val="tx1"/>
                          </a:solidFill>
                          <a:effectLst/>
                          <a:latin typeface="Arial" charset="0"/>
                        </a:rPr>
                        <a:t>Step 4: Analyze the data and draw conclusions</a:t>
                      </a:r>
                      <a:endParaRPr kumimoji="0" lang="en-US" sz="17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rPr>
                        <a:t>Compare mean exam scores and attitudes for two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1" i="0" u="none" strike="noStrike" cap="none" normalizeH="0" baseline="0" smtClean="0">
                          <a:ln>
                            <a:noFill/>
                          </a:ln>
                          <a:solidFill>
                            <a:schemeClr val="tx1"/>
                          </a:solidFill>
                          <a:effectLst/>
                          <a:latin typeface="Arial" charset="0"/>
                        </a:rPr>
                        <a:t>Step 5: Report the findings</a:t>
                      </a:r>
                      <a:endParaRPr kumimoji="0" lang="en-US" sz="17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Submit paper to conference and peer-reviewed journal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49983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100" b="1">
                <a:latin typeface="Comic Sans MS" pitchFamily="66" charset="0"/>
              </a:rPr>
              <a:t>SoTL – Four Examples</a:t>
            </a:r>
          </a:p>
        </p:txBody>
      </p:sp>
      <p:sp>
        <p:nvSpPr>
          <p:cNvPr id="73731" name="Rectangle 3"/>
          <p:cNvSpPr>
            <a:spLocks noGrp="1" noChangeArrowheads="1"/>
          </p:cNvSpPr>
          <p:nvPr>
            <p:ph type="body" idx="1"/>
          </p:nvPr>
        </p:nvSpPr>
        <p:spPr>
          <a:xfrm>
            <a:off x="2667000" y="1905000"/>
            <a:ext cx="6096000" cy="2789238"/>
          </a:xfrm>
        </p:spPr>
        <p:txBody>
          <a:bodyPr>
            <a:normAutofit/>
          </a:bodyPr>
          <a:lstStyle/>
          <a:p>
            <a:r>
              <a:rPr lang="en-US" sz="2800" dirty="0">
                <a:latin typeface="Comic Sans MS" pitchFamily="66" charset="0"/>
              </a:rPr>
              <a:t>Effectiveness of Classroom Activities</a:t>
            </a:r>
          </a:p>
          <a:p>
            <a:r>
              <a:rPr lang="en-US" sz="2800" dirty="0">
                <a:latin typeface="Comic Sans MS" pitchFamily="66" charset="0"/>
              </a:rPr>
              <a:t>Service Learning</a:t>
            </a:r>
          </a:p>
          <a:p>
            <a:r>
              <a:rPr lang="en-US" sz="2800" dirty="0">
                <a:latin typeface="Comic Sans MS" pitchFamily="66" charset="0"/>
              </a:rPr>
              <a:t>Improving In-Class Discussions</a:t>
            </a:r>
          </a:p>
          <a:p>
            <a:r>
              <a:rPr lang="en-US" sz="2800" dirty="0">
                <a:latin typeface="Comic Sans MS" pitchFamily="66" charset="0"/>
              </a:rPr>
              <a:t>Solving Programming Problems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2370440" cy="3566160"/>
          </a:xfrm>
          <a:prstGeom prst="rect">
            <a:avLst/>
          </a:prstGeom>
        </p:spPr>
      </p:pic>
    </p:spTree>
    <p:extLst>
      <p:ext uri="{BB962C8B-B14F-4D97-AF65-F5344CB8AC3E}">
        <p14:creationId xmlns:p14="http://schemas.microsoft.com/office/powerpoint/2010/main" val="14988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2900" b="1" dirty="0">
                <a:latin typeface="Comic Sans MS" pitchFamily="66" charset="0"/>
              </a:rPr>
              <a:t>Example 1</a:t>
            </a:r>
            <a:r>
              <a:rPr lang="en-US" sz="2900" b="1" dirty="0" smtClean="0">
                <a:latin typeface="Comic Sans MS" pitchFamily="66" charset="0"/>
              </a:rPr>
              <a:t>:</a:t>
            </a:r>
            <a:br>
              <a:rPr lang="en-US" sz="2900" b="1" dirty="0" smtClean="0">
                <a:latin typeface="Comic Sans MS" pitchFamily="66" charset="0"/>
              </a:rPr>
            </a:br>
            <a:r>
              <a:rPr lang="en-US" sz="2900" b="1" dirty="0">
                <a:latin typeface="Comic Sans MS" pitchFamily="66" charset="0"/>
              </a:rPr>
              <a:t/>
            </a:r>
            <a:br>
              <a:rPr lang="en-US" sz="2900" b="1" dirty="0">
                <a:latin typeface="Comic Sans MS" pitchFamily="66" charset="0"/>
              </a:rPr>
            </a:br>
            <a:r>
              <a:rPr lang="en-US" sz="2900" b="1" dirty="0" smtClean="0">
                <a:latin typeface="Comic Sans MS" pitchFamily="66" charset="0"/>
              </a:rPr>
              <a:t>  Effectiveness </a:t>
            </a:r>
            <a:r>
              <a:rPr lang="en-US" sz="2900" b="1" dirty="0">
                <a:latin typeface="Comic Sans MS" pitchFamily="66" charset="0"/>
              </a:rPr>
              <a:t>of Classroom Activities</a:t>
            </a:r>
          </a:p>
        </p:txBody>
      </p:sp>
      <p:sp>
        <p:nvSpPr>
          <p:cNvPr id="29699" name="Rectangle 3"/>
          <p:cNvSpPr>
            <a:spLocks noGrp="1" noChangeArrowheads="1"/>
          </p:cNvSpPr>
          <p:nvPr>
            <p:ph type="body" idx="1"/>
          </p:nvPr>
        </p:nvSpPr>
        <p:spPr>
          <a:xfrm>
            <a:off x="609600" y="1812592"/>
            <a:ext cx="8229600" cy="4953000"/>
          </a:xfrm>
        </p:spPr>
        <p:txBody>
          <a:bodyPr/>
          <a:lstStyle/>
          <a:p>
            <a:pPr>
              <a:lnSpc>
                <a:spcPct val="80000"/>
              </a:lnSpc>
            </a:pPr>
            <a:r>
              <a:rPr lang="en-US" sz="2000" b="1" dirty="0">
                <a:latin typeface="Comic Sans MS" pitchFamily="66" charset="0"/>
              </a:rPr>
              <a:t>Identify the Research Question: </a:t>
            </a:r>
            <a:r>
              <a:rPr lang="en-US" sz="2000" dirty="0">
                <a:latin typeface="Comic Sans MS" pitchFamily="66" charset="0"/>
              </a:rPr>
              <a:t> Are classroom activities effective in improving understanding of issues in virtual communication?</a:t>
            </a:r>
          </a:p>
          <a:p>
            <a:pPr>
              <a:lnSpc>
                <a:spcPct val="80000"/>
              </a:lnSpc>
            </a:pPr>
            <a:r>
              <a:rPr lang="en-US" sz="2000" b="1" dirty="0">
                <a:latin typeface="Comic Sans MS" pitchFamily="66" charset="0"/>
              </a:rPr>
              <a:t>Design the Study:</a:t>
            </a:r>
            <a:r>
              <a:rPr lang="en-US" sz="2000" dirty="0">
                <a:latin typeface="Comic Sans MS" pitchFamily="66" charset="0"/>
              </a:rPr>
              <a:t> Archival records; student and instructor assessment </a:t>
            </a:r>
          </a:p>
          <a:p>
            <a:pPr>
              <a:lnSpc>
                <a:spcPct val="80000"/>
              </a:lnSpc>
            </a:pPr>
            <a:r>
              <a:rPr lang="en-US" sz="2000" b="1" dirty="0">
                <a:latin typeface="Comic Sans MS" pitchFamily="66" charset="0"/>
              </a:rPr>
              <a:t>Collect the Data: </a:t>
            </a:r>
            <a:r>
              <a:rPr lang="en-US" sz="2000" dirty="0">
                <a:latin typeface="Comic Sans MS" pitchFamily="66" charset="0"/>
              </a:rPr>
              <a:t>Four classroom activities:</a:t>
            </a:r>
          </a:p>
          <a:p>
            <a:pPr lvl="1">
              <a:lnSpc>
                <a:spcPct val="80000"/>
              </a:lnSpc>
              <a:buClr>
                <a:schemeClr val="tx1"/>
              </a:buClr>
            </a:pPr>
            <a:r>
              <a:rPr lang="en-US" sz="1800" dirty="0">
                <a:latin typeface="Comic Sans MS" pitchFamily="66" charset="0"/>
              </a:rPr>
              <a:t>Online friendships (guided discussion board questions)</a:t>
            </a:r>
          </a:p>
          <a:p>
            <a:pPr lvl="1">
              <a:lnSpc>
                <a:spcPct val="80000"/>
              </a:lnSpc>
              <a:buClr>
                <a:schemeClr val="tx1"/>
              </a:buClr>
            </a:pPr>
            <a:r>
              <a:rPr lang="en-US" sz="1800" dirty="0">
                <a:latin typeface="Comic Sans MS" pitchFamily="66" charset="0"/>
              </a:rPr>
              <a:t>Internet versus face-to-face interactions (guided discussion board and in-class discussions)</a:t>
            </a:r>
          </a:p>
          <a:p>
            <a:pPr lvl="1">
              <a:lnSpc>
                <a:spcPct val="80000"/>
              </a:lnSpc>
              <a:buClr>
                <a:schemeClr val="tx1"/>
              </a:buClr>
            </a:pPr>
            <a:r>
              <a:rPr lang="en-US" sz="1800" dirty="0">
                <a:latin typeface="Comic Sans MS" pitchFamily="66" charset="0"/>
              </a:rPr>
              <a:t>Altruism on the Internet (guided discussion board questions)</a:t>
            </a:r>
          </a:p>
          <a:p>
            <a:pPr lvl="1">
              <a:lnSpc>
                <a:spcPct val="80000"/>
              </a:lnSpc>
              <a:buClr>
                <a:schemeClr val="tx1"/>
              </a:buClr>
            </a:pPr>
            <a:r>
              <a:rPr lang="en-US" sz="1800" dirty="0">
                <a:latin typeface="Comic Sans MS" pitchFamily="66" charset="0"/>
              </a:rPr>
              <a:t>Group performance in cyberspace (guided discussion board questions)</a:t>
            </a:r>
            <a:endParaRPr lang="en-US" sz="1800" b="1" dirty="0">
              <a:latin typeface="Comic Sans MS" pitchFamily="66" charset="0"/>
            </a:endParaRPr>
          </a:p>
          <a:p>
            <a:pPr>
              <a:lnSpc>
                <a:spcPct val="80000"/>
              </a:lnSpc>
            </a:pPr>
            <a:r>
              <a:rPr lang="en-US" sz="2000" b="1" dirty="0">
                <a:latin typeface="Comic Sans MS" pitchFamily="66" charset="0"/>
              </a:rPr>
              <a:t>Analyze the Data: </a:t>
            </a:r>
            <a:r>
              <a:rPr lang="en-US" sz="2000" dirty="0">
                <a:latin typeface="Comic Sans MS" pitchFamily="66" charset="0"/>
              </a:rPr>
              <a:t> Coded discussion board entries; summarized instructor and student reflections</a:t>
            </a:r>
          </a:p>
          <a:p>
            <a:pPr>
              <a:lnSpc>
                <a:spcPct val="80000"/>
              </a:lnSpc>
            </a:pPr>
            <a:r>
              <a:rPr lang="en-US" sz="2000" b="1" dirty="0">
                <a:latin typeface="Comic Sans MS" pitchFamily="66" charset="0"/>
              </a:rPr>
              <a:t>Report Findings</a:t>
            </a:r>
            <a:r>
              <a:rPr lang="en-US" sz="2000" dirty="0">
                <a:latin typeface="Comic Sans MS" pitchFamily="66" charset="0"/>
              </a:rPr>
              <a:t>: Three journal publications; three conference presentations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76200"/>
            <a:ext cx="1534017" cy="1554480"/>
          </a:xfrm>
          <a:prstGeom prst="rect">
            <a:avLst/>
          </a:prstGeom>
        </p:spPr>
      </p:pic>
    </p:spTree>
    <p:extLst>
      <p:ext uri="{BB962C8B-B14F-4D97-AF65-F5344CB8AC3E}">
        <p14:creationId xmlns:p14="http://schemas.microsoft.com/office/powerpoint/2010/main" val="7814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b="1">
                <a:latin typeface="Comic Sans MS" pitchFamily="66" charset="0"/>
              </a:rPr>
              <a:t>Example 2:</a:t>
            </a:r>
            <a:br>
              <a:rPr lang="en-US" b="1">
                <a:latin typeface="Comic Sans MS" pitchFamily="66" charset="0"/>
              </a:rPr>
            </a:br>
            <a:r>
              <a:rPr lang="en-US" b="1">
                <a:latin typeface="Comic Sans MS" pitchFamily="66" charset="0"/>
              </a:rPr>
              <a:t>Service Learning</a:t>
            </a:r>
          </a:p>
        </p:txBody>
      </p:sp>
      <p:sp>
        <p:nvSpPr>
          <p:cNvPr id="44035" name="Rectangle 3"/>
          <p:cNvSpPr>
            <a:spLocks noGrp="1" noChangeArrowheads="1"/>
          </p:cNvSpPr>
          <p:nvPr>
            <p:ph type="body" idx="1"/>
          </p:nvPr>
        </p:nvSpPr>
        <p:spPr>
          <a:xfrm>
            <a:off x="457200" y="1524000"/>
            <a:ext cx="8229600" cy="4525963"/>
          </a:xfrm>
        </p:spPr>
        <p:txBody>
          <a:bodyPr/>
          <a:lstStyle/>
          <a:p>
            <a:pPr>
              <a:lnSpc>
                <a:spcPct val="90000"/>
              </a:lnSpc>
            </a:pPr>
            <a:r>
              <a:rPr lang="en-US" sz="2100" b="1" dirty="0">
                <a:latin typeface="Comic Sans MS" pitchFamily="66" charset="0"/>
              </a:rPr>
              <a:t>Identify the Research Question</a:t>
            </a:r>
            <a:r>
              <a:rPr lang="en-US" sz="2100" dirty="0">
                <a:latin typeface="Comic Sans MS" pitchFamily="66" charset="0"/>
              </a:rPr>
              <a:t>: How does service learning impact a Systems Analysis class?</a:t>
            </a:r>
          </a:p>
          <a:p>
            <a:pPr>
              <a:lnSpc>
                <a:spcPct val="90000"/>
              </a:lnSpc>
            </a:pPr>
            <a:r>
              <a:rPr lang="en-US" sz="2100" b="1" dirty="0">
                <a:latin typeface="Comic Sans MS" pitchFamily="66" charset="0"/>
              </a:rPr>
              <a:t>Design the study:</a:t>
            </a:r>
            <a:r>
              <a:rPr lang="en-US" sz="2100" dirty="0">
                <a:latin typeface="Comic Sans MS" pitchFamily="66" charset="0"/>
              </a:rPr>
              <a:t> Archival records, questionnaire, behavioral observation, client, student and instructor assessment</a:t>
            </a:r>
          </a:p>
          <a:p>
            <a:pPr>
              <a:lnSpc>
                <a:spcPct val="90000"/>
              </a:lnSpc>
            </a:pPr>
            <a:r>
              <a:rPr lang="en-US" sz="2100" b="1" dirty="0">
                <a:latin typeface="Comic Sans MS" pitchFamily="66" charset="0"/>
              </a:rPr>
              <a:t>Collect the Data: </a:t>
            </a:r>
            <a:r>
              <a:rPr lang="en-US" sz="2100" dirty="0">
                <a:latin typeface="Comic Sans MS" pitchFamily="66" charset="0"/>
              </a:rPr>
              <a:t>collected data throughout the term, students completed questionnaires and exit surveys, instructor observed classroom behavior</a:t>
            </a:r>
            <a:endParaRPr lang="en-US" sz="2100" b="1" dirty="0">
              <a:latin typeface="Comic Sans MS" pitchFamily="66" charset="0"/>
            </a:endParaRPr>
          </a:p>
          <a:p>
            <a:pPr>
              <a:lnSpc>
                <a:spcPct val="90000"/>
              </a:lnSpc>
            </a:pPr>
            <a:r>
              <a:rPr lang="en-US" sz="2100" dirty="0">
                <a:latin typeface="Comic Sans MS" pitchFamily="66" charset="0"/>
              </a:rPr>
              <a:t> </a:t>
            </a:r>
            <a:r>
              <a:rPr lang="en-US" sz="2100" b="1" dirty="0">
                <a:latin typeface="Comic Sans MS" pitchFamily="66" charset="0"/>
              </a:rPr>
              <a:t>Analyze Data</a:t>
            </a:r>
            <a:r>
              <a:rPr lang="en-US" sz="2100" dirty="0">
                <a:latin typeface="Comic Sans MS" pitchFamily="66" charset="0"/>
              </a:rPr>
              <a:t>: means, standard deviation, synthesis and summary of written comments</a:t>
            </a:r>
          </a:p>
          <a:p>
            <a:pPr>
              <a:lnSpc>
                <a:spcPct val="90000"/>
              </a:lnSpc>
            </a:pPr>
            <a:r>
              <a:rPr lang="en-US" sz="2100" b="1" dirty="0">
                <a:latin typeface="Comic Sans MS" pitchFamily="66" charset="0"/>
              </a:rPr>
              <a:t>Report Findings</a:t>
            </a:r>
            <a:r>
              <a:rPr lang="en-US" sz="2100" dirty="0">
                <a:latin typeface="Comic Sans MS" pitchFamily="66" charset="0"/>
              </a:rPr>
              <a:t>:  Three conference presentations; One journal article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876800"/>
            <a:ext cx="1810512" cy="1551737"/>
          </a:xfrm>
          <a:prstGeom prst="rect">
            <a:avLst/>
          </a:prstGeom>
        </p:spPr>
      </p:pic>
    </p:spTree>
    <p:extLst>
      <p:ext uri="{BB962C8B-B14F-4D97-AF65-F5344CB8AC3E}">
        <p14:creationId xmlns:p14="http://schemas.microsoft.com/office/powerpoint/2010/main" val="25873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b="1">
                <a:latin typeface="Comic Sans MS" pitchFamily="66" charset="0"/>
              </a:rPr>
              <a:t>Example 3:</a:t>
            </a:r>
            <a:br>
              <a:rPr lang="en-US" b="1">
                <a:latin typeface="Comic Sans MS" pitchFamily="66" charset="0"/>
              </a:rPr>
            </a:br>
            <a:r>
              <a:rPr lang="en-US" b="1">
                <a:latin typeface="Comic Sans MS" pitchFamily="66" charset="0"/>
              </a:rPr>
              <a:t>Improving In-class discussions</a:t>
            </a:r>
          </a:p>
        </p:txBody>
      </p:sp>
      <p:sp>
        <p:nvSpPr>
          <p:cNvPr id="45059" name="Rectangle 3"/>
          <p:cNvSpPr>
            <a:spLocks noGrp="1" noChangeArrowheads="1"/>
          </p:cNvSpPr>
          <p:nvPr>
            <p:ph type="body" idx="1"/>
          </p:nvPr>
        </p:nvSpPr>
        <p:spPr/>
        <p:txBody>
          <a:bodyPr/>
          <a:lstStyle/>
          <a:p>
            <a:pPr>
              <a:lnSpc>
                <a:spcPct val="90000"/>
              </a:lnSpc>
            </a:pPr>
            <a:r>
              <a:rPr lang="en-US" sz="2000" b="1" dirty="0">
                <a:latin typeface="Comic Sans MS" pitchFamily="66" charset="0"/>
              </a:rPr>
              <a:t>Identify the Research Question: </a:t>
            </a:r>
            <a:r>
              <a:rPr lang="en-US" sz="2000" dirty="0">
                <a:latin typeface="Comic Sans MS" pitchFamily="66" charset="0"/>
              </a:rPr>
              <a:t>Can the</a:t>
            </a:r>
            <a:r>
              <a:rPr lang="en-US" sz="2000" b="1" dirty="0">
                <a:latin typeface="Comic Sans MS" pitchFamily="66" charset="0"/>
              </a:rPr>
              <a:t> </a:t>
            </a:r>
            <a:r>
              <a:rPr lang="en-US" sz="2000" dirty="0">
                <a:latin typeface="Comic Sans MS" pitchFamily="66" charset="0"/>
              </a:rPr>
              <a:t>quality and quantity of in-class discussion be improved?</a:t>
            </a:r>
          </a:p>
          <a:p>
            <a:pPr>
              <a:lnSpc>
                <a:spcPct val="90000"/>
              </a:lnSpc>
            </a:pPr>
            <a:r>
              <a:rPr lang="en-US" sz="2000" b="1" dirty="0">
                <a:latin typeface="Comic Sans MS" pitchFamily="66" charset="0"/>
              </a:rPr>
              <a:t>Design the Study: </a:t>
            </a:r>
            <a:r>
              <a:rPr lang="en-US" sz="2000" dirty="0">
                <a:latin typeface="Comic Sans MS" pitchFamily="66" charset="0"/>
              </a:rPr>
              <a:t>Experiment</a:t>
            </a:r>
          </a:p>
          <a:p>
            <a:pPr lvl="1">
              <a:lnSpc>
                <a:spcPct val="90000"/>
              </a:lnSpc>
            </a:pPr>
            <a:r>
              <a:rPr lang="en-US" sz="1800" dirty="0">
                <a:latin typeface="Comic Sans MS" pitchFamily="66" charset="0"/>
              </a:rPr>
              <a:t>Participants randomly assigned to online chat or </a:t>
            </a:r>
            <a:endParaRPr lang="en-US" sz="1800" dirty="0" smtClean="0">
              <a:latin typeface="Comic Sans MS" pitchFamily="66" charset="0"/>
            </a:endParaRPr>
          </a:p>
          <a:p>
            <a:pPr marL="457200" lvl="1" indent="0">
              <a:lnSpc>
                <a:spcPct val="90000"/>
              </a:lnSpc>
              <a:buNone/>
            </a:pPr>
            <a:r>
              <a:rPr lang="en-US" sz="1800" dirty="0" smtClean="0">
                <a:latin typeface="Comic Sans MS" pitchFamily="66" charset="0"/>
              </a:rPr>
              <a:t>face-to-face </a:t>
            </a:r>
            <a:r>
              <a:rPr lang="en-US" sz="1800" dirty="0">
                <a:latin typeface="Comic Sans MS" pitchFamily="66" charset="0"/>
              </a:rPr>
              <a:t>group</a:t>
            </a:r>
          </a:p>
          <a:p>
            <a:pPr lvl="1">
              <a:lnSpc>
                <a:spcPct val="90000"/>
              </a:lnSpc>
            </a:pPr>
            <a:r>
              <a:rPr lang="en-US" sz="1800" dirty="0">
                <a:latin typeface="Comic Sans MS" pitchFamily="66" charset="0"/>
              </a:rPr>
              <a:t>Then discussed problem face-to-face</a:t>
            </a:r>
          </a:p>
          <a:p>
            <a:pPr>
              <a:lnSpc>
                <a:spcPct val="90000"/>
              </a:lnSpc>
            </a:pPr>
            <a:r>
              <a:rPr lang="en-US" sz="2000" b="1" dirty="0">
                <a:latin typeface="Comic Sans MS" pitchFamily="66" charset="0"/>
              </a:rPr>
              <a:t>Collect the Data: </a:t>
            </a:r>
            <a:r>
              <a:rPr lang="en-US" sz="2000" dirty="0">
                <a:latin typeface="Comic Sans MS" pitchFamily="66" charset="0"/>
              </a:rPr>
              <a:t>Comprehension test; Questionnaire administered at end of experiment</a:t>
            </a:r>
          </a:p>
          <a:p>
            <a:pPr>
              <a:lnSpc>
                <a:spcPct val="90000"/>
              </a:lnSpc>
            </a:pPr>
            <a:r>
              <a:rPr lang="en-US" sz="2000" b="1" dirty="0">
                <a:latin typeface="Comic Sans MS" pitchFamily="66" charset="0"/>
              </a:rPr>
              <a:t>Analyze the Data: </a:t>
            </a:r>
            <a:r>
              <a:rPr lang="en-US" sz="2000" dirty="0">
                <a:latin typeface="Comic Sans MS" pitchFamily="66" charset="0"/>
              </a:rPr>
              <a:t> Descriptive statistics (means, standard deviations, percent correct) and inferential statistics (factor analysis of questionnaire items, analysis of variance)</a:t>
            </a:r>
          </a:p>
          <a:p>
            <a:pPr>
              <a:lnSpc>
                <a:spcPct val="90000"/>
              </a:lnSpc>
            </a:pPr>
            <a:r>
              <a:rPr lang="en-US" sz="2000" b="1" dirty="0">
                <a:latin typeface="Comic Sans MS" pitchFamily="66" charset="0"/>
              </a:rPr>
              <a:t>Report the Findings</a:t>
            </a:r>
            <a:r>
              <a:rPr lang="en-US" sz="2000" dirty="0">
                <a:latin typeface="Comic Sans MS" pitchFamily="66" charset="0"/>
              </a:rPr>
              <a:t>: Three conference presentations; one journal publication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981200"/>
            <a:ext cx="1754734" cy="1519733"/>
          </a:xfrm>
          <a:prstGeom prst="rect">
            <a:avLst/>
          </a:prstGeom>
        </p:spPr>
      </p:pic>
    </p:spTree>
    <p:extLst>
      <p:ext uri="{BB962C8B-B14F-4D97-AF65-F5344CB8AC3E}">
        <p14:creationId xmlns:p14="http://schemas.microsoft.com/office/powerpoint/2010/main" val="429223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457200"/>
            <a:ext cx="8229600" cy="1143000"/>
          </a:xfrm>
        </p:spPr>
        <p:txBody>
          <a:bodyPr>
            <a:normAutofit fontScale="90000"/>
          </a:bodyPr>
          <a:lstStyle/>
          <a:p>
            <a:r>
              <a:rPr lang="en-US" b="1" dirty="0">
                <a:latin typeface="Comic Sans MS" pitchFamily="66" charset="0"/>
              </a:rPr>
              <a:t>Example 4</a:t>
            </a:r>
            <a:r>
              <a:rPr lang="en-US" b="1" dirty="0" smtClean="0">
                <a:latin typeface="Comic Sans MS" pitchFamily="66" charset="0"/>
              </a:rPr>
              <a:t>:</a:t>
            </a:r>
            <a:br>
              <a:rPr lang="en-US" b="1" dirty="0" smtClean="0">
                <a:latin typeface="Comic Sans MS" pitchFamily="66" charset="0"/>
              </a:rPr>
            </a:br>
            <a:r>
              <a:rPr lang="en-US" b="1" dirty="0">
                <a:latin typeface="Comic Sans MS" pitchFamily="66" charset="0"/>
              </a:rPr>
              <a:t/>
            </a:r>
            <a:br>
              <a:rPr lang="en-US" b="1" dirty="0">
                <a:latin typeface="Comic Sans MS" pitchFamily="66" charset="0"/>
              </a:rPr>
            </a:br>
            <a:r>
              <a:rPr lang="en-US" b="1" dirty="0">
                <a:latin typeface="Comic Sans MS" pitchFamily="66" charset="0"/>
              </a:rPr>
              <a:t>Novice Programming</a:t>
            </a:r>
          </a:p>
        </p:txBody>
      </p:sp>
      <p:sp>
        <p:nvSpPr>
          <p:cNvPr id="49155" name="Rectangle 3"/>
          <p:cNvSpPr>
            <a:spLocks noGrp="1" noChangeArrowheads="1"/>
          </p:cNvSpPr>
          <p:nvPr>
            <p:ph type="body" idx="1"/>
          </p:nvPr>
        </p:nvSpPr>
        <p:spPr>
          <a:xfrm>
            <a:off x="477253" y="2133600"/>
            <a:ext cx="8229600" cy="4525963"/>
          </a:xfrm>
        </p:spPr>
        <p:txBody>
          <a:bodyPr/>
          <a:lstStyle/>
          <a:p>
            <a:pPr>
              <a:lnSpc>
                <a:spcPct val="90000"/>
              </a:lnSpc>
            </a:pPr>
            <a:r>
              <a:rPr lang="en-US" sz="2300" b="1" dirty="0">
                <a:latin typeface="Comic Sans MS" pitchFamily="66" charset="0"/>
              </a:rPr>
              <a:t>Identify the Research Question</a:t>
            </a:r>
            <a:r>
              <a:rPr lang="en-US" sz="2300" dirty="0">
                <a:latin typeface="Comic Sans MS" pitchFamily="66" charset="0"/>
              </a:rPr>
              <a:t>:</a:t>
            </a:r>
            <a:r>
              <a:rPr lang="en-US" sz="2300" b="1" dirty="0">
                <a:latin typeface="Comic Sans MS" pitchFamily="66" charset="0"/>
              </a:rPr>
              <a:t> </a:t>
            </a:r>
            <a:r>
              <a:rPr lang="en-US" sz="2300" dirty="0">
                <a:latin typeface="Comic Sans MS" pitchFamily="66" charset="0"/>
              </a:rPr>
              <a:t>How do novice programmer learn to program</a:t>
            </a:r>
            <a:r>
              <a:rPr lang="en-US" sz="2300" dirty="0" smtClean="0">
                <a:latin typeface="Comic Sans MS" pitchFamily="66" charset="0"/>
              </a:rPr>
              <a:t>?</a:t>
            </a:r>
            <a:endParaRPr lang="en-US" sz="2300" b="1" dirty="0" smtClean="0">
              <a:latin typeface="Comic Sans MS" pitchFamily="66" charset="0"/>
            </a:endParaRPr>
          </a:p>
          <a:p>
            <a:pPr>
              <a:lnSpc>
                <a:spcPct val="90000"/>
              </a:lnSpc>
            </a:pPr>
            <a:r>
              <a:rPr lang="en-US" sz="2300" b="1" dirty="0" smtClean="0">
                <a:latin typeface="Comic Sans MS" pitchFamily="66" charset="0"/>
              </a:rPr>
              <a:t>Design </a:t>
            </a:r>
            <a:r>
              <a:rPr lang="en-US" sz="2300" b="1" dirty="0">
                <a:latin typeface="Comic Sans MS" pitchFamily="66" charset="0"/>
              </a:rPr>
              <a:t>the study:</a:t>
            </a:r>
            <a:r>
              <a:rPr lang="en-US" sz="2300" dirty="0">
                <a:latin typeface="Comic Sans MS" pitchFamily="66" charset="0"/>
              </a:rPr>
              <a:t> Protocol analysis of a single novice programmer solving a simple problem</a:t>
            </a:r>
          </a:p>
          <a:p>
            <a:pPr>
              <a:lnSpc>
                <a:spcPct val="90000"/>
              </a:lnSpc>
            </a:pPr>
            <a:r>
              <a:rPr lang="en-US" sz="2300" b="1" dirty="0" smtClean="0">
                <a:latin typeface="Comic Sans MS" pitchFamily="66" charset="0"/>
              </a:rPr>
              <a:t>Collect </a:t>
            </a:r>
            <a:r>
              <a:rPr lang="en-US" sz="2300" b="1" dirty="0">
                <a:latin typeface="Comic Sans MS" pitchFamily="66" charset="0"/>
              </a:rPr>
              <a:t>the Data: </a:t>
            </a:r>
            <a:r>
              <a:rPr lang="en-US" sz="2300" dirty="0">
                <a:latin typeface="Comic Sans MS" pitchFamily="66" charset="0"/>
              </a:rPr>
              <a:t> Audio taped a student as she  talked aloud solving computer program</a:t>
            </a:r>
          </a:p>
          <a:p>
            <a:pPr>
              <a:lnSpc>
                <a:spcPct val="90000"/>
              </a:lnSpc>
            </a:pPr>
            <a:r>
              <a:rPr lang="en-US" sz="2300" b="1" dirty="0">
                <a:latin typeface="Comic Sans MS" pitchFamily="66" charset="0"/>
              </a:rPr>
              <a:t>Analyze the Data:  </a:t>
            </a:r>
            <a:r>
              <a:rPr lang="en-US" sz="2300" dirty="0">
                <a:latin typeface="Comic Sans MS" pitchFamily="66" charset="0"/>
              </a:rPr>
              <a:t>Transcribed the session to text, made observations about her process</a:t>
            </a:r>
          </a:p>
          <a:p>
            <a:pPr>
              <a:lnSpc>
                <a:spcPct val="90000"/>
              </a:lnSpc>
            </a:pPr>
            <a:r>
              <a:rPr lang="en-US" sz="2300" b="1" dirty="0">
                <a:latin typeface="Comic Sans MS" pitchFamily="66" charset="0"/>
              </a:rPr>
              <a:t>Report the Findings:</a:t>
            </a:r>
            <a:r>
              <a:rPr lang="en-US" sz="2300" dirty="0">
                <a:latin typeface="Comic Sans MS" pitchFamily="66" charset="0"/>
              </a:rPr>
              <a:t>  Published in a journal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4598"/>
            <a:ext cx="1805026" cy="1177747"/>
          </a:xfrm>
          <a:prstGeom prst="rect">
            <a:avLst/>
          </a:prstGeom>
        </p:spPr>
      </p:pic>
    </p:spTree>
    <p:extLst>
      <p:ext uri="{BB962C8B-B14F-4D97-AF65-F5344CB8AC3E}">
        <p14:creationId xmlns:p14="http://schemas.microsoft.com/office/powerpoint/2010/main" val="42665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Comic Sans MS" pitchFamily="66" charset="0"/>
              </a:rPr>
              <a:t>Reflection</a:t>
            </a:r>
            <a:endParaRPr lang="en-US" sz="4000" dirty="0">
              <a:latin typeface="Comic Sans MS" pitchFamily="66" charset="0"/>
            </a:endParaRPr>
          </a:p>
        </p:txBody>
      </p:sp>
      <p:pic>
        <p:nvPicPr>
          <p:cNvPr id="5" name="Picture 2" descr="C:\Users\uhlerbd\AppData\Local\Microsoft\Windows\Temporary Internet Files\Content.IE5\7HYG3S5T\MC9004421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554480" cy="1543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815886"/>
            <a:ext cx="7620000" cy="4832092"/>
          </a:xfrm>
          <a:prstGeom prst="rect">
            <a:avLst/>
          </a:prstGeom>
          <a:noFill/>
        </p:spPr>
        <p:txBody>
          <a:bodyPr wrap="square" rtlCol="0">
            <a:spAutoFit/>
          </a:bodyPr>
          <a:lstStyle/>
          <a:p>
            <a:r>
              <a:rPr lang="en-US" sz="2800" dirty="0" smtClean="0">
                <a:solidFill>
                  <a:schemeClr val="tx2">
                    <a:lumMod val="60000"/>
                    <a:lumOff val="40000"/>
                  </a:schemeClr>
                </a:solidFill>
                <a:latin typeface="Comic Sans MS" pitchFamily="66" charset="0"/>
              </a:rPr>
              <a:t>One-Minute Writing Exercise: Write down what you learned about </a:t>
            </a:r>
            <a:r>
              <a:rPr lang="en-US" sz="2800" dirty="0" err="1" smtClean="0">
                <a:solidFill>
                  <a:schemeClr val="tx2">
                    <a:lumMod val="60000"/>
                    <a:lumOff val="40000"/>
                  </a:schemeClr>
                </a:solidFill>
                <a:latin typeface="Comic Sans MS" pitchFamily="66" charset="0"/>
              </a:rPr>
              <a:t>SoTL</a:t>
            </a:r>
            <a:r>
              <a:rPr lang="en-US" sz="2800" dirty="0" smtClean="0">
                <a:solidFill>
                  <a:schemeClr val="tx2">
                    <a:lumMod val="60000"/>
                    <a:lumOff val="40000"/>
                  </a:schemeClr>
                </a:solidFill>
                <a:latin typeface="Comic Sans MS" pitchFamily="66" charset="0"/>
              </a:rPr>
              <a:t> and the research process.</a:t>
            </a:r>
          </a:p>
          <a:p>
            <a:endParaRPr lang="en-US" sz="2800" dirty="0">
              <a:solidFill>
                <a:schemeClr val="tx2">
                  <a:lumMod val="60000"/>
                  <a:lumOff val="40000"/>
                </a:schemeClr>
              </a:solidFill>
              <a:latin typeface="Comic Sans MS" pitchFamily="66" charset="0"/>
            </a:endParaRPr>
          </a:p>
          <a:p>
            <a:r>
              <a:rPr lang="en-US" sz="2800" dirty="0">
                <a:solidFill>
                  <a:schemeClr val="tx2">
                    <a:lumMod val="60000"/>
                    <a:lumOff val="40000"/>
                  </a:schemeClr>
                </a:solidFill>
                <a:latin typeface="Comic Sans MS" pitchFamily="66" charset="0"/>
              </a:rPr>
              <a:t>One-Minute Writing Exercise: Write down what </a:t>
            </a:r>
            <a:r>
              <a:rPr lang="en-US" sz="2800" dirty="0" smtClean="0">
                <a:solidFill>
                  <a:schemeClr val="tx2">
                    <a:lumMod val="60000"/>
                    <a:lumOff val="40000"/>
                  </a:schemeClr>
                </a:solidFill>
                <a:latin typeface="Comic Sans MS" pitchFamily="66" charset="0"/>
              </a:rPr>
              <a:t>is still fuzzy to you/what do you want to know more about.</a:t>
            </a:r>
            <a:endParaRPr lang="en-US" sz="2800" dirty="0">
              <a:solidFill>
                <a:schemeClr val="tx2">
                  <a:lumMod val="60000"/>
                  <a:lumOff val="40000"/>
                </a:schemeClr>
              </a:solidFill>
              <a:latin typeface="Comic Sans MS" pitchFamily="66" charset="0"/>
            </a:endParaRPr>
          </a:p>
          <a:p>
            <a:endParaRPr lang="en-US" sz="2800" dirty="0">
              <a:solidFill>
                <a:schemeClr val="tx2">
                  <a:lumMod val="60000"/>
                  <a:lumOff val="40000"/>
                </a:schemeClr>
              </a:solidFill>
              <a:latin typeface="Comic Sans MS" pitchFamily="66" charset="0"/>
            </a:endParaRPr>
          </a:p>
          <a:p>
            <a:r>
              <a:rPr lang="en-US" sz="2800" dirty="0" smtClean="0">
                <a:solidFill>
                  <a:schemeClr val="tx2">
                    <a:lumMod val="60000"/>
                    <a:lumOff val="40000"/>
                  </a:schemeClr>
                </a:solidFill>
                <a:latin typeface="Comic Sans MS" pitchFamily="66" charset="0"/>
              </a:rPr>
              <a:t>Pair-Share Exercise</a:t>
            </a:r>
            <a:r>
              <a:rPr lang="en-US" sz="2800" dirty="0">
                <a:solidFill>
                  <a:schemeClr val="tx2">
                    <a:lumMod val="60000"/>
                    <a:lumOff val="40000"/>
                  </a:schemeClr>
                </a:solidFill>
                <a:latin typeface="Comic Sans MS" pitchFamily="66" charset="0"/>
              </a:rPr>
              <a:t>: </a:t>
            </a:r>
            <a:r>
              <a:rPr lang="en-US" sz="2800" dirty="0" smtClean="0">
                <a:solidFill>
                  <a:schemeClr val="tx2">
                    <a:lumMod val="60000"/>
                    <a:lumOff val="40000"/>
                  </a:schemeClr>
                </a:solidFill>
                <a:latin typeface="Comic Sans MS" pitchFamily="66" charset="0"/>
              </a:rPr>
              <a:t>Share what you wrote with one other person and discuss. </a:t>
            </a:r>
            <a:endParaRPr lang="en-US" sz="2800" dirty="0">
              <a:solidFill>
                <a:schemeClr val="tx2">
                  <a:lumMod val="60000"/>
                  <a:lumOff val="40000"/>
                </a:schemeClr>
              </a:solidFill>
              <a:latin typeface="Comic Sans MS" pitchFamily="66" charset="0"/>
            </a:endParaRPr>
          </a:p>
          <a:p>
            <a:endParaRPr lang="en-US" sz="2800" dirty="0">
              <a:solidFill>
                <a:schemeClr val="tx2">
                  <a:lumMod val="60000"/>
                  <a:lumOff val="40000"/>
                </a:schemeClr>
              </a:solidFill>
            </a:endParaRPr>
          </a:p>
        </p:txBody>
      </p:sp>
    </p:spTree>
    <p:extLst>
      <p:ext uri="{BB962C8B-B14F-4D97-AF65-F5344CB8AC3E}">
        <p14:creationId xmlns:p14="http://schemas.microsoft.com/office/powerpoint/2010/main" val="412067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84" y="457201"/>
            <a:ext cx="7239000" cy="1072809"/>
          </a:xfrm>
        </p:spPr>
        <p:txBody>
          <a:bodyPr/>
          <a:lstStyle/>
          <a:p>
            <a:r>
              <a:rPr lang="en-US" b="1" dirty="0" smtClean="0"/>
              <a:t>Cathy Bishop-Clark</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804045"/>
            <a:ext cx="1899856" cy="214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images5a.snapfish.com/232323232%7Ffp635%3A%3B%3Enu%3D32%3B2%3E773%3E773%3EWSNRCG%3D3837698699337nu0m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955" y="2949598"/>
            <a:ext cx="1517728" cy="20270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regionals.muohio.edu/hit/images/hit-video-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18022"/>
            <a:ext cx="2057400" cy="16226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ecx.images-amazon.com/images/I/41HfZhFasUL._SY3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92" y="3114218"/>
            <a:ext cx="1576619" cy="20564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regionals.muohio.edu/academics/images/bis-grad-recognition-2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56079" y="5347885"/>
            <a:ext cx="2071804" cy="12458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bishopcu\Downloads\photo (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260335"/>
            <a:ext cx="3597994" cy="1338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5a.snapfish.com/232323232%7Ffp633%3A5%3Enu%3D32%3B2%3E773%3E773%3EWSNRCG%3D35357%3A5766337nu0mrj"/>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5858" y="1560945"/>
            <a:ext cx="2605788" cy="1726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ishopcu\Desktop\IMG_3068.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2756" y="1806819"/>
            <a:ext cx="4437911" cy="296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849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z="4100" b="1" smtClean="0">
                <a:latin typeface="Comic Sans MS" pitchFamily="66" charset="0"/>
              </a:rPr>
              <a:t>OUTCOMES</a:t>
            </a:r>
            <a:r>
              <a:rPr lang="en-US" sz="4100" b="1" dirty="0" smtClean="0">
                <a:latin typeface="Comic Sans MS" pitchFamily="66" charset="0"/>
              </a:rPr>
              <a:t/>
            </a:r>
            <a:br>
              <a:rPr lang="en-US" sz="4100" b="1" dirty="0" smtClean="0">
                <a:latin typeface="Comic Sans MS" pitchFamily="66" charset="0"/>
              </a:rPr>
            </a:br>
            <a:endParaRPr lang="en-US" sz="4100" b="1" dirty="0">
              <a:latin typeface="Comic Sans MS" pitchFamily="66" charset="0"/>
            </a:endParaRPr>
          </a:p>
        </p:txBody>
      </p:sp>
      <p:sp>
        <p:nvSpPr>
          <p:cNvPr id="69635" name="Rectangle 3"/>
          <p:cNvSpPr>
            <a:spLocks noGrp="1" noChangeArrowheads="1"/>
          </p:cNvSpPr>
          <p:nvPr>
            <p:ph type="body" idx="1"/>
          </p:nvPr>
        </p:nvSpPr>
        <p:spPr>
          <a:xfrm>
            <a:off x="490888" y="2388018"/>
            <a:ext cx="8229600" cy="4525963"/>
          </a:xfrm>
        </p:spPr>
        <p:txBody>
          <a:bodyPr/>
          <a:lstStyle/>
          <a:p>
            <a:r>
              <a:rPr lang="en-US" dirty="0" smtClean="0">
                <a:latin typeface="Comic Sans MS" pitchFamily="66" charset="0"/>
              </a:rPr>
              <a:t>Articulate motivations </a:t>
            </a:r>
            <a:r>
              <a:rPr lang="en-US" dirty="0">
                <a:latin typeface="Comic Sans MS" pitchFamily="66" charset="0"/>
              </a:rPr>
              <a:t>behind </a:t>
            </a:r>
            <a:r>
              <a:rPr lang="en-US" dirty="0" err="1" smtClean="0">
                <a:latin typeface="Comic Sans MS" pitchFamily="66" charset="0"/>
              </a:rPr>
              <a:t>SoTL</a:t>
            </a:r>
            <a:r>
              <a:rPr lang="en-US" dirty="0" smtClean="0">
                <a:latin typeface="Comic Sans MS" pitchFamily="66" charset="0"/>
              </a:rPr>
              <a:t> </a:t>
            </a:r>
          </a:p>
          <a:p>
            <a:r>
              <a:rPr lang="en-US" dirty="0" smtClean="0">
                <a:latin typeface="Comic Sans MS" pitchFamily="66" charset="0"/>
              </a:rPr>
              <a:t>Demonstrate an understanding of current issues in </a:t>
            </a:r>
            <a:r>
              <a:rPr lang="en-US" dirty="0" err="1" smtClean="0">
                <a:latin typeface="Comic Sans MS" pitchFamily="66" charset="0"/>
              </a:rPr>
              <a:t>SoTL</a:t>
            </a:r>
            <a:endParaRPr lang="en-US" dirty="0">
              <a:latin typeface="Comic Sans MS" pitchFamily="66" charset="0"/>
            </a:endParaRPr>
          </a:p>
          <a:p>
            <a:r>
              <a:rPr lang="en-US" dirty="0" smtClean="0">
                <a:latin typeface="Comic Sans MS" pitchFamily="66" charset="0"/>
              </a:rPr>
              <a:t>Demonstrate an understanding </a:t>
            </a:r>
            <a:r>
              <a:rPr lang="en-US" dirty="0">
                <a:latin typeface="Comic Sans MS" pitchFamily="66" charset="0"/>
              </a:rPr>
              <a:t>of the kinds of classroom </a:t>
            </a:r>
            <a:r>
              <a:rPr lang="en-US" dirty="0" err="1">
                <a:latin typeface="Comic Sans MS" pitchFamily="66" charset="0"/>
              </a:rPr>
              <a:t>SoTL</a:t>
            </a:r>
            <a:r>
              <a:rPr lang="en-US" dirty="0">
                <a:latin typeface="Comic Sans MS" pitchFamily="66" charset="0"/>
              </a:rPr>
              <a:t> </a:t>
            </a:r>
            <a:r>
              <a:rPr lang="en-US" dirty="0" smtClean="0">
                <a:latin typeface="Comic Sans MS" pitchFamily="66" charset="0"/>
              </a:rPr>
              <a:t>projects</a:t>
            </a:r>
            <a:endParaRPr lang="en-US" dirty="0">
              <a:latin typeface="Comic Sans MS"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81000"/>
            <a:ext cx="1222553" cy="1819656"/>
          </a:xfrm>
          <a:prstGeom prst="rect">
            <a:avLst/>
          </a:prstGeom>
        </p:spPr>
      </p:pic>
    </p:spTree>
    <p:extLst>
      <p:ext uri="{BB962C8B-B14F-4D97-AF65-F5344CB8AC3E}">
        <p14:creationId xmlns:p14="http://schemas.microsoft.com/office/powerpoint/2010/main" val="28601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533400"/>
            <a:ext cx="7696200" cy="1143000"/>
          </a:xfrm>
        </p:spPr>
        <p:txBody>
          <a:bodyPr/>
          <a:lstStyle/>
          <a:p>
            <a:r>
              <a:rPr lang="en-US" sz="4500" b="1" dirty="0" smtClean="0">
                <a:latin typeface="Comic Sans MS" pitchFamily="66" charset="0"/>
              </a:rPr>
              <a:t>Definition </a:t>
            </a:r>
            <a:r>
              <a:rPr lang="en-US" sz="4500" b="1" dirty="0">
                <a:latin typeface="Comic Sans MS" pitchFamily="66" charset="0"/>
              </a:rPr>
              <a:t>of </a:t>
            </a:r>
            <a:r>
              <a:rPr lang="en-US" sz="4500" b="1" dirty="0" err="1">
                <a:latin typeface="Comic Sans MS" pitchFamily="66" charset="0"/>
              </a:rPr>
              <a:t>SoTL</a:t>
            </a:r>
            <a:endParaRPr lang="en-US" sz="4500" b="1" dirty="0">
              <a:latin typeface="Comic Sans MS" pitchFamily="66" charset="0"/>
            </a:endParaRPr>
          </a:p>
        </p:txBody>
      </p:sp>
      <p:sp>
        <p:nvSpPr>
          <p:cNvPr id="23555" name="Rectangle 3"/>
          <p:cNvSpPr>
            <a:spLocks noGrp="1" noChangeArrowheads="1"/>
          </p:cNvSpPr>
          <p:nvPr>
            <p:ph type="body" idx="1"/>
          </p:nvPr>
        </p:nvSpPr>
        <p:spPr/>
        <p:txBody>
          <a:bodyPr/>
          <a:lstStyle/>
          <a:p>
            <a:pPr>
              <a:buFont typeface="Wingdings" pitchFamily="2" charset="2"/>
              <a:buNone/>
            </a:pPr>
            <a:r>
              <a:rPr lang="en-US" sz="2700" dirty="0">
                <a:latin typeface="Comic Sans MS" pitchFamily="66" charset="0"/>
              </a:rPr>
              <a:t>“</a:t>
            </a:r>
            <a:r>
              <a:rPr lang="en-US" sz="2400" dirty="0">
                <a:latin typeface="Comic Sans MS" pitchFamily="66" charset="0"/>
              </a:rPr>
              <a:t>An act of intelligence or artistic creation becomes scholarship when it possesses at least three attributes: it becomes </a:t>
            </a:r>
            <a:r>
              <a:rPr lang="en-US" sz="2400" dirty="0">
                <a:solidFill>
                  <a:srgbClr val="FF0000"/>
                </a:solidFill>
                <a:latin typeface="Comic Sans MS" pitchFamily="66" charset="0"/>
              </a:rPr>
              <a:t>public</a:t>
            </a:r>
            <a:r>
              <a:rPr lang="en-US" sz="2400" dirty="0">
                <a:latin typeface="Comic Sans MS" pitchFamily="66" charset="0"/>
              </a:rPr>
              <a:t>, it becomes an object of </a:t>
            </a:r>
            <a:r>
              <a:rPr lang="en-US" sz="2400" dirty="0">
                <a:solidFill>
                  <a:srgbClr val="FF0000"/>
                </a:solidFill>
                <a:latin typeface="Comic Sans MS" pitchFamily="66" charset="0"/>
              </a:rPr>
              <a:t>critical review </a:t>
            </a:r>
            <a:r>
              <a:rPr lang="en-US" sz="2400" dirty="0">
                <a:latin typeface="Comic Sans MS" pitchFamily="66" charset="0"/>
              </a:rPr>
              <a:t>and evaluation by members of one’s community, and members </a:t>
            </a:r>
            <a:r>
              <a:rPr lang="en-US" sz="2400" dirty="0">
                <a:solidFill>
                  <a:schemeClr val="tx2">
                    <a:lumMod val="75000"/>
                  </a:schemeClr>
                </a:solidFill>
                <a:latin typeface="Comic Sans MS" pitchFamily="66" charset="0"/>
              </a:rPr>
              <a:t>of one’s community begin to </a:t>
            </a:r>
            <a:r>
              <a:rPr lang="en-US" sz="2400" dirty="0">
                <a:solidFill>
                  <a:srgbClr val="FF0000"/>
                </a:solidFill>
                <a:latin typeface="Comic Sans MS" pitchFamily="66" charset="0"/>
              </a:rPr>
              <a:t>use, build upon, </a:t>
            </a:r>
            <a:r>
              <a:rPr lang="en-US" sz="2400" dirty="0">
                <a:solidFill>
                  <a:schemeClr val="tx2">
                    <a:lumMod val="75000"/>
                  </a:schemeClr>
                </a:solidFill>
                <a:latin typeface="Comic Sans MS" pitchFamily="66" charset="0"/>
              </a:rPr>
              <a:t>and develop those acts of mind and creation.</a:t>
            </a:r>
            <a:r>
              <a:rPr lang="en-US" sz="2400" dirty="0">
                <a:latin typeface="Comic Sans MS" pitchFamily="66" charset="0"/>
              </a:rPr>
              <a:t>”  (Shulman, 1999)</a:t>
            </a:r>
          </a:p>
          <a:p>
            <a:pPr>
              <a:buFont typeface="Wingdings" pitchFamily="2" charset="2"/>
              <a:buNone/>
            </a:pPr>
            <a:endParaRPr lang="en-US" sz="2700" dirty="0">
              <a:latin typeface="Comic Sans MS" pitchFamily="66" charset="0"/>
            </a:endParaRPr>
          </a:p>
        </p:txBody>
      </p:sp>
      <p:pic>
        <p:nvPicPr>
          <p:cNvPr id="2050" name="Picture 2" descr="C:\Users\bishopcu\AppData\Local\Microsoft\Windows\Temporary Internet Files\Content.IE5\CAON4BV9\Captured_crow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39324"/>
            <a:ext cx="2743200" cy="16856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shopcu\AppData\Local\Microsoft\Windows\Temporary Internet Files\Content.IE5\K973DP36\peer-revi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884460"/>
            <a:ext cx="1540509" cy="1540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ishopcu\AppData\Local\Microsoft\Windows\Temporary Internet Files\Content.IE5\U2CPK7K3\Block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4392536"/>
            <a:ext cx="2590800" cy="197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0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itchFamily="66" charset="0"/>
              </a:rPr>
              <a:t>Definitions of </a:t>
            </a:r>
            <a:r>
              <a:rPr lang="en-US" b="1" dirty="0" err="1">
                <a:latin typeface="Comic Sans MS" pitchFamily="66" charset="0"/>
              </a:rPr>
              <a:t>SoTL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04840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741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500" b="1">
                <a:latin typeface="Comic Sans MS" pitchFamily="66" charset="0"/>
              </a:rPr>
              <a:t>Definitions of SoTL</a:t>
            </a:r>
          </a:p>
        </p:txBody>
      </p:sp>
      <p:sp>
        <p:nvSpPr>
          <p:cNvPr id="71683" name="Rectangle 3"/>
          <p:cNvSpPr>
            <a:spLocks noGrp="1" noChangeArrowheads="1"/>
          </p:cNvSpPr>
          <p:nvPr>
            <p:ph type="body" idx="1"/>
          </p:nvPr>
        </p:nvSpPr>
        <p:spPr>
          <a:xfrm>
            <a:off x="533400" y="1772577"/>
            <a:ext cx="8229600" cy="4525963"/>
          </a:xfrm>
        </p:spPr>
        <p:txBody>
          <a:bodyPr/>
          <a:lstStyle/>
          <a:p>
            <a:pPr>
              <a:buFont typeface="Wingdings" pitchFamily="2" charset="2"/>
              <a:buNone/>
            </a:pPr>
            <a:r>
              <a:rPr lang="en-US" sz="4400" dirty="0">
                <a:solidFill>
                  <a:schemeClr val="tx2">
                    <a:lumMod val="60000"/>
                    <a:lumOff val="40000"/>
                  </a:schemeClr>
                </a:solidFill>
                <a:latin typeface="Comic Sans MS" pitchFamily="66" charset="0"/>
              </a:rPr>
              <a:t>From the </a:t>
            </a:r>
            <a:r>
              <a:rPr lang="en-US" sz="4400" dirty="0" smtClean="0">
                <a:solidFill>
                  <a:schemeClr val="tx2">
                    <a:lumMod val="60000"/>
                    <a:lumOff val="40000"/>
                  </a:schemeClr>
                </a:solidFill>
                <a:latin typeface="Comic Sans MS" pitchFamily="66" charset="0"/>
              </a:rPr>
              <a:t>definition </a:t>
            </a:r>
            <a:r>
              <a:rPr lang="en-US" sz="4400" dirty="0">
                <a:solidFill>
                  <a:schemeClr val="tx2">
                    <a:lumMod val="60000"/>
                    <a:lumOff val="40000"/>
                  </a:schemeClr>
                </a:solidFill>
                <a:latin typeface="Comic Sans MS" pitchFamily="66" charset="0"/>
              </a:rPr>
              <a:t>reviewed </a:t>
            </a:r>
            <a:r>
              <a:rPr lang="en-US" sz="4400" dirty="0" smtClean="0">
                <a:solidFill>
                  <a:schemeClr val="tx2">
                    <a:lumMod val="60000"/>
                    <a:lumOff val="40000"/>
                  </a:schemeClr>
                </a:solidFill>
                <a:latin typeface="Comic Sans MS" pitchFamily="66" charset="0"/>
              </a:rPr>
              <a:t>above, </a:t>
            </a:r>
            <a:r>
              <a:rPr lang="en-US" sz="4400" dirty="0">
                <a:solidFill>
                  <a:schemeClr val="tx2">
                    <a:lumMod val="60000"/>
                    <a:lumOff val="40000"/>
                  </a:schemeClr>
                </a:solidFill>
                <a:latin typeface="Comic Sans MS" pitchFamily="66" charset="0"/>
              </a:rPr>
              <a:t>identify a few key components of </a:t>
            </a:r>
            <a:r>
              <a:rPr lang="en-US" sz="4400" dirty="0" err="1" smtClean="0">
                <a:solidFill>
                  <a:schemeClr val="tx2">
                    <a:lumMod val="60000"/>
                    <a:lumOff val="40000"/>
                  </a:schemeClr>
                </a:solidFill>
                <a:latin typeface="Comic Sans MS" pitchFamily="66" charset="0"/>
              </a:rPr>
              <a:t>SoTL</a:t>
            </a:r>
            <a:r>
              <a:rPr lang="en-US" sz="4400" dirty="0" smtClean="0">
                <a:solidFill>
                  <a:schemeClr val="tx2">
                    <a:lumMod val="60000"/>
                    <a:lumOff val="40000"/>
                  </a:schemeClr>
                </a:solidFill>
                <a:latin typeface="Comic Sans MS" pitchFamily="66" charset="0"/>
              </a:rPr>
              <a:t> that resonate with you</a:t>
            </a:r>
            <a:endParaRPr lang="en-US" sz="4400" dirty="0">
              <a:solidFill>
                <a:schemeClr val="tx2">
                  <a:lumMod val="60000"/>
                  <a:lumOff val="40000"/>
                </a:schemeClr>
              </a:solidFill>
              <a:latin typeface="Comic Sans MS" pitchFamily="66" charset="0"/>
            </a:endParaRPr>
          </a:p>
        </p:txBody>
      </p:sp>
      <p:pic>
        <p:nvPicPr>
          <p:cNvPr id="1026" name="Picture 2" descr="C:\Users\uhlerbd\AppData\Local\Microsoft\Windows\Temporary Internet Files\Content.IE5\7HYG3S5T\MC9004421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554480" cy="154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63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228600"/>
            <a:ext cx="7696200" cy="1143000"/>
          </a:xfrm>
        </p:spPr>
        <p:txBody>
          <a:bodyPr/>
          <a:lstStyle/>
          <a:p>
            <a:r>
              <a:rPr lang="en-US" sz="4500" b="1" dirty="0">
                <a:latin typeface="Comic Sans MS" pitchFamily="66" charset="0"/>
              </a:rPr>
              <a:t>Purposes of </a:t>
            </a:r>
            <a:r>
              <a:rPr lang="en-US" sz="4500" b="1" dirty="0" err="1">
                <a:latin typeface="Comic Sans MS" pitchFamily="66" charset="0"/>
              </a:rPr>
              <a:t>SoTL</a:t>
            </a:r>
            <a:endParaRPr lang="en-US" sz="4500" b="1" dirty="0">
              <a:latin typeface="Comic Sans MS"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74299190"/>
              </p:ext>
            </p:extLst>
          </p:nvPr>
        </p:nvGraphicFramePr>
        <p:xfrm>
          <a:off x="146487" y="1313848"/>
          <a:ext cx="8610600" cy="1381760"/>
        </p:xfrm>
        <a:graphic>
          <a:graphicData uri="http://schemas.openxmlformats.org/drawingml/2006/table">
            <a:tbl>
              <a:tblPr firstRow="1" bandRow="1">
                <a:tableStyleId>{7DF18680-E054-41AD-8BC1-D1AEF772440D}</a:tableStyleId>
              </a:tblPr>
              <a:tblGrid>
                <a:gridCol w="8610600"/>
              </a:tblGrid>
              <a:tr h="370840">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Sense of self-fulfillment, personal interest, and commitment to being the best instructor one can be (Kelly-</a:t>
                      </a:r>
                      <a:r>
                        <a:rPr lang="en-US" sz="1800" dirty="0" err="1" smtClean="0"/>
                        <a:t>Kleese</a:t>
                      </a:r>
                      <a:r>
                        <a:rPr lang="en-US" sz="1800" dirty="0" smtClean="0"/>
                        <a:t>, 2003)</a:t>
                      </a:r>
                      <a:endParaRPr lang="en-US" sz="1800" dirty="0" smtClean="0">
                        <a:latin typeface="Comic Sans MS" pitchFamily="66"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reflect on own teaching  (Nelson, 2003)</a:t>
                      </a:r>
                      <a:endParaRPr lang="en-US" sz="1800" dirty="0" smtClean="0">
                        <a:latin typeface="Comic Sans MS" pitchFamily="66" charset="0"/>
                      </a:endParaRPr>
                    </a:p>
                  </a:txBody>
                  <a:tcPr/>
                </a:tc>
              </a:tr>
            </a:tbl>
          </a:graphicData>
        </a:graphic>
      </p:graphicFrame>
      <p:sp>
        <p:nvSpPr>
          <p:cNvPr id="3" name="TextBox 2"/>
          <p:cNvSpPr txBox="1"/>
          <p:nvPr/>
        </p:nvSpPr>
        <p:spPr>
          <a:xfrm>
            <a:off x="3352800" y="1357162"/>
            <a:ext cx="3582263" cy="369332"/>
          </a:xfrm>
          <a:prstGeom prst="rect">
            <a:avLst/>
          </a:prstGeom>
          <a:noFill/>
        </p:spPr>
        <p:txBody>
          <a:bodyPr wrap="none" rtlCol="0">
            <a:spAutoFit/>
          </a:bodyPr>
          <a:lstStyle/>
          <a:p>
            <a:r>
              <a:rPr lang="en-US" b="1" dirty="0" smtClean="0">
                <a:solidFill>
                  <a:schemeClr val="bg1"/>
                </a:solidFill>
              </a:rPr>
              <a:t>To Improve Ourselves/Our Teaching</a:t>
            </a:r>
            <a:endParaRPr lang="en-US"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32319370"/>
              </p:ext>
            </p:extLst>
          </p:nvPr>
        </p:nvGraphicFramePr>
        <p:xfrm>
          <a:off x="76200" y="3124200"/>
          <a:ext cx="8610600" cy="1112520"/>
        </p:xfrm>
        <a:graphic>
          <a:graphicData uri="http://schemas.openxmlformats.org/drawingml/2006/table">
            <a:tbl>
              <a:tblPr firstRow="1" bandRow="1">
                <a:tableStyleId>{7DF18680-E054-41AD-8BC1-D1AEF772440D}</a:tableStyleId>
              </a:tblPr>
              <a:tblGrid>
                <a:gridCol w="8610600"/>
              </a:tblGrid>
              <a:tr h="370840">
                <a:tc>
                  <a:txBody>
                    <a:bodyPr/>
                    <a:lstStyle/>
                    <a:p>
                      <a:pPr algn="ctr"/>
                      <a:r>
                        <a:rPr lang="en-US" dirty="0" smtClean="0"/>
                        <a:t>To Improve the Classroom</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Assess innovations in the classroom, curriculum, or discipline (Saylor &amp; Harper, 2003)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understand teaching and learning (Nelson, 2003)</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306445"/>
              </p:ext>
            </p:extLst>
          </p:nvPr>
        </p:nvGraphicFramePr>
        <p:xfrm>
          <a:off x="76200" y="4800600"/>
          <a:ext cx="8610600" cy="1483360"/>
        </p:xfrm>
        <a:graphic>
          <a:graphicData uri="http://schemas.openxmlformats.org/drawingml/2006/table">
            <a:tbl>
              <a:tblPr firstRow="1" bandRow="1">
                <a:tableStyleId>{7DF18680-E054-41AD-8BC1-D1AEF772440D}</a:tableStyleId>
              </a:tblPr>
              <a:tblGrid>
                <a:gridCol w="8610600"/>
              </a:tblGrid>
              <a:tr h="370840">
                <a:tc>
                  <a:txBody>
                    <a:bodyPr/>
                    <a:lstStyle/>
                    <a:p>
                      <a:pPr algn="ctr"/>
                      <a:r>
                        <a:rPr lang="en-US" dirty="0" smtClean="0"/>
                        <a:t>To Improve the Discipline/Education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produce a formal, peer-reviewed communication (Healey, 2003)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improve teaching, the program, and the college (Kelly-</a:t>
                      </a:r>
                      <a:r>
                        <a:rPr lang="en-US" sz="1800" dirty="0" err="1" smtClean="0"/>
                        <a:t>Kleese</a:t>
                      </a:r>
                      <a:r>
                        <a:rPr lang="en-US" sz="1800" dirty="0" smtClean="0"/>
                        <a:t>, 2003)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Inform policy decisions (Saylor &amp; Harper, 2003)</a:t>
                      </a:r>
                      <a:endParaRPr lang="en-US" dirty="0"/>
                    </a:p>
                  </a:txBody>
                  <a:tcPr/>
                </a:tc>
              </a:tr>
            </a:tbl>
          </a:graphicData>
        </a:graphic>
      </p:graphicFrame>
    </p:spTree>
    <p:extLst>
      <p:ext uri="{BB962C8B-B14F-4D97-AF65-F5344CB8AC3E}">
        <p14:creationId xmlns:p14="http://schemas.microsoft.com/office/powerpoint/2010/main" val="279108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4500" b="1">
                <a:latin typeface="Comic Sans MS" pitchFamily="66" charset="0"/>
              </a:rPr>
              <a:t>Purposes of SoTL</a:t>
            </a:r>
          </a:p>
        </p:txBody>
      </p:sp>
      <p:sp>
        <p:nvSpPr>
          <p:cNvPr id="93187"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sz="4400" dirty="0" smtClean="0">
                <a:solidFill>
                  <a:schemeClr val="tx2">
                    <a:lumMod val="60000"/>
                    <a:lumOff val="40000"/>
                  </a:schemeClr>
                </a:solidFill>
                <a:latin typeface="Comic Sans MS" pitchFamily="66" charset="0"/>
              </a:rPr>
              <a:t>	Identify </a:t>
            </a:r>
            <a:r>
              <a:rPr lang="en-US" sz="4400" dirty="0">
                <a:solidFill>
                  <a:schemeClr val="tx2">
                    <a:lumMod val="60000"/>
                    <a:lumOff val="40000"/>
                  </a:schemeClr>
                </a:solidFill>
                <a:latin typeface="Comic Sans MS" pitchFamily="66" charset="0"/>
              </a:rPr>
              <a:t>several of your </a:t>
            </a:r>
            <a:r>
              <a:rPr lang="en-US" sz="4400" dirty="0" smtClean="0">
                <a:solidFill>
                  <a:schemeClr val="tx2">
                    <a:lumMod val="60000"/>
                    <a:lumOff val="40000"/>
                  </a:schemeClr>
                </a:solidFill>
                <a:latin typeface="Comic Sans MS" pitchFamily="66" charset="0"/>
              </a:rPr>
              <a:t>own reasons/purposes </a:t>
            </a:r>
            <a:r>
              <a:rPr lang="en-US" sz="4400" dirty="0">
                <a:solidFill>
                  <a:schemeClr val="tx2">
                    <a:lumMod val="60000"/>
                    <a:lumOff val="40000"/>
                  </a:schemeClr>
                </a:solidFill>
                <a:latin typeface="Comic Sans MS" pitchFamily="66" charset="0"/>
              </a:rPr>
              <a:t>for engaging in the Scholarship of Teaching and </a:t>
            </a:r>
            <a:r>
              <a:rPr lang="en-US" sz="4400" dirty="0" smtClean="0">
                <a:solidFill>
                  <a:schemeClr val="tx2">
                    <a:lumMod val="60000"/>
                    <a:lumOff val="40000"/>
                  </a:schemeClr>
                </a:solidFill>
                <a:latin typeface="Comic Sans MS" pitchFamily="66" charset="0"/>
              </a:rPr>
              <a:t>Learning</a:t>
            </a:r>
            <a:endParaRPr lang="en-US" sz="4400" dirty="0">
              <a:solidFill>
                <a:schemeClr val="tx2">
                  <a:lumMod val="60000"/>
                  <a:lumOff val="40000"/>
                </a:schemeClr>
              </a:solidFill>
              <a:latin typeface="Comic Sans MS" pitchFamily="66" charset="0"/>
            </a:endParaRPr>
          </a:p>
        </p:txBody>
      </p:sp>
      <p:pic>
        <p:nvPicPr>
          <p:cNvPr id="5" name="Picture 2" descr="C:\Users\uhlerbd\AppData\Local\Microsoft\Windows\Temporary Internet Files\Content.IE5\7HYG3S5T\MC9004421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554480" cy="154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7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1328</Words>
  <Application>Microsoft Office PowerPoint</Application>
  <PresentationFormat>On-screen Show (4:3)</PresentationFormat>
  <Paragraphs>176</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Comic Sans MS</vt:lpstr>
      <vt:lpstr>Times New Roman</vt:lpstr>
      <vt:lpstr>Wingdings</vt:lpstr>
      <vt:lpstr>Office Theme</vt:lpstr>
      <vt:lpstr>The Scholarship of Teaching and Learning</vt:lpstr>
      <vt:lpstr>Beth Dietz</vt:lpstr>
      <vt:lpstr>Cathy Bishop-Clark</vt:lpstr>
      <vt:lpstr>OUTCOMES </vt:lpstr>
      <vt:lpstr>Definition of SoTL</vt:lpstr>
      <vt:lpstr>Definitions of SoTL</vt:lpstr>
      <vt:lpstr>Definitions of SoTL</vt:lpstr>
      <vt:lpstr>Purposes of SoTL</vt:lpstr>
      <vt:lpstr>Purposes of SoTL</vt:lpstr>
      <vt:lpstr>Evaluating SoTL</vt:lpstr>
      <vt:lpstr>Issues: Is SoTL Rigorous?</vt:lpstr>
      <vt:lpstr>The History…..</vt:lpstr>
      <vt:lpstr>PowerPoint Presentation</vt:lpstr>
      <vt:lpstr>Issues: The Role of the Student</vt:lpstr>
      <vt:lpstr>Issues: Aligning SoTL with Assessment</vt:lpstr>
      <vt:lpstr>Issues</vt:lpstr>
      <vt:lpstr>Overview of the Research Process </vt:lpstr>
      <vt:lpstr>Another Day in the Classroom</vt:lpstr>
      <vt:lpstr>Steps in the Research Process</vt:lpstr>
      <vt:lpstr> Steps in Research Process</vt:lpstr>
      <vt:lpstr>SoTL – Four Examples</vt:lpstr>
      <vt:lpstr>Example 1:    Effectiveness of Classroom Activities</vt:lpstr>
      <vt:lpstr>Example 2: Service Learning</vt:lpstr>
      <vt:lpstr>Example 3: Improving In-class discussions</vt:lpstr>
      <vt:lpstr>Example 4:  Novice Programming</vt:lpstr>
      <vt:lpstr>Reflection</vt:lpstr>
    </vt:vector>
  </TitlesOfParts>
  <Company>Miami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Scholarship of Teaching an Learning Perspective</dc:title>
  <dc:creator>Uhler, Beth Dietz Dr.</dc:creator>
  <cp:lastModifiedBy>Dr. Stephanie A. Taylor-Davis</cp:lastModifiedBy>
  <cp:revision>40</cp:revision>
  <dcterms:created xsi:type="dcterms:W3CDTF">2013-04-10T17:59:34Z</dcterms:created>
  <dcterms:modified xsi:type="dcterms:W3CDTF">2015-09-22T22:58:43Z</dcterms:modified>
</cp:coreProperties>
</file>