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handoutMasterIdLst>
    <p:handoutMasterId r:id="rId11"/>
  </p:handoutMasterIdLst>
  <p:sldIdLst>
    <p:sldId id="256" r:id="rId2"/>
    <p:sldId id="257" r:id="rId3"/>
    <p:sldId id="268" r:id="rId4"/>
    <p:sldId id="269" r:id="rId5"/>
    <p:sldId id="266" r:id="rId6"/>
    <p:sldId id="259" r:id="rId7"/>
    <p:sldId id="265" r:id="rId8"/>
    <p:sldId id="264" r:id="rId9"/>
    <p:sldId id="267" r:id="rId10"/>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90"/>
  </p:normalViewPr>
  <p:slideViewPr>
    <p:cSldViewPr snapToGrid="0">
      <p:cViewPr varScale="1">
        <p:scale>
          <a:sx n="72" d="100"/>
          <a:sy n="72"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F93AC569-6B99-483B-A201-9E5FA2DBEC30}" type="datetimeFigureOut">
              <a:rPr lang="en-US" smtClean="0"/>
              <a:t>8/12/2020</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E19B17ED-3B75-4190-BFC9-47C8305D1D01}" type="slidenum">
              <a:rPr lang="en-US" smtClean="0"/>
              <a:t>‹#›</a:t>
            </a:fld>
            <a:endParaRPr lang="en-US"/>
          </a:p>
        </p:txBody>
      </p:sp>
    </p:spTree>
    <p:extLst>
      <p:ext uri="{BB962C8B-B14F-4D97-AF65-F5344CB8AC3E}">
        <p14:creationId xmlns:p14="http://schemas.microsoft.com/office/powerpoint/2010/main" val="31824910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5B4D6F-3DBC-4E3E-8E0A-BEB28E329EBE}"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F187C-4B38-46FA-9362-070B11E2124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53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5B4D6F-3DBC-4E3E-8E0A-BEB28E329EBE}"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F187C-4B38-46FA-9362-070B11E2124F}" type="slidenum">
              <a:rPr lang="en-US" smtClean="0"/>
              <a:t>‹#›</a:t>
            </a:fld>
            <a:endParaRPr lang="en-US"/>
          </a:p>
        </p:txBody>
      </p:sp>
    </p:spTree>
    <p:extLst>
      <p:ext uri="{BB962C8B-B14F-4D97-AF65-F5344CB8AC3E}">
        <p14:creationId xmlns:p14="http://schemas.microsoft.com/office/powerpoint/2010/main" val="385526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5B4D6F-3DBC-4E3E-8E0A-BEB28E329EBE}"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F187C-4B38-46FA-9362-070B11E2124F}" type="slidenum">
              <a:rPr lang="en-US" smtClean="0"/>
              <a:t>‹#›</a:t>
            </a:fld>
            <a:endParaRPr lang="en-US"/>
          </a:p>
        </p:txBody>
      </p:sp>
    </p:spTree>
    <p:extLst>
      <p:ext uri="{BB962C8B-B14F-4D97-AF65-F5344CB8AC3E}">
        <p14:creationId xmlns:p14="http://schemas.microsoft.com/office/powerpoint/2010/main" val="251036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5B4D6F-3DBC-4E3E-8E0A-BEB28E329EBE}"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F187C-4B38-46FA-9362-070B11E2124F}" type="slidenum">
              <a:rPr lang="en-US" smtClean="0"/>
              <a:t>‹#›</a:t>
            </a:fld>
            <a:endParaRPr lang="en-US"/>
          </a:p>
        </p:txBody>
      </p:sp>
    </p:spTree>
    <p:extLst>
      <p:ext uri="{BB962C8B-B14F-4D97-AF65-F5344CB8AC3E}">
        <p14:creationId xmlns:p14="http://schemas.microsoft.com/office/powerpoint/2010/main" val="1467964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5B4D6F-3DBC-4E3E-8E0A-BEB28E329EBE}"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F187C-4B38-46FA-9362-070B11E2124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4667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5B4D6F-3DBC-4E3E-8E0A-BEB28E329EBE}" type="datetimeFigureOut">
              <a:rPr lang="en-US" smtClean="0"/>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9F187C-4B38-46FA-9362-070B11E2124F}" type="slidenum">
              <a:rPr lang="en-US" smtClean="0"/>
              <a:t>‹#›</a:t>
            </a:fld>
            <a:endParaRPr lang="en-US"/>
          </a:p>
        </p:txBody>
      </p:sp>
    </p:spTree>
    <p:extLst>
      <p:ext uri="{BB962C8B-B14F-4D97-AF65-F5344CB8AC3E}">
        <p14:creationId xmlns:p14="http://schemas.microsoft.com/office/powerpoint/2010/main" val="224186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5B4D6F-3DBC-4E3E-8E0A-BEB28E329EBE}" type="datetimeFigureOut">
              <a:rPr lang="en-US" smtClean="0"/>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9F187C-4B38-46FA-9362-070B11E2124F}" type="slidenum">
              <a:rPr lang="en-US" smtClean="0"/>
              <a:t>‹#›</a:t>
            </a:fld>
            <a:endParaRPr lang="en-US"/>
          </a:p>
        </p:txBody>
      </p:sp>
    </p:spTree>
    <p:extLst>
      <p:ext uri="{BB962C8B-B14F-4D97-AF65-F5344CB8AC3E}">
        <p14:creationId xmlns:p14="http://schemas.microsoft.com/office/powerpoint/2010/main" val="2368909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5B4D6F-3DBC-4E3E-8E0A-BEB28E329EBE}" type="datetimeFigureOut">
              <a:rPr lang="en-US" smtClean="0"/>
              <a:t>8/12/2020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9F187C-4B38-46FA-9362-070B11E2124F}" type="slidenum">
              <a:rPr lang="en-US" smtClean="0"/>
              <a:t>‹#›</a:t>
            </a:fld>
            <a:endParaRPr lang="en-US"/>
          </a:p>
        </p:txBody>
      </p:sp>
    </p:spTree>
    <p:extLst>
      <p:ext uri="{BB962C8B-B14F-4D97-AF65-F5344CB8AC3E}">
        <p14:creationId xmlns:p14="http://schemas.microsoft.com/office/powerpoint/2010/main" val="3622420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15B4D6F-3DBC-4E3E-8E0A-BEB28E329EBE}" type="datetimeFigureOut">
              <a:rPr lang="en-US" smtClean="0"/>
              <a:t>8/12/2020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49F187C-4B38-46FA-9362-070B11E2124F}" type="slidenum">
              <a:rPr lang="en-US" smtClean="0"/>
              <a:t>‹#›</a:t>
            </a:fld>
            <a:endParaRPr lang="en-US"/>
          </a:p>
        </p:txBody>
      </p:sp>
    </p:spTree>
    <p:extLst>
      <p:ext uri="{BB962C8B-B14F-4D97-AF65-F5344CB8AC3E}">
        <p14:creationId xmlns:p14="http://schemas.microsoft.com/office/powerpoint/2010/main" val="1157749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15B4D6F-3DBC-4E3E-8E0A-BEB28E329EBE}" type="datetimeFigureOut">
              <a:rPr lang="en-US" smtClean="0"/>
              <a:t>8/12/2020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49F187C-4B38-46FA-9362-070B11E2124F}" type="slidenum">
              <a:rPr lang="en-US" smtClean="0"/>
              <a:t>‹#›</a:t>
            </a:fld>
            <a:endParaRPr lang="en-US"/>
          </a:p>
        </p:txBody>
      </p:sp>
    </p:spTree>
    <p:extLst>
      <p:ext uri="{BB962C8B-B14F-4D97-AF65-F5344CB8AC3E}">
        <p14:creationId xmlns:p14="http://schemas.microsoft.com/office/powerpoint/2010/main" val="1676936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15B4D6F-3DBC-4E3E-8E0A-BEB28E329EBE}" type="datetimeFigureOut">
              <a:rPr lang="en-US" smtClean="0"/>
              <a:t>8/12/2020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9F187C-4B38-46FA-9362-070B11E2124F}" type="slidenum">
              <a:rPr lang="en-US" smtClean="0"/>
              <a:t>‹#›</a:t>
            </a:fld>
            <a:endParaRPr lang="en-US"/>
          </a:p>
        </p:txBody>
      </p:sp>
    </p:spTree>
    <p:extLst>
      <p:ext uri="{BB962C8B-B14F-4D97-AF65-F5344CB8AC3E}">
        <p14:creationId xmlns:p14="http://schemas.microsoft.com/office/powerpoint/2010/main" val="121844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15B4D6F-3DBC-4E3E-8E0A-BEB28E329EBE}" type="datetimeFigureOut">
              <a:rPr lang="en-US" smtClean="0"/>
              <a:t>8/12/2020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49F187C-4B38-46FA-9362-070B11E2124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933362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2"/>
            <a:ext cx="9001462" cy="2306637"/>
          </a:xfrm>
        </p:spPr>
        <p:txBody>
          <a:bodyPr>
            <a:normAutofit/>
          </a:bodyPr>
          <a:lstStyle/>
          <a:p>
            <a:r>
              <a:rPr lang="en-US" sz="6000" dirty="0"/>
              <a:t>Tenure Process</a:t>
            </a:r>
            <a:br>
              <a:rPr lang="en-US" sz="6000" dirty="0"/>
            </a:br>
            <a:r>
              <a:rPr lang="en-US" sz="2800" dirty="0"/>
              <a:t>for New Faculty Orientation, Fall 2020</a:t>
            </a:r>
            <a:br>
              <a:rPr lang="en-US" sz="2800" dirty="0"/>
            </a:br>
            <a:br>
              <a:rPr lang="en-US" sz="2800" dirty="0"/>
            </a:br>
            <a:r>
              <a:rPr lang="en-US" sz="2800" dirty="0"/>
              <a:t>-Dan Radelet, UWTC chair</a:t>
            </a:r>
            <a:endParaRPr lang="en-US" sz="6000" dirty="0"/>
          </a:p>
        </p:txBody>
      </p:sp>
    </p:spTree>
    <p:extLst>
      <p:ext uri="{BB962C8B-B14F-4D97-AF65-F5344CB8AC3E}">
        <p14:creationId xmlns:p14="http://schemas.microsoft.com/office/powerpoint/2010/main" val="1274960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Tenure Information can be found:</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4000" dirty="0"/>
              <a:t> CBA Article 14 (renewals and non-renewals)</a:t>
            </a:r>
          </a:p>
          <a:p>
            <a:pPr>
              <a:buFont typeface="Arial" panose="020B0604020202020204" pitchFamily="34" charset="0"/>
              <a:buChar char="•"/>
            </a:pPr>
            <a:r>
              <a:rPr lang="en-US" sz="4000" dirty="0"/>
              <a:t> CBA Article 15 (Tenure)</a:t>
            </a:r>
          </a:p>
          <a:p>
            <a:pPr>
              <a:buFont typeface="Arial" panose="020B0604020202020204" pitchFamily="34" charset="0"/>
              <a:buChar char="•"/>
            </a:pPr>
            <a:r>
              <a:rPr lang="en-US" sz="4000" dirty="0"/>
              <a:t> Tenure Guidelines, Policies, and Procedures </a:t>
            </a:r>
          </a:p>
          <a:p>
            <a:pPr marL="201168" lvl="1" indent="0">
              <a:buNone/>
            </a:pPr>
            <a:r>
              <a:rPr lang="en-US" sz="4000" dirty="0"/>
              <a:t>      (on IUP Academic Affairs Website)</a:t>
            </a:r>
          </a:p>
        </p:txBody>
      </p:sp>
    </p:spTree>
    <p:extLst>
      <p:ext uri="{BB962C8B-B14F-4D97-AF65-F5344CB8AC3E}">
        <p14:creationId xmlns:p14="http://schemas.microsoft.com/office/powerpoint/2010/main" val="660709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C7087-E70B-4063-AC1D-064D755F900F}"/>
              </a:ext>
            </a:extLst>
          </p:cNvPr>
          <p:cNvSpPr>
            <a:spLocks noGrp="1"/>
          </p:cNvSpPr>
          <p:nvPr>
            <p:ph type="title"/>
          </p:nvPr>
        </p:nvSpPr>
        <p:spPr>
          <a:xfrm>
            <a:off x="1097280" y="286603"/>
            <a:ext cx="10058400" cy="1413407"/>
          </a:xfrm>
        </p:spPr>
        <p:txBody>
          <a:bodyPr>
            <a:normAutofit/>
          </a:bodyPr>
          <a:lstStyle/>
          <a:p>
            <a:r>
              <a:rPr lang="en-US" sz="4000" b="1" dirty="0"/>
              <a:t>Tenure Information</a:t>
            </a:r>
          </a:p>
        </p:txBody>
      </p:sp>
      <p:sp>
        <p:nvSpPr>
          <p:cNvPr id="3" name="Content Placeholder 2">
            <a:extLst>
              <a:ext uri="{FF2B5EF4-FFF2-40B4-BE49-F238E27FC236}">
                <a16:creationId xmlns:a16="http://schemas.microsoft.com/office/drawing/2014/main" id="{98474805-83AE-4038-A4F0-835B579B22D8}"/>
              </a:ext>
            </a:extLst>
          </p:cNvPr>
          <p:cNvSpPr>
            <a:spLocks noGrp="1"/>
          </p:cNvSpPr>
          <p:nvPr>
            <p:ph idx="1"/>
          </p:nvPr>
        </p:nvSpPr>
        <p:spPr>
          <a:xfrm>
            <a:off x="1097280" y="1871492"/>
            <a:ext cx="10058400" cy="4023360"/>
          </a:xfrm>
        </p:spPr>
        <p:txBody>
          <a:bodyPr/>
          <a:lstStyle/>
          <a:p>
            <a:pPr marL="0" indent="0">
              <a:buNone/>
            </a:pPr>
            <a:r>
              <a:rPr lang="en-US" sz="2800" dirty="0"/>
              <a:t>“Tenure at IUP is dependent upon having satisfied the minimum statutory requirements (Act 182) and the CBA, according to the collective judgement of the department chair, DTC, and UWTC, and as approved by the President of the University.”</a:t>
            </a:r>
          </a:p>
          <a:p>
            <a:pPr>
              <a:buFont typeface="Wingdings" pitchFamily="2" charset="2"/>
              <a:buChar char="Ø"/>
            </a:pPr>
            <a:r>
              <a:rPr lang="en-US" sz="2800" dirty="0"/>
              <a:t>All Student evaluations of teaching</a:t>
            </a:r>
          </a:p>
          <a:p>
            <a:pPr>
              <a:buFont typeface="Wingdings" pitchFamily="2" charset="2"/>
              <a:buChar char="Ø"/>
            </a:pPr>
            <a:r>
              <a:rPr lang="en-US" sz="2800" dirty="0"/>
              <a:t>All Peer observation reports</a:t>
            </a:r>
          </a:p>
          <a:p>
            <a:pPr>
              <a:buFont typeface="Wingdings" pitchFamily="2" charset="2"/>
              <a:buChar char="Ø"/>
            </a:pPr>
            <a:r>
              <a:rPr lang="en-US" sz="2800" dirty="0"/>
              <a:t>Yearly probationary faculty reports from Dept. Chair, Dept. Committee and Dean</a:t>
            </a:r>
          </a:p>
          <a:p>
            <a:endParaRPr lang="en-US" dirty="0"/>
          </a:p>
        </p:txBody>
      </p:sp>
    </p:spTree>
    <p:extLst>
      <p:ext uri="{BB962C8B-B14F-4D97-AF65-F5344CB8AC3E}">
        <p14:creationId xmlns:p14="http://schemas.microsoft.com/office/powerpoint/2010/main" val="4156092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C7087-E70B-4063-AC1D-064D755F900F}"/>
              </a:ext>
            </a:extLst>
          </p:cNvPr>
          <p:cNvSpPr>
            <a:spLocks noGrp="1"/>
          </p:cNvSpPr>
          <p:nvPr>
            <p:ph type="title"/>
          </p:nvPr>
        </p:nvSpPr>
        <p:spPr/>
        <p:txBody>
          <a:bodyPr/>
          <a:lstStyle/>
          <a:p>
            <a:r>
              <a:rPr lang="en-US" dirty="0"/>
              <a:t>Application Process</a:t>
            </a:r>
          </a:p>
        </p:txBody>
      </p:sp>
      <p:sp>
        <p:nvSpPr>
          <p:cNvPr id="3" name="Content Placeholder 2">
            <a:extLst>
              <a:ext uri="{FF2B5EF4-FFF2-40B4-BE49-F238E27FC236}">
                <a16:creationId xmlns:a16="http://schemas.microsoft.com/office/drawing/2014/main" id="{98474805-83AE-4038-A4F0-835B579B22D8}"/>
              </a:ext>
            </a:extLst>
          </p:cNvPr>
          <p:cNvSpPr>
            <a:spLocks noGrp="1"/>
          </p:cNvSpPr>
          <p:nvPr>
            <p:ph idx="1"/>
          </p:nvPr>
        </p:nvSpPr>
        <p:spPr/>
        <p:txBody>
          <a:bodyPr/>
          <a:lstStyle/>
          <a:p>
            <a:endParaRPr lang="en-US" dirty="0"/>
          </a:p>
          <a:p>
            <a:pPr>
              <a:buFont typeface="Arial" panose="020B0604020202020204" pitchFamily="34" charset="0"/>
              <a:buChar char="•"/>
            </a:pPr>
            <a:r>
              <a:rPr lang="en-US" sz="2800" dirty="0"/>
              <a:t> All Forms are located on the Academic Affairs Website</a:t>
            </a:r>
          </a:p>
          <a:p>
            <a:pPr>
              <a:buFont typeface="Arial" panose="020B0604020202020204" pitchFamily="34" charset="0"/>
              <a:buChar char="•"/>
            </a:pPr>
            <a:r>
              <a:rPr lang="en-US" sz="2800" dirty="0"/>
              <a:t> Forms are in Microsoft Word – you can type on them, then print  and sign (if needed)</a:t>
            </a:r>
          </a:p>
          <a:p>
            <a:pPr>
              <a:buFont typeface="Arial" panose="020B0604020202020204" pitchFamily="34" charset="0"/>
              <a:buChar char="•"/>
            </a:pPr>
            <a:r>
              <a:rPr lang="en-US" sz="2800" dirty="0"/>
              <a:t> Scan the printed &amp; signed document and </a:t>
            </a:r>
            <a:r>
              <a:rPr lang="en-US" sz="2800" b="1" dirty="0"/>
              <a:t>save as a PDF </a:t>
            </a:r>
            <a:r>
              <a:rPr lang="en-US" sz="2800" dirty="0"/>
              <a:t>before uploading through </a:t>
            </a:r>
            <a:r>
              <a:rPr lang="en-US" sz="2800" dirty="0" err="1"/>
              <a:t>MyIUP</a:t>
            </a:r>
            <a:endParaRPr lang="en-US" sz="2800" dirty="0"/>
          </a:p>
          <a:p>
            <a:endParaRPr lang="en-US" dirty="0"/>
          </a:p>
        </p:txBody>
      </p:sp>
    </p:spTree>
    <p:extLst>
      <p:ext uri="{BB962C8B-B14F-4D97-AF65-F5344CB8AC3E}">
        <p14:creationId xmlns:p14="http://schemas.microsoft.com/office/powerpoint/2010/main" val="135248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3"/>
          <p:cNvGraphicFramePr>
            <a:graphicFrameLocks noGrp="1"/>
          </p:cNvGraphicFramePr>
          <p:nvPr>
            <p:extLst>
              <p:ext uri="{D42A27DB-BD31-4B8C-83A1-F6EECF244321}">
                <p14:modId xmlns:p14="http://schemas.microsoft.com/office/powerpoint/2010/main" val="1127864420"/>
              </p:ext>
            </p:extLst>
          </p:nvPr>
        </p:nvGraphicFramePr>
        <p:xfrm>
          <a:off x="715618" y="996789"/>
          <a:ext cx="10760764" cy="4887176"/>
        </p:xfrm>
        <a:graphic>
          <a:graphicData uri="http://schemas.openxmlformats.org/drawingml/2006/table">
            <a:tbl>
              <a:tblPr firstRow="1" bandRow="1">
                <a:tableStyleId>{2D5ABB26-0587-4C30-8999-92F81FD0307C}</a:tableStyleId>
              </a:tblPr>
              <a:tblGrid>
                <a:gridCol w="7247320">
                  <a:extLst>
                    <a:ext uri="{9D8B030D-6E8A-4147-A177-3AD203B41FA5}">
                      <a16:colId xmlns:a16="http://schemas.microsoft.com/office/drawing/2014/main" val="20000"/>
                    </a:ext>
                  </a:extLst>
                </a:gridCol>
                <a:gridCol w="1785182">
                  <a:extLst>
                    <a:ext uri="{9D8B030D-6E8A-4147-A177-3AD203B41FA5}">
                      <a16:colId xmlns:a16="http://schemas.microsoft.com/office/drawing/2014/main" val="20001"/>
                    </a:ext>
                  </a:extLst>
                </a:gridCol>
                <a:gridCol w="1728262">
                  <a:extLst>
                    <a:ext uri="{9D8B030D-6E8A-4147-A177-3AD203B41FA5}">
                      <a16:colId xmlns:a16="http://schemas.microsoft.com/office/drawing/2014/main" val="20002"/>
                    </a:ext>
                  </a:extLst>
                </a:gridCol>
              </a:tblGrid>
              <a:tr h="465996">
                <a:tc>
                  <a:txBody>
                    <a:bodyPr/>
                    <a:lstStyle/>
                    <a:p>
                      <a:pPr>
                        <a:lnSpc>
                          <a:spcPct val="100000"/>
                        </a:lnSpc>
                      </a:pPr>
                      <a:endParaRPr sz="1800" dirty="0">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50825">
                        <a:lnSpc>
                          <a:spcPts val="1355"/>
                        </a:lnSpc>
                      </a:pPr>
                      <a:endParaRPr lang="en-US" sz="1800" spc="-5" dirty="0">
                        <a:latin typeface="Times New Roman"/>
                        <a:cs typeface="Times New Roman"/>
                      </a:endParaRPr>
                    </a:p>
                    <a:p>
                      <a:pPr marL="250825">
                        <a:lnSpc>
                          <a:spcPts val="1355"/>
                        </a:lnSpc>
                      </a:pPr>
                      <a:r>
                        <a:rPr sz="1800" spc="-5" dirty="0">
                          <a:latin typeface="Times New Roman"/>
                          <a:cs typeface="Times New Roman"/>
                        </a:rPr>
                        <a:t>Fall</a:t>
                      </a:r>
                      <a:r>
                        <a:rPr sz="1800" spc="-15" dirty="0">
                          <a:latin typeface="Times New Roman"/>
                          <a:cs typeface="Times New Roman"/>
                        </a:rPr>
                        <a:t> </a:t>
                      </a:r>
                      <a:r>
                        <a:rPr sz="1800" spc="-5" dirty="0">
                          <a:latin typeface="Times New Roman"/>
                          <a:cs typeface="Times New Roman"/>
                        </a:rPr>
                        <a:t>Hires</a:t>
                      </a:r>
                      <a:endParaRPr sz="1800" dirty="0">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61290">
                        <a:lnSpc>
                          <a:spcPts val="1355"/>
                        </a:lnSpc>
                      </a:pPr>
                      <a:endParaRPr lang="en-US" sz="1800" spc="-5" dirty="0">
                        <a:latin typeface="Times New Roman"/>
                        <a:cs typeface="Times New Roman"/>
                      </a:endParaRPr>
                    </a:p>
                    <a:p>
                      <a:pPr marL="161290">
                        <a:lnSpc>
                          <a:spcPts val="1355"/>
                        </a:lnSpc>
                      </a:pPr>
                      <a:r>
                        <a:rPr sz="1800" spc="-5" dirty="0">
                          <a:latin typeface="Times New Roman"/>
                          <a:cs typeface="Times New Roman"/>
                        </a:rPr>
                        <a:t>Spring</a:t>
                      </a:r>
                      <a:r>
                        <a:rPr sz="1800" spc="-30" dirty="0">
                          <a:latin typeface="Times New Roman"/>
                          <a:cs typeface="Times New Roman"/>
                        </a:rPr>
                        <a:t> </a:t>
                      </a:r>
                      <a:r>
                        <a:rPr sz="1800" spc="-5" dirty="0">
                          <a:latin typeface="Times New Roman"/>
                          <a:cs typeface="Times New Roman"/>
                        </a:rPr>
                        <a:t>Hires</a:t>
                      </a:r>
                      <a:endParaRPr sz="1800" dirty="0">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65814">
                <a:tc>
                  <a:txBody>
                    <a:bodyPr/>
                    <a:lstStyle/>
                    <a:p>
                      <a:pPr marL="66675" marR="571500">
                        <a:lnSpc>
                          <a:spcPct val="100000"/>
                        </a:lnSpc>
                        <a:spcBef>
                          <a:spcPts val="0"/>
                        </a:spcBef>
                      </a:pPr>
                      <a:r>
                        <a:rPr sz="1800" dirty="0">
                          <a:latin typeface="Times New Roman"/>
                          <a:cs typeface="Times New Roman"/>
                        </a:rPr>
                        <a:t>1. </a:t>
                      </a:r>
                      <a:r>
                        <a:rPr sz="1800" spc="-5" dirty="0">
                          <a:latin typeface="Times New Roman"/>
                          <a:cs typeface="Times New Roman"/>
                        </a:rPr>
                        <a:t>President's notice </a:t>
                      </a:r>
                      <a:r>
                        <a:rPr sz="1800" dirty="0">
                          <a:latin typeface="Times New Roman"/>
                          <a:cs typeface="Times New Roman"/>
                        </a:rPr>
                        <a:t>of </a:t>
                      </a:r>
                      <a:r>
                        <a:rPr sz="1800" spc="-5" dirty="0">
                          <a:latin typeface="Times New Roman"/>
                          <a:cs typeface="Times New Roman"/>
                        </a:rPr>
                        <a:t>tenure deadlines sent </a:t>
                      </a:r>
                      <a:r>
                        <a:rPr sz="1800" spc="5" dirty="0">
                          <a:latin typeface="Times New Roman"/>
                          <a:cs typeface="Times New Roman"/>
                        </a:rPr>
                        <a:t>to </a:t>
                      </a:r>
                      <a:r>
                        <a:rPr sz="1800" spc="-5" dirty="0">
                          <a:latin typeface="Times New Roman"/>
                          <a:cs typeface="Times New Roman"/>
                        </a:rPr>
                        <a:t>eligible </a:t>
                      </a:r>
                      <a:r>
                        <a:rPr sz="1800" dirty="0">
                          <a:latin typeface="Times New Roman"/>
                          <a:cs typeface="Times New Roman"/>
                        </a:rPr>
                        <a:t>faculty  </a:t>
                      </a:r>
                      <a:r>
                        <a:rPr sz="1800" spc="-5" dirty="0">
                          <a:latin typeface="Times New Roman"/>
                          <a:cs typeface="Times New Roman"/>
                        </a:rPr>
                        <a:t>members.</a:t>
                      </a:r>
                      <a:endParaRPr sz="1800" dirty="0">
                        <a:latin typeface="Times New Roman"/>
                        <a:cs typeface="Times New Roman"/>
                      </a:endParaRPr>
                    </a:p>
                  </a:txBody>
                  <a:tcPr marL="0" marR="0" marT="8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55"/>
                        </a:lnSpc>
                      </a:pPr>
                      <a:r>
                        <a:rPr sz="1800" spc="-5" dirty="0">
                          <a:latin typeface="Times New Roman"/>
                          <a:cs typeface="Times New Roman"/>
                        </a:rPr>
                        <a:t>October</a:t>
                      </a:r>
                      <a:r>
                        <a:rPr sz="1800" spc="-15" dirty="0">
                          <a:latin typeface="Times New Roman"/>
                          <a:cs typeface="Times New Roman"/>
                        </a:rPr>
                        <a:t> </a:t>
                      </a:r>
                      <a:r>
                        <a:rPr sz="1800" dirty="0">
                          <a:latin typeface="Times New Roman"/>
                          <a:cs typeface="Times New Roman"/>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55"/>
                        </a:lnSpc>
                      </a:pPr>
                      <a:r>
                        <a:rPr sz="1800" dirty="0">
                          <a:latin typeface="Times New Roman"/>
                          <a:cs typeface="Times New Roman"/>
                        </a:rPr>
                        <a:t>February</a:t>
                      </a:r>
                      <a:r>
                        <a:rPr sz="1800" spc="-35" dirty="0">
                          <a:latin typeface="Times New Roman"/>
                          <a:cs typeface="Times New Roman"/>
                        </a:rPr>
                        <a:t> </a:t>
                      </a:r>
                      <a:r>
                        <a:rPr sz="1800" dirty="0">
                          <a:latin typeface="Times New Roman"/>
                          <a:cs typeface="Times New Roman"/>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71829">
                <a:tc>
                  <a:txBody>
                    <a:bodyPr/>
                    <a:lstStyle/>
                    <a:p>
                      <a:pPr marL="66675" marR="180975">
                        <a:lnSpc>
                          <a:spcPct val="100000"/>
                        </a:lnSpc>
                        <a:spcBef>
                          <a:spcPts val="0"/>
                        </a:spcBef>
                      </a:pPr>
                      <a:r>
                        <a:rPr sz="1800" dirty="0">
                          <a:latin typeface="Times New Roman"/>
                          <a:cs typeface="Times New Roman"/>
                        </a:rPr>
                        <a:t>2. </a:t>
                      </a:r>
                      <a:r>
                        <a:rPr sz="1800" spc="-5" dirty="0">
                          <a:latin typeface="Times New Roman"/>
                          <a:cs typeface="Times New Roman"/>
                        </a:rPr>
                        <a:t>Submission </a:t>
                      </a:r>
                      <a:r>
                        <a:rPr sz="1800" spc="5" dirty="0">
                          <a:latin typeface="Times New Roman"/>
                          <a:cs typeface="Times New Roman"/>
                        </a:rPr>
                        <a:t>of </a:t>
                      </a:r>
                      <a:r>
                        <a:rPr sz="1800" spc="-5" dirty="0">
                          <a:latin typeface="Times New Roman"/>
                          <a:cs typeface="Times New Roman"/>
                        </a:rPr>
                        <a:t>application letter and </a:t>
                      </a:r>
                      <a:r>
                        <a:rPr sz="1800" dirty="0">
                          <a:latin typeface="Times New Roman"/>
                          <a:cs typeface="Times New Roman"/>
                        </a:rPr>
                        <a:t>vita </a:t>
                      </a:r>
                      <a:r>
                        <a:rPr sz="1800" spc="20" dirty="0">
                          <a:latin typeface="Times New Roman"/>
                          <a:cs typeface="Times New Roman"/>
                        </a:rPr>
                        <a:t>by </a:t>
                      </a:r>
                      <a:r>
                        <a:rPr sz="1800" dirty="0">
                          <a:latin typeface="Times New Roman"/>
                          <a:cs typeface="Times New Roman"/>
                        </a:rPr>
                        <a:t>Candidate </a:t>
                      </a:r>
                      <a:r>
                        <a:rPr sz="1800" spc="-5" dirty="0">
                          <a:latin typeface="Times New Roman"/>
                          <a:cs typeface="Times New Roman"/>
                        </a:rPr>
                        <a:t>and completion </a:t>
                      </a:r>
                      <a:r>
                        <a:rPr sz="1800" dirty="0">
                          <a:latin typeface="Times New Roman"/>
                          <a:cs typeface="Times New Roman"/>
                        </a:rPr>
                        <a:t>of the </a:t>
                      </a:r>
                      <a:r>
                        <a:rPr sz="1800" spc="-5" dirty="0">
                          <a:latin typeface="Times New Roman"/>
                          <a:cs typeface="Times New Roman"/>
                        </a:rPr>
                        <a:t>check </a:t>
                      </a:r>
                      <a:r>
                        <a:rPr sz="1800" dirty="0">
                          <a:latin typeface="Times New Roman"/>
                          <a:cs typeface="Times New Roman"/>
                        </a:rPr>
                        <a:t>box </a:t>
                      </a:r>
                      <a:r>
                        <a:rPr sz="1800" spc="-5" dirty="0">
                          <a:latin typeface="Times New Roman"/>
                          <a:cs typeface="Times New Roman"/>
                        </a:rPr>
                        <a:t>granting </a:t>
                      </a:r>
                      <a:r>
                        <a:rPr sz="1800" dirty="0">
                          <a:latin typeface="Times New Roman"/>
                          <a:cs typeface="Times New Roman"/>
                        </a:rPr>
                        <a:t>the </a:t>
                      </a:r>
                      <a:r>
                        <a:rPr sz="1800" spc="-5" dirty="0">
                          <a:latin typeface="Times New Roman"/>
                          <a:cs typeface="Times New Roman"/>
                        </a:rPr>
                        <a:t>UWTC permission </a:t>
                      </a:r>
                      <a:r>
                        <a:rPr sz="1800" dirty="0">
                          <a:latin typeface="Times New Roman"/>
                          <a:cs typeface="Times New Roman"/>
                        </a:rPr>
                        <a:t>to </a:t>
                      </a:r>
                      <a:r>
                        <a:rPr sz="1800" spc="-5" dirty="0">
                          <a:latin typeface="Times New Roman"/>
                          <a:cs typeface="Times New Roman"/>
                        </a:rPr>
                        <a:t>view  </a:t>
                      </a:r>
                      <a:r>
                        <a:rPr sz="1800" dirty="0">
                          <a:latin typeface="Times New Roman"/>
                          <a:cs typeface="Times New Roman"/>
                        </a:rPr>
                        <a:t>the </a:t>
                      </a:r>
                      <a:r>
                        <a:rPr sz="1800" spc="-5" dirty="0">
                          <a:latin typeface="Times New Roman"/>
                          <a:cs typeface="Times New Roman"/>
                        </a:rPr>
                        <a:t>personnel file </a:t>
                      </a:r>
                      <a:r>
                        <a:rPr sz="1800" dirty="0">
                          <a:latin typeface="Times New Roman"/>
                          <a:cs typeface="Times New Roman"/>
                        </a:rPr>
                        <a:t>via</a:t>
                      </a:r>
                      <a:r>
                        <a:rPr sz="1800" spc="-10" dirty="0">
                          <a:latin typeface="Times New Roman"/>
                          <a:cs typeface="Times New Roman"/>
                        </a:rPr>
                        <a:t> </a:t>
                      </a:r>
                      <a:r>
                        <a:rPr sz="1800" spc="-5" dirty="0">
                          <a:latin typeface="Times New Roman"/>
                          <a:cs typeface="Times New Roman"/>
                        </a:rPr>
                        <a:t>MyIUP.</a:t>
                      </a:r>
                      <a:endParaRPr sz="1800" dirty="0">
                        <a:latin typeface="Times New Roman"/>
                        <a:cs typeface="Times New Roman"/>
                      </a:endParaRPr>
                    </a:p>
                  </a:txBody>
                  <a:tcPr marL="0" marR="0" marT="8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55"/>
                        </a:lnSpc>
                      </a:pPr>
                      <a:r>
                        <a:rPr sz="1800" spc="-5" dirty="0">
                          <a:latin typeface="Times New Roman"/>
                          <a:cs typeface="Times New Roman"/>
                        </a:rPr>
                        <a:t>December</a:t>
                      </a:r>
                      <a:r>
                        <a:rPr sz="1800" spc="-20" dirty="0">
                          <a:latin typeface="Times New Roman"/>
                          <a:cs typeface="Times New Roman"/>
                        </a:rPr>
                        <a:t> </a:t>
                      </a:r>
                      <a:r>
                        <a:rPr sz="1800" dirty="0">
                          <a:latin typeface="Times New Roman"/>
                          <a:cs typeface="Times New Roman"/>
                        </a:rPr>
                        <a:t>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55"/>
                        </a:lnSpc>
                      </a:pPr>
                      <a:r>
                        <a:rPr sz="1800" dirty="0">
                          <a:latin typeface="Times New Roman"/>
                          <a:cs typeface="Times New Roman"/>
                        </a:rPr>
                        <a:t>May</a:t>
                      </a:r>
                      <a:r>
                        <a:rPr sz="1800" spc="-35" dirty="0">
                          <a:latin typeface="Times New Roman"/>
                          <a:cs typeface="Times New Roman"/>
                        </a:rPr>
                        <a:t> </a:t>
                      </a:r>
                      <a:r>
                        <a:rPr sz="1800" dirty="0">
                          <a:latin typeface="Times New Roman"/>
                          <a:cs typeface="Times New Roman"/>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96231">
                <a:tc>
                  <a:txBody>
                    <a:bodyPr/>
                    <a:lstStyle/>
                    <a:p>
                      <a:pPr marL="66675" marR="119380">
                        <a:lnSpc>
                          <a:spcPct val="100000"/>
                        </a:lnSpc>
                        <a:spcBef>
                          <a:spcPts val="0"/>
                        </a:spcBef>
                      </a:pPr>
                      <a:r>
                        <a:rPr sz="1800" dirty="0">
                          <a:latin typeface="Times New Roman"/>
                          <a:cs typeface="Times New Roman"/>
                        </a:rPr>
                        <a:t>3. </a:t>
                      </a:r>
                      <a:r>
                        <a:rPr sz="1800" spc="-5" dirty="0">
                          <a:latin typeface="Times New Roman"/>
                          <a:cs typeface="Times New Roman"/>
                        </a:rPr>
                        <a:t>Submission </a:t>
                      </a:r>
                      <a:r>
                        <a:rPr sz="1800" spc="5" dirty="0">
                          <a:latin typeface="Times New Roman"/>
                          <a:cs typeface="Times New Roman"/>
                        </a:rPr>
                        <a:t>of </a:t>
                      </a:r>
                      <a:r>
                        <a:rPr sz="1800" spc="-5" dirty="0">
                          <a:latin typeface="Times New Roman"/>
                          <a:cs typeface="Times New Roman"/>
                        </a:rPr>
                        <a:t>DTC </a:t>
                      </a:r>
                      <a:r>
                        <a:rPr sz="1800" spc="-15" dirty="0">
                          <a:latin typeface="Times New Roman"/>
                          <a:cs typeface="Times New Roman"/>
                        </a:rPr>
                        <a:t>and </a:t>
                      </a:r>
                      <a:r>
                        <a:rPr sz="1800" spc="-10" dirty="0">
                          <a:latin typeface="Times New Roman"/>
                          <a:cs typeface="Times New Roman"/>
                        </a:rPr>
                        <a:t>Department </a:t>
                      </a:r>
                      <a:r>
                        <a:rPr sz="1800" spc="-5" dirty="0">
                          <a:latin typeface="Times New Roman"/>
                          <a:cs typeface="Times New Roman"/>
                        </a:rPr>
                        <a:t>Chair recommendations </a:t>
                      </a:r>
                      <a:r>
                        <a:rPr sz="1800" dirty="0">
                          <a:latin typeface="Times New Roman"/>
                          <a:cs typeface="Times New Roman"/>
                        </a:rPr>
                        <a:t>to the  </a:t>
                      </a:r>
                      <a:r>
                        <a:rPr sz="1800" spc="-5" dirty="0">
                          <a:latin typeface="Times New Roman"/>
                          <a:cs typeface="Times New Roman"/>
                        </a:rPr>
                        <a:t>candidate </a:t>
                      </a:r>
                      <a:r>
                        <a:rPr sz="1800" dirty="0">
                          <a:latin typeface="Times New Roman"/>
                          <a:cs typeface="Times New Roman"/>
                        </a:rPr>
                        <a:t>for </a:t>
                      </a:r>
                      <a:r>
                        <a:rPr sz="1800" spc="-5" dirty="0">
                          <a:latin typeface="Times New Roman"/>
                          <a:cs typeface="Times New Roman"/>
                        </a:rPr>
                        <a:t>review, and </a:t>
                      </a:r>
                      <a:r>
                        <a:rPr sz="1800" dirty="0">
                          <a:latin typeface="Times New Roman"/>
                          <a:cs typeface="Times New Roman"/>
                        </a:rPr>
                        <a:t>if </a:t>
                      </a:r>
                      <a:r>
                        <a:rPr sz="1800" spc="-5" dirty="0">
                          <a:latin typeface="Times New Roman"/>
                          <a:cs typeface="Times New Roman"/>
                        </a:rPr>
                        <a:t>appropriate,</a:t>
                      </a:r>
                      <a:r>
                        <a:rPr sz="1800" spc="25" dirty="0">
                          <a:latin typeface="Times New Roman"/>
                          <a:cs typeface="Times New Roman"/>
                        </a:rPr>
                        <a:t> </a:t>
                      </a:r>
                      <a:r>
                        <a:rPr sz="1800" spc="-5" dirty="0">
                          <a:latin typeface="Times New Roman"/>
                          <a:cs typeface="Times New Roman"/>
                        </a:rPr>
                        <a:t>rebuttal.</a:t>
                      </a:r>
                      <a:endParaRPr sz="1800" dirty="0">
                        <a:latin typeface="Times New Roman"/>
                        <a:cs typeface="Times New Roman"/>
                      </a:endParaRPr>
                    </a:p>
                  </a:txBody>
                  <a:tcPr marL="0" marR="0" marT="8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67945" marR="251460">
                        <a:lnSpc>
                          <a:spcPct val="100000"/>
                        </a:lnSpc>
                        <a:spcBef>
                          <a:spcPts val="0"/>
                        </a:spcBef>
                      </a:pPr>
                      <a:r>
                        <a:rPr sz="1800" spc="-5" dirty="0">
                          <a:latin typeface="Times New Roman"/>
                          <a:cs typeface="Times New Roman"/>
                        </a:rPr>
                        <a:t>One week prior </a:t>
                      </a:r>
                      <a:r>
                        <a:rPr sz="1800" dirty="0">
                          <a:latin typeface="Times New Roman"/>
                          <a:cs typeface="Times New Roman"/>
                        </a:rPr>
                        <a:t>to </a:t>
                      </a:r>
                      <a:r>
                        <a:rPr sz="1800" spc="-5" dirty="0">
                          <a:latin typeface="Times New Roman"/>
                          <a:cs typeface="Times New Roman"/>
                        </a:rPr>
                        <a:t>submission  deadline.</a:t>
                      </a:r>
                      <a:endParaRPr sz="1800" dirty="0">
                        <a:latin typeface="Times New Roman"/>
                        <a:cs typeface="Times New Roman"/>
                      </a:endParaRPr>
                    </a:p>
                  </a:txBody>
                  <a:tcPr marL="0" marR="0" marT="8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3"/>
                  </a:ext>
                </a:extLst>
              </a:tr>
              <a:tr h="565345">
                <a:tc>
                  <a:txBody>
                    <a:bodyPr/>
                    <a:lstStyle/>
                    <a:p>
                      <a:pPr marL="66675">
                        <a:lnSpc>
                          <a:spcPct val="100000"/>
                        </a:lnSpc>
                        <a:spcBef>
                          <a:spcPts val="0"/>
                        </a:spcBef>
                      </a:pPr>
                      <a:r>
                        <a:rPr sz="1800" dirty="0">
                          <a:latin typeface="Times New Roman"/>
                          <a:cs typeface="Times New Roman"/>
                        </a:rPr>
                        <a:t>4. DTC and Chair forms and recommendation submitted via</a:t>
                      </a:r>
                      <a:r>
                        <a:rPr sz="1800" spc="65" dirty="0">
                          <a:latin typeface="Times New Roman"/>
                          <a:cs typeface="Times New Roman"/>
                        </a:rPr>
                        <a:t> </a:t>
                      </a:r>
                      <a:r>
                        <a:rPr sz="1800" spc="-10" dirty="0">
                          <a:latin typeface="Times New Roman"/>
                          <a:cs typeface="Times New Roman"/>
                        </a:rPr>
                        <a:t>MyIUP.</a:t>
                      </a:r>
                      <a:r>
                        <a:rPr lang="en-US" sz="1800" spc="-10" dirty="0">
                          <a:latin typeface="Times New Roman"/>
                          <a:cs typeface="Times New Roman"/>
                        </a:rPr>
                        <a:t> Candidate completes and uploads Personnel Verification Form.</a:t>
                      </a:r>
                      <a:endParaRPr sz="1800" dirty="0">
                        <a:latin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40"/>
                        </a:lnSpc>
                      </a:pPr>
                      <a:r>
                        <a:rPr sz="1800" dirty="0">
                          <a:latin typeface="Times New Roman"/>
                          <a:cs typeface="Times New Roman"/>
                        </a:rPr>
                        <a:t>February</a:t>
                      </a:r>
                      <a:r>
                        <a:rPr sz="1800" spc="-40" dirty="0">
                          <a:latin typeface="Times New Roman"/>
                          <a:cs typeface="Times New Roman"/>
                        </a:rPr>
                        <a:t> </a:t>
                      </a:r>
                      <a:r>
                        <a:rPr sz="1800" dirty="0">
                          <a:latin typeface="Times New Roman"/>
                          <a:cs typeface="Times New Roman"/>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40"/>
                        </a:lnSpc>
                      </a:pPr>
                      <a:r>
                        <a:rPr sz="1800" spc="-5" dirty="0">
                          <a:latin typeface="Times New Roman"/>
                          <a:cs typeface="Times New Roman"/>
                        </a:rPr>
                        <a:t>October</a:t>
                      </a:r>
                      <a:r>
                        <a:rPr sz="1800" spc="-15" dirty="0">
                          <a:latin typeface="Times New Roman"/>
                          <a:cs typeface="Times New Roman"/>
                        </a:rPr>
                        <a:t> </a:t>
                      </a:r>
                      <a:r>
                        <a:rPr sz="1800" dirty="0">
                          <a:latin typeface="Times New Roman"/>
                          <a:cs typeface="Times New Roman"/>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62752">
                <a:tc>
                  <a:txBody>
                    <a:bodyPr/>
                    <a:lstStyle/>
                    <a:p>
                      <a:pPr marL="66675">
                        <a:lnSpc>
                          <a:spcPct val="100000"/>
                        </a:lnSpc>
                        <a:spcBef>
                          <a:spcPts val="0"/>
                        </a:spcBef>
                      </a:pPr>
                      <a:r>
                        <a:rPr sz="1800" dirty="0">
                          <a:latin typeface="Times New Roman"/>
                          <a:cs typeface="Times New Roman"/>
                        </a:rPr>
                        <a:t>5. Submission </a:t>
                      </a:r>
                      <a:r>
                        <a:rPr sz="1800" spc="5" dirty="0">
                          <a:latin typeface="Times New Roman"/>
                          <a:cs typeface="Times New Roman"/>
                        </a:rPr>
                        <a:t>of </a:t>
                      </a:r>
                      <a:r>
                        <a:rPr sz="1800" dirty="0">
                          <a:latin typeface="Times New Roman"/>
                          <a:cs typeface="Times New Roman"/>
                        </a:rPr>
                        <a:t>rebuttals </a:t>
                      </a:r>
                      <a:r>
                        <a:rPr sz="1800" spc="10" dirty="0">
                          <a:latin typeface="Times New Roman"/>
                          <a:cs typeface="Times New Roman"/>
                        </a:rPr>
                        <a:t>by </a:t>
                      </a:r>
                      <a:r>
                        <a:rPr sz="1800" dirty="0">
                          <a:latin typeface="Times New Roman"/>
                          <a:cs typeface="Times New Roman"/>
                        </a:rPr>
                        <a:t>candidate via</a:t>
                      </a:r>
                      <a:r>
                        <a:rPr sz="1800" spc="-5" dirty="0">
                          <a:latin typeface="Times New Roman"/>
                          <a:cs typeface="Times New Roman"/>
                        </a:rPr>
                        <a:t> </a:t>
                      </a:r>
                      <a:r>
                        <a:rPr sz="1800" dirty="0">
                          <a:latin typeface="Times New Roman"/>
                          <a:cs typeface="Times New Roman"/>
                        </a:rPr>
                        <a:t>MyIUP.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30"/>
                        </a:lnSpc>
                      </a:pPr>
                      <a:r>
                        <a:rPr sz="1800" dirty="0">
                          <a:latin typeface="Times New Roman"/>
                          <a:cs typeface="Times New Roman"/>
                        </a:rPr>
                        <a:t>February</a:t>
                      </a:r>
                      <a:r>
                        <a:rPr sz="1800" spc="-40" dirty="0">
                          <a:latin typeface="Times New Roman"/>
                          <a:cs typeface="Times New Roman"/>
                        </a:rPr>
                        <a:t> </a:t>
                      </a:r>
                      <a:r>
                        <a:rPr sz="1800" dirty="0">
                          <a:latin typeface="Times New Roman"/>
                          <a:cs typeface="Times New Roman"/>
                        </a:rPr>
                        <a:t>15</a:t>
                      </a:r>
                      <a:endParaRPr sz="1800">
                        <a:latin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30"/>
                        </a:lnSpc>
                      </a:pPr>
                      <a:r>
                        <a:rPr sz="1800" spc="-5" dirty="0">
                          <a:latin typeface="Times New Roman"/>
                          <a:cs typeface="Times New Roman"/>
                        </a:rPr>
                        <a:t>October</a:t>
                      </a:r>
                      <a:r>
                        <a:rPr sz="1800" spc="-15" dirty="0">
                          <a:latin typeface="Times New Roman"/>
                          <a:cs typeface="Times New Roman"/>
                        </a:rPr>
                        <a:t> </a:t>
                      </a:r>
                      <a:r>
                        <a:rPr sz="1800" dirty="0">
                          <a:latin typeface="Times New Roman"/>
                          <a:cs typeface="Times New Roman"/>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705651">
                <a:tc>
                  <a:txBody>
                    <a:bodyPr/>
                    <a:lstStyle/>
                    <a:p>
                      <a:pPr marL="66675" marR="106680">
                        <a:lnSpc>
                          <a:spcPct val="100000"/>
                        </a:lnSpc>
                        <a:spcBef>
                          <a:spcPts val="0"/>
                        </a:spcBef>
                      </a:pPr>
                      <a:r>
                        <a:rPr sz="1800" dirty="0">
                          <a:latin typeface="Times New Roman"/>
                          <a:cs typeface="Times New Roman"/>
                        </a:rPr>
                        <a:t>6. </a:t>
                      </a:r>
                      <a:r>
                        <a:rPr sz="1800" spc="-5" dirty="0">
                          <a:latin typeface="Times New Roman"/>
                          <a:cs typeface="Times New Roman"/>
                        </a:rPr>
                        <a:t>Submission </a:t>
                      </a:r>
                      <a:r>
                        <a:rPr sz="1800" spc="5" dirty="0">
                          <a:latin typeface="Times New Roman"/>
                          <a:cs typeface="Times New Roman"/>
                        </a:rPr>
                        <a:t>of </a:t>
                      </a:r>
                      <a:r>
                        <a:rPr sz="1800" spc="-5" dirty="0">
                          <a:latin typeface="Times New Roman"/>
                          <a:cs typeface="Times New Roman"/>
                        </a:rPr>
                        <a:t>recommendations </a:t>
                      </a:r>
                      <a:r>
                        <a:rPr sz="1800" spc="10" dirty="0">
                          <a:latin typeface="Times New Roman"/>
                          <a:cs typeface="Times New Roman"/>
                        </a:rPr>
                        <a:t>by </a:t>
                      </a:r>
                      <a:r>
                        <a:rPr sz="1800" dirty="0">
                          <a:latin typeface="Times New Roman"/>
                          <a:cs typeface="Times New Roman"/>
                        </a:rPr>
                        <a:t>the UWTC to the </a:t>
                      </a:r>
                      <a:r>
                        <a:rPr sz="1800" spc="-5" dirty="0">
                          <a:latin typeface="Times New Roman"/>
                          <a:cs typeface="Times New Roman"/>
                        </a:rPr>
                        <a:t>President,  </a:t>
                      </a:r>
                      <a:r>
                        <a:rPr sz="1800" dirty="0">
                          <a:latin typeface="Times New Roman"/>
                          <a:cs typeface="Times New Roman"/>
                        </a:rPr>
                        <a:t>along </a:t>
                      </a:r>
                      <a:r>
                        <a:rPr sz="1800" spc="-5" dirty="0">
                          <a:latin typeface="Times New Roman"/>
                          <a:cs typeface="Times New Roman"/>
                        </a:rPr>
                        <a:t>with </a:t>
                      </a:r>
                      <a:r>
                        <a:rPr sz="1800" dirty="0">
                          <a:latin typeface="Times New Roman"/>
                          <a:cs typeface="Times New Roman"/>
                        </a:rPr>
                        <a:t>the </a:t>
                      </a:r>
                      <a:r>
                        <a:rPr sz="1800" spc="-5" dirty="0">
                          <a:latin typeface="Times New Roman"/>
                          <a:cs typeface="Times New Roman"/>
                        </a:rPr>
                        <a:t>materials </a:t>
                      </a:r>
                      <a:r>
                        <a:rPr sz="1800" dirty="0">
                          <a:latin typeface="Times New Roman"/>
                          <a:cs typeface="Times New Roman"/>
                        </a:rPr>
                        <a:t>on </a:t>
                      </a:r>
                      <a:r>
                        <a:rPr sz="1800" spc="-5" dirty="0">
                          <a:latin typeface="Times New Roman"/>
                          <a:cs typeface="Times New Roman"/>
                        </a:rPr>
                        <a:t>which </a:t>
                      </a:r>
                      <a:r>
                        <a:rPr sz="1800" dirty="0">
                          <a:latin typeface="Times New Roman"/>
                          <a:cs typeface="Times New Roman"/>
                        </a:rPr>
                        <a:t>those </a:t>
                      </a:r>
                      <a:r>
                        <a:rPr sz="1800" spc="-5" dirty="0">
                          <a:latin typeface="Times New Roman"/>
                          <a:cs typeface="Times New Roman"/>
                        </a:rPr>
                        <a:t>recommendations were </a:t>
                      </a:r>
                      <a:r>
                        <a:rPr sz="1800" dirty="0">
                          <a:latin typeface="Times New Roman"/>
                          <a:cs typeface="Times New Roman"/>
                        </a:rPr>
                        <a:t>based</a:t>
                      </a:r>
                    </a:p>
                  </a:txBody>
                  <a:tcPr marL="0" marR="0" marT="8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55"/>
                        </a:lnSpc>
                      </a:pPr>
                      <a:r>
                        <a:rPr sz="1800" spc="-5" dirty="0">
                          <a:latin typeface="Times New Roman"/>
                          <a:cs typeface="Times New Roman"/>
                        </a:rPr>
                        <a:t>April</a:t>
                      </a:r>
                      <a:r>
                        <a:rPr sz="1800" spc="-10" dirty="0">
                          <a:latin typeface="Times New Roman"/>
                          <a:cs typeface="Times New Roman"/>
                        </a:rPr>
                        <a:t> </a:t>
                      </a:r>
                      <a:r>
                        <a:rPr sz="1800" dirty="0">
                          <a:latin typeface="Times New Roman"/>
                          <a:cs typeface="Times New Roman"/>
                        </a:rPr>
                        <a:t>1</a:t>
                      </a:r>
                      <a:endParaRPr sz="1800">
                        <a:latin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55"/>
                        </a:lnSpc>
                      </a:pPr>
                      <a:r>
                        <a:rPr sz="1800" spc="-5" dirty="0">
                          <a:latin typeface="Times New Roman"/>
                          <a:cs typeface="Times New Roman"/>
                        </a:rPr>
                        <a:t>November</a:t>
                      </a:r>
                      <a:r>
                        <a:rPr sz="1800" spc="-20" dirty="0">
                          <a:latin typeface="Times New Roman"/>
                          <a:cs typeface="Times New Roman"/>
                        </a:rPr>
                        <a:t> </a:t>
                      </a:r>
                      <a:r>
                        <a:rPr sz="1800" dirty="0">
                          <a:latin typeface="Times New Roman"/>
                          <a:cs typeface="Times New Roman"/>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453558">
                <a:tc>
                  <a:txBody>
                    <a:bodyPr/>
                    <a:lstStyle/>
                    <a:p>
                      <a:pPr marL="66675">
                        <a:lnSpc>
                          <a:spcPct val="100000"/>
                        </a:lnSpc>
                        <a:spcBef>
                          <a:spcPts val="0"/>
                        </a:spcBef>
                      </a:pPr>
                      <a:r>
                        <a:rPr sz="1800" dirty="0">
                          <a:latin typeface="Times New Roman"/>
                          <a:cs typeface="Times New Roman"/>
                        </a:rPr>
                        <a:t>7. </a:t>
                      </a:r>
                      <a:r>
                        <a:rPr sz="1800" spc="-5" dirty="0">
                          <a:latin typeface="Times New Roman"/>
                          <a:cs typeface="Times New Roman"/>
                        </a:rPr>
                        <a:t>President's notification </a:t>
                      </a:r>
                      <a:r>
                        <a:rPr sz="1800" dirty="0">
                          <a:latin typeface="Times New Roman"/>
                          <a:cs typeface="Times New Roman"/>
                        </a:rPr>
                        <a:t>to the faculty</a:t>
                      </a:r>
                      <a:r>
                        <a:rPr sz="1800" spc="-35" dirty="0">
                          <a:latin typeface="Times New Roman"/>
                          <a:cs typeface="Times New Roman"/>
                        </a:rPr>
                        <a:t> </a:t>
                      </a:r>
                      <a:r>
                        <a:rPr sz="1800" dirty="0">
                          <a:latin typeface="Times New Roman"/>
                          <a:cs typeface="Times New Roman"/>
                        </a:rPr>
                        <a:t>member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30"/>
                        </a:lnSpc>
                      </a:pPr>
                      <a:r>
                        <a:rPr sz="1800" dirty="0">
                          <a:latin typeface="Times New Roman"/>
                          <a:cs typeface="Times New Roman"/>
                        </a:rPr>
                        <a:t>May</a:t>
                      </a:r>
                      <a:r>
                        <a:rPr sz="1800" spc="-35" dirty="0">
                          <a:latin typeface="Times New Roman"/>
                          <a:cs typeface="Times New Roman"/>
                        </a:rPr>
                        <a:t> </a:t>
                      </a:r>
                      <a:r>
                        <a:rPr sz="1800" dirty="0">
                          <a:latin typeface="Times New Roman"/>
                          <a:cs typeface="Times New Roman"/>
                        </a:rPr>
                        <a:t>31</a:t>
                      </a:r>
                      <a:endParaRPr sz="1800">
                        <a:latin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7945">
                        <a:lnSpc>
                          <a:spcPts val="1330"/>
                        </a:lnSpc>
                      </a:pPr>
                      <a:r>
                        <a:rPr sz="1800" spc="-5" dirty="0">
                          <a:latin typeface="Times New Roman"/>
                          <a:cs typeface="Times New Roman"/>
                        </a:rPr>
                        <a:t>December</a:t>
                      </a:r>
                      <a:r>
                        <a:rPr sz="1800" spc="-20" dirty="0">
                          <a:latin typeface="Times New Roman"/>
                          <a:cs typeface="Times New Roman"/>
                        </a:rPr>
                        <a:t> </a:t>
                      </a:r>
                      <a:r>
                        <a:rPr sz="1800" dirty="0">
                          <a:latin typeface="Times New Roman"/>
                          <a:cs typeface="Times New Roman"/>
                        </a:rPr>
                        <a:t>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
        <p:nvSpPr>
          <p:cNvPr id="4" name="TextBox 3">
            <a:extLst>
              <a:ext uri="{FF2B5EF4-FFF2-40B4-BE49-F238E27FC236}">
                <a16:creationId xmlns:a16="http://schemas.microsoft.com/office/drawing/2014/main" id="{6BE52B94-F67D-469A-800E-DA887A805880}"/>
              </a:ext>
            </a:extLst>
          </p:cNvPr>
          <p:cNvSpPr txBox="1"/>
          <p:nvPr/>
        </p:nvSpPr>
        <p:spPr>
          <a:xfrm>
            <a:off x="2292627" y="483704"/>
            <a:ext cx="6745356" cy="461665"/>
          </a:xfrm>
          <a:prstGeom prst="rect">
            <a:avLst/>
          </a:prstGeom>
          <a:noFill/>
        </p:spPr>
        <p:txBody>
          <a:bodyPr wrap="square" rtlCol="0">
            <a:spAutoFit/>
          </a:bodyPr>
          <a:lstStyle/>
          <a:p>
            <a:pPr algn="ctr"/>
            <a:r>
              <a:rPr lang="en-US" sz="2400" dirty="0"/>
              <a:t>Important Tenure Application Dates</a:t>
            </a:r>
          </a:p>
        </p:txBody>
      </p:sp>
    </p:spTree>
    <p:extLst>
      <p:ext uri="{BB962C8B-B14F-4D97-AF65-F5344CB8AC3E}">
        <p14:creationId xmlns:p14="http://schemas.microsoft.com/office/powerpoint/2010/main" val="1593517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Candidate ‘Do’ List	</a:t>
            </a:r>
          </a:p>
        </p:txBody>
      </p:sp>
      <p:sp>
        <p:nvSpPr>
          <p:cNvPr id="6" name="Content Placeholder 5"/>
          <p:cNvSpPr>
            <a:spLocks noGrp="1"/>
          </p:cNvSpPr>
          <p:nvPr>
            <p:ph idx="1"/>
          </p:nvPr>
        </p:nvSpPr>
        <p:spPr/>
        <p:txBody>
          <a:bodyPr>
            <a:normAutofit/>
          </a:bodyPr>
          <a:lstStyle/>
          <a:p>
            <a:pPr>
              <a:buFont typeface="Arial" panose="020B0604020202020204" pitchFamily="34" charset="0"/>
              <a:buChar char="•"/>
            </a:pPr>
            <a:r>
              <a:rPr lang="en-US" sz="2400" dirty="0"/>
              <a:t> Check personnel file early!!  You should do this throughout the probationary period and a few months ahead of applying for tenure</a:t>
            </a:r>
          </a:p>
          <a:p>
            <a:pPr>
              <a:buFont typeface="Arial" panose="020B0604020202020204" pitchFamily="34" charset="0"/>
              <a:buChar char="•"/>
            </a:pPr>
            <a:r>
              <a:rPr lang="en-US" sz="2400" dirty="0"/>
              <a:t> Keep electronic copies of all evaluation materials as soon as you get them</a:t>
            </a:r>
          </a:p>
          <a:p>
            <a:pPr>
              <a:buFont typeface="Arial" panose="020B0604020202020204" pitchFamily="34" charset="0"/>
              <a:buChar char="•"/>
            </a:pPr>
            <a:r>
              <a:rPr lang="en-US" sz="2400" dirty="0"/>
              <a:t> Attend the UWTC informational meeting the Fall before you apply</a:t>
            </a:r>
          </a:p>
          <a:p>
            <a:pPr>
              <a:buFont typeface="Arial" panose="020B0604020202020204" pitchFamily="34" charset="0"/>
              <a:buChar char="•"/>
            </a:pPr>
            <a:r>
              <a:rPr lang="en-US" sz="2400" dirty="0"/>
              <a:t> Meet all deadlines</a:t>
            </a:r>
          </a:p>
          <a:p>
            <a:pPr>
              <a:buFont typeface="Arial" panose="020B0604020202020204" pitchFamily="34" charset="0"/>
              <a:buChar char="•"/>
            </a:pPr>
            <a:r>
              <a:rPr lang="en-US" sz="2400" dirty="0"/>
              <a:t> Ask INFORMED questions – if you can’t find the answer after thoroughly reviewing the CBA and Tenure Guidelines, send an email to UWTC chairperson</a:t>
            </a:r>
          </a:p>
          <a:p>
            <a:pPr>
              <a:buFont typeface="Arial" panose="020B0604020202020204" pitchFamily="34" charset="0"/>
              <a:buChar char="•"/>
            </a:pPr>
            <a:r>
              <a:rPr lang="en-US" sz="2400" dirty="0"/>
              <a:t> Realize that you have the right to meet with the UWTC if you desire</a:t>
            </a:r>
          </a:p>
        </p:txBody>
      </p:sp>
    </p:spTree>
    <p:extLst>
      <p:ext uri="{BB962C8B-B14F-4D97-AF65-F5344CB8AC3E}">
        <p14:creationId xmlns:p14="http://schemas.microsoft.com/office/powerpoint/2010/main" val="3271366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07E392E-FE40-43F5-8DD3-21663E8F6387}"/>
              </a:ext>
            </a:extLst>
          </p:cNvPr>
          <p:cNvSpPr>
            <a:spLocks noGrp="1"/>
          </p:cNvSpPr>
          <p:nvPr>
            <p:ph type="title"/>
          </p:nvPr>
        </p:nvSpPr>
        <p:spPr>
          <a:xfrm>
            <a:off x="702365" y="516835"/>
            <a:ext cx="10866783" cy="1194021"/>
          </a:xfrm>
        </p:spPr>
        <p:txBody>
          <a:bodyPr>
            <a:normAutofit fontScale="90000"/>
          </a:bodyPr>
          <a:lstStyle/>
          <a:p>
            <a:r>
              <a:rPr lang="en-US" sz="3600" dirty="0"/>
              <a:t>FOR THE CANDIDATE</a:t>
            </a:r>
            <a:br>
              <a:rPr lang="en-US" sz="2700" b="0" dirty="0"/>
            </a:br>
            <a:r>
              <a:rPr lang="en-US" sz="3200" b="1" dirty="0"/>
              <a:t>First Deadline (December 31 for Fall Hires and May 1 for Spring Hires)</a:t>
            </a:r>
            <a:endParaRPr lang="en-US" sz="3200" b="1" dirty="0">
              <a:cs typeface="Adobe Arabic" panose="02040503050201020203" pitchFamily="18" charset="-78"/>
            </a:endParaRPr>
          </a:p>
        </p:txBody>
      </p:sp>
      <p:sp>
        <p:nvSpPr>
          <p:cNvPr id="11" name="Content Placeholder 10">
            <a:extLst>
              <a:ext uri="{FF2B5EF4-FFF2-40B4-BE49-F238E27FC236}">
                <a16:creationId xmlns:a16="http://schemas.microsoft.com/office/drawing/2014/main" id="{99CA0864-A66D-4F25-9875-B49400C6AFDE}"/>
              </a:ext>
            </a:extLst>
          </p:cNvPr>
          <p:cNvSpPr>
            <a:spLocks noGrp="1"/>
          </p:cNvSpPr>
          <p:nvPr>
            <p:ph idx="1"/>
          </p:nvPr>
        </p:nvSpPr>
        <p:spPr>
          <a:xfrm>
            <a:off x="1097280" y="1845734"/>
            <a:ext cx="10058400" cy="4263518"/>
          </a:xfrm>
        </p:spPr>
        <p:txBody>
          <a:bodyPr>
            <a:noAutofit/>
          </a:bodyPr>
          <a:lstStyle/>
          <a:p>
            <a:r>
              <a:rPr lang="en-US" sz="2800" dirty="0"/>
              <a:t>1. Upload your three-page application letter to the President and your Vita </a:t>
            </a:r>
            <a:r>
              <a:rPr lang="en-US" sz="2800" b="1" u="sng" dirty="0"/>
              <a:t>as a single PDF document </a:t>
            </a:r>
            <a:r>
              <a:rPr lang="en-US" sz="2800" dirty="0"/>
              <a:t>via </a:t>
            </a:r>
            <a:r>
              <a:rPr lang="en-US" sz="2800" dirty="0" err="1"/>
              <a:t>MyIUP</a:t>
            </a:r>
            <a:endParaRPr lang="en-US" sz="2800" dirty="0"/>
          </a:p>
          <a:p>
            <a:r>
              <a:rPr lang="en-US" sz="2800" dirty="0"/>
              <a:t>2. Submission of these documents and </a:t>
            </a:r>
            <a:r>
              <a:rPr lang="en-US" sz="2800" b="1" dirty="0"/>
              <a:t>completion of the check box </a:t>
            </a:r>
            <a:r>
              <a:rPr lang="en-US" sz="2800" dirty="0"/>
              <a:t>gives the UWTC permission to view candidate’s personnel file</a:t>
            </a:r>
          </a:p>
          <a:p>
            <a:r>
              <a:rPr lang="en-US" sz="2800" dirty="0"/>
              <a:t>3. Provide hard copies of tenure submission documents to the DTC and Department Chair</a:t>
            </a:r>
          </a:p>
          <a:p>
            <a:r>
              <a:rPr lang="en-US" sz="2800" dirty="0"/>
              <a:t>4. Complete the check box on MyIUP and </a:t>
            </a:r>
            <a:r>
              <a:rPr lang="en-US" sz="2800" b="1" dirty="0"/>
              <a:t>provide a signed hard copy </a:t>
            </a:r>
            <a:r>
              <a:rPr lang="en-US" sz="2800" dirty="0"/>
              <a:t>of the DTC Permission form giving the DTC permission to 	view personnel file</a:t>
            </a:r>
          </a:p>
        </p:txBody>
      </p:sp>
    </p:spTree>
    <p:extLst>
      <p:ext uri="{BB962C8B-B14F-4D97-AF65-F5344CB8AC3E}">
        <p14:creationId xmlns:p14="http://schemas.microsoft.com/office/powerpoint/2010/main" val="3389380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609" y="238539"/>
            <a:ext cx="10906539" cy="1590261"/>
          </a:xfrm>
        </p:spPr>
        <p:txBody>
          <a:bodyPr>
            <a:noAutofit/>
          </a:bodyPr>
          <a:lstStyle/>
          <a:p>
            <a:r>
              <a:rPr lang="en-US" sz="3600" dirty="0"/>
              <a:t>FOR THE CANDIDATE (cont.)</a:t>
            </a:r>
            <a:br>
              <a:rPr lang="en-US" sz="3600" dirty="0"/>
            </a:br>
            <a:r>
              <a:rPr lang="en-US" sz="3200" b="1" u="sng" dirty="0"/>
              <a:t>One week prior </a:t>
            </a:r>
            <a:r>
              <a:rPr lang="en-US" sz="3200" b="1" dirty="0"/>
              <a:t>to Second Deadline (February 15 for Fall Hires and October 1 for Spring Hires)</a:t>
            </a:r>
            <a:endParaRPr lang="en-US" sz="3200" dirty="0"/>
          </a:p>
        </p:txBody>
      </p:sp>
      <p:sp>
        <p:nvSpPr>
          <p:cNvPr id="4" name="Content Placeholder 3"/>
          <p:cNvSpPr>
            <a:spLocks noGrp="1"/>
          </p:cNvSpPr>
          <p:nvPr>
            <p:ph idx="1"/>
          </p:nvPr>
        </p:nvSpPr>
        <p:spPr>
          <a:xfrm>
            <a:off x="1097280" y="2213112"/>
            <a:ext cx="10058400" cy="3655981"/>
          </a:xfrm>
        </p:spPr>
        <p:txBody>
          <a:bodyPr>
            <a:normAutofit/>
          </a:bodyPr>
          <a:lstStyle/>
          <a:p>
            <a:r>
              <a:rPr lang="en-US" sz="2800" dirty="0"/>
              <a:t>1. Read DTC Recommendation and submit rebuttal via </a:t>
            </a:r>
            <a:r>
              <a:rPr lang="en-US" sz="2800" dirty="0" err="1"/>
              <a:t>MyIUP</a:t>
            </a:r>
            <a:r>
              <a:rPr lang="en-US" sz="2800" dirty="0"/>
              <a:t> (if necessary)</a:t>
            </a:r>
          </a:p>
          <a:p>
            <a:r>
              <a:rPr lang="en-US" sz="2800" dirty="0"/>
              <a:t>2. Read Department Chair Recommendation submit rebuttal via </a:t>
            </a:r>
            <a:r>
              <a:rPr lang="en-US" sz="2800" dirty="0" err="1"/>
              <a:t>MyIUP</a:t>
            </a:r>
            <a:r>
              <a:rPr lang="en-US" sz="2800" dirty="0"/>
              <a:t> (if necessary)</a:t>
            </a:r>
          </a:p>
          <a:p>
            <a:r>
              <a:rPr lang="en-US" sz="2800" dirty="0"/>
              <a:t>3.  Make sure that you have visited Human Resources to check your personnel file</a:t>
            </a:r>
          </a:p>
        </p:txBody>
      </p:sp>
    </p:spTree>
    <p:extLst>
      <p:ext uri="{BB962C8B-B14F-4D97-AF65-F5344CB8AC3E}">
        <p14:creationId xmlns:p14="http://schemas.microsoft.com/office/powerpoint/2010/main" val="192773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0CCE-55A2-4178-99B4-DD33D90BCA38}"/>
              </a:ext>
            </a:extLst>
          </p:cNvPr>
          <p:cNvSpPr>
            <a:spLocks noGrp="1"/>
          </p:cNvSpPr>
          <p:nvPr>
            <p:ph type="title"/>
          </p:nvPr>
        </p:nvSpPr>
        <p:spPr>
          <a:xfrm>
            <a:off x="914399" y="198783"/>
            <a:ext cx="10561983" cy="1646951"/>
          </a:xfrm>
        </p:spPr>
        <p:txBody>
          <a:bodyPr>
            <a:normAutofit/>
          </a:bodyPr>
          <a:lstStyle/>
          <a:p>
            <a:r>
              <a:rPr lang="en-US" sz="3600" dirty="0"/>
              <a:t>FOR THE CANDIDATE (cont.)</a:t>
            </a:r>
            <a:br>
              <a:rPr lang="en-US" sz="4000" dirty="0"/>
            </a:br>
            <a:r>
              <a:rPr lang="en-US" sz="3200" b="1" dirty="0"/>
              <a:t>Second Deadline (February 15 for Fall Hires and October 1 for Spring Hires)</a:t>
            </a:r>
            <a:endParaRPr lang="en-US" sz="3200" dirty="0"/>
          </a:p>
        </p:txBody>
      </p:sp>
      <p:sp>
        <p:nvSpPr>
          <p:cNvPr id="3" name="Content Placeholder 2">
            <a:extLst>
              <a:ext uri="{FF2B5EF4-FFF2-40B4-BE49-F238E27FC236}">
                <a16:creationId xmlns:a16="http://schemas.microsoft.com/office/drawing/2014/main" id="{CDDAD5E6-0842-40A4-8747-986C28119760}"/>
              </a:ext>
            </a:extLst>
          </p:cNvPr>
          <p:cNvSpPr>
            <a:spLocks noGrp="1"/>
          </p:cNvSpPr>
          <p:nvPr>
            <p:ph idx="1"/>
          </p:nvPr>
        </p:nvSpPr>
        <p:spPr/>
        <p:txBody>
          <a:bodyPr/>
          <a:lstStyle/>
          <a:p>
            <a:endParaRPr lang="en-US" dirty="0"/>
          </a:p>
          <a:p>
            <a:r>
              <a:rPr lang="en-US" sz="2800" dirty="0"/>
              <a:t>1. Fully complete the personnel file checklist form, save it as a PDF file, and submit via </a:t>
            </a:r>
            <a:r>
              <a:rPr lang="en-US" sz="2800" dirty="0" err="1"/>
              <a:t>MyIUP</a:t>
            </a:r>
            <a:r>
              <a:rPr lang="en-US" sz="2800" dirty="0"/>
              <a:t>.</a:t>
            </a:r>
          </a:p>
          <a:p>
            <a:r>
              <a:rPr lang="en-US" sz="2800" dirty="0"/>
              <a:t>2. Submit rebuttal(s) via </a:t>
            </a:r>
            <a:r>
              <a:rPr lang="en-US" sz="2800" dirty="0" err="1"/>
              <a:t>MyIUP</a:t>
            </a:r>
            <a:r>
              <a:rPr lang="en-US" sz="2800" dirty="0"/>
              <a:t> (if necessary)</a:t>
            </a:r>
          </a:p>
          <a:p>
            <a:r>
              <a:rPr lang="en-US" sz="2800" dirty="0"/>
              <a:t>3. Indicate that you want to meet with the UWTC (if necessary)</a:t>
            </a:r>
          </a:p>
        </p:txBody>
      </p:sp>
    </p:spTree>
    <p:extLst>
      <p:ext uri="{BB962C8B-B14F-4D97-AF65-F5344CB8AC3E}">
        <p14:creationId xmlns:p14="http://schemas.microsoft.com/office/powerpoint/2010/main" val="366580780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309</TotalTime>
  <Words>680</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Retrospect</vt:lpstr>
      <vt:lpstr>Tenure Process for New Faculty Orientation, Fall 2020  -Dan Radelet, UWTC chair</vt:lpstr>
      <vt:lpstr>Tenure Information can be found:</vt:lpstr>
      <vt:lpstr>Tenure Information</vt:lpstr>
      <vt:lpstr>Application Process</vt:lpstr>
      <vt:lpstr>PowerPoint Presentation</vt:lpstr>
      <vt:lpstr>Candidate ‘Do’ List </vt:lpstr>
      <vt:lpstr>FOR THE CANDIDATE First Deadline (December 31 for Fall Hires and May 1 for Spring Hires)</vt:lpstr>
      <vt:lpstr>FOR THE CANDIDATE (cont.) One week prior to Second Deadline (February 15 for Fall Hires and October 1 for Spring Hires)</vt:lpstr>
      <vt:lpstr>FOR THE CANDIDATE (cont.) Second Deadline (February 15 for Fall Hires and October 1 for Spring Hires)</vt:lpstr>
    </vt:vector>
  </TitlesOfParts>
  <Company>Indiana University of Pennsylvania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UWTC Information Session</dc:title>
  <dc:creator>Dr. Sarah Lynn Herald Brown</dc:creator>
  <cp:lastModifiedBy>Ann Marie Schweitzer</cp:lastModifiedBy>
  <cp:revision>30</cp:revision>
  <cp:lastPrinted>2017-11-08T17:52:36Z</cp:lastPrinted>
  <dcterms:created xsi:type="dcterms:W3CDTF">2015-10-22T14:23:36Z</dcterms:created>
  <dcterms:modified xsi:type="dcterms:W3CDTF">2020-08-12T12:00:31Z</dcterms:modified>
</cp:coreProperties>
</file>