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82" r:id="rId8"/>
    <p:sldId id="264" r:id="rId9"/>
    <p:sldId id="263" r:id="rId10"/>
    <p:sldId id="292" r:id="rId11"/>
    <p:sldId id="301" r:id="rId12"/>
    <p:sldId id="269" r:id="rId13"/>
    <p:sldId id="270" r:id="rId14"/>
    <p:sldId id="293" r:id="rId15"/>
    <p:sldId id="294" r:id="rId16"/>
    <p:sldId id="295" r:id="rId17"/>
    <p:sldId id="298" r:id="rId18"/>
    <p:sldId id="299" r:id="rId19"/>
    <p:sldId id="296" r:id="rId20"/>
    <p:sldId id="29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3" r:id="rId30"/>
    <p:sldId id="284" r:id="rId31"/>
    <p:sldId id="272" r:id="rId32"/>
    <p:sldId id="285" r:id="rId33"/>
    <p:sldId id="286" r:id="rId34"/>
    <p:sldId id="287" r:id="rId35"/>
    <p:sldId id="302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73184601924759"/>
          <c:y val="5.2430737824438599E-2"/>
          <c:w val="0.75126815398075242"/>
          <c:h val="0.761484033245844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Sheet1!$C$6:$D$6</c:f>
              <c:strCache>
                <c:ptCount val="2"/>
                <c:pt idx="0">
                  <c:v>FY1718</c:v>
                </c:pt>
                <c:pt idx="1">
                  <c:v>FY1819</c:v>
                </c:pt>
              </c:strCache>
            </c:strRef>
          </c:cat>
          <c:val>
            <c:numRef>
              <c:f>Sheet1!$C$7:$D$7</c:f>
              <c:numCache>
                <c:formatCode>#,##0</c:formatCode>
                <c:ptCount val="2"/>
                <c:pt idx="0">
                  <c:v>12645298</c:v>
                </c:pt>
                <c:pt idx="1">
                  <c:v>10731157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2-4D50-95A9-5DF1DD303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0936784"/>
        <c:axId val="440929896"/>
      </c:barChart>
      <c:catAx>
        <c:axId val="44093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929896"/>
        <c:crosses val="autoZero"/>
        <c:auto val="1"/>
        <c:lblAlgn val="ctr"/>
        <c:lblOffset val="100"/>
        <c:noMultiLvlLbl val="0"/>
      </c:catAx>
      <c:valAx>
        <c:axId val="440929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93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 x 7.5_IUP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77"/>
            <a:ext cx="2057400" cy="453858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77"/>
            <a:ext cx="6019800" cy="45385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6706"/>
            <a:ext cx="4038600" cy="3149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6706"/>
            <a:ext cx="4038600" cy="31494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5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71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70495"/>
            <a:ext cx="4040188" cy="235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97716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70495"/>
            <a:ext cx="4041775" cy="235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329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0993"/>
            <a:ext cx="5111750" cy="4975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8569"/>
            <a:ext cx="3008313" cy="33875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1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5899"/>
            <a:ext cx="5486400" cy="3351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8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 x 7.5_IUP_ins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3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6706"/>
            <a:ext cx="8229600" cy="314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44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766D-D806-454C-AE1E-86F43E294BE0}" type="datetimeFigureOut">
              <a:rPr lang="en-US" smtClean="0"/>
              <a:pPr/>
              <a:t>8/8/19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46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446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3239-87C4-DF45-904E-35F7DA4D2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acye@iup.edu" TargetMode="External"/><Relationship Id="rId2" Type="http://schemas.openxmlformats.org/officeDocument/2006/relationships/hyperlink" Target="mailto:jbeausei@iup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berezan@iup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p.edu/ar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rl-ga@iup.edu" TargetMode="External"/><Relationship Id="rId2" Type="http://schemas.openxmlformats.org/officeDocument/2006/relationships/hyperlink" Target="http://www.iup.edu/ar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mailto:Iup-arl@iup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rb-research@iup.edu" TargetMode="External"/><Relationship Id="rId2" Type="http://schemas.openxmlformats.org/officeDocument/2006/relationships/hyperlink" Target="http://www.iup.edu/ir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irb-research@iup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ir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iacu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p.edu/researchinstitu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Support for Research &amp; Scholarship at IUP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Internal (IUP) Funding, External Funding, Design/Analysis, Compliance, Intellectual Property, Dissemination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240328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49" y="1655760"/>
            <a:ext cx="855662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Jennifer Beauseigneur, M.A.					Kathy Boyd</a:t>
            </a:r>
          </a:p>
          <a:p>
            <a:r>
              <a:rPr lang="en-US" dirty="0"/>
              <a:t>Pre-Award Grant &amp; Contract Specialist			Pre-Award Grant &amp; Contract Specialist</a:t>
            </a:r>
          </a:p>
          <a:p>
            <a:r>
              <a:rPr lang="en-US" dirty="0"/>
              <a:t>724-357-4033 or </a:t>
            </a:r>
            <a:r>
              <a:rPr lang="en-US" dirty="0">
                <a:hlinkClick r:id="rId2"/>
              </a:rPr>
              <a:t>jbeausei@iup.edu</a:t>
            </a:r>
            <a:r>
              <a:rPr lang="en-US" dirty="0"/>
              <a:t>			724-357-1344 or kboyd@iup.edu</a:t>
            </a:r>
          </a:p>
          <a:p>
            <a:endParaRPr lang="en-US" sz="1100" b="1" dirty="0"/>
          </a:p>
          <a:p>
            <a:r>
              <a:rPr lang="en-US" b="1" dirty="0"/>
              <a:t>Tracy Eisenhower, D.Ed., CRA</a:t>
            </a:r>
            <a:r>
              <a:rPr lang="en-US" dirty="0"/>
              <a:t>					</a:t>
            </a:r>
            <a:r>
              <a:rPr lang="en-US" b="1" dirty="0"/>
              <a:t>Kayla Garshnick</a:t>
            </a:r>
          </a:p>
          <a:p>
            <a:r>
              <a:rPr lang="en-US" dirty="0"/>
              <a:t>Sr. Grant &amp; Contract Specialist				Purchasing &amp; Travel Officer</a:t>
            </a:r>
          </a:p>
          <a:p>
            <a:r>
              <a:rPr lang="en-US" dirty="0"/>
              <a:t>724/357-1915 or </a:t>
            </a:r>
            <a:r>
              <a:rPr lang="en-US" dirty="0">
                <a:hlinkClick r:id="rId3"/>
              </a:rPr>
              <a:t>tracye@iup.edu</a:t>
            </a:r>
            <a:r>
              <a:rPr lang="en-US" dirty="0"/>
              <a:t>				724-357-2504 or kgarshni@iup.edu</a:t>
            </a:r>
          </a:p>
          <a:p>
            <a:endParaRPr lang="en-US" sz="1100" dirty="0"/>
          </a:p>
          <a:p>
            <a:r>
              <a:rPr lang="en-US" b="1" dirty="0"/>
              <a:t>Michelle Loughner</a:t>
            </a:r>
            <a:r>
              <a:rPr lang="en-US" dirty="0"/>
              <a:t>							</a:t>
            </a:r>
            <a:r>
              <a:rPr lang="en-US" b="1" dirty="0"/>
              <a:t>Ute Lowery, M.A.</a:t>
            </a:r>
            <a:endParaRPr lang="en-US" dirty="0"/>
          </a:p>
          <a:p>
            <a:r>
              <a:rPr lang="en-US" dirty="0"/>
              <a:t>Administrative Assistant						Post-Award Grant &amp; Contract Specialist</a:t>
            </a:r>
          </a:p>
          <a:p>
            <a:r>
              <a:rPr lang="en-US" dirty="0"/>
              <a:t>724-357-2223 or loughner@iup.edu			724-357-3241 or ulowery@iup.edu</a:t>
            </a:r>
          </a:p>
          <a:p>
            <a:endParaRPr lang="en-US" sz="1100" dirty="0"/>
          </a:p>
          <a:p>
            <a:r>
              <a:rPr lang="en-US" b="1" dirty="0"/>
              <a:t>Janis Nichols</a:t>
            </a:r>
            <a:r>
              <a:rPr lang="en-US" dirty="0"/>
              <a:t>								</a:t>
            </a:r>
            <a:r>
              <a:rPr lang="en-US" b="1" dirty="0"/>
              <a:t>Amber Pinkerton</a:t>
            </a:r>
            <a:endParaRPr lang="en-US" dirty="0"/>
          </a:p>
          <a:p>
            <a:r>
              <a:rPr lang="en-US" dirty="0"/>
              <a:t>Accountant								Grant &amp; Contract Coordinator	 </a:t>
            </a:r>
          </a:p>
          <a:p>
            <a:r>
              <a:rPr lang="en-US" dirty="0"/>
              <a:t>724-357-3351 or jnichols@iup.edu			724-357-2223 or apink@iup.edu</a:t>
            </a:r>
          </a:p>
          <a:p>
            <a:endParaRPr lang="en-US" sz="1100" b="1" dirty="0"/>
          </a:p>
          <a:p>
            <a:r>
              <a:rPr lang="en-US" b="1" dirty="0"/>
              <a:t>Bernard Piwinsky, CMA</a:t>
            </a:r>
            <a:endParaRPr lang="en-US" dirty="0"/>
          </a:p>
          <a:p>
            <a:r>
              <a:rPr lang="en-US" dirty="0"/>
              <a:t>Sr. Accountant</a:t>
            </a:r>
          </a:p>
          <a:p>
            <a:r>
              <a:rPr lang="en-US" dirty="0"/>
              <a:t>724-357-7843 or bmp@iup.edu</a:t>
            </a:r>
          </a:p>
          <a:p>
            <a:endParaRPr lang="en-US" b="1" dirty="0"/>
          </a:p>
          <a:p>
            <a:r>
              <a:rPr lang="en-US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597903" y="6801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Mark </a:t>
            </a:r>
            <a:r>
              <a:rPr lang="en-US" b="1" dirty="0" err="1"/>
              <a:t>Berezansky</a:t>
            </a:r>
            <a:endParaRPr lang="en-US" b="1" dirty="0"/>
          </a:p>
          <a:p>
            <a:pPr algn="ctr"/>
            <a:r>
              <a:rPr lang="en-US" dirty="0"/>
              <a:t>Executive Director</a:t>
            </a:r>
          </a:p>
          <a:p>
            <a:pPr algn="ctr"/>
            <a:r>
              <a:rPr lang="en-US" dirty="0"/>
              <a:t>724/357-3110 or </a:t>
            </a:r>
            <a:r>
              <a:rPr lang="en-US" dirty="0">
                <a:hlinkClick r:id="rId4"/>
              </a:rPr>
              <a:t>mberezan@iup.edu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>
            <a:off x="810883" y="1620743"/>
            <a:ext cx="7712015" cy="60897"/>
          </a:xfrm>
          <a:prstGeom prst="left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3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500" y="852996"/>
            <a:ext cx="8229600" cy="7199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IUP Sponsored Activity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9F8EEA0-252F-4227-A70D-344834E85DA3}"/>
              </a:ext>
            </a:extLst>
          </p:cNvPr>
          <p:cNvGraphicFramePr>
            <a:graphicFrameLocks/>
          </p:cNvGraphicFramePr>
          <p:nvPr/>
        </p:nvGraphicFramePr>
        <p:xfrm>
          <a:off x="864299" y="1641763"/>
          <a:ext cx="7808645" cy="484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91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73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assist you with the entire process!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09612"/>
            <a:ext cx="4038600" cy="314945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Funding searches</a:t>
            </a:r>
          </a:p>
          <a:p>
            <a:pPr>
              <a:spcAft>
                <a:spcPts val="600"/>
              </a:spcAft>
            </a:pPr>
            <a:r>
              <a:rPr lang="en-US" dirty="0"/>
              <a:t>Proposal &amp; budget development</a:t>
            </a:r>
          </a:p>
          <a:p>
            <a:pPr>
              <a:spcAft>
                <a:spcPts val="600"/>
              </a:spcAft>
            </a:pPr>
            <a:r>
              <a:rPr lang="en-US" dirty="0"/>
              <a:t>Contract negotiation &amp; execution (including </a:t>
            </a:r>
            <a:r>
              <a:rPr lang="en-US" dirty="0" err="1"/>
              <a:t>subawards</a:t>
            </a:r>
            <a:r>
              <a:rPr lang="en-US" dirty="0"/>
              <a:t> &amp; consulting agreements)</a:t>
            </a:r>
          </a:p>
          <a:p>
            <a:pPr>
              <a:spcAft>
                <a:spcPts val="600"/>
              </a:spcAft>
            </a:pPr>
            <a:r>
              <a:rPr lang="en-US" dirty="0"/>
              <a:t>Award implementation &amp; facilitation</a:t>
            </a:r>
          </a:p>
          <a:p>
            <a:pPr>
              <a:spcAft>
                <a:spcPts val="600"/>
              </a:spcAft>
            </a:pPr>
            <a:r>
              <a:rPr lang="en-US" dirty="0"/>
              <a:t>Award modifications, no-cost extensions, etc.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PI Mentorship Academy – “PIMA”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Contact tracye@iup.edu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600393"/>
            <a:ext cx="4038600" cy="3149457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Hiring of externally funded RI project employees</a:t>
            </a:r>
          </a:p>
          <a:p>
            <a:pPr>
              <a:spcAft>
                <a:spcPts val="600"/>
              </a:spcAft>
            </a:pPr>
            <a:r>
              <a:rPr lang="en-US" dirty="0"/>
              <a:t>Purchase of materials &amp; supplies</a:t>
            </a:r>
          </a:p>
          <a:p>
            <a:pPr>
              <a:spcAft>
                <a:spcPts val="600"/>
              </a:spcAft>
            </a:pPr>
            <a:r>
              <a:rPr lang="en-US" dirty="0"/>
              <a:t>Fiscal/account management</a:t>
            </a:r>
          </a:p>
          <a:p>
            <a:pPr>
              <a:spcAft>
                <a:spcPts val="600"/>
              </a:spcAft>
            </a:pPr>
            <a:r>
              <a:rPr lang="en-US" dirty="0"/>
              <a:t>Activity &amp; fiscal reporting</a:t>
            </a:r>
          </a:p>
          <a:p>
            <a:pPr>
              <a:spcAft>
                <a:spcPts val="600"/>
              </a:spcAft>
            </a:pPr>
            <a:r>
              <a:rPr lang="en-US" dirty="0"/>
              <a:t>Final reports &amp; project close-out</a:t>
            </a:r>
          </a:p>
          <a:p>
            <a:pPr>
              <a:spcAft>
                <a:spcPts val="600"/>
              </a:spcAft>
            </a:pPr>
            <a:r>
              <a:rPr lang="en-US" dirty="0"/>
              <a:t>Advise you of regulatory compliance requirements</a:t>
            </a:r>
          </a:p>
          <a:p>
            <a:pPr>
              <a:spcAft>
                <a:spcPts val="600"/>
              </a:spcAft>
            </a:pPr>
            <a:r>
              <a:rPr lang="en-US" b="1" i="1" dirty="0">
                <a:solidFill>
                  <a:srgbClr val="C00000"/>
                </a:solidFill>
              </a:rPr>
              <a:t>Research-related presentations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8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81143"/>
            <a:ext cx="8229600" cy="1143000"/>
          </a:xfrm>
        </p:spPr>
        <p:txBody>
          <a:bodyPr/>
          <a:lstStyle/>
          <a:p>
            <a:r>
              <a:rPr lang="en-US" b="1" dirty="0"/>
              <a:t>Why We Do It…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38376"/>
            <a:ext cx="8229600" cy="38877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Ensure proper university authorizations </a:t>
            </a:r>
          </a:p>
          <a:p>
            <a:r>
              <a:rPr lang="en-US" dirty="0"/>
              <a:t>Assistance with budget development to help ensure smooth implementation of award</a:t>
            </a:r>
          </a:p>
          <a:p>
            <a:r>
              <a:rPr lang="en-US" dirty="0"/>
              <a:t>Experience in proposal development, contract negotiations, IP language, export controls, university procedures</a:t>
            </a:r>
          </a:p>
          <a:p>
            <a:r>
              <a:rPr lang="en-US" dirty="0"/>
              <a:t>Liability – legal liabilities….  </a:t>
            </a:r>
          </a:p>
          <a:p>
            <a:r>
              <a:rPr lang="en-US" dirty="0"/>
              <a:t>Recognition – tenure/promotion, publicize, announce…</a:t>
            </a:r>
          </a:p>
          <a:p>
            <a:r>
              <a:rPr lang="en-US" dirty="0"/>
              <a:t>…. It’s required ….. For compliance/audit </a:t>
            </a:r>
          </a:p>
        </p:txBody>
      </p:sp>
      <p:pic>
        <p:nvPicPr>
          <p:cNvPr id="7" name="Picture 2" descr="C:\Users\tracye\AppData\Local\Microsoft\Windows\Temporary Internet Files\Content.IE5\UVM1C1NW\MC9004404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0500"/>
            <a:ext cx="1828800" cy="134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7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7792482"/>
              </p:ext>
            </p:extLst>
          </p:nvPr>
        </p:nvGraphicFramePr>
        <p:xfrm>
          <a:off x="483079" y="1560945"/>
          <a:ext cx="4228382" cy="4818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0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Available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54">
                <a:tc>
                  <a:txBody>
                    <a:bodyPr/>
                    <a:lstStyle/>
                    <a:p>
                      <a:r>
                        <a:rPr lang="en-US" dirty="0"/>
                        <a:t>IUP Research Institute allocates $6,000 per fiscal</a:t>
                      </a:r>
                      <a:r>
                        <a:rPr lang="en-US" baseline="0" dirty="0"/>
                        <a:t> year in travel/conference funds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934">
                <a:tc>
                  <a:txBody>
                    <a:bodyPr/>
                    <a:lstStyle/>
                    <a:p>
                      <a:r>
                        <a:rPr lang="en-US" dirty="0"/>
                        <a:t>The School of Graduate Studies &amp; Research manages</a:t>
                      </a:r>
                      <a:r>
                        <a:rPr lang="en-US" baseline="0" dirty="0"/>
                        <a:t> travel funds, USRC, and ancillary requests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54">
                <a:tc>
                  <a:txBody>
                    <a:bodyPr/>
                    <a:lstStyle/>
                    <a:p>
                      <a:r>
                        <a:rPr lang="en-US" dirty="0"/>
                        <a:t>Host agency representatives</a:t>
                      </a:r>
                      <a:r>
                        <a:rPr lang="en-US" baseline="0" dirty="0"/>
                        <a:t> (NSF, </a:t>
                      </a:r>
                      <a:r>
                        <a:rPr lang="en-US" baseline="0" dirty="0" err="1"/>
                        <a:t>Dept</a:t>
                      </a:r>
                      <a:r>
                        <a:rPr lang="en-US" baseline="0" dirty="0"/>
                        <a:t> of Ed, CUR, </a:t>
                      </a:r>
                      <a:r>
                        <a:rPr lang="en-US" baseline="0" dirty="0" err="1"/>
                        <a:t>etc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221">
                <a:tc>
                  <a:txBody>
                    <a:bodyPr/>
                    <a:lstStyle/>
                    <a:p>
                      <a:r>
                        <a:rPr lang="en-US" dirty="0"/>
                        <a:t>Support faculty writing retreats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221">
                <a:tc>
                  <a:txBody>
                    <a:bodyPr/>
                    <a:lstStyle/>
                    <a:p>
                      <a:r>
                        <a:rPr lang="en-US" dirty="0"/>
                        <a:t>Support BLEND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100">
                <a:tc>
                  <a:txBody>
                    <a:bodyPr/>
                    <a:lstStyle/>
                    <a:p>
                      <a:r>
                        <a:rPr lang="en-US" dirty="0"/>
                        <a:t>Visits to/with funding</a:t>
                      </a:r>
                      <a:r>
                        <a:rPr lang="en-US" baseline="0" dirty="0"/>
                        <a:t> agencies &amp; program officers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22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7568429"/>
              </p:ext>
            </p:extLst>
          </p:nvPr>
        </p:nvGraphicFramePr>
        <p:xfrm>
          <a:off x="4846607" y="1560945"/>
          <a:ext cx="4038600" cy="482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Outreach</a:t>
                      </a:r>
                      <a:r>
                        <a:rPr lang="en-US" baseline="0" dirty="0"/>
                        <a:t> Activities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Annual Researchers’ Reception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Attendance</a:t>
                      </a:r>
                      <a:r>
                        <a:rPr lang="en-US" baseline="0" dirty="0"/>
                        <a:t> at college &amp; department meetings (as requested/invited)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New Faculty Orientation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1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IUP COEET Technology</a:t>
                      </a:r>
                      <a:r>
                        <a:rPr lang="en-US" baseline="0" dirty="0"/>
                        <a:t> Day</a:t>
                      </a:r>
                    </a:p>
                    <a:p>
                      <a:pPr algn="l"/>
                      <a:r>
                        <a:rPr lang="en-US" baseline="0" dirty="0"/>
                        <a:t>Coffee &amp; Collaboration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1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Presentations as requested – graduate classes, faculty</a:t>
                      </a:r>
                      <a:r>
                        <a:rPr lang="en-US" baseline="0" dirty="0"/>
                        <a:t> retreats, research clusters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1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Sponsored Research</a:t>
                      </a:r>
                      <a:r>
                        <a:rPr lang="en-US" baseline="0" dirty="0"/>
                        <a:t> Reports- Annual, Deans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1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Research Appreciation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5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106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Applied Research Lab (ARL)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3408"/>
            <a:ext cx="8229600" cy="3650674"/>
          </a:xfrm>
        </p:spPr>
        <p:txBody>
          <a:bodyPr>
            <a:normAutofit/>
          </a:bodyPr>
          <a:lstStyle/>
          <a:p>
            <a:r>
              <a:rPr lang="en-US" dirty="0"/>
              <a:t>About Us:</a:t>
            </a:r>
          </a:p>
          <a:p>
            <a:pPr lvl="1"/>
            <a:r>
              <a:rPr lang="en-US" dirty="0"/>
              <a:t>Research consulting center </a:t>
            </a:r>
          </a:p>
          <a:p>
            <a:pPr lvl="1"/>
            <a:r>
              <a:rPr lang="en-US" dirty="0"/>
              <a:t>Our goals: </a:t>
            </a:r>
          </a:p>
          <a:p>
            <a:pPr lvl="2"/>
            <a:r>
              <a:rPr lang="en-US" dirty="0"/>
              <a:t>Empowerment and efficiency</a:t>
            </a:r>
          </a:p>
          <a:p>
            <a:pPr lvl="2"/>
            <a:r>
              <a:rPr lang="en-US" dirty="0"/>
              <a:t>Tailored research services</a:t>
            </a:r>
          </a:p>
          <a:p>
            <a:pPr lvl="2"/>
            <a:r>
              <a:rPr lang="en-US" dirty="0"/>
              <a:t>Extend research skill sets </a:t>
            </a:r>
          </a:p>
          <a:p>
            <a:pPr lvl="2"/>
            <a:r>
              <a:rPr lang="en-US" dirty="0"/>
              <a:t>Apply best methodological practices to projects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9" y="2233408"/>
            <a:ext cx="4747846" cy="31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511"/>
            <a:ext cx="8229600" cy="1143000"/>
          </a:xfrm>
        </p:spPr>
        <p:txBody>
          <a:bodyPr/>
          <a:lstStyle/>
          <a:p>
            <a:r>
              <a:rPr lang="en-US" b="1" dirty="0"/>
              <a:t>ARL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25" y="4325342"/>
            <a:ext cx="719620" cy="71962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648511"/>
            <a:ext cx="8229600" cy="36175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Free Services (All Initial Consultations!)</a:t>
            </a:r>
          </a:p>
          <a:p>
            <a:pPr lvl="1"/>
            <a:r>
              <a:rPr lang="en-US" dirty="0"/>
              <a:t>Reviewing Research Questions &amp; Hypotheses</a:t>
            </a:r>
          </a:p>
          <a:p>
            <a:pPr lvl="1"/>
            <a:r>
              <a:rPr lang="en-US" dirty="0"/>
              <a:t>Reviewing Research Strategy/Design</a:t>
            </a:r>
          </a:p>
          <a:p>
            <a:pPr lvl="1"/>
            <a:r>
              <a:rPr lang="en-US" dirty="0"/>
              <a:t>Sampling Strategy &amp; Power Analysis assistance</a:t>
            </a:r>
          </a:p>
          <a:p>
            <a:pPr lvl="1"/>
            <a:r>
              <a:rPr lang="en-US" dirty="0"/>
              <a:t>Measurement/Instrumentation review and assistance</a:t>
            </a:r>
          </a:p>
          <a:p>
            <a:pPr lvl="1"/>
            <a:r>
              <a:rPr lang="en-US" dirty="0"/>
              <a:t>Qualtrics Support</a:t>
            </a:r>
          </a:p>
          <a:p>
            <a:pPr lvl="1"/>
            <a:r>
              <a:rPr lang="en-US" dirty="0"/>
              <a:t>Database Creation, Maintenance, and Organization</a:t>
            </a:r>
          </a:p>
          <a:p>
            <a:pPr lvl="1"/>
            <a:r>
              <a:rPr lang="en-US" dirty="0"/>
              <a:t>Quantitative and qualitative data analysis software support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Research Workshops/Tutorials/Demonstrations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" y="6180992"/>
            <a:ext cx="848991" cy="5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511"/>
            <a:ext cx="8229600" cy="1143000"/>
          </a:xfrm>
        </p:spPr>
        <p:txBody>
          <a:bodyPr/>
          <a:lstStyle/>
          <a:p>
            <a:r>
              <a:rPr lang="en-US" b="1" dirty="0"/>
              <a:t>ARL Services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823694"/>
            <a:ext cx="8229600" cy="36175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Services for Fee (can be hired/written into grants)</a:t>
            </a:r>
          </a:p>
          <a:p>
            <a:pPr lvl="1"/>
            <a:r>
              <a:rPr lang="en-US" dirty="0"/>
              <a:t>Research Project Conceptualizing and Planning</a:t>
            </a:r>
          </a:p>
          <a:p>
            <a:pPr lvl="1"/>
            <a:r>
              <a:rPr lang="en-US" dirty="0"/>
              <a:t>Research Project Management</a:t>
            </a:r>
          </a:p>
          <a:p>
            <a:pPr lvl="1"/>
            <a:r>
              <a:rPr lang="en-US" dirty="0"/>
              <a:t>Formulating Research Questions &amp; Hypotheses</a:t>
            </a:r>
          </a:p>
          <a:p>
            <a:pPr lvl="1"/>
            <a:r>
              <a:rPr lang="en-US" dirty="0"/>
              <a:t>Designing Research Methods</a:t>
            </a:r>
          </a:p>
          <a:p>
            <a:pPr lvl="2"/>
            <a:r>
              <a:rPr lang="en-US" dirty="0"/>
              <a:t>Sampling Strategy</a:t>
            </a:r>
          </a:p>
          <a:p>
            <a:pPr lvl="2"/>
            <a:r>
              <a:rPr lang="en-US" dirty="0"/>
              <a:t>Research Design</a:t>
            </a:r>
          </a:p>
          <a:p>
            <a:pPr lvl="2"/>
            <a:r>
              <a:rPr lang="en-US" dirty="0"/>
              <a:t>Instruments/Measures</a:t>
            </a:r>
          </a:p>
          <a:p>
            <a:pPr lvl="2"/>
            <a:r>
              <a:rPr lang="en-US" dirty="0"/>
              <a:t>Analysis Plan</a:t>
            </a:r>
          </a:p>
          <a:p>
            <a:pPr lvl="1"/>
            <a:r>
              <a:rPr lang="en-US" dirty="0"/>
              <a:t>Analysis</a:t>
            </a:r>
          </a:p>
          <a:p>
            <a:pPr lvl="1"/>
            <a:r>
              <a:rPr lang="en-US" dirty="0"/>
              <a:t>Reporting</a:t>
            </a:r>
            <a:r>
              <a:rPr lang="en-US"/>
              <a:t>/Writing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" y="6180992"/>
            <a:ext cx="848991" cy="5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3E47-7A57-E847-8E3F-D6A54A79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ARL Funded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5726-43E2-624E-AE56-59E074B5E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Program Evaluation and Assessments</a:t>
            </a:r>
          </a:p>
          <a:p>
            <a:r>
              <a:rPr lang="en-US" dirty="0"/>
              <a:t>Community Intervention Assessments</a:t>
            </a:r>
          </a:p>
          <a:p>
            <a:r>
              <a:rPr lang="en-US" dirty="0"/>
              <a:t>Educational, Social, and Psychological Instrument Design, Implementation, and Assessments/Analyses</a:t>
            </a:r>
          </a:p>
          <a:p>
            <a:r>
              <a:rPr lang="en-US" dirty="0"/>
              <a:t>Survey/Questionnaire Design, Implementation, and Analyses</a:t>
            </a:r>
          </a:p>
          <a:p>
            <a:r>
              <a:rPr lang="en-US" dirty="0"/>
              <a:t>Needs Assessments</a:t>
            </a:r>
          </a:p>
          <a:p>
            <a:r>
              <a:rPr lang="en-US" dirty="0"/>
              <a:t>Predictive/Prescriptive Analytics</a:t>
            </a:r>
          </a:p>
        </p:txBody>
      </p:sp>
    </p:spTree>
    <p:extLst>
      <p:ext uri="{BB962C8B-B14F-4D97-AF65-F5344CB8AC3E}">
        <p14:creationId xmlns:p14="http://schemas.microsoft.com/office/powerpoint/2010/main" val="293336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" y="6180992"/>
            <a:ext cx="848991" cy="5659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93432"/>
            <a:ext cx="8229600" cy="1143000"/>
          </a:xfrm>
        </p:spPr>
        <p:txBody>
          <a:bodyPr/>
          <a:lstStyle/>
          <a:p>
            <a:r>
              <a:rPr lang="en-US" b="1" dirty="0"/>
              <a:t>How to Contact the ARL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2857668"/>
            <a:ext cx="8379069" cy="3617525"/>
          </a:xfrm>
        </p:spPr>
        <p:txBody>
          <a:bodyPr>
            <a:normAutofit/>
          </a:bodyPr>
          <a:lstStyle/>
          <a:p>
            <a:r>
              <a:rPr lang="en-US" dirty="0"/>
              <a:t>Step 1: Go to </a:t>
            </a:r>
            <a:r>
              <a:rPr lang="en-US" dirty="0">
                <a:hlinkClick r:id="rId3"/>
              </a:rPr>
              <a:t>http://www.iup.edu/arl/</a:t>
            </a:r>
            <a:endParaRPr lang="en-US" dirty="0"/>
          </a:p>
          <a:p>
            <a:r>
              <a:rPr lang="en-US" dirty="0"/>
              <a:t>Step 2: Select ‘Click here to contact the ARL’</a:t>
            </a:r>
          </a:p>
          <a:p>
            <a:r>
              <a:rPr lang="en-US" dirty="0"/>
              <a:t>Step 3: Log-in with IUP username/password</a:t>
            </a:r>
          </a:p>
          <a:p>
            <a:r>
              <a:rPr lang="en-US" dirty="0"/>
              <a:t>Step 4: Complete our Qualtrics form</a:t>
            </a:r>
          </a:p>
          <a:p>
            <a:r>
              <a:rPr lang="en-US" dirty="0"/>
              <a:t>Step 5: Schedule an appointment online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249961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483"/>
            <a:ext cx="8229600" cy="1143000"/>
          </a:xfrm>
        </p:spPr>
        <p:txBody>
          <a:bodyPr/>
          <a:lstStyle/>
          <a:p>
            <a:r>
              <a:rPr lang="en-US" b="1" dirty="0"/>
              <a:t>What is “research?”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484"/>
            <a:ext cx="4705500" cy="4028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IUP supports and encourages all forms of research, scholarship, and creative endeavor, in all disciplines.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term “Research” is just short-hand for the very broad suite of activities that lead to knowledge production.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86" y="29278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3432"/>
            <a:ext cx="8229600" cy="1143000"/>
          </a:xfrm>
        </p:spPr>
        <p:txBody>
          <a:bodyPr/>
          <a:lstStyle/>
          <a:p>
            <a:r>
              <a:rPr lang="en-US" b="1" dirty="0"/>
              <a:t>Additional ARL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3983"/>
            <a:ext cx="4038600" cy="314945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2"/>
              </a:rPr>
              <a:t>http://www.iup.edu/arl</a:t>
            </a:r>
            <a:endParaRPr lang="en-US" dirty="0"/>
          </a:p>
          <a:p>
            <a:r>
              <a:rPr lang="en-US" dirty="0"/>
              <a:t>Location</a:t>
            </a:r>
          </a:p>
          <a:p>
            <a:pPr lvl="1"/>
            <a:r>
              <a:rPr lang="en-US" dirty="0" err="1"/>
              <a:t>Stright</a:t>
            </a:r>
            <a:r>
              <a:rPr lang="en-US" dirty="0"/>
              <a:t> Hall Room 123</a:t>
            </a:r>
          </a:p>
          <a:p>
            <a:r>
              <a:rPr lang="en-US" dirty="0"/>
              <a:t>Email</a:t>
            </a:r>
          </a:p>
          <a:p>
            <a:pPr lvl="1"/>
            <a:r>
              <a:rPr lang="en-US" dirty="0">
                <a:hlinkClick r:id="rId3"/>
              </a:rPr>
              <a:t>arl-ga@iup.edu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iup-arl@iup.edu</a:t>
            </a:r>
            <a:endParaRPr lang="en-US" dirty="0"/>
          </a:p>
          <a:p>
            <a:r>
              <a:rPr lang="en-US" dirty="0"/>
              <a:t>Phone</a:t>
            </a:r>
          </a:p>
          <a:p>
            <a:pPr lvl="1"/>
            <a:r>
              <a:rPr lang="en-US" dirty="0"/>
              <a:t>(724) 357-4530</a:t>
            </a:r>
          </a:p>
          <a:p>
            <a:pPr lvl="1"/>
            <a:r>
              <a:rPr lang="en-US" dirty="0"/>
              <a:t>(724) 357-3055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6" y="6180992"/>
            <a:ext cx="848991" cy="5659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197E1B4-02EF-4883-8519-29DA6AB7763C}"/>
              </a:ext>
            </a:extLst>
          </p:cNvPr>
          <p:cNvSpPr txBox="1">
            <a:spLocks/>
          </p:cNvSpPr>
          <p:nvPr/>
        </p:nvSpPr>
        <p:spPr>
          <a:xfrm>
            <a:off x="4572000" y="2883983"/>
            <a:ext cx="4038600" cy="3149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Staff</a:t>
            </a:r>
          </a:p>
          <a:p>
            <a:pPr lvl="1"/>
            <a:r>
              <a:rPr lang="en-US" dirty="0"/>
              <a:t>Director</a:t>
            </a:r>
          </a:p>
          <a:p>
            <a:pPr lvl="2"/>
            <a:r>
              <a:rPr lang="en-US" dirty="0"/>
              <a:t>Paul Hawkins</a:t>
            </a:r>
          </a:p>
          <a:p>
            <a:pPr lvl="1"/>
            <a:r>
              <a:rPr lang="en-US" dirty="0"/>
              <a:t>Research Associates</a:t>
            </a:r>
          </a:p>
          <a:p>
            <a:pPr lvl="2"/>
            <a:r>
              <a:rPr lang="en-US" dirty="0"/>
              <a:t>Luke Donato</a:t>
            </a:r>
          </a:p>
          <a:p>
            <a:pPr lvl="2"/>
            <a:r>
              <a:rPr lang="en-US" dirty="0"/>
              <a:t>Natalya Vodopyanova</a:t>
            </a:r>
          </a:p>
          <a:p>
            <a:pPr lvl="2"/>
            <a:r>
              <a:rPr lang="en-US" dirty="0"/>
              <a:t>Sean Rhodes</a:t>
            </a:r>
          </a:p>
          <a:p>
            <a:pPr lvl="2"/>
            <a:r>
              <a:rPr lang="en-US" dirty="0"/>
              <a:t>Sera-Leigh </a:t>
            </a:r>
            <a:r>
              <a:rPr lang="en-US" dirty="0" err="1"/>
              <a:t>Ghouralal</a:t>
            </a:r>
            <a:endParaRPr lang="en-US" dirty="0"/>
          </a:p>
          <a:p>
            <a:pPr lvl="1"/>
            <a:r>
              <a:rPr lang="en-US" dirty="0"/>
              <a:t>Research Assistants</a:t>
            </a:r>
          </a:p>
          <a:p>
            <a:pPr lvl="2"/>
            <a:r>
              <a:rPr lang="en-US" dirty="0"/>
              <a:t>Mallory Smith</a:t>
            </a:r>
          </a:p>
          <a:p>
            <a:pPr lvl="2"/>
            <a:r>
              <a:rPr lang="en-US" dirty="0"/>
              <a:t>William </a:t>
            </a:r>
            <a:r>
              <a:rPr lang="en-US" dirty="0" err="1"/>
              <a:t>Rizer</a:t>
            </a:r>
            <a:endParaRPr lang="en-US" dirty="0"/>
          </a:p>
          <a:p>
            <a:r>
              <a:rPr lang="en-US" dirty="0"/>
              <a:t>Hours</a:t>
            </a:r>
          </a:p>
          <a:p>
            <a:pPr lvl="1"/>
            <a:r>
              <a:rPr lang="en-US" dirty="0"/>
              <a:t>Monday – Friday </a:t>
            </a:r>
          </a:p>
          <a:p>
            <a:pPr lvl="1"/>
            <a:r>
              <a:rPr lang="en-US" dirty="0"/>
              <a:t>8:00 am – 4:30 pm</a:t>
            </a:r>
          </a:p>
        </p:txBody>
      </p:sp>
    </p:spTree>
    <p:extLst>
      <p:ext uri="{BB962C8B-B14F-4D97-AF65-F5344CB8AC3E}">
        <p14:creationId xmlns:p14="http://schemas.microsoft.com/office/powerpoint/2010/main" val="158658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Compliance</a:t>
            </a:r>
            <a:br>
              <a:rPr lang="en-US" b="1" dirty="0"/>
            </a:br>
            <a:r>
              <a:rPr lang="en-US" sz="4000" dirty="0"/>
              <a:t>Institutional Review Board for the Protection of Human Subjects (IRB)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4445000"/>
            <a:ext cx="3987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IRB at IUP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Faculty led</a:t>
            </a:r>
          </a:p>
          <a:p>
            <a:r>
              <a:rPr lang="en-US" dirty="0"/>
              <a:t>Goal is to help you do your research ethically and within the Federal and institutional guidelines</a:t>
            </a:r>
          </a:p>
          <a:p>
            <a:pPr lvl="1"/>
            <a:r>
              <a:rPr lang="en-US" dirty="0"/>
              <a:t>FWA with OHRP</a:t>
            </a:r>
          </a:p>
          <a:p>
            <a:r>
              <a:rPr lang="en-US" dirty="0"/>
              <a:t>Meant to be a constructive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3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www.iup.edu/irb</a:t>
            </a:r>
            <a:endParaRPr lang="en-US" dirty="0"/>
          </a:p>
          <a:p>
            <a:r>
              <a:rPr lang="en-US" dirty="0"/>
              <a:t>Email address:  </a:t>
            </a:r>
            <a:r>
              <a:rPr lang="en-US" dirty="0">
                <a:hlinkClick r:id="rId3"/>
              </a:rPr>
              <a:t>irb-research@iup.edu</a:t>
            </a:r>
            <a:endParaRPr lang="en-US" dirty="0"/>
          </a:p>
          <a:p>
            <a:r>
              <a:rPr lang="en-US" dirty="0"/>
              <a:t>Your department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6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Do I Need IRB Approval?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Anytime doing </a:t>
            </a:r>
            <a:r>
              <a:rPr lang="en-US" i="1" dirty="0"/>
              <a:t>research</a:t>
            </a:r>
            <a:r>
              <a:rPr lang="en-US" dirty="0"/>
              <a:t> with </a:t>
            </a:r>
            <a:r>
              <a:rPr lang="en-US" i="1" dirty="0"/>
              <a:t>human subjects</a:t>
            </a:r>
          </a:p>
          <a:p>
            <a:r>
              <a:rPr lang="en-US" dirty="0"/>
              <a:t>Before you begin your research</a:t>
            </a:r>
          </a:p>
          <a:p>
            <a:r>
              <a:rPr lang="en-US" dirty="0"/>
              <a:t>For any project that meets the criteria for exempt, expedited, or full board </a:t>
            </a:r>
          </a:p>
        </p:txBody>
      </p:sp>
    </p:spTree>
    <p:extLst>
      <p:ext uri="{BB962C8B-B14F-4D97-AF65-F5344CB8AC3E}">
        <p14:creationId xmlns:p14="http://schemas.microsoft.com/office/powerpoint/2010/main" val="411088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I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the on-line application system, IRB Manager</a:t>
            </a:r>
          </a:p>
          <a:p>
            <a:r>
              <a:rPr lang="en-US" dirty="0"/>
              <a:t>Follow the instructions!  </a:t>
            </a:r>
          </a:p>
          <a:p>
            <a:r>
              <a:rPr lang="en-US" b="1" dirty="0"/>
              <a:t>Exempt &amp; expedited protocols </a:t>
            </a:r>
            <a:r>
              <a:rPr lang="en-US" dirty="0"/>
              <a:t>may be submitted at any time.</a:t>
            </a:r>
          </a:p>
          <a:p>
            <a:r>
              <a:rPr lang="en-US" b="1" dirty="0"/>
              <a:t>Full board protocols </a:t>
            </a:r>
            <a:r>
              <a:rPr lang="en-US" dirty="0"/>
              <a:t>need to be submitted by specific dates</a:t>
            </a:r>
          </a:p>
          <a:p>
            <a:r>
              <a:rPr lang="en-US" dirty="0"/>
              <a:t>Email your protocol to </a:t>
            </a:r>
            <a:r>
              <a:rPr lang="en-US" dirty="0">
                <a:hlinkClick r:id="rId2"/>
              </a:rPr>
              <a:t>irb-research@iup.edu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22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 </a:t>
            </a:r>
            <a:r>
              <a:rPr lang="en-US" b="1" dirty="0"/>
              <a:t>WILL</a:t>
            </a:r>
            <a:r>
              <a:rPr lang="en-US" dirty="0"/>
              <a:t> receive verification from us that your protocol has been received.  [IUP email]</a:t>
            </a:r>
          </a:p>
          <a:p>
            <a:r>
              <a:rPr lang="en-US" dirty="0"/>
              <a:t>If your protocol meets the criteria for </a:t>
            </a:r>
            <a:r>
              <a:rPr lang="en-US" b="1" dirty="0"/>
              <a:t>exempt or expedited review</a:t>
            </a:r>
            <a:r>
              <a:rPr lang="en-US" dirty="0"/>
              <a:t>, you will hear from us within 2 weeks.</a:t>
            </a:r>
          </a:p>
          <a:p>
            <a:r>
              <a:rPr lang="en-US" dirty="0"/>
              <a:t>If your project requires full board review, use the dates listed on the web for submission deadline and meeting times.  </a:t>
            </a:r>
          </a:p>
        </p:txBody>
      </p:sp>
    </p:spTree>
    <p:extLst>
      <p:ext uri="{BB962C8B-B14F-4D97-AF65-F5344CB8AC3E}">
        <p14:creationId xmlns:p14="http://schemas.microsoft.com/office/powerpoint/2010/main" val="1930201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If I’m Working With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students engaged in research required to have a faculty sponsor</a:t>
            </a:r>
          </a:p>
          <a:p>
            <a:r>
              <a:rPr lang="en-US" dirty="0"/>
              <a:t>CITI requirement for all students engaged in human subjects research (e.g., GA, independent research)</a:t>
            </a:r>
          </a:p>
          <a:p>
            <a:pPr lvl="2"/>
            <a:r>
              <a:rPr lang="en-US" dirty="0"/>
              <a:t>Feel free to use as a classroom activity</a:t>
            </a:r>
          </a:p>
          <a:p>
            <a:pPr lvl="2"/>
            <a:r>
              <a:rPr lang="en-US" dirty="0"/>
              <a:t>Students must take the correct course </a:t>
            </a:r>
          </a:p>
          <a:p>
            <a:r>
              <a:rPr lang="en-US" dirty="0"/>
              <a:t>Classroom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000" y="4883964"/>
            <a:ext cx="203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If I Have A Question?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the webpage:  </a:t>
            </a:r>
            <a:r>
              <a:rPr lang="en-US" dirty="0">
                <a:hlinkClick r:id="rId2"/>
              </a:rPr>
              <a:t>www.iup.edu/irb</a:t>
            </a:r>
            <a:endParaRPr lang="en-US" dirty="0"/>
          </a:p>
          <a:p>
            <a:r>
              <a:rPr lang="en-US" dirty="0"/>
              <a:t>Send us an email:  </a:t>
            </a:r>
            <a:r>
              <a:rPr lang="en-US" dirty="0" err="1"/>
              <a:t>irb-research@iup.edu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1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5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Compliance</a:t>
            </a:r>
            <a:br>
              <a:rPr lang="en-US" b="1" dirty="0"/>
            </a:br>
            <a:r>
              <a:rPr lang="en-US" sz="4000" dirty="0"/>
              <a:t>Institutional Animal Care and Use Committee (IACUC)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262980"/>
            <a:ext cx="3251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9" y="1053453"/>
            <a:ext cx="8747125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Introductions</a:t>
            </a:r>
            <a:br>
              <a:rPr lang="en-US" sz="4900" b="1" dirty="0"/>
            </a:br>
            <a:r>
              <a:rPr lang="en-US" sz="4000" b="1" dirty="0"/>
              <a:t>We’re Here to Help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342"/>
            <a:ext cx="8229600" cy="4023989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err="1"/>
              <a:t>Hilliary</a:t>
            </a:r>
            <a:r>
              <a:rPr lang="en-US" sz="3600" dirty="0"/>
              <a:t> Creely, Associate Dean for Research</a:t>
            </a:r>
          </a:p>
          <a:p>
            <a:pPr lvl="1"/>
            <a:r>
              <a:rPr lang="en-US" dirty="0"/>
              <a:t>Internal Funding, Compliance, IP</a:t>
            </a:r>
          </a:p>
          <a:p>
            <a:r>
              <a:rPr lang="en-US" sz="3600" dirty="0"/>
              <a:t>Tracy Eisenhower, IUP Research Institute</a:t>
            </a:r>
          </a:p>
          <a:p>
            <a:pPr lvl="1"/>
            <a:r>
              <a:rPr lang="en-US" dirty="0"/>
              <a:t>External Funding</a:t>
            </a:r>
          </a:p>
          <a:p>
            <a:r>
              <a:rPr lang="en-US" sz="3600" dirty="0"/>
              <a:t>Paul Hawkins, ARL Director</a:t>
            </a:r>
          </a:p>
          <a:p>
            <a:pPr lvl="1"/>
            <a:r>
              <a:rPr lang="en-US" dirty="0"/>
              <a:t>Research design, analysis, stats, Qualtrics</a:t>
            </a:r>
          </a:p>
          <a:p>
            <a:r>
              <a:rPr lang="en-US" sz="3600" dirty="0"/>
              <a:t>Jen Roberts, IRB Chair</a:t>
            </a:r>
          </a:p>
          <a:p>
            <a:pPr lvl="1"/>
            <a:r>
              <a:rPr lang="en-US" dirty="0"/>
              <a:t>Protection of human subjects</a:t>
            </a:r>
          </a:p>
          <a:p>
            <a:r>
              <a:rPr lang="en-US" sz="3600" dirty="0"/>
              <a:t>Paul </a:t>
            </a:r>
            <a:r>
              <a:rPr lang="en-US" sz="3600" dirty="0" err="1"/>
              <a:t>Nealen</a:t>
            </a:r>
            <a:r>
              <a:rPr lang="en-US" sz="3600" dirty="0"/>
              <a:t>, IACUC Chair</a:t>
            </a:r>
          </a:p>
          <a:p>
            <a:pPr lvl="1"/>
            <a:r>
              <a:rPr lang="en-US" dirty="0"/>
              <a:t>Working with animals</a:t>
            </a:r>
          </a:p>
          <a:p>
            <a:r>
              <a:rPr lang="en-US" sz="3600" dirty="0"/>
              <a:t>Jenn Gossett, USF/GSF</a:t>
            </a:r>
          </a:p>
          <a:p>
            <a:pPr lvl="1"/>
            <a:r>
              <a:rPr lang="en-US" dirty="0"/>
              <a:t>Research Week</a:t>
            </a:r>
          </a:p>
          <a:p>
            <a:r>
              <a:rPr lang="en-US" sz="3600" dirty="0"/>
              <a:t>Katie Farnsworth</a:t>
            </a:r>
          </a:p>
          <a:p>
            <a:pPr lvl="1"/>
            <a:r>
              <a:rPr lang="en-US" dirty="0"/>
              <a:t>Office of Undergraduate Research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31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058"/>
            <a:ext cx="8229600" cy="1143000"/>
          </a:xfrm>
        </p:spPr>
        <p:txBody>
          <a:bodyPr/>
          <a:lstStyle/>
          <a:p>
            <a:r>
              <a:rPr lang="en-US" b="1" dirty="0"/>
              <a:t>IACUC at IUP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531"/>
            <a:ext cx="8229600" cy="486616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By federal law, any institutional uses of vertebrate animals (teaching, research, outreach, other) must be supervised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IUP’s IACUC is here to help any faculty, staff, or student who wishes to use animals in their endeavors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Before animal uses can occur: </a:t>
            </a:r>
          </a:p>
          <a:p>
            <a:pPr marL="747713" indent="-285750">
              <a:buFont typeface="Courier New" panose="02070309020205020404" pitchFamily="49" charset="0"/>
              <a:buChar char="o"/>
            </a:pPr>
            <a:r>
              <a:rPr lang="en-US" sz="1800" dirty="0"/>
              <a:t>all users must submit, and have approved, an IACUC animal use protocol</a:t>
            </a:r>
          </a:p>
          <a:p>
            <a:pPr marL="747713" indent="-285750">
              <a:buFont typeface="Courier New" panose="02070309020205020404" pitchFamily="49" charset="0"/>
              <a:buChar char="o"/>
            </a:pPr>
            <a:r>
              <a:rPr lang="en-US" sz="1800" dirty="0"/>
              <a:t>all student users must complete Animal Care and Use (ACU) on-line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Forms, guidelines, and other info are available at </a:t>
            </a:r>
            <a:r>
              <a:rPr lang="en-US" sz="1800" dirty="0">
                <a:hlinkClick r:id="rId2"/>
              </a:rPr>
              <a:t>http://www.iup.edu/iacuc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New users are </a:t>
            </a:r>
            <a:r>
              <a:rPr lang="en-US" sz="1800" b="1" u="sng" dirty="0"/>
              <a:t>highly encouraged</a:t>
            </a:r>
            <a:r>
              <a:rPr lang="en-US" sz="1800" dirty="0"/>
              <a:t> to meet with the IACUC chair to discuss their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Questions? Comments?  Concerns?  Please contact us at </a:t>
            </a:r>
          </a:p>
          <a:p>
            <a:pPr marL="576263" indent="0">
              <a:buNone/>
            </a:pPr>
            <a:r>
              <a:rPr lang="en-US" sz="1800" dirty="0"/>
              <a:t>IACUC 									Dr. Paul </a:t>
            </a:r>
            <a:r>
              <a:rPr lang="en-US" sz="1800" dirty="0" err="1"/>
              <a:t>Nealen</a:t>
            </a:r>
            <a:endParaRPr lang="en-US" sz="1800" dirty="0"/>
          </a:p>
          <a:p>
            <a:pPr marL="576263" indent="0">
              <a:buNone/>
            </a:pPr>
            <a:r>
              <a:rPr lang="en-US" sz="1800" dirty="0"/>
              <a:t>College of Natural Sciences &amp; Mathematics		Biology</a:t>
            </a:r>
          </a:p>
          <a:p>
            <a:pPr marL="576263" indent="0">
              <a:buNone/>
            </a:pPr>
            <a:r>
              <a:rPr lang="en-US" sz="1800" dirty="0"/>
              <a:t>305 </a:t>
            </a:r>
            <a:r>
              <a:rPr lang="en-US" sz="1800" dirty="0" err="1"/>
              <a:t>Weyandt</a:t>
            </a:r>
            <a:r>
              <a:rPr lang="en-US" sz="1800" dirty="0"/>
              <a:t> Hall							7-1325</a:t>
            </a:r>
          </a:p>
          <a:p>
            <a:pPr marL="576263" indent="0">
              <a:buNone/>
            </a:pPr>
            <a:r>
              <a:rPr lang="en-US" sz="1800" dirty="0" err="1"/>
              <a:t>iacuc-info@iup.edu</a:t>
            </a:r>
            <a:r>
              <a:rPr lang="en-US" sz="1800" dirty="0"/>
              <a:t>						</a:t>
            </a:r>
            <a:r>
              <a:rPr lang="en-US" sz="1800" dirty="0" err="1"/>
              <a:t>pnealen@iup.edu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6368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46" y="3916363"/>
            <a:ext cx="36703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Other Compliance Areas</a:t>
            </a:r>
            <a:br>
              <a:rPr lang="en-US" b="1" dirty="0"/>
            </a:br>
            <a:r>
              <a:rPr lang="en-US" sz="3600" dirty="0"/>
              <a:t>Not an Exhaustive List…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Expenditure of Public Funds</a:t>
            </a:r>
          </a:p>
          <a:p>
            <a:r>
              <a:rPr lang="en-US" dirty="0"/>
              <a:t>Agreements</a:t>
            </a:r>
          </a:p>
          <a:p>
            <a:r>
              <a:rPr lang="en-US" dirty="0"/>
              <a:t>Financial Conflict of Interest</a:t>
            </a:r>
          </a:p>
          <a:p>
            <a:r>
              <a:rPr lang="en-US" dirty="0"/>
              <a:t>Research Misconduct</a:t>
            </a:r>
          </a:p>
          <a:p>
            <a:r>
              <a:rPr lang="en-US" dirty="0"/>
              <a:t>Export Control</a:t>
            </a:r>
          </a:p>
          <a:p>
            <a:r>
              <a:rPr lang="en-US" dirty="0"/>
              <a:t>Procurement</a:t>
            </a:r>
          </a:p>
          <a:p>
            <a:r>
              <a:rPr lang="en-US" dirty="0"/>
              <a:t>Compensation</a:t>
            </a:r>
          </a:p>
          <a:p>
            <a:r>
              <a:rPr lang="en-US" dirty="0"/>
              <a:t>Training – CITI</a:t>
            </a:r>
          </a:p>
        </p:txBody>
      </p:sp>
    </p:spTree>
    <p:extLst>
      <p:ext uri="{BB962C8B-B14F-4D97-AF65-F5344CB8AC3E}">
        <p14:creationId xmlns:p14="http://schemas.microsoft.com/office/powerpoint/2010/main" val="2384909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78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Intellectual Property &amp;</a:t>
            </a:r>
            <a:br>
              <a:rPr lang="en-US" b="1" dirty="0"/>
            </a:br>
            <a:r>
              <a:rPr lang="en-US" b="1" dirty="0"/>
              <a:t>Technology Transfer</a:t>
            </a:r>
            <a:br>
              <a:rPr lang="en-US" b="1" dirty="0"/>
            </a:br>
            <a:r>
              <a:rPr lang="en-US" sz="2700" b="1" dirty="0"/>
              <a:t>http://</a:t>
            </a:r>
            <a:r>
              <a:rPr lang="en-US" sz="2700" b="1" dirty="0" err="1"/>
              <a:t>www.iup.edu</a:t>
            </a:r>
            <a:r>
              <a:rPr lang="en-US" sz="2700" b="1" dirty="0"/>
              <a:t>/</a:t>
            </a:r>
            <a:r>
              <a:rPr lang="en-US" sz="2700" b="1" dirty="0" err="1"/>
              <a:t>page.aspx?id</a:t>
            </a:r>
            <a:r>
              <a:rPr lang="en-US" sz="2700" b="1" dirty="0"/>
              <a:t>=86754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562759" y="2853708"/>
            <a:ext cx="5124042" cy="3552870"/>
          </a:xfrm>
        </p:spPr>
        <p:txBody>
          <a:bodyPr>
            <a:normAutofit/>
          </a:bodyPr>
          <a:lstStyle/>
          <a:p>
            <a:r>
              <a:rPr lang="en-US" dirty="0"/>
              <a:t>Protecting your rights and respecting the rights of others</a:t>
            </a:r>
          </a:p>
          <a:p>
            <a:pPr lvl="1"/>
            <a:r>
              <a:rPr lang="en-US" dirty="0"/>
              <a:t>Patent</a:t>
            </a:r>
          </a:p>
          <a:p>
            <a:pPr lvl="2"/>
            <a:r>
              <a:rPr lang="en-US" dirty="0"/>
              <a:t>Invention disclosure</a:t>
            </a:r>
          </a:p>
          <a:p>
            <a:pPr lvl="2"/>
            <a:r>
              <a:rPr lang="en-US" dirty="0"/>
              <a:t>PASSHE/PSRF</a:t>
            </a:r>
          </a:p>
          <a:p>
            <a:pPr lvl="1"/>
            <a:r>
              <a:rPr lang="en-US" dirty="0"/>
              <a:t>Copyright</a:t>
            </a:r>
          </a:p>
          <a:p>
            <a:pPr lvl="2"/>
            <a:r>
              <a:rPr lang="en-US" dirty="0"/>
              <a:t>See also IUP Library / Fair Use</a:t>
            </a:r>
          </a:p>
          <a:p>
            <a:pPr lvl="1"/>
            <a:r>
              <a:rPr lang="en-US" dirty="0"/>
              <a:t>Trademark/Trade Secret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65054"/>
            <a:ext cx="2405265" cy="24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6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423"/>
            <a:ext cx="8229600" cy="1143000"/>
          </a:xfrm>
        </p:spPr>
        <p:txBody>
          <a:bodyPr/>
          <a:lstStyle/>
          <a:p>
            <a:r>
              <a:rPr lang="en-US" b="1" dirty="0"/>
              <a:t>Dissemination &amp; Recognition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95424"/>
            <a:ext cx="8229600" cy="3830740"/>
          </a:xfrm>
        </p:spPr>
        <p:txBody>
          <a:bodyPr>
            <a:normAutofit/>
          </a:bodyPr>
          <a:lstStyle/>
          <a:p>
            <a:r>
              <a:rPr lang="en-US" dirty="0"/>
              <a:t>Research Week! April 6-10, 2020</a:t>
            </a:r>
          </a:p>
          <a:p>
            <a:pPr lvl="1"/>
            <a:r>
              <a:rPr lang="en-US" dirty="0"/>
              <a:t>Scholars Forum on April 8, 2020</a:t>
            </a:r>
          </a:p>
          <a:p>
            <a:pPr lvl="1"/>
            <a:r>
              <a:rPr lang="en-US" dirty="0"/>
              <a:t>Research Awards Luncheon</a:t>
            </a:r>
          </a:p>
          <a:p>
            <a:pPr lvl="1"/>
            <a:r>
              <a:rPr lang="en-US" dirty="0"/>
              <a:t>Seminars, Workshops, Women in Science</a:t>
            </a:r>
          </a:p>
          <a:p>
            <a:r>
              <a:rPr lang="en-US" dirty="0"/>
              <a:t>Office of the Provost</a:t>
            </a:r>
          </a:p>
          <a:p>
            <a:pPr lvl="1"/>
            <a:r>
              <a:rPr lang="en-US" dirty="0"/>
              <a:t>Recognition for</a:t>
            </a:r>
          </a:p>
          <a:p>
            <a:pPr marL="457200" lvl="1" indent="0">
              <a:buNone/>
            </a:pPr>
            <a:r>
              <a:rPr lang="en-US" dirty="0"/>
              <a:t>	publications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4596828"/>
            <a:ext cx="43815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7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68"/>
            <a:ext cx="8229600" cy="1143000"/>
          </a:xfrm>
        </p:spPr>
        <p:txBody>
          <a:bodyPr/>
          <a:lstStyle/>
          <a:p>
            <a:r>
              <a:rPr lang="en-US" b="1" dirty="0"/>
              <a:t>Other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68"/>
            <a:ext cx="8229600" cy="3890895"/>
          </a:xfrm>
        </p:spPr>
        <p:txBody>
          <a:bodyPr/>
          <a:lstStyle/>
          <a:p>
            <a:r>
              <a:rPr lang="en-US" dirty="0"/>
              <a:t>Vehicles</a:t>
            </a:r>
          </a:p>
          <a:p>
            <a:r>
              <a:rPr lang="en-US" dirty="0"/>
              <a:t>Poster Printing</a:t>
            </a:r>
          </a:p>
          <a:p>
            <a:r>
              <a:rPr lang="en-US" dirty="0"/>
              <a:t>Core equipment</a:t>
            </a:r>
          </a:p>
          <a:p>
            <a:r>
              <a:rPr lang="en-US" dirty="0"/>
              <a:t>Research consulting via the Applied Research Lab (ARL)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86" y="2235268"/>
            <a:ext cx="2877402" cy="57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467" y="2940710"/>
            <a:ext cx="1647821" cy="1120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1FDF9-E5AE-4E4A-9411-2964D4213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30" y="3950316"/>
            <a:ext cx="4747846" cy="31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6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E6EB-1AC5-3349-9FBC-21F03863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Office of Undergraduate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16C9-7460-544F-97F4-47BEFD54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for 2019!</a:t>
            </a:r>
          </a:p>
          <a:p>
            <a:r>
              <a:rPr lang="en-US" dirty="0"/>
              <a:t>Faculty director: Dr. Katie Farnsworth</a:t>
            </a:r>
          </a:p>
          <a:p>
            <a:r>
              <a:rPr lang="en-US" dirty="0"/>
              <a:t>Centralizes student/faculty support for research! (Scholars Forum, funding, RESS,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NEW initiatives: 1) research honor roll and 2) faculty summer contracts for curriculum redesign….stay tuned!!</a:t>
            </a:r>
          </a:p>
        </p:txBody>
      </p:sp>
    </p:spTree>
    <p:extLst>
      <p:ext uri="{BB962C8B-B14F-4D97-AF65-F5344CB8AC3E}">
        <p14:creationId xmlns:p14="http://schemas.microsoft.com/office/powerpoint/2010/main" val="2167565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63767"/>
            <a:ext cx="8229600" cy="3037447"/>
          </a:xfrm>
        </p:spPr>
        <p:txBody>
          <a:bodyPr>
            <a:normAutofit/>
          </a:bodyPr>
          <a:lstStyle/>
          <a:p>
            <a:r>
              <a:rPr lang="en-US" b="1" dirty="0"/>
              <a:t>THANK YOU!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64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Roadmap for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Internal Funding</a:t>
            </a:r>
          </a:p>
          <a:p>
            <a:r>
              <a:rPr lang="en-US" dirty="0"/>
              <a:t>External Funding</a:t>
            </a:r>
          </a:p>
          <a:p>
            <a:r>
              <a:rPr lang="en-US" dirty="0"/>
              <a:t>Research Design/Analysis</a:t>
            </a:r>
          </a:p>
          <a:p>
            <a:r>
              <a:rPr lang="en-US" dirty="0"/>
              <a:t>Compliance</a:t>
            </a:r>
          </a:p>
          <a:p>
            <a:r>
              <a:rPr lang="en-US" dirty="0"/>
              <a:t>Intellectual Property</a:t>
            </a:r>
          </a:p>
          <a:p>
            <a:r>
              <a:rPr lang="en-US" dirty="0"/>
              <a:t>Dissemination &amp; Recognition</a:t>
            </a:r>
          </a:p>
          <a:p>
            <a:r>
              <a:rPr lang="en-US" dirty="0"/>
              <a:t>Other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2724293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93"/>
            <a:ext cx="8229600" cy="1143000"/>
          </a:xfrm>
        </p:spPr>
        <p:txBody>
          <a:bodyPr/>
          <a:lstStyle/>
          <a:p>
            <a:r>
              <a:rPr lang="en-US" b="1" dirty="0"/>
              <a:t>Internal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University Senate Research Committee (USRC)</a:t>
            </a:r>
          </a:p>
          <a:p>
            <a:pPr marL="0" indent="0">
              <a:buNone/>
            </a:pPr>
            <a:r>
              <a:rPr lang="en-US" sz="2400" dirty="0" err="1"/>
              <a:t>www.iup.edu</a:t>
            </a:r>
            <a:r>
              <a:rPr lang="en-US" sz="2400" dirty="0"/>
              <a:t>/research/</a:t>
            </a:r>
            <a:r>
              <a:rPr lang="en-US" sz="2400" dirty="0" err="1"/>
              <a:t>senateresearchgrants</a:t>
            </a:r>
            <a:r>
              <a:rPr lang="en-US" sz="2400" dirty="0"/>
              <a:t>/</a:t>
            </a:r>
            <a:r>
              <a:rPr lang="en-US" sz="2400" dirty="0" err="1"/>
              <a:t>default.aspx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Small grants for conference travel (up to $1000) and research (up to $2000) offered via eight yearly competitions</a:t>
            </a:r>
          </a:p>
          <a:p>
            <a:pPr lvl="1"/>
            <a:r>
              <a:rPr lang="en-US" dirty="0"/>
              <a:t>Senate Grants (up to $3500) once yearly</a:t>
            </a:r>
          </a:p>
          <a:p>
            <a:pPr lvl="1"/>
            <a:r>
              <a:rPr lang="en-US" dirty="0"/>
              <a:t>Application, deadlines, funding rates, </a:t>
            </a:r>
            <a:r>
              <a:rPr lang="en-US" dirty="0" err="1"/>
              <a:t>etc</a:t>
            </a:r>
            <a:r>
              <a:rPr lang="en-US" dirty="0"/>
              <a:t> available online in </a:t>
            </a:r>
            <a:r>
              <a:rPr lang="en-US" dirty="0" err="1"/>
              <a:t>InfoReady</a:t>
            </a:r>
            <a:r>
              <a:rPr lang="en-US" dirty="0"/>
              <a:t> Review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3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93"/>
            <a:ext cx="8229600" cy="1143000"/>
          </a:xfrm>
        </p:spPr>
        <p:txBody>
          <a:bodyPr/>
          <a:lstStyle/>
          <a:p>
            <a:r>
              <a:rPr lang="en-US" b="1" dirty="0"/>
              <a:t>Internal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School of Graduate Studies &amp; Research</a:t>
            </a:r>
          </a:p>
          <a:p>
            <a:pPr marL="0" indent="0">
              <a:buNone/>
            </a:pPr>
            <a:r>
              <a:rPr lang="en-US" sz="2400" dirty="0"/>
              <a:t>http://</a:t>
            </a:r>
            <a:r>
              <a:rPr lang="en-US" sz="2400" dirty="0" err="1"/>
              <a:t>www.iup.edu</a:t>
            </a:r>
            <a:r>
              <a:rPr lang="en-US" sz="2400" dirty="0"/>
              <a:t>/</a:t>
            </a:r>
            <a:r>
              <a:rPr lang="en-US" sz="2400" dirty="0" err="1"/>
              <a:t>page.aspx?id</a:t>
            </a:r>
            <a:r>
              <a:rPr lang="en-US" sz="2400" dirty="0"/>
              <a:t>=98048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Incidental Research (up to $500)</a:t>
            </a:r>
          </a:p>
          <a:p>
            <a:pPr lvl="1"/>
            <a:r>
              <a:rPr lang="en-US" dirty="0"/>
              <a:t>Publication expenses (typically up to $500)</a:t>
            </a:r>
          </a:p>
          <a:p>
            <a:pPr lvl="1"/>
            <a:r>
              <a:rPr lang="en-US" dirty="0"/>
              <a:t>Equipment maintenance</a:t>
            </a:r>
          </a:p>
          <a:p>
            <a:pPr lvl="1"/>
            <a:r>
              <a:rPr lang="en-US" dirty="0"/>
              <a:t>Matching funds for external grants</a:t>
            </a:r>
          </a:p>
          <a:p>
            <a:pPr lvl="1"/>
            <a:r>
              <a:rPr lang="en-US" dirty="0"/>
              <a:t>Travel in pursuit of external funding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3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393"/>
            <a:ext cx="8229600" cy="1143000"/>
          </a:xfrm>
        </p:spPr>
        <p:txBody>
          <a:bodyPr/>
          <a:lstStyle/>
          <a:p>
            <a:r>
              <a:rPr lang="en-US" b="1" dirty="0"/>
              <a:t>Internal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63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Opportunities?</a:t>
            </a:r>
          </a:p>
          <a:p>
            <a:r>
              <a:rPr lang="en-US" dirty="0"/>
              <a:t>Center for Teaching Excellence</a:t>
            </a:r>
          </a:p>
          <a:p>
            <a:r>
              <a:rPr lang="en-US" dirty="0"/>
              <a:t>Academic Computing Policy Advisory Committee</a:t>
            </a:r>
          </a:p>
          <a:p>
            <a:r>
              <a:rPr lang="en-US" b="1" dirty="0"/>
              <a:t>Look for announcements via e-mail and the IUP Daily!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1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4268"/>
            <a:ext cx="8229600" cy="2717732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b="1" dirty="0"/>
              <a:t>External Funding</a:t>
            </a:r>
            <a:br>
              <a:rPr lang="en-US" b="1" dirty="0"/>
            </a:br>
            <a:br>
              <a:rPr lang="en-US" b="1" dirty="0"/>
            </a:br>
            <a:r>
              <a:rPr lang="en-US" sz="3600" dirty="0"/>
              <a:t>How to participate in External Grants and Contracts at IUP</a:t>
            </a:r>
            <a:br>
              <a:rPr lang="en-US" dirty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4210863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5893"/>
            <a:ext cx="8229600" cy="1143000"/>
          </a:xfrm>
        </p:spPr>
        <p:txBody>
          <a:bodyPr/>
          <a:lstStyle/>
          <a:p>
            <a:r>
              <a:rPr lang="en-US" b="1" dirty="0"/>
              <a:t>What is the IUP RI?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94"/>
            <a:ext cx="8229600" cy="409727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Serves as the “Office of Sponsored Research”</a:t>
            </a:r>
          </a:p>
          <a:p>
            <a:pPr>
              <a:spcAft>
                <a:spcPts val="600"/>
              </a:spcAft>
            </a:pPr>
            <a:r>
              <a:rPr lang="en-US" dirty="0"/>
              <a:t>The IUP Research Institute was established by IUP in 2002 to increase, enhance and streamline sponsored activity at and for IUP.</a:t>
            </a:r>
          </a:p>
          <a:p>
            <a:pPr>
              <a:spcAft>
                <a:spcPts val="600"/>
              </a:spcAft>
            </a:pPr>
            <a:r>
              <a:rPr lang="en-US" dirty="0"/>
              <a:t>Separate Non-Profit Corporation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b="1" i="1" dirty="0">
                <a:solidFill>
                  <a:srgbClr val="FF0000"/>
                </a:solidFill>
              </a:rPr>
              <a:t>“…to advance the research agenda &amp; educational objectives of IUP”</a:t>
            </a:r>
            <a:br>
              <a:rPr lang="en-US" b="1" i="1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1179 Grant Street, Suite One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Indiana, PA  15701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(at the point of Oakland &amp; Grant)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/>
              <a:t>724-357-2223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dirty="0" err="1"/>
              <a:t>Research-institute@iup.edu</a:t>
            </a:r>
            <a:endParaRPr lang="en-US" sz="2800" dirty="0"/>
          </a:p>
          <a:p>
            <a:pPr algn="ctr">
              <a:spcBef>
                <a:spcPts val="0"/>
              </a:spcBef>
              <a:buNone/>
            </a:pPr>
            <a:r>
              <a:rPr lang="en-US" sz="2800" dirty="0">
                <a:hlinkClick r:id="rId2"/>
              </a:rPr>
              <a:t>http://www.iup.edu/researchinstitute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6116"/>
      </p:ext>
    </p:extLst>
  </p:cSld>
  <p:clrMapOvr>
    <a:masterClrMapping/>
  </p:clrMapOvr>
</p:sld>
</file>

<file path=ppt/theme/theme1.xml><?xml version="1.0" encoding="utf-8"?>
<a:theme xmlns:a="http://schemas.openxmlformats.org/drawingml/2006/main" name="Research New Faculty Orientation">
  <a:themeElements>
    <a:clrScheme name="IUP Colors">
      <a:dk1>
        <a:srgbClr val="292934"/>
      </a:dk1>
      <a:lt1>
        <a:srgbClr val="FFFFFF"/>
      </a:lt1>
      <a:dk2>
        <a:srgbClr val="9E1B32"/>
      </a:dk2>
      <a:lt2>
        <a:srgbClr val="A2A5A4"/>
      </a:lt2>
      <a:accent1>
        <a:srgbClr val="B65518"/>
      </a:accent1>
      <a:accent2>
        <a:srgbClr val="C99900"/>
      </a:accent2>
      <a:accent3>
        <a:srgbClr val="69993B"/>
      </a:accent3>
      <a:accent4>
        <a:srgbClr val="002878"/>
      </a:accent4>
      <a:accent5>
        <a:srgbClr val="431660"/>
      </a:accent5>
      <a:accent6>
        <a:srgbClr val="793141"/>
      </a:accent6>
      <a:hlink>
        <a:srgbClr val="384265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New Faculty Orientation.potx</Template>
  <TotalTime>1402</TotalTime>
  <Words>1492</Words>
  <Application>Microsoft Macintosh PowerPoint</Application>
  <PresentationFormat>On-screen Show (4:3)</PresentationFormat>
  <Paragraphs>279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Courier New</vt:lpstr>
      <vt:lpstr>Research New Faculty Orientation</vt:lpstr>
      <vt:lpstr>Support for Research &amp; Scholarship at IUP</vt:lpstr>
      <vt:lpstr>What is “research?”</vt:lpstr>
      <vt:lpstr>Introductions We’re Here to Help You!</vt:lpstr>
      <vt:lpstr>Roadmap for this session</vt:lpstr>
      <vt:lpstr>Internal Funding</vt:lpstr>
      <vt:lpstr>Internal Funding</vt:lpstr>
      <vt:lpstr>Internal Funding</vt:lpstr>
      <vt:lpstr>External Funding  How to participate in External Grants and Contracts at IUP </vt:lpstr>
      <vt:lpstr>What is the IUP RI?</vt:lpstr>
      <vt:lpstr>PowerPoint Presentation</vt:lpstr>
      <vt:lpstr>IUP Sponsored Activity</vt:lpstr>
      <vt:lpstr>We assist you with the entire process!</vt:lpstr>
      <vt:lpstr>Why We Do It…</vt:lpstr>
      <vt:lpstr>PowerPoint Presentation</vt:lpstr>
      <vt:lpstr>Applied Research Lab (ARL)</vt:lpstr>
      <vt:lpstr>ARL Services</vt:lpstr>
      <vt:lpstr>ARL Services</vt:lpstr>
      <vt:lpstr>ARL Funded Projects</vt:lpstr>
      <vt:lpstr>How to Contact the ARL</vt:lpstr>
      <vt:lpstr>Additional ARL Information</vt:lpstr>
      <vt:lpstr>Compliance Institutional Review Board for the Protection of Human Subjects (IRB)</vt:lpstr>
      <vt:lpstr>IRB at IUP</vt:lpstr>
      <vt:lpstr>Finding Us</vt:lpstr>
      <vt:lpstr>When Do I Need IRB Approval?</vt:lpstr>
      <vt:lpstr>How Do I Get Started?</vt:lpstr>
      <vt:lpstr>What Next?</vt:lpstr>
      <vt:lpstr>What If I’m Working With Students?</vt:lpstr>
      <vt:lpstr>What If I Have A Question? </vt:lpstr>
      <vt:lpstr>Compliance Institutional Animal Care and Use Committee (IACUC)</vt:lpstr>
      <vt:lpstr>IACUC at IUP</vt:lpstr>
      <vt:lpstr>Other Compliance Areas Not an Exhaustive List…</vt:lpstr>
      <vt:lpstr>Intellectual Property &amp; Technology Transfer http://www.iup.edu/page.aspx?id=86754</vt:lpstr>
      <vt:lpstr>Dissemination &amp; Recognition</vt:lpstr>
      <vt:lpstr>Other Resources</vt:lpstr>
      <vt:lpstr>Office of Undergraduate Research</vt:lpstr>
      <vt:lpstr>THANK YOU!  Questions?</vt:lpstr>
    </vt:vector>
  </TitlesOfParts>
  <Company>IUP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Research &amp; Scholarship at IUP</dc:title>
  <dc:creator>Hilliary Creely</dc:creator>
  <cp:lastModifiedBy>Hilliary Creely</cp:lastModifiedBy>
  <cp:revision>24</cp:revision>
  <dcterms:created xsi:type="dcterms:W3CDTF">2016-08-04T17:37:31Z</dcterms:created>
  <dcterms:modified xsi:type="dcterms:W3CDTF">2019-08-08T13:58:16Z</dcterms:modified>
</cp:coreProperties>
</file>