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63" r:id="rId2"/>
    <p:sldId id="271" r:id="rId3"/>
    <p:sldId id="267" r:id="rId4"/>
    <p:sldId id="273" r:id="rId5"/>
    <p:sldId id="260" r:id="rId6"/>
    <p:sldId id="274" r:id="rId7"/>
    <p:sldId id="264" r:id="rId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77" d="100"/>
          <a:sy n="77" d="100"/>
        </p:scale>
        <p:origin x="7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839D8-0873-4D2E-BDE9-BF559109290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3070C35D-37E7-4F66-9A26-F0DF5D7DC4D8}">
      <dgm:prSet phldrT="[Text]"/>
      <dgm:spPr/>
      <dgm:t>
        <a:bodyPr/>
        <a:lstStyle/>
        <a:p>
          <a:r>
            <a:rPr lang="en-US" dirty="0"/>
            <a:t>Center for Teaching Excellence</a:t>
          </a:r>
        </a:p>
      </dgm:t>
    </dgm:pt>
    <dgm:pt modelId="{77A7CDEA-8A36-4D8C-A461-F4781A2DAF71}" type="parTrans" cxnId="{D3DE8CDE-BA1F-424C-92F9-0801E222AB31}">
      <dgm:prSet/>
      <dgm:spPr/>
      <dgm:t>
        <a:bodyPr/>
        <a:lstStyle/>
        <a:p>
          <a:endParaRPr lang="en-US"/>
        </a:p>
      </dgm:t>
    </dgm:pt>
    <dgm:pt modelId="{CC0E4883-BEBC-48F4-8097-F639275E36B3}" type="sibTrans" cxnId="{D3DE8CDE-BA1F-424C-92F9-0801E222AB31}">
      <dgm:prSet/>
      <dgm:spPr/>
      <dgm:t>
        <a:bodyPr/>
        <a:lstStyle/>
        <a:p>
          <a:endParaRPr lang="en-US"/>
        </a:p>
      </dgm:t>
    </dgm:pt>
    <dgm:pt modelId="{C17CAD11-6693-45A1-9828-0BD99BC09F24}">
      <dgm:prSet phldrT="[Text]"/>
      <dgm:spPr/>
      <dgm:t>
        <a:bodyPr/>
        <a:lstStyle/>
        <a:p>
          <a:r>
            <a:rPr lang="en-US" dirty="0"/>
            <a:t>Reflective Practice</a:t>
          </a:r>
        </a:p>
      </dgm:t>
    </dgm:pt>
    <dgm:pt modelId="{186D6D33-F11B-46EB-BF85-4F38005ECB1E}" type="parTrans" cxnId="{80E7069F-019D-4FC0-83C6-1F182EE1F855}">
      <dgm:prSet/>
      <dgm:spPr/>
      <dgm:t>
        <a:bodyPr/>
        <a:lstStyle/>
        <a:p>
          <a:endParaRPr lang="en-US"/>
        </a:p>
      </dgm:t>
    </dgm:pt>
    <dgm:pt modelId="{0944DD6C-D32A-42EA-8226-DB822A47EA36}" type="sibTrans" cxnId="{80E7069F-019D-4FC0-83C6-1F182EE1F855}">
      <dgm:prSet/>
      <dgm:spPr/>
      <dgm:t>
        <a:bodyPr/>
        <a:lstStyle/>
        <a:p>
          <a:endParaRPr lang="en-US"/>
        </a:p>
      </dgm:t>
    </dgm:pt>
    <dgm:pt modelId="{B2A1B978-5EBF-4D55-BCDC-98341A6A5144}">
      <dgm:prSet phldrT="[Text]"/>
      <dgm:spPr/>
      <dgm:t>
        <a:bodyPr/>
        <a:lstStyle/>
        <a:p>
          <a:r>
            <a:rPr lang="en-US" dirty="0"/>
            <a:t>Teaching Excellence Awards</a:t>
          </a:r>
        </a:p>
      </dgm:t>
    </dgm:pt>
    <dgm:pt modelId="{F03E6F4F-DEB0-4826-97B6-06276309D2A0}" type="parTrans" cxnId="{FC7EF69C-2651-4A22-9687-B518E8939789}">
      <dgm:prSet/>
      <dgm:spPr/>
      <dgm:t>
        <a:bodyPr/>
        <a:lstStyle/>
        <a:p>
          <a:endParaRPr lang="en-US"/>
        </a:p>
      </dgm:t>
    </dgm:pt>
    <dgm:pt modelId="{335E9944-AD1E-47EE-AD35-060629E19CCE}" type="sibTrans" cxnId="{FC7EF69C-2651-4A22-9687-B518E8939789}">
      <dgm:prSet/>
      <dgm:spPr/>
      <dgm:t>
        <a:bodyPr/>
        <a:lstStyle/>
        <a:p>
          <a:endParaRPr lang="en-US"/>
        </a:p>
      </dgm:t>
    </dgm:pt>
    <dgm:pt modelId="{12CDF50F-04D2-43CC-8DF0-2746866003F1}">
      <dgm:prSet phldrT="[Text]"/>
      <dgm:spPr/>
      <dgm:t>
        <a:bodyPr/>
        <a:lstStyle/>
        <a:p>
          <a:r>
            <a:rPr lang="en-US" dirty="0"/>
            <a:t>Advisory Board</a:t>
          </a:r>
        </a:p>
      </dgm:t>
    </dgm:pt>
    <dgm:pt modelId="{AE603FB3-CEFD-4845-A189-B1921793760C}" type="parTrans" cxnId="{54B59EAD-BD89-45D4-B1C9-78C51BB9E458}">
      <dgm:prSet/>
      <dgm:spPr/>
      <dgm:t>
        <a:bodyPr/>
        <a:lstStyle/>
        <a:p>
          <a:endParaRPr lang="en-US"/>
        </a:p>
      </dgm:t>
    </dgm:pt>
    <dgm:pt modelId="{D26E33D3-F821-463D-9F0C-D29B923ACAF0}" type="sibTrans" cxnId="{54B59EAD-BD89-45D4-B1C9-78C51BB9E458}">
      <dgm:prSet/>
      <dgm:spPr/>
      <dgm:t>
        <a:bodyPr/>
        <a:lstStyle/>
        <a:p>
          <a:endParaRPr lang="en-US"/>
        </a:p>
      </dgm:t>
    </dgm:pt>
    <dgm:pt modelId="{9E229C40-B071-4A8D-8824-E0220C9895C4}">
      <dgm:prSet phldrT="[Text]"/>
      <dgm:spPr/>
      <dgm:t>
        <a:bodyPr/>
        <a:lstStyle/>
        <a:p>
          <a:r>
            <a:rPr lang="en-US" dirty="0"/>
            <a:t>New Faculty Orientation</a:t>
          </a:r>
        </a:p>
      </dgm:t>
    </dgm:pt>
    <dgm:pt modelId="{23C0FD6A-3B37-417D-ABF6-34F738721623}" type="parTrans" cxnId="{043E67EC-E20A-425C-BCBE-57D61324D714}">
      <dgm:prSet/>
      <dgm:spPr/>
      <dgm:t>
        <a:bodyPr/>
        <a:lstStyle/>
        <a:p>
          <a:endParaRPr lang="en-US"/>
        </a:p>
      </dgm:t>
    </dgm:pt>
    <dgm:pt modelId="{8D2C0BB1-CE65-41C8-9980-98F8F6B48CE7}" type="sibTrans" cxnId="{043E67EC-E20A-425C-BCBE-57D61324D714}">
      <dgm:prSet/>
      <dgm:spPr/>
      <dgm:t>
        <a:bodyPr/>
        <a:lstStyle/>
        <a:p>
          <a:endParaRPr lang="en-US"/>
        </a:p>
      </dgm:t>
    </dgm:pt>
    <dgm:pt modelId="{3B8F24E5-7593-429A-8A1D-7A56449E1F12}" type="pres">
      <dgm:prSet presAssocID="{E91839D8-0873-4D2E-BDE9-BF559109290E}" presName="cycle" presStyleCnt="0">
        <dgm:presLayoutVars>
          <dgm:dir/>
          <dgm:resizeHandles val="exact"/>
        </dgm:presLayoutVars>
      </dgm:prSet>
      <dgm:spPr/>
    </dgm:pt>
    <dgm:pt modelId="{E9BADEA4-DAA6-424C-B589-392D0B85864E}" type="pres">
      <dgm:prSet presAssocID="{3070C35D-37E7-4F66-9A26-F0DF5D7DC4D8}" presName="node" presStyleLbl="node1" presStyleIdx="0" presStyleCnt="5">
        <dgm:presLayoutVars>
          <dgm:bulletEnabled val="1"/>
        </dgm:presLayoutVars>
      </dgm:prSet>
      <dgm:spPr/>
    </dgm:pt>
    <dgm:pt modelId="{F894137F-8990-4162-9C93-0E24820458E6}" type="pres">
      <dgm:prSet presAssocID="{3070C35D-37E7-4F66-9A26-F0DF5D7DC4D8}" presName="spNode" presStyleCnt="0"/>
      <dgm:spPr/>
    </dgm:pt>
    <dgm:pt modelId="{774A9DC1-0D00-4D41-9529-CA4086F44EC7}" type="pres">
      <dgm:prSet presAssocID="{CC0E4883-BEBC-48F4-8097-F639275E36B3}" presName="sibTrans" presStyleLbl="sibTrans1D1" presStyleIdx="0" presStyleCnt="5"/>
      <dgm:spPr/>
    </dgm:pt>
    <dgm:pt modelId="{1162B599-9460-43B2-BD0C-EF8304147505}" type="pres">
      <dgm:prSet presAssocID="{C17CAD11-6693-45A1-9828-0BD99BC09F24}" presName="node" presStyleLbl="node1" presStyleIdx="1" presStyleCnt="5">
        <dgm:presLayoutVars>
          <dgm:bulletEnabled val="1"/>
        </dgm:presLayoutVars>
      </dgm:prSet>
      <dgm:spPr/>
    </dgm:pt>
    <dgm:pt modelId="{B57D2D43-40C5-4BBA-AC57-7CA5AFB6A16D}" type="pres">
      <dgm:prSet presAssocID="{C17CAD11-6693-45A1-9828-0BD99BC09F24}" presName="spNode" presStyleCnt="0"/>
      <dgm:spPr/>
    </dgm:pt>
    <dgm:pt modelId="{5A4614F3-6239-40F6-B66C-7920E28A1824}" type="pres">
      <dgm:prSet presAssocID="{0944DD6C-D32A-42EA-8226-DB822A47EA36}" presName="sibTrans" presStyleLbl="sibTrans1D1" presStyleIdx="1" presStyleCnt="5"/>
      <dgm:spPr/>
    </dgm:pt>
    <dgm:pt modelId="{51B55F72-8A98-4A25-8115-E4CA786659C4}" type="pres">
      <dgm:prSet presAssocID="{B2A1B978-5EBF-4D55-BCDC-98341A6A5144}" presName="node" presStyleLbl="node1" presStyleIdx="2" presStyleCnt="5">
        <dgm:presLayoutVars>
          <dgm:bulletEnabled val="1"/>
        </dgm:presLayoutVars>
      </dgm:prSet>
      <dgm:spPr/>
    </dgm:pt>
    <dgm:pt modelId="{E9F4797A-5E6A-4D30-9102-55F44EA49418}" type="pres">
      <dgm:prSet presAssocID="{B2A1B978-5EBF-4D55-BCDC-98341A6A5144}" presName="spNode" presStyleCnt="0"/>
      <dgm:spPr/>
    </dgm:pt>
    <dgm:pt modelId="{A4E6D53D-4B92-4B08-A6EB-9BD52ED816E0}" type="pres">
      <dgm:prSet presAssocID="{335E9944-AD1E-47EE-AD35-060629E19CCE}" presName="sibTrans" presStyleLbl="sibTrans1D1" presStyleIdx="2" presStyleCnt="5"/>
      <dgm:spPr/>
    </dgm:pt>
    <dgm:pt modelId="{6707F0D2-DF82-4F47-BE0A-F6CD00631FC7}" type="pres">
      <dgm:prSet presAssocID="{12CDF50F-04D2-43CC-8DF0-2746866003F1}" presName="node" presStyleLbl="node1" presStyleIdx="3" presStyleCnt="5">
        <dgm:presLayoutVars>
          <dgm:bulletEnabled val="1"/>
        </dgm:presLayoutVars>
      </dgm:prSet>
      <dgm:spPr/>
    </dgm:pt>
    <dgm:pt modelId="{CE4C5085-D0EE-4B9C-8826-6C41991FF70A}" type="pres">
      <dgm:prSet presAssocID="{12CDF50F-04D2-43CC-8DF0-2746866003F1}" presName="spNode" presStyleCnt="0"/>
      <dgm:spPr/>
    </dgm:pt>
    <dgm:pt modelId="{238B2CFF-A839-43B2-B238-D5D391EDB9EB}" type="pres">
      <dgm:prSet presAssocID="{D26E33D3-F821-463D-9F0C-D29B923ACAF0}" presName="sibTrans" presStyleLbl="sibTrans1D1" presStyleIdx="3" presStyleCnt="5"/>
      <dgm:spPr/>
    </dgm:pt>
    <dgm:pt modelId="{5F655AFB-FA07-499E-B771-C317B3CA96E4}" type="pres">
      <dgm:prSet presAssocID="{9E229C40-B071-4A8D-8824-E0220C9895C4}" presName="node" presStyleLbl="node1" presStyleIdx="4" presStyleCnt="5">
        <dgm:presLayoutVars>
          <dgm:bulletEnabled val="1"/>
        </dgm:presLayoutVars>
      </dgm:prSet>
      <dgm:spPr/>
    </dgm:pt>
    <dgm:pt modelId="{81FCD85A-896F-4278-AFDF-8923B508019E}" type="pres">
      <dgm:prSet presAssocID="{9E229C40-B071-4A8D-8824-E0220C9895C4}" presName="spNode" presStyleCnt="0"/>
      <dgm:spPr/>
    </dgm:pt>
    <dgm:pt modelId="{FF8E4F68-952F-4BA6-894D-0979C4043984}" type="pres">
      <dgm:prSet presAssocID="{8D2C0BB1-CE65-41C8-9980-98F8F6B48CE7}" presName="sibTrans" presStyleLbl="sibTrans1D1" presStyleIdx="4" presStyleCnt="5"/>
      <dgm:spPr/>
    </dgm:pt>
  </dgm:ptLst>
  <dgm:cxnLst>
    <dgm:cxn modelId="{909A1C02-89C8-495B-9CF5-CD58FF1F5544}" type="presOf" srcId="{D26E33D3-F821-463D-9F0C-D29B923ACAF0}" destId="{238B2CFF-A839-43B2-B238-D5D391EDB9EB}" srcOrd="0" destOrd="0" presId="urn:microsoft.com/office/officeart/2005/8/layout/cycle6"/>
    <dgm:cxn modelId="{3FB05702-B685-4500-B370-24FEB4EC93F9}" type="presOf" srcId="{0944DD6C-D32A-42EA-8226-DB822A47EA36}" destId="{5A4614F3-6239-40F6-B66C-7920E28A1824}" srcOrd="0" destOrd="0" presId="urn:microsoft.com/office/officeart/2005/8/layout/cycle6"/>
    <dgm:cxn modelId="{E5643312-5703-4852-9B48-1D7088331706}" type="presOf" srcId="{CC0E4883-BEBC-48F4-8097-F639275E36B3}" destId="{774A9DC1-0D00-4D41-9529-CA4086F44EC7}" srcOrd="0" destOrd="0" presId="urn:microsoft.com/office/officeart/2005/8/layout/cycle6"/>
    <dgm:cxn modelId="{2D788921-0480-4819-9CEC-00EA8BD06A1D}" type="presOf" srcId="{E91839D8-0873-4D2E-BDE9-BF559109290E}" destId="{3B8F24E5-7593-429A-8A1D-7A56449E1F12}" srcOrd="0" destOrd="0" presId="urn:microsoft.com/office/officeart/2005/8/layout/cycle6"/>
    <dgm:cxn modelId="{20EA2F33-8ED8-4F0E-9D0C-192BA9C39840}" type="presOf" srcId="{12CDF50F-04D2-43CC-8DF0-2746866003F1}" destId="{6707F0D2-DF82-4F47-BE0A-F6CD00631FC7}" srcOrd="0" destOrd="0" presId="urn:microsoft.com/office/officeart/2005/8/layout/cycle6"/>
    <dgm:cxn modelId="{88385E6A-814E-47BD-BB9E-B259953638DC}" type="presOf" srcId="{C17CAD11-6693-45A1-9828-0BD99BC09F24}" destId="{1162B599-9460-43B2-BD0C-EF8304147505}" srcOrd="0" destOrd="0" presId="urn:microsoft.com/office/officeart/2005/8/layout/cycle6"/>
    <dgm:cxn modelId="{5D644B8A-51D3-4CB1-A4FE-9D170D15B35D}" type="presOf" srcId="{8D2C0BB1-CE65-41C8-9980-98F8F6B48CE7}" destId="{FF8E4F68-952F-4BA6-894D-0979C4043984}" srcOrd="0" destOrd="0" presId="urn:microsoft.com/office/officeart/2005/8/layout/cycle6"/>
    <dgm:cxn modelId="{FC7EF69C-2651-4A22-9687-B518E8939789}" srcId="{E91839D8-0873-4D2E-BDE9-BF559109290E}" destId="{B2A1B978-5EBF-4D55-BCDC-98341A6A5144}" srcOrd="2" destOrd="0" parTransId="{F03E6F4F-DEB0-4826-97B6-06276309D2A0}" sibTransId="{335E9944-AD1E-47EE-AD35-060629E19CCE}"/>
    <dgm:cxn modelId="{80E7069F-019D-4FC0-83C6-1F182EE1F855}" srcId="{E91839D8-0873-4D2E-BDE9-BF559109290E}" destId="{C17CAD11-6693-45A1-9828-0BD99BC09F24}" srcOrd="1" destOrd="0" parTransId="{186D6D33-F11B-46EB-BF85-4F38005ECB1E}" sibTransId="{0944DD6C-D32A-42EA-8226-DB822A47EA36}"/>
    <dgm:cxn modelId="{54B59EAD-BD89-45D4-B1C9-78C51BB9E458}" srcId="{E91839D8-0873-4D2E-BDE9-BF559109290E}" destId="{12CDF50F-04D2-43CC-8DF0-2746866003F1}" srcOrd="3" destOrd="0" parTransId="{AE603FB3-CEFD-4845-A189-B1921793760C}" sibTransId="{D26E33D3-F821-463D-9F0C-D29B923ACAF0}"/>
    <dgm:cxn modelId="{06AE28AE-50EB-49DB-9120-8C4D45E5788B}" type="presOf" srcId="{9E229C40-B071-4A8D-8824-E0220C9895C4}" destId="{5F655AFB-FA07-499E-B771-C317B3CA96E4}" srcOrd="0" destOrd="0" presId="urn:microsoft.com/office/officeart/2005/8/layout/cycle6"/>
    <dgm:cxn modelId="{D0B029D7-1D39-413E-9D54-7236CFEE74FF}" type="presOf" srcId="{335E9944-AD1E-47EE-AD35-060629E19CCE}" destId="{A4E6D53D-4B92-4B08-A6EB-9BD52ED816E0}" srcOrd="0" destOrd="0" presId="urn:microsoft.com/office/officeart/2005/8/layout/cycle6"/>
    <dgm:cxn modelId="{D3DE8CDE-BA1F-424C-92F9-0801E222AB31}" srcId="{E91839D8-0873-4D2E-BDE9-BF559109290E}" destId="{3070C35D-37E7-4F66-9A26-F0DF5D7DC4D8}" srcOrd="0" destOrd="0" parTransId="{77A7CDEA-8A36-4D8C-A461-F4781A2DAF71}" sibTransId="{CC0E4883-BEBC-48F4-8097-F639275E36B3}"/>
    <dgm:cxn modelId="{043E67EC-E20A-425C-BCBE-57D61324D714}" srcId="{E91839D8-0873-4D2E-BDE9-BF559109290E}" destId="{9E229C40-B071-4A8D-8824-E0220C9895C4}" srcOrd="4" destOrd="0" parTransId="{23C0FD6A-3B37-417D-ABF6-34F738721623}" sibTransId="{8D2C0BB1-CE65-41C8-9980-98F8F6B48CE7}"/>
    <dgm:cxn modelId="{4C3BF0F1-184C-48D9-92BD-D111FBA6A633}" type="presOf" srcId="{3070C35D-37E7-4F66-9A26-F0DF5D7DC4D8}" destId="{E9BADEA4-DAA6-424C-B589-392D0B85864E}" srcOrd="0" destOrd="0" presId="urn:microsoft.com/office/officeart/2005/8/layout/cycle6"/>
    <dgm:cxn modelId="{D2B536FF-B671-4722-B4A9-2DF6F2A08CE9}" type="presOf" srcId="{B2A1B978-5EBF-4D55-BCDC-98341A6A5144}" destId="{51B55F72-8A98-4A25-8115-E4CA786659C4}" srcOrd="0" destOrd="0" presId="urn:microsoft.com/office/officeart/2005/8/layout/cycle6"/>
    <dgm:cxn modelId="{F05D738E-46C9-4836-BF31-D287670C68AF}" type="presParOf" srcId="{3B8F24E5-7593-429A-8A1D-7A56449E1F12}" destId="{E9BADEA4-DAA6-424C-B589-392D0B85864E}" srcOrd="0" destOrd="0" presId="urn:microsoft.com/office/officeart/2005/8/layout/cycle6"/>
    <dgm:cxn modelId="{1AC91B57-2D63-47A3-9667-17D1A5E367A3}" type="presParOf" srcId="{3B8F24E5-7593-429A-8A1D-7A56449E1F12}" destId="{F894137F-8990-4162-9C93-0E24820458E6}" srcOrd="1" destOrd="0" presId="urn:microsoft.com/office/officeart/2005/8/layout/cycle6"/>
    <dgm:cxn modelId="{87B3BB45-1E20-467B-9F75-39D2AC8D6919}" type="presParOf" srcId="{3B8F24E5-7593-429A-8A1D-7A56449E1F12}" destId="{774A9DC1-0D00-4D41-9529-CA4086F44EC7}" srcOrd="2" destOrd="0" presId="urn:microsoft.com/office/officeart/2005/8/layout/cycle6"/>
    <dgm:cxn modelId="{A0434E04-D82A-45BF-8721-2B25C55B177E}" type="presParOf" srcId="{3B8F24E5-7593-429A-8A1D-7A56449E1F12}" destId="{1162B599-9460-43B2-BD0C-EF8304147505}" srcOrd="3" destOrd="0" presId="urn:microsoft.com/office/officeart/2005/8/layout/cycle6"/>
    <dgm:cxn modelId="{7F1A0A41-2D34-4117-94A6-B8160E6176DC}" type="presParOf" srcId="{3B8F24E5-7593-429A-8A1D-7A56449E1F12}" destId="{B57D2D43-40C5-4BBA-AC57-7CA5AFB6A16D}" srcOrd="4" destOrd="0" presId="urn:microsoft.com/office/officeart/2005/8/layout/cycle6"/>
    <dgm:cxn modelId="{397AB38F-23BF-4E1D-87A9-0F9878E4213D}" type="presParOf" srcId="{3B8F24E5-7593-429A-8A1D-7A56449E1F12}" destId="{5A4614F3-6239-40F6-B66C-7920E28A1824}" srcOrd="5" destOrd="0" presId="urn:microsoft.com/office/officeart/2005/8/layout/cycle6"/>
    <dgm:cxn modelId="{77191215-4F2F-43BC-9A38-D2A7BE7CD4D0}" type="presParOf" srcId="{3B8F24E5-7593-429A-8A1D-7A56449E1F12}" destId="{51B55F72-8A98-4A25-8115-E4CA786659C4}" srcOrd="6" destOrd="0" presId="urn:microsoft.com/office/officeart/2005/8/layout/cycle6"/>
    <dgm:cxn modelId="{28ABD007-A727-4E0D-8142-9796C74C5207}" type="presParOf" srcId="{3B8F24E5-7593-429A-8A1D-7A56449E1F12}" destId="{E9F4797A-5E6A-4D30-9102-55F44EA49418}" srcOrd="7" destOrd="0" presId="urn:microsoft.com/office/officeart/2005/8/layout/cycle6"/>
    <dgm:cxn modelId="{8E75F384-C4D9-4FFF-A7BE-BB9FE1677ABB}" type="presParOf" srcId="{3B8F24E5-7593-429A-8A1D-7A56449E1F12}" destId="{A4E6D53D-4B92-4B08-A6EB-9BD52ED816E0}" srcOrd="8" destOrd="0" presId="urn:microsoft.com/office/officeart/2005/8/layout/cycle6"/>
    <dgm:cxn modelId="{EC98087C-9D36-4E33-BE32-7A745F9F52B9}" type="presParOf" srcId="{3B8F24E5-7593-429A-8A1D-7A56449E1F12}" destId="{6707F0D2-DF82-4F47-BE0A-F6CD00631FC7}" srcOrd="9" destOrd="0" presId="urn:microsoft.com/office/officeart/2005/8/layout/cycle6"/>
    <dgm:cxn modelId="{4002CB64-4E88-4B69-A11E-35AE9F4A02D2}" type="presParOf" srcId="{3B8F24E5-7593-429A-8A1D-7A56449E1F12}" destId="{CE4C5085-D0EE-4B9C-8826-6C41991FF70A}" srcOrd="10" destOrd="0" presId="urn:microsoft.com/office/officeart/2005/8/layout/cycle6"/>
    <dgm:cxn modelId="{13CCB73E-9348-4CC4-8884-770911CF7BDA}" type="presParOf" srcId="{3B8F24E5-7593-429A-8A1D-7A56449E1F12}" destId="{238B2CFF-A839-43B2-B238-D5D391EDB9EB}" srcOrd="11" destOrd="0" presId="urn:microsoft.com/office/officeart/2005/8/layout/cycle6"/>
    <dgm:cxn modelId="{7EBBD0EE-DA42-4D34-8199-6DC4CDD592BD}" type="presParOf" srcId="{3B8F24E5-7593-429A-8A1D-7A56449E1F12}" destId="{5F655AFB-FA07-499E-B771-C317B3CA96E4}" srcOrd="12" destOrd="0" presId="urn:microsoft.com/office/officeart/2005/8/layout/cycle6"/>
    <dgm:cxn modelId="{9C539950-278E-456B-B34E-1747C576D99F}" type="presParOf" srcId="{3B8F24E5-7593-429A-8A1D-7A56449E1F12}" destId="{81FCD85A-896F-4278-AFDF-8923B508019E}" srcOrd="13" destOrd="0" presId="urn:microsoft.com/office/officeart/2005/8/layout/cycle6"/>
    <dgm:cxn modelId="{245A3944-5829-4294-9135-B79DA99F26D1}" type="presParOf" srcId="{3B8F24E5-7593-429A-8A1D-7A56449E1F12}" destId="{FF8E4F68-952F-4BA6-894D-0979C404398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52559-0880-4587-B3B7-C9A8629B904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BA11704-95D2-4889-B23C-D417A0BB9880}">
      <dgm:prSet phldrT="[Text]"/>
      <dgm:spPr/>
      <dgm:t>
        <a:bodyPr/>
        <a:lstStyle/>
        <a:p>
          <a:r>
            <a:rPr lang="en-US" dirty="0"/>
            <a:t>Monthly Large Group Meetings</a:t>
          </a:r>
        </a:p>
      </dgm:t>
    </dgm:pt>
    <dgm:pt modelId="{0F253367-92EA-4B42-8A92-00DCB69DB31F}" type="parTrans" cxnId="{37B4A7C2-A80E-499D-AFE0-EDCFA998A790}">
      <dgm:prSet/>
      <dgm:spPr/>
      <dgm:t>
        <a:bodyPr/>
        <a:lstStyle/>
        <a:p>
          <a:endParaRPr lang="en-US"/>
        </a:p>
      </dgm:t>
    </dgm:pt>
    <dgm:pt modelId="{12CC8006-61B5-4431-AF0C-D2C376E570BC}" type="sibTrans" cxnId="{37B4A7C2-A80E-499D-AFE0-EDCFA998A790}">
      <dgm:prSet/>
      <dgm:spPr/>
      <dgm:t>
        <a:bodyPr/>
        <a:lstStyle/>
        <a:p>
          <a:endParaRPr lang="en-US"/>
        </a:p>
      </dgm:t>
    </dgm:pt>
    <dgm:pt modelId="{CEFF698C-6BDA-4A66-AD95-0A149A1D2679}">
      <dgm:prSet phldrT="[Text]"/>
      <dgm:spPr/>
      <dgm:t>
        <a:bodyPr/>
        <a:lstStyle/>
        <a:p>
          <a:r>
            <a:rPr lang="en-US" dirty="0"/>
            <a:t>Online Learning and Advising </a:t>
          </a:r>
        </a:p>
      </dgm:t>
    </dgm:pt>
    <dgm:pt modelId="{024AF014-89E7-46CB-A297-DFB1DCBB099C}" type="parTrans" cxnId="{9C9A8778-8B26-4EB9-99B0-532FA71DB398}">
      <dgm:prSet/>
      <dgm:spPr/>
      <dgm:t>
        <a:bodyPr/>
        <a:lstStyle/>
        <a:p>
          <a:endParaRPr lang="en-US"/>
        </a:p>
      </dgm:t>
    </dgm:pt>
    <dgm:pt modelId="{9D19F02F-BB89-4A12-B390-16DB4485D2D7}" type="sibTrans" cxnId="{9C9A8778-8B26-4EB9-99B0-532FA71DB398}">
      <dgm:prSet/>
      <dgm:spPr/>
      <dgm:t>
        <a:bodyPr/>
        <a:lstStyle/>
        <a:p>
          <a:endParaRPr lang="en-US"/>
        </a:p>
      </dgm:t>
    </dgm:pt>
    <dgm:pt modelId="{921F3493-3674-4E6C-B3F1-AA0A7912C36C}">
      <dgm:prSet phldrT="[Text]"/>
      <dgm:spPr/>
      <dgm:t>
        <a:bodyPr/>
        <a:lstStyle/>
        <a:p>
          <a:r>
            <a:rPr lang="en-US" dirty="0"/>
            <a:t>Preparing Future Faculty  </a:t>
          </a:r>
        </a:p>
      </dgm:t>
    </dgm:pt>
    <dgm:pt modelId="{D877FA30-FA07-4E51-8023-33BC44003C35}" type="parTrans" cxnId="{6A2CD0C0-AC15-4498-86F8-F1E08E102C0E}">
      <dgm:prSet/>
      <dgm:spPr/>
      <dgm:t>
        <a:bodyPr/>
        <a:lstStyle/>
        <a:p>
          <a:endParaRPr lang="en-US"/>
        </a:p>
      </dgm:t>
    </dgm:pt>
    <dgm:pt modelId="{98751845-1534-40AB-8F5D-48933431F86D}" type="sibTrans" cxnId="{6A2CD0C0-AC15-4498-86F8-F1E08E102C0E}">
      <dgm:prSet/>
      <dgm:spPr/>
      <dgm:t>
        <a:bodyPr/>
        <a:lstStyle/>
        <a:p>
          <a:endParaRPr lang="en-US"/>
        </a:p>
      </dgm:t>
    </dgm:pt>
    <dgm:pt modelId="{95D7C2CF-ACF1-4E36-8995-ED40CB0A3F5D}">
      <dgm:prSet phldrT="[Text]"/>
      <dgm:spPr/>
      <dgm:t>
        <a:bodyPr/>
        <a:lstStyle/>
        <a:p>
          <a:r>
            <a:rPr lang="en-US" dirty="0"/>
            <a:t>Assessment</a:t>
          </a:r>
        </a:p>
      </dgm:t>
    </dgm:pt>
    <dgm:pt modelId="{CA0315BF-9039-4C3B-96A8-AE255DF05CF4}" type="parTrans" cxnId="{80FC71E8-E784-405B-A7A0-5692DC25012E}">
      <dgm:prSet/>
      <dgm:spPr/>
      <dgm:t>
        <a:bodyPr/>
        <a:lstStyle/>
        <a:p>
          <a:endParaRPr lang="en-US"/>
        </a:p>
      </dgm:t>
    </dgm:pt>
    <dgm:pt modelId="{E50017E8-0CBB-4DD8-9F00-8D850BC7C998}" type="sibTrans" cxnId="{80FC71E8-E784-405B-A7A0-5692DC25012E}">
      <dgm:prSet/>
      <dgm:spPr/>
      <dgm:t>
        <a:bodyPr/>
        <a:lstStyle/>
        <a:p>
          <a:endParaRPr lang="en-US"/>
        </a:p>
      </dgm:t>
    </dgm:pt>
    <dgm:pt modelId="{82FDFA21-32C7-4F21-83E7-5E2CCB6BEEB0}">
      <dgm:prSet phldrT="[Text]"/>
      <dgm:spPr/>
      <dgm:t>
        <a:bodyPr/>
        <a:lstStyle/>
        <a:p>
          <a:r>
            <a:rPr lang="en-US" dirty="0"/>
            <a:t>Teaching Circles and mini-grants</a:t>
          </a:r>
        </a:p>
      </dgm:t>
    </dgm:pt>
    <dgm:pt modelId="{1FF1A9F8-5FB6-4D12-BC18-4167788518A9}" type="parTrans" cxnId="{C2FEA645-640D-488B-B5CC-F8518D528C01}">
      <dgm:prSet/>
      <dgm:spPr/>
      <dgm:t>
        <a:bodyPr/>
        <a:lstStyle/>
        <a:p>
          <a:endParaRPr lang="en-US"/>
        </a:p>
      </dgm:t>
    </dgm:pt>
    <dgm:pt modelId="{841A90CF-A034-4014-98BB-DDEF67A8BAE3}" type="sibTrans" cxnId="{C2FEA645-640D-488B-B5CC-F8518D528C01}">
      <dgm:prSet/>
      <dgm:spPr/>
      <dgm:t>
        <a:bodyPr/>
        <a:lstStyle/>
        <a:p>
          <a:endParaRPr lang="en-US"/>
        </a:p>
      </dgm:t>
    </dgm:pt>
    <dgm:pt modelId="{914BBFED-4185-4D4B-83D9-10C27082E0C6}" type="pres">
      <dgm:prSet presAssocID="{07552559-0880-4587-B3B7-C9A8629B9047}" presName="cycle" presStyleCnt="0">
        <dgm:presLayoutVars>
          <dgm:dir/>
          <dgm:resizeHandles val="exact"/>
        </dgm:presLayoutVars>
      </dgm:prSet>
      <dgm:spPr/>
    </dgm:pt>
    <dgm:pt modelId="{8F3DAA30-E6D9-42F4-956D-AAC7EB4C3F19}" type="pres">
      <dgm:prSet presAssocID="{ABA11704-95D2-4889-B23C-D417A0BB9880}" presName="node" presStyleLbl="node1" presStyleIdx="0" presStyleCnt="5">
        <dgm:presLayoutVars>
          <dgm:bulletEnabled val="1"/>
        </dgm:presLayoutVars>
      </dgm:prSet>
      <dgm:spPr/>
    </dgm:pt>
    <dgm:pt modelId="{DD345E2D-FAFC-4485-8FD3-764352300749}" type="pres">
      <dgm:prSet presAssocID="{ABA11704-95D2-4889-B23C-D417A0BB9880}" presName="spNode" presStyleCnt="0"/>
      <dgm:spPr/>
    </dgm:pt>
    <dgm:pt modelId="{33C3DC9C-74B1-468F-ADAD-C975B5F66F58}" type="pres">
      <dgm:prSet presAssocID="{12CC8006-61B5-4431-AF0C-D2C376E570BC}" presName="sibTrans" presStyleLbl="sibTrans1D1" presStyleIdx="0" presStyleCnt="5"/>
      <dgm:spPr/>
    </dgm:pt>
    <dgm:pt modelId="{AD01F279-AD17-42B6-81CE-AA4DA5909F9A}" type="pres">
      <dgm:prSet presAssocID="{CEFF698C-6BDA-4A66-AD95-0A149A1D2679}" presName="node" presStyleLbl="node1" presStyleIdx="1" presStyleCnt="5">
        <dgm:presLayoutVars>
          <dgm:bulletEnabled val="1"/>
        </dgm:presLayoutVars>
      </dgm:prSet>
      <dgm:spPr/>
    </dgm:pt>
    <dgm:pt modelId="{FE14F205-0EBE-4A87-BE05-FED3698806C9}" type="pres">
      <dgm:prSet presAssocID="{CEFF698C-6BDA-4A66-AD95-0A149A1D2679}" presName="spNode" presStyleCnt="0"/>
      <dgm:spPr/>
    </dgm:pt>
    <dgm:pt modelId="{AD2C3575-F257-417D-8A45-4AE9E0AAE3C3}" type="pres">
      <dgm:prSet presAssocID="{9D19F02F-BB89-4A12-B390-16DB4485D2D7}" presName="sibTrans" presStyleLbl="sibTrans1D1" presStyleIdx="1" presStyleCnt="5"/>
      <dgm:spPr/>
    </dgm:pt>
    <dgm:pt modelId="{A9CD81B9-F38E-43CD-897B-6A83D8E98822}" type="pres">
      <dgm:prSet presAssocID="{921F3493-3674-4E6C-B3F1-AA0A7912C36C}" presName="node" presStyleLbl="node1" presStyleIdx="2" presStyleCnt="5" custRadScaleRad="98827" custRadScaleInc="3946">
        <dgm:presLayoutVars>
          <dgm:bulletEnabled val="1"/>
        </dgm:presLayoutVars>
      </dgm:prSet>
      <dgm:spPr/>
    </dgm:pt>
    <dgm:pt modelId="{36B65A49-FAF8-4E44-B384-76BD1FBA1964}" type="pres">
      <dgm:prSet presAssocID="{921F3493-3674-4E6C-B3F1-AA0A7912C36C}" presName="spNode" presStyleCnt="0"/>
      <dgm:spPr/>
    </dgm:pt>
    <dgm:pt modelId="{B5F3327D-6FFB-47C1-82E2-9BEB1C09FEAF}" type="pres">
      <dgm:prSet presAssocID="{98751845-1534-40AB-8F5D-48933431F86D}" presName="sibTrans" presStyleLbl="sibTrans1D1" presStyleIdx="2" presStyleCnt="5"/>
      <dgm:spPr/>
    </dgm:pt>
    <dgm:pt modelId="{C347699B-3B96-4EB0-AFB5-EFE87F8958C5}" type="pres">
      <dgm:prSet presAssocID="{95D7C2CF-ACF1-4E36-8995-ED40CB0A3F5D}" presName="node" presStyleLbl="node1" presStyleIdx="3" presStyleCnt="5">
        <dgm:presLayoutVars>
          <dgm:bulletEnabled val="1"/>
        </dgm:presLayoutVars>
      </dgm:prSet>
      <dgm:spPr/>
    </dgm:pt>
    <dgm:pt modelId="{934CAA39-768D-447D-9BBE-6672A96D2701}" type="pres">
      <dgm:prSet presAssocID="{95D7C2CF-ACF1-4E36-8995-ED40CB0A3F5D}" presName="spNode" presStyleCnt="0"/>
      <dgm:spPr/>
    </dgm:pt>
    <dgm:pt modelId="{C0BD9249-024E-4869-9C9C-4567C73DB4CA}" type="pres">
      <dgm:prSet presAssocID="{E50017E8-0CBB-4DD8-9F00-8D850BC7C998}" presName="sibTrans" presStyleLbl="sibTrans1D1" presStyleIdx="3" presStyleCnt="5"/>
      <dgm:spPr/>
    </dgm:pt>
    <dgm:pt modelId="{557F7D96-3DFF-4CC6-9139-508EBAD3C836}" type="pres">
      <dgm:prSet presAssocID="{82FDFA21-32C7-4F21-83E7-5E2CCB6BEEB0}" presName="node" presStyleLbl="node1" presStyleIdx="4" presStyleCnt="5">
        <dgm:presLayoutVars>
          <dgm:bulletEnabled val="1"/>
        </dgm:presLayoutVars>
      </dgm:prSet>
      <dgm:spPr/>
    </dgm:pt>
    <dgm:pt modelId="{B3E6F8A3-A1D7-4B5B-96C5-9EA585A8F330}" type="pres">
      <dgm:prSet presAssocID="{82FDFA21-32C7-4F21-83E7-5E2CCB6BEEB0}" presName="spNode" presStyleCnt="0"/>
      <dgm:spPr/>
    </dgm:pt>
    <dgm:pt modelId="{56346B7A-20C2-4B43-8B75-94CBBECDCB04}" type="pres">
      <dgm:prSet presAssocID="{841A90CF-A034-4014-98BB-DDEF67A8BAE3}" presName="sibTrans" presStyleLbl="sibTrans1D1" presStyleIdx="4" presStyleCnt="5"/>
      <dgm:spPr/>
    </dgm:pt>
  </dgm:ptLst>
  <dgm:cxnLst>
    <dgm:cxn modelId="{4BB4730C-438A-463B-A59C-CDCA982DF613}" type="presOf" srcId="{98751845-1534-40AB-8F5D-48933431F86D}" destId="{B5F3327D-6FFB-47C1-82E2-9BEB1C09FEAF}" srcOrd="0" destOrd="0" presId="urn:microsoft.com/office/officeart/2005/8/layout/cycle5"/>
    <dgm:cxn modelId="{CC0C5D23-9E5C-476F-9485-22BA73F0ABE6}" type="presOf" srcId="{ABA11704-95D2-4889-B23C-D417A0BB9880}" destId="{8F3DAA30-E6D9-42F4-956D-AAC7EB4C3F19}" srcOrd="0" destOrd="0" presId="urn:microsoft.com/office/officeart/2005/8/layout/cycle5"/>
    <dgm:cxn modelId="{C2FEA645-640D-488B-B5CC-F8518D528C01}" srcId="{07552559-0880-4587-B3B7-C9A8629B9047}" destId="{82FDFA21-32C7-4F21-83E7-5E2CCB6BEEB0}" srcOrd="4" destOrd="0" parTransId="{1FF1A9F8-5FB6-4D12-BC18-4167788518A9}" sibTransId="{841A90CF-A034-4014-98BB-DDEF67A8BAE3}"/>
    <dgm:cxn modelId="{E7F1286D-65ED-4C39-84EA-48C5D1D2343D}" type="presOf" srcId="{841A90CF-A034-4014-98BB-DDEF67A8BAE3}" destId="{56346B7A-20C2-4B43-8B75-94CBBECDCB04}" srcOrd="0" destOrd="0" presId="urn:microsoft.com/office/officeart/2005/8/layout/cycle5"/>
    <dgm:cxn modelId="{F718CE75-D7D9-4EB3-B251-C75378548335}" type="presOf" srcId="{82FDFA21-32C7-4F21-83E7-5E2CCB6BEEB0}" destId="{557F7D96-3DFF-4CC6-9139-508EBAD3C836}" srcOrd="0" destOrd="0" presId="urn:microsoft.com/office/officeart/2005/8/layout/cycle5"/>
    <dgm:cxn modelId="{4C58F676-4744-4D7E-9AFA-839D61426156}" type="presOf" srcId="{921F3493-3674-4E6C-B3F1-AA0A7912C36C}" destId="{A9CD81B9-F38E-43CD-897B-6A83D8E98822}" srcOrd="0" destOrd="0" presId="urn:microsoft.com/office/officeart/2005/8/layout/cycle5"/>
    <dgm:cxn modelId="{B2D93578-9042-486F-AEA6-464422EDC300}" type="presOf" srcId="{12CC8006-61B5-4431-AF0C-D2C376E570BC}" destId="{33C3DC9C-74B1-468F-ADAD-C975B5F66F58}" srcOrd="0" destOrd="0" presId="urn:microsoft.com/office/officeart/2005/8/layout/cycle5"/>
    <dgm:cxn modelId="{9C9A8778-8B26-4EB9-99B0-532FA71DB398}" srcId="{07552559-0880-4587-B3B7-C9A8629B9047}" destId="{CEFF698C-6BDA-4A66-AD95-0A149A1D2679}" srcOrd="1" destOrd="0" parTransId="{024AF014-89E7-46CB-A297-DFB1DCBB099C}" sibTransId="{9D19F02F-BB89-4A12-B390-16DB4485D2D7}"/>
    <dgm:cxn modelId="{70B5407D-0090-4509-96BD-903F0D790743}" type="presOf" srcId="{9D19F02F-BB89-4A12-B390-16DB4485D2D7}" destId="{AD2C3575-F257-417D-8A45-4AE9E0AAE3C3}" srcOrd="0" destOrd="0" presId="urn:microsoft.com/office/officeart/2005/8/layout/cycle5"/>
    <dgm:cxn modelId="{403FD7AF-5128-4A60-8DEC-6E25F16C398D}" type="presOf" srcId="{07552559-0880-4587-B3B7-C9A8629B9047}" destId="{914BBFED-4185-4D4B-83D9-10C27082E0C6}" srcOrd="0" destOrd="0" presId="urn:microsoft.com/office/officeart/2005/8/layout/cycle5"/>
    <dgm:cxn modelId="{CBB629B0-94F9-4BA7-82F2-7D72F0D0A101}" type="presOf" srcId="{95D7C2CF-ACF1-4E36-8995-ED40CB0A3F5D}" destId="{C347699B-3B96-4EB0-AFB5-EFE87F8958C5}" srcOrd="0" destOrd="0" presId="urn:microsoft.com/office/officeart/2005/8/layout/cycle5"/>
    <dgm:cxn modelId="{6A2CD0C0-AC15-4498-86F8-F1E08E102C0E}" srcId="{07552559-0880-4587-B3B7-C9A8629B9047}" destId="{921F3493-3674-4E6C-B3F1-AA0A7912C36C}" srcOrd="2" destOrd="0" parTransId="{D877FA30-FA07-4E51-8023-33BC44003C35}" sibTransId="{98751845-1534-40AB-8F5D-48933431F86D}"/>
    <dgm:cxn modelId="{37B4A7C2-A80E-499D-AFE0-EDCFA998A790}" srcId="{07552559-0880-4587-B3B7-C9A8629B9047}" destId="{ABA11704-95D2-4889-B23C-D417A0BB9880}" srcOrd="0" destOrd="0" parTransId="{0F253367-92EA-4B42-8A92-00DCB69DB31F}" sibTransId="{12CC8006-61B5-4431-AF0C-D2C376E570BC}"/>
    <dgm:cxn modelId="{0B9BA6CB-1185-4037-BE02-6716C44121D5}" type="presOf" srcId="{E50017E8-0CBB-4DD8-9F00-8D850BC7C998}" destId="{C0BD9249-024E-4869-9C9C-4567C73DB4CA}" srcOrd="0" destOrd="0" presId="urn:microsoft.com/office/officeart/2005/8/layout/cycle5"/>
    <dgm:cxn modelId="{80FC71E8-E784-405B-A7A0-5692DC25012E}" srcId="{07552559-0880-4587-B3B7-C9A8629B9047}" destId="{95D7C2CF-ACF1-4E36-8995-ED40CB0A3F5D}" srcOrd="3" destOrd="0" parTransId="{CA0315BF-9039-4C3B-96A8-AE255DF05CF4}" sibTransId="{E50017E8-0CBB-4DD8-9F00-8D850BC7C998}"/>
    <dgm:cxn modelId="{4C6AE0EC-C8CC-4061-B816-81E1C214B803}" type="presOf" srcId="{CEFF698C-6BDA-4A66-AD95-0A149A1D2679}" destId="{AD01F279-AD17-42B6-81CE-AA4DA5909F9A}" srcOrd="0" destOrd="0" presId="urn:microsoft.com/office/officeart/2005/8/layout/cycle5"/>
    <dgm:cxn modelId="{B3BECEA4-A4DC-4FBF-B865-5853C1CE7E69}" type="presParOf" srcId="{914BBFED-4185-4D4B-83D9-10C27082E0C6}" destId="{8F3DAA30-E6D9-42F4-956D-AAC7EB4C3F19}" srcOrd="0" destOrd="0" presId="urn:microsoft.com/office/officeart/2005/8/layout/cycle5"/>
    <dgm:cxn modelId="{DCCD4F04-3BA0-4D79-BCDF-3B9250DF68FB}" type="presParOf" srcId="{914BBFED-4185-4D4B-83D9-10C27082E0C6}" destId="{DD345E2D-FAFC-4485-8FD3-764352300749}" srcOrd="1" destOrd="0" presId="urn:microsoft.com/office/officeart/2005/8/layout/cycle5"/>
    <dgm:cxn modelId="{1391E7CB-7AB3-4AA8-BD5F-8C2D190F32DD}" type="presParOf" srcId="{914BBFED-4185-4D4B-83D9-10C27082E0C6}" destId="{33C3DC9C-74B1-468F-ADAD-C975B5F66F58}" srcOrd="2" destOrd="0" presId="urn:microsoft.com/office/officeart/2005/8/layout/cycle5"/>
    <dgm:cxn modelId="{5F5BD1D0-ACE0-4D87-B2A2-9D4F7C4583F4}" type="presParOf" srcId="{914BBFED-4185-4D4B-83D9-10C27082E0C6}" destId="{AD01F279-AD17-42B6-81CE-AA4DA5909F9A}" srcOrd="3" destOrd="0" presId="urn:microsoft.com/office/officeart/2005/8/layout/cycle5"/>
    <dgm:cxn modelId="{8013F248-396C-4AED-8038-662FAE33CF3C}" type="presParOf" srcId="{914BBFED-4185-4D4B-83D9-10C27082E0C6}" destId="{FE14F205-0EBE-4A87-BE05-FED3698806C9}" srcOrd="4" destOrd="0" presId="urn:microsoft.com/office/officeart/2005/8/layout/cycle5"/>
    <dgm:cxn modelId="{6ED41463-0D85-4D86-B7F6-6D674DB0B5DD}" type="presParOf" srcId="{914BBFED-4185-4D4B-83D9-10C27082E0C6}" destId="{AD2C3575-F257-417D-8A45-4AE9E0AAE3C3}" srcOrd="5" destOrd="0" presId="urn:microsoft.com/office/officeart/2005/8/layout/cycle5"/>
    <dgm:cxn modelId="{55E6ACF4-419B-4C85-ABF1-8EF67097F9D7}" type="presParOf" srcId="{914BBFED-4185-4D4B-83D9-10C27082E0C6}" destId="{A9CD81B9-F38E-43CD-897B-6A83D8E98822}" srcOrd="6" destOrd="0" presId="urn:microsoft.com/office/officeart/2005/8/layout/cycle5"/>
    <dgm:cxn modelId="{388DE767-4DA0-4E9B-9FD8-7F2718EBDE3A}" type="presParOf" srcId="{914BBFED-4185-4D4B-83D9-10C27082E0C6}" destId="{36B65A49-FAF8-4E44-B384-76BD1FBA1964}" srcOrd="7" destOrd="0" presId="urn:microsoft.com/office/officeart/2005/8/layout/cycle5"/>
    <dgm:cxn modelId="{D6D5D729-AEA7-4415-BE73-3ED9BE2136B9}" type="presParOf" srcId="{914BBFED-4185-4D4B-83D9-10C27082E0C6}" destId="{B5F3327D-6FFB-47C1-82E2-9BEB1C09FEAF}" srcOrd="8" destOrd="0" presId="urn:microsoft.com/office/officeart/2005/8/layout/cycle5"/>
    <dgm:cxn modelId="{1157C504-F0E9-49C3-8D60-1731C0763FD5}" type="presParOf" srcId="{914BBFED-4185-4D4B-83D9-10C27082E0C6}" destId="{C347699B-3B96-4EB0-AFB5-EFE87F8958C5}" srcOrd="9" destOrd="0" presId="urn:microsoft.com/office/officeart/2005/8/layout/cycle5"/>
    <dgm:cxn modelId="{38382746-5F0E-4166-8318-3D8CB2976BCE}" type="presParOf" srcId="{914BBFED-4185-4D4B-83D9-10C27082E0C6}" destId="{934CAA39-768D-447D-9BBE-6672A96D2701}" srcOrd="10" destOrd="0" presId="urn:microsoft.com/office/officeart/2005/8/layout/cycle5"/>
    <dgm:cxn modelId="{F127D85B-A56C-4FCA-AD8F-9ED6FE5244E0}" type="presParOf" srcId="{914BBFED-4185-4D4B-83D9-10C27082E0C6}" destId="{C0BD9249-024E-4869-9C9C-4567C73DB4CA}" srcOrd="11" destOrd="0" presId="urn:microsoft.com/office/officeart/2005/8/layout/cycle5"/>
    <dgm:cxn modelId="{578F17FE-85C3-4289-89D0-0B11393F7CB2}" type="presParOf" srcId="{914BBFED-4185-4D4B-83D9-10C27082E0C6}" destId="{557F7D96-3DFF-4CC6-9139-508EBAD3C836}" srcOrd="12" destOrd="0" presId="urn:microsoft.com/office/officeart/2005/8/layout/cycle5"/>
    <dgm:cxn modelId="{5B048246-09F2-47AC-9D22-322B8BD7C5CC}" type="presParOf" srcId="{914BBFED-4185-4D4B-83D9-10C27082E0C6}" destId="{B3E6F8A3-A1D7-4B5B-96C5-9EA585A8F330}" srcOrd="13" destOrd="0" presId="urn:microsoft.com/office/officeart/2005/8/layout/cycle5"/>
    <dgm:cxn modelId="{61C032AA-9ED2-4F4E-BB81-F256EF58F42E}" type="presParOf" srcId="{914BBFED-4185-4D4B-83D9-10C27082E0C6}" destId="{56346B7A-20C2-4B43-8B75-94CBBECDCB0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ADEA4-DAA6-424C-B589-392D0B85864E}">
      <dsp:nvSpPr>
        <dsp:cNvPr id="0" name=""/>
        <dsp:cNvSpPr/>
      </dsp:nvSpPr>
      <dsp:spPr>
        <a:xfrm>
          <a:off x="4142705" y="1342"/>
          <a:ext cx="1772989" cy="1152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Center for Teaching Excellence</a:t>
          </a:r>
        </a:p>
      </dsp:txBody>
      <dsp:txXfrm>
        <a:off x="4198963" y="57600"/>
        <a:ext cx="1660473" cy="1039927"/>
      </dsp:txXfrm>
    </dsp:sp>
    <dsp:sp modelId="{774A9DC1-0D00-4D41-9529-CA4086F44EC7}">
      <dsp:nvSpPr>
        <dsp:cNvPr id="0" name=""/>
        <dsp:cNvSpPr/>
      </dsp:nvSpPr>
      <dsp:spPr>
        <a:xfrm>
          <a:off x="2728492" y="577563"/>
          <a:ext cx="4601415" cy="4601415"/>
        </a:xfrm>
        <a:custGeom>
          <a:avLst/>
          <a:gdLst/>
          <a:ahLst/>
          <a:cxnLst/>
          <a:rect l="0" t="0" r="0" b="0"/>
          <a:pathLst>
            <a:path>
              <a:moveTo>
                <a:pt x="3199360" y="182765"/>
              </a:moveTo>
              <a:arcTo wR="2300707" hR="2300707" stAng="17579504" swAng="1959633"/>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62B599-9460-43B2-BD0C-EF8304147505}">
      <dsp:nvSpPr>
        <dsp:cNvPr id="0" name=""/>
        <dsp:cNvSpPr/>
      </dsp:nvSpPr>
      <dsp:spPr>
        <a:xfrm>
          <a:off x="6330808" y="1591092"/>
          <a:ext cx="1772989" cy="1152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Reflective Practice</a:t>
          </a:r>
        </a:p>
      </dsp:txBody>
      <dsp:txXfrm>
        <a:off x="6387066" y="1647350"/>
        <a:ext cx="1660473" cy="1039927"/>
      </dsp:txXfrm>
    </dsp:sp>
    <dsp:sp modelId="{5A4614F3-6239-40F6-B66C-7920E28A1824}">
      <dsp:nvSpPr>
        <dsp:cNvPr id="0" name=""/>
        <dsp:cNvSpPr/>
      </dsp:nvSpPr>
      <dsp:spPr>
        <a:xfrm>
          <a:off x="2728492" y="577563"/>
          <a:ext cx="4601415" cy="4601415"/>
        </a:xfrm>
        <a:custGeom>
          <a:avLst/>
          <a:gdLst/>
          <a:ahLst/>
          <a:cxnLst/>
          <a:rect l="0" t="0" r="0" b="0"/>
          <a:pathLst>
            <a:path>
              <a:moveTo>
                <a:pt x="4598282" y="2180668"/>
              </a:moveTo>
              <a:arcTo wR="2300707" hR="2300707" stAng="21420555" swAng="2194839"/>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B55F72-8A98-4A25-8115-E4CA786659C4}">
      <dsp:nvSpPr>
        <dsp:cNvPr id="0" name=""/>
        <dsp:cNvSpPr/>
      </dsp:nvSpPr>
      <dsp:spPr>
        <a:xfrm>
          <a:off x="5495027" y="4163362"/>
          <a:ext cx="1772989" cy="1152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Teaching Excellence Awards</a:t>
          </a:r>
        </a:p>
      </dsp:txBody>
      <dsp:txXfrm>
        <a:off x="5551285" y="4219620"/>
        <a:ext cx="1660473" cy="1039927"/>
      </dsp:txXfrm>
    </dsp:sp>
    <dsp:sp modelId="{A4E6D53D-4B92-4B08-A6EB-9BD52ED816E0}">
      <dsp:nvSpPr>
        <dsp:cNvPr id="0" name=""/>
        <dsp:cNvSpPr/>
      </dsp:nvSpPr>
      <dsp:spPr>
        <a:xfrm>
          <a:off x="2728492" y="577563"/>
          <a:ext cx="4601415" cy="4601415"/>
        </a:xfrm>
        <a:custGeom>
          <a:avLst/>
          <a:gdLst/>
          <a:ahLst/>
          <a:cxnLst/>
          <a:rect l="0" t="0" r="0" b="0"/>
          <a:pathLst>
            <a:path>
              <a:moveTo>
                <a:pt x="2757408" y="4555631"/>
              </a:moveTo>
              <a:arcTo wR="2300707" hR="2300707" stAng="4713030" swAng="1373940"/>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07F0D2-DF82-4F47-BE0A-F6CD00631FC7}">
      <dsp:nvSpPr>
        <dsp:cNvPr id="0" name=""/>
        <dsp:cNvSpPr/>
      </dsp:nvSpPr>
      <dsp:spPr>
        <a:xfrm>
          <a:off x="2790383" y="4163362"/>
          <a:ext cx="1772989" cy="1152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Advisory Board</a:t>
          </a:r>
        </a:p>
      </dsp:txBody>
      <dsp:txXfrm>
        <a:off x="2846641" y="4219620"/>
        <a:ext cx="1660473" cy="1039927"/>
      </dsp:txXfrm>
    </dsp:sp>
    <dsp:sp modelId="{238B2CFF-A839-43B2-B238-D5D391EDB9EB}">
      <dsp:nvSpPr>
        <dsp:cNvPr id="0" name=""/>
        <dsp:cNvSpPr/>
      </dsp:nvSpPr>
      <dsp:spPr>
        <a:xfrm>
          <a:off x="2728492" y="577563"/>
          <a:ext cx="4601415" cy="4601415"/>
        </a:xfrm>
        <a:custGeom>
          <a:avLst/>
          <a:gdLst/>
          <a:ahLst/>
          <a:cxnLst/>
          <a:rect l="0" t="0" r="0" b="0"/>
          <a:pathLst>
            <a:path>
              <a:moveTo>
                <a:pt x="384174" y="3573562"/>
              </a:moveTo>
              <a:arcTo wR="2300707" hR="2300707" stAng="8784606" swAng="2194839"/>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655AFB-FA07-499E-B771-C317B3CA96E4}">
      <dsp:nvSpPr>
        <dsp:cNvPr id="0" name=""/>
        <dsp:cNvSpPr/>
      </dsp:nvSpPr>
      <dsp:spPr>
        <a:xfrm>
          <a:off x="1954602" y="1591092"/>
          <a:ext cx="1772989" cy="1152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New Faculty Orientation</a:t>
          </a:r>
        </a:p>
      </dsp:txBody>
      <dsp:txXfrm>
        <a:off x="2010860" y="1647350"/>
        <a:ext cx="1660473" cy="1039927"/>
      </dsp:txXfrm>
    </dsp:sp>
    <dsp:sp modelId="{FF8E4F68-952F-4BA6-894D-0979C4043984}">
      <dsp:nvSpPr>
        <dsp:cNvPr id="0" name=""/>
        <dsp:cNvSpPr/>
      </dsp:nvSpPr>
      <dsp:spPr>
        <a:xfrm>
          <a:off x="2728492" y="577563"/>
          <a:ext cx="4601415" cy="4601415"/>
        </a:xfrm>
        <a:custGeom>
          <a:avLst/>
          <a:gdLst/>
          <a:ahLst/>
          <a:cxnLst/>
          <a:rect l="0" t="0" r="0" b="0"/>
          <a:pathLst>
            <a:path>
              <a:moveTo>
                <a:pt x="401177" y="1002616"/>
              </a:moveTo>
              <a:arcTo wR="2300707" hR="2300707" stAng="12860863" swAng="1959633"/>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DAA30-E6D9-42F4-956D-AAC7EB4C3F19}">
      <dsp:nvSpPr>
        <dsp:cNvPr id="0" name=""/>
        <dsp:cNvSpPr/>
      </dsp:nvSpPr>
      <dsp:spPr>
        <a:xfrm>
          <a:off x="4383360" y="1147"/>
          <a:ext cx="1291679" cy="839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Monthly Large Group Meetings</a:t>
          </a:r>
        </a:p>
      </dsp:txBody>
      <dsp:txXfrm>
        <a:off x="4424345" y="42132"/>
        <a:ext cx="1209709" cy="757621"/>
      </dsp:txXfrm>
    </dsp:sp>
    <dsp:sp modelId="{33C3DC9C-74B1-468F-ADAD-C975B5F66F58}">
      <dsp:nvSpPr>
        <dsp:cNvPr id="0" name=""/>
        <dsp:cNvSpPr/>
      </dsp:nvSpPr>
      <dsp:spPr>
        <a:xfrm>
          <a:off x="3351627" y="420942"/>
          <a:ext cx="3355145" cy="3355145"/>
        </a:xfrm>
        <a:custGeom>
          <a:avLst/>
          <a:gdLst/>
          <a:ahLst/>
          <a:cxnLst/>
          <a:rect l="0" t="0" r="0" b="0"/>
          <a:pathLst>
            <a:path>
              <a:moveTo>
                <a:pt x="2496492" y="213461"/>
              </a:moveTo>
              <a:arcTo wR="1677572" hR="1677572" stAng="17953173" swAng="1211955"/>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01F279-AD17-42B6-81CE-AA4DA5909F9A}">
      <dsp:nvSpPr>
        <dsp:cNvPr id="0" name=""/>
        <dsp:cNvSpPr/>
      </dsp:nvSpPr>
      <dsp:spPr>
        <a:xfrm>
          <a:off x="5978826" y="1160321"/>
          <a:ext cx="1291679" cy="839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Online Learning and Advising </a:t>
          </a:r>
        </a:p>
      </dsp:txBody>
      <dsp:txXfrm>
        <a:off x="6019811" y="1201306"/>
        <a:ext cx="1209709" cy="757621"/>
      </dsp:txXfrm>
    </dsp:sp>
    <dsp:sp modelId="{AD2C3575-F257-417D-8A45-4AE9E0AAE3C3}">
      <dsp:nvSpPr>
        <dsp:cNvPr id="0" name=""/>
        <dsp:cNvSpPr/>
      </dsp:nvSpPr>
      <dsp:spPr>
        <a:xfrm>
          <a:off x="3350043" y="388795"/>
          <a:ext cx="3355145" cy="3355145"/>
        </a:xfrm>
        <a:custGeom>
          <a:avLst/>
          <a:gdLst/>
          <a:ahLst/>
          <a:cxnLst/>
          <a:rect l="0" t="0" r="0" b="0"/>
          <a:pathLst>
            <a:path>
              <a:moveTo>
                <a:pt x="3348475" y="1827019"/>
              </a:moveTo>
              <a:arcTo wR="1677572" hR="1677572" stAng="21906658" swAng="136882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9CD81B9-F38E-43CD-897B-6A83D8E98822}">
      <dsp:nvSpPr>
        <dsp:cNvPr id="0" name=""/>
        <dsp:cNvSpPr/>
      </dsp:nvSpPr>
      <dsp:spPr>
        <a:xfrm>
          <a:off x="5335544" y="3035908"/>
          <a:ext cx="1291679" cy="839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Preparing Future Faculty  </a:t>
          </a:r>
        </a:p>
      </dsp:txBody>
      <dsp:txXfrm>
        <a:off x="5376529" y="3076893"/>
        <a:ext cx="1209709" cy="757621"/>
      </dsp:txXfrm>
    </dsp:sp>
    <dsp:sp modelId="{B5F3327D-6FFB-47C1-82E2-9BEB1C09FEAF}">
      <dsp:nvSpPr>
        <dsp:cNvPr id="0" name=""/>
        <dsp:cNvSpPr/>
      </dsp:nvSpPr>
      <dsp:spPr>
        <a:xfrm>
          <a:off x="3300668" y="411208"/>
          <a:ext cx="3355145" cy="3355145"/>
        </a:xfrm>
        <a:custGeom>
          <a:avLst/>
          <a:gdLst/>
          <a:ahLst/>
          <a:cxnLst/>
          <a:rect l="0" t="0" r="0" b="0"/>
          <a:pathLst>
            <a:path>
              <a:moveTo>
                <a:pt x="1907568" y="3339304"/>
              </a:moveTo>
              <a:arcTo wR="1677572" hR="1677572" stAng="4927195" swAng="803486"/>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347699B-3B96-4EB0-AFB5-EFE87F8958C5}">
      <dsp:nvSpPr>
        <dsp:cNvPr id="0" name=""/>
        <dsp:cNvSpPr/>
      </dsp:nvSpPr>
      <dsp:spPr>
        <a:xfrm>
          <a:off x="3397307" y="3035904"/>
          <a:ext cx="1291679" cy="839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Assessment</a:t>
          </a:r>
        </a:p>
      </dsp:txBody>
      <dsp:txXfrm>
        <a:off x="3438292" y="3076889"/>
        <a:ext cx="1209709" cy="757621"/>
      </dsp:txXfrm>
    </dsp:sp>
    <dsp:sp modelId="{C0BD9249-024E-4869-9C9C-4567C73DB4CA}">
      <dsp:nvSpPr>
        <dsp:cNvPr id="0" name=""/>
        <dsp:cNvSpPr/>
      </dsp:nvSpPr>
      <dsp:spPr>
        <a:xfrm>
          <a:off x="3351627" y="420942"/>
          <a:ext cx="3355145" cy="3355145"/>
        </a:xfrm>
        <a:custGeom>
          <a:avLst/>
          <a:gdLst/>
          <a:ahLst/>
          <a:cxnLst/>
          <a:rect l="0" t="0" r="0" b="0"/>
          <a:pathLst>
            <a:path>
              <a:moveTo>
                <a:pt x="178017" y="2429625"/>
              </a:moveTo>
              <a:arcTo wR="1677572" hR="1677572" stAng="9201927" swAng="1360048"/>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7F7D96-3DFF-4CC6-9139-508EBAD3C836}">
      <dsp:nvSpPr>
        <dsp:cNvPr id="0" name=""/>
        <dsp:cNvSpPr/>
      </dsp:nvSpPr>
      <dsp:spPr>
        <a:xfrm>
          <a:off x="2787893" y="1160321"/>
          <a:ext cx="1291679" cy="839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Teaching Circles and mini-grants</a:t>
          </a:r>
        </a:p>
      </dsp:txBody>
      <dsp:txXfrm>
        <a:off x="2828878" y="1201306"/>
        <a:ext cx="1209709" cy="757621"/>
      </dsp:txXfrm>
    </dsp:sp>
    <dsp:sp modelId="{56346B7A-20C2-4B43-8B75-94CBBECDCB04}">
      <dsp:nvSpPr>
        <dsp:cNvPr id="0" name=""/>
        <dsp:cNvSpPr/>
      </dsp:nvSpPr>
      <dsp:spPr>
        <a:xfrm>
          <a:off x="3351627" y="420942"/>
          <a:ext cx="3355145" cy="3355145"/>
        </a:xfrm>
        <a:custGeom>
          <a:avLst/>
          <a:gdLst/>
          <a:ahLst/>
          <a:cxnLst/>
          <a:rect l="0" t="0" r="0" b="0"/>
          <a:pathLst>
            <a:path>
              <a:moveTo>
                <a:pt x="403481" y="586269"/>
              </a:moveTo>
              <a:arcTo wR="1677572" hR="1677572" stAng="13234872" swAng="1211955"/>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8A87A34-81AB-432B-8DAE-1953F412C126}" type="datetimeFigureOut">
              <a:rPr lang="en-US" smtClean="0"/>
              <a:t>8/17/2020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4612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268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376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5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8A87A34-81AB-432B-8DAE-1953F412C126}" type="datetimeFigureOut">
              <a:rPr lang="en-US" smtClean="0"/>
              <a:t>8/17/2020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32565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129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066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032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391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8/17/2020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306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t>8/17/2020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624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8/17/2020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162626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6137" y="727626"/>
            <a:ext cx="4602152" cy="1718225"/>
          </a:xfrm>
        </p:spPr>
        <p:txBody>
          <a:bodyPr>
            <a:normAutofit/>
          </a:bodyPr>
          <a:lstStyle/>
          <a:p>
            <a:r>
              <a:rPr lang="en-US" sz="3700" dirty="0"/>
              <a:t>What is the Center for Teaching Excellence? </a:t>
            </a:r>
          </a:p>
        </p:txBody>
      </p:sp>
      <p:sp>
        <p:nvSpPr>
          <p:cNvPr id="9" name="Rectangle 8">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4" name="Picture 3">
            <a:extLst>
              <a:ext uri="{FF2B5EF4-FFF2-40B4-BE49-F238E27FC236}">
                <a16:creationId xmlns:a16="http://schemas.microsoft.com/office/drawing/2014/main" id="{88A0A7B8-14DB-4295-84E1-6416A37FCAEF}"/>
              </a:ext>
            </a:extLst>
          </p:cNvPr>
          <p:cNvPicPr>
            <a:picLocks noChangeAspect="1"/>
          </p:cNvPicPr>
          <p:nvPr/>
        </p:nvPicPr>
        <p:blipFill rotWithShape="1">
          <a:blip r:embed="rId2"/>
          <a:srcRect t="1145" r="-2" b="504"/>
          <a:stretch/>
        </p:blipFill>
        <p:spPr>
          <a:xfrm>
            <a:off x="407432" y="419292"/>
            <a:ext cx="5522976" cy="6053328"/>
          </a:xfrm>
          <a:prstGeom prst="rect">
            <a:avLst/>
          </a:prstGeom>
        </p:spPr>
      </p:pic>
      <p:sp>
        <p:nvSpPr>
          <p:cNvPr id="3" name="Content Placeholder 2"/>
          <p:cNvSpPr>
            <a:spLocks noGrp="1"/>
          </p:cNvSpPr>
          <p:nvPr>
            <p:ph idx="1"/>
          </p:nvPr>
        </p:nvSpPr>
        <p:spPr>
          <a:xfrm>
            <a:off x="6846137" y="2538919"/>
            <a:ext cx="4602152" cy="3596880"/>
          </a:xfrm>
        </p:spPr>
        <p:txBody>
          <a:bodyPr>
            <a:normAutofit lnSpcReduction="10000"/>
          </a:bodyPr>
          <a:lstStyle/>
          <a:p>
            <a:pPr>
              <a:lnSpc>
                <a:spcPct val="90000"/>
              </a:lnSpc>
            </a:pPr>
            <a:r>
              <a:rPr lang="en-US" sz="1500" dirty="0"/>
              <a:t>Est. 1989 to nurture excellence in teaching that already exists at IUP. </a:t>
            </a:r>
          </a:p>
          <a:p>
            <a:pPr lvl="1">
              <a:lnSpc>
                <a:spcPct val="90000"/>
              </a:lnSpc>
            </a:pPr>
            <a:r>
              <a:rPr lang="en-US" sz="1500" dirty="0"/>
              <a:t>Achieving the goals and missions of IUP, its faculty, and its students as they relate to teaching </a:t>
            </a:r>
          </a:p>
          <a:p>
            <a:pPr lvl="1">
              <a:lnSpc>
                <a:spcPct val="90000"/>
              </a:lnSpc>
            </a:pPr>
            <a:r>
              <a:rPr lang="en-US" sz="1500" dirty="0"/>
              <a:t>Facilitating the professional and personal development of faculty through teaching excellence activities </a:t>
            </a:r>
          </a:p>
          <a:p>
            <a:pPr lvl="1">
              <a:lnSpc>
                <a:spcPct val="90000"/>
              </a:lnSpc>
            </a:pPr>
            <a:r>
              <a:rPr lang="en-US" sz="1500" dirty="0"/>
              <a:t>Defining and providing mechanisms for enhancing and recognizing excellent teaching</a:t>
            </a:r>
          </a:p>
          <a:p>
            <a:pPr lvl="1">
              <a:lnSpc>
                <a:spcPct val="90000"/>
              </a:lnSpc>
            </a:pPr>
            <a:r>
              <a:rPr lang="en-US" sz="1500" dirty="0"/>
              <a:t>Stimulating thinking, discussion, and research on teaching excellence </a:t>
            </a:r>
          </a:p>
          <a:p>
            <a:pPr lvl="1">
              <a:lnSpc>
                <a:spcPct val="90000"/>
              </a:lnSpc>
            </a:pPr>
            <a:r>
              <a:rPr lang="en-US" sz="1500" dirty="0"/>
              <a:t>Effective Teaching is a reflective process that incorporates critical </a:t>
            </a:r>
            <a:br>
              <a:rPr lang="en-US" sz="1500" dirty="0"/>
            </a:br>
            <a:r>
              <a:rPr lang="en-US" sz="1500" dirty="0"/>
              <a:t>self-appraisal and hard work</a:t>
            </a:r>
          </a:p>
          <a:p>
            <a:pPr>
              <a:lnSpc>
                <a:spcPct val="90000"/>
              </a:lnSpc>
            </a:pPr>
            <a:endParaRPr lang="en-US" sz="1500" dirty="0"/>
          </a:p>
        </p:txBody>
      </p:sp>
    </p:spTree>
    <p:extLst>
      <p:ext uri="{BB962C8B-B14F-4D97-AF65-F5344CB8AC3E}">
        <p14:creationId xmlns:p14="http://schemas.microsoft.com/office/powerpoint/2010/main" val="331249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4406294"/>
              </p:ext>
            </p:extLst>
          </p:nvPr>
        </p:nvGraphicFramePr>
        <p:xfrm>
          <a:off x="1066800" y="642594"/>
          <a:ext cx="10058400" cy="5393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16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the Reflective Practice Project?</a:t>
            </a:r>
          </a:p>
        </p:txBody>
      </p:sp>
      <p:pic>
        <p:nvPicPr>
          <p:cNvPr id="4" name="Content Placeholder 3"/>
          <p:cNvPicPr>
            <a:picLocks noGrp="1" noChangeAspect="1"/>
          </p:cNvPicPr>
          <p:nvPr>
            <p:ph idx="1"/>
          </p:nvPr>
        </p:nvPicPr>
        <p:blipFill>
          <a:blip r:embed="rId2"/>
          <a:stretch>
            <a:fillRect/>
          </a:stretch>
        </p:blipFill>
        <p:spPr>
          <a:xfrm>
            <a:off x="883918" y="2283169"/>
            <a:ext cx="7240697" cy="3932237"/>
          </a:xfrm>
          <a:prstGeom prst="rect">
            <a:avLst/>
          </a:prstGeom>
        </p:spPr>
      </p:pic>
      <p:pic>
        <p:nvPicPr>
          <p:cNvPr id="3" name="Picture 2">
            <a:extLst>
              <a:ext uri="{FF2B5EF4-FFF2-40B4-BE49-F238E27FC236}">
                <a16:creationId xmlns:a16="http://schemas.microsoft.com/office/drawing/2014/main" id="{05C585EE-1E5B-403B-B27C-35A69C8EBC3E}"/>
              </a:ext>
            </a:extLst>
          </p:cNvPr>
          <p:cNvPicPr>
            <a:picLocks noChangeAspect="1"/>
          </p:cNvPicPr>
          <p:nvPr/>
        </p:nvPicPr>
        <p:blipFill>
          <a:blip r:embed="rId3"/>
          <a:stretch>
            <a:fillRect/>
          </a:stretch>
        </p:blipFill>
        <p:spPr>
          <a:xfrm>
            <a:off x="8639606" y="2283169"/>
            <a:ext cx="2877561" cy="3712786"/>
          </a:xfrm>
          <a:prstGeom prst="rect">
            <a:avLst/>
          </a:prstGeom>
        </p:spPr>
      </p:pic>
    </p:spTree>
    <p:extLst>
      <p:ext uri="{BB962C8B-B14F-4D97-AF65-F5344CB8AC3E}">
        <p14:creationId xmlns:p14="http://schemas.microsoft.com/office/powerpoint/2010/main" val="169094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6281-2F77-4245-A8C7-3AB1046A39E2}"/>
              </a:ext>
            </a:extLst>
          </p:cNvPr>
          <p:cNvSpPr>
            <a:spLocks noGrp="1"/>
          </p:cNvSpPr>
          <p:nvPr>
            <p:ph type="title"/>
          </p:nvPr>
        </p:nvSpPr>
        <p:spPr/>
        <p:txBody>
          <a:bodyPr/>
          <a:lstStyle/>
          <a:p>
            <a:r>
              <a:rPr lang="en-US" dirty="0"/>
              <a:t>Reflective </a:t>
            </a:r>
            <a:r>
              <a:rPr lang="en-US"/>
              <a:t>Practice Activities</a:t>
            </a:r>
            <a:endParaRPr lang="en-US" dirty="0"/>
          </a:p>
        </p:txBody>
      </p:sp>
      <p:graphicFrame>
        <p:nvGraphicFramePr>
          <p:cNvPr id="6" name="Content Placeholder 5">
            <a:extLst>
              <a:ext uri="{FF2B5EF4-FFF2-40B4-BE49-F238E27FC236}">
                <a16:creationId xmlns:a16="http://schemas.microsoft.com/office/drawing/2014/main" id="{3A95F87A-88B0-47F4-B37E-867D2D0DF4B3}"/>
              </a:ext>
            </a:extLst>
          </p:cNvPr>
          <p:cNvGraphicFramePr>
            <a:graphicFrameLocks noGrp="1"/>
          </p:cNvGraphicFramePr>
          <p:nvPr>
            <p:ph idx="1"/>
            <p:extLst>
              <p:ext uri="{D42A27DB-BD31-4B8C-83A1-F6EECF244321}">
                <p14:modId xmlns:p14="http://schemas.microsoft.com/office/powerpoint/2010/main" val="2490654840"/>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45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Meet the </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Co-Directors</a:t>
            </a:r>
          </a:p>
        </p:txBody>
      </p:sp>
      <p:sp>
        <p:nvSpPr>
          <p:cNvPr id="3" name="Content Placeholder 2"/>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 </a:t>
            </a:r>
          </a:p>
        </p:txBody>
      </p:sp>
    </p:spTree>
    <p:extLst>
      <p:ext uri="{BB962C8B-B14F-4D97-AF65-F5344CB8AC3E}">
        <p14:creationId xmlns:p14="http://schemas.microsoft.com/office/powerpoint/2010/main" val="70066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BACC-F18A-40FE-8A4C-0217C3704F79}"/>
              </a:ext>
            </a:extLst>
          </p:cNvPr>
          <p:cNvSpPr>
            <a:spLocks noGrp="1"/>
          </p:cNvSpPr>
          <p:nvPr>
            <p:ph type="title"/>
          </p:nvPr>
        </p:nvSpPr>
        <p:spPr/>
        <p:txBody>
          <a:bodyPr>
            <a:normAutofit fontScale="90000"/>
          </a:bodyPr>
          <a:lstStyle/>
          <a:p>
            <a:r>
              <a:rPr lang="en-US" dirty="0"/>
              <a:t>CTE/Reflective Practice Personnel</a:t>
            </a:r>
          </a:p>
        </p:txBody>
      </p:sp>
      <p:sp>
        <p:nvSpPr>
          <p:cNvPr id="3" name="Content Placeholder 2">
            <a:extLst>
              <a:ext uri="{FF2B5EF4-FFF2-40B4-BE49-F238E27FC236}">
                <a16:creationId xmlns:a16="http://schemas.microsoft.com/office/drawing/2014/main" id="{F940BC42-25BB-4A3C-9A7F-F677AC315EBF}"/>
              </a:ext>
            </a:extLst>
          </p:cNvPr>
          <p:cNvSpPr>
            <a:spLocks noGrp="1"/>
          </p:cNvSpPr>
          <p:nvPr>
            <p:ph idx="1"/>
          </p:nvPr>
        </p:nvSpPr>
        <p:spPr/>
        <p:txBody>
          <a:bodyPr>
            <a:normAutofit/>
          </a:bodyPr>
          <a:lstStyle/>
          <a:p>
            <a:r>
              <a:rPr lang="en-US" dirty="0"/>
              <a:t>Stephanie Taylor-Davis, Director </a:t>
            </a:r>
          </a:p>
          <a:p>
            <a:r>
              <a:rPr lang="en-US" dirty="0"/>
              <a:t>Mimi Benjamin, Reflective Practice Co-Director for Large Group Meetings</a:t>
            </a:r>
          </a:p>
          <a:p>
            <a:r>
              <a:rPr lang="en-US" dirty="0"/>
              <a:t>Erin </a:t>
            </a:r>
            <a:r>
              <a:rPr lang="en-US" dirty="0" err="1"/>
              <a:t>Conlin</a:t>
            </a:r>
            <a:r>
              <a:rPr lang="en-US" dirty="0"/>
              <a:t>, CTE Associate Director for Academic Advising</a:t>
            </a:r>
          </a:p>
          <a:p>
            <a:r>
              <a:rPr lang="en-US" dirty="0"/>
              <a:t>Rachel DeSoto Jackson, Reflective Practice Co-Director for Teaching Circles</a:t>
            </a:r>
          </a:p>
          <a:p>
            <a:r>
              <a:rPr lang="en-US" dirty="0"/>
              <a:t>Christoph Maier, Reflective Practice Co-Director for Portfolio and Assessment</a:t>
            </a:r>
          </a:p>
          <a:p>
            <a:r>
              <a:rPr lang="en-US" dirty="0"/>
              <a:t>Theresa McDevitt, CTE Associate Director for Reflective Practice</a:t>
            </a:r>
          </a:p>
          <a:p>
            <a:r>
              <a:rPr lang="en-US" dirty="0"/>
              <a:t>Jacqueline McGinty, Reflective Practice Co-Director for Instructional Design</a:t>
            </a:r>
          </a:p>
          <a:p>
            <a:r>
              <a:rPr lang="en-US" dirty="0"/>
              <a:t>Veronica Paz, Reflective Practice Co-Director for Online Learning</a:t>
            </a:r>
          </a:p>
          <a:p>
            <a:r>
              <a:rPr lang="en-US" dirty="0"/>
              <a:t>Ann Marie Schweitzer, CTE </a:t>
            </a:r>
            <a:r>
              <a:rPr lang="en-US"/>
              <a:t>Administrative Assistant</a:t>
            </a:r>
            <a:endParaRPr lang="en-US" dirty="0"/>
          </a:p>
        </p:txBody>
      </p:sp>
    </p:spTree>
    <p:extLst>
      <p:ext uri="{BB962C8B-B14F-4D97-AF65-F5344CB8AC3E}">
        <p14:creationId xmlns:p14="http://schemas.microsoft.com/office/powerpoint/2010/main" val="42914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4147751" cy="1507483"/>
          </a:xfrm>
        </p:spPr>
        <p:txBody>
          <a:bodyPr>
            <a:noAutofit/>
          </a:bodyPr>
          <a:lstStyle/>
          <a:p>
            <a:r>
              <a:rPr lang="en-US" sz="3200" b="1" dirty="0"/>
              <a:t>Are You Ready for  the New Semester?</a:t>
            </a:r>
          </a:p>
        </p:txBody>
      </p:sp>
      <p:sp>
        <p:nvSpPr>
          <p:cNvPr id="3" name="Content Placeholder 2"/>
          <p:cNvSpPr>
            <a:spLocks noGrp="1"/>
          </p:cNvSpPr>
          <p:nvPr>
            <p:ph idx="1"/>
          </p:nvPr>
        </p:nvSpPr>
        <p:spPr>
          <a:xfrm>
            <a:off x="1066800" y="2150076"/>
            <a:ext cx="10058400" cy="3884964"/>
          </a:xfrm>
        </p:spPr>
        <p:txBody>
          <a:bodyPr>
            <a:normAutofit/>
          </a:bodyPr>
          <a:lstStyle/>
          <a:p>
            <a:pPr marL="274320" lvl="1" indent="0">
              <a:buNone/>
            </a:pPr>
            <a:r>
              <a:rPr lang="en-US" b="1" dirty="0"/>
              <a:t>        Thursday, August 2, 2020. </a:t>
            </a:r>
          </a:p>
          <a:p>
            <a:pPr marL="274320" lvl="1" indent="0">
              <a:buNone/>
            </a:pPr>
            <a:r>
              <a:rPr lang="en-US" b="1" dirty="0"/>
              <a:t>            3:30 – 4:30  p.m. </a:t>
            </a:r>
            <a:br>
              <a:rPr lang="en-US" b="1" dirty="0"/>
            </a:br>
            <a:r>
              <a:rPr lang="en-US" b="1" dirty="0"/>
              <a:t>             </a:t>
            </a:r>
          </a:p>
          <a:p>
            <a:pPr marL="274320" lvl="1" indent="0">
              <a:buNone/>
            </a:pPr>
            <a:endParaRPr lang="en-US" dirty="0"/>
          </a:p>
          <a:p>
            <a:pPr marL="274320" lvl="1" indent="0" algn="ctr">
              <a:buNone/>
            </a:pPr>
            <a:r>
              <a:rPr lang="en-US" sz="2400" dirty="0"/>
              <a:t> At this session, you can expect to learn about new Center for Teaching Excellence services that can help you during  your first days and all semester, ask questions from Hybrid learning and online teaching experts, get a few tips on effective semester planning for productivity and resiliency, and most importantly, you will have the opportunity to share and reflect on your practice with fellow attendees.</a:t>
            </a:r>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5515232" y="178916"/>
            <a:ext cx="6400800" cy="2990850"/>
          </a:xfrm>
          <a:prstGeom prst="rect">
            <a:avLst/>
          </a:prstGeom>
        </p:spPr>
      </p:pic>
    </p:spTree>
    <p:extLst>
      <p:ext uri="{BB962C8B-B14F-4D97-AF65-F5344CB8AC3E}">
        <p14:creationId xmlns:p14="http://schemas.microsoft.com/office/powerpoint/2010/main" val="1542044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58</TotalTime>
  <Words>312</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Garamond</vt:lpstr>
      <vt:lpstr>Savon</vt:lpstr>
      <vt:lpstr>What is the Center for Teaching Excellence? </vt:lpstr>
      <vt:lpstr>PowerPoint Presentation</vt:lpstr>
      <vt:lpstr>What is the Reflective Practice Project?</vt:lpstr>
      <vt:lpstr>Reflective Practice Activities</vt:lpstr>
      <vt:lpstr>Meet the  Co-Directors</vt:lpstr>
      <vt:lpstr>CTE/Reflective Practice Personnel</vt:lpstr>
      <vt:lpstr>Are You Ready for  the New 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Faculty Orientation</dc:title>
  <dc:creator>Dr. Theresa R. McDevitt</dc:creator>
  <cp:lastModifiedBy>Theresa McDevitt</cp:lastModifiedBy>
  <cp:revision>11</cp:revision>
  <dcterms:created xsi:type="dcterms:W3CDTF">2019-08-16T19:00:56Z</dcterms:created>
  <dcterms:modified xsi:type="dcterms:W3CDTF">2020-08-17T20:47:41Z</dcterms:modified>
</cp:coreProperties>
</file>