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91" r:id="rId3"/>
    <p:sldId id="294" r:id="rId4"/>
    <p:sldId id="286" r:id="rId5"/>
    <p:sldId id="259" r:id="rId6"/>
    <p:sldId id="295" r:id="rId7"/>
    <p:sldId id="260" r:id="rId8"/>
    <p:sldId id="266" r:id="rId9"/>
    <p:sldId id="274" r:id="rId10"/>
    <p:sldId id="267" r:id="rId11"/>
    <p:sldId id="268" r:id="rId12"/>
    <p:sldId id="269" r:id="rId13"/>
    <p:sldId id="270" r:id="rId14"/>
    <p:sldId id="296" r:id="rId15"/>
    <p:sldId id="273" r:id="rId16"/>
    <p:sldId id="275" r:id="rId17"/>
    <p:sldId id="297" r:id="rId18"/>
    <p:sldId id="276" r:id="rId19"/>
    <p:sldId id="298" r:id="rId20"/>
    <p:sldId id="300" r:id="rId21"/>
    <p:sldId id="302" r:id="rId22"/>
    <p:sldId id="278" r:id="rId2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showGuides="1">
      <p:cViewPr varScale="1">
        <p:scale>
          <a:sx n="124" d="100"/>
          <a:sy n="124" d="100"/>
        </p:scale>
        <p:origin x="1824"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10 x 7.5_IUP_cover.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C4E766D-D806-454C-AE1E-86F43E294BE0}" type="datetimeFigureOut">
              <a:rPr lang="en-US" smtClean="0"/>
              <a:t>8/12/19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B63239-87C4-DF45-904E-35F7DA4D2AF2}" type="slidenum">
              <a:rPr lang="en-US" smtClean="0"/>
              <a:t>‹#›</a:t>
            </a:fld>
            <a:endParaRPr lang="en-US"/>
          </a:p>
        </p:txBody>
      </p:sp>
    </p:spTree>
    <p:extLst>
      <p:ext uri="{BB962C8B-B14F-4D97-AF65-F5344CB8AC3E}">
        <p14:creationId xmlns:p14="http://schemas.microsoft.com/office/powerpoint/2010/main" val="244064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4E766D-D806-454C-AE1E-86F43E294BE0}" type="datetimeFigureOut">
              <a:rPr lang="en-US" smtClean="0"/>
              <a:t>8/12/19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B63239-87C4-DF45-904E-35F7DA4D2AF2}" type="slidenum">
              <a:rPr lang="en-US" smtClean="0"/>
              <a:t>‹#›</a:t>
            </a:fld>
            <a:endParaRPr lang="en-US"/>
          </a:p>
        </p:txBody>
      </p:sp>
    </p:spTree>
    <p:extLst>
      <p:ext uri="{BB962C8B-B14F-4D97-AF65-F5344CB8AC3E}">
        <p14:creationId xmlns:p14="http://schemas.microsoft.com/office/powerpoint/2010/main" val="839165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87577"/>
            <a:ext cx="2057400" cy="453858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1587577"/>
            <a:ext cx="6019800" cy="453858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4E766D-D806-454C-AE1E-86F43E294BE0}" type="datetimeFigureOut">
              <a:rPr lang="en-US" smtClean="0"/>
              <a:t>8/12/19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B63239-87C4-DF45-904E-35F7DA4D2AF2}" type="slidenum">
              <a:rPr lang="en-US" smtClean="0"/>
              <a:t>‹#›</a:t>
            </a:fld>
            <a:endParaRPr lang="en-US"/>
          </a:p>
        </p:txBody>
      </p:sp>
    </p:spTree>
    <p:extLst>
      <p:ext uri="{BB962C8B-B14F-4D97-AF65-F5344CB8AC3E}">
        <p14:creationId xmlns:p14="http://schemas.microsoft.com/office/powerpoint/2010/main" val="2449954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4E766D-D806-454C-AE1E-86F43E294BE0}" type="datetimeFigureOut">
              <a:rPr lang="en-US" smtClean="0"/>
              <a:t>8/12/19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B63239-87C4-DF45-904E-35F7DA4D2AF2}" type="slidenum">
              <a:rPr lang="en-US" smtClean="0"/>
              <a:t>‹#›</a:t>
            </a:fld>
            <a:endParaRPr lang="en-US"/>
          </a:p>
        </p:txBody>
      </p:sp>
    </p:spTree>
    <p:extLst>
      <p:ext uri="{BB962C8B-B14F-4D97-AF65-F5344CB8AC3E}">
        <p14:creationId xmlns:p14="http://schemas.microsoft.com/office/powerpoint/2010/main" val="335619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4E766D-D806-454C-AE1E-86F43E294BE0}" type="datetimeFigureOut">
              <a:rPr lang="en-US" smtClean="0"/>
              <a:t>8/12/19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B63239-87C4-DF45-904E-35F7DA4D2AF2}" type="slidenum">
              <a:rPr lang="en-US" smtClean="0"/>
              <a:t>‹#›</a:t>
            </a:fld>
            <a:endParaRPr lang="en-US"/>
          </a:p>
        </p:txBody>
      </p:sp>
    </p:spTree>
    <p:extLst>
      <p:ext uri="{BB962C8B-B14F-4D97-AF65-F5344CB8AC3E}">
        <p14:creationId xmlns:p14="http://schemas.microsoft.com/office/powerpoint/2010/main" val="657195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976706"/>
            <a:ext cx="4038600" cy="314945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976706"/>
            <a:ext cx="4038600" cy="314945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C4E766D-D806-454C-AE1E-86F43E294BE0}" type="datetimeFigureOut">
              <a:rPr lang="en-US" smtClean="0"/>
              <a:t>8/12/19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B63239-87C4-DF45-904E-35F7DA4D2AF2}" type="slidenum">
              <a:rPr lang="en-US" smtClean="0"/>
              <a:t>‹#›</a:t>
            </a:fld>
            <a:endParaRPr lang="en-US"/>
          </a:p>
        </p:txBody>
      </p:sp>
    </p:spTree>
    <p:extLst>
      <p:ext uri="{BB962C8B-B14F-4D97-AF65-F5344CB8AC3E}">
        <p14:creationId xmlns:p14="http://schemas.microsoft.com/office/powerpoint/2010/main" val="4061256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977165"/>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3770495"/>
            <a:ext cx="4040188" cy="23556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2977165"/>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3770495"/>
            <a:ext cx="4041775" cy="23556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C4E766D-D806-454C-AE1E-86F43E294BE0}" type="datetimeFigureOut">
              <a:rPr lang="en-US" smtClean="0"/>
              <a:t>8/12/19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B63239-87C4-DF45-904E-35F7DA4D2AF2}" type="slidenum">
              <a:rPr lang="en-US" smtClean="0"/>
              <a:t>‹#›</a:t>
            </a:fld>
            <a:endParaRPr lang="en-US"/>
          </a:p>
        </p:txBody>
      </p:sp>
    </p:spTree>
    <p:extLst>
      <p:ext uri="{BB962C8B-B14F-4D97-AF65-F5344CB8AC3E}">
        <p14:creationId xmlns:p14="http://schemas.microsoft.com/office/powerpoint/2010/main" val="3259057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C4E766D-D806-454C-AE1E-86F43E294BE0}" type="datetimeFigureOut">
              <a:rPr lang="en-US" smtClean="0"/>
              <a:t>8/12/19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B63239-87C4-DF45-904E-35F7DA4D2AF2}" type="slidenum">
              <a:rPr lang="en-US" smtClean="0"/>
              <a:t>‹#›</a:t>
            </a:fld>
            <a:endParaRPr lang="en-US"/>
          </a:p>
        </p:txBody>
      </p:sp>
    </p:spTree>
    <p:extLst>
      <p:ext uri="{BB962C8B-B14F-4D97-AF65-F5344CB8AC3E}">
        <p14:creationId xmlns:p14="http://schemas.microsoft.com/office/powerpoint/2010/main" val="782478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4E766D-D806-454C-AE1E-86F43E294BE0}" type="datetimeFigureOut">
              <a:rPr lang="en-US" smtClean="0"/>
              <a:t>8/12/19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B63239-87C4-DF45-904E-35F7DA4D2AF2}" type="slidenum">
              <a:rPr lang="en-US" smtClean="0"/>
              <a:t>‹#›</a:t>
            </a:fld>
            <a:endParaRPr lang="en-US"/>
          </a:p>
        </p:txBody>
      </p:sp>
    </p:spTree>
    <p:extLst>
      <p:ext uri="{BB962C8B-B14F-4D97-AF65-F5344CB8AC3E}">
        <p14:creationId xmlns:p14="http://schemas.microsoft.com/office/powerpoint/2010/main" val="843097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563293"/>
            <a:ext cx="3008313" cy="116205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1150993"/>
            <a:ext cx="5111750" cy="497517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738569"/>
            <a:ext cx="3008313" cy="338759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C4E766D-D806-454C-AE1E-86F43E294BE0}" type="datetimeFigureOut">
              <a:rPr lang="en-US" smtClean="0"/>
              <a:t>8/12/19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B63239-87C4-DF45-904E-35F7DA4D2AF2}" type="slidenum">
              <a:rPr lang="en-US" smtClean="0"/>
              <a:t>‹#›</a:t>
            </a:fld>
            <a:endParaRPr lang="en-US"/>
          </a:p>
        </p:txBody>
      </p:sp>
    </p:spTree>
    <p:extLst>
      <p:ext uri="{BB962C8B-B14F-4D97-AF65-F5344CB8AC3E}">
        <p14:creationId xmlns:p14="http://schemas.microsoft.com/office/powerpoint/2010/main" val="3023110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375899"/>
            <a:ext cx="5486400" cy="33516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C4E766D-D806-454C-AE1E-86F43E294BE0}" type="datetimeFigureOut">
              <a:rPr lang="en-US" smtClean="0"/>
              <a:t>8/12/19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B63239-87C4-DF45-904E-35F7DA4D2AF2}" type="slidenum">
              <a:rPr lang="en-US" smtClean="0"/>
              <a:t>‹#›</a:t>
            </a:fld>
            <a:endParaRPr lang="en-US"/>
          </a:p>
        </p:txBody>
      </p:sp>
    </p:spTree>
    <p:extLst>
      <p:ext uri="{BB962C8B-B14F-4D97-AF65-F5344CB8AC3E}">
        <p14:creationId xmlns:p14="http://schemas.microsoft.com/office/powerpoint/2010/main" val="2503780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10 x 7.5_IUP_inside.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166376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2976706"/>
            <a:ext cx="8229600" cy="314945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14467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4E766D-D806-454C-AE1E-86F43E294BE0}" type="datetimeFigureOut">
              <a:rPr lang="en-US" smtClean="0"/>
              <a:t>8/12/19</a:t>
            </a:fld>
            <a:endParaRPr lang="en-US"/>
          </a:p>
        </p:txBody>
      </p:sp>
      <p:sp>
        <p:nvSpPr>
          <p:cNvPr id="5" name="Footer Placeholder 4"/>
          <p:cNvSpPr>
            <a:spLocks noGrp="1"/>
          </p:cNvSpPr>
          <p:nvPr>
            <p:ph type="ftr" sz="quarter" idx="3"/>
          </p:nvPr>
        </p:nvSpPr>
        <p:spPr>
          <a:xfrm>
            <a:off x="3124200" y="614467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14467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B63239-87C4-DF45-904E-35F7DA4D2AF2}" type="slidenum">
              <a:rPr lang="en-US" smtClean="0"/>
              <a:t>‹#›</a:t>
            </a:fld>
            <a:endParaRPr lang="en-US"/>
          </a:p>
        </p:txBody>
      </p:sp>
    </p:spTree>
    <p:extLst>
      <p:ext uri="{BB962C8B-B14F-4D97-AF65-F5344CB8AC3E}">
        <p14:creationId xmlns:p14="http://schemas.microsoft.com/office/powerpoint/2010/main" val="4169394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z="6600" dirty="0">
                <a:solidFill>
                  <a:srgbClr val="C00000"/>
                </a:solidFill>
                <a:latin typeface="Adobe Fan Heiti Std B" pitchFamily="34" charset="-128"/>
                <a:ea typeface="Adobe Fan Heiti Std B" pitchFamily="34" charset="-128"/>
              </a:rPr>
              <a:t>IUP Liberal Studies</a:t>
            </a:r>
          </a:p>
        </p:txBody>
      </p:sp>
      <p:sp>
        <p:nvSpPr>
          <p:cNvPr id="3075" name="Rectangle 3"/>
          <p:cNvSpPr>
            <a:spLocks noGrp="1" noChangeArrowheads="1"/>
          </p:cNvSpPr>
          <p:nvPr>
            <p:ph type="subTitle" idx="1"/>
          </p:nvPr>
        </p:nvSpPr>
        <p:spPr/>
        <p:txBody>
          <a:bodyPr/>
          <a:lstStyle/>
          <a:p>
            <a:pPr eaLnBrk="1" hangingPunct="1"/>
            <a:r>
              <a:rPr lang="en-US" dirty="0">
                <a:solidFill>
                  <a:srgbClr val="C00000"/>
                </a:solidFill>
              </a:rPr>
              <a:t>Dr. Edel Reilly</a:t>
            </a:r>
          </a:p>
          <a:p>
            <a:pPr eaLnBrk="1" hangingPunct="1"/>
            <a:r>
              <a:rPr lang="en-US" dirty="0">
                <a:solidFill>
                  <a:srgbClr val="C00000"/>
                </a:solidFill>
              </a:rPr>
              <a:t>Director of Liberal Studies</a:t>
            </a:r>
          </a:p>
        </p:txBody>
      </p:sp>
    </p:spTree>
    <p:extLst>
      <p:ext uri="{BB962C8B-B14F-4D97-AF65-F5344CB8AC3E}">
        <p14:creationId xmlns:p14="http://schemas.microsoft.com/office/powerpoint/2010/main" val="4202854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93449"/>
            <a:ext cx="8229600" cy="1143000"/>
          </a:xfrm>
        </p:spPr>
        <p:txBody>
          <a:bodyPr/>
          <a:lstStyle/>
          <a:p>
            <a:r>
              <a:rPr lang="en-US" b="1" dirty="0">
                <a:solidFill>
                  <a:srgbClr val="B80906"/>
                </a:solidFill>
              </a:rPr>
              <a:t>Student Learning Outcomes (SLO)</a:t>
            </a:r>
          </a:p>
        </p:txBody>
      </p:sp>
      <p:sp>
        <p:nvSpPr>
          <p:cNvPr id="3" name="Content Placeholder 2"/>
          <p:cNvSpPr>
            <a:spLocks noGrp="1"/>
          </p:cNvSpPr>
          <p:nvPr>
            <p:ph idx="1"/>
          </p:nvPr>
        </p:nvSpPr>
        <p:spPr>
          <a:xfrm>
            <a:off x="457200" y="2200877"/>
            <a:ext cx="8229600" cy="4221163"/>
          </a:xfrm>
        </p:spPr>
        <p:txBody>
          <a:bodyPr/>
          <a:lstStyle/>
          <a:p>
            <a:r>
              <a:rPr lang="en-US" dirty="0"/>
              <a:t>Every course and program at IUP should have student learning outcomes.</a:t>
            </a:r>
          </a:p>
          <a:p>
            <a:r>
              <a:rPr lang="en-US" dirty="0"/>
              <a:t>They should focus on a smaller number of </a:t>
            </a:r>
            <a:r>
              <a:rPr lang="en-US" b="1" dirty="0"/>
              <a:t>essential</a:t>
            </a:r>
            <a:r>
              <a:rPr lang="en-US" dirty="0"/>
              <a:t> outcomes.</a:t>
            </a:r>
          </a:p>
          <a:p>
            <a:r>
              <a:rPr lang="en-US" dirty="0"/>
              <a:t>They should be as specific, focused, and clear as possible—general outcomes are hard to measure. </a:t>
            </a:r>
          </a:p>
        </p:txBody>
      </p:sp>
    </p:spTree>
    <p:extLst>
      <p:ext uri="{BB962C8B-B14F-4D97-AF65-F5344CB8AC3E}">
        <p14:creationId xmlns:p14="http://schemas.microsoft.com/office/powerpoint/2010/main" val="3506451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0"/>
            <a:ext cx="8229600" cy="1143000"/>
          </a:xfrm>
        </p:spPr>
        <p:txBody>
          <a:bodyPr/>
          <a:lstStyle/>
          <a:p>
            <a:r>
              <a:rPr lang="en-US" b="1" dirty="0">
                <a:solidFill>
                  <a:srgbClr val="B80906"/>
                </a:solidFill>
              </a:rPr>
              <a:t>How to get started:</a:t>
            </a:r>
          </a:p>
        </p:txBody>
      </p:sp>
      <p:sp>
        <p:nvSpPr>
          <p:cNvPr id="3" name="Content Placeholder 2"/>
          <p:cNvSpPr>
            <a:spLocks noGrp="1"/>
          </p:cNvSpPr>
          <p:nvPr>
            <p:ph idx="1"/>
          </p:nvPr>
        </p:nvSpPr>
        <p:spPr>
          <a:xfrm>
            <a:off x="457200" y="1752600"/>
            <a:ext cx="8229600" cy="4373563"/>
          </a:xfrm>
        </p:spPr>
        <p:txBody>
          <a:bodyPr/>
          <a:lstStyle/>
          <a:p>
            <a:r>
              <a:rPr lang="en-US" dirty="0"/>
              <a:t>Ask: What is the most important thing a student should know, be able to do or demonstrate after successfully completing my class/program? </a:t>
            </a:r>
          </a:p>
          <a:p>
            <a:r>
              <a:rPr lang="en-US" dirty="0"/>
              <a:t>Make a list of these and try to write them as SLO statements.</a:t>
            </a:r>
          </a:p>
          <a:p>
            <a:pPr lvl="1"/>
            <a:r>
              <a:rPr lang="en-US" i="1" dirty="0"/>
              <a:t>The student will be able to…</a:t>
            </a:r>
          </a:p>
        </p:txBody>
      </p:sp>
    </p:spTree>
    <p:extLst>
      <p:ext uri="{BB962C8B-B14F-4D97-AF65-F5344CB8AC3E}">
        <p14:creationId xmlns:p14="http://schemas.microsoft.com/office/powerpoint/2010/main" val="839723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519953"/>
            <a:ext cx="8229600" cy="1143000"/>
          </a:xfrm>
        </p:spPr>
        <p:txBody>
          <a:bodyPr/>
          <a:lstStyle/>
          <a:p>
            <a:r>
              <a:rPr lang="en-US" b="1" dirty="0">
                <a:solidFill>
                  <a:srgbClr val="B80906"/>
                </a:solidFill>
              </a:rPr>
              <a:t>Action Verbs</a:t>
            </a:r>
          </a:p>
        </p:txBody>
      </p:sp>
      <p:sp>
        <p:nvSpPr>
          <p:cNvPr id="3" name="Content Placeholder 2"/>
          <p:cNvSpPr>
            <a:spLocks noGrp="1"/>
          </p:cNvSpPr>
          <p:nvPr>
            <p:ph idx="1"/>
          </p:nvPr>
        </p:nvSpPr>
        <p:spPr>
          <a:xfrm>
            <a:off x="533400" y="1447800"/>
            <a:ext cx="8229600" cy="4648200"/>
          </a:xfrm>
        </p:spPr>
        <p:txBody>
          <a:bodyPr/>
          <a:lstStyle/>
          <a:p>
            <a:r>
              <a:rPr lang="en-US" dirty="0"/>
              <a:t>Action verbs result in overt behavior that can be observed and measured.</a:t>
            </a:r>
          </a:p>
          <a:p>
            <a:pPr lvl="1"/>
            <a:r>
              <a:rPr lang="en-US" dirty="0"/>
              <a:t>Bloom’s Taxonomy</a:t>
            </a:r>
          </a:p>
          <a:p>
            <a:r>
              <a:rPr lang="en-US" dirty="0"/>
              <a:t>Certain verbs are unclear and call for covert, internal behavior which cannot be observed or measured. These types of verbs should be avoided:</a:t>
            </a:r>
          </a:p>
          <a:p>
            <a:pPr lvl="1"/>
            <a:r>
              <a:rPr lang="en-US" dirty="0"/>
              <a:t>appreciate, become aware of, become familiar with, know, learn, understand</a:t>
            </a:r>
          </a:p>
          <a:p>
            <a:endParaRPr lang="en-US" dirty="0"/>
          </a:p>
        </p:txBody>
      </p:sp>
    </p:spTree>
    <p:extLst>
      <p:ext uri="{BB962C8B-B14F-4D97-AF65-F5344CB8AC3E}">
        <p14:creationId xmlns:p14="http://schemas.microsoft.com/office/powerpoint/2010/main" val="1076269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17503" y="1666782"/>
            <a:ext cx="8229600" cy="685800"/>
          </a:xfrm>
        </p:spPr>
        <p:txBody>
          <a:bodyPr>
            <a:normAutofit fontScale="90000"/>
          </a:bodyPr>
          <a:lstStyle/>
          <a:p>
            <a:br>
              <a:rPr lang="en-US" sz="3200" b="1" dirty="0"/>
            </a:br>
            <a:r>
              <a:rPr lang="en-US" sz="3200" b="1" dirty="0">
                <a:solidFill>
                  <a:srgbClr val="C00000"/>
                </a:solidFill>
              </a:rPr>
              <a:t>TOO general and VERY HARD to measure</a:t>
            </a:r>
            <a:r>
              <a:rPr lang="en-US" sz="3200" dirty="0">
                <a:solidFill>
                  <a:srgbClr val="C00000"/>
                </a:solidFill>
              </a:rPr>
              <a:t>.</a:t>
            </a:r>
            <a:br>
              <a:rPr lang="en-US" sz="3200" dirty="0"/>
            </a:br>
            <a:endParaRPr lang="en-US" sz="3200" dirty="0"/>
          </a:p>
        </p:txBody>
      </p:sp>
      <p:sp>
        <p:nvSpPr>
          <p:cNvPr id="6" name="Content Placeholder 5"/>
          <p:cNvSpPr>
            <a:spLocks noGrp="1"/>
          </p:cNvSpPr>
          <p:nvPr>
            <p:ph idx="1"/>
          </p:nvPr>
        </p:nvSpPr>
        <p:spPr>
          <a:xfrm>
            <a:off x="341964" y="2732103"/>
            <a:ext cx="8229600" cy="4525963"/>
          </a:xfrm>
        </p:spPr>
        <p:txBody>
          <a:bodyPr/>
          <a:lstStyle/>
          <a:p>
            <a:pPr marL="914400" lvl="1" indent="-514350">
              <a:buFont typeface="+mj-lt"/>
              <a:buAutoNum type="arabicPeriod"/>
            </a:pPr>
            <a:r>
              <a:rPr lang="en-US" sz="2400" dirty="0"/>
              <a:t>… will </a:t>
            </a:r>
            <a:r>
              <a:rPr lang="en-US" sz="2400" b="1" dirty="0"/>
              <a:t>appreciate</a:t>
            </a:r>
            <a:r>
              <a:rPr lang="en-US" sz="2400" dirty="0"/>
              <a:t> the benefits of...</a:t>
            </a:r>
          </a:p>
          <a:p>
            <a:pPr marL="914400" lvl="1" indent="-514350">
              <a:buFont typeface="+mj-lt"/>
              <a:buAutoNum type="arabicPeriod"/>
            </a:pPr>
            <a:r>
              <a:rPr lang="en-US" sz="2400" dirty="0"/>
              <a:t>… will </a:t>
            </a:r>
            <a:r>
              <a:rPr lang="en-US" sz="2400" b="1" dirty="0"/>
              <a:t>value </a:t>
            </a:r>
            <a:r>
              <a:rPr lang="en-US" sz="2400" dirty="0"/>
              <a:t>resources at the ...</a:t>
            </a:r>
          </a:p>
          <a:p>
            <a:pPr marL="914400" lvl="1" indent="-514350">
              <a:buFont typeface="+mj-lt"/>
              <a:buAutoNum type="arabicPeriod"/>
            </a:pPr>
            <a:r>
              <a:rPr lang="en-US" sz="2400" dirty="0"/>
              <a:t>… will </a:t>
            </a:r>
            <a:r>
              <a:rPr lang="en-US" sz="2400" b="1" dirty="0"/>
              <a:t>understand</a:t>
            </a:r>
            <a:r>
              <a:rPr lang="en-US" sz="2400" dirty="0"/>
              <a:t> problem-solving skills.</a:t>
            </a:r>
          </a:p>
          <a:p>
            <a:pPr marL="914400" lvl="1" indent="-514350">
              <a:buFont typeface="+mj-lt"/>
              <a:buAutoNum type="arabicPeriod"/>
            </a:pPr>
            <a:r>
              <a:rPr lang="en-US" sz="2400" dirty="0"/>
              <a:t>… will </a:t>
            </a:r>
            <a:r>
              <a:rPr lang="en-US" sz="2400" b="1" dirty="0"/>
              <a:t>have more confidence </a:t>
            </a:r>
            <a:r>
              <a:rPr lang="en-US" sz="2400" dirty="0"/>
              <a:t>in their abilities.</a:t>
            </a:r>
          </a:p>
          <a:p>
            <a:pPr marL="514350" indent="-514350">
              <a:buFont typeface="+mj-lt"/>
              <a:buAutoNum type="arabicPeriod"/>
            </a:pPr>
            <a:endParaRPr lang="en-US" dirty="0"/>
          </a:p>
        </p:txBody>
      </p:sp>
    </p:spTree>
    <p:extLst>
      <p:ext uri="{BB962C8B-B14F-4D97-AF65-F5344CB8AC3E}">
        <p14:creationId xmlns:p14="http://schemas.microsoft.com/office/powerpoint/2010/main" val="2511478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0139109-E7B5-4BC4-B0BA-4E0CDBFD436F}"/>
              </a:ext>
            </a:extLst>
          </p:cNvPr>
          <p:cNvSpPr>
            <a:spLocks noGrp="1"/>
          </p:cNvSpPr>
          <p:nvPr>
            <p:ph type="title"/>
          </p:nvPr>
        </p:nvSpPr>
        <p:spPr>
          <a:xfrm>
            <a:off x="1927411" y="792613"/>
            <a:ext cx="8229600" cy="1143000"/>
          </a:xfrm>
        </p:spPr>
        <p:txBody>
          <a:bodyPr/>
          <a:lstStyle/>
          <a:p>
            <a:r>
              <a:rPr lang="en-US" b="1" dirty="0">
                <a:solidFill>
                  <a:srgbClr val="B80906"/>
                </a:solidFill>
              </a:rPr>
              <a:t>Comparing Outcomes</a:t>
            </a:r>
            <a:endParaRPr lang="en-US" dirty="0">
              <a:solidFill>
                <a:schemeClr val="tx2">
                  <a:lumMod val="60000"/>
                  <a:lumOff val="40000"/>
                </a:schemeClr>
              </a:solidFill>
            </a:endParaRPr>
          </a:p>
        </p:txBody>
      </p:sp>
      <p:sp>
        <p:nvSpPr>
          <p:cNvPr id="8" name="Text Placeholder 7">
            <a:extLst>
              <a:ext uri="{FF2B5EF4-FFF2-40B4-BE49-F238E27FC236}">
                <a16:creationId xmlns:a16="http://schemas.microsoft.com/office/drawing/2014/main" id="{8BF50B92-5D56-457E-8AEC-BC1A254E3FC7}"/>
              </a:ext>
            </a:extLst>
          </p:cNvPr>
          <p:cNvSpPr>
            <a:spLocks noGrp="1"/>
          </p:cNvSpPr>
          <p:nvPr>
            <p:ph type="body" idx="1"/>
          </p:nvPr>
        </p:nvSpPr>
        <p:spPr>
          <a:xfrm>
            <a:off x="367553" y="1631195"/>
            <a:ext cx="4040188" cy="639762"/>
          </a:xfrm>
        </p:spPr>
        <p:txBody>
          <a:bodyPr>
            <a:normAutofit/>
          </a:bodyPr>
          <a:lstStyle/>
          <a:p>
            <a:r>
              <a:rPr lang="en-US" sz="2000" dirty="0">
                <a:solidFill>
                  <a:srgbClr val="C00000"/>
                </a:solidFill>
              </a:rPr>
              <a:t>Still general and HARD to measure.</a:t>
            </a:r>
            <a:endParaRPr lang="en-US" sz="2000" dirty="0"/>
          </a:p>
        </p:txBody>
      </p:sp>
      <p:sp>
        <p:nvSpPr>
          <p:cNvPr id="9" name="Content Placeholder 8">
            <a:extLst>
              <a:ext uri="{FF2B5EF4-FFF2-40B4-BE49-F238E27FC236}">
                <a16:creationId xmlns:a16="http://schemas.microsoft.com/office/drawing/2014/main" id="{1879A8EF-91E3-4FCE-9507-AA52E9DCC17B}"/>
              </a:ext>
            </a:extLst>
          </p:cNvPr>
          <p:cNvSpPr>
            <a:spLocks noGrp="1"/>
          </p:cNvSpPr>
          <p:nvPr>
            <p:ph sz="half" idx="2"/>
          </p:nvPr>
        </p:nvSpPr>
        <p:spPr>
          <a:xfrm>
            <a:off x="23858" y="2341649"/>
            <a:ext cx="4475118" cy="3533502"/>
          </a:xfrm>
        </p:spPr>
        <p:txBody>
          <a:bodyPr>
            <a:normAutofit fontScale="32500" lnSpcReduction="20000"/>
          </a:bodyPr>
          <a:lstStyle/>
          <a:p>
            <a:pPr marL="914400" lvl="1" indent="-514350">
              <a:lnSpc>
                <a:spcPct val="120000"/>
              </a:lnSpc>
              <a:buFont typeface="+mj-lt"/>
              <a:buAutoNum type="arabicPeriod"/>
            </a:pPr>
            <a:r>
              <a:rPr lang="en-US" sz="5000" dirty="0"/>
              <a:t>will </a:t>
            </a:r>
            <a:r>
              <a:rPr lang="en-US" sz="5000" b="1" dirty="0"/>
              <a:t>value</a:t>
            </a:r>
            <a:r>
              <a:rPr lang="en-US" sz="5000" dirty="0"/>
              <a:t> exercise as a stress reduction tool.</a:t>
            </a:r>
          </a:p>
          <a:p>
            <a:pPr marL="914400" lvl="1" indent="-514350">
              <a:lnSpc>
                <a:spcPct val="120000"/>
              </a:lnSpc>
              <a:buFont typeface="+mj-lt"/>
              <a:buAutoNum type="arabicPeriod"/>
            </a:pPr>
            <a:r>
              <a:rPr lang="en-US" sz="5000" dirty="0"/>
              <a:t>will be able to </a:t>
            </a:r>
            <a:r>
              <a:rPr lang="en-US" sz="5000" b="1" dirty="0"/>
              <a:t>develop </a:t>
            </a:r>
            <a:r>
              <a:rPr lang="en-US" sz="5000" dirty="0"/>
              <a:t>and</a:t>
            </a:r>
            <a:r>
              <a:rPr lang="en-US" sz="5000" b="1" dirty="0"/>
              <a:t> apply </a:t>
            </a:r>
            <a:r>
              <a:rPr lang="en-US" sz="5000" dirty="0"/>
              <a:t>effective </a:t>
            </a:r>
            <a:r>
              <a:rPr lang="en-US" sz="5000" b="1" dirty="0"/>
              <a:t>problem solving skills </a:t>
            </a:r>
            <a:r>
              <a:rPr lang="en-US" sz="5000" dirty="0"/>
              <a:t>that would enable one to adequately </a:t>
            </a:r>
            <a:r>
              <a:rPr lang="en-US" sz="5000" b="1" dirty="0"/>
              <a:t>navigate</a:t>
            </a:r>
            <a:r>
              <a:rPr lang="en-US" sz="5000" dirty="0"/>
              <a:t> through the proper </a:t>
            </a:r>
            <a:r>
              <a:rPr lang="en-US" sz="5000" b="1" dirty="0"/>
              <a:t>resources</a:t>
            </a:r>
            <a:r>
              <a:rPr lang="en-US" sz="5000" dirty="0"/>
              <a:t> within the college.</a:t>
            </a:r>
          </a:p>
          <a:p>
            <a:pPr marL="914400" lvl="1" indent="-514350">
              <a:lnSpc>
                <a:spcPct val="120000"/>
              </a:lnSpc>
              <a:buFont typeface="+mj-lt"/>
              <a:buAutoNum type="arabicPeriod"/>
            </a:pPr>
            <a:r>
              <a:rPr lang="en-US" sz="5000" dirty="0"/>
              <a:t>will demonstrate ability to </a:t>
            </a:r>
            <a:r>
              <a:rPr lang="en-US" sz="5000" b="1" dirty="0"/>
              <a:t>resolve personal conflicts</a:t>
            </a:r>
            <a:r>
              <a:rPr lang="en-US" sz="5000" dirty="0"/>
              <a:t> and assist others in </a:t>
            </a:r>
            <a:r>
              <a:rPr lang="en-US" sz="5000" b="1" dirty="0"/>
              <a:t>resolving conflicts</a:t>
            </a:r>
            <a:r>
              <a:rPr lang="en-US" sz="5000" dirty="0"/>
              <a:t>.</a:t>
            </a:r>
          </a:p>
          <a:p>
            <a:pPr marL="914400" lvl="1" indent="-514350">
              <a:lnSpc>
                <a:spcPct val="120000"/>
              </a:lnSpc>
              <a:buFont typeface="+mj-lt"/>
              <a:buAutoNum type="arabicPeriod"/>
            </a:pPr>
            <a:r>
              <a:rPr lang="en-US" sz="5000" dirty="0"/>
              <a:t>will demonstrate </a:t>
            </a:r>
            <a:r>
              <a:rPr lang="en-US" sz="5000" b="1" dirty="0"/>
              <a:t>critical thinking </a:t>
            </a:r>
            <a:r>
              <a:rPr lang="en-US" sz="5000" dirty="0"/>
              <a:t>skills, such as </a:t>
            </a:r>
            <a:r>
              <a:rPr lang="en-US" sz="5000" b="1" dirty="0"/>
              <a:t>problem solving </a:t>
            </a:r>
            <a:r>
              <a:rPr lang="en-US" sz="5000" dirty="0"/>
              <a:t>as it </a:t>
            </a:r>
            <a:r>
              <a:rPr lang="en-US" sz="5000" b="1" dirty="0"/>
              <a:t>relates to social issues</a:t>
            </a:r>
            <a:r>
              <a:rPr lang="en-US" sz="5000" dirty="0"/>
              <a:t>.</a:t>
            </a:r>
          </a:p>
          <a:p>
            <a:endParaRPr lang="en-US" dirty="0"/>
          </a:p>
        </p:txBody>
      </p:sp>
      <p:sp>
        <p:nvSpPr>
          <p:cNvPr id="10" name="Text Placeholder 9">
            <a:extLst>
              <a:ext uri="{FF2B5EF4-FFF2-40B4-BE49-F238E27FC236}">
                <a16:creationId xmlns:a16="http://schemas.microsoft.com/office/drawing/2014/main" id="{3629E13F-0162-4072-A10F-845C09E92B9D}"/>
              </a:ext>
            </a:extLst>
          </p:cNvPr>
          <p:cNvSpPr>
            <a:spLocks noGrp="1"/>
          </p:cNvSpPr>
          <p:nvPr>
            <p:ph type="body" sz="quarter" idx="3"/>
          </p:nvPr>
        </p:nvSpPr>
        <p:spPr>
          <a:xfrm>
            <a:off x="4498975" y="1627549"/>
            <a:ext cx="4221069" cy="639762"/>
          </a:xfrm>
        </p:spPr>
        <p:txBody>
          <a:bodyPr>
            <a:noAutofit/>
          </a:bodyPr>
          <a:lstStyle/>
          <a:p>
            <a:r>
              <a:rPr lang="en-US" sz="1900" dirty="0">
                <a:solidFill>
                  <a:srgbClr val="C00000"/>
                </a:solidFill>
              </a:rPr>
              <a:t>Specific and relatively EASY to measure.</a:t>
            </a:r>
            <a:endParaRPr lang="en-US" sz="1900" dirty="0"/>
          </a:p>
        </p:txBody>
      </p:sp>
      <p:sp>
        <p:nvSpPr>
          <p:cNvPr id="11" name="Content Placeholder 10">
            <a:extLst>
              <a:ext uri="{FF2B5EF4-FFF2-40B4-BE49-F238E27FC236}">
                <a16:creationId xmlns:a16="http://schemas.microsoft.com/office/drawing/2014/main" id="{80AA9286-6542-4558-9963-13624DC113C2}"/>
              </a:ext>
            </a:extLst>
          </p:cNvPr>
          <p:cNvSpPr>
            <a:spLocks noGrp="1"/>
          </p:cNvSpPr>
          <p:nvPr>
            <p:ph sz="quarter" idx="4"/>
          </p:nvPr>
        </p:nvSpPr>
        <p:spPr>
          <a:xfrm>
            <a:off x="4498974" y="2375723"/>
            <a:ext cx="4221069" cy="3537148"/>
          </a:xfrm>
        </p:spPr>
        <p:txBody>
          <a:bodyPr>
            <a:noAutofit/>
          </a:bodyPr>
          <a:lstStyle/>
          <a:p>
            <a:pPr marL="514350" indent="-514350">
              <a:buFont typeface="+mj-lt"/>
              <a:buAutoNum type="arabicPeriod"/>
            </a:pPr>
            <a:r>
              <a:rPr lang="en-US" sz="1800" dirty="0"/>
              <a:t>will be able to </a:t>
            </a:r>
            <a:r>
              <a:rPr lang="en-US" sz="1800" b="1" dirty="0"/>
              <a:t>explain</a:t>
            </a:r>
            <a:r>
              <a:rPr lang="en-US" sz="1800" dirty="0"/>
              <a:t> how exercise affects stress.</a:t>
            </a:r>
          </a:p>
          <a:p>
            <a:pPr marL="514350" indent="-514350">
              <a:buFont typeface="+mj-lt"/>
              <a:buAutoNum type="arabicPeriod"/>
            </a:pPr>
            <a:r>
              <a:rPr lang="en-US" sz="1800" dirty="0"/>
              <a:t>will be able to </a:t>
            </a:r>
            <a:r>
              <a:rPr lang="en-US" sz="1800" b="1" dirty="0"/>
              <a:t>identify</a:t>
            </a:r>
            <a:r>
              <a:rPr lang="en-US" sz="1800" dirty="0"/>
              <a:t> the most appropriate resource that is pertinent to their college concern.</a:t>
            </a:r>
          </a:p>
          <a:p>
            <a:pPr marL="514350" indent="-514350">
              <a:buFont typeface="+mj-lt"/>
              <a:buAutoNum type="arabicPeriod"/>
            </a:pPr>
            <a:r>
              <a:rPr lang="en-US" sz="1800" dirty="0"/>
              <a:t>will be able to </a:t>
            </a:r>
            <a:r>
              <a:rPr lang="en-US" sz="1800" b="1" dirty="0"/>
              <a:t>assist</a:t>
            </a:r>
            <a:r>
              <a:rPr lang="en-US" sz="1800" dirty="0"/>
              <a:t> classmates in resolving conflicts by </a:t>
            </a:r>
            <a:r>
              <a:rPr lang="en-US" sz="1800" b="1" dirty="0"/>
              <a:t>helping</a:t>
            </a:r>
            <a:r>
              <a:rPr lang="en-US" sz="1800" dirty="0"/>
              <a:t> them negotiate agreements.</a:t>
            </a:r>
          </a:p>
          <a:p>
            <a:pPr marL="514350" indent="-514350">
              <a:buFont typeface="+mj-lt"/>
              <a:buAutoNum type="arabicPeriod"/>
            </a:pPr>
            <a:r>
              <a:rPr lang="en-US" sz="1800" dirty="0"/>
              <a:t>will </a:t>
            </a:r>
            <a:r>
              <a:rPr lang="en-US" sz="1800" b="1" dirty="0"/>
              <a:t>demonstrate</a:t>
            </a:r>
            <a:r>
              <a:rPr lang="en-US" sz="1800" dirty="0"/>
              <a:t> the ability to analyze and respond to arguments about racial discrimination.</a:t>
            </a:r>
          </a:p>
        </p:txBody>
      </p:sp>
    </p:spTree>
    <p:extLst>
      <p:ext uri="{BB962C8B-B14F-4D97-AF65-F5344CB8AC3E}">
        <p14:creationId xmlns:p14="http://schemas.microsoft.com/office/powerpoint/2010/main" val="2674489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0439" y="1034770"/>
            <a:ext cx="7010400" cy="784412"/>
          </a:xfrm>
        </p:spPr>
        <p:txBody>
          <a:bodyPr/>
          <a:lstStyle/>
          <a:p>
            <a:r>
              <a:rPr lang="en-US" b="1" dirty="0">
                <a:solidFill>
                  <a:srgbClr val="C00000"/>
                </a:solidFill>
              </a:rPr>
              <a:t>Some other examples</a:t>
            </a:r>
          </a:p>
        </p:txBody>
      </p:sp>
      <p:sp>
        <p:nvSpPr>
          <p:cNvPr id="3" name="Content Placeholder 2"/>
          <p:cNvSpPr>
            <a:spLocks noGrp="1"/>
          </p:cNvSpPr>
          <p:nvPr>
            <p:ph idx="1"/>
          </p:nvPr>
        </p:nvSpPr>
        <p:spPr>
          <a:xfrm>
            <a:off x="332912" y="1822663"/>
            <a:ext cx="8229600" cy="4449763"/>
          </a:xfrm>
        </p:spPr>
        <p:txBody>
          <a:bodyPr>
            <a:normAutofit fontScale="92500" lnSpcReduction="10000"/>
          </a:bodyPr>
          <a:lstStyle/>
          <a:p>
            <a:r>
              <a:rPr lang="en-US" sz="1800" b="1" dirty="0"/>
              <a:t>US History: At the end of this course students will be able to:</a:t>
            </a:r>
          </a:p>
          <a:p>
            <a:pPr lvl="1"/>
            <a:r>
              <a:rPr lang="en-US" sz="1800" dirty="0"/>
              <a:t>Write an essay defining a pluralistic society and its relationship to our democratic principles </a:t>
            </a:r>
          </a:p>
          <a:p>
            <a:pPr lvl="1"/>
            <a:r>
              <a:rPr lang="en-US" sz="1800" dirty="0"/>
              <a:t>Outline the structure of the Constitution of the U.S. </a:t>
            </a:r>
          </a:p>
          <a:p>
            <a:r>
              <a:rPr lang="en-US" sz="1800" b="1" dirty="0"/>
              <a:t>Music Appreciation: After completing this course students will be able to:</a:t>
            </a:r>
          </a:p>
          <a:p>
            <a:pPr lvl="1"/>
            <a:r>
              <a:rPr lang="en-US" sz="1800" dirty="0"/>
              <a:t>Identify the basic elements of Western music </a:t>
            </a:r>
          </a:p>
          <a:p>
            <a:pPr lvl="1"/>
            <a:r>
              <a:rPr lang="en-US" sz="1800" dirty="0"/>
              <a:t>List the instruments associated with Western music </a:t>
            </a:r>
          </a:p>
          <a:p>
            <a:pPr lvl="1"/>
            <a:r>
              <a:rPr lang="en-US" sz="1800" dirty="0"/>
              <a:t>Describe the distinct style periods of Western music </a:t>
            </a:r>
          </a:p>
          <a:p>
            <a:pPr lvl="1"/>
            <a:r>
              <a:rPr lang="en-US" sz="1800" dirty="0"/>
              <a:t>Recognize selected examples of Western music aurally </a:t>
            </a:r>
          </a:p>
          <a:p>
            <a:r>
              <a:rPr lang="en-US" sz="1800" b="1" dirty="0"/>
              <a:t>General Psychology: Students who complete this course will be able to:</a:t>
            </a:r>
          </a:p>
          <a:p>
            <a:pPr lvl="1"/>
            <a:r>
              <a:rPr lang="en-US" sz="1800" dirty="0"/>
              <a:t>Identify and define basic terms and concepts which are needed for advanced courses in psychology </a:t>
            </a:r>
          </a:p>
          <a:p>
            <a:pPr lvl="1"/>
            <a:r>
              <a:rPr lang="en-US" sz="1800" dirty="0"/>
              <a:t>Outline the scientific method as it is used by psychologists </a:t>
            </a:r>
          </a:p>
          <a:p>
            <a:pPr lvl="1"/>
            <a:r>
              <a:rPr lang="en-US" sz="1800" dirty="0"/>
              <a:t>Apply the principles of psychology to practical problems </a:t>
            </a:r>
          </a:p>
          <a:p>
            <a:pPr lvl="1"/>
            <a:r>
              <a:rPr lang="en-US" sz="1800" dirty="0"/>
              <a:t>Compare and contrast the multiple determinants of behavior (environmental, biological, and genetic) </a:t>
            </a:r>
          </a:p>
          <a:p>
            <a:endParaRPr lang="en-US" dirty="0"/>
          </a:p>
        </p:txBody>
      </p:sp>
    </p:spTree>
    <p:extLst>
      <p:ext uri="{BB962C8B-B14F-4D97-AF65-F5344CB8AC3E}">
        <p14:creationId xmlns:p14="http://schemas.microsoft.com/office/powerpoint/2010/main" val="1262324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4765" y="1013268"/>
            <a:ext cx="7639235" cy="1219200"/>
          </a:xfrm>
        </p:spPr>
        <p:txBody>
          <a:bodyPr>
            <a:normAutofit fontScale="90000"/>
          </a:bodyPr>
          <a:lstStyle/>
          <a:p>
            <a:r>
              <a:rPr lang="en-US" sz="3200" b="1" dirty="0">
                <a:solidFill>
                  <a:srgbClr val="B80906"/>
                </a:solidFill>
              </a:rPr>
              <a:t>Characteristics of the Expected Undergraduate Student Learning Outcomes (EUSLO)</a:t>
            </a:r>
            <a:endParaRPr lang="en-US" sz="3200" dirty="0">
              <a:solidFill>
                <a:srgbClr val="B80906"/>
              </a:solidFill>
            </a:endParaRPr>
          </a:p>
        </p:txBody>
      </p:sp>
      <p:sp>
        <p:nvSpPr>
          <p:cNvPr id="3" name="Content Placeholder 2"/>
          <p:cNvSpPr>
            <a:spLocks noGrp="1"/>
          </p:cNvSpPr>
          <p:nvPr>
            <p:ph idx="1"/>
          </p:nvPr>
        </p:nvSpPr>
        <p:spPr>
          <a:xfrm>
            <a:off x="443100" y="2107919"/>
            <a:ext cx="8229600" cy="4525963"/>
          </a:xfrm>
        </p:spPr>
        <p:txBody>
          <a:bodyPr/>
          <a:lstStyle/>
          <a:p>
            <a:r>
              <a:rPr lang="en-US" sz="2000" b="1" dirty="0"/>
              <a:t>Informed Learners </a:t>
            </a:r>
            <a:r>
              <a:rPr lang="en-US" sz="2000" dirty="0"/>
              <a:t>understand nature and society through forms of inquiry fundamental to the sciences, the humanities, and the arts.  Learners are informed by knowledge and ways of knowing that extend beyond core concepts enabling them to link theory and practice. </a:t>
            </a:r>
          </a:p>
          <a:p>
            <a:r>
              <a:rPr lang="en-US" sz="2000" b="1" dirty="0"/>
              <a:t>Empowered Learners </a:t>
            </a:r>
            <a:r>
              <a:rPr lang="en-US" sz="2000" dirty="0"/>
              <a:t>are critical thinkers who demonstrate intellectual agility and creativity and the ability to manage or create change.  They are able to derive meaning from experience and observation.  They communicate well in diverse settings and employ various strategies to solve problems.  They are empowered through mastery of intellectual and practical skills. </a:t>
            </a:r>
          </a:p>
          <a:p>
            <a:r>
              <a:rPr lang="en-US" sz="2000" b="1" dirty="0"/>
              <a:t>Responsible Learners </a:t>
            </a:r>
            <a:r>
              <a:rPr lang="en-US" sz="2000" dirty="0"/>
              <a:t>are engaged citizens of a diverse democratic society who have a deep sense of social responsibility and ethical judgment.  They are responsible for their personal actions and civic values. </a:t>
            </a:r>
          </a:p>
        </p:txBody>
      </p:sp>
    </p:spTree>
    <p:extLst>
      <p:ext uri="{BB962C8B-B14F-4D97-AF65-F5344CB8AC3E}">
        <p14:creationId xmlns:p14="http://schemas.microsoft.com/office/powerpoint/2010/main" val="2552028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D1BD8-D8F0-48C8-8561-F94FB2937A71}"/>
              </a:ext>
            </a:extLst>
          </p:cNvPr>
          <p:cNvSpPr>
            <a:spLocks noGrp="1"/>
          </p:cNvSpPr>
          <p:nvPr>
            <p:ph type="title"/>
          </p:nvPr>
        </p:nvSpPr>
        <p:spPr>
          <a:xfrm>
            <a:off x="1317812" y="772993"/>
            <a:ext cx="8229600" cy="1143000"/>
          </a:xfrm>
        </p:spPr>
        <p:txBody>
          <a:bodyPr/>
          <a:lstStyle/>
          <a:p>
            <a:r>
              <a:rPr lang="en-US" b="1" dirty="0">
                <a:solidFill>
                  <a:srgbClr val="C00000"/>
                </a:solidFill>
              </a:rPr>
              <a:t>EUSLO Categories </a:t>
            </a:r>
            <a:endParaRPr lang="en-US" dirty="0"/>
          </a:p>
        </p:txBody>
      </p:sp>
      <p:sp>
        <p:nvSpPr>
          <p:cNvPr id="3" name="Content Placeholder 2">
            <a:extLst>
              <a:ext uri="{FF2B5EF4-FFF2-40B4-BE49-F238E27FC236}">
                <a16:creationId xmlns:a16="http://schemas.microsoft.com/office/drawing/2014/main" id="{8F77826F-9BBD-4107-B50A-953B67BC9BFC}"/>
              </a:ext>
            </a:extLst>
          </p:cNvPr>
          <p:cNvSpPr>
            <a:spLocks noGrp="1"/>
          </p:cNvSpPr>
          <p:nvPr>
            <p:ph idx="1"/>
          </p:nvPr>
        </p:nvSpPr>
        <p:spPr>
          <a:xfrm>
            <a:off x="457200" y="1783976"/>
            <a:ext cx="8229600" cy="4342187"/>
          </a:xfrm>
        </p:spPr>
        <p:txBody>
          <a:bodyPr/>
          <a:lstStyle/>
          <a:p>
            <a:r>
              <a:rPr lang="en-US" dirty="0">
                <a:solidFill>
                  <a:srgbClr val="FF0000"/>
                </a:solidFill>
              </a:rPr>
              <a:t>Diversity</a:t>
            </a:r>
          </a:p>
          <a:p>
            <a:r>
              <a:rPr lang="en-US" dirty="0">
                <a:solidFill>
                  <a:srgbClr val="FF0000"/>
                </a:solidFill>
              </a:rPr>
              <a:t>Communication</a:t>
            </a:r>
          </a:p>
          <a:p>
            <a:r>
              <a:rPr lang="en-US" dirty="0">
                <a:solidFill>
                  <a:schemeClr val="accent4">
                    <a:lumMod val="40000"/>
                    <a:lumOff val="60000"/>
                  </a:schemeClr>
                </a:solidFill>
              </a:rPr>
              <a:t>Civic Engagement and Social Justice</a:t>
            </a:r>
          </a:p>
          <a:p>
            <a:r>
              <a:rPr lang="en-US" dirty="0">
                <a:solidFill>
                  <a:schemeClr val="accent4">
                    <a:lumMod val="40000"/>
                    <a:lumOff val="60000"/>
                  </a:schemeClr>
                </a:solidFill>
              </a:rPr>
              <a:t>Problem Solving</a:t>
            </a:r>
          </a:p>
          <a:p>
            <a:r>
              <a:rPr lang="en-US" dirty="0">
                <a:solidFill>
                  <a:srgbClr val="00B050"/>
                </a:solidFill>
              </a:rPr>
              <a:t>Information Literacy</a:t>
            </a:r>
          </a:p>
          <a:p>
            <a:r>
              <a:rPr lang="en-US" dirty="0">
                <a:solidFill>
                  <a:srgbClr val="00B050"/>
                </a:solidFill>
              </a:rPr>
              <a:t>Critical Thinking and Reasoning Skills</a:t>
            </a:r>
          </a:p>
          <a:p>
            <a:r>
              <a:rPr lang="en-US" dirty="0"/>
              <a:t>Global Citizenship</a:t>
            </a:r>
          </a:p>
          <a:p>
            <a:endParaRPr lang="en-US" dirty="0"/>
          </a:p>
        </p:txBody>
      </p:sp>
    </p:spTree>
    <p:extLst>
      <p:ext uri="{BB962C8B-B14F-4D97-AF65-F5344CB8AC3E}">
        <p14:creationId xmlns:p14="http://schemas.microsoft.com/office/powerpoint/2010/main" val="6289959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988" y="1176292"/>
            <a:ext cx="8534400" cy="1143000"/>
          </a:xfrm>
        </p:spPr>
        <p:txBody>
          <a:bodyPr/>
          <a:lstStyle/>
          <a:p>
            <a:r>
              <a:rPr lang="en-US" b="1" dirty="0">
                <a:solidFill>
                  <a:srgbClr val="C00000"/>
                </a:solidFill>
              </a:rPr>
              <a:t>What is happening now?</a:t>
            </a:r>
          </a:p>
        </p:txBody>
      </p:sp>
      <p:sp>
        <p:nvSpPr>
          <p:cNvPr id="3" name="Content Placeholder 2"/>
          <p:cNvSpPr>
            <a:spLocks noGrp="1"/>
          </p:cNvSpPr>
          <p:nvPr>
            <p:ph idx="1"/>
          </p:nvPr>
        </p:nvSpPr>
        <p:spPr>
          <a:xfrm>
            <a:off x="403412" y="2208930"/>
            <a:ext cx="8229600" cy="3916363"/>
          </a:xfrm>
        </p:spPr>
        <p:txBody>
          <a:bodyPr>
            <a:normAutofit fontScale="92500" lnSpcReduction="10000"/>
          </a:bodyPr>
          <a:lstStyle/>
          <a:p>
            <a:r>
              <a:rPr lang="en-US" dirty="0"/>
              <a:t>Most Liberal Studies courses do have a syllabi of record that has an explicit discussion of how the learning objectives relate to the EUSLO characteristics.</a:t>
            </a:r>
          </a:p>
          <a:p>
            <a:r>
              <a:rPr lang="en-US" dirty="0"/>
              <a:t>Departments are currently “mapping” the course outcomes to the EUSLO.</a:t>
            </a:r>
          </a:p>
          <a:p>
            <a:r>
              <a:rPr lang="en-US" dirty="0"/>
              <a:t>Departments are implementing a tool to measure how the course outcomes are to be met.</a:t>
            </a:r>
          </a:p>
        </p:txBody>
      </p:sp>
    </p:spTree>
    <p:extLst>
      <p:ext uri="{BB962C8B-B14F-4D97-AF65-F5344CB8AC3E}">
        <p14:creationId xmlns:p14="http://schemas.microsoft.com/office/powerpoint/2010/main" val="1276388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1FA1C-E8DD-234A-B412-EFD6C7F6A7FC}"/>
              </a:ext>
            </a:extLst>
          </p:cNvPr>
          <p:cNvSpPr>
            <a:spLocks noGrp="1"/>
          </p:cNvSpPr>
          <p:nvPr>
            <p:ph type="title"/>
          </p:nvPr>
        </p:nvSpPr>
        <p:spPr>
          <a:xfrm>
            <a:off x="580490" y="1037044"/>
            <a:ext cx="8229600" cy="740385"/>
          </a:xfrm>
        </p:spPr>
        <p:txBody>
          <a:bodyPr>
            <a:normAutofit fontScale="90000"/>
          </a:bodyPr>
          <a:lstStyle/>
          <a:p>
            <a:r>
              <a:rPr lang="en-US" b="1" dirty="0">
                <a:solidFill>
                  <a:srgbClr val="FF0000"/>
                </a:solidFill>
              </a:rPr>
              <a:t>DANC 102</a:t>
            </a:r>
          </a:p>
        </p:txBody>
      </p:sp>
      <p:sp>
        <p:nvSpPr>
          <p:cNvPr id="3" name="Content Placeholder 2">
            <a:extLst>
              <a:ext uri="{FF2B5EF4-FFF2-40B4-BE49-F238E27FC236}">
                <a16:creationId xmlns:a16="http://schemas.microsoft.com/office/drawing/2014/main" id="{A9883034-398F-E04C-8ADD-0FECFBA02096}"/>
              </a:ext>
            </a:extLst>
          </p:cNvPr>
          <p:cNvSpPr>
            <a:spLocks noGrp="1"/>
          </p:cNvSpPr>
          <p:nvPr>
            <p:ph idx="1"/>
          </p:nvPr>
        </p:nvSpPr>
        <p:spPr>
          <a:xfrm>
            <a:off x="395555" y="1962365"/>
            <a:ext cx="8229600" cy="4348734"/>
          </a:xfrm>
        </p:spPr>
        <p:txBody>
          <a:bodyPr>
            <a:normAutofit/>
          </a:bodyPr>
          <a:lstStyle/>
          <a:p>
            <a:r>
              <a:rPr lang="en-US" sz="2800" dirty="0"/>
              <a:t>Explores dance as communication, ritual, social engagement, entertainment, and as an art form. Dance history, genealogy, aesthetics, critical analysis and response, and the creative process are examined. Class experience includes viewing and critical analysis of professional dance works, attending at least two live productions, and engaging in the creative process in practice and performance.</a:t>
            </a:r>
          </a:p>
        </p:txBody>
      </p:sp>
    </p:spTree>
    <p:extLst>
      <p:ext uri="{BB962C8B-B14F-4D97-AF65-F5344CB8AC3E}">
        <p14:creationId xmlns:p14="http://schemas.microsoft.com/office/powerpoint/2010/main" val="2888535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982" y="762000"/>
            <a:ext cx="8229600" cy="1065446"/>
          </a:xfrm>
        </p:spPr>
        <p:txBody>
          <a:bodyPr>
            <a:normAutofit fontScale="90000"/>
          </a:bodyPr>
          <a:lstStyle/>
          <a:p>
            <a:br>
              <a:rPr lang="en-US" dirty="0"/>
            </a:br>
            <a:endParaRPr lang="en-US" dirty="0"/>
          </a:p>
        </p:txBody>
      </p:sp>
      <p:sp>
        <p:nvSpPr>
          <p:cNvPr id="3" name="Content Placeholder 2"/>
          <p:cNvSpPr>
            <a:spLocks noGrp="1"/>
          </p:cNvSpPr>
          <p:nvPr>
            <p:ph idx="1"/>
          </p:nvPr>
        </p:nvSpPr>
        <p:spPr>
          <a:xfrm>
            <a:off x="477982" y="1704109"/>
            <a:ext cx="8229600" cy="4424363"/>
          </a:xfrm>
        </p:spPr>
        <p:txBody>
          <a:bodyPr/>
          <a:lstStyle/>
          <a:p>
            <a:endParaRPr lang="en-US" dirty="0"/>
          </a:p>
          <a:p>
            <a:endParaRPr lang="en-US" dirty="0"/>
          </a:p>
          <a:p>
            <a:endParaRPr lang="en-US" dirty="0"/>
          </a:p>
          <a:p>
            <a:endParaRPr lang="en-US" dirty="0"/>
          </a:p>
          <a:p>
            <a:pPr marL="0" indent="0">
              <a:buNone/>
            </a:pPr>
            <a:endParaRPr lang="en-US" dirty="0"/>
          </a:p>
          <a:p>
            <a:r>
              <a:rPr lang="en-US" dirty="0"/>
              <a:t>Can you name each individual?</a:t>
            </a:r>
          </a:p>
          <a:p>
            <a:r>
              <a:rPr lang="en-US" dirty="0"/>
              <a:t>What do they have in common?</a:t>
            </a:r>
          </a:p>
        </p:txBody>
      </p:sp>
      <p:pic>
        <p:nvPicPr>
          <p:cNvPr id="4" name="Picture 3" descr="Ahmet Alper: &lt;strong&gt;Steve Jobs&lt;/strong&gt; Stanford Üniversitesi Mezuniyet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2779" y="1527064"/>
            <a:ext cx="3305707" cy="2484980"/>
          </a:xfrm>
          <a:prstGeom prst="rect">
            <a:avLst/>
          </a:prstGeom>
        </p:spPr>
      </p:pic>
      <p:pic>
        <p:nvPicPr>
          <p:cNvPr id="5" name="Picture 4" descr="&lt;strong&gt;LEONARDO&lt;/strong&gt; &lt;strong&gt;DA&lt;/strong&gt; &lt;strong&gt;VINCI&lt;/strong&gt;"/>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25889" y="1314518"/>
            <a:ext cx="2234290" cy="2910073"/>
          </a:xfrm>
          <a:prstGeom prst="rect">
            <a:avLst/>
          </a:prstGeom>
        </p:spPr>
      </p:pic>
    </p:spTree>
    <p:extLst>
      <p:ext uri="{BB962C8B-B14F-4D97-AF65-F5344CB8AC3E}">
        <p14:creationId xmlns:p14="http://schemas.microsoft.com/office/powerpoint/2010/main" val="3456769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1FA1C-E8DD-234A-B412-EFD6C7F6A7FC}"/>
              </a:ext>
            </a:extLst>
          </p:cNvPr>
          <p:cNvSpPr>
            <a:spLocks noGrp="1"/>
          </p:cNvSpPr>
          <p:nvPr>
            <p:ph type="title"/>
          </p:nvPr>
        </p:nvSpPr>
        <p:spPr>
          <a:xfrm>
            <a:off x="580490" y="1037044"/>
            <a:ext cx="8229600" cy="740385"/>
          </a:xfrm>
        </p:spPr>
        <p:txBody>
          <a:bodyPr>
            <a:normAutofit fontScale="90000"/>
          </a:bodyPr>
          <a:lstStyle/>
          <a:p>
            <a:r>
              <a:rPr lang="en-US" b="1" dirty="0">
                <a:solidFill>
                  <a:srgbClr val="FF0000"/>
                </a:solidFill>
              </a:rPr>
              <a:t>Outcomes with Assessment</a:t>
            </a:r>
          </a:p>
        </p:txBody>
      </p:sp>
      <p:pic>
        <p:nvPicPr>
          <p:cNvPr id="5" name="Content Placeholder 4">
            <a:extLst>
              <a:ext uri="{FF2B5EF4-FFF2-40B4-BE49-F238E27FC236}">
                <a16:creationId xmlns:a16="http://schemas.microsoft.com/office/drawing/2014/main" id="{5349B976-E6C8-2046-93CC-F8147B5E54A0}"/>
              </a:ext>
            </a:extLst>
          </p:cNvPr>
          <p:cNvPicPr>
            <a:picLocks noGrp="1" noChangeAspect="1"/>
          </p:cNvPicPr>
          <p:nvPr>
            <p:ph idx="1"/>
          </p:nvPr>
        </p:nvPicPr>
        <p:blipFill>
          <a:blip r:embed="rId2"/>
          <a:stretch>
            <a:fillRect/>
          </a:stretch>
        </p:blipFill>
        <p:spPr>
          <a:xfrm>
            <a:off x="395288" y="1996535"/>
            <a:ext cx="8229600" cy="4279392"/>
          </a:xfrm>
        </p:spPr>
      </p:pic>
    </p:spTree>
    <p:extLst>
      <p:ext uri="{BB962C8B-B14F-4D97-AF65-F5344CB8AC3E}">
        <p14:creationId xmlns:p14="http://schemas.microsoft.com/office/powerpoint/2010/main" val="20316076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1FA1C-E8DD-234A-B412-EFD6C7F6A7FC}"/>
              </a:ext>
            </a:extLst>
          </p:cNvPr>
          <p:cNvSpPr>
            <a:spLocks noGrp="1"/>
          </p:cNvSpPr>
          <p:nvPr>
            <p:ph type="title"/>
          </p:nvPr>
        </p:nvSpPr>
        <p:spPr>
          <a:xfrm>
            <a:off x="580490" y="1037044"/>
            <a:ext cx="8229600" cy="740385"/>
          </a:xfrm>
        </p:spPr>
        <p:txBody>
          <a:bodyPr>
            <a:normAutofit fontScale="90000"/>
          </a:bodyPr>
          <a:lstStyle/>
          <a:p>
            <a:r>
              <a:rPr lang="en-US" b="1" dirty="0">
                <a:solidFill>
                  <a:srgbClr val="FF0000"/>
                </a:solidFill>
              </a:rPr>
              <a:t>Outcomes mapped</a:t>
            </a:r>
          </a:p>
        </p:txBody>
      </p:sp>
      <p:pic>
        <p:nvPicPr>
          <p:cNvPr id="5" name="Content Placeholder 4">
            <a:extLst>
              <a:ext uri="{FF2B5EF4-FFF2-40B4-BE49-F238E27FC236}">
                <a16:creationId xmlns:a16="http://schemas.microsoft.com/office/drawing/2014/main" id="{5349B976-E6C8-2046-93CC-F8147B5E54A0}"/>
              </a:ext>
            </a:extLst>
          </p:cNvPr>
          <p:cNvPicPr>
            <a:picLocks noGrp="1" noChangeAspect="1"/>
          </p:cNvPicPr>
          <p:nvPr>
            <p:ph idx="1"/>
          </p:nvPr>
        </p:nvPicPr>
        <p:blipFill>
          <a:blip r:embed="rId2"/>
          <a:stretch>
            <a:fillRect/>
          </a:stretch>
        </p:blipFill>
        <p:spPr>
          <a:xfrm>
            <a:off x="395288" y="1996535"/>
            <a:ext cx="8229600" cy="4279392"/>
          </a:xfrm>
        </p:spPr>
      </p:pic>
    </p:spTree>
    <p:extLst>
      <p:ext uri="{BB962C8B-B14F-4D97-AF65-F5344CB8AC3E}">
        <p14:creationId xmlns:p14="http://schemas.microsoft.com/office/powerpoint/2010/main" val="231985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lstStyle/>
          <a:p>
            <a:pPr algn="ctr">
              <a:buNone/>
            </a:pPr>
            <a:endParaRPr lang="en-US" sz="4400" b="1" dirty="0">
              <a:solidFill>
                <a:srgbClr val="FF0000"/>
              </a:solidFill>
            </a:endParaRPr>
          </a:p>
          <a:p>
            <a:pPr algn="ctr">
              <a:buNone/>
            </a:pPr>
            <a:r>
              <a:rPr lang="en-US" sz="4400" b="1" dirty="0">
                <a:solidFill>
                  <a:srgbClr val="B80906"/>
                </a:solidFill>
              </a:rPr>
              <a:t>Questions?</a:t>
            </a:r>
            <a:endParaRPr lang="en-US" b="1" dirty="0">
              <a:solidFill>
                <a:srgbClr val="B80906"/>
              </a:solidFill>
            </a:endParaRPr>
          </a:p>
          <a:p>
            <a:pPr marL="457200" lvl="1" indent="0">
              <a:buNone/>
            </a:pPr>
            <a:endParaRPr lang="en-US" b="1" dirty="0"/>
          </a:p>
          <a:p>
            <a:pPr marL="457200" lvl="1" indent="0">
              <a:buNone/>
            </a:pPr>
            <a:endParaRPr lang="en-US" b="1" dirty="0"/>
          </a:p>
          <a:p>
            <a:endParaRPr lang="en-US" dirty="0"/>
          </a:p>
        </p:txBody>
      </p:sp>
    </p:spTree>
    <p:extLst>
      <p:ext uri="{BB962C8B-B14F-4D97-AF65-F5344CB8AC3E}">
        <p14:creationId xmlns:p14="http://schemas.microsoft.com/office/powerpoint/2010/main" val="3049158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610D66-816B-43F8-8EF8-E4E8DEEE646F}"/>
              </a:ext>
            </a:extLst>
          </p:cNvPr>
          <p:cNvSpPr>
            <a:spLocks noGrp="1"/>
          </p:cNvSpPr>
          <p:nvPr>
            <p:ph type="title"/>
          </p:nvPr>
        </p:nvSpPr>
        <p:spPr>
          <a:xfrm>
            <a:off x="914400" y="731838"/>
            <a:ext cx="8229600" cy="1143000"/>
          </a:xfrm>
        </p:spPr>
        <p:txBody>
          <a:bodyPr/>
          <a:lstStyle/>
          <a:p>
            <a:r>
              <a:rPr lang="en-US" b="1" dirty="0">
                <a:solidFill>
                  <a:schemeClr val="tx2"/>
                </a:solidFill>
              </a:rPr>
              <a:t>What did they do?</a:t>
            </a:r>
          </a:p>
        </p:txBody>
      </p:sp>
      <p:pic>
        <p:nvPicPr>
          <p:cNvPr id="7" name="Content Placeholder 6">
            <a:extLst>
              <a:ext uri="{FF2B5EF4-FFF2-40B4-BE49-F238E27FC236}">
                <a16:creationId xmlns:a16="http://schemas.microsoft.com/office/drawing/2014/main" id="{4C5046B8-71D1-41A9-99BE-90E8EF1A4F6A}"/>
              </a:ext>
            </a:extLst>
          </p:cNvPr>
          <p:cNvPicPr>
            <a:picLocks noGrp="1" noChangeAspect="1"/>
          </p:cNvPicPr>
          <p:nvPr>
            <p:ph sz="half" idx="1"/>
          </p:nvPr>
        </p:nvPicPr>
        <p:blipFill>
          <a:blip r:embed="rId2"/>
          <a:stretch>
            <a:fillRect/>
          </a:stretch>
        </p:blipFill>
        <p:spPr>
          <a:xfrm>
            <a:off x="719917" y="2247813"/>
            <a:ext cx="3288779" cy="3521220"/>
          </a:xfrm>
          <a:prstGeom prst="rect">
            <a:avLst/>
          </a:prstGeom>
        </p:spPr>
      </p:pic>
      <p:sp>
        <p:nvSpPr>
          <p:cNvPr id="6" name="Content Placeholder 5">
            <a:extLst>
              <a:ext uri="{FF2B5EF4-FFF2-40B4-BE49-F238E27FC236}">
                <a16:creationId xmlns:a16="http://schemas.microsoft.com/office/drawing/2014/main" id="{509C6CC7-FC21-49EF-9F1D-D59FCE1C3CAA}"/>
              </a:ext>
            </a:extLst>
          </p:cNvPr>
          <p:cNvSpPr>
            <a:spLocks noGrp="1"/>
          </p:cNvSpPr>
          <p:nvPr>
            <p:ph sz="half" idx="2"/>
          </p:nvPr>
        </p:nvSpPr>
        <p:spPr>
          <a:xfrm>
            <a:off x="4648200" y="1874838"/>
            <a:ext cx="4038600" cy="4251325"/>
          </a:xfrm>
        </p:spPr>
        <p:txBody>
          <a:bodyPr/>
          <a:lstStyle/>
          <a:p>
            <a:pPr marL="0" indent="0">
              <a:buNone/>
            </a:pPr>
            <a:r>
              <a:rPr lang="en-US" dirty="0"/>
              <a:t>Leonardo studied:</a:t>
            </a:r>
          </a:p>
          <a:p>
            <a:pPr lvl="1"/>
            <a:r>
              <a:rPr lang="en-US" dirty="0"/>
              <a:t>Biology</a:t>
            </a:r>
          </a:p>
          <a:p>
            <a:pPr lvl="1"/>
            <a:r>
              <a:rPr lang="en-US" dirty="0"/>
              <a:t>Civil Engineering</a:t>
            </a:r>
          </a:p>
          <a:p>
            <a:pPr lvl="1"/>
            <a:r>
              <a:rPr lang="en-US" dirty="0"/>
              <a:t>Human Anatomy</a:t>
            </a:r>
          </a:p>
          <a:p>
            <a:r>
              <a:rPr lang="en-US" dirty="0"/>
              <a:t>Considered a scientist as much as an artist</a:t>
            </a:r>
          </a:p>
          <a:p>
            <a:r>
              <a:rPr lang="en-US" dirty="0"/>
              <a:t>Do not work in a silo</a:t>
            </a:r>
          </a:p>
          <a:p>
            <a:pPr lvl="1"/>
            <a:r>
              <a:rPr lang="en-US" i="1" dirty="0"/>
              <a:t>Walter </a:t>
            </a:r>
            <a:r>
              <a:rPr lang="en-US" i="1" dirty="0" err="1"/>
              <a:t>Issacson’s</a:t>
            </a:r>
            <a:r>
              <a:rPr lang="en-US" i="1" dirty="0"/>
              <a:t> “Leonardo da </a:t>
            </a:r>
            <a:r>
              <a:rPr lang="en-US" i="1" dirty="0" err="1"/>
              <a:t>Vinvi</a:t>
            </a:r>
            <a:r>
              <a:rPr lang="en-US" i="1" dirty="0"/>
              <a:t>”</a:t>
            </a:r>
          </a:p>
        </p:txBody>
      </p:sp>
    </p:spTree>
    <p:extLst>
      <p:ext uri="{BB962C8B-B14F-4D97-AF65-F5344CB8AC3E}">
        <p14:creationId xmlns:p14="http://schemas.microsoft.com/office/powerpoint/2010/main" val="4113636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7429" y="601287"/>
            <a:ext cx="8229600" cy="1143000"/>
          </a:xfrm>
        </p:spPr>
        <p:txBody>
          <a:bodyPr/>
          <a:lstStyle/>
          <a:p>
            <a:r>
              <a:rPr lang="en-US" sz="3600" dirty="0">
                <a:solidFill>
                  <a:srgbClr val="B80906"/>
                </a:solidFill>
              </a:rPr>
              <a:t>What is Liberal Studies?</a:t>
            </a:r>
          </a:p>
        </p:txBody>
      </p:sp>
      <p:sp>
        <p:nvSpPr>
          <p:cNvPr id="3" name="Content Placeholder 2"/>
          <p:cNvSpPr>
            <a:spLocks noGrp="1"/>
          </p:cNvSpPr>
          <p:nvPr>
            <p:ph idx="1"/>
          </p:nvPr>
        </p:nvSpPr>
        <p:spPr>
          <a:xfrm>
            <a:off x="457200" y="1781694"/>
            <a:ext cx="8229600" cy="4525963"/>
          </a:xfrm>
        </p:spPr>
        <p:txBody>
          <a:bodyPr>
            <a:normAutofit/>
          </a:bodyPr>
          <a:lstStyle/>
          <a:p>
            <a:r>
              <a:rPr lang="en-US" sz="2800" dirty="0"/>
              <a:t>Liberal studies is a </a:t>
            </a:r>
            <a:r>
              <a:rPr lang="en-US" sz="2800" b="1" dirty="0"/>
              <a:t>common core curriculum </a:t>
            </a:r>
            <a:r>
              <a:rPr lang="en-US" sz="2800" dirty="0"/>
              <a:t>required by all undergraduates that include courses related to the </a:t>
            </a:r>
            <a:r>
              <a:rPr lang="en-US" sz="2800" b="1" dirty="0"/>
              <a:t>humanities</a:t>
            </a:r>
            <a:r>
              <a:rPr lang="en-US" sz="2800" dirty="0"/>
              <a:t>, </a:t>
            </a:r>
            <a:r>
              <a:rPr lang="en-US" sz="2800" b="1" dirty="0"/>
              <a:t>arts</a:t>
            </a:r>
            <a:r>
              <a:rPr lang="en-US" sz="2800" dirty="0"/>
              <a:t>, and </a:t>
            </a:r>
            <a:r>
              <a:rPr lang="en-US" sz="2800" b="1" dirty="0"/>
              <a:t>sciences</a:t>
            </a:r>
            <a:r>
              <a:rPr lang="en-US" sz="2800" dirty="0"/>
              <a:t>. </a:t>
            </a:r>
          </a:p>
          <a:p>
            <a:r>
              <a:rPr lang="en-US" sz="2800" dirty="0"/>
              <a:t>Liberal studies courses allow students to synthesize what they learn into a coherent whole that </a:t>
            </a:r>
            <a:r>
              <a:rPr lang="en-US" sz="2800" b="1" dirty="0"/>
              <a:t>serves life goals</a:t>
            </a:r>
            <a:r>
              <a:rPr lang="en-US" sz="2800" dirty="0"/>
              <a:t>. </a:t>
            </a:r>
          </a:p>
          <a:p>
            <a:r>
              <a:rPr lang="en-US" sz="2800" kern="1200" dirty="0">
                <a:solidFill>
                  <a:srgbClr val="000000"/>
                </a:solidFill>
              </a:rPr>
              <a:t>Liberal studies courses will allow students to gain </a:t>
            </a:r>
            <a:r>
              <a:rPr lang="en-US" sz="2800" b="1" kern="1200" dirty="0">
                <a:solidFill>
                  <a:srgbClr val="000000"/>
                </a:solidFill>
              </a:rPr>
              <a:t>marketability</a:t>
            </a:r>
            <a:r>
              <a:rPr lang="en-US" sz="2800" kern="1200" dirty="0">
                <a:solidFill>
                  <a:srgbClr val="000000"/>
                </a:solidFill>
              </a:rPr>
              <a:t> using required Liberal Studies coursework.</a:t>
            </a:r>
            <a:endParaRPr lang="en-US" sz="2800" dirty="0"/>
          </a:p>
        </p:txBody>
      </p:sp>
    </p:spTree>
    <p:extLst>
      <p:ext uri="{BB962C8B-B14F-4D97-AF65-F5344CB8AC3E}">
        <p14:creationId xmlns:p14="http://schemas.microsoft.com/office/powerpoint/2010/main" val="3838627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78384"/>
            <a:ext cx="8610600" cy="914400"/>
          </a:xfrm>
        </p:spPr>
        <p:txBody>
          <a:bodyPr/>
          <a:lstStyle/>
          <a:p>
            <a:r>
              <a:rPr lang="en-US" sz="3400" b="1" dirty="0">
                <a:solidFill>
                  <a:srgbClr val="C00000"/>
                </a:solidFill>
              </a:rPr>
              <a:t>What does Liberal Studies add to a program? </a:t>
            </a:r>
          </a:p>
        </p:txBody>
      </p:sp>
      <p:sp>
        <p:nvSpPr>
          <p:cNvPr id="3" name="Content Placeholder 2"/>
          <p:cNvSpPr>
            <a:spLocks noGrp="1"/>
          </p:cNvSpPr>
          <p:nvPr>
            <p:ph idx="1"/>
          </p:nvPr>
        </p:nvSpPr>
        <p:spPr>
          <a:xfrm>
            <a:off x="452022" y="2017450"/>
            <a:ext cx="8229600" cy="4572000"/>
          </a:xfrm>
        </p:spPr>
        <p:txBody>
          <a:bodyPr/>
          <a:lstStyle/>
          <a:p>
            <a:r>
              <a:rPr lang="en-US" i="1" dirty="0"/>
              <a:t>Professional behavior </a:t>
            </a:r>
            <a:r>
              <a:rPr lang="en-US" dirty="0"/>
              <a:t>includes</a:t>
            </a:r>
            <a:r>
              <a:rPr lang="en-US" i="1" dirty="0"/>
              <a:t> </a:t>
            </a:r>
            <a:r>
              <a:rPr lang="en-US" dirty="0"/>
              <a:t>commitment to learning, interpersonal skills, communication skills, effective use of time and resources, use of constructive feedback, problem solving, responsibility, critical thinking, and stress management. </a:t>
            </a:r>
          </a:p>
          <a:p>
            <a:pPr marL="0" indent="0" algn="r">
              <a:buNone/>
            </a:pPr>
            <a:r>
              <a:rPr lang="en-US" sz="2400" i="1" dirty="0" err="1"/>
              <a:t>Jette</a:t>
            </a:r>
            <a:r>
              <a:rPr lang="en-US" sz="2400" i="1" dirty="0"/>
              <a:t> D. U., &amp; </a:t>
            </a:r>
            <a:r>
              <a:rPr lang="en-US" sz="2400" i="1" dirty="0" err="1"/>
              <a:t>Portney</a:t>
            </a:r>
            <a:r>
              <a:rPr lang="en-US" sz="2400" i="1" dirty="0"/>
              <a:t>, L. G (2003)</a:t>
            </a:r>
          </a:p>
          <a:p>
            <a:r>
              <a:rPr lang="en-US" dirty="0"/>
              <a:t>Provides the basis for developing </a:t>
            </a:r>
            <a:r>
              <a:rPr lang="en-US" b="1" dirty="0"/>
              <a:t>essential</a:t>
            </a:r>
            <a:r>
              <a:rPr lang="en-US" dirty="0"/>
              <a:t> learning outcomes.</a:t>
            </a:r>
          </a:p>
          <a:p>
            <a:pPr marL="0" indent="0">
              <a:buNone/>
            </a:pPr>
            <a:endParaRPr lang="en-US" sz="2400" dirty="0"/>
          </a:p>
        </p:txBody>
      </p:sp>
    </p:spTree>
    <p:extLst>
      <p:ext uri="{BB962C8B-B14F-4D97-AF65-F5344CB8AC3E}">
        <p14:creationId xmlns:p14="http://schemas.microsoft.com/office/powerpoint/2010/main" val="685405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image of comfort zone and where the magic happens">
            <a:extLst>
              <a:ext uri="{FF2B5EF4-FFF2-40B4-BE49-F238E27FC236}">
                <a16:creationId xmlns:a16="http://schemas.microsoft.com/office/drawing/2014/main" id="{7BC8D875-5237-48A5-970E-C36F727BD140}"/>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1389529" y="1443598"/>
            <a:ext cx="6956611" cy="4792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4071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457199" y="2030591"/>
            <a:ext cx="8337479" cy="4800600"/>
          </a:xfrm>
        </p:spPr>
        <p:txBody>
          <a:bodyPr/>
          <a:lstStyle/>
          <a:p>
            <a:r>
              <a:rPr lang="en-US" sz="2800" dirty="0"/>
              <a:t>Students at IUP must take a minimum of 40 credits and a maximum of 48 credits. </a:t>
            </a:r>
            <a:br>
              <a:rPr lang="en-US" sz="2800" dirty="0"/>
            </a:br>
            <a:r>
              <a:rPr lang="en-US" sz="2800" dirty="0"/>
              <a:t>					</a:t>
            </a:r>
            <a:r>
              <a:rPr lang="en-US" sz="2400" i="1" dirty="0"/>
              <a:t>PASSHE’s Board of Governors Policy 1990-06A </a:t>
            </a:r>
            <a:endParaRPr lang="en-US" sz="2400" i="1" dirty="0">
              <a:solidFill>
                <a:srgbClr val="FF0000"/>
              </a:solidFill>
            </a:endParaRPr>
          </a:p>
          <a:p>
            <a:r>
              <a:rPr lang="en-US" sz="2800" dirty="0"/>
              <a:t>Divided into three areas:</a:t>
            </a:r>
          </a:p>
          <a:p>
            <a:pPr lvl="1"/>
            <a:r>
              <a:rPr lang="en-US" dirty="0"/>
              <a:t>Learning Skills	English and Math			9-10 cr.</a:t>
            </a:r>
          </a:p>
          <a:p>
            <a:pPr lvl="1"/>
            <a:r>
              <a:rPr lang="en-US" dirty="0"/>
              <a:t>Knowledge Areas 	Humanities, Sciences, </a:t>
            </a:r>
            <a:br>
              <a:rPr lang="en-US" dirty="0"/>
            </a:br>
            <a:r>
              <a:rPr lang="en-US" dirty="0"/>
              <a:t>							Art, and Wellness 		31-32 cr.</a:t>
            </a:r>
          </a:p>
          <a:p>
            <a:pPr lvl="1"/>
            <a:r>
              <a:rPr lang="en-US" dirty="0"/>
              <a:t>Electives 											3 -6 cr.</a:t>
            </a:r>
          </a:p>
          <a:p>
            <a:endParaRPr lang="en-US" sz="2800" dirty="0"/>
          </a:p>
        </p:txBody>
      </p:sp>
      <p:sp>
        <p:nvSpPr>
          <p:cNvPr id="4" name="TextBox 3"/>
          <p:cNvSpPr txBox="1"/>
          <p:nvPr/>
        </p:nvSpPr>
        <p:spPr>
          <a:xfrm>
            <a:off x="750916" y="1329890"/>
            <a:ext cx="8763000" cy="523220"/>
          </a:xfrm>
          <a:prstGeom prst="rect">
            <a:avLst/>
          </a:prstGeom>
          <a:noFill/>
        </p:spPr>
        <p:txBody>
          <a:bodyPr wrap="square" rtlCol="0">
            <a:spAutoFit/>
          </a:bodyPr>
          <a:lstStyle/>
          <a:p>
            <a:pPr algn="ctr"/>
            <a:r>
              <a:rPr lang="en-US" sz="2800" b="1" dirty="0">
                <a:solidFill>
                  <a:srgbClr val="C00000"/>
                </a:solidFill>
              </a:rPr>
              <a:t>Brief Overview of IUP’s Liberal Studies Curriculum</a:t>
            </a:r>
          </a:p>
        </p:txBody>
      </p:sp>
    </p:spTree>
    <p:extLst>
      <p:ext uri="{BB962C8B-B14F-4D97-AF65-F5344CB8AC3E}">
        <p14:creationId xmlns:p14="http://schemas.microsoft.com/office/powerpoint/2010/main" val="587191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409700"/>
            <a:ext cx="8229600" cy="838200"/>
          </a:xfrm>
        </p:spPr>
        <p:txBody>
          <a:bodyPr>
            <a:normAutofit fontScale="90000"/>
          </a:bodyPr>
          <a:lstStyle/>
          <a:p>
            <a:br>
              <a:rPr lang="en-US" b="1" dirty="0">
                <a:solidFill>
                  <a:srgbClr val="FF0000"/>
                </a:solidFill>
              </a:rPr>
            </a:br>
            <a:r>
              <a:rPr lang="en-US" b="1" dirty="0">
                <a:solidFill>
                  <a:srgbClr val="C00000"/>
                </a:solidFill>
              </a:rPr>
              <a:t>Writing Across the Curriculum</a:t>
            </a:r>
            <a:br>
              <a:rPr lang="en-US" b="1" dirty="0">
                <a:solidFill>
                  <a:srgbClr val="FF0000"/>
                </a:solidFill>
              </a:rPr>
            </a:br>
            <a:endParaRPr lang="en-US" dirty="0"/>
          </a:p>
        </p:txBody>
      </p:sp>
      <p:sp>
        <p:nvSpPr>
          <p:cNvPr id="3" name="Content Placeholder 2"/>
          <p:cNvSpPr>
            <a:spLocks noGrp="1"/>
          </p:cNvSpPr>
          <p:nvPr>
            <p:ph idx="1"/>
          </p:nvPr>
        </p:nvSpPr>
        <p:spPr>
          <a:xfrm>
            <a:off x="457200" y="2465041"/>
            <a:ext cx="8229600" cy="4525963"/>
          </a:xfrm>
        </p:spPr>
        <p:txBody>
          <a:bodyPr/>
          <a:lstStyle/>
          <a:p>
            <a:pPr lvl="1"/>
            <a:r>
              <a:rPr lang="en-US" i="1" dirty="0"/>
              <a:t>effectively communicate in writing, be able to respond critically and analytically to materials and sources relevant to the course, and discuss/critique his or her own writing</a:t>
            </a:r>
          </a:p>
          <a:p>
            <a:pPr lvl="1"/>
            <a:r>
              <a:rPr lang="en-US" b="1" i="1" dirty="0"/>
              <a:t>Writing Intensive </a:t>
            </a:r>
            <a:r>
              <a:rPr lang="en-US" i="1" dirty="0"/>
              <a:t>Versus </a:t>
            </a:r>
            <a:r>
              <a:rPr lang="en-US" b="1" i="1" dirty="0"/>
              <a:t>Writing Plans</a:t>
            </a:r>
          </a:p>
          <a:p>
            <a:endParaRPr lang="en-US" sz="2400" i="1" dirty="0"/>
          </a:p>
        </p:txBody>
      </p:sp>
    </p:spTree>
    <p:extLst>
      <p:ext uri="{BB962C8B-B14F-4D97-AF65-F5344CB8AC3E}">
        <p14:creationId xmlns:p14="http://schemas.microsoft.com/office/powerpoint/2010/main" val="118701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4497" y="2808270"/>
            <a:ext cx="8382000" cy="3611563"/>
          </a:xfrm>
        </p:spPr>
        <p:txBody>
          <a:bodyPr>
            <a:normAutofit fontScale="92500" lnSpcReduction="10000"/>
          </a:bodyPr>
          <a:lstStyle/>
          <a:p>
            <a:pPr marL="0" indent="0">
              <a:buNone/>
            </a:pPr>
            <a:r>
              <a:rPr lang="en-US" sz="5400" dirty="0"/>
              <a:t>Student Learning Outcomes </a:t>
            </a:r>
          </a:p>
          <a:p>
            <a:pPr marL="0" indent="0">
              <a:buNone/>
            </a:pPr>
            <a:endParaRPr lang="en-US" dirty="0"/>
          </a:p>
          <a:p>
            <a:pPr marL="0" indent="0">
              <a:buNone/>
            </a:pPr>
            <a:r>
              <a:rPr lang="en-US" dirty="0"/>
              <a:t>		versus </a:t>
            </a:r>
          </a:p>
          <a:p>
            <a:pPr marL="0" indent="0">
              <a:buNone/>
            </a:pPr>
            <a:endParaRPr lang="en-US" sz="5400" dirty="0"/>
          </a:p>
          <a:p>
            <a:pPr marL="0" indent="0">
              <a:buNone/>
            </a:pPr>
            <a:r>
              <a:rPr lang="en-US" sz="5400" dirty="0"/>
              <a:t>			EUSLO</a:t>
            </a:r>
            <a:r>
              <a:rPr lang="en-US" dirty="0"/>
              <a:t> (</a:t>
            </a:r>
            <a:r>
              <a:rPr lang="en-US" sz="2800" dirty="0"/>
              <a:t>pronounced you-slow)</a:t>
            </a:r>
          </a:p>
        </p:txBody>
      </p:sp>
      <p:sp>
        <p:nvSpPr>
          <p:cNvPr id="4" name="Title 1">
            <a:extLst>
              <a:ext uri="{FF2B5EF4-FFF2-40B4-BE49-F238E27FC236}">
                <a16:creationId xmlns:a16="http://schemas.microsoft.com/office/drawing/2014/main" id="{FC395170-6857-8B45-AB99-92AC10DF6944}"/>
              </a:ext>
            </a:extLst>
          </p:cNvPr>
          <p:cNvSpPr>
            <a:spLocks noGrp="1"/>
          </p:cNvSpPr>
          <p:nvPr>
            <p:ph type="title"/>
          </p:nvPr>
        </p:nvSpPr>
        <p:spPr>
          <a:xfrm>
            <a:off x="574497" y="1584361"/>
            <a:ext cx="8229600" cy="838200"/>
          </a:xfrm>
        </p:spPr>
        <p:txBody>
          <a:bodyPr>
            <a:normAutofit fontScale="90000"/>
          </a:bodyPr>
          <a:lstStyle/>
          <a:p>
            <a:br>
              <a:rPr lang="en-US" b="1" dirty="0">
                <a:solidFill>
                  <a:srgbClr val="FF0000"/>
                </a:solidFill>
              </a:rPr>
            </a:br>
            <a:r>
              <a:rPr lang="en-US" sz="3600" b="1" dirty="0">
                <a:solidFill>
                  <a:srgbClr val="C00000"/>
                </a:solidFill>
              </a:rPr>
              <a:t>What makes a Liberal Studies course different from regular course?</a:t>
            </a:r>
            <a:br>
              <a:rPr lang="en-US" b="1" dirty="0">
                <a:solidFill>
                  <a:srgbClr val="FF0000"/>
                </a:solidFill>
              </a:rPr>
            </a:br>
            <a:endParaRPr lang="en-US" dirty="0"/>
          </a:p>
        </p:txBody>
      </p:sp>
    </p:spTree>
    <p:extLst>
      <p:ext uri="{BB962C8B-B14F-4D97-AF65-F5344CB8AC3E}">
        <p14:creationId xmlns:p14="http://schemas.microsoft.com/office/powerpoint/2010/main" val="813811288"/>
      </p:ext>
    </p:extLst>
  </p:cSld>
  <p:clrMapOvr>
    <a:masterClrMapping/>
  </p:clrMapOvr>
</p:sld>
</file>

<file path=ppt/theme/theme1.xml><?xml version="1.0" encoding="utf-8"?>
<a:theme xmlns:a="http://schemas.openxmlformats.org/drawingml/2006/main" name="Office Theme">
  <a:themeElements>
    <a:clrScheme name="IUP Colors">
      <a:dk1>
        <a:srgbClr val="292934"/>
      </a:dk1>
      <a:lt1>
        <a:srgbClr val="FFFFFF"/>
      </a:lt1>
      <a:dk2>
        <a:srgbClr val="9E1B32"/>
      </a:dk2>
      <a:lt2>
        <a:srgbClr val="A2A5A4"/>
      </a:lt2>
      <a:accent1>
        <a:srgbClr val="B65518"/>
      </a:accent1>
      <a:accent2>
        <a:srgbClr val="C99900"/>
      </a:accent2>
      <a:accent3>
        <a:srgbClr val="69993B"/>
      </a:accent3>
      <a:accent4>
        <a:srgbClr val="002878"/>
      </a:accent4>
      <a:accent5>
        <a:srgbClr val="431660"/>
      </a:accent5>
      <a:accent6>
        <a:srgbClr val="793141"/>
      </a:accent6>
      <a:hlink>
        <a:srgbClr val="384265"/>
      </a:hlink>
      <a:folHlink>
        <a:srgbClr val="70278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IUP 2013 4x3</Template>
  <TotalTime>550</TotalTime>
  <Words>1027</Words>
  <Application>Microsoft Macintosh PowerPoint</Application>
  <PresentationFormat>On-screen Show (4:3)</PresentationFormat>
  <Paragraphs>108</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Adobe Fan Heiti Std B</vt:lpstr>
      <vt:lpstr>Arial</vt:lpstr>
      <vt:lpstr>Calibri</vt:lpstr>
      <vt:lpstr>Office Theme</vt:lpstr>
      <vt:lpstr>IUP Liberal Studies</vt:lpstr>
      <vt:lpstr> </vt:lpstr>
      <vt:lpstr>What did they do?</vt:lpstr>
      <vt:lpstr>What is Liberal Studies?</vt:lpstr>
      <vt:lpstr>What does Liberal Studies add to a program? </vt:lpstr>
      <vt:lpstr>PowerPoint Presentation</vt:lpstr>
      <vt:lpstr>PowerPoint Presentation</vt:lpstr>
      <vt:lpstr> Writing Across the Curriculum </vt:lpstr>
      <vt:lpstr> What makes a Liberal Studies course different from regular course? </vt:lpstr>
      <vt:lpstr>Student Learning Outcomes (SLO)</vt:lpstr>
      <vt:lpstr>How to get started:</vt:lpstr>
      <vt:lpstr>Action Verbs</vt:lpstr>
      <vt:lpstr> TOO general and VERY HARD to measure. </vt:lpstr>
      <vt:lpstr>Comparing Outcomes</vt:lpstr>
      <vt:lpstr>Some other examples</vt:lpstr>
      <vt:lpstr>Characteristics of the Expected Undergraduate Student Learning Outcomes (EUSLO)</vt:lpstr>
      <vt:lpstr>EUSLO Categories </vt:lpstr>
      <vt:lpstr>What is happening now?</vt:lpstr>
      <vt:lpstr>DANC 102</vt:lpstr>
      <vt:lpstr>Outcomes with Assessment</vt:lpstr>
      <vt:lpstr>Outcomes mapped</vt:lpstr>
      <vt:lpstr>PowerPoint Presentation</vt:lpstr>
    </vt:vector>
  </TitlesOfParts>
  <Company>Indiana University of Pennsylvania</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IUP Liberal Studies</dc:title>
  <dc:creator>Dr. Edel M. Reilly</dc:creator>
  <cp:lastModifiedBy>Edel Reilly</cp:lastModifiedBy>
  <cp:revision>18</cp:revision>
  <cp:lastPrinted>2018-08-13T19:01:01Z</cp:lastPrinted>
  <dcterms:created xsi:type="dcterms:W3CDTF">2017-08-15T19:25:48Z</dcterms:created>
  <dcterms:modified xsi:type="dcterms:W3CDTF">2019-08-12T16:19:55Z</dcterms:modified>
</cp:coreProperties>
</file>