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85" r:id="rId3"/>
    <p:sldId id="279" r:id="rId4"/>
    <p:sldId id="283" r:id="rId5"/>
    <p:sldId id="297" r:id="rId6"/>
    <p:sldId id="261" r:id="rId7"/>
    <p:sldId id="288" r:id="rId8"/>
    <p:sldId id="267" r:id="rId9"/>
    <p:sldId id="280" r:id="rId10"/>
    <p:sldId id="287" r:id="rId11"/>
    <p:sldId id="289" r:id="rId12"/>
    <p:sldId id="290" r:id="rId13"/>
    <p:sldId id="291" r:id="rId14"/>
    <p:sldId id="292" r:id="rId15"/>
    <p:sldId id="293" r:id="rId16"/>
    <p:sldId id="294" r:id="rId17"/>
    <p:sldId id="295" r:id="rId18"/>
    <p:sldId id="296" r:id="rId19"/>
    <p:sldId id="277" r:id="rId20"/>
    <p:sldId id="278"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David Bruce Porter" initials="MDBP" lastIdx="1" clrIdx="0">
    <p:extLst>
      <p:ext uri="{19B8F6BF-5375-455C-9EA6-DF929625EA0E}">
        <p15:presenceInfo xmlns:p15="http://schemas.microsoft.com/office/powerpoint/2012/main" userId="S-1-5-21-2025429265-1177238915-1801674531-198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6447" autoAdjust="0"/>
  </p:normalViewPr>
  <p:slideViewPr>
    <p:cSldViewPr>
      <p:cViewPr varScale="1">
        <p:scale>
          <a:sx n="65" d="100"/>
          <a:sy n="65" d="100"/>
        </p:scale>
        <p:origin x="1530" y="78"/>
      </p:cViewPr>
      <p:guideLst>
        <p:guide orient="horz" pos="2160"/>
        <p:guide pos="2880"/>
      </p:guideLst>
    </p:cSldViewPr>
  </p:slideViewPr>
  <p:outlineViewPr>
    <p:cViewPr>
      <p:scale>
        <a:sx n="33" d="100"/>
        <a:sy n="33" d="100"/>
      </p:scale>
      <p:origin x="48" y="12126"/>
    </p:cViewPr>
  </p:outlineViewPr>
  <p:notesTextViewPr>
    <p:cViewPr>
      <p:scale>
        <a:sx n="100" d="100"/>
        <a:sy n="100" d="100"/>
      </p:scale>
      <p:origin x="0" y="0"/>
    </p:cViewPr>
  </p:notesTextViewPr>
  <p:notesViewPr>
    <p:cSldViewPr>
      <p:cViewPr varScale="1">
        <p:scale>
          <a:sx n="84" d="100"/>
          <a:sy n="84" d="100"/>
        </p:scale>
        <p:origin x="-18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3" rIns="93167" bIns="46583" rtlCol="0"/>
          <a:lstStyle>
            <a:lvl1pPr algn="r">
              <a:defRPr sz="1200"/>
            </a:lvl1pPr>
          </a:lstStyle>
          <a:p>
            <a:fld id="{7B77B659-0840-4A14-A46D-4154628FB612}" type="datetimeFigureOut">
              <a:rPr lang="en-US" smtClean="0"/>
              <a:pPr/>
              <a:t>8/13/2019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3" rIns="93167"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3" rIns="93167" bIns="46583" rtlCol="0" anchor="b"/>
          <a:lstStyle>
            <a:lvl1pPr algn="r">
              <a:defRPr sz="1200"/>
            </a:lvl1pPr>
          </a:lstStyle>
          <a:p>
            <a:fld id="{0F986F2D-D520-4358-9490-9B99D3F8BF6A}" type="slidenum">
              <a:rPr lang="en-US" smtClean="0"/>
              <a:pPr/>
              <a:t>‹#›</a:t>
            </a:fld>
            <a:endParaRPr lang="en-US"/>
          </a:p>
        </p:txBody>
      </p:sp>
    </p:spTree>
    <p:extLst>
      <p:ext uri="{BB962C8B-B14F-4D97-AF65-F5344CB8AC3E}">
        <p14:creationId xmlns:p14="http://schemas.microsoft.com/office/powerpoint/2010/main" val="10589495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3" rIns="93167" bIns="46583" rtlCol="0"/>
          <a:lstStyle>
            <a:lvl1pPr algn="r">
              <a:defRPr sz="1200"/>
            </a:lvl1pPr>
          </a:lstStyle>
          <a:p>
            <a:fld id="{16F05E1D-06B5-42E9-893E-246AA10333BC}" type="datetimeFigureOut">
              <a:rPr lang="en-US" smtClean="0"/>
              <a:pPr/>
              <a:t>8/13/2019</a:t>
            </a:fld>
            <a:endParaRPr lang="en-US"/>
          </a:p>
        </p:txBody>
      </p:sp>
      <p:sp>
        <p:nvSpPr>
          <p:cNvPr id="4" name="Slide Image Placeholder 3"/>
          <p:cNvSpPr>
            <a:spLocks noGrp="1" noRot="1" noChangeAspect="1"/>
          </p:cNvSpPr>
          <p:nvPr>
            <p:ph type="sldImg" idx="2"/>
          </p:nvPr>
        </p:nvSpPr>
        <p:spPr>
          <a:xfrm>
            <a:off x="1182688" y="698500"/>
            <a:ext cx="4646612" cy="3484563"/>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3" rIns="93167"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3" rIns="93167" bIns="46583" rtlCol="0" anchor="b"/>
          <a:lstStyle>
            <a:lvl1pPr algn="r">
              <a:defRPr sz="1200"/>
            </a:lvl1pPr>
          </a:lstStyle>
          <a:p>
            <a:fld id="{C5236B87-50F3-4F39-A3C0-FD50B31BEC03}" type="slidenum">
              <a:rPr lang="en-US" smtClean="0"/>
              <a:pPr/>
              <a:t>‹#›</a:t>
            </a:fld>
            <a:endParaRPr lang="en-US"/>
          </a:p>
        </p:txBody>
      </p:sp>
    </p:spTree>
    <p:extLst>
      <p:ext uri="{BB962C8B-B14F-4D97-AF65-F5344CB8AC3E}">
        <p14:creationId xmlns:p14="http://schemas.microsoft.com/office/powerpoint/2010/main" val="30014158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up.edu/WorkArea/linkit.aspx?LinkIdentifier=id&amp;ItemID=859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F0947B5-3E92-4D32-9B70-52C1C5A34664}" type="datetime1">
              <a:rPr lang="en-US"/>
              <a:pPr/>
              <a:t>8/13/2019</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dirty="0"/>
              <a:t>Good</a:t>
            </a:r>
            <a:r>
              <a:rPr lang="en-US" baseline="0" dirty="0"/>
              <a:t> morning. I am David Porter, and I represent IUP’s IT Service. I am the university’s online learning specialist, so you may work with me if you are using instructional technology in your classroom or developing your online course. </a:t>
            </a:r>
            <a:endParaRPr lang="en-US" dirty="0"/>
          </a:p>
        </p:txBody>
      </p:sp>
    </p:spTree>
    <p:extLst>
      <p:ext uri="{BB962C8B-B14F-4D97-AF65-F5344CB8AC3E}">
        <p14:creationId xmlns:p14="http://schemas.microsoft.com/office/powerpoint/2010/main" val="336475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8555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note</a:t>
            </a:r>
            <a:r>
              <a:rPr lang="en-US" baseline="0" dirty="0"/>
              <a:t> about </a:t>
            </a:r>
            <a:r>
              <a:rPr lang="en-US" baseline="0" dirty="0" err="1"/>
              <a:t>ihelp</a:t>
            </a:r>
            <a:r>
              <a:rPr lang="en-US" baseline="0" dirty="0"/>
              <a:t>. </a:t>
            </a:r>
            <a:r>
              <a:rPr lang="en-US" baseline="0" dirty="0" err="1"/>
              <a:t>Ihelp</a:t>
            </a:r>
            <a:r>
              <a:rPr lang="en-US" baseline="0" dirty="0"/>
              <a:t> is our online help system. Logging a ticket ensures that your questions/help requests get immediate attention. For example, in the instructional design group, we have two and a half staff. When a ticket is logged, we all receive a notification, and the person who is available will pick it up. This gets around the issue of calls not getting answered because people are at meetings, sick, or on vacation, for example. Furthermore, it is a way to ensure that all of the information needed to resolve your issue is logged in one place to be shared among the staff.</a:t>
            </a:r>
            <a:endParaRPr lang="en-US" dirty="0"/>
          </a:p>
        </p:txBody>
      </p:sp>
    </p:spTree>
    <p:extLst>
      <p:ext uri="{BB962C8B-B14F-4D97-AF65-F5344CB8AC3E}">
        <p14:creationId xmlns:p14="http://schemas.microsoft.com/office/powerpoint/2010/main" val="14816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note</a:t>
            </a:r>
            <a:r>
              <a:rPr lang="en-US" baseline="0" dirty="0"/>
              <a:t> about </a:t>
            </a:r>
            <a:r>
              <a:rPr lang="en-US" baseline="0" dirty="0" err="1"/>
              <a:t>ihelp</a:t>
            </a:r>
            <a:r>
              <a:rPr lang="en-US" baseline="0" dirty="0"/>
              <a:t>. </a:t>
            </a:r>
            <a:r>
              <a:rPr lang="en-US" baseline="0" dirty="0" err="1"/>
              <a:t>Ihelp</a:t>
            </a:r>
            <a:r>
              <a:rPr lang="en-US" baseline="0" dirty="0"/>
              <a:t> is our online help system. Logging a ticket ensures that your questions/help requests get immediate attention. For example, in the instructional design group, we have two and a half staff. When a ticket is logged, we all receive a notification, and the person who is available will pick it up. This gets around the issue of calls not getting answered because people are at meetings, sick, or on vacation, for example. Furthermore, it is a way to ensure that all of the information needed to resolve your issue is logged in one place to be shared among the staff.</a:t>
            </a:r>
            <a:endParaRPr lang="en-US" dirty="0"/>
          </a:p>
        </p:txBody>
      </p:sp>
    </p:spTree>
    <p:extLst>
      <p:ext uri="{BB962C8B-B14F-4D97-AF65-F5344CB8AC3E}">
        <p14:creationId xmlns:p14="http://schemas.microsoft.com/office/powerpoint/2010/main" val="44720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AF56D54-9CA4-4D0F-B8B1-27B4FCA90F01}" type="datetime1">
              <a:rPr lang="en-US"/>
              <a:pPr/>
              <a:t>8/13/2019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dirty="0"/>
              <a:t>[Show ACPAC web site]</a:t>
            </a:r>
          </a:p>
          <a:p>
            <a:endParaRPr lang="en-US" dirty="0"/>
          </a:p>
          <a:p>
            <a:r>
              <a:rPr lang="en-US" dirty="0"/>
              <a:t>The</a:t>
            </a:r>
            <a:r>
              <a:rPr lang="en-US" baseline="0" dirty="0"/>
              <a:t> Academic Computing Policy Advisory Committee is known as ACPAC.  There is one faculty representative from each college who participates on this committee.  Their role is to make recommendations regarding policies related to technology.  For example, a few years ago, we knew that we needed to replace our optical test scoring software and hardware.  An action team was created from ACPAC to research and explore possible replacements, and to make a recommendation for the new software.  ACPAC has several standing subcommittees that meet throughout the year as well.</a:t>
            </a:r>
          </a:p>
          <a:p>
            <a:endParaRPr lang="en-US" baseline="0" dirty="0"/>
          </a:p>
          <a:p>
            <a:r>
              <a:rPr lang="en-US" baseline="0" dirty="0"/>
              <a:t>The Technology Operations Team is another group that impacts technology on campus, regularly, and its membership consists of the college technology managers, the executive director of IT Services, and other operational IT staff from IT services.  This group makes sure that all technology entities on campus are “on the same page”, so to speak.</a:t>
            </a:r>
            <a:endParaRPr lang="en-US" dirty="0"/>
          </a:p>
        </p:txBody>
      </p:sp>
    </p:spTree>
    <p:extLst>
      <p:ext uri="{BB962C8B-B14F-4D97-AF65-F5344CB8AC3E}">
        <p14:creationId xmlns:p14="http://schemas.microsoft.com/office/powerpoint/2010/main" val="354509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[display technology</a:t>
            </a:r>
            <a:r>
              <a:rPr lang="en-US" baseline="0" dirty="0"/>
              <a:t> guide for faculty] </a:t>
            </a:r>
          </a:p>
          <a:p>
            <a:r>
              <a:rPr lang="en-US" baseline="0" dirty="0"/>
              <a:t>Review computer accounts (refer to sheet also)</a:t>
            </a:r>
          </a:p>
          <a:p>
            <a:endParaRPr lang="en-US" dirty="0"/>
          </a:p>
        </p:txBody>
      </p:sp>
    </p:spTree>
    <p:extLst>
      <p:ext uri="{BB962C8B-B14F-4D97-AF65-F5344CB8AC3E}">
        <p14:creationId xmlns:p14="http://schemas.microsoft.com/office/powerpoint/2010/main" val="11825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Update</a:t>
            </a:r>
            <a:r>
              <a:rPr lang="en-US" baseline="0" dirty="0"/>
              <a:t> or remove PDF located http://www.iup.edu/WorkArea/linkit.aspx?LinkIdentifier=id&amp;ItemID=46165</a:t>
            </a:r>
          </a:p>
          <a:p>
            <a:r>
              <a:rPr lang="en-US" baseline="0" dirty="0"/>
              <a:t>How to address D2L?</a:t>
            </a:r>
          </a:p>
          <a:p>
            <a:endParaRPr lang="en-US" dirty="0"/>
          </a:p>
        </p:txBody>
      </p:sp>
    </p:spTree>
    <p:extLst>
      <p:ext uri="{BB962C8B-B14F-4D97-AF65-F5344CB8AC3E}">
        <p14:creationId xmlns:p14="http://schemas.microsoft.com/office/powerpoint/2010/main" val="332471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Review</a:t>
            </a:r>
            <a:r>
              <a:rPr lang="en-US" baseline="0" dirty="0"/>
              <a:t> equipment info at </a:t>
            </a:r>
            <a:r>
              <a:rPr lang="en-US" dirty="0">
                <a:hlinkClick r:id="rId3" action="ppaction://hlinkfile" tooltip="Library Technology and Security"/>
              </a:rPr>
              <a:t>Library Technology </a:t>
            </a:r>
            <a:r>
              <a:rPr lang="en-US" dirty="0"/>
              <a:t>Services then</a:t>
            </a:r>
            <a:r>
              <a:rPr lang="en-US" baseline="0" dirty="0"/>
              <a:t> borrowing equipment</a:t>
            </a:r>
            <a:endParaRPr lang="en-US" dirty="0"/>
          </a:p>
        </p:txBody>
      </p:sp>
    </p:spTree>
    <p:extLst>
      <p:ext uri="{BB962C8B-B14F-4D97-AF65-F5344CB8AC3E}">
        <p14:creationId xmlns:p14="http://schemas.microsoft.com/office/powerpoint/2010/main" val="208929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a:t>
            </a:r>
            <a:r>
              <a:rPr lang="en-US" baseline="0" dirty="0"/>
              <a:t> overviews ask them to only watch not to login</a:t>
            </a:r>
            <a:endParaRPr lang="en-US" dirty="0"/>
          </a:p>
        </p:txBody>
      </p:sp>
    </p:spTree>
    <p:extLst>
      <p:ext uri="{BB962C8B-B14F-4D97-AF65-F5344CB8AC3E}">
        <p14:creationId xmlns:p14="http://schemas.microsoft.com/office/powerpoint/2010/main" val="2815619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ave_powerpoint"/>
          <p:cNvPicPr>
            <a:picLocks noChangeAspect="1" noChangeArrowheads="1"/>
          </p:cNvPicPr>
          <p:nvPr/>
        </p:nvPicPr>
        <p:blipFill>
          <a:blip r:embed="rId2" cstate="print"/>
          <a:srcRect/>
          <a:stretch>
            <a:fillRect/>
          </a:stretch>
        </p:blipFill>
        <p:spPr bwMode="auto">
          <a:xfrm>
            <a:off x="0" y="0"/>
            <a:ext cx="9220200" cy="691515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mj-lt"/>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0CD35AE-8259-44B2-AD67-84BA45CAD7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CE7BE84-79F0-4769-8A69-CAE962DD90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3B0818-8C96-4BA9-AF2B-95B0613D1BDD}" type="slidenum">
              <a:rPr lang="en-US"/>
              <a:pPr>
                <a:defRPr/>
              </a:pPr>
              <a:t>‹#›</a:t>
            </a:fld>
            <a:endParaRPr lang="en-US" dirty="0"/>
          </a:p>
        </p:txBody>
      </p:sp>
      <p:sp>
        <p:nvSpPr>
          <p:cNvPr id="5" name="Date Placeholder 5"/>
          <p:cNvSpPr>
            <a:spLocks noGrp="1"/>
          </p:cNvSpPr>
          <p:nvPr userDrawn="1">
            <p:ph type="dt" sz="half" idx="11"/>
          </p:nvPr>
        </p:nvSpPr>
        <p:spPr>
          <a:xfrm>
            <a:off x="381000" y="6248400"/>
            <a:ext cx="2133600" cy="274320"/>
          </a:xfrm>
          <a:prstGeom prst="rect">
            <a:avLst/>
          </a:prstGeom>
        </p:spPr>
        <p:txBody>
          <a:bodyPr/>
          <a:lstStyle>
            <a:lvl1pPr>
              <a:defRPr sz="1000"/>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0C69D21-EE04-4487-89E5-AB2045FD01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14600"/>
            <a:ext cx="4038600" cy="3611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atin typeface="+mj-lt"/>
              </a:defRPr>
            </a:lvl1pPr>
          </a:lstStyle>
          <a:p>
            <a:pPr>
              <a:defRPr/>
            </a:pPr>
            <a:fld id="{4129C049-FDD4-4BC5-B06F-7063A95413B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atin typeface="+mj-lt"/>
              </a:defRPr>
            </a:lvl1pPr>
          </a:lstStyle>
          <a:p>
            <a:pPr>
              <a:defRPr/>
            </a:pPr>
            <a:fld id="{26B1E4DB-F19B-4D62-BE37-064BACCEB9F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EE53506-A830-42A7-A984-654AFBE05C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3764644-B98F-4D9B-AC98-CBFA272E4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12FE691-1F2B-460D-B888-F4F788A1B8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6C16C96-8CF3-43BF-8B88-BFC5D7296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ave_powerpoint_v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7200" y="2514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sz="1200" dirty="0"/>
              <a:t> Last revised 08/21/09 </a:t>
            </a:r>
            <a:r>
              <a:rPr lang="en-US" dirty="0"/>
              <a:t>- </a:t>
            </a:r>
            <a:fld id="{8A4EF973-155E-4D48-8D1D-9493938D167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up.edu/itsupportcen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iup.edu/itsupportcenter/workshops" TargetMode="External"/><Relationship Id="rId5" Type="http://schemas.openxmlformats.org/officeDocument/2006/relationships/hyperlink" Target="https://www.iup.edu/itsupportcenter/get-support/academic-services/labs/" TargetMode="External"/><Relationship Id="rId4" Type="http://schemas.openxmlformats.org/officeDocument/2006/relationships/hyperlink" Target="http://www.iup.edu/itsupportcenter/employ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up.edu/acpa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ctrTitle"/>
          </p:nvPr>
        </p:nvSpPr>
        <p:spPr/>
        <p:txBody>
          <a:bodyPr/>
          <a:lstStyle/>
          <a:p>
            <a:br>
              <a:rPr lang="en-US"/>
            </a:br>
            <a:endParaRPr lang="en-US" dirty="0"/>
          </a:p>
        </p:txBody>
      </p:sp>
      <p:sp>
        <p:nvSpPr>
          <p:cNvPr id="2" name="Subtitle 1"/>
          <p:cNvSpPr>
            <a:spLocks noGrp="1"/>
          </p:cNvSpPr>
          <p:nvPr>
            <p:ph type="subTitle" idx="1"/>
          </p:nvPr>
        </p:nvSpPr>
        <p:spPr>
          <a:xfrm>
            <a:off x="414386" y="4648200"/>
            <a:ext cx="8310513" cy="1104900"/>
          </a:xfrm>
        </p:spPr>
        <p:txBody>
          <a:bodyPr/>
          <a:lstStyle/>
          <a:p>
            <a:r>
              <a:rPr lang="en-US" dirty="0">
                <a:latin typeface="+mj-lt"/>
              </a:rPr>
              <a:t>New Faculty Orientation</a:t>
            </a:r>
          </a:p>
        </p:txBody>
      </p:sp>
      <p:sp>
        <p:nvSpPr>
          <p:cNvPr id="77832" name="Text Box 8"/>
          <p:cNvSpPr txBox="1">
            <a:spLocks noChangeArrowheads="1"/>
          </p:cNvSpPr>
          <p:nvPr/>
        </p:nvSpPr>
        <p:spPr bwMode="auto">
          <a:xfrm>
            <a:off x="419100" y="2721114"/>
            <a:ext cx="8305800" cy="707886"/>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4000" b="1" dirty="0">
                <a:latin typeface="+mj-lt"/>
                <a:cs typeface="Times New Roman" pitchFamily="18" charset="0"/>
              </a:rPr>
              <a:t>Information Technology Services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405" y="1074683"/>
            <a:ext cx="8339189" cy="609600"/>
          </a:xfrm>
        </p:spPr>
        <p:txBody>
          <a:bodyPr/>
          <a:lstStyle/>
          <a:p>
            <a:pPr algn="ctr"/>
            <a:r>
              <a:rPr lang="en-US" sz="3200" dirty="0"/>
              <a:t>Instructional Technologies</a:t>
            </a:r>
          </a:p>
        </p:txBody>
      </p:sp>
      <p:sp>
        <p:nvSpPr>
          <p:cNvPr id="5" name="Content Placeholder 4"/>
          <p:cNvSpPr>
            <a:spLocks noGrp="1"/>
          </p:cNvSpPr>
          <p:nvPr>
            <p:ph idx="1"/>
          </p:nvPr>
        </p:nvSpPr>
        <p:spPr>
          <a:xfrm>
            <a:off x="1066800" y="3124200"/>
            <a:ext cx="7233315" cy="3382963"/>
          </a:xfrm>
        </p:spPr>
        <p:txBody>
          <a:bodyPr/>
          <a:lstStyle/>
          <a:p>
            <a:r>
              <a:rPr lang="en-US" sz="2400" dirty="0">
                <a:latin typeface="+mj-lt"/>
              </a:rPr>
              <a:t>Desire2Learn </a:t>
            </a:r>
            <a:r>
              <a:rPr lang="en-US" sz="2000" dirty="0">
                <a:latin typeface="+mj-lt"/>
              </a:rPr>
              <a:t>(D2L) </a:t>
            </a:r>
          </a:p>
          <a:p>
            <a:r>
              <a:rPr lang="en-US" sz="2400" dirty="0">
                <a:latin typeface="+mj-lt"/>
              </a:rPr>
              <a:t>Learning Management System-related </a:t>
            </a:r>
            <a:r>
              <a:rPr lang="en-US" sz="2400">
                <a:latin typeface="+mj-lt"/>
              </a:rPr>
              <a:t>services </a:t>
            </a:r>
            <a:r>
              <a:rPr lang="en-US" sz="2100">
                <a:latin typeface="+mj-lt"/>
              </a:rPr>
              <a:t>(Zoom, </a:t>
            </a:r>
            <a:r>
              <a:rPr lang="en-US" sz="2100" dirty="0" err="1">
                <a:latin typeface="+mj-lt"/>
              </a:rPr>
              <a:t>itube</a:t>
            </a:r>
            <a:r>
              <a:rPr lang="en-US" sz="2100" dirty="0">
                <a:latin typeface="+mj-lt"/>
              </a:rPr>
              <a:t>, </a:t>
            </a:r>
            <a:r>
              <a:rPr lang="en-US" sz="2100" dirty="0" err="1">
                <a:latin typeface="+mj-lt"/>
              </a:rPr>
              <a:t>iblog</a:t>
            </a:r>
            <a:r>
              <a:rPr lang="en-US" sz="2100" dirty="0">
                <a:latin typeface="+mj-lt"/>
              </a:rPr>
              <a:t>)</a:t>
            </a:r>
          </a:p>
          <a:p>
            <a:r>
              <a:rPr lang="en-US" sz="2400" dirty="0">
                <a:latin typeface="+mj-lt"/>
              </a:rPr>
              <a:t>In-class multimedia workstations</a:t>
            </a:r>
          </a:p>
          <a:p>
            <a:r>
              <a:rPr lang="en-US" sz="2400" dirty="0">
                <a:latin typeface="+mj-lt"/>
              </a:rPr>
              <a:t>Course communication services</a:t>
            </a:r>
          </a:p>
          <a:p>
            <a:r>
              <a:rPr lang="en-US" sz="2400" dirty="0">
                <a:latin typeface="+mj-lt"/>
              </a:rPr>
              <a:t>Course storage services</a:t>
            </a:r>
          </a:p>
          <a:p>
            <a:r>
              <a:rPr lang="en-US" sz="2400" dirty="0">
                <a:latin typeface="+mj-lt"/>
              </a:rPr>
              <a:t>Support activities</a:t>
            </a:r>
          </a:p>
          <a:p>
            <a:r>
              <a:rPr lang="en-US" sz="2400" dirty="0">
                <a:latin typeface="+mj-lt"/>
              </a:rPr>
              <a:t>Consulting services</a:t>
            </a:r>
          </a:p>
          <a:p>
            <a:endParaRPr lang="en-US" dirty="0"/>
          </a:p>
        </p:txBody>
      </p:sp>
      <p:sp>
        <p:nvSpPr>
          <p:cNvPr id="6" name="Text Placeholder 5"/>
          <p:cNvSpPr>
            <a:spLocks noGrp="1"/>
          </p:cNvSpPr>
          <p:nvPr>
            <p:ph type="body" sz="half" idx="2"/>
          </p:nvPr>
        </p:nvSpPr>
        <p:spPr>
          <a:xfrm>
            <a:off x="402404" y="1676400"/>
            <a:ext cx="8436795" cy="1371600"/>
          </a:xfrm>
        </p:spPr>
        <p:txBody>
          <a:bodyPr/>
          <a:lstStyle/>
          <a:p>
            <a:r>
              <a:rPr lang="en-US" sz="2200" dirty="0">
                <a:latin typeface="+mj-lt"/>
              </a:rPr>
              <a:t>IT Services provides support for the research, design, and deployment of enterprise technologies that directly aid the teaching and learning process.  These services include, but are not limited to:</a:t>
            </a:r>
            <a:br>
              <a:rPr lang="en-US" sz="2200" dirty="0">
                <a:latin typeface="+mj-lt"/>
              </a:rPr>
            </a:br>
            <a:endParaRPr lang="en-US" sz="2200" dirty="0">
              <a:latin typeface="+mj-lt"/>
            </a:endParaRPr>
          </a:p>
        </p:txBody>
      </p:sp>
      <p:sp>
        <p:nvSpPr>
          <p:cNvPr id="7" name="TextBox 6"/>
          <p:cNvSpPr txBox="1"/>
          <p:nvPr/>
        </p:nvSpPr>
        <p:spPr>
          <a:xfrm>
            <a:off x="6248400" y="6230164"/>
            <a:ext cx="2743200" cy="276999"/>
          </a:xfrm>
          <a:prstGeom prst="rect">
            <a:avLst/>
          </a:prstGeom>
          <a:noFill/>
        </p:spPr>
        <p:txBody>
          <a:bodyPr wrap="square" rtlCol="0">
            <a:spAutoFit/>
          </a:bodyPr>
          <a:lstStyle/>
          <a:p>
            <a:r>
              <a:rPr lang="en-US" sz="1200" dirty="0"/>
              <a:t>Instructional Design – LMS Services</a:t>
            </a:r>
          </a:p>
        </p:txBody>
      </p:sp>
    </p:spTree>
    <p:extLst>
      <p:ext uri="{BB962C8B-B14F-4D97-AF65-F5344CB8AC3E}">
        <p14:creationId xmlns:p14="http://schemas.microsoft.com/office/powerpoint/2010/main" val="71552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a:solidFill>
                  <a:schemeClr val="tx1"/>
                </a:solidFill>
              </a:rPr>
              <a:t>Multimedia Classroom Overview</a:t>
            </a:r>
          </a:p>
        </p:txBody>
      </p:sp>
      <p:sp>
        <p:nvSpPr>
          <p:cNvPr id="3075" name="Rectangle 3"/>
          <p:cNvSpPr>
            <a:spLocks noGrp="1" noChangeArrowheads="1"/>
          </p:cNvSpPr>
          <p:nvPr>
            <p:ph type="subTitle" idx="1"/>
          </p:nvPr>
        </p:nvSpPr>
        <p:spPr/>
        <p:txBody>
          <a:bodyPr/>
          <a:lstStyle/>
          <a:p>
            <a:pPr eaLnBrk="1" hangingPunct="1"/>
            <a:r>
              <a:rPr lang="en-US" altLang="en-US" dirty="0"/>
              <a:t>Tom Hoover</a:t>
            </a:r>
          </a:p>
          <a:p>
            <a:pPr eaLnBrk="1" hangingPunct="1"/>
            <a:r>
              <a:rPr lang="en-US" altLang="en-US" dirty="0"/>
              <a:t>Jamison Brown</a:t>
            </a:r>
          </a:p>
        </p:txBody>
      </p:sp>
    </p:spTree>
    <p:extLst>
      <p:ext uri="{BB962C8B-B14F-4D97-AF65-F5344CB8AC3E}">
        <p14:creationId xmlns:p14="http://schemas.microsoft.com/office/powerpoint/2010/main" val="87100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eaLnBrk="1" hangingPunct="1"/>
            <a:r>
              <a:rPr lang="en-US" altLang="en-US">
                <a:solidFill>
                  <a:schemeClr val="tx1"/>
                </a:solidFill>
              </a:rPr>
              <a:t>MMC Overview</a:t>
            </a:r>
          </a:p>
        </p:txBody>
      </p:sp>
      <p:sp>
        <p:nvSpPr>
          <p:cNvPr id="4099" name="Rectangle 3"/>
          <p:cNvSpPr>
            <a:spLocks noGrp="1" noChangeArrowheads="1"/>
          </p:cNvSpPr>
          <p:nvPr>
            <p:ph type="body" idx="1"/>
          </p:nvPr>
        </p:nvSpPr>
        <p:spPr>
          <a:xfrm>
            <a:off x="457200" y="2286000"/>
            <a:ext cx="8229600" cy="4114800"/>
          </a:xfrm>
        </p:spPr>
        <p:txBody>
          <a:bodyPr/>
          <a:lstStyle/>
          <a:p>
            <a:pPr eaLnBrk="1" hangingPunct="1">
              <a:buFont typeface="Wingdings" panose="05000000000000000000" pitchFamily="2" charset="2"/>
              <a:buChar char="§"/>
            </a:pPr>
            <a:r>
              <a:rPr lang="en-US" altLang="en-US"/>
              <a:t>About 270 multimedia classrooms</a:t>
            </a:r>
          </a:p>
          <a:p>
            <a:pPr eaLnBrk="1" hangingPunct="1">
              <a:buFont typeface="Wingdings" panose="05000000000000000000" pitchFamily="2" charset="2"/>
              <a:buChar char="§"/>
            </a:pPr>
            <a:r>
              <a:rPr lang="en-US" altLang="en-US"/>
              <a:t>Standardized equipment set</a:t>
            </a:r>
          </a:p>
          <a:p>
            <a:pPr eaLnBrk="1" hangingPunct="1">
              <a:buFont typeface="Wingdings" panose="05000000000000000000" pitchFamily="2" charset="2"/>
              <a:buChar char="§"/>
            </a:pPr>
            <a:r>
              <a:rPr lang="en-US" altLang="en-US"/>
              <a:t>Tech Fee funded</a:t>
            </a:r>
          </a:p>
          <a:p>
            <a:pPr eaLnBrk="1" hangingPunct="1">
              <a:buFont typeface="Wingdings" panose="05000000000000000000" pitchFamily="2" charset="2"/>
              <a:buChar char="§"/>
            </a:pPr>
            <a:r>
              <a:rPr lang="en-US" altLang="en-US"/>
              <a:t>Main campus and branches</a:t>
            </a:r>
          </a:p>
          <a:p>
            <a:pPr eaLnBrk="1" hangingPunct="1">
              <a:buFont typeface="Wingdings" panose="05000000000000000000" pitchFamily="2" charset="2"/>
              <a:buChar char="§"/>
            </a:pPr>
            <a:r>
              <a:rPr lang="en-US" altLang="en-US"/>
              <a:t>Upgrade and replacement cycle</a:t>
            </a:r>
          </a:p>
        </p:txBody>
      </p:sp>
    </p:spTree>
    <p:extLst>
      <p:ext uri="{BB962C8B-B14F-4D97-AF65-F5344CB8AC3E}">
        <p14:creationId xmlns:p14="http://schemas.microsoft.com/office/powerpoint/2010/main" val="263226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143000"/>
            <a:ext cx="8229600" cy="1143000"/>
          </a:xfrm>
        </p:spPr>
        <p:txBody>
          <a:bodyPr/>
          <a:lstStyle/>
          <a:p>
            <a:pPr eaLnBrk="1" hangingPunct="1"/>
            <a:r>
              <a:rPr lang="en-US" altLang="en-US"/>
              <a:t>Equipment Overview</a:t>
            </a:r>
          </a:p>
        </p:txBody>
      </p:sp>
      <p:sp>
        <p:nvSpPr>
          <p:cNvPr id="5123" name="Content Placeholder 2"/>
          <p:cNvSpPr>
            <a:spLocks noGrp="1"/>
          </p:cNvSpPr>
          <p:nvPr>
            <p:ph idx="1"/>
          </p:nvPr>
        </p:nvSpPr>
        <p:spPr>
          <a:xfrm>
            <a:off x="457200" y="2438400"/>
            <a:ext cx="8229600" cy="3687763"/>
          </a:xfrm>
        </p:spPr>
        <p:txBody>
          <a:bodyPr/>
          <a:lstStyle/>
          <a:p>
            <a:pPr eaLnBrk="1" hangingPunct="1"/>
            <a:r>
              <a:rPr lang="en-US" altLang="en-US" dirty="0"/>
              <a:t>Projector</a:t>
            </a:r>
          </a:p>
          <a:p>
            <a:pPr eaLnBrk="1" hangingPunct="1"/>
            <a:r>
              <a:rPr lang="en-US" altLang="en-US" dirty="0"/>
              <a:t>PC</a:t>
            </a:r>
          </a:p>
          <a:p>
            <a:pPr eaLnBrk="1" hangingPunct="1"/>
            <a:r>
              <a:rPr lang="en-US" altLang="en-US" dirty="0"/>
              <a:t>Doc Cam</a:t>
            </a:r>
          </a:p>
          <a:p>
            <a:pPr eaLnBrk="1" hangingPunct="1"/>
            <a:r>
              <a:rPr lang="en-US" altLang="en-US" dirty="0"/>
              <a:t>DVD/VCR or Blu-ray</a:t>
            </a:r>
          </a:p>
          <a:p>
            <a:pPr eaLnBrk="1" hangingPunct="1"/>
            <a:r>
              <a:rPr lang="en-US" altLang="en-US" dirty="0"/>
              <a:t>Amplifier</a:t>
            </a:r>
          </a:p>
          <a:p>
            <a:pPr eaLnBrk="1" hangingPunct="1"/>
            <a:r>
              <a:rPr lang="en-US" altLang="en-US" dirty="0"/>
              <a:t>Laptop inputs</a:t>
            </a:r>
          </a:p>
        </p:txBody>
      </p:sp>
    </p:spTree>
    <p:extLst>
      <p:ext uri="{BB962C8B-B14F-4D97-AF65-F5344CB8AC3E}">
        <p14:creationId xmlns:p14="http://schemas.microsoft.com/office/powerpoint/2010/main" val="113150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219200"/>
            <a:ext cx="8229600" cy="1143000"/>
          </a:xfrm>
        </p:spPr>
        <p:txBody>
          <a:bodyPr/>
          <a:lstStyle/>
          <a:p>
            <a:r>
              <a:rPr lang="en-US" altLang="en-US"/>
              <a:t>Equipment Overview</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5363" y="2667000"/>
            <a:ext cx="4613275" cy="3459163"/>
          </a:xfrm>
        </p:spPr>
      </p:pic>
      <p:sp>
        <p:nvSpPr>
          <p:cNvPr id="6148" name="TextBox 4"/>
          <p:cNvSpPr txBox="1">
            <a:spLocks noChangeArrowheads="1"/>
          </p:cNvSpPr>
          <p:nvPr/>
        </p:nvSpPr>
        <p:spPr bwMode="auto">
          <a:xfrm>
            <a:off x="2514600" y="2282825"/>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DVD/VHS Combo Unit and Switcher</a:t>
            </a:r>
          </a:p>
        </p:txBody>
      </p:sp>
    </p:spTree>
    <p:extLst>
      <p:ext uri="{BB962C8B-B14F-4D97-AF65-F5344CB8AC3E}">
        <p14:creationId xmlns:p14="http://schemas.microsoft.com/office/powerpoint/2010/main" val="213473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143000"/>
            <a:ext cx="8229600" cy="1143000"/>
          </a:xfrm>
        </p:spPr>
        <p:txBody>
          <a:bodyPr/>
          <a:lstStyle/>
          <a:p>
            <a:r>
              <a:rPr lang="en-US" altLang="en-US"/>
              <a:t>Equipment Overview</a:t>
            </a:r>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667000"/>
            <a:ext cx="5075238" cy="3476625"/>
          </a:xfrm>
        </p:spPr>
      </p:pic>
      <p:sp>
        <p:nvSpPr>
          <p:cNvPr id="7172" name="TextBox 4"/>
          <p:cNvSpPr txBox="1">
            <a:spLocks noChangeArrowheads="1"/>
          </p:cNvSpPr>
          <p:nvPr/>
        </p:nvSpPr>
        <p:spPr bwMode="auto">
          <a:xfrm>
            <a:off x="2384425" y="230346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Amplifier and Power Distributor</a:t>
            </a:r>
          </a:p>
        </p:txBody>
      </p:sp>
    </p:spTree>
    <p:extLst>
      <p:ext uri="{BB962C8B-B14F-4D97-AF65-F5344CB8AC3E}">
        <p14:creationId xmlns:p14="http://schemas.microsoft.com/office/powerpoint/2010/main" val="125490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19200"/>
            <a:ext cx="8229600" cy="1143000"/>
          </a:xfrm>
        </p:spPr>
        <p:txBody>
          <a:bodyPr/>
          <a:lstStyle/>
          <a:p>
            <a:r>
              <a:rPr lang="en-US" altLang="en-US"/>
              <a:t>Equipment Overview</a:t>
            </a:r>
          </a:p>
        </p:txBody>
      </p:sp>
      <p:sp>
        <p:nvSpPr>
          <p:cNvPr id="8195" name="TextBox 4"/>
          <p:cNvSpPr txBox="1">
            <a:spLocks noChangeArrowheads="1"/>
          </p:cNvSpPr>
          <p:nvPr/>
        </p:nvSpPr>
        <p:spPr bwMode="auto">
          <a:xfrm>
            <a:off x="2743200" y="229235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Document Camera</a:t>
            </a:r>
          </a:p>
        </p:txBody>
      </p:sp>
      <p:pic>
        <p:nvPicPr>
          <p:cNvPr id="819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2819400"/>
            <a:ext cx="2840038" cy="3336925"/>
          </a:xfrm>
        </p:spPr>
      </p:pic>
    </p:spTree>
    <p:extLst>
      <p:ext uri="{BB962C8B-B14F-4D97-AF65-F5344CB8AC3E}">
        <p14:creationId xmlns:p14="http://schemas.microsoft.com/office/powerpoint/2010/main" val="325119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762000"/>
            <a:ext cx="8229600" cy="1143000"/>
          </a:xfrm>
        </p:spPr>
        <p:txBody>
          <a:bodyPr/>
          <a:lstStyle/>
          <a:p>
            <a:r>
              <a:rPr lang="en-US" altLang="en-US"/>
              <a:t>Projector Control Software</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752600"/>
            <a:ext cx="4183063" cy="4525963"/>
          </a:xfrm>
        </p:spPr>
      </p:pic>
    </p:spTree>
    <p:extLst>
      <p:ext uri="{BB962C8B-B14F-4D97-AF65-F5344CB8AC3E}">
        <p14:creationId xmlns:p14="http://schemas.microsoft.com/office/powerpoint/2010/main" val="182725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95400"/>
            <a:ext cx="8229600" cy="1143000"/>
          </a:xfrm>
        </p:spPr>
        <p:txBody>
          <a:bodyPr/>
          <a:lstStyle/>
          <a:p>
            <a:pPr eaLnBrk="1" hangingPunct="1"/>
            <a:r>
              <a:rPr lang="en-US" altLang="en-US"/>
              <a:t>Troubleshooting Tips</a:t>
            </a:r>
          </a:p>
        </p:txBody>
      </p:sp>
      <p:sp>
        <p:nvSpPr>
          <p:cNvPr id="10243" name="Content Placeholder 2"/>
          <p:cNvSpPr>
            <a:spLocks noGrp="1"/>
          </p:cNvSpPr>
          <p:nvPr>
            <p:ph idx="1"/>
          </p:nvPr>
        </p:nvSpPr>
        <p:spPr>
          <a:xfrm>
            <a:off x="457200" y="2438400"/>
            <a:ext cx="8153400" cy="3810000"/>
          </a:xfrm>
        </p:spPr>
        <p:txBody>
          <a:bodyPr/>
          <a:lstStyle/>
          <a:p>
            <a:pPr eaLnBrk="1" hangingPunct="1"/>
            <a:r>
              <a:rPr lang="en-US" altLang="en-US" dirty="0"/>
              <a:t>Projector – picture mute, dull image, resizing display size, keep projector controls open.</a:t>
            </a:r>
          </a:p>
          <a:p>
            <a:pPr eaLnBrk="1" hangingPunct="1"/>
            <a:r>
              <a:rPr lang="en-US" altLang="en-US" dirty="0"/>
              <a:t>Doc Cam – Lens cover, lights, power switch</a:t>
            </a:r>
          </a:p>
          <a:p>
            <a:pPr eaLnBrk="1" hangingPunct="1"/>
            <a:r>
              <a:rPr lang="en-US" altLang="en-US" dirty="0"/>
              <a:t>Audio – amplifier, volume, rack power switch, source volume</a:t>
            </a:r>
          </a:p>
          <a:p>
            <a:pPr eaLnBrk="1" hangingPunct="1"/>
            <a:endParaRPr lang="en-US" altLang="en-US" dirty="0"/>
          </a:p>
        </p:txBody>
      </p:sp>
    </p:spTree>
    <p:extLst>
      <p:ext uri="{BB962C8B-B14F-4D97-AF65-F5344CB8AC3E}">
        <p14:creationId xmlns:p14="http://schemas.microsoft.com/office/powerpoint/2010/main" val="261768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Websites of Interest</a:t>
            </a:r>
            <a:endParaRPr lang="en-US" dirty="0"/>
          </a:p>
        </p:txBody>
      </p:sp>
      <p:sp>
        <p:nvSpPr>
          <p:cNvPr id="141315" name="Rectangle 3"/>
          <p:cNvSpPr>
            <a:spLocks noGrp="1" noChangeArrowheads="1"/>
          </p:cNvSpPr>
          <p:nvPr>
            <p:ph idx="1"/>
          </p:nvPr>
        </p:nvSpPr>
        <p:spPr>
          <a:xfrm>
            <a:off x="447675" y="2286000"/>
            <a:ext cx="8229600" cy="4114800"/>
          </a:xfrm>
        </p:spPr>
        <p:txBody>
          <a:bodyPr/>
          <a:lstStyle/>
          <a:p>
            <a:r>
              <a:rPr lang="en-US" sz="1800" dirty="0"/>
              <a:t>IT Support Center</a:t>
            </a:r>
          </a:p>
          <a:p>
            <a:pPr lvl="1"/>
            <a:r>
              <a:rPr lang="en-US" sz="1800" dirty="0">
                <a:hlinkClick r:id="rId3"/>
              </a:rPr>
              <a:t>http://www.iup.edu/itsupportcenter/</a:t>
            </a:r>
            <a:r>
              <a:rPr lang="en-US" sz="1800" dirty="0"/>
              <a:t>  </a:t>
            </a:r>
          </a:p>
          <a:p>
            <a:r>
              <a:rPr lang="en-US" sz="1800" dirty="0"/>
              <a:t>Technology Guide for Employees</a:t>
            </a:r>
          </a:p>
          <a:p>
            <a:pPr lvl="1"/>
            <a:r>
              <a:rPr lang="en-US" sz="1800" dirty="0">
                <a:hlinkClick r:id="rId4"/>
              </a:rPr>
              <a:t>http://www.iup.edu/itsupportcenter/employee</a:t>
            </a:r>
            <a:endParaRPr lang="en-US" sz="1800" dirty="0">
              <a:hlinkClick r:id="rId3"/>
            </a:endParaRPr>
          </a:p>
          <a:p>
            <a:r>
              <a:rPr lang="en-US" sz="1800" dirty="0"/>
              <a:t>Lab Information including Map</a:t>
            </a:r>
          </a:p>
          <a:p>
            <a:pPr lvl="1"/>
            <a:r>
              <a:rPr lang="en-US" sz="1400" dirty="0">
                <a:hlinkClick r:id="rId5"/>
              </a:rPr>
              <a:t>https://www.iup.edu/itsupportcenter/get-support/academic-services/labs/</a:t>
            </a:r>
            <a:endParaRPr lang="en-US" sz="1400" dirty="0"/>
          </a:p>
          <a:p>
            <a:r>
              <a:rPr lang="en-US" sz="1800" dirty="0"/>
              <a:t>Training</a:t>
            </a:r>
          </a:p>
          <a:p>
            <a:pPr lvl="1"/>
            <a:r>
              <a:rPr lang="en-US" sz="1800" dirty="0">
                <a:hlinkClick r:id="rId6"/>
              </a:rPr>
              <a:t>http://www.iup.edu/itsupportcenter/workshops</a:t>
            </a:r>
            <a:endParaRPr lang="en-US" sz="1800" dirty="0">
              <a:hlinkClick r:id="rId3"/>
            </a:endParaRPr>
          </a:p>
          <a:p>
            <a:r>
              <a:rPr lang="en-US" sz="1800" dirty="0"/>
              <a:t>Library Services</a:t>
            </a:r>
          </a:p>
          <a:p>
            <a:pPr lvl="1"/>
            <a:r>
              <a:rPr lang="en-US" sz="1800" u="sng" dirty="0">
                <a:solidFill>
                  <a:schemeClr val="accent1">
                    <a:lumMod val="50000"/>
                  </a:schemeClr>
                </a:solidFill>
              </a:rPr>
              <a:t>http://www.iup.edu/library/services</a:t>
            </a:r>
          </a:p>
          <a:p>
            <a:r>
              <a:rPr lang="en-US" sz="2200" dirty="0"/>
              <a:t>Like us on Facebook (IUP IT Support Center)</a:t>
            </a:r>
          </a:p>
          <a:p>
            <a:r>
              <a:rPr lang="en-US" sz="2200" dirty="0"/>
              <a:t>Follow us on Twitter (@</a:t>
            </a:r>
            <a:r>
              <a:rPr lang="en-US" sz="2200" dirty="0" err="1"/>
              <a:t>IUPITSupport</a:t>
            </a:r>
            <a:r>
              <a:rPr lang="en-US" sz="2200" dirty="0"/>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What We Can Do For You</a:t>
            </a:r>
          </a:p>
        </p:txBody>
      </p:sp>
      <p:sp>
        <p:nvSpPr>
          <p:cNvPr id="3" name="Content Placeholder 2"/>
          <p:cNvSpPr>
            <a:spLocks noGrp="1"/>
          </p:cNvSpPr>
          <p:nvPr>
            <p:ph idx="1"/>
          </p:nvPr>
        </p:nvSpPr>
        <p:spPr>
          <a:xfrm>
            <a:off x="457200" y="2057400"/>
            <a:ext cx="7924800" cy="4338484"/>
          </a:xfrm>
        </p:spPr>
        <p:txBody>
          <a:bodyPr/>
          <a:lstStyle/>
          <a:p>
            <a:pPr marL="0" indent="0" algn="ctr">
              <a:buNone/>
            </a:pPr>
            <a:r>
              <a:rPr lang="en-US" sz="3000" dirty="0"/>
              <a:t>Technology Support</a:t>
            </a:r>
          </a:p>
          <a:p>
            <a:pPr marL="0" indent="0" algn="ctr">
              <a:buNone/>
            </a:pPr>
            <a:br>
              <a:rPr lang="en-US" sz="3000" dirty="0"/>
            </a:br>
            <a:r>
              <a:rPr lang="en-US" sz="3000" dirty="0"/>
              <a:t>Academic Services</a:t>
            </a:r>
            <a:br>
              <a:rPr lang="en-US" sz="3000" dirty="0"/>
            </a:br>
            <a:r>
              <a:rPr lang="en-US" sz="2400" i="1" dirty="0"/>
              <a:t>(including Test Scoring Services)</a:t>
            </a:r>
            <a:br>
              <a:rPr lang="en-US" sz="2400" i="1" dirty="0"/>
            </a:br>
            <a:br>
              <a:rPr lang="en-US" sz="3000" dirty="0"/>
            </a:br>
            <a:r>
              <a:rPr lang="en-US" sz="3000" dirty="0"/>
              <a:t>Instructional Design - LMS Services </a:t>
            </a:r>
            <a:br>
              <a:rPr lang="en-US" sz="3000" dirty="0"/>
            </a:br>
            <a:r>
              <a:rPr lang="en-US" sz="2400" i="1" dirty="0"/>
              <a:t>(in partnership with the College of Education)</a:t>
            </a:r>
          </a:p>
          <a:p>
            <a:pPr marL="0" indent="0" algn="ctr">
              <a:buNone/>
            </a:pPr>
            <a:endParaRPr lang="en-US" sz="2400" i="1" dirty="0"/>
          </a:p>
          <a:p>
            <a:pPr marL="0" indent="0" algn="ctr">
              <a:buNone/>
            </a:pPr>
            <a:r>
              <a:rPr lang="en-US" sz="3000" dirty="0"/>
              <a:t>Multimedia Classroom Setup</a:t>
            </a:r>
          </a:p>
          <a:p>
            <a:pPr marL="0" indent="0" algn="ctr">
              <a:buNone/>
            </a:pPr>
            <a:br>
              <a:rPr lang="en-US" sz="3000" i="1" dirty="0"/>
            </a:br>
            <a:br>
              <a:rPr lang="en-US" sz="3000" i="1" dirty="0"/>
            </a:br>
            <a:endParaRPr lang="en-US" sz="3000" i="1" dirty="0"/>
          </a:p>
        </p:txBody>
      </p:sp>
    </p:spTree>
    <p:extLst>
      <p:ext uri="{BB962C8B-B14F-4D97-AF65-F5344CB8AC3E}">
        <p14:creationId xmlns:p14="http://schemas.microsoft.com/office/powerpoint/2010/main" val="13401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Questions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6212" y="2514600"/>
            <a:ext cx="2791575" cy="3611563"/>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Support Center</a:t>
            </a:r>
          </a:p>
        </p:txBody>
      </p:sp>
      <p:sp>
        <p:nvSpPr>
          <p:cNvPr id="4" name="Content Placeholder 3"/>
          <p:cNvSpPr>
            <a:spLocks noGrp="1"/>
          </p:cNvSpPr>
          <p:nvPr>
            <p:ph sz="half" idx="1"/>
          </p:nvPr>
        </p:nvSpPr>
        <p:spPr>
          <a:xfrm>
            <a:off x="304800" y="2362200"/>
            <a:ext cx="4419600" cy="4038600"/>
          </a:xfrm>
        </p:spPr>
        <p:txBody>
          <a:bodyPr/>
          <a:lstStyle/>
          <a:p>
            <a:pPr marL="0" indent="0" algn="ctr">
              <a:spcBef>
                <a:spcPts val="600"/>
              </a:spcBef>
              <a:spcAft>
                <a:spcPts val="600"/>
              </a:spcAft>
              <a:buNone/>
            </a:pPr>
            <a:r>
              <a:rPr lang="en-US" sz="2400" dirty="0"/>
              <a:t>Delaney Hall</a:t>
            </a:r>
          </a:p>
          <a:p>
            <a:pPr marL="0" indent="0" algn="ctr">
              <a:spcBef>
                <a:spcPts val="600"/>
              </a:spcBef>
              <a:spcAft>
                <a:spcPts val="600"/>
              </a:spcAft>
              <a:buNone/>
            </a:pPr>
            <a:r>
              <a:rPr lang="en-US" sz="2400" b="1" dirty="0"/>
              <a:t>ihelp.iup.edu</a:t>
            </a:r>
          </a:p>
          <a:p>
            <a:pPr marL="0" indent="0" algn="ctr">
              <a:spcBef>
                <a:spcPts val="600"/>
              </a:spcBef>
              <a:spcAft>
                <a:spcPts val="600"/>
              </a:spcAft>
              <a:buNone/>
            </a:pPr>
            <a:r>
              <a:rPr lang="en-US" sz="2400" dirty="0"/>
              <a:t>724-357-4000</a:t>
            </a:r>
          </a:p>
          <a:p>
            <a:pPr marL="0" indent="0" algn="ctr">
              <a:spcBef>
                <a:spcPts val="600"/>
              </a:spcBef>
              <a:spcAft>
                <a:spcPts val="600"/>
              </a:spcAft>
              <a:buNone/>
            </a:pPr>
            <a:r>
              <a:rPr lang="en-US" sz="2400" dirty="0"/>
              <a:t>it-support-center@iup.edu</a:t>
            </a:r>
          </a:p>
          <a:p>
            <a:pPr marL="0" indent="0" algn="ctr">
              <a:spcBef>
                <a:spcPts val="600"/>
              </a:spcBef>
              <a:spcAft>
                <a:spcPts val="600"/>
              </a:spcAft>
              <a:buNone/>
            </a:pPr>
            <a:r>
              <a:rPr lang="en-US" sz="2400" dirty="0"/>
              <a:t>www.iup.edu/itsupportcenter</a:t>
            </a:r>
          </a:p>
          <a:p>
            <a:pPr marL="0" indent="0" algn="ctr">
              <a:spcBef>
                <a:spcPts val="600"/>
              </a:spcBef>
              <a:spcAft>
                <a:spcPts val="600"/>
              </a:spcAft>
              <a:buNone/>
            </a:pPr>
            <a:br>
              <a:rPr lang="en-US" sz="2400" dirty="0"/>
            </a:br>
            <a:r>
              <a:rPr lang="en-US" sz="2400" dirty="0"/>
              <a:t>Monday-Friday 8:00-4:30</a:t>
            </a:r>
          </a:p>
          <a:p>
            <a:pPr marL="0" indent="0">
              <a:buNone/>
            </a:pPr>
            <a:endParaRPr lang="en-US" sz="2400" dirty="0"/>
          </a:p>
        </p:txBody>
      </p:sp>
      <p:pic>
        <p:nvPicPr>
          <p:cNvPr id="5" name="Content Placeholder 4"/>
          <p:cNvPicPr>
            <a:picLocks noGrp="1" noChangeAspect="1"/>
          </p:cNvPicPr>
          <p:nvPr>
            <p:ph sz="half" idx="2"/>
          </p:nvPr>
        </p:nvPicPr>
        <p:blipFill>
          <a:blip r:embed="rId3"/>
          <a:stretch>
            <a:fillRect/>
          </a:stretch>
        </p:blipFill>
        <p:spPr>
          <a:xfrm>
            <a:off x="4876800" y="2895600"/>
            <a:ext cx="3898574" cy="2507666"/>
          </a:xfrm>
          <a:prstGeom prst="rect">
            <a:avLst/>
          </a:prstGeom>
        </p:spPr>
      </p:pic>
      <p:sp>
        <p:nvSpPr>
          <p:cNvPr id="3" name="TextBox 2"/>
          <p:cNvSpPr txBox="1"/>
          <p:nvPr/>
        </p:nvSpPr>
        <p:spPr>
          <a:xfrm>
            <a:off x="7315200" y="6262300"/>
            <a:ext cx="1752600" cy="276999"/>
          </a:xfrm>
          <a:prstGeom prst="rect">
            <a:avLst/>
          </a:prstGeom>
          <a:noFill/>
        </p:spPr>
        <p:txBody>
          <a:bodyPr wrap="square" rtlCol="0">
            <a:spAutoFit/>
          </a:bodyPr>
          <a:lstStyle/>
          <a:p>
            <a:r>
              <a:rPr lang="en-US" sz="1200" dirty="0"/>
              <a:t>Technology Support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793"/>
            <a:ext cx="8229600" cy="1143000"/>
          </a:xfrm>
        </p:spPr>
        <p:txBody>
          <a:bodyPr/>
          <a:lstStyle/>
          <a:p>
            <a:r>
              <a:rPr lang="en-US" dirty="0"/>
              <a:t>Support	</a:t>
            </a:r>
          </a:p>
        </p:txBody>
      </p:sp>
      <p:sp>
        <p:nvSpPr>
          <p:cNvPr id="3" name="Content Placeholder 2"/>
          <p:cNvSpPr>
            <a:spLocks noGrp="1"/>
          </p:cNvSpPr>
          <p:nvPr>
            <p:ph idx="1"/>
          </p:nvPr>
        </p:nvSpPr>
        <p:spPr>
          <a:xfrm>
            <a:off x="990600" y="1905000"/>
            <a:ext cx="7391400" cy="4634299"/>
          </a:xfrm>
        </p:spPr>
        <p:txBody>
          <a:bodyPr/>
          <a:lstStyle/>
          <a:p>
            <a:r>
              <a:rPr lang="en-US" dirty="0"/>
              <a:t>IUP owned devices </a:t>
            </a:r>
            <a:r>
              <a:rPr lang="en-US" sz="2200" dirty="0"/>
              <a:t>(PCs/Macs, smart devices, printers)</a:t>
            </a:r>
          </a:p>
          <a:p>
            <a:r>
              <a:rPr lang="en-US" dirty="0"/>
              <a:t>Passwords</a:t>
            </a:r>
          </a:p>
          <a:p>
            <a:r>
              <a:rPr lang="en-US" dirty="0"/>
              <a:t>Software</a:t>
            </a:r>
          </a:p>
          <a:p>
            <a:r>
              <a:rPr lang="en-US" dirty="0"/>
              <a:t>Academic Systems</a:t>
            </a:r>
          </a:p>
          <a:p>
            <a:r>
              <a:rPr lang="en-US" dirty="0"/>
              <a:t>VCL</a:t>
            </a:r>
          </a:p>
          <a:p>
            <a:r>
              <a:rPr lang="en-US" dirty="0"/>
              <a:t>LMS</a:t>
            </a:r>
          </a:p>
          <a:p>
            <a:r>
              <a:rPr lang="en-US" dirty="0"/>
              <a:t>MMC</a:t>
            </a:r>
          </a:p>
          <a:p>
            <a:pPr marL="0" indent="0">
              <a:buNone/>
            </a:pPr>
            <a:endParaRPr lang="en-US" dirty="0"/>
          </a:p>
          <a:p>
            <a:endParaRPr lang="en-US" dirty="0"/>
          </a:p>
        </p:txBody>
      </p:sp>
      <p:sp>
        <p:nvSpPr>
          <p:cNvPr id="4" name="TextBox 3"/>
          <p:cNvSpPr txBox="1"/>
          <p:nvPr/>
        </p:nvSpPr>
        <p:spPr>
          <a:xfrm>
            <a:off x="7315200" y="6262300"/>
            <a:ext cx="1752600" cy="276999"/>
          </a:xfrm>
          <a:prstGeom prst="rect">
            <a:avLst/>
          </a:prstGeom>
          <a:noFill/>
        </p:spPr>
        <p:txBody>
          <a:bodyPr wrap="square" rtlCol="0">
            <a:spAutoFit/>
          </a:bodyPr>
          <a:lstStyle/>
          <a:p>
            <a:r>
              <a:rPr lang="en-US" sz="1200" dirty="0"/>
              <a:t>Technology Support</a:t>
            </a:r>
          </a:p>
        </p:txBody>
      </p:sp>
    </p:spTree>
    <p:extLst>
      <p:ext uri="{BB962C8B-B14F-4D97-AF65-F5344CB8AC3E}">
        <p14:creationId xmlns:p14="http://schemas.microsoft.com/office/powerpoint/2010/main" val="345386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ihelp.iup.edu</a:t>
            </a:r>
          </a:p>
        </p:txBody>
      </p:sp>
      <p:sp>
        <p:nvSpPr>
          <p:cNvPr id="3" name="Content Placeholder 2"/>
          <p:cNvSpPr>
            <a:spLocks noGrp="1"/>
          </p:cNvSpPr>
          <p:nvPr>
            <p:ph idx="1"/>
          </p:nvPr>
        </p:nvSpPr>
        <p:spPr>
          <a:xfrm>
            <a:off x="457200" y="2286000"/>
            <a:ext cx="8229600" cy="3840163"/>
          </a:xfrm>
        </p:spPr>
        <p:txBody>
          <a:bodyPr/>
          <a:lstStyle/>
          <a:p>
            <a:r>
              <a:rPr lang="en-US" dirty="0"/>
              <a:t>Online help system </a:t>
            </a:r>
          </a:p>
          <a:p>
            <a:r>
              <a:rPr lang="en-US" dirty="0"/>
              <a:t>Results in quicker resolution</a:t>
            </a:r>
          </a:p>
          <a:p>
            <a:r>
              <a:rPr lang="en-US" dirty="0"/>
              <a:t>You can check the status of your ticket</a:t>
            </a:r>
          </a:p>
          <a:p>
            <a:r>
              <a:rPr lang="en-US" dirty="0"/>
              <a:t>You can see all tickets you have open</a:t>
            </a:r>
          </a:p>
          <a:p>
            <a:pPr marL="0" indent="0" algn="ctr">
              <a:buNone/>
            </a:pPr>
            <a:r>
              <a:rPr lang="en-US" dirty="0"/>
              <a:t> * *It is important to use ihelp to communicate with IT staff on your support calls.</a:t>
            </a:r>
          </a:p>
          <a:p>
            <a:pPr marL="0" indent="0" algn="ctr">
              <a:buNone/>
            </a:pPr>
            <a:endParaRPr lang="en-US" dirty="0"/>
          </a:p>
          <a:p>
            <a:pPr marL="0" indent="0" algn="ctr">
              <a:buNone/>
            </a:pPr>
            <a:endParaRPr lang="en-US" dirty="0"/>
          </a:p>
          <a:p>
            <a:endParaRPr lang="en-US" dirty="0"/>
          </a:p>
        </p:txBody>
      </p:sp>
      <p:sp>
        <p:nvSpPr>
          <p:cNvPr id="4" name="TextBox 3"/>
          <p:cNvSpPr txBox="1"/>
          <p:nvPr/>
        </p:nvSpPr>
        <p:spPr>
          <a:xfrm>
            <a:off x="7315200" y="6262300"/>
            <a:ext cx="1752600" cy="276999"/>
          </a:xfrm>
          <a:prstGeom prst="rect">
            <a:avLst/>
          </a:prstGeom>
          <a:noFill/>
        </p:spPr>
        <p:txBody>
          <a:bodyPr wrap="square" rtlCol="0">
            <a:spAutoFit/>
          </a:bodyPr>
          <a:lstStyle/>
          <a:p>
            <a:r>
              <a:rPr lang="en-US" sz="1200" dirty="0"/>
              <a:t>Technology Support</a:t>
            </a:r>
          </a:p>
        </p:txBody>
      </p:sp>
    </p:spTree>
    <p:extLst>
      <p:ext uri="{BB962C8B-B14F-4D97-AF65-F5344CB8AC3E}">
        <p14:creationId xmlns:p14="http://schemas.microsoft.com/office/powerpoint/2010/main" val="38532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945037"/>
            <a:ext cx="8229600" cy="1143000"/>
          </a:xfrm>
        </p:spPr>
        <p:txBody>
          <a:bodyPr/>
          <a:lstStyle/>
          <a:p>
            <a:r>
              <a:rPr lang="en-US" dirty="0"/>
              <a:t>Technology Committee</a:t>
            </a:r>
          </a:p>
        </p:txBody>
      </p:sp>
      <p:sp>
        <p:nvSpPr>
          <p:cNvPr id="140291" name="Rectangle 3"/>
          <p:cNvSpPr>
            <a:spLocks noGrp="1" noChangeArrowheads="1"/>
          </p:cNvSpPr>
          <p:nvPr>
            <p:ph idx="1"/>
          </p:nvPr>
        </p:nvSpPr>
        <p:spPr>
          <a:xfrm>
            <a:off x="914400" y="1905000"/>
            <a:ext cx="7239000" cy="4038600"/>
          </a:xfrm>
        </p:spPr>
        <p:txBody>
          <a:bodyPr/>
          <a:lstStyle/>
          <a:p>
            <a:endParaRPr lang="en-US" sz="2800" dirty="0"/>
          </a:p>
          <a:p>
            <a:r>
              <a:rPr lang="en-US" sz="2800" dirty="0"/>
              <a:t>Academic Computing Policy Advisory Committee (ACPAC)</a:t>
            </a:r>
          </a:p>
          <a:p>
            <a:pPr lvl="1"/>
            <a:r>
              <a:rPr lang="en-US" sz="2400" dirty="0">
                <a:hlinkClick r:id="rId3"/>
              </a:rPr>
              <a:t>http://www.iup.edu/acpac</a:t>
            </a:r>
            <a:r>
              <a:rPr lang="en-US" sz="2400" dirty="0"/>
              <a:t> </a:t>
            </a:r>
          </a:p>
          <a:p>
            <a:pPr lvl="1"/>
            <a:r>
              <a:rPr lang="en-US" sz="2400" dirty="0"/>
              <a:t>Shall recommend to the appropriate university unit, policy related to technology in support of the academic mission</a:t>
            </a:r>
          </a:p>
          <a:p>
            <a:pPr marL="0" indent="0">
              <a:buNone/>
            </a:pPr>
            <a:endParaRPr lang="en-US" dirty="0"/>
          </a:p>
          <a:p>
            <a:endParaRPr lang="en-US" dirty="0"/>
          </a:p>
          <a:p>
            <a:endParaRPr lang="en-US" dirty="0"/>
          </a:p>
        </p:txBody>
      </p:sp>
      <p:sp>
        <p:nvSpPr>
          <p:cNvPr id="4" name="TextBox 3"/>
          <p:cNvSpPr txBox="1"/>
          <p:nvPr/>
        </p:nvSpPr>
        <p:spPr>
          <a:xfrm>
            <a:off x="7315200" y="6262300"/>
            <a:ext cx="1752600" cy="276999"/>
          </a:xfrm>
          <a:prstGeom prst="rect">
            <a:avLst/>
          </a:prstGeom>
          <a:noFill/>
        </p:spPr>
        <p:txBody>
          <a:bodyPr wrap="square" rtlCol="0">
            <a:spAutoFit/>
          </a:bodyPr>
          <a:lstStyle/>
          <a:p>
            <a:r>
              <a:rPr lang="en-US" sz="1200" dirty="0"/>
              <a:t>Technology Support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MYIUP</a:t>
            </a:r>
            <a:br>
              <a:rPr lang="en-US" dirty="0"/>
            </a:br>
            <a:r>
              <a:rPr lang="en-US" dirty="0"/>
              <a:t>https://www.iup.edu/myiup</a:t>
            </a:r>
          </a:p>
        </p:txBody>
      </p:sp>
      <p:sp>
        <p:nvSpPr>
          <p:cNvPr id="5" name="Content Placeholder 4"/>
          <p:cNvSpPr>
            <a:spLocks noGrp="1"/>
          </p:cNvSpPr>
          <p:nvPr>
            <p:ph sz="half" idx="1"/>
          </p:nvPr>
        </p:nvSpPr>
        <p:spPr>
          <a:xfrm>
            <a:off x="457200" y="2514600"/>
            <a:ext cx="8229600" cy="3886200"/>
          </a:xfrm>
        </p:spPr>
        <p:txBody>
          <a:bodyPr/>
          <a:lstStyle/>
          <a:p>
            <a:r>
              <a:rPr lang="en-US" sz="2400" dirty="0"/>
              <a:t>Class Lists</a:t>
            </a:r>
          </a:p>
          <a:p>
            <a:r>
              <a:rPr lang="en-US" sz="2400" dirty="0"/>
              <a:t>Advising</a:t>
            </a:r>
          </a:p>
          <a:p>
            <a:r>
              <a:rPr lang="en-US" sz="2400" dirty="0"/>
              <a:t>Scheduling</a:t>
            </a:r>
          </a:p>
          <a:p>
            <a:r>
              <a:rPr lang="en-US" sz="2400" dirty="0"/>
              <a:t>Entering Grades</a:t>
            </a:r>
          </a:p>
          <a:p>
            <a:r>
              <a:rPr lang="en-US" sz="2400" dirty="0"/>
              <a:t>Course E-mail Lists</a:t>
            </a:r>
          </a:p>
          <a:p>
            <a:r>
              <a:rPr lang="en-US" sz="2400" dirty="0"/>
              <a:t>Personal Records</a:t>
            </a:r>
          </a:p>
          <a:p>
            <a:r>
              <a:rPr lang="en-US" sz="2400" dirty="0"/>
              <a:t>Campus Services</a:t>
            </a:r>
          </a:p>
          <a:p>
            <a:r>
              <a:rPr lang="en-US" sz="2400" dirty="0"/>
              <a:t>Reset passwords </a:t>
            </a:r>
            <a:r>
              <a:rPr lang="en-US" sz="2000" dirty="0"/>
              <a:t>(network, e-mail and ESS accounts)</a:t>
            </a:r>
          </a:p>
          <a:p>
            <a:pPr lvl="1"/>
            <a:r>
              <a:rPr lang="en-US" sz="1800" dirty="0" err="1"/>
              <a:t>MyIUP</a:t>
            </a:r>
            <a:r>
              <a:rPr lang="en-US" sz="1800" dirty="0"/>
              <a:t> – Personal Info – Password Reset Options</a:t>
            </a:r>
          </a:p>
          <a:p>
            <a:endParaRPr lang="en-US" sz="2400" dirty="0"/>
          </a:p>
          <a:p>
            <a:endParaRPr lang="en-US" dirty="0"/>
          </a:p>
        </p:txBody>
      </p:sp>
      <p:sp>
        <p:nvSpPr>
          <p:cNvPr id="7" name="TextBox 6"/>
          <p:cNvSpPr txBox="1"/>
          <p:nvPr/>
        </p:nvSpPr>
        <p:spPr>
          <a:xfrm>
            <a:off x="7315200" y="6262300"/>
            <a:ext cx="1752600" cy="276999"/>
          </a:xfrm>
          <a:prstGeom prst="rect">
            <a:avLst/>
          </a:prstGeom>
          <a:noFill/>
        </p:spPr>
        <p:txBody>
          <a:bodyPr wrap="square" rtlCol="0">
            <a:spAutoFit/>
          </a:bodyPr>
          <a:lstStyle/>
          <a:p>
            <a:r>
              <a:rPr lang="en-US" sz="1200" dirty="0"/>
              <a:t>Academic Services</a:t>
            </a:r>
          </a:p>
        </p:txBody>
      </p:sp>
    </p:spTree>
    <p:extLst>
      <p:ext uri="{BB962C8B-B14F-4D97-AF65-F5344CB8AC3E}">
        <p14:creationId xmlns:p14="http://schemas.microsoft.com/office/powerpoint/2010/main" val="214831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143000"/>
            <a:ext cx="8686800" cy="1143000"/>
          </a:xfrm>
        </p:spPr>
        <p:txBody>
          <a:bodyPr/>
          <a:lstStyle/>
          <a:p>
            <a:r>
              <a:rPr lang="en-US" dirty="0"/>
              <a:t>Technology Guide for Employees</a:t>
            </a:r>
          </a:p>
        </p:txBody>
      </p:sp>
      <p:sp>
        <p:nvSpPr>
          <p:cNvPr id="192515" name="Rectangle 3"/>
          <p:cNvSpPr>
            <a:spLocks noGrp="1" noChangeArrowheads="1"/>
          </p:cNvSpPr>
          <p:nvPr>
            <p:ph idx="1"/>
          </p:nvPr>
        </p:nvSpPr>
        <p:spPr>
          <a:xfrm>
            <a:off x="457200" y="2286000"/>
            <a:ext cx="8458200" cy="3840163"/>
          </a:xfrm>
        </p:spPr>
        <p:txBody>
          <a:bodyPr/>
          <a:lstStyle/>
          <a:p>
            <a:pPr lvl="1"/>
            <a:r>
              <a:rPr lang="en-US" u="sng" dirty="0">
                <a:solidFill>
                  <a:schemeClr val="accent1">
                    <a:lumMod val="50000"/>
                  </a:schemeClr>
                </a:solidFill>
              </a:rPr>
              <a:t>http://www.iup.edu/itsupportcenter/employee</a:t>
            </a:r>
          </a:p>
          <a:p>
            <a:pPr lvl="1"/>
            <a:r>
              <a:rPr lang="en-US" dirty="0"/>
              <a:t>Computer Accounts </a:t>
            </a:r>
          </a:p>
          <a:p>
            <a:pPr lvl="2"/>
            <a:r>
              <a:rPr lang="en-US" dirty="0" err="1"/>
              <a:t>MyIUP</a:t>
            </a:r>
            <a:r>
              <a:rPr lang="en-US" dirty="0"/>
              <a:t> </a:t>
            </a:r>
            <a:r>
              <a:rPr lang="en-US" sz="2200" dirty="0"/>
              <a:t>(Network, D2l, Moodle, </a:t>
            </a:r>
            <a:r>
              <a:rPr lang="en-US" sz="2200" dirty="0" err="1"/>
              <a:t>ihelp</a:t>
            </a:r>
            <a:r>
              <a:rPr lang="en-US" sz="2200" dirty="0"/>
              <a:t>, wireless, VPN)</a:t>
            </a:r>
          </a:p>
          <a:p>
            <a:pPr lvl="2"/>
            <a:r>
              <a:rPr lang="en-US" dirty="0"/>
              <a:t>Email and Calendar </a:t>
            </a:r>
            <a:r>
              <a:rPr lang="en-US" sz="2200" dirty="0"/>
              <a:t>(separate account from </a:t>
            </a:r>
            <a:r>
              <a:rPr lang="en-US" sz="2200" dirty="0" err="1"/>
              <a:t>MyIUP</a:t>
            </a:r>
            <a:r>
              <a:rPr lang="en-US" sz="2200" dirty="0"/>
              <a:t>)</a:t>
            </a:r>
          </a:p>
          <a:p>
            <a:pPr lvl="1"/>
            <a:r>
              <a:rPr lang="en-US" dirty="0"/>
              <a:t>Desire2Learn</a:t>
            </a:r>
          </a:p>
          <a:p>
            <a:pPr lvl="2"/>
            <a:r>
              <a:rPr lang="en-US" dirty="0" err="1"/>
              <a:t>Metacourses</a:t>
            </a:r>
            <a:endParaRPr lang="en-US" dirty="0"/>
          </a:p>
          <a:p>
            <a:pPr lvl="2"/>
            <a:r>
              <a:rPr lang="en-US" dirty="0"/>
              <a:t>Zoom</a:t>
            </a:r>
          </a:p>
          <a:p>
            <a:pPr lvl="2"/>
            <a:r>
              <a:rPr lang="en-US" dirty="0" err="1"/>
              <a:t>Respondus</a:t>
            </a:r>
            <a:endParaRPr lang="en-US" dirty="0"/>
          </a:p>
          <a:p>
            <a:pPr marL="457200" lvl="1" indent="0">
              <a:buNone/>
            </a:pPr>
            <a:endParaRPr lang="en-US" dirty="0"/>
          </a:p>
        </p:txBody>
      </p:sp>
      <p:sp>
        <p:nvSpPr>
          <p:cNvPr id="5" name="TextBox 4"/>
          <p:cNvSpPr txBox="1"/>
          <p:nvPr/>
        </p:nvSpPr>
        <p:spPr>
          <a:xfrm>
            <a:off x="7315200" y="6262300"/>
            <a:ext cx="1752600" cy="276999"/>
          </a:xfrm>
          <a:prstGeom prst="rect">
            <a:avLst/>
          </a:prstGeom>
          <a:noFill/>
        </p:spPr>
        <p:txBody>
          <a:bodyPr wrap="square" rtlCol="0">
            <a:spAutoFit/>
          </a:bodyPr>
          <a:lstStyle/>
          <a:p>
            <a:r>
              <a:rPr lang="en-US" sz="1200" dirty="0"/>
              <a:t>Academic Services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143000"/>
            <a:ext cx="8686800" cy="1143000"/>
          </a:xfrm>
        </p:spPr>
        <p:txBody>
          <a:bodyPr/>
          <a:lstStyle/>
          <a:p>
            <a:r>
              <a:rPr lang="en-US" dirty="0"/>
              <a:t>Technology Guide (Cont’d)</a:t>
            </a:r>
          </a:p>
        </p:txBody>
      </p:sp>
      <p:sp>
        <p:nvSpPr>
          <p:cNvPr id="192515" name="Rectangle 3"/>
          <p:cNvSpPr>
            <a:spLocks noGrp="1" noChangeArrowheads="1"/>
          </p:cNvSpPr>
          <p:nvPr>
            <p:ph idx="1"/>
          </p:nvPr>
        </p:nvSpPr>
        <p:spPr>
          <a:xfrm>
            <a:off x="228600" y="2514600"/>
            <a:ext cx="8686800" cy="3611563"/>
          </a:xfrm>
        </p:spPr>
        <p:txBody>
          <a:bodyPr/>
          <a:lstStyle/>
          <a:p>
            <a:pPr lvl="1"/>
            <a:r>
              <a:rPr lang="en-US" dirty="0"/>
              <a:t>Test Scoring and Faculty Evaluations</a:t>
            </a:r>
          </a:p>
          <a:p>
            <a:pPr lvl="1"/>
            <a:r>
              <a:rPr lang="en-US" dirty="0"/>
              <a:t>dispatch.iup.edu </a:t>
            </a:r>
            <a:br>
              <a:rPr lang="en-US" dirty="0"/>
            </a:br>
            <a:r>
              <a:rPr lang="en-US" sz="2200" dirty="0"/>
              <a:t>(test scoring, evaluations, student pictures)</a:t>
            </a:r>
          </a:p>
          <a:p>
            <a:pPr lvl="1"/>
            <a:r>
              <a:rPr lang="en-US" dirty="0"/>
              <a:t>Project Directory Service </a:t>
            </a:r>
            <a:r>
              <a:rPr lang="en-US" sz="2200" dirty="0"/>
              <a:t>(P: drive)</a:t>
            </a:r>
          </a:p>
          <a:p>
            <a:pPr lvl="1"/>
            <a:r>
              <a:rPr lang="en-US" dirty="0"/>
              <a:t>Course Section E-mail Lists</a:t>
            </a:r>
          </a:p>
          <a:p>
            <a:pPr lvl="1"/>
            <a:endParaRPr lang="en-US" dirty="0"/>
          </a:p>
        </p:txBody>
      </p:sp>
      <p:sp>
        <p:nvSpPr>
          <p:cNvPr id="5" name="TextBox 4"/>
          <p:cNvSpPr txBox="1"/>
          <p:nvPr/>
        </p:nvSpPr>
        <p:spPr>
          <a:xfrm>
            <a:off x="7315200" y="6262300"/>
            <a:ext cx="1752600" cy="276999"/>
          </a:xfrm>
          <a:prstGeom prst="rect">
            <a:avLst/>
          </a:prstGeom>
          <a:noFill/>
        </p:spPr>
        <p:txBody>
          <a:bodyPr wrap="square" rtlCol="0">
            <a:spAutoFit/>
          </a:bodyPr>
          <a:lstStyle/>
          <a:p>
            <a:r>
              <a:rPr lang="en-US" sz="1200" dirty="0"/>
              <a:t>Academic Services</a:t>
            </a:r>
          </a:p>
        </p:txBody>
      </p:sp>
    </p:spTree>
  </p:cSld>
  <p:clrMapOvr>
    <a:masterClrMapping/>
  </p:clrMapOvr>
  <p:transition/>
</p:sld>
</file>

<file path=ppt/theme/theme1.xml><?xml version="1.0" encoding="utf-8"?>
<a:theme xmlns:a="http://schemas.openxmlformats.org/drawingml/2006/main" name="IUP Branded PPT TEMPLATE">
  <a:themeElements>
    <a:clrScheme name="IUP Branded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UP Branded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P Branded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P Branded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P Branded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P Branded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P Branded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P Branded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P Branded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P Branded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P Branded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P Branded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P Branded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16446</TotalTime>
  <Words>1030</Words>
  <Application>Microsoft Office PowerPoint</Application>
  <PresentationFormat>On-screen Show (4:3)</PresentationFormat>
  <Paragraphs>135</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IUP Branded PPT TEMPLATE</vt:lpstr>
      <vt:lpstr> </vt:lpstr>
      <vt:lpstr>What We Can Do For You</vt:lpstr>
      <vt:lpstr>IT Support Center</vt:lpstr>
      <vt:lpstr>Support </vt:lpstr>
      <vt:lpstr>ihelp.iup.edu</vt:lpstr>
      <vt:lpstr>Technology Committee</vt:lpstr>
      <vt:lpstr>MYIUP https://www.iup.edu/myiup</vt:lpstr>
      <vt:lpstr>Technology Guide for Employees</vt:lpstr>
      <vt:lpstr>Technology Guide (Cont’d)</vt:lpstr>
      <vt:lpstr>Instructional Technologies</vt:lpstr>
      <vt:lpstr>Multimedia Classroom Overview</vt:lpstr>
      <vt:lpstr>MMC Overview</vt:lpstr>
      <vt:lpstr>Equipment Overview</vt:lpstr>
      <vt:lpstr>Equipment Overview</vt:lpstr>
      <vt:lpstr>Equipment Overview</vt:lpstr>
      <vt:lpstr>Equipment Overview</vt:lpstr>
      <vt:lpstr>Projector Control Software</vt:lpstr>
      <vt:lpstr>Troubleshooting Tips</vt:lpstr>
      <vt:lpstr>Websites of Interest</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IUP PowerPoint Template 4-3 Aspect Ratio</dc:title>
  <dc:subject/>
  <dc:creator>Mr. Bruce V. Dries bvdries</dc:creator>
  <cp:keywords/>
  <dc:description/>
  <cp:lastModifiedBy>Amanda Marshall</cp:lastModifiedBy>
  <cp:revision>262</cp:revision>
  <cp:lastPrinted>2017-08-15T16:54:28Z</cp:lastPrinted>
  <dcterms:created xsi:type="dcterms:W3CDTF">2008-06-25T20:26:45Z</dcterms:created>
  <dcterms:modified xsi:type="dcterms:W3CDTF">2019-08-13T17:42:43Z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ID">
    <vt:i4>49491</vt:i4>
  </property>
  <property fmtid="{D5CDD505-2E9C-101B-9397-08002B2CF9AE}" pid="3" name="EktContentLanguage">
    <vt:i4>1033</vt:i4>
  </property>
  <property fmtid="{D5CDD505-2E9C-101B-9397-08002B2CF9AE}" pid="4" name="EktFolderId">
    <vt:i4>10229</vt:i4>
  </property>
  <property fmtid="{D5CDD505-2E9C-101B-9397-08002B2CF9AE}" pid="5" name="EktQuickLink">
    <vt:lpwstr>DownloadAsset.aspx?id=49491</vt:lpwstr>
  </property>
  <property fmtid="{D5CDD505-2E9C-101B-9397-08002B2CF9AE}" pid="6" name="EktContentType">
    <vt:i4>101</vt:i4>
  </property>
  <property fmtid="{D5CDD505-2E9C-101B-9397-08002B2CF9AE}" pid="7" name="EktFolderName">
    <vt:lpwstr/>
  </property>
  <property fmtid="{D5CDD505-2E9C-101B-9397-08002B2CF9AE}" pid="8" name="EktCmsPath">
    <vt:lpwstr/>
  </property>
  <property fmtid="{D5CDD505-2E9C-101B-9397-08002B2CF9AE}" pid="9" name="EktExpiryType">
    <vt:i4>1</vt:i4>
  </property>
  <property fmtid="{D5CDD505-2E9C-101B-9397-08002B2CF9AE}" pid="10" name="EktDateCreated">
    <vt:filetime>2008-09-03T20:30:20Z</vt:filetime>
  </property>
  <property fmtid="{D5CDD505-2E9C-101B-9397-08002B2CF9AE}" pid="11" name="EktDateModified">
    <vt:filetime>2008-09-09T19:51:19Z</vt:filetime>
  </property>
  <property fmtid="{D5CDD505-2E9C-101B-9397-08002B2CF9AE}" pid="12" name="EktTaxCategory">
    <vt:lpwstr>$$$$$$\$ \$ \$ \$ \$ \$ </vt:lpwstr>
  </property>
  <property fmtid="{D5CDD505-2E9C-101B-9397-08002B2CF9AE}" pid="13" name="EktCmsSize">
    <vt:i4>114688</vt:i4>
  </property>
  <property fmtid="{D5CDD505-2E9C-101B-9397-08002B2CF9AE}" pid="14" name="EktSearchable">
    <vt:i4>1</vt:i4>
  </property>
  <property fmtid="{D5CDD505-2E9C-101B-9397-08002B2CF9AE}" pid="15" name="EktEDescription">
    <vt:lpwstr>Summary </vt:lpwstr>
  </property>
  <property fmtid="{D5CDD505-2E9C-101B-9397-08002B2CF9AE}" pid="16" name="ekttaxonomyenabled">
    <vt:i4>1</vt:i4>
  </property>
</Properties>
</file>