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28"/>
  </p:notesMasterIdLst>
  <p:sldIdLst>
    <p:sldId id="256" r:id="rId2"/>
    <p:sldId id="344" r:id="rId3"/>
    <p:sldId id="345" r:id="rId4"/>
    <p:sldId id="349" r:id="rId5"/>
    <p:sldId id="295" r:id="rId6"/>
    <p:sldId id="346" r:id="rId7"/>
    <p:sldId id="347" r:id="rId8"/>
    <p:sldId id="298" r:id="rId9"/>
    <p:sldId id="348" r:id="rId10"/>
    <p:sldId id="301" r:id="rId11"/>
    <p:sldId id="352" r:id="rId12"/>
    <p:sldId id="354" r:id="rId13"/>
    <p:sldId id="355" r:id="rId14"/>
    <p:sldId id="308" r:id="rId15"/>
    <p:sldId id="309" r:id="rId16"/>
    <p:sldId id="303" r:id="rId17"/>
    <p:sldId id="304" r:id="rId18"/>
    <p:sldId id="310" r:id="rId19"/>
    <p:sldId id="351" r:id="rId20"/>
    <p:sldId id="311" r:id="rId21"/>
    <p:sldId id="306" r:id="rId22"/>
    <p:sldId id="356" r:id="rId23"/>
    <p:sldId id="317" r:id="rId24"/>
    <p:sldId id="312" r:id="rId25"/>
    <p:sldId id="357" r:id="rId26"/>
    <p:sldId id="3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66" autoAdjust="0"/>
    <p:restoredTop sz="76426"/>
  </p:normalViewPr>
  <p:slideViewPr>
    <p:cSldViewPr snapToGrid="0">
      <p:cViewPr varScale="1">
        <p:scale>
          <a:sx n="76" d="100"/>
          <a:sy n="76" d="100"/>
        </p:scale>
        <p:origin x="1112"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25664-C43C-8F4B-B5D5-448E64DDE221}" type="datetimeFigureOut">
              <a:rPr lang="en-US" smtClean="0"/>
              <a:t>7/29/19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34841-FB61-3D4F-888E-6549DB5A60E5}" type="slidenum">
              <a:rPr lang="en-US" smtClean="0"/>
              <a:t>‹#›</a:t>
            </a:fld>
            <a:endParaRPr lang="en-US"/>
          </a:p>
        </p:txBody>
      </p:sp>
    </p:spTree>
    <p:extLst>
      <p:ext uri="{BB962C8B-B14F-4D97-AF65-F5344CB8AC3E}">
        <p14:creationId xmlns:p14="http://schemas.microsoft.com/office/powerpoint/2010/main" val="11935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1</a:t>
            </a:fld>
            <a:endParaRPr lang="en-US"/>
          </a:p>
        </p:txBody>
      </p:sp>
    </p:spTree>
    <p:extLst>
      <p:ext uri="{BB962C8B-B14F-4D97-AF65-F5344CB8AC3E}">
        <p14:creationId xmlns:p14="http://schemas.microsoft.com/office/powerpoint/2010/main" val="426109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10</a:t>
            </a:fld>
            <a:endParaRPr lang="en-US"/>
          </a:p>
        </p:txBody>
      </p:sp>
    </p:spTree>
    <p:extLst>
      <p:ext uri="{BB962C8B-B14F-4D97-AF65-F5344CB8AC3E}">
        <p14:creationId xmlns:p14="http://schemas.microsoft.com/office/powerpoint/2010/main" val="1503094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13</a:t>
            </a:fld>
            <a:endParaRPr lang="en-US"/>
          </a:p>
        </p:txBody>
      </p:sp>
    </p:spTree>
    <p:extLst>
      <p:ext uri="{BB962C8B-B14F-4D97-AF65-F5344CB8AC3E}">
        <p14:creationId xmlns:p14="http://schemas.microsoft.com/office/powerpoint/2010/main" val="314640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14</a:t>
            </a:fld>
            <a:endParaRPr lang="en-US"/>
          </a:p>
        </p:txBody>
      </p:sp>
    </p:spTree>
    <p:extLst>
      <p:ext uri="{BB962C8B-B14F-4D97-AF65-F5344CB8AC3E}">
        <p14:creationId xmlns:p14="http://schemas.microsoft.com/office/powerpoint/2010/main" val="310352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34841-FB61-3D4F-888E-6549DB5A60E5}" type="slidenum">
              <a:rPr lang="en-US" smtClean="0"/>
              <a:t>15</a:t>
            </a:fld>
            <a:endParaRPr lang="en-US"/>
          </a:p>
        </p:txBody>
      </p:sp>
    </p:spTree>
    <p:extLst>
      <p:ext uri="{BB962C8B-B14F-4D97-AF65-F5344CB8AC3E}">
        <p14:creationId xmlns:p14="http://schemas.microsoft.com/office/powerpoint/2010/main" val="2772777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16</a:t>
            </a:fld>
            <a:endParaRPr lang="en-US"/>
          </a:p>
        </p:txBody>
      </p:sp>
    </p:spTree>
    <p:extLst>
      <p:ext uri="{BB962C8B-B14F-4D97-AF65-F5344CB8AC3E}">
        <p14:creationId xmlns:p14="http://schemas.microsoft.com/office/powerpoint/2010/main" val="185099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17</a:t>
            </a:fld>
            <a:endParaRPr lang="en-US"/>
          </a:p>
        </p:txBody>
      </p:sp>
    </p:spTree>
    <p:extLst>
      <p:ext uri="{BB962C8B-B14F-4D97-AF65-F5344CB8AC3E}">
        <p14:creationId xmlns:p14="http://schemas.microsoft.com/office/powerpoint/2010/main" val="636671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18</a:t>
            </a:fld>
            <a:endParaRPr lang="en-US"/>
          </a:p>
        </p:txBody>
      </p:sp>
    </p:spTree>
    <p:extLst>
      <p:ext uri="{BB962C8B-B14F-4D97-AF65-F5344CB8AC3E}">
        <p14:creationId xmlns:p14="http://schemas.microsoft.com/office/powerpoint/2010/main" val="2134505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34841-FB61-3D4F-888E-6549DB5A60E5}" type="slidenum">
              <a:rPr lang="en-US" smtClean="0"/>
              <a:t>19</a:t>
            </a:fld>
            <a:endParaRPr lang="en-US"/>
          </a:p>
        </p:txBody>
      </p:sp>
    </p:spTree>
    <p:extLst>
      <p:ext uri="{BB962C8B-B14F-4D97-AF65-F5344CB8AC3E}">
        <p14:creationId xmlns:p14="http://schemas.microsoft.com/office/powerpoint/2010/main" val="2772320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20</a:t>
            </a:fld>
            <a:endParaRPr lang="en-US"/>
          </a:p>
        </p:txBody>
      </p:sp>
    </p:spTree>
    <p:extLst>
      <p:ext uri="{BB962C8B-B14F-4D97-AF65-F5344CB8AC3E}">
        <p14:creationId xmlns:p14="http://schemas.microsoft.com/office/powerpoint/2010/main" val="1573815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21</a:t>
            </a:fld>
            <a:endParaRPr lang="en-US"/>
          </a:p>
        </p:txBody>
      </p:sp>
    </p:spTree>
    <p:extLst>
      <p:ext uri="{BB962C8B-B14F-4D97-AF65-F5344CB8AC3E}">
        <p14:creationId xmlns:p14="http://schemas.microsoft.com/office/powerpoint/2010/main" val="851267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2</a:t>
            </a:fld>
            <a:endParaRPr lang="en-US"/>
          </a:p>
        </p:txBody>
      </p:sp>
    </p:spTree>
    <p:extLst>
      <p:ext uri="{BB962C8B-B14F-4D97-AF65-F5344CB8AC3E}">
        <p14:creationId xmlns:p14="http://schemas.microsoft.com/office/powerpoint/2010/main" val="1510757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22</a:t>
            </a:fld>
            <a:endParaRPr lang="en-US"/>
          </a:p>
        </p:txBody>
      </p:sp>
    </p:spTree>
    <p:extLst>
      <p:ext uri="{BB962C8B-B14F-4D97-AF65-F5344CB8AC3E}">
        <p14:creationId xmlns:p14="http://schemas.microsoft.com/office/powerpoint/2010/main" val="295204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23</a:t>
            </a:fld>
            <a:endParaRPr lang="en-US"/>
          </a:p>
        </p:txBody>
      </p:sp>
    </p:spTree>
    <p:extLst>
      <p:ext uri="{BB962C8B-B14F-4D97-AF65-F5344CB8AC3E}">
        <p14:creationId xmlns:p14="http://schemas.microsoft.com/office/powerpoint/2010/main" val="2977480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24</a:t>
            </a:fld>
            <a:endParaRPr lang="en-US"/>
          </a:p>
        </p:txBody>
      </p:sp>
    </p:spTree>
    <p:extLst>
      <p:ext uri="{BB962C8B-B14F-4D97-AF65-F5344CB8AC3E}">
        <p14:creationId xmlns:p14="http://schemas.microsoft.com/office/powerpoint/2010/main" val="191821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25</a:t>
            </a:fld>
            <a:endParaRPr lang="en-US"/>
          </a:p>
        </p:txBody>
      </p:sp>
    </p:spTree>
    <p:extLst>
      <p:ext uri="{BB962C8B-B14F-4D97-AF65-F5344CB8AC3E}">
        <p14:creationId xmlns:p14="http://schemas.microsoft.com/office/powerpoint/2010/main" val="1944866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34841-FB61-3D4F-888E-6549DB5A60E5}" type="slidenum">
              <a:rPr lang="en-US" smtClean="0"/>
              <a:t>3</a:t>
            </a:fld>
            <a:endParaRPr lang="en-US"/>
          </a:p>
        </p:txBody>
      </p:sp>
    </p:spTree>
    <p:extLst>
      <p:ext uri="{BB962C8B-B14F-4D97-AF65-F5344CB8AC3E}">
        <p14:creationId xmlns:p14="http://schemas.microsoft.com/office/powerpoint/2010/main" val="307115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4</a:t>
            </a:fld>
            <a:endParaRPr lang="en-US"/>
          </a:p>
        </p:txBody>
      </p:sp>
    </p:spTree>
    <p:extLst>
      <p:ext uri="{BB962C8B-B14F-4D97-AF65-F5344CB8AC3E}">
        <p14:creationId xmlns:p14="http://schemas.microsoft.com/office/powerpoint/2010/main" val="84541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students take two composition courses – one in their first year, and one which often isn’t taken until junior or senior year</a:t>
            </a:r>
          </a:p>
        </p:txBody>
      </p:sp>
      <p:sp>
        <p:nvSpPr>
          <p:cNvPr id="4" name="Slide Number Placeholder 3"/>
          <p:cNvSpPr>
            <a:spLocks noGrp="1"/>
          </p:cNvSpPr>
          <p:nvPr>
            <p:ph type="sldNum" sz="quarter" idx="10"/>
          </p:nvPr>
        </p:nvSpPr>
        <p:spPr/>
        <p:txBody>
          <a:bodyPr/>
          <a:lstStyle/>
          <a:p>
            <a:fld id="{C3634841-FB61-3D4F-888E-6549DB5A60E5}" type="slidenum">
              <a:rPr lang="en-US" smtClean="0"/>
              <a:t>5</a:t>
            </a:fld>
            <a:endParaRPr lang="en-US"/>
          </a:p>
        </p:txBody>
      </p:sp>
    </p:spTree>
    <p:extLst>
      <p:ext uri="{BB962C8B-B14F-4D97-AF65-F5344CB8AC3E}">
        <p14:creationId xmlns:p14="http://schemas.microsoft.com/office/powerpoint/2010/main" val="280741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6</a:t>
            </a:fld>
            <a:endParaRPr lang="en-US"/>
          </a:p>
        </p:txBody>
      </p:sp>
    </p:spTree>
    <p:extLst>
      <p:ext uri="{BB962C8B-B14F-4D97-AF65-F5344CB8AC3E}">
        <p14:creationId xmlns:p14="http://schemas.microsoft.com/office/powerpoint/2010/main" val="1382854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these really quickly, but </a:t>
            </a:r>
            <a:r>
              <a:rPr lang="en-US" dirty="0" err="1"/>
              <a:t>Bryna</a:t>
            </a:r>
            <a:r>
              <a:rPr lang="en-US" dirty="0"/>
              <a:t> does</a:t>
            </a:r>
            <a:r>
              <a:rPr lang="en-US" baseline="0" dirty="0"/>
              <a:t> an entire workshop on just this topic, so please email me if you want to set one up</a:t>
            </a:r>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7</a:t>
            </a:fld>
            <a:endParaRPr lang="en-US"/>
          </a:p>
        </p:txBody>
      </p:sp>
    </p:spTree>
    <p:extLst>
      <p:ext uri="{BB962C8B-B14F-4D97-AF65-F5344CB8AC3E}">
        <p14:creationId xmlns:p14="http://schemas.microsoft.com/office/powerpoint/2010/main" val="73052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8</a:t>
            </a:fld>
            <a:endParaRPr lang="en-US"/>
          </a:p>
        </p:txBody>
      </p:sp>
    </p:spTree>
    <p:extLst>
      <p:ext uri="{BB962C8B-B14F-4D97-AF65-F5344CB8AC3E}">
        <p14:creationId xmlns:p14="http://schemas.microsoft.com/office/powerpoint/2010/main" val="108141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34841-FB61-3D4F-888E-6549DB5A60E5}" type="slidenum">
              <a:rPr lang="en-US" smtClean="0"/>
              <a:t>9</a:t>
            </a:fld>
            <a:endParaRPr lang="en-US"/>
          </a:p>
        </p:txBody>
      </p:sp>
    </p:spTree>
    <p:extLst>
      <p:ext uri="{BB962C8B-B14F-4D97-AF65-F5344CB8AC3E}">
        <p14:creationId xmlns:p14="http://schemas.microsoft.com/office/powerpoint/2010/main" val="754249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23957AD-1448-43AD-8656-F78856835041}" type="datetimeFigureOut">
              <a:rPr lang="en-US" smtClean="0"/>
              <a:t>7/29/19</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68C97F0-FA97-46B8-A21F-8E450A617A0F}" type="slidenum">
              <a:rPr lang="en-US" smtClean="0"/>
              <a:t>‹#›</a:t>
            </a:fld>
            <a:endParaRPr lang="en-US"/>
          </a:p>
        </p:txBody>
      </p:sp>
    </p:spTree>
    <p:extLst>
      <p:ext uri="{BB962C8B-B14F-4D97-AF65-F5344CB8AC3E}">
        <p14:creationId xmlns:p14="http://schemas.microsoft.com/office/powerpoint/2010/main" val="67540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957AD-1448-43AD-8656-F78856835041}"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C97F0-FA97-46B8-A21F-8E450A617A0F}" type="slidenum">
              <a:rPr lang="en-US" smtClean="0"/>
              <a:t>‹#›</a:t>
            </a:fld>
            <a:endParaRPr lang="en-US"/>
          </a:p>
        </p:txBody>
      </p:sp>
    </p:spTree>
    <p:extLst>
      <p:ext uri="{BB962C8B-B14F-4D97-AF65-F5344CB8AC3E}">
        <p14:creationId xmlns:p14="http://schemas.microsoft.com/office/powerpoint/2010/main" val="363592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23957AD-1448-43AD-8656-F78856835041}" type="datetimeFigureOut">
              <a:rPr lang="en-US" smtClean="0"/>
              <a:t>7/29/19</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68C97F0-FA97-46B8-A21F-8E450A617A0F}" type="slidenum">
              <a:rPr lang="en-US" smtClean="0"/>
              <a:t>‹#›</a:t>
            </a:fld>
            <a:endParaRPr lang="en-US"/>
          </a:p>
        </p:txBody>
      </p:sp>
    </p:spTree>
    <p:extLst>
      <p:ext uri="{BB962C8B-B14F-4D97-AF65-F5344CB8AC3E}">
        <p14:creationId xmlns:p14="http://schemas.microsoft.com/office/powerpoint/2010/main" val="45111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957AD-1448-43AD-8656-F78856835041}" type="datetimeFigureOut">
              <a:rPr lang="en-US" smtClean="0"/>
              <a:t>7/29/19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468C97F0-FA97-46B8-A21F-8E450A617A0F}" type="slidenum">
              <a:rPr lang="en-US" smtClean="0"/>
              <a:t>‹#›</a:t>
            </a:fld>
            <a:endParaRPr lang="en-US"/>
          </a:p>
        </p:txBody>
      </p:sp>
    </p:spTree>
    <p:extLst>
      <p:ext uri="{BB962C8B-B14F-4D97-AF65-F5344CB8AC3E}">
        <p14:creationId xmlns:p14="http://schemas.microsoft.com/office/powerpoint/2010/main" val="302393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23957AD-1448-43AD-8656-F78856835041}" type="datetimeFigureOut">
              <a:rPr lang="en-US" smtClean="0"/>
              <a:t>7/29/19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68C97F0-FA97-46B8-A21F-8E450A617A0F}" type="slidenum">
              <a:rPr lang="en-US" smtClean="0"/>
              <a:t>‹#›</a:t>
            </a:fld>
            <a:endParaRPr lang="en-US"/>
          </a:p>
        </p:txBody>
      </p:sp>
    </p:spTree>
    <p:extLst>
      <p:ext uri="{BB962C8B-B14F-4D97-AF65-F5344CB8AC3E}">
        <p14:creationId xmlns:p14="http://schemas.microsoft.com/office/powerpoint/2010/main" val="177649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3957AD-1448-43AD-8656-F78856835041}" type="datetimeFigureOut">
              <a:rPr lang="en-US" smtClean="0"/>
              <a:t>7/29/19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C97F0-FA97-46B8-A21F-8E450A617A0F}" type="slidenum">
              <a:rPr lang="en-US" smtClean="0"/>
              <a:t>‹#›</a:t>
            </a:fld>
            <a:endParaRPr lang="en-US"/>
          </a:p>
        </p:txBody>
      </p:sp>
    </p:spTree>
    <p:extLst>
      <p:ext uri="{BB962C8B-B14F-4D97-AF65-F5344CB8AC3E}">
        <p14:creationId xmlns:p14="http://schemas.microsoft.com/office/powerpoint/2010/main" val="103042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3957AD-1448-43AD-8656-F78856835041}" type="datetimeFigureOut">
              <a:rPr lang="en-US" smtClean="0"/>
              <a:t>7/29/19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8C97F0-FA97-46B8-A21F-8E450A617A0F}" type="slidenum">
              <a:rPr lang="en-US" smtClean="0"/>
              <a:t>‹#›</a:t>
            </a:fld>
            <a:endParaRPr lang="en-US"/>
          </a:p>
        </p:txBody>
      </p:sp>
    </p:spTree>
    <p:extLst>
      <p:ext uri="{BB962C8B-B14F-4D97-AF65-F5344CB8AC3E}">
        <p14:creationId xmlns:p14="http://schemas.microsoft.com/office/powerpoint/2010/main" val="2349858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3957AD-1448-43AD-8656-F78856835041}" type="datetimeFigureOut">
              <a:rPr lang="en-US" smtClean="0"/>
              <a:t>7/29/19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8C97F0-FA97-46B8-A21F-8E450A617A0F}" type="slidenum">
              <a:rPr lang="en-US" smtClean="0"/>
              <a:t>‹#›</a:t>
            </a:fld>
            <a:endParaRPr lang="en-US"/>
          </a:p>
        </p:txBody>
      </p:sp>
    </p:spTree>
    <p:extLst>
      <p:ext uri="{BB962C8B-B14F-4D97-AF65-F5344CB8AC3E}">
        <p14:creationId xmlns:p14="http://schemas.microsoft.com/office/powerpoint/2010/main" val="420239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957AD-1448-43AD-8656-F78856835041}" type="datetimeFigureOut">
              <a:rPr lang="en-US" smtClean="0"/>
              <a:t>7/29/19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8C97F0-FA97-46B8-A21F-8E450A617A0F}" type="slidenum">
              <a:rPr lang="en-US" smtClean="0"/>
              <a:t>‹#›</a:t>
            </a:fld>
            <a:endParaRPr lang="en-US"/>
          </a:p>
        </p:txBody>
      </p:sp>
    </p:spTree>
    <p:extLst>
      <p:ext uri="{BB962C8B-B14F-4D97-AF65-F5344CB8AC3E}">
        <p14:creationId xmlns:p14="http://schemas.microsoft.com/office/powerpoint/2010/main" val="354220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23957AD-1448-43AD-8656-F78856835041}" type="datetimeFigureOut">
              <a:rPr lang="en-US" smtClean="0"/>
              <a:t>7/29/19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68C97F0-FA97-46B8-A21F-8E450A617A0F}" type="slidenum">
              <a:rPr lang="en-US" smtClean="0"/>
              <a:t>‹#›</a:t>
            </a:fld>
            <a:endParaRPr lang="en-US"/>
          </a:p>
        </p:txBody>
      </p:sp>
    </p:spTree>
    <p:extLst>
      <p:ext uri="{BB962C8B-B14F-4D97-AF65-F5344CB8AC3E}">
        <p14:creationId xmlns:p14="http://schemas.microsoft.com/office/powerpoint/2010/main" val="64400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3957AD-1448-43AD-8656-F78856835041}" type="datetimeFigureOut">
              <a:rPr lang="en-US" smtClean="0"/>
              <a:t>7/29/19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C97F0-FA97-46B8-A21F-8E450A617A0F}" type="slidenum">
              <a:rPr lang="en-US" smtClean="0"/>
              <a:t>‹#›</a:t>
            </a:fld>
            <a:endParaRPr lang="en-US"/>
          </a:p>
        </p:txBody>
      </p:sp>
    </p:spTree>
    <p:extLst>
      <p:ext uri="{BB962C8B-B14F-4D97-AF65-F5344CB8AC3E}">
        <p14:creationId xmlns:p14="http://schemas.microsoft.com/office/powerpoint/2010/main" val="369516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23957AD-1448-43AD-8656-F78856835041}" type="datetimeFigureOut">
              <a:rPr lang="en-US" smtClean="0"/>
              <a:t>7/29/19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68C97F0-FA97-46B8-A21F-8E450A617A0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32316647"/>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tmp"/><Relationship Id="rId4" Type="http://schemas.openxmlformats.org/officeDocument/2006/relationships/image" Target="../media/image7.tm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brynasf@iup.edu" TargetMode="External"/><Relationship Id="rId2" Type="http://schemas.openxmlformats.org/officeDocument/2006/relationships/hyperlink" Target="mailto:dana.driscoll@iup.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mailto:brynasf@iup.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65BF6A-89DE-B84F-9345-19A53D7FA4C7}"/>
              </a:ext>
            </a:extLst>
          </p:cNvPr>
          <p:cNvSpPr txBox="1"/>
          <p:nvPr/>
        </p:nvSpPr>
        <p:spPr>
          <a:xfrm>
            <a:off x="215153" y="3035564"/>
            <a:ext cx="11494028" cy="360640"/>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61" y="863598"/>
            <a:ext cx="6458634" cy="2179370"/>
          </a:xfrm>
          <a:prstGeom prst="rect">
            <a:avLst/>
          </a:prstGeom>
        </p:spPr>
      </p:pic>
      <p:sp>
        <p:nvSpPr>
          <p:cNvPr id="3" name="TextBox 2"/>
          <p:cNvSpPr txBox="1"/>
          <p:nvPr/>
        </p:nvSpPr>
        <p:spPr>
          <a:xfrm>
            <a:off x="426260" y="5138093"/>
            <a:ext cx="11282920" cy="830997"/>
          </a:xfrm>
          <a:prstGeom prst="rect">
            <a:avLst/>
          </a:prstGeom>
          <a:noFill/>
        </p:spPr>
        <p:txBody>
          <a:bodyPr wrap="square" rtlCol="0">
            <a:spAutoFit/>
          </a:bodyPr>
          <a:lstStyle/>
          <a:p>
            <a:pPr algn="ctr"/>
            <a:r>
              <a:rPr lang="en-US" sz="2400" b="1" dirty="0">
                <a:solidFill>
                  <a:schemeClr val="bg1"/>
                </a:solidFill>
              </a:rPr>
              <a:t>Dana Driscoll, PhD | Director, Jones White Writing Center</a:t>
            </a:r>
          </a:p>
          <a:p>
            <a:pPr algn="ctr"/>
            <a:r>
              <a:rPr lang="en-US" sz="2400" b="1" dirty="0">
                <a:solidFill>
                  <a:schemeClr val="bg1"/>
                </a:solidFill>
              </a:rPr>
              <a:t>Bryna Siegel Finer, PhD | Director, Writing Across the Curriculum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4983" y="658306"/>
            <a:ext cx="2629688" cy="2629688"/>
          </a:xfrm>
          <a:prstGeom prst="rect">
            <a:avLst/>
          </a:prstGeom>
        </p:spPr>
      </p:pic>
      <p:sp>
        <p:nvSpPr>
          <p:cNvPr id="2" name="TextBox 1"/>
          <p:cNvSpPr txBox="1"/>
          <p:nvPr/>
        </p:nvSpPr>
        <p:spPr>
          <a:xfrm>
            <a:off x="426260" y="4154060"/>
            <a:ext cx="11282920" cy="523220"/>
          </a:xfrm>
          <a:prstGeom prst="rect">
            <a:avLst/>
          </a:prstGeom>
          <a:noFill/>
        </p:spPr>
        <p:txBody>
          <a:bodyPr wrap="square" rtlCol="0">
            <a:spAutoFit/>
          </a:bodyPr>
          <a:lstStyle/>
          <a:p>
            <a:pPr algn="ctr"/>
            <a:r>
              <a:rPr lang="en-US" sz="2800" b="1" dirty="0">
                <a:solidFill>
                  <a:schemeClr val="bg1"/>
                </a:solidFill>
              </a:rPr>
              <a:t>Supporting Student Writing – Key Concepts</a:t>
            </a:r>
            <a:endParaRPr lang="en-US" sz="3600" b="1" dirty="0">
              <a:solidFill>
                <a:schemeClr val="bg1"/>
              </a:solidFill>
            </a:endParaRPr>
          </a:p>
        </p:txBody>
      </p:sp>
    </p:spTree>
    <p:extLst>
      <p:ext uri="{BB962C8B-B14F-4D97-AF65-F5344CB8AC3E}">
        <p14:creationId xmlns:p14="http://schemas.microsoft.com/office/powerpoint/2010/main" val="393089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do</a:t>
            </a:r>
          </a:p>
        </p:txBody>
      </p:sp>
      <p:sp>
        <p:nvSpPr>
          <p:cNvPr id="3" name="Content Placeholder 2"/>
          <p:cNvSpPr>
            <a:spLocks noGrp="1"/>
          </p:cNvSpPr>
          <p:nvPr>
            <p:ph idx="1"/>
          </p:nvPr>
        </p:nvSpPr>
        <p:spPr>
          <a:xfrm>
            <a:off x="581192" y="2119536"/>
            <a:ext cx="11029616" cy="4281264"/>
          </a:xfrm>
        </p:spPr>
        <p:txBody>
          <a:bodyPr numCol="1">
            <a:normAutofit/>
          </a:bodyPr>
          <a:lstStyle/>
          <a:p>
            <a:pPr marL="0" indent="0">
              <a:buNone/>
            </a:pPr>
            <a:r>
              <a:rPr lang="en-US" sz="2200" dirty="0">
                <a:latin typeface="Adobe Caslon Pro" panose="0205050205050A020403" pitchFamily="18" charset="0"/>
              </a:rPr>
              <a:t>We offer a wide variety of services to support writing:</a:t>
            </a:r>
          </a:p>
          <a:p>
            <a:r>
              <a:rPr lang="en-US" sz="2200" b="1" dirty="0">
                <a:latin typeface="Adobe Caslon Pro" panose="0205050205050A020403" pitchFamily="18" charset="0"/>
              </a:rPr>
              <a:t>Individualized tutoring </a:t>
            </a:r>
            <a:r>
              <a:rPr lang="en-US" sz="2200" dirty="0">
                <a:latin typeface="Adobe Caslon Pro" panose="0205050205050A020403" pitchFamily="18" charset="0"/>
              </a:rPr>
              <a:t>for your students on all aspects of writing, in person or online</a:t>
            </a:r>
          </a:p>
          <a:p>
            <a:r>
              <a:rPr lang="en-US" sz="2200" b="1" dirty="0">
                <a:latin typeface="Adobe Caslon Pro" panose="0205050205050A020403" pitchFamily="18" charset="0"/>
              </a:rPr>
              <a:t>Class Workshops </a:t>
            </a:r>
            <a:r>
              <a:rPr lang="en-US" sz="2200" dirty="0">
                <a:latin typeface="Adobe Caslon Pro" panose="0205050205050A020403" pitchFamily="18" charset="0"/>
              </a:rPr>
              <a:t>on a wide variety of writing topics, led by experienced tutors.  Bring your whole class to the Writing Center’s computer lab classroom. </a:t>
            </a:r>
          </a:p>
          <a:p>
            <a:r>
              <a:rPr lang="en-US" sz="2200" b="1" dirty="0">
                <a:latin typeface="Adobe Caslon Pro" panose="0205050205050A020403" pitchFamily="18" charset="0"/>
              </a:rPr>
              <a:t>Quiet space for students to work</a:t>
            </a:r>
            <a:r>
              <a:rPr lang="en-US" sz="2200" dirty="0">
                <a:latin typeface="Adobe Caslon Pro" panose="0205050205050A020403" pitchFamily="18" charset="0"/>
              </a:rPr>
              <a:t> with computers, printers, and writing resources. </a:t>
            </a:r>
          </a:p>
          <a:p>
            <a:r>
              <a:rPr lang="en-US" sz="2200" b="1" dirty="0">
                <a:latin typeface="Adobe Caslon Pro" panose="0205050205050A020403" pitchFamily="18" charset="0"/>
              </a:rPr>
              <a:t>Wednesday workshops </a:t>
            </a:r>
            <a:r>
              <a:rPr lang="en-US" sz="2200" dirty="0">
                <a:latin typeface="Adobe Caslon Pro" panose="0205050205050A020403" pitchFamily="18" charset="0"/>
              </a:rPr>
              <a:t>for the broader campus community</a:t>
            </a:r>
          </a:p>
          <a:p>
            <a:r>
              <a:rPr lang="en-US" sz="2200" b="1" dirty="0">
                <a:latin typeface="Adobe Caslon Pro" panose="0205050205050A020403" pitchFamily="18" charset="0"/>
              </a:rPr>
              <a:t>Graduate Editing Service</a:t>
            </a:r>
            <a:r>
              <a:rPr lang="en-US" sz="2200" dirty="0">
                <a:latin typeface="Adobe Caslon Pro" panose="0205050205050A020403" pitchFamily="18" charset="0"/>
              </a:rPr>
              <a:t> for graduate students who are completing a thesis or dissertation</a:t>
            </a:r>
            <a:endParaRPr lang="en-US" sz="2200" b="1" dirty="0">
              <a:latin typeface="Adobe Caslon Pro" panose="0205050205050A020403" pitchFamily="18" charset="0"/>
            </a:endParaRPr>
          </a:p>
          <a:p>
            <a:pPr marL="0" indent="0">
              <a:buNone/>
            </a:pPr>
            <a:endParaRPr lang="en-US" dirty="0"/>
          </a:p>
        </p:txBody>
      </p:sp>
    </p:spTree>
    <p:extLst>
      <p:ext uri="{BB962C8B-B14F-4D97-AF65-F5344CB8AC3E}">
        <p14:creationId xmlns:p14="http://schemas.microsoft.com/office/powerpoint/2010/main" val="165487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CC40-15CF-974E-A382-43A063C652A9}"/>
              </a:ext>
            </a:extLst>
          </p:cNvPr>
          <p:cNvSpPr>
            <a:spLocks noGrp="1"/>
          </p:cNvSpPr>
          <p:nvPr>
            <p:ph type="title"/>
          </p:nvPr>
        </p:nvSpPr>
        <p:spPr/>
        <p:txBody>
          <a:bodyPr/>
          <a:lstStyle/>
          <a:p>
            <a:r>
              <a:rPr lang="en-US" dirty="0"/>
              <a:t>Why should I Refer students to the writing Center?</a:t>
            </a:r>
          </a:p>
        </p:txBody>
      </p:sp>
      <p:sp>
        <p:nvSpPr>
          <p:cNvPr id="3" name="Content Placeholder 2">
            <a:extLst>
              <a:ext uri="{FF2B5EF4-FFF2-40B4-BE49-F238E27FC236}">
                <a16:creationId xmlns:a16="http://schemas.microsoft.com/office/drawing/2014/main" id="{69A4F695-A6D3-FE48-9C26-7E3686CEBBE7}"/>
              </a:ext>
            </a:extLst>
          </p:cNvPr>
          <p:cNvSpPr>
            <a:spLocks noGrp="1"/>
          </p:cNvSpPr>
          <p:nvPr>
            <p:ph idx="1"/>
          </p:nvPr>
        </p:nvSpPr>
        <p:spPr>
          <a:xfrm>
            <a:off x="357809" y="1948070"/>
            <a:ext cx="11252999" cy="4750904"/>
          </a:xfrm>
        </p:spPr>
        <p:txBody>
          <a:bodyPr>
            <a:normAutofit/>
          </a:bodyPr>
          <a:lstStyle/>
          <a:p>
            <a:pPr marL="0" indent="0">
              <a:buFont typeface="Arial" panose="020B0604020202020204" pitchFamily="34" charset="0"/>
              <a:buNone/>
            </a:pPr>
            <a:r>
              <a:rPr lang="en-US" sz="2600" b="1" dirty="0">
                <a:latin typeface="Adobe Caslon Pro" panose="0205050205050A020403" pitchFamily="18" charset="77"/>
              </a:rPr>
              <a:t>Writing center visits </a:t>
            </a:r>
            <a:r>
              <a:rPr lang="en-US" sz="2600" dirty="0">
                <a:latin typeface="Adobe Caslon Pro" panose="0205050205050A020403" pitchFamily="18" charset="77"/>
              </a:rPr>
              <a:t>impact learning and retention for </a:t>
            </a:r>
            <a:r>
              <a:rPr lang="en-US" sz="2600" i="1" dirty="0">
                <a:latin typeface="Adobe Caslon Pro" panose="0205050205050A020403" pitchFamily="18" charset="77"/>
              </a:rPr>
              <a:t>all students </a:t>
            </a:r>
            <a:r>
              <a:rPr lang="en-US" sz="2600" dirty="0">
                <a:latin typeface="Adobe Caslon Pro" panose="0205050205050A020403" pitchFamily="18" charset="77"/>
              </a:rPr>
              <a:t>on campus. </a:t>
            </a:r>
          </a:p>
          <a:p>
            <a:pPr marL="0" indent="0">
              <a:buFont typeface="Arial" panose="020B0604020202020204" pitchFamily="34" charset="0"/>
              <a:buNone/>
            </a:pPr>
            <a:r>
              <a:rPr lang="en-US" sz="2600" dirty="0">
                <a:latin typeface="Adobe Caslon Pro" panose="0205050205050A020403" pitchFamily="18" charset="77"/>
              </a:rPr>
              <a:t>Specifically, writing center visits are tied to:</a:t>
            </a:r>
          </a:p>
          <a:p>
            <a:r>
              <a:rPr lang="en-US" sz="2600" dirty="0">
                <a:latin typeface="Adobe Caslon Pro" panose="0205050205050A020403" pitchFamily="18" charset="77"/>
              </a:rPr>
              <a:t>Higher student retention (Bell &amp; Frost, 2012; Reason, 2009)</a:t>
            </a:r>
          </a:p>
          <a:p>
            <a:r>
              <a:rPr lang="en-US" sz="2600" dirty="0">
                <a:latin typeface="Adobe Caslon Pro" panose="0205050205050A020403" pitchFamily="18" charset="77"/>
              </a:rPr>
              <a:t>Higher grades and better course performance (Sailor, 2016)</a:t>
            </a:r>
          </a:p>
          <a:p>
            <a:r>
              <a:rPr lang="en-US" sz="2600" dirty="0">
                <a:latin typeface="Adobe Caslon Pro" panose="0205050205050A020403" pitchFamily="18" charset="77"/>
              </a:rPr>
              <a:t>Increased self-efficacy for writing and other academic tasks (Williams &amp; </a:t>
            </a:r>
            <a:r>
              <a:rPr lang="en-US" sz="2600" dirty="0" err="1">
                <a:latin typeface="Adobe Caslon Pro" panose="0205050205050A020403" pitchFamily="18" charset="77"/>
              </a:rPr>
              <a:t>Tataku</a:t>
            </a:r>
            <a:r>
              <a:rPr lang="en-US" sz="2600" dirty="0">
                <a:latin typeface="Adobe Caslon Pro" panose="0205050205050A020403" pitchFamily="18" charset="77"/>
              </a:rPr>
              <a:t>, 2011)</a:t>
            </a:r>
          </a:p>
          <a:p>
            <a:r>
              <a:rPr lang="en-US" sz="2600" dirty="0">
                <a:latin typeface="Adobe Caslon Pro" panose="0205050205050A020403" pitchFamily="18" charset="77"/>
              </a:rPr>
              <a:t>Reduction of procrastination (</a:t>
            </a:r>
            <a:r>
              <a:rPr lang="en-US" sz="2600" dirty="0" err="1">
                <a:latin typeface="Adobe Caslon Pro" panose="0205050205050A020403" pitchFamily="18" charset="77"/>
              </a:rPr>
              <a:t>Fritzsche</a:t>
            </a:r>
            <a:r>
              <a:rPr lang="en-US" sz="2600" dirty="0">
                <a:latin typeface="Adobe Caslon Pro" panose="0205050205050A020403" pitchFamily="18" charset="77"/>
              </a:rPr>
              <a:t>, Young, &amp; Hickson, 2003).</a:t>
            </a:r>
          </a:p>
          <a:p>
            <a:r>
              <a:rPr lang="en-US" sz="2600" dirty="0">
                <a:latin typeface="Adobe Caslon Pro" panose="0205050205050A020403" pitchFamily="18" charset="77"/>
              </a:rPr>
              <a:t>Intellectual, social, and emotional development (Tinto, 2012)</a:t>
            </a:r>
          </a:p>
          <a:p>
            <a:endParaRPr lang="en-US" dirty="0"/>
          </a:p>
        </p:txBody>
      </p:sp>
    </p:spTree>
    <p:extLst>
      <p:ext uri="{BB962C8B-B14F-4D97-AF65-F5344CB8AC3E}">
        <p14:creationId xmlns:p14="http://schemas.microsoft.com/office/powerpoint/2010/main" val="398403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083C3-492E-6C4A-9368-F16301ECCE00}"/>
              </a:ext>
            </a:extLst>
          </p:cNvPr>
          <p:cNvSpPr>
            <a:spLocks noGrp="1"/>
          </p:cNvSpPr>
          <p:nvPr>
            <p:ph type="title"/>
          </p:nvPr>
        </p:nvSpPr>
        <p:spPr/>
        <p:txBody>
          <a:bodyPr/>
          <a:lstStyle/>
          <a:p>
            <a:r>
              <a:rPr lang="en-US" dirty="0"/>
              <a:t>Tutoring for IUP Students</a:t>
            </a:r>
          </a:p>
        </p:txBody>
      </p:sp>
      <p:sp>
        <p:nvSpPr>
          <p:cNvPr id="3" name="Content Placeholder 2">
            <a:extLst>
              <a:ext uri="{FF2B5EF4-FFF2-40B4-BE49-F238E27FC236}">
                <a16:creationId xmlns:a16="http://schemas.microsoft.com/office/drawing/2014/main" id="{16CDDFE0-0E61-8B47-A89E-18DF55C6A8BA}"/>
              </a:ext>
            </a:extLst>
          </p:cNvPr>
          <p:cNvSpPr>
            <a:spLocks noGrp="1"/>
          </p:cNvSpPr>
          <p:nvPr>
            <p:ph idx="1"/>
          </p:nvPr>
        </p:nvSpPr>
        <p:spPr/>
        <p:txBody>
          <a:bodyPr>
            <a:normAutofit fontScale="85000" lnSpcReduction="20000"/>
          </a:bodyPr>
          <a:lstStyle/>
          <a:p>
            <a:pPr marL="0" indent="0">
              <a:buNone/>
            </a:pPr>
            <a:r>
              <a:rPr lang="en-US" sz="4000" dirty="0">
                <a:latin typeface="Adobe Caslon Pro" panose="0205050205050A020403" pitchFamily="18" charset="0"/>
              </a:rPr>
              <a:t>At IUP, we conduct over 4000 tutorials a year for students of all majors and levels. These tutorials not only help writers, but also retain students at IUP.</a:t>
            </a:r>
          </a:p>
          <a:p>
            <a:pPr marL="0" indent="0">
              <a:buNone/>
            </a:pPr>
            <a:endParaRPr lang="en-US" sz="4000" dirty="0">
              <a:latin typeface="Adobe Caslon Pro" panose="0205050205050A020403" pitchFamily="18" charset="0"/>
            </a:endParaRPr>
          </a:p>
          <a:p>
            <a:pPr marL="0" indent="0">
              <a:buNone/>
            </a:pPr>
            <a:r>
              <a:rPr lang="en-US" sz="4000" dirty="0">
                <a:latin typeface="Adobe Caslon Pro" panose="0205050205050A020403" pitchFamily="18" charset="0"/>
              </a:rPr>
              <a:t>Your support matters! 65% of students who visit the IUP Jones White Writing center are referred by faculty.  </a:t>
            </a:r>
            <a:br>
              <a:rPr lang="en-US" sz="4000" dirty="0">
                <a:latin typeface="Adobe Caslon Pro" panose="0205050205050A020403" pitchFamily="18" charset="0"/>
              </a:rPr>
            </a:br>
            <a:endParaRPr lang="en-US" sz="4000" dirty="0">
              <a:latin typeface="Adobe Caslon Pro" panose="0205050205050A020403" pitchFamily="18" charset="0"/>
            </a:endParaRPr>
          </a:p>
          <a:p>
            <a:endParaRPr lang="en-US" dirty="0"/>
          </a:p>
        </p:txBody>
      </p:sp>
    </p:spTree>
    <p:extLst>
      <p:ext uri="{BB962C8B-B14F-4D97-AF65-F5344CB8AC3E}">
        <p14:creationId xmlns:p14="http://schemas.microsoft.com/office/powerpoint/2010/main" val="1391034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center</a:t>
            </a:r>
          </a:p>
        </p:txBody>
      </p:sp>
      <p:sp>
        <p:nvSpPr>
          <p:cNvPr id="4" name="Content Placeholder 2"/>
          <p:cNvSpPr>
            <a:spLocks noGrp="1"/>
          </p:cNvSpPr>
          <p:nvPr>
            <p:ph idx="1"/>
          </p:nvPr>
        </p:nvSpPr>
        <p:spPr/>
        <p:txBody>
          <a:bodyPr>
            <a:normAutofit/>
          </a:bodyPr>
          <a:lstStyle/>
          <a:p>
            <a:pPr marL="0" indent="0" algn="ctr" fontAlgn="auto">
              <a:spcAft>
                <a:spcPts val="0"/>
              </a:spcAft>
              <a:buNone/>
              <a:defRPr/>
            </a:pPr>
            <a:endParaRPr lang="fr-CA" sz="3200" dirty="0">
              <a:solidFill>
                <a:schemeClr val="tx1">
                  <a:lumMod val="75000"/>
                  <a:lumOff val="25000"/>
                </a:schemeClr>
              </a:solidFill>
            </a:endParaRPr>
          </a:p>
          <a:p>
            <a:pPr algn="ctr" fontAlgn="auto">
              <a:spcAft>
                <a:spcPts val="0"/>
              </a:spcAft>
              <a:buFont typeface="Arial" pitchFamily="34" charset="0"/>
              <a:buChar char="•"/>
              <a:defRPr/>
            </a:pPr>
            <a:r>
              <a:rPr lang="en-US" sz="4000" dirty="0">
                <a:solidFill>
                  <a:schemeClr val="tx1">
                    <a:lumMod val="75000"/>
                    <a:lumOff val="25000"/>
                  </a:schemeClr>
                </a:solidFill>
              </a:rPr>
              <a:t>Developing quality writing assignments</a:t>
            </a:r>
            <a:endParaRPr lang="fr-CA" sz="4000" dirty="0">
              <a:solidFill>
                <a:schemeClr val="tx1">
                  <a:lumMod val="75000"/>
                  <a:lumOff val="25000"/>
                </a:schemeClr>
              </a:solidFill>
            </a:endParaRPr>
          </a:p>
          <a:p>
            <a:pPr marL="0" indent="0">
              <a:buNone/>
            </a:pPr>
            <a:endParaRPr lang="en-US" dirty="0"/>
          </a:p>
        </p:txBody>
      </p:sp>
    </p:spTree>
    <p:extLst>
      <p:ext uri="{BB962C8B-B14F-4D97-AF65-F5344CB8AC3E}">
        <p14:creationId xmlns:p14="http://schemas.microsoft.com/office/powerpoint/2010/main" val="136202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students view writing assignments</a:t>
            </a:r>
          </a:p>
        </p:txBody>
      </p:sp>
      <p:sp>
        <p:nvSpPr>
          <p:cNvPr id="3" name="Content Placeholder 2"/>
          <p:cNvSpPr>
            <a:spLocks noGrp="1"/>
          </p:cNvSpPr>
          <p:nvPr>
            <p:ph idx="1"/>
          </p:nvPr>
        </p:nvSpPr>
        <p:spPr/>
        <p:txBody>
          <a:bodyPr>
            <a:normAutofit/>
          </a:bodyPr>
          <a:lstStyle/>
          <a:p>
            <a:pPr>
              <a:defRPr/>
            </a:pPr>
            <a:r>
              <a:rPr lang="en-US" sz="2800" dirty="0">
                <a:solidFill>
                  <a:schemeClr val="tx1">
                    <a:lumMod val="75000"/>
                    <a:lumOff val="25000"/>
                  </a:schemeClr>
                </a:solidFill>
              </a:rPr>
              <a:t>Tutors ask students for the assignment sheet.</a:t>
            </a:r>
          </a:p>
          <a:p>
            <a:pPr>
              <a:defRPr/>
            </a:pPr>
            <a:r>
              <a:rPr lang="en-US" sz="2800" dirty="0">
                <a:solidFill>
                  <a:schemeClr val="tx1">
                    <a:lumMod val="75000"/>
                    <a:lumOff val="25000"/>
                  </a:schemeClr>
                </a:solidFill>
              </a:rPr>
              <a:t>Assignment sheets help shape the session. </a:t>
            </a:r>
          </a:p>
          <a:p>
            <a:pPr>
              <a:defRPr/>
            </a:pPr>
            <a:r>
              <a:rPr lang="en-US" sz="2800" dirty="0">
                <a:solidFill>
                  <a:schemeClr val="tx1">
                    <a:lumMod val="75000"/>
                    <a:lumOff val="25000"/>
                  </a:schemeClr>
                </a:solidFill>
              </a:rPr>
              <a:t>Confusion about assignments can over-power a session.</a:t>
            </a:r>
          </a:p>
          <a:p>
            <a:pPr>
              <a:defRPr/>
            </a:pPr>
            <a:r>
              <a:rPr lang="en-US" sz="2800" dirty="0">
                <a:solidFill>
                  <a:schemeClr val="tx1">
                    <a:lumMod val="75000"/>
                    <a:lumOff val="25000"/>
                  </a:schemeClr>
                </a:solidFill>
              </a:rPr>
              <a:t>Let’s look at a few examples.  Jot down your immediate impressions.</a:t>
            </a:r>
          </a:p>
          <a:p>
            <a:pPr marL="0" indent="0">
              <a:buNone/>
            </a:pPr>
            <a:endParaRPr lang="en-US" dirty="0"/>
          </a:p>
        </p:txBody>
      </p:sp>
    </p:spTree>
    <p:extLst>
      <p:ext uri="{BB962C8B-B14F-4D97-AF65-F5344CB8AC3E}">
        <p14:creationId xmlns:p14="http://schemas.microsoft.com/office/powerpoint/2010/main" val="41975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EngrW_Assg 2_2161.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13637" r="11515"/>
          <a:stretch/>
        </p:blipFill>
        <p:spPr>
          <a:xfrm>
            <a:off x="0" y="1"/>
            <a:ext cx="5787376" cy="4189228"/>
          </a:xfrm>
          <a:prstGeom prst="rect">
            <a:avLst/>
          </a:prstGeom>
        </p:spPr>
      </p:pic>
      <p:pic>
        <p:nvPicPr>
          <p:cNvPr id="3" name="Picture 2" descr="EngrW_Assg 2_2161.pdf - Adobe Reader"/>
          <p:cNvPicPr>
            <a:picLocks noChangeAspect="1"/>
          </p:cNvPicPr>
          <p:nvPr/>
        </p:nvPicPr>
        <p:blipFill rotWithShape="1">
          <a:blip r:embed="rId4" cstate="print">
            <a:extLst>
              <a:ext uri="{28A0092B-C50C-407E-A947-70E740481C1C}">
                <a14:useLocalDpi xmlns:a14="http://schemas.microsoft.com/office/drawing/2010/main" val="0"/>
              </a:ext>
            </a:extLst>
          </a:blip>
          <a:srcRect l="13364" r="11261"/>
          <a:stretch/>
        </p:blipFill>
        <p:spPr>
          <a:xfrm>
            <a:off x="5787376" y="1"/>
            <a:ext cx="5491240" cy="3947083"/>
          </a:xfrm>
          <a:prstGeom prst="rect">
            <a:avLst/>
          </a:prstGeom>
        </p:spPr>
      </p:pic>
      <p:pic>
        <p:nvPicPr>
          <p:cNvPr id="4" name="Picture 3" descr="EngrW_Assg 2_2161.pdf - Adobe Reader"/>
          <p:cNvPicPr>
            <a:picLocks noChangeAspect="1"/>
          </p:cNvPicPr>
          <p:nvPr/>
        </p:nvPicPr>
        <p:blipFill rotWithShape="1">
          <a:blip r:embed="rId5" cstate="print">
            <a:extLst>
              <a:ext uri="{28A0092B-C50C-407E-A947-70E740481C1C}">
                <a14:useLocalDpi xmlns:a14="http://schemas.microsoft.com/office/drawing/2010/main" val="0"/>
              </a:ext>
            </a:extLst>
          </a:blip>
          <a:srcRect l="13637" r="11635"/>
          <a:stretch/>
        </p:blipFill>
        <p:spPr>
          <a:xfrm>
            <a:off x="819255" y="3525620"/>
            <a:ext cx="5657746" cy="4102039"/>
          </a:xfrm>
          <a:prstGeom prst="rect">
            <a:avLst/>
          </a:prstGeom>
        </p:spPr>
      </p:pic>
      <p:sp>
        <p:nvSpPr>
          <p:cNvPr id="5" name="TextBox 4"/>
          <p:cNvSpPr txBox="1"/>
          <p:nvPr/>
        </p:nvSpPr>
        <p:spPr>
          <a:xfrm>
            <a:off x="7780716" y="5576640"/>
            <a:ext cx="3999236" cy="954107"/>
          </a:xfrm>
          <a:prstGeom prst="rect">
            <a:avLst/>
          </a:prstGeom>
          <a:noFill/>
        </p:spPr>
        <p:txBody>
          <a:bodyPr wrap="none" rtlCol="0">
            <a:spAutoFit/>
          </a:bodyPr>
          <a:lstStyle/>
          <a:p>
            <a:pPr algn="ctr"/>
            <a:r>
              <a:rPr lang="en-US" sz="2800" dirty="0"/>
              <a:t>Assignment Sheet from an</a:t>
            </a:r>
          </a:p>
          <a:p>
            <a:pPr algn="ctr"/>
            <a:r>
              <a:rPr lang="en-US" sz="2800" dirty="0"/>
              <a:t>Engineering course</a:t>
            </a:r>
          </a:p>
        </p:txBody>
      </p:sp>
    </p:spTree>
    <p:extLst>
      <p:ext uri="{BB962C8B-B14F-4D97-AF65-F5344CB8AC3E}">
        <p14:creationId xmlns:p14="http://schemas.microsoft.com/office/powerpoint/2010/main" val="555335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students view assignment sheets</a:t>
            </a:r>
          </a:p>
        </p:txBody>
      </p:sp>
      <p:sp>
        <p:nvSpPr>
          <p:cNvPr id="3" name="Content Placeholder 2"/>
          <p:cNvSpPr>
            <a:spLocks noGrp="1"/>
          </p:cNvSpPr>
          <p:nvPr>
            <p:ph idx="1"/>
          </p:nvPr>
        </p:nvSpPr>
        <p:spPr/>
        <p:txBody>
          <a:bodyPr>
            <a:normAutofit lnSpcReduction="10000"/>
          </a:bodyPr>
          <a:lstStyle/>
          <a:p>
            <a:pPr marL="0" indent="0">
              <a:buNone/>
            </a:pPr>
            <a:r>
              <a:rPr lang="en-US" sz="2800" dirty="0"/>
              <a:t>Tutors said</a:t>
            </a:r>
            <a:r>
              <a:rPr lang="mr-IN" sz="2800" dirty="0"/>
              <a:t>…</a:t>
            </a:r>
            <a:endParaRPr lang="en-US" sz="2800" dirty="0"/>
          </a:p>
          <a:p>
            <a:pPr algn="ctr"/>
            <a:r>
              <a:rPr lang="en-US" sz="2800" dirty="0"/>
              <a:t>Sensory overload!</a:t>
            </a:r>
          </a:p>
          <a:p>
            <a:pPr algn="ctr"/>
            <a:r>
              <a:rPr lang="en-US" sz="2800" dirty="0"/>
              <a:t>I hope the student can summarize the assignment.</a:t>
            </a:r>
          </a:p>
          <a:p>
            <a:pPr algn="ctr"/>
            <a:r>
              <a:rPr lang="en-US" sz="2800" dirty="0"/>
              <a:t>Way too much information at once</a:t>
            </a:r>
          </a:p>
          <a:p>
            <a:pPr algn="ctr"/>
            <a:r>
              <a:rPr lang="en-US" sz="2800" dirty="0"/>
              <a:t>This is frustrating because the whole session could easily be taken up with just </a:t>
            </a:r>
            <a:r>
              <a:rPr lang="en-US" sz="2800" i="1" dirty="0"/>
              <a:t>figuring</a:t>
            </a:r>
            <a:r>
              <a:rPr lang="en-US" sz="2800" dirty="0"/>
              <a:t> </a:t>
            </a:r>
            <a:r>
              <a:rPr lang="en-US" sz="2800" i="1" dirty="0"/>
              <a:t>out</a:t>
            </a:r>
            <a:r>
              <a:rPr lang="en-US" sz="2800" dirty="0"/>
              <a:t> the assignment (when the student is hoping to get to other things as well, like writing!).</a:t>
            </a:r>
            <a:endParaRPr lang="en-US" sz="2800" i="1" dirty="0"/>
          </a:p>
          <a:p>
            <a:pPr marL="0" indent="0">
              <a:buNone/>
            </a:pPr>
            <a:endParaRPr lang="en-US" dirty="0"/>
          </a:p>
        </p:txBody>
      </p:sp>
    </p:spTree>
    <p:extLst>
      <p:ext uri="{BB962C8B-B14F-4D97-AF65-F5344CB8AC3E}">
        <p14:creationId xmlns:p14="http://schemas.microsoft.com/office/powerpoint/2010/main" val="113192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8087791" y="6136668"/>
            <a:ext cx="3523016" cy="400110"/>
          </a:xfrm>
          <a:prstGeom prst="rect">
            <a:avLst/>
          </a:prstGeom>
        </p:spPr>
        <p:txBody>
          <a:bodyPr wrap="none">
            <a:spAutoFit/>
          </a:bodyPr>
          <a:lstStyle/>
          <a:p>
            <a:r>
              <a:rPr lang="en-US" sz="2000" b="1">
                <a:solidFill>
                  <a:schemeClr val="bg1">
                    <a:lumMod val="75000"/>
                  </a:schemeClr>
                </a:solidFill>
              </a:rPr>
              <a:t>Teach. </a:t>
            </a:r>
            <a:r>
              <a:rPr lang="en-US" sz="2000" b="1" dirty="0">
                <a:solidFill>
                  <a:schemeClr val="bg1">
                    <a:lumMod val="75000"/>
                  </a:schemeClr>
                </a:solidFill>
              </a:rPr>
              <a:t>Write. Teach Writing.</a:t>
            </a:r>
          </a:p>
        </p:txBody>
      </p:sp>
      <p:pic>
        <p:nvPicPr>
          <p:cNvPr id="5" name="Picture 4" descr="Business Letter Assignment.pdf - Adobe Rea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43"/>
            <a:ext cx="12040768" cy="6523635"/>
          </a:xfrm>
          <a:prstGeom prst="rect">
            <a:avLst/>
          </a:prstGeom>
        </p:spPr>
      </p:pic>
    </p:spTree>
    <p:extLst>
      <p:ext uri="{BB962C8B-B14F-4D97-AF65-F5344CB8AC3E}">
        <p14:creationId xmlns:p14="http://schemas.microsoft.com/office/powerpoint/2010/main" val="1203022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students view assignment sheets</a:t>
            </a:r>
          </a:p>
        </p:txBody>
      </p:sp>
      <p:sp>
        <p:nvSpPr>
          <p:cNvPr id="3" name="Content Placeholder 2"/>
          <p:cNvSpPr>
            <a:spLocks noGrp="1"/>
          </p:cNvSpPr>
          <p:nvPr>
            <p:ph idx="1"/>
          </p:nvPr>
        </p:nvSpPr>
        <p:spPr/>
        <p:txBody>
          <a:bodyPr>
            <a:normAutofit/>
          </a:bodyPr>
          <a:lstStyle/>
          <a:p>
            <a:pPr marL="0" indent="0">
              <a:buNone/>
            </a:pPr>
            <a:r>
              <a:rPr lang="en-US" sz="2800" dirty="0"/>
              <a:t>Tutors said</a:t>
            </a:r>
            <a:r>
              <a:rPr lang="mr-IN" sz="2800" dirty="0"/>
              <a:t>…</a:t>
            </a:r>
            <a:endParaRPr lang="en-US" sz="2800" dirty="0"/>
          </a:p>
          <a:p>
            <a:pPr algn="ctr"/>
            <a:r>
              <a:rPr lang="en-US" sz="3200" dirty="0"/>
              <a:t>What’s a collection letter?</a:t>
            </a:r>
          </a:p>
          <a:p>
            <a:pPr algn="ctr"/>
            <a:r>
              <a:rPr lang="en-US" sz="3200" dirty="0"/>
              <a:t>What are the conventions of a business letter?</a:t>
            </a:r>
          </a:p>
          <a:p>
            <a:pPr algn="ctr"/>
            <a:r>
              <a:rPr lang="en-US" sz="3200" dirty="0"/>
              <a:t>Professor’s contact information?</a:t>
            </a:r>
          </a:p>
          <a:p>
            <a:pPr algn="ctr"/>
            <a:r>
              <a:rPr lang="en-US" sz="3200" dirty="0"/>
              <a:t>How is this assignment going to be evaluated? Is there a rubric?</a:t>
            </a:r>
          </a:p>
          <a:p>
            <a:pPr marL="0" indent="0">
              <a:buNone/>
            </a:pPr>
            <a:endParaRPr lang="en-US" dirty="0"/>
          </a:p>
        </p:txBody>
      </p:sp>
    </p:spTree>
    <p:extLst>
      <p:ext uri="{BB962C8B-B14F-4D97-AF65-F5344CB8AC3E}">
        <p14:creationId xmlns:p14="http://schemas.microsoft.com/office/powerpoint/2010/main" val="1572886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0C6352-B130-4940-8C79-851D1E001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485" y="643467"/>
            <a:ext cx="4568273" cy="5571066"/>
          </a:xfrm>
          <a:prstGeom prst="rect">
            <a:avLst/>
          </a:prstGeom>
        </p:spPr>
      </p:pic>
      <p:pic>
        <p:nvPicPr>
          <p:cNvPr id="7" name="Picture 6">
            <a:extLst>
              <a:ext uri="{FF2B5EF4-FFF2-40B4-BE49-F238E27FC236}">
                <a16:creationId xmlns:a16="http://schemas.microsoft.com/office/drawing/2014/main" id="{435EBB29-7AD2-9640-9166-273A6D8B3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6824" y="697879"/>
            <a:ext cx="5201708" cy="5462242"/>
          </a:xfrm>
          <a:prstGeom prst="rect">
            <a:avLst/>
          </a:prstGeom>
        </p:spPr>
      </p:pic>
    </p:spTree>
    <p:extLst>
      <p:ext uri="{BB962C8B-B14F-4D97-AF65-F5344CB8AC3E}">
        <p14:creationId xmlns:p14="http://schemas.microsoft.com/office/powerpoint/2010/main" val="223174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(in 45 minutes!)</a:t>
            </a:r>
          </a:p>
        </p:txBody>
      </p:sp>
      <p:sp>
        <p:nvSpPr>
          <p:cNvPr id="4" name="Content Placeholder 2"/>
          <p:cNvSpPr>
            <a:spLocks noGrp="1"/>
          </p:cNvSpPr>
          <p:nvPr>
            <p:ph idx="1"/>
          </p:nvPr>
        </p:nvSpPr>
        <p:spPr>
          <a:xfrm>
            <a:off x="581192" y="1413164"/>
            <a:ext cx="11029615" cy="5106035"/>
          </a:xfrm>
        </p:spPr>
        <p:txBody>
          <a:bodyPr>
            <a:noAutofit/>
          </a:bodyPr>
          <a:lstStyle/>
          <a:p>
            <a:endParaRPr lang="en-US" sz="2800" dirty="0"/>
          </a:p>
          <a:p>
            <a:pPr lvl="1"/>
            <a:r>
              <a:rPr lang="en-US" sz="2000" dirty="0"/>
              <a:t>Mission of the WAC program</a:t>
            </a:r>
          </a:p>
          <a:p>
            <a:pPr lvl="1"/>
            <a:r>
              <a:rPr lang="en-US" sz="2000" dirty="0"/>
              <a:t>What is WAC and Writing-to-Learn</a:t>
            </a:r>
          </a:p>
          <a:p>
            <a:pPr lvl="1"/>
            <a:r>
              <a:rPr lang="en-US" sz="2000" dirty="0"/>
              <a:t>Quick overview of some WTL strategies to use in courses that are not focused on teaching writing</a:t>
            </a:r>
          </a:p>
          <a:p>
            <a:pPr lvl="1"/>
            <a:r>
              <a:rPr lang="en-US" sz="2000" dirty="0"/>
              <a:t>Mission of the Kathleen Jones White Writing Center and what we offer to students</a:t>
            </a:r>
          </a:p>
          <a:p>
            <a:pPr lvl="1"/>
            <a:r>
              <a:rPr lang="en-US" sz="2000" dirty="0"/>
              <a:t>Some discussion of how you can use your assignment sheets to help students write better for your classes</a:t>
            </a:r>
          </a:p>
          <a:p>
            <a:pPr marL="324000" lvl="1" indent="0" algn="ctr">
              <a:buNone/>
            </a:pPr>
            <a:r>
              <a:rPr lang="en-US" sz="2400" dirty="0"/>
              <a:t>Keep in mind, this is VERY REDUCED INFO! We have lots of resources on all of this information. Please contact us to chat more or with any questions.</a:t>
            </a:r>
          </a:p>
          <a:p>
            <a:endParaRPr lang="en-US" sz="2000" dirty="0"/>
          </a:p>
          <a:p>
            <a:endParaRPr lang="en-US" dirty="0"/>
          </a:p>
        </p:txBody>
      </p:sp>
    </p:spTree>
    <p:extLst>
      <p:ext uri="{BB962C8B-B14F-4D97-AF65-F5344CB8AC3E}">
        <p14:creationId xmlns:p14="http://schemas.microsoft.com/office/powerpoint/2010/main" val="1024261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students view assignment sheets</a:t>
            </a:r>
          </a:p>
        </p:txBody>
      </p:sp>
      <p:sp>
        <p:nvSpPr>
          <p:cNvPr id="3" name="Content Placeholder 2"/>
          <p:cNvSpPr>
            <a:spLocks noGrp="1"/>
          </p:cNvSpPr>
          <p:nvPr>
            <p:ph idx="1"/>
          </p:nvPr>
        </p:nvSpPr>
        <p:spPr/>
        <p:txBody>
          <a:bodyPr>
            <a:normAutofit fontScale="92500" lnSpcReduction="10000"/>
          </a:bodyPr>
          <a:lstStyle/>
          <a:p>
            <a:r>
              <a:rPr lang="en-US" sz="2800" dirty="0"/>
              <a:t>Tutors said</a:t>
            </a:r>
            <a:r>
              <a:rPr lang="mr-IN" sz="2800" dirty="0"/>
              <a:t>…</a:t>
            </a:r>
            <a:endParaRPr lang="en-US" sz="2800" dirty="0"/>
          </a:p>
          <a:p>
            <a:pPr algn="ctr"/>
            <a:r>
              <a:rPr lang="en-US" sz="3200" dirty="0"/>
              <a:t>Audience is clear</a:t>
            </a:r>
          </a:p>
          <a:p>
            <a:pPr algn="ctr"/>
            <a:r>
              <a:rPr lang="en-US" sz="3200" dirty="0"/>
              <a:t>Purpose of assignment is clear</a:t>
            </a:r>
          </a:p>
          <a:p>
            <a:pPr algn="ctr"/>
            <a:r>
              <a:rPr lang="en-US" sz="3200" dirty="0"/>
              <a:t>The bullet points are helpful</a:t>
            </a:r>
          </a:p>
          <a:p>
            <a:pPr algn="ctr"/>
            <a:r>
              <a:rPr lang="en-US" sz="3200" dirty="0"/>
              <a:t>Manageable length and amount of information (2 pages or under)</a:t>
            </a:r>
          </a:p>
          <a:p>
            <a:pPr algn="ctr"/>
            <a:r>
              <a:rPr lang="en-US" sz="3200" dirty="0"/>
              <a:t>Yay! There’s a rubric!</a:t>
            </a:r>
          </a:p>
          <a:p>
            <a:pPr marL="0" indent="0">
              <a:buNone/>
            </a:pPr>
            <a:endParaRPr lang="en-US" dirty="0"/>
          </a:p>
        </p:txBody>
      </p:sp>
    </p:spTree>
    <p:extLst>
      <p:ext uri="{BB962C8B-B14F-4D97-AF65-F5344CB8AC3E}">
        <p14:creationId xmlns:p14="http://schemas.microsoft.com/office/powerpoint/2010/main" val="1706504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TUTORS use assignment sheets</a:t>
            </a:r>
          </a:p>
        </p:txBody>
      </p:sp>
      <p:sp>
        <p:nvSpPr>
          <p:cNvPr id="3" name="Content Placeholder 2"/>
          <p:cNvSpPr>
            <a:spLocks noGrp="1"/>
          </p:cNvSpPr>
          <p:nvPr>
            <p:ph idx="1"/>
          </p:nvPr>
        </p:nvSpPr>
        <p:spPr>
          <a:xfrm>
            <a:off x="1127051" y="2180496"/>
            <a:ext cx="10483756" cy="3678303"/>
          </a:xfrm>
        </p:spPr>
        <p:txBody>
          <a:bodyPr numCol="2">
            <a:normAutofit lnSpcReduction="10000"/>
          </a:bodyPr>
          <a:lstStyle/>
          <a:p>
            <a:pPr marL="0" indent="0">
              <a:buNone/>
            </a:pPr>
            <a:r>
              <a:rPr lang="en-US" sz="2800" dirty="0"/>
              <a:t>Throughout the writing process in:</a:t>
            </a:r>
          </a:p>
          <a:p>
            <a:pPr marL="0" indent="0">
              <a:buNone/>
            </a:pPr>
            <a:endParaRPr lang="en-US" sz="2800" dirty="0"/>
          </a:p>
          <a:p>
            <a:pPr marL="0" indent="0">
              <a:buNone/>
            </a:pPr>
            <a:r>
              <a:rPr lang="en-US" sz="2800" dirty="0"/>
              <a:t>Understanding assignment</a:t>
            </a:r>
          </a:p>
          <a:p>
            <a:pPr marL="0" indent="0">
              <a:buNone/>
            </a:pPr>
            <a:r>
              <a:rPr lang="en-US" sz="2800" dirty="0"/>
              <a:t>Brainstorming</a:t>
            </a:r>
          </a:p>
          <a:p>
            <a:pPr marL="0" indent="0">
              <a:buNone/>
            </a:pPr>
            <a:r>
              <a:rPr lang="en-US" sz="2800" dirty="0"/>
              <a:t>Planning	</a:t>
            </a:r>
          </a:p>
          <a:p>
            <a:pPr marL="0" indent="0">
              <a:buNone/>
            </a:pPr>
            <a:r>
              <a:rPr lang="en-US" sz="2800" dirty="0"/>
              <a:t>Researching</a:t>
            </a:r>
          </a:p>
          <a:p>
            <a:pPr marL="0" indent="0">
              <a:buNone/>
            </a:pPr>
            <a:endParaRPr lang="en-US" sz="2800" dirty="0"/>
          </a:p>
          <a:p>
            <a:pPr marL="0" indent="0">
              <a:buNone/>
            </a:pPr>
            <a:endParaRPr lang="en-US" sz="2800" dirty="0"/>
          </a:p>
          <a:p>
            <a:pPr marL="0" indent="0">
              <a:buNone/>
            </a:pPr>
            <a:r>
              <a:rPr lang="en-US" sz="2800" dirty="0"/>
              <a:t>	Drafting</a:t>
            </a:r>
          </a:p>
          <a:p>
            <a:pPr marL="0" indent="0">
              <a:buNone/>
            </a:pPr>
            <a:r>
              <a:rPr lang="en-US" sz="2800" dirty="0"/>
              <a:t>	Revising</a:t>
            </a:r>
          </a:p>
          <a:p>
            <a:pPr marL="0" indent="0">
              <a:buNone/>
            </a:pPr>
            <a:r>
              <a:rPr lang="en-US" sz="2800" dirty="0"/>
              <a:t>	Editing</a:t>
            </a:r>
          </a:p>
          <a:p>
            <a:pPr marL="0" indent="0">
              <a:buNone/>
            </a:pPr>
            <a:r>
              <a:rPr lang="en-US" sz="2800" dirty="0"/>
              <a:t>	Evaluation</a:t>
            </a:r>
          </a:p>
          <a:p>
            <a:pPr marL="0" indent="0">
              <a:buNone/>
            </a:pPr>
            <a:endParaRPr lang="en-US" dirty="0"/>
          </a:p>
        </p:txBody>
      </p:sp>
    </p:spTree>
    <p:extLst>
      <p:ext uri="{BB962C8B-B14F-4D97-AF65-F5344CB8AC3E}">
        <p14:creationId xmlns:p14="http://schemas.microsoft.com/office/powerpoint/2010/main" val="1370162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Sheet suggestions</a:t>
            </a:r>
          </a:p>
        </p:txBody>
      </p:sp>
      <p:sp>
        <p:nvSpPr>
          <p:cNvPr id="3" name="Content Placeholder 2"/>
          <p:cNvSpPr>
            <a:spLocks noGrp="1"/>
          </p:cNvSpPr>
          <p:nvPr>
            <p:ph idx="1"/>
          </p:nvPr>
        </p:nvSpPr>
        <p:spPr>
          <a:xfrm>
            <a:off x="581192" y="2180496"/>
            <a:ext cx="11029616" cy="4220304"/>
          </a:xfrm>
        </p:spPr>
        <p:txBody>
          <a:bodyPr>
            <a:normAutofit/>
          </a:bodyPr>
          <a:lstStyle/>
          <a:p>
            <a:r>
              <a:rPr lang="en-US" sz="3200" dirty="0"/>
              <a:t>Clarify audience and purpose of assignment</a:t>
            </a:r>
          </a:p>
          <a:p>
            <a:r>
              <a:rPr lang="en-US" sz="3200" dirty="0"/>
              <a:t>Keep assignment sheets under two pages</a:t>
            </a:r>
          </a:p>
          <a:p>
            <a:r>
              <a:rPr lang="en-US" sz="3200" dirty="0"/>
              <a:t>Offer models for students to follow</a:t>
            </a:r>
          </a:p>
          <a:p>
            <a:r>
              <a:rPr lang="en-US" sz="3200" dirty="0"/>
              <a:t>Offer clear grading criteria and rubrics</a:t>
            </a:r>
          </a:p>
          <a:p>
            <a:r>
              <a:rPr lang="en-US" sz="3200" dirty="0"/>
              <a:t>Offer information in a scannable, easy to read format</a:t>
            </a:r>
          </a:p>
          <a:p>
            <a:endParaRPr lang="en-US" sz="3200" dirty="0"/>
          </a:p>
          <a:p>
            <a:pPr marL="0" indent="0">
              <a:buNone/>
            </a:pPr>
            <a:endParaRPr lang="en-US" dirty="0"/>
          </a:p>
        </p:txBody>
      </p:sp>
    </p:spTree>
    <p:extLst>
      <p:ext uri="{BB962C8B-B14F-4D97-AF65-F5344CB8AC3E}">
        <p14:creationId xmlns:p14="http://schemas.microsoft.com/office/powerpoint/2010/main" val="3345330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know about student work habits</a:t>
            </a:r>
          </a:p>
        </p:txBody>
      </p:sp>
      <p:sp>
        <p:nvSpPr>
          <p:cNvPr id="3" name="Content Placeholder 2"/>
          <p:cNvSpPr>
            <a:spLocks noGrp="1"/>
          </p:cNvSpPr>
          <p:nvPr>
            <p:ph idx="1"/>
          </p:nvPr>
        </p:nvSpPr>
        <p:spPr>
          <a:xfrm>
            <a:off x="581192" y="2180496"/>
            <a:ext cx="11229808" cy="4433664"/>
          </a:xfrm>
        </p:spPr>
        <p:txBody>
          <a:bodyPr>
            <a:normAutofit lnSpcReduction="10000"/>
          </a:bodyPr>
          <a:lstStyle/>
          <a:p>
            <a:pPr algn="ctr"/>
            <a:r>
              <a:rPr lang="en-US" sz="2400" dirty="0"/>
              <a:t>Some write last minute, but not all (or even most).</a:t>
            </a:r>
          </a:p>
          <a:p>
            <a:pPr algn="ctr"/>
            <a:r>
              <a:rPr lang="en-US" sz="2400" dirty="0"/>
              <a:t>Some are really good planners/outliners, but then struggle to compose.</a:t>
            </a:r>
          </a:p>
          <a:p>
            <a:pPr algn="ctr"/>
            <a:r>
              <a:rPr lang="en-US" sz="2400" dirty="0"/>
              <a:t>Many are juggling multiple writing assignments at once. </a:t>
            </a:r>
          </a:p>
          <a:p>
            <a:pPr algn="ctr"/>
            <a:r>
              <a:rPr lang="en-US" sz="2400" dirty="0"/>
              <a:t>Many students are engaged in writing projects outside of course assignments.</a:t>
            </a:r>
          </a:p>
          <a:p>
            <a:pPr marL="0" indent="0" algn="ctr">
              <a:buNone/>
            </a:pPr>
            <a:endParaRPr lang="en-US" sz="2400" dirty="0"/>
          </a:p>
          <a:p>
            <a:pPr algn="ctr"/>
            <a:r>
              <a:rPr lang="en-US" sz="2400" dirty="0"/>
              <a:t>We see students fairly consistently throughout our hours.</a:t>
            </a:r>
          </a:p>
          <a:p>
            <a:pPr algn="ctr"/>
            <a:r>
              <a:rPr lang="en-US" sz="2400" dirty="0"/>
              <a:t>Sunday and Wednesday nights are usually busier.</a:t>
            </a:r>
          </a:p>
          <a:p>
            <a:pPr algn="ctr"/>
            <a:r>
              <a:rPr lang="en-US" sz="2400" dirty="0"/>
              <a:t>We tend to get busier every 3-4 weeks when papers are due and </a:t>
            </a:r>
            <a:br>
              <a:rPr lang="en-US" sz="2400" dirty="0"/>
            </a:br>
            <a:r>
              <a:rPr lang="en-US" sz="2400" dirty="0"/>
              <a:t>at the end of the semester.</a:t>
            </a:r>
          </a:p>
          <a:p>
            <a:endParaRPr lang="en-US" dirty="0"/>
          </a:p>
        </p:txBody>
      </p:sp>
    </p:spTree>
    <p:extLst>
      <p:ext uri="{BB962C8B-B14F-4D97-AF65-F5344CB8AC3E}">
        <p14:creationId xmlns:p14="http://schemas.microsoft.com/office/powerpoint/2010/main" val="222922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concerns for Student Writing</a:t>
            </a:r>
          </a:p>
        </p:txBody>
      </p:sp>
      <p:sp>
        <p:nvSpPr>
          <p:cNvPr id="3" name="Content Placeholder 2"/>
          <p:cNvSpPr>
            <a:spLocks noGrp="1"/>
          </p:cNvSpPr>
          <p:nvPr>
            <p:ph idx="1"/>
          </p:nvPr>
        </p:nvSpPr>
        <p:spPr>
          <a:xfrm>
            <a:off x="581192" y="2180496"/>
            <a:ext cx="11029615" cy="3956172"/>
          </a:xfrm>
        </p:spPr>
        <p:txBody>
          <a:bodyPr>
            <a:normAutofit fontScale="92500" lnSpcReduction="10000"/>
          </a:bodyPr>
          <a:lstStyle/>
          <a:p>
            <a:r>
              <a:rPr lang="en-US" sz="2400" dirty="0"/>
              <a:t>Talking about writing and terminology shifts between classes</a:t>
            </a:r>
          </a:p>
          <a:p>
            <a:r>
              <a:rPr lang="en-US" sz="2400" dirty="0"/>
              <a:t>Organization or “how should I set it up?”</a:t>
            </a:r>
          </a:p>
          <a:p>
            <a:r>
              <a:rPr lang="en-US" sz="2400" dirty="0"/>
              <a:t>MLA, APA, CSE, Chicago, or amended version professor prefers?</a:t>
            </a:r>
          </a:p>
          <a:p>
            <a:r>
              <a:rPr lang="en-US" sz="2400" dirty="0"/>
              <a:t>Style and Sentence Level Prose</a:t>
            </a:r>
          </a:p>
          <a:p>
            <a:pPr lvl="1"/>
            <a:r>
              <a:rPr lang="en-US" sz="2400" dirty="0"/>
              <a:t>Active vs. passive voice</a:t>
            </a:r>
          </a:p>
          <a:p>
            <a:pPr lvl="1"/>
            <a:r>
              <a:rPr lang="en-US" sz="2400" dirty="0"/>
              <a:t>Third person vs. first person</a:t>
            </a:r>
          </a:p>
          <a:p>
            <a:pPr lvl="1"/>
            <a:r>
              <a:rPr lang="en-US" sz="2400" dirty="0"/>
              <a:t>Grammar</a:t>
            </a:r>
          </a:p>
          <a:p>
            <a:pPr lvl="1"/>
            <a:r>
              <a:rPr lang="en-US" sz="2400" dirty="0"/>
              <a:t>Importance of conciseness </a:t>
            </a:r>
          </a:p>
          <a:p>
            <a:pPr lvl="1"/>
            <a:r>
              <a:rPr lang="en-US" sz="2400" dirty="0"/>
              <a:t>Word choice and clarity</a:t>
            </a:r>
          </a:p>
        </p:txBody>
      </p:sp>
    </p:spTree>
    <p:extLst>
      <p:ext uri="{BB962C8B-B14F-4D97-AF65-F5344CB8AC3E}">
        <p14:creationId xmlns:p14="http://schemas.microsoft.com/office/powerpoint/2010/main" val="1842118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concerns for Student Writing</a:t>
            </a:r>
          </a:p>
        </p:txBody>
      </p:sp>
      <p:sp>
        <p:nvSpPr>
          <p:cNvPr id="3" name="Content Placeholder 2"/>
          <p:cNvSpPr>
            <a:spLocks noGrp="1"/>
          </p:cNvSpPr>
          <p:nvPr>
            <p:ph idx="1"/>
          </p:nvPr>
        </p:nvSpPr>
        <p:spPr>
          <a:xfrm>
            <a:off x="581192" y="2180496"/>
            <a:ext cx="11029615" cy="3956172"/>
          </a:xfrm>
        </p:spPr>
        <p:txBody>
          <a:bodyPr>
            <a:normAutofit fontScale="92500" lnSpcReduction="10000"/>
          </a:bodyPr>
          <a:lstStyle/>
          <a:p>
            <a:r>
              <a:rPr lang="en-US" sz="2400" dirty="0"/>
              <a:t>Talking about writing and terminology shifts between classes</a:t>
            </a:r>
          </a:p>
          <a:p>
            <a:r>
              <a:rPr lang="en-US" sz="2400" dirty="0"/>
              <a:t>Organization or “how should I set it up?”</a:t>
            </a:r>
          </a:p>
          <a:p>
            <a:r>
              <a:rPr lang="en-US" sz="2400" dirty="0"/>
              <a:t>MLA, APA, CSE, Chicago, or amended version professor prefers?</a:t>
            </a:r>
          </a:p>
          <a:p>
            <a:r>
              <a:rPr lang="en-US" sz="2400" dirty="0"/>
              <a:t>Style and Sentence Level Prose</a:t>
            </a:r>
          </a:p>
          <a:p>
            <a:pPr lvl="1"/>
            <a:r>
              <a:rPr lang="en-US" sz="2400" dirty="0"/>
              <a:t>Active vs. passive voice</a:t>
            </a:r>
          </a:p>
          <a:p>
            <a:pPr lvl="1"/>
            <a:r>
              <a:rPr lang="en-US" sz="2400" dirty="0"/>
              <a:t>Third person vs. first person</a:t>
            </a:r>
          </a:p>
          <a:p>
            <a:pPr lvl="1"/>
            <a:r>
              <a:rPr lang="en-US" sz="2400" dirty="0"/>
              <a:t>Grammar</a:t>
            </a:r>
          </a:p>
          <a:p>
            <a:pPr lvl="1"/>
            <a:r>
              <a:rPr lang="en-US" sz="2400" dirty="0"/>
              <a:t>Importance of conciseness </a:t>
            </a:r>
          </a:p>
          <a:p>
            <a:pPr lvl="1"/>
            <a:r>
              <a:rPr lang="en-US" sz="2400" dirty="0"/>
              <a:t>Word choice and clarity</a:t>
            </a:r>
          </a:p>
        </p:txBody>
      </p:sp>
    </p:spTree>
    <p:extLst>
      <p:ext uri="{BB962C8B-B14F-4D97-AF65-F5344CB8AC3E}">
        <p14:creationId xmlns:p14="http://schemas.microsoft.com/office/powerpoint/2010/main" val="3786761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BC56C06-CE02-F042-B0E8-1E2296723364}"/>
              </a:ext>
            </a:extLst>
          </p:cNvPr>
          <p:cNvSpPr>
            <a:spLocks noGrp="1"/>
          </p:cNvSpPr>
          <p:nvPr>
            <p:ph idx="1"/>
          </p:nvPr>
        </p:nvSpPr>
        <p:spPr/>
        <p:txBody>
          <a:bodyPr>
            <a:normAutofit/>
          </a:bodyPr>
          <a:lstStyle/>
          <a:p>
            <a:pPr marL="0" indent="0" algn="ctr">
              <a:buNone/>
            </a:pPr>
            <a:r>
              <a:rPr lang="en-US" sz="4000" b="1" dirty="0"/>
              <a:t>Questions or Comments</a:t>
            </a:r>
          </a:p>
          <a:p>
            <a:pPr marL="0" indent="0" algn="ctr">
              <a:buNone/>
            </a:pPr>
            <a:endParaRPr lang="en-US" sz="2800" dirty="0"/>
          </a:p>
          <a:p>
            <a:pPr marL="0" indent="0" algn="ctr">
              <a:buNone/>
            </a:pPr>
            <a:r>
              <a:rPr lang="en-US" sz="2800" dirty="0"/>
              <a:t>Please be in touch!</a:t>
            </a:r>
          </a:p>
          <a:p>
            <a:pPr marL="0" indent="0" algn="ctr">
              <a:buNone/>
            </a:pPr>
            <a:r>
              <a:rPr lang="en-US" sz="2800" dirty="0"/>
              <a:t>Dana: </a:t>
            </a:r>
            <a:r>
              <a:rPr lang="en-US" sz="2800" dirty="0">
                <a:hlinkClick r:id="rId2"/>
              </a:rPr>
              <a:t>dana.driscoll@iup.edu</a:t>
            </a:r>
            <a:endParaRPr lang="en-US" sz="2800" dirty="0"/>
          </a:p>
          <a:p>
            <a:pPr marL="0" indent="0" algn="ctr">
              <a:buNone/>
            </a:pPr>
            <a:r>
              <a:rPr lang="en-US" sz="2800" dirty="0" err="1"/>
              <a:t>Bryna</a:t>
            </a:r>
            <a:r>
              <a:rPr lang="en-US" sz="2800" dirty="0"/>
              <a:t>: </a:t>
            </a:r>
            <a:r>
              <a:rPr lang="en-US" sz="2800" dirty="0">
                <a:hlinkClick r:id="rId3"/>
              </a:rPr>
              <a:t>brynasf@iup.edu</a:t>
            </a:r>
            <a:endParaRPr lang="en-US" sz="2800" dirty="0"/>
          </a:p>
        </p:txBody>
      </p:sp>
    </p:spTree>
    <p:extLst>
      <p:ext uri="{BB962C8B-B14F-4D97-AF65-F5344CB8AC3E}">
        <p14:creationId xmlns:p14="http://schemas.microsoft.com/office/powerpoint/2010/main" val="420272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262296"/>
            <a:ext cx="5895808" cy="689514"/>
          </a:xfrm>
        </p:spPr>
        <p:txBody>
          <a:bodyPr>
            <a:normAutofit fontScale="90000"/>
          </a:bodyPr>
          <a:lstStyle/>
          <a:p>
            <a:r>
              <a:rPr lang="en-US" sz="2800" dirty="0">
                <a:solidFill>
                  <a:schemeClr val="bg1"/>
                </a:solidFill>
              </a:rPr>
              <a:t>Writing across </a:t>
            </a:r>
            <a:r>
              <a:rPr lang="en-US" sz="2800">
                <a:solidFill>
                  <a:schemeClr val="bg1"/>
                </a:solidFill>
              </a:rPr>
              <a:t>the curriculum</a:t>
            </a:r>
            <a:endParaRPr lang="en-US" sz="2800" dirty="0">
              <a:solidFill>
                <a:schemeClr val="bg1"/>
              </a:solidFill>
            </a:endParaRPr>
          </a:p>
        </p:txBody>
      </p:sp>
      <p:pic>
        <p:nvPicPr>
          <p:cNvPr id="1026" name="Picture 2" descr="Bryna Siegel Fin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89227" y="1613176"/>
            <a:ext cx="2426483" cy="242648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723466" y="1613176"/>
            <a:ext cx="6468534" cy="2400657"/>
          </a:xfrm>
          <a:prstGeom prst="rect">
            <a:avLst/>
          </a:prstGeom>
          <a:noFill/>
        </p:spPr>
        <p:txBody>
          <a:bodyPr wrap="square" rtlCol="0">
            <a:spAutoFit/>
          </a:bodyPr>
          <a:lstStyle/>
          <a:p>
            <a:r>
              <a:rPr lang="en-US" sz="2400" b="1" dirty="0"/>
              <a:t>Dr. </a:t>
            </a:r>
            <a:r>
              <a:rPr lang="en-US" sz="2400" b="1" dirty="0" err="1"/>
              <a:t>Bryna</a:t>
            </a:r>
            <a:r>
              <a:rPr lang="en-US" sz="2400" b="1" dirty="0"/>
              <a:t> Siegel Finer</a:t>
            </a:r>
            <a:br>
              <a:rPr lang="en-US" b="1" dirty="0"/>
            </a:br>
            <a:r>
              <a:rPr lang="en-US" dirty="0"/>
              <a:t>Director, Writing Across the Curriculum</a:t>
            </a:r>
          </a:p>
          <a:p>
            <a:endParaRPr lang="en-US" dirty="0"/>
          </a:p>
          <a:p>
            <a:br>
              <a:rPr lang="en-US" dirty="0"/>
            </a:br>
            <a:endParaRPr lang="en-US" dirty="0"/>
          </a:p>
          <a:p>
            <a:r>
              <a:rPr lang="en-US" dirty="0"/>
              <a:t>Office: HSS 506K </a:t>
            </a:r>
            <a:br>
              <a:rPr lang="en-US" dirty="0"/>
            </a:br>
            <a:r>
              <a:rPr lang="en-US" dirty="0"/>
              <a:t>Phone: 724-357-2267</a:t>
            </a:r>
            <a:br>
              <a:rPr lang="en-US" dirty="0"/>
            </a:br>
            <a:r>
              <a:rPr lang="en-US" dirty="0"/>
              <a:t>E-mail: </a:t>
            </a:r>
            <a:r>
              <a:rPr lang="en-US" dirty="0">
                <a:hlinkClick r:id="rId4"/>
              </a:rPr>
              <a:t>brynasf@iup.edu</a:t>
            </a:r>
            <a:endParaRPr lang="en-US" dirty="0"/>
          </a:p>
        </p:txBody>
      </p:sp>
      <p:sp>
        <p:nvSpPr>
          <p:cNvPr id="7" name="Rectangle 6"/>
          <p:cNvSpPr/>
          <p:nvPr/>
        </p:nvSpPr>
        <p:spPr>
          <a:xfrm>
            <a:off x="9341605" y="5891739"/>
            <a:ext cx="2190408" cy="307777"/>
          </a:xfrm>
          <a:prstGeom prst="rect">
            <a:avLst/>
          </a:prstGeom>
        </p:spPr>
        <p:txBody>
          <a:bodyPr wrap="none">
            <a:spAutoFit/>
          </a:bodyPr>
          <a:lstStyle/>
          <a:p>
            <a:r>
              <a:rPr lang="en-US" sz="1400" dirty="0">
                <a:solidFill>
                  <a:schemeClr val="bg1">
                    <a:lumMod val="85000"/>
                  </a:schemeClr>
                </a:solidFill>
              </a:rPr>
              <a:t>Teach. Write. Teach Writing.</a:t>
            </a:r>
          </a:p>
        </p:txBody>
      </p:sp>
    </p:spTree>
    <p:extLst>
      <p:ext uri="{BB962C8B-B14F-4D97-AF65-F5344CB8AC3E}">
        <p14:creationId xmlns:p14="http://schemas.microsoft.com/office/powerpoint/2010/main" val="1932199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WAC program MISSION</a:t>
            </a:r>
          </a:p>
        </p:txBody>
      </p:sp>
      <p:sp>
        <p:nvSpPr>
          <p:cNvPr id="4" name="Content Placeholder 2"/>
          <p:cNvSpPr>
            <a:spLocks noGrp="1"/>
          </p:cNvSpPr>
          <p:nvPr>
            <p:ph idx="1"/>
          </p:nvPr>
        </p:nvSpPr>
        <p:spPr>
          <a:xfrm>
            <a:off x="581192" y="2446171"/>
            <a:ext cx="11029616" cy="1386242"/>
          </a:xfrm>
        </p:spPr>
        <p:txBody>
          <a:bodyPr>
            <a:noAutofit/>
          </a:bodyPr>
          <a:lstStyle/>
          <a:p>
            <a:pPr marL="0" indent="0" algn="ctr">
              <a:buNone/>
            </a:pPr>
            <a:r>
              <a:rPr lang="en-US" sz="2400" dirty="0"/>
              <a:t>The IUP Writing Across the Curriculum (WAC) program provides </a:t>
            </a:r>
            <a:br>
              <a:rPr lang="en-US" sz="2400" dirty="0"/>
            </a:br>
            <a:r>
              <a:rPr lang="en-US" sz="2400" dirty="0"/>
              <a:t>support for faculty university-wide as we enrich our courses with writing activities as part of the university strategic plan to implement the use of High Impact Practices (HIPs) in our teaching. </a:t>
            </a:r>
          </a:p>
          <a:p>
            <a:pPr marL="0" indent="0" algn="ctr">
              <a:buNone/>
            </a:pPr>
            <a:br>
              <a:rPr lang="en-US" sz="300" b="1" dirty="0"/>
            </a:br>
            <a:br>
              <a:rPr lang="en-US" sz="300" b="1" dirty="0"/>
            </a:br>
            <a:br>
              <a:rPr lang="en-US" sz="300" b="1" dirty="0"/>
            </a:br>
            <a:br>
              <a:rPr lang="en-US" sz="300" b="1" dirty="0"/>
            </a:br>
            <a:endParaRPr lang="en-US" sz="2000" dirty="0"/>
          </a:p>
        </p:txBody>
      </p:sp>
      <p:sp>
        <p:nvSpPr>
          <p:cNvPr id="3" name="TextBox 2">
            <a:extLst>
              <a:ext uri="{FF2B5EF4-FFF2-40B4-BE49-F238E27FC236}">
                <a16:creationId xmlns:a16="http://schemas.microsoft.com/office/drawing/2014/main" id="{2F289C4F-813C-5F40-91A0-06D85F9F0006}"/>
              </a:ext>
            </a:extLst>
          </p:cNvPr>
          <p:cNvSpPr txBox="1"/>
          <p:nvPr/>
        </p:nvSpPr>
        <p:spPr>
          <a:xfrm>
            <a:off x="581192" y="3966882"/>
            <a:ext cx="11029616" cy="2308323"/>
          </a:xfrm>
          <a:prstGeom prst="rect">
            <a:avLst/>
          </a:prstGeom>
          <a:noFill/>
        </p:spPr>
        <p:txBody>
          <a:bodyPr wrap="square" rtlCol="0">
            <a:spAutoFit/>
          </a:bodyPr>
          <a:lstStyle/>
          <a:p>
            <a:pPr algn="ctr"/>
            <a:r>
              <a:rPr lang="en-US" b="1" dirty="0"/>
              <a:t>The program aims to create and sustain a community of writers at IUP through:</a:t>
            </a:r>
          </a:p>
          <a:p>
            <a:pPr algn="ctr"/>
            <a:r>
              <a:rPr lang="en-US" dirty="0"/>
              <a:t>Professional development: workshops, assistance with course proposals, writing plan development</a:t>
            </a:r>
          </a:p>
          <a:p>
            <a:pPr algn="ctr"/>
            <a:r>
              <a:rPr lang="en-US" dirty="0"/>
              <a:t>Consultations: provide individual support to faculty preparing to teach writing and in class</a:t>
            </a:r>
          </a:p>
          <a:p>
            <a:pPr algn="ctr"/>
            <a:r>
              <a:rPr lang="en-US" dirty="0"/>
              <a:t>Research: helping individual faculty facilitate publishable research </a:t>
            </a:r>
            <a:br>
              <a:rPr lang="en-US" dirty="0"/>
            </a:br>
            <a:r>
              <a:rPr lang="en-US" dirty="0"/>
              <a:t>on how students write in their courses </a:t>
            </a:r>
          </a:p>
          <a:p>
            <a:pPr algn="ctr"/>
            <a:r>
              <a:rPr lang="en-US" dirty="0"/>
              <a:t>Seminars: Inviting discipline-specific scholars to lead workshops on teaching writing</a:t>
            </a:r>
          </a:p>
          <a:p>
            <a:pPr algn="ctr"/>
            <a:r>
              <a:rPr lang="en-US" dirty="0"/>
              <a:t>Community Events: Contests, Social Media, collaborations with WC and others</a:t>
            </a:r>
          </a:p>
          <a:p>
            <a:endParaRPr lang="en-US" dirty="0"/>
          </a:p>
        </p:txBody>
      </p:sp>
    </p:spTree>
    <p:extLst>
      <p:ext uri="{BB962C8B-B14F-4D97-AF65-F5344CB8AC3E}">
        <p14:creationId xmlns:p14="http://schemas.microsoft.com/office/powerpoint/2010/main" val="121602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wac</a:t>
            </a:r>
            <a:r>
              <a:rPr lang="en-US" dirty="0"/>
              <a:t>?</a:t>
            </a:r>
          </a:p>
        </p:txBody>
      </p:sp>
      <p:sp>
        <p:nvSpPr>
          <p:cNvPr id="3" name="Content Placeholder 2"/>
          <p:cNvSpPr>
            <a:spLocks noGrp="1"/>
          </p:cNvSpPr>
          <p:nvPr>
            <p:ph idx="1"/>
          </p:nvPr>
        </p:nvSpPr>
        <p:spPr>
          <a:xfrm>
            <a:off x="581192" y="2018762"/>
            <a:ext cx="11029615" cy="4518016"/>
          </a:xfrm>
        </p:spPr>
        <p:txBody>
          <a:bodyPr>
            <a:normAutofit/>
          </a:bodyPr>
          <a:lstStyle/>
          <a:p>
            <a:r>
              <a:rPr lang="en-US" sz="2400" dirty="0"/>
              <a:t>Teaching writing is the responsibility of all members of a university faculty in all parts of a student’s curriculum.</a:t>
            </a:r>
          </a:p>
          <a:p>
            <a:r>
              <a:rPr lang="en-US" sz="2400" dirty="0"/>
              <a:t>Students cannot be taught foundational skills in a first-year composition course and then expected to continue developing those skills on their own.  </a:t>
            </a:r>
          </a:p>
          <a:p>
            <a:r>
              <a:rPr lang="en-US" sz="2400" dirty="0"/>
              <a:t>The staple of WAC is </a:t>
            </a:r>
            <a:r>
              <a:rPr lang="en-US" sz="2400" i="1" dirty="0"/>
              <a:t>writing-to-learn pedagogy</a:t>
            </a:r>
            <a:r>
              <a:rPr lang="en-US" sz="2400" dirty="0"/>
              <a:t>, which encourages teachers to use ungraded and exploratory writing to teach course content to students.</a:t>
            </a:r>
          </a:p>
          <a:p>
            <a:r>
              <a:rPr lang="en-US" sz="2400" dirty="0"/>
              <a:t>Most commonly achieved through journaling, in-class writing or “free-writing,” practice pieces that might be graded in later iterations; writing activities are meant to be student-centered, exploratory, and reflective.  </a:t>
            </a:r>
          </a:p>
          <a:p>
            <a:endParaRPr lang="en-US" dirty="0"/>
          </a:p>
        </p:txBody>
      </p:sp>
      <p:sp>
        <p:nvSpPr>
          <p:cNvPr id="4" name="Rectangle 3"/>
          <p:cNvSpPr/>
          <p:nvPr/>
        </p:nvSpPr>
        <p:spPr>
          <a:xfrm>
            <a:off x="8087791" y="6336723"/>
            <a:ext cx="3523016" cy="400110"/>
          </a:xfrm>
          <a:prstGeom prst="rect">
            <a:avLst/>
          </a:prstGeom>
        </p:spPr>
        <p:txBody>
          <a:bodyPr wrap="none">
            <a:spAutoFit/>
          </a:bodyPr>
          <a:lstStyle/>
          <a:p>
            <a:r>
              <a:rPr lang="en-US" sz="2000" b="1" dirty="0">
                <a:solidFill>
                  <a:schemeClr val="bg1">
                    <a:lumMod val="75000"/>
                  </a:schemeClr>
                </a:solidFill>
              </a:rPr>
              <a:t>Teach. Write. Teach Writing.</a:t>
            </a:r>
          </a:p>
        </p:txBody>
      </p:sp>
    </p:spTree>
    <p:extLst>
      <p:ext uri="{BB962C8B-B14F-4D97-AF65-F5344CB8AC3E}">
        <p14:creationId xmlns:p14="http://schemas.microsoft.com/office/powerpoint/2010/main" val="35128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writing-to-learn?</a:t>
            </a:r>
          </a:p>
        </p:txBody>
      </p:sp>
      <p:sp>
        <p:nvSpPr>
          <p:cNvPr id="5" name="Content Placeholder 2"/>
          <p:cNvSpPr>
            <a:spLocks noGrp="1"/>
          </p:cNvSpPr>
          <p:nvPr>
            <p:ph idx="1"/>
          </p:nvPr>
        </p:nvSpPr>
        <p:spPr>
          <a:xfrm>
            <a:off x="581025" y="2181225"/>
            <a:ext cx="11029950" cy="4518025"/>
          </a:xfrm>
        </p:spPr>
        <p:txBody>
          <a:bodyPr>
            <a:normAutofit fontScale="62500" lnSpcReduction="20000"/>
          </a:bodyPr>
          <a:lstStyle/>
          <a:p>
            <a:pPr>
              <a:spcBef>
                <a:spcPts val="1800"/>
              </a:spcBef>
              <a:buClr>
                <a:schemeClr val="accent1"/>
              </a:buClr>
              <a:buSzPct val="75000"/>
              <a:buFont typeface="Wingdings" charset="0"/>
              <a:buChar char="n"/>
              <a:defRPr/>
            </a:pPr>
            <a:r>
              <a:rPr lang="en-US" sz="4400" dirty="0">
                <a:solidFill>
                  <a:srgbClr val="262626"/>
                </a:solidFill>
              </a:rPr>
              <a:t>Writing is a mode of learning </a:t>
            </a:r>
            <a:r>
              <a:rPr lang="mr-IN" sz="4400" dirty="0">
                <a:solidFill>
                  <a:srgbClr val="262626"/>
                </a:solidFill>
              </a:rPr>
              <a:t>–</a:t>
            </a:r>
            <a:r>
              <a:rPr lang="en-US" sz="4400" dirty="0">
                <a:solidFill>
                  <a:srgbClr val="262626"/>
                </a:solidFill>
              </a:rPr>
              <a:t> just like reading, taking notes, doing a worksheet, taking a quiz </a:t>
            </a:r>
            <a:r>
              <a:rPr lang="mr-IN" sz="4400" dirty="0">
                <a:solidFill>
                  <a:srgbClr val="262626"/>
                </a:solidFill>
              </a:rPr>
              <a:t>–</a:t>
            </a:r>
            <a:r>
              <a:rPr lang="en-US" sz="4400" dirty="0">
                <a:solidFill>
                  <a:srgbClr val="262626"/>
                </a:solidFill>
              </a:rPr>
              <a:t> we learn through writing. But, we don’t always learn by writing a major term paper. </a:t>
            </a:r>
          </a:p>
          <a:p>
            <a:pPr>
              <a:spcBef>
                <a:spcPts val="1800"/>
              </a:spcBef>
              <a:buClr>
                <a:schemeClr val="accent1"/>
              </a:buClr>
              <a:buSzPct val="75000"/>
              <a:buFont typeface="Wingdings" charset="0"/>
              <a:buChar char="n"/>
              <a:defRPr/>
            </a:pPr>
            <a:r>
              <a:rPr lang="en-US" sz="4400" dirty="0">
                <a:solidFill>
                  <a:srgbClr val="262626"/>
                </a:solidFill>
              </a:rPr>
              <a:t>Low-stakes or no-stakes writing activities that students do in order to learn course content, make new knowledge from what they’re learning in your class, or make course content relevant to them so see why it’s meaningful</a:t>
            </a:r>
          </a:p>
          <a:p>
            <a:pPr>
              <a:spcBef>
                <a:spcPts val="1800"/>
              </a:spcBef>
              <a:buClr>
                <a:schemeClr val="accent1"/>
              </a:buClr>
              <a:buSzPct val="75000"/>
              <a:buFont typeface="Wingdings" charset="0"/>
              <a:buChar char="n"/>
              <a:defRPr/>
            </a:pPr>
            <a:r>
              <a:rPr lang="en-US" sz="4400" dirty="0">
                <a:solidFill>
                  <a:srgbClr val="262626"/>
                </a:solidFill>
              </a:rPr>
              <a:t>WTL emphasizes the process of writing as equally important to the product. Share your own writing process </a:t>
            </a:r>
            <a:r>
              <a:rPr lang="mr-IN" sz="4400" dirty="0">
                <a:solidFill>
                  <a:srgbClr val="262626"/>
                </a:solidFill>
              </a:rPr>
              <a:t>–</a:t>
            </a:r>
            <a:r>
              <a:rPr lang="en-US" sz="4400" dirty="0">
                <a:solidFill>
                  <a:srgbClr val="262626"/>
                </a:solidFill>
              </a:rPr>
              <a:t> let students know that writing is hard for everyone </a:t>
            </a:r>
            <a:r>
              <a:rPr lang="mr-IN" sz="4400" dirty="0">
                <a:solidFill>
                  <a:srgbClr val="262626"/>
                </a:solidFill>
              </a:rPr>
              <a:t>–</a:t>
            </a:r>
            <a:r>
              <a:rPr lang="en-US" sz="4400" dirty="0">
                <a:solidFill>
                  <a:srgbClr val="262626"/>
                </a:solidFill>
              </a:rPr>
              <a:t> even you!</a:t>
            </a:r>
          </a:p>
          <a:p>
            <a:pPr marL="0" indent="0" algn="ctr">
              <a:buNone/>
            </a:pPr>
            <a:endParaRPr lang="en-US" sz="2500" b="1" dirty="0"/>
          </a:p>
        </p:txBody>
      </p:sp>
      <p:sp>
        <p:nvSpPr>
          <p:cNvPr id="4" name="Rectangle 3"/>
          <p:cNvSpPr/>
          <p:nvPr/>
        </p:nvSpPr>
        <p:spPr>
          <a:xfrm>
            <a:off x="8087791" y="6136668"/>
            <a:ext cx="3523016" cy="400110"/>
          </a:xfrm>
          <a:prstGeom prst="rect">
            <a:avLst/>
          </a:prstGeom>
        </p:spPr>
        <p:txBody>
          <a:bodyPr wrap="none">
            <a:spAutoFit/>
          </a:bodyPr>
          <a:lstStyle/>
          <a:p>
            <a:r>
              <a:rPr lang="en-US" sz="2000" b="1">
                <a:solidFill>
                  <a:schemeClr val="bg1">
                    <a:lumMod val="75000"/>
                  </a:schemeClr>
                </a:solidFill>
              </a:rPr>
              <a:t>Teach. </a:t>
            </a:r>
            <a:r>
              <a:rPr lang="en-US" sz="2000" b="1" dirty="0">
                <a:solidFill>
                  <a:schemeClr val="bg1">
                    <a:lumMod val="75000"/>
                  </a:schemeClr>
                </a:solidFill>
              </a:rPr>
              <a:t>Write. Teach Writing.</a:t>
            </a:r>
          </a:p>
        </p:txBody>
      </p:sp>
    </p:spTree>
    <p:extLst>
      <p:ext uri="{BB962C8B-B14F-4D97-AF65-F5344CB8AC3E}">
        <p14:creationId xmlns:p14="http://schemas.microsoft.com/office/powerpoint/2010/main" val="1430119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a:t>is  writing-to-learn?</a:t>
            </a:r>
            <a:endParaRPr lang="en-US" dirty="0"/>
          </a:p>
        </p:txBody>
      </p:sp>
      <p:sp>
        <p:nvSpPr>
          <p:cNvPr id="5" name="Content Placeholder 2"/>
          <p:cNvSpPr>
            <a:spLocks noGrp="1"/>
          </p:cNvSpPr>
          <p:nvPr>
            <p:ph idx="1"/>
          </p:nvPr>
        </p:nvSpPr>
        <p:spPr>
          <a:xfrm>
            <a:off x="512762" y="1886585"/>
            <a:ext cx="11166475" cy="4971415"/>
          </a:xfrm>
        </p:spPr>
        <p:txBody>
          <a:bodyPr>
            <a:normAutofit fontScale="32500" lnSpcReduction="20000"/>
          </a:bodyPr>
          <a:lstStyle/>
          <a:p>
            <a:pPr>
              <a:spcBef>
                <a:spcPts val="1800"/>
              </a:spcBef>
              <a:buClr>
                <a:schemeClr val="accent1"/>
              </a:buClr>
              <a:buSzPct val="75000"/>
              <a:buFont typeface="Wingdings" charset="0"/>
              <a:buChar char="n"/>
              <a:defRPr/>
            </a:pPr>
            <a:r>
              <a:rPr lang="en-US" sz="7200" dirty="0">
                <a:solidFill>
                  <a:srgbClr val="262626"/>
                </a:solidFill>
              </a:rPr>
              <a:t>Freewriting/ quick-writes on topics from previous classes or reading assignments</a:t>
            </a:r>
          </a:p>
          <a:p>
            <a:pPr>
              <a:spcBef>
                <a:spcPts val="1800"/>
              </a:spcBef>
              <a:buClr>
                <a:schemeClr val="accent1"/>
              </a:buClr>
              <a:buSzPct val="75000"/>
              <a:buFont typeface="Wingdings" charset="0"/>
              <a:buChar char="n"/>
              <a:defRPr/>
            </a:pPr>
            <a:r>
              <a:rPr lang="en-US" sz="7200" dirty="0">
                <a:solidFill>
                  <a:srgbClr val="262626"/>
                </a:solidFill>
              </a:rPr>
              <a:t>Entrance/ exit tickets asking them to summarize or list questions</a:t>
            </a:r>
          </a:p>
          <a:p>
            <a:pPr>
              <a:spcBef>
                <a:spcPts val="1800"/>
              </a:spcBef>
              <a:buClr>
                <a:schemeClr val="accent1"/>
              </a:buClr>
              <a:buSzPct val="75000"/>
              <a:buFont typeface="Wingdings" charset="0"/>
              <a:buChar char="n"/>
              <a:defRPr/>
            </a:pPr>
            <a:r>
              <a:rPr lang="en-US" sz="7200" dirty="0">
                <a:solidFill>
                  <a:srgbClr val="262626"/>
                </a:solidFill>
              </a:rPr>
              <a:t>Journaling or blogging throughout the writing process about the writing process (reflection leads to transfer)</a:t>
            </a:r>
          </a:p>
          <a:p>
            <a:pPr>
              <a:spcBef>
                <a:spcPts val="1800"/>
              </a:spcBef>
              <a:buClr>
                <a:schemeClr val="accent1"/>
              </a:buClr>
              <a:buSzPct val="75000"/>
              <a:buFont typeface="Wingdings" charset="0"/>
              <a:buChar char="n"/>
              <a:defRPr/>
            </a:pPr>
            <a:r>
              <a:rPr lang="en-US" sz="7200" dirty="0">
                <a:solidFill>
                  <a:srgbClr val="262626"/>
                </a:solidFill>
              </a:rPr>
              <a:t>Offer revision opportunities (revise and resubmit – especially for grammar); revision emphasizes that writing is never really finished, and they can always learn more about their topic (the course content) by </a:t>
            </a:r>
            <a:r>
              <a:rPr lang="en-US" sz="7200" b="1" dirty="0">
                <a:solidFill>
                  <a:srgbClr val="262626"/>
                </a:solidFill>
              </a:rPr>
              <a:t>re-seeing</a:t>
            </a:r>
            <a:r>
              <a:rPr lang="en-US" sz="7200" dirty="0">
                <a:solidFill>
                  <a:srgbClr val="262626"/>
                </a:solidFill>
              </a:rPr>
              <a:t> it.</a:t>
            </a:r>
          </a:p>
          <a:p>
            <a:pPr>
              <a:spcBef>
                <a:spcPts val="1800"/>
              </a:spcBef>
              <a:buClr>
                <a:schemeClr val="accent1"/>
              </a:buClr>
              <a:buSzPct val="75000"/>
              <a:buFont typeface="Wingdings" charset="0"/>
              <a:buChar char="n"/>
              <a:defRPr/>
            </a:pPr>
            <a:r>
              <a:rPr lang="en-US" sz="7200" dirty="0">
                <a:solidFill>
                  <a:srgbClr val="262626"/>
                </a:solidFill>
              </a:rPr>
              <a:t>The motivation for WTL:  exploratory, low stakes writing throughout the course improves and builds toward major projects/assignments</a:t>
            </a:r>
          </a:p>
          <a:p>
            <a:pPr>
              <a:spcBef>
                <a:spcPts val="1800"/>
              </a:spcBef>
              <a:buClr>
                <a:schemeClr val="accent1"/>
              </a:buClr>
              <a:buSzPct val="75000"/>
              <a:buFont typeface="Wingdings" charset="0"/>
              <a:buChar char="n"/>
              <a:defRPr/>
            </a:pPr>
            <a:r>
              <a:rPr lang="en-US" sz="7200" dirty="0">
                <a:solidFill>
                  <a:srgbClr val="262626"/>
                </a:solidFill>
              </a:rPr>
              <a:t>Shows students that you value writing, your discipline values writing, writing is something done in your field </a:t>
            </a:r>
            <a:r>
              <a:rPr lang="mr-IN" sz="7200" dirty="0">
                <a:solidFill>
                  <a:srgbClr val="262626"/>
                </a:solidFill>
              </a:rPr>
              <a:t>–</a:t>
            </a:r>
            <a:r>
              <a:rPr lang="en-US" sz="7200" dirty="0">
                <a:solidFill>
                  <a:srgbClr val="262626"/>
                </a:solidFill>
              </a:rPr>
              <a:t> they cannot escape it!!</a:t>
            </a:r>
          </a:p>
          <a:p>
            <a:pPr marL="0" indent="0" algn="ctr">
              <a:buNone/>
            </a:pPr>
            <a:endParaRPr lang="en-US" sz="2500" b="1" dirty="0"/>
          </a:p>
        </p:txBody>
      </p:sp>
    </p:spTree>
    <p:extLst>
      <p:ext uri="{BB962C8B-B14F-4D97-AF65-F5344CB8AC3E}">
        <p14:creationId xmlns:p14="http://schemas.microsoft.com/office/powerpoint/2010/main" val="142100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Kathleen jones white writing center</a:t>
            </a:r>
          </a:p>
        </p:txBody>
      </p:sp>
      <p:grpSp>
        <p:nvGrpSpPr>
          <p:cNvPr id="5" name="Group 4"/>
          <p:cNvGrpSpPr/>
          <p:nvPr/>
        </p:nvGrpSpPr>
        <p:grpSpPr>
          <a:xfrm>
            <a:off x="2107822" y="2349931"/>
            <a:ext cx="7976356" cy="2769989"/>
            <a:chOff x="179512" y="1059582"/>
            <a:chExt cx="7976356" cy="2769989"/>
          </a:xfrm>
        </p:grpSpPr>
        <p:sp>
          <p:nvSpPr>
            <p:cNvPr id="6" name="TextBox 5"/>
            <p:cNvSpPr txBox="1"/>
            <p:nvPr/>
          </p:nvSpPr>
          <p:spPr>
            <a:xfrm>
              <a:off x="179512" y="1059582"/>
              <a:ext cx="3871900" cy="369332"/>
            </a:xfrm>
            <a:prstGeom prst="rect">
              <a:avLst/>
            </a:prstGeom>
            <a:noFill/>
          </p:spPr>
          <p:txBody>
            <a:bodyPr wrap="square" rtlCol="0">
              <a:spAutoFit/>
            </a:bodyPr>
            <a:lstStyle/>
            <a:p>
              <a:endParaRPr lang="en-US" dirty="0">
                <a:latin typeface="+mj-lt"/>
              </a:endParaRPr>
            </a:p>
          </p:txBody>
        </p:sp>
        <p:sp>
          <p:nvSpPr>
            <p:cNvPr id="7" name="TextBox 6"/>
            <p:cNvSpPr txBox="1"/>
            <p:nvPr/>
          </p:nvSpPr>
          <p:spPr>
            <a:xfrm>
              <a:off x="4283968" y="1059582"/>
              <a:ext cx="3871900" cy="2769989"/>
            </a:xfrm>
            <a:prstGeom prst="rect">
              <a:avLst/>
            </a:prstGeom>
            <a:noFill/>
          </p:spPr>
          <p:txBody>
            <a:bodyPr wrap="square" rtlCol="0">
              <a:spAutoFit/>
            </a:bodyPr>
            <a:lstStyle/>
            <a:p>
              <a:br>
                <a:rPr lang="en-US" dirty="0">
                  <a:latin typeface="+mj-lt"/>
                </a:rPr>
              </a:br>
              <a:br>
                <a:rPr lang="en-US" dirty="0">
                  <a:latin typeface="+mj-lt"/>
                </a:rPr>
              </a:br>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pPr algn="ctr"/>
              <a:r>
                <a:rPr lang="en-US" sz="2400" dirty="0">
                  <a:latin typeface="+mn-lt"/>
                </a:rPr>
                <a:t>Melissa Lutz, Secretary</a:t>
              </a:r>
              <a:br>
                <a:rPr lang="en-US" sz="2400" dirty="0">
                  <a:latin typeface="+mn-lt"/>
                </a:rPr>
              </a:br>
              <a:r>
                <a:rPr lang="en-US" sz="2400" dirty="0" err="1">
                  <a:latin typeface="+mn-lt"/>
                </a:rPr>
                <a:t>mlutz@iup.edu</a:t>
              </a:r>
              <a:endParaRPr lang="en-US" sz="2400" dirty="0">
                <a:latin typeface="+mn-lt"/>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25575"/>
            <a:stretch/>
          </p:blipFill>
          <p:spPr>
            <a:xfrm>
              <a:off x="5292080" y="1059582"/>
              <a:ext cx="1965971" cy="1981180"/>
            </a:xfrm>
            <a:prstGeom prst="rect">
              <a:avLst/>
            </a:prstGeom>
          </p:spPr>
        </p:pic>
      </p:grpSp>
      <p:sp>
        <p:nvSpPr>
          <p:cNvPr id="10" name="TextBox 9"/>
          <p:cNvSpPr txBox="1"/>
          <p:nvPr/>
        </p:nvSpPr>
        <p:spPr>
          <a:xfrm>
            <a:off x="581192" y="5592726"/>
            <a:ext cx="11029615" cy="369332"/>
          </a:xfrm>
          <a:prstGeom prst="rect">
            <a:avLst/>
          </a:prstGeom>
          <a:noFill/>
        </p:spPr>
        <p:txBody>
          <a:bodyPr wrap="square" rtlCol="0">
            <a:spAutoFit/>
          </a:bodyPr>
          <a:lstStyle/>
          <a:p>
            <a:pPr algn="ctr"/>
            <a:r>
              <a:rPr lang="en-US" dirty="0"/>
              <a:t>web: </a:t>
            </a:r>
            <a:r>
              <a:rPr lang="en-US" dirty="0" err="1"/>
              <a:t>iup.edu</a:t>
            </a:r>
            <a:r>
              <a:rPr lang="en-US" dirty="0"/>
              <a:t>/</a:t>
            </a:r>
            <a:r>
              <a:rPr lang="en-US" dirty="0" err="1"/>
              <a:t>writingcenter</a:t>
            </a:r>
            <a:r>
              <a:rPr lang="en-US" dirty="0"/>
              <a:t>          twitter: @</a:t>
            </a:r>
            <a:r>
              <a:rPr lang="en-US" dirty="0" err="1"/>
              <a:t>IUPWriting</a:t>
            </a:r>
            <a:r>
              <a:rPr lang="en-US" dirty="0"/>
              <a:t>          Facebook: </a:t>
            </a:r>
            <a:r>
              <a:rPr lang="en-US" dirty="0" err="1"/>
              <a:t>IUPWritingCenter</a:t>
            </a:r>
            <a:endParaRPr lang="en-US" dirty="0"/>
          </a:p>
        </p:txBody>
      </p:sp>
      <p:sp>
        <p:nvSpPr>
          <p:cNvPr id="11" name="TextBox 10">
            <a:extLst>
              <a:ext uri="{FF2B5EF4-FFF2-40B4-BE49-F238E27FC236}">
                <a16:creationId xmlns:a16="http://schemas.microsoft.com/office/drawing/2014/main" id="{0EF74440-4B52-144E-B9A9-6B9DD9EFCD27}"/>
              </a:ext>
            </a:extLst>
          </p:cNvPr>
          <p:cNvSpPr txBox="1"/>
          <p:nvPr/>
        </p:nvSpPr>
        <p:spPr>
          <a:xfrm>
            <a:off x="2107822" y="2349931"/>
            <a:ext cx="3871900" cy="2769989"/>
          </a:xfrm>
          <a:prstGeom prst="rect">
            <a:avLst/>
          </a:prstGeom>
          <a:noFill/>
        </p:spPr>
        <p:txBody>
          <a:bodyPr wrap="square" rtlCol="0">
            <a:spAutoFit/>
          </a:bodyPr>
          <a:lstStyle/>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pPr algn="ctr"/>
            <a:r>
              <a:rPr lang="en-US" sz="2400" dirty="0">
                <a:latin typeface="+mn-lt"/>
              </a:rPr>
              <a:t>Dr. Dana Driscoll, Director</a:t>
            </a:r>
            <a:br>
              <a:rPr lang="en-US" sz="2400" dirty="0">
                <a:latin typeface="+mn-lt"/>
              </a:rPr>
            </a:br>
            <a:r>
              <a:rPr lang="en-US" sz="2400" dirty="0" err="1">
                <a:latin typeface="+mn-lt"/>
              </a:rPr>
              <a:t>dana.driscoll@iup.edu</a:t>
            </a:r>
            <a:endParaRPr lang="en-US" sz="2400" dirty="0">
              <a:latin typeface="+mn-lt"/>
            </a:endParaRPr>
          </a:p>
        </p:txBody>
      </p:sp>
      <p:pic>
        <p:nvPicPr>
          <p:cNvPr id="12" name="Picture 11">
            <a:extLst>
              <a:ext uri="{FF2B5EF4-FFF2-40B4-BE49-F238E27FC236}">
                <a16:creationId xmlns:a16="http://schemas.microsoft.com/office/drawing/2014/main" id="{AB8ED22A-E699-E54D-9234-10840EEF2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0730" y="2355012"/>
            <a:ext cx="2012834" cy="2012834"/>
          </a:xfrm>
          <a:prstGeom prst="rect">
            <a:avLst/>
          </a:prstGeom>
        </p:spPr>
      </p:pic>
    </p:spTree>
    <p:extLst>
      <p:ext uri="{BB962C8B-B14F-4D97-AF65-F5344CB8AC3E}">
        <p14:creationId xmlns:p14="http://schemas.microsoft.com/office/powerpoint/2010/main" val="1299432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center</a:t>
            </a:r>
          </a:p>
        </p:txBody>
      </p:sp>
      <p:sp>
        <p:nvSpPr>
          <p:cNvPr id="4" name="Content Placeholder 2"/>
          <p:cNvSpPr>
            <a:spLocks noGrp="1"/>
          </p:cNvSpPr>
          <p:nvPr>
            <p:ph idx="1"/>
          </p:nvPr>
        </p:nvSpPr>
        <p:spPr/>
        <p:txBody>
          <a:bodyPr>
            <a:normAutofit/>
          </a:bodyPr>
          <a:lstStyle/>
          <a:p>
            <a:pPr marL="0" indent="0" algn="ctr" fontAlgn="auto">
              <a:spcAft>
                <a:spcPts val="0"/>
              </a:spcAft>
              <a:buNone/>
              <a:defRPr/>
            </a:pPr>
            <a:endParaRPr lang="fr-CA" sz="3200" dirty="0">
              <a:solidFill>
                <a:schemeClr val="tx1">
                  <a:lumMod val="75000"/>
                  <a:lumOff val="25000"/>
                </a:schemeClr>
              </a:solidFill>
            </a:endParaRPr>
          </a:p>
          <a:p>
            <a:pPr algn="ctr" fontAlgn="auto">
              <a:spcAft>
                <a:spcPts val="0"/>
              </a:spcAft>
              <a:buFont typeface="Arial" pitchFamily="34" charset="0"/>
              <a:buChar char="•"/>
              <a:defRPr/>
            </a:pPr>
            <a:r>
              <a:rPr lang="en-US" sz="4000" dirty="0">
                <a:solidFill>
                  <a:schemeClr val="tx1">
                    <a:lumMod val="75000"/>
                    <a:lumOff val="25000"/>
                  </a:schemeClr>
                </a:solidFill>
              </a:rPr>
              <a:t>What do we do?</a:t>
            </a:r>
          </a:p>
          <a:p>
            <a:pPr algn="ctr" fontAlgn="auto">
              <a:spcAft>
                <a:spcPts val="0"/>
              </a:spcAft>
              <a:buFont typeface="Arial" pitchFamily="34" charset="0"/>
              <a:buChar char="•"/>
              <a:defRPr/>
            </a:pPr>
            <a:r>
              <a:rPr lang="en-US" sz="4000" dirty="0">
                <a:solidFill>
                  <a:schemeClr val="tx1">
                    <a:lumMod val="75000"/>
                    <a:lumOff val="25000"/>
                  </a:schemeClr>
                </a:solidFill>
              </a:rPr>
              <a:t>How can we help your students?</a:t>
            </a:r>
          </a:p>
          <a:p>
            <a:pPr marL="0" indent="0" algn="ctr" fontAlgn="auto">
              <a:spcAft>
                <a:spcPts val="0"/>
              </a:spcAft>
              <a:buNone/>
              <a:defRPr/>
            </a:pPr>
            <a:endParaRPr lang="fr-CA" sz="4000" dirty="0">
              <a:solidFill>
                <a:schemeClr val="tx1">
                  <a:lumMod val="75000"/>
                  <a:lumOff val="25000"/>
                </a:schemeClr>
              </a:solidFill>
            </a:endParaRPr>
          </a:p>
          <a:p>
            <a:pPr marL="0" indent="0">
              <a:buNone/>
            </a:pPr>
            <a:endParaRPr lang="en-US" dirty="0"/>
          </a:p>
        </p:txBody>
      </p:sp>
    </p:spTree>
    <p:extLst>
      <p:ext uri="{BB962C8B-B14F-4D97-AF65-F5344CB8AC3E}">
        <p14:creationId xmlns:p14="http://schemas.microsoft.com/office/powerpoint/2010/main" val="128972169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{98035498-DB7E-6B4A-9975-9E1B82ACEE01}tf10001123</Template>
  <TotalTime>9779</TotalTime>
  <Words>1407</Words>
  <Application>Microsoft Macintosh PowerPoint</Application>
  <PresentationFormat>Widescreen</PresentationFormat>
  <Paragraphs>191</Paragraphs>
  <Slides>26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Adobe Caslon Pro</vt:lpstr>
      <vt:lpstr>Arial</vt:lpstr>
      <vt:lpstr>Calibri</vt:lpstr>
      <vt:lpstr>Gill Sans MT</vt:lpstr>
      <vt:lpstr>Mangal</vt:lpstr>
      <vt:lpstr>Wingdings</vt:lpstr>
      <vt:lpstr>Wingdings 2</vt:lpstr>
      <vt:lpstr>Dividend</vt:lpstr>
      <vt:lpstr>PowerPoint Presentation</vt:lpstr>
      <vt:lpstr>TODAY (in 45 minutes!)</vt:lpstr>
      <vt:lpstr>Writing across the curriculum</vt:lpstr>
      <vt:lpstr>WAC program MISSION</vt:lpstr>
      <vt:lpstr>what is  wac?</vt:lpstr>
      <vt:lpstr>what is  writing-to-learn?</vt:lpstr>
      <vt:lpstr>what is  writing-to-learn?</vt:lpstr>
      <vt:lpstr>Kathleen jones white writing center</vt:lpstr>
      <vt:lpstr>Writing center</vt:lpstr>
      <vt:lpstr>What we do</vt:lpstr>
      <vt:lpstr>Why should I Refer students to the writing Center?</vt:lpstr>
      <vt:lpstr>Tutoring for IUP Students</vt:lpstr>
      <vt:lpstr>Writing center</vt:lpstr>
      <vt:lpstr>How students view writing assignments</vt:lpstr>
      <vt:lpstr>PowerPoint Presentation</vt:lpstr>
      <vt:lpstr>How students view assignment sheets</vt:lpstr>
      <vt:lpstr>PowerPoint Presentation</vt:lpstr>
      <vt:lpstr>How students view assignment sheets</vt:lpstr>
      <vt:lpstr>PowerPoint Presentation</vt:lpstr>
      <vt:lpstr>How students view assignment sheets</vt:lpstr>
      <vt:lpstr>How TUTORS use assignment sheets</vt:lpstr>
      <vt:lpstr>Assignment Sheet suggestions</vt:lpstr>
      <vt:lpstr>What we know about student work habits</vt:lpstr>
      <vt:lpstr>Common concerns for Student Writing</vt:lpstr>
      <vt:lpstr>Common concerns for Student Writing</vt:lpstr>
      <vt:lpstr>PowerPoint Presentation</vt:lpstr>
    </vt:vector>
  </TitlesOfParts>
  <Company>Indiana University of Pennsylvania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Emily J. Weber</dc:creator>
  <cp:lastModifiedBy>Dr. Dana Lynn Driscoll</cp:lastModifiedBy>
  <cp:revision>158</cp:revision>
  <cp:lastPrinted>2017-08-21T16:40:12Z</cp:lastPrinted>
  <dcterms:created xsi:type="dcterms:W3CDTF">2014-09-29T13:16:53Z</dcterms:created>
  <dcterms:modified xsi:type="dcterms:W3CDTF">2019-07-29T12:47:30Z</dcterms:modified>
</cp:coreProperties>
</file>