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77" r:id="rId3"/>
    <p:sldId id="279" r:id="rId4"/>
    <p:sldId id="282" r:id="rId5"/>
    <p:sldId id="283" r:id="rId6"/>
    <p:sldId id="261" r:id="rId7"/>
    <p:sldId id="278" r:id="rId8"/>
    <p:sldId id="263" r:id="rId9"/>
    <p:sldId id="291" r:id="rId10"/>
    <p:sldId id="264" r:id="rId11"/>
    <p:sldId id="281" r:id="rId12"/>
    <p:sldId id="266" r:id="rId13"/>
    <p:sldId id="267" r:id="rId14"/>
    <p:sldId id="268" r:id="rId15"/>
    <p:sldId id="269" r:id="rId16"/>
    <p:sldId id="270" r:id="rId17"/>
    <p:sldId id="284" r:id="rId18"/>
    <p:sldId id="292" r:id="rId19"/>
    <p:sldId id="293" r:id="rId20"/>
    <p:sldId id="285" r:id="rId21"/>
    <p:sldId id="286" r:id="rId22"/>
    <p:sldId id="287" r:id="rId23"/>
    <p:sldId id="288" r:id="rId24"/>
    <p:sldId id="289" r:id="rId25"/>
    <p:sldId id="290" r:id="rId26"/>
    <p:sldId id="294" r:id="rId27"/>
    <p:sldId id="295" r:id="rId28"/>
    <p:sldId id="296" r:id="rId2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8094D-851D-4D77-9C70-801E1E5DDE60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21C75-B7F7-4C3D-8C6E-374DE2DFD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21C75-B7F7-4C3D-8C6E-374DE2DFD0F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67B7E0-8B0D-4765-960E-22D00F598AF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4E3D10-2F5A-499E-99D7-1F645796E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up.edu/page.aspx?id=6928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Group%20Grading%20Presentation\39436__vtkproductions-com__crickets-chirping-silence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Grading Group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Reflective Practice</a:t>
            </a:r>
          </a:p>
          <a:p>
            <a:r>
              <a:rPr lang="en-US" dirty="0" smtClean="0"/>
              <a:t>March 7, 2012</a:t>
            </a:r>
          </a:p>
          <a:p>
            <a:r>
              <a:rPr lang="en-US" dirty="0" smtClean="0"/>
              <a:t>Laurel Black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Anticipate Student Questions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is this a group project anyway?</a:t>
            </a:r>
          </a:p>
          <a:p>
            <a:r>
              <a:rPr lang="en-US" dirty="0" smtClean="0"/>
              <a:t>How are the groups being formed?</a:t>
            </a:r>
          </a:p>
          <a:p>
            <a:r>
              <a:rPr lang="en-US" dirty="0" smtClean="0"/>
              <a:t>How many of us will be in a group?</a:t>
            </a:r>
          </a:p>
          <a:p>
            <a:r>
              <a:rPr lang="en-US" dirty="0" smtClean="0"/>
              <a:t>What will YOU do, as the teacher? (Almost never asked, but always in the background!)</a:t>
            </a:r>
          </a:p>
          <a:p>
            <a:r>
              <a:rPr lang="en-US" dirty="0" smtClean="0"/>
              <a:t>What do we have to do (components)?</a:t>
            </a:r>
          </a:p>
          <a:p>
            <a:r>
              <a:rPr lang="en-US" dirty="0" smtClean="0"/>
              <a:t>When do we have to do it?</a:t>
            </a:r>
          </a:p>
          <a:p>
            <a:r>
              <a:rPr lang="en-US" dirty="0" smtClean="0"/>
              <a:t>What are we going to produce?</a:t>
            </a:r>
          </a:p>
          <a:p>
            <a:r>
              <a:rPr lang="en-US" dirty="0" smtClean="0"/>
              <a:t>How will you grade us?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To Grade Fairly, you have to answer all those questions.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/>
              <a:t>Why is this a group project?</a:t>
            </a:r>
          </a:p>
          <a:p>
            <a:endParaRPr lang="en-US" b="1" dirty="0" smtClean="0"/>
          </a:p>
          <a:p>
            <a:pPr lvl="1"/>
            <a:r>
              <a:rPr lang="en-US" sz="3200" b="1" dirty="0" smtClean="0"/>
              <a:t>It needs (or is improved by) many different skills and points of view</a:t>
            </a:r>
          </a:p>
          <a:p>
            <a:pPr lvl="1"/>
            <a:r>
              <a:rPr lang="en-US" sz="3200" b="1" dirty="0" smtClean="0"/>
              <a:t>It’s too large for one person to do in the time allotted</a:t>
            </a:r>
          </a:p>
          <a:p>
            <a:pPr lvl="1"/>
            <a:r>
              <a:rPr lang="en-US" sz="3200" b="1" dirty="0" smtClean="0"/>
              <a:t>A goal is developing new skill sets</a:t>
            </a:r>
          </a:p>
          <a:p>
            <a:pPr lvl="1"/>
            <a:r>
              <a:rPr lang="en-US" sz="3200" b="1" dirty="0" smtClean="0"/>
              <a:t>It replicates “real life” experiences (professionalization)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How are Groups Being Formed?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Randomly</a:t>
            </a:r>
          </a:p>
          <a:p>
            <a:r>
              <a:rPr lang="en-US" b="1" dirty="0" smtClean="0"/>
              <a:t>By student choice</a:t>
            </a:r>
          </a:p>
          <a:p>
            <a:r>
              <a:rPr lang="en-US" b="1" dirty="0" smtClean="0"/>
              <a:t>By previously demonstrated skills/knowledge</a:t>
            </a:r>
          </a:p>
          <a:p>
            <a:r>
              <a:rPr lang="en-US" b="1" dirty="0" smtClean="0"/>
              <a:t>By skills and knowledge students want to gain</a:t>
            </a:r>
          </a:p>
          <a:p>
            <a:r>
              <a:rPr lang="en-US" b="1" dirty="0" smtClean="0"/>
              <a:t>By astrological sign</a:t>
            </a:r>
          </a:p>
          <a:p>
            <a:r>
              <a:rPr lang="en-US" b="1" dirty="0" smtClean="0"/>
              <a:t>By GPA</a:t>
            </a:r>
          </a:p>
          <a:p>
            <a:r>
              <a:rPr lang="en-US" b="1" dirty="0" smtClean="0"/>
              <a:t>By majors</a:t>
            </a:r>
          </a:p>
          <a:p>
            <a:r>
              <a:rPr lang="en-US" b="1" dirty="0" smtClean="0"/>
              <a:t>By gender</a:t>
            </a:r>
          </a:p>
          <a:p>
            <a:r>
              <a:rPr lang="en-US" b="1" dirty="0" smtClean="0"/>
              <a:t>By……?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Interpersonal Style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>
                <a:hlinkClick r:id="rId3"/>
              </a:rPr>
              <a:t>http://www.iup.edu/page.aspx?id=69281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/>
                </a:solidFill>
              </a:rPr>
              <a:t>(Many thanks to Jennifer Jones!)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How Many of Us Will be in a Group?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438400"/>
            <a:ext cx="6172200" cy="5974080"/>
          </a:xfrm>
        </p:spPr>
        <p:txBody>
          <a:bodyPr/>
          <a:lstStyle/>
          <a:p>
            <a:r>
              <a:rPr lang="en-US" b="1" dirty="0" smtClean="0"/>
              <a:t>How many components are there?</a:t>
            </a:r>
          </a:p>
          <a:p>
            <a:r>
              <a:rPr lang="en-US" b="1" dirty="0" smtClean="0"/>
              <a:t>How much time is given for completion?</a:t>
            </a:r>
          </a:p>
          <a:p>
            <a:r>
              <a:rPr lang="en-US" b="1" dirty="0" smtClean="0"/>
              <a:t>What level of redundancy do you need?</a:t>
            </a:r>
          </a:p>
          <a:p>
            <a:r>
              <a:rPr lang="en-US" b="1" dirty="0" smtClean="0"/>
              <a:t>How will communication take place?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Will You Do as the Teacher?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438400"/>
            <a:ext cx="6172200" cy="5974080"/>
          </a:xfrm>
        </p:spPr>
        <p:txBody>
          <a:bodyPr/>
          <a:lstStyle/>
          <a:p>
            <a:r>
              <a:rPr lang="en-US" b="1" dirty="0" smtClean="0"/>
              <a:t>Provide structure</a:t>
            </a:r>
          </a:p>
          <a:p>
            <a:r>
              <a:rPr lang="en-US" b="1" dirty="0" smtClean="0"/>
              <a:t>Oversee process</a:t>
            </a:r>
          </a:p>
          <a:p>
            <a:r>
              <a:rPr lang="en-US" b="1" dirty="0" smtClean="0"/>
              <a:t>Provide samples</a:t>
            </a:r>
          </a:p>
          <a:p>
            <a:r>
              <a:rPr lang="en-US" b="1" dirty="0" smtClean="0"/>
              <a:t>Offer advice</a:t>
            </a:r>
          </a:p>
          <a:p>
            <a:r>
              <a:rPr lang="en-US" b="1" dirty="0" smtClean="0"/>
              <a:t>Provide feedback</a:t>
            </a:r>
          </a:p>
          <a:p>
            <a:r>
              <a:rPr lang="en-US" b="1" dirty="0" smtClean="0"/>
              <a:t>Evaluate</a:t>
            </a:r>
          </a:p>
          <a:p>
            <a:r>
              <a:rPr lang="en-US" b="1" dirty="0" smtClean="0"/>
              <a:t>Grade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Down to the Basics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have to do (what are the components)?</a:t>
            </a:r>
          </a:p>
          <a:p>
            <a:r>
              <a:rPr lang="en-US" dirty="0" smtClean="0"/>
              <a:t>When do we have to do it?</a:t>
            </a:r>
          </a:p>
          <a:p>
            <a:r>
              <a:rPr lang="en-US" dirty="0" smtClean="0"/>
              <a:t>What are we going to produce?</a:t>
            </a:r>
          </a:p>
          <a:p>
            <a:r>
              <a:rPr lang="en-US" sz="4000" b="1" dirty="0" smtClean="0"/>
              <a:t>How will you grade us?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You Need to Sort Out…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Components </a:t>
            </a:r>
          </a:p>
          <a:p>
            <a:endParaRPr lang="en-US" sz="4000" dirty="0" smtClean="0"/>
          </a:p>
          <a:p>
            <a:r>
              <a:rPr lang="en-US" sz="4000" dirty="0" smtClean="0"/>
              <a:t>Individual work vs. Shared work</a:t>
            </a:r>
          </a:p>
          <a:p>
            <a:endParaRPr lang="en-US" sz="4000" dirty="0" smtClean="0"/>
          </a:p>
          <a:p>
            <a:r>
              <a:rPr lang="en-US" sz="4000" dirty="0" smtClean="0"/>
              <a:t>Process vs. Product</a:t>
            </a:r>
          </a:p>
          <a:p>
            <a:pPr>
              <a:buNone/>
            </a:pPr>
            <a:endParaRPr lang="en-US" sz="4000" dirty="0" smtClean="0"/>
          </a:p>
          <a:p>
            <a:r>
              <a:rPr lang="en-US" sz="4000" dirty="0" smtClean="0"/>
              <a:t>External vs. Internal Evaluation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Components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Break it down; go in reverse</a:t>
            </a:r>
          </a:p>
          <a:p>
            <a:r>
              <a:rPr lang="en-US" sz="3600" dirty="0" smtClean="0"/>
              <a:t>Example:  Magazine=</a:t>
            </a:r>
          </a:p>
          <a:p>
            <a:pPr>
              <a:buNone/>
            </a:pPr>
            <a:r>
              <a:rPr lang="en-US" sz="3600" dirty="0" smtClean="0"/>
              <a:t>Products </a:t>
            </a:r>
          </a:p>
          <a:p>
            <a:pPr lvl="1"/>
            <a:r>
              <a:rPr lang="en-US" sz="3200" dirty="0" smtClean="0"/>
              <a:t>Articles</a:t>
            </a:r>
          </a:p>
          <a:p>
            <a:pPr lvl="1"/>
            <a:r>
              <a:rPr lang="en-US" sz="3200" dirty="0" smtClean="0"/>
              <a:t>Ads</a:t>
            </a:r>
          </a:p>
          <a:p>
            <a:pPr lvl="1"/>
            <a:r>
              <a:rPr lang="en-US" sz="3200" dirty="0" smtClean="0"/>
              <a:t>Foreword</a:t>
            </a:r>
          </a:p>
          <a:p>
            <a:pPr lvl="1"/>
            <a:r>
              <a:rPr lang="en-US" sz="3200" dirty="0" smtClean="0"/>
              <a:t>Artwork</a:t>
            </a:r>
          </a:p>
          <a:p>
            <a:pPr lvl="1"/>
            <a:r>
              <a:rPr lang="en-US" sz="3200" dirty="0" smtClean="0"/>
              <a:t>Layout/Design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Keep Breaking it Down…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Products =</a:t>
            </a:r>
          </a:p>
          <a:p>
            <a:pPr>
              <a:buNone/>
            </a:pPr>
            <a:r>
              <a:rPr lang="en-US" sz="3200" dirty="0" smtClean="0"/>
              <a:t>Process</a:t>
            </a:r>
          </a:p>
          <a:p>
            <a:r>
              <a:rPr lang="en-US" sz="3200" dirty="0" smtClean="0"/>
              <a:t>Writing articles</a:t>
            </a:r>
          </a:p>
          <a:p>
            <a:r>
              <a:rPr lang="en-US" sz="3200" dirty="0" smtClean="0"/>
              <a:t>Discussing content and order of materials</a:t>
            </a:r>
          </a:p>
          <a:p>
            <a:r>
              <a:rPr lang="en-US" sz="3200" dirty="0" smtClean="0"/>
              <a:t>Editing/Proofreading</a:t>
            </a:r>
          </a:p>
          <a:p>
            <a:r>
              <a:rPr lang="en-US" sz="3200" dirty="0" smtClean="0"/>
              <a:t>Discussing theme</a:t>
            </a:r>
          </a:p>
          <a:p>
            <a:r>
              <a:rPr lang="en-US" sz="3200" dirty="0" smtClean="0"/>
              <a:t>Choosing artwork</a:t>
            </a:r>
          </a:p>
          <a:p>
            <a:endParaRPr lang="en-US" sz="32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/>
              <a:t>What do students like best about group work?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What’s Shared?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140" dirty="0" smtClean="0"/>
              <a:t>Brainstorming/designing</a:t>
            </a:r>
          </a:p>
          <a:p>
            <a:r>
              <a:rPr lang="en-US" sz="3140" dirty="0" smtClean="0"/>
              <a:t>Finding sources or materials</a:t>
            </a:r>
          </a:p>
          <a:p>
            <a:r>
              <a:rPr lang="en-US" sz="3140" dirty="0" smtClean="0"/>
              <a:t>Interviewing</a:t>
            </a:r>
          </a:p>
          <a:p>
            <a:r>
              <a:rPr lang="en-US" sz="3140" dirty="0" smtClean="0"/>
              <a:t>Critiquing</a:t>
            </a:r>
          </a:p>
          <a:p>
            <a:r>
              <a:rPr lang="en-US" sz="3140" dirty="0" smtClean="0"/>
              <a:t>Layout and Design</a:t>
            </a:r>
          </a:p>
          <a:p>
            <a:r>
              <a:rPr lang="en-US" sz="3140" dirty="0" smtClean="0"/>
              <a:t>Editing/Proofreading</a:t>
            </a:r>
          </a:p>
          <a:p>
            <a:r>
              <a:rPr lang="en-US" sz="3140" dirty="0" smtClean="0"/>
              <a:t>_______________?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What’s Individual?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Portion of written/visual document</a:t>
            </a:r>
          </a:p>
          <a:p>
            <a:r>
              <a:rPr lang="en-US" dirty="0" smtClean="0"/>
              <a:t>Portion of spoken presentation</a:t>
            </a:r>
          </a:p>
          <a:p>
            <a:r>
              <a:rPr lang="en-US" dirty="0" smtClean="0"/>
              <a:t>Single Role:  note taker; editor</a:t>
            </a:r>
          </a:p>
          <a:p>
            <a:r>
              <a:rPr lang="en-US" dirty="0" smtClean="0"/>
              <a:t>Attending meetings (virtual or face-to-face)</a:t>
            </a:r>
          </a:p>
          <a:p>
            <a:r>
              <a:rPr lang="en-US" dirty="0" smtClean="0"/>
              <a:t>___________________?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Evaluation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Internal Evaluation</a:t>
            </a:r>
          </a:p>
          <a:p>
            <a:r>
              <a:rPr lang="en-US" sz="3200" dirty="0" smtClean="0"/>
              <a:t>Meeting Logs</a:t>
            </a:r>
          </a:p>
          <a:p>
            <a:r>
              <a:rPr lang="en-US" sz="3200" dirty="0" smtClean="0"/>
              <a:t>Postings to social media sites</a:t>
            </a:r>
          </a:p>
          <a:p>
            <a:r>
              <a:rPr lang="en-US" sz="3200" dirty="0" smtClean="0"/>
              <a:t>Shared emails/Google docs</a:t>
            </a:r>
          </a:p>
          <a:p>
            <a:r>
              <a:rPr lang="en-US" sz="3200" dirty="0" smtClean="0"/>
              <a:t>Group numerical evaluations</a:t>
            </a:r>
          </a:p>
          <a:p>
            <a:r>
              <a:rPr lang="en-US" sz="3200" dirty="0" smtClean="0"/>
              <a:t>Narrative Self-group evaluations</a:t>
            </a:r>
          </a:p>
          <a:p>
            <a:r>
              <a:rPr lang="en-US" sz="3200" dirty="0" smtClean="0"/>
              <a:t>Meetings with instructor</a:t>
            </a:r>
          </a:p>
          <a:p>
            <a:r>
              <a:rPr lang="en-US" sz="3200" dirty="0" smtClean="0"/>
              <a:t>____________________?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Evaluations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External Evaluations</a:t>
            </a:r>
          </a:p>
          <a:p>
            <a:r>
              <a:rPr lang="en-US" dirty="0" smtClean="0"/>
              <a:t>Product Evaluation (Rubric)</a:t>
            </a:r>
          </a:p>
          <a:p>
            <a:r>
              <a:rPr lang="en-US" dirty="0" smtClean="0"/>
              <a:t>Classmates’ Evaluations</a:t>
            </a:r>
          </a:p>
          <a:p>
            <a:r>
              <a:rPr lang="en-US" dirty="0" smtClean="0"/>
              <a:t>Outside Recipient/Supervisor Evaluation</a:t>
            </a:r>
          </a:p>
          <a:p>
            <a:r>
              <a:rPr lang="en-US" dirty="0" smtClean="0"/>
              <a:t>_________________?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Percentages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value most?  Process?  Final Project?  Reflection on learning?  Individual components?  Shared work?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Will students do repeated group work with changing percentages or roles?   How does that affect your grading?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Providing Feedback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Progressive/Formative Feedback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Shared feedback vs. Private Feedback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Time Constraints on Feedback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Efficient Feedback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More formative feedback means less summative feedback.</a:t>
            </a:r>
          </a:p>
          <a:p>
            <a:pPr lvl="1"/>
            <a:r>
              <a:rPr lang="en-US" sz="3200" dirty="0" smtClean="0"/>
              <a:t>Set deadlines for partial completion</a:t>
            </a:r>
          </a:p>
          <a:p>
            <a:pPr lvl="1"/>
            <a:r>
              <a:rPr lang="en-US" sz="3200" dirty="0" smtClean="0"/>
              <a:t>Share impressions of group dynamics</a:t>
            </a:r>
          </a:p>
          <a:p>
            <a:pPr lvl="1"/>
            <a:r>
              <a:rPr lang="en-US" sz="3200" dirty="0" smtClean="0"/>
              <a:t>Meet with groups during the process</a:t>
            </a:r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Summative Evaluation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Checklists and Rubrics</a:t>
            </a:r>
          </a:p>
          <a:p>
            <a:r>
              <a:rPr lang="en-US" sz="4400" dirty="0" smtClean="0"/>
              <a:t>Narratives</a:t>
            </a:r>
          </a:p>
          <a:p>
            <a:r>
              <a:rPr lang="en-US" sz="4400" dirty="0" smtClean="0"/>
              <a:t>Peer Feedback</a:t>
            </a:r>
          </a:p>
          <a:p>
            <a:r>
              <a:rPr lang="en-US" sz="4400" dirty="0" smtClean="0"/>
              <a:t>Professional Feedback</a:t>
            </a:r>
            <a:endParaRPr lang="en-US" sz="4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REFLECT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Be sure YOU get feedback from students.</a:t>
            </a:r>
          </a:p>
          <a:p>
            <a:pPr lvl="1"/>
            <a:r>
              <a:rPr lang="en-US" sz="2800" dirty="0" smtClean="0"/>
              <a:t>Where did they struggle?</a:t>
            </a:r>
          </a:p>
          <a:p>
            <a:pPr lvl="1"/>
            <a:r>
              <a:rPr lang="en-US" sz="2800" dirty="0" smtClean="0"/>
              <a:t>What was unclear and when did it become clear?</a:t>
            </a:r>
          </a:p>
          <a:p>
            <a:pPr lvl="1"/>
            <a:r>
              <a:rPr lang="en-US" sz="2800" dirty="0" smtClean="0"/>
              <a:t>What skills did they need to have that they didn’t?</a:t>
            </a:r>
          </a:p>
          <a:p>
            <a:pPr lvl="1"/>
            <a:r>
              <a:rPr lang="en-US" sz="2800" dirty="0" smtClean="0"/>
              <a:t>What do they feel they learned?  From what part of the project?</a:t>
            </a:r>
          </a:p>
          <a:p>
            <a:pPr lvl="1"/>
            <a:r>
              <a:rPr lang="en-US" sz="2800" dirty="0" smtClean="0"/>
              <a:t>What grade would they give the project structure and value?  Why?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9436__vtkproductions-com__crickets-chirping-silenc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275013" y="441801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3291416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They like it when it ends!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812800"/>
            <a:ext cx="5772150" cy="4470400"/>
          </a:xfrm>
        </p:spPr>
        <p:txBody>
          <a:bodyPr/>
          <a:lstStyle/>
          <a:p>
            <a:pPr algn="ctr"/>
            <a:r>
              <a:rPr lang="en-US" sz="7200" dirty="0" smtClean="0">
                <a:solidFill>
                  <a:schemeClr val="tx1"/>
                </a:solidFill>
              </a:rPr>
              <a:t>What do they dislike?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172200" cy="5628216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EVERYTHING!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To Be Specific…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consuming</a:t>
            </a:r>
          </a:p>
          <a:p>
            <a:r>
              <a:rPr lang="en-US" dirty="0" smtClean="0"/>
              <a:t>Face-to-Face meetings are hard to arrange</a:t>
            </a:r>
          </a:p>
          <a:p>
            <a:r>
              <a:rPr lang="en-US" dirty="0" smtClean="0"/>
              <a:t>Lag time and miscommunication with social media</a:t>
            </a:r>
          </a:p>
          <a:p>
            <a:r>
              <a:rPr lang="en-US" dirty="0" smtClean="0"/>
              <a:t>Slackers and controllers</a:t>
            </a:r>
          </a:p>
          <a:p>
            <a:r>
              <a:rPr lang="en-US" dirty="0" smtClean="0"/>
              <a:t>Lack of clarity on goals </a:t>
            </a:r>
          </a:p>
          <a:p>
            <a:r>
              <a:rPr lang="en-US" dirty="0" smtClean="0"/>
              <a:t>Others’ poor skills in ________</a:t>
            </a:r>
          </a:p>
          <a:p>
            <a:r>
              <a:rPr lang="en-US" dirty="0" smtClean="0"/>
              <a:t>Shared grades</a:t>
            </a:r>
          </a:p>
          <a:p>
            <a:r>
              <a:rPr lang="en-US" dirty="0" smtClean="0"/>
              <a:t>Poorly designed projects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172200" cy="1524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We Need to Balance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3048000"/>
            <a:ext cx="6172200" cy="5364480"/>
          </a:xfrm>
        </p:spPr>
        <p:txBody>
          <a:bodyPr/>
          <a:lstStyle/>
          <a:p>
            <a:r>
              <a:rPr lang="en-US" sz="3600" b="1" dirty="0" smtClean="0"/>
              <a:t>Ownership/Partnership</a:t>
            </a:r>
          </a:p>
          <a:p>
            <a:r>
              <a:rPr lang="en-US" sz="3600" b="1" dirty="0" smtClean="0"/>
              <a:t>Time/Benefit Ratio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	Well designed group projects lead to effective, time-efficient grading.</a:t>
            </a:r>
            <a:endParaRPr lang="en-US" sz="5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637</TotalTime>
  <Words>664</Words>
  <Application>Microsoft Office PowerPoint</Application>
  <PresentationFormat>On-screen Show (4:3)</PresentationFormat>
  <Paragraphs>164</Paragraphs>
  <Slides>28</Slides>
  <Notes>11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Apex</vt:lpstr>
      <vt:lpstr>Grading Group Work</vt:lpstr>
      <vt:lpstr>Slide 2</vt:lpstr>
      <vt:lpstr>Slide 3</vt:lpstr>
      <vt:lpstr>They like it when it ends!</vt:lpstr>
      <vt:lpstr>What do they dislike?</vt:lpstr>
      <vt:lpstr>EVERYTHING!</vt:lpstr>
      <vt:lpstr>To Be Specific…</vt:lpstr>
      <vt:lpstr>We Need to Balance</vt:lpstr>
      <vt:lpstr>Slide 9</vt:lpstr>
      <vt:lpstr>Anticipate Student Questions</vt:lpstr>
      <vt:lpstr>To Grade Fairly, you have to answer all those questions.</vt:lpstr>
      <vt:lpstr>How are Groups Being Formed?</vt:lpstr>
      <vt:lpstr>Interpersonal Style </vt:lpstr>
      <vt:lpstr>How Many of Us Will be in a Group?</vt:lpstr>
      <vt:lpstr>What Will You Do as the Teacher?</vt:lpstr>
      <vt:lpstr>Down to the Basics</vt:lpstr>
      <vt:lpstr>You Need to Sort Out…</vt:lpstr>
      <vt:lpstr>Components</vt:lpstr>
      <vt:lpstr>Keep Breaking it Down…</vt:lpstr>
      <vt:lpstr>What’s Shared?</vt:lpstr>
      <vt:lpstr>What’s Individual?</vt:lpstr>
      <vt:lpstr>Evaluation</vt:lpstr>
      <vt:lpstr>Evaluations</vt:lpstr>
      <vt:lpstr>Percentages</vt:lpstr>
      <vt:lpstr>Providing Feedback</vt:lpstr>
      <vt:lpstr>Efficient Feedback</vt:lpstr>
      <vt:lpstr>Summative Evaluation</vt:lpstr>
      <vt:lpstr>REFLECT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Laurel J. Black</dc:creator>
  <cp:lastModifiedBy>saikins</cp:lastModifiedBy>
  <cp:revision>52</cp:revision>
  <dcterms:created xsi:type="dcterms:W3CDTF">2012-02-16T17:26:25Z</dcterms:created>
  <dcterms:modified xsi:type="dcterms:W3CDTF">2012-03-28T17:48:03Z</dcterms:modified>
</cp:coreProperties>
</file>