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Default Extension="bin" ContentType="application/vnd.openxmlformats-officedocument.oleObject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9" r:id="rId1"/>
  </p:sldMasterIdLst>
  <p:notesMasterIdLst>
    <p:notesMasterId r:id="rId27"/>
  </p:notesMasterIdLst>
  <p:handoutMasterIdLst>
    <p:handoutMasterId r:id="rId28"/>
  </p:handoutMasterIdLst>
  <p:sldIdLst>
    <p:sldId id="256" r:id="rId2"/>
    <p:sldId id="261" r:id="rId3"/>
    <p:sldId id="257" r:id="rId4"/>
    <p:sldId id="258" r:id="rId5"/>
    <p:sldId id="259" r:id="rId6"/>
    <p:sldId id="260" r:id="rId7"/>
    <p:sldId id="262" r:id="rId8"/>
    <p:sldId id="263" r:id="rId9"/>
    <p:sldId id="283" r:id="rId10"/>
    <p:sldId id="264" r:id="rId11"/>
    <p:sldId id="265" r:id="rId12"/>
    <p:sldId id="266" r:id="rId13"/>
    <p:sldId id="284" r:id="rId14"/>
    <p:sldId id="267" r:id="rId15"/>
    <p:sldId id="269" r:id="rId16"/>
    <p:sldId id="285" r:id="rId17"/>
    <p:sldId id="270" r:id="rId18"/>
    <p:sldId id="272" r:id="rId19"/>
    <p:sldId id="276" r:id="rId20"/>
    <p:sldId id="273" r:id="rId21"/>
    <p:sldId id="274" r:id="rId22"/>
    <p:sldId id="275" r:id="rId23"/>
    <p:sldId id="280" r:id="rId24"/>
    <p:sldId id="281" r:id="rId25"/>
    <p:sldId id="286" r:id="rId26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FF"/>
    <a:srgbClr val="D1FEC6"/>
    <a:srgbClr val="E1FEA0"/>
    <a:srgbClr val="FFCC99"/>
    <a:srgbClr val="48ACFE"/>
    <a:srgbClr val="FF9900"/>
    <a:srgbClr val="66FF33"/>
    <a:srgbClr val="9933FF"/>
    <a:srgbClr val="008000"/>
    <a:srgbClr val="FFFF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 autoAdjust="0"/>
    <p:restoredTop sz="94654" autoAdjust="0"/>
  </p:normalViewPr>
  <p:slideViewPr>
    <p:cSldViewPr>
      <p:cViewPr varScale="1">
        <p:scale>
          <a:sx n="71" d="100"/>
          <a:sy n="71" d="100"/>
        </p:scale>
        <p:origin x="-492" y="63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image" Target="../media/image4.png"/><Relationship Id="rId1" Type="http://schemas.openxmlformats.org/officeDocument/2006/relationships/image" Target="../media/image3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D4FE4B7-A1EB-4AF0-B141-78CE81D3ABDB}" type="datetimeFigureOut">
              <a:rPr lang="en-US" smtClean="0"/>
              <a:pPr/>
              <a:t>5/8/2009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DB5416A-855F-402A-B18B-B17EF132263A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D86F62C-4458-4CB2-A078-058EEACF5584}" type="datetimeFigureOut">
              <a:rPr lang="en-US" smtClean="0"/>
              <a:pPr/>
              <a:t>5/8/2009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9557DBB-61AD-4E06-96DC-280640037CC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557DBB-61AD-4E06-96DC-280640037CCB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15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25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56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66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28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 bwMode="gray">
      <p:bgPr>
        <a:blipFill dpi="0" rotWithShape="0">
          <a:blip r:embed="rId2"/>
          <a:srcRect/>
          <a:stretch>
            <a:fillRect/>
          </a:stretch>
        </a:blipFill>
        <a:effectLst>
          <a:outerShdw dist="107763" dir="2700000" algn="ctr" rotWithShape="0">
            <a:srgbClr val="000000"/>
          </a:outerShdw>
        </a:effectLst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8" name="Rectangle 6"/>
          <p:cNvSpPr>
            <a:spLocks noGrp="1" noChangeArrowheads="1"/>
          </p:cNvSpPr>
          <p:nvPr>
            <p:ph type="ctrTitle"/>
          </p:nvPr>
        </p:nvSpPr>
        <p:spPr>
          <a:xfrm>
            <a:off x="762000" y="4876800"/>
            <a:ext cx="7543800" cy="947738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ubTitle" idx="1"/>
          </p:nvPr>
        </p:nvSpPr>
        <p:spPr>
          <a:xfrm>
            <a:off x="1066800" y="5867400"/>
            <a:ext cx="6934200" cy="7620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3089" name="Rectangle 17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090" name="Rectangle 18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091" name="Rectangle 19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0DD96509-E8E0-4BB8-9432-28B130404E6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3D493F3-DBB9-4E8D-B75B-95AA44F1DB3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152400"/>
            <a:ext cx="2209800" cy="6553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2400" y="152400"/>
            <a:ext cx="6477000" cy="6553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F5E143C-D2F2-4A3C-A693-562DD57D05C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113" y="4572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90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90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90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59781A-7B25-4214-BFAF-58AC4715EC6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AF01080-C2B7-4AF9-8AB9-6C3B2D01B57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09944E2-3E17-42C1-9B7D-DCA769068E2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2400" y="1600200"/>
            <a:ext cx="4343400" cy="5105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5105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94CBB43-AD6E-41D7-BF68-A63F877F8A9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A239DB7-89F6-495F-86D6-7AA76037736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6ADB742-F816-49CB-ACA1-AC75497E64D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9583EA8-EEDB-4A25-AF7F-440B1C01C99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FB3FDE5-BF57-4EFA-8A53-C3500A855FF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FDCCBF7-38EF-4F88-B660-F0A22B23604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/>
          <a:srcRect/>
          <a:stretch>
            <a:fillRect/>
          </a:stretch>
        </a:blipFill>
        <a:effectLst>
          <a:outerShdw dist="107763" dir="2700000" algn="ctr" rotWithShape="0">
            <a:srgbClr val="000000"/>
          </a:outerShdw>
        </a:effectLst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4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1820863" y="152400"/>
            <a:ext cx="7170737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title style</a:t>
            </a:r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body" idx="1"/>
          </p:nvPr>
        </p:nvSpPr>
        <p:spPr bwMode="white">
          <a:xfrm>
            <a:off x="152400" y="1600200"/>
            <a:ext cx="8839200" cy="51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064" name="Rectangle 1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2065" name="Rectangle 1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2066" name="Rectangle 1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21FE56DA-7AB4-48D6-93AF-89173C80C144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  <p:sldLayoutId id="2147483661" r:id="rId12"/>
  </p:sldLayoutIdLst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ahom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ahom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ahom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ahom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ahom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ahom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ahom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ahom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75000"/>
        <a:buFont typeface="Wingdings" pitchFamily="2" charset="2"/>
        <a:buChar char="n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75000"/>
        <a:buFont typeface="Wingdings" pitchFamily="2" charset="2"/>
        <a:buChar char="n"/>
        <a:defRPr kumimoji="1"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75000"/>
        <a:buFont typeface="Wingdings" pitchFamily="2" charset="2"/>
        <a:buChar char="n"/>
        <a:defRPr kumimoji="1"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75000"/>
        <a:buFont typeface="Wingdings" pitchFamily="2" charset="2"/>
        <a:buChar char="n"/>
        <a:defRPr kumimoji="1"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75000"/>
        <a:buFont typeface="Wingdings" pitchFamily="2" charset="2"/>
        <a:buChar char="n"/>
        <a:defRPr kumimoji="1"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75000"/>
        <a:buFont typeface="Wingdings" pitchFamily="2" charset="2"/>
        <a:buChar char="n"/>
        <a:defRPr kumimoji="1"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75000"/>
        <a:buFont typeface="Wingdings" pitchFamily="2" charset="2"/>
        <a:buChar char="n"/>
        <a:defRPr kumimoji="1"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75000"/>
        <a:buFont typeface="Wingdings" pitchFamily="2" charset="2"/>
        <a:buChar char="n"/>
        <a:defRPr kumimoji="1"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75000"/>
        <a:buFont typeface="Wingdings" pitchFamily="2" charset="2"/>
        <a:buChar char="n"/>
        <a:defRPr kumimoji="1"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w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wmf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4.w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7" Type="http://schemas.openxmlformats.org/officeDocument/2006/relationships/image" Target="../media/image28.jpeg"/><Relationship Id="rId2" Type="http://schemas.openxmlformats.org/officeDocument/2006/relationships/hyperlink" Target="http://www.nbc.com/Saturday_Night_Live/video/clips/debbie-downer/32833/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jpeg"/><Relationship Id="rId5" Type="http://schemas.openxmlformats.org/officeDocument/2006/relationships/hyperlink" Target="http://www.google.com/imgres?imgurl=http://www.hollywoodstandups.com/images/Eeyore.jpeg&amp;imgrefurl=http://www.hollywoodstandups.com/index.php?cPath=213_225&amp;osCsid=75370cd9384530b1174302a7&amp;h=124&amp;w=124&amp;sz=128&amp;tbnid=60kHU9WfOQEJ:&amp;tbnh=124&amp;tbnw=124&amp;prev=/images?q=eeyore&amp;sa=X&amp;oi=image_result&amp;resnum=1&amp;ct=image&amp;cd=1" TargetMode="External"/><Relationship Id="rId4" Type="http://schemas.openxmlformats.org/officeDocument/2006/relationships/image" Target="../media/image26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wmf"/><Relationship Id="rId2" Type="http://schemas.openxmlformats.org/officeDocument/2006/relationships/image" Target="../media/image30.w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.bin"/><Relationship Id="rId3" Type="http://schemas.openxmlformats.org/officeDocument/2006/relationships/notesSlide" Target="../notesSlides/notesSlide1.xml"/><Relationship Id="rId7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10" Type="http://schemas.openxmlformats.org/officeDocument/2006/relationships/oleObject" Target="../embeddings/oleObject3.bin"/><Relationship Id="rId4" Type="http://schemas.openxmlformats.org/officeDocument/2006/relationships/image" Target="../media/image6.png"/><Relationship Id="rId9" Type="http://schemas.openxmlformats.org/officeDocument/2006/relationships/image" Target="../media/image9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w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w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w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wmf"/><Relationship Id="rId2" Type="http://schemas.openxmlformats.org/officeDocument/2006/relationships/image" Target="../media/image14.w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w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Welcome!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DD96509-E8E0-4BB8-9432-28B130404E6D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154" name="Rectangle 2"/>
          <p:cNvSpPr>
            <a:spLocks noGrp="1" noChangeArrowheads="1"/>
          </p:cNvSpPr>
          <p:nvPr>
            <p:ph type="title"/>
          </p:nvPr>
        </p:nvSpPr>
        <p:spPr>
          <a:xfrm>
            <a:off x="1600200" y="158750"/>
            <a:ext cx="7391400" cy="1289050"/>
          </a:xfrm>
        </p:spPr>
        <p:txBody>
          <a:bodyPr/>
          <a:lstStyle/>
          <a:p>
            <a:r>
              <a:rPr lang="en-US" b="1" dirty="0" smtClean="0"/>
              <a:t>What are the Advantages </a:t>
            </a:r>
            <a:r>
              <a:rPr lang="en-US" b="1" dirty="0"/>
              <a:t>of </a:t>
            </a:r>
            <a:r>
              <a:rPr lang="en-US" b="1" dirty="0" smtClean="0"/>
              <a:t>Teams?</a:t>
            </a:r>
            <a:endParaRPr lang="en-US" b="1" dirty="0"/>
          </a:p>
        </p:txBody>
      </p:sp>
      <p:sp>
        <p:nvSpPr>
          <p:cNvPr id="1771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676400"/>
            <a:ext cx="9144000" cy="48006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3500" dirty="0"/>
              <a:t>Increased information and knowledge</a:t>
            </a:r>
          </a:p>
          <a:p>
            <a:pPr>
              <a:lnSpc>
                <a:spcPct val="90000"/>
              </a:lnSpc>
            </a:pPr>
            <a:r>
              <a:rPr lang="en-US" sz="3500" dirty="0"/>
              <a:t>Increased diversity of views</a:t>
            </a:r>
          </a:p>
          <a:p>
            <a:pPr>
              <a:lnSpc>
                <a:spcPct val="90000"/>
              </a:lnSpc>
            </a:pPr>
            <a:r>
              <a:rPr lang="en-US" sz="3500" dirty="0"/>
              <a:t>Increased acceptance of a solution</a:t>
            </a:r>
          </a:p>
          <a:p>
            <a:pPr>
              <a:lnSpc>
                <a:spcPct val="90000"/>
              </a:lnSpc>
            </a:pPr>
            <a:r>
              <a:rPr lang="en-US" sz="3500" dirty="0"/>
              <a:t>Higher performance levels</a:t>
            </a:r>
          </a:p>
          <a:p>
            <a:pPr>
              <a:lnSpc>
                <a:spcPct val="90000"/>
              </a:lnSpc>
            </a:pPr>
            <a:r>
              <a:rPr lang="en-US" sz="3500" dirty="0"/>
              <a:t>Synergy &amp; Creativity</a:t>
            </a:r>
          </a:p>
          <a:p>
            <a:pPr>
              <a:lnSpc>
                <a:spcPct val="90000"/>
              </a:lnSpc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F01080-C2B7-4AF9-8AB9-6C3B2D01B574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771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2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3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1771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7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8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771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2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3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1771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7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8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1771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Rectangle 2"/>
          <p:cNvSpPr>
            <a:spLocks noGrp="1" noChangeArrowheads="1"/>
          </p:cNvSpPr>
          <p:nvPr>
            <p:ph type="title"/>
          </p:nvPr>
        </p:nvSpPr>
        <p:spPr>
          <a:xfrm>
            <a:off x="1828800" y="152400"/>
            <a:ext cx="7170737" cy="1143000"/>
          </a:xfrm>
        </p:spPr>
        <p:txBody>
          <a:bodyPr/>
          <a:lstStyle/>
          <a:p>
            <a:r>
              <a:rPr lang="en-US" sz="4800" b="1" dirty="0" smtClean="0">
                <a:solidFill>
                  <a:schemeClr val="tx1"/>
                </a:solidFill>
              </a:rPr>
              <a:t>What are the Disadvantages?</a:t>
            </a:r>
            <a:endParaRPr lang="en-US" sz="4800" b="1" dirty="0">
              <a:solidFill>
                <a:schemeClr val="tx1"/>
              </a:solidFill>
            </a:endParaRPr>
          </a:p>
        </p:txBody>
      </p:sp>
      <p:sp>
        <p:nvSpPr>
          <p:cNvPr id="1218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752600"/>
            <a:ext cx="8229600" cy="3921125"/>
          </a:xfrm>
        </p:spPr>
        <p:txBody>
          <a:bodyPr/>
          <a:lstStyle/>
          <a:p>
            <a:r>
              <a:rPr lang="en-US" sz="3500" dirty="0" smtClean="0"/>
              <a:t>Unproductive</a:t>
            </a:r>
            <a:r>
              <a:rPr lang="en-US" sz="3500" dirty="0"/>
              <a:t>, frustrating, or counterproductive</a:t>
            </a:r>
          </a:p>
          <a:p>
            <a:r>
              <a:rPr lang="en-US" sz="3500" dirty="0" smtClean="0"/>
              <a:t>Hidden agendas</a:t>
            </a:r>
          </a:p>
          <a:p>
            <a:r>
              <a:rPr lang="en-US" sz="3500" dirty="0" smtClean="0"/>
              <a:t>Free riders</a:t>
            </a:r>
          </a:p>
          <a:p>
            <a:r>
              <a:rPr lang="en-US" sz="3500" b="1" i="1" dirty="0" smtClean="0">
                <a:solidFill>
                  <a:srgbClr val="FF00FF"/>
                </a:solidFill>
              </a:rPr>
              <a:t>Groupthink</a:t>
            </a:r>
          </a:p>
          <a:p>
            <a:pPr lvl="1"/>
            <a:r>
              <a:rPr lang="en-US" sz="3500" i="1" dirty="0" smtClean="0"/>
              <a:t>How does this happen?</a:t>
            </a:r>
          </a:p>
          <a:p>
            <a:pPr lvl="1">
              <a:lnSpc>
                <a:spcPct val="90000"/>
              </a:lnSpc>
            </a:pPr>
            <a:r>
              <a:rPr lang="en-US" sz="3500" i="1" dirty="0" smtClean="0"/>
              <a:t>Consensus v. Compromise</a:t>
            </a:r>
          </a:p>
          <a:p>
            <a:pPr lvl="2">
              <a:lnSpc>
                <a:spcPct val="90000"/>
              </a:lnSpc>
            </a:pPr>
            <a:r>
              <a:rPr lang="en-US" sz="3100" dirty="0" smtClean="0"/>
              <a:t>How are these words different?</a:t>
            </a:r>
          </a:p>
          <a:p>
            <a:pPr>
              <a:buNone/>
            </a:pPr>
            <a:endParaRPr lang="en-US" sz="3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F01080-C2B7-4AF9-8AB9-6C3B2D01B574}" type="slidenum">
              <a:rPr lang="en-US" smtClean="0"/>
              <a:pPr/>
              <a:t>11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18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18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218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18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218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218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218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218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18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18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218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218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218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218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946" name="Rectangle 2"/>
          <p:cNvSpPr>
            <a:spLocks noGrp="1" noChangeArrowheads="1"/>
          </p:cNvSpPr>
          <p:nvPr>
            <p:ph type="title"/>
          </p:nvPr>
        </p:nvSpPr>
        <p:spPr>
          <a:xfrm>
            <a:off x="1752600" y="158750"/>
            <a:ext cx="7391400" cy="755650"/>
          </a:xfrm>
        </p:spPr>
        <p:txBody>
          <a:bodyPr/>
          <a:lstStyle/>
          <a:p>
            <a:r>
              <a:rPr lang="en-US" b="1" dirty="0"/>
              <a:t>Define a Team Contract</a:t>
            </a:r>
          </a:p>
        </p:txBody>
      </p:sp>
      <p:sp>
        <p:nvSpPr>
          <p:cNvPr id="2109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5064125"/>
          </a:xfrm>
        </p:spPr>
        <p:txBody>
          <a:bodyPr/>
          <a:lstStyle/>
          <a:p>
            <a:r>
              <a:rPr lang="en-US" dirty="0"/>
              <a:t>The Five Finger Rules, general</a:t>
            </a:r>
          </a:p>
        </p:txBody>
      </p:sp>
      <p:pic>
        <p:nvPicPr>
          <p:cNvPr id="210948" name="Picture 4" descr="MCj04281230000[1]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733800" y="2374900"/>
            <a:ext cx="3262313" cy="4102100"/>
          </a:xfrm>
          <a:prstGeom prst="rect">
            <a:avLst/>
          </a:prstGeom>
          <a:noFill/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F01080-C2B7-4AF9-8AB9-6C3B2D01B574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E1FEA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  <p:pic>
        <p:nvPicPr>
          <p:cNvPr id="6" name="Content Placeholder 5" descr="Team Building Hand landscape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6354" y="0"/>
            <a:ext cx="8734244" cy="6858000"/>
          </a:xfrm>
        </p:spPr>
      </p:pic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F01080-C2B7-4AF9-8AB9-6C3B2D01B574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2"/>
          <p:cNvSpPr>
            <a:spLocks noGrp="1" noChangeArrowheads="1"/>
          </p:cNvSpPr>
          <p:nvPr>
            <p:ph type="title"/>
          </p:nvPr>
        </p:nvSpPr>
        <p:spPr>
          <a:xfrm>
            <a:off x="1752600" y="158750"/>
            <a:ext cx="7391400" cy="831850"/>
          </a:xfrm>
        </p:spPr>
        <p:txBody>
          <a:bodyPr/>
          <a:lstStyle/>
          <a:p>
            <a:pPr>
              <a:tabLst>
                <a:tab pos="2520950" algn="l"/>
              </a:tabLst>
            </a:pPr>
            <a:r>
              <a:rPr lang="en-US" sz="3600" b="1" dirty="0"/>
              <a:t>Developing an Effective Team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685800" y="1371600"/>
            <a:ext cx="8458200" cy="5486400"/>
            <a:chOff x="0" y="1066800"/>
            <a:chExt cx="9144000" cy="6019800"/>
          </a:xfrm>
        </p:grpSpPr>
        <p:sp>
          <p:nvSpPr>
            <p:cNvPr id="122883" name="AutoShape 3"/>
            <p:cNvSpPr>
              <a:spLocks noChangeArrowheads="1"/>
            </p:cNvSpPr>
            <p:nvPr/>
          </p:nvSpPr>
          <p:spPr bwMode="auto">
            <a:xfrm>
              <a:off x="0" y="1066800"/>
              <a:ext cx="6705600" cy="762000"/>
            </a:xfrm>
            <a:prstGeom prst="flowChartTerminator">
              <a:avLst/>
            </a:prstGeom>
            <a:solidFill>
              <a:srgbClr val="FFEECD"/>
            </a:solidFill>
            <a:ln w="12700">
              <a:solidFill>
                <a:schemeClr val="bg2"/>
              </a:solidFill>
              <a:miter lim="800000"/>
              <a:headEnd/>
              <a:tailEnd/>
            </a:ln>
            <a:effectLst>
              <a:outerShdw dist="71842" dir="2700000" algn="ctr" rotWithShape="0">
                <a:schemeClr val="bg2"/>
              </a:outerShdw>
            </a:effectLst>
          </p:spPr>
          <p:txBody>
            <a:bodyPr anchor="ctr"/>
            <a:lstStyle/>
            <a:p>
              <a:pPr algn="ctr">
                <a:lnSpc>
                  <a:spcPct val="80000"/>
                </a:lnSpc>
              </a:pPr>
              <a:r>
                <a:rPr lang="en-US" sz="3000" b="1" dirty="0">
                  <a:solidFill>
                    <a:schemeClr val="bg2"/>
                  </a:solidFill>
                  <a:latin typeface="Arial" charset="0"/>
                </a:rPr>
                <a:t>Clear sense of purpose</a:t>
              </a:r>
            </a:p>
          </p:txBody>
        </p:sp>
        <p:sp>
          <p:nvSpPr>
            <p:cNvPr id="122884" name="AutoShape 4"/>
            <p:cNvSpPr>
              <a:spLocks noChangeArrowheads="1"/>
            </p:cNvSpPr>
            <p:nvPr/>
          </p:nvSpPr>
          <p:spPr bwMode="auto">
            <a:xfrm>
              <a:off x="0" y="3352800"/>
              <a:ext cx="6705600" cy="762000"/>
            </a:xfrm>
            <a:prstGeom prst="flowChartTerminator">
              <a:avLst/>
            </a:prstGeom>
            <a:solidFill>
              <a:srgbClr val="FFFFA7"/>
            </a:solidFill>
            <a:ln w="12700">
              <a:solidFill>
                <a:schemeClr val="bg2"/>
              </a:solidFill>
              <a:miter lim="800000"/>
              <a:headEnd/>
              <a:tailEnd/>
            </a:ln>
            <a:effectLst>
              <a:outerShdw dist="71842" dir="2700000" algn="ctr" rotWithShape="0">
                <a:schemeClr val="bg2"/>
              </a:outerShdw>
            </a:effectLst>
          </p:spPr>
          <p:txBody>
            <a:bodyPr anchor="ctr"/>
            <a:lstStyle/>
            <a:p>
              <a:pPr algn="ctr">
                <a:lnSpc>
                  <a:spcPct val="80000"/>
                </a:lnSpc>
              </a:pPr>
              <a:r>
                <a:rPr lang="en-US" sz="3000" b="1" dirty="0">
                  <a:solidFill>
                    <a:schemeClr val="bg2"/>
                  </a:solidFill>
                  <a:latin typeface="Arial" charset="0"/>
                </a:rPr>
                <a:t>Creative thinking</a:t>
              </a:r>
            </a:p>
          </p:txBody>
        </p:sp>
        <p:sp>
          <p:nvSpPr>
            <p:cNvPr id="122885" name="AutoShape 5"/>
            <p:cNvSpPr>
              <a:spLocks noChangeArrowheads="1"/>
            </p:cNvSpPr>
            <p:nvPr/>
          </p:nvSpPr>
          <p:spPr bwMode="auto">
            <a:xfrm>
              <a:off x="2438400" y="1828800"/>
              <a:ext cx="6705600" cy="762000"/>
            </a:xfrm>
            <a:prstGeom prst="flowChartTerminator">
              <a:avLst/>
            </a:prstGeom>
            <a:solidFill>
              <a:srgbClr val="CCFF99"/>
            </a:solidFill>
            <a:ln w="12700">
              <a:solidFill>
                <a:schemeClr val="bg2"/>
              </a:solidFill>
              <a:miter lim="800000"/>
              <a:headEnd/>
              <a:tailEnd/>
            </a:ln>
            <a:effectLst>
              <a:outerShdw dist="71842" dir="2700000" algn="ctr" rotWithShape="0">
                <a:schemeClr val="bg2"/>
              </a:outerShdw>
            </a:effectLst>
          </p:spPr>
          <p:txBody>
            <a:bodyPr anchor="ctr"/>
            <a:lstStyle/>
            <a:p>
              <a:pPr algn="ctr">
                <a:lnSpc>
                  <a:spcPct val="80000"/>
                </a:lnSpc>
              </a:pPr>
              <a:r>
                <a:rPr lang="en-US" sz="3000" b="1" dirty="0">
                  <a:solidFill>
                    <a:schemeClr val="bg2"/>
                  </a:solidFill>
                  <a:latin typeface="Arial" charset="0"/>
                </a:rPr>
                <a:t>Open, honest communication</a:t>
              </a:r>
            </a:p>
          </p:txBody>
        </p:sp>
        <p:sp>
          <p:nvSpPr>
            <p:cNvPr id="122886" name="AutoShape 6"/>
            <p:cNvSpPr>
              <a:spLocks noChangeArrowheads="1"/>
            </p:cNvSpPr>
            <p:nvPr/>
          </p:nvSpPr>
          <p:spPr bwMode="auto">
            <a:xfrm>
              <a:off x="762000" y="2590800"/>
              <a:ext cx="6705600" cy="762000"/>
            </a:xfrm>
            <a:prstGeom prst="flowChartTerminator">
              <a:avLst/>
            </a:prstGeom>
            <a:solidFill>
              <a:srgbClr val="03FFFF"/>
            </a:solidFill>
            <a:ln w="12700">
              <a:solidFill>
                <a:schemeClr val="bg2"/>
              </a:solidFill>
              <a:miter lim="800000"/>
              <a:headEnd/>
              <a:tailEnd/>
            </a:ln>
            <a:effectLst>
              <a:outerShdw dist="71842" dir="2700000" algn="ctr" rotWithShape="0">
                <a:schemeClr val="bg2"/>
              </a:outerShdw>
            </a:effectLst>
          </p:spPr>
          <p:txBody>
            <a:bodyPr anchor="ctr"/>
            <a:lstStyle/>
            <a:p>
              <a:pPr algn="ctr">
                <a:lnSpc>
                  <a:spcPct val="80000"/>
                </a:lnSpc>
              </a:pPr>
              <a:r>
                <a:rPr lang="en-US" sz="3000" b="1" dirty="0">
                  <a:solidFill>
                    <a:schemeClr val="bg2"/>
                  </a:solidFill>
                  <a:latin typeface="Arial" charset="0"/>
                </a:rPr>
                <a:t>Decision by consensus</a:t>
              </a:r>
            </a:p>
          </p:txBody>
        </p:sp>
        <p:sp>
          <p:nvSpPr>
            <p:cNvPr id="122887" name="AutoShape 7"/>
            <p:cNvSpPr>
              <a:spLocks noChangeArrowheads="1"/>
            </p:cNvSpPr>
            <p:nvPr/>
          </p:nvSpPr>
          <p:spPr bwMode="auto">
            <a:xfrm>
              <a:off x="2133600" y="4114800"/>
              <a:ext cx="7010400" cy="762000"/>
            </a:xfrm>
            <a:prstGeom prst="flowChartTerminator">
              <a:avLst/>
            </a:prstGeom>
            <a:solidFill>
              <a:srgbClr val="FFC3F6"/>
            </a:solidFill>
            <a:ln w="12700">
              <a:solidFill>
                <a:schemeClr val="bg2"/>
              </a:solidFill>
              <a:miter lim="800000"/>
              <a:headEnd/>
              <a:tailEnd/>
            </a:ln>
            <a:effectLst>
              <a:outerShdw dist="71842" dir="2700000" algn="ctr" rotWithShape="0">
                <a:schemeClr val="bg2"/>
              </a:outerShdw>
            </a:effectLst>
          </p:spPr>
          <p:txBody>
            <a:bodyPr anchor="ctr"/>
            <a:lstStyle/>
            <a:p>
              <a:pPr algn="ctr">
                <a:lnSpc>
                  <a:spcPct val="80000"/>
                </a:lnSpc>
              </a:pPr>
              <a:r>
                <a:rPr lang="en-US" sz="3000" b="1" dirty="0">
                  <a:solidFill>
                    <a:schemeClr val="bg2"/>
                  </a:solidFill>
                  <a:latin typeface="Arial" charset="0"/>
                </a:rPr>
                <a:t>Focused on core issues</a:t>
              </a:r>
            </a:p>
          </p:txBody>
        </p:sp>
        <p:sp>
          <p:nvSpPr>
            <p:cNvPr id="122888" name="AutoShape 8"/>
            <p:cNvSpPr>
              <a:spLocks noChangeArrowheads="1"/>
            </p:cNvSpPr>
            <p:nvPr/>
          </p:nvSpPr>
          <p:spPr bwMode="auto">
            <a:xfrm>
              <a:off x="457200" y="4876800"/>
              <a:ext cx="7010400" cy="762000"/>
            </a:xfrm>
            <a:prstGeom prst="flowChartTerminator">
              <a:avLst/>
            </a:prstGeom>
            <a:solidFill>
              <a:srgbClr val="99CCFF"/>
            </a:solidFill>
            <a:ln w="12700">
              <a:solidFill>
                <a:schemeClr val="bg2"/>
              </a:solidFill>
              <a:miter lim="800000"/>
              <a:headEnd/>
              <a:tailEnd/>
            </a:ln>
            <a:effectLst>
              <a:outerShdw dist="71842" dir="2700000" algn="ctr" rotWithShape="0">
                <a:schemeClr val="bg2"/>
              </a:outerShdw>
            </a:effectLst>
          </p:spPr>
          <p:txBody>
            <a:bodyPr anchor="ctr"/>
            <a:lstStyle/>
            <a:p>
              <a:pPr algn="ctr">
                <a:lnSpc>
                  <a:spcPct val="80000"/>
                </a:lnSpc>
              </a:pPr>
              <a:r>
                <a:rPr lang="en-US" sz="3000" b="1" dirty="0">
                  <a:solidFill>
                    <a:schemeClr val="bg2"/>
                  </a:solidFill>
                  <a:latin typeface="Arial" charset="0"/>
                </a:rPr>
                <a:t>Set Goals</a:t>
              </a:r>
            </a:p>
          </p:txBody>
        </p:sp>
        <p:sp>
          <p:nvSpPr>
            <p:cNvPr id="122889" name="AutoShape 9"/>
            <p:cNvSpPr>
              <a:spLocks noChangeArrowheads="1"/>
            </p:cNvSpPr>
            <p:nvPr/>
          </p:nvSpPr>
          <p:spPr bwMode="auto">
            <a:xfrm>
              <a:off x="2133600" y="5638800"/>
              <a:ext cx="7010400" cy="762000"/>
            </a:xfrm>
            <a:prstGeom prst="flowChartTerminator">
              <a:avLst/>
            </a:prstGeom>
            <a:solidFill>
              <a:srgbClr val="CC99FF"/>
            </a:solidFill>
            <a:ln w="12700">
              <a:solidFill>
                <a:schemeClr val="bg2"/>
              </a:solidFill>
              <a:miter lim="800000"/>
              <a:headEnd/>
              <a:tailEnd/>
            </a:ln>
            <a:effectLst>
              <a:outerShdw dist="71842" dir="2700000" algn="ctr" rotWithShape="0">
                <a:schemeClr val="bg2"/>
              </a:outerShdw>
            </a:effectLst>
          </p:spPr>
          <p:txBody>
            <a:bodyPr anchor="ctr"/>
            <a:lstStyle/>
            <a:p>
              <a:pPr algn="ctr">
                <a:lnSpc>
                  <a:spcPct val="80000"/>
                </a:lnSpc>
              </a:pPr>
              <a:r>
                <a:rPr lang="en-US" sz="3000" b="1" dirty="0">
                  <a:solidFill>
                    <a:schemeClr val="bg2"/>
                  </a:solidFill>
                  <a:latin typeface="Arial" charset="0"/>
                </a:rPr>
                <a:t>Define Roles</a:t>
              </a:r>
            </a:p>
          </p:txBody>
        </p:sp>
        <p:sp>
          <p:nvSpPr>
            <p:cNvPr id="11" name="AutoShape 9"/>
            <p:cNvSpPr>
              <a:spLocks noChangeArrowheads="1"/>
            </p:cNvSpPr>
            <p:nvPr/>
          </p:nvSpPr>
          <p:spPr bwMode="auto">
            <a:xfrm>
              <a:off x="533400" y="6324600"/>
              <a:ext cx="7010400" cy="762000"/>
            </a:xfrm>
            <a:prstGeom prst="flowChartTerminator">
              <a:avLst/>
            </a:prstGeom>
            <a:solidFill>
              <a:srgbClr val="FFCC99"/>
            </a:solidFill>
            <a:ln w="12700">
              <a:solidFill>
                <a:schemeClr val="bg2"/>
              </a:solidFill>
              <a:miter lim="800000"/>
              <a:headEnd/>
              <a:tailEnd/>
            </a:ln>
            <a:effectLst>
              <a:outerShdw dist="71842" dir="2700000" algn="ctr" rotWithShape="0">
                <a:schemeClr val="bg2"/>
              </a:outerShdw>
            </a:effectLst>
          </p:spPr>
          <p:txBody>
            <a:bodyPr anchor="ctr"/>
            <a:lstStyle/>
            <a:p>
              <a:pPr algn="ctr">
                <a:lnSpc>
                  <a:spcPct val="80000"/>
                </a:lnSpc>
              </a:pPr>
              <a:r>
                <a:rPr lang="en-US" sz="3000" b="1" dirty="0" smtClean="0">
                  <a:solidFill>
                    <a:schemeClr val="bg2"/>
                  </a:solidFill>
                  <a:latin typeface="Arial" charset="0"/>
                </a:rPr>
                <a:t>Positive Deviants Encouraged</a:t>
              </a:r>
              <a:endParaRPr lang="en-US" sz="3000" b="1" dirty="0">
                <a:solidFill>
                  <a:schemeClr val="bg2"/>
                </a:solidFill>
                <a:latin typeface="Arial" charset="0"/>
              </a:endParaRPr>
            </a:p>
          </p:txBody>
        </p:sp>
      </p:grp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F01080-C2B7-4AF9-8AB9-6C3B2D01B574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01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0" y="1524000"/>
            <a:ext cx="9144000" cy="5068888"/>
          </a:xfrm>
        </p:spPr>
        <p:txBody>
          <a:bodyPr/>
          <a:lstStyle/>
          <a:p>
            <a:pPr marL="465138" indent="-465138">
              <a:spcBef>
                <a:spcPct val="25000"/>
              </a:spcBef>
              <a:spcAft>
                <a:spcPct val="25000"/>
              </a:spcAft>
              <a:buFont typeface="Wingdings" pitchFamily="2" charset="2"/>
              <a:buChar char="q"/>
            </a:pPr>
            <a:r>
              <a:rPr lang="en-US" sz="3400" dirty="0" smtClean="0"/>
              <a:t>Create an agenda &amp; assign duties</a:t>
            </a:r>
          </a:p>
          <a:p>
            <a:pPr marL="465138" indent="-465138">
              <a:spcBef>
                <a:spcPct val="25000"/>
              </a:spcBef>
              <a:spcAft>
                <a:spcPct val="25000"/>
              </a:spcAft>
              <a:buFont typeface="Wingdings" pitchFamily="2" charset="2"/>
              <a:buChar char="q"/>
            </a:pPr>
            <a:r>
              <a:rPr lang="en-US" sz="3400" dirty="0" smtClean="0"/>
              <a:t>Keep notes on meetings</a:t>
            </a:r>
            <a:endParaRPr lang="en-US" sz="3400" dirty="0"/>
          </a:p>
          <a:p>
            <a:pPr marL="465138" indent="-465138">
              <a:spcBef>
                <a:spcPct val="25000"/>
              </a:spcBef>
              <a:spcAft>
                <a:spcPct val="25000"/>
              </a:spcAft>
              <a:buFont typeface="Wingdings" pitchFamily="2" charset="2"/>
              <a:buChar char="q"/>
            </a:pPr>
            <a:r>
              <a:rPr lang="en-US" sz="3400" dirty="0" smtClean="0"/>
              <a:t>Stay </a:t>
            </a:r>
            <a:r>
              <a:rPr lang="en-US" sz="3400" dirty="0"/>
              <a:t>on track</a:t>
            </a:r>
          </a:p>
          <a:p>
            <a:pPr marL="465138" indent="-465138">
              <a:spcBef>
                <a:spcPct val="25000"/>
              </a:spcBef>
              <a:spcAft>
                <a:spcPct val="25000"/>
              </a:spcAft>
              <a:buFont typeface="Wingdings" pitchFamily="2" charset="2"/>
              <a:buChar char="q"/>
            </a:pPr>
            <a:r>
              <a:rPr lang="en-US" sz="3400" dirty="0"/>
              <a:t>Encourage </a:t>
            </a:r>
            <a:r>
              <a:rPr lang="en-US" sz="3400" dirty="0" smtClean="0"/>
              <a:t>participation</a:t>
            </a:r>
          </a:p>
          <a:p>
            <a:pPr marL="465138" indent="-465138">
              <a:spcBef>
                <a:spcPct val="25000"/>
              </a:spcBef>
              <a:spcAft>
                <a:spcPct val="25000"/>
              </a:spcAft>
              <a:buFont typeface="Wingdings" pitchFamily="2" charset="2"/>
              <a:buChar char="q"/>
            </a:pPr>
            <a:r>
              <a:rPr lang="en-US" sz="3400" dirty="0" smtClean="0"/>
              <a:t>Build esteem in team members</a:t>
            </a:r>
          </a:p>
          <a:p>
            <a:pPr marL="465138" indent="-465138">
              <a:spcBef>
                <a:spcPct val="25000"/>
              </a:spcBef>
              <a:spcAft>
                <a:spcPct val="25000"/>
              </a:spcAft>
              <a:buFont typeface="Wingdings" pitchFamily="2" charset="2"/>
              <a:buChar char="q"/>
            </a:pPr>
            <a:r>
              <a:rPr lang="en-US" sz="3400" dirty="0" smtClean="0"/>
              <a:t>Check whether the team contract is being upheld</a:t>
            </a:r>
          </a:p>
          <a:p>
            <a:pPr marL="465138" indent="-465138">
              <a:spcBef>
                <a:spcPct val="25000"/>
              </a:spcBef>
              <a:spcAft>
                <a:spcPct val="25000"/>
              </a:spcAft>
              <a:buFont typeface="Wingdings" pitchFamily="2" charset="2"/>
              <a:buChar char="q"/>
            </a:pPr>
            <a:endParaRPr lang="en-US" sz="3400" dirty="0"/>
          </a:p>
        </p:txBody>
      </p:sp>
      <p:sp>
        <p:nvSpPr>
          <p:cNvPr id="214019" name="Rectangle 3"/>
          <p:cNvSpPr>
            <a:spLocks noGrp="1" noChangeArrowheads="1"/>
          </p:cNvSpPr>
          <p:nvPr>
            <p:ph type="title"/>
          </p:nvPr>
        </p:nvSpPr>
        <p:spPr>
          <a:xfrm>
            <a:off x="1981200" y="158750"/>
            <a:ext cx="6705600" cy="831850"/>
          </a:xfrm>
        </p:spPr>
        <p:txBody>
          <a:bodyPr/>
          <a:lstStyle/>
          <a:p>
            <a:r>
              <a:rPr lang="en-US" dirty="0"/>
              <a:t>Effective </a:t>
            </a:r>
            <a:r>
              <a:rPr lang="en-US" dirty="0" smtClean="0"/>
              <a:t>Teamwork</a:t>
            </a:r>
            <a:endParaRPr lang="en-US" dirty="0"/>
          </a:p>
        </p:txBody>
      </p:sp>
      <p:pic>
        <p:nvPicPr>
          <p:cNvPr id="20482" name="Picture 2" descr="C:\Documents and Settings\Administrator\Local Settings\Temporary Internet Files\Content.IE5\HRZMIOIY\MPj04332070000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29400" y="2209800"/>
            <a:ext cx="2362200" cy="2362200"/>
          </a:xfrm>
          <a:prstGeom prst="rect">
            <a:avLst/>
          </a:prstGeom>
          <a:noFill/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F01080-C2B7-4AF9-8AB9-6C3B2D01B574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9CD4828-A16E-4215-926A-DC54C9BD616E}" type="slidenum">
              <a:rPr lang="en-US"/>
              <a:pPr>
                <a:defRPr/>
              </a:pPr>
              <a:t>16</a:t>
            </a:fld>
            <a:endParaRPr lang="en-US"/>
          </a:p>
        </p:txBody>
      </p:sp>
      <p:sp>
        <p:nvSpPr>
          <p:cNvPr id="10244" name="Rectangle 5"/>
          <p:cNvSpPr>
            <a:spLocks noChangeArrowheads="1"/>
          </p:cNvSpPr>
          <p:nvPr/>
        </p:nvSpPr>
        <p:spPr bwMode="auto">
          <a:xfrm>
            <a:off x="1905000" y="1828800"/>
            <a:ext cx="6934200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sz="4000" b="0" dirty="0" smtClean="0">
                <a:solidFill>
                  <a:schemeClr val="tx2"/>
                </a:solidFill>
                <a:latin typeface="Arial Narrow" pitchFamily="34" charset="0"/>
              </a:rPr>
              <a:t>How should you treat others?</a:t>
            </a:r>
            <a:endParaRPr lang="en-US" sz="4000" dirty="0" smtClean="0">
              <a:latin typeface="Arial Narrow" pitchFamily="34" charset="0"/>
            </a:endParaRPr>
          </a:p>
          <a:p>
            <a:pPr marL="342900" indent="-342900">
              <a:spcBef>
                <a:spcPct val="20000"/>
              </a:spcBef>
              <a:buFontTx/>
              <a:buBlip>
                <a:blip r:embed="rId2"/>
              </a:buBlip>
            </a:pPr>
            <a:r>
              <a:rPr lang="en-US" sz="3200" dirty="0" smtClean="0">
                <a:latin typeface="Arial Narrow" pitchFamily="34" charset="0"/>
              </a:rPr>
              <a:t>The </a:t>
            </a:r>
            <a:r>
              <a:rPr lang="en-US" sz="3200" dirty="0">
                <a:latin typeface="Arial Narrow" pitchFamily="34" charset="0"/>
              </a:rPr>
              <a:t>golden rule?</a:t>
            </a:r>
          </a:p>
          <a:p>
            <a:pPr marL="342900" indent="-342900">
              <a:spcBef>
                <a:spcPct val="20000"/>
              </a:spcBef>
            </a:pPr>
            <a:endParaRPr lang="en-US" sz="3200" dirty="0">
              <a:latin typeface="Arial Narrow" pitchFamily="34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 dirty="0">
              <a:latin typeface="Arial Narrow" pitchFamily="34" charset="0"/>
            </a:endParaRPr>
          </a:p>
          <a:p>
            <a:pPr marL="342900" indent="-342900">
              <a:spcBef>
                <a:spcPct val="20000"/>
              </a:spcBef>
              <a:buFontTx/>
              <a:buBlip>
                <a:blip r:embed="rId2"/>
              </a:buBlip>
            </a:pPr>
            <a:r>
              <a:rPr lang="en-US" sz="3200" dirty="0">
                <a:latin typeface="Arial Narrow" pitchFamily="34" charset="0"/>
              </a:rPr>
              <a:t>Or the platinum rule?</a:t>
            </a:r>
          </a:p>
        </p:txBody>
      </p:sp>
      <p:sp>
        <p:nvSpPr>
          <p:cNvPr id="10245" name="Text Box 7"/>
          <p:cNvSpPr txBox="1">
            <a:spLocks noChangeArrowheads="1"/>
          </p:cNvSpPr>
          <p:nvPr/>
        </p:nvSpPr>
        <p:spPr bwMode="auto">
          <a:xfrm>
            <a:off x="2895600" y="6400800"/>
            <a:ext cx="47244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000" b="0"/>
              <a:t>Liebowitz, J., Managing a Diverse Workforce, Employee Training &amp; Development Lecture, Duquesne University: 2004</a:t>
            </a:r>
          </a:p>
        </p:txBody>
      </p:sp>
      <p:pic>
        <p:nvPicPr>
          <p:cNvPr id="10246" name="Picture 8" descr="MCBS00125_0000[1]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228600" y="1981200"/>
            <a:ext cx="1600200" cy="1350963"/>
          </a:xfrm>
          <a:noFill/>
        </p:spPr>
      </p:pic>
      <p:pic>
        <p:nvPicPr>
          <p:cNvPr id="10247" name="Picture 13" descr="MCj02999290000[1]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4"/>
          <a:srcRect/>
          <a:stretch>
            <a:fillRect/>
          </a:stretch>
        </p:blipFill>
        <p:spPr>
          <a:xfrm>
            <a:off x="0" y="3976688"/>
            <a:ext cx="1752600" cy="1673225"/>
          </a:xfrm>
          <a:noFill/>
        </p:spPr>
      </p:pic>
      <p:sp>
        <p:nvSpPr>
          <p:cNvPr id="8" name="Rectangle 3"/>
          <p:cNvSpPr>
            <a:spLocks noGrp="1" noChangeArrowheads="1"/>
          </p:cNvSpPr>
          <p:nvPr>
            <p:ph type="title"/>
          </p:nvPr>
        </p:nvSpPr>
        <p:spPr>
          <a:xfrm>
            <a:off x="1981200" y="158750"/>
            <a:ext cx="6705600" cy="831850"/>
          </a:xfrm>
        </p:spPr>
        <p:txBody>
          <a:bodyPr/>
          <a:lstStyle/>
          <a:p>
            <a:r>
              <a:rPr lang="en-US" dirty="0"/>
              <a:t>Effective </a:t>
            </a:r>
            <a:r>
              <a:rPr lang="en-US" dirty="0" smtClean="0"/>
              <a:t>Teamwork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Emotional Intelligence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Don’t be a Debbie Downer!</a:t>
            </a:r>
          </a:p>
          <a:p>
            <a:pPr lvl="1"/>
            <a:r>
              <a:rPr lang="en-US" dirty="0" smtClean="0">
                <a:hlinkClick r:id="rId2"/>
              </a:rPr>
              <a:t>Video 1</a:t>
            </a:r>
            <a:endParaRPr lang="en-US" dirty="0"/>
          </a:p>
        </p:txBody>
      </p:sp>
      <p:pic>
        <p:nvPicPr>
          <p:cNvPr id="2253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14400" y="3048000"/>
            <a:ext cx="3184071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2536" name="Picture 8" descr="C:\Documents and Settings\Administrator\Local Settings\Temporary Internet Files\Content.IE5\WFWMVAOZ\MPj04388120000[1].jpg"/>
          <p:cNvPicPr>
            <a:picLocks noChangeAspect="1" noChangeArrowheads="1"/>
          </p:cNvPicPr>
          <p:nvPr/>
        </p:nvPicPr>
        <p:blipFill>
          <a:blip r:embed="rId4"/>
          <a:srcRect l="29938" r="23594" b="16279"/>
          <a:stretch>
            <a:fillRect/>
          </a:stretch>
        </p:blipFill>
        <p:spPr bwMode="auto">
          <a:xfrm>
            <a:off x="5528733" y="1524000"/>
            <a:ext cx="3615267" cy="4648200"/>
          </a:xfrm>
          <a:prstGeom prst="rect">
            <a:avLst/>
          </a:prstGeom>
          <a:noFill/>
        </p:spPr>
      </p:pic>
      <p:grpSp>
        <p:nvGrpSpPr>
          <p:cNvPr id="16" name="Group 15"/>
          <p:cNvGrpSpPr/>
          <p:nvPr/>
        </p:nvGrpSpPr>
        <p:grpSpPr>
          <a:xfrm>
            <a:off x="0" y="1471910"/>
            <a:ext cx="9144000" cy="5386090"/>
            <a:chOff x="0" y="1471910"/>
            <a:chExt cx="9144000" cy="5386090"/>
          </a:xfrm>
        </p:grpSpPr>
        <p:sp>
          <p:nvSpPr>
            <p:cNvPr id="12" name="TextBox 11"/>
            <p:cNvSpPr txBox="1"/>
            <p:nvPr/>
          </p:nvSpPr>
          <p:spPr>
            <a:xfrm>
              <a:off x="4114800" y="1471910"/>
              <a:ext cx="5029200" cy="5386090"/>
            </a:xfrm>
            <a:prstGeom prst="rect">
              <a:avLst/>
            </a:prstGeom>
            <a:solidFill>
              <a:srgbClr val="D1FEC6"/>
            </a:solidFill>
          </p:spPr>
          <p:txBody>
            <a:bodyPr wrap="square" rtlCol="0">
              <a:spAutoFit/>
            </a:bodyPr>
            <a:lstStyle/>
            <a:p>
              <a:pPr marL="342900" indent="-342900">
                <a:lnSpc>
                  <a:spcPct val="90000"/>
                </a:lnSpc>
                <a:spcBef>
                  <a:spcPct val="20000"/>
                </a:spcBef>
              </a:pPr>
              <a:r>
                <a:rPr lang="en-US" b="0" dirty="0" smtClean="0">
                  <a:latin typeface="Arial Narrow" pitchFamily="34" charset="0"/>
                </a:rPr>
                <a:t> 		</a:t>
              </a:r>
              <a:r>
                <a:rPr lang="en-US" sz="4000" b="0" dirty="0" smtClean="0">
                  <a:latin typeface="Arial Narrow" pitchFamily="34" charset="0"/>
                </a:rPr>
                <a:t>Be </a:t>
              </a:r>
              <a:r>
                <a:rPr lang="en-US" sz="4000" b="1" dirty="0" smtClean="0">
                  <a:latin typeface="Arial Narrow" pitchFamily="34" charset="0"/>
                </a:rPr>
                <a:t>empathic, </a:t>
              </a:r>
            </a:p>
            <a:p>
              <a:pPr marL="342900" indent="-342900">
                <a:lnSpc>
                  <a:spcPct val="90000"/>
                </a:lnSpc>
                <a:spcBef>
                  <a:spcPct val="20000"/>
                </a:spcBef>
              </a:pPr>
              <a:r>
                <a:rPr lang="en-US" sz="4000" b="0" dirty="0" smtClean="0">
                  <a:latin typeface="Arial Narrow" pitchFamily="34" charset="0"/>
                </a:rPr>
                <a:t>     	Be </a:t>
              </a:r>
              <a:r>
                <a:rPr lang="en-US" sz="4000" b="1" dirty="0" smtClean="0">
                  <a:latin typeface="Arial Narrow" pitchFamily="34" charset="0"/>
                </a:rPr>
                <a:t>optimistic, </a:t>
              </a:r>
            </a:p>
            <a:p>
              <a:pPr marL="342900" indent="-342900">
                <a:lnSpc>
                  <a:spcPct val="90000"/>
                </a:lnSpc>
                <a:spcBef>
                  <a:spcPct val="20000"/>
                </a:spcBef>
              </a:pPr>
              <a:r>
                <a:rPr lang="en-US" sz="4000" b="0" dirty="0" smtClean="0">
                  <a:latin typeface="Arial Narrow" pitchFamily="34" charset="0"/>
                </a:rPr>
                <a:t>     	Be </a:t>
              </a:r>
              <a:r>
                <a:rPr lang="en-US" sz="4000" b="1" dirty="0" smtClean="0">
                  <a:latin typeface="Arial Narrow" pitchFamily="34" charset="0"/>
                </a:rPr>
                <a:t>aware of others, </a:t>
              </a:r>
            </a:p>
            <a:p>
              <a:pPr marL="342900" indent="-342900">
                <a:lnSpc>
                  <a:spcPct val="90000"/>
                </a:lnSpc>
                <a:spcBef>
                  <a:spcPct val="20000"/>
                </a:spcBef>
              </a:pPr>
              <a:r>
                <a:rPr lang="en-US" sz="4000" b="0" dirty="0" smtClean="0">
                  <a:latin typeface="Arial Narrow" pitchFamily="34" charset="0"/>
                </a:rPr>
                <a:t>     	Be </a:t>
              </a:r>
              <a:r>
                <a:rPr lang="en-US" sz="4000" b="1" dirty="0" smtClean="0">
                  <a:latin typeface="Arial Narrow" pitchFamily="34" charset="0"/>
                </a:rPr>
                <a:t>a service to 			others, </a:t>
              </a:r>
            </a:p>
            <a:p>
              <a:pPr marL="342900" indent="-342900">
                <a:lnSpc>
                  <a:spcPct val="90000"/>
                </a:lnSpc>
                <a:spcBef>
                  <a:spcPct val="20000"/>
                </a:spcBef>
              </a:pPr>
              <a:r>
                <a:rPr lang="en-US" sz="4000" b="0" dirty="0" smtClean="0">
                  <a:latin typeface="Arial Narrow" pitchFamily="34" charset="0"/>
                </a:rPr>
                <a:t>     	Be </a:t>
              </a:r>
              <a:r>
                <a:rPr lang="en-US" sz="4000" b="1" dirty="0" smtClean="0">
                  <a:latin typeface="Arial Narrow" pitchFamily="34" charset="0"/>
                </a:rPr>
                <a:t>inspiring, </a:t>
              </a:r>
            </a:p>
            <a:p>
              <a:pPr marL="342900" indent="-342900">
                <a:lnSpc>
                  <a:spcPct val="90000"/>
                </a:lnSpc>
                <a:spcBef>
                  <a:spcPct val="20000"/>
                </a:spcBef>
              </a:pPr>
              <a:r>
                <a:rPr lang="en-US" sz="4000" b="0" dirty="0" smtClean="0">
                  <a:latin typeface="Arial Narrow" pitchFamily="34" charset="0"/>
                </a:rPr>
                <a:t>     	Be </a:t>
              </a:r>
              <a:r>
                <a:rPr lang="en-US" sz="4000" b="1" dirty="0" smtClean="0">
                  <a:latin typeface="Arial Narrow" pitchFamily="34" charset="0"/>
                </a:rPr>
                <a:t>courageous,</a:t>
              </a:r>
            </a:p>
            <a:p>
              <a:pPr marL="342900" indent="-342900">
                <a:lnSpc>
                  <a:spcPct val="90000"/>
                </a:lnSpc>
                <a:spcBef>
                  <a:spcPct val="20000"/>
                </a:spcBef>
              </a:pPr>
              <a:r>
                <a:rPr lang="en-US" sz="4000" b="1" dirty="0" smtClean="0">
                  <a:latin typeface="Arial Narrow" pitchFamily="34" charset="0"/>
                </a:rPr>
                <a:t>		</a:t>
              </a:r>
              <a:r>
                <a:rPr lang="en-US" sz="4000" dirty="0" smtClean="0">
                  <a:latin typeface="Arial Narrow" pitchFamily="34" charset="0"/>
                </a:rPr>
                <a:t>Be </a:t>
              </a:r>
              <a:r>
                <a:rPr lang="en-US" sz="4000" b="1" dirty="0" smtClean="0">
                  <a:latin typeface="Arial Narrow" pitchFamily="34" charset="0"/>
                </a:rPr>
                <a:t>kind.</a:t>
              </a:r>
              <a:endParaRPr lang="en-US" sz="4000" b="1" dirty="0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0" y="1471910"/>
              <a:ext cx="4419600" cy="5386090"/>
            </a:xfrm>
            <a:prstGeom prst="rect">
              <a:avLst/>
            </a:prstGeom>
            <a:solidFill>
              <a:srgbClr val="D1FEC6"/>
            </a:solidFill>
          </p:spPr>
          <p:txBody>
            <a:bodyPr wrap="square" rtlCol="0">
              <a:spAutoFit/>
            </a:bodyPr>
            <a:lstStyle/>
            <a:p>
              <a:pPr marL="342900" indent="-342900">
                <a:lnSpc>
                  <a:spcPct val="90000"/>
                </a:lnSpc>
                <a:spcBef>
                  <a:spcPct val="20000"/>
                </a:spcBef>
              </a:pPr>
              <a:r>
                <a:rPr lang="en-US" b="0" dirty="0" smtClean="0">
                  <a:latin typeface="Arial Narrow" pitchFamily="34" charset="0"/>
                </a:rPr>
                <a:t> 		</a:t>
              </a:r>
              <a:r>
                <a:rPr lang="en-US" sz="4000" b="0" dirty="0" smtClean="0">
                  <a:latin typeface="Arial Narrow" pitchFamily="34" charset="0"/>
                </a:rPr>
                <a:t>Be </a:t>
              </a:r>
              <a:r>
                <a:rPr lang="en-US" sz="4000" b="1" dirty="0" smtClean="0">
                  <a:latin typeface="Arial Narrow" pitchFamily="34" charset="0"/>
                </a:rPr>
                <a:t>sincere, </a:t>
              </a:r>
            </a:p>
            <a:p>
              <a:pPr marL="342900" indent="-342900">
                <a:lnSpc>
                  <a:spcPct val="90000"/>
                </a:lnSpc>
                <a:spcBef>
                  <a:spcPct val="20000"/>
                </a:spcBef>
              </a:pPr>
              <a:r>
                <a:rPr lang="en-US" sz="4000" b="0" dirty="0" smtClean="0">
                  <a:latin typeface="Arial Narrow" pitchFamily="34" charset="0"/>
                </a:rPr>
                <a:t>     	Be </a:t>
              </a:r>
              <a:r>
                <a:rPr lang="en-US" sz="4000" b="1" dirty="0" smtClean="0">
                  <a:latin typeface="Arial Narrow" pitchFamily="34" charset="0"/>
                </a:rPr>
                <a:t>trustworthy, </a:t>
              </a:r>
            </a:p>
            <a:p>
              <a:pPr marL="342900" indent="-342900">
                <a:lnSpc>
                  <a:spcPct val="90000"/>
                </a:lnSpc>
                <a:spcBef>
                  <a:spcPct val="20000"/>
                </a:spcBef>
              </a:pPr>
              <a:r>
                <a:rPr lang="en-US" sz="4000" b="0" dirty="0" smtClean="0">
                  <a:latin typeface="Arial Narrow" pitchFamily="34" charset="0"/>
                </a:rPr>
                <a:t>     	Be </a:t>
              </a:r>
              <a:r>
                <a:rPr lang="en-US" sz="4000" b="1" dirty="0" smtClean="0">
                  <a:latin typeface="Arial Narrow" pitchFamily="34" charset="0"/>
                </a:rPr>
                <a:t>passionate, </a:t>
              </a:r>
            </a:p>
            <a:p>
              <a:pPr marL="342900" indent="-342900">
                <a:lnSpc>
                  <a:spcPct val="90000"/>
                </a:lnSpc>
                <a:spcBef>
                  <a:spcPct val="20000"/>
                </a:spcBef>
              </a:pPr>
              <a:r>
                <a:rPr lang="en-US" sz="4000" b="0" dirty="0" smtClean="0">
                  <a:latin typeface="Arial Narrow" pitchFamily="34" charset="0"/>
                </a:rPr>
                <a:t>     	Be </a:t>
              </a:r>
              <a:r>
                <a:rPr lang="en-US" sz="4000" b="1" dirty="0" smtClean="0">
                  <a:latin typeface="Arial Narrow" pitchFamily="34" charset="0"/>
                </a:rPr>
                <a:t>dramatic, </a:t>
              </a:r>
            </a:p>
            <a:p>
              <a:pPr marL="342900" indent="-342900">
                <a:lnSpc>
                  <a:spcPct val="90000"/>
                </a:lnSpc>
                <a:spcBef>
                  <a:spcPct val="20000"/>
                </a:spcBef>
              </a:pPr>
              <a:r>
                <a:rPr lang="en-US" sz="4000" b="0" dirty="0" smtClean="0">
                  <a:latin typeface="Arial Narrow" pitchFamily="34" charset="0"/>
                </a:rPr>
                <a:t>     	Be </a:t>
              </a:r>
              <a:r>
                <a:rPr lang="en-US" sz="4000" b="1" dirty="0" smtClean="0">
                  <a:latin typeface="Arial Narrow" pitchFamily="34" charset="0"/>
                </a:rPr>
                <a:t>likable, </a:t>
              </a:r>
            </a:p>
            <a:p>
              <a:pPr marL="342900" indent="-342900">
                <a:lnSpc>
                  <a:spcPct val="90000"/>
                </a:lnSpc>
                <a:spcBef>
                  <a:spcPct val="20000"/>
                </a:spcBef>
              </a:pPr>
              <a:r>
                <a:rPr lang="en-US" sz="4000" b="0" dirty="0" smtClean="0">
                  <a:latin typeface="Arial Narrow" pitchFamily="34" charset="0"/>
                </a:rPr>
                <a:t>     	Be </a:t>
              </a:r>
              <a:r>
                <a:rPr lang="en-US" sz="4000" b="1" dirty="0" smtClean="0">
                  <a:latin typeface="Arial Narrow" pitchFamily="34" charset="0"/>
                </a:rPr>
                <a:t>enthusiastic,</a:t>
              </a:r>
            </a:p>
            <a:p>
              <a:pPr marL="342900" indent="-342900">
                <a:lnSpc>
                  <a:spcPct val="90000"/>
                </a:lnSpc>
                <a:spcBef>
                  <a:spcPct val="20000"/>
                </a:spcBef>
              </a:pPr>
              <a:r>
                <a:rPr lang="en-US" sz="4000" b="1" dirty="0" smtClean="0">
                  <a:latin typeface="Arial Narrow" pitchFamily="34" charset="0"/>
                </a:rPr>
                <a:t>		</a:t>
              </a:r>
              <a:r>
                <a:rPr lang="en-US" sz="4000" dirty="0" smtClean="0">
                  <a:latin typeface="Arial Narrow" pitchFamily="34" charset="0"/>
                </a:rPr>
                <a:t>Be </a:t>
              </a:r>
              <a:r>
                <a:rPr lang="en-US" sz="4000" b="1" dirty="0" smtClean="0">
                  <a:latin typeface="Arial Narrow" pitchFamily="34" charset="0"/>
                </a:rPr>
                <a:t>energetic,</a:t>
              </a:r>
              <a:r>
                <a:rPr lang="en-US" sz="4000" b="1" dirty="0">
                  <a:latin typeface="Arial Narrow" pitchFamily="34" charset="0"/>
                </a:rPr>
                <a:t>	</a:t>
              </a:r>
              <a:endParaRPr lang="en-US" sz="4000" b="1" dirty="0" smtClean="0">
                <a:latin typeface="Arial Narrow" pitchFamily="34" charset="0"/>
              </a:endParaRPr>
            </a:p>
            <a:p>
              <a:pPr marL="342900" indent="-342900">
                <a:lnSpc>
                  <a:spcPct val="90000"/>
                </a:lnSpc>
                <a:spcBef>
                  <a:spcPct val="20000"/>
                </a:spcBef>
              </a:pPr>
              <a:r>
                <a:rPr lang="en-US" sz="4000" b="1" dirty="0">
                  <a:latin typeface="Arial Narrow" pitchFamily="34" charset="0"/>
                </a:rPr>
                <a:t>	</a:t>
              </a:r>
              <a:r>
                <a:rPr lang="en-US" sz="4000" b="1" dirty="0" smtClean="0">
                  <a:latin typeface="Arial Narrow" pitchFamily="34" charset="0"/>
                </a:rPr>
                <a:t>	</a:t>
              </a:r>
              <a:r>
                <a:rPr lang="en-US" sz="4000" dirty="0" smtClean="0">
                  <a:latin typeface="Arial Narrow" pitchFamily="34" charset="0"/>
                </a:rPr>
                <a:t>Be </a:t>
              </a:r>
              <a:r>
                <a:rPr lang="en-US" sz="4000" b="1" dirty="0" smtClean="0">
                  <a:latin typeface="Arial Narrow" pitchFamily="34" charset="0"/>
                </a:rPr>
                <a:t>fun,</a:t>
              </a:r>
              <a:endParaRPr lang="en-US" sz="4000" b="1" dirty="0"/>
            </a:p>
          </p:txBody>
        </p:sp>
      </p:grpSp>
      <p:pic>
        <p:nvPicPr>
          <p:cNvPr id="13" name="Picture 7" descr="Eeyore">
            <a:hlinkClick r:id="rId5"/>
          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219200" y="2590800"/>
            <a:ext cx="2476500" cy="2476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5" descr="643~Tigger-Posters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715000" y="2438400"/>
            <a:ext cx="1973262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F01080-C2B7-4AF9-8AB9-6C3B2D01B574}" type="slidenum">
              <a:rPr lang="en-US" smtClean="0"/>
              <a:pPr/>
              <a:t>17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9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b="1" dirty="0"/>
              <a:t>Team Evolution</a:t>
            </a:r>
          </a:p>
        </p:txBody>
      </p:sp>
      <p:sp>
        <p:nvSpPr>
          <p:cNvPr id="211972" name="Rectangle 4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en-US" sz="3500" dirty="0"/>
              <a:t>Orientation</a:t>
            </a:r>
          </a:p>
          <a:p>
            <a:r>
              <a:rPr lang="en-US" sz="3500" dirty="0"/>
              <a:t>Conflict</a:t>
            </a:r>
          </a:p>
          <a:p>
            <a:r>
              <a:rPr lang="en-US" sz="3500" dirty="0"/>
              <a:t>Brainstorming</a:t>
            </a:r>
          </a:p>
          <a:p>
            <a:r>
              <a:rPr lang="en-US" sz="3500" dirty="0"/>
              <a:t>Emergence</a:t>
            </a:r>
          </a:p>
          <a:p>
            <a:r>
              <a:rPr lang="en-US" sz="3500" dirty="0"/>
              <a:t>Reinforcement</a:t>
            </a:r>
          </a:p>
        </p:txBody>
      </p:sp>
      <p:sp>
        <p:nvSpPr>
          <p:cNvPr id="211973" name="Rectangle 5"/>
          <p:cNvSpPr>
            <a:spLocks noGrp="1" noChangeArrowheads="1"/>
          </p:cNvSpPr>
          <p:nvPr>
            <p:ph type="body" sz="half" idx="2"/>
          </p:nvPr>
        </p:nvSpPr>
        <p:spPr>
          <a:xfrm>
            <a:off x="5105400" y="1600200"/>
            <a:ext cx="4038600" cy="5105400"/>
          </a:xfrm>
        </p:spPr>
        <p:txBody>
          <a:bodyPr/>
          <a:lstStyle/>
          <a:p>
            <a:r>
              <a:rPr lang="en-US" sz="3500" dirty="0"/>
              <a:t>Forming</a:t>
            </a:r>
          </a:p>
          <a:p>
            <a:r>
              <a:rPr lang="en-US" sz="3500" dirty="0"/>
              <a:t>Storming</a:t>
            </a:r>
          </a:p>
          <a:p>
            <a:r>
              <a:rPr lang="en-US" sz="3500" dirty="0" err="1"/>
              <a:t>Norming</a:t>
            </a:r>
            <a:endParaRPr lang="en-US" sz="3500" dirty="0"/>
          </a:p>
          <a:p>
            <a:r>
              <a:rPr lang="en-US" sz="3500" dirty="0"/>
              <a:t>Performing</a:t>
            </a:r>
          </a:p>
          <a:p>
            <a:r>
              <a:rPr lang="en-US" sz="3500" dirty="0"/>
              <a:t>Adjourning</a:t>
            </a:r>
          </a:p>
        </p:txBody>
      </p:sp>
      <p:pic>
        <p:nvPicPr>
          <p:cNvPr id="23555" name="Picture 3" descr="C:\Documents and Settings\Administrator\Local Settings\Temporary Internet Files\Content.IE5\HRZMIOIY\MPj04392740000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00400" y="4953000"/>
            <a:ext cx="2793645" cy="1905000"/>
          </a:xfrm>
          <a:prstGeom prst="rect">
            <a:avLst/>
          </a:prstGeom>
          <a:noFill/>
        </p:spPr>
      </p:pic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4CBB43-AD6E-41D7-BF68-A63F877F8A94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234" name="Rectangle 2"/>
          <p:cNvSpPr>
            <a:spLocks noGrp="1" noChangeArrowheads="1"/>
          </p:cNvSpPr>
          <p:nvPr>
            <p:ph type="title"/>
          </p:nvPr>
        </p:nvSpPr>
        <p:spPr>
          <a:xfrm>
            <a:off x="2209800" y="152400"/>
            <a:ext cx="6781800" cy="1143000"/>
          </a:xfrm>
        </p:spPr>
        <p:txBody>
          <a:bodyPr/>
          <a:lstStyle/>
          <a:p>
            <a:r>
              <a:rPr lang="en-US" dirty="0" smtClean="0"/>
              <a:t>Snowflakes</a:t>
            </a:r>
            <a:endParaRPr lang="en-US" dirty="0"/>
          </a:p>
        </p:txBody>
      </p:sp>
      <p:sp>
        <p:nvSpPr>
          <p:cNvPr id="2232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3429000"/>
            <a:ext cx="8991600" cy="3276600"/>
          </a:xfrm>
        </p:spPr>
        <p:txBody>
          <a:bodyPr/>
          <a:lstStyle/>
          <a:p>
            <a:pPr>
              <a:lnSpc>
                <a:spcPct val="90000"/>
              </a:lnSpc>
              <a:buNone/>
            </a:pPr>
            <a:r>
              <a:rPr lang="en-US" dirty="0" smtClean="0"/>
              <a:t>Personal Goal: To Maintain </a:t>
            </a:r>
          </a:p>
          <a:p>
            <a:pPr marL="514350" indent="-514350">
              <a:lnSpc>
                <a:spcPct val="90000"/>
              </a:lnSpc>
              <a:buFont typeface="+mj-lt"/>
              <a:buAutoNum type="arabicPeriod"/>
            </a:pPr>
            <a:r>
              <a:rPr lang="en-US" dirty="0" smtClean="0"/>
              <a:t>Intense </a:t>
            </a:r>
            <a:r>
              <a:rPr lang="en-US" u="sng" dirty="0" smtClean="0">
                <a:solidFill>
                  <a:srgbClr val="FF00FF"/>
                </a:solidFill>
              </a:rPr>
              <a:t>professional will </a:t>
            </a:r>
            <a:r>
              <a:rPr lang="en-US" dirty="0" smtClean="0"/>
              <a:t>to achieve team goals (rather than one’s own personal achievement), and </a:t>
            </a:r>
          </a:p>
          <a:p>
            <a:pPr marL="514350" indent="-514350">
              <a:lnSpc>
                <a:spcPct val="90000"/>
              </a:lnSpc>
              <a:buFont typeface="+mj-lt"/>
              <a:buAutoNum type="arabicPeriod"/>
            </a:pPr>
            <a:r>
              <a:rPr lang="en-US" dirty="0" smtClean="0"/>
              <a:t>Very </a:t>
            </a:r>
            <a:r>
              <a:rPr lang="en-US" u="sng" dirty="0" smtClean="0">
                <a:solidFill>
                  <a:srgbClr val="FF00FF"/>
                </a:solidFill>
              </a:rPr>
              <a:t>high standards</a:t>
            </a:r>
            <a:r>
              <a:rPr lang="en-US" dirty="0" smtClean="0"/>
              <a:t>, combined with</a:t>
            </a:r>
          </a:p>
          <a:p>
            <a:pPr marL="514350" indent="-514350">
              <a:lnSpc>
                <a:spcPct val="90000"/>
              </a:lnSpc>
              <a:buFont typeface="+mj-lt"/>
              <a:buAutoNum type="arabicPeriod"/>
            </a:pPr>
            <a:r>
              <a:rPr lang="en-US" dirty="0" smtClean="0"/>
              <a:t>Personal </a:t>
            </a:r>
            <a:r>
              <a:rPr lang="en-US" u="sng" dirty="0" smtClean="0">
                <a:solidFill>
                  <a:srgbClr val="FF00FF"/>
                </a:solidFill>
              </a:rPr>
              <a:t>humility and modesty </a:t>
            </a:r>
            <a:endParaRPr lang="en-US" sz="2400" u="sng" dirty="0" smtClean="0">
              <a:solidFill>
                <a:srgbClr val="FF00FF"/>
              </a:solidFill>
            </a:endParaRPr>
          </a:p>
        </p:txBody>
      </p:sp>
      <p:pic>
        <p:nvPicPr>
          <p:cNvPr id="25602" name="Picture 2" descr="C:\Documents and Settings\Administrator\Local Settings\Temporary Internet Files\Content.IE5\0J8YR0BC\MCBD10568_0000[1].wm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324600" y="381000"/>
            <a:ext cx="2565609" cy="3347441"/>
          </a:xfrm>
          <a:prstGeom prst="rect">
            <a:avLst/>
          </a:prstGeom>
          <a:noFill/>
        </p:spPr>
      </p:pic>
      <p:pic>
        <p:nvPicPr>
          <p:cNvPr id="5" name="Picture 8" descr="MCPE03059_0000[1]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90800" y="1219201"/>
            <a:ext cx="1905000" cy="2168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F01080-C2B7-4AF9-8AB9-6C3B2D01B574}" type="slidenum">
              <a:rPr lang="en-US" smtClean="0"/>
              <a:pPr/>
              <a:t>19</a:t>
            </a:fld>
            <a:endParaRPr lang="en-US"/>
          </a:p>
        </p:txBody>
      </p:sp>
      <p:pic>
        <p:nvPicPr>
          <p:cNvPr id="25604" name="Picture 4" descr="C:\Documents and Settings\Administrator\Local Settings\Temporary Internet Files\Content.IE5\WFWMVAOZ\MPj04387210000[1]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2057400" cy="153080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256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2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2232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2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2232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2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2232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2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2232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741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4"/>
          <a:srcRect l="20364" r="33091"/>
          <a:stretch>
            <a:fillRect/>
          </a:stretch>
        </p:blipFill>
        <p:spPr bwMode="auto">
          <a:xfrm>
            <a:off x="0" y="0"/>
            <a:ext cx="2438400" cy="3495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5" descr="IMG_0612.JPG"/>
          <p:cNvPicPr>
            <a:picLocks noChangeAspect="1"/>
          </p:cNvPicPr>
          <p:nvPr/>
        </p:nvPicPr>
        <p:blipFill>
          <a:blip r:embed="rId5" cstate="print"/>
          <a:srcRect l="35931" t="25974" r="12121"/>
          <a:stretch>
            <a:fillRect/>
          </a:stretch>
        </p:blipFill>
        <p:spPr>
          <a:xfrm>
            <a:off x="6858000" y="0"/>
            <a:ext cx="2286000" cy="4343400"/>
          </a:xfrm>
          <a:prstGeom prst="rect">
            <a:avLst/>
          </a:prstGeom>
        </p:spPr>
      </p:pic>
      <p:pic>
        <p:nvPicPr>
          <p:cNvPr id="8" name="Picture 8" descr="http://www.7springs.com/images/summer/alpinetower.jpg"/>
          <p:cNvPicPr>
            <a:picLocks noChangeAspect="1" noChangeArrowheads="1"/>
          </p:cNvPicPr>
          <p:nvPr/>
        </p:nvPicPr>
        <p:blipFill>
          <a:blip r:embed="rId6"/>
          <a:srcRect l="5212" r="8795"/>
          <a:stretch>
            <a:fillRect/>
          </a:stretch>
        </p:blipFill>
        <p:spPr bwMode="auto">
          <a:xfrm>
            <a:off x="4343400" y="0"/>
            <a:ext cx="2514600" cy="4724400"/>
          </a:xfrm>
          <a:prstGeom prst="rect">
            <a:avLst/>
          </a:prstGeom>
          <a:noFill/>
        </p:spPr>
      </p:pic>
      <p:graphicFrame>
        <p:nvGraphicFramePr>
          <p:cNvPr id="17415" name="Object 7"/>
          <p:cNvGraphicFramePr>
            <a:graphicFrameLocks noChangeAspect="1"/>
          </p:cNvGraphicFramePr>
          <p:nvPr/>
        </p:nvGraphicFramePr>
        <p:xfrm>
          <a:off x="6008914" y="4495800"/>
          <a:ext cx="3135086" cy="2362200"/>
        </p:xfrm>
        <a:graphic>
          <a:graphicData uri="http://schemas.openxmlformats.org/presentationml/2006/ole">
            <p:oleObj spid="_x0000_s17415" name="Photo Editor Photo" r:id="rId7" imgW="4172532" imgH="3142857" progId="">
              <p:embed/>
            </p:oleObj>
          </a:graphicData>
        </a:graphic>
      </p:graphicFrame>
      <p:graphicFrame>
        <p:nvGraphicFramePr>
          <p:cNvPr id="17416" name="Object 8"/>
          <p:cNvGraphicFramePr>
            <a:graphicFrameLocks noChangeAspect="1"/>
          </p:cNvGraphicFramePr>
          <p:nvPr/>
        </p:nvGraphicFramePr>
        <p:xfrm>
          <a:off x="0" y="3886200"/>
          <a:ext cx="3428291" cy="2574925"/>
        </p:xfrm>
        <a:graphic>
          <a:graphicData uri="http://schemas.openxmlformats.org/presentationml/2006/ole">
            <p:oleObj spid="_x0000_s17416" name="Photo Editor Photo" r:id="rId8" imgW="4036320" imgH="3031920" progId="">
              <p:embed/>
            </p:oleObj>
          </a:graphicData>
        </a:graphic>
      </p:graphicFrame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F01080-C2B7-4AF9-8AB9-6C3B2D01B574}" type="slidenum">
              <a:rPr lang="en-US" smtClean="0"/>
              <a:pPr/>
              <a:t>2</a:t>
            </a:fld>
            <a:endParaRPr lang="en-US"/>
          </a:p>
        </p:txBody>
      </p:sp>
      <p:pic>
        <p:nvPicPr>
          <p:cNvPr id="15" name="Picture 4" descr="trustfall youth1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362200" y="457200"/>
            <a:ext cx="2267373" cy="3657600"/>
          </a:xfrm>
          <a:prstGeom prst="rect">
            <a:avLst/>
          </a:prstGeom>
          <a:noFill/>
        </p:spPr>
      </p:pic>
      <p:graphicFrame>
        <p:nvGraphicFramePr>
          <p:cNvPr id="17414" name="Object 6"/>
          <p:cNvGraphicFramePr>
            <a:graphicFrameLocks noChangeAspect="1"/>
          </p:cNvGraphicFramePr>
          <p:nvPr/>
        </p:nvGraphicFramePr>
        <p:xfrm>
          <a:off x="3200400" y="4335066"/>
          <a:ext cx="2971800" cy="2522934"/>
        </p:xfrm>
        <a:graphic>
          <a:graphicData uri="http://schemas.openxmlformats.org/presentationml/2006/ole">
            <p:oleObj spid="_x0000_s17414" name="Photo Editor Photo" r:id="rId10" imgW="3320640" imgH="2819160" progId="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Understanding Conflict</a:t>
            </a:r>
          </a:p>
        </p:txBody>
      </p:sp>
      <p:sp>
        <p:nvSpPr>
          <p:cNvPr id="1239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976438"/>
            <a:ext cx="5410200" cy="4424362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3600" dirty="0" smtClean="0"/>
              <a:t>Is conflict always bad?</a:t>
            </a:r>
            <a:endParaRPr lang="en-US" sz="3600" dirty="0"/>
          </a:p>
          <a:p>
            <a:pPr>
              <a:lnSpc>
                <a:spcPct val="90000"/>
              </a:lnSpc>
            </a:pPr>
            <a:endParaRPr lang="en-US" sz="3600" dirty="0"/>
          </a:p>
          <a:p>
            <a:pPr lvl="1">
              <a:lnSpc>
                <a:spcPct val="90000"/>
              </a:lnSpc>
              <a:buFontTx/>
              <a:buNone/>
            </a:pPr>
            <a:r>
              <a:rPr lang="en-US" sz="3600" dirty="0" smtClean="0"/>
              <a:t>1. No!  Conflict </a:t>
            </a:r>
            <a:r>
              <a:rPr lang="en-US" sz="3600" dirty="0" smtClean="0"/>
              <a:t>brings </a:t>
            </a:r>
            <a:r>
              <a:rPr lang="en-US" sz="3600" dirty="0" smtClean="0"/>
              <a:t>out new perspectives and can be handled in a positive manner.</a:t>
            </a:r>
            <a:endParaRPr lang="en-US" sz="4000" dirty="0"/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en-US" dirty="0"/>
          </a:p>
        </p:txBody>
      </p:sp>
      <p:sp>
        <p:nvSpPr>
          <p:cNvPr id="123908" name="Rectangle 4"/>
          <p:cNvSpPr>
            <a:spLocks noChangeArrowheads="1"/>
          </p:cNvSpPr>
          <p:nvPr/>
        </p:nvSpPr>
        <p:spPr bwMode="auto">
          <a:xfrm>
            <a:off x="1219200" y="3657600"/>
            <a:ext cx="6400800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/>
          <a:lstStyle/>
          <a:p>
            <a:endParaRPr lang="en-US" sz="2800" b="1">
              <a:latin typeface="Arial" charset="0"/>
            </a:endParaRPr>
          </a:p>
        </p:txBody>
      </p:sp>
      <p:sp>
        <p:nvSpPr>
          <p:cNvPr id="123909" name="Rectangle 5"/>
          <p:cNvSpPr>
            <a:spLocks noChangeArrowheads="1"/>
          </p:cNvSpPr>
          <p:nvPr/>
        </p:nvSpPr>
        <p:spPr bwMode="auto">
          <a:xfrm>
            <a:off x="5486400" y="4343400"/>
            <a:ext cx="3276600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/>
          <a:lstStyle/>
          <a:p>
            <a:endParaRPr lang="en-US" sz="2800" b="1">
              <a:latin typeface="Arial" charset="0"/>
            </a:endParaRPr>
          </a:p>
        </p:txBody>
      </p:sp>
      <p:pic>
        <p:nvPicPr>
          <p:cNvPr id="123916" name="Picture 12" descr="C:\Documents and Settings\ghtd\Local Settings\Temporary Internet Files\Content.IE5\3YH1CX63\MCBD06861_0000[1].wm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91200" y="2743200"/>
            <a:ext cx="2895409" cy="2362200"/>
          </a:xfrm>
          <a:prstGeom prst="rect">
            <a:avLst/>
          </a:prstGeom>
          <a:noFill/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F01080-C2B7-4AF9-8AB9-6C3B2D01B574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239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600200" y="1600200"/>
            <a:ext cx="7543800" cy="5257800"/>
          </a:xfrm>
        </p:spPr>
        <p:txBody>
          <a:bodyPr/>
          <a:lstStyle/>
          <a:p>
            <a:r>
              <a:rPr lang="en-US" dirty="0" smtClean="0"/>
              <a:t>Pro-action</a:t>
            </a:r>
            <a:endParaRPr lang="en-US" dirty="0"/>
          </a:p>
          <a:p>
            <a:r>
              <a:rPr lang="en-US" dirty="0" smtClean="0"/>
              <a:t>Communication</a:t>
            </a:r>
            <a:endParaRPr lang="en-US" dirty="0"/>
          </a:p>
          <a:p>
            <a:r>
              <a:rPr lang="en-US" dirty="0" smtClean="0"/>
              <a:t>Openness</a:t>
            </a:r>
            <a:endParaRPr lang="en-US" dirty="0"/>
          </a:p>
          <a:p>
            <a:r>
              <a:rPr lang="en-US" dirty="0" smtClean="0"/>
              <a:t>Research</a:t>
            </a:r>
            <a:endParaRPr lang="en-US" dirty="0"/>
          </a:p>
          <a:p>
            <a:r>
              <a:rPr lang="en-US" dirty="0" smtClean="0"/>
              <a:t>Flexibility</a:t>
            </a:r>
            <a:endParaRPr lang="en-US" dirty="0"/>
          </a:p>
          <a:p>
            <a:r>
              <a:rPr lang="en-US" dirty="0"/>
              <a:t>Fair </a:t>
            </a:r>
            <a:r>
              <a:rPr lang="en-US" dirty="0" smtClean="0"/>
              <a:t>Play</a:t>
            </a:r>
            <a:endParaRPr lang="en-US" dirty="0"/>
          </a:p>
          <a:p>
            <a:r>
              <a:rPr lang="en-US" dirty="0" smtClean="0"/>
              <a:t>Alliance</a:t>
            </a:r>
            <a:endParaRPr lang="en-US" dirty="0"/>
          </a:p>
        </p:txBody>
      </p:sp>
      <p:sp>
        <p:nvSpPr>
          <p:cNvPr id="125955" name="Rectangle 3"/>
          <p:cNvSpPr>
            <a:spLocks noGrp="1" noChangeArrowheads="1"/>
          </p:cNvSpPr>
          <p:nvPr>
            <p:ph type="title"/>
          </p:nvPr>
        </p:nvSpPr>
        <p:spPr>
          <a:xfrm>
            <a:off x="1905000" y="158750"/>
            <a:ext cx="6781800" cy="679450"/>
          </a:xfrm>
        </p:spPr>
        <p:txBody>
          <a:bodyPr/>
          <a:lstStyle/>
          <a:p>
            <a:r>
              <a:rPr lang="en-US" sz="4000" dirty="0"/>
              <a:t>Resolving Conflict</a:t>
            </a:r>
          </a:p>
        </p:txBody>
      </p:sp>
      <p:pic>
        <p:nvPicPr>
          <p:cNvPr id="125956" name="Picture 4" descr="BD06990_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031038" y="0"/>
            <a:ext cx="2112962" cy="1793875"/>
          </a:xfrm>
          <a:prstGeom prst="rect">
            <a:avLst/>
          </a:prstGeom>
          <a:noFill/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F01080-C2B7-4AF9-8AB9-6C3B2D01B574}" type="slidenum">
              <a:rPr lang="en-US" smtClean="0"/>
              <a:pPr/>
              <a:t>21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2"/>
          <p:cNvSpPr>
            <a:spLocks noGrp="1" noChangeArrowheads="1"/>
          </p:cNvSpPr>
          <p:nvPr>
            <p:ph type="title"/>
          </p:nvPr>
        </p:nvSpPr>
        <p:spPr>
          <a:xfrm>
            <a:off x="1752600" y="228600"/>
            <a:ext cx="7391400" cy="685800"/>
          </a:xfrm>
        </p:spPr>
        <p:txBody>
          <a:bodyPr/>
          <a:lstStyle/>
          <a:p>
            <a:r>
              <a:rPr lang="en-US" sz="4800" b="1" dirty="0"/>
              <a:t>Overcoming Resistance</a:t>
            </a:r>
          </a:p>
        </p:txBody>
      </p:sp>
      <p:sp>
        <p:nvSpPr>
          <p:cNvPr id="1269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489075"/>
            <a:ext cx="9144000" cy="5368925"/>
          </a:xfrm>
        </p:spPr>
        <p:txBody>
          <a:bodyPr/>
          <a:lstStyle/>
          <a:p>
            <a:r>
              <a:rPr lang="en-US" dirty="0"/>
              <a:t>Express understanding: sympathize</a:t>
            </a:r>
          </a:p>
          <a:p>
            <a:r>
              <a:rPr lang="en-US" dirty="0"/>
              <a:t>Make people aware of their resistance: without blaming, or causing defensiveness</a:t>
            </a:r>
          </a:p>
          <a:p>
            <a:r>
              <a:rPr lang="en-US" dirty="0"/>
              <a:t>Evaluate others’ objections fairly: talk it out, discover underlying issues</a:t>
            </a:r>
          </a:p>
          <a:p>
            <a:r>
              <a:rPr lang="en-US" dirty="0"/>
              <a:t>Hold your arguments until the other person is ready: their needs come first, self blame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F01080-C2B7-4AF9-8AB9-6C3B2D01B574}" type="slidenum">
              <a:rPr lang="en-US" smtClean="0"/>
              <a:pPr/>
              <a:t>22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138" name="Rectangle 2"/>
          <p:cNvSpPr>
            <a:spLocks noGrp="1" noChangeArrowheads="1"/>
          </p:cNvSpPr>
          <p:nvPr>
            <p:ph type="title"/>
          </p:nvPr>
        </p:nvSpPr>
        <p:spPr>
          <a:xfrm>
            <a:off x="1828800" y="304800"/>
            <a:ext cx="6858000" cy="831850"/>
          </a:xfrm>
        </p:spPr>
        <p:txBody>
          <a:bodyPr/>
          <a:lstStyle/>
          <a:p>
            <a:r>
              <a:rPr lang="en-US" sz="4800" b="1" dirty="0"/>
              <a:t>Nonverbal Communication</a:t>
            </a:r>
          </a:p>
        </p:txBody>
      </p:sp>
      <p:sp>
        <p:nvSpPr>
          <p:cNvPr id="2191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524000"/>
            <a:ext cx="7772400" cy="4876800"/>
          </a:xfrm>
        </p:spPr>
        <p:txBody>
          <a:bodyPr/>
          <a:lstStyle/>
          <a:p>
            <a:r>
              <a:rPr lang="en-US" dirty="0"/>
              <a:t>Is the interpersonal process of sending and receiving information, both intentionally and unintentionally, without using written or spoken language</a:t>
            </a:r>
          </a:p>
          <a:p>
            <a:r>
              <a:rPr lang="en-US" dirty="0"/>
              <a:t>Can strengthen a verbal message,  weaken a verbal message, or replace words entirely </a:t>
            </a:r>
          </a:p>
          <a:p>
            <a:r>
              <a:rPr lang="en-US" dirty="0"/>
              <a:t>Includes facial expression, gestures, posture, personal appearance</a:t>
            </a:r>
          </a:p>
          <a:p>
            <a:endParaRPr lang="en-US" dirty="0"/>
          </a:p>
        </p:txBody>
      </p:sp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/>
          <a:srcRect r="31444"/>
          <a:stretch>
            <a:fillRect/>
          </a:stretch>
        </p:blipFill>
        <p:spPr bwMode="auto">
          <a:xfrm flipH="1">
            <a:off x="6770516" y="2133600"/>
            <a:ext cx="2373484" cy="2590800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F01080-C2B7-4AF9-8AB9-6C3B2D01B574}" type="slidenum">
              <a:rPr lang="en-US" smtClean="0"/>
              <a:pPr/>
              <a:t>23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 bwMode="auto">
          <a:xfrm>
            <a:off x="0" y="0"/>
            <a:ext cx="2438400" cy="68580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  <p:sp>
        <p:nvSpPr>
          <p:cNvPr id="5" name="Rectangle 4"/>
          <p:cNvSpPr/>
          <p:nvPr/>
        </p:nvSpPr>
        <p:spPr bwMode="auto">
          <a:xfrm>
            <a:off x="6705600" y="0"/>
            <a:ext cx="2438400" cy="68580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  <p:pic>
        <p:nvPicPr>
          <p:cNvPr id="137221" name="Picture 5" descr="MPj04225420000[1]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52600" y="0"/>
            <a:ext cx="5410200" cy="6858000"/>
          </a:xfrm>
          <a:prstGeom prst="rect">
            <a:avLst/>
          </a:prstGeom>
          <a:noFill/>
        </p:spPr>
      </p:pic>
      <p:sp>
        <p:nvSpPr>
          <p:cNvPr id="137218" name="Rectangle 2"/>
          <p:cNvSpPr>
            <a:spLocks noGrp="1" noChangeArrowheads="1"/>
          </p:cNvSpPr>
          <p:nvPr>
            <p:ph type="title"/>
          </p:nvPr>
        </p:nvSpPr>
        <p:spPr>
          <a:xfrm>
            <a:off x="2590800" y="0"/>
            <a:ext cx="6553200" cy="908050"/>
          </a:xfrm>
        </p:spPr>
        <p:txBody>
          <a:bodyPr/>
          <a:lstStyle/>
          <a:p>
            <a:r>
              <a:rPr lang="en-US" sz="4800" b="1" dirty="0" smtClean="0"/>
              <a:t>Conclusion</a:t>
            </a:r>
            <a:endParaRPr lang="en-US" sz="4800" b="1" dirty="0">
              <a:latin typeface="Tunga" pitchFamily="2"/>
            </a:endParaRPr>
          </a:p>
        </p:txBody>
      </p:sp>
      <p:sp>
        <p:nvSpPr>
          <p:cNvPr id="137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2514600"/>
            <a:ext cx="9144000" cy="4343400"/>
          </a:xfrm>
        </p:spPr>
        <p:txBody>
          <a:bodyPr/>
          <a:lstStyle/>
          <a:p>
            <a:r>
              <a:rPr lang="en-US" dirty="0">
                <a:solidFill>
                  <a:schemeClr val="accent3">
                    <a:lumMod val="20000"/>
                    <a:lumOff val="80000"/>
                  </a:schemeClr>
                </a:solidFill>
              </a:rPr>
              <a:t>If you do not consider yourself a “team player” then you need to create a personal development plan to improve these skills because,</a:t>
            </a:r>
          </a:p>
          <a:p>
            <a:r>
              <a:rPr lang="en-US" dirty="0">
                <a:solidFill>
                  <a:schemeClr val="accent3">
                    <a:lumMod val="20000"/>
                    <a:lumOff val="80000"/>
                  </a:schemeClr>
                </a:solidFill>
              </a:rPr>
              <a:t>Working effectively in teams is </a:t>
            </a:r>
            <a:r>
              <a:rPr lang="en-US" u="sng" dirty="0">
                <a:solidFill>
                  <a:schemeClr val="accent3">
                    <a:lumMod val="20000"/>
                    <a:lumOff val="80000"/>
                  </a:schemeClr>
                </a:solidFill>
              </a:rPr>
              <a:t>required</a:t>
            </a:r>
            <a:r>
              <a:rPr lang="en-US" dirty="0">
                <a:solidFill>
                  <a:schemeClr val="accent3">
                    <a:lumMod val="20000"/>
                    <a:lumOff val="80000"/>
                  </a:schemeClr>
                </a:solidFill>
              </a:rPr>
              <a:t> for success in ANY field;</a:t>
            </a:r>
          </a:p>
          <a:p>
            <a:r>
              <a:rPr lang="en-US" dirty="0">
                <a:solidFill>
                  <a:schemeClr val="accent3">
                    <a:lumMod val="20000"/>
                    <a:lumOff val="80000"/>
                  </a:schemeClr>
                </a:solidFill>
              </a:rPr>
              <a:t>The first step is </a:t>
            </a:r>
            <a:r>
              <a:rPr lang="en-US" b="1" dirty="0">
                <a:solidFill>
                  <a:schemeClr val="accent3">
                    <a:lumMod val="20000"/>
                    <a:lumOff val="80000"/>
                  </a:schemeClr>
                </a:solidFill>
              </a:rPr>
              <a:t>self-awareness,</a:t>
            </a:r>
            <a:r>
              <a:rPr lang="en-US" dirty="0">
                <a:solidFill>
                  <a:schemeClr val="accent3">
                    <a:lumMod val="20000"/>
                    <a:lumOff val="80000"/>
                  </a:schemeClr>
                </a:solidFill>
              </a:rPr>
              <a:t> the next step is </a:t>
            </a:r>
            <a:r>
              <a:rPr lang="en-US" b="1" dirty="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practice</a:t>
            </a:r>
            <a:r>
              <a:rPr lang="en-US" dirty="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.		(Pencil Activity)</a:t>
            </a:r>
            <a:endParaRPr lang="en-US" dirty="0">
              <a:solidFill>
                <a:schemeClr val="accent3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F01080-C2B7-4AF9-8AB9-6C3B2D01B574}" type="slidenum">
              <a:rPr lang="en-US" smtClean="0"/>
              <a:pPr/>
              <a:t>24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References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5257800"/>
          </a:xfrm>
        </p:spPr>
        <p:txBody>
          <a:bodyPr/>
          <a:lstStyle/>
          <a:p>
            <a:r>
              <a:rPr lang="en-US" sz="1700" dirty="0" smtClean="0"/>
              <a:t>Baker, W. and M. O’Malley. </a:t>
            </a:r>
            <a:r>
              <a:rPr lang="en-US" sz="1700" u="sng" dirty="0" smtClean="0"/>
              <a:t>Leading with Kindness</a:t>
            </a:r>
            <a:r>
              <a:rPr lang="en-US" sz="1700" dirty="0" smtClean="0"/>
              <a:t>, New York, NY: </a:t>
            </a:r>
            <a:r>
              <a:rPr lang="en-US" sz="1700" dirty="0" err="1" smtClean="0"/>
              <a:t>Amacom</a:t>
            </a:r>
            <a:r>
              <a:rPr lang="en-US" sz="1700" dirty="0" smtClean="0"/>
              <a:t>, </a:t>
            </a:r>
            <a:r>
              <a:rPr lang="en-US" sz="1700" dirty="0" smtClean="0"/>
              <a:t>2008</a:t>
            </a:r>
            <a:r>
              <a:rPr lang="en-US" sz="1700" dirty="0" smtClean="0"/>
              <a:t>.</a:t>
            </a:r>
          </a:p>
          <a:p>
            <a:r>
              <a:rPr lang="en-US" sz="1700" dirty="0" smtClean="0"/>
              <a:t>Blake, R., J. Mouton, et al. </a:t>
            </a:r>
            <a:r>
              <a:rPr lang="en-US" sz="1700" u="sng" dirty="0" smtClean="0"/>
              <a:t>Change by Design</a:t>
            </a:r>
            <a:r>
              <a:rPr lang="en-US" sz="1700" dirty="0" smtClean="0"/>
              <a:t>, Reading MA: Addison-Wesley, </a:t>
            </a:r>
            <a:r>
              <a:rPr lang="en-US" sz="1700" dirty="0" smtClean="0"/>
              <a:t>1989</a:t>
            </a:r>
            <a:r>
              <a:rPr lang="en-US" sz="1700" dirty="0" smtClean="0"/>
              <a:t>.</a:t>
            </a:r>
          </a:p>
          <a:p>
            <a:r>
              <a:rPr lang="en-US" sz="1700" dirty="0" smtClean="0"/>
              <a:t>Collins, J. </a:t>
            </a:r>
            <a:r>
              <a:rPr lang="en-US" sz="1700" u="sng" dirty="0" smtClean="0"/>
              <a:t>Good to Great</a:t>
            </a:r>
            <a:r>
              <a:rPr lang="en-US" sz="1700" dirty="0" smtClean="0"/>
              <a:t>, New York, NY: HarperCollins, 2001.</a:t>
            </a:r>
          </a:p>
          <a:p>
            <a:r>
              <a:rPr lang="en-US" sz="1700" dirty="0" err="1" smtClean="0"/>
              <a:t>Goleman</a:t>
            </a:r>
            <a:r>
              <a:rPr lang="en-US" sz="1700" dirty="0" smtClean="0"/>
              <a:t>, D., R. </a:t>
            </a:r>
            <a:r>
              <a:rPr lang="en-US" sz="1700" dirty="0" err="1" smtClean="0"/>
              <a:t>Boyatzis</a:t>
            </a:r>
            <a:r>
              <a:rPr lang="en-US" sz="1700" dirty="0" smtClean="0"/>
              <a:t>, et al. </a:t>
            </a:r>
            <a:r>
              <a:rPr lang="en-US" sz="1700" u="sng" dirty="0" smtClean="0"/>
              <a:t>Primal Leadership</a:t>
            </a:r>
            <a:r>
              <a:rPr lang="en-US" sz="1700" dirty="0" smtClean="0"/>
              <a:t>, Boston, MA: Harvard 	Business School </a:t>
            </a:r>
            <a:r>
              <a:rPr lang="en-US" sz="1700" dirty="0" smtClean="0"/>
              <a:t>	Press</a:t>
            </a:r>
            <a:r>
              <a:rPr lang="en-US" sz="1700" dirty="0" smtClean="0"/>
              <a:t>, 2004.</a:t>
            </a:r>
          </a:p>
          <a:p>
            <a:r>
              <a:rPr lang="en-US" sz="1700" dirty="0" err="1" smtClean="0"/>
              <a:t>Hackman</a:t>
            </a:r>
            <a:r>
              <a:rPr lang="en-US" sz="1700" dirty="0" smtClean="0"/>
              <a:t>, J. “Why Teams Don’t Work” </a:t>
            </a:r>
            <a:r>
              <a:rPr lang="en-US" sz="1700" u="sng" dirty="0" smtClean="0"/>
              <a:t>Harvard Business Review</a:t>
            </a:r>
            <a:r>
              <a:rPr lang="en-US" sz="1700" dirty="0" smtClean="0"/>
              <a:t>, Vol. 87, No. 5, May </a:t>
            </a:r>
            <a:r>
              <a:rPr lang="en-US" sz="1700" dirty="0" smtClean="0"/>
              <a:t>	2009</a:t>
            </a:r>
            <a:r>
              <a:rPr lang="en-US" sz="1700" dirty="0" smtClean="0"/>
              <a:t>.</a:t>
            </a:r>
          </a:p>
          <a:p>
            <a:r>
              <a:rPr lang="en-US" sz="1700" dirty="0" smtClean="0"/>
              <a:t>Miller, B. </a:t>
            </a:r>
            <a:r>
              <a:rPr lang="en-US" sz="1700" u="sng" dirty="0" smtClean="0"/>
              <a:t>Quick Team-Building Activities for Busy Managers</a:t>
            </a:r>
            <a:r>
              <a:rPr lang="en-US" sz="1700" dirty="0" smtClean="0"/>
              <a:t>, New York, NY: 	</a:t>
            </a:r>
            <a:r>
              <a:rPr lang="en-US" sz="1700" dirty="0" err="1" smtClean="0"/>
              <a:t>Amacom</a:t>
            </a:r>
            <a:r>
              <a:rPr lang="en-US" sz="1700" dirty="0" smtClean="0"/>
              <a:t>, 2004.</a:t>
            </a:r>
          </a:p>
          <a:p>
            <a:r>
              <a:rPr lang="en-US" sz="1700" dirty="0" err="1" smtClean="0"/>
              <a:t>Pausch</a:t>
            </a:r>
            <a:r>
              <a:rPr lang="en-US" sz="1700" dirty="0" smtClean="0"/>
              <a:t>, R. and J. </a:t>
            </a:r>
            <a:r>
              <a:rPr lang="en-US" sz="1700" dirty="0" err="1" smtClean="0"/>
              <a:t>Zaslow</a:t>
            </a:r>
            <a:r>
              <a:rPr lang="en-US" sz="1700" dirty="0" smtClean="0"/>
              <a:t>. </a:t>
            </a:r>
            <a:r>
              <a:rPr lang="en-US" sz="1700" u="sng" dirty="0" smtClean="0"/>
              <a:t>The Last Lecture</a:t>
            </a:r>
            <a:r>
              <a:rPr lang="en-US" sz="1700" dirty="0" smtClean="0"/>
              <a:t>, Hyperion, New York, NY: 2008.</a:t>
            </a:r>
          </a:p>
          <a:p>
            <a:r>
              <a:rPr lang="en-US" sz="1700" dirty="0" smtClean="0"/>
              <a:t>Project Adventure. &lt;www.pa.org&gt;</a:t>
            </a:r>
          </a:p>
          <a:p>
            <a:r>
              <a:rPr lang="en-US" sz="1700" dirty="0" err="1" smtClean="0"/>
              <a:t>Rohnke</a:t>
            </a:r>
            <a:r>
              <a:rPr lang="en-US" sz="1700" dirty="0" smtClean="0"/>
              <a:t>, C. </a:t>
            </a:r>
            <a:r>
              <a:rPr lang="en-US" sz="1700" u="sng" dirty="0" err="1" smtClean="0"/>
              <a:t>Cowstails</a:t>
            </a:r>
            <a:r>
              <a:rPr lang="en-US" sz="1700" u="sng" dirty="0" smtClean="0"/>
              <a:t> and Cobras 2: A Guide to Games, Initiatives, Ropes </a:t>
            </a:r>
            <a:r>
              <a:rPr lang="en-US" sz="1700" dirty="0" smtClean="0"/>
              <a:t>	</a:t>
            </a:r>
            <a:r>
              <a:rPr lang="en-US" sz="1700" u="sng" dirty="0" smtClean="0"/>
              <a:t>Courses &amp; Adventure Curriculum</a:t>
            </a:r>
            <a:r>
              <a:rPr lang="en-US" sz="1700" dirty="0" smtClean="0"/>
              <a:t>, Kendall/Hunt, Dubuque, IA:1980</a:t>
            </a:r>
          </a:p>
          <a:p>
            <a:r>
              <a:rPr lang="en-US" sz="1700" dirty="0" smtClean="0"/>
              <a:t>The Adventure Group. &lt;www.theadventuregroup.com&gt;</a:t>
            </a:r>
          </a:p>
          <a:p>
            <a:r>
              <a:rPr lang="en-US" sz="1700" dirty="0" err="1" smtClean="0"/>
              <a:t>Thill</a:t>
            </a:r>
            <a:r>
              <a:rPr lang="en-US" sz="1700" dirty="0"/>
              <a:t>, J. V. &amp; </a:t>
            </a:r>
            <a:r>
              <a:rPr lang="en-US" sz="1700" dirty="0" err="1"/>
              <a:t>Bovée</a:t>
            </a:r>
            <a:r>
              <a:rPr lang="en-US" sz="1700" dirty="0"/>
              <a:t>, C. L. </a:t>
            </a:r>
            <a:r>
              <a:rPr lang="en-US" sz="1700" u="sng" dirty="0" smtClean="0"/>
              <a:t>Excellence </a:t>
            </a:r>
            <a:r>
              <a:rPr lang="en-US" sz="1700" u="sng" dirty="0"/>
              <a:t>in Business Communication</a:t>
            </a:r>
            <a:r>
              <a:rPr lang="en-US" sz="1700" dirty="0"/>
              <a:t> </a:t>
            </a:r>
            <a:r>
              <a:rPr lang="en-US" sz="1700" dirty="0" smtClean="0"/>
              <a:t>(8</a:t>
            </a:r>
            <a:r>
              <a:rPr lang="en-US" sz="1700" baseline="30000" dirty="0" smtClean="0"/>
              <a:t>th</a:t>
            </a:r>
            <a:r>
              <a:rPr lang="en-US" sz="1700" dirty="0" smtClean="0"/>
              <a:t> </a:t>
            </a:r>
            <a:r>
              <a:rPr lang="en-US" sz="1700" dirty="0" err="1"/>
              <a:t>ed</a:t>
            </a:r>
            <a:r>
              <a:rPr lang="en-US" sz="1700" dirty="0" smtClean="0"/>
              <a:t>), </a:t>
            </a:r>
            <a:r>
              <a:rPr lang="en-US" sz="1700" dirty="0" smtClean="0"/>
              <a:t>United States</a:t>
            </a:r>
            <a:r>
              <a:rPr lang="en-US" sz="1700"/>
              <a:t>: </a:t>
            </a:r>
            <a:r>
              <a:rPr lang="en-US" sz="1700" smtClean="0"/>
              <a:t>	Pearson/Prentice </a:t>
            </a:r>
            <a:r>
              <a:rPr lang="en-US" sz="1700" dirty="0" smtClean="0"/>
              <a:t>Hall, 2008.</a:t>
            </a:r>
            <a:endParaRPr lang="en-US" sz="1700" dirty="0"/>
          </a:p>
          <a:p>
            <a:r>
              <a:rPr lang="en-US" sz="1700" dirty="0" smtClean="0"/>
              <a:t>Whitney, D., A. </a:t>
            </a:r>
            <a:r>
              <a:rPr lang="en-US" sz="1700" dirty="0" err="1" smtClean="0"/>
              <a:t>Tosten</a:t>
            </a:r>
            <a:r>
              <a:rPr lang="en-US" sz="1700" dirty="0" smtClean="0"/>
              <a:t>-Bloom, et al. </a:t>
            </a:r>
            <a:r>
              <a:rPr lang="en-US" sz="1700" u="sng" dirty="0" smtClean="0"/>
              <a:t>Appreciative Team Building</a:t>
            </a:r>
            <a:r>
              <a:rPr lang="en-US" sz="1700" dirty="0" smtClean="0"/>
              <a:t>, New </a:t>
            </a:r>
            <a:r>
              <a:rPr lang="en-US" sz="1700" dirty="0" smtClean="0"/>
              <a:t>York, NY</a:t>
            </a:r>
            <a:r>
              <a:rPr lang="en-US" sz="1700" dirty="0" smtClean="0"/>
              <a:t>: </a:t>
            </a:r>
            <a:r>
              <a:rPr lang="en-US" sz="1700" dirty="0" smtClean="0"/>
              <a:t>	</a:t>
            </a:r>
            <a:r>
              <a:rPr lang="en-US" sz="1700" dirty="0" err="1" smtClean="0"/>
              <a:t>iUniverse</a:t>
            </a:r>
            <a:r>
              <a:rPr lang="en-US" sz="1700" dirty="0" smtClean="0"/>
              <a:t>, Inc</a:t>
            </a:r>
            <a:r>
              <a:rPr lang="en-US" sz="1700" dirty="0" smtClean="0"/>
              <a:t>., 2004.</a:t>
            </a:r>
            <a:endParaRPr lang="en-US" sz="1700" dirty="0" smtClean="0"/>
          </a:p>
          <a:p>
            <a:pPr>
              <a:buNone/>
            </a:pPr>
            <a:endParaRPr lang="en-US" sz="1600" dirty="0" smtClean="0"/>
          </a:p>
          <a:p>
            <a:endParaRPr lang="en-US" sz="1600" dirty="0" smtClean="0"/>
          </a:p>
          <a:p>
            <a:pPr>
              <a:buNone/>
            </a:pPr>
            <a:endParaRPr lang="en-US" sz="1600" dirty="0" smtClean="0"/>
          </a:p>
          <a:p>
            <a:endParaRPr lang="en-US" sz="1600" dirty="0"/>
          </a:p>
          <a:p>
            <a:endParaRPr lang="en-US" sz="2400" dirty="0"/>
          </a:p>
          <a:p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F01080-C2B7-4AF9-8AB9-6C3B2D01B574}" type="slidenum">
              <a:rPr lang="en-US" smtClean="0"/>
              <a:pPr/>
              <a:t>25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-Point Star 7"/>
          <p:cNvSpPr/>
          <p:nvPr/>
        </p:nvSpPr>
        <p:spPr bwMode="auto">
          <a:xfrm>
            <a:off x="6172200" y="533400"/>
            <a:ext cx="2971800" cy="2743200"/>
          </a:xfrm>
          <a:prstGeom prst="star7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Today’s Agenda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600200"/>
            <a:ext cx="6477000" cy="5105400"/>
          </a:xfrm>
        </p:spPr>
        <p:txBody>
          <a:bodyPr/>
          <a:lstStyle/>
          <a:p>
            <a:r>
              <a:rPr lang="en-US" dirty="0" smtClean="0">
                <a:solidFill>
                  <a:srgbClr val="FF9900"/>
                </a:solidFill>
              </a:rPr>
              <a:t>Begin with activities because it’s early and we need to wake up!</a:t>
            </a:r>
          </a:p>
          <a:p>
            <a:r>
              <a:rPr lang="en-US" dirty="0" smtClean="0">
                <a:solidFill>
                  <a:srgbClr val="008000"/>
                </a:solidFill>
              </a:rPr>
              <a:t>PowerPoint presentation on Teams with Discussion</a:t>
            </a:r>
          </a:p>
          <a:p>
            <a:r>
              <a:rPr lang="en-US" dirty="0" smtClean="0"/>
              <a:t>Interpersonal &amp; Leadership Assessments</a:t>
            </a:r>
          </a:p>
          <a:p>
            <a:r>
              <a:rPr lang="en-US" dirty="0" smtClean="0">
                <a:solidFill>
                  <a:srgbClr val="FF00FF"/>
                </a:solidFill>
              </a:rPr>
              <a:t>Lunch! </a:t>
            </a:r>
          </a:p>
          <a:p>
            <a:r>
              <a:rPr lang="en-US" dirty="0" smtClean="0">
                <a:solidFill>
                  <a:srgbClr val="9933FF"/>
                </a:solidFill>
              </a:rPr>
              <a:t>More activities</a:t>
            </a:r>
          </a:p>
          <a:p>
            <a:r>
              <a:rPr lang="en-US" dirty="0" smtClean="0">
                <a:solidFill>
                  <a:srgbClr val="66FF33"/>
                </a:solidFill>
              </a:rPr>
              <a:t>Debrief</a:t>
            </a:r>
          </a:p>
          <a:p>
            <a:endParaRPr lang="en-US" dirty="0" smtClean="0"/>
          </a:p>
          <a:p>
            <a:pPr lvl="1"/>
            <a:endParaRPr lang="en-US" dirty="0"/>
          </a:p>
        </p:txBody>
      </p:sp>
      <p:pic>
        <p:nvPicPr>
          <p:cNvPr id="13316" name="Picture 4" descr="C:\Documents and Settings\Administrator\Local Settings\Temporary Internet Files\Content.IE5\HRZMIOIY\MPj04317390000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38800" y="3352800"/>
            <a:ext cx="3505200" cy="3505200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6629400" y="1066800"/>
            <a:ext cx="21336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Tahoma" pitchFamily="34" charset="0"/>
                <a:cs typeface="Tahoma" pitchFamily="34" charset="0"/>
              </a:rPr>
              <a:t>It’s going to be a fast-paced and fun-filled day!</a:t>
            </a:r>
            <a:endParaRPr lang="en-US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F01080-C2B7-4AF9-8AB9-6C3B2D01B574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a Circle?</a:t>
            </a:r>
            <a:endParaRPr lang="en-US" dirty="0"/>
          </a:p>
        </p:txBody>
      </p:sp>
      <p:pic>
        <p:nvPicPr>
          <p:cNvPr id="14338" name="Picture 2" descr="C:\Documents and Settings\Administrator\Local Settings\Temporary Internet Files\Content.IE5\HRZMIOIY\MPj04307650000[1]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785840" y="1600200"/>
            <a:ext cx="7572320" cy="5105400"/>
          </a:xfrm>
          <a:prstGeom prst="rect">
            <a:avLst/>
          </a:prstGeom>
          <a:noFill/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F01080-C2B7-4AF9-8AB9-6C3B2D01B574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Why did we do this activity?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a Circle?</a:t>
            </a:r>
            <a:endParaRPr lang="en-US" dirty="0"/>
          </a:p>
        </p:txBody>
      </p:sp>
      <p:pic>
        <p:nvPicPr>
          <p:cNvPr id="15362" name="Picture 2" descr="C:\Documents and Settings\Administrator\Local Settings\Temporary Internet Files\Content.IE5\STP27K3B\MCj04080440000[1].wm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191000" y="3048000"/>
            <a:ext cx="3528021" cy="3810000"/>
          </a:xfrm>
          <a:prstGeom prst="rect">
            <a:avLst/>
          </a:prstGeom>
          <a:noFill/>
        </p:spPr>
      </p:pic>
      <p:pic>
        <p:nvPicPr>
          <p:cNvPr id="15363" name="Picture 3" descr="C:\Documents and Settings\Administrator\Local Settings\Temporary Internet Files\Content.IE5\HRZMIOIY\MCj04315120000[1]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40841" y="2155042"/>
            <a:ext cx="2615210" cy="2615210"/>
          </a:xfrm>
          <a:prstGeom prst="rect">
            <a:avLst/>
          </a:prstGeom>
          <a:noFill/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F01080-C2B7-4AF9-8AB9-6C3B2D01B574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Animal Toss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Name Cards</a:t>
            </a:r>
            <a:endParaRPr lang="en-US" dirty="0"/>
          </a:p>
        </p:txBody>
      </p:sp>
      <p:grpSp>
        <p:nvGrpSpPr>
          <p:cNvPr id="9" name="Group 8"/>
          <p:cNvGrpSpPr/>
          <p:nvPr/>
        </p:nvGrpSpPr>
        <p:grpSpPr>
          <a:xfrm>
            <a:off x="5867400" y="2895599"/>
            <a:ext cx="2743200" cy="3219263"/>
            <a:chOff x="5867400" y="2895599"/>
            <a:chExt cx="2743200" cy="3219263"/>
          </a:xfrm>
        </p:grpSpPr>
        <p:pic>
          <p:nvPicPr>
            <p:cNvPr id="16389" name="Picture 5" descr="C:\Documents and Settings\Administrator\Local Settings\Temporary Internet Files\Content.IE5\WFWMVAOZ\MCj01499630000[1].wmf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6172200" y="2895599"/>
              <a:ext cx="2438400" cy="3219263"/>
            </a:xfrm>
            <a:prstGeom prst="rect">
              <a:avLst/>
            </a:prstGeom>
            <a:noFill/>
          </p:spPr>
        </p:pic>
        <p:pic>
          <p:nvPicPr>
            <p:cNvPr id="16387" name="Picture 3" descr="C:\Documents and Settings\Administrator\Local Settings\Temporary Internet Files\Content.IE5\0J8YR0BC\MCj01382390000[1].wmf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5867400" y="3733801"/>
              <a:ext cx="893956" cy="587308"/>
            </a:xfrm>
            <a:prstGeom prst="rect">
              <a:avLst/>
            </a:prstGeom>
            <a:noFill/>
          </p:spPr>
        </p:pic>
      </p:grp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F01080-C2B7-4AF9-8AB9-6C3B2D01B574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Get-To-Know-You-Bingo</a:t>
            </a:r>
            <a:endParaRPr lang="en-US" dirty="0"/>
          </a:p>
        </p:txBody>
      </p:sp>
      <p:pic>
        <p:nvPicPr>
          <p:cNvPr id="18434" name="Picture 2" descr="C:\Documents and Settings\Administrator\Local Settings\Temporary Internet Files\Content.IE5\WFWMVAOZ\MCj03361540000[1].wm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33600" y="1530305"/>
            <a:ext cx="4787037" cy="3727495"/>
          </a:xfrm>
          <a:prstGeom prst="rect">
            <a:avLst/>
          </a:prstGeom>
          <a:noFill/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F01080-C2B7-4AF9-8AB9-6C3B2D01B574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b="1" dirty="0"/>
              <a:t>Communication in Teams</a:t>
            </a:r>
          </a:p>
        </p:txBody>
      </p:sp>
      <p:sp>
        <p:nvSpPr>
          <p:cNvPr id="1167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Wingdings" pitchFamily="2" charset="2"/>
              <a:buNone/>
            </a:pPr>
            <a:endParaRPr lang="en-US" dirty="0">
              <a:solidFill>
                <a:srgbClr val="CC0000"/>
              </a:solidFill>
            </a:endParaRPr>
          </a:p>
          <a:p>
            <a:endParaRPr lang="en-US" dirty="0"/>
          </a:p>
        </p:txBody>
      </p:sp>
      <p:sp>
        <p:nvSpPr>
          <p:cNvPr id="116740" name="Rectangle 4"/>
          <p:cNvSpPr>
            <a:spLocks noChangeArrowheads="1"/>
          </p:cNvSpPr>
          <p:nvPr/>
        </p:nvSpPr>
        <p:spPr bwMode="auto">
          <a:xfrm>
            <a:off x="685800" y="1752601"/>
            <a:ext cx="7848600" cy="71835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eaLnBrk="1" hangingPunct="1">
              <a:lnSpc>
                <a:spcPct val="80000"/>
              </a:lnSpc>
              <a:spcBef>
                <a:spcPct val="20000"/>
              </a:spcBef>
              <a:spcAft>
                <a:spcPct val="20000"/>
              </a:spcAft>
              <a:buClr>
                <a:srgbClr val="CC0000"/>
              </a:buClr>
              <a:buSzPct val="110000"/>
            </a:pPr>
            <a:r>
              <a:rPr lang="en-US" sz="44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Is a </a:t>
            </a:r>
            <a:r>
              <a:rPr lang="en-US" sz="4400" b="1" u="sng" dirty="0" smtClean="0"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group</a:t>
            </a:r>
            <a:r>
              <a:rPr lang="en-US" sz="44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the same as a </a:t>
            </a:r>
            <a:r>
              <a:rPr lang="en-US" sz="4400" b="1" u="sng" dirty="0" smtClean="0"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team</a:t>
            </a:r>
            <a:r>
              <a:rPr lang="en-US" sz="44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?</a:t>
            </a:r>
          </a:p>
          <a:p>
            <a:pPr algn="ctr" eaLnBrk="1" hangingPunct="1">
              <a:lnSpc>
                <a:spcPct val="80000"/>
              </a:lnSpc>
              <a:spcBef>
                <a:spcPct val="20000"/>
              </a:spcBef>
              <a:spcAft>
                <a:spcPct val="20000"/>
              </a:spcAft>
              <a:buClr>
                <a:srgbClr val="CC0000"/>
              </a:buClr>
              <a:buSzPct val="110000"/>
              <a:buFont typeface="Wingdings" pitchFamily="2" charset="2"/>
              <a:buNone/>
            </a:pPr>
            <a:endParaRPr lang="en-US" sz="4400" b="1" dirty="0" smtClean="0">
              <a:latin typeface="Arial" charset="0"/>
            </a:endParaRPr>
          </a:p>
          <a:p>
            <a:pPr algn="ctr" eaLnBrk="1" hangingPunct="1">
              <a:lnSpc>
                <a:spcPct val="80000"/>
              </a:lnSpc>
              <a:spcBef>
                <a:spcPct val="20000"/>
              </a:spcBef>
              <a:spcAft>
                <a:spcPct val="20000"/>
              </a:spcAft>
              <a:buClr>
                <a:srgbClr val="CC0000"/>
              </a:buClr>
              <a:buSzPct val="110000"/>
              <a:buFont typeface="Wingdings" pitchFamily="2" charset="2"/>
              <a:buNone/>
            </a:pPr>
            <a:r>
              <a:rPr lang="en-US" sz="4400" b="1" dirty="0" smtClean="0">
                <a:latin typeface="Arial" charset="0"/>
              </a:rPr>
              <a:t>A </a:t>
            </a:r>
            <a:r>
              <a:rPr lang="en-US" sz="4400" b="1" i="1" u="sng" dirty="0">
                <a:solidFill>
                  <a:srgbClr val="FF00FF"/>
                </a:solidFill>
                <a:latin typeface="Arial" charset="0"/>
              </a:rPr>
              <a:t>team</a:t>
            </a:r>
            <a:r>
              <a:rPr lang="en-US" sz="4400" b="1" dirty="0">
                <a:latin typeface="Arial" charset="0"/>
              </a:rPr>
              <a:t> …</a:t>
            </a:r>
          </a:p>
          <a:p>
            <a:pPr algn="ctr" eaLnBrk="1" hangingPunct="1">
              <a:lnSpc>
                <a:spcPct val="80000"/>
              </a:lnSpc>
              <a:spcBef>
                <a:spcPct val="20000"/>
              </a:spcBef>
              <a:spcAft>
                <a:spcPct val="20000"/>
              </a:spcAft>
              <a:buClr>
                <a:srgbClr val="CC0000"/>
              </a:buClr>
              <a:buSzPct val="110000"/>
              <a:buFont typeface="Wingdings" pitchFamily="2" charset="2"/>
              <a:buNone/>
            </a:pPr>
            <a:r>
              <a:rPr lang="en-US" sz="4400" b="1" dirty="0">
                <a:latin typeface="Arial" charset="0"/>
              </a:rPr>
              <a:t>is a unit of two or more people who work together to achieve a goal.</a:t>
            </a:r>
          </a:p>
          <a:p>
            <a:pPr algn="ctr" eaLnBrk="1" hangingPunct="1">
              <a:lnSpc>
                <a:spcPct val="80000"/>
              </a:lnSpc>
              <a:spcBef>
                <a:spcPct val="20000"/>
              </a:spcBef>
              <a:spcAft>
                <a:spcPct val="20000"/>
              </a:spcAft>
              <a:buClr>
                <a:srgbClr val="CC0000"/>
              </a:buClr>
              <a:buSzPct val="110000"/>
              <a:buFont typeface="Wingdings" pitchFamily="2" charset="2"/>
              <a:buNone/>
            </a:pPr>
            <a:endParaRPr lang="en-US" sz="4400" b="1" dirty="0">
              <a:latin typeface="Arial" charset="0"/>
            </a:endParaRPr>
          </a:p>
          <a:p>
            <a:pPr algn="ctr" eaLnBrk="1" hangingPunct="1">
              <a:lnSpc>
                <a:spcPct val="80000"/>
              </a:lnSpc>
              <a:spcBef>
                <a:spcPct val="20000"/>
              </a:spcBef>
              <a:spcAft>
                <a:spcPct val="20000"/>
              </a:spcAft>
              <a:buClr>
                <a:srgbClr val="CC0000"/>
              </a:buClr>
              <a:buSzPct val="110000"/>
              <a:buFont typeface="Wingdings" pitchFamily="2" charset="2"/>
              <a:buNone/>
            </a:pPr>
            <a:endParaRPr lang="en-US" sz="3200" b="1" dirty="0">
              <a:latin typeface="Arial" charset="0"/>
            </a:endParaRPr>
          </a:p>
          <a:p>
            <a:pPr eaLnBrk="1" hangingPunct="1">
              <a:lnSpc>
                <a:spcPct val="80000"/>
              </a:lnSpc>
              <a:spcBef>
                <a:spcPct val="20000"/>
              </a:spcBef>
              <a:spcAft>
                <a:spcPct val="20000"/>
              </a:spcAft>
              <a:buClr>
                <a:srgbClr val="CC0000"/>
              </a:buClr>
              <a:buSzPct val="110000"/>
              <a:buFont typeface="Wingdings" pitchFamily="2" charset="2"/>
              <a:buChar char="w"/>
            </a:pPr>
            <a:endParaRPr lang="en-US" sz="4400" b="1" dirty="0">
              <a:latin typeface="Arial" charset="0"/>
            </a:endParaRPr>
          </a:p>
          <a:p>
            <a:pPr eaLnBrk="1" hangingPunct="1">
              <a:lnSpc>
                <a:spcPct val="80000"/>
              </a:lnSpc>
              <a:spcBef>
                <a:spcPct val="20000"/>
              </a:spcBef>
              <a:spcAft>
                <a:spcPct val="20000"/>
              </a:spcAft>
              <a:buClr>
                <a:srgbClr val="CC0000"/>
              </a:buClr>
              <a:buSzPct val="110000"/>
              <a:buFont typeface="Wingdings" pitchFamily="2" charset="2"/>
              <a:buNone/>
            </a:pPr>
            <a:endParaRPr lang="en-US" sz="4400" b="1" dirty="0">
              <a:latin typeface="Arial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F01080-C2B7-4AF9-8AB9-6C3B2D01B574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167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167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4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11674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1674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Good or Bad team experiences?</a:t>
            </a:r>
            <a:endParaRPr lang="en-US" dirty="0"/>
          </a:p>
        </p:txBody>
      </p:sp>
      <p:pic>
        <p:nvPicPr>
          <p:cNvPr id="19460" name="Picture 4" descr="C:\Documents and Settings\Administrator\Local Settings\Temporary Internet Files\Content.IE5\0J8YR0BC\MPj02851440000[1]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9200" y="2667000"/>
            <a:ext cx="3657600" cy="2401824"/>
          </a:xfrm>
          <a:prstGeom prst="rect">
            <a:avLst/>
          </a:prstGeom>
          <a:noFill/>
        </p:spPr>
      </p:pic>
      <p:pic>
        <p:nvPicPr>
          <p:cNvPr id="19463" name="Picture 7" descr="C:\Documents and Settings\Administrator\Local Settings\Temporary Internet Files\Content.IE5\STP27K3B\MPj04265130000[1]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05400" y="2286000"/>
            <a:ext cx="2685827" cy="4038600"/>
          </a:xfrm>
          <a:prstGeom prst="rect">
            <a:avLst/>
          </a:prstGeom>
          <a:noFill/>
        </p:spPr>
      </p:pic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F01080-C2B7-4AF9-8AB9-6C3B2D01B574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amwork puzzle design template">
  <a:themeElements>
    <a:clrScheme name="Default Design 1">
      <a:dk1>
        <a:srgbClr val="003366"/>
      </a:dk1>
      <a:lt1>
        <a:srgbClr val="0099CC"/>
      </a:lt1>
      <a:dk2>
        <a:srgbClr val="003366"/>
      </a:dk2>
      <a:lt2>
        <a:srgbClr val="003366"/>
      </a:lt2>
      <a:accent1>
        <a:srgbClr val="DAE7EE"/>
      </a:accent1>
      <a:accent2>
        <a:srgbClr val="9ED2F6"/>
      </a:accent2>
      <a:accent3>
        <a:srgbClr val="AACAE2"/>
      </a:accent3>
      <a:accent4>
        <a:srgbClr val="002A56"/>
      </a:accent4>
      <a:accent5>
        <a:srgbClr val="EAF1F5"/>
      </a:accent5>
      <a:accent6>
        <a:srgbClr val="8FBEDF"/>
      </a:accent6>
      <a:hlink>
        <a:srgbClr val="D1B681"/>
      </a:hlink>
      <a:folHlink>
        <a:srgbClr val="B2C45A"/>
      </a:folHlink>
    </a:clrScheme>
    <a:fontScheme name="Default Design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lnDef>
  </a:objectDefaults>
  <a:extraClrSchemeLst>
    <a:extraClrScheme>
      <a:clrScheme name="Default Design 1">
        <a:dk1>
          <a:srgbClr val="003366"/>
        </a:dk1>
        <a:lt1>
          <a:srgbClr val="0099CC"/>
        </a:lt1>
        <a:dk2>
          <a:srgbClr val="003366"/>
        </a:dk2>
        <a:lt2>
          <a:srgbClr val="003366"/>
        </a:lt2>
        <a:accent1>
          <a:srgbClr val="DAE7EE"/>
        </a:accent1>
        <a:accent2>
          <a:srgbClr val="9ED2F6"/>
        </a:accent2>
        <a:accent3>
          <a:srgbClr val="AACAE2"/>
        </a:accent3>
        <a:accent4>
          <a:srgbClr val="002A56"/>
        </a:accent4>
        <a:accent5>
          <a:srgbClr val="EAF1F5"/>
        </a:accent5>
        <a:accent6>
          <a:srgbClr val="8FBEDF"/>
        </a:accent6>
        <a:hlink>
          <a:srgbClr val="D1B681"/>
        </a:hlink>
        <a:folHlink>
          <a:srgbClr val="B2C45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Teamwork puzzle design template</Template>
  <TotalTime>269</TotalTime>
  <Words>608</Words>
  <Application>Microsoft PowerPoint</Application>
  <PresentationFormat>On-screen Show (4:3)</PresentationFormat>
  <Paragraphs>164</Paragraphs>
  <Slides>25</Slides>
  <Notes>9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7" baseType="lpstr">
      <vt:lpstr>Teamwork puzzle design template</vt:lpstr>
      <vt:lpstr>Photo Editor Photo</vt:lpstr>
      <vt:lpstr>Welcome!</vt:lpstr>
      <vt:lpstr>Slide 2</vt:lpstr>
      <vt:lpstr>Today’s Agenda</vt:lpstr>
      <vt:lpstr>What is a Circle?</vt:lpstr>
      <vt:lpstr>What is a Circle?</vt:lpstr>
      <vt:lpstr>Animal Toss</vt:lpstr>
      <vt:lpstr>Get-To-Know-You-Bingo</vt:lpstr>
      <vt:lpstr>Communication in Teams</vt:lpstr>
      <vt:lpstr>Good or Bad team experiences?</vt:lpstr>
      <vt:lpstr>What are the Advantages of Teams?</vt:lpstr>
      <vt:lpstr>What are the Disadvantages?</vt:lpstr>
      <vt:lpstr>Define a Team Contract</vt:lpstr>
      <vt:lpstr>Slide 13</vt:lpstr>
      <vt:lpstr>Developing an Effective Team</vt:lpstr>
      <vt:lpstr>Effective Teamwork</vt:lpstr>
      <vt:lpstr>Effective Teamwork</vt:lpstr>
      <vt:lpstr>Emotional Intelligence</vt:lpstr>
      <vt:lpstr>Team Evolution</vt:lpstr>
      <vt:lpstr>Snowflakes</vt:lpstr>
      <vt:lpstr>Understanding Conflict</vt:lpstr>
      <vt:lpstr>Resolving Conflict</vt:lpstr>
      <vt:lpstr>Overcoming Resistance</vt:lpstr>
      <vt:lpstr>Nonverbal Communication</vt:lpstr>
      <vt:lpstr>Conclusion</vt:lpstr>
      <vt:lpstr>References</vt:lpstr>
    </vt:vector>
  </TitlesOfParts>
  <Manager/>
  <Company>IUP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subject/>
  <dc:creator>ECOBIT</dc:creator>
  <cp:keywords/>
  <dc:description/>
  <cp:lastModifiedBy>xpp</cp:lastModifiedBy>
  <cp:revision>45</cp:revision>
  <dcterms:created xsi:type="dcterms:W3CDTF">2009-05-07T14:57:31Z</dcterms:created>
  <dcterms:modified xsi:type="dcterms:W3CDTF">2009-05-08T12:05:59Z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TC011408331033</vt:lpwstr>
  </property>
</Properties>
</file>