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0" r:id="rId2"/>
    <p:sldId id="331" r:id="rId3"/>
    <p:sldId id="274" r:id="rId4"/>
    <p:sldId id="270" r:id="rId5"/>
    <p:sldId id="272" r:id="rId6"/>
    <p:sldId id="273" r:id="rId7"/>
    <p:sldId id="275" r:id="rId8"/>
    <p:sldId id="276" r:id="rId9"/>
    <p:sldId id="277" r:id="rId10"/>
    <p:sldId id="278" r:id="rId11"/>
    <p:sldId id="279" r:id="rId12"/>
    <p:sldId id="280" r:id="rId13"/>
    <p:sldId id="281" r:id="rId14"/>
    <p:sldId id="282" r:id="rId15"/>
    <p:sldId id="283" r:id="rId16"/>
    <p:sldId id="284" r:id="rId17"/>
    <p:sldId id="292" r:id="rId18"/>
    <p:sldId id="325" r:id="rId19"/>
    <p:sldId id="286" r:id="rId20"/>
    <p:sldId id="287" r:id="rId21"/>
    <p:sldId id="322" r:id="rId22"/>
    <p:sldId id="323" r:id="rId23"/>
    <p:sldId id="293" r:id="rId24"/>
    <p:sldId id="295" r:id="rId25"/>
    <p:sldId id="328" r:id="rId26"/>
    <p:sldId id="324" r:id="rId27"/>
    <p:sldId id="329" r:id="rId28"/>
    <p:sldId id="332" r:id="rId29"/>
    <p:sldId id="304" r:id="rId30"/>
    <p:sldId id="27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2"/>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9" autoAdjust="0"/>
    <p:restoredTop sz="93943" autoAdjust="0"/>
  </p:normalViewPr>
  <p:slideViewPr>
    <p:cSldViewPr snapToGrid="0" showGuides="1">
      <p:cViewPr varScale="1">
        <p:scale>
          <a:sx n="56" d="100"/>
          <a:sy n="56" d="100"/>
        </p:scale>
        <p:origin x="108" y="21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4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vizualize.me/" TargetMode="External"/><Relationship Id="rId2" Type="http://schemas.openxmlformats.org/officeDocument/2006/relationships/hyperlink" Target="https://www.canva.com/" TargetMode="External"/><Relationship Id="rId1" Type="http://schemas.openxmlformats.org/officeDocument/2006/relationships/hyperlink" Target="https://www.visme.co/" TargetMode="External"/><Relationship Id="rId5" Type="http://schemas.openxmlformats.org/officeDocument/2006/relationships/hyperlink" Target="https://infogram.com/" TargetMode="External"/><Relationship Id="rId4" Type="http://schemas.openxmlformats.org/officeDocument/2006/relationships/hyperlink" Target="https://biteable.c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infogram.com/" TargetMode="External"/><Relationship Id="rId2" Type="http://schemas.openxmlformats.org/officeDocument/2006/relationships/hyperlink" Target="https://www.canva.com/" TargetMode="External"/><Relationship Id="rId1" Type="http://schemas.openxmlformats.org/officeDocument/2006/relationships/hyperlink" Target="https://www.visme.co/" TargetMode="External"/><Relationship Id="rId5" Type="http://schemas.openxmlformats.org/officeDocument/2006/relationships/hyperlink" Target="https://biteable.com/" TargetMode="External"/><Relationship Id="rId4" Type="http://schemas.openxmlformats.org/officeDocument/2006/relationships/hyperlink" Target="http://vizualize.me/" TargetMode="Externa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9397E-48E9-40E0-8879-191BEC450B0C}" type="doc">
      <dgm:prSet loTypeId="urn:microsoft.com/office/officeart/2005/8/layout/default" loCatId="list" qsTypeId="urn:microsoft.com/office/officeart/2005/8/quickstyle/simple3" qsCatId="simple" csTypeId="urn:microsoft.com/office/officeart/2005/8/colors/accent6_3" csCatId="accent6" phldr="1"/>
      <dgm:spPr/>
      <dgm:t>
        <a:bodyPr/>
        <a:lstStyle/>
        <a:p>
          <a:endParaRPr lang="en-US"/>
        </a:p>
      </dgm:t>
    </dgm:pt>
    <dgm:pt modelId="{A0CB5318-FB72-4DE6-B243-AF6D958B8F0C}">
      <dgm:prSet custT="1"/>
      <dgm:spPr/>
      <dgm:t>
        <a:bodyPr/>
        <a:lstStyle/>
        <a:p>
          <a:pPr algn="ctr"/>
          <a:r>
            <a:rPr lang="en-US" sz="2400" dirty="0">
              <a:hlinkClick xmlns:r="http://schemas.openxmlformats.org/officeDocument/2006/relationships" r:id="rId1"/>
            </a:rPr>
            <a:t>Visme</a:t>
          </a:r>
          <a:endParaRPr lang="en-US" sz="2400" dirty="0"/>
        </a:p>
      </dgm:t>
    </dgm:pt>
    <dgm:pt modelId="{7D2C459B-7CFF-4C4F-9660-EA2D9DDBAFAC}" type="parTrans" cxnId="{EBAC767C-D4F2-4FD8-99B6-935C7BB51C1B}">
      <dgm:prSet/>
      <dgm:spPr/>
      <dgm:t>
        <a:bodyPr/>
        <a:lstStyle/>
        <a:p>
          <a:endParaRPr lang="en-US"/>
        </a:p>
      </dgm:t>
    </dgm:pt>
    <dgm:pt modelId="{93777B1F-5BC2-43A9-9F5B-1E2BC8E4D3A7}" type="sibTrans" cxnId="{EBAC767C-D4F2-4FD8-99B6-935C7BB51C1B}">
      <dgm:prSet/>
      <dgm:spPr/>
      <dgm:t>
        <a:bodyPr/>
        <a:lstStyle/>
        <a:p>
          <a:endParaRPr lang="en-US"/>
        </a:p>
      </dgm:t>
    </dgm:pt>
    <dgm:pt modelId="{17E1DAC9-6BFB-4A35-A312-EC7B50BBDE31}">
      <dgm:prSet custT="1"/>
      <dgm:spPr/>
      <dgm:t>
        <a:bodyPr/>
        <a:lstStyle/>
        <a:p>
          <a:pPr algn="l"/>
          <a:r>
            <a:rPr lang="en-US" sz="1400" dirty="0"/>
            <a:t>https://</a:t>
          </a:r>
          <a:r>
            <a:rPr lang="en-US" sz="1400" dirty="0" err="1"/>
            <a:t>www.visme.co</a:t>
          </a:r>
          <a:r>
            <a:rPr lang="en-US" sz="1400" dirty="0"/>
            <a:t>/</a:t>
          </a:r>
        </a:p>
      </dgm:t>
    </dgm:pt>
    <dgm:pt modelId="{26671EB0-5B00-4E5E-AB13-58338AD9230E}" type="parTrans" cxnId="{968DDB63-11BC-4807-BBE6-934096AB6AA6}">
      <dgm:prSet/>
      <dgm:spPr/>
      <dgm:t>
        <a:bodyPr/>
        <a:lstStyle/>
        <a:p>
          <a:endParaRPr lang="en-US"/>
        </a:p>
      </dgm:t>
    </dgm:pt>
    <dgm:pt modelId="{0699366B-B302-4CBF-B182-BB36D36D40DC}" type="sibTrans" cxnId="{968DDB63-11BC-4807-BBE6-934096AB6AA6}">
      <dgm:prSet/>
      <dgm:spPr/>
      <dgm:t>
        <a:bodyPr/>
        <a:lstStyle/>
        <a:p>
          <a:endParaRPr lang="en-US"/>
        </a:p>
      </dgm:t>
    </dgm:pt>
    <dgm:pt modelId="{F77D6D17-A1CC-4538-B16B-2AC5094CCFD8}">
      <dgm:prSet custT="1"/>
      <dgm:spPr/>
      <dgm:t>
        <a:bodyPr/>
        <a:lstStyle/>
        <a:p>
          <a:pPr algn="l"/>
          <a:r>
            <a:rPr lang="en-US" sz="1400" dirty="0"/>
            <a:t>Infographics Online</a:t>
          </a:r>
        </a:p>
      </dgm:t>
    </dgm:pt>
    <dgm:pt modelId="{F8B8F693-9A13-483B-A260-831C0A6C7166}" type="parTrans" cxnId="{41E91973-454D-4DB5-BD71-E813C4C576C8}">
      <dgm:prSet/>
      <dgm:spPr/>
      <dgm:t>
        <a:bodyPr/>
        <a:lstStyle/>
        <a:p>
          <a:endParaRPr lang="en-US"/>
        </a:p>
      </dgm:t>
    </dgm:pt>
    <dgm:pt modelId="{0D7825AA-900D-40C9-BF4E-CB8D24CC20DF}" type="sibTrans" cxnId="{41E91973-454D-4DB5-BD71-E813C4C576C8}">
      <dgm:prSet/>
      <dgm:spPr/>
      <dgm:t>
        <a:bodyPr/>
        <a:lstStyle/>
        <a:p>
          <a:endParaRPr lang="en-US"/>
        </a:p>
      </dgm:t>
    </dgm:pt>
    <dgm:pt modelId="{968031FD-F24D-445C-B258-D034A40A5C54}">
      <dgm:prSet custT="1"/>
      <dgm:spPr/>
      <dgm:t>
        <a:bodyPr/>
        <a:lstStyle/>
        <a:p>
          <a:pPr algn="ctr"/>
          <a:r>
            <a:rPr lang="en-US" sz="2400" u="sng" dirty="0">
              <a:hlinkClick xmlns:r="http://schemas.openxmlformats.org/officeDocument/2006/relationships" r:id="rId2"/>
            </a:rPr>
            <a:t>Canva:</a:t>
          </a:r>
          <a:endParaRPr lang="en-US" sz="2400" dirty="0"/>
        </a:p>
      </dgm:t>
    </dgm:pt>
    <dgm:pt modelId="{707DC9E5-4333-4725-928D-35AC037A69EB}" type="parTrans" cxnId="{3EE19E24-3F47-4AC8-9684-63E67B6CDA4D}">
      <dgm:prSet/>
      <dgm:spPr/>
      <dgm:t>
        <a:bodyPr/>
        <a:lstStyle/>
        <a:p>
          <a:endParaRPr lang="en-US"/>
        </a:p>
      </dgm:t>
    </dgm:pt>
    <dgm:pt modelId="{DE883B35-34A1-4CCD-9C02-6DE320E26C6F}" type="sibTrans" cxnId="{3EE19E24-3F47-4AC8-9684-63E67B6CDA4D}">
      <dgm:prSet/>
      <dgm:spPr/>
      <dgm:t>
        <a:bodyPr/>
        <a:lstStyle/>
        <a:p>
          <a:endParaRPr lang="en-US"/>
        </a:p>
      </dgm:t>
    </dgm:pt>
    <dgm:pt modelId="{F93DB546-4C26-4555-A2B2-555F0B4C1493}">
      <dgm:prSet custT="1"/>
      <dgm:spPr/>
      <dgm:t>
        <a:bodyPr/>
        <a:lstStyle/>
        <a:p>
          <a:pPr algn="l"/>
          <a:r>
            <a:rPr lang="en-US" sz="1400" dirty="0"/>
            <a:t>graphics, flyers, </a:t>
          </a:r>
        </a:p>
      </dgm:t>
    </dgm:pt>
    <dgm:pt modelId="{C7E55A2F-37B6-472B-8B5E-F89112A5171A}" type="parTrans" cxnId="{9CD9071C-76EC-40EE-AB80-9E5BE8A7B24E}">
      <dgm:prSet/>
      <dgm:spPr/>
      <dgm:t>
        <a:bodyPr/>
        <a:lstStyle/>
        <a:p>
          <a:endParaRPr lang="en-US"/>
        </a:p>
      </dgm:t>
    </dgm:pt>
    <dgm:pt modelId="{431E1712-0679-4659-A731-7A9124711395}" type="sibTrans" cxnId="{9CD9071C-76EC-40EE-AB80-9E5BE8A7B24E}">
      <dgm:prSet/>
      <dgm:spPr/>
      <dgm:t>
        <a:bodyPr/>
        <a:lstStyle/>
        <a:p>
          <a:endParaRPr lang="en-US"/>
        </a:p>
      </dgm:t>
    </dgm:pt>
    <dgm:pt modelId="{54DCA85B-A945-4168-A695-52ECCED86893}">
      <dgm:prSet custT="1"/>
      <dgm:spPr/>
      <dgm:t>
        <a:bodyPr/>
        <a:lstStyle/>
        <a:p>
          <a:pPr algn="l"/>
          <a:r>
            <a:rPr lang="en-US" sz="1600" dirty="0"/>
            <a:t>Easy to use infographic and chart maker</a:t>
          </a:r>
        </a:p>
      </dgm:t>
    </dgm:pt>
    <dgm:pt modelId="{87987F05-2B63-49C4-8562-02E2097BE0FE}" type="parTrans" cxnId="{74D9451F-8E6B-42C5-8F57-D8975FBF7DEF}">
      <dgm:prSet/>
      <dgm:spPr/>
      <dgm:t>
        <a:bodyPr/>
        <a:lstStyle/>
        <a:p>
          <a:endParaRPr lang="en-US"/>
        </a:p>
      </dgm:t>
    </dgm:pt>
    <dgm:pt modelId="{732ECB26-89B0-4D00-818A-410440C06AE0}" type="sibTrans" cxnId="{74D9451F-8E6B-42C5-8F57-D8975FBF7DEF}">
      <dgm:prSet/>
      <dgm:spPr/>
      <dgm:t>
        <a:bodyPr/>
        <a:lstStyle/>
        <a:p>
          <a:endParaRPr lang="en-US"/>
        </a:p>
      </dgm:t>
    </dgm:pt>
    <dgm:pt modelId="{8B732063-7E24-496F-BB8F-2125B0AD355B}">
      <dgm:prSet custT="1"/>
      <dgm:spPr/>
      <dgm:t>
        <a:bodyPr/>
        <a:lstStyle/>
        <a:p>
          <a:pPr algn="ctr"/>
          <a:r>
            <a:rPr lang="en-US" sz="2400" dirty="0">
              <a:hlinkClick xmlns:r="http://schemas.openxmlformats.org/officeDocument/2006/relationships" r:id="rId3"/>
            </a:rPr>
            <a:t>Vizualize.me:</a:t>
          </a:r>
          <a:endParaRPr lang="en-US" sz="2400" dirty="0"/>
        </a:p>
      </dgm:t>
    </dgm:pt>
    <dgm:pt modelId="{1FC4D43F-9EAD-43D1-AFDB-0E249AAB9F6B}" type="parTrans" cxnId="{A5F7C48F-A281-4CF9-A4B5-4599D8003227}">
      <dgm:prSet/>
      <dgm:spPr/>
      <dgm:t>
        <a:bodyPr/>
        <a:lstStyle/>
        <a:p>
          <a:endParaRPr lang="en-US"/>
        </a:p>
      </dgm:t>
    </dgm:pt>
    <dgm:pt modelId="{9103066E-4915-4067-A9FD-E55B06590F93}" type="sibTrans" cxnId="{A5F7C48F-A281-4CF9-A4B5-4599D8003227}">
      <dgm:prSet/>
      <dgm:spPr/>
      <dgm:t>
        <a:bodyPr/>
        <a:lstStyle/>
        <a:p>
          <a:endParaRPr lang="en-US"/>
        </a:p>
      </dgm:t>
    </dgm:pt>
    <dgm:pt modelId="{CB353EED-0902-40E7-973C-1BDA76663D26}">
      <dgm:prSet custT="1"/>
      <dgm:spPr/>
      <dgm:t>
        <a:bodyPr/>
        <a:lstStyle/>
        <a:p>
          <a:pPr algn="l"/>
          <a:r>
            <a:rPr lang="en-US" sz="1400" dirty="0"/>
            <a:t>Make </a:t>
          </a:r>
          <a:r>
            <a:rPr lang="en-US" sz="1400" b="1" dirty="0"/>
            <a:t>infographics</a:t>
          </a:r>
          <a:r>
            <a:rPr lang="en-US" sz="1400" dirty="0"/>
            <a:t> resume in one click.</a:t>
          </a:r>
        </a:p>
      </dgm:t>
    </dgm:pt>
    <dgm:pt modelId="{75D97974-CEC3-4803-8291-F0437675B8E5}" type="parTrans" cxnId="{5321EB25-9179-4063-A739-59EE19C6C89E}">
      <dgm:prSet/>
      <dgm:spPr/>
      <dgm:t>
        <a:bodyPr/>
        <a:lstStyle/>
        <a:p>
          <a:endParaRPr lang="en-US"/>
        </a:p>
      </dgm:t>
    </dgm:pt>
    <dgm:pt modelId="{41FDC239-262C-45EC-8C5F-1DC6BF7D9E88}" type="sibTrans" cxnId="{5321EB25-9179-4063-A739-59EE19C6C89E}">
      <dgm:prSet/>
      <dgm:spPr/>
      <dgm:t>
        <a:bodyPr/>
        <a:lstStyle/>
        <a:p>
          <a:endParaRPr lang="en-US"/>
        </a:p>
      </dgm:t>
    </dgm:pt>
    <dgm:pt modelId="{9F6AB1CA-79A7-44D4-B1D9-FB671FEEA41F}">
      <dgm:prSet custT="1"/>
      <dgm:spPr/>
      <dgm:t>
        <a:bodyPr/>
        <a:lstStyle/>
        <a:p>
          <a:pPr algn="ctr"/>
          <a:r>
            <a:rPr lang="en-US" sz="2400" dirty="0">
              <a:hlinkClick xmlns:r="http://schemas.openxmlformats.org/officeDocument/2006/relationships" r:id="rId4"/>
            </a:rPr>
            <a:t>Biteable</a:t>
          </a:r>
          <a:endParaRPr lang="en-US" sz="2400" dirty="0"/>
        </a:p>
      </dgm:t>
    </dgm:pt>
    <dgm:pt modelId="{B6E84B18-BADC-443F-9B7B-583F04B81FD1}" type="parTrans" cxnId="{CFE43664-8524-489F-A9B6-4DD991B297E6}">
      <dgm:prSet/>
      <dgm:spPr/>
      <dgm:t>
        <a:bodyPr/>
        <a:lstStyle/>
        <a:p>
          <a:endParaRPr lang="en-US"/>
        </a:p>
      </dgm:t>
    </dgm:pt>
    <dgm:pt modelId="{2B87DA54-04B4-4111-ABB7-1F301E0770B8}" type="sibTrans" cxnId="{CFE43664-8524-489F-A9B6-4DD991B297E6}">
      <dgm:prSet/>
      <dgm:spPr/>
      <dgm:t>
        <a:bodyPr/>
        <a:lstStyle/>
        <a:p>
          <a:endParaRPr lang="en-US"/>
        </a:p>
      </dgm:t>
    </dgm:pt>
    <dgm:pt modelId="{DC1C17F6-181A-4524-ADC9-E10C45EE4308}">
      <dgm:prSet custT="1"/>
      <dgm:spPr/>
      <dgm:t>
        <a:bodyPr/>
        <a:lstStyle/>
        <a:p>
          <a:pPr algn="l"/>
          <a:r>
            <a:rPr lang="en-US" sz="1400" dirty="0"/>
            <a:t>https://</a:t>
          </a:r>
          <a:r>
            <a:rPr lang="en-US" sz="1400" dirty="0" err="1"/>
            <a:t>biteable.com</a:t>
          </a:r>
          <a:r>
            <a:rPr lang="en-US" sz="1400" dirty="0"/>
            <a:t>/</a:t>
          </a:r>
        </a:p>
      </dgm:t>
    </dgm:pt>
    <dgm:pt modelId="{07378FEE-DAD1-4360-86CA-A101962D7569}" type="parTrans" cxnId="{9CBAD070-A412-4339-93D8-116C809B5C38}">
      <dgm:prSet/>
      <dgm:spPr/>
      <dgm:t>
        <a:bodyPr/>
        <a:lstStyle/>
        <a:p>
          <a:endParaRPr lang="en-US"/>
        </a:p>
      </dgm:t>
    </dgm:pt>
    <dgm:pt modelId="{D1D2902F-7DB9-4AA2-A8D2-A3C339DB2A15}" type="sibTrans" cxnId="{9CBAD070-A412-4339-93D8-116C809B5C38}">
      <dgm:prSet/>
      <dgm:spPr/>
      <dgm:t>
        <a:bodyPr/>
        <a:lstStyle/>
        <a:p>
          <a:endParaRPr lang="en-US"/>
        </a:p>
      </dgm:t>
    </dgm:pt>
    <dgm:pt modelId="{A867E7D1-9298-4DB4-934A-338248900B3B}">
      <dgm:prSet custT="1"/>
      <dgm:spPr/>
      <dgm:t>
        <a:bodyPr/>
        <a:lstStyle/>
        <a:p>
          <a:pPr algn="l"/>
          <a:r>
            <a:rPr lang="en-US" sz="1400" dirty="0"/>
            <a:t>infographics</a:t>
          </a:r>
        </a:p>
      </dgm:t>
    </dgm:pt>
    <dgm:pt modelId="{EDDFFED5-8550-48D4-9E2E-25A2C270F41C}" type="parTrans" cxnId="{52AD3E24-0129-4318-890C-03E5B24697B9}">
      <dgm:prSet/>
      <dgm:spPr/>
      <dgm:t>
        <a:bodyPr/>
        <a:lstStyle/>
        <a:p>
          <a:endParaRPr lang="en-US"/>
        </a:p>
      </dgm:t>
    </dgm:pt>
    <dgm:pt modelId="{5EFDCD14-7949-4266-929B-36A9247D8A39}" type="sibTrans" cxnId="{52AD3E24-0129-4318-890C-03E5B24697B9}">
      <dgm:prSet/>
      <dgm:spPr/>
      <dgm:t>
        <a:bodyPr/>
        <a:lstStyle/>
        <a:p>
          <a:endParaRPr lang="en-US"/>
        </a:p>
      </dgm:t>
    </dgm:pt>
    <dgm:pt modelId="{242310C8-3198-4542-9AFC-A1F4B3B70729}">
      <dgm:prSet custT="1"/>
      <dgm:spPr/>
      <dgm:t>
        <a:bodyPr/>
        <a:lstStyle/>
        <a:p>
          <a:pPr algn="l"/>
          <a:r>
            <a:rPr lang="en-US" sz="1400" dirty="0"/>
            <a:t>https://</a:t>
          </a:r>
          <a:r>
            <a:rPr lang="en-US" sz="1400" dirty="0" err="1"/>
            <a:t>www.canva.com</a:t>
          </a:r>
          <a:r>
            <a:rPr lang="en-US" sz="1400" dirty="0"/>
            <a:t>/</a:t>
          </a:r>
        </a:p>
      </dgm:t>
    </dgm:pt>
    <dgm:pt modelId="{D114C6E6-17EE-A64C-9533-5B72170DA62F}" type="parTrans" cxnId="{237EC02C-43F9-064E-858E-6E1679B2ACFB}">
      <dgm:prSet/>
      <dgm:spPr/>
      <dgm:t>
        <a:bodyPr/>
        <a:lstStyle/>
        <a:p>
          <a:endParaRPr lang="en-US"/>
        </a:p>
      </dgm:t>
    </dgm:pt>
    <dgm:pt modelId="{3BA9EE35-7F5D-CC40-A807-D544097CE6EE}" type="sibTrans" cxnId="{237EC02C-43F9-064E-858E-6E1679B2ACFB}">
      <dgm:prSet/>
      <dgm:spPr/>
      <dgm:t>
        <a:bodyPr/>
        <a:lstStyle/>
        <a:p>
          <a:endParaRPr lang="en-US"/>
        </a:p>
      </dgm:t>
    </dgm:pt>
    <dgm:pt modelId="{9DF89D4F-2220-E746-A215-0C18893B6AF5}">
      <dgm:prSet custT="1"/>
      <dgm:spPr/>
      <dgm:t>
        <a:bodyPr/>
        <a:lstStyle/>
        <a:p>
          <a:pPr algn="l"/>
          <a:r>
            <a:rPr lang="en-US" sz="1400" dirty="0"/>
            <a:t>https://</a:t>
          </a:r>
          <a:r>
            <a:rPr lang="en-US" sz="1400" dirty="0" err="1"/>
            <a:t>infogram.com</a:t>
          </a:r>
          <a:r>
            <a:rPr lang="en-US" sz="1400" dirty="0"/>
            <a:t>/</a:t>
          </a:r>
        </a:p>
      </dgm:t>
    </dgm:pt>
    <dgm:pt modelId="{5F761B47-EA8D-0247-92E5-F47F565CF676}" type="parTrans" cxnId="{72EBA19F-9ED9-A349-828D-D593761E1B69}">
      <dgm:prSet/>
      <dgm:spPr/>
      <dgm:t>
        <a:bodyPr/>
        <a:lstStyle/>
        <a:p>
          <a:endParaRPr lang="en-US"/>
        </a:p>
      </dgm:t>
    </dgm:pt>
    <dgm:pt modelId="{B37E5A6F-CB90-2744-A2EA-6D6714B1D1B7}" type="sibTrans" cxnId="{72EBA19F-9ED9-A349-828D-D593761E1B69}">
      <dgm:prSet/>
      <dgm:spPr/>
      <dgm:t>
        <a:bodyPr/>
        <a:lstStyle/>
        <a:p>
          <a:endParaRPr lang="en-US"/>
        </a:p>
      </dgm:t>
    </dgm:pt>
    <dgm:pt modelId="{0CFBDE09-6614-7547-B552-323AEDF1FC24}">
      <dgm:prSet custT="1"/>
      <dgm:spPr/>
      <dgm:t>
        <a:bodyPr/>
        <a:lstStyle/>
        <a:p>
          <a:pPr algn="l"/>
          <a:r>
            <a:rPr lang="en-US" sz="1400" dirty="0" err="1"/>
            <a:t>vizualize.me</a:t>
          </a:r>
          <a:r>
            <a:rPr lang="en-US" sz="1400" dirty="0"/>
            <a:t>/</a:t>
          </a:r>
        </a:p>
      </dgm:t>
    </dgm:pt>
    <dgm:pt modelId="{2C390FE2-D176-F849-ACCB-A211E3C1EEDF}" type="parTrans" cxnId="{9DEC2D9D-84D3-7C4B-B12C-76B85E456EAA}">
      <dgm:prSet/>
      <dgm:spPr/>
      <dgm:t>
        <a:bodyPr/>
        <a:lstStyle/>
        <a:p>
          <a:endParaRPr lang="en-US"/>
        </a:p>
      </dgm:t>
    </dgm:pt>
    <dgm:pt modelId="{CC85C45E-ED28-E34C-BCC0-B16D8B0A859E}" type="sibTrans" cxnId="{9DEC2D9D-84D3-7C4B-B12C-76B85E456EAA}">
      <dgm:prSet/>
      <dgm:spPr/>
      <dgm:t>
        <a:bodyPr/>
        <a:lstStyle/>
        <a:p>
          <a:endParaRPr lang="en-US"/>
        </a:p>
      </dgm:t>
    </dgm:pt>
    <dgm:pt modelId="{2E8D7BEF-4B3B-C742-B2B5-83BD0CF1D5FF}">
      <dgm:prSet custT="1"/>
      <dgm:spPr/>
      <dgm:t>
        <a:bodyPr/>
        <a:lstStyle/>
        <a:p>
          <a:pPr algn="l"/>
          <a:r>
            <a:rPr lang="en-US" sz="1400" dirty="0"/>
            <a:t>1000's of templates &amp; graphics. </a:t>
          </a:r>
        </a:p>
      </dgm:t>
    </dgm:pt>
    <dgm:pt modelId="{BCDABA7B-B4E7-0F40-91CE-F48E7666FBBB}" type="parTrans" cxnId="{BDFA5A51-793E-BC4C-88AA-2038F15B6A84}">
      <dgm:prSet/>
      <dgm:spPr/>
      <dgm:t>
        <a:bodyPr/>
        <a:lstStyle/>
        <a:p>
          <a:endParaRPr lang="en-US"/>
        </a:p>
      </dgm:t>
    </dgm:pt>
    <dgm:pt modelId="{23F22BFC-68FE-A043-B545-CB8771E0471F}" type="sibTrans" cxnId="{BDFA5A51-793E-BC4C-88AA-2038F15B6A84}">
      <dgm:prSet/>
      <dgm:spPr/>
      <dgm:t>
        <a:bodyPr/>
        <a:lstStyle/>
        <a:p>
          <a:endParaRPr lang="en-US"/>
        </a:p>
      </dgm:t>
    </dgm:pt>
    <dgm:pt modelId="{538B68FE-BF6B-AB4A-B6D2-D61083000944}">
      <dgm:prSet custT="1"/>
      <dgm:spPr/>
      <dgm:t>
        <a:bodyPr/>
        <a:lstStyle/>
        <a:p>
          <a:r>
            <a:rPr lang="en-US" sz="2400" b="1" dirty="0">
              <a:solidFill>
                <a:schemeClr val="accent5">
                  <a:lumMod val="50000"/>
                </a:schemeClr>
              </a:solidFill>
            </a:rPr>
            <a:t>PowerPoint Templates</a:t>
          </a:r>
          <a:endParaRPr lang="en-US" sz="2400" dirty="0">
            <a:solidFill>
              <a:schemeClr val="accent5">
                <a:lumMod val="50000"/>
              </a:schemeClr>
            </a:solidFill>
          </a:endParaRPr>
        </a:p>
      </dgm:t>
    </dgm:pt>
    <dgm:pt modelId="{1F1B7E9D-F790-B44E-8E9D-FCE7F7B1CB40}" type="parTrans" cxnId="{01724344-F159-764E-9580-67D72A1026F0}">
      <dgm:prSet/>
      <dgm:spPr/>
      <dgm:t>
        <a:bodyPr/>
        <a:lstStyle/>
        <a:p>
          <a:endParaRPr lang="en-US"/>
        </a:p>
      </dgm:t>
    </dgm:pt>
    <dgm:pt modelId="{0E23CF79-E15A-3B4E-B07C-16C08133FBD8}" type="sibTrans" cxnId="{01724344-F159-764E-9580-67D72A1026F0}">
      <dgm:prSet/>
      <dgm:spPr/>
      <dgm:t>
        <a:bodyPr/>
        <a:lstStyle/>
        <a:p>
          <a:endParaRPr lang="en-US"/>
        </a:p>
      </dgm:t>
    </dgm:pt>
    <dgm:pt modelId="{210F16CC-5CFA-0E4A-968F-ABE61CACA2AB}">
      <dgm:prSet custT="1"/>
      <dgm:spPr/>
      <dgm:t>
        <a:bodyPr/>
        <a:lstStyle/>
        <a:p>
          <a:pPr algn="ctr"/>
          <a:r>
            <a:rPr lang="en-US" sz="2400" dirty="0">
              <a:hlinkClick xmlns:r="http://schemas.openxmlformats.org/officeDocument/2006/relationships" r:id="rId5"/>
            </a:rPr>
            <a:t>Infogram</a:t>
          </a:r>
          <a:endParaRPr lang="en-US" sz="2000" dirty="0"/>
        </a:p>
      </dgm:t>
    </dgm:pt>
    <dgm:pt modelId="{4BA26FBD-0F6A-B447-B340-A8E98A7D5AEF}" type="parTrans" cxnId="{BC8D772E-8BA6-DF4A-83EB-59DFAF407951}">
      <dgm:prSet/>
      <dgm:spPr/>
      <dgm:t>
        <a:bodyPr/>
        <a:lstStyle/>
        <a:p>
          <a:endParaRPr lang="en-US"/>
        </a:p>
      </dgm:t>
    </dgm:pt>
    <dgm:pt modelId="{5CEA2EBC-8673-FE46-B021-508547EB8434}" type="sibTrans" cxnId="{BC8D772E-8BA6-DF4A-83EB-59DFAF407951}">
      <dgm:prSet/>
      <dgm:spPr/>
      <dgm:t>
        <a:bodyPr/>
        <a:lstStyle/>
        <a:p>
          <a:endParaRPr lang="en-US"/>
        </a:p>
      </dgm:t>
    </dgm:pt>
    <dgm:pt modelId="{6358298D-40C8-BE4F-8B3F-4D1E7DF91DF0}" type="pres">
      <dgm:prSet presAssocID="{9919397E-48E9-40E0-8879-191BEC450B0C}" presName="diagram" presStyleCnt="0">
        <dgm:presLayoutVars>
          <dgm:dir/>
          <dgm:resizeHandles val="exact"/>
        </dgm:presLayoutVars>
      </dgm:prSet>
      <dgm:spPr/>
    </dgm:pt>
    <dgm:pt modelId="{82C9B7BB-AFE0-B24E-A483-7C4781E44AC0}" type="pres">
      <dgm:prSet presAssocID="{A0CB5318-FB72-4DE6-B243-AF6D958B8F0C}" presName="node" presStyleLbl="node1" presStyleIdx="0" presStyleCnt="6">
        <dgm:presLayoutVars>
          <dgm:bulletEnabled val="1"/>
        </dgm:presLayoutVars>
      </dgm:prSet>
      <dgm:spPr/>
    </dgm:pt>
    <dgm:pt modelId="{5D85AA84-842A-B740-B46B-6176E1E9D503}" type="pres">
      <dgm:prSet presAssocID="{93777B1F-5BC2-43A9-9F5B-1E2BC8E4D3A7}" presName="sibTrans" presStyleCnt="0"/>
      <dgm:spPr/>
    </dgm:pt>
    <dgm:pt modelId="{3E3E1755-1DCD-6046-9EE9-CDDA872166E2}" type="pres">
      <dgm:prSet presAssocID="{968031FD-F24D-445C-B258-D034A40A5C54}" presName="node" presStyleLbl="node1" presStyleIdx="1" presStyleCnt="6">
        <dgm:presLayoutVars>
          <dgm:bulletEnabled val="1"/>
        </dgm:presLayoutVars>
      </dgm:prSet>
      <dgm:spPr/>
    </dgm:pt>
    <dgm:pt modelId="{2ADC4CB7-FED0-B743-AE89-7CEA9CD7CE01}" type="pres">
      <dgm:prSet presAssocID="{DE883B35-34A1-4CCD-9C02-6DE320E26C6F}" presName="sibTrans" presStyleCnt="0"/>
      <dgm:spPr/>
    </dgm:pt>
    <dgm:pt modelId="{28386872-55A3-2F43-8776-AB693041D704}" type="pres">
      <dgm:prSet presAssocID="{210F16CC-5CFA-0E4A-968F-ABE61CACA2AB}" presName="node" presStyleLbl="node1" presStyleIdx="2" presStyleCnt="6">
        <dgm:presLayoutVars>
          <dgm:bulletEnabled val="1"/>
        </dgm:presLayoutVars>
      </dgm:prSet>
      <dgm:spPr/>
    </dgm:pt>
    <dgm:pt modelId="{AC3F6337-77FE-E84A-A028-2DE1CCE102B5}" type="pres">
      <dgm:prSet presAssocID="{5CEA2EBC-8673-FE46-B021-508547EB8434}" presName="sibTrans" presStyleCnt="0"/>
      <dgm:spPr/>
    </dgm:pt>
    <dgm:pt modelId="{BE72D249-BAB8-6F4C-B075-21BC1C7C9EE3}" type="pres">
      <dgm:prSet presAssocID="{8B732063-7E24-496F-BB8F-2125B0AD355B}" presName="node" presStyleLbl="node1" presStyleIdx="3" presStyleCnt="6">
        <dgm:presLayoutVars>
          <dgm:bulletEnabled val="1"/>
        </dgm:presLayoutVars>
      </dgm:prSet>
      <dgm:spPr/>
    </dgm:pt>
    <dgm:pt modelId="{5233A136-D56A-8849-B54F-6C0730DE9989}" type="pres">
      <dgm:prSet presAssocID="{9103066E-4915-4067-A9FD-E55B06590F93}" presName="sibTrans" presStyleCnt="0"/>
      <dgm:spPr/>
    </dgm:pt>
    <dgm:pt modelId="{0DC75BD8-CB02-A14F-AADE-0C24C9EDE533}" type="pres">
      <dgm:prSet presAssocID="{9F6AB1CA-79A7-44D4-B1D9-FB671FEEA41F}" presName="node" presStyleLbl="node1" presStyleIdx="4" presStyleCnt="6">
        <dgm:presLayoutVars>
          <dgm:bulletEnabled val="1"/>
        </dgm:presLayoutVars>
      </dgm:prSet>
      <dgm:spPr/>
    </dgm:pt>
    <dgm:pt modelId="{84F0696A-D38F-9543-8897-F181983E5C65}" type="pres">
      <dgm:prSet presAssocID="{2B87DA54-04B4-4111-ABB7-1F301E0770B8}" presName="sibTrans" presStyleCnt="0"/>
      <dgm:spPr/>
    </dgm:pt>
    <dgm:pt modelId="{0D34F2F3-B03C-2642-8B4D-069B1E65D578}" type="pres">
      <dgm:prSet presAssocID="{538B68FE-BF6B-AB4A-B6D2-D61083000944}" presName="node" presStyleLbl="node1" presStyleIdx="5" presStyleCnt="6">
        <dgm:presLayoutVars>
          <dgm:bulletEnabled val="1"/>
        </dgm:presLayoutVars>
      </dgm:prSet>
      <dgm:spPr/>
    </dgm:pt>
  </dgm:ptLst>
  <dgm:cxnLst>
    <dgm:cxn modelId="{94EC7F02-1988-E942-B4BD-698A878997EC}" type="presOf" srcId="{9F6AB1CA-79A7-44D4-B1D9-FB671FEEA41F}" destId="{0DC75BD8-CB02-A14F-AADE-0C24C9EDE533}" srcOrd="0" destOrd="0" presId="urn:microsoft.com/office/officeart/2005/8/layout/default"/>
    <dgm:cxn modelId="{3A250E04-C30D-E341-A5FF-E38A53941F4D}" type="presOf" srcId="{9DF89D4F-2220-E746-A215-0C18893B6AF5}" destId="{28386872-55A3-2F43-8776-AB693041D704}" srcOrd="0" destOrd="1" presId="urn:microsoft.com/office/officeart/2005/8/layout/default"/>
    <dgm:cxn modelId="{2B2F2907-044D-8944-8BA7-9C5CD2ACD24D}" type="presOf" srcId="{968031FD-F24D-445C-B258-D034A40A5C54}" destId="{3E3E1755-1DCD-6046-9EE9-CDDA872166E2}" srcOrd="0" destOrd="0" presId="urn:microsoft.com/office/officeart/2005/8/layout/default"/>
    <dgm:cxn modelId="{B3433B15-6929-0A48-929A-CF539F028682}" type="presOf" srcId="{17E1DAC9-6BFB-4A35-A312-EC7B50BBDE31}" destId="{82C9B7BB-AFE0-B24E-A483-7C4781E44AC0}" srcOrd="0" destOrd="1" presId="urn:microsoft.com/office/officeart/2005/8/layout/default"/>
    <dgm:cxn modelId="{449A771B-792F-0A46-8221-D2784037F0A5}" type="presOf" srcId="{9919397E-48E9-40E0-8879-191BEC450B0C}" destId="{6358298D-40C8-BE4F-8B3F-4D1E7DF91DF0}" srcOrd="0" destOrd="0" presId="urn:microsoft.com/office/officeart/2005/8/layout/default"/>
    <dgm:cxn modelId="{539AFF1B-9471-5845-93C3-250700D062AD}" type="presOf" srcId="{538B68FE-BF6B-AB4A-B6D2-D61083000944}" destId="{0D34F2F3-B03C-2642-8B4D-069B1E65D578}" srcOrd="0" destOrd="0" presId="urn:microsoft.com/office/officeart/2005/8/layout/default"/>
    <dgm:cxn modelId="{9CD9071C-76EC-40EE-AB80-9E5BE8A7B24E}" srcId="{968031FD-F24D-445C-B258-D034A40A5C54}" destId="{F93DB546-4C26-4555-A2B2-555F0B4C1493}" srcOrd="1" destOrd="0" parTransId="{C7E55A2F-37B6-472B-8B5E-F89112A5171A}" sibTransId="{431E1712-0679-4659-A731-7A9124711395}"/>
    <dgm:cxn modelId="{74D9451F-8E6B-42C5-8F57-D8975FBF7DEF}" srcId="{210F16CC-5CFA-0E4A-968F-ABE61CACA2AB}" destId="{54DCA85B-A945-4168-A695-52ECCED86893}" srcOrd="1" destOrd="0" parTransId="{87987F05-2B63-49C4-8562-02E2097BE0FE}" sibTransId="{732ECB26-89B0-4D00-818A-410440C06AE0}"/>
    <dgm:cxn modelId="{A272731F-5A0D-B444-BCC0-40036A161575}" type="presOf" srcId="{210F16CC-5CFA-0E4A-968F-ABE61CACA2AB}" destId="{28386872-55A3-2F43-8776-AB693041D704}" srcOrd="0" destOrd="0" presId="urn:microsoft.com/office/officeart/2005/8/layout/default"/>
    <dgm:cxn modelId="{52AD3E24-0129-4318-890C-03E5B24697B9}" srcId="{9F6AB1CA-79A7-44D4-B1D9-FB671FEEA41F}" destId="{A867E7D1-9298-4DB4-934A-338248900B3B}" srcOrd="1" destOrd="0" parTransId="{EDDFFED5-8550-48D4-9E2E-25A2C270F41C}" sibTransId="{5EFDCD14-7949-4266-929B-36A9247D8A39}"/>
    <dgm:cxn modelId="{3EE19E24-3F47-4AC8-9684-63E67B6CDA4D}" srcId="{9919397E-48E9-40E0-8879-191BEC450B0C}" destId="{968031FD-F24D-445C-B258-D034A40A5C54}" srcOrd="1" destOrd="0" parTransId="{707DC9E5-4333-4725-928D-35AC037A69EB}" sibTransId="{DE883B35-34A1-4CCD-9C02-6DE320E26C6F}"/>
    <dgm:cxn modelId="{5321EB25-9179-4063-A739-59EE19C6C89E}" srcId="{8B732063-7E24-496F-BB8F-2125B0AD355B}" destId="{CB353EED-0902-40E7-973C-1BDA76663D26}" srcOrd="1" destOrd="0" parTransId="{75D97974-CEC3-4803-8291-F0437675B8E5}" sibTransId="{41FDC239-262C-45EC-8C5F-1DC6BF7D9E88}"/>
    <dgm:cxn modelId="{237EC02C-43F9-064E-858E-6E1679B2ACFB}" srcId="{968031FD-F24D-445C-B258-D034A40A5C54}" destId="{242310C8-3198-4542-9AFC-A1F4B3B70729}" srcOrd="0" destOrd="0" parTransId="{D114C6E6-17EE-A64C-9533-5B72170DA62F}" sibTransId="{3BA9EE35-7F5D-CC40-A807-D544097CE6EE}"/>
    <dgm:cxn modelId="{BC8D772E-8BA6-DF4A-83EB-59DFAF407951}" srcId="{9919397E-48E9-40E0-8879-191BEC450B0C}" destId="{210F16CC-5CFA-0E4A-968F-ABE61CACA2AB}" srcOrd="2" destOrd="0" parTransId="{4BA26FBD-0F6A-B447-B340-A8E98A7D5AEF}" sibTransId="{5CEA2EBC-8673-FE46-B021-508547EB8434}"/>
    <dgm:cxn modelId="{04D5AB3E-335C-CE4A-9C10-169C06F56213}" type="presOf" srcId="{A0CB5318-FB72-4DE6-B243-AF6D958B8F0C}" destId="{82C9B7BB-AFE0-B24E-A483-7C4781E44AC0}" srcOrd="0" destOrd="0" presId="urn:microsoft.com/office/officeart/2005/8/layout/default"/>
    <dgm:cxn modelId="{968DDB63-11BC-4807-BBE6-934096AB6AA6}" srcId="{A0CB5318-FB72-4DE6-B243-AF6D958B8F0C}" destId="{17E1DAC9-6BFB-4A35-A312-EC7B50BBDE31}" srcOrd="0" destOrd="0" parTransId="{26671EB0-5B00-4E5E-AB13-58338AD9230E}" sibTransId="{0699366B-B302-4CBF-B182-BB36D36D40DC}"/>
    <dgm:cxn modelId="{CFE43664-8524-489F-A9B6-4DD991B297E6}" srcId="{9919397E-48E9-40E0-8879-191BEC450B0C}" destId="{9F6AB1CA-79A7-44D4-B1D9-FB671FEEA41F}" srcOrd="4" destOrd="0" parTransId="{B6E84B18-BADC-443F-9B7B-583F04B81FD1}" sibTransId="{2B87DA54-04B4-4111-ABB7-1F301E0770B8}"/>
    <dgm:cxn modelId="{01724344-F159-764E-9580-67D72A1026F0}" srcId="{9919397E-48E9-40E0-8879-191BEC450B0C}" destId="{538B68FE-BF6B-AB4A-B6D2-D61083000944}" srcOrd="5" destOrd="0" parTransId="{1F1B7E9D-F790-B44E-8E9D-FCE7F7B1CB40}" sibTransId="{0E23CF79-E15A-3B4E-B07C-16C08133FBD8}"/>
    <dgm:cxn modelId="{6B92B245-2CF1-8B4C-BA46-FA2513789084}" type="presOf" srcId="{CB353EED-0902-40E7-973C-1BDA76663D26}" destId="{BE72D249-BAB8-6F4C-B075-21BC1C7C9EE3}" srcOrd="0" destOrd="2" presId="urn:microsoft.com/office/officeart/2005/8/layout/default"/>
    <dgm:cxn modelId="{E4FDDE4F-564A-FA47-A487-B12107372012}" type="presOf" srcId="{DC1C17F6-181A-4524-ADC9-E10C45EE4308}" destId="{0DC75BD8-CB02-A14F-AADE-0C24C9EDE533}" srcOrd="0" destOrd="1" presId="urn:microsoft.com/office/officeart/2005/8/layout/default"/>
    <dgm:cxn modelId="{9CBAD070-A412-4339-93D8-116C809B5C38}" srcId="{9F6AB1CA-79A7-44D4-B1D9-FB671FEEA41F}" destId="{DC1C17F6-181A-4524-ADC9-E10C45EE4308}" srcOrd="0" destOrd="0" parTransId="{07378FEE-DAD1-4360-86CA-A101962D7569}" sibTransId="{D1D2902F-7DB9-4AA2-A8D2-A3C339DB2A15}"/>
    <dgm:cxn modelId="{BDFA5A51-793E-BC4C-88AA-2038F15B6A84}" srcId="{17E1DAC9-6BFB-4A35-A312-EC7B50BBDE31}" destId="{2E8D7BEF-4B3B-C742-B2B5-83BD0CF1D5FF}" srcOrd="1" destOrd="0" parTransId="{BCDABA7B-B4E7-0F40-91CE-F48E7666FBBB}" sibTransId="{23F22BFC-68FE-A043-B545-CB8771E0471F}"/>
    <dgm:cxn modelId="{41E91973-454D-4DB5-BD71-E813C4C576C8}" srcId="{17E1DAC9-6BFB-4A35-A312-EC7B50BBDE31}" destId="{F77D6D17-A1CC-4538-B16B-2AC5094CCFD8}" srcOrd="0" destOrd="0" parTransId="{F8B8F693-9A13-483B-A260-831C0A6C7166}" sibTransId="{0D7825AA-900D-40C9-BF4E-CB8D24CC20DF}"/>
    <dgm:cxn modelId="{54278B53-99F8-324E-946D-FE359C99F005}" type="presOf" srcId="{54DCA85B-A945-4168-A695-52ECCED86893}" destId="{28386872-55A3-2F43-8776-AB693041D704}" srcOrd="0" destOrd="2" presId="urn:microsoft.com/office/officeart/2005/8/layout/default"/>
    <dgm:cxn modelId="{67482D78-B97A-AB41-B5C7-B0BCFD7F6117}" type="presOf" srcId="{2E8D7BEF-4B3B-C742-B2B5-83BD0CF1D5FF}" destId="{82C9B7BB-AFE0-B24E-A483-7C4781E44AC0}" srcOrd="0" destOrd="3" presId="urn:microsoft.com/office/officeart/2005/8/layout/default"/>
    <dgm:cxn modelId="{EBAC767C-D4F2-4FD8-99B6-935C7BB51C1B}" srcId="{9919397E-48E9-40E0-8879-191BEC450B0C}" destId="{A0CB5318-FB72-4DE6-B243-AF6D958B8F0C}" srcOrd="0" destOrd="0" parTransId="{7D2C459B-7CFF-4C4F-9660-EA2D9DDBAFAC}" sibTransId="{93777B1F-5BC2-43A9-9F5B-1E2BC8E4D3A7}"/>
    <dgm:cxn modelId="{DBA0677E-0B45-764D-BA49-FFFBAD12C0E7}" type="presOf" srcId="{0CFBDE09-6614-7547-B552-323AEDF1FC24}" destId="{BE72D249-BAB8-6F4C-B075-21BC1C7C9EE3}" srcOrd="0" destOrd="1" presId="urn:microsoft.com/office/officeart/2005/8/layout/default"/>
    <dgm:cxn modelId="{0A27F68D-70F1-F640-8459-84858C0D015B}" type="presOf" srcId="{242310C8-3198-4542-9AFC-A1F4B3B70729}" destId="{3E3E1755-1DCD-6046-9EE9-CDDA872166E2}" srcOrd="0" destOrd="1" presId="urn:microsoft.com/office/officeart/2005/8/layout/default"/>
    <dgm:cxn modelId="{A5F7C48F-A281-4CF9-A4B5-4599D8003227}" srcId="{9919397E-48E9-40E0-8879-191BEC450B0C}" destId="{8B732063-7E24-496F-BB8F-2125B0AD355B}" srcOrd="3" destOrd="0" parTransId="{1FC4D43F-9EAD-43D1-AFDB-0E249AAB9F6B}" sibTransId="{9103066E-4915-4067-A9FD-E55B06590F93}"/>
    <dgm:cxn modelId="{9DEC2D9D-84D3-7C4B-B12C-76B85E456EAA}" srcId="{8B732063-7E24-496F-BB8F-2125B0AD355B}" destId="{0CFBDE09-6614-7547-B552-323AEDF1FC24}" srcOrd="0" destOrd="0" parTransId="{2C390FE2-D176-F849-ACCB-A211E3C1EEDF}" sibTransId="{CC85C45E-ED28-E34C-BCC0-B16D8B0A859E}"/>
    <dgm:cxn modelId="{72EBA19F-9ED9-A349-828D-D593761E1B69}" srcId="{210F16CC-5CFA-0E4A-968F-ABE61CACA2AB}" destId="{9DF89D4F-2220-E746-A215-0C18893B6AF5}" srcOrd="0" destOrd="0" parTransId="{5F761B47-EA8D-0247-92E5-F47F565CF676}" sibTransId="{B37E5A6F-CB90-2744-A2EA-6D6714B1D1B7}"/>
    <dgm:cxn modelId="{86041FA0-0EC4-CE4B-BB59-3E9E5F951A19}" type="presOf" srcId="{F93DB546-4C26-4555-A2B2-555F0B4C1493}" destId="{3E3E1755-1DCD-6046-9EE9-CDDA872166E2}" srcOrd="0" destOrd="2" presId="urn:microsoft.com/office/officeart/2005/8/layout/default"/>
    <dgm:cxn modelId="{1D5556B2-1AB1-DE40-A715-CDAB7E1C3428}" type="presOf" srcId="{A867E7D1-9298-4DB4-934A-338248900B3B}" destId="{0DC75BD8-CB02-A14F-AADE-0C24C9EDE533}" srcOrd="0" destOrd="2" presId="urn:microsoft.com/office/officeart/2005/8/layout/default"/>
    <dgm:cxn modelId="{736EAEE6-568A-D141-9D64-536B2A84C840}" type="presOf" srcId="{F77D6D17-A1CC-4538-B16B-2AC5094CCFD8}" destId="{82C9B7BB-AFE0-B24E-A483-7C4781E44AC0}" srcOrd="0" destOrd="2" presId="urn:microsoft.com/office/officeart/2005/8/layout/default"/>
    <dgm:cxn modelId="{E6D30AF8-0503-7746-9592-84FA881D80D5}" type="presOf" srcId="{8B732063-7E24-496F-BB8F-2125B0AD355B}" destId="{BE72D249-BAB8-6F4C-B075-21BC1C7C9EE3}" srcOrd="0" destOrd="0" presId="urn:microsoft.com/office/officeart/2005/8/layout/default"/>
    <dgm:cxn modelId="{6247A0A6-9F05-724A-A416-59C34389A7C7}" type="presParOf" srcId="{6358298D-40C8-BE4F-8B3F-4D1E7DF91DF0}" destId="{82C9B7BB-AFE0-B24E-A483-7C4781E44AC0}" srcOrd="0" destOrd="0" presId="urn:microsoft.com/office/officeart/2005/8/layout/default"/>
    <dgm:cxn modelId="{1B82D4C7-F14B-F849-B616-13346DBE4F36}" type="presParOf" srcId="{6358298D-40C8-BE4F-8B3F-4D1E7DF91DF0}" destId="{5D85AA84-842A-B740-B46B-6176E1E9D503}" srcOrd="1" destOrd="0" presId="urn:microsoft.com/office/officeart/2005/8/layout/default"/>
    <dgm:cxn modelId="{0D80A35A-6FC8-9841-9180-9462D1A64915}" type="presParOf" srcId="{6358298D-40C8-BE4F-8B3F-4D1E7DF91DF0}" destId="{3E3E1755-1DCD-6046-9EE9-CDDA872166E2}" srcOrd="2" destOrd="0" presId="urn:microsoft.com/office/officeart/2005/8/layout/default"/>
    <dgm:cxn modelId="{059A9F96-4F43-B44D-8503-9556E0C399FE}" type="presParOf" srcId="{6358298D-40C8-BE4F-8B3F-4D1E7DF91DF0}" destId="{2ADC4CB7-FED0-B743-AE89-7CEA9CD7CE01}" srcOrd="3" destOrd="0" presId="urn:microsoft.com/office/officeart/2005/8/layout/default"/>
    <dgm:cxn modelId="{98195342-F20A-4647-A9A8-10C695D65DFF}" type="presParOf" srcId="{6358298D-40C8-BE4F-8B3F-4D1E7DF91DF0}" destId="{28386872-55A3-2F43-8776-AB693041D704}" srcOrd="4" destOrd="0" presId="urn:microsoft.com/office/officeart/2005/8/layout/default"/>
    <dgm:cxn modelId="{9208067C-9589-E84C-AE5A-E2A7CC6843F4}" type="presParOf" srcId="{6358298D-40C8-BE4F-8B3F-4D1E7DF91DF0}" destId="{AC3F6337-77FE-E84A-A028-2DE1CCE102B5}" srcOrd="5" destOrd="0" presId="urn:microsoft.com/office/officeart/2005/8/layout/default"/>
    <dgm:cxn modelId="{2380BDEE-4F67-EA47-BB87-BD53B18183C8}" type="presParOf" srcId="{6358298D-40C8-BE4F-8B3F-4D1E7DF91DF0}" destId="{BE72D249-BAB8-6F4C-B075-21BC1C7C9EE3}" srcOrd="6" destOrd="0" presId="urn:microsoft.com/office/officeart/2005/8/layout/default"/>
    <dgm:cxn modelId="{66460E46-82E2-A44C-AAB0-4FB71EFE4A15}" type="presParOf" srcId="{6358298D-40C8-BE4F-8B3F-4D1E7DF91DF0}" destId="{5233A136-D56A-8849-B54F-6C0730DE9989}" srcOrd="7" destOrd="0" presId="urn:microsoft.com/office/officeart/2005/8/layout/default"/>
    <dgm:cxn modelId="{45CDD8DE-2BF2-3B4D-AD20-39F724EDAEBF}" type="presParOf" srcId="{6358298D-40C8-BE4F-8B3F-4D1E7DF91DF0}" destId="{0DC75BD8-CB02-A14F-AADE-0C24C9EDE533}" srcOrd="8" destOrd="0" presId="urn:microsoft.com/office/officeart/2005/8/layout/default"/>
    <dgm:cxn modelId="{A37C0066-48BA-7944-B4B3-FD7325E8AB98}" type="presParOf" srcId="{6358298D-40C8-BE4F-8B3F-4D1E7DF91DF0}" destId="{84F0696A-D38F-9543-8897-F181983E5C65}" srcOrd="9" destOrd="0" presId="urn:microsoft.com/office/officeart/2005/8/layout/default"/>
    <dgm:cxn modelId="{B6B4E39D-C6EF-934D-8EAE-5FC88DA56E4B}" type="presParOf" srcId="{6358298D-40C8-BE4F-8B3F-4D1E7DF91DF0}" destId="{0D34F2F3-B03C-2642-8B4D-069B1E65D578}"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9B7BB-AFE0-B24E-A483-7C4781E44AC0}">
      <dsp:nvSpPr>
        <dsp:cNvPr id="0" name=""/>
        <dsp:cNvSpPr/>
      </dsp:nvSpPr>
      <dsp:spPr>
        <a:xfrm>
          <a:off x="216571" y="1607"/>
          <a:ext cx="2467272" cy="1480363"/>
        </a:xfrm>
        <a:prstGeom prst="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1"/>
            </a:rPr>
            <a:t>Visme</a:t>
          </a:r>
          <a:endParaRPr lang="en-US" sz="2400" kern="1200" dirty="0"/>
        </a:p>
        <a:p>
          <a:pPr marL="114300" lvl="1" indent="-114300" algn="l" defTabSz="622300">
            <a:lnSpc>
              <a:spcPct val="90000"/>
            </a:lnSpc>
            <a:spcBef>
              <a:spcPct val="0"/>
            </a:spcBef>
            <a:spcAft>
              <a:spcPct val="15000"/>
            </a:spcAft>
            <a:buChar char="•"/>
          </a:pPr>
          <a:r>
            <a:rPr lang="en-US" sz="1400" kern="1200" dirty="0"/>
            <a:t>https://</a:t>
          </a:r>
          <a:r>
            <a:rPr lang="en-US" sz="1400" kern="1200" dirty="0" err="1"/>
            <a:t>www.visme.co</a:t>
          </a:r>
          <a:r>
            <a:rPr lang="en-US" sz="1400" kern="1200" dirty="0"/>
            <a:t>/</a:t>
          </a:r>
        </a:p>
        <a:p>
          <a:pPr marL="228600" lvl="2" indent="-114300" algn="l" defTabSz="622300">
            <a:lnSpc>
              <a:spcPct val="90000"/>
            </a:lnSpc>
            <a:spcBef>
              <a:spcPct val="0"/>
            </a:spcBef>
            <a:spcAft>
              <a:spcPct val="15000"/>
            </a:spcAft>
            <a:buChar char="•"/>
          </a:pPr>
          <a:r>
            <a:rPr lang="en-US" sz="1400" kern="1200" dirty="0"/>
            <a:t>Infographics Online</a:t>
          </a:r>
        </a:p>
        <a:p>
          <a:pPr marL="228600" lvl="2" indent="-114300" algn="l" defTabSz="622300">
            <a:lnSpc>
              <a:spcPct val="90000"/>
            </a:lnSpc>
            <a:spcBef>
              <a:spcPct val="0"/>
            </a:spcBef>
            <a:spcAft>
              <a:spcPct val="15000"/>
            </a:spcAft>
            <a:buChar char="•"/>
          </a:pPr>
          <a:r>
            <a:rPr lang="en-US" sz="1400" kern="1200" dirty="0"/>
            <a:t>1000's of templates &amp; graphics. </a:t>
          </a:r>
        </a:p>
      </dsp:txBody>
      <dsp:txXfrm>
        <a:off x="216571" y="1607"/>
        <a:ext cx="2467272" cy="1480363"/>
      </dsp:txXfrm>
    </dsp:sp>
    <dsp:sp modelId="{3E3E1755-1DCD-6046-9EE9-CDDA872166E2}">
      <dsp:nvSpPr>
        <dsp:cNvPr id="0" name=""/>
        <dsp:cNvSpPr/>
      </dsp:nvSpPr>
      <dsp:spPr>
        <a:xfrm>
          <a:off x="2930571" y="1607"/>
          <a:ext cx="2467272" cy="1480363"/>
        </a:xfrm>
        <a:prstGeom prst="rect">
          <a:avLst/>
        </a:prstGeom>
        <a:gradFill rotWithShape="0">
          <a:gsLst>
            <a:gs pos="0">
              <a:schemeClr val="accent6">
                <a:shade val="80000"/>
                <a:hueOff val="64256"/>
                <a:satOff val="-2582"/>
                <a:lumOff val="5526"/>
                <a:alphaOff val="0"/>
                <a:lumMod val="110000"/>
                <a:satMod val="105000"/>
                <a:tint val="67000"/>
              </a:schemeClr>
            </a:gs>
            <a:gs pos="50000">
              <a:schemeClr val="accent6">
                <a:shade val="80000"/>
                <a:hueOff val="64256"/>
                <a:satOff val="-2582"/>
                <a:lumOff val="5526"/>
                <a:alphaOff val="0"/>
                <a:lumMod val="105000"/>
                <a:satMod val="103000"/>
                <a:tint val="73000"/>
              </a:schemeClr>
            </a:gs>
            <a:gs pos="100000">
              <a:schemeClr val="accent6">
                <a:shade val="80000"/>
                <a:hueOff val="64256"/>
                <a:satOff val="-2582"/>
                <a:lumOff val="55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u="sng" kern="1200" dirty="0">
              <a:hlinkClick xmlns:r="http://schemas.openxmlformats.org/officeDocument/2006/relationships" r:id="rId2"/>
            </a:rPr>
            <a:t>Canva:</a:t>
          </a:r>
          <a:endParaRPr lang="en-US" sz="2400" kern="1200" dirty="0"/>
        </a:p>
        <a:p>
          <a:pPr marL="114300" lvl="1" indent="-114300" algn="l" defTabSz="622300">
            <a:lnSpc>
              <a:spcPct val="90000"/>
            </a:lnSpc>
            <a:spcBef>
              <a:spcPct val="0"/>
            </a:spcBef>
            <a:spcAft>
              <a:spcPct val="15000"/>
            </a:spcAft>
            <a:buChar char="•"/>
          </a:pPr>
          <a:r>
            <a:rPr lang="en-US" sz="1400" kern="1200" dirty="0"/>
            <a:t>https://</a:t>
          </a:r>
          <a:r>
            <a:rPr lang="en-US" sz="1400" kern="1200" dirty="0" err="1"/>
            <a:t>www.canva.com</a:t>
          </a:r>
          <a:r>
            <a:rPr lang="en-US" sz="1400" kern="1200" dirty="0"/>
            <a:t>/</a:t>
          </a:r>
        </a:p>
        <a:p>
          <a:pPr marL="114300" lvl="1" indent="-114300" algn="l" defTabSz="622300">
            <a:lnSpc>
              <a:spcPct val="90000"/>
            </a:lnSpc>
            <a:spcBef>
              <a:spcPct val="0"/>
            </a:spcBef>
            <a:spcAft>
              <a:spcPct val="15000"/>
            </a:spcAft>
            <a:buChar char="•"/>
          </a:pPr>
          <a:r>
            <a:rPr lang="en-US" sz="1400" kern="1200" dirty="0"/>
            <a:t>graphics, flyers, </a:t>
          </a:r>
        </a:p>
      </dsp:txBody>
      <dsp:txXfrm>
        <a:off x="2930571" y="1607"/>
        <a:ext cx="2467272" cy="1480363"/>
      </dsp:txXfrm>
    </dsp:sp>
    <dsp:sp modelId="{28386872-55A3-2F43-8776-AB693041D704}">
      <dsp:nvSpPr>
        <dsp:cNvPr id="0" name=""/>
        <dsp:cNvSpPr/>
      </dsp:nvSpPr>
      <dsp:spPr>
        <a:xfrm>
          <a:off x="216571" y="1728698"/>
          <a:ext cx="2467272" cy="1480363"/>
        </a:xfrm>
        <a:prstGeom prst="rect">
          <a:avLst/>
        </a:prstGeom>
        <a:gradFill rotWithShape="0">
          <a:gsLst>
            <a:gs pos="0">
              <a:schemeClr val="accent6">
                <a:shade val="80000"/>
                <a:hueOff val="128512"/>
                <a:satOff val="-5164"/>
                <a:lumOff val="11051"/>
                <a:alphaOff val="0"/>
                <a:lumMod val="110000"/>
                <a:satMod val="105000"/>
                <a:tint val="67000"/>
              </a:schemeClr>
            </a:gs>
            <a:gs pos="50000">
              <a:schemeClr val="accent6">
                <a:shade val="80000"/>
                <a:hueOff val="128512"/>
                <a:satOff val="-5164"/>
                <a:lumOff val="11051"/>
                <a:alphaOff val="0"/>
                <a:lumMod val="105000"/>
                <a:satMod val="103000"/>
                <a:tint val="73000"/>
              </a:schemeClr>
            </a:gs>
            <a:gs pos="100000">
              <a:schemeClr val="accent6">
                <a:shade val="80000"/>
                <a:hueOff val="128512"/>
                <a:satOff val="-5164"/>
                <a:lumOff val="110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3"/>
            </a:rPr>
            <a:t>Infogram</a:t>
          </a:r>
          <a:endParaRPr lang="en-US" sz="2000" kern="1200" dirty="0"/>
        </a:p>
        <a:p>
          <a:pPr marL="114300" lvl="1" indent="-114300" algn="l" defTabSz="622300">
            <a:lnSpc>
              <a:spcPct val="90000"/>
            </a:lnSpc>
            <a:spcBef>
              <a:spcPct val="0"/>
            </a:spcBef>
            <a:spcAft>
              <a:spcPct val="15000"/>
            </a:spcAft>
            <a:buChar char="•"/>
          </a:pPr>
          <a:r>
            <a:rPr lang="en-US" sz="1400" kern="1200" dirty="0"/>
            <a:t>https://</a:t>
          </a:r>
          <a:r>
            <a:rPr lang="en-US" sz="1400" kern="1200" dirty="0" err="1"/>
            <a:t>infogram.com</a:t>
          </a:r>
          <a:r>
            <a:rPr lang="en-US" sz="1400" kern="1200" dirty="0"/>
            <a:t>/</a:t>
          </a:r>
        </a:p>
        <a:p>
          <a:pPr marL="171450" lvl="1" indent="-171450" algn="l" defTabSz="711200">
            <a:lnSpc>
              <a:spcPct val="90000"/>
            </a:lnSpc>
            <a:spcBef>
              <a:spcPct val="0"/>
            </a:spcBef>
            <a:spcAft>
              <a:spcPct val="15000"/>
            </a:spcAft>
            <a:buChar char="•"/>
          </a:pPr>
          <a:r>
            <a:rPr lang="en-US" sz="1600" kern="1200" dirty="0"/>
            <a:t>Easy to use infographic and chart maker</a:t>
          </a:r>
        </a:p>
      </dsp:txBody>
      <dsp:txXfrm>
        <a:off x="216571" y="1728698"/>
        <a:ext cx="2467272" cy="1480363"/>
      </dsp:txXfrm>
    </dsp:sp>
    <dsp:sp modelId="{BE72D249-BAB8-6F4C-B075-21BC1C7C9EE3}">
      <dsp:nvSpPr>
        <dsp:cNvPr id="0" name=""/>
        <dsp:cNvSpPr/>
      </dsp:nvSpPr>
      <dsp:spPr>
        <a:xfrm>
          <a:off x="2930571" y="1728698"/>
          <a:ext cx="2467272" cy="1480363"/>
        </a:xfrm>
        <a:prstGeom prst="rect">
          <a:avLst/>
        </a:prstGeom>
        <a:gradFill rotWithShape="0">
          <a:gsLst>
            <a:gs pos="0">
              <a:schemeClr val="accent6">
                <a:shade val="80000"/>
                <a:hueOff val="192768"/>
                <a:satOff val="-7745"/>
                <a:lumOff val="16577"/>
                <a:alphaOff val="0"/>
                <a:lumMod val="110000"/>
                <a:satMod val="105000"/>
                <a:tint val="67000"/>
              </a:schemeClr>
            </a:gs>
            <a:gs pos="50000">
              <a:schemeClr val="accent6">
                <a:shade val="80000"/>
                <a:hueOff val="192768"/>
                <a:satOff val="-7745"/>
                <a:lumOff val="16577"/>
                <a:alphaOff val="0"/>
                <a:lumMod val="105000"/>
                <a:satMod val="103000"/>
                <a:tint val="73000"/>
              </a:schemeClr>
            </a:gs>
            <a:gs pos="100000">
              <a:schemeClr val="accent6">
                <a:shade val="80000"/>
                <a:hueOff val="192768"/>
                <a:satOff val="-7745"/>
                <a:lumOff val="165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4"/>
            </a:rPr>
            <a:t>Vizualize.me:</a:t>
          </a:r>
          <a:endParaRPr lang="en-US" sz="2400" kern="1200" dirty="0"/>
        </a:p>
        <a:p>
          <a:pPr marL="114300" lvl="1" indent="-114300" algn="l" defTabSz="622300">
            <a:lnSpc>
              <a:spcPct val="90000"/>
            </a:lnSpc>
            <a:spcBef>
              <a:spcPct val="0"/>
            </a:spcBef>
            <a:spcAft>
              <a:spcPct val="15000"/>
            </a:spcAft>
            <a:buChar char="•"/>
          </a:pPr>
          <a:r>
            <a:rPr lang="en-US" sz="1400" kern="1200" dirty="0" err="1"/>
            <a:t>vizualize.me</a:t>
          </a:r>
          <a:r>
            <a:rPr lang="en-US" sz="1400" kern="1200" dirty="0"/>
            <a:t>/</a:t>
          </a:r>
        </a:p>
        <a:p>
          <a:pPr marL="114300" lvl="1" indent="-114300" algn="l" defTabSz="622300">
            <a:lnSpc>
              <a:spcPct val="90000"/>
            </a:lnSpc>
            <a:spcBef>
              <a:spcPct val="0"/>
            </a:spcBef>
            <a:spcAft>
              <a:spcPct val="15000"/>
            </a:spcAft>
            <a:buChar char="•"/>
          </a:pPr>
          <a:r>
            <a:rPr lang="en-US" sz="1400" kern="1200" dirty="0"/>
            <a:t>Make </a:t>
          </a:r>
          <a:r>
            <a:rPr lang="en-US" sz="1400" b="1" kern="1200" dirty="0"/>
            <a:t>infographics</a:t>
          </a:r>
          <a:r>
            <a:rPr lang="en-US" sz="1400" kern="1200" dirty="0"/>
            <a:t> resume in one click.</a:t>
          </a:r>
        </a:p>
      </dsp:txBody>
      <dsp:txXfrm>
        <a:off x="2930571" y="1728698"/>
        <a:ext cx="2467272" cy="1480363"/>
      </dsp:txXfrm>
    </dsp:sp>
    <dsp:sp modelId="{0DC75BD8-CB02-A14F-AADE-0C24C9EDE533}">
      <dsp:nvSpPr>
        <dsp:cNvPr id="0" name=""/>
        <dsp:cNvSpPr/>
      </dsp:nvSpPr>
      <dsp:spPr>
        <a:xfrm>
          <a:off x="216571" y="3455789"/>
          <a:ext cx="2467272" cy="1480363"/>
        </a:xfrm>
        <a:prstGeom prst="rect">
          <a:avLst/>
        </a:prstGeom>
        <a:gradFill rotWithShape="0">
          <a:gsLst>
            <a:gs pos="0">
              <a:schemeClr val="accent6">
                <a:shade val="80000"/>
                <a:hueOff val="257024"/>
                <a:satOff val="-10327"/>
                <a:lumOff val="22102"/>
                <a:alphaOff val="0"/>
                <a:lumMod val="110000"/>
                <a:satMod val="105000"/>
                <a:tint val="67000"/>
              </a:schemeClr>
            </a:gs>
            <a:gs pos="50000">
              <a:schemeClr val="accent6">
                <a:shade val="80000"/>
                <a:hueOff val="257024"/>
                <a:satOff val="-10327"/>
                <a:lumOff val="22102"/>
                <a:alphaOff val="0"/>
                <a:lumMod val="105000"/>
                <a:satMod val="103000"/>
                <a:tint val="73000"/>
              </a:schemeClr>
            </a:gs>
            <a:gs pos="100000">
              <a:schemeClr val="accent6">
                <a:shade val="80000"/>
                <a:hueOff val="257024"/>
                <a:satOff val="-10327"/>
                <a:lumOff val="221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5"/>
            </a:rPr>
            <a:t>Biteable</a:t>
          </a:r>
          <a:endParaRPr lang="en-US" sz="2400" kern="1200" dirty="0"/>
        </a:p>
        <a:p>
          <a:pPr marL="114300" lvl="1" indent="-114300" algn="l" defTabSz="622300">
            <a:lnSpc>
              <a:spcPct val="90000"/>
            </a:lnSpc>
            <a:spcBef>
              <a:spcPct val="0"/>
            </a:spcBef>
            <a:spcAft>
              <a:spcPct val="15000"/>
            </a:spcAft>
            <a:buChar char="•"/>
          </a:pPr>
          <a:r>
            <a:rPr lang="en-US" sz="1400" kern="1200" dirty="0"/>
            <a:t>https://</a:t>
          </a:r>
          <a:r>
            <a:rPr lang="en-US" sz="1400" kern="1200" dirty="0" err="1"/>
            <a:t>biteable.com</a:t>
          </a:r>
          <a:r>
            <a:rPr lang="en-US" sz="1400" kern="1200" dirty="0"/>
            <a:t>/</a:t>
          </a:r>
        </a:p>
        <a:p>
          <a:pPr marL="114300" lvl="1" indent="-114300" algn="l" defTabSz="622300">
            <a:lnSpc>
              <a:spcPct val="90000"/>
            </a:lnSpc>
            <a:spcBef>
              <a:spcPct val="0"/>
            </a:spcBef>
            <a:spcAft>
              <a:spcPct val="15000"/>
            </a:spcAft>
            <a:buChar char="•"/>
          </a:pPr>
          <a:r>
            <a:rPr lang="en-US" sz="1400" kern="1200" dirty="0"/>
            <a:t>infographics</a:t>
          </a:r>
        </a:p>
      </dsp:txBody>
      <dsp:txXfrm>
        <a:off x="216571" y="3455789"/>
        <a:ext cx="2467272" cy="1480363"/>
      </dsp:txXfrm>
    </dsp:sp>
    <dsp:sp modelId="{0D34F2F3-B03C-2642-8B4D-069B1E65D578}">
      <dsp:nvSpPr>
        <dsp:cNvPr id="0" name=""/>
        <dsp:cNvSpPr/>
      </dsp:nvSpPr>
      <dsp:spPr>
        <a:xfrm>
          <a:off x="2930571" y="3455789"/>
          <a:ext cx="2467272" cy="1480363"/>
        </a:xfrm>
        <a:prstGeom prst="rect">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5">
                  <a:lumMod val="50000"/>
                </a:schemeClr>
              </a:solidFill>
            </a:rPr>
            <a:t>PowerPoint Templates</a:t>
          </a:r>
          <a:endParaRPr lang="en-US" sz="2400" kern="1200" dirty="0">
            <a:solidFill>
              <a:schemeClr val="accent5">
                <a:lumMod val="50000"/>
              </a:schemeClr>
            </a:solidFill>
          </a:endParaRPr>
        </a:p>
      </dsp:txBody>
      <dsp:txXfrm>
        <a:off x="2930571" y="3455789"/>
        <a:ext cx="2467272" cy="14803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C437D55-F47E-4CB3-BA4B-67161F9A15D1}" type="datetimeFigureOut">
              <a:rPr lang="en-US" smtClean="0"/>
              <a:t>8/24/2018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2E252B-77DD-4F40-B254-D0A4ABA5CC93}" type="slidenum">
              <a:rPr lang="en-US" smtClean="0"/>
              <a:t>‹#›</a:t>
            </a:fld>
            <a:endParaRPr lang="en-US"/>
          </a:p>
        </p:txBody>
      </p:sp>
    </p:spTree>
    <p:extLst>
      <p:ext uri="{BB962C8B-B14F-4D97-AF65-F5344CB8AC3E}">
        <p14:creationId xmlns:p14="http://schemas.microsoft.com/office/powerpoint/2010/main" val="99829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9777DA-5EF8-4C1A-A0C4-3794B5C6C247}" type="datetimeFigureOut">
              <a:rPr lang="en-US" smtClean="0"/>
              <a:t>8/24/2018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58522D-2995-494C-9602-974978FBE999}" type="slidenum">
              <a:rPr lang="en-US" smtClean="0"/>
              <a:t>‹#›</a:t>
            </a:fld>
            <a:endParaRPr lang="en-US"/>
          </a:p>
        </p:txBody>
      </p:sp>
    </p:spTree>
    <p:extLst>
      <p:ext uri="{BB962C8B-B14F-4D97-AF65-F5344CB8AC3E}">
        <p14:creationId xmlns:p14="http://schemas.microsoft.com/office/powerpoint/2010/main" val="322924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3</a:t>
            </a:fld>
            <a:endParaRPr lang="en-CA" dirty="0"/>
          </a:p>
        </p:txBody>
      </p:sp>
    </p:spTree>
    <p:extLst>
      <p:ext uri="{BB962C8B-B14F-4D97-AF65-F5344CB8AC3E}">
        <p14:creationId xmlns:p14="http://schemas.microsoft.com/office/powerpoint/2010/main" val="53142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12</a:t>
            </a:fld>
            <a:endParaRPr lang="en-CA" dirty="0"/>
          </a:p>
        </p:txBody>
      </p:sp>
    </p:spTree>
    <p:extLst>
      <p:ext uri="{BB962C8B-B14F-4D97-AF65-F5344CB8AC3E}">
        <p14:creationId xmlns:p14="http://schemas.microsoft.com/office/powerpoint/2010/main" val="74114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processing theory has become a general theory of human cognition. </a:t>
            </a:r>
            <a:r>
              <a:rPr lang="en-US" dirty="0">
                <a:effectLst/>
              </a:rPr>
              <a:t>The concept regarding the limited nature of information processing within short term memory has become a foundational element of subsequent theories of memory.</a:t>
            </a:r>
          </a:p>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13</a:t>
            </a:fld>
            <a:endParaRPr lang="en-CA" dirty="0"/>
          </a:p>
        </p:txBody>
      </p:sp>
    </p:spTree>
    <p:extLst>
      <p:ext uri="{BB962C8B-B14F-4D97-AF65-F5344CB8AC3E}">
        <p14:creationId xmlns:p14="http://schemas.microsoft.com/office/powerpoint/2010/main" val="183561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focus is upon the representational structures that deal with the verbal and visual stimuli.</a:t>
            </a:r>
          </a:p>
          <a:p>
            <a:r>
              <a:rPr lang="en-US" dirty="0">
                <a:effectLst/>
              </a:rPr>
              <a:t>Representational units that are generated consciously from words and images are term as:</a:t>
            </a:r>
          </a:p>
          <a:p>
            <a:r>
              <a:rPr lang="en-US" u="sng" dirty="0">
                <a:effectLst/>
              </a:rPr>
              <a:t>Logogen</a:t>
            </a:r>
            <a:r>
              <a:rPr lang="en-US" dirty="0">
                <a:effectLst/>
              </a:rPr>
              <a:t> – verbal – sequential and hierarchical in nature e.g. progress from letters to words to sentences and beyond. </a:t>
            </a:r>
          </a:p>
          <a:p>
            <a:r>
              <a:rPr lang="en-US" u="sng" dirty="0">
                <a:effectLst/>
              </a:rPr>
              <a:t>Imagen</a:t>
            </a:r>
            <a:r>
              <a:rPr lang="en-US" dirty="0">
                <a:effectLst/>
              </a:rPr>
              <a:t> – pictorial representation.</a:t>
            </a:r>
          </a:p>
          <a:p>
            <a:r>
              <a:rPr lang="en-US" sz="1200" kern="1200" dirty="0">
                <a:solidFill>
                  <a:schemeClr val="tx1"/>
                </a:solidFill>
                <a:effectLst/>
                <a:latin typeface="+mn-lt"/>
                <a:ea typeface="+mn-ea"/>
                <a:cs typeface="+mn-cs"/>
              </a:rPr>
              <a:t> This theory is specifically concerned with the way information is learned and how it is presented either visually or verbally, Dual Coding Theory does not take into account that the cognition processing may be impacted by something other than words and images. </a:t>
            </a:r>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14</a:t>
            </a:fld>
            <a:endParaRPr lang="en-CA" dirty="0"/>
          </a:p>
        </p:txBody>
      </p:sp>
    </p:spTree>
    <p:extLst>
      <p:ext uri="{BB962C8B-B14F-4D97-AF65-F5344CB8AC3E}">
        <p14:creationId xmlns:p14="http://schemas.microsoft.com/office/powerpoint/2010/main" val="340223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Working memory is what was previously </a:t>
            </a:r>
            <a:r>
              <a:rPr lang="en-US" sz="1200" kern="1200" dirty="0">
                <a:solidFill>
                  <a:schemeClr val="tx1"/>
                </a:solidFill>
                <a:effectLst/>
                <a:latin typeface="+mn-lt"/>
                <a:ea typeface="+mn-ea"/>
                <a:cs typeface="+mn-cs"/>
              </a:rPr>
              <a:t>termed as short term memory and is very small in capacity. The differences between working memory and long-term memory is that working memory is under conscious control and has limited capacity for storage and the information is maintained only for a finite period of time; whereas long-term memory has unlimited capacity, however, is not under conscious control of the individual.</a:t>
            </a:r>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15</a:t>
            </a:fld>
            <a:endParaRPr lang="en-CA" dirty="0"/>
          </a:p>
        </p:txBody>
      </p:sp>
    </p:spTree>
    <p:extLst>
      <p:ext uri="{BB962C8B-B14F-4D97-AF65-F5344CB8AC3E}">
        <p14:creationId xmlns:p14="http://schemas.microsoft.com/office/powerpoint/2010/main" val="381925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must create mental associations or representations for the information for multimedia learning to occur. People learn and retain information better when words and pictures are presented together and that learning is measured by the retention of information and transfer of learning to new tasks. CTML assumes that the human mind uses two information processing systems, one for visual information and one for verbal. Presenting materials in both text and pictures allows the brain and learner twice the opportunity and exposure to information. </a:t>
            </a:r>
            <a:r>
              <a:rPr lang="en-US" b="1" dirty="0">
                <a:effectLst/>
              </a:rPr>
              <a:t>Deeper understanding and learning occurs when students are able to connect information from both verbal and pictorial representations. Thus, students learn deeper from multimedia explanations than one from a single source, specifically verbal. </a:t>
            </a:r>
          </a:p>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16</a:t>
            </a:fld>
            <a:endParaRPr lang="en-CA" dirty="0"/>
          </a:p>
        </p:txBody>
      </p:sp>
    </p:spTree>
    <p:extLst>
      <p:ext uri="{BB962C8B-B14F-4D97-AF65-F5344CB8AC3E}">
        <p14:creationId xmlns:p14="http://schemas.microsoft.com/office/powerpoint/2010/main" val="204196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17</a:t>
            </a:fld>
            <a:endParaRPr lang="en-CA" dirty="0"/>
          </a:p>
        </p:txBody>
      </p:sp>
    </p:spTree>
    <p:extLst>
      <p:ext uri="{BB962C8B-B14F-4D97-AF65-F5344CB8AC3E}">
        <p14:creationId xmlns:p14="http://schemas.microsoft.com/office/powerpoint/2010/main" val="24104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18</a:t>
            </a:fld>
            <a:endParaRPr lang="en-CA" dirty="0"/>
          </a:p>
        </p:txBody>
      </p:sp>
    </p:spTree>
    <p:extLst>
      <p:ext uri="{BB962C8B-B14F-4D97-AF65-F5344CB8AC3E}">
        <p14:creationId xmlns:p14="http://schemas.microsoft.com/office/powerpoint/2010/main" val="301210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19</a:t>
            </a:fld>
            <a:endParaRPr lang="en-CA" dirty="0"/>
          </a:p>
        </p:txBody>
      </p:sp>
    </p:spTree>
    <p:extLst>
      <p:ext uri="{BB962C8B-B14F-4D97-AF65-F5344CB8AC3E}">
        <p14:creationId xmlns:p14="http://schemas.microsoft.com/office/powerpoint/2010/main" val="62311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to do graphs in illustrator</a:t>
            </a:r>
          </a:p>
          <a:p>
            <a:r>
              <a:rPr lang="en-US" sz="1200" kern="1200" dirty="0">
                <a:solidFill>
                  <a:schemeClr val="tx1"/>
                </a:solidFill>
                <a:effectLst/>
                <a:latin typeface="+mn-lt"/>
                <a:ea typeface="+mn-ea"/>
                <a:cs typeface="+mn-cs"/>
              </a:rPr>
              <a:t>Open new document</a:t>
            </a:r>
          </a:p>
          <a:p>
            <a:r>
              <a:rPr lang="en-US" sz="1200" kern="1200" dirty="0">
                <a:solidFill>
                  <a:schemeClr val="tx1"/>
                </a:solidFill>
                <a:effectLst/>
                <a:latin typeface="+mn-lt"/>
                <a:ea typeface="+mn-ea"/>
                <a:cs typeface="+mn-cs"/>
              </a:rPr>
              <a:t>Open graph tools – click on arrow on far right of tool bar</a:t>
            </a:r>
          </a:p>
          <a:p>
            <a:r>
              <a:rPr lang="en-US" sz="1200" kern="1200" dirty="0">
                <a:solidFill>
                  <a:schemeClr val="tx1"/>
                </a:solidFill>
                <a:effectLst/>
                <a:latin typeface="+mn-lt"/>
                <a:ea typeface="+mn-ea"/>
                <a:cs typeface="+mn-cs"/>
              </a:rPr>
              <a:t>Drag and open to the graph on the new sheet</a:t>
            </a:r>
          </a:p>
          <a:p>
            <a:r>
              <a:rPr lang="en-US" sz="1200" kern="1200" dirty="0">
                <a:solidFill>
                  <a:schemeClr val="tx1"/>
                </a:solidFill>
                <a:effectLst/>
                <a:latin typeface="+mn-lt"/>
                <a:ea typeface="+mn-ea"/>
                <a:cs typeface="+mn-cs"/>
              </a:rPr>
              <a:t>Complete the spread sheet </a:t>
            </a:r>
          </a:p>
          <a:p>
            <a:r>
              <a:rPr lang="en-US" sz="1200" kern="1200" dirty="0">
                <a:solidFill>
                  <a:schemeClr val="tx1"/>
                </a:solidFill>
                <a:effectLst/>
                <a:latin typeface="+mn-lt"/>
                <a:ea typeface="+mn-ea"/>
                <a:cs typeface="+mn-cs"/>
              </a:rPr>
              <a:t>Copy into document</a:t>
            </a:r>
          </a:p>
        </p:txBody>
      </p:sp>
      <p:sp>
        <p:nvSpPr>
          <p:cNvPr id="4" name="Slide Number Placeholder 3"/>
          <p:cNvSpPr>
            <a:spLocks noGrp="1"/>
          </p:cNvSpPr>
          <p:nvPr>
            <p:ph type="sldNum" sz="quarter" idx="10"/>
          </p:nvPr>
        </p:nvSpPr>
        <p:spPr/>
        <p:txBody>
          <a:bodyPr/>
          <a:lstStyle/>
          <a:p>
            <a:fld id="{902A8838-0700-4F7D-B144-2B9E70068324}" type="slidenum">
              <a:rPr lang="en-CA" smtClean="0"/>
              <a:pPr/>
              <a:t>20</a:t>
            </a:fld>
            <a:endParaRPr lang="en-CA" dirty="0"/>
          </a:p>
        </p:txBody>
      </p:sp>
    </p:spTree>
    <p:extLst>
      <p:ext uri="{BB962C8B-B14F-4D97-AF65-F5344CB8AC3E}">
        <p14:creationId xmlns:p14="http://schemas.microsoft.com/office/powerpoint/2010/main" val="3420311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expect dynamic</a:t>
            </a:r>
            <a:r>
              <a:rPr lang="en-US" baseline="0" dirty="0"/>
              <a:t> interactions with instructor and course material</a:t>
            </a:r>
          </a:p>
          <a:p>
            <a:r>
              <a:rPr lang="en-US" baseline="0" dirty="0"/>
              <a:t>First impression</a:t>
            </a:r>
          </a:p>
          <a:p>
            <a:r>
              <a:rPr lang="en-US" baseline="0" dirty="0"/>
              <a:t>Primarily used by students as reference and time management tool</a:t>
            </a:r>
          </a:p>
          <a:p>
            <a:r>
              <a:rPr lang="en-US" baseline="0" dirty="0"/>
              <a:t>Preferred syllabus design that highlights areas of interest – not information found at other sources</a:t>
            </a:r>
          </a:p>
          <a:p>
            <a:r>
              <a:rPr lang="en-US" baseline="0" dirty="0"/>
              <a:t>BUT THEY DON’T READ IT</a:t>
            </a:r>
          </a:p>
          <a:p>
            <a:endParaRPr lang="en-US" dirty="0"/>
          </a:p>
        </p:txBody>
      </p:sp>
      <p:sp>
        <p:nvSpPr>
          <p:cNvPr id="4" name="Slide Number Placeholder 3"/>
          <p:cNvSpPr>
            <a:spLocks noGrp="1"/>
          </p:cNvSpPr>
          <p:nvPr>
            <p:ph type="sldNum" sz="quarter" idx="10"/>
          </p:nvPr>
        </p:nvSpPr>
        <p:spPr/>
        <p:txBody>
          <a:bodyPr/>
          <a:lstStyle/>
          <a:p>
            <a:fld id="{D8A16694-93A9-9B48-986B-75A6E1CD3E52}" type="slidenum">
              <a:rPr lang="en-US" smtClean="0"/>
              <a:t>21</a:t>
            </a:fld>
            <a:endParaRPr lang="en-US"/>
          </a:p>
        </p:txBody>
      </p:sp>
    </p:spTree>
    <p:extLst>
      <p:ext uri="{BB962C8B-B14F-4D97-AF65-F5344CB8AC3E}">
        <p14:creationId xmlns:p14="http://schemas.microsoft.com/office/powerpoint/2010/main" val="36326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4</a:t>
            </a:fld>
            <a:endParaRPr lang="en-CA" dirty="0"/>
          </a:p>
        </p:txBody>
      </p:sp>
    </p:spTree>
    <p:extLst>
      <p:ext uri="{BB962C8B-B14F-4D97-AF65-F5344CB8AC3E}">
        <p14:creationId xmlns:p14="http://schemas.microsoft.com/office/powerpoint/2010/main" val="84529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22</a:t>
            </a:fld>
            <a:endParaRPr lang="en-CA" dirty="0"/>
          </a:p>
        </p:txBody>
      </p:sp>
    </p:spTree>
    <p:extLst>
      <p:ext uri="{BB962C8B-B14F-4D97-AF65-F5344CB8AC3E}">
        <p14:creationId xmlns:p14="http://schemas.microsoft.com/office/powerpoint/2010/main" val="219129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23</a:t>
            </a:fld>
            <a:endParaRPr lang="en-CA" dirty="0"/>
          </a:p>
        </p:txBody>
      </p:sp>
    </p:spTree>
    <p:extLst>
      <p:ext uri="{BB962C8B-B14F-4D97-AF65-F5344CB8AC3E}">
        <p14:creationId xmlns:p14="http://schemas.microsoft.com/office/powerpoint/2010/main" val="2716632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24</a:t>
            </a:fld>
            <a:endParaRPr lang="en-CA" dirty="0"/>
          </a:p>
        </p:txBody>
      </p:sp>
    </p:spTree>
    <p:extLst>
      <p:ext uri="{BB962C8B-B14F-4D97-AF65-F5344CB8AC3E}">
        <p14:creationId xmlns:p14="http://schemas.microsoft.com/office/powerpoint/2010/main" val="1273334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expect dynamic</a:t>
            </a:r>
            <a:r>
              <a:rPr lang="en-US" baseline="0" dirty="0"/>
              <a:t> interactions with instructor and course material</a:t>
            </a:r>
          </a:p>
          <a:p>
            <a:r>
              <a:rPr lang="en-US" baseline="0" dirty="0"/>
              <a:t>First impression</a:t>
            </a:r>
          </a:p>
          <a:p>
            <a:r>
              <a:rPr lang="en-US" baseline="0" dirty="0"/>
              <a:t>Primarily used by students as reference and time management tool</a:t>
            </a:r>
          </a:p>
          <a:p>
            <a:r>
              <a:rPr lang="en-US" baseline="0" dirty="0"/>
              <a:t>Preferred syllabus design that highlights areas of interest – not information found at other sources</a:t>
            </a:r>
          </a:p>
          <a:p>
            <a:r>
              <a:rPr lang="en-US" baseline="0" dirty="0"/>
              <a:t>BUT THEY DON’T READ IT</a:t>
            </a:r>
          </a:p>
          <a:p>
            <a:endParaRPr lang="en-US" dirty="0"/>
          </a:p>
        </p:txBody>
      </p:sp>
      <p:sp>
        <p:nvSpPr>
          <p:cNvPr id="4" name="Slide Number Placeholder 3"/>
          <p:cNvSpPr>
            <a:spLocks noGrp="1"/>
          </p:cNvSpPr>
          <p:nvPr>
            <p:ph type="sldNum" sz="quarter" idx="10"/>
          </p:nvPr>
        </p:nvSpPr>
        <p:spPr/>
        <p:txBody>
          <a:bodyPr/>
          <a:lstStyle/>
          <a:p>
            <a:fld id="{D8A16694-93A9-9B48-986B-75A6E1CD3E52}" type="slidenum">
              <a:rPr lang="en-US" smtClean="0"/>
              <a:t>25</a:t>
            </a:fld>
            <a:endParaRPr lang="en-US"/>
          </a:p>
        </p:txBody>
      </p:sp>
    </p:spTree>
    <p:extLst>
      <p:ext uri="{BB962C8B-B14F-4D97-AF65-F5344CB8AC3E}">
        <p14:creationId xmlns:p14="http://schemas.microsoft.com/office/powerpoint/2010/main" val="290970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26</a:t>
            </a:fld>
            <a:endParaRPr lang="en-CA" dirty="0"/>
          </a:p>
        </p:txBody>
      </p:sp>
    </p:spTree>
    <p:extLst>
      <p:ext uri="{BB962C8B-B14F-4D97-AF65-F5344CB8AC3E}">
        <p14:creationId xmlns:p14="http://schemas.microsoft.com/office/powerpoint/2010/main" val="272342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expect dynamic</a:t>
            </a:r>
            <a:r>
              <a:rPr lang="en-US" baseline="0" dirty="0"/>
              <a:t> interactions with instructor and course material</a:t>
            </a:r>
          </a:p>
          <a:p>
            <a:r>
              <a:rPr lang="en-US" baseline="0" dirty="0"/>
              <a:t>First impression</a:t>
            </a:r>
          </a:p>
          <a:p>
            <a:r>
              <a:rPr lang="en-US" baseline="0" dirty="0"/>
              <a:t>Primarily used by students as reference and time management tool</a:t>
            </a:r>
          </a:p>
          <a:p>
            <a:r>
              <a:rPr lang="en-US" baseline="0" dirty="0"/>
              <a:t>Preferred syllabus design that highlights areas of interest – not information found at other sources</a:t>
            </a:r>
          </a:p>
          <a:p>
            <a:r>
              <a:rPr lang="en-US" baseline="0" dirty="0"/>
              <a:t>BUT THEY DON’T READ IT</a:t>
            </a:r>
          </a:p>
          <a:p>
            <a:endParaRPr lang="en-US" dirty="0"/>
          </a:p>
        </p:txBody>
      </p:sp>
      <p:sp>
        <p:nvSpPr>
          <p:cNvPr id="4" name="Slide Number Placeholder 3"/>
          <p:cNvSpPr>
            <a:spLocks noGrp="1"/>
          </p:cNvSpPr>
          <p:nvPr>
            <p:ph type="sldNum" sz="quarter" idx="10"/>
          </p:nvPr>
        </p:nvSpPr>
        <p:spPr/>
        <p:txBody>
          <a:bodyPr/>
          <a:lstStyle/>
          <a:p>
            <a:fld id="{D8A16694-93A9-9B48-986B-75A6E1CD3E52}" type="slidenum">
              <a:rPr lang="en-US" smtClean="0"/>
              <a:t>27</a:t>
            </a:fld>
            <a:endParaRPr lang="en-US"/>
          </a:p>
        </p:txBody>
      </p:sp>
    </p:spTree>
    <p:extLst>
      <p:ext uri="{BB962C8B-B14F-4D97-AF65-F5344CB8AC3E}">
        <p14:creationId xmlns:p14="http://schemas.microsoft.com/office/powerpoint/2010/main" val="3155027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expect dynamic</a:t>
            </a:r>
            <a:r>
              <a:rPr lang="en-US" baseline="0" dirty="0"/>
              <a:t> interactions with instructor and course material</a:t>
            </a:r>
          </a:p>
          <a:p>
            <a:r>
              <a:rPr lang="en-US" baseline="0" dirty="0"/>
              <a:t>First impression</a:t>
            </a:r>
          </a:p>
          <a:p>
            <a:r>
              <a:rPr lang="en-US" baseline="0" dirty="0"/>
              <a:t>Primarily used by students as reference and time management tool</a:t>
            </a:r>
          </a:p>
          <a:p>
            <a:r>
              <a:rPr lang="en-US" baseline="0" dirty="0"/>
              <a:t>Preferred syllabus design that highlights areas of interest – not information found at other sources</a:t>
            </a:r>
          </a:p>
          <a:p>
            <a:r>
              <a:rPr lang="en-US" baseline="0" dirty="0"/>
              <a:t>BUT THEY DON’T READ IT</a:t>
            </a:r>
          </a:p>
          <a:p>
            <a:endParaRPr lang="en-US" dirty="0"/>
          </a:p>
        </p:txBody>
      </p:sp>
      <p:sp>
        <p:nvSpPr>
          <p:cNvPr id="4" name="Slide Number Placeholder 3"/>
          <p:cNvSpPr>
            <a:spLocks noGrp="1"/>
          </p:cNvSpPr>
          <p:nvPr>
            <p:ph type="sldNum" sz="quarter" idx="10"/>
          </p:nvPr>
        </p:nvSpPr>
        <p:spPr/>
        <p:txBody>
          <a:bodyPr/>
          <a:lstStyle/>
          <a:p>
            <a:fld id="{D8A16694-93A9-9B48-986B-75A6E1CD3E52}" type="slidenum">
              <a:rPr lang="en-US" smtClean="0"/>
              <a:t>28</a:t>
            </a:fld>
            <a:endParaRPr lang="en-US"/>
          </a:p>
        </p:txBody>
      </p:sp>
    </p:spTree>
    <p:extLst>
      <p:ext uri="{BB962C8B-B14F-4D97-AF65-F5344CB8AC3E}">
        <p14:creationId xmlns:p14="http://schemas.microsoft.com/office/powerpoint/2010/main" val="390551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29</a:t>
            </a:fld>
            <a:endParaRPr lang="en-CA" dirty="0"/>
          </a:p>
        </p:txBody>
      </p:sp>
    </p:spTree>
    <p:extLst>
      <p:ext uri="{BB962C8B-B14F-4D97-AF65-F5344CB8AC3E}">
        <p14:creationId xmlns:p14="http://schemas.microsoft.com/office/powerpoint/2010/main" val="2144511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30</a:t>
            </a:fld>
            <a:endParaRPr lang="en-CA" dirty="0"/>
          </a:p>
        </p:txBody>
      </p:sp>
    </p:spTree>
    <p:extLst>
      <p:ext uri="{BB962C8B-B14F-4D97-AF65-F5344CB8AC3E}">
        <p14:creationId xmlns:p14="http://schemas.microsoft.com/office/powerpoint/2010/main" val="406365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5</a:t>
            </a:fld>
            <a:endParaRPr lang="en-CA" dirty="0"/>
          </a:p>
        </p:txBody>
      </p:sp>
    </p:spTree>
    <p:extLst>
      <p:ext uri="{BB962C8B-B14F-4D97-AF65-F5344CB8AC3E}">
        <p14:creationId xmlns:p14="http://schemas.microsoft.com/office/powerpoint/2010/main" val="368322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6</a:t>
            </a:fld>
            <a:endParaRPr lang="en-CA" dirty="0"/>
          </a:p>
        </p:txBody>
      </p:sp>
    </p:spTree>
    <p:extLst>
      <p:ext uri="{BB962C8B-B14F-4D97-AF65-F5344CB8AC3E}">
        <p14:creationId xmlns:p14="http://schemas.microsoft.com/office/powerpoint/2010/main" val="78209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7</a:t>
            </a:fld>
            <a:endParaRPr lang="en-CA" dirty="0"/>
          </a:p>
        </p:txBody>
      </p:sp>
    </p:spTree>
    <p:extLst>
      <p:ext uri="{BB962C8B-B14F-4D97-AF65-F5344CB8AC3E}">
        <p14:creationId xmlns:p14="http://schemas.microsoft.com/office/powerpoint/2010/main" val="198685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8</a:t>
            </a:fld>
            <a:endParaRPr lang="en-CA" dirty="0"/>
          </a:p>
        </p:txBody>
      </p:sp>
    </p:spTree>
    <p:extLst>
      <p:ext uri="{BB962C8B-B14F-4D97-AF65-F5344CB8AC3E}">
        <p14:creationId xmlns:p14="http://schemas.microsoft.com/office/powerpoint/2010/main" val="426121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students in HE are “net generation” – expect to be engaged by environment with a participatory, sensory rich </a:t>
            </a:r>
            <a:r>
              <a:rPr lang="en-US" dirty="0" err="1"/>
              <a:t>activites</a:t>
            </a:r>
            <a:r>
              <a:rPr lang="en-US" dirty="0"/>
              <a:t> – more oriented to visual media</a:t>
            </a:r>
          </a:p>
        </p:txBody>
      </p:sp>
      <p:sp>
        <p:nvSpPr>
          <p:cNvPr id="4" name="Slide Number Placeholder 3"/>
          <p:cNvSpPr>
            <a:spLocks noGrp="1"/>
          </p:cNvSpPr>
          <p:nvPr>
            <p:ph type="sldNum" sz="quarter" idx="10"/>
          </p:nvPr>
        </p:nvSpPr>
        <p:spPr/>
        <p:txBody>
          <a:bodyPr/>
          <a:lstStyle/>
          <a:p>
            <a:fld id="{902A8838-0700-4F7D-B144-2B9E70068324}" type="slidenum">
              <a:rPr lang="en-CA" smtClean="0"/>
              <a:pPr/>
              <a:t>9</a:t>
            </a:fld>
            <a:endParaRPr lang="en-CA" dirty="0"/>
          </a:p>
        </p:txBody>
      </p:sp>
    </p:spTree>
    <p:extLst>
      <p:ext uri="{BB962C8B-B14F-4D97-AF65-F5344CB8AC3E}">
        <p14:creationId xmlns:p14="http://schemas.microsoft.com/office/powerpoint/2010/main" val="49701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Graphic messaging, using visual images, follows similar principles of verbal and textual communication related to message design </a:t>
            </a:r>
          </a:p>
          <a:p>
            <a:r>
              <a:rPr lang="en-US" sz="1200" kern="1200" dirty="0">
                <a:solidFill>
                  <a:schemeClr val="tx1"/>
                </a:solidFill>
                <a:effectLst/>
                <a:latin typeface="+mn-lt"/>
                <a:ea typeface="+mn-ea"/>
                <a:cs typeface="+mn-cs"/>
              </a:rPr>
              <a:t>Infographics instruct, inform, illuminate, and communicate complex concepts in a manner that is fast and easily understood</a:t>
            </a:r>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10</a:t>
            </a:fld>
            <a:endParaRPr lang="en-CA" dirty="0"/>
          </a:p>
        </p:txBody>
      </p:sp>
    </p:spTree>
    <p:extLst>
      <p:ext uri="{BB962C8B-B14F-4D97-AF65-F5344CB8AC3E}">
        <p14:creationId xmlns:p14="http://schemas.microsoft.com/office/powerpoint/2010/main" val="248139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good design communicates the message and ideas in a functional and aesthetically pleasing manner. The point of view within an image can change the emotional response to the presented material. An example of the effective use of point of view can be found in political images of an opponent where the photo is looking down on the subject matter, thus giving the perception of smaller and less important. Aesthetics such as point of view act as the bridge between emotions and the visual image </a:t>
            </a:r>
            <a:endParaRPr lang="en-US" dirty="0"/>
          </a:p>
        </p:txBody>
      </p:sp>
      <p:sp>
        <p:nvSpPr>
          <p:cNvPr id="4" name="Slide Number Placeholder 3"/>
          <p:cNvSpPr>
            <a:spLocks noGrp="1"/>
          </p:cNvSpPr>
          <p:nvPr>
            <p:ph type="sldNum" sz="quarter" idx="10"/>
          </p:nvPr>
        </p:nvSpPr>
        <p:spPr/>
        <p:txBody>
          <a:bodyPr/>
          <a:lstStyle/>
          <a:p>
            <a:fld id="{902A8838-0700-4F7D-B144-2B9E70068324}" type="slidenum">
              <a:rPr lang="en-CA" smtClean="0"/>
              <a:pPr/>
              <a:t>11</a:t>
            </a:fld>
            <a:endParaRPr lang="en-CA" dirty="0"/>
          </a:p>
        </p:txBody>
      </p:sp>
    </p:spTree>
    <p:extLst>
      <p:ext uri="{BB962C8B-B14F-4D97-AF65-F5344CB8AC3E}">
        <p14:creationId xmlns:p14="http://schemas.microsoft.com/office/powerpoint/2010/main" val="427800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3802CB-7D17-4CF6-A43A-3546FDFBB6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320058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802CB-7D17-4CF6-A43A-3546FDFBB6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112936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802CB-7D17-4CF6-A43A-3546FDFBB6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54053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3802CB-7D17-4CF6-A43A-3546FDFBB6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71884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3802CB-7D17-4CF6-A43A-3546FDFBB683}"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40502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3802CB-7D17-4CF6-A43A-3546FDFBB683}"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344443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3802CB-7D17-4CF6-A43A-3546FDFBB683}" type="datetimeFigureOut">
              <a:rPr lang="en-US" smtClean="0"/>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330431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3802CB-7D17-4CF6-A43A-3546FDFBB683}" type="datetimeFigureOut">
              <a:rPr lang="en-US" smtClean="0"/>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325838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802CB-7D17-4CF6-A43A-3546FDFBB683}" type="datetimeFigureOut">
              <a:rPr lang="en-US" smtClean="0"/>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180264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3802CB-7D17-4CF6-A43A-3546FDFBB683}"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37805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3802CB-7D17-4CF6-A43A-3546FDFBB683}"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8AD01-33E7-4B24-9518-4DFE0E025529}" type="slidenum">
              <a:rPr lang="en-US" smtClean="0"/>
              <a:t>‹#›</a:t>
            </a:fld>
            <a:endParaRPr lang="en-US"/>
          </a:p>
        </p:txBody>
      </p:sp>
    </p:spTree>
    <p:extLst>
      <p:ext uri="{BB962C8B-B14F-4D97-AF65-F5344CB8AC3E}">
        <p14:creationId xmlns:p14="http://schemas.microsoft.com/office/powerpoint/2010/main" val="2808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802CB-7D17-4CF6-A43A-3546FDFBB683}" type="datetimeFigureOut">
              <a:rPr lang="en-US" smtClean="0"/>
              <a:t>8/24/2018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8AD01-33E7-4B24-9518-4DFE0E025529}" type="slidenum">
              <a:rPr lang="en-US" smtClean="0"/>
              <a:t>‹#›</a:t>
            </a:fld>
            <a:endParaRPr lang="en-US"/>
          </a:p>
        </p:txBody>
      </p:sp>
    </p:spTree>
    <p:extLst>
      <p:ext uri="{BB962C8B-B14F-4D97-AF65-F5344CB8AC3E}">
        <p14:creationId xmlns:p14="http://schemas.microsoft.com/office/powerpoint/2010/main" val="89569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accountingteachingtools.com/" TargetMode="Externa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diagramQuickStyle" Target="../diagrams/quickStyle1.xml"/><Relationship Id="rId12"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24.png"/><Relationship Id="rId5" Type="http://schemas.openxmlformats.org/officeDocument/2006/relationships/diagramData" Target="../diagrams/data1.xml"/><Relationship Id="rId10" Type="http://schemas.openxmlformats.org/officeDocument/2006/relationships/image" Target="../media/image23.png"/><Relationship Id="rId4" Type="http://schemas.openxmlformats.org/officeDocument/2006/relationships/image" Target="../media/image1.jpg"/><Relationship Id="rId9" Type="http://schemas.microsoft.com/office/2007/relationships/diagramDrawing" Target="../diagrams/drawing1.xml"/><Relationship Id="rId1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hyperlink" Target="http://www.pitkochart.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jp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1.jp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hyperlink" Target="https://piktochart.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jp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8" Type="http://schemas.openxmlformats.org/officeDocument/2006/relationships/hyperlink" Target="mailto:lmocek@iup.edu" TargetMode="External"/><Relationship Id="rId3" Type="http://schemas.openxmlformats.org/officeDocument/2006/relationships/image" Target="../media/image2.jpeg"/><Relationship Id="rId7" Type="http://schemas.openxmlformats.org/officeDocument/2006/relationships/hyperlink" Target="https://www.linkedin.com/in/drpaz/"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scholar.google.com/citations?user=NzMxKv4AAAAJ&amp;hl=en" TargetMode="External"/><Relationship Id="rId5" Type="http://schemas.openxmlformats.org/officeDocument/2006/relationships/hyperlink" Target="mailto:vpaz@iup.edu" TargetMode="External"/><Relationship Id="rId10" Type="http://schemas.openxmlformats.org/officeDocument/2006/relationships/hyperlink" Target="http://www.linkedin.com/in/lynnan-mocek" TargetMode="External"/><Relationship Id="rId4" Type="http://schemas.openxmlformats.org/officeDocument/2006/relationships/image" Target="../media/image1.jpg"/><Relationship Id="rId9" Type="http://schemas.openxmlformats.org/officeDocument/2006/relationships/hyperlink" Target="https://scholar.google.com/citations?user=QaXYCj4AAAAJ&amp;hl=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17C933-6DE2-46E5-8200-46D674F3B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12823"/>
            <a:ext cx="4197965" cy="5780444"/>
          </a:xfrm>
          <a:prstGeom prst="rect">
            <a:avLst/>
          </a:prstGeom>
        </p:spPr>
      </p:pic>
      <p:sp>
        <p:nvSpPr>
          <p:cNvPr id="2" name="Title 1"/>
          <p:cNvSpPr>
            <a:spLocks noGrp="1"/>
          </p:cNvSpPr>
          <p:nvPr>
            <p:ph type="title"/>
          </p:nvPr>
        </p:nvSpPr>
        <p:spPr>
          <a:xfrm>
            <a:off x="4578965" y="365124"/>
            <a:ext cx="7164800" cy="4954127"/>
          </a:xfrm>
        </p:spPr>
        <p:txBody>
          <a:bodyPr>
            <a:normAutofit/>
          </a:bodyPr>
          <a:lstStyle/>
          <a:p>
            <a:pPr algn="ctr"/>
            <a:r>
              <a:rPr lang="en-US" sz="6600" b="1" i="1" dirty="0">
                <a:solidFill>
                  <a:srgbClr val="9E1B32"/>
                </a:solidFill>
                <a:latin typeface="+mn-lt"/>
              </a:rPr>
              <a:t>Starting Your Best Year Ever: Communicating the Syllabus Clearly to Students</a:t>
            </a:r>
            <a:endParaRPr lang="en-US" sz="6600" b="1" dirty="0">
              <a:solidFill>
                <a:srgbClr val="9E1B32"/>
              </a:solidFill>
              <a:latin typeface="+mn-lt"/>
            </a:endParaRPr>
          </a:p>
        </p:txBody>
      </p:sp>
      <p:sp>
        <p:nvSpPr>
          <p:cNvPr id="3" name="Content Placeholder 2"/>
          <p:cNvSpPr>
            <a:spLocks noGrp="1"/>
          </p:cNvSpPr>
          <p:nvPr>
            <p:ph idx="1"/>
          </p:nvPr>
        </p:nvSpPr>
        <p:spPr>
          <a:xfrm>
            <a:off x="5132439" y="5319252"/>
            <a:ext cx="6418006" cy="2566219"/>
          </a:xfrm>
        </p:spPr>
        <p:txBody>
          <a:bodyPr>
            <a:normAutofit/>
          </a:bodyPr>
          <a:lstStyle/>
          <a:p>
            <a:pPr marL="0" indent="0">
              <a:buNone/>
            </a:pPr>
            <a:r>
              <a:rPr lang="en-US" dirty="0"/>
              <a:t>Dr. Veronica Paz</a:t>
            </a:r>
          </a:p>
          <a:p>
            <a:pPr marL="0" indent="0">
              <a:buNone/>
            </a:pPr>
            <a:r>
              <a:rPr lang="en-US" dirty="0"/>
              <a:t>Dr. Evelyn (Lynnan) Mocek</a:t>
            </a:r>
          </a:p>
          <a:p>
            <a:pPr lvl="1"/>
            <a:endParaRPr lang="en-US" dirty="0"/>
          </a:p>
          <a:p>
            <a:pPr lvl="1"/>
            <a:endParaRPr lang="en-US" dirty="0"/>
          </a:p>
          <a:p>
            <a:pPr marL="457200" lvl="1" indent="0">
              <a:buNone/>
            </a:pPr>
            <a:br>
              <a:rPr lang="en-US" dirty="0"/>
            </a:br>
            <a:endParaRPr lang="en-US" dirty="0"/>
          </a:p>
          <a:p>
            <a:pPr marL="0" indent="0">
              <a:buNone/>
            </a:pPr>
            <a:endParaRPr lang="en-US" dirty="0"/>
          </a:p>
          <a:p>
            <a:endParaRPr lang="en-US" dirty="0"/>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578" y="5178299"/>
            <a:ext cx="1620883" cy="161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0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0"/>
            <a:ext cx="10377055" cy="1054398"/>
          </a:xfrm>
        </p:spPr>
        <p:txBody>
          <a:bodyPr>
            <a:normAutofit/>
          </a:bodyPr>
          <a:lstStyle/>
          <a:p>
            <a:r>
              <a:rPr lang="en-US" sz="4800" b="1" i="1" dirty="0">
                <a:solidFill>
                  <a:srgbClr val="C00000"/>
                </a:solidFill>
                <a:latin typeface="+mn-lt"/>
              </a:rPr>
              <a:t>Three Considerations with Infographics</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15" name="Rectangle: Rounded Corners 14">
            <a:extLst>
              <a:ext uri="{FF2B5EF4-FFF2-40B4-BE49-F238E27FC236}">
                <a16:creationId xmlns:a16="http://schemas.microsoft.com/office/drawing/2014/main" id="{5500BEFD-D197-482E-9B0C-CEE7B3B590FA}"/>
              </a:ext>
            </a:extLst>
          </p:cNvPr>
          <p:cNvSpPr/>
          <p:nvPr/>
        </p:nvSpPr>
        <p:spPr>
          <a:xfrm>
            <a:off x="2335276" y="1265284"/>
            <a:ext cx="5909187" cy="157369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It must Appeal to the Intended Audience</a:t>
            </a:r>
            <a:endParaRPr lang="en-US" dirty="0">
              <a:solidFill>
                <a:schemeClr val="tx1"/>
              </a:solidFill>
            </a:endParaRPr>
          </a:p>
        </p:txBody>
      </p:sp>
      <p:sp>
        <p:nvSpPr>
          <p:cNvPr id="16" name="Rectangle: Rounded Corners 15">
            <a:extLst>
              <a:ext uri="{FF2B5EF4-FFF2-40B4-BE49-F238E27FC236}">
                <a16:creationId xmlns:a16="http://schemas.microsoft.com/office/drawing/2014/main" id="{323821CA-33E9-4118-9930-BF04BFB76EA1}"/>
              </a:ext>
            </a:extLst>
          </p:cNvPr>
          <p:cNvSpPr/>
          <p:nvPr/>
        </p:nvSpPr>
        <p:spPr>
          <a:xfrm>
            <a:off x="3916609" y="3029346"/>
            <a:ext cx="5909187" cy="1547868"/>
          </a:xfrm>
          <a:prstGeom prst="roundRect">
            <a:avLst/>
          </a:prstGeom>
          <a:solidFill>
            <a:srgbClr val="9E1B3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Information must be Clear and Understandable</a:t>
            </a:r>
          </a:p>
        </p:txBody>
      </p:sp>
      <p:sp>
        <p:nvSpPr>
          <p:cNvPr id="17" name="Rectangle: Rounded Corners 16">
            <a:extLst>
              <a:ext uri="{FF2B5EF4-FFF2-40B4-BE49-F238E27FC236}">
                <a16:creationId xmlns:a16="http://schemas.microsoft.com/office/drawing/2014/main" id="{EE274603-85E6-436B-9007-B393BC02550B}"/>
              </a:ext>
            </a:extLst>
          </p:cNvPr>
          <p:cNvSpPr/>
          <p:nvPr/>
        </p:nvSpPr>
        <p:spPr>
          <a:xfrm>
            <a:off x="5812467" y="4767578"/>
            <a:ext cx="5909187" cy="1576393"/>
          </a:xfrm>
          <a:prstGeom prst="roundRect">
            <a:avLst/>
          </a:prstGeom>
          <a:solidFill>
            <a:schemeClr val="bg1">
              <a:lumMod val="6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Design impacts User perception and how the judge and use the information</a:t>
            </a:r>
          </a:p>
        </p:txBody>
      </p:sp>
    </p:spTree>
    <p:extLst>
      <p:ext uri="{BB962C8B-B14F-4D97-AF65-F5344CB8AC3E}">
        <p14:creationId xmlns:p14="http://schemas.microsoft.com/office/powerpoint/2010/main" val="115226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0"/>
            <a:ext cx="10377055" cy="1054398"/>
          </a:xfrm>
        </p:spPr>
        <p:txBody>
          <a:bodyPr>
            <a:normAutofit/>
          </a:bodyPr>
          <a:lstStyle/>
          <a:p>
            <a:r>
              <a:rPr lang="en-US" sz="4800" b="1" i="1" dirty="0">
                <a:solidFill>
                  <a:srgbClr val="C00000"/>
                </a:solidFill>
                <a:latin typeface="+mn-lt"/>
              </a:rPr>
              <a:t>Three Considerations with Infographics</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15" name="Rectangle: Rounded Corners 14">
            <a:extLst>
              <a:ext uri="{FF2B5EF4-FFF2-40B4-BE49-F238E27FC236}">
                <a16:creationId xmlns:a16="http://schemas.microsoft.com/office/drawing/2014/main" id="{5500BEFD-D197-482E-9B0C-CEE7B3B590FA}"/>
              </a:ext>
            </a:extLst>
          </p:cNvPr>
          <p:cNvSpPr/>
          <p:nvPr/>
        </p:nvSpPr>
        <p:spPr>
          <a:xfrm>
            <a:off x="2335276" y="1265284"/>
            <a:ext cx="5909187" cy="157369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It must Appeal to the Intended Audience</a:t>
            </a:r>
            <a:endParaRPr lang="en-US" dirty="0">
              <a:solidFill>
                <a:schemeClr val="tx1"/>
              </a:solidFill>
            </a:endParaRPr>
          </a:p>
        </p:txBody>
      </p:sp>
      <p:sp>
        <p:nvSpPr>
          <p:cNvPr id="16" name="Rectangle: Rounded Corners 15">
            <a:extLst>
              <a:ext uri="{FF2B5EF4-FFF2-40B4-BE49-F238E27FC236}">
                <a16:creationId xmlns:a16="http://schemas.microsoft.com/office/drawing/2014/main" id="{323821CA-33E9-4118-9930-BF04BFB76EA1}"/>
              </a:ext>
            </a:extLst>
          </p:cNvPr>
          <p:cNvSpPr/>
          <p:nvPr/>
        </p:nvSpPr>
        <p:spPr>
          <a:xfrm>
            <a:off x="3916609" y="3029346"/>
            <a:ext cx="5909187" cy="15478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Information must be Clear and Understandable</a:t>
            </a:r>
          </a:p>
        </p:txBody>
      </p:sp>
      <p:sp>
        <p:nvSpPr>
          <p:cNvPr id="17" name="Rectangle: Rounded Corners 16">
            <a:extLst>
              <a:ext uri="{FF2B5EF4-FFF2-40B4-BE49-F238E27FC236}">
                <a16:creationId xmlns:a16="http://schemas.microsoft.com/office/drawing/2014/main" id="{EE274603-85E6-436B-9007-B393BC02550B}"/>
              </a:ext>
            </a:extLst>
          </p:cNvPr>
          <p:cNvSpPr/>
          <p:nvPr/>
        </p:nvSpPr>
        <p:spPr>
          <a:xfrm>
            <a:off x="5812467" y="4767578"/>
            <a:ext cx="5909187" cy="1576393"/>
          </a:xfrm>
          <a:prstGeom prst="roundRect">
            <a:avLst/>
          </a:prstGeom>
          <a:solidFill>
            <a:srgbClr val="9E1B3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Design impacts User perception and how the judge and use the information</a:t>
            </a:r>
          </a:p>
        </p:txBody>
      </p:sp>
    </p:spTree>
    <p:extLst>
      <p:ext uri="{BB962C8B-B14F-4D97-AF65-F5344CB8AC3E}">
        <p14:creationId xmlns:p14="http://schemas.microsoft.com/office/powerpoint/2010/main" val="102796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97697"/>
            <a:ext cx="10377055" cy="1054398"/>
          </a:xfrm>
        </p:spPr>
        <p:txBody>
          <a:bodyPr>
            <a:normAutofit/>
          </a:bodyPr>
          <a:lstStyle/>
          <a:p>
            <a:r>
              <a:rPr lang="en-US" sz="4800" b="1" i="1" dirty="0">
                <a:solidFill>
                  <a:srgbClr val="C00000"/>
                </a:solidFill>
                <a:latin typeface="+mn-lt"/>
              </a:rPr>
              <a:t>Research Suggests</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l">
              <a:lnSpc>
                <a:spcPct val="100000"/>
              </a:lnSpc>
              <a:spcBef>
                <a:spcPts val="0"/>
              </a:spcBef>
            </a:pPr>
            <a:endParaRPr lang="en-US" sz="3200" dirty="0"/>
          </a:p>
          <a:p>
            <a:pPr algn="l">
              <a:lnSpc>
                <a:spcPct val="100000"/>
              </a:lnSpc>
              <a:spcBef>
                <a:spcPts val="0"/>
              </a:spcBef>
            </a:pPr>
            <a:r>
              <a:rPr lang="en-US" sz="3600" dirty="0"/>
              <a:t>When considering </a:t>
            </a:r>
          </a:p>
          <a:p>
            <a:pPr algn="l">
              <a:lnSpc>
                <a:spcPct val="100000"/>
              </a:lnSpc>
              <a:spcBef>
                <a:spcPts val="0"/>
              </a:spcBef>
            </a:pPr>
            <a:r>
              <a:rPr lang="en-US" sz="3600" dirty="0"/>
              <a:t>how individuals </a:t>
            </a:r>
          </a:p>
          <a:p>
            <a:pPr algn="l">
              <a:lnSpc>
                <a:spcPct val="100000"/>
              </a:lnSpc>
              <a:spcBef>
                <a:spcPts val="0"/>
              </a:spcBef>
            </a:pPr>
            <a:r>
              <a:rPr lang="en-US" sz="3600" dirty="0"/>
              <a:t>use graphics to </a:t>
            </a:r>
          </a:p>
          <a:p>
            <a:pPr algn="l">
              <a:lnSpc>
                <a:spcPct val="100000"/>
              </a:lnSpc>
              <a:spcBef>
                <a:spcPts val="0"/>
              </a:spcBef>
            </a:pPr>
            <a:r>
              <a:rPr lang="en-US" sz="3600" dirty="0"/>
              <a:t>enhance learning </a:t>
            </a:r>
          </a:p>
          <a:p>
            <a:pPr algn="l">
              <a:lnSpc>
                <a:spcPct val="100000"/>
              </a:lnSpc>
              <a:spcBef>
                <a:spcPts val="0"/>
              </a:spcBef>
            </a:pPr>
            <a:r>
              <a:rPr lang="en-US" sz="3600" dirty="0"/>
              <a:t>there are a </a:t>
            </a:r>
          </a:p>
          <a:p>
            <a:pPr algn="l">
              <a:lnSpc>
                <a:spcPct val="100000"/>
              </a:lnSpc>
              <a:spcBef>
                <a:spcPts val="0"/>
              </a:spcBef>
            </a:pPr>
            <a:r>
              <a:rPr lang="en-US" sz="3600" dirty="0"/>
              <a:t>number of theories </a:t>
            </a:r>
          </a:p>
          <a:p>
            <a:pPr algn="l">
              <a:lnSpc>
                <a:spcPct val="100000"/>
              </a:lnSpc>
              <a:spcBef>
                <a:spcPts val="0"/>
              </a:spcBef>
            </a:pPr>
            <a:r>
              <a:rPr lang="en-US" sz="3600" dirty="0"/>
              <a:t>that apply.</a:t>
            </a:r>
          </a:p>
          <a:p>
            <a:pPr algn="l"/>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10" name="Picture 2" descr="Image result for cognitive theory of multimedia learning">
            <a:extLst>
              <a:ext uri="{FF2B5EF4-FFF2-40B4-BE49-F238E27FC236}">
                <a16:creationId xmlns:a16="http://schemas.microsoft.com/office/drawing/2014/main" id="{D1421DBE-55C5-48B0-9BD9-A4FD540B9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374" y="1816021"/>
            <a:ext cx="5944861" cy="413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8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55991"/>
            <a:ext cx="10377055" cy="1054398"/>
          </a:xfrm>
        </p:spPr>
        <p:txBody>
          <a:bodyPr>
            <a:normAutofit/>
          </a:bodyPr>
          <a:lstStyle/>
          <a:p>
            <a:r>
              <a:rPr lang="en-US" sz="4800" b="1" i="1" dirty="0">
                <a:solidFill>
                  <a:srgbClr val="C00000"/>
                </a:solidFill>
                <a:latin typeface="+mn-lt"/>
              </a:rPr>
              <a:t>Information Processing Theory</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l">
              <a:lnSpc>
                <a:spcPct val="100000"/>
              </a:lnSpc>
              <a:spcBef>
                <a:spcPts val="0"/>
              </a:spcBef>
            </a:pPr>
            <a:endParaRPr lang="en-US" sz="3200" dirty="0"/>
          </a:p>
          <a:p>
            <a:pPr algn="l">
              <a:lnSpc>
                <a:spcPct val="100000"/>
              </a:lnSpc>
              <a:spcBef>
                <a:spcPts val="0"/>
              </a:spcBef>
            </a:pPr>
            <a:endParaRPr lang="en-US" sz="3600" dirty="0"/>
          </a:p>
          <a:p>
            <a:pPr algn="l">
              <a:lnSpc>
                <a:spcPct val="100000"/>
              </a:lnSpc>
              <a:spcBef>
                <a:spcPts val="0"/>
              </a:spcBef>
            </a:pPr>
            <a:endParaRPr lang="en-US" sz="3600" dirty="0"/>
          </a:p>
          <a:p>
            <a:pPr algn="l">
              <a:lnSpc>
                <a:spcPct val="100000"/>
              </a:lnSpc>
              <a:spcBef>
                <a:spcPts val="0"/>
              </a:spcBef>
            </a:pPr>
            <a:endParaRPr lang="en-US" sz="3600" dirty="0"/>
          </a:p>
          <a:p>
            <a:pPr algn="l">
              <a:lnSpc>
                <a:spcPct val="100000"/>
              </a:lnSpc>
              <a:spcBef>
                <a:spcPts val="0"/>
              </a:spcBef>
            </a:pPr>
            <a:endParaRPr lang="en-US" sz="3600" dirty="0"/>
          </a:p>
          <a:p>
            <a:pPr algn="l">
              <a:lnSpc>
                <a:spcPct val="100000"/>
              </a:lnSpc>
              <a:spcBef>
                <a:spcPts val="0"/>
              </a:spcBef>
            </a:pPr>
            <a:endParaRPr lang="en-US" sz="3600" dirty="0"/>
          </a:p>
          <a:p>
            <a:pPr algn="l">
              <a:lnSpc>
                <a:spcPct val="100000"/>
              </a:lnSpc>
              <a:spcBef>
                <a:spcPts val="0"/>
              </a:spcBef>
            </a:pPr>
            <a:endParaRPr lang="en-US" sz="3600" dirty="0"/>
          </a:p>
          <a:p>
            <a:pPr algn="l">
              <a:lnSpc>
                <a:spcPct val="100000"/>
              </a:lnSpc>
              <a:spcBef>
                <a:spcPts val="0"/>
              </a:spcBef>
            </a:pPr>
            <a:r>
              <a:rPr lang="en-US" sz="3600" dirty="0"/>
              <a:t>George Miller – 1956 – Individuals can only hold</a:t>
            </a:r>
          </a:p>
          <a:p>
            <a:pPr algn="l">
              <a:lnSpc>
                <a:spcPct val="100000"/>
              </a:lnSpc>
              <a:spcBef>
                <a:spcPts val="0"/>
              </a:spcBef>
            </a:pPr>
            <a:r>
              <a:rPr lang="en-US" sz="3600" dirty="0"/>
              <a:t>5–9 pieces of information in short-term memory</a:t>
            </a:r>
          </a:p>
          <a:p>
            <a:pPr algn="l">
              <a:lnSpc>
                <a:spcPct val="100000"/>
              </a:lnSpc>
              <a:spcBef>
                <a:spcPts val="0"/>
              </a:spcBef>
            </a:pPr>
            <a:endParaRPr lang="en-US" sz="3600" dirty="0"/>
          </a:p>
          <a:p>
            <a:pPr algn="l"/>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8" name="Picture 7" descr="Image result for Information Processing theory">
            <a:extLst>
              <a:ext uri="{FF2B5EF4-FFF2-40B4-BE49-F238E27FC236}">
                <a16:creationId xmlns:a16="http://schemas.microsoft.com/office/drawing/2014/main" id="{40CFF18E-6998-4364-8DBC-BF8793A46C0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57572" y="1452094"/>
            <a:ext cx="8930841" cy="3477258"/>
          </a:xfrm>
          <a:prstGeom prst="rect">
            <a:avLst/>
          </a:prstGeom>
          <a:noFill/>
          <a:ln>
            <a:noFill/>
          </a:ln>
        </p:spPr>
      </p:pic>
    </p:spTree>
    <p:extLst>
      <p:ext uri="{BB962C8B-B14F-4D97-AF65-F5344CB8AC3E}">
        <p14:creationId xmlns:p14="http://schemas.microsoft.com/office/powerpoint/2010/main" val="354174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453" y="255991"/>
            <a:ext cx="10377055" cy="1054398"/>
          </a:xfrm>
        </p:spPr>
        <p:txBody>
          <a:bodyPr>
            <a:normAutofit/>
          </a:bodyPr>
          <a:lstStyle/>
          <a:p>
            <a:r>
              <a:rPr lang="en-US" sz="4800" b="1" i="1" dirty="0">
                <a:solidFill>
                  <a:srgbClr val="C00000"/>
                </a:solidFill>
                <a:latin typeface="+mn-lt"/>
              </a:rPr>
              <a:t>Dual Coding Theory</a:t>
            </a:r>
            <a:endParaRPr lang="en-US" sz="8000" b="1" dirty="0">
              <a:solidFill>
                <a:srgbClr val="FF0000"/>
              </a:solidFill>
              <a:latin typeface="+mn-lt"/>
            </a:endParaRPr>
          </a:p>
        </p:txBody>
      </p:sp>
      <p:sp>
        <p:nvSpPr>
          <p:cNvPr id="3" name="Subtitle 2"/>
          <p:cNvSpPr>
            <a:spLocks noGrp="1"/>
          </p:cNvSpPr>
          <p:nvPr>
            <p:ph type="subTitle" idx="1"/>
          </p:nvPr>
        </p:nvSpPr>
        <p:spPr>
          <a:xfrm>
            <a:off x="2157573" y="1215262"/>
            <a:ext cx="9743481" cy="5333525"/>
          </a:xfrm>
        </p:spPr>
        <p:txBody>
          <a:bodyPr>
            <a:normAutofit/>
          </a:bodyPr>
          <a:lstStyle/>
          <a:p>
            <a:pPr algn="l">
              <a:lnSpc>
                <a:spcPct val="100000"/>
              </a:lnSpc>
              <a:spcBef>
                <a:spcPts val="0"/>
              </a:spcBef>
            </a:pPr>
            <a:endParaRPr lang="en-US" sz="1100" dirty="0"/>
          </a:p>
          <a:p>
            <a:pPr algn="l"/>
            <a:r>
              <a:rPr lang="en-US" sz="3200" dirty="0"/>
              <a:t>Alan </a:t>
            </a:r>
            <a:r>
              <a:rPr lang="en-US" sz="3200" dirty="0" err="1"/>
              <a:t>Pavio</a:t>
            </a:r>
            <a:r>
              <a:rPr lang="en-US" sz="3200" dirty="0"/>
              <a:t> – 2014</a:t>
            </a:r>
          </a:p>
          <a:p>
            <a:pPr algn="l"/>
            <a:r>
              <a:rPr lang="en-US" sz="3200" dirty="0"/>
              <a:t>There are two ways </a:t>
            </a:r>
          </a:p>
          <a:p>
            <a:pPr algn="l"/>
            <a:r>
              <a:rPr lang="en-US" sz="3200" dirty="0"/>
              <a:t>Individuals receive</a:t>
            </a:r>
          </a:p>
          <a:p>
            <a:pPr algn="l"/>
            <a:r>
              <a:rPr lang="en-US" sz="3200" dirty="0"/>
              <a:t>messages for learning</a:t>
            </a:r>
          </a:p>
          <a:p>
            <a:pPr marL="514350" indent="-514350" algn="l">
              <a:buFont typeface="+mj-lt"/>
              <a:buAutoNum type="arabicPeriod"/>
            </a:pPr>
            <a:r>
              <a:rPr lang="en-US" sz="3200" dirty="0"/>
              <a:t>Verbal</a:t>
            </a:r>
          </a:p>
          <a:p>
            <a:pPr marL="514350" indent="-514350" algn="l">
              <a:buFont typeface="+mj-lt"/>
              <a:buAutoNum type="arabicPeriod"/>
            </a:pPr>
            <a:r>
              <a:rPr lang="en-US" sz="3200" dirty="0"/>
              <a:t>Visual</a:t>
            </a:r>
          </a:p>
          <a:p>
            <a:pPr algn="l"/>
            <a:r>
              <a:rPr lang="en-US" sz="2800" dirty="0"/>
              <a:t>Note: theory only </a:t>
            </a:r>
          </a:p>
          <a:p>
            <a:pPr algn="l"/>
            <a:r>
              <a:rPr lang="en-US" sz="2800" dirty="0"/>
              <a:t>Concerned with </a:t>
            </a:r>
          </a:p>
          <a:p>
            <a:pPr algn="l"/>
            <a:r>
              <a:rPr lang="en-US" sz="2800" dirty="0"/>
              <a:t>Response to stimulus</a:t>
            </a: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1030" name="Picture 6" descr="Image result for dual coding theory">
            <a:extLst>
              <a:ext uri="{FF2B5EF4-FFF2-40B4-BE49-F238E27FC236}">
                <a16:creationId xmlns:a16="http://schemas.microsoft.com/office/drawing/2014/main" id="{F4A0DC37-8717-409E-AD30-FEBD47658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620" y="1819370"/>
            <a:ext cx="5500413" cy="412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6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97697"/>
            <a:ext cx="10377055" cy="1054398"/>
          </a:xfrm>
        </p:spPr>
        <p:txBody>
          <a:bodyPr>
            <a:normAutofit/>
          </a:bodyPr>
          <a:lstStyle/>
          <a:p>
            <a:r>
              <a:rPr lang="en-US" sz="4800" b="1" i="1" dirty="0">
                <a:solidFill>
                  <a:srgbClr val="C00000"/>
                </a:solidFill>
                <a:latin typeface="+mn-lt"/>
              </a:rPr>
              <a:t>Working Memory Theory</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l">
              <a:lnSpc>
                <a:spcPct val="100000"/>
              </a:lnSpc>
              <a:spcBef>
                <a:spcPts val="0"/>
              </a:spcBef>
            </a:pPr>
            <a:endParaRPr lang="en-US" sz="3200" dirty="0"/>
          </a:p>
          <a:p>
            <a:pPr algn="r"/>
            <a:r>
              <a:rPr lang="en-US" sz="3200" dirty="0"/>
              <a:t>Alan Baddeley &amp;</a:t>
            </a:r>
          </a:p>
          <a:p>
            <a:pPr algn="r"/>
            <a:r>
              <a:rPr lang="en-US" sz="3200" dirty="0"/>
              <a:t>Graham Hitch – 1974</a:t>
            </a:r>
          </a:p>
          <a:p>
            <a:pPr algn="r"/>
            <a:r>
              <a:rPr lang="en-US" sz="3200" dirty="0"/>
              <a:t>Focus is on the </a:t>
            </a:r>
          </a:p>
          <a:p>
            <a:pPr algn="r"/>
            <a:r>
              <a:rPr lang="en-US" sz="3200" dirty="0"/>
              <a:t>Processing of the </a:t>
            </a:r>
          </a:p>
          <a:p>
            <a:pPr algn="r"/>
            <a:r>
              <a:rPr lang="en-US" sz="3200" dirty="0"/>
              <a:t>Verbal or visual </a:t>
            </a:r>
          </a:p>
          <a:p>
            <a:pPr algn="r"/>
            <a:r>
              <a:rPr lang="en-US" sz="3200" dirty="0"/>
              <a:t>Information and the</a:t>
            </a:r>
          </a:p>
          <a:p>
            <a:pPr algn="r"/>
            <a:r>
              <a:rPr lang="en-US" sz="3200" dirty="0"/>
              <a:t>Storage of information</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9" name="Picture 4" descr="Image result for Working Memory theory">
            <a:extLst>
              <a:ext uri="{FF2B5EF4-FFF2-40B4-BE49-F238E27FC236}">
                <a16:creationId xmlns:a16="http://schemas.microsoft.com/office/drawing/2014/main" id="{F5220E18-7F42-4736-8058-813511863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545" y="1677479"/>
            <a:ext cx="6019475" cy="440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0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fontScale="90000"/>
          </a:bodyPr>
          <a:lstStyle/>
          <a:p>
            <a:r>
              <a:rPr lang="en-US" sz="4800" b="1" i="1" dirty="0">
                <a:solidFill>
                  <a:srgbClr val="C00000"/>
                </a:solidFill>
                <a:latin typeface="+mn-lt"/>
              </a:rPr>
              <a:t>Cognitive Theory of Multimedia Learning</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l">
              <a:lnSpc>
                <a:spcPct val="100000"/>
              </a:lnSpc>
              <a:spcBef>
                <a:spcPts val="0"/>
              </a:spcBef>
            </a:pPr>
            <a:r>
              <a:rPr lang="en-US" sz="2800" dirty="0"/>
              <a:t>People learn and retain information better when words and pictures are presented together. The theory assumes that the human mind uses two information processing systems, one for visual information and one for verbal. </a:t>
            </a:r>
          </a:p>
          <a:p>
            <a:pPr algn="l">
              <a:lnSpc>
                <a:spcPct val="100000"/>
              </a:lnSpc>
              <a:spcBef>
                <a:spcPts val="0"/>
              </a:spcBef>
            </a:pPr>
            <a:r>
              <a:rPr lang="en-US" sz="2800" b="1" dirty="0"/>
              <a:t>Presenting materials in both text and pictures allows the brain and learner twice the opportunity and exposure to information. </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3074" name="Picture 2" descr="Image result for cognitive theory of multimedia learning">
            <a:extLst>
              <a:ext uri="{FF2B5EF4-FFF2-40B4-BE49-F238E27FC236}">
                <a16:creationId xmlns:a16="http://schemas.microsoft.com/office/drawing/2014/main" id="{42E85E21-367F-450B-BB10-9C0C751AB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283" y="4258006"/>
            <a:ext cx="909900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3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fontScale="90000"/>
          </a:bodyPr>
          <a:lstStyle/>
          <a:p>
            <a:r>
              <a:rPr lang="en-US" sz="4800" b="1" i="1" dirty="0">
                <a:solidFill>
                  <a:srgbClr val="C00000"/>
                </a:solidFill>
                <a:latin typeface="+mn-lt"/>
              </a:rPr>
              <a:t>Example via Newton’s Second Law of Motion</a:t>
            </a:r>
            <a:endParaRPr lang="en-US" sz="8000" b="1" dirty="0">
              <a:solidFill>
                <a:srgbClr val="FF0000"/>
              </a:solidFill>
              <a:latin typeface="+mn-lt"/>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a:extLst>
              <a:ext uri="{FF2B5EF4-FFF2-40B4-BE49-F238E27FC236}">
                <a16:creationId xmlns:a16="http://schemas.microsoft.com/office/drawing/2014/main" id="{068DE999-5852-41B1-AD54-718072E32EE1}"/>
              </a:ext>
            </a:extLst>
          </p:cNvPr>
          <p:cNvSpPr txBox="1">
            <a:spLocks/>
          </p:cNvSpPr>
          <p:nvPr/>
        </p:nvSpPr>
        <p:spPr>
          <a:xfrm>
            <a:off x="3399057" y="1206960"/>
            <a:ext cx="5257800" cy="450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9E1B32"/>
                </a:solidFill>
              </a:rPr>
              <a:t>Text based </a:t>
            </a:r>
          </a:p>
        </p:txBody>
      </p:sp>
      <p:sp>
        <p:nvSpPr>
          <p:cNvPr id="10" name="Content Placeholder 6">
            <a:extLst>
              <a:ext uri="{FF2B5EF4-FFF2-40B4-BE49-F238E27FC236}">
                <a16:creationId xmlns:a16="http://schemas.microsoft.com/office/drawing/2014/main" id="{89F242E4-71EB-480D-AC53-A7FA1CDF02C8}"/>
              </a:ext>
            </a:extLst>
          </p:cNvPr>
          <p:cNvSpPr txBox="1">
            <a:spLocks/>
          </p:cNvSpPr>
          <p:nvPr/>
        </p:nvSpPr>
        <p:spPr>
          <a:xfrm>
            <a:off x="3829981" y="1733663"/>
            <a:ext cx="5103812" cy="36845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100" b="1" dirty="0"/>
              <a:t>Newton's second law of motion</a:t>
            </a:r>
            <a:r>
              <a:rPr lang="en-US" sz="3100" dirty="0"/>
              <a:t> can be formally stated as follows: The acceleration of an object as produced by a net force is directly proportional to the magnitude of the net force, in the same direction as the net force, and inversely proportional to the mass of the object</a:t>
            </a:r>
          </a:p>
        </p:txBody>
      </p:sp>
    </p:spTree>
    <p:extLst>
      <p:ext uri="{BB962C8B-B14F-4D97-AF65-F5344CB8AC3E}">
        <p14:creationId xmlns:p14="http://schemas.microsoft.com/office/powerpoint/2010/main" val="470175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fontScale="90000"/>
          </a:bodyPr>
          <a:lstStyle/>
          <a:p>
            <a:r>
              <a:rPr lang="en-US" sz="4800" b="1" i="1" dirty="0">
                <a:solidFill>
                  <a:srgbClr val="C00000"/>
                </a:solidFill>
                <a:latin typeface="+mn-lt"/>
              </a:rPr>
              <a:t>Example via Newton’s Second Law of Motion</a:t>
            </a:r>
            <a:endParaRPr lang="en-US" sz="8000" b="1" dirty="0">
              <a:solidFill>
                <a:srgbClr val="FF0000"/>
              </a:solidFill>
              <a:latin typeface="+mn-lt"/>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2A5C5231-9554-4F60-841C-25F6A9E3D736}"/>
              </a:ext>
            </a:extLst>
          </p:cNvPr>
          <p:cNvSpPr txBox="1">
            <a:spLocks/>
          </p:cNvSpPr>
          <p:nvPr/>
        </p:nvSpPr>
        <p:spPr>
          <a:xfrm>
            <a:off x="2855929" y="1245792"/>
            <a:ext cx="5645138" cy="39290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dirty="0">
                <a:solidFill>
                  <a:srgbClr val="9E1B32"/>
                </a:solidFill>
              </a:rPr>
              <a:t>Infographic</a:t>
            </a:r>
            <a:r>
              <a:rPr lang="en-US" dirty="0"/>
              <a:t> </a:t>
            </a:r>
          </a:p>
        </p:txBody>
      </p:sp>
      <p:pic>
        <p:nvPicPr>
          <p:cNvPr id="8" name="Content Placeholder 7">
            <a:extLst>
              <a:ext uri="{FF2B5EF4-FFF2-40B4-BE49-F238E27FC236}">
                <a16:creationId xmlns:a16="http://schemas.microsoft.com/office/drawing/2014/main" id="{80267E01-A54F-486E-90C9-CFA8A4A5385F}"/>
              </a:ext>
            </a:extLst>
          </p:cNvPr>
          <p:cNvPicPr>
            <a:picLocks noChangeAspect="1"/>
          </p:cNvPicPr>
          <p:nvPr/>
        </p:nvPicPr>
        <p:blipFill rotWithShape="1">
          <a:blip r:embed="rId4">
            <a:extLst>
              <a:ext uri="{28A0092B-C50C-407E-A947-70E740481C1C}">
                <a14:useLocalDpi xmlns:a14="http://schemas.microsoft.com/office/drawing/2010/main" val="0"/>
              </a:ext>
            </a:extLst>
          </a:blip>
          <a:srcRect l="13026" r="1568" b="5516"/>
          <a:stretch/>
        </p:blipFill>
        <p:spPr>
          <a:xfrm>
            <a:off x="3250615" y="1565125"/>
            <a:ext cx="6132490" cy="5093493"/>
          </a:xfrm>
          <a:prstGeom prst="rect">
            <a:avLst/>
          </a:prstGeom>
        </p:spPr>
      </p:pic>
    </p:spTree>
    <p:extLst>
      <p:ext uri="{BB962C8B-B14F-4D97-AF65-F5344CB8AC3E}">
        <p14:creationId xmlns:p14="http://schemas.microsoft.com/office/powerpoint/2010/main" val="270816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a:bodyPr>
          <a:lstStyle/>
          <a:p>
            <a:r>
              <a:rPr lang="en-US" sz="4800" b="1" i="1" dirty="0">
                <a:solidFill>
                  <a:srgbClr val="C00000"/>
                </a:solidFill>
                <a:latin typeface="+mn-lt"/>
              </a:rPr>
              <a:t>Syllabus Conundrum</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l">
              <a:lnSpc>
                <a:spcPct val="100000"/>
              </a:lnSpc>
              <a:spcBef>
                <a:spcPts val="0"/>
              </a:spcBef>
            </a:pPr>
            <a:endParaRPr lang="en-US" sz="2800" b="1"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7" name="Picture 6">
            <a:extLst>
              <a:ext uri="{FF2B5EF4-FFF2-40B4-BE49-F238E27FC236}">
                <a16:creationId xmlns:a16="http://schemas.microsoft.com/office/drawing/2014/main" id="{4F0AF07A-6A3A-4E1E-928E-8D198A1E8F48}"/>
              </a:ext>
            </a:extLst>
          </p:cNvPr>
          <p:cNvPicPr>
            <a:picLocks noChangeAspect="1"/>
          </p:cNvPicPr>
          <p:nvPr/>
        </p:nvPicPr>
        <p:blipFill>
          <a:blip r:embed="rId5"/>
          <a:stretch>
            <a:fillRect/>
          </a:stretch>
        </p:blipFill>
        <p:spPr>
          <a:xfrm>
            <a:off x="5080485" y="2958880"/>
            <a:ext cx="6913055" cy="4569730"/>
          </a:xfrm>
          <a:prstGeom prst="rect">
            <a:avLst/>
          </a:prstGeom>
        </p:spPr>
      </p:pic>
      <p:pic>
        <p:nvPicPr>
          <p:cNvPr id="8" name="Picture 7">
            <a:extLst>
              <a:ext uri="{FF2B5EF4-FFF2-40B4-BE49-F238E27FC236}">
                <a16:creationId xmlns:a16="http://schemas.microsoft.com/office/drawing/2014/main" id="{7E55E0D3-71F4-46B1-90DE-A63347D4F5B7}"/>
              </a:ext>
            </a:extLst>
          </p:cNvPr>
          <p:cNvPicPr>
            <a:picLocks noChangeAspect="1"/>
          </p:cNvPicPr>
          <p:nvPr/>
        </p:nvPicPr>
        <p:blipFill>
          <a:blip r:embed="rId6"/>
          <a:stretch>
            <a:fillRect/>
          </a:stretch>
        </p:blipFill>
        <p:spPr>
          <a:xfrm>
            <a:off x="1947604" y="1168683"/>
            <a:ext cx="6023670" cy="3381921"/>
          </a:xfrm>
          <a:prstGeom prst="rect">
            <a:avLst/>
          </a:prstGeom>
        </p:spPr>
      </p:pic>
      <p:sp>
        <p:nvSpPr>
          <p:cNvPr id="9" name="TextBox 8">
            <a:extLst>
              <a:ext uri="{FF2B5EF4-FFF2-40B4-BE49-F238E27FC236}">
                <a16:creationId xmlns:a16="http://schemas.microsoft.com/office/drawing/2014/main" id="{6A3DEDEC-9031-4EE3-91E9-BC8DE998B86B}"/>
              </a:ext>
            </a:extLst>
          </p:cNvPr>
          <p:cNvSpPr txBox="1"/>
          <p:nvPr/>
        </p:nvSpPr>
        <p:spPr>
          <a:xfrm>
            <a:off x="8279584" y="1168683"/>
            <a:ext cx="4021643" cy="3416320"/>
          </a:xfrm>
          <a:prstGeom prst="rect">
            <a:avLst/>
          </a:prstGeom>
          <a:noFill/>
        </p:spPr>
        <p:txBody>
          <a:bodyPr wrap="square" rtlCol="0">
            <a:spAutoFit/>
          </a:bodyPr>
          <a:lstStyle/>
          <a:p>
            <a:r>
              <a:rPr lang="en-US" sz="3600" b="1" dirty="0">
                <a:solidFill>
                  <a:srgbClr val="000099"/>
                </a:solidFill>
              </a:rPr>
              <a:t>Students have different expectations compared to the faculty who teach the class!</a:t>
            </a:r>
          </a:p>
        </p:txBody>
      </p:sp>
    </p:spTree>
    <p:extLst>
      <p:ext uri="{BB962C8B-B14F-4D97-AF65-F5344CB8AC3E}">
        <p14:creationId xmlns:p14="http://schemas.microsoft.com/office/powerpoint/2010/main" val="359026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299A8E-0E11-9E49-965E-B514A7382365}"/>
              </a:ext>
            </a:extLst>
          </p:cNvPr>
          <p:cNvPicPr>
            <a:picLocks noChangeAspect="1"/>
          </p:cNvPicPr>
          <p:nvPr/>
        </p:nvPicPr>
        <p:blipFill rotWithShape="1">
          <a:blip r:embed="rId2">
            <a:extLst>
              <a:ext uri="{28A0092B-C50C-407E-A947-70E740481C1C}">
                <a14:useLocalDpi xmlns:a14="http://schemas.microsoft.com/office/drawing/2010/main" val="0"/>
              </a:ext>
            </a:extLst>
          </a:blip>
          <a:srcRect t="4202" b="12464"/>
          <a:stretch/>
        </p:blipFill>
        <p:spPr>
          <a:xfrm>
            <a:off x="20" y="-182359"/>
            <a:ext cx="12191980" cy="6857990"/>
          </a:xfrm>
          <a:prstGeom prst="rect">
            <a:avLst/>
          </a:prstGeom>
        </p:spPr>
      </p:pic>
      <p:pic>
        <p:nvPicPr>
          <p:cNvPr id="8" name="Picture 2" descr="Image result for hand holding a sign">
            <a:extLst>
              <a:ext uri="{FF2B5EF4-FFF2-40B4-BE49-F238E27FC236}">
                <a16:creationId xmlns:a16="http://schemas.microsoft.com/office/drawing/2014/main" id="{45107B78-16D0-4BC0-8A0A-0BB270D20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69574">
            <a:off x="8676337" y="4257452"/>
            <a:ext cx="3426045" cy="26467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796A9D-E9AD-4AB5-835E-AC5B39A238D4}"/>
              </a:ext>
            </a:extLst>
          </p:cNvPr>
          <p:cNvSpPr txBox="1"/>
          <p:nvPr/>
        </p:nvSpPr>
        <p:spPr>
          <a:xfrm rot="20451153" flipH="1">
            <a:off x="9734506" y="4150807"/>
            <a:ext cx="2472198" cy="1077218"/>
          </a:xfrm>
          <a:prstGeom prst="rect">
            <a:avLst/>
          </a:prstGeom>
          <a:noFill/>
        </p:spPr>
        <p:txBody>
          <a:bodyPr wrap="square" rtlCol="0">
            <a:spAutoFit/>
          </a:bodyPr>
          <a:lstStyle/>
          <a:p>
            <a:r>
              <a:rPr lang="en-US" sz="3200" b="1" dirty="0"/>
              <a:t>It’s in the SYLLABUS!</a:t>
            </a:r>
          </a:p>
        </p:txBody>
      </p:sp>
    </p:spTree>
    <p:extLst>
      <p:ext uri="{BB962C8B-B14F-4D97-AF65-F5344CB8AC3E}">
        <p14:creationId xmlns:p14="http://schemas.microsoft.com/office/powerpoint/2010/main" val="403169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0E9840-5689-41B9-A505-F3CE1EFBF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173" y="1051863"/>
            <a:ext cx="4341835" cy="5617440"/>
          </a:xfrm>
          <a:prstGeom prst="rect">
            <a:avLst/>
          </a:prstGeom>
        </p:spPr>
      </p:pic>
      <p:pic>
        <p:nvPicPr>
          <p:cNvPr id="8" name="Picture 7">
            <a:extLst>
              <a:ext uri="{FF2B5EF4-FFF2-40B4-BE49-F238E27FC236}">
                <a16:creationId xmlns:a16="http://schemas.microsoft.com/office/drawing/2014/main" id="{B81D5DC7-73A1-45D4-85A2-3E9C9AEE1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252" y="768970"/>
            <a:ext cx="4559349" cy="5900333"/>
          </a:xfrm>
          <a:prstGeom prst="rect">
            <a:avLst/>
          </a:prstGeom>
        </p:spPr>
      </p:pic>
      <p:sp>
        <p:nvSpPr>
          <p:cNvPr id="2" name="Title 1"/>
          <p:cNvSpPr>
            <a:spLocks noGrp="1"/>
          </p:cNvSpPr>
          <p:nvPr>
            <p:ph type="ctrTitle"/>
          </p:nvPr>
        </p:nvSpPr>
        <p:spPr>
          <a:xfrm>
            <a:off x="930173" y="160360"/>
            <a:ext cx="9909892" cy="945931"/>
          </a:xfrm>
          <a:noFill/>
        </p:spPr>
        <p:txBody>
          <a:bodyPr>
            <a:noAutofit/>
          </a:bodyPr>
          <a:lstStyle/>
          <a:p>
            <a:r>
              <a:rPr lang="en-US" b="1" i="1" dirty="0">
                <a:solidFill>
                  <a:srgbClr val="C00000"/>
                </a:solidFill>
                <a:latin typeface="+mn-lt"/>
              </a:rPr>
              <a:t>Info Syllabus Template</a:t>
            </a:r>
            <a:endParaRPr lang="en-US" sz="8800" b="1" dirty="0">
              <a:solidFill>
                <a:srgbClr val="FF0000"/>
              </a:solidFill>
              <a:latin typeface="+mn-lt"/>
            </a:endParaRPr>
          </a:p>
        </p:txBody>
      </p:sp>
    </p:spTree>
    <p:extLst>
      <p:ext uri="{BB962C8B-B14F-4D97-AF65-F5344CB8AC3E}">
        <p14:creationId xmlns:p14="http://schemas.microsoft.com/office/powerpoint/2010/main" val="21475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extLst>
              <a:ext uri="{FF2B5EF4-FFF2-40B4-BE49-F238E27FC236}">
                <a16:creationId xmlns:a16="http://schemas.microsoft.com/office/drawing/2014/main" id="{A5D742E9-FDFC-5841-A1D9-9779ECB7C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2D95959-B7D2-D044-A888-665A85412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7" name="Title 1">
            <a:extLst>
              <a:ext uri="{FF2B5EF4-FFF2-40B4-BE49-F238E27FC236}">
                <a16:creationId xmlns:a16="http://schemas.microsoft.com/office/drawing/2014/main" id="{14F4DDA0-2E54-BF4F-A110-F84429910C3D}"/>
              </a:ext>
            </a:extLst>
          </p:cNvPr>
          <p:cNvSpPr>
            <a:spLocks noGrp="1"/>
          </p:cNvSpPr>
          <p:nvPr>
            <p:ph type="title"/>
          </p:nvPr>
        </p:nvSpPr>
        <p:spPr>
          <a:xfrm>
            <a:off x="1429052" y="126532"/>
            <a:ext cx="10515600" cy="1325563"/>
          </a:xfrm>
        </p:spPr>
        <p:txBody>
          <a:bodyPr>
            <a:normAutofit/>
          </a:bodyPr>
          <a:lstStyle/>
          <a:p>
            <a:r>
              <a:rPr lang="en-US" sz="4800" b="1" i="1" dirty="0">
                <a:solidFill>
                  <a:srgbClr val="C00000"/>
                </a:solidFill>
                <a:latin typeface="+mn-lt"/>
              </a:rPr>
              <a:t>Access Info Syllabus Templates</a:t>
            </a:r>
            <a:endParaRPr lang="en-US" sz="8000" b="1" dirty="0">
              <a:solidFill>
                <a:srgbClr val="FF0000"/>
              </a:solidFill>
              <a:latin typeface="+mn-lt"/>
            </a:endParaRPr>
          </a:p>
        </p:txBody>
      </p:sp>
      <p:sp>
        <p:nvSpPr>
          <p:cNvPr id="5" name="Content Placeholder 4">
            <a:extLst>
              <a:ext uri="{FF2B5EF4-FFF2-40B4-BE49-F238E27FC236}">
                <a16:creationId xmlns:a16="http://schemas.microsoft.com/office/drawing/2014/main" id="{16FDB0BE-ECBE-BF43-91F3-883117F91AF9}"/>
              </a:ext>
            </a:extLst>
          </p:cNvPr>
          <p:cNvSpPr>
            <a:spLocks noGrp="1"/>
          </p:cNvSpPr>
          <p:nvPr>
            <p:ph idx="1"/>
          </p:nvPr>
        </p:nvSpPr>
        <p:spPr/>
        <p:txBody>
          <a:bodyPr/>
          <a:lstStyle/>
          <a:p>
            <a:r>
              <a:rPr lang="en-US" dirty="0"/>
              <a:t>Templates are accessible via </a:t>
            </a:r>
            <a:r>
              <a:rPr lang="en-US" dirty="0">
                <a:hlinkClick r:id="rId5"/>
              </a:rPr>
              <a:t>www.AccountingTeachingTools.com</a:t>
            </a:r>
            <a:endParaRPr lang="en-US" dirty="0"/>
          </a:p>
          <a:p>
            <a:endParaRPr lang="en-US" dirty="0"/>
          </a:p>
        </p:txBody>
      </p:sp>
      <p:pic>
        <p:nvPicPr>
          <p:cNvPr id="10" name="Picture 9">
            <a:extLst>
              <a:ext uri="{FF2B5EF4-FFF2-40B4-BE49-F238E27FC236}">
                <a16:creationId xmlns:a16="http://schemas.microsoft.com/office/drawing/2014/main" id="{B2B8F87F-C3D6-F04B-BB3B-A7324329E4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5852" y="3011274"/>
            <a:ext cx="9227948" cy="2493464"/>
          </a:xfrm>
          <a:prstGeom prst="rect">
            <a:avLst/>
          </a:prstGeom>
        </p:spPr>
      </p:pic>
    </p:spTree>
    <p:extLst>
      <p:ext uri="{BB962C8B-B14F-4D97-AF65-F5344CB8AC3E}">
        <p14:creationId xmlns:p14="http://schemas.microsoft.com/office/powerpoint/2010/main" val="2013020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fontScale="90000"/>
          </a:bodyPr>
          <a:lstStyle/>
          <a:p>
            <a:r>
              <a:rPr lang="en-US" sz="8000" b="1" dirty="0">
                <a:solidFill>
                  <a:srgbClr val="9E1B32"/>
                </a:solidFill>
                <a:latin typeface="+mn-lt"/>
              </a:rPr>
              <a:t>Adobe </a:t>
            </a:r>
            <a:r>
              <a:rPr lang="en-US" sz="8000" b="1" dirty="0" err="1">
                <a:solidFill>
                  <a:srgbClr val="9E1B32"/>
                </a:solidFill>
                <a:latin typeface="+mn-lt"/>
              </a:rPr>
              <a:t>Ilustrator</a:t>
            </a:r>
            <a:endParaRPr lang="en-US" sz="8000" b="1" dirty="0">
              <a:solidFill>
                <a:srgbClr val="9E1B32"/>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marL="571500" indent="-571500" algn="l">
              <a:lnSpc>
                <a:spcPct val="100000"/>
              </a:lnSpc>
              <a:spcBef>
                <a:spcPts val="1800"/>
              </a:spcBef>
              <a:spcAft>
                <a:spcPts val="1800"/>
              </a:spcAft>
              <a:buFont typeface="Arial" panose="020B0604020202020204" pitchFamily="34" charset="0"/>
              <a:buChar char="•"/>
            </a:pPr>
            <a:r>
              <a:rPr lang="en-US" sz="4000" b="1" dirty="0"/>
              <a:t>Practice Activity with templates</a:t>
            </a:r>
          </a:p>
          <a:p>
            <a:pPr marL="571500" indent="-571500" algn="l">
              <a:lnSpc>
                <a:spcPct val="100000"/>
              </a:lnSpc>
              <a:spcBef>
                <a:spcPts val="1800"/>
              </a:spcBef>
              <a:spcAft>
                <a:spcPts val="1800"/>
              </a:spcAft>
              <a:buFont typeface="Arial" panose="020B0604020202020204" pitchFamily="34" charset="0"/>
              <a:buChar char="•"/>
            </a:pPr>
            <a:r>
              <a:rPr lang="en-US" sz="4000" b="1" dirty="0"/>
              <a:t>Note – templates are copywritten under Creative Commons, allowing you to change the information but not the format</a:t>
            </a:r>
            <a:endParaRPr lang="en-US" sz="4000" dirty="0"/>
          </a:p>
          <a:p>
            <a:pPr algn="l">
              <a:lnSpc>
                <a:spcPct val="100000"/>
              </a:lnSpc>
              <a:spcBef>
                <a:spcPts val="1800"/>
              </a:spcBef>
              <a:spcAft>
                <a:spcPts val="1800"/>
              </a:spcAft>
            </a:pPr>
            <a:endParaRPr lang="en-US" sz="4000" b="1" dirty="0"/>
          </a:p>
          <a:p>
            <a:pPr algn="l">
              <a:lnSpc>
                <a:spcPct val="100000"/>
              </a:lnSpc>
              <a:spcBef>
                <a:spcPts val="0"/>
              </a:spcBef>
            </a:pPr>
            <a:endParaRPr lang="en-US" sz="4000" b="1"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Tree>
    <p:extLst>
      <p:ext uri="{BB962C8B-B14F-4D97-AF65-F5344CB8AC3E}">
        <p14:creationId xmlns:p14="http://schemas.microsoft.com/office/powerpoint/2010/main" val="407374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a:bodyPr>
          <a:lstStyle/>
          <a:p>
            <a:r>
              <a:rPr lang="en-US" sz="4800" b="1" i="1" dirty="0">
                <a:solidFill>
                  <a:srgbClr val="C00000"/>
                </a:solidFill>
                <a:latin typeface="+mn-lt"/>
              </a:rPr>
              <a:t>Free Tools</a:t>
            </a:r>
            <a:endParaRPr lang="en-US" sz="8000" b="1" dirty="0">
              <a:solidFill>
                <a:srgbClr val="FF0000"/>
              </a:solidFill>
              <a:latin typeface="+mn-lt"/>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useBgFill="1">
        <p:nvSpPr>
          <p:cNvPr id="7" name="Rectangle 6">
            <a:extLst>
              <a:ext uri="{FF2B5EF4-FFF2-40B4-BE49-F238E27FC236}">
                <a16:creationId xmlns:a16="http://schemas.microsoft.com/office/drawing/2014/main" id="{D310130B-E1E3-4056-B0FA-B7CDCF3911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91C56B-C1CC-4CF0-99B5-49D6B02A5C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CD937DF1-05FE-4C7C-B705-8EC942EDECB6}"/>
              </a:ext>
            </a:extLst>
          </p:cNvPr>
          <p:cNvGraphicFramePr>
            <a:graphicFrameLocks/>
          </p:cNvGraphicFramePr>
          <p:nvPr>
            <p:extLst>
              <p:ext uri="{D42A27DB-BD31-4B8C-83A1-F6EECF244321}">
                <p14:modId xmlns:p14="http://schemas.microsoft.com/office/powerpoint/2010/main" val="2001376919"/>
              </p:ext>
            </p:extLst>
          </p:nvPr>
        </p:nvGraphicFramePr>
        <p:xfrm>
          <a:off x="960120" y="1264923"/>
          <a:ext cx="5614416" cy="4937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a:extLst>
              <a:ext uri="{FF2B5EF4-FFF2-40B4-BE49-F238E27FC236}">
                <a16:creationId xmlns:a16="http://schemas.microsoft.com/office/drawing/2014/main" id="{46B7C9AF-CBD8-464B-8F2A-7C69D91466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34655" y="3418530"/>
            <a:ext cx="4473447" cy="1211558"/>
          </a:xfrm>
          <a:prstGeom prst="rect">
            <a:avLst/>
          </a:prstGeom>
        </p:spPr>
      </p:pic>
      <p:pic>
        <p:nvPicPr>
          <p:cNvPr id="11" name="Picture 10">
            <a:extLst>
              <a:ext uri="{FF2B5EF4-FFF2-40B4-BE49-F238E27FC236}">
                <a16:creationId xmlns:a16="http://schemas.microsoft.com/office/drawing/2014/main" id="{836CFB6A-2D61-4957-A436-48839CBD13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9248" y="4452350"/>
            <a:ext cx="2319974" cy="2319974"/>
          </a:xfrm>
          <a:prstGeom prst="rect">
            <a:avLst/>
          </a:prstGeom>
        </p:spPr>
      </p:pic>
      <p:pic>
        <p:nvPicPr>
          <p:cNvPr id="12" name="Picture 11">
            <a:extLst>
              <a:ext uri="{FF2B5EF4-FFF2-40B4-BE49-F238E27FC236}">
                <a16:creationId xmlns:a16="http://schemas.microsoft.com/office/drawing/2014/main" id="{BA7E2C01-E425-40F5-B2A9-3DFD7795EA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53400" y="153989"/>
            <a:ext cx="3854704" cy="1398885"/>
          </a:xfrm>
          <a:prstGeom prst="rect">
            <a:avLst/>
          </a:prstGeom>
        </p:spPr>
      </p:pic>
      <p:pic>
        <p:nvPicPr>
          <p:cNvPr id="13" name="Picture 12">
            <a:extLst>
              <a:ext uri="{FF2B5EF4-FFF2-40B4-BE49-F238E27FC236}">
                <a16:creationId xmlns:a16="http://schemas.microsoft.com/office/drawing/2014/main" id="{821361A8-CB01-4762-BC93-2DC4F99D989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5578" y="4772327"/>
            <a:ext cx="1976452" cy="1976452"/>
          </a:xfrm>
          <a:prstGeom prst="rect">
            <a:avLst/>
          </a:prstGeom>
        </p:spPr>
      </p:pic>
      <p:pic>
        <p:nvPicPr>
          <p:cNvPr id="14" name="Picture 13">
            <a:extLst>
              <a:ext uri="{FF2B5EF4-FFF2-40B4-BE49-F238E27FC236}">
                <a16:creationId xmlns:a16="http://schemas.microsoft.com/office/drawing/2014/main" id="{E4FEC42F-A155-4001-9B39-5463029B080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43136" y="1552874"/>
            <a:ext cx="4064967" cy="1332776"/>
          </a:xfrm>
          <a:prstGeom prst="rect">
            <a:avLst/>
          </a:prstGeom>
        </p:spPr>
      </p:pic>
      <p:sp>
        <p:nvSpPr>
          <p:cNvPr id="15" name="Rectangle 14">
            <a:extLst>
              <a:ext uri="{FF2B5EF4-FFF2-40B4-BE49-F238E27FC236}">
                <a16:creationId xmlns:a16="http://schemas.microsoft.com/office/drawing/2014/main" id="{582BA27D-2B05-4FEE-876F-B763FB615BD0}"/>
              </a:ext>
            </a:extLst>
          </p:cNvPr>
          <p:cNvSpPr/>
          <p:nvPr/>
        </p:nvSpPr>
        <p:spPr>
          <a:xfrm>
            <a:off x="1" y="153989"/>
            <a:ext cx="7213599" cy="923330"/>
          </a:xfrm>
          <a:prstGeom prst="rect">
            <a:avLst/>
          </a:prstGeom>
          <a:noFill/>
        </p:spPr>
        <p:txBody>
          <a:bodyPr wrap="square" lIns="91440" tIns="45720" rIns="91440" bIns="45720">
            <a:spAutoFit/>
          </a:bodyPr>
          <a:lstStyle/>
          <a:p>
            <a:pPr algn="ctr"/>
            <a:r>
              <a:rPr lang="en-US" sz="5400" b="1" dirty="0">
                <a:ln w="0"/>
                <a:solidFill>
                  <a:srgbClr val="9E1B32"/>
                </a:solidFill>
                <a:effectLst>
                  <a:outerShdw blurRad="38100" dist="19050" dir="2700000" algn="tl" rotWithShape="0">
                    <a:schemeClr val="dk1">
                      <a:alpha val="40000"/>
                    </a:schemeClr>
                  </a:outerShdw>
                </a:effectLst>
              </a:rPr>
              <a:t>Free Tools</a:t>
            </a:r>
          </a:p>
        </p:txBody>
      </p:sp>
    </p:spTree>
    <p:extLst>
      <p:ext uri="{BB962C8B-B14F-4D97-AF65-F5344CB8AC3E}">
        <p14:creationId xmlns:p14="http://schemas.microsoft.com/office/powerpoint/2010/main" val="423199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fontScale="90000"/>
          </a:bodyPr>
          <a:lstStyle/>
          <a:p>
            <a:r>
              <a:rPr lang="en-US" sz="8000" b="1" dirty="0" err="1">
                <a:solidFill>
                  <a:srgbClr val="9E1B32"/>
                </a:solidFill>
                <a:latin typeface="+mn-lt"/>
              </a:rPr>
              <a:t>Piktochart</a:t>
            </a:r>
            <a:endParaRPr lang="en-US" sz="8000" b="1" dirty="0">
              <a:solidFill>
                <a:srgbClr val="9E1B32"/>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marL="571500" indent="-571500" algn="l">
              <a:lnSpc>
                <a:spcPct val="100000"/>
              </a:lnSpc>
              <a:spcBef>
                <a:spcPts val="1800"/>
              </a:spcBef>
              <a:spcAft>
                <a:spcPts val="1800"/>
              </a:spcAft>
              <a:buFont typeface="Arial" panose="020B0604020202020204" pitchFamily="34" charset="0"/>
              <a:buChar char="•"/>
            </a:pPr>
            <a:r>
              <a:rPr lang="en-US" sz="4000" b="1" dirty="0"/>
              <a:t>Free but $39 a year to access all templates</a:t>
            </a:r>
          </a:p>
          <a:p>
            <a:pPr marL="571500" indent="-571500" algn="l">
              <a:lnSpc>
                <a:spcPct val="100000"/>
              </a:lnSpc>
              <a:spcBef>
                <a:spcPts val="1800"/>
              </a:spcBef>
              <a:spcAft>
                <a:spcPts val="1800"/>
              </a:spcAft>
              <a:buFont typeface="Arial" panose="020B0604020202020204" pitchFamily="34" charset="0"/>
              <a:buChar char="•"/>
            </a:pPr>
            <a:r>
              <a:rPr lang="en-US" sz="4000" b="1" dirty="0"/>
              <a:t>All of the infographics created by Dr. Paz are done using </a:t>
            </a:r>
            <a:r>
              <a:rPr lang="en-US" sz="4000" b="1" dirty="0" err="1"/>
              <a:t>Piktochart</a:t>
            </a:r>
            <a:endParaRPr lang="en-US" sz="4000" b="1" dirty="0"/>
          </a:p>
          <a:p>
            <a:pPr marL="571500" indent="-571500" algn="l">
              <a:lnSpc>
                <a:spcPct val="100000"/>
              </a:lnSpc>
              <a:spcBef>
                <a:spcPts val="1800"/>
              </a:spcBef>
              <a:spcAft>
                <a:spcPts val="1800"/>
              </a:spcAft>
              <a:buFont typeface="Arial" panose="020B0604020202020204" pitchFamily="34" charset="0"/>
              <a:buChar char="•"/>
            </a:pPr>
            <a:r>
              <a:rPr lang="en-US" sz="4000" dirty="0">
                <a:hlinkClick r:id="rId3"/>
              </a:rPr>
              <a:t>www.pitkochart.com</a:t>
            </a:r>
            <a:endParaRPr lang="en-US" sz="4000" dirty="0"/>
          </a:p>
          <a:p>
            <a:pPr algn="l">
              <a:lnSpc>
                <a:spcPct val="100000"/>
              </a:lnSpc>
              <a:spcBef>
                <a:spcPts val="1800"/>
              </a:spcBef>
              <a:spcAft>
                <a:spcPts val="1800"/>
              </a:spcAft>
            </a:pPr>
            <a:endParaRPr lang="en-US" sz="4000" b="1" dirty="0"/>
          </a:p>
          <a:p>
            <a:pPr algn="l">
              <a:lnSpc>
                <a:spcPct val="100000"/>
              </a:lnSpc>
              <a:spcBef>
                <a:spcPts val="0"/>
              </a:spcBef>
            </a:pPr>
            <a:endParaRPr lang="en-US" sz="4000" b="1" dirty="0"/>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7" name="Picture 6">
            <a:extLst>
              <a:ext uri="{FF2B5EF4-FFF2-40B4-BE49-F238E27FC236}">
                <a16:creationId xmlns:a16="http://schemas.microsoft.com/office/drawing/2014/main" id="{EC347863-E6C9-4A13-A877-AB8426CDB3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 b="5153"/>
          <a:stretch/>
        </p:blipFill>
        <p:spPr>
          <a:xfrm>
            <a:off x="7861738" y="3106541"/>
            <a:ext cx="3605048" cy="3188439"/>
          </a:xfrm>
          <a:prstGeom prst="rect">
            <a:avLst/>
          </a:prstGeom>
          <a:effectLst/>
        </p:spPr>
      </p:pic>
    </p:spTree>
    <p:extLst>
      <p:ext uri="{BB962C8B-B14F-4D97-AF65-F5344CB8AC3E}">
        <p14:creationId xmlns:p14="http://schemas.microsoft.com/office/powerpoint/2010/main" val="68590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F4DDA0-2E54-BF4F-A110-F84429910C3D}"/>
              </a:ext>
            </a:extLst>
          </p:cNvPr>
          <p:cNvSpPr>
            <a:spLocks noGrp="1"/>
          </p:cNvSpPr>
          <p:nvPr>
            <p:ph type="title"/>
          </p:nvPr>
        </p:nvSpPr>
        <p:spPr>
          <a:xfrm>
            <a:off x="5021821" y="4004732"/>
            <a:ext cx="6465287" cy="1324235"/>
          </a:xfrm>
        </p:spPr>
        <p:txBody>
          <a:bodyPr vert="horz" lIns="91440" tIns="45720" rIns="91440" bIns="45720" rtlCol="0" anchor="b">
            <a:normAutofit/>
          </a:bodyPr>
          <a:lstStyle/>
          <a:p>
            <a:r>
              <a:rPr lang="en-US" sz="4400" b="1" i="1"/>
              <a:t>Sample Accounting Infographics</a:t>
            </a:r>
            <a:endParaRPr lang="en-US" sz="4400" b="1"/>
          </a:p>
        </p:txBody>
      </p:sp>
      <p:sp>
        <p:nvSpPr>
          <p:cNvPr id="15" name="Rectangle 14">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C70251B-D859-3047-909F-385CD5A21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66" y="981713"/>
            <a:ext cx="3483526" cy="1933356"/>
          </a:xfrm>
          <a:prstGeom prst="rect">
            <a:avLst/>
          </a:prstGeom>
        </p:spPr>
      </p:pic>
      <p:sp>
        <p:nvSpPr>
          <p:cNvPr id="17" name="Rectangle 16">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Related image">
            <a:extLst>
              <a:ext uri="{FF2B5EF4-FFF2-40B4-BE49-F238E27FC236}">
                <a16:creationId xmlns:a16="http://schemas.microsoft.com/office/drawing/2014/main" id="{A5D742E9-FDFC-5841-A1D9-9779ECB7C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854" y="628649"/>
            <a:ext cx="2651267" cy="263948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D95959-B7D2-D044-A888-665A854122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639" y="628649"/>
            <a:ext cx="1916887" cy="2639484"/>
          </a:xfrm>
          <a:prstGeom prst="rect">
            <a:avLst/>
          </a:prstGeom>
        </p:spPr>
      </p:pic>
      <p:pic>
        <p:nvPicPr>
          <p:cNvPr id="4" name="Picture 3">
            <a:extLst>
              <a:ext uri="{FF2B5EF4-FFF2-40B4-BE49-F238E27FC236}">
                <a16:creationId xmlns:a16="http://schemas.microsoft.com/office/drawing/2014/main" id="{BAFF3EF2-3DA0-E049-BEE1-777D0DA0FE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366" y="3505904"/>
            <a:ext cx="3483526" cy="2612644"/>
          </a:xfrm>
          <a:prstGeom prst="rect">
            <a:avLst/>
          </a:prstGeom>
        </p:spPr>
      </p:pic>
      <p:cxnSp>
        <p:nvCxnSpPr>
          <p:cNvPr id="21" name="Straight Connector 20">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16419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144" y="114285"/>
            <a:ext cx="10377055" cy="1054398"/>
          </a:xfrm>
        </p:spPr>
        <p:txBody>
          <a:bodyPr>
            <a:normAutofit fontScale="90000"/>
          </a:bodyPr>
          <a:lstStyle/>
          <a:p>
            <a:r>
              <a:rPr lang="en-US" sz="8000" b="1" dirty="0" err="1">
                <a:solidFill>
                  <a:srgbClr val="9E1B32"/>
                </a:solidFill>
                <a:latin typeface="+mn-lt"/>
              </a:rPr>
              <a:t>Piktochart</a:t>
            </a:r>
            <a:endParaRPr lang="en-US" sz="8000" b="1" dirty="0">
              <a:solidFill>
                <a:srgbClr val="9E1B32"/>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marL="571500" indent="-571500" algn="l">
              <a:lnSpc>
                <a:spcPct val="100000"/>
              </a:lnSpc>
              <a:spcBef>
                <a:spcPts val="1800"/>
              </a:spcBef>
              <a:spcAft>
                <a:spcPts val="1800"/>
              </a:spcAft>
              <a:buFont typeface="Arial" panose="020B0604020202020204" pitchFamily="34" charset="0"/>
              <a:buChar char="•"/>
            </a:pPr>
            <a:r>
              <a:rPr lang="en-US" sz="4000" b="1" dirty="0"/>
              <a:t>Your opportunity to try </a:t>
            </a:r>
            <a:r>
              <a:rPr lang="en-US" sz="4000" b="1" dirty="0" err="1"/>
              <a:t>Piktochart</a:t>
            </a:r>
            <a:r>
              <a:rPr lang="en-US" sz="4000" b="1" dirty="0"/>
              <a:t> </a:t>
            </a:r>
          </a:p>
          <a:p>
            <a:pPr marL="571500" indent="-571500" algn="l">
              <a:lnSpc>
                <a:spcPct val="100000"/>
              </a:lnSpc>
              <a:spcBef>
                <a:spcPts val="1800"/>
              </a:spcBef>
              <a:spcAft>
                <a:spcPts val="1800"/>
              </a:spcAft>
              <a:buFont typeface="Arial" panose="020B0604020202020204" pitchFamily="34" charset="0"/>
              <a:buChar char="•"/>
            </a:pPr>
            <a:r>
              <a:rPr lang="en-US" sz="4000" b="1" dirty="0"/>
              <a:t>Note – the infographic will not be printer friendly as it is quite long.</a:t>
            </a:r>
          </a:p>
          <a:p>
            <a:pPr marL="571500" indent="-571500" algn="l">
              <a:lnSpc>
                <a:spcPct val="100000"/>
              </a:lnSpc>
              <a:spcBef>
                <a:spcPts val="1800"/>
              </a:spcBef>
              <a:spcAft>
                <a:spcPts val="1800"/>
              </a:spcAft>
              <a:buFont typeface="Arial" panose="020B0604020202020204" pitchFamily="34" charset="0"/>
              <a:buChar char="•"/>
            </a:pPr>
            <a:r>
              <a:rPr lang="en-US" sz="4000" dirty="0">
                <a:hlinkClick r:id="rId3"/>
              </a:rPr>
              <a:t>https://piktochart.com/</a:t>
            </a:r>
            <a:endParaRPr lang="en-US" sz="4000" b="1" dirty="0"/>
          </a:p>
          <a:p>
            <a:pPr algn="l">
              <a:lnSpc>
                <a:spcPct val="100000"/>
              </a:lnSpc>
              <a:spcBef>
                <a:spcPts val="0"/>
              </a:spcBef>
            </a:pPr>
            <a:endParaRPr lang="en-US" sz="4000" b="1" dirty="0"/>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7" name="Picture 6">
            <a:extLst>
              <a:ext uri="{FF2B5EF4-FFF2-40B4-BE49-F238E27FC236}">
                <a16:creationId xmlns:a16="http://schemas.microsoft.com/office/drawing/2014/main" id="{EC347863-E6C9-4A13-A877-AB8426CDB3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 b="5153"/>
          <a:stretch/>
        </p:blipFill>
        <p:spPr>
          <a:xfrm>
            <a:off x="7861738" y="3106541"/>
            <a:ext cx="3605048" cy="3188439"/>
          </a:xfrm>
          <a:prstGeom prst="rect">
            <a:avLst/>
          </a:prstGeom>
          <a:effectLst/>
        </p:spPr>
      </p:pic>
    </p:spTree>
    <p:extLst>
      <p:ext uri="{BB962C8B-B14F-4D97-AF65-F5344CB8AC3E}">
        <p14:creationId xmlns:p14="http://schemas.microsoft.com/office/powerpoint/2010/main" val="1823312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F4DDA0-2E54-BF4F-A110-F84429910C3D}"/>
              </a:ext>
            </a:extLst>
          </p:cNvPr>
          <p:cNvSpPr>
            <a:spLocks noGrp="1"/>
          </p:cNvSpPr>
          <p:nvPr>
            <p:ph type="title" idx="4294967295"/>
          </p:nvPr>
        </p:nvSpPr>
        <p:spPr>
          <a:xfrm>
            <a:off x="801098" y="1396289"/>
            <a:ext cx="5277333" cy="1325563"/>
          </a:xfrm>
        </p:spPr>
        <p:txBody>
          <a:bodyPr vert="horz" lIns="91440" tIns="45720" rIns="91440" bIns="45720" rtlCol="0" anchor="ctr">
            <a:normAutofit/>
          </a:bodyPr>
          <a:lstStyle/>
          <a:p>
            <a:r>
              <a:rPr lang="en-US" b="1" i="1"/>
              <a:t>New Tool Microsoft Sway</a:t>
            </a:r>
            <a:endParaRPr lang="en-US" b="1"/>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2D95959-B7D2-D044-A888-665A85412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315" y="3314998"/>
            <a:ext cx="1367461" cy="1882944"/>
          </a:xfrm>
          <a:prstGeom prst="rect">
            <a:avLst/>
          </a:prstGeom>
        </p:spPr>
      </p:pic>
      <p:sp>
        <p:nvSpPr>
          <p:cNvPr id="19" name="Freeform: Shape 18">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Content Placeholder 2">
            <a:extLst>
              <a:ext uri="{FF2B5EF4-FFF2-40B4-BE49-F238E27FC236}">
                <a16:creationId xmlns:a16="http://schemas.microsoft.com/office/drawing/2014/main" id="{B576564F-6434-444C-92C1-F5993B4AE130}"/>
              </a:ext>
            </a:extLst>
          </p:cNvPr>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9188245" y="297192"/>
            <a:ext cx="2353443" cy="2353443"/>
          </a:xfrm>
          <a:prstGeom prst="rect">
            <a:avLst/>
          </a:prstGeom>
        </p:spPr>
      </p:pic>
      <p:sp>
        <p:nvSpPr>
          <p:cNvPr id="21" name="Freeform: Shape 20">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Related image">
            <a:extLst>
              <a:ext uri="{FF2B5EF4-FFF2-40B4-BE49-F238E27FC236}">
                <a16:creationId xmlns:a16="http://schemas.microsoft.com/office/drawing/2014/main" id="{A5D742E9-FDFC-5841-A1D9-9779ECB7C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9273" y="4857750"/>
            <a:ext cx="1833288" cy="182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9767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F4DDA0-2E54-BF4F-A110-F84429910C3D}"/>
              </a:ext>
            </a:extLst>
          </p:cNvPr>
          <p:cNvSpPr>
            <a:spLocks noGrp="1"/>
          </p:cNvSpPr>
          <p:nvPr>
            <p:ph type="title"/>
          </p:nvPr>
        </p:nvSpPr>
        <p:spPr>
          <a:xfrm>
            <a:off x="838200" y="365125"/>
            <a:ext cx="4981734" cy="1212315"/>
          </a:xfrm>
        </p:spPr>
        <p:txBody>
          <a:bodyPr anchor="b">
            <a:normAutofit/>
          </a:bodyPr>
          <a:lstStyle/>
          <a:p>
            <a:r>
              <a:rPr lang="en-US" sz="4000" b="1" i="1">
                <a:latin typeface="+mn-lt"/>
              </a:rPr>
              <a:t>Creation of Sway Infographic</a:t>
            </a:r>
            <a:endParaRPr lang="en-US" sz="4000" b="1">
              <a:latin typeface="+mn-lt"/>
            </a:endParaRPr>
          </a:p>
        </p:txBody>
      </p:sp>
      <p:cxnSp>
        <p:nvCxnSpPr>
          <p:cNvPr id="13" name="Straight Connector 12">
            <a:extLst>
              <a:ext uri="{FF2B5EF4-FFF2-40B4-BE49-F238E27FC236}">
                <a16:creationId xmlns:a16="http://schemas.microsoft.com/office/drawing/2014/main" id="{CD18CA7C-6EC3-4FD1-9812-BCB9417595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a:solidFill>
              <a:srgbClr val="3D5D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6FDB0BE-ECBE-BF43-91F3-883117F91AF9}"/>
              </a:ext>
            </a:extLst>
          </p:cNvPr>
          <p:cNvSpPr>
            <a:spLocks noGrp="1"/>
          </p:cNvSpPr>
          <p:nvPr>
            <p:ph idx="1"/>
          </p:nvPr>
        </p:nvSpPr>
        <p:spPr>
          <a:xfrm>
            <a:off x="838200" y="1825625"/>
            <a:ext cx="4981734" cy="4351338"/>
          </a:xfrm>
        </p:spPr>
        <p:txBody>
          <a:bodyPr>
            <a:normAutofit/>
          </a:bodyPr>
          <a:lstStyle/>
          <a:p>
            <a:r>
              <a:rPr lang="en-US" sz="2000"/>
              <a:t>Part of our Office 365 Account</a:t>
            </a:r>
          </a:p>
          <a:p>
            <a:endParaRPr lang="en-US" sz="2000"/>
          </a:p>
        </p:txBody>
      </p:sp>
      <p:pic>
        <p:nvPicPr>
          <p:cNvPr id="3" name="Picture 2">
            <a:extLst>
              <a:ext uri="{FF2B5EF4-FFF2-40B4-BE49-F238E27FC236}">
                <a16:creationId xmlns:a16="http://schemas.microsoft.com/office/drawing/2014/main" id="{F4B79807-ECCE-5441-A534-9DACDF682CFF}"/>
              </a:ext>
            </a:extLst>
          </p:cNvPr>
          <p:cNvPicPr>
            <a:picLocks noChangeAspect="1"/>
          </p:cNvPicPr>
          <p:nvPr/>
        </p:nvPicPr>
        <p:blipFill rotWithShape="1">
          <a:blip r:embed="rId3">
            <a:extLst>
              <a:ext uri="{28A0092B-C50C-407E-A947-70E740481C1C}">
                <a14:useLocalDpi xmlns:a14="http://schemas.microsoft.com/office/drawing/2010/main" val="0"/>
              </a:ext>
            </a:extLst>
          </a:blip>
          <a:srcRect t="1360" r="5" b="37877"/>
          <a:stretch/>
        </p:blipFill>
        <p:spPr>
          <a:xfrm>
            <a:off x="6408277" y="481264"/>
            <a:ext cx="2213811" cy="2855799"/>
          </a:xfrm>
          <a:prstGeom prst="rect">
            <a:avLst/>
          </a:prstGeom>
        </p:spPr>
      </p:pic>
      <p:pic>
        <p:nvPicPr>
          <p:cNvPr id="6" name="Picture 2" descr="Related image">
            <a:extLst>
              <a:ext uri="{FF2B5EF4-FFF2-40B4-BE49-F238E27FC236}">
                <a16:creationId xmlns:a16="http://schemas.microsoft.com/office/drawing/2014/main" id="{A5D742E9-FDFC-5841-A1D9-9779ECB7C2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551" r="1" b="25786"/>
          <a:stretch/>
        </p:blipFill>
        <p:spPr bwMode="auto">
          <a:xfrm>
            <a:off x="8776090" y="481264"/>
            <a:ext cx="2931277" cy="18578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0D4A25F-24C8-449C-84C2-0EF3A3A7F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1750344"/>
          </a:xfrm>
          <a:prstGeom prst="rect">
            <a:avLst/>
          </a:prstGeom>
          <a:solidFill>
            <a:srgbClr val="3D5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D95959-B7D2-D044-A888-665A854122E9}"/>
              </a:ext>
            </a:extLst>
          </p:cNvPr>
          <p:cNvPicPr>
            <a:picLocks noChangeAspect="1"/>
          </p:cNvPicPr>
          <p:nvPr/>
        </p:nvPicPr>
        <p:blipFill rotWithShape="1">
          <a:blip r:embed="rId5">
            <a:extLst>
              <a:ext uri="{28A0092B-C50C-407E-A947-70E740481C1C}">
                <a14:useLocalDpi xmlns:a14="http://schemas.microsoft.com/office/drawing/2010/main" val="0"/>
              </a:ext>
            </a:extLst>
          </a:blip>
          <a:srcRect t="3448"/>
          <a:stretch/>
        </p:blipFill>
        <p:spPr>
          <a:xfrm>
            <a:off x="8776091" y="2503727"/>
            <a:ext cx="2931277" cy="3897073"/>
          </a:xfrm>
          <a:prstGeom prst="rect">
            <a:avLst/>
          </a:prstGeom>
        </p:spPr>
      </p:pic>
    </p:spTree>
    <p:extLst>
      <p:ext uri="{BB962C8B-B14F-4D97-AF65-F5344CB8AC3E}">
        <p14:creationId xmlns:p14="http://schemas.microsoft.com/office/powerpoint/2010/main" val="3482554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pic>
        <p:nvPicPr>
          <p:cNvPr id="11" name="Picture 4" descr="Image result for Final thoughts">
            <a:extLst>
              <a:ext uri="{FF2B5EF4-FFF2-40B4-BE49-F238E27FC236}">
                <a16:creationId xmlns:a16="http://schemas.microsoft.com/office/drawing/2014/main" id="{C0F287F5-6624-4036-8278-6B836669F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25" y="631825"/>
            <a:ext cx="6226175" cy="6226175"/>
          </a:xfrm>
          <a:prstGeom prst="rect">
            <a:avLst/>
          </a:prstGeom>
          <a:solidFill>
            <a:schemeClr val="tx1"/>
          </a:solidFill>
        </p:spPr>
      </p:pic>
      <p:sp>
        <p:nvSpPr>
          <p:cNvPr id="12" name="Cloud Callout 5">
            <a:extLst>
              <a:ext uri="{FF2B5EF4-FFF2-40B4-BE49-F238E27FC236}">
                <a16:creationId xmlns:a16="http://schemas.microsoft.com/office/drawing/2014/main" id="{DF8B4903-2B03-4ABD-B26A-4E44D954A3D7}"/>
              </a:ext>
            </a:extLst>
          </p:cNvPr>
          <p:cNvSpPr/>
          <p:nvPr/>
        </p:nvSpPr>
        <p:spPr>
          <a:xfrm>
            <a:off x="400050" y="631825"/>
            <a:ext cx="5543550" cy="3292475"/>
          </a:xfrm>
          <a:prstGeom prst="cloudCallout">
            <a:avLst>
              <a:gd name="adj1" fmla="val 66109"/>
              <a:gd name="adj2" fmla="val -283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0"/>
                <a:solidFill>
                  <a:srgbClr val="000099"/>
                </a:solidFill>
                <a:effectLst>
                  <a:outerShdw blurRad="38100" dist="19050" dir="2700000" algn="tl" rotWithShape="0">
                    <a:schemeClr val="dk1">
                      <a:alpha val="40000"/>
                    </a:schemeClr>
                  </a:outerShdw>
                </a:effectLst>
                <a:latin typeface="Tekton Pro" panose="020F0603020208020904" pitchFamily="34" charset="0"/>
              </a:rPr>
              <a:t>Final Thoughts</a:t>
            </a:r>
          </a:p>
        </p:txBody>
      </p:sp>
    </p:spTree>
    <p:extLst>
      <p:ext uri="{BB962C8B-B14F-4D97-AF65-F5344CB8AC3E}">
        <p14:creationId xmlns:p14="http://schemas.microsoft.com/office/powerpoint/2010/main" val="352665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22119"/>
            <a:ext cx="10377055" cy="1054398"/>
          </a:xfrm>
        </p:spPr>
        <p:txBody>
          <a:bodyPr>
            <a:normAutofit/>
          </a:bodyPr>
          <a:lstStyle/>
          <a:p>
            <a:r>
              <a:rPr lang="en-US" sz="4800" b="1" i="1" dirty="0">
                <a:solidFill>
                  <a:srgbClr val="C00000"/>
                </a:solidFill>
                <a:latin typeface="+mn-lt"/>
              </a:rPr>
              <a:t>What Will We Cover Today</a:t>
            </a:r>
            <a:endParaRPr lang="en-US" sz="8000" b="1" dirty="0">
              <a:solidFill>
                <a:srgbClr val="FF0000"/>
              </a:solidFill>
              <a:latin typeface="+mn-lt"/>
            </a:endParaRPr>
          </a:p>
        </p:txBody>
      </p:sp>
      <p:sp>
        <p:nvSpPr>
          <p:cNvPr id="3" name="Subtitle 2"/>
          <p:cNvSpPr>
            <a:spLocks noGrp="1"/>
          </p:cNvSpPr>
          <p:nvPr>
            <p:ph type="subTitle" idx="1"/>
          </p:nvPr>
        </p:nvSpPr>
        <p:spPr>
          <a:xfrm>
            <a:off x="2157573" y="1602769"/>
            <a:ext cx="9743481" cy="5037022"/>
          </a:xfrm>
        </p:spPr>
        <p:txBody>
          <a:bodyPr>
            <a:normAutofit/>
          </a:bodyPr>
          <a:lstStyle/>
          <a:p>
            <a:pPr algn="l"/>
            <a:endParaRPr lang="en-US" i="1" dirty="0"/>
          </a:p>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7" name="Rectangle: Rounded Corners 6">
            <a:extLst>
              <a:ext uri="{FF2B5EF4-FFF2-40B4-BE49-F238E27FC236}">
                <a16:creationId xmlns:a16="http://schemas.microsoft.com/office/drawing/2014/main" id="{373ECA99-0A12-48F3-A223-D162C0ABA971}"/>
              </a:ext>
            </a:extLst>
          </p:cNvPr>
          <p:cNvSpPr/>
          <p:nvPr/>
        </p:nvSpPr>
        <p:spPr>
          <a:xfrm>
            <a:off x="2271252" y="1868129"/>
            <a:ext cx="5909187" cy="924232"/>
          </a:xfrm>
          <a:prstGeom prst="roundRect">
            <a:avLst/>
          </a:prstGeom>
          <a:solidFill>
            <a:srgbClr val="9E1B32">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Why  Syllabus Infographics</a:t>
            </a:r>
          </a:p>
        </p:txBody>
      </p:sp>
      <p:sp>
        <p:nvSpPr>
          <p:cNvPr id="9" name="Rectangle: Rounded Corners 8">
            <a:extLst>
              <a:ext uri="{FF2B5EF4-FFF2-40B4-BE49-F238E27FC236}">
                <a16:creationId xmlns:a16="http://schemas.microsoft.com/office/drawing/2014/main" id="{3A76A068-80AC-434E-879F-902C65AE01FB}"/>
              </a:ext>
            </a:extLst>
          </p:cNvPr>
          <p:cNvSpPr/>
          <p:nvPr/>
        </p:nvSpPr>
        <p:spPr>
          <a:xfrm>
            <a:off x="3239843" y="3019753"/>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Info Syllabus Template</a:t>
            </a:r>
            <a:endParaRPr lang="en-US" dirty="0">
              <a:solidFill>
                <a:schemeClr val="tx1"/>
              </a:solidFill>
            </a:endParaRPr>
          </a:p>
        </p:txBody>
      </p:sp>
      <p:sp>
        <p:nvSpPr>
          <p:cNvPr id="10" name="Rectangle: Rounded Corners 9">
            <a:extLst>
              <a:ext uri="{FF2B5EF4-FFF2-40B4-BE49-F238E27FC236}">
                <a16:creationId xmlns:a16="http://schemas.microsoft.com/office/drawing/2014/main" id="{AF80B3E7-F237-4A8F-80FA-B54E45BFD355}"/>
              </a:ext>
            </a:extLst>
          </p:cNvPr>
          <p:cNvSpPr/>
          <p:nvPr/>
        </p:nvSpPr>
        <p:spPr>
          <a:xfrm>
            <a:off x="4309900" y="4121280"/>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Sample Accounting </a:t>
            </a:r>
          </a:p>
        </p:txBody>
      </p:sp>
      <p:sp>
        <p:nvSpPr>
          <p:cNvPr id="11" name="Rectangle: Rounded Corners 10">
            <a:extLst>
              <a:ext uri="{FF2B5EF4-FFF2-40B4-BE49-F238E27FC236}">
                <a16:creationId xmlns:a16="http://schemas.microsoft.com/office/drawing/2014/main" id="{30CE8D2A-6859-4064-BC5E-F531D5231BDD}"/>
              </a:ext>
            </a:extLst>
          </p:cNvPr>
          <p:cNvSpPr/>
          <p:nvPr/>
        </p:nvSpPr>
        <p:spPr>
          <a:xfrm>
            <a:off x="5360182" y="5310872"/>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Creation of Infographic</a:t>
            </a:r>
          </a:p>
        </p:txBody>
      </p:sp>
    </p:spTree>
    <p:extLst>
      <p:ext uri="{BB962C8B-B14F-4D97-AF65-F5344CB8AC3E}">
        <p14:creationId xmlns:p14="http://schemas.microsoft.com/office/powerpoint/2010/main" val="3181043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4285"/>
            <a:ext cx="10377055" cy="935604"/>
          </a:xfrm>
        </p:spPr>
        <p:txBody>
          <a:bodyPr>
            <a:normAutofit/>
          </a:bodyPr>
          <a:lstStyle/>
          <a:p>
            <a:r>
              <a:rPr lang="en-US" sz="4800" b="1" i="1" dirty="0">
                <a:solidFill>
                  <a:srgbClr val="C00000"/>
                </a:solidFill>
                <a:latin typeface="+mn-lt"/>
              </a:rPr>
              <a:t>Contacting the Presenters</a:t>
            </a:r>
            <a:endParaRPr lang="en-US" sz="8800" b="1" dirty="0">
              <a:solidFill>
                <a:srgbClr val="FF0000"/>
              </a:solidFill>
              <a:latin typeface="+mn-lt"/>
            </a:endParaRPr>
          </a:p>
        </p:txBody>
      </p:sp>
      <p:sp>
        <p:nvSpPr>
          <p:cNvPr id="3" name="Subtitle 2"/>
          <p:cNvSpPr>
            <a:spLocks noGrp="1"/>
          </p:cNvSpPr>
          <p:nvPr>
            <p:ph type="subTitle" idx="1"/>
          </p:nvPr>
        </p:nvSpPr>
        <p:spPr>
          <a:xfrm>
            <a:off x="2157573" y="1602769"/>
            <a:ext cx="9743481" cy="5037022"/>
          </a:xfrm>
        </p:spPr>
        <p:txBody>
          <a:bodyPr>
            <a:normAutofit/>
          </a:bodyPr>
          <a:lstStyle/>
          <a:p>
            <a:pPr algn="l"/>
            <a:endParaRPr lang="en-US" i="1" dirty="0"/>
          </a:p>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graphicFrame>
        <p:nvGraphicFramePr>
          <p:cNvPr id="5" name="Table 4">
            <a:extLst>
              <a:ext uri="{FF2B5EF4-FFF2-40B4-BE49-F238E27FC236}">
                <a16:creationId xmlns:a16="http://schemas.microsoft.com/office/drawing/2014/main" id="{B34E16FC-844F-43BF-A532-E5261C4816D5}"/>
              </a:ext>
            </a:extLst>
          </p:cNvPr>
          <p:cNvGraphicFramePr>
            <a:graphicFrameLocks noGrp="1"/>
          </p:cNvGraphicFramePr>
          <p:nvPr>
            <p:extLst>
              <p:ext uri="{D42A27DB-BD31-4B8C-83A1-F6EECF244321}">
                <p14:modId xmlns:p14="http://schemas.microsoft.com/office/powerpoint/2010/main" val="3961062477"/>
              </p:ext>
            </p:extLst>
          </p:nvPr>
        </p:nvGraphicFramePr>
        <p:xfrm>
          <a:off x="2212258" y="1031471"/>
          <a:ext cx="9296124" cy="5608320"/>
        </p:xfrm>
        <a:graphic>
          <a:graphicData uri="http://schemas.openxmlformats.org/drawingml/2006/table">
            <a:tbl>
              <a:tblPr firstRow="1" bandRow="1">
                <a:tableStyleId>{5C22544A-7EE6-4342-B048-85BDC9FD1C3A}</a:tableStyleId>
              </a:tblPr>
              <a:tblGrid>
                <a:gridCol w="4682475">
                  <a:extLst>
                    <a:ext uri="{9D8B030D-6E8A-4147-A177-3AD203B41FA5}">
                      <a16:colId xmlns:a16="http://schemas.microsoft.com/office/drawing/2014/main" val="772427146"/>
                    </a:ext>
                  </a:extLst>
                </a:gridCol>
                <a:gridCol w="4613649">
                  <a:extLst>
                    <a:ext uri="{9D8B030D-6E8A-4147-A177-3AD203B41FA5}">
                      <a16:colId xmlns:a16="http://schemas.microsoft.com/office/drawing/2014/main" val="2351198647"/>
                    </a:ext>
                  </a:extLst>
                </a:gridCol>
              </a:tblGrid>
              <a:tr h="5037022">
                <a:tc>
                  <a:txBody>
                    <a:bodyPr/>
                    <a:lstStyle/>
                    <a:p>
                      <a:pPr>
                        <a:spcBef>
                          <a:spcPts val="600"/>
                        </a:spcBef>
                        <a:spcAft>
                          <a:spcPts val="600"/>
                        </a:spcAft>
                      </a:pPr>
                      <a:r>
                        <a:rPr lang="en-US" sz="2400" dirty="0">
                          <a:solidFill>
                            <a:schemeClr val="tx1"/>
                          </a:solidFill>
                        </a:rPr>
                        <a:t>Dr. Veronica Paz</a:t>
                      </a:r>
                    </a:p>
                    <a:p>
                      <a:pPr marL="0" indent="0">
                        <a:spcBef>
                          <a:spcPts val="600"/>
                        </a:spcBef>
                        <a:spcAft>
                          <a:spcPts val="600"/>
                        </a:spcAft>
                        <a:buNone/>
                      </a:pPr>
                      <a:r>
                        <a:rPr lang="en-US" sz="2400" dirty="0">
                          <a:solidFill>
                            <a:schemeClr val="tx1"/>
                          </a:solidFill>
                        </a:rPr>
                        <a:t>Associate Professor of Accounting</a:t>
                      </a:r>
                    </a:p>
                    <a:p>
                      <a:pPr marL="0" indent="0">
                        <a:spcBef>
                          <a:spcPts val="600"/>
                        </a:spcBef>
                        <a:spcAft>
                          <a:spcPts val="600"/>
                        </a:spcAft>
                        <a:buNone/>
                      </a:pPr>
                      <a:r>
                        <a:rPr lang="en-US" sz="2400" u="none" dirty="0">
                          <a:solidFill>
                            <a:schemeClr val="tx1"/>
                          </a:solidFill>
                        </a:rPr>
                        <a:t>Email:  </a:t>
                      </a:r>
                      <a:r>
                        <a:rPr lang="en-US" sz="2400" dirty="0">
                          <a:hlinkClick r:id="rId5"/>
                        </a:rPr>
                        <a:t>vpaz@iup.edu</a:t>
                      </a:r>
                      <a:endParaRPr lang="en-US" sz="2400" dirty="0"/>
                    </a:p>
                    <a:p>
                      <a:pPr marL="0" indent="0">
                        <a:spcBef>
                          <a:spcPts val="600"/>
                        </a:spcBef>
                        <a:spcAft>
                          <a:spcPts val="600"/>
                        </a:spcAft>
                        <a:buNone/>
                      </a:pPr>
                      <a:r>
                        <a:rPr lang="en-US" sz="2400" dirty="0">
                          <a:solidFill>
                            <a:schemeClr val="tx1"/>
                          </a:solidFill>
                        </a:rPr>
                        <a:t>Google Scholar: </a:t>
                      </a:r>
                      <a:r>
                        <a:rPr lang="en-US" sz="2000" dirty="0">
                          <a:hlinkClick r:id="rId6"/>
                        </a:rPr>
                        <a:t>https://scholar.google.com/citations?user=NzMxKv4AAAAJ&amp;hl=en</a:t>
                      </a:r>
                      <a:r>
                        <a:rPr lang="en-US" sz="2000" dirty="0"/>
                        <a:t> </a:t>
                      </a:r>
                    </a:p>
                    <a:p>
                      <a:pPr marL="0" indent="0">
                        <a:spcBef>
                          <a:spcPts val="600"/>
                        </a:spcBef>
                        <a:spcAft>
                          <a:spcPts val="600"/>
                        </a:spcAft>
                        <a:buNone/>
                      </a:pPr>
                      <a:r>
                        <a:rPr lang="en-US" sz="2400" dirty="0">
                          <a:solidFill>
                            <a:schemeClr val="tx1"/>
                          </a:solidFill>
                        </a:rPr>
                        <a:t>LinkedIn:</a:t>
                      </a:r>
                      <a:r>
                        <a:rPr lang="en-US" sz="2400" dirty="0"/>
                        <a:t> </a:t>
                      </a:r>
                      <a:r>
                        <a:rPr lang="en-US" sz="2000" dirty="0">
                          <a:solidFill>
                            <a:schemeClr val="tx1"/>
                          </a:solidFill>
                          <a:hlinkClick r:id="rId7"/>
                        </a:rPr>
                        <a:t>https://www.linkedin.com/in/drpaz/</a:t>
                      </a:r>
                      <a:r>
                        <a:rPr lang="en-US" sz="2000" dirty="0">
                          <a:solidFill>
                            <a:schemeClr val="tx1"/>
                          </a:solidFill>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400" dirty="0">
                          <a:solidFill>
                            <a:schemeClr val="tx1"/>
                          </a:solidFill>
                        </a:rPr>
                        <a:t>Cell:  724-590-9164</a:t>
                      </a:r>
                    </a:p>
                    <a:p>
                      <a:pPr>
                        <a:spcBef>
                          <a:spcPts val="600"/>
                        </a:spcBef>
                        <a:spcAft>
                          <a:spcPts val="600"/>
                        </a:spcAft>
                      </a:pPr>
                      <a:endParaRPr lang="en-US" sz="2400" dirty="0">
                        <a:solidFill>
                          <a:schemeClr val="tx1"/>
                        </a:solidFill>
                      </a:endParaRPr>
                    </a:p>
                  </a:txBody>
                  <a:tcPr>
                    <a:solidFill>
                      <a:schemeClr val="bg2"/>
                    </a:solidFill>
                  </a:tcPr>
                </a:tc>
                <a:tc>
                  <a:txBody>
                    <a:bodyPr/>
                    <a:lstStyle/>
                    <a:p>
                      <a:pPr>
                        <a:spcBef>
                          <a:spcPts val="600"/>
                        </a:spcBef>
                        <a:spcAft>
                          <a:spcPts val="600"/>
                        </a:spcAft>
                      </a:pPr>
                      <a:r>
                        <a:rPr lang="en-US" sz="2400" dirty="0">
                          <a:solidFill>
                            <a:schemeClr val="tx1"/>
                          </a:solidFill>
                        </a:rPr>
                        <a:t>Dr. Lynnan Mocek (Evelyn)</a:t>
                      </a:r>
                    </a:p>
                    <a:p>
                      <a:pPr>
                        <a:spcBef>
                          <a:spcPts val="600"/>
                        </a:spcBef>
                        <a:spcAft>
                          <a:spcPts val="600"/>
                        </a:spcAft>
                      </a:pPr>
                      <a:r>
                        <a:rPr lang="en-US" sz="2400" dirty="0">
                          <a:solidFill>
                            <a:schemeClr val="tx1"/>
                          </a:solidFill>
                        </a:rPr>
                        <a:t>Exec. Assistant to Provost (IUP)</a:t>
                      </a:r>
                    </a:p>
                    <a:p>
                      <a:pPr>
                        <a:spcBef>
                          <a:spcPts val="600"/>
                        </a:spcBef>
                        <a:spcAft>
                          <a:spcPts val="600"/>
                        </a:spcAft>
                      </a:pPr>
                      <a:r>
                        <a:rPr lang="en-US" sz="2400" dirty="0">
                          <a:solidFill>
                            <a:schemeClr val="tx1"/>
                          </a:solidFill>
                        </a:rPr>
                        <a:t>Email: </a:t>
                      </a:r>
                      <a:r>
                        <a:rPr lang="en-US" sz="2400" dirty="0">
                          <a:solidFill>
                            <a:schemeClr val="tx1"/>
                          </a:solidFill>
                          <a:hlinkClick r:id="rId8"/>
                        </a:rPr>
                        <a:t>lmocek@iup.edu</a:t>
                      </a:r>
                      <a:endParaRPr lang="en-US" sz="2400" dirty="0">
                        <a:solidFill>
                          <a:schemeClr val="tx1"/>
                        </a:solidFill>
                      </a:endParaRPr>
                    </a:p>
                    <a:p>
                      <a:pPr>
                        <a:spcBef>
                          <a:spcPts val="600"/>
                        </a:spcBef>
                        <a:spcAft>
                          <a:spcPts val="600"/>
                        </a:spcAft>
                      </a:pPr>
                      <a:r>
                        <a:rPr lang="en-US" sz="2400" dirty="0">
                          <a:solidFill>
                            <a:schemeClr val="tx1"/>
                          </a:solidFill>
                        </a:rPr>
                        <a:t>Google Scholar: </a:t>
                      </a:r>
                      <a:r>
                        <a:rPr lang="en-US" sz="2000" dirty="0">
                          <a:solidFill>
                            <a:schemeClr val="tx1"/>
                          </a:solidFill>
                          <a:hlinkClick r:id="rId9"/>
                        </a:rPr>
                        <a:t>https://scholar.google.com/citations?user=QaXYCj4AAAAJ&amp;hl=en</a:t>
                      </a:r>
                      <a:endParaRPr lang="en-US" sz="2000" dirty="0">
                        <a:solidFill>
                          <a:schemeClr val="tx1"/>
                        </a:solidFill>
                      </a:endParaRPr>
                    </a:p>
                    <a:p>
                      <a:pPr>
                        <a:spcBef>
                          <a:spcPts val="600"/>
                        </a:spcBef>
                        <a:spcAft>
                          <a:spcPts val="0"/>
                        </a:spcAft>
                      </a:pPr>
                      <a:r>
                        <a:rPr lang="en-US" sz="2400" dirty="0" err="1">
                          <a:solidFill>
                            <a:schemeClr val="tx1"/>
                          </a:solidFill>
                        </a:rPr>
                        <a:t>Linkedin</a:t>
                      </a:r>
                      <a:r>
                        <a:rPr lang="en-US" sz="2400" dirty="0">
                          <a:solidFill>
                            <a:schemeClr val="tx1"/>
                          </a:solidFill>
                        </a:rPr>
                        <a:t>:</a:t>
                      </a:r>
                    </a:p>
                    <a:p>
                      <a:pPr>
                        <a:spcBef>
                          <a:spcPts val="0"/>
                        </a:spcBef>
                        <a:spcAft>
                          <a:spcPts val="0"/>
                        </a:spcAft>
                      </a:pPr>
                      <a:r>
                        <a:rPr lang="en-US" sz="2000" b="1" i="0" kern="1200" dirty="0">
                          <a:solidFill>
                            <a:srgbClr val="0033CC"/>
                          </a:solidFill>
                          <a:effectLst/>
                          <a:latin typeface="+mn-lt"/>
                          <a:ea typeface="+mn-ea"/>
                          <a:cs typeface="+mn-cs"/>
                          <a:hlinkClick r:id="rId10"/>
                        </a:rPr>
                        <a:t>www.linkedin.com/in/lynnan-mocek</a:t>
                      </a:r>
                      <a:endParaRPr lang="en-US" sz="2000" b="1" i="0" kern="1200" dirty="0">
                        <a:solidFill>
                          <a:srgbClr val="0033CC"/>
                        </a:solidFill>
                        <a:effectLst/>
                        <a:latin typeface="+mn-lt"/>
                        <a:ea typeface="+mn-ea"/>
                        <a:cs typeface="+mn-cs"/>
                      </a:endParaRPr>
                    </a:p>
                    <a:p>
                      <a:pPr>
                        <a:spcBef>
                          <a:spcPts val="0"/>
                        </a:spcBef>
                        <a:spcAft>
                          <a:spcPts val="0"/>
                        </a:spcAft>
                      </a:pPr>
                      <a:endParaRPr lang="en-US" sz="1400" dirty="0">
                        <a:solidFill>
                          <a:srgbClr val="0033CC"/>
                        </a:solidFill>
                      </a:endParaRPr>
                    </a:p>
                    <a:p>
                      <a:pPr>
                        <a:spcBef>
                          <a:spcPts val="0"/>
                        </a:spcBef>
                        <a:spcAft>
                          <a:spcPts val="0"/>
                        </a:spcAft>
                      </a:pPr>
                      <a:r>
                        <a:rPr lang="en-US" sz="2400" dirty="0">
                          <a:solidFill>
                            <a:schemeClr val="tx1"/>
                          </a:solidFill>
                        </a:rPr>
                        <a:t>Office: </a:t>
                      </a:r>
                    </a:p>
                    <a:p>
                      <a:pPr>
                        <a:spcBef>
                          <a:spcPts val="0"/>
                        </a:spcBef>
                        <a:spcAft>
                          <a:spcPts val="0"/>
                        </a:spcAft>
                      </a:pPr>
                      <a:r>
                        <a:rPr lang="en-US" sz="2000" dirty="0">
                          <a:solidFill>
                            <a:schemeClr val="tx1"/>
                          </a:solidFill>
                        </a:rPr>
                        <a:t>203 Sutton Hall</a:t>
                      </a:r>
                    </a:p>
                    <a:p>
                      <a:pPr>
                        <a:spcBef>
                          <a:spcPts val="0"/>
                        </a:spcBef>
                        <a:spcAft>
                          <a:spcPts val="0"/>
                        </a:spcAft>
                      </a:pPr>
                      <a:r>
                        <a:rPr lang="en-US" sz="2000" dirty="0">
                          <a:solidFill>
                            <a:schemeClr val="tx1"/>
                          </a:solidFill>
                        </a:rPr>
                        <a:t>Indiana University of PA</a:t>
                      </a:r>
                    </a:p>
                    <a:p>
                      <a:pPr>
                        <a:spcBef>
                          <a:spcPts val="0"/>
                        </a:spcBef>
                        <a:spcAft>
                          <a:spcPts val="0"/>
                        </a:spcAft>
                      </a:pPr>
                      <a:r>
                        <a:rPr lang="en-US" sz="2000" dirty="0">
                          <a:solidFill>
                            <a:schemeClr val="tx1"/>
                          </a:solidFill>
                        </a:rPr>
                        <a:t>(o) 724-357-3001</a:t>
                      </a:r>
                    </a:p>
                    <a:p>
                      <a:pPr>
                        <a:spcBef>
                          <a:spcPts val="0"/>
                        </a:spcBef>
                        <a:spcAft>
                          <a:spcPts val="0"/>
                        </a:spcAft>
                      </a:pPr>
                      <a:r>
                        <a:rPr lang="en-US" sz="2000" dirty="0">
                          <a:solidFill>
                            <a:schemeClr val="tx1"/>
                          </a:solidFill>
                        </a:rPr>
                        <a:t>(c) 724-599-6251</a:t>
                      </a:r>
                    </a:p>
                    <a:p>
                      <a:pPr>
                        <a:spcBef>
                          <a:spcPts val="0"/>
                        </a:spcBef>
                        <a:spcAft>
                          <a:spcPts val="0"/>
                        </a:spcAft>
                      </a:pPr>
                      <a:endParaRPr lang="en-US" sz="2400" dirty="0">
                        <a:solidFill>
                          <a:schemeClr val="tx1"/>
                        </a:solidFill>
                      </a:endParaRPr>
                    </a:p>
                  </a:txBody>
                  <a:tcPr>
                    <a:solidFill>
                      <a:schemeClr val="bg2"/>
                    </a:solidFill>
                  </a:tcPr>
                </a:tc>
                <a:extLst>
                  <a:ext uri="{0D108BD9-81ED-4DB2-BD59-A6C34878D82A}">
                    <a16:rowId xmlns:a16="http://schemas.microsoft.com/office/drawing/2014/main" val="4132615274"/>
                  </a:ext>
                </a:extLst>
              </a:tr>
            </a:tbl>
          </a:graphicData>
        </a:graphic>
      </p:graphicFrame>
    </p:spTree>
    <p:extLst>
      <p:ext uri="{BB962C8B-B14F-4D97-AF65-F5344CB8AC3E}">
        <p14:creationId xmlns:p14="http://schemas.microsoft.com/office/powerpoint/2010/main" val="222457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22119"/>
            <a:ext cx="10377055" cy="1054398"/>
          </a:xfrm>
        </p:spPr>
        <p:txBody>
          <a:bodyPr>
            <a:normAutofit/>
          </a:bodyPr>
          <a:lstStyle/>
          <a:p>
            <a:r>
              <a:rPr lang="en-US" sz="4800" b="1" i="1" dirty="0">
                <a:solidFill>
                  <a:srgbClr val="C00000"/>
                </a:solidFill>
                <a:latin typeface="+mn-lt"/>
              </a:rPr>
              <a:t>What Will We Cover Today</a:t>
            </a:r>
            <a:endParaRPr lang="en-US" sz="8000" b="1" dirty="0">
              <a:solidFill>
                <a:srgbClr val="FF0000"/>
              </a:solidFill>
              <a:latin typeface="+mn-lt"/>
            </a:endParaRPr>
          </a:p>
        </p:txBody>
      </p:sp>
      <p:sp>
        <p:nvSpPr>
          <p:cNvPr id="3" name="Subtitle 2"/>
          <p:cNvSpPr>
            <a:spLocks noGrp="1"/>
          </p:cNvSpPr>
          <p:nvPr>
            <p:ph type="subTitle" idx="1"/>
          </p:nvPr>
        </p:nvSpPr>
        <p:spPr>
          <a:xfrm>
            <a:off x="2157573" y="1602769"/>
            <a:ext cx="9743481" cy="5037022"/>
          </a:xfrm>
        </p:spPr>
        <p:txBody>
          <a:bodyPr>
            <a:normAutofit/>
          </a:bodyPr>
          <a:lstStyle/>
          <a:p>
            <a:pPr algn="l"/>
            <a:endParaRPr lang="en-US" i="1" dirty="0"/>
          </a:p>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7" name="Rectangle: Rounded Corners 6">
            <a:extLst>
              <a:ext uri="{FF2B5EF4-FFF2-40B4-BE49-F238E27FC236}">
                <a16:creationId xmlns:a16="http://schemas.microsoft.com/office/drawing/2014/main" id="{373ECA99-0A12-48F3-A223-D162C0ABA971}"/>
              </a:ext>
            </a:extLst>
          </p:cNvPr>
          <p:cNvSpPr/>
          <p:nvPr/>
        </p:nvSpPr>
        <p:spPr>
          <a:xfrm>
            <a:off x="2271252" y="1868129"/>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Why Syllabus Infographics</a:t>
            </a:r>
          </a:p>
        </p:txBody>
      </p:sp>
      <p:sp>
        <p:nvSpPr>
          <p:cNvPr id="9" name="Rectangle: Rounded Corners 8">
            <a:extLst>
              <a:ext uri="{FF2B5EF4-FFF2-40B4-BE49-F238E27FC236}">
                <a16:creationId xmlns:a16="http://schemas.microsoft.com/office/drawing/2014/main" id="{3A76A068-80AC-434E-879F-902C65AE01FB}"/>
              </a:ext>
            </a:extLst>
          </p:cNvPr>
          <p:cNvSpPr/>
          <p:nvPr/>
        </p:nvSpPr>
        <p:spPr>
          <a:xfrm>
            <a:off x="3239843" y="3019753"/>
            <a:ext cx="5976076" cy="924232"/>
          </a:xfrm>
          <a:prstGeom prst="roundRect">
            <a:avLst/>
          </a:prstGeom>
          <a:solidFill>
            <a:srgbClr val="9E1B3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Info Syllabus Template</a:t>
            </a:r>
            <a:endParaRPr lang="en-US" b="1" dirty="0">
              <a:solidFill>
                <a:schemeClr val="tx1"/>
              </a:solidFill>
            </a:endParaRPr>
          </a:p>
        </p:txBody>
      </p:sp>
      <p:sp>
        <p:nvSpPr>
          <p:cNvPr id="10" name="Rectangle: Rounded Corners 9">
            <a:extLst>
              <a:ext uri="{FF2B5EF4-FFF2-40B4-BE49-F238E27FC236}">
                <a16:creationId xmlns:a16="http://schemas.microsoft.com/office/drawing/2014/main" id="{AF80B3E7-F237-4A8F-80FA-B54E45BFD355}"/>
              </a:ext>
            </a:extLst>
          </p:cNvPr>
          <p:cNvSpPr/>
          <p:nvPr/>
        </p:nvSpPr>
        <p:spPr>
          <a:xfrm>
            <a:off x="4309900" y="4121280"/>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Sample Accounting</a:t>
            </a:r>
          </a:p>
        </p:txBody>
      </p:sp>
      <p:sp>
        <p:nvSpPr>
          <p:cNvPr id="11" name="Rectangle: Rounded Corners 10">
            <a:extLst>
              <a:ext uri="{FF2B5EF4-FFF2-40B4-BE49-F238E27FC236}">
                <a16:creationId xmlns:a16="http://schemas.microsoft.com/office/drawing/2014/main" id="{30CE8D2A-6859-4064-BC5E-F531D5231BDD}"/>
              </a:ext>
            </a:extLst>
          </p:cNvPr>
          <p:cNvSpPr/>
          <p:nvPr/>
        </p:nvSpPr>
        <p:spPr>
          <a:xfrm>
            <a:off x="5360182" y="5310872"/>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Creation of Infographic</a:t>
            </a:r>
          </a:p>
        </p:txBody>
      </p:sp>
    </p:spTree>
    <p:extLst>
      <p:ext uri="{BB962C8B-B14F-4D97-AF65-F5344CB8AC3E}">
        <p14:creationId xmlns:p14="http://schemas.microsoft.com/office/powerpoint/2010/main" val="169198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22119"/>
            <a:ext cx="10377055" cy="1054398"/>
          </a:xfrm>
        </p:spPr>
        <p:txBody>
          <a:bodyPr>
            <a:normAutofit/>
          </a:bodyPr>
          <a:lstStyle/>
          <a:p>
            <a:r>
              <a:rPr lang="en-US" sz="4800" b="1" i="1" dirty="0">
                <a:solidFill>
                  <a:srgbClr val="C00000"/>
                </a:solidFill>
                <a:latin typeface="+mn-lt"/>
              </a:rPr>
              <a:t>What Will We Cover Today</a:t>
            </a:r>
            <a:endParaRPr lang="en-US" sz="8000" b="1" dirty="0">
              <a:solidFill>
                <a:srgbClr val="FF0000"/>
              </a:solidFill>
              <a:latin typeface="+mn-lt"/>
            </a:endParaRPr>
          </a:p>
        </p:txBody>
      </p:sp>
      <p:sp>
        <p:nvSpPr>
          <p:cNvPr id="3" name="Subtitle 2"/>
          <p:cNvSpPr>
            <a:spLocks noGrp="1"/>
          </p:cNvSpPr>
          <p:nvPr>
            <p:ph type="subTitle" idx="1"/>
          </p:nvPr>
        </p:nvSpPr>
        <p:spPr>
          <a:xfrm>
            <a:off x="2157573" y="1602769"/>
            <a:ext cx="9743481" cy="5037022"/>
          </a:xfrm>
        </p:spPr>
        <p:txBody>
          <a:bodyPr>
            <a:normAutofit/>
          </a:bodyPr>
          <a:lstStyle/>
          <a:p>
            <a:pPr algn="l"/>
            <a:endParaRPr lang="en-US" i="1" dirty="0"/>
          </a:p>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7" name="Rectangle: Rounded Corners 6">
            <a:extLst>
              <a:ext uri="{FF2B5EF4-FFF2-40B4-BE49-F238E27FC236}">
                <a16:creationId xmlns:a16="http://schemas.microsoft.com/office/drawing/2014/main" id="{373ECA99-0A12-48F3-A223-D162C0ABA971}"/>
              </a:ext>
            </a:extLst>
          </p:cNvPr>
          <p:cNvSpPr/>
          <p:nvPr/>
        </p:nvSpPr>
        <p:spPr>
          <a:xfrm>
            <a:off x="2271252" y="1868129"/>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Why Syllabus Infographics</a:t>
            </a:r>
          </a:p>
        </p:txBody>
      </p:sp>
      <p:sp>
        <p:nvSpPr>
          <p:cNvPr id="9" name="Rectangle: Rounded Corners 8">
            <a:extLst>
              <a:ext uri="{FF2B5EF4-FFF2-40B4-BE49-F238E27FC236}">
                <a16:creationId xmlns:a16="http://schemas.microsoft.com/office/drawing/2014/main" id="{3A76A068-80AC-434E-879F-902C65AE01FB}"/>
              </a:ext>
            </a:extLst>
          </p:cNvPr>
          <p:cNvSpPr/>
          <p:nvPr/>
        </p:nvSpPr>
        <p:spPr>
          <a:xfrm>
            <a:off x="3239843" y="3019753"/>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Info Syllabus Template</a:t>
            </a:r>
            <a:endParaRPr lang="en-US" dirty="0">
              <a:solidFill>
                <a:schemeClr val="tx1"/>
              </a:solidFill>
            </a:endParaRPr>
          </a:p>
        </p:txBody>
      </p:sp>
      <p:sp>
        <p:nvSpPr>
          <p:cNvPr id="10" name="Rectangle: Rounded Corners 9">
            <a:extLst>
              <a:ext uri="{FF2B5EF4-FFF2-40B4-BE49-F238E27FC236}">
                <a16:creationId xmlns:a16="http://schemas.microsoft.com/office/drawing/2014/main" id="{AF80B3E7-F237-4A8F-80FA-B54E45BFD355}"/>
              </a:ext>
            </a:extLst>
          </p:cNvPr>
          <p:cNvSpPr/>
          <p:nvPr/>
        </p:nvSpPr>
        <p:spPr>
          <a:xfrm>
            <a:off x="4309900" y="4121280"/>
            <a:ext cx="5909187" cy="924232"/>
          </a:xfrm>
          <a:prstGeom prst="roundRect">
            <a:avLst/>
          </a:prstGeom>
          <a:solidFill>
            <a:srgbClr val="9E1B3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Sample Accounting</a:t>
            </a:r>
          </a:p>
        </p:txBody>
      </p:sp>
      <p:sp>
        <p:nvSpPr>
          <p:cNvPr id="11" name="Rectangle: Rounded Corners 10">
            <a:extLst>
              <a:ext uri="{FF2B5EF4-FFF2-40B4-BE49-F238E27FC236}">
                <a16:creationId xmlns:a16="http://schemas.microsoft.com/office/drawing/2014/main" id="{30CE8D2A-6859-4064-BC5E-F531D5231BDD}"/>
              </a:ext>
            </a:extLst>
          </p:cNvPr>
          <p:cNvSpPr/>
          <p:nvPr/>
        </p:nvSpPr>
        <p:spPr>
          <a:xfrm>
            <a:off x="5360182" y="5310872"/>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Creation of Infographic</a:t>
            </a:r>
          </a:p>
        </p:txBody>
      </p:sp>
    </p:spTree>
    <p:extLst>
      <p:ext uri="{BB962C8B-B14F-4D97-AF65-F5344CB8AC3E}">
        <p14:creationId xmlns:p14="http://schemas.microsoft.com/office/powerpoint/2010/main" val="237467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322119"/>
            <a:ext cx="10377055" cy="1054398"/>
          </a:xfrm>
        </p:spPr>
        <p:txBody>
          <a:bodyPr>
            <a:normAutofit/>
          </a:bodyPr>
          <a:lstStyle/>
          <a:p>
            <a:r>
              <a:rPr lang="en-US" sz="4800" b="1" i="1" dirty="0">
                <a:solidFill>
                  <a:srgbClr val="C00000"/>
                </a:solidFill>
                <a:latin typeface="+mn-lt"/>
              </a:rPr>
              <a:t>What Will We Cover Today</a:t>
            </a:r>
            <a:endParaRPr lang="en-US" sz="8000" b="1" dirty="0">
              <a:solidFill>
                <a:srgbClr val="FF0000"/>
              </a:solidFill>
              <a:latin typeface="+mn-lt"/>
            </a:endParaRPr>
          </a:p>
        </p:txBody>
      </p:sp>
      <p:sp>
        <p:nvSpPr>
          <p:cNvPr id="3" name="Subtitle 2"/>
          <p:cNvSpPr>
            <a:spLocks noGrp="1"/>
          </p:cNvSpPr>
          <p:nvPr>
            <p:ph type="subTitle" idx="1"/>
          </p:nvPr>
        </p:nvSpPr>
        <p:spPr>
          <a:xfrm>
            <a:off x="2157573" y="1602769"/>
            <a:ext cx="9743481" cy="5037022"/>
          </a:xfrm>
        </p:spPr>
        <p:txBody>
          <a:bodyPr>
            <a:normAutofit/>
          </a:bodyPr>
          <a:lstStyle/>
          <a:p>
            <a:pPr algn="l"/>
            <a:endParaRPr lang="en-US" i="1" dirty="0"/>
          </a:p>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7" name="Rectangle: Rounded Corners 6">
            <a:extLst>
              <a:ext uri="{FF2B5EF4-FFF2-40B4-BE49-F238E27FC236}">
                <a16:creationId xmlns:a16="http://schemas.microsoft.com/office/drawing/2014/main" id="{373ECA99-0A12-48F3-A223-D162C0ABA971}"/>
              </a:ext>
            </a:extLst>
          </p:cNvPr>
          <p:cNvSpPr/>
          <p:nvPr/>
        </p:nvSpPr>
        <p:spPr>
          <a:xfrm>
            <a:off x="2271252" y="1868129"/>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Why Syllabus Infographics</a:t>
            </a:r>
          </a:p>
        </p:txBody>
      </p:sp>
      <p:sp>
        <p:nvSpPr>
          <p:cNvPr id="9" name="Rectangle: Rounded Corners 8">
            <a:extLst>
              <a:ext uri="{FF2B5EF4-FFF2-40B4-BE49-F238E27FC236}">
                <a16:creationId xmlns:a16="http://schemas.microsoft.com/office/drawing/2014/main" id="{3A76A068-80AC-434E-879F-902C65AE01FB}"/>
              </a:ext>
            </a:extLst>
          </p:cNvPr>
          <p:cNvSpPr/>
          <p:nvPr/>
        </p:nvSpPr>
        <p:spPr>
          <a:xfrm>
            <a:off x="3239843" y="3019753"/>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Info Syllabus Template</a:t>
            </a:r>
            <a:endParaRPr lang="en-US" dirty="0">
              <a:solidFill>
                <a:schemeClr val="tx1"/>
              </a:solidFill>
            </a:endParaRPr>
          </a:p>
        </p:txBody>
      </p:sp>
      <p:sp>
        <p:nvSpPr>
          <p:cNvPr id="10" name="Rectangle: Rounded Corners 9">
            <a:extLst>
              <a:ext uri="{FF2B5EF4-FFF2-40B4-BE49-F238E27FC236}">
                <a16:creationId xmlns:a16="http://schemas.microsoft.com/office/drawing/2014/main" id="{AF80B3E7-F237-4A8F-80FA-B54E45BFD355}"/>
              </a:ext>
            </a:extLst>
          </p:cNvPr>
          <p:cNvSpPr/>
          <p:nvPr/>
        </p:nvSpPr>
        <p:spPr>
          <a:xfrm>
            <a:off x="4309900" y="4121280"/>
            <a:ext cx="5909187" cy="9242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Sample Accounting</a:t>
            </a:r>
          </a:p>
        </p:txBody>
      </p:sp>
      <p:sp>
        <p:nvSpPr>
          <p:cNvPr id="11" name="Rectangle: Rounded Corners 10">
            <a:extLst>
              <a:ext uri="{FF2B5EF4-FFF2-40B4-BE49-F238E27FC236}">
                <a16:creationId xmlns:a16="http://schemas.microsoft.com/office/drawing/2014/main" id="{30CE8D2A-6859-4064-BC5E-F531D5231BDD}"/>
              </a:ext>
            </a:extLst>
          </p:cNvPr>
          <p:cNvSpPr/>
          <p:nvPr/>
        </p:nvSpPr>
        <p:spPr>
          <a:xfrm>
            <a:off x="5360182" y="5310872"/>
            <a:ext cx="5909187" cy="924232"/>
          </a:xfrm>
          <a:prstGeom prst="roundRect">
            <a:avLst/>
          </a:prstGeom>
          <a:solidFill>
            <a:srgbClr val="9E1B3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Creation of Infographic</a:t>
            </a:r>
          </a:p>
        </p:txBody>
      </p:sp>
    </p:spTree>
    <p:extLst>
      <p:ext uri="{BB962C8B-B14F-4D97-AF65-F5344CB8AC3E}">
        <p14:creationId xmlns:p14="http://schemas.microsoft.com/office/powerpoint/2010/main" val="170672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0"/>
            <a:ext cx="10377055" cy="1054398"/>
          </a:xfrm>
        </p:spPr>
        <p:txBody>
          <a:bodyPr>
            <a:normAutofit/>
          </a:bodyPr>
          <a:lstStyle/>
          <a:p>
            <a:r>
              <a:rPr lang="en-US" sz="4800" b="1" i="1" dirty="0">
                <a:solidFill>
                  <a:srgbClr val="C00000"/>
                </a:solidFill>
                <a:latin typeface="+mn-lt"/>
              </a:rPr>
              <a:t>What is an Infographic</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fontScale="70000" lnSpcReduction="20000"/>
          </a:bodyPr>
          <a:lstStyle/>
          <a:p>
            <a:pPr marL="2917825" indent="-349250" algn="l">
              <a:spcBef>
                <a:spcPts val="1200"/>
              </a:spcBef>
              <a:spcAft>
                <a:spcPts val="600"/>
              </a:spcAft>
              <a:buFont typeface="Arial" panose="020B0604020202020204" pitchFamily="34" charset="0"/>
              <a:buChar char="•"/>
            </a:pPr>
            <a:r>
              <a:rPr lang="en-US" sz="3600" dirty="0"/>
              <a:t>Infographics use a visual shorthand which allows individuals to quickly and efficiently gain knowledge.  Complex concepts are communicated in a fast and easily understood manner.</a:t>
            </a:r>
          </a:p>
          <a:p>
            <a:pPr marL="2917825" indent="-349250" algn="l">
              <a:spcBef>
                <a:spcPts val="1200"/>
              </a:spcBef>
              <a:spcAft>
                <a:spcPts val="600"/>
              </a:spcAft>
              <a:buFont typeface="Arial" panose="020B0604020202020204" pitchFamily="34" charset="0"/>
              <a:buChar char="•"/>
            </a:pPr>
            <a:r>
              <a:rPr lang="en-US" sz="3600" dirty="0"/>
              <a:t>We see infographics everyday and throughout history.</a:t>
            </a:r>
          </a:p>
          <a:p>
            <a:pPr marL="2917825" lvl="1" indent="-349250" algn="l">
              <a:spcBef>
                <a:spcPts val="1200"/>
              </a:spcBef>
              <a:spcAft>
                <a:spcPts val="600"/>
              </a:spcAft>
              <a:buFont typeface="Arial" panose="020B0604020202020204" pitchFamily="34" charset="0"/>
              <a:buChar char="•"/>
            </a:pPr>
            <a:r>
              <a:rPr lang="en-US" sz="3600" dirty="0"/>
              <a:t>Pioneer Plaque sent into space 1972 designed to be understood by beings with no common language with humans</a:t>
            </a:r>
          </a:p>
          <a:p>
            <a:pPr marL="2917825" lvl="1" indent="-349250" algn="l">
              <a:spcBef>
                <a:spcPts val="1200"/>
              </a:spcBef>
              <a:spcAft>
                <a:spcPts val="600"/>
              </a:spcAft>
              <a:buFont typeface="Arial" panose="020B0604020202020204" pitchFamily="34" charset="0"/>
              <a:buChar char="•"/>
            </a:pPr>
            <a:r>
              <a:rPr lang="en-US" sz="3600" dirty="0"/>
              <a:t>Look at any US News and World Report – there are graphs to help understanding of data.</a:t>
            </a:r>
          </a:p>
          <a:p>
            <a:pPr marL="2917825" indent="-349250" algn="l">
              <a:spcBef>
                <a:spcPts val="1200"/>
              </a:spcBef>
              <a:spcAft>
                <a:spcPts val="600"/>
              </a:spcAft>
              <a:buFont typeface="Arial" panose="020B0604020202020204" pitchFamily="34" charset="0"/>
              <a:buChar char="•"/>
            </a:pPr>
            <a:r>
              <a:rPr lang="en-US" sz="3600" dirty="0"/>
              <a:t>Earliest use to provide information was Florence Nightingale titled Rose  - Illustrated death rate of soldiers by poor sanitation vs enemy action during Crimea War.</a:t>
            </a:r>
          </a:p>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grpSp>
        <p:nvGrpSpPr>
          <p:cNvPr id="4" name="Group 3">
            <a:extLst>
              <a:ext uri="{FF2B5EF4-FFF2-40B4-BE49-F238E27FC236}">
                <a16:creationId xmlns:a16="http://schemas.microsoft.com/office/drawing/2014/main" id="{8FD62A5A-0198-43D9-A8FE-DF73C45E123D}"/>
              </a:ext>
            </a:extLst>
          </p:cNvPr>
          <p:cNvGrpSpPr/>
          <p:nvPr/>
        </p:nvGrpSpPr>
        <p:grpSpPr>
          <a:xfrm>
            <a:off x="2325999" y="1452095"/>
            <a:ext cx="2379802" cy="5096694"/>
            <a:chOff x="873929" y="803049"/>
            <a:chExt cx="2379802" cy="5096694"/>
          </a:xfrm>
        </p:grpSpPr>
        <p:pic>
          <p:nvPicPr>
            <p:cNvPr id="12" name="Picture 11">
              <a:extLst>
                <a:ext uri="{FF2B5EF4-FFF2-40B4-BE49-F238E27FC236}">
                  <a16:creationId xmlns:a16="http://schemas.microsoft.com/office/drawing/2014/main" id="{F1B849F0-6315-402F-9B15-A5A59CEF8A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155" y="803049"/>
              <a:ext cx="1635351" cy="1635351"/>
            </a:xfrm>
            <a:prstGeom prst="rect">
              <a:avLst/>
            </a:prstGeom>
            <a:effectLst/>
          </p:spPr>
        </p:pic>
        <p:pic>
          <p:nvPicPr>
            <p:cNvPr id="13" name="Picture 12">
              <a:extLst>
                <a:ext uri="{FF2B5EF4-FFF2-40B4-BE49-F238E27FC236}">
                  <a16:creationId xmlns:a16="http://schemas.microsoft.com/office/drawing/2014/main" id="{17651BA1-FEFA-4C19-A49A-93C0D2A74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929" y="4313208"/>
              <a:ext cx="2379802" cy="1586535"/>
            </a:xfrm>
            <a:prstGeom prst="rect">
              <a:avLst/>
            </a:prstGeom>
          </p:spPr>
        </p:pic>
        <p:pic>
          <p:nvPicPr>
            <p:cNvPr id="14" name="Picture 13">
              <a:extLst>
                <a:ext uri="{FF2B5EF4-FFF2-40B4-BE49-F238E27FC236}">
                  <a16:creationId xmlns:a16="http://schemas.microsoft.com/office/drawing/2014/main" id="{4290575D-E6BC-4311-AC7B-939F372F06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6723" y="2558128"/>
              <a:ext cx="1594214" cy="1594214"/>
            </a:xfrm>
            <a:prstGeom prst="rect">
              <a:avLst/>
            </a:prstGeom>
          </p:spPr>
        </p:pic>
      </p:grpSp>
    </p:spTree>
    <p:extLst>
      <p:ext uri="{BB962C8B-B14F-4D97-AF65-F5344CB8AC3E}">
        <p14:creationId xmlns:p14="http://schemas.microsoft.com/office/powerpoint/2010/main" val="318225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0"/>
            <a:ext cx="10377055" cy="1054398"/>
          </a:xfrm>
        </p:spPr>
        <p:txBody>
          <a:bodyPr>
            <a:normAutofit/>
          </a:bodyPr>
          <a:lstStyle/>
          <a:p>
            <a:r>
              <a:rPr lang="en-US" sz="4800" b="1" i="1" dirty="0">
                <a:solidFill>
                  <a:srgbClr val="C00000"/>
                </a:solidFill>
                <a:latin typeface="+mn-lt"/>
              </a:rPr>
              <a:t>Examples</a:t>
            </a:r>
            <a:endParaRPr lang="en-US" sz="8000" b="1" dirty="0">
              <a:solidFill>
                <a:srgbClr val="FF0000"/>
              </a:solidFill>
              <a:latin typeface="+mn-lt"/>
            </a:endParaRPr>
          </a:p>
        </p:txBody>
      </p:sp>
      <p:pic>
        <p:nvPicPr>
          <p:cNvPr id="1028" name="Picture 4" descr="Related image">
            <a:extLst>
              <a:ext uri="{FF2B5EF4-FFF2-40B4-BE49-F238E27FC236}">
                <a16:creationId xmlns:a16="http://schemas.microsoft.com/office/drawing/2014/main" id="{678C0F6F-659B-4567-BC14-C5B12F087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264" y="4077090"/>
            <a:ext cx="3228716" cy="25345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he rose diagram florence nightingale">
            <a:extLst>
              <a:ext uri="{FF2B5EF4-FFF2-40B4-BE49-F238E27FC236}">
                <a16:creationId xmlns:a16="http://schemas.microsoft.com/office/drawing/2014/main" id="{6C7E0C1C-E4A3-4D8B-9EB1-0C39193980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7058" y="1317907"/>
            <a:ext cx="4199892" cy="26382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DCA820-3D63-41C4-8C0A-99263157C834}"/>
              </a:ext>
            </a:extLst>
          </p:cNvPr>
          <p:cNvPicPr>
            <a:picLocks noChangeAspect="1"/>
          </p:cNvPicPr>
          <p:nvPr/>
        </p:nvPicPr>
        <p:blipFill>
          <a:blip r:embed="rId5"/>
          <a:stretch>
            <a:fillRect/>
          </a:stretch>
        </p:blipFill>
        <p:spPr>
          <a:xfrm>
            <a:off x="5037797" y="4091824"/>
            <a:ext cx="3328661" cy="2505075"/>
          </a:xfrm>
          <a:prstGeom prst="rect">
            <a:avLst/>
          </a:prstGeom>
        </p:spPr>
      </p:pic>
      <p:pic>
        <p:nvPicPr>
          <p:cNvPr id="1036" name="Picture 12" descr="Image result for infographic accounting">
            <a:extLst>
              <a:ext uri="{FF2B5EF4-FFF2-40B4-BE49-F238E27FC236}">
                <a16:creationId xmlns:a16="http://schemas.microsoft.com/office/drawing/2014/main" id="{17A304DE-6D7B-4CCB-BE66-293CCB6B23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4" y="0"/>
            <a:ext cx="4802017" cy="678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5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0"/>
            <a:ext cx="10377055" cy="1054398"/>
          </a:xfrm>
        </p:spPr>
        <p:txBody>
          <a:bodyPr>
            <a:normAutofit/>
          </a:bodyPr>
          <a:lstStyle/>
          <a:p>
            <a:r>
              <a:rPr lang="en-US" sz="4800" b="1" i="1" dirty="0">
                <a:solidFill>
                  <a:srgbClr val="C00000"/>
                </a:solidFill>
                <a:latin typeface="+mn-lt"/>
              </a:rPr>
              <a:t>Three Considerations with Infographics</a:t>
            </a:r>
            <a:endParaRPr lang="en-US" sz="8000" b="1" dirty="0">
              <a:solidFill>
                <a:srgbClr val="FF0000"/>
              </a:solidFill>
              <a:latin typeface="+mn-lt"/>
            </a:endParaRPr>
          </a:p>
        </p:txBody>
      </p:sp>
      <p:sp>
        <p:nvSpPr>
          <p:cNvPr id="3" name="Subtitle 2"/>
          <p:cNvSpPr>
            <a:spLocks noGrp="1"/>
          </p:cNvSpPr>
          <p:nvPr>
            <p:ph type="subTitle" idx="1"/>
          </p:nvPr>
        </p:nvSpPr>
        <p:spPr>
          <a:xfrm>
            <a:off x="2157573" y="1215263"/>
            <a:ext cx="9743481" cy="5333525"/>
          </a:xfrm>
        </p:spPr>
        <p:txBody>
          <a:bodyPr>
            <a:normAutofit/>
          </a:bodyPr>
          <a:lstStyle/>
          <a:p>
            <a:pPr algn="r"/>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70" y="114285"/>
            <a:ext cx="1343782" cy="1337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7B5F1D-6E30-4F42-AF5F-1469C5F4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70" y="4258006"/>
            <a:ext cx="1819275" cy="2505075"/>
          </a:xfrm>
          <a:prstGeom prst="rect">
            <a:avLst/>
          </a:prstGeom>
        </p:spPr>
      </p:pic>
      <p:sp>
        <p:nvSpPr>
          <p:cNvPr id="15" name="Rectangle: Rounded Corners 14">
            <a:extLst>
              <a:ext uri="{FF2B5EF4-FFF2-40B4-BE49-F238E27FC236}">
                <a16:creationId xmlns:a16="http://schemas.microsoft.com/office/drawing/2014/main" id="{5500BEFD-D197-482E-9B0C-CEE7B3B590FA}"/>
              </a:ext>
            </a:extLst>
          </p:cNvPr>
          <p:cNvSpPr/>
          <p:nvPr/>
        </p:nvSpPr>
        <p:spPr>
          <a:xfrm>
            <a:off x="2335276" y="1265284"/>
            <a:ext cx="5909187" cy="1573698"/>
          </a:xfrm>
          <a:prstGeom prst="roundRect">
            <a:avLst/>
          </a:prstGeom>
          <a:solidFill>
            <a:srgbClr val="9E1B3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It must Appeal to the Intended Audience</a:t>
            </a:r>
            <a:endParaRPr lang="en-US" b="1" dirty="0">
              <a:solidFill>
                <a:schemeClr val="tx1"/>
              </a:solidFill>
            </a:endParaRPr>
          </a:p>
        </p:txBody>
      </p:sp>
      <p:sp>
        <p:nvSpPr>
          <p:cNvPr id="16" name="Rectangle: Rounded Corners 15">
            <a:extLst>
              <a:ext uri="{FF2B5EF4-FFF2-40B4-BE49-F238E27FC236}">
                <a16:creationId xmlns:a16="http://schemas.microsoft.com/office/drawing/2014/main" id="{323821CA-33E9-4118-9930-BF04BFB76EA1}"/>
              </a:ext>
            </a:extLst>
          </p:cNvPr>
          <p:cNvSpPr/>
          <p:nvPr/>
        </p:nvSpPr>
        <p:spPr>
          <a:xfrm>
            <a:off x="3916609" y="3029346"/>
            <a:ext cx="5909187" cy="15478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Information must be Clear and Understandable</a:t>
            </a:r>
          </a:p>
        </p:txBody>
      </p:sp>
      <p:sp>
        <p:nvSpPr>
          <p:cNvPr id="17" name="Rectangle: Rounded Corners 16">
            <a:extLst>
              <a:ext uri="{FF2B5EF4-FFF2-40B4-BE49-F238E27FC236}">
                <a16:creationId xmlns:a16="http://schemas.microsoft.com/office/drawing/2014/main" id="{EE274603-85E6-436B-9007-B393BC02550B}"/>
              </a:ext>
            </a:extLst>
          </p:cNvPr>
          <p:cNvSpPr/>
          <p:nvPr/>
        </p:nvSpPr>
        <p:spPr>
          <a:xfrm>
            <a:off x="5812467" y="4767578"/>
            <a:ext cx="5909187" cy="1576393"/>
          </a:xfrm>
          <a:prstGeom prst="roundRect">
            <a:avLst/>
          </a:prstGeom>
          <a:solidFill>
            <a:schemeClr val="bg1">
              <a:lumMod val="6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Design impacts User perception and how the judge and use the information</a:t>
            </a:r>
          </a:p>
        </p:txBody>
      </p:sp>
    </p:spTree>
    <p:extLst>
      <p:ext uri="{BB962C8B-B14F-4D97-AF65-F5344CB8AC3E}">
        <p14:creationId xmlns:p14="http://schemas.microsoft.com/office/powerpoint/2010/main" val="2712030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2055</TotalTime>
  <Words>1550</Words>
  <Application>Microsoft Office PowerPoint</Application>
  <PresentationFormat>Widescreen</PresentationFormat>
  <Paragraphs>218</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Tekton Pro</vt:lpstr>
      <vt:lpstr>Office Theme</vt:lpstr>
      <vt:lpstr>Starting Your Best Year Ever: Communicating the Syllabus Clearly to Students</vt:lpstr>
      <vt:lpstr>PowerPoint Presentation</vt:lpstr>
      <vt:lpstr>What Will We Cover Today</vt:lpstr>
      <vt:lpstr>What Will We Cover Today</vt:lpstr>
      <vt:lpstr>What Will We Cover Today</vt:lpstr>
      <vt:lpstr>What Will We Cover Today</vt:lpstr>
      <vt:lpstr>What is an Infographic</vt:lpstr>
      <vt:lpstr>Examples</vt:lpstr>
      <vt:lpstr>Three Considerations with Infographics</vt:lpstr>
      <vt:lpstr>Three Considerations with Infographics</vt:lpstr>
      <vt:lpstr>Three Considerations with Infographics</vt:lpstr>
      <vt:lpstr>Research Suggests</vt:lpstr>
      <vt:lpstr>Information Processing Theory</vt:lpstr>
      <vt:lpstr>Dual Coding Theory</vt:lpstr>
      <vt:lpstr>Working Memory Theory</vt:lpstr>
      <vt:lpstr>Cognitive Theory of Multimedia Learning</vt:lpstr>
      <vt:lpstr>Example via Newton’s Second Law of Motion</vt:lpstr>
      <vt:lpstr>Example via Newton’s Second Law of Motion</vt:lpstr>
      <vt:lpstr>Syllabus Conundrum</vt:lpstr>
      <vt:lpstr>Info Syllabus Template</vt:lpstr>
      <vt:lpstr>Access Info Syllabus Templates</vt:lpstr>
      <vt:lpstr>Adobe Ilustrator</vt:lpstr>
      <vt:lpstr>Free Tools</vt:lpstr>
      <vt:lpstr>Piktochart</vt:lpstr>
      <vt:lpstr>Sample Accounting Infographics</vt:lpstr>
      <vt:lpstr>Piktochart</vt:lpstr>
      <vt:lpstr>New Tool Microsoft Sway</vt:lpstr>
      <vt:lpstr>Creation of Sway Infographic</vt:lpstr>
      <vt:lpstr>PowerPoint Presentation</vt:lpstr>
      <vt:lpstr>Contacting the Presenters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Aleksandra Kaniasty</dc:creator>
  <cp:lastModifiedBy>Sharon Aikins</cp:lastModifiedBy>
  <cp:revision>131</cp:revision>
  <cp:lastPrinted>2016-09-13T20:44:01Z</cp:lastPrinted>
  <dcterms:created xsi:type="dcterms:W3CDTF">2016-02-26T15:52:45Z</dcterms:created>
  <dcterms:modified xsi:type="dcterms:W3CDTF">2018-08-24T18:51:52Z</dcterms:modified>
</cp:coreProperties>
</file>