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sldIdLst>
    <p:sldId id="256" r:id="rId2"/>
    <p:sldId id="263" r:id="rId3"/>
    <p:sldId id="257" r:id="rId4"/>
    <p:sldId id="262" r:id="rId5"/>
    <p:sldId id="261" r:id="rId6"/>
    <p:sldId id="260" r:id="rId7"/>
    <p:sldId id="264" r:id="rId8"/>
    <p:sldId id="265" r:id="rId9"/>
    <p:sldId id="266" r:id="rId10"/>
    <p:sldId id="280" r:id="rId11"/>
    <p:sldId id="268" r:id="rId12"/>
    <p:sldId id="269" r:id="rId13"/>
    <p:sldId id="270" r:id="rId14"/>
    <p:sldId id="271" r:id="rId15"/>
    <p:sldId id="272" r:id="rId16"/>
    <p:sldId id="281" r:id="rId17"/>
    <p:sldId id="276" r:id="rId18"/>
    <p:sldId id="277" r:id="rId19"/>
    <p:sldId id="278" r:id="rId20"/>
    <p:sldId id="279"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2" d="100"/>
          <a:sy n="112" d="100"/>
        </p:scale>
        <p:origin x="610"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68DF42-7F9B-4F35-AB75-74C5697509FC}" type="datetimeFigureOut">
              <a:rPr lang="en-US" smtClean="0"/>
              <a:t>10/8/2014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1984CD-8515-4798-BA99-570CFC3A2A79}" type="slidenum">
              <a:rPr lang="en-US" smtClean="0"/>
              <a:t>‹#›</a:t>
            </a:fld>
            <a:endParaRPr lang="en-US"/>
          </a:p>
        </p:txBody>
      </p:sp>
    </p:spTree>
    <p:extLst>
      <p:ext uri="{BB962C8B-B14F-4D97-AF65-F5344CB8AC3E}">
        <p14:creationId xmlns:p14="http://schemas.microsoft.com/office/powerpoint/2010/main" val="1539678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1984CD-8515-4798-BA99-570CFC3A2A79}" type="slidenum">
              <a:rPr lang="en-US" smtClean="0"/>
              <a:t>3</a:t>
            </a:fld>
            <a:endParaRPr lang="en-US"/>
          </a:p>
        </p:txBody>
      </p:sp>
    </p:spTree>
    <p:extLst>
      <p:ext uri="{BB962C8B-B14F-4D97-AF65-F5344CB8AC3E}">
        <p14:creationId xmlns:p14="http://schemas.microsoft.com/office/powerpoint/2010/main" val="2732487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D02797-EBB3-46AF-8468-815A990DFBFB}" type="slidenum">
              <a:rPr lang="en-US"/>
              <a:pPr fontAlgn="base">
                <a:spcBef>
                  <a:spcPct val="0"/>
                </a:spcBef>
                <a:spcAft>
                  <a:spcPct val="0"/>
                </a:spcAft>
                <a:defRPr/>
              </a:pPr>
              <a:t>20</a:t>
            </a:fld>
            <a:endParaRPr lang="en-US"/>
          </a:p>
        </p:txBody>
      </p:sp>
    </p:spTree>
    <p:extLst>
      <p:ext uri="{BB962C8B-B14F-4D97-AF65-F5344CB8AC3E}">
        <p14:creationId xmlns:p14="http://schemas.microsoft.com/office/powerpoint/2010/main" val="448325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descr="16 x 19_Graduate Studies_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00341B-0D1D-40B9-9CEB-C9B47B93703F}" type="datetime1">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F35A2-68FB-EB43-B4D0-A956B2E064A4}" type="slidenum">
              <a:rPr lang="en-US" smtClean="0"/>
              <a:t>‹#›</a:t>
            </a:fld>
            <a:endParaRPr lang="en-US"/>
          </a:p>
        </p:txBody>
      </p:sp>
    </p:spTree>
    <p:extLst>
      <p:ext uri="{BB962C8B-B14F-4D97-AF65-F5344CB8AC3E}">
        <p14:creationId xmlns:p14="http://schemas.microsoft.com/office/powerpoint/2010/main" val="359184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4F455E-1378-4C32-B167-B3EE8FB1BF1A}" type="datetime1">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F35A2-68FB-EB43-B4D0-A956B2E064A4}" type="slidenum">
              <a:rPr lang="en-US" smtClean="0"/>
              <a:t>‹#›</a:t>
            </a:fld>
            <a:endParaRPr lang="en-US"/>
          </a:p>
        </p:txBody>
      </p:sp>
    </p:spTree>
    <p:extLst>
      <p:ext uri="{BB962C8B-B14F-4D97-AF65-F5344CB8AC3E}">
        <p14:creationId xmlns:p14="http://schemas.microsoft.com/office/powerpoint/2010/main" val="4243072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9267"/>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29267"/>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805C71-D330-4E6F-8B5C-A662FC734D2C}" type="datetime1">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F35A2-68FB-EB43-B4D0-A956B2E064A4}" type="slidenum">
              <a:rPr lang="en-US" smtClean="0"/>
              <a:t>‹#›</a:t>
            </a:fld>
            <a:endParaRPr lang="en-US"/>
          </a:p>
        </p:txBody>
      </p:sp>
    </p:spTree>
    <p:extLst>
      <p:ext uri="{BB962C8B-B14F-4D97-AF65-F5344CB8AC3E}">
        <p14:creationId xmlns:p14="http://schemas.microsoft.com/office/powerpoint/2010/main" val="214218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5CB438-95FA-461D-85DA-1B3AD8FF5BFC}" type="datetime1">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F35A2-68FB-EB43-B4D0-A956B2E064A4}" type="slidenum">
              <a:rPr lang="en-US" smtClean="0"/>
              <a:t>‹#›</a:t>
            </a:fld>
            <a:endParaRPr lang="en-US"/>
          </a:p>
        </p:txBody>
      </p:sp>
    </p:spTree>
    <p:extLst>
      <p:ext uri="{BB962C8B-B14F-4D97-AF65-F5344CB8AC3E}">
        <p14:creationId xmlns:p14="http://schemas.microsoft.com/office/powerpoint/2010/main" val="2477589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20AB0-6F65-485C-8AC4-61D0F18316FD}" type="datetime1">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F35A2-68FB-EB43-B4D0-A956B2E064A4}" type="slidenum">
              <a:rPr lang="en-US" smtClean="0"/>
              <a:t>‹#›</a:t>
            </a:fld>
            <a:endParaRPr lang="en-US"/>
          </a:p>
        </p:txBody>
      </p:sp>
    </p:spTree>
    <p:extLst>
      <p:ext uri="{BB962C8B-B14F-4D97-AF65-F5344CB8AC3E}">
        <p14:creationId xmlns:p14="http://schemas.microsoft.com/office/powerpoint/2010/main" val="1826758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01174"/>
            <a:ext cx="4038600" cy="24019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301174"/>
            <a:ext cx="4038600" cy="24019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7CD68D-4358-44A7-8658-54942BC80F8A}" type="datetime1">
              <a:rPr lang="en-US" smtClean="0"/>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F35A2-68FB-EB43-B4D0-A956B2E064A4}" type="slidenum">
              <a:rPr lang="en-US" smtClean="0"/>
              <a:t>‹#›</a:t>
            </a:fld>
            <a:endParaRPr lang="en-US"/>
          </a:p>
        </p:txBody>
      </p:sp>
    </p:spTree>
    <p:extLst>
      <p:ext uri="{BB962C8B-B14F-4D97-AF65-F5344CB8AC3E}">
        <p14:creationId xmlns:p14="http://schemas.microsoft.com/office/powerpoint/2010/main" val="2998942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12181"/>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97591"/>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777413"/>
            <a:ext cx="4040188" cy="1935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2297591"/>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777413"/>
            <a:ext cx="4041775" cy="1935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FBF38C-A85D-492F-BCB1-9519F82524F4}" type="datetime1">
              <a:rPr lang="en-US" smtClean="0"/>
              <a:t>10/8/2014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6F35A2-68FB-EB43-B4D0-A956B2E064A4}" type="slidenum">
              <a:rPr lang="en-US" smtClean="0"/>
              <a:t>‹#›</a:t>
            </a:fld>
            <a:endParaRPr lang="en-US"/>
          </a:p>
        </p:txBody>
      </p:sp>
    </p:spTree>
    <p:extLst>
      <p:ext uri="{BB962C8B-B14F-4D97-AF65-F5344CB8AC3E}">
        <p14:creationId xmlns:p14="http://schemas.microsoft.com/office/powerpoint/2010/main" val="3527459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5BC226-F638-4057-902D-DADAD5F10600}" type="datetime1">
              <a:rPr lang="en-US" smtClean="0"/>
              <a:t>10/8/2014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6F35A2-68FB-EB43-B4D0-A956B2E064A4}" type="slidenum">
              <a:rPr lang="en-US" smtClean="0"/>
              <a:t>‹#›</a:t>
            </a:fld>
            <a:endParaRPr lang="en-US"/>
          </a:p>
        </p:txBody>
      </p:sp>
    </p:spTree>
    <p:extLst>
      <p:ext uri="{BB962C8B-B14F-4D97-AF65-F5344CB8AC3E}">
        <p14:creationId xmlns:p14="http://schemas.microsoft.com/office/powerpoint/2010/main" val="3287326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1B5D8-06C2-4DCC-8751-250A2BCD18CB}" type="datetime1">
              <a:rPr lang="en-US" smtClean="0"/>
              <a:t>10/8/2014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6F35A2-68FB-EB43-B4D0-A956B2E064A4}" type="slidenum">
              <a:rPr lang="en-US" smtClean="0"/>
              <a:t>‹#›</a:t>
            </a:fld>
            <a:endParaRPr lang="en-US"/>
          </a:p>
        </p:txBody>
      </p:sp>
    </p:spTree>
    <p:extLst>
      <p:ext uri="{BB962C8B-B14F-4D97-AF65-F5344CB8AC3E}">
        <p14:creationId xmlns:p14="http://schemas.microsoft.com/office/powerpoint/2010/main" val="360775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24646"/>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05752"/>
            <a:ext cx="5111750" cy="37888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96184"/>
            <a:ext cx="3008313" cy="23984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7EEF62-5509-4116-964C-79CF031A74C9}" type="datetime1">
              <a:rPr lang="en-US" smtClean="0"/>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F35A2-68FB-EB43-B4D0-A956B2E064A4}" type="slidenum">
              <a:rPr lang="en-US" smtClean="0"/>
              <a:t>‹#›</a:t>
            </a:fld>
            <a:endParaRPr lang="en-US"/>
          </a:p>
        </p:txBody>
      </p:sp>
    </p:spTree>
    <p:extLst>
      <p:ext uri="{BB962C8B-B14F-4D97-AF65-F5344CB8AC3E}">
        <p14:creationId xmlns:p14="http://schemas.microsoft.com/office/powerpoint/2010/main" val="371805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83939"/>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99373"/>
            <a:ext cx="5486400" cy="25845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108992"/>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5C18D3-BD53-4A08-8FEA-19C69D80F913}" type="datetime1">
              <a:rPr lang="en-US" smtClean="0"/>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F35A2-68FB-EB43-B4D0-A956B2E064A4}" type="slidenum">
              <a:rPr lang="en-US" smtClean="0"/>
              <a:t>‹#›</a:t>
            </a:fld>
            <a:endParaRPr lang="en-US"/>
          </a:p>
        </p:txBody>
      </p:sp>
    </p:spTree>
    <p:extLst>
      <p:ext uri="{BB962C8B-B14F-4D97-AF65-F5344CB8AC3E}">
        <p14:creationId xmlns:p14="http://schemas.microsoft.com/office/powerpoint/2010/main" val="146972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16 x 19_Graduate Studies_inside.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1318943"/>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287517"/>
            <a:ext cx="8229600" cy="242512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12639"/>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5E8DE1F-274F-4BF4-8E98-1217AD5C4A14}" type="datetime1">
              <a:rPr lang="en-US" smtClean="0"/>
              <a:t>10/8/2014</a:t>
            </a:fld>
            <a:endParaRPr lang="en-US"/>
          </a:p>
        </p:txBody>
      </p:sp>
      <p:sp>
        <p:nvSpPr>
          <p:cNvPr id="5" name="Footer Placeholder 4"/>
          <p:cNvSpPr>
            <a:spLocks noGrp="1"/>
          </p:cNvSpPr>
          <p:nvPr>
            <p:ph type="ftr" sz="quarter" idx="3"/>
          </p:nvPr>
        </p:nvSpPr>
        <p:spPr>
          <a:xfrm>
            <a:off x="3124200" y="4712639"/>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12639"/>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A6F35A2-68FB-EB43-B4D0-A956B2E064A4}" type="slidenum">
              <a:rPr lang="en-US" smtClean="0"/>
              <a:t>‹#›</a:t>
            </a:fld>
            <a:endParaRPr lang="en-US"/>
          </a:p>
        </p:txBody>
      </p:sp>
    </p:spTree>
    <p:extLst>
      <p:ext uri="{BB962C8B-B14F-4D97-AF65-F5344CB8AC3E}">
        <p14:creationId xmlns:p14="http://schemas.microsoft.com/office/powerpoint/2010/main" val="916924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grad-research@iup.ed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citiprogram.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2047"/>
            <a:ext cx="7772400" cy="1933984"/>
          </a:xfrm>
          <a:ln w="28575">
            <a:solidFill>
              <a:schemeClr val="tx2"/>
            </a:solidFill>
          </a:ln>
        </p:spPr>
        <p:txBody>
          <a:bodyPr>
            <a:normAutofit fontScale="90000"/>
          </a:bodyPr>
          <a:lstStyle/>
          <a:p>
            <a:r>
              <a:rPr lang="en-US" altLang="en-US" b="1" dirty="0">
                <a:latin typeface="Calibri" pitchFamily="34" charset="0"/>
              </a:rPr>
              <a:t>How to Register </a:t>
            </a:r>
            <a:r>
              <a:rPr lang="en-US" altLang="en-US" b="1" dirty="0" smtClean="0">
                <a:latin typeface="Calibri" pitchFamily="34" charset="0"/>
              </a:rPr>
              <a:t>for CITI Online Ethics Training Courses</a:t>
            </a:r>
            <a:r>
              <a:rPr lang="en-US" altLang="en-US" b="1" dirty="0">
                <a:latin typeface="Calibri" pitchFamily="34" charset="0"/>
              </a:rPr>
              <a:t/>
            </a:r>
            <a:br>
              <a:rPr lang="en-US" altLang="en-US" b="1" dirty="0">
                <a:latin typeface="Calibri" pitchFamily="34" charset="0"/>
              </a:rPr>
            </a:br>
            <a:endParaRPr lang="en-US" dirty="0"/>
          </a:p>
        </p:txBody>
      </p:sp>
    </p:spTree>
    <p:extLst>
      <p:ext uri="{BB962C8B-B14F-4D97-AF65-F5344CB8AC3E}">
        <p14:creationId xmlns:p14="http://schemas.microsoft.com/office/powerpoint/2010/main" val="1603691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3" y="1454330"/>
            <a:ext cx="7359498" cy="3492137"/>
          </a:xfrm>
          <a:prstGeom prst="rect">
            <a:avLst/>
          </a:prstGeom>
        </p:spPr>
      </p:pic>
      <p:sp>
        <p:nvSpPr>
          <p:cNvPr id="3" name="TextBox 2"/>
          <p:cNvSpPr txBox="1"/>
          <p:nvPr/>
        </p:nvSpPr>
        <p:spPr>
          <a:xfrm>
            <a:off x="3196046" y="262487"/>
            <a:ext cx="5416731" cy="1200329"/>
          </a:xfrm>
          <a:prstGeom prst="rect">
            <a:avLst/>
          </a:prstGeom>
          <a:solidFill>
            <a:schemeClr val="bg1"/>
          </a:solidFill>
          <a:ln>
            <a:solidFill>
              <a:schemeClr val="tx1"/>
            </a:solidFill>
          </a:ln>
        </p:spPr>
        <p:txBody>
          <a:bodyPr wrap="square" rtlCol="0">
            <a:spAutoFit/>
          </a:bodyPr>
          <a:lstStyle/>
          <a:p>
            <a:r>
              <a:rPr lang="en-US" altLang="en-US" b="1" dirty="0">
                <a:latin typeface="Calibri" pitchFamily="34" charset="0"/>
              </a:rPr>
              <a:t>Enter </a:t>
            </a:r>
            <a:r>
              <a:rPr lang="en-US" altLang="en-US" b="1" dirty="0" smtClean="0">
                <a:latin typeface="Calibri" pitchFamily="34" charset="0"/>
              </a:rPr>
              <a:t>information required by IUP into </a:t>
            </a:r>
            <a:r>
              <a:rPr lang="en-US" altLang="en-US" b="1" dirty="0">
                <a:latin typeface="Calibri" pitchFamily="34" charset="0"/>
              </a:rPr>
              <a:t>all required </a:t>
            </a:r>
            <a:r>
              <a:rPr lang="en-US" altLang="en-US" b="1" dirty="0" smtClean="0">
                <a:latin typeface="Calibri" pitchFamily="34" charset="0"/>
              </a:rPr>
              <a:t>fields below. You can choose your “Role in research” and “College” from a drop-box. Continue to Step 7  after pressing the button. </a:t>
            </a:r>
            <a:endParaRPr lang="en-US" dirty="0"/>
          </a:p>
        </p:txBody>
      </p:sp>
      <p:cxnSp>
        <p:nvCxnSpPr>
          <p:cNvPr id="4" name="Straight Arrow Connector 3"/>
          <p:cNvCxnSpPr/>
          <p:nvPr/>
        </p:nvCxnSpPr>
        <p:spPr>
          <a:xfrm flipH="1" flipV="1">
            <a:off x="4021180" y="2531223"/>
            <a:ext cx="914401" cy="1588"/>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3925380" y="3637212"/>
            <a:ext cx="914401" cy="1588"/>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3875691" y="4190207"/>
            <a:ext cx="914401" cy="1588"/>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719248" y="4734492"/>
            <a:ext cx="914401" cy="1588"/>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3812175" y="3114697"/>
            <a:ext cx="914401" cy="1588"/>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460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6777" y="113662"/>
            <a:ext cx="6496594" cy="1815882"/>
          </a:xfrm>
          <a:prstGeom prst="rect">
            <a:avLst/>
          </a:prstGeom>
          <a:solidFill>
            <a:schemeClr val="bg1"/>
          </a:solidFill>
          <a:ln>
            <a:solidFill>
              <a:schemeClr val="tx1"/>
            </a:solidFill>
          </a:ln>
        </p:spPr>
        <p:txBody>
          <a:bodyPr wrap="square" rtlCol="0">
            <a:spAutoFit/>
          </a:bodyPr>
          <a:lstStyle/>
          <a:p>
            <a:r>
              <a:rPr lang="en-US" sz="1400" b="1" dirty="0" smtClean="0">
                <a:latin typeface="Calibri" pitchFamily="34" charset="0"/>
              </a:rPr>
              <a:t>Step 7 begins with a series of questions about the type of courses that you would like to enroll in. Along with Human Subject (IRB) Research, there is also Responsible Conduct of Research, Financial Conflict of Interest, Animal Care and Use (IACUC), and Export Control. There is also a hyperlink to review the CITI instructions page should you need further guidance about enrollment. </a:t>
            </a:r>
          </a:p>
          <a:p>
            <a:r>
              <a:rPr lang="en-US" sz="1400" b="1" dirty="0" smtClean="0">
                <a:latin typeface="Calibri" pitchFamily="34" charset="0"/>
              </a:rPr>
              <a:t>*</a:t>
            </a:r>
            <a:r>
              <a:rPr lang="en-US" sz="1400" b="1" u="sng" dirty="0" smtClean="0">
                <a:latin typeface="Calibri" pitchFamily="34" charset="0"/>
              </a:rPr>
              <a:t>Remember</a:t>
            </a:r>
            <a:r>
              <a:rPr lang="en-US" sz="1400" b="1" dirty="0" smtClean="0">
                <a:latin typeface="Calibri" pitchFamily="34" charset="0"/>
              </a:rPr>
              <a:t>: You may not need to register for all these offerings. Consult with your advisor or A-Dean for guidance. You can also add/remove courses later, after registration*</a:t>
            </a:r>
            <a:endParaRPr lang="en-US" sz="1400" b="1" dirty="0">
              <a:latin typeface="Calibri" pitchFamily="34" charset="0"/>
            </a:endParaRPr>
          </a:p>
        </p:txBody>
      </p:sp>
      <p:pic>
        <p:nvPicPr>
          <p:cNvPr id="3" name="Picture 2" descr="O:\Research\Student Employees\Amy\CITI REGISTER STEP 8.PNG"/>
          <p:cNvPicPr>
            <a:picLocks noChangeAspect="1" noChangeArrowheads="1"/>
          </p:cNvPicPr>
          <p:nvPr/>
        </p:nvPicPr>
        <p:blipFill>
          <a:blip r:embed="rId2" cstate="print"/>
          <a:srcRect/>
          <a:stretch>
            <a:fillRect/>
          </a:stretch>
        </p:blipFill>
        <p:spPr bwMode="auto">
          <a:xfrm>
            <a:off x="130629" y="2105211"/>
            <a:ext cx="8763000" cy="2667000"/>
          </a:xfrm>
          <a:prstGeom prst="rect">
            <a:avLst/>
          </a:prstGeom>
          <a:noFill/>
        </p:spPr>
      </p:pic>
      <p:sp>
        <p:nvSpPr>
          <p:cNvPr id="4" name="Rectangle 3"/>
          <p:cNvSpPr/>
          <p:nvPr/>
        </p:nvSpPr>
        <p:spPr>
          <a:xfrm>
            <a:off x="1828800" y="2105211"/>
            <a:ext cx="6975566" cy="1200329"/>
          </a:xfrm>
          <a:prstGeom prst="rect">
            <a:avLst/>
          </a:prstGeom>
          <a:solidFill>
            <a:schemeClr val="bg1"/>
          </a:solidFill>
          <a:ln>
            <a:solidFill>
              <a:schemeClr val="tx1"/>
            </a:solidFill>
          </a:ln>
        </p:spPr>
        <p:txBody>
          <a:bodyPr wrap="square">
            <a:spAutoFit/>
          </a:bodyPr>
          <a:lstStyle/>
          <a:p>
            <a:pPr eaLnBrk="1" hangingPunct="1"/>
            <a:r>
              <a:rPr lang="en-US" altLang="en-US" dirty="0" smtClean="0">
                <a:solidFill>
                  <a:srgbClr val="FF0000"/>
                </a:solidFill>
                <a:latin typeface="Calibri" pitchFamily="34" charset="0"/>
              </a:rPr>
              <a:t>If you are not sure which course is most applicable to your area, ask your faculty advisor or contact the Assistant Dean for Research at               grad-research@iup.edu. Once you’ve chosen the appropriate selection, scroll to the bottom of the page and click “Continue” </a:t>
            </a:r>
            <a:endParaRPr lang="en-US" altLang="en-US" dirty="0">
              <a:solidFill>
                <a:srgbClr val="FF0000"/>
              </a:solidFill>
              <a:latin typeface="Calibri" pitchFamily="34" charset="0"/>
            </a:endParaRPr>
          </a:p>
        </p:txBody>
      </p:sp>
      <p:cxnSp>
        <p:nvCxnSpPr>
          <p:cNvPr id="5" name="Straight Arrow Connector 4"/>
          <p:cNvCxnSpPr/>
          <p:nvPr/>
        </p:nvCxnSpPr>
        <p:spPr>
          <a:xfrm rot="10800000">
            <a:off x="7117080" y="4047309"/>
            <a:ext cx="1219200" cy="609600"/>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615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16146" y="1520341"/>
            <a:ext cx="7206348" cy="3425731"/>
          </a:xfrm>
          <a:prstGeom prst="rect">
            <a:avLst/>
          </a:prstGeom>
        </p:spPr>
      </p:pic>
      <p:sp>
        <p:nvSpPr>
          <p:cNvPr id="2" name="Rectangle 1"/>
          <p:cNvSpPr>
            <a:spLocks noChangeArrowheads="1"/>
          </p:cNvSpPr>
          <p:nvPr/>
        </p:nvSpPr>
        <p:spPr bwMode="auto">
          <a:xfrm>
            <a:off x="2950027" y="210459"/>
            <a:ext cx="6030685" cy="1077218"/>
          </a:xfrm>
          <a:prstGeom prst="rect">
            <a:avLst/>
          </a:prstGeom>
          <a:solidFill>
            <a:schemeClr val="bg1"/>
          </a:solidFill>
          <a:ln>
            <a:solidFill>
              <a:schemeClr val="tx1"/>
            </a:solid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1" dirty="0">
                <a:latin typeface="Calibri" pitchFamily="34" charset="0"/>
              </a:rPr>
              <a:t>Now you’re at the course curriculum screen. Scroll </a:t>
            </a:r>
            <a:r>
              <a:rPr lang="en-US" altLang="en-US" sz="1600" b="1" dirty="0" smtClean="0">
                <a:latin typeface="Calibri" pitchFamily="34" charset="0"/>
              </a:rPr>
              <a:t>through the questions and </a:t>
            </a:r>
            <a:r>
              <a:rPr lang="en-US" altLang="en-US" sz="1600" b="1" dirty="0">
                <a:latin typeface="Calibri" pitchFamily="34" charset="0"/>
              </a:rPr>
              <a:t>choose the </a:t>
            </a:r>
            <a:r>
              <a:rPr lang="en-US" altLang="en-US" sz="1600" b="1" dirty="0" smtClean="0">
                <a:latin typeface="Calibri" pitchFamily="34" charset="0"/>
              </a:rPr>
              <a:t>course (or courses) </a:t>
            </a:r>
            <a:r>
              <a:rPr lang="en-US" altLang="en-US" sz="1600" b="1" dirty="0">
                <a:latin typeface="Calibri" pitchFamily="34" charset="0"/>
              </a:rPr>
              <a:t>that </a:t>
            </a:r>
            <a:r>
              <a:rPr lang="en-US" altLang="en-US" sz="1600" b="1" dirty="0" smtClean="0">
                <a:latin typeface="Calibri" pitchFamily="34" charset="0"/>
              </a:rPr>
              <a:t>are most </a:t>
            </a:r>
            <a:r>
              <a:rPr lang="en-US" altLang="en-US" sz="1600" b="1" dirty="0">
                <a:latin typeface="Calibri" pitchFamily="34" charset="0"/>
              </a:rPr>
              <a:t>closely related to your discipline and/or research project. </a:t>
            </a:r>
            <a:r>
              <a:rPr lang="en-US" altLang="en-US" sz="1600" b="1" dirty="0" smtClean="0">
                <a:latin typeface="Calibri" pitchFamily="34" charset="0"/>
              </a:rPr>
              <a:t> First up is the Human Subjects/IRB course offerings question. </a:t>
            </a:r>
            <a:endParaRPr lang="en-US" altLang="en-US" sz="1600" b="1" dirty="0">
              <a:latin typeface="Calibri" pitchFamily="34" charset="0"/>
            </a:endParaRPr>
          </a:p>
        </p:txBody>
      </p:sp>
      <p:sp>
        <p:nvSpPr>
          <p:cNvPr id="6" name="TextBox 5"/>
          <p:cNvSpPr txBox="1"/>
          <p:nvPr/>
        </p:nvSpPr>
        <p:spPr>
          <a:xfrm>
            <a:off x="4219320" y="4244553"/>
            <a:ext cx="3622766" cy="584775"/>
          </a:xfrm>
          <a:prstGeom prst="rect">
            <a:avLst/>
          </a:prstGeom>
          <a:noFill/>
        </p:spPr>
        <p:txBody>
          <a:bodyPr wrap="square" rtlCol="0">
            <a:spAutoFit/>
          </a:bodyPr>
          <a:lstStyle/>
          <a:p>
            <a:pPr algn="r"/>
            <a:r>
              <a:rPr lang="en-US" sz="1600" b="1" dirty="0" smtClean="0"/>
              <a:t>If you are not working with human subjects, click this option</a:t>
            </a:r>
            <a:endParaRPr lang="en-US" sz="1600" b="1" dirty="0"/>
          </a:p>
        </p:txBody>
      </p:sp>
      <p:cxnSp>
        <p:nvCxnSpPr>
          <p:cNvPr id="7" name="Straight Arrow Connector 6"/>
          <p:cNvCxnSpPr/>
          <p:nvPr/>
        </p:nvCxnSpPr>
        <p:spPr>
          <a:xfrm flipH="1" flipV="1">
            <a:off x="3865416" y="4576125"/>
            <a:ext cx="914401" cy="1588"/>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856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4803" y="526145"/>
            <a:ext cx="6313714" cy="646331"/>
          </a:xfrm>
          <a:prstGeom prst="rect">
            <a:avLst/>
          </a:prstGeom>
          <a:solidFill>
            <a:schemeClr val="bg1"/>
          </a:solidFill>
          <a:ln>
            <a:solidFill>
              <a:schemeClr val="tx1"/>
            </a:solidFill>
          </a:ln>
        </p:spPr>
        <p:txBody>
          <a:bodyPr wrap="square" rtlCol="0">
            <a:spAutoFit/>
          </a:bodyPr>
          <a:lstStyle/>
          <a:p>
            <a:r>
              <a:rPr lang="en-US" b="1" dirty="0" smtClean="0">
                <a:latin typeface="Calibri" pitchFamily="34" charset="0"/>
              </a:rPr>
              <a:t>The next two questions deal with Responsible Conduct of Research and the Conflict of Interest courses. </a:t>
            </a:r>
            <a:endParaRPr lang="en-US" b="1" dirty="0">
              <a:latin typeface="Calibri" pitchFamily="34" charset="0"/>
            </a:endParaRPr>
          </a:p>
        </p:txBody>
      </p:sp>
      <p:pic>
        <p:nvPicPr>
          <p:cNvPr id="3" name="Picture 2" descr="O:\Research\Student Employees\Amy\CITI REGISTER STEP 8b.PNG"/>
          <p:cNvPicPr>
            <a:picLocks noChangeAspect="1" noChangeArrowheads="1"/>
          </p:cNvPicPr>
          <p:nvPr/>
        </p:nvPicPr>
        <p:blipFill>
          <a:blip r:embed="rId2" cstate="print"/>
          <a:srcRect/>
          <a:stretch>
            <a:fillRect/>
          </a:stretch>
        </p:blipFill>
        <p:spPr bwMode="auto">
          <a:xfrm>
            <a:off x="898072" y="1234439"/>
            <a:ext cx="6878010" cy="2353491"/>
          </a:xfrm>
          <a:prstGeom prst="rect">
            <a:avLst/>
          </a:prstGeom>
          <a:noFill/>
        </p:spPr>
      </p:pic>
      <p:pic>
        <p:nvPicPr>
          <p:cNvPr id="4" name="Picture 3" descr="O:\Research\Student Employees\Amy\CITI REGISTER STEP 8c.PNG"/>
          <p:cNvPicPr>
            <a:picLocks noChangeAspect="1" noChangeArrowheads="1"/>
          </p:cNvPicPr>
          <p:nvPr/>
        </p:nvPicPr>
        <p:blipFill>
          <a:blip r:embed="rId3" cstate="print"/>
          <a:srcRect/>
          <a:stretch>
            <a:fillRect/>
          </a:stretch>
        </p:blipFill>
        <p:spPr bwMode="auto">
          <a:xfrm>
            <a:off x="191589" y="3524795"/>
            <a:ext cx="8531134" cy="1402876"/>
          </a:xfrm>
          <a:prstGeom prst="rect">
            <a:avLst/>
          </a:prstGeom>
          <a:noFill/>
        </p:spPr>
      </p:pic>
      <p:sp>
        <p:nvSpPr>
          <p:cNvPr id="6" name="Rectangle 5"/>
          <p:cNvSpPr/>
          <p:nvPr/>
        </p:nvSpPr>
        <p:spPr>
          <a:xfrm>
            <a:off x="4145487" y="3237411"/>
            <a:ext cx="4406329" cy="369332"/>
          </a:xfrm>
          <a:prstGeom prst="rect">
            <a:avLst/>
          </a:prstGeom>
        </p:spPr>
        <p:txBody>
          <a:bodyPr wrap="square">
            <a:spAutoFit/>
          </a:bodyPr>
          <a:lstStyle/>
          <a:p>
            <a:pPr algn="r"/>
            <a:r>
              <a:rPr lang="en-US" b="1" dirty="0" smtClean="0"/>
              <a:t>If this course is not needed, </a:t>
            </a:r>
            <a:r>
              <a:rPr lang="en-US" b="1" dirty="0"/>
              <a:t>click this option</a:t>
            </a:r>
          </a:p>
        </p:txBody>
      </p:sp>
      <p:cxnSp>
        <p:nvCxnSpPr>
          <p:cNvPr id="7" name="Straight Arrow Connector 6"/>
          <p:cNvCxnSpPr/>
          <p:nvPr/>
        </p:nvCxnSpPr>
        <p:spPr>
          <a:xfrm flipH="1" flipV="1">
            <a:off x="3176449" y="3410789"/>
            <a:ext cx="914401" cy="1588"/>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016241" y="4453640"/>
            <a:ext cx="4406329" cy="369332"/>
          </a:xfrm>
          <a:prstGeom prst="rect">
            <a:avLst/>
          </a:prstGeom>
        </p:spPr>
        <p:txBody>
          <a:bodyPr wrap="square">
            <a:spAutoFit/>
          </a:bodyPr>
          <a:lstStyle/>
          <a:p>
            <a:pPr algn="r"/>
            <a:r>
              <a:rPr lang="en-US" b="1" dirty="0" smtClean="0"/>
              <a:t>If this course is not needed, </a:t>
            </a:r>
            <a:r>
              <a:rPr lang="en-US" b="1" dirty="0"/>
              <a:t>click this option</a:t>
            </a:r>
          </a:p>
        </p:txBody>
      </p:sp>
      <p:cxnSp>
        <p:nvCxnSpPr>
          <p:cNvPr id="9" name="Straight Arrow Connector 8"/>
          <p:cNvCxnSpPr/>
          <p:nvPr/>
        </p:nvCxnSpPr>
        <p:spPr>
          <a:xfrm flipH="1" flipV="1">
            <a:off x="898072" y="4638306"/>
            <a:ext cx="914401" cy="1588"/>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471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0878" y="873032"/>
            <a:ext cx="5647507" cy="646331"/>
          </a:xfrm>
          <a:prstGeom prst="rect">
            <a:avLst/>
          </a:prstGeom>
          <a:solidFill>
            <a:schemeClr val="bg1"/>
          </a:solidFill>
          <a:ln>
            <a:solidFill>
              <a:schemeClr val="tx1"/>
            </a:solidFill>
          </a:ln>
        </p:spPr>
        <p:txBody>
          <a:bodyPr wrap="square" rtlCol="0">
            <a:spAutoFit/>
          </a:bodyPr>
          <a:lstStyle/>
          <a:p>
            <a:r>
              <a:rPr lang="en-US" b="1" dirty="0" smtClean="0">
                <a:latin typeface="Calibri" pitchFamily="34" charset="0"/>
              </a:rPr>
              <a:t>The next question is for the Animal Care and Use (IACUC) courses. </a:t>
            </a:r>
            <a:endParaRPr lang="en-US" b="1" dirty="0">
              <a:latin typeface="Calibri" pitchFamily="34" charset="0"/>
            </a:endParaRPr>
          </a:p>
        </p:txBody>
      </p:sp>
      <p:pic>
        <p:nvPicPr>
          <p:cNvPr id="3" name="Picture 4" descr="O:\Research\Student Employees\Amy\CITI REGISTER STEP 8d.PNG"/>
          <p:cNvPicPr>
            <a:picLocks noChangeAspect="1" noChangeArrowheads="1"/>
          </p:cNvPicPr>
          <p:nvPr/>
        </p:nvPicPr>
        <p:blipFill>
          <a:blip r:embed="rId2" cstate="print"/>
          <a:srcRect/>
          <a:stretch>
            <a:fillRect/>
          </a:stretch>
        </p:blipFill>
        <p:spPr bwMode="auto">
          <a:xfrm>
            <a:off x="165464" y="1589033"/>
            <a:ext cx="8752112" cy="3427104"/>
          </a:xfrm>
          <a:prstGeom prst="rect">
            <a:avLst/>
          </a:prstGeom>
          <a:noFill/>
        </p:spPr>
      </p:pic>
      <p:cxnSp>
        <p:nvCxnSpPr>
          <p:cNvPr id="4" name="Straight Arrow Connector 3"/>
          <p:cNvCxnSpPr/>
          <p:nvPr/>
        </p:nvCxnSpPr>
        <p:spPr>
          <a:xfrm rot="10800000">
            <a:off x="1534886" y="4204063"/>
            <a:ext cx="914400" cy="1588"/>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569028" y="3882485"/>
            <a:ext cx="3335383" cy="646331"/>
          </a:xfrm>
          <a:prstGeom prst="rect">
            <a:avLst/>
          </a:prstGeom>
        </p:spPr>
        <p:txBody>
          <a:bodyPr wrap="square">
            <a:spAutoFit/>
          </a:bodyPr>
          <a:lstStyle/>
          <a:p>
            <a:r>
              <a:rPr lang="en-US" b="1" dirty="0" smtClean="0"/>
              <a:t>If</a:t>
            </a:r>
            <a:r>
              <a:rPr lang="en-US" b="1" dirty="0"/>
              <a:t> you are not working </a:t>
            </a:r>
            <a:r>
              <a:rPr lang="en-US" b="1" dirty="0" smtClean="0"/>
              <a:t>with animal </a:t>
            </a:r>
            <a:r>
              <a:rPr lang="en-US" b="1" dirty="0"/>
              <a:t>subjects, click this option</a:t>
            </a:r>
          </a:p>
        </p:txBody>
      </p:sp>
      <p:sp>
        <p:nvSpPr>
          <p:cNvPr id="5" name="TextBox 4"/>
          <p:cNvSpPr txBox="1"/>
          <p:nvPr/>
        </p:nvSpPr>
        <p:spPr>
          <a:xfrm>
            <a:off x="165464" y="4578922"/>
            <a:ext cx="218585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23695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7338" y="984069"/>
            <a:ext cx="4023360" cy="369332"/>
          </a:xfrm>
          <a:prstGeom prst="rect">
            <a:avLst/>
          </a:prstGeom>
          <a:solidFill>
            <a:schemeClr val="bg1"/>
          </a:solidFill>
          <a:ln>
            <a:solidFill>
              <a:schemeClr val="tx1"/>
            </a:solidFill>
          </a:ln>
        </p:spPr>
        <p:txBody>
          <a:bodyPr wrap="square" rtlCol="0">
            <a:spAutoFit/>
          </a:bodyPr>
          <a:lstStyle/>
          <a:p>
            <a:r>
              <a:rPr lang="en-US" b="1" dirty="0" smtClean="0"/>
              <a:t>The next question is on Export Control.</a:t>
            </a:r>
            <a:r>
              <a:rPr lang="en-US" b="1" dirty="0" smtClean="0">
                <a:latin typeface="Calibri" pitchFamily="34" charset="0"/>
              </a:rPr>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06" y="1480456"/>
            <a:ext cx="8691154" cy="3004457"/>
          </a:xfrm>
          <a:prstGeom prst="rect">
            <a:avLst/>
          </a:prstGeom>
        </p:spPr>
      </p:pic>
      <p:sp>
        <p:nvSpPr>
          <p:cNvPr id="4" name="Rectangle 3"/>
          <p:cNvSpPr/>
          <p:nvPr/>
        </p:nvSpPr>
        <p:spPr>
          <a:xfrm>
            <a:off x="3644537" y="3585558"/>
            <a:ext cx="4366836" cy="369332"/>
          </a:xfrm>
          <a:prstGeom prst="rect">
            <a:avLst/>
          </a:prstGeom>
        </p:spPr>
        <p:txBody>
          <a:bodyPr wrap="none">
            <a:spAutoFit/>
          </a:bodyPr>
          <a:lstStyle/>
          <a:p>
            <a:pPr algn="r"/>
            <a:r>
              <a:rPr lang="en-US" b="1" dirty="0"/>
              <a:t>If this course is not needed, click this option</a:t>
            </a:r>
          </a:p>
        </p:txBody>
      </p:sp>
      <p:cxnSp>
        <p:nvCxnSpPr>
          <p:cNvPr id="5" name="Straight Arrow Connector 4"/>
          <p:cNvCxnSpPr/>
          <p:nvPr/>
        </p:nvCxnSpPr>
        <p:spPr>
          <a:xfrm rot="10800000">
            <a:off x="2730137" y="3768635"/>
            <a:ext cx="914400" cy="1588"/>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3509" y="4141707"/>
            <a:ext cx="15240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17906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6" y="1375952"/>
            <a:ext cx="7401048" cy="3579226"/>
          </a:xfrm>
          <a:prstGeom prst="rect">
            <a:avLst/>
          </a:prstGeom>
        </p:spPr>
      </p:pic>
      <p:sp>
        <p:nvSpPr>
          <p:cNvPr id="4" name="TextBox 3"/>
          <p:cNvSpPr txBox="1"/>
          <p:nvPr/>
        </p:nvSpPr>
        <p:spPr>
          <a:xfrm>
            <a:off x="2960915" y="452622"/>
            <a:ext cx="5399314" cy="923330"/>
          </a:xfrm>
          <a:prstGeom prst="rect">
            <a:avLst/>
          </a:prstGeom>
          <a:solidFill>
            <a:schemeClr val="bg1"/>
          </a:solidFill>
          <a:ln>
            <a:solidFill>
              <a:schemeClr val="tx1"/>
            </a:solidFill>
          </a:ln>
        </p:spPr>
        <p:txBody>
          <a:bodyPr wrap="square" rtlCol="0">
            <a:spAutoFit/>
          </a:bodyPr>
          <a:lstStyle/>
          <a:p>
            <a:r>
              <a:rPr lang="en-US" b="1" dirty="0" smtClean="0"/>
              <a:t>The last question is on Biosafety/Biosecurity. Once you have made your selection, click on the “Complete Registration” button at the bottom of the screen. </a:t>
            </a:r>
            <a:endParaRPr lang="en-US" b="1" dirty="0"/>
          </a:p>
        </p:txBody>
      </p:sp>
      <p:cxnSp>
        <p:nvCxnSpPr>
          <p:cNvPr id="5" name="Straight Arrow Connector 4"/>
          <p:cNvCxnSpPr/>
          <p:nvPr/>
        </p:nvCxnSpPr>
        <p:spPr>
          <a:xfrm flipH="1">
            <a:off x="2076990" y="4369349"/>
            <a:ext cx="653146" cy="0"/>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730136" y="4229992"/>
            <a:ext cx="4367349" cy="369332"/>
          </a:xfrm>
          <a:prstGeom prst="rect">
            <a:avLst/>
          </a:prstGeom>
        </p:spPr>
        <p:txBody>
          <a:bodyPr wrap="square">
            <a:spAutoFit/>
          </a:bodyPr>
          <a:lstStyle/>
          <a:p>
            <a:pPr algn="r"/>
            <a:r>
              <a:rPr lang="en-US" b="1" dirty="0"/>
              <a:t>If this course is not needed, click this option</a:t>
            </a:r>
          </a:p>
        </p:txBody>
      </p:sp>
      <p:cxnSp>
        <p:nvCxnSpPr>
          <p:cNvPr id="9" name="Straight Arrow Connector 8"/>
          <p:cNvCxnSpPr/>
          <p:nvPr/>
        </p:nvCxnSpPr>
        <p:spPr>
          <a:xfrm rot="10800000">
            <a:off x="2730137" y="4761412"/>
            <a:ext cx="914400" cy="1588"/>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679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O:\Research\Student Employees\Amy\CITI REGISTER COURSE OFFERINGS.PNG"/>
          <p:cNvPicPr>
            <a:picLocks noChangeAspect="1" noChangeArrowheads="1"/>
          </p:cNvPicPr>
          <p:nvPr/>
        </p:nvPicPr>
        <p:blipFill>
          <a:blip r:embed="rId2" cstate="print"/>
          <a:srcRect/>
          <a:stretch>
            <a:fillRect/>
          </a:stretch>
        </p:blipFill>
        <p:spPr bwMode="auto">
          <a:xfrm>
            <a:off x="2057400" y="3543705"/>
            <a:ext cx="6477000" cy="1314450"/>
          </a:xfrm>
          <a:prstGeom prst="rect">
            <a:avLst/>
          </a:prstGeom>
          <a:noFill/>
        </p:spPr>
      </p:pic>
      <p:cxnSp>
        <p:nvCxnSpPr>
          <p:cNvPr id="8" name="Straight Arrow Connector 7"/>
          <p:cNvCxnSpPr/>
          <p:nvPr/>
        </p:nvCxnSpPr>
        <p:spPr>
          <a:xfrm flipH="1">
            <a:off x="7239000" y="2228850"/>
            <a:ext cx="932689" cy="1485900"/>
          </a:xfrm>
          <a:prstGeom prst="bentConnector4">
            <a:avLst>
              <a:gd name="adj1" fmla="val -25000"/>
              <a:gd name="adj2" fmla="val 69231"/>
            </a:avLst>
          </a:prstGeom>
          <a:ln w="63500" cmpd="sng">
            <a:solidFill>
              <a:srgbClr val="993300"/>
            </a:solidFill>
            <a:headEnd w="lg" len="med"/>
            <a:tailEnd type="arrow" w="med" len="lg"/>
          </a:ln>
          <a:effectLst>
            <a:outerShdw blurRad="38100" dist="38100" dir="13500000" sx="101000" sy="101000" algn="br" rotWithShape="0">
              <a:schemeClr val="tx1">
                <a:alpha val="85000"/>
              </a:schemeClr>
            </a:outerShdw>
          </a:effectLst>
        </p:spPr>
        <p:style>
          <a:lnRef idx="1">
            <a:schemeClr val="accent1"/>
          </a:lnRef>
          <a:fillRef idx="0">
            <a:schemeClr val="accent1"/>
          </a:fillRef>
          <a:effectRef idx="0">
            <a:schemeClr val="accent1"/>
          </a:effectRef>
          <a:fontRef idx="minor">
            <a:schemeClr val="tx1"/>
          </a:fontRef>
        </p:style>
      </p:cxnSp>
      <p:pic>
        <p:nvPicPr>
          <p:cNvPr id="4098" name="Picture 2" descr="O:\Research\Student Employees\Amy\CITI REGISTER COMPLETE.PNG"/>
          <p:cNvPicPr>
            <a:picLocks noChangeAspect="1" noChangeArrowheads="1"/>
          </p:cNvPicPr>
          <p:nvPr/>
        </p:nvPicPr>
        <p:blipFill>
          <a:blip r:embed="rId3" cstate="print"/>
          <a:srcRect/>
          <a:stretch>
            <a:fillRect/>
          </a:stretch>
        </p:blipFill>
        <p:spPr bwMode="auto">
          <a:xfrm>
            <a:off x="182879" y="1885950"/>
            <a:ext cx="8077200" cy="1143000"/>
          </a:xfrm>
          <a:prstGeom prst="rect">
            <a:avLst/>
          </a:prstGeom>
          <a:noFill/>
        </p:spPr>
      </p:pic>
      <p:sp>
        <p:nvSpPr>
          <p:cNvPr id="3" name="TextBox 2"/>
          <p:cNvSpPr txBox="1"/>
          <p:nvPr/>
        </p:nvSpPr>
        <p:spPr>
          <a:xfrm>
            <a:off x="2527663" y="472440"/>
            <a:ext cx="5943600" cy="1200329"/>
          </a:xfrm>
          <a:prstGeom prst="rect">
            <a:avLst/>
          </a:prstGeom>
          <a:solidFill>
            <a:schemeClr val="bg1"/>
          </a:solidFill>
          <a:ln>
            <a:solidFill>
              <a:schemeClr val="tx1"/>
            </a:solidFill>
          </a:ln>
        </p:spPr>
        <p:txBody>
          <a:bodyPr wrap="square" rtlCol="0">
            <a:spAutoFit/>
          </a:bodyPr>
          <a:lstStyle/>
          <a:p>
            <a:r>
              <a:rPr lang="en-US" b="1" dirty="0" smtClean="0">
                <a:latin typeface="Calibri" pitchFamily="34" charset="0"/>
              </a:rPr>
              <a:t>Congratulations! You have successfully completed registration for the CITI training program. Click on the “Finalize registration” hyperlink to view your course modules and start completing the courses. </a:t>
            </a:r>
            <a:endParaRPr lang="en-US" b="1" dirty="0">
              <a:latin typeface="Calibri" pitchFamily="34" charset="0"/>
            </a:endParaRPr>
          </a:p>
        </p:txBody>
      </p:sp>
      <p:cxnSp>
        <p:nvCxnSpPr>
          <p:cNvPr id="5" name="Straight Arrow Connector 4"/>
          <p:cNvCxnSpPr/>
          <p:nvPr/>
        </p:nvCxnSpPr>
        <p:spPr>
          <a:xfrm rot="10800000">
            <a:off x="3224348" y="2776946"/>
            <a:ext cx="914400" cy="1191"/>
          </a:xfrm>
          <a:prstGeom prst="bentConnector3">
            <a:avLst>
              <a:gd name="adj1" fmla="val 18855"/>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8600" y="3200401"/>
            <a:ext cx="4114800" cy="646331"/>
          </a:xfrm>
          <a:prstGeom prst="rect">
            <a:avLst/>
          </a:prstGeom>
          <a:noFill/>
        </p:spPr>
        <p:txBody>
          <a:bodyPr wrap="square" rtlCol="0">
            <a:spAutoFit/>
          </a:bodyPr>
          <a:lstStyle/>
          <a:p>
            <a:r>
              <a:rPr lang="en-US" b="1" dirty="0" smtClean="0">
                <a:latin typeface="Calibri" pitchFamily="34" charset="0"/>
              </a:rPr>
              <a:t>Here is the main menu page for the course modules </a:t>
            </a:r>
            <a:endParaRPr lang="en-US" b="1" dirty="0">
              <a:latin typeface="Calibri" pitchFamily="34" charset="0"/>
            </a:endParaRPr>
          </a:p>
        </p:txBody>
      </p:sp>
    </p:spTree>
    <p:extLst>
      <p:ext uri="{BB962C8B-B14F-4D97-AF65-F5344CB8AC3E}">
        <p14:creationId xmlns:p14="http://schemas.microsoft.com/office/powerpoint/2010/main" val="2798879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Research\Student Employees\Amy\CITI REGISTER COURSE OFFERING LINKS.PNG"/>
          <p:cNvPicPr>
            <a:picLocks noChangeAspect="1" noChangeArrowheads="1"/>
          </p:cNvPicPr>
          <p:nvPr/>
        </p:nvPicPr>
        <p:blipFill>
          <a:blip r:embed="rId2" cstate="print"/>
          <a:srcRect/>
          <a:stretch>
            <a:fillRect/>
          </a:stretch>
        </p:blipFill>
        <p:spPr bwMode="auto">
          <a:xfrm>
            <a:off x="139338" y="2314645"/>
            <a:ext cx="8804366" cy="2626552"/>
          </a:xfrm>
          <a:prstGeom prst="rect">
            <a:avLst/>
          </a:prstGeom>
          <a:noFill/>
        </p:spPr>
      </p:pic>
      <p:sp>
        <p:nvSpPr>
          <p:cNvPr id="3" name="TextBox 2"/>
          <p:cNvSpPr txBox="1"/>
          <p:nvPr/>
        </p:nvSpPr>
        <p:spPr>
          <a:xfrm>
            <a:off x="2514598" y="221456"/>
            <a:ext cx="6096001" cy="2031325"/>
          </a:xfrm>
          <a:prstGeom prst="rect">
            <a:avLst/>
          </a:prstGeom>
          <a:solidFill>
            <a:schemeClr val="bg1"/>
          </a:solidFill>
          <a:ln>
            <a:solidFill>
              <a:schemeClr val="tx1"/>
            </a:solidFill>
          </a:ln>
        </p:spPr>
        <p:txBody>
          <a:bodyPr wrap="square" rtlCol="0">
            <a:spAutoFit/>
          </a:bodyPr>
          <a:lstStyle/>
          <a:p>
            <a:r>
              <a:rPr lang="en-US" b="1" dirty="0" smtClean="0">
                <a:latin typeface="Calibri" pitchFamily="34" charset="0"/>
              </a:rPr>
              <a:t>Once you have clicked on the IUP courses tab, you can then click on any one of the courses for which you’ve registered to get started on the modules for that course.  </a:t>
            </a:r>
          </a:p>
          <a:p>
            <a:r>
              <a:rPr lang="en-US" b="1" dirty="0" smtClean="0">
                <a:latin typeface="Calibri" pitchFamily="34" charset="0"/>
              </a:rPr>
              <a:t> </a:t>
            </a:r>
          </a:p>
          <a:p>
            <a:r>
              <a:rPr lang="en-US" b="1" dirty="0" smtClean="0">
                <a:latin typeface="Calibri" pitchFamily="34" charset="0"/>
              </a:rPr>
              <a:t>* Note: at the bottom of the page that there are “learner tools” where you can add courses, view instructions, change affiliations, etc. *</a:t>
            </a:r>
            <a:endParaRPr lang="en-US" b="1" dirty="0">
              <a:latin typeface="Calibri" pitchFamily="34" charset="0"/>
            </a:endParaRPr>
          </a:p>
        </p:txBody>
      </p:sp>
      <p:cxnSp>
        <p:nvCxnSpPr>
          <p:cNvPr id="4" name="Straight Arrow Connector 3"/>
          <p:cNvCxnSpPr/>
          <p:nvPr/>
        </p:nvCxnSpPr>
        <p:spPr>
          <a:xfrm rot="10800000">
            <a:off x="2514600" y="4629150"/>
            <a:ext cx="914400" cy="1191"/>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10800000">
            <a:off x="2438400" y="3028950"/>
            <a:ext cx="914400" cy="1191"/>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182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O:\Research\Student Employees\Amy\CITI REGISTER COURSE MODULE.PNG"/>
          <p:cNvPicPr>
            <a:picLocks noChangeAspect="1" noChangeArrowheads="1"/>
          </p:cNvPicPr>
          <p:nvPr/>
        </p:nvPicPr>
        <p:blipFill>
          <a:blip r:embed="rId2" cstate="print"/>
          <a:srcRect/>
          <a:stretch>
            <a:fillRect/>
          </a:stretch>
        </p:blipFill>
        <p:spPr bwMode="auto">
          <a:xfrm>
            <a:off x="152400" y="1377766"/>
            <a:ext cx="8763000" cy="3651434"/>
          </a:xfrm>
          <a:prstGeom prst="rect">
            <a:avLst/>
          </a:prstGeom>
          <a:noFill/>
        </p:spPr>
      </p:pic>
      <p:sp>
        <p:nvSpPr>
          <p:cNvPr id="5" name="TextBox 4"/>
          <p:cNvSpPr txBox="1"/>
          <p:nvPr/>
        </p:nvSpPr>
        <p:spPr>
          <a:xfrm>
            <a:off x="2667000" y="177437"/>
            <a:ext cx="6019800" cy="1200329"/>
          </a:xfrm>
          <a:prstGeom prst="rect">
            <a:avLst/>
          </a:prstGeom>
          <a:solidFill>
            <a:schemeClr val="bg1"/>
          </a:solidFill>
          <a:ln>
            <a:solidFill>
              <a:schemeClr val="tx1"/>
            </a:solidFill>
          </a:ln>
        </p:spPr>
        <p:txBody>
          <a:bodyPr wrap="square" rtlCol="0">
            <a:spAutoFit/>
          </a:bodyPr>
          <a:lstStyle/>
          <a:p>
            <a:r>
              <a:rPr lang="en-US" b="1" dirty="0" smtClean="0">
                <a:latin typeface="Calibri" pitchFamily="34" charset="0"/>
              </a:rPr>
              <a:t>Once you have clicked on a course to begin, this page will tell you how many modules you need to complete, your score on the quizzes, and which modules are required vs. optional so that you can track your progress</a:t>
            </a:r>
            <a:endParaRPr lang="en-US" b="1" dirty="0">
              <a:latin typeface="Calibri" pitchFamily="34" charset="0"/>
            </a:endParaRPr>
          </a:p>
        </p:txBody>
      </p:sp>
      <p:cxnSp>
        <p:nvCxnSpPr>
          <p:cNvPr id="6" name="Straight Arrow Connector 5"/>
          <p:cNvCxnSpPr/>
          <p:nvPr/>
        </p:nvCxnSpPr>
        <p:spPr>
          <a:xfrm rot="10800000">
            <a:off x="3048000" y="1977934"/>
            <a:ext cx="914400" cy="1191"/>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1752600" y="3093720"/>
            <a:ext cx="914400" cy="1191"/>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1661160" y="4056561"/>
            <a:ext cx="914400" cy="1191"/>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7467600" y="2287633"/>
            <a:ext cx="979714" cy="351064"/>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283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2520"/>
            <a:ext cx="8229600" cy="3209514"/>
          </a:xfrm>
        </p:spPr>
        <p:txBody>
          <a:bodyPr>
            <a:normAutofit/>
          </a:bodyPr>
          <a:lstStyle/>
          <a:p>
            <a:r>
              <a:rPr lang="en-US" sz="1800" b="1" dirty="0" smtClean="0">
                <a:solidFill>
                  <a:schemeClr val="tx2"/>
                </a:solidFill>
              </a:rPr>
              <a:t>Why is responsible research important?</a:t>
            </a:r>
            <a:br>
              <a:rPr lang="en-US" sz="1800" b="1" dirty="0" smtClean="0">
                <a:solidFill>
                  <a:schemeClr val="tx2"/>
                </a:solidFill>
              </a:rPr>
            </a:br>
            <a:r>
              <a:rPr lang="en-US" sz="1800" b="1" dirty="0" smtClean="0">
                <a:solidFill>
                  <a:schemeClr val="tx2"/>
                </a:solidFill>
              </a:rPr>
              <a:t/>
            </a:r>
            <a:br>
              <a:rPr lang="en-US" sz="1800" b="1" dirty="0" smtClean="0">
                <a:solidFill>
                  <a:schemeClr val="tx2"/>
                </a:solidFill>
              </a:rPr>
            </a:br>
            <a:r>
              <a:rPr lang="en-US" sz="1800" b="1" dirty="0" smtClean="0">
                <a:solidFill>
                  <a:schemeClr val="tx2"/>
                </a:solidFill>
              </a:rPr>
              <a:t>Ethical </a:t>
            </a:r>
            <a:r>
              <a:rPr lang="en-US" sz="1800" b="1" dirty="0">
                <a:solidFill>
                  <a:schemeClr val="tx2"/>
                </a:solidFill>
              </a:rPr>
              <a:t>conduct of research is important for maintaining the public trust and adhering to research requirements and best practices.</a:t>
            </a:r>
            <a:r>
              <a:rPr lang="en-US" sz="1800" b="1" dirty="0" smtClean="0">
                <a:solidFill>
                  <a:schemeClr val="tx2"/>
                </a:solidFill>
              </a:rPr>
              <a:t/>
            </a:r>
            <a:br>
              <a:rPr lang="en-US" sz="1800" b="1" dirty="0" smtClean="0">
                <a:solidFill>
                  <a:schemeClr val="tx2"/>
                </a:solidFill>
              </a:rPr>
            </a:br>
            <a:r>
              <a:rPr lang="en-US" sz="1800" b="1" dirty="0" smtClean="0">
                <a:solidFill>
                  <a:schemeClr val="tx2"/>
                </a:solidFill>
              </a:rPr>
              <a:t/>
            </a:r>
            <a:br>
              <a:rPr lang="en-US" sz="1800" b="1" dirty="0" smtClean="0">
                <a:solidFill>
                  <a:schemeClr val="tx2"/>
                </a:solidFill>
              </a:rPr>
            </a:br>
            <a:r>
              <a:rPr lang="en-US" sz="1800" b="1" dirty="0" smtClean="0"/>
              <a:t>What is CITI?</a:t>
            </a:r>
            <a:br>
              <a:rPr lang="en-US" sz="1800" b="1" dirty="0" smtClean="0"/>
            </a:br>
            <a:r>
              <a:rPr lang="en-US" sz="1800" b="1" dirty="0" smtClean="0">
                <a:solidFill>
                  <a:schemeClr val="tx2"/>
                </a:solidFill>
              </a:rPr>
              <a:t/>
            </a:r>
            <a:br>
              <a:rPr lang="en-US" sz="1800" b="1" dirty="0" smtClean="0">
                <a:solidFill>
                  <a:schemeClr val="tx2"/>
                </a:solidFill>
              </a:rPr>
            </a:br>
            <a:r>
              <a:rPr lang="en-US" sz="1600" b="1" dirty="0"/>
              <a:t>IUP provides training through the Collaborative Institutional Training Initiative (CITI), which offers web-based training materials for millions of learners at academic institutions</a:t>
            </a:r>
            <a:r>
              <a:rPr lang="en-US" sz="1600" dirty="0"/>
              <a:t/>
            </a:r>
            <a:br>
              <a:rPr lang="en-US" sz="1600" dirty="0"/>
            </a:br>
            <a:endParaRPr lang="en-US" sz="1600" dirty="0"/>
          </a:p>
        </p:txBody>
      </p:sp>
    </p:spTree>
    <p:extLst>
      <p:ext uri="{BB962C8B-B14F-4D97-AF65-F5344CB8AC3E}">
        <p14:creationId xmlns:p14="http://schemas.microsoft.com/office/powerpoint/2010/main" val="861069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447800" y="1314451"/>
            <a:ext cx="6324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smtClean="0">
                <a:latin typeface="Calibri" pitchFamily="34" charset="0"/>
              </a:rPr>
              <a:t>Questions?</a:t>
            </a:r>
          </a:p>
          <a:p>
            <a:pPr algn="ctr" eaLnBrk="1" hangingPunct="1"/>
            <a:endParaRPr lang="en-US" altLang="en-US" sz="2800" b="1" dirty="0">
              <a:latin typeface="Calibri" pitchFamily="34" charset="0"/>
            </a:endParaRPr>
          </a:p>
          <a:p>
            <a:pPr algn="ctr" eaLnBrk="1" hangingPunct="1"/>
            <a:r>
              <a:rPr lang="en-US" altLang="en-US" sz="2800" b="1" dirty="0">
                <a:latin typeface="Calibri" pitchFamily="34" charset="0"/>
              </a:rPr>
              <a:t>Contact the </a:t>
            </a:r>
            <a:r>
              <a:rPr lang="en-US" altLang="en-US" sz="2800" b="1" dirty="0" smtClean="0">
                <a:latin typeface="Calibri" pitchFamily="34" charset="0"/>
              </a:rPr>
              <a:t>Assistant Dean For Research</a:t>
            </a:r>
          </a:p>
          <a:p>
            <a:pPr algn="ctr" eaLnBrk="1" hangingPunct="1"/>
            <a:r>
              <a:rPr lang="en-US" altLang="en-US" sz="2800" b="1" dirty="0" smtClean="0">
                <a:latin typeface="Calibri" pitchFamily="34" charset="0"/>
              </a:rPr>
              <a:t>Dr. </a:t>
            </a:r>
            <a:r>
              <a:rPr lang="en-US" altLang="en-US" sz="2800" b="1" dirty="0" err="1" smtClean="0">
                <a:latin typeface="Calibri" pitchFamily="34" charset="0"/>
              </a:rPr>
              <a:t>Hilliary</a:t>
            </a:r>
            <a:r>
              <a:rPr lang="en-US" altLang="en-US" sz="2800" b="1" dirty="0" smtClean="0">
                <a:latin typeface="Calibri" pitchFamily="34" charset="0"/>
              </a:rPr>
              <a:t> </a:t>
            </a:r>
            <a:r>
              <a:rPr lang="en-US" altLang="en-US" sz="2800" b="1" dirty="0" err="1" smtClean="0">
                <a:latin typeface="Calibri" pitchFamily="34" charset="0"/>
              </a:rPr>
              <a:t>Creely</a:t>
            </a:r>
            <a:r>
              <a:rPr lang="en-US" altLang="en-US" sz="2800" b="1" dirty="0" smtClean="0">
                <a:latin typeface="Calibri" pitchFamily="34" charset="0"/>
              </a:rPr>
              <a:t> at </a:t>
            </a:r>
          </a:p>
          <a:p>
            <a:pPr algn="ctr" eaLnBrk="1" hangingPunct="1"/>
            <a:r>
              <a:rPr lang="en-US" altLang="en-US" sz="2800" b="1" dirty="0" smtClean="0">
                <a:latin typeface="Calibri" pitchFamily="34" charset="0"/>
                <a:hlinkClick r:id="rId3"/>
              </a:rPr>
              <a:t>grad-research@iup.edu</a:t>
            </a:r>
            <a:r>
              <a:rPr lang="en-US" altLang="en-US" sz="2800" b="1" dirty="0" smtClean="0">
                <a:latin typeface="Calibri" pitchFamily="34" charset="0"/>
              </a:rPr>
              <a:t> </a:t>
            </a:r>
            <a:endParaRPr lang="en-US" altLang="en-US" sz="2800" b="1" dirty="0">
              <a:latin typeface="Calibri" pitchFamily="34" charset="0"/>
            </a:endParaRPr>
          </a:p>
        </p:txBody>
      </p:sp>
    </p:spTree>
    <p:extLst>
      <p:ext uri="{BB962C8B-B14F-4D97-AF65-F5344CB8AC3E}">
        <p14:creationId xmlns:p14="http://schemas.microsoft.com/office/powerpoint/2010/main" val="977188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423" y="1847287"/>
            <a:ext cx="8682446" cy="3029513"/>
          </a:xfrm>
          <a:prstGeom prst="rect">
            <a:avLst/>
          </a:prstGeom>
          <a:ln>
            <a:noFill/>
          </a:ln>
          <a:effectLst>
            <a:softEdge rad="31750"/>
          </a:effectLst>
        </p:spPr>
      </p:pic>
      <p:cxnSp>
        <p:nvCxnSpPr>
          <p:cNvPr id="6" name="Straight Arrow Connector 5"/>
          <p:cNvCxnSpPr/>
          <p:nvPr/>
        </p:nvCxnSpPr>
        <p:spPr>
          <a:xfrm rot="10800000" flipV="1">
            <a:off x="7164977" y="4036424"/>
            <a:ext cx="914400" cy="152400"/>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59680" y="681792"/>
            <a:ext cx="3587932" cy="1200329"/>
          </a:xfrm>
          <a:prstGeom prst="rect">
            <a:avLst/>
          </a:prstGeom>
          <a:noFill/>
          <a:ln>
            <a:solidFill>
              <a:schemeClr val="tx1"/>
            </a:solidFill>
          </a:ln>
        </p:spPr>
        <p:txBody>
          <a:bodyPr wrap="square" rtlCol="0">
            <a:spAutoFit/>
          </a:bodyPr>
          <a:lstStyle/>
          <a:p>
            <a:r>
              <a:rPr lang="en-US" altLang="en-US" b="1" dirty="0">
                <a:latin typeface="Calibri" pitchFamily="34" charset="0"/>
              </a:rPr>
              <a:t>Access the course at </a:t>
            </a:r>
            <a:r>
              <a:rPr lang="en-US" altLang="en-US" b="1" dirty="0">
                <a:latin typeface="Calibri" pitchFamily="34" charset="0"/>
                <a:hlinkClick r:id="rId4"/>
              </a:rPr>
              <a:t>http://www.citiprogram.org</a:t>
            </a:r>
            <a:r>
              <a:rPr lang="en-US" altLang="en-US" b="1" dirty="0">
                <a:latin typeface="Calibri" pitchFamily="34" charset="0"/>
              </a:rPr>
              <a:t>.  Once there, click on the </a:t>
            </a:r>
            <a:r>
              <a:rPr lang="en-US" altLang="en-US" b="1" u="sng" dirty="0">
                <a:solidFill>
                  <a:schemeClr val="bg2">
                    <a:lumMod val="50000"/>
                  </a:schemeClr>
                </a:solidFill>
                <a:latin typeface="Calibri" pitchFamily="34" charset="0"/>
              </a:rPr>
              <a:t>Register</a:t>
            </a:r>
            <a:r>
              <a:rPr lang="en-US" altLang="en-US" b="1" dirty="0">
                <a:solidFill>
                  <a:srgbClr val="993300"/>
                </a:solidFill>
                <a:latin typeface="Calibri" pitchFamily="34" charset="0"/>
              </a:rPr>
              <a:t> </a:t>
            </a:r>
            <a:r>
              <a:rPr lang="en-US" altLang="en-US" b="1" dirty="0">
                <a:latin typeface="Calibri" pitchFamily="34" charset="0"/>
              </a:rPr>
              <a:t>button to create a new account. </a:t>
            </a:r>
            <a:endParaRPr lang="en-US" altLang="en-US" dirty="0">
              <a:latin typeface="Calibri" pitchFamily="34" charset="0"/>
            </a:endParaRPr>
          </a:p>
        </p:txBody>
      </p:sp>
    </p:spTree>
    <p:extLst>
      <p:ext uri="{BB962C8B-B14F-4D97-AF65-F5344CB8AC3E}">
        <p14:creationId xmlns:p14="http://schemas.microsoft.com/office/powerpoint/2010/main" val="1799549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4093029" y="928851"/>
            <a:ext cx="4593770"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altLang="en-US" sz="1800" b="1" dirty="0" smtClean="0">
                <a:latin typeface="Calibri" pitchFamily="34" charset="0"/>
              </a:rPr>
              <a:t>Go to the Organization  Affiliation drop‐box. In the drop‐box, select Indiana University of Pennsylvania. </a:t>
            </a:r>
            <a:endParaRPr lang="en-US" altLang="en-US" sz="1800" dirty="0">
              <a:latin typeface="Calibri" pitchFamily="34" charset="0"/>
            </a:endParaRPr>
          </a:p>
        </p:txBody>
      </p:sp>
      <p:pic>
        <p:nvPicPr>
          <p:cNvPr id="5" name="Content Placeholder 4" descr="CITI REGISTER STEP 1.JPG"/>
          <p:cNvPicPr>
            <a:picLocks noGrp="1" noChangeAspect="1"/>
          </p:cNvPicPr>
          <p:nvPr>
            <p:ph idx="1"/>
          </p:nvPr>
        </p:nvPicPr>
        <p:blipFill>
          <a:blip r:embed="rId2" cstate="print"/>
          <a:stretch>
            <a:fillRect/>
          </a:stretch>
        </p:blipFill>
        <p:spPr>
          <a:xfrm>
            <a:off x="457200" y="1994264"/>
            <a:ext cx="8229600" cy="2562958"/>
          </a:xfrm>
          <a:prstGeom prst="rect">
            <a:avLst/>
          </a:prstGeom>
          <a:effectLst>
            <a:softEdge rad="31750"/>
          </a:effectLst>
        </p:spPr>
      </p:pic>
      <p:cxnSp>
        <p:nvCxnSpPr>
          <p:cNvPr id="6" name="Straight Arrow Connector 5"/>
          <p:cNvCxnSpPr/>
          <p:nvPr/>
        </p:nvCxnSpPr>
        <p:spPr>
          <a:xfrm flipH="1">
            <a:off x="4818045" y="2595154"/>
            <a:ext cx="328721" cy="234822"/>
          </a:xfrm>
          <a:prstGeom prst="straightConnector1">
            <a:avLst/>
          </a:prstGeom>
          <a:ln w="53975">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890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25783" y="867891"/>
            <a:ext cx="6183086" cy="923330"/>
          </a:xfrm>
          <a:prstGeom prst="rect">
            <a:avLst/>
          </a:prstGeom>
          <a:solidFill>
            <a:schemeClr val="bg1"/>
          </a:solidFill>
          <a:ln>
            <a:solidFill>
              <a:schemeClr val="tx1"/>
            </a:solidFill>
          </a:ln>
        </p:spPr>
        <p:txBody>
          <a:bodyPr wrap="square">
            <a:spAutoFit/>
          </a:bodyPr>
          <a:lstStyle/>
          <a:p>
            <a:pPr algn="l" eaLnBrk="1" hangingPunct="1"/>
            <a:r>
              <a:rPr lang="en-US" altLang="en-US" sz="1800" b="1" dirty="0" smtClean="0">
                <a:latin typeface="Calibri" pitchFamily="34" charset="0"/>
              </a:rPr>
              <a:t>Enter your first and last name, then enter your IUP email address along with a secondary email,  if desired. Next, hit the Continue button to go to Step 3</a:t>
            </a:r>
            <a:endParaRPr lang="en-US" altLang="en-US" sz="1800" dirty="0">
              <a:latin typeface="Calibri" pitchFamily="34" charset="0"/>
            </a:endParaRPr>
          </a:p>
        </p:txBody>
      </p:sp>
      <p:pic>
        <p:nvPicPr>
          <p:cNvPr id="5" name="Content Placeholder 4" descr="CITI REGISTER STEP 2.JPG"/>
          <p:cNvPicPr>
            <a:picLocks noGrp="1" noChangeAspect="1"/>
          </p:cNvPicPr>
          <p:nvPr>
            <p:ph idx="1"/>
          </p:nvPr>
        </p:nvPicPr>
        <p:blipFill>
          <a:blip r:embed="rId2" cstate="print"/>
          <a:stretch>
            <a:fillRect/>
          </a:stretch>
        </p:blipFill>
        <p:spPr>
          <a:xfrm>
            <a:off x="261257" y="1791221"/>
            <a:ext cx="8647612" cy="3120413"/>
          </a:xfrm>
          <a:prstGeom prst="rect">
            <a:avLst/>
          </a:prstGeom>
          <a:effectLst>
            <a:softEdge rad="31750"/>
          </a:effectLst>
        </p:spPr>
      </p:pic>
      <p:cxnSp>
        <p:nvCxnSpPr>
          <p:cNvPr id="6" name="Straight Arrow Connector 5"/>
          <p:cNvCxnSpPr/>
          <p:nvPr/>
        </p:nvCxnSpPr>
        <p:spPr>
          <a:xfrm rot="10800000">
            <a:off x="5081451" y="2873829"/>
            <a:ext cx="914400" cy="1588"/>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5107576" y="3317966"/>
            <a:ext cx="914400" cy="1588"/>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5081451" y="4214948"/>
            <a:ext cx="914400" cy="1588"/>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526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5681" y="697128"/>
            <a:ext cx="5373187" cy="1027169"/>
          </a:xfrm>
          <a:solidFill>
            <a:schemeClr val="bg1"/>
          </a:solidFill>
          <a:ln>
            <a:solidFill>
              <a:schemeClr val="tx1"/>
            </a:solidFill>
          </a:ln>
        </p:spPr>
        <p:txBody>
          <a:bodyPr>
            <a:normAutofit fontScale="90000"/>
          </a:bodyPr>
          <a:lstStyle/>
          <a:p>
            <a:pPr algn="l"/>
            <a:r>
              <a:rPr lang="en-US" sz="1800" b="1" dirty="0" smtClean="0">
                <a:latin typeface="Calibri" pitchFamily="34" charset="0"/>
              </a:rPr>
              <a:t/>
            </a:r>
            <a:br>
              <a:rPr lang="en-US" sz="1800" b="1" dirty="0" smtClean="0">
                <a:latin typeface="Calibri" pitchFamily="34" charset="0"/>
              </a:rPr>
            </a:br>
            <a:r>
              <a:rPr lang="en-US" sz="1800" b="1" dirty="0" smtClean="0">
                <a:latin typeface="Calibri" pitchFamily="34" charset="0"/>
              </a:rPr>
              <a:t>Choose </a:t>
            </a:r>
            <a:r>
              <a:rPr lang="en-US" sz="1800" b="1" dirty="0">
                <a:latin typeface="Calibri" pitchFamily="34" charset="0"/>
              </a:rPr>
              <a:t>a Log‐In ID and a password that will be easy for you to remember, yet secure. (The password must be 8‐50 characters, and is case sensitive.) You will also be prompted for a security question in case you forget your password. </a:t>
            </a:r>
            <a:br>
              <a:rPr lang="en-US" sz="1800" b="1" dirty="0">
                <a:latin typeface="Calibri" pitchFamily="34" charset="0"/>
              </a:rPr>
            </a:br>
            <a:endParaRPr lang="en-US" sz="1800" dirty="0"/>
          </a:p>
        </p:txBody>
      </p:sp>
      <p:pic>
        <p:nvPicPr>
          <p:cNvPr id="4" name="Content Placeholder 3" descr="CITI REGISTER STEP 3.JPG"/>
          <p:cNvPicPr>
            <a:picLocks noGrp="1" noChangeAspect="1"/>
          </p:cNvPicPr>
          <p:nvPr>
            <p:ph idx="1"/>
          </p:nvPr>
        </p:nvPicPr>
        <p:blipFill>
          <a:blip r:embed="rId2" cstate="print"/>
          <a:stretch>
            <a:fillRect/>
          </a:stretch>
        </p:blipFill>
        <p:spPr>
          <a:xfrm>
            <a:off x="296091" y="1733007"/>
            <a:ext cx="8612777" cy="3117668"/>
          </a:xfrm>
          <a:prstGeom prst="rect">
            <a:avLst/>
          </a:prstGeom>
          <a:effectLst>
            <a:softEdge rad="31750"/>
          </a:effectLst>
        </p:spPr>
      </p:pic>
      <p:sp>
        <p:nvSpPr>
          <p:cNvPr id="5" name="Rectangle 7"/>
          <p:cNvSpPr>
            <a:spLocks noChangeArrowheads="1"/>
          </p:cNvSpPr>
          <p:nvPr/>
        </p:nvSpPr>
        <p:spPr bwMode="auto">
          <a:xfrm>
            <a:off x="2673530" y="4170623"/>
            <a:ext cx="61482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b="1" dirty="0">
                <a:solidFill>
                  <a:srgbClr val="FF0000"/>
                </a:solidFill>
                <a:latin typeface="Calibri" pitchFamily="34" charset="0"/>
              </a:rPr>
              <a:t>If your preferred User ID has already been taken, you will be prompted to choose another User ID. Be sure to write down or otherwise record your ID and password. Keep them in a secure location. </a:t>
            </a:r>
          </a:p>
        </p:txBody>
      </p:sp>
    </p:spTree>
    <p:extLst>
      <p:ext uri="{BB962C8B-B14F-4D97-AF65-F5344CB8AC3E}">
        <p14:creationId xmlns:p14="http://schemas.microsoft.com/office/powerpoint/2010/main" val="477288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TI REGISTER STEP 4.JPG"/>
          <p:cNvPicPr>
            <a:picLocks noChangeAspect="1"/>
          </p:cNvPicPr>
          <p:nvPr/>
        </p:nvPicPr>
        <p:blipFill>
          <a:blip r:embed="rId2" cstate="print"/>
          <a:stretch>
            <a:fillRect/>
          </a:stretch>
        </p:blipFill>
        <p:spPr>
          <a:xfrm>
            <a:off x="681445" y="1262743"/>
            <a:ext cx="4029075" cy="3720737"/>
          </a:xfrm>
          <a:prstGeom prst="rect">
            <a:avLst/>
          </a:prstGeom>
          <a:effectLst>
            <a:softEdge rad="31750"/>
          </a:effectLst>
        </p:spPr>
      </p:pic>
      <p:sp>
        <p:nvSpPr>
          <p:cNvPr id="3" name="TextBox 2"/>
          <p:cNvSpPr txBox="1"/>
          <p:nvPr/>
        </p:nvSpPr>
        <p:spPr>
          <a:xfrm>
            <a:off x="4902925" y="1656806"/>
            <a:ext cx="3886200" cy="2308324"/>
          </a:xfrm>
          <a:prstGeom prst="rect">
            <a:avLst/>
          </a:prstGeom>
          <a:noFill/>
          <a:ln>
            <a:solidFill>
              <a:schemeClr val="tx1"/>
            </a:solidFill>
          </a:ln>
        </p:spPr>
        <p:txBody>
          <a:bodyPr wrap="square" rtlCol="0">
            <a:spAutoFit/>
          </a:bodyPr>
          <a:lstStyle/>
          <a:p>
            <a:r>
              <a:rPr lang="en-US" b="1" dirty="0" smtClean="0">
                <a:latin typeface="Calibri" pitchFamily="34" charset="0"/>
              </a:rPr>
              <a:t>CITI will ask three more personal identification questions, but you can elect not to disclose the information. After you have answered these questions (or indicated your preference not to disclose), click the button at the bottom to continue to Step 5. </a:t>
            </a:r>
            <a:endParaRPr lang="en-US" b="1" dirty="0">
              <a:latin typeface="Calibri" pitchFamily="34" charset="0"/>
            </a:endParaRPr>
          </a:p>
        </p:txBody>
      </p:sp>
    </p:spTree>
    <p:extLst>
      <p:ext uri="{BB962C8B-B14F-4D97-AF65-F5344CB8AC3E}">
        <p14:creationId xmlns:p14="http://schemas.microsoft.com/office/powerpoint/2010/main" val="3227235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3234" y="95071"/>
            <a:ext cx="6557555" cy="1200329"/>
          </a:xfrm>
          <a:prstGeom prst="rect">
            <a:avLst/>
          </a:prstGeom>
          <a:solidFill>
            <a:schemeClr val="bg1"/>
          </a:solidFill>
          <a:ln>
            <a:solidFill>
              <a:schemeClr val="tx1"/>
            </a:solidFill>
          </a:ln>
        </p:spPr>
        <p:txBody>
          <a:bodyPr wrap="square" rtlCol="0">
            <a:spAutoFit/>
          </a:bodyPr>
          <a:lstStyle/>
          <a:p>
            <a:r>
              <a:rPr lang="en-US" b="1" dirty="0" smtClean="0">
                <a:latin typeface="Calibri" pitchFamily="34" charset="0"/>
              </a:rPr>
              <a:t>The first half of the next step is to answer questions regarding whether or not you want to receive a Continuing Education Unit credit for the courses that you complete in the CITI program. You must answer either yes or no. </a:t>
            </a:r>
            <a:endParaRPr lang="en-US" b="1" dirty="0">
              <a:latin typeface="Calibri" pitchFamily="34" charset="0"/>
            </a:endParaRPr>
          </a:p>
        </p:txBody>
      </p:sp>
      <p:pic>
        <p:nvPicPr>
          <p:cNvPr id="3" name="Picture 2" descr="CITI REGISTER STEP 5.JPG"/>
          <p:cNvPicPr>
            <a:picLocks noChangeAspect="1"/>
          </p:cNvPicPr>
          <p:nvPr/>
        </p:nvPicPr>
        <p:blipFill>
          <a:blip r:embed="rId2" cstate="print"/>
          <a:stretch>
            <a:fillRect/>
          </a:stretch>
        </p:blipFill>
        <p:spPr>
          <a:xfrm>
            <a:off x="152400" y="1295400"/>
            <a:ext cx="8763000" cy="3720737"/>
          </a:xfrm>
          <a:prstGeom prst="rect">
            <a:avLst/>
          </a:prstGeom>
          <a:effectLst>
            <a:softEdge rad="31750"/>
          </a:effectLst>
        </p:spPr>
      </p:pic>
      <p:cxnSp>
        <p:nvCxnSpPr>
          <p:cNvPr id="4" name="Straight Arrow Connector 3"/>
          <p:cNvCxnSpPr/>
          <p:nvPr/>
        </p:nvCxnSpPr>
        <p:spPr>
          <a:xfrm rot="10800000">
            <a:off x="997131" y="4730931"/>
            <a:ext cx="914400" cy="1588"/>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802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8069" y="80784"/>
            <a:ext cx="6383382" cy="1477328"/>
          </a:xfrm>
          <a:prstGeom prst="rect">
            <a:avLst/>
          </a:prstGeom>
          <a:solidFill>
            <a:schemeClr val="bg1"/>
          </a:solidFill>
          <a:ln>
            <a:solidFill>
              <a:schemeClr val="tx1"/>
            </a:solidFill>
          </a:ln>
        </p:spPr>
        <p:txBody>
          <a:bodyPr wrap="square" rtlCol="0">
            <a:spAutoFit/>
          </a:bodyPr>
          <a:lstStyle/>
          <a:p>
            <a:r>
              <a:rPr lang="en-US" b="1" dirty="0" smtClean="0">
                <a:latin typeface="Calibri" pitchFamily="34" charset="0"/>
              </a:rPr>
              <a:t>If you answered yes to receive a CEU credit for the courses completed in CITI you must also check he type of credit you want to earn from the choices below. Finally, you must answer if CITI can contact you in the future about taking surveys. Continue to Step 6 after pressing the button. </a:t>
            </a:r>
            <a:endParaRPr lang="en-US" b="1" dirty="0">
              <a:latin typeface="Calibri" pitchFamily="34" charset="0"/>
            </a:endParaRPr>
          </a:p>
        </p:txBody>
      </p:sp>
      <p:pic>
        <p:nvPicPr>
          <p:cNvPr id="3" name="Picture 2" descr="CITI REGISTER STEP 6.JPG"/>
          <p:cNvPicPr>
            <a:picLocks noChangeAspect="1"/>
          </p:cNvPicPr>
          <p:nvPr/>
        </p:nvPicPr>
        <p:blipFill>
          <a:blip r:embed="rId2" cstate="print"/>
          <a:stretch>
            <a:fillRect/>
          </a:stretch>
        </p:blipFill>
        <p:spPr>
          <a:xfrm>
            <a:off x="139337" y="1489166"/>
            <a:ext cx="8382000" cy="3518263"/>
          </a:xfrm>
          <a:prstGeom prst="rect">
            <a:avLst/>
          </a:prstGeom>
          <a:effectLst>
            <a:softEdge rad="31750"/>
          </a:effectLst>
        </p:spPr>
      </p:pic>
      <p:cxnSp>
        <p:nvCxnSpPr>
          <p:cNvPr id="4" name="Straight Arrow Connector 3"/>
          <p:cNvCxnSpPr/>
          <p:nvPr/>
        </p:nvCxnSpPr>
        <p:spPr>
          <a:xfrm rot="10800000">
            <a:off x="4223657" y="2357846"/>
            <a:ext cx="914400" cy="1588"/>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10800000">
            <a:off x="2399211" y="4191001"/>
            <a:ext cx="914400" cy="1588"/>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0800000">
            <a:off x="2277291" y="4739641"/>
            <a:ext cx="914400" cy="1588"/>
          </a:xfrm>
          <a:prstGeom prst="straightConnector1">
            <a:avLst/>
          </a:prstGeom>
          <a:ln w="76200">
            <a:solidFill>
              <a:srgbClr val="993300"/>
            </a:solidFill>
            <a:tailEnd type="arrow"/>
          </a:ln>
          <a:scene3d>
            <a:camera prst="orthographicFront"/>
            <a:lightRig rig="threePt" dir="t"/>
          </a:scene3d>
          <a:sp3d>
            <a:bevelT w="571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407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IUP%202013%20Graduate%20Studies%20and%20Research%2016x9[1]">
  <a:themeElements>
    <a:clrScheme name="IUP Colors">
      <a:dk1>
        <a:srgbClr val="292934"/>
      </a:dk1>
      <a:lt1>
        <a:srgbClr val="FFFFFF"/>
      </a:lt1>
      <a:dk2>
        <a:srgbClr val="9E1B32"/>
      </a:dk2>
      <a:lt2>
        <a:srgbClr val="A2A5A4"/>
      </a:lt2>
      <a:accent1>
        <a:srgbClr val="B65518"/>
      </a:accent1>
      <a:accent2>
        <a:srgbClr val="C99900"/>
      </a:accent2>
      <a:accent3>
        <a:srgbClr val="69993B"/>
      </a:accent3>
      <a:accent4>
        <a:srgbClr val="002878"/>
      </a:accent4>
      <a:accent5>
        <a:srgbClr val="431660"/>
      </a:accent5>
      <a:accent6>
        <a:srgbClr val="793141"/>
      </a:accent6>
      <a:hlink>
        <a:srgbClr val="384265"/>
      </a:hlink>
      <a:folHlink>
        <a:srgbClr val="70278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IUP%202013%20Graduate%20Studies%20and%20Research%2016x9[1]</Template>
  <TotalTime>240</TotalTime>
  <Words>807</Words>
  <Application>Microsoft Office PowerPoint</Application>
  <PresentationFormat>On-screen Show (16:9)</PresentationFormat>
  <Paragraphs>38</Paragraphs>
  <Slides>20</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IUP%202013%20Graduate%20Studies%20and%20Research%2016x9[1]</vt:lpstr>
      <vt:lpstr>How to Register for CITI Online Ethics Training Courses </vt:lpstr>
      <vt:lpstr>Why is responsible research important?  Ethical conduct of research is important for maintaining the public trust and adhering to research requirements and best practices.  What is CITI?  IUP provides training through the Collaborative Institutional Training Initiative (CITI), which offers web-based training materials for millions of learners at academic institutions </vt:lpstr>
      <vt:lpstr>PowerPoint Presentation</vt:lpstr>
      <vt:lpstr>Go to the Organization  Affiliation drop‐box. In the drop‐box, select Indiana University of Pennsylvania. </vt:lpstr>
      <vt:lpstr>Enter your first and last name, then enter your IUP email address along with a secondary email,  if desired. Next, hit the Continue button to go to Step 3</vt:lpstr>
      <vt:lpstr> Choose a Log‐In ID and a password that will be easy for you to remember, yet secure. (The password must be 8‐50 characters, and is case sensitive.) You will also be prompted for a security question in case you forget your password.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Indiana University of Pennsylvania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Register for CITI Online Ethics Training Courses</dc:title>
  <dc:creator>rxxq</dc:creator>
  <cp:lastModifiedBy>Ms. Mary J. Serio</cp:lastModifiedBy>
  <cp:revision>19</cp:revision>
  <dcterms:created xsi:type="dcterms:W3CDTF">2014-02-28T14:56:00Z</dcterms:created>
  <dcterms:modified xsi:type="dcterms:W3CDTF">2014-10-08T14:54:53Z</dcterms:modified>
</cp:coreProperties>
</file>