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1" r:id="rId7"/>
    <p:sldId id="259" r:id="rId8"/>
    <p:sldId id="260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1" r:id="rId17"/>
    <p:sldId id="269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11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1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2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FA4C1-BCB6-8D72-6A72-083DF87E6B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 b="1">
                <a:solidFill>
                  <a:srgbClr val="B01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627632-368F-139F-10EA-546E7E1B3F2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Constantia" panose="0203060205030603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4299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4E0CA-EE4F-11FF-C816-880FB6B97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5CC51-5871-07AA-BC8F-CBC28B814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05872"/>
          </a:xfrm>
        </p:spPr>
        <p:txBody>
          <a:bodyPr/>
          <a:lstStyle>
            <a:lvl1pPr>
              <a:defRPr>
                <a:latin typeface="Constantia" panose="02030602050306030303" pitchFamily="18" charset="0"/>
              </a:defRPr>
            </a:lvl1pPr>
            <a:lvl2pPr>
              <a:defRPr>
                <a:latin typeface="Constantia" panose="02030602050306030303" pitchFamily="18" charset="0"/>
              </a:defRPr>
            </a:lvl2pPr>
            <a:lvl3pPr>
              <a:defRPr>
                <a:latin typeface="Constantia" panose="02030602050306030303" pitchFamily="18" charset="0"/>
              </a:defRPr>
            </a:lvl3pPr>
            <a:lvl4pPr>
              <a:defRPr>
                <a:latin typeface="Constantia" panose="02030602050306030303" pitchFamily="18" charset="0"/>
              </a:defRPr>
            </a:lvl4pPr>
            <a:lvl5pPr>
              <a:defRPr>
                <a:latin typeface="Constantia" panose="02030602050306030303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FFAA6E-906B-3769-D422-5ED38B943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979277"/>
            <a:ext cx="2743200" cy="365125"/>
          </a:xfrm>
        </p:spPr>
        <p:txBody>
          <a:bodyPr/>
          <a:lstStyle>
            <a:lvl1pPr>
              <a:defRPr b="0">
                <a:solidFill>
                  <a:srgbClr val="B01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38CA43F-0337-4D1A-9E77-9BA9052340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548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F5B66-88C7-CF21-1F88-23513D4FA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27679"/>
            <a:ext cx="10515600" cy="2852737"/>
          </a:xfrm>
        </p:spPr>
        <p:txBody>
          <a:bodyPr anchor="b"/>
          <a:lstStyle>
            <a:lvl1pPr>
              <a:defRPr sz="6000" b="1">
                <a:solidFill>
                  <a:srgbClr val="B01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B0D05A-BA91-86F6-4B44-1EB32F3A2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08041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onstantia" panose="02030602050306030303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D30BBD-A3EC-0F39-3EF0-AB03FC5B1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A43F-0337-4D1A-9E77-9BA905234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753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54013-969E-829A-9741-8D8C1D438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3CEA9F-EBAE-2CBE-CFED-FF13D8FC88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87018"/>
          </a:xfrm>
        </p:spPr>
        <p:txBody>
          <a:bodyPr/>
          <a:lstStyle>
            <a:lvl1pPr>
              <a:defRPr>
                <a:latin typeface="Constantia" panose="02030602050306030303" pitchFamily="18" charset="0"/>
              </a:defRPr>
            </a:lvl1pPr>
            <a:lvl2pPr>
              <a:defRPr>
                <a:latin typeface="Constantia" panose="02030602050306030303" pitchFamily="18" charset="0"/>
              </a:defRPr>
            </a:lvl2pPr>
            <a:lvl3pPr>
              <a:defRPr>
                <a:latin typeface="Constantia" panose="02030602050306030303" pitchFamily="18" charset="0"/>
              </a:defRPr>
            </a:lvl3pPr>
            <a:lvl4pPr>
              <a:defRPr>
                <a:latin typeface="Constantia" panose="02030602050306030303" pitchFamily="18" charset="0"/>
              </a:defRPr>
            </a:lvl4pPr>
            <a:lvl5pPr>
              <a:defRPr>
                <a:latin typeface="Constantia" panose="02030602050306030303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ECAE4C-76D3-6901-7655-0EAC1EC74A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887018"/>
          </a:xfrm>
        </p:spPr>
        <p:txBody>
          <a:bodyPr/>
          <a:lstStyle>
            <a:lvl1pPr>
              <a:defRPr>
                <a:latin typeface="Constantia" panose="02030602050306030303" pitchFamily="18" charset="0"/>
              </a:defRPr>
            </a:lvl1pPr>
            <a:lvl2pPr>
              <a:defRPr>
                <a:latin typeface="Constantia" panose="02030602050306030303" pitchFamily="18" charset="0"/>
              </a:defRPr>
            </a:lvl2pPr>
            <a:lvl3pPr>
              <a:defRPr>
                <a:latin typeface="Constantia" panose="02030602050306030303" pitchFamily="18" charset="0"/>
              </a:defRPr>
            </a:lvl3pPr>
            <a:lvl4pPr>
              <a:defRPr>
                <a:latin typeface="Constantia" panose="02030602050306030303" pitchFamily="18" charset="0"/>
              </a:defRPr>
            </a:lvl4pPr>
            <a:lvl5pPr>
              <a:defRPr>
                <a:latin typeface="Constantia" panose="02030602050306030303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12BAEA-C11F-E398-5999-87F22A042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A43F-0337-4D1A-9E77-9BA905234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181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83004-34E1-D7B6-4286-2CFE6A33A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6186E2-DDEB-DE5A-5308-DFC8EF7638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C9B958-EFDB-AE45-9E48-B5DA658764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1415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8CF371-42C0-A736-3825-4C7F765E6C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2D3835-FBCE-AE0B-D18A-2BAC7BAA93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1415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4DB4BC-8D0C-303B-D011-0BEE96F24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A43F-0337-4D1A-9E77-9BA905234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726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6ED05-F01F-925E-3FFD-2BB44CAFE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B72FF4-D4E8-B8B2-A613-5C21C89A7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A43F-0337-4D1A-9E77-9BA905234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050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846B82-C141-A41E-0F78-F24DC2BB4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A43F-0337-4D1A-9E77-9BA905234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120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CD163-01F3-ECAE-D2C9-5622C3F6C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D8AB39-9A09-532A-E554-7EA2A0A00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70636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6C0E7D-21A8-8CEF-733B-B15FD0F548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63639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4635B9-8448-6744-3F52-8E6FCDDF2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A43F-0337-4D1A-9E77-9BA905234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32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A52C5-BE95-536B-0004-F7E01C268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C29771-070B-13C0-EBED-F611E1D7C8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71579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292842-0722-87D2-A7E4-9E7E86BF95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64581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B2E14F-ADC7-B256-018C-2B851AD25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A43F-0337-4D1A-9E77-9BA905234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162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A53706-E618-801D-7B11-2FCEA6840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50899B-1475-9EC4-949E-FC5DED0A49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493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A44C5E-C89F-1748-56D3-D074D8EAF3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595099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rgbClr val="B011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38CA43F-0337-4D1A-9E77-9BA9052340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017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onstantia" panose="02030602050306030303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onstantia" panose="02030602050306030303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onstantia" panose="02030602050306030303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onstantia" panose="02030602050306030303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onstantia" panose="02030602050306030303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956CC-3FA3-9CC2-115D-DE1CBD21A0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Strategic Priority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AB6BC8-7A9A-4AD1-9194-C5157929009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Fall 2026, Opening of the Academic Year</a:t>
            </a:r>
          </a:p>
        </p:txBody>
      </p:sp>
    </p:spTree>
    <p:extLst>
      <p:ext uri="{BB962C8B-B14F-4D97-AF65-F5344CB8AC3E}">
        <p14:creationId xmlns:p14="http://schemas.microsoft.com/office/powerpoint/2010/main" val="3368894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24A79-F77A-B654-EFDB-64A13CBC9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D350B-80A1-493A-3376-1D754D194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Experiential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096FDC-F29C-8821-B0B4-800A4B44FA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/>
              <a:t>Committee Members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Michele Petrucci, chair	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Adam Jones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Illeana Townsend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Chris Koren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Tammy Manko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Tiffany Potts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Kelly Heider</a:t>
            </a:r>
          </a:p>
        </p:txBody>
      </p:sp>
    </p:spTree>
    <p:extLst>
      <p:ext uri="{BB962C8B-B14F-4D97-AF65-F5344CB8AC3E}">
        <p14:creationId xmlns:p14="http://schemas.microsoft.com/office/powerpoint/2010/main" val="4179217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23C3B-6C3F-F888-872B-20611306E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65DFE-2228-0269-22C4-1A17C71CB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Research, Scholarship, </a:t>
            </a:r>
            <a:br>
              <a:rPr lang="en-US" dirty="0"/>
            </a:br>
            <a:r>
              <a:rPr lang="en-US" dirty="0"/>
              <a:t>and Creative Activity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9DFEBB-5954-5F49-82F0-909E19FDBA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Hilliary </a:t>
            </a:r>
            <a:r>
              <a:rPr lang="en-US" dirty="0"/>
              <a:t>Creely</a:t>
            </a:r>
          </a:p>
        </p:txBody>
      </p:sp>
    </p:spTree>
    <p:extLst>
      <p:ext uri="{BB962C8B-B14F-4D97-AF65-F5344CB8AC3E}">
        <p14:creationId xmlns:p14="http://schemas.microsoft.com/office/powerpoint/2010/main" val="694140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CEAEE-8CA3-8B5F-BF6E-2559789F0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C7EED-E58A-8895-5544-DF232C732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Research, Scholarship, </a:t>
            </a:r>
            <a:br>
              <a:rPr lang="en-US" dirty="0"/>
            </a:br>
            <a:r>
              <a:rPr lang="en-US" dirty="0"/>
              <a:t>and Creative 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A3E49E-BA8B-A8CE-2148-2BC9DC97CB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Cultivate a dynamic, inclusive culture of research, scholarship, and creative activity that expands engagement, strengthens collaboration, removes barriers, and maintains IUP’s R2 status while positioning the university for future growth and impact. </a:t>
            </a:r>
          </a:p>
        </p:txBody>
      </p:sp>
    </p:spTree>
    <p:extLst>
      <p:ext uri="{BB962C8B-B14F-4D97-AF65-F5344CB8AC3E}">
        <p14:creationId xmlns:p14="http://schemas.microsoft.com/office/powerpoint/2010/main" val="3417247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22489-8367-64E2-C8F0-497A2BC20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CE9AC-168A-487C-096F-ABE0E7985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Research, Scholarship, </a:t>
            </a:r>
            <a:br>
              <a:rPr lang="en-US" dirty="0"/>
            </a:br>
            <a:r>
              <a:rPr lang="en-US" dirty="0"/>
              <a:t>and Creative 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8EB97-A5AB-F02B-456B-09218AE47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Divided into three synergistic domains: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Culture and Engagement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Barriers and Opportunities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Innovation Ecosystem </a:t>
            </a:r>
          </a:p>
        </p:txBody>
      </p:sp>
    </p:spTree>
    <p:extLst>
      <p:ext uri="{BB962C8B-B14F-4D97-AF65-F5344CB8AC3E}">
        <p14:creationId xmlns:p14="http://schemas.microsoft.com/office/powerpoint/2010/main" val="26879330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E4445-78EC-9F89-8E17-84C1714C6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10D0A-4D8E-2DD9-C379-6F82F3D3D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Research, Scholarship, </a:t>
            </a:r>
            <a:br>
              <a:rPr lang="en-US" dirty="0"/>
            </a:br>
            <a:r>
              <a:rPr lang="en-US" dirty="0"/>
              <a:t>and Creative 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FC2430-4B26-932A-BE64-A97EDC069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9328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b="1" u="sng" dirty="0"/>
              <a:t>Committee Members</a:t>
            </a:r>
          </a:p>
          <a:p>
            <a:pPr marL="0" indent="0">
              <a:buNone/>
            </a:pPr>
            <a:r>
              <a:rPr lang="en-US" sz="2200" dirty="0"/>
              <a:t>Hilliary Creely, chair		Lisa Newell			Roger Briscoe</a:t>
            </a:r>
          </a:p>
          <a:p>
            <a:pPr marL="0" indent="0">
              <a:buNone/>
            </a:pPr>
            <a:r>
              <a:rPr lang="en-US" sz="2200" dirty="0"/>
              <a:t>Luke Mortensen			Amanda </a:t>
            </a:r>
            <a:r>
              <a:rPr lang="en-US" sz="2200" dirty="0" err="1"/>
              <a:t>Vresilovic</a:t>
            </a:r>
            <a:r>
              <a:rPr lang="en-US" sz="2200" dirty="0"/>
              <a:t>		Lindsey McNickle</a:t>
            </a:r>
          </a:p>
          <a:p>
            <a:pPr marL="0" indent="0">
              <a:buNone/>
            </a:pPr>
            <a:r>
              <a:rPr lang="en-US" sz="2200" dirty="0"/>
              <a:t>Chris Koren			Danyelle Hoover			Dana Minser</a:t>
            </a:r>
          </a:p>
          <a:p>
            <a:pPr marL="0" indent="0">
              <a:buNone/>
            </a:pPr>
            <a:r>
              <a:rPr lang="en-US" sz="2200" dirty="0"/>
              <a:t>Jessica Stiles			Dana Driscoll			Daniel Lee</a:t>
            </a:r>
          </a:p>
          <a:p>
            <a:pPr marL="0" indent="0">
              <a:buNone/>
            </a:pPr>
            <a:r>
              <a:rPr lang="en-US" sz="2200" dirty="0"/>
              <a:t>Julie Ankrum			Christian Vaccaro		Benjamin Martin</a:t>
            </a:r>
          </a:p>
          <a:p>
            <a:pPr marL="0" indent="0">
              <a:buNone/>
            </a:pPr>
            <a:r>
              <a:rPr lang="en-US" sz="2200" dirty="0"/>
              <a:t>Andrew </a:t>
            </a:r>
            <a:r>
              <a:rPr lang="en-US" sz="2200" dirty="0" err="1"/>
              <a:t>Kuzneski</a:t>
            </a:r>
            <a:r>
              <a:rPr lang="en-US" sz="2200" dirty="0"/>
              <a:t>		Carrie Bishop			Bethany Jackson</a:t>
            </a:r>
          </a:p>
          <a:p>
            <a:pPr marL="0" indent="0">
              <a:buNone/>
            </a:pPr>
            <a:r>
              <a:rPr lang="en-US" sz="2200" dirty="0"/>
              <a:t>Tracy Eisenhower		Kelly Heider			Jeremy Risinger</a:t>
            </a:r>
          </a:p>
          <a:p>
            <a:pPr marL="0" indent="0">
              <a:buNone/>
            </a:pPr>
            <a:r>
              <a:rPr lang="en-US" sz="2200" dirty="0"/>
              <a:t>Sharon Massey			Sudipta Majumdar		Framarz Byramjee</a:t>
            </a:r>
          </a:p>
          <a:p>
            <a:pPr marL="0" indent="0">
              <a:buNone/>
            </a:pPr>
            <a:r>
              <a:rPr lang="en-US" sz="2200" dirty="0"/>
              <a:t>Holly Branthoover		Koga </a:t>
            </a:r>
            <a:r>
              <a:rPr lang="en-US" sz="2200" dirty="0" err="1"/>
              <a:t>Chilume</a:t>
            </a:r>
            <a:r>
              <a:rPr lang="en-US" sz="2200" dirty="0"/>
              <a:t>			Ethan Yingling</a:t>
            </a:r>
          </a:p>
          <a:p>
            <a:pPr marL="0" indent="0">
              <a:buNone/>
            </a:pP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2707078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C1BA3-A44D-038D-E7CE-8428956DE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3BDD2-018D-DFE7-98D0-12F5E821C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Non-Degree </a:t>
            </a:r>
            <a:br>
              <a:rPr lang="en-US" dirty="0"/>
            </a:br>
            <a:r>
              <a:rPr lang="en-US" dirty="0"/>
              <a:t>Learning Pathways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676262-F5FF-9A4E-B937-223D84913B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Richard Muth</a:t>
            </a:r>
          </a:p>
        </p:txBody>
      </p:sp>
    </p:spTree>
    <p:extLst>
      <p:ext uri="{BB962C8B-B14F-4D97-AF65-F5344CB8AC3E}">
        <p14:creationId xmlns:p14="http://schemas.microsoft.com/office/powerpoint/2010/main" val="2633842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DEBD28-59F7-3054-58D0-2FC803257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F846D-D1C0-10DF-5B41-3CCB43F8D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Non-Degree Learning Pathways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BE905-BA68-475A-7742-794B776E8B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Promote, facilitate, and expand high-quality, in-demand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non-credit and credit-bearing academic certificates that support career advancement and meet evolving workplace needs for learners and industry partners.</a:t>
            </a:r>
          </a:p>
        </p:txBody>
      </p:sp>
    </p:spTree>
    <p:extLst>
      <p:ext uri="{BB962C8B-B14F-4D97-AF65-F5344CB8AC3E}">
        <p14:creationId xmlns:p14="http://schemas.microsoft.com/office/powerpoint/2010/main" val="22117723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5DB8F-6D53-D347-0E4A-668B8FF79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C66D5-C6C5-18AC-8865-ECC8D7667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Non-Degree Learning Pathways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61DF84-91FE-1956-1DC8-350AC72F47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/>
              <a:t>Committee Members</a:t>
            </a:r>
          </a:p>
          <a:p>
            <a:pPr lvl="1"/>
            <a:r>
              <a:rPr lang="en-US" dirty="0"/>
              <a:t>Richard Muth, chair</a:t>
            </a:r>
          </a:p>
          <a:p>
            <a:pPr lvl="1"/>
            <a:r>
              <a:rPr lang="en-US" dirty="0"/>
              <a:t>Amber </a:t>
            </a:r>
            <a:r>
              <a:rPr lang="en-US" dirty="0" err="1"/>
              <a:t>Racchini</a:t>
            </a:r>
            <a:endParaRPr lang="en-US" dirty="0"/>
          </a:p>
          <a:p>
            <a:pPr lvl="1"/>
            <a:r>
              <a:rPr lang="en-US" dirty="0"/>
              <a:t>Mistie </a:t>
            </a:r>
            <a:r>
              <a:rPr lang="en-US" dirty="0" err="1"/>
              <a:t>Blazavich</a:t>
            </a:r>
            <a:endParaRPr lang="en-US" dirty="0"/>
          </a:p>
          <a:p>
            <a:pPr lvl="1"/>
            <a:r>
              <a:rPr lang="en-US" dirty="0"/>
              <a:t>Nikki Knox</a:t>
            </a:r>
          </a:p>
          <a:p>
            <a:pPr lvl="1"/>
            <a:r>
              <a:rPr lang="en-US" dirty="0"/>
              <a:t>Chris Koren</a:t>
            </a:r>
          </a:p>
          <a:p>
            <a:pPr lvl="1"/>
            <a:r>
              <a:rPr lang="en-US" dirty="0"/>
              <a:t>Kristen O’Hara</a:t>
            </a:r>
          </a:p>
        </p:txBody>
      </p:sp>
    </p:spTree>
    <p:extLst>
      <p:ext uri="{BB962C8B-B14F-4D97-AF65-F5344CB8AC3E}">
        <p14:creationId xmlns:p14="http://schemas.microsoft.com/office/powerpoint/2010/main" val="3978592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6A43A-D7A4-ED2C-BC1E-0AC22C498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B0E50-A0AC-762E-12C4-ECE1E2F97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Artificial Intelligence (AI)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51E228-E166-B71C-7D18-47C7E9ADA8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Todd Cunningham</a:t>
            </a:r>
          </a:p>
        </p:txBody>
      </p:sp>
    </p:spTree>
    <p:extLst>
      <p:ext uri="{BB962C8B-B14F-4D97-AF65-F5344CB8AC3E}">
        <p14:creationId xmlns:p14="http://schemas.microsoft.com/office/powerpoint/2010/main" val="1687716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E81B9-C5CE-1CB4-D879-301AF99F8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2E9D0-DF39-7B8A-37E3-77E263543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Artificial Intelligence (AI)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DC28F-A23A-3200-309A-483D6842AB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Advance the responsible adoption of artificial intelligence to improve student outcomes, enhance teaching and learning, support employee effectiveness, strengthen institutional decision-making, and prepare IUP graduates for an AI-enabled workforce while managing risk. </a:t>
            </a:r>
          </a:p>
        </p:txBody>
      </p:sp>
    </p:spTree>
    <p:extLst>
      <p:ext uri="{BB962C8B-B14F-4D97-AF65-F5344CB8AC3E}">
        <p14:creationId xmlns:p14="http://schemas.microsoft.com/office/powerpoint/2010/main" val="1158918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26F1B-346F-0CCF-685B-E6AB5A33F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Viability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EA9E0D-3D56-52B0-F1FD-65A57D1F0C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Peter Holden</a:t>
            </a:r>
          </a:p>
        </p:txBody>
      </p:sp>
    </p:spTree>
    <p:extLst>
      <p:ext uri="{BB962C8B-B14F-4D97-AF65-F5344CB8AC3E}">
        <p14:creationId xmlns:p14="http://schemas.microsoft.com/office/powerpoint/2010/main" val="7177565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DA098-FFCD-058D-70C6-A3718FB81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5F5F9-24AB-B89F-B9D7-A205C8E8C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Artificial Intelligence (AI)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2E8C4-492B-F449-A617-D45538A915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AI Literacy Across All Constituents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Best Practices and Governance for Teaching, Learning, and Student Engagement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Development and Adoption of AI Tools for Operational Efficiency and Decision-Making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AI in the Curriculum</a:t>
            </a:r>
          </a:p>
        </p:txBody>
      </p:sp>
    </p:spTree>
    <p:extLst>
      <p:ext uri="{BB962C8B-B14F-4D97-AF65-F5344CB8AC3E}">
        <p14:creationId xmlns:p14="http://schemas.microsoft.com/office/powerpoint/2010/main" val="16831896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AF5C47-C44E-846E-CF86-C22119429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77042-84BD-4BC7-332A-674D1F2CF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Artificial Intelligence (AI)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71C893-0CBE-FA96-12D9-7F12C988F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93284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b="1" u="sng" dirty="0"/>
              <a:t>Committee Members</a:t>
            </a:r>
          </a:p>
          <a:p>
            <a:pPr marL="0" indent="0">
              <a:buNone/>
            </a:pPr>
            <a:r>
              <a:rPr lang="en-US" sz="2400" dirty="0"/>
              <a:t>Todd Cunningham, chair		Erika Bem			Emily Rutter</a:t>
            </a:r>
          </a:p>
          <a:p>
            <a:pPr marL="0" indent="0">
              <a:buNone/>
            </a:pPr>
            <a:r>
              <a:rPr lang="en-US" sz="2400" dirty="0"/>
              <a:t>Jeff Montgomery		Marlon Czar			Emily Smeltz</a:t>
            </a:r>
          </a:p>
          <a:p>
            <a:pPr marL="0" indent="0">
              <a:buNone/>
            </a:pPr>
            <a:r>
              <a:rPr lang="en-US" sz="2400" dirty="0"/>
              <a:t>Bryan Sciotto			Christopher Brown		Veronica Paz</a:t>
            </a:r>
          </a:p>
          <a:p>
            <a:pPr marL="0" indent="0">
              <a:buNone/>
            </a:pPr>
            <a:r>
              <a:rPr lang="en-US" sz="2400" dirty="0"/>
              <a:t>Hilliary Creely			Shawn Nicklow			Scott Moore</a:t>
            </a:r>
          </a:p>
          <a:p>
            <a:pPr marL="0" indent="0">
              <a:buNone/>
            </a:pPr>
            <a:r>
              <a:rPr lang="en-US" sz="2400" dirty="0"/>
              <a:t>Lori Harkleroad			Hans Pedersen			Jon </a:t>
            </a:r>
            <a:r>
              <a:rPr lang="en-US" sz="2400" dirty="0" err="1"/>
              <a:t>Roumfort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Christopher Clouser		Dana Driscoll			Kelly Heider</a:t>
            </a:r>
          </a:p>
          <a:p>
            <a:pPr marL="0" indent="0">
              <a:buNone/>
            </a:pPr>
            <a:r>
              <a:rPr lang="en-US" sz="2400" dirty="0"/>
              <a:t>Samuel </a:t>
            </a:r>
            <a:r>
              <a:rPr lang="en-US" sz="2400" dirty="0" err="1"/>
              <a:t>Grieggs</a:t>
            </a:r>
            <a:r>
              <a:rPr lang="en-US" sz="2400" dirty="0"/>
              <a:t>			Gian </a:t>
            </a:r>
            <a:r>
              <a:rPr lang="en-US" sz="2400" dirty="0" err="1"/>
              <a:t>Pagnucci</a:t>
            </a:r>
            <a:r>
              <a:rPr lang="en-US" sz="2400" dirty="0"/>
              <a:t>			Chris Kitas</a:t>
            </a:r>
          </a:p>
          <a:p>
            <a:pPr marL="0" indent="0">
              <a:buNone/>
            </a:pPr>
            <a:r>
              <a:rPr lang="en-US" sz="2400" dirty="0"/>
              <a:t>Ben Ford			Matthew Vetter			Steven Hovan</a:t>
            </a:r>
          </a:p>
          <a:p>
            <a:pPr marL="0" indent="0">
              <a:buNone/>
            </a:pPr>
            <a:r>
              <a:rPr lang="en-US" sz="2400" dirty="0"/>
              <a:t>Ben Dadson			Jacqueline McGinty		Michael Barber</a:t>
            </a:r>
          </a:p>
          <a:p>
            <a:pPr marL="0" indent="0">
              <a:buNone/>
            </a:pPr>
            <a:r>
              <a:rPr lang="en-US" sz="2400" dirty="0"/>
              <a:t>William Schleicher		Dan Yuhas</a:t>
            </a:r>
          </a:p>
          <a:p>
            <a:pPr marL="0" indent="0">
              <a:buNone/>
            </a:pP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2680109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82C43-D8C0-36F5-2F52-E53C129F5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63A2D-155D-5065-66DF-C61BE6B48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Viability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7BAD6-1F89-220B-066E-B3AC861980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US" dirty="0"/>
              <a:t>Foster a sustainable financial culture that drives responsible stewardship, strategic decision-making, and long-term resilience. </a:t>
            </a:r>
          </a:p>
        </p:txBody>
      </p:sp>
    </p:spTree>
    <p:extLst>
      <p:ext uri="{BB962C8B-B14F-4D97-AF65-F5344CB8AC3E}">
        <p14:creationId xmlns:p14="http://schemas.microsoft.com/office/powerpoint/2010/main" val="143421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F0049-2038-6CF6-7C1C-CE28D4328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Viability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D8C53-421C-468E-BD02-248F019C87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/>
              <a:t>Committee Members</a:t>
            </a:r>
          </a:p>
          <a:p>
            <a:pPr lvl="1"/>
            <a:r>
              <a:rPr lang="en-US" dirty="0"/>
              <a:t>Peter Holden, chair</a:t>
            </a:r>
          </a:p>
          <a:p>
            <a:pPr lvl="1"/>
            <a:r>
              <a:rPr lang="en-US" dirty="0"/>
              <a:t>Jodie Cadile</a:t>
            </a:r>
          </a:p>
          <a:p>
            <a:pPr lvl="1"/>
            <a:r>
              <a:rPr lang="en-US" dirty="0"/>
              <a:t>Shawn Jones</a:t>
            </a:r>
          </a:p>
          <a:p>
            <a:pPr lvl="1"/>
            <a:r>
              <a:rPr lang="en-US" dirty="0"/>
              <a:t>Amanda </a:t>
            </a:r>
            <a:r>
              <a:rPr lang="en-US" dirty="0" err="1"/>
              <a:t>Vresilovic</a:t>
            </a:r>
            <a:endParaRPr lang="en-US" dirty="0"/>
          </a:p>
          <a:p>
            <a:pPr lvl="1"/>
            <a:r>
              <a:rPr lang="en-US" dirty="0"/>
              <a:t>Chris Kitas</a:t>
            </a:r>
          </a:p>
          <a:p>
            <a:pPr lvl="1"/>
            <a:r>
              <a:rPr lang="en-US" dirty="0"/>
              <a:t>Samantha Muir</a:t>
            </a:r>
          </a:p>
          <a:p>
            <a:pPr lvl="1"/>
            <a:r>
              <a:rPr lang="en-US" dirty="0"/>
              <a:t>Stephanie Jozefowicz</a:t>
            </a:r>
          </a:p>
          <a:p>
            <a:pPr lvl="1"/>
            <a:r>
              <a:rPr lang="en-US" dirty="0"/>
              <a:t>Amanda Marshall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334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63EE2-FF82-FCDE-87EE-429966D6E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04263-A48D-8844-DD54-4152D5C34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Employee Learning </a:t>
            </a:r>
            <a:br>
              <a:rPr lang="en-US" dirty="0"/>
            </a:br>
            <a:r>
              <a:rPr lang="en-US" dirty="0"/>
              <a:t>and Development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7AE2DB-74F6-E9FE-6C14-7A1CDFFF3B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Lindsey McNickle</a:t>
            </a:r>
          </a:p>
        </p:txBody>
      </p:sp>
    </p:spTree>
    <p:extLst>
      <p:ext uri="{BB962C8B-B14F-4D97-AF65-F5344CB8AC3E}">
        <p14:creationId xmlns:p14="http://schemas.microsoft.com/office/powerpoint/2010/main" val="1064890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4CDD6-FF8A-3412-658C-5847EE73E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C1B93-551B-7414-EEB0-DF2C5CA44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Employee Learning and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3134EC-1BF7-C366-255A-0FB2EF0972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Establish a comprehensive, multifaceted learning and development environment that cultivates talent, strengthens leadership capacity, fosters cross-functional collaboration, and positions the university to thrive in an evolving higher education landscape. </a:t>
            </a:r>
          </a:p>
        </p:txBody>
      </p:sp>
    </p:spTree>
    <p:extLst>
      <p:ext uri="{BB962C8B-B14F-4D97-AF65-F5344CB8AC3E}">
        <p14:creationId xmlns:p14="http://schemas.microsoft.com/office/powerpoint/2010/main" val="2385487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4EA98-2EC1-B6E1-0E7E-6949B5AF0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B5687-1DEB-2325-BCDD-AC48B328B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Employee Learning and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81A19-E7FF-0BDD-AAB9-B1A690989B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/>
              <a:t>Committee Members</a:t>
            </a:r>
          </a:p>
          <a:p>
            <a:pPr marL="800089" lvl="1" indent="-342900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Lindsey McNickle, chair</a:t>
            </a:r>
          </a:p>
          <a:p>
            <a:pPr marL="800089" lvl="1" indent="-342900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Paula Stossel</a:t>
            </a:r>
          </a:p>
          <a:p>
            <a:pPr marL="800089" lvl="1" indent="-342900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Richard Muth</a:t>
            </a:r>
          </a:p>
          <a:p>
            <a:pPr marL="800089" lvl="1" indent="-342900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Steve Markiewicz</a:t>
            </a:r>
          </a:p>
          <a:p>
            <a:pPr marL="800089" lvl="1" indent="-342900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Jennifer Dunsmore</a:t>
            </a:r>
          </a:p>
          <a:p>
            <a:pPr marL="800089" lvl="1" indent="-342900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Anna Shively</a:t>
            </a:r>
          </a:p>
          <a:p>
            <a:pPr marL="800089" lvl="1" indent="-342900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Molly Russell</a:t>
            </a:r>
          </a:p>
        </p:txBody>
      </p:sp>
    </p:spTree>
    <p:extLst>
      <p:ext uri="{BB962C8B-B14F-4D97-AF65-F5344CB8AC3E}">
        <p14:creationId xmlns:p14="http://schemas.microsoft.com/office/powerpoint/2010/main" val="773291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53F35-BDBE-D76C-457E-D55C540D4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64F59-C59B-AB3B-684E-31EB2BB33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Experiential Learning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7AEF04-9DFB-373E-D0D1-F552007AB2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Michele Petrucci</a:t>
            </a:r>
          </a:p>
        </p:txBody>
      </p:sp>
    </p:spTree>
    <p:extLst>
      <p:ext uri="{BB962C8B-B14F-4D97-AF65-F5344CB8AC3E}">
        <p14:creationId xmlns:p14="http://schemas.microsoft.com/office/powerpoint/2010/main" val="447047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A9DD7-21F1-C440-2497-C5D4A29A9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06736-7223-5011-A85E-ADFB7BE85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Experiential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7EBDD3-B293-5695-2259-9C1CF31E0F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Develop a campus-wide, systematic approach to experiential learning in collaboration with faculty, staff, and students to further foster experiential learning and bolster IUP student engagement in these critical, high-impact practices.</a:t>
            </a:r>
          </a:p>
        </p:txBody>
      </p:sp>
    </p:spTree>
    <p:extLst>
      <p:ext uri="{BB962C8B-B14F-4D97-AF65-F5344CB8AC3E}">
        <p14:creationId xmlns:p14="http://schemas.microsoft.com/office/powerpoint/2010/main" val="28469649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33D21975-AC6D-4FFE-BABE-98E76966EB1E}" vid="{A1E26671-D749-44F1-9BD0-16732D9AEDA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c09b14a-28de-4393-97a3-0831997c8577">
      <Terms xmlns="http://schemas.microsoft.com/office/infopath/2007/PartnerControls"/>
    </lcf76f155ced4ddcb4097134ff3c332f>
    <TaxCatchAll xmlns="eb63ea76-227b-4a0b-b4db-86460bb74fd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A40B4429B31044FB39797549D8141D6" ma:contentTypeVersion="19" ma:contentTypeDescription="Create a new document." ma:contentTypeScope="" ma:versionID="71d8a89629a24be085e3bbbf9ab7fbdb">
  <xsd:schema xmlns:xsd="http://www.w3.org/2001/XMLSchema" xmlns:xs="http://www.w3.org/2001/XMLSchema" xmlns:p="http://schemas.microsoft.com/office/2006/metadata/properties" xmlns:ns2="ac09b14a-28de-4393-97a3-0831997c8577" xmlns:ns3="eb63ea76-227b-4a0b-b4db-86460bb74fde" targetNamespace="http://schemas.microsoft.com/office/2006/metadata/properties" ma:root="true" ma:fieldsID="c03e13468ef527e1cb20dd5ad521eae3" ns2:_="" ns3:_="">
    <xsd:import namespace="ac09b14a-28de-4393-97a3-0831997c8577"/>
    <xsd:import namespace="eb63ea76-227b-4a0b-b4db-86460bb74f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09b14a-28de-4393-97a3-0831997c85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6ec463df-4dc7-4bbf-9d12-c16d94ddfa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63ea76-227b-4a0b-b4db-86460bb74fde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b8bad7f-af54-49c9-99d7-c15e8c93f1fd}" ma:internalName="TaxCatchAll" ma:showField="CatchAllData" ma:web="eb63ea76-227b-4a0b-b4db-86460bb74f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C841DA2-E143-4BB3-BFEF-B7C3CFDB5EEA}">
  <ds:schemaRefs>
    <ds:schemaRef ds:uri="http://schemas.microsoft.com/office/2006/metadata/properties"/>
    <ds:schemaRef ds:uri="http://schemas.microsoft.com/office/infopath/2007/PartnerControls"/>
    <ds:schemaRef ds:uri="ac09b14a-28de-4393-97a3-0831997c8577"/>
    <ds:schemaRef ds:uri="eb63ea76-227b-4a0b-b4db-86460bb74fde"/>
  </ds:schemaRefs>
</ds:datastoreItem>
</file>

<file path=customXml/itemProps2.xml><?xml version="1.0" encoding="utf-8"?>
<ds:datastoreItem xmlns:ds="http://schemas.openxmlformats.org/officeDocument/2006/customXml" ds:itemID="{6170BDB3-5B1B-4D73-A84C-141E53093AF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049831B-5F0B-4149-9CDA-B01090AC76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c09b14a-28de-4393-97a3-0831997c8577"/>
    <ds:schemaRef ds:uri="eb63ea76-227b-4a0b-b4db-86460bb74f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638</Words>
  <Application>Microsoft Office PowerPoint</Application>
  <PresentationFormat>Widescreen</PresentationFormat>
  <Paragraphs>96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Strategic Priority Update</vt:lpstr>
      <vt:lpstr>Financial Viability</vt:lpstr>
      <vt:lpstr>Financial Viability</vt:lpstr>
      <vt:lpstr>Financial Viability</vt:lpstr>
      <vt:lpstr>Employee Learning  and Development</vt:lpstr>
      <vt:lpstr>Employee Learning and Development</vt:lpstr>
      <vt:lpstr>Employee Learning and Development</vt:lpstr>
      <vt:lpstr>Experiential Learning</vt:lpstr>
      <vt:lpstr>Experiential Learning</vt:lpstr>
      <vt:lpstr>Experiential Learning</vt:lpstr>
      <vt:lpstr>Research, Scholarship,  and Creative Activity</vt:lpstr>
      <vt:lpstr>Research, Scholarship,  and Creative Activity</vt:lpstr>
      <vt:lpstr>Research, Scholarship,  and Creative Activity</vt:lpstr>
      <vt:lpstr>Research, Scholarship,  and Creative Activity</vt:lpstr>
      <vt:lpstr>Non-Degree  Learning Pathways</vt:lpstr>
      <vt:lpstr>Non-Degree Learning Pathways</vt:lpstr>
      <vt:lpstr>Non-Degree Learning Pathways</vt:lpstr>
      <vt:lpstr>Artificial Intelligence (AI)</vt:lpstr>
      <vt:lpstr>Artificial Intelligence (AI)</vt:lpstr>
      <vt:lpstr>Artificial Intelligence (AI)</vt:lpstr>
      <vt:lpstr>Artificial Intelligence (AI)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Joshua Hill</dc:creator>
  <cp:lastModifiedBy>Joshua Hill</cp:lastModifiedBy>
  <cp:revision>3</cp:revision>
  <dcterms:created xsi:type="dcterms:W3CDTF">2026-08-21T14:24:30Z</dcterms:created>
  <dcterms:modified xsi:type="dcterms:W3CDTF">2026-08-21T15:03:54Z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0x0101008A40B4429B31044FB39797549D8141D6</vt:lpwstr>
  </property>
</Properties>
</file>