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84" r:id="rId8"/>
    <p:sldId id="271" r:id="rId9"/>
    <p:sldId id="265" r:id="rId10"/>
    <p:sldId id="272" r:id="rId11"/>
    <p:sldId id="277" r:id="rId12"/>
    <p:sldId id="276" r:id="rId13"/>
    <p:sldId id="275" r:id="rId14"/>
    <p:sldId id="274" r:id="rId15"/>
    <p:sldId id="273" r:id="rId16"/>
    <p:sldId id="282" r:id="rId17"/>
    <p:sldId id="281" r:id="rId18"/>
    <p:sldId id="280" r:id="rId19"/>
    <p:sldId id="279" r:id="rId20"/>
    <p:sldId id="278" r:id="rId21"/>
    <p:sldId id="291" r:id="rId22"/>
    <p:sldId id="290" r:id="rId23"/>
    <p:sldId id="289" r:id="rId24"/>
    <p:sldId id="288" r:id="rId25"/>
    <p:sldId id="287" r:id="rId26"/>
    <p:sldId id="286" r:id="rId27"/>
    <p:sldId id="261" r:id="rId28"/>
    <p:sldId id="269" r:id="rId29"/>
    <p:sldId id="2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9F3F18-DDCA-4C63-8810-39BFD6CD9EE9}" v="3" dt="2021-02-04T16:08:48.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03" autoAdjust="0"/>
    <p:restoredTop sz="84626"/>
  </p:normalViewPr>
  <p:slideViewPr>
    <p:cSldViewPr snapToGrid="0">
      <p:cViewPr varScale="1">
        <p:scale>
          <a:sx n="86" d="100"/>
          <a:sy n="86" d="100"/>
        </p:scale>
        <p:origin x="6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CFC5E5-7CE2-0F40-93DC-911B1E36542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F47D9781-8A14-41C2-BACD-4380FDE9191D}"/>
              </a:ext>
            </a:extLst>
          </p:cNvPr>
          <p:cNvSpPr>
            <a:spLocks noGrp="1"/>
          </p:cNvSpPr>
          <p:nvPr>
            <p:ph type="title" hasCustomPrompt="1"/>
          </p:nvPr>
        </p:nvSpPr>
        <p:spPr>
          <a:xfrm>
            <a:off x="838200" y="365127"/>
            <a:ext cx="10515600" cy="1325563"/>
          </a:xfrm>
        </p:spPr>
        <p:txBody>
          <a:bodyPr/>
          <a:lstStyle/>
          <a:p>
            <a:r>
              <a:rPr lang="en-US" dirty="0"/>
              <a:t>Click to insert slide title</a:t>
            </a:r>
          </a:p>
        </p:txBody>
      </p:sp>
      <p:sp>
        <p:nvSpPr>
          <p:cNvPr id="3" name="Content Placeholder 2">
            <a:extLst>
              <a:ext uri="{FF2B5EF4-FFF2-40B4-BE49-F238E27FC236}">
                <a16:creationId xmlns:a16="http://schemas.microsoft.com/office/drawing/2014/main" id="{4133F452-C46B-4B3A-8EEC-FADC686C21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2B353-B968-4C26-9195-ECDEBBAA2D9F}"/>
              </a:ext>
            </a:extLst>
          </p:cNvPr>
          <p:cNvSpPr>
            <a:spLocks noGrp="1"/>
          </p:cNvSpPr>
          <p:nvPr>
            <p:ph type="dt" sz="half" idx="10"/>
          </p:nvPr>
        </p:nvSpPr>
        <p:spPr/>
        <p:txBody>
          <a:bodyPr/>
          <a:lstStyle/>
          <a:p>
            <a:fld id="{DB5C3BE7-E80C-4D5C-8EB8-295547A75DAE}" type="datetimeFigureOut">
              <a:rPr lang="en-US" smtClean="0"/>
              <a:t>5/26/2023</a:t>
            </a:fld>
            <a:endParaRPr lang="en-US" dirty="0"/>
          </a:p>
        </p:txBody>
      </p:sp>
      <p:sp>
        <p:nvSpPr>
          <p:cNvPr id="5" name="Footer Placeholder 4">
            <a:extLst>
              <a:ext uri="{FF2B5EF4-FFF2-40B4-BE49-F238E27FC236}">
                <a16:creationId xmlns:a16="http://schemas.microsoft.com/office/drawing/2014/main" id="{529472C9-200B-4ABB-B686-1BCAACC875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C6312-F216-45F1-A03D-36119C4B94E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8C7D19C7-AABD-5C4F-8150-7A9B8BE167F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403401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3A05A6B-9B8F-6442-AAE0-C6AEEEFC08B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3" name="Date Placeholder 2">
            <a:extLst>
              <a:ext uri="{FF2B5EF4-FFF2-40B4-BE49-F238E27FC236}">
                <a16:creationId xmlns:a16="http://schemas.microsoft.com/office/drawing/2014/main" id="{9C6823C2-4445-C94C-870F-7AD3C16D2BEC}"/>
              </a:ext>
            </a:extLst>
          </p:cNvPr>
          <p:cNvSpPr>
            <a:spLocks noGrp="1"/>
          </p:cNvSpPr>
          <p:nvPr>
            <p:ph type="dt" sz="half" idx="10"/>
          </p:nvPr>
        </p:nvSpPr>
        <p:spPr/>
        <p:txBody>
          <a:bodyPr/>
          <a:lstStyle/>
          <a:p>
            <a:fld id="{DB5C3BE7-E80C-4D5C-8EB8-295547A75DAE}" type="datetimeFigureOut">
              <a:rPr lang="en-US" smtClean="0"/>
              <a:pPr/>
              <a:t>5/26/2023</a:t>
            </a:fld>
            <a:endParaRPr lang="en-US" dirty="0"/>
          </a:p>
        </p:txBody>
      </p:sp>
      <p:sp>
        <p:nvSpPr>
          <p:cNvPr id="4" name="Footer Placeholder 3">
            <a:extLst>
              <a:ext uri="{FF2B5EF4-FFF2-40B4-BE49-F238E27FC236}">
                <a16:creationId xmlns:a16="http://schemas.microsoft.com/office/drawing/2014/main" id="{9C60DD90-1844-8540-80EF-5F7D2C3339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E5D7D9-EBE3-364E-B732-13B8342D0AF3}"/>
              </a:ext>
            </a:extLst>
          </p:cNvPr>
          <p:cNvSpPr>
            <a:spLocks noGrp="1"/>
          </p:cNvSpPr>
          <p:nvPr>
            <p:ph type="sldNum" sz="quarter" idx="12"/>
          </p:nvPr>
        </p:nvSpPr>
        <p:spPr/>
        <p:txBody>
          <a:bodyPr/>
          <a:lstStyle/>
          <a:p>
            <a:fld id="{A9EDB695-B233-4887-BF2C-7F3BB78C8EBC}" type="slidenum">
              <a:rPr lang="en-US" smtClean="0"/>
              <a:pPr/>
              <a:t>‹#›</a:t>
            </a:fld>
            <a:endParaRPr lang="en-US" dirty="0"/>
          </a:p>
        </p:txBody>
      </p:sp>
      <p:sp>
        <p:nvSpPr>
          <p:cNvPr id="6" name="Picture Placeholder 2">
            <a:extLst>
              <a:ext uri="{FF2B5EF4-FFF2-40B4-BE49-F238E27FC236}">
                <a16:creationId xmlns:a16="http://schemas.microsoft.com/office/drawing/2014/main" id="{8B9A9E11-04E1-9E44-84E7-3CF46AE5DB8F}"/>
              </a:ext>
            </a:extLst>
          </p:cNvPr>
          <p:cNvSpPr>
            <a:spLocks noGrp="1"/>
          </p:cNvSpPr>
          <p:nvPr>
            <p:ph type="pic" idx="1"/>
          </p:nvPr>
        </p:nvSpPr>
        <p:spPr>
          <a:xfrm>
            <a:off x="246888" y="269875"/>
            <a:ext cx="5783371" cy="590232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7" name="Picture Placeholder 3">
            <a:extLst>
              <a:ext uri="{FF2B5EF4-FFF2-40B4-BE49-F238E27FC236}">
                <a16:creationId xmlns:a16="http://schemas.microsoft.com/office/drawing/2014/main" id="{30EBFF6B-81BD-814A-B1D4-98573343A99C}"/>
              </a:ext>
            </a:extLst>
          </p:cNvPr>
          <p:cNvSpPr>
            <a:spLocks noGrp="1"/>
          </p:cNvSpPr>
          <p:nvPr>
            <p:ph type="pic" sz="quarter" idx="13"/>
          </p:nvPr>
        </p:nvSpPr>
        <p:spPr>
          <a:xfrm>
            <a:off x="6287389" y="269877"/>
            <a:ext cx="5590667" cy="2820797"/>
          </a:xfrm>
        </p:spPr>
        <p:txBody>
          <a:bodyPr/>
          <a:lstStyle>
            <a:lvl1pPr marL="0" indent="0">
              <a:buNone/>
              <a:defRPr sz="3200"/>
            </a:lvl1pPr>
          </a:lstStyle>
          <a:p>
            <a:r>
              <a:rPr lang="en-US" dirty="0"/>
              <a:t>Click icon to add picture</a:t>
            </a:r>
          </a:p>
        </p:txBody>
      </p:sp>
      <p:sp>
        <p:nvSpPr>
          <p:cNvPr id="8" name="Picture Placeholder 8">
            <a:extLst>
              <a:ext uri="{FF2B5EF4-FFF2-40B4-BE49-F238E27FC236}">
                <a16:creationId xmlns:a16="http://schemas.microsoft.com/office/drawing/2014/main" id="{3087B1AE-D78A-A248-8145-0F228BF3EA64}"/>
              </a:ext>
            </a:extLst>
          </p:cNvPr>
          <p:cNvSpPr>
            <a:spLocks noGrp="1"/>
          </p:cNvSpPr>
          <p:nvPr>
            <p:ph type="pic" sz="quarter" idx="14"/>
          </p:nvPr>
        </p:nvSpPr>
        <p:spPr>
          <a:xfrm>
            <a:off x="6287389" y="3351406"/>
            <a:ext cx="5590667" cy="2820797"/>
          </a:xfrm>
        </p:spPr>
        <p:txBody>
          <a:bodyPr>
            <a:normAutofit/>
          </a:bodyPr>
          <a:lstStyle>
            <a:lvl1pPr marL="0" indent="0">
              <a:buNone/>
              <a:defRPr sz="3200"/>
            </a:lvl1pPr>
          </a:lstStyle>
          <a:p>
            <a:r>
              <a:rPr lang="en-US" dirty="0"/>
              <a:t>Click icon to add picture</a:t>
            </a:r>
          </a:p>
        </p:txBody>
      </p:sp>
      <p:pic>
        <p:nvPicPr>
          <p:cNvPr id="10" name="Picture 9">
            <a:extLst>
              <a:ext uri="{FF2B5EF4-FFF2-40B4-BE49-F238E27FC236}">
                <a16:creationId xmlns:a16="http://schemas.microsoft.com/office/drawing/2014/main" id="{F13FFF10-3D70-6E4D-8722-78F95EC314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70208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Full Scree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A5CE344-D670-6F46-A21E-FB65A76EC182}"/>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dirty="0"/>
              <a:t>Click icon to insert full-screen picture</a:t>
            </a:r>
          </a:p>
        </p:txBody>
      </p:sp>
    </p:spTree>
    <p:extLst>
      <p:ext uri="{BB962C8B-B14F-4D97-AF65-F5344CB8AC3E}">
        <p14:creationId xmlns:p14="http://schemas.microsoft.com/office/powerpoint/2010/main" val="349759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1C5C06-2DF9-D049-A6B2-04F61D39725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7D2C4B-B5D7-479A-9B0C-31DD325D4D28}"/>
              </a:ext>
            </a:extLst>
          </p:cNvPr>
          <p:cNvSpPr>
            <a:spLocks noGrp="1"/>
          </p:cNvSpPr>
          <p:nvPr>
            <p:ph type="ctrTitle" hasCustomPrompt="1"/>
          </p:nvPr>
        </p:nvSpPr>
        <p:spPr>
          <a:xfrm>
            <a:off x="841248" y="1664208"/>
            <a:ext cx="10515600" cy="2387600"/>
          </a:xfrm>
        </p:spPr>
        <p:txBody>
          <a:bodyPr anchor="b">
            <a:normAutofit/>
          </a:bodyPr>
          <a:lstStyle>
            <a:lvl1pPr algn="l">
              <a:defRPr sz="5400">
                <a:solidFill>
                  <a:schemeClr val="bg1"/>
                </a:solidFill>
              </a:defRPr>
            </a:lvl1pPr>
          </a:lstStyle>
          <a:p>
            <a:r>
              <a:rPr lang="en-US" dirty="0"/>
              <a:t>CLICK TO INSERT PRESENTATION TITLE</a:t>
            </a:r>
          </a:p>
        </p:txBody>
      </p:sp>
      <p:sp>
        <p:nvSpPr>
          <p:cNvPr id="3" name="Subtitle 2">
            <a:extLst>
              <a:ext uri="{FF2B5EF4-FFF2-40B4-BE49-F238E27FC236}">
                <a16:creationId xmlns:a16="http://schemas.microsoft.com/office/drawing/2014/main" id="{AA43BD4A-33EE-45CE-AB4A-75B9E3258839}"/>
              </a:ext>
            </a:extLst>
          </p:cNvPr>
          <p:cNvSpPr>
            <a:spLocks noGrp="1"/>
          </p:cNvSpPr>
          <p:nvPr>
            <p:ph type="subTitle" idx="1"/>
          </p:nvPr>
        </p:nvSpPr>
        <p:spPr>
          <a:xfrm>
            <a:off x="841248" y="4032504"/>
            <a:ext cx="10515600" cy="1152144"/>
          </a:xfrm>
        </p:spPr>
        <p:txBody>
          <a:bodyPr>
            <a:normAutofit/>
          </a:bodyPr>
          <a:lstStyle>
            <a:lvl1pPr marL="0" indent="0" algn="l">
              <a:buNone/>
              <a:defRPr sz="280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6CF198-BDD9-4152-8D3C-53043EA25BC4}"/>
              </a:ext>
            </a:extLst>
          </p:cNvPr>
          <p:cNvSpPr>
            <a:spLocks noGrp="1"/>
          </p:cNvSpPr>
          <p:nvPr>
            <p:ph type="dt" sz="half" idx="10"/>
          </p:nvPr>
        </p:nvSpPr>
        <p:spPr>
          <a:xfrm>
            <a:off x="4774931" y="5894265"/>
            <a:ext cx="1437120" cy="365125"/>
          </a:xfrm>
        </p:spPr>
        <p:txBody>
          <a:bodyPr/>
          <a:lstStyle>
            <a:lvl1pPr>
              <a:defRPr>
                <a:solidFill>
                  <a:schemeClr val="bg1"/>
                </a:solidFill>
              </a:defRPr>
            </a:lvl1pPr>
          </a:lstStyle>
          <a:p>
            <a:fld id="{DB5C3BE7-E80C-4D5C-8EB8-295547A75DAE}" type="datetimeFigureOut">
              <a:rPr lang="en-US" smtClean="0"/>
              <a:pPr/>
              <a:t>5/26/2023</a:t>
            </a:fld>
            <a:endParaRPr lang="en-US" dirty="0"/>
          </a:p>
        </p:txBody>
      </p:sp>
      <p:sp>
        <p:nvSpPr>
          <p:cNvPr id="5" name="Footer Placeholder 4">
            <a:extLst>
              <a:ext uri="{FF2B5EF4-FFF2-40B4-BE49-F238E27FC236}">
                <a16:creationId xmlns:a16="http://schemas.microsoft.com/office/drawing/2014/main" id="{328D4660-DB06-4FBE-B73A-F03B9B0714FA}"/>
              </a:ext>
            </a:extLst>
          </p:cNvPr>
          <p:cNvSpPr>
            <a:spLocks noGrp="1"/>
          </p:cNvSpPr>
          <p:nvPr>
            <p:ph type="ftr" sz="quarter" idx="11"/>
          </p:nvPr>
        </p:nvSpPr>
        <p:spPr>
          <a:xfrm>
            <a:off x="6579541" y="5893230"/>
            <a:ext cx="3029272"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4AD7523-8013-4431-9915-BB8899283C39}"/>
              </a:ext>
            </a:extLst>
          </p:cNvPr>
          <p:cNvSpPr>
            <a:spLocks noGrp="1"/>
          </p:cNvSpPr>
          <p:nvPr>
            <p:ph type="sldNum" sz="quarter" idx="12"/>
          </p:nvPr>
        </p:nvSpPr>
        <p:spPr>
          <a:xfrm>
            <a:off x="9986034" y="5893230"/>
            <a:ext cx="1370815" cy="365125"/>
          </a:xfrm>
        </p:spPr>
        <p:txBody>
          <a:bodyPr/>
          <a:lstStyle>
            <a:lvl1pPr>
              <a:defRPr>
                <a:solidFill>
                  <a:schemeClr val="bg1"/>
                </a:solidFill>
              </a:defRPr>
            </a:lvl1pPr>
          </a:lstStyle>
          <a:p>
            <a:fld id="{A9EDB695-B233-4887-BF2C-7F3BB78C8EBC}" type="slidenum">
              <a:rPr lang="en-US" smtClean="0"/>
              <a:pPr/>
              <a:t>‹#›</a:t>
            </a:fld>
            <a:endParaRPr lang="en-US" dirty="0"/>
          </a:p>
        </p:txBody>
      </p:sp>
      <p:pic>
        <p:nvPicPr>
          <p:cNvPr id="9" name="Picture 8">
            <a:extLst>
              <a:ext uri="{FF2B5EF4-FFF2-40B4-BE49-F238E27FC236}">
                <a16:creationId xmlns:a16="http://schemas.microsoft.com/office/drawing/2014/main" id="{14EFD232-0A3C-6A49-8C5A-A52910167A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566" y="5594103"/>
            <a:ext cx="1733093" cy="689222"/>
          </a:xfrm>
          <a:prstGeom prst="rect">
            <a:avLst/>
          </a:prstGeom>
        </p:spPr>
      </p:pic>
    </p:spTree>
    <p:extLst>
      <p:ext uri="{BB962C8B-B14F-4D97-AF65-F5344CB8AC3E}">
        <p14:creationId xmlns:p14="http://schemas.microsoft.com/office/powerpoint/2010/main" val="5776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7C493-589C-C841-AC42-8215ACB32B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4C0F03-81DE-40F6-8B2B-165F97389D32}"/>
              </a:ext>
            </a:extLst>
          </p:cNvPr>
          <p:cNvSpPr>
            <a:spLocks noGrp="1"/>
          </p:cNvSpPr>
          <p:nvPr>
            <p:ph type="title" hasCustomPrompt="1"/>
          </p:nvPr>
        </p:nvSpPr>
        <p:spPr>
          <a:xfrm>
            <a:off x="838200" y="4407410"/>
            <a:ext cx="10515600" cy="1865679"/>
          </a:xfrm>
        </p:spPr>
        <p:txBody>
          <a:bodyPr anchor="t">
            <a:normAutofit/>
          </a:bodyPr>
          <a:lstStyle>
            <a:lvl1pPr>
              <a:defRPr sz="5400">
                <a:solidFill>
                  <a:schemeClr val="bg1"/>
                </a:solidFill>
              </a:defRPr>
            </a:lvl1pPr>
          </a:lstStyle>
          <a:p>
            <a:r>
              <a:rPr lang="en-US" dirty="0"/>
              <a:t>Click to insert section header</a:t>
            </a:r>
          </a:p>
        </p:txBody>
      </p:sp>
      <p:sp>
        <p:nvSpPr>
          <p:cNvPr id="3" name="Text Placeholder 2">
            <a:extLst>
              <a:ext uri="{FF2B5EF4-FFF2-40B4-BE49-F238E27FC236}">
                <a16:creationId xmlns:a16="http://schemas.microsoft.com/office/drawing/2014/main" id="{D32EFF09-B482-4C53-9C14-844079885660}"/>
              </a:ext>
            </a:extLst>
          </p:cNvPr>
          <p:cNvSpPr>
            <a:spLocks noGrp="1"/>
          </p:cNvSpPr>
          <p:nvPr>
            <p:ph type="body" idx="1"/>
          </p:nvPr>
        </p:nvSpPr>
        <p:spPr>
          <a:xfrm>
            <a:off x="838200" y="2907794"/>
            <a:ext cx="10515600" cy="1500187"/>
          </a:xfrm>
        </p:spPr>
        <p:txBody>
          <a:bodyPr anchor="b">
            <a:normAutofit/>
          </a:bodyPr>
          <a:lstStyle>
            <a:lvl1pPr marL="0" indent="0">
              <a:buNone/>
              <a:defRPr sz="2800">
                <a:solidFill>
                  <a:schemeClr val="accent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5133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2962677-F35E-5A44-9730-6B7FBC62D9F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13D70542-BAD9-4527-8274-72EFC3485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ED776-5EF1-40ED-8122-D5295FDD5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3B4FA-5FF7-49AD-B9DD-8E9CD27F8B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4BAF7-BFF1-4B48-9B36-E731868543BF}"/>
              </a:ext>
            </a:extLst>
          </p:cNvPr>
          <p:cNvSpPr>
            <a:spLocks noGrp="1"/>
          </p:cNvSpPr>
          <p:nvPr>
            <p:ph type="dt" sz="half" idx="10"/>
          </p:nvPr>
        </p:nvSpPr>
        <p:spPr/>
        <p:txBody>
          <a:bodyPr/>
          <a:lstStyle/>
          <a:p>
            <a:fld id="{DB5C3BE7-E80C-4D5C-8EB8-295547A75DAE}" type="datetimeFigureOut">
              <a:rPr lang="en-US" smtClean="0"/>
              <a:t>5/26/2023</a:t>
            </a:fld>
            <a:endParaRPr lang="en-US" dirty="0"/>
          </a:p>
        </p:txBody>
      </p:sp>
      <p:sp>
        <p:nvSpPr>
          <p:cNvPr id="6" name="Footer Placeholder 5">
            <a:extLst>
              <a:ext uri="{FF2B5EF4-FFF2-40B4-BE49-F238E27FC236}">
                <a16:creationId xmlns:a16="http://schemas.microsoft.com/office/drawing/2014/main" id="{B2C6FD7A-B770-489E-9D65-43C10BFAC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52CEAE-2949-49FA-9F6D-C60B6553AF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B6BB9DFD-786E-2847-9F8A-6E23BBAB3D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87441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50FA805-C5EA-8D4A-89BB-A1B060D922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A949E802-5479-4E91-8145-E11CCBBE490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F94A8-D1EC-428C-B43C-4F8E523843F7}"/>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F5AFD-307B-427D-8FA0-E37F8990BE9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8C8B95-B621-4AB9-BED5-238004F902FE}"/>
              </a:ext>
            </a:extLst>
          </p:cNvPr>
          <p:cNvSpPr>
            <a:spLocks noGrp="1"/>
          </p:cNvSpPr>
          <p:nvPr>
            <p:ph type="body" sz="quarter" idx="3"/>
          </p:nvPr>
        </p:nvSpPr>
        <p:spPr>
          <a:xfrm>
            <a:off x="6172201" y="1681163"/>
            <a:ext cx="5183188"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B85C5-7749-4B64-A0F0-69294B6CEA5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971985-2DE0-4FC9-B144-EF1F8FF7995A}"/>
              </a:ext>
            </a:extLst>
          </p:cNvPr>
          <p:cNvSpPr>
            <a:spLocks noGrp="1"/>
          </p:cNvSpPr>
          <p:nvPr>
            <p:ph type="dt" sz="half" idx="10"/>
          </p:nvPr>
        </p:nvSpPr>
        <p:spPr/>
        <p:txBody>
          <a:bodyPr/>
          <a:lstStyle/>
          <a:p>
            <a:fld id="{DB5C3BE7-E80C-4D5C-8EB8-295547A75DAE}" type="datetimeFigureOut">
              <a:rPr lang="en-US" smtClean="0"/>
              <a:t>5/26/2023</a:t>
            </a:fld>
            <a:endParaRPr lang="en-US" dirty="0"/>
          </a:p>
        </p:txBody>
      </p:sp>
      <p:sp>
        <p:nvSpPr>
          <p:cNvPr id="8" name="Footer Placeholder 7">
            <a:extLst>
              <a:ext uri="{FF2B5EF4-FFF2-40B4-BE49-F238E27FC236}">
                <a16:creationId xmlns:a16="http://schemas.microsoft.com/office/drawing/2014/main" id="{2ED19645-E376-447C-B18A-2A4EA8854B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3809BCB-31B7-4751-8EAF-AA50DD1CCA3D}"/>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10" name="Picture 9">
            <a:extLst>
              <a:ext uri="{FF2B5EF4-FFF2-40B4-BE49-F238E27FC236}">
                <a16:creationId xmlns:a16="http://schemas.microsoft.com/office/drawing/2014/main" id="{482CDBD5-A7DA-864D-922B-6E499FDDB9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9836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C0B1895-DF97-EC4E-82DD-352630A874E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9ECF7CDE-623B-4B66-AA24-6CBE9B642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2E25B4-E103-42F4-8503-0786F3BD3963}"/>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600C98A-4325-4A4F-BE9C-2A7D4E089C2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9063E-E048-4D9F-B091-97298D713E89}"/>
              </a:ext>
            </a:extLst>
          </p:cNvPr>
          <p:cNvSpPr>
            <a:spLocks noGrp="1"/>
          </p:cNvSpPr>
          <p:nvPr>
            <p:ph type="dt" sz="half" idx="10"/>
          </p:nvPr>
        </p:nvSpPr>
        <p:spPr/>
        <p:txBody>
          <a:bodyPr/>
          <a:lstStyle/>
          <a:p>
            <a:fld id="{DB5C3BE7-E80C-4D5C-8EB8-295547A75DAE}" type="datetimeFigureOut">
              <a:rPr lang="en-US" smtClean="0"/>
              <a:t>5/26/2023</a:t>
            </a:fld>
            <a:endParaRPr lang="en-US" dirty="0"/>
          </a:p>
        </p:txBody>
      </p:sp>
      <p:sp>
        <p:nvSpPr>
          <p:cNvPr id="6" name="Footer Placeholder 5">
            <a:extLst>
              <a:ext uri="{FF2B5EF4-FFF2-40B4-BE49-F238E27FC236}">
                <a16:creationId xmlns:a16="http://schemas.microsoft.com/office/drawing/2014/main" id="{C0037E77-66B9-4D08-8DAC-5715DD472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6638A1-F14D-4936-AC8C-1D3B59B465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33E6EA25-A469-4146-BDB1-D2601BC7EF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237121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4BC3EF-3EA9-E744-BABE-07C0A5546949}"/>
              </a:ext>
            </a:extLst>
          </p:cNvPr>
          <p:cNvSpPr/>
          <p:nvPr userDrawn="1"/>
        </p:nvSpPr>
        <p:spPr>
          <a:xfrm>
            <a:off x="6099048" y="0"/>
            <a:ext cx="6099048" cy="685800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8" name="Picture 7">
            <a:extLst>
              <a:ext uri="{FF2B5EF4-FFF2-40B4-BE49-F238E27FC236}">
                <a16:creationId xmlns:a16="http://schemas.microsoft.com/office/drawing/2014/main" id="{88414A10-C669-6549-A1EF-76C795306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pic>
        <p:nvPicPr>
          <p:cNvPr id="10" name="Picture 9">
            <a:extLst>
              <a:ext uri="{FF2B5EF4-FFF2-40B4-BE49-F238E27FC236}">
                <a16:creationId xmlns:a16="http://schemas.microsoft.com/office/drawing/2014/main" id="{B8A35792-033C-0B42-A6E6-BCF85424BC75}"/>
              </a:ext>
            </a:extLst>
          </p:cNvPr>
          <p:cNvPicPr>
            <a:picLocks noChangeAspect="1"/>
          </p:cNvPicPr>
          <p:nvPr userDrawn="1"/>
        </p:nvPicPr>
        <p:blipFill>
          <a:blip r:embed="rId3"/>
          <a:stretch>
            <a:fillRect/>
          </a:stretch>
        </p:blipFill>
        <p:spPr>
          <a:xfrm>
            <a:off x="9969501" y="5841999"/>
            <a:ext cx="2222500" cy="1016000"/>
          </a:xfrm>
          <a:prstGeom prst="rect">
            <a:avLst/>
          </a:prstGeom>
        </p:spPr>
      </p:pic>
      <p:sp>
        <p:nvSpPr>
          <p:cNvPr id="3" name="Picture Placeholder 2">
            <a:extLst>
              <a:ext uri="{FF2B5EF4-FFF2-40B4-BE49-F238E27FC236}">
                <a16:creationId xmlns:a16="http://schemas.microsoft.com/office/drawing/2014/main" id="{8CEB3D25-65B6-46A2-8EE9-4CF25DE6E427}"/>
              </a:ext>
            </a:extLst>
          </p:cNvPr>
          <p:cNvSpPr>
            <a:spLocks noGrp="1"/>
          </p:cNvSpPr>
          <p:nvPr>
            <p:ph type="pic" idx="1"/>
          </p:nvPr>
        </p:nvSpPr>
        <p:spPr>
          <a:xfrm>
            <a:off x="6099048" y="0"/>
            <a:ext cx="6099048" cy="6858000"/>
          </a:xfrm>
        </p:spPr>
        <p:txBody>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C9B74832-7E8D-4469-A2B3-ACA6209E34E9}"/>
              </a:ext>
            </a:extLst>
          </p:cNvPr>
          <p:cNvSpPr>
            <a:spLocks noGrp="1"/>
          </p:cNvSpPr>
          <p:nvPr>
            <p:ph type="dt" sz="half" idx="10"/>
          </p:nvPr>
        </p:nvSpPr>
        <p:spPr/>
        <p:txBody>
          <a:bodyPr/>
          <a:lstStyle/>
          <a:p>
            <a:fld id="{DB5C3BE7-E80C-4D5C-8EB8-295547A75DAE}" type="datetimeFigureOut">
              <a:rPr lang="en-US" smtClean="0"/>
              <a:t>5/26/2023</a:t>
            </a:fld>
            <a:endParaRPr lang="en-US" dirty="0"/>
          </a:p>
        </p:txBody>
      </p:sp>
      <p:sp>
        <p:nvSpPr>
          <p:cNvPr id="6" name="Footer Placeholder 5">
            <a:extLst>
              <a:ext uri="{FF2B5EF4-FFF2-40B4-BE49-F238E27FC236}">
                <a16:creationId xmlns:a16="http://schemas.microsoft.com/office/drawing/2014/main" id="{C484021A-A03E-4E8B-A2F8-FE7B0E798F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6042F4-6D58-4230-8F98-EF0FC7EC31A6}"/>
              </a:ext>
            </a:extLst>
          </p:cNvPr>
          <p:cNvSpPr>
            <a:spLocks noGrp="1"/>
          </p:cNvSpPr>
          <p:nvPr>
            <p:ph type="sldNum" sz="quarter" idx="12"/>
          </p:nvPr>
        </p:nvSpPr>
        <p:spPr/>
        <p:txBody>
          <a:bodyPr/>
          <a:lstStyle/>
          <a:p>
            <a:fld id="{A9EDB695-B233-4887-BF2C-7F3BB78C8EBC}" type="slidenum">
              <a:rPr lang="en-US" smtClean="0"/>
              <a:t>‹#›</a:t>
            </a:fld>
            <a:endParaRPr lang="en-US" dirty="0"/>
          </a:p>
        </p:txBody>
      </p:sp>
      <p:sp>
        <p:nvSpPr>
          <p:cNvPr id="4" name="Text Placeholder 3">
            <a:extLst>
              <a:ext uri="{FF2B5EF4-FFF2-40B4-BE49-F238E27FC236}">
                <a16:creationId xmlns:a16="http://schemas.microsoft.com/office/drawing/2014/main" id="{CF402D6F-433C-4853-A9A9-0AFEADB76C2A}"/>
              </a:ext>
            </a:extLst>
          </p:cNvPr>
          <p:cNvSpPr>
            <a:spLocks noGrp="1"/>
          </p:cNvSpPr>
          <p:nvPr>
            <p:ph type="body" sz="half" idx="2"/>
          </p:nvPr>
        </p:nvSpPr>
        <p:spPr>
          <a:xfrm>
            <a:off x="839788" y="2057400"/>
            <a:ext cx="5004959" cy="3811588"/>
          </a:xfrm>
        </p:spPr>
        <p:txBody>
          <a:bodyPr>
            <a:normAutofit/>
          </a:bodyPr>
          <a:lstStyle>
            <a:lvl1pPr marL="0" indent="0">
              <a:buNone/>
              <a:defRPr sz="2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53C760ED-C6E0-4BB0-BFD5-A83E3DB89A6F}"/>
              </a:ext>
            </a:extLst>
          </p:cNvPr>
          <p:cNvSpPr>
            <a:spLocks noGrp="1"/>
          </p:cNvSpPr>
          <p:nvPr>
            <p:ph type="title" hasCustomPrompt="1"/>
          </p:nvPr>
        </p:nvSpPr>
        <p:spPr>
          <a:xfrm>
            <a:off x="839788" y="457200"/>
            <a:ext cx="5004959" cy="1600200"/>
          </a:xfrm>
        </p:spPr>
        <p:txBody>
          <a:bodyPr anchor="b">
            <a:normAutofit/>
          </a:bodyPr>
          <a:lstStyle>
            <a:lvl1pPr>
              <a:defRPr sz="3600"/>
            </a:lvl1pPr>
          </a:lstStyle>
          <a:p>
            <a:r>
              <a:rPr lang="en-US" dirty="0"/>
              <a:t>Click to add slide title</a:t>
            </a:r>
          </a:p>
        </p:txBody>
      </p:sp>
    </p:spTree>
    <p:extLst>
      <p:ext uri="{BB962C8B-B14F-4D97-AF65-F5344CB8AC3E}">
        <p14:creationId xmlns:p14="http://schemas.microsoft.com/office/powerpoint/2010/main" val="197971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8EF8D4-E7CC-944C-B26A-C90FBFD21F2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D4AD5E22-B959-4B5E-A82E-A3EA5514A3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04DCF-3D69-461A-A65A-D1DC1311118F}"/>
              </a:ext>
            </a:extLst>
          </p:cNvPr>
          <p:cNvSpPr>
            <a:spLocks noGrp="1"/>
          </p:cNvSpPr>
          <p:nvPr>
            <p:ph type="dt" sz="half" idx="10"/>
          </p:nvPr>
        </p:nvSpPr>
        <p:spPr/>
        <p:txBody>
          <a:bodyPr/>
          <a:lstStyle/>
          <a:p>
            <a:fld id="{DB5C3BE7-E80C-4D5C-8EB8-295547A75DAE}" type="datetimeFigureOut">
              <a:rPr lang="en-US" smtClean="0"/>
              <a:t>5/26/2023</a:t>
            </a:fld>
            <a:endParaRPr lang="en-US" dirty="0"/>
          </a:p>
        </p:txBody>
      </p:sp>
      <p:sp>
        <p:nvSpPr>
          <p:cNvPr id="4" name="Footer Placeholder 3">
            <a:extLst>
              <a:ext uri="{FF2B5EF4-FFF2-40B4-BE49-F238E27FC236}">
                <a16:creationId xmlns:a16="http://schemas.microsoft.com/office/drawing/2014/main" id="{256819A5-4CBC-4639-81D8-4C116B788DA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919AC1-069A-48C5-B1D4-FC07630A2A3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6" name="Picture 5">
            <a:extLst>
              <a:ext uri="{FF2B5EF4-FFF2-40B4-BE49-F238E27FC236}">
                <a16:creationId xmlns:a16="http://schemas.microsoft.com/office/drawing/2014/main" id="{B9DBF7BC-BC7A-5248-B04A-EDBD69E124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61953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B816E31-77FA-8949-8661-38BF60CB076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Date Placeholder 1">
            <a:extLst>
              <a:ext uri="{FF2B5EF4-FFF2-40B4-BE49-F238E27FC236}">
                <a16:creationId xmlns:a16="http://schemas.microsoft.com/office/drawing/2014/main" id="{FB744649-15FC-4A75-869D-722F2242C68B}"/>
              </a:ext>
            </a:extLst>
          </p:cNvPr>
          <p:cNvSpPr>
            <a:spLocks noGrp="1"/>
          </p:cNvSpPr>
          <p:nvPr>
            <p:ph type="dt" sz="half" idx="10"/>
          </p:nvPr>
        </p:nvSpPr>
        <p:spPr/>
        <p:txBody>
          <a:bodyPr/>
          <a:lstStyle/>
          <a:p>
            <a:fld id="{DB5C3BE7-E80C-4D5C-8EB8-295547A75DAE}" type="datetimeFigureOut">
              <a:rPr lang="en-US" smtClean="0"/>
              <a:t>5/26/2023</a:t>
            </a:fld>
            <a:endParaRPr lang="en-US" dirty="0"/>
          </a:p>
        </p:txBody>
      </p:sp>
      <p:sp>
        <p:nvSpPr>
          <p:cNvPr id="3" name="Footer Placeholder 2">
            <a:extLst>
              <a:ext uri="{FF2B5EF4-FFF2-40B4-BE49-F238E27FC236}">
                <a16:creationId xmlns:a16="http://schemas.microsoft.com/office/drawing/2014/main" id="{394ED3A8-5E75-473A-AFB8-0C9C108763B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0EB949-22D7-473F-AD11-37456B6600CA}"/>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5" name="Picture 4">
            <a:extLst>
              <a:ext uri="{FF2B5EF4-FFF2-40B4-BE49-F238E27FC236}">
                <a16:creationId xmlns:a16="http://schemas.microsoft.com/office/drawing/2014/main" id="{AA895AA7-1587-7A44-B6E7-4AAE93B26F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7462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274CE-68B4-4471-88A1-7A2F06A4179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EB173B-AA29-42AE-B63E-363191608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5C3A81-A3FB-407B-9CF7-A75201601059}"/>
              </a:ext>
            </a:extLst>
          </p:cNvPr>
          <p:cNvSpPr>
            <a:spLocks noGrp="1"/>
          </p:cNvSpPr>
          <p:nvPr>
            <p:ph type="dt" sz="half" idx="2"/>
          </p:nvPr>
        </p:nvSpPr>
        <p:spPr>
          <a:xfrm>
            <a:off x="2412480" y="6356352"/>
            <a:ext cx="2743200" cy="365125"/>
          </a:xfrm>
          <a:prstGeom prst="rect">
            <a:avLst/>
          </a:prstGeom>
        </p:spPr>
        <p:txBody>
          <a:bodyPr vert="horz" lIns="91440" tIns="45720" rIns="91440" bIns="45720" rtlCol="0" anchor="ctr"/>
          <a:lstStyle>
            <a:lvl1pPr algn="l">
              <a:defRPr sz="1200" b="1" i="0">
                <a:solidFill>
                  <a:schemeClr val="bg2"/>
                </a:solidFill>
                <a:latin typeface="Franklin Gothic Demi" panose="020B0603020102020204" pitchFamily="34" charset="0"/>
              </a:defRPr>
            </a:lvl1pPr>
          </a:lstStyle>
          <a:p>
            <a:fld id="{DB5C3BE7-E80C-4D5C-8EB8-295547A75DAE}" type="datetimeFigureOut">
              <a:rPr lang="en-US" smtClean="0"/>
              <a:pPr/>
              <a:t>5/26/2023</a:t>
            </a:fld>
            <a:endParaRPr lang="en-US" dirty="0"/>
          </a:p>
        </p:txBody>
      </p:sp>
      <p:sp>
        <p:nvSpPr>
          <p:cNvPr id="5" name="Footer Placeholder 4">
            <a:extLst>
              <a:ext uri="{FF2B5EF4-FFF2-40B4-BE49-F238E27FC236}">
                <a16:creationId xmlns:a16="http://schemas.microsoft.com/office/drawing/2014/main" id="{3DACF0FC-C65B-460D-AB67-064DEA95DAA3}"/>
              </a:ext>
            </a:extLst>
          </p:cNvPr>
          <p:cNvSpPr>
            <a:spLocks noGrp="1"/>
          </p:cNvSpPr>
          <p:nvPr>
            <p:ph type="ftr" sz="quarter" idx="3"/>
          </p:nvPr>
        </p:nvSpPr>
        <p:spPr>
          <a:xfrm>
            <a:off x="5528035" y="6356352"/>
            <a:ext cx="4114800" cy="365125"/>
          </a:xfrm>
          <a:prstGeom prst="rect">
            <a:avLst/>
          </a:prstGeom>
        </p:spPr>
        <p:txBody>
          <a:bodyPr vert="horz" lIns="91440" tIns="45720" rIns="91440" bIns="45720" rtlCol="0" anchor="ctr"/>
          <a:lstStyle>
            <a:lvl1pPr algn="ctr">
              <a:defRPr sz="1200" b="1" i="0">
                <a:solidFill>
                  <a:schemeClr val="bg2"/>
                </a:solidFill>
                <a:latin typeface="Franklin Gothic Demi" panose="020B0603020102020204" pitchFamily="34" charset="0"/>
              </a:defRPr>
            </a:lvl1pPr>
          </a:lstStyle>
          <a:p>
            <a:endParaRPr lang="en-US" dirty="0"/>
          </a:p>
        </p:txBody>
      </p:sp>
      <p:sp>
        <p:nvSpPr>
          <p:cNvPr id="6" name="Slide Number Placeholder 5">
            <a:extLst>
              <a:ext uri="{FF2B5EF4-FFF2-40B4-BE49-F238E27FC236}">
                <a16:creationId xmlns:a16="http://schemas.microsoft.com/office/drawing/2014/main" id="{E4D4809D-D249-4D5C-A9E2-7E6FF603C0D2}"/>
              </a:ext>
            </a:extLst>
          </p:cNvPr>
          <p:cNvSpPr>
            <a:spLocks noGrp="1"/>
          </p:cNvSpPr>
          <p:nvPr>
            <p:ph type="sldNum" sz="quarter" idx="4"/>
          </p:nvPr>
        </p:nvSpPr>
        <p:spPr>
          <a:xfrm>
            <a:off x="9982986" y="6356352"/>
            <a:ext cx="1370815" cy="365125"/>
          </a:xfrm>
          <a:prstGeom prst="rect">
            <a:avLst/>
          </a:prstGeom>
        </p:spPr>
        <p:txBody>
          <a:bodyPr vert="horz" lIns="91440" tIns="45720" rIns="91440" bIns="45720" rtlCol="0" anchor="ctr"/>
          <a:lstStyle>
            <a:lvl1pPr algn="r">
              <a:defRPr sz="1200" b="1" i="0">
                <a:solidFill>
                  <a:schemeClr val="bg2"/>
                </a:solidFill>
                <a:latin typeface="Franklin Gothic Demi" panose="020B0603020102020204" pitchFamily="34" charset="0"/>
              </a:defRPr>
            </a:lvl1pPr>
          </a:lstStyle>
          <a:p>
            <a:fld id="{A9EDB695-B233-4887-BF2C-7F3BB78C8EBC}" type="slidenum">
              <a:rPr lang="en-US" smtClean="0"/>
              <a:pPr/>
              <a:t>‹#›</a:t>
            </a:fld>
            <a:endParaRPr lang="en-US" dirty="0"/>
          </a:p>
        </p:txBody>
      </p:sp>
    </p:spTree>
    <p:extLst>
      <p:ext uri="{BB962C8B-B14F-4D97-AF65-F5344CB8AC3E}">
        <p14:creationId xmlns:p14="http://schemas.microsoft.com/office/powerpoint/2010/main" val="275385006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6" r:id="rId6"/>
    <p:sldLayoutId id="2147483657" r:id="rId7"/>
    <p:sldLayoutId id="2147483654" r:id="rId8"/>
    <p:sldLayoutId id="2147483655" r:id="rId9"/>
    <p:sldLayoutId id="2147483659" r:id="rId10"/>
    <p:sldLayoutId id="2147483658" r:id="rId11"/>
  </p:sldLayoutIdLst>
  <p:txStyles>
    <p:titleStyle>
      <a:lvl1pPr algn="l" defTabSz="914377" rtl="0" eaLnBrk="1" latinLnBrk="0" hangingPunct="1">
        <a:lnSpc>
          <a:spcPct val="90000"/>
        </a:lnSpc>
        <a:spcBef>
          <a:spcPct val="0"/>
        </a:spcBef>
        <a:buNone/>
        <a:defRPr sz="4400" b="1" i="0" kern="1200">
          <a:solidFill>
            <a:schemeClr val="tx2"/>
          </a:solidFill>
          <a:latin typeface="Franklin Gothic Demi" panose="020B0603020102020204" pitchFamily="34" charset="0"/>
          <a:ea typeface="+mj-ea"/>
          <a:cs typeface="+mj-cs"/>
        </a:defRPr>
      </a:lvl1pPr>
    </p:titleStyle>
    <p:bodyStyle>
      <a:lvl1pPr marL="228594" indent="-228594" algn="l" defTabSz="914377" rtl="0" eaLnBrk="1" latinLnBrk="0" hangingPunct="1">
        <a:lnSpc>
          <a:spcPct val="100000"/>
        </a:lnSpc>
        <a:spcBef>
          <a:spcPts val="1000"/>
        </a:spcBef>
        <a:spcAft>
          <a:spcPts val="100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facebook.com/Pennsylvania-OSHA-Consultation-Program-548810235234647/" TargetMode="External"/><Relationship Id="rId2" Type="http://schemas.openxmlformats.org/officeDocument/2006/relationships/hyperlink" Target="http://www.iup.edu/pa-oshaconsultation/" TargetMode="External"/><Relationship Id="rId1" Type="http://schemas.openxmlformats.org/officeDocument/2006/relationships/slideLayout" Target="../slideLayouts/slideLayout1.xml"/><Relationship Id="rId4" Type="http://schemas.openxmlformats.org/officeDocument/2006/relationships/hyperlink" Target="https://twitter.com/search?q=PA%20OSHA%20Consultation&amp;src=savs"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0E600-516D-4156-B3F6-49679D712FA6}"/>
              </a:ext>
            </a:extLst>
          </p:cNvPr>
          <p:cNvSpPr/>
          <p:nvPr/>
        </p:nvSpPr>
        <p:spPr>
          <a:xfrm>
            <a:off x="3048000" y="1120676"/>
            <a:ext cx="6096000" cy="5047536"/>
          </a:xfrm>
          <a:prstGeom prst="rect">
            <a:avLst/>
          </a:prstGeom>
        </p:spPr>
        <p:txBody>
          <a:bodyPr>
            <a:spAutoFit/>
          </a:bodyPr>
          <a:lstStyle/>
          <a:p>
            <a:pPr algn="ctr"/>
            <a:r>
              <a:rPr lang="en-US" altLang="en-US" sz="6000" b="1" dirty="0">
                <a:solidFill>
                  <a:schemeClr val="bg1"/>
                </a:solidFill>
              </a:rPr>
              <a:t>Welcome</a:t>
            </a:r>
            <a:br>
              <a:rPr lang="en-US" altLang="en-US" sz="6000" b="1" dirty="0">
                <a:solidFill>
                  <a:schemeClr val="bg1"/>
                </a:solidFill>
              </a:rPr>
            </a:br>
            <a:br>
              <a:rPr lang="en-US" altLang="en-US" sz="3200" b="1" dirty="0">
                <a:solidFill>
                  <a:schemeClr val="bg1"/>
                </a:solidFill>
              </a:rPr>
            </a:br>
            <a:r>
              <a:rPr lang="en-US" altLang="en-US" sz="2800" b="1" dirty="0">
                <a:solidFill>
                  <a:schemeClr val="bg1"/>
                </a:solidFill>
              </a:rPr>
              <a:t>Struck-By and Caught-In/Between Hazards</a:t>
            </a:r>
            <a:br>
              <a:rPr lang="en-US" altLang="en-US" sz="2800" b="1" u="sng" dirty="0">
                <a:solidFill>
                  <a:schemeClr val="bg1"/>
                </a:solidFill>
              </a:rPr>
            </a:br>
            <a:br>
              <a:rPr lang="en-US" altLang="en-US" sz="2800" b="1" u="sng" dirty="0">
                <a:solidFill>
                  <a:schemeClr val="bg1"/>
                </a:solidFill>
              </a:rPr>
            </a:br>
            <a:r>
              <a:rPr lang="en-US" altLang="en-US" sz="2000" b="1" dirty="0">
                <a:solidFill>
                  <a:schemeClr val="bg1"/>
                </a:solidFill>
              </a:rPr>
              <a:t>Will begin at 10:30am</a:t>
            </a:r>
            <a:br>
              <a:rPr lang="en-US" altLang="en-US" sz="2000" b="1" dirty="0">
                <a:solidFill>
                  <a:schemeClr val="bg1"/>
                </a:solidFill>
              </a:rPr>
            </a:br>
            <a:br>
              <a:rPr lang="en-US" altLang="en-US" b="1" dirty="0">
                <a:solidFill>
                  <a:schemeClr val="bg1"/>
                </a:solidFill>
              </a:rPr>
            </a:br>
            <a:r>
              <a:rPr lang="en-US" altLang="en-US" b="1" dirty="0">
                <a:solidFill>
                  <a:schemeClr val="bg1"/>
                </a:solidFill>
              </a:rPr>
              <a:t>Presented by:</a:t>
            </a:r>
            <a:br>
              <a:rPr lang="en-US" altLang="en-US" b="1" dirty="0">
                <a:solidFill>
                  <a:schemeClr val="bg1"/>
                </a:solidFill>
              </a:rPr>
            </a:br>
            <a:r>
              <a:rPr lang="en-US" altLang="en-US" b="1" dirty="0">
                <a:solidFill>
                  <a:schemeClr val="bg1"/>
                </a:solidFill>
              </a:rPr>
              <a:t>Jason Drain, MS, CSP</a:t>
            </a:r>
            <a:br>
              <a:rPr lang="en-US" altLang="en-US" dirty="0">
                <a:solidFill>
                  <a:schemeClr val="bg1"/>
                </a:solidFill>
              </a:rPr>
            </a:br>
            <a:br>
              <a:rPr lang="en-US" altLang="en-US" dirty="0">
                <a:solidFill>
                  <a:schemeClr val="bg1"/>
                </a:solidFill>
              </a:rPr>
            </a:br>
            <a:r>
              <a:rPr lang="en-US" altLang="en-US" b="1" dirty="0">
                <a:solidFill>
                  <a:schemeClr val="bg1"/>
                </a:solidFill>
              </a:rPr>
              <a:t>Pennsylvania OSHA Consultation Office</a:t>
            </a:r>
            <a:br>
              <a:rPr lang="en-US" altLang="en-US" b="1" dirty="0">
                <a:solidFill>
                  <a:schemeClr val="bg1"/>
                </a:solidFill>
              </a:rPr>
            </a:br>
            <a:r>
              <a:rPr lang="en-US" altLang="en-US" dirty="0">
                <a:solidFill>
                  <a:schemeClr val="bg1"/>
                </a:solidFill>
              </a:rPr>
              <a:t>Phone: 800-382-1241 or 724-357-4095</a:t>
            </a:r>
            <a:br>
              <a:rPr lang="en-US" altLang="en-US" dirty="0">
                <a:solidFill>
                  <a:schemeClr val="bg1"/>
                </a:solidFill>
              </a:rPr>
            </a:br>
            <a:r>
              <a:rPr lang="en-US" altLang="en-US" dirty="0">
                <a:solidFill>
                  <a:schemeClr val="bg1"/>
                </a:solidFill>
              </a:rPr>
              <a:t>Website</a:t>
            </a:r>
            <a:r>
              <a:rPr lang="en-US" altLang="en-US" b="1" dirty="0">
                <a:solidFill>
                  <a:schemeClr val="bg1"/>
                </a:solidFill>
              </a:rPr>
              <a:t>: </a:t>
            </a:r>
            <a:r>
              <a:rPr lang="en-US" altLang="en-US" b="1" dirty="0">
                <a:solidFill>
                  <a:schemeClr val="bg1"/>
                </a:solidFill>
                <a:hlinkClick r:id="rId2">
                  <a:extLst>
                    <a:ext uri="{A12FA001-AC4F-418D-AE19-62706E023703}">
                      <ahyp:hlinkClr xmlns:ahyp="http://schemas.microsoft.com/office/drawing/2018/hyperlinkcolor" val="tx"/>
                    </a:ext>
                  </a:extLst>
                </a:hlinkClick>
              </a:rPr>
              <a:t>www.iup.edu/pa-oshaconsultation</a:t>
            </a:r>
            <a:endParaRPr lang="en-US" dirty="0">
              <a:solidFill>
                <a:schemeClr val="bg1"/>
              </a:solidFill>
            </a:endParaRPr>
          </a:p>
        </p:txBody>
      </p:sp>
    </p:spTree>
    <p:extLst>
      <p:ext uri="{BB962C8B-B14F-4D97-AF65-F5344CB8AC3E}">
        <p14:creationId xmlns:p14="http://schemas.microsoft.com/office/powerpoint/2010/main" val="106465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solidFill>
                  <a:srgbClr val="9E0000"/>
                </a:solidFill>
              </a:rPr>
              <a:t>Struck-By Falling Objects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lnSpcReduction="10000"/>
          </a:bodyPr>
          <a:lstStyle/>
          <a:p>
            <a:r>
              <a:rPr lang="en-US" b="1" dirty="0"/>
              <a:t>Examples</a:t>
            </a:r>
          </a:p>
          <a:p>
            <a:pPr lvl="1"/>
            <a:r>
              <a:rPr lang="en-US" b="1" dirty="0"/>
              <a:t>Worker was tearing down a transmission structure using a digger-derrick when a pole broke and struck him on the head. </a:t>
            </a:r>
          </a:p>
          <a:p>
            <a:pPr lvl="1"/>
            <a:r>
              <a:rPr lang="en-US" b="1" dirty="0"/>
              <a:t>Four workers rebuilding a bridge that had washed out by floods were injured when a crane boom cable broke, and the boom fell on them. </a:t>
            </a:r>
          </a:p>
          <a:p>
            <a:pPr lvl="1"/>
            <a:r>
              <a:rPr lang="en-US" b="1" dirty="0"/>
              <a:t>Worker was struck by a load of wall panels that fell off his truck. </a:t>
            </a:r>
          </a:p>
          <a:p>
            <a:pPr lvl="1"/>
            <a:r>
              <a:rPr lang="en-US" b="1" dirty="0"/>
              <a:t>Worker was engaged in cutting an 8,000-lb boiler in sections with a cutting torch. The section being cut, fell off allowing the remaining section, 5000 </a:t>
            </a:r>
            <a:r>
              <a:rPr lang="en-US" b="1" dirty="0" err="1"/>
              <a:t>lbs</a:t>
            </a:r>
            <a:r>
              <a:rPr lang="en-US" b="1" dirty="0"/>
              <a:t>, to flip over onto its bottom and land on the worker. </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93008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solidFill>
                  <a:srgbClr val="9E0000"/>
                </a:solidFill>
              </a:rPr>
              <a:t>Struck-By Swinging Objects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400" b="1" dirty="0"/>
              <a:t>When materials are mechanically lifted, they have the potential to swing and strike workers. As the load is lifted, the materials may swing, twist or turn. This movement can catch workers by surprise, and they could be hit by the swinging load</a:t>
            </a:r>
            <a:r>
              <a:rPr lang="en-US" sz="2400" dirty="0"/>
              <a:t>.</a:t>
            </a:r>
          </a:p>
          <a:p>
            <a:r>
              <a:rPr lang="en-US" sz="2400" b="1" dirty="0"/>
              <a:t>The source of injury has been referred to objects which are not free standing, they are attached at some point or are being held by the worker. This includes instances where a hinge-like motion retracts creating swinging motion in which the worker is struck-by a slamming or swinging motion. </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084251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solidFill>
                  <a:srgbClr val="9E0000"/>
                </a:solidFill>
              </a:rPr>
              <a:t>Struck-By Swinging Objects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b="1" dirty="0"/>
              <a:t>Examples</a:t>
            </a:r>
          </a:p>
          <a:p>
            <a:pPr lvl="1"/>
            <a:r>
              <a:rPr lang="en-US" b="1" dirty="0"/>
              <a:t>Worker was working within the swing radius of a barge-mounted crane used in dredging operations. He was hit and killed. </a:t>
            </a:r>
          </a:p>
          <a:p>
            <a:pPr lvl="1"/>
            <a:r>
              <a:rPr lang="en-US" b="1" dirty="0"/>
              <a:t>Two workers were instructed by their foreman to set up on a ground slab in the southeastern corner of a building. They were to land and place reinforcing steel using a crane. The operator made the pick and was swinging around and lowering it to his left using hand signals when the right pennant line broke at the yoke/bridle. The boom collapsed, striking one of the workers on the head and killing him.  </a:t>
            </a:r>
          </a:p>
          <a:p>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584320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solidFill>
                  <a:srgbClr val="9E0000"/>
                </a:solidFill>
              </a:rPr>
              <a:t>Struck-By Rolling Objects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3200" b="1" dirty="0"/>
              <a:t>Struck-by rolling object is when an object which is rolling, moving, or sliding on the same level at which the worker is located. Includes instances in which the worker is struck or run over by a moving vehicle without being caught under it or instances in which the worker is struck-by a sliding object or equipment on the same level.</a:t>
            </a:r>
            <a:endParaRPr lang="en-US" sz="32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135582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solidFill>
                  <a:srgbClr val="9E0000"/>
                </a:solidFill>
              </a:rPr>
              <a:t>Struck-By Rolling Objects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b="1" dirty="0"/>
              <a:t>Examples</a:t>
            </a:r>
          </a:p>
          <a:p>
            <a:pPr lvl="1"/>
            <a:r>
              <a:rPr lang="en-US" b="1" dirty="0"/>
              <a:t>Worker was flagging traffic and was struck by a truck.</a:t>
            </a:r>
          </a:p>
          <a:p>
            <a:pPr lvl="1"/>
            <a:r>
              <a:rPr lang="en-US" b="1" dirty="0"/>
              <a:t>A four-person ground crew was working with a mobile under-hung bridge crane. The crane ran over one of the crew members, who had walked too close to the wheel of the crane.</a:t>
            </a:r>
          </a:p>
          <a:p>
            <a:pPr lvl="1"/>
            <a:r>
              <a:rPr lang="en-US" b="1" dirty="0"/>
              <a:t>Worker suffered fatal injuries after being struck by a moving semi truck while loading/unloading freight</a:t>
            </a:r>
          </a:p>
          <a:p>
            <a:pPr lvl="1"/>
            <a:r>
              <a:rPr lang="en-US" b="1" dirty="0"/>
              <a:t>While walking along track, worker was struck by unmanned rail car at airport. </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873910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solidFill>
                  <a:srgbClr val="9E0000"/>
                </a:solidFill>
              </a:rPr>
              <a:t>Prevention</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Autofit/>
          </a:bodyPr>
          <a:lstStyle/>
          <a:p>
            <a:r>
              <a:rPr lang="en-US" sz="3200" b="1" dirty="0"/>
              <a:t>Protect yourself around heavy equipment [cranes, excavators, etc.] </a:t>
            </a:r>
          </a:p>
          <a:p>
            <a:r>
              <a:rPr lang="en-US" sz="3200" b="1" dirty="0"/>
              <a:t>Protect yourself around motor vehicles [trucks, cars, etc.] </a:t>
            </a:r>
          </a:p>
          <a:p>
            <a:r>
              <a:rPr lang="en-US" sz="3200" b="1" dirty="0"/>
              <a:t>General safe work practices </a:t>
            </a:r>
          </a:p>
          <a:p>
            <a:r>
              <a:rPr lang="en-US" sz="3200" b="1" dirty="0"/>
              <a:t>Personal protective equipment (PPE) </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69105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solidFill>
                  <a:srgbClr val="9E0000"/>
                </a:solidFill>
              </a:rPr>
              <a:t>Caught-In/Between</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3200" b="1" dirty="0"/>
              <a:t>Events that can be classified as Caught-In/Between</a:t>
            </a:r>
          </a:p>
          <a:p>
            <a:pPr lvl="1"/>
            <a:r>
              <a:rPr lang="en-US" sz="2800" b="1" dirty="0"/>
              <a:t>Machinery that has unguarded moving parts causing Caught-In/Between incidents </a:t>
            </a:r>
          </a:p>
          <a:p>
            <a:pPr lvl="1"/>
            <a:r>
              <a:rPr lang="en-US" sz="2800" b="1" dirty="0"/>
              <a:t>Buried in or by </a:t>
            </a:r>
          </a:p>
          <a:p>
            <a:pPr lvl="1"/>
            <a:r>
              <a:rPr lang="en-US" sz="2800" b="1" dirty="0"/>
              <a:t>Pinned between</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8148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t>Machinery that has Unguarded Moving Parts</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Autofit/>
          </a:bodyPr>
          <a:lstStyle/>
          <a:p>
            <a:r>
              <a:rPr lang="en-US" sz="2400" b="1" dirty="0"/>
              <a:t>Almost all sites use machinery that has moving or rotating parts or that requires maintenance or repair at some point during construction. If machinery is not properly guarded or de-energized during maintenance or repair, injuries from caught-in/between hazards may result. When machines or power tools are not properly guarded, workers can get their clothing or parts of their body caught in the machines. If machines are not de-energized (locked-out) when they are being repaired, they may cycle or otherwise start up and catch a worker’s body part or clothing and cause injury or death. </a:t>
            </a:r>
          </a:p>
          <a:p>
            <a:r>
              <a:rPr lang="en-US" sz="2400" b="1" dirty="0"/>
              <a:t>Workers can be trapped and crushed under heavy equipment that tips, especially if they are thrown from the equipment. </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8777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t>Machinery that has Unguarded Moving Parts</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400" b="1" dirty="0"/>
              <a:t>Examples</a:t>
            </a:r>
          </a:p>
          <a:p>
            <a:pPr lvl="1"/>
            <a:r>
              <a:rPr lang="en-US" sz="2000" b="1" dirty="0"/>
              <a:t>A three-man crew was installing an underground telephone cable in a residential area. They had just completed a bore hole under a driveway using a horizontal boring machine. The bore hole rod had been removed from the hole. While the rod was still rotating, the operator straddled it and stooped over to pick it up. His trouser leg became entangled in the rotating rod, and he was flipped over. He struck tools and materials, sustaining fatal injuries. </a:t>
            </a:r>
          </a:p>
          <a:p>
            <a:pPr lvl="1"/>
            <a:r>
              <a:rPr lang="en-US" sz="2000" b="1" dirty="0"/>
              <a:t>An employee was driving a front-end loader up a dirt ramp onto a lowboy trailer. The tractor tread began to slide off the trailer. As the tractor began to tip, the operator, who was not wearing a seat belt, jumped from the cab. As he hit the ground, the tractor’s rollover protective structure fell on top of him, crushing him. </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421502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t>Buried In or By</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3200" b="1" dirty="0"/>
              <a:t>The major hazard related to buried in or by is cave-ins of unprotected trenches and excavations. Cave-ins crush or suffocate workers. Workers who are working underneath large scaffolds may also be buried if the scaffolds collapse. Workers may be buried and crushed by walls that collapse during demolition.</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26519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2428694" y="1307236"/>
            <a:ext cx="7369233" cy="1325563"/>
          </a:xfrm>
        </p:spPr>
        <p:txBody>
          <a:bodyPr/>
          <a:lstStyle/>
          <a:p>
            <a:pPr algn="ctr"/>
            <a:r>
              <a:rPr lang="en-US" dirty="0">
                <a:solidFill>
                  <a:srgbClr val="9E0000"/>
                </a:solidFill>
              </a:rPr>
              <a:t>Struck-By and Caught-In/Between Hazards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93866" y="2911820"/>
            <a:ext cx="10515600" cy="2973590"/>
          </a:xfrm>
        </p:spPr>
        <p:txBody>
          <a:bodyPr>
            <a:normAutofit/>
          </a:bodyPr>
          <a:lstStyle/>
          <a:p>
            <a:pPr marL="0" indent="0" algn="ctr">
              <a:buNone/>
            </a:pPr>
            <a:r>
              <a:rPr lang="en-US" altLang="en-US" sz="2000" b="1" u="sng" dirty="0"/>
              <a:t>Webinar General Info</a:t>
            </a:r>
            <a:br>
              <a:rPr lang="en-US" altLang="en-US" sz="2000" dirty="0"/>
            </a:br>
            <a:r>
              <a:rPr lang="en-US" altLang="en-US" sz="2000" dirty="0"/>
              <a:t>PowerPoint Presentation</a:t>
            </a:r>
            <a:br>
              <a:rPr lang="en-US" altLang="en-US" sz="2000" dirty="0"/>
            </a:br>
            <a:r>
              <a:rPr lang="en-US" altLang="en-US" sz="2000" dirty="0"/>
              <a:t>Q&amp;A</a:t>
            </a:r>
            <a:br>
              <a:rPr lang="en-US" altLang="en-US" sz="2000" dirty="0"/>
            </a:br>
            <a:br>
              <a:rPr lang="en-US" altLang="en-US" sz="2000" b="1" u="sng" dirty="0"/>
            </a:br>
            <a:r>
              <a:rPr lang="en-US" altLang="en-US" sz="2000" b="1" u="sng" dirty="0"/>
              <a:t>Questions</a:t>
            </a:r>
            <a:r>
              <a:rPr lang="en-US" altLang="en-US" sz="2000" b="1" dirty="0"/>
              <a:t> </a:t>
            </a:r>
            <a:br>
              <a:rPr lang="en-US" altLang="en-US" sz="2000" b="1" dirty="0"/>
            </a:br>
            <a:r>
              <a:rPr lang="en-US" altLang="en-US" sz="2000" dirty="0"/>
              <a:t>Chat is open to submit questions.</a:t>
            </a:r>
            <a:br>
              <a:rPr lang="en-US" altLang="en-US" sz="2000" dirty="0"/>
            </a:br>
            <a:r>
              <a:rPr lang="en-US" altLang="en-US" sz="2000" dirty="0"/>
              <a:t>We will be answering questions through this chat feature. If due to the technical nature of the question a more thorough response is required, we will post the answer on our website within seven days of the webinar.</a:t>
            </a:r>
            <a:endParaRPr lang="en-US" sz="2000" dirty="0"/>
          </a:p>
        </p:txBody>
      </p:sp>
      <p:sp>
        <p:nvSpPr>
          <p:cNvPr id="4" name="TextBox 4">
            <a:extLst>
              <a:ext uri="{FF2B5EF4-FFF2-40B4-BE49-F238E27FC236}">
                <a16:creationId xmlns:a16="http://schemas.microsoft.com/office/drawing/2014/main" id="{0DBEB457-DF2D-408D-86B0-30630C57FA36}"/>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86640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t>Buried In or By</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Autofit/>
          </a:bodyPr>
          <a:lstStyle/>
          <a:p>
            <a:r>
              <a:rPr lang="en-US" sz="2400" b="1" dirty="0"/>
              <a:t>Examples</a:t>
            </a:r>
          </a:p>
          <a:p>
            <a:pPr lvl="1"/>
            <a:r>
              <a:rPr lang="en-US" sz="2000" b="1" dirty="0"/>
              <a:t>An employee was installing a small diameter pipe in a trench 3 feet wide, 12-15 feet deep and 90 feet long. The trench was not shored or sloped nor was there a box or shield to protect the employee. Further, there was evidence of a previous cave-in. The employee apparently reentered the trench, and a second cave-in occurred, burying him. He was found face down in the bottom of the trench. </a:t>
            </a:r>
          </a:p>
          <a:p>
            <a:pPr lvl="1"/>
            <a:r>
              <a:rPr lang="en-US" sz="2000" b="1" dirty="0"/>
              <a:t>An employee was working in a trench 4 feet wide and 7 feet deep. About 30 feet away a backhoe was straddling the trench. The backhoe operator noticed a large chunk of dirt falling from the side wall behind the worker in the trench. He called out a warning. Before the worker could climb out, 6 to 8 feet of the trench wall had collapsed on him and covered his body up to his neck. He suffocated before the backhoe operator could dig him out. There were no exit ladders. No sloping or shoring had been used in the trench. </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179802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t>Pinned Between</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3200" b="1" dirty="0"/>
              <a:t>You can be pinned between equipment and a solid object, such as a wall or another piece of equipment; between materials being stacked or stored and a solid object, such as a wall or another piece of equipment; or between shoring and construction materials in a trench. These types of hazards can result in multiple broken bones, asphyxiation, or death</a:t>
            </a:r>
            <a:r>
              <a:rPr lang="en-US" sz="1400" dirty="0"/>
              <a:t>. </a:t>
            </a:r>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119076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t>Pinned Between</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fontScale="92500" lnSpcReduction="20000"/>
          </a:bodyPr>
          <a:lstStyle/>
          <a:p>
            <a:r>
              <a:rPr lang="en-US" altLang="en-US" sz="3300" b="1" dirty="0"/>
              <a:t>Examples</a:t>
            </a:r>
          </a:p>
          <a:p>
            <a:pPr lvl="1"/>
            <a:r>
              <a:rPr lang="en-US" sz="2600" b="1" dirty="0"/>
              <a:t>Contractor was operating a backhoe when an employee attempted to walk between the swinging superstructure of the backhoe and a concrete wall. The employee approached the backhoe from the operator’s blind side; the superstructure crushed him against the wall. </a:t>
            </a:r>
          </a:p>
          <a:p>
            <a:pPr lvl="1"/>
            <a:r>
              <a:rPr lang="en-US" sz="2600" b="1" dirty="0"/>
              <a:t>Four workers were in an excavation approximately 9 feet wide, 32 feet long and 7 feet deep. Steel plates being used as shoring, were placed vertically against the north and south walls of the excavation at a 30-degree angle [no horizontal braces between the plates]. The steel plate on the south wall tipped over, pinning (and killing) an employee between the steel plate and the pipe casing.</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985700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t>Prevention</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b="1" dirty="0"/>
              <a:t>Use Machinery that is Properly Guarded </a:t>
            </a:r>
          </a:p>
          <a:p>
            <a:r>
              <a:rPr lang="en-US" b="1" dirty="0"/>
              <a:t>Use Other Methods to Ensure that Machinery Is Sufficiently Supported, Secured or Otherwise Made Safe </a:t>
            </a:r>
          </a:p>
          <a:p>
            <a:r>
              <a:rPr lang="en-US" b="1" dirty="0"/>
              <a:t>Protect Yourself from Being Pinned Between Equipment, Materials, or Other Objects </a:t>
            </a:r>
          </a:p>
          <a:p>
            <a:r>
              <a:rPr lang="en-US" b="1" dirty="0"/>
              <a:t>Protect Yourself on Excavation Sites </a:t>
            </a:r>
          </a:p>
          <a:p>
            <a:r>
              <a:rPr lang="en-US" b="1" dirty="0"/>
              <a:t>Training </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277388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B6CB8603-4A8E-4F0E-A36A-0D2E419A1C55}"/>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
        <p:nvSpPr>
          <p:cNvPr id="6" name="Rectangle 5">
            <a:extLst>
              <a:ext uri="{FF2B5EF4-FFF2-40B4-BE49-F238E27FC236}">
                <a16:creationId xmlns:a16="http://schemas.microsoft.com/office/drawing/2014/main" id="{A35B673B-A910-43AB-82F6-DB0D7EEBC9C9}"/>
              </a:ext>
            </a:extLst>
          </p:cNvPr>
          <p:cNvSpPr/>
          <p:nvPr/>
        </p:nvSpPr>
        <p:spPr>
          <a:xfrm>
            <a:off x="952500" y="1"/>
            <a:ext cx="9405158" cy="742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4">
            <a:extLst>
              <a:ext uri="{FF2B5EF4-FFF2-40B4-BE49-F238E27FC236}">
                <a16:creationId xmlns:a16="http://schemas.microsoft.com/office/drawing/2014/main" id="{B6CB8603-4A8E-4F0E-A36A-0D2E419A1C55}"/>
              </a:ext>
            </a:extLst>
          </p:cNvPr>
          <p:cNvSpPr txBox="1">
            <a:spLocks noChangeArrowheads="1"/>
          </p:cNvSpPr>
          <p:nvPr/>
        </p:nvSpPr>
        <p:spPr bwMode="auto">
          <a:xfrm>
            <a:off x="555567" y="172647"/>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lnSpc>
                <a:spcPct val="90000"/>
              </a:lnSpc>
              <a:spcBef>
                <a:spcPct val="0"/>
              </a:spcBef>
              <a:spcAft>
                <a:spcPts val="600"/>
              </a:spcAft>
              <a:buNone/>
            </a:pPr>
            <a:r>
              <a:rPr lang="en-US" altLang="en-US" sz="4400" b="1" i="0" kern="1200" dirty="0">
                <a:solidFill>
                  <a:schemeClr val="tx2"/>
                </a:solidFill>
                <a:ea typeface="+mj-ea"/>
                <a:cs typeface="Calibri" panose="020F0502020204030204" pitchFamily="34" charset="0"/>
              </a:rPr>
              <a:t>www.iup.edu/pa-oshaconsultation</a:t>
            </a:r>
          </a:p>
        </p:txBody>
      </p:sp>
      <p:pic>
        <p:nvPicPr>
          <p:cNvPr id="4" name="Picture 3">
            <a:extLst>
              <a:ext uri="{FF2B5EF4-FFF2-40B4-BE49-F238E27FC236}">
                <a16:creationId xmlns:a16="http://schemas.microsoft.com/office/drawing/2014/main" id="{0C34D0DC-740A-1070-4D2B-70ECE231EFD6}"/>
              </a:ext>
            </a:extLst>
          </p:cNvPr>
          <p:cNvPicPr>
            <a:picLocks noChangeAspect="1"/>
          </p:cNvPicPr>
          <p:nvPr/>
        </p:nvPicPr>
        <p:blipFill rotWithShape="1">
          <a:blip r:embed="rId2"/>
          <a:srcRect t="14568" r="4478" b="4280"/>
          <a:stretch/>
        </p:blipFill>
        <p:spPr>
          <a:xfrm>
            <a:off x="1120833" y="1291244"/>
            <a:ext cx="9826336" cy="4720243"/>
          </a:xfrm>
          <a:prstGeom prst="rect">
            <a:avLst/>
          </a:prstGeom>
        </p:spPr>
      </p:pic>
    </p:spTree>
    <p:extLst>
      <p:ext uri="{BB962C8B-B14F-4D97-AF65-F5344CB8AC3E}">
        <p14:creationId xmlns:p14="http://schemas.microsoft.com/office/powerpoint/2010/main" val="1597866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Contact us</a:t>
            </a:r>
            <a:endParaRPr lang="en-US" dirty="0">
              <a:solidFill>
                <a:srgbClr val="9E0000"/>
              </a:solidFill>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656999"/>
            <a:ext cx="10515600" cy="4344785"/>
          </a:xfrm>
        </p:spPr>
        <p:txBody>
          <a:bodyPr>
            <a:normAutofit/>
          </a:bodyPr>
          <a:lstStyle/>
          <a:p>
            <a:pPr marL="0" indent="0">
              <a:buNone/>
            </a:pPr>
            <a:endParaRPr lang="en-US" altLang="en-US" sz="2400" dirty="0"/>
          </a:p>
          <a:p>
            <a:r>
              <a:rPr lang="en-US" altLang="en-US" sz="1800" dirty="0"/>
              <a:t>Pennsylvania OSHA Consultation Office</a:t>
            </a:r>
          </a:p>
          <a:p>
            <a:r>
              <a:rPr lang="en-US" altLang="en-US" sz="1800" dirty="0"/>
              <a:t>Phone: 800-382-1241</a:t>
            </a:r>
          </a:p>
          <a:p>
            <a:r>
              <a:rPr lang="en-US" altLang="en-US" sz="1800" dirty="0"/>
              <a:t>Website: </a:t>
            </a:r>
            <a:r>
              <a:rPr lang="en-US" altLang="en-US" sz="1800" dirty="0">
                <a:solidFill>
                  <a:srgbClr val="0070C0"/>
                </a:solidFill>
                <a:hlinkClick r:id="rId2">
                  <a:extLst>
                    <a:ext uri="{A12FA001-AC4F-418D-AE19-62706E023703}">
                      <ahyp:hlinkClr xmlns:ahyp="http://schemas.microsoft.com/office/drawing/2018/hyperlinkcolor" val="tx"/>
                    </a:ext>
                  </a:extLst>
                </a:hlinkClick>
              </a:rPr>
              <a:t>www.iup.edu/pa-oshaconsultation/</a:t>
            </a:r>
            <a:endParaRPr lang="en-US" altLang="en-US" sz="1800" dirty="0">
              <a:solidFill>
                <a:srgbClr val="0070C0"/>
              </a:solidFill>
            </a:endParaRPr>
          </a:p>
          <a:p>
            <a:r>
              <a:rPr lang="en-US" altLang="en-US" sz="1800" dirty="0"/>
              <a:t>Facebook: </a:t>
            </a:r>
            <a:r>
              <a:rPr lang="en-US" altLang="en-US" sz="1800" dirty="0">
                <a:solidFill>
                  <a:srgbClr val="0070C0"/>
                </a:solidFill>
                <a:hlinkClick r:id="rId3">
                  <a:extLst>
                    <a:ext uri="{A12FA001-AC4F-418D-AE19-62706E023703}">
                      <ahyp:hlinkClr xmlns:ahyp="http://schemas.microsoft.com/office/drawing/2018/hyperlinkcolor" val="tx"/>
                    </a:ext>
                  </a:extLst>
                </a:hlinkClick>
              </a:rPr>
              <a:t>https://www.facebook.com/Pennsylvania-OSHA-Consultation-Program-548810235234647/</a:t>
            </a:r>
            <a:endParaRPr lang="en-US" altLang="en-US" sz="1800" dirty="0">
              <a:solidFill>
                <a:srgbClr val="0070C0"/>
              </a:solidFill>
            </a:endParaRPr>
          </a:p>
          <a:p>
            <a:r>
              <a:rPr lang="en-US" altLang="en-US" sz="1800" dirty="0"/>
              <a:t>Twitter: </a:t>
            </a:r>
            <a:r>
              <a:rPr lang="en-US" altLang="en-US" sz="1800" dirty="0">
                <a:solidFill>
                  <a:srgbClr val="0070C0"/>
                </a:solidFill>
                <a:hlinkClick r:id="rId4">
                  <a:extLst>
                    <a:ext uri="{A12FA001-AC4F-418D-AE19-62706E023703}">
                      <ahyp:hlinkClr xmlns:ahyp="http://schemas.microsoft.com/office/drawing/2018/hyperlinkcolor" val="tx"/>
                    </a:ext>
                  </a:extLst>
                </a:hlinkClick>
              </a:rPr>
              <a:t>https://twitter.com/search?q=PA%20OSHA%20Consultation&amp;src=savs</a:t>
            </a:r>
            <a:endParaRPr lang="en-US" altLang="en-US" sz="18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347383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Thank You</a:t>
            </a:r>
            <a:endParaRPr lang="en-US" dirty="0">
              <a:solidFill>
                <a:srgbClr val="9E0000"/>
              </a:solidFill>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812175"/>
            <a:ext cx="10515600" cy="4344785"/>
          </a:xfrm>
        </p:spPr>
        <p:txBody>
          <a:bodyPr>
            <a:normAutofit/>
          </a:bodyPr>
          <a:lstStyle/>
          <a:p>
            <a:pPr algn="ctr">
              <a:buFontTx/>
              <a:buNone/>
              <a:defRPr/>
            </a:pPr>
            <a:endParaRPr lang="en-US" altLang="en-US" sz="2400" dirty="0"/>
          </a:p>
          <a:p>
            <a:pPr algn="ctr">
              <a:buFontTx/>
              <a:buNone/>
              <a:defRPr/>
            </a:pPr>
            <a:r>
              <a:rPr lang="en-US" altLang="en-US" sz="2400" b="1" dirty="0"/>
              <a:t>Pennsylvania OSHA Consultation Office</a:t>
            </a:r>
          </a:p>
          <a:p>
            <a:pPr algn="ctr">
              <a:buFontTx/>
              <a:buNone/>
              <a:defRPr/>
            </a:pPr>
            <a:r>
              <a:rPr lang="en-US" altLang="en-US" sz="2400" dirty="0"/>
              <a:t>Phone: 800-382-1241 or 724-357-4095</a:t>
            </a:r>
          </a:p>
          <a:p>
            <a:pPr algn="ctr">
              <a:buFontTx/>
              <a:buNone/>
              <a:defRPr/>
            </a:pPr>
            <a:r>
              <a:rPr lang="en-US" altLang="en-US" sz="2400" dirty="0"/>
              <a:t>Website</a:t>
            </a:r>
            <a:r>
              <a:rPr lang="en-US" altLang="en-US" sz="2400" b="1" dirty="0"/>
              <a:t>: </a:t>
            </a:r>
            <a:r>
              <a:rPr lang="en-US" altLang="en-US" sz="2400" dirty="0">
                <a:solidFill>
                  <a:srgbClr val="0070C0"/>
                </a:solidFill>
                <a:hlinkClick r:id="rId2">
                  <a:extLst>
                    <a:ext uri="{A12FA001-AC4F-418D-AE19-62706E023703}">
                      <ahyp:hlinkClr xmlns:ahyp="http://schemas.microsoft.com/office/drawing/2018/hyperlinkcolor" val="tx"/>
                    </a:ext>
                  </a:extLst>
                </a:hlinkClick>
              </a:rPr>
              <a:t>www.iup.edu/pa-oshaconsultation</a:t>
            </a:r>
            <a:endParaRPr lang="en-US" altLang="en-US" sz="24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100533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solidFill>
                  <a:srgbClr val="9E0000"/>
                </a:solidFill>
              </a:rPr>
              <a:t>Struck-By and Caught In/Between Hazards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Autofit/>
          </a:bodyPr>
          <a:lstStyle/>
          <a:p>
            <a:r>
              <a:rPr lang="en-US" b="1" dirty="0"/>
              <a:t>Part of OSHA’s Focus Four</a:t>
            </a:r>
          </a:p>
          <a:p>
            <a:r>
              <a:rPr lang="en-US" b="1" dirty="0"/>
              <a:t>Sometimes called “Fatal Four”</a:t>
            </a:r>
          </a:p>
          <a:p>
            <a:r>
              <a:rPr lang="en-US" b="1" dirty="0"/>
              <a:t>Initiative developed in 1994 to target the top four safety hazards in construction:</a:t>
            </a:r>
          </a:p>
          <a:p>
            <a:pPr lvl="1"/>
            <a:r>
              <a:rPr lang="en-US" b="1" dirty="0"/>
              <a:t>Falls</a:t>
            </a:r>
          </a:p>
          <a:p>
            <a:pPr lvl="1"/>
            <a:r>
              <a:rPr lang="en-US" b="1" dirty="0"/>
              <a:t>Struck-By</a:t>
            </a:r>
          </a:p>
          <a:p>
            <a:pPr lvl="1"/>
            <a:r>
              <a:rPr lang="en-US" b="1" dirty="0"/>
              <a:t>Caught In/Between</a:t>
            </a:r>
          </a:p>
          <a:p>
            <a:pPr lvl="1"/>
            <a:r>
              <a:rPr lang="en-US" b="1" dirty="0"/>
              <a:t>Electric Shock</a:t>
            </a:r>
            <a:endParaRPr lang="en-US"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356671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solidFill>
                  <a:srgbClr val="9E0000"/>
                </a:solidFill>
              </a:rPr>
              <a:t>Struck-By and Caught-In/Between Hazards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400" b="1" i="1" dirty="0"/>
              <a:t>Struck-By</a:t>
            </a:r>
            <a:r>
              <a:rPr lang="en-US" sz="2400" b="1" dirty="0"/>
              <a:t>: An estimated 10.1% of deaths occurred due to swinging, falling, or misplaced objects. These also include falling objects due to rigging failure, loose or shifting materials, equipment malfunctions, and vehicle or equipment strikes.</a:t>
            </a:r>
          </a:p>
          <a:p>
            <a:r>
              <a:rPr lang="en-US" sz="2400" b="1" i="1" dirty="0"/>
              <a:t>Caught-In/Between</a:t>
            </a:r>
            <a:r>
              <a:rPr lang="en-US" sz="2400" b="1" dirty="0"/>
              <a:t>: Employees caught in or between machines, devices, or tools causing death accounted for about 2.5% of deaths. These also include trench or excavation collapses, as well as workers caught between moving or rotating equipment, or caught in collapsing structures or materials</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306375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solidFill>
                  <a:srgbClr val="9E0000"/>
                </a:solidFill>
              </a:rPr>
              <a:t>Struck-By or Caught-In/Between?</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pPr marL="0" indent="0">
              <a:buNone/>
            </a:pPr>
            <a:r>
              <a:rPr lang="en-US" sz="4000" b="1" dirty="0"/>
              <a:t>When the impact alone creates the injury, the event is considered as </a:t>
            </a:r>
            <a:r>
              <a:rPr lang="en-US" sz="4000" b="1" i="1" dirty="0">
                <a:solidFill>
                  <a:srgbClr val="FF0000"/>
                </a:solidFill>
              </a:rPr>
              <a:t>Struck</a:t>
            </a:r>
            <a:r>
              <a:rPr lang="en-US" sz="4000" b="1" dirty="0"/>
              <a:t>. On the other hand, when the injury is created more as a result of crushing injuries between objects, the event is considered as </a:t>
            </a:r>
            <a:r>
              <a:rPr lang="en-US" sz="4000" b="1" i="1" dirty="0">
                <a:solidFill>
                  <a:srgbClr val="FF0000"/>
                </a:solidFill>
              </a:rPr>
              <a:t>Caught</a:t>
            </a:r>
            <a:r>
              <a:rPr lang="en-US" sz="4000" b="1" dirty="0"/>
              <a:t>. </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240315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Struck-By</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b="1" dirty="0"/>
              <a:t>Struck-by injuries are produced by forcible contact or impact between the injured person and an object or piece of equipment.</a:t>
            </a:r>
          </a:p>
          <a:p>
            <a:r>
              <a:rPr lang="en-US" b="1" dirty="0"/>
              <a:t>Four Categories</a:t>
            </a:r>
          </a:p>
          <a:p>
            <a:pPr lvl="1"/>
            <a:r>
              <a:rPr lang="en-US" b="1" dirty="0"/>
              <a:t>Struck-By Flying Object</a:t>
            </a:r>
          </a:p>
          <a:p>
            <a:pPr lvl="1"/>
            <a:r>
              <a:rPr lang="en-US" b="1" dirty="0"/>
              <a:t>Struck-By Falling Object</a:t>
            </a:r>
          </a:p>
          <a:p>
            <a:pPr lvl="1"/>
            <a:r>
              <a:rPr lang="en-US" b="1" dirty="0"/>
              <a:t>Struck-By Swinging Object</a:t>
            </a:r>
          </a:p>
          <a:p>
            <a:pPr lvl="1"/>
            <a:r>
              <a:rPr lang="en-US" b="1" dirty="0"/>
              <a:t>Struck-By Rolling Object</a:t>
            </a:r>
          </a:p>
          <a:p>
            <a:pPr lvl="1"/>
            <a:endParaRPr lang="en-US" sz="1600"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859898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solidFill>
                  <a:srgbClr val="9E0000"/>
                </a:solidFill>
              </a:rPr>
              <a:t>Struck-By Flying Objects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b="1" dirty="0"/>
              <a:t>Flying object hazard exists when something has been thrown, hurled, or is being propelled across space. It can include instances when a piece of material separates from a tool, machine or other equipment, striking a worker, resulting in injuries or fatality. </a:t>
            </a:r>
          </a:p>
          <a:p>
            <a:r>
              <a:rPr lang="en-US" b="1" dirty="0"/>
              <a:t>Also, a hazard exists if an object is ejected under power by a tool or equipment usually designed for that purpose.</a:t>
            </a:r>
          </a:p>
          <a:p>
            <a:r>
              <a:rPr lang="en-US" b="1" dirty="0"/>
              <a:t>Using compressed air can also cause flying object hazards.</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034639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Struck-By Flying Objects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b="1" dirty="0"/>
              <a:t>Examples</a:t>
            </a:r>
          </a:p>
          <a:p>
            <a:pPr lvl="1"/>
            <a:r>
              <a:rPr lang="en-US" b="1" dirty="0"/>
              <a:t>Worker was removing a frozen bolt from the track of a caterpillar front end loader and was struck-by a bolt that entered his forehead. </a:t>
            </a:r>
          </a:p>
          <a:p>
            <a:pPr lvl="1"/>
            <a:r>
              <a:rPr lang="en-US" b="1" dirty="0"/>
              <a:t>Worker was freeing a pump component under pressure and was impaled by the pump component.</a:t>
            </a:r>
          </a:p>
          <a:p>
            <a:pPr lvl="1"/>
            <a:r>
              <a:rPr lang="en-US" b="1" dirty="0"/>
              <a:t>A worker was killed when a blast of compressed air from a gas pipeline struck him. A compressor was started to fill the pipeline with compressed air in an effort to push out a "pig." when the pipeline suddenly cleared, the employee was still in the way and was killed.</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87241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dirty="0">
                <a:solidFill>
                  <a:srgbClr val="9E0000"/>
                </a:solidFill>
              </a:rPr>
              <a:t>Struck-By Falling Objects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3600" b="1" dirty="0"/>
              <a:t>When the source of injury is falling from an elevation to a lower level, including instances where the injured person is crushed, pinned, or caught under a falling object, </a:t>
            </a:r>
            <a:r>
              <a:rPr lang="en-US" sz="3600" b="1" i="1" dirty="0">
                <a:solidFill>
                  <a:srgbClr val="002060"/>
                </a:solidFill>
              </a:rPr>
              <a:t>other than collapsing material or structures</a:t>
            </a:r>
            <a:r>
              <a:rPr lang="en-US" sz="3600" b="1" dirty="0"/>
              <a:t>, resulting from being struck by a falling object or equipment. </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704865489"/>
      </p:ext>
    </p:extLst>
  </p:cSld>
  <p:clrMapOvr>
    <a:masterClrMapping/>
  </p:clrMapOvr>
</p:sld>
</file>

<file path=ppt/theme/theme1.xml><?xml version="1.0" encoding="utf-8"?>
<a:theme xmlns:a="http://schemas.openxmlformats.org/drawingml/2006/main" name="Office Theme">
  <a:themeElements>
    <a:clrScheme name="IUP 2019">
      <a:dk1>
        <a:srgbClr val="000000"/>
      </a:dk1>
      <a:lt1>
        <a:srgbClr val="FFFFFF"/>
      </a:lt1>
      <a:dk2>
        <a:srgbClr val="9E1B32"/>
      </a:dk2>
      <a:lt2>
        <a:srgbClr val="595959"/>
      </a:lt2>
      <a:accent1>
        <a:srgbClr val="9E1B32"/>
      </a:accent1>
      <a:accent2>
        <a:srgbClr val="595959"/>
      </a:accent2>
      <a:accent3>
        <a:srgbClr val="ECB51B"/>
      </a:accent3>
      <a:accent4>
        <a:srgbClr val="F4824E"/>
      </a:accent4>
      <a:accent5>
        <a:srgbClr val="558185"/>
      </a:accent5>
      <a:accent6>
        <a:srgbClr val="ED596E"/>
      </a:accent6>
      <a:hlink>
        <a:srgbClr val="568286"/>
      </a:hlink>
      <a:folHlink>
        <a:srgbClr val="558185"/>
      </a:folHlink>
    </a:clrScheme>
    <a:fontScheme name="IUP Office 365 Fonts">
      <a:majorFont>
        <a:latin typeface="Franklin Gothic Demi"/>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3C217AD-677F-D24F-AED0-A101B8E738B0}" vid="{7542860F-0F1C-414E-89D0-F5ADD30D187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A94B4AE303654EA1B3ED0F5D3B74A7" ma:contentTypeVersion="16" ma:contentTypeDescription="Create a new document." ma:contentTypeScope="" ma:versionID="27b7c13a7dba81e36468e2369cdbff21">
  <xsd:schema xmlns:xsd="http://www.w3.org/2001/XMLSchema" xmlns:xs="http://www.w3.org/2001/XMLSchema" xmlns:p="http://schemas.microsoft.com/office/2006/metadata/properties" xmlns:ns2="9084b878-4063-4063-a2f4-2dc7d8d331e1" xmlns:ns3="bbecfde1-29a9-4db9-bc32-245c12180cd2" targetNamespace="http://schemas.microsoft.com/office/2006/metadata/properties" ma:root="true" ma:fieldsID="0a04460de4b784708a703289d140aece" ns2:_="" ns3:_="">
    <xsd:import namespace="9084b878-4063-4063-a2f4-2dc7d8d331e1"/>
    <xsd:import namespace="bbecfde1-29a9-4db9-bc32-245c12180c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84b878-4063-4063-a2f4-2dc7d8d331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c463df-4dc7-4bbf-9d12-c16d94ddfa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ecfde1-29a9-4db9-bc32-245c12180cd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370b49-73df-4130-b696-99833ddefccf}" ma:internalName="TaxCatchAll" ma:showField="CatchAllData" ma:web="bbecfde1-29a9-4db9-bc32-245c12180c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becfde1-29a9-4db9-bc32-245c12180cd2" xsi:nil="true"/>
    <lcf76f155ced4ddcb4097134ff3c332f xmlns="9084b878-4063-4063-a2f4-2dc7d8d331e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6A3E68-AFB7-423E-9736-4BE05770D8A1}"/>
</file>

<file path=customXml/itemProps2.xml><?xml version="1.0" encoding="utf-8"?>
<ds:datastoreItem xmlns:ds="http://schemas.openxmlformats.org/officeDocument/2006/customXml" ds:itemID="{AA840B02-7105-42A4-8F16-EC45E077E976}">
  <ds:schemaRefs>
    <ds:schemaRef ds:uri="http://purl.org/dc/dcmitype/"/>
    <ds:schemaRef ds:uri="http://schemas.microsoft.com/office/2006/documentManagement/types"/>
    <ds:schemaRef ds:uri="8f96fc14-4bb7-461b-b8f4-5174a669bc0b"/>
    <ds:schemaRef ds:uri="http://schemas.openxmlformats.org/package/2006/metadata/core-properties"/>
    <ds:schemaRef ds:uri="http://purl.org/dc/elements/1.1/"/>
    <ds:schemaRef ds:uri="3870ece6-baab-44fb-953f-77fb9a8d79d5"/>
    <ds:schemaRef ds:uri="http://schemas.microsoft.com/office/2006/metadata/properties"/>
    <ds:schemaRef ds:uri="http://www.w3.org/XML/1998/namespac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40412AD0-324E-48B9-B3C2-D112A658DB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IUP Woodgrain v1.0</Template>
  <TotalTime>6318</TotalTime>
  <Words>2143</Words>
  <Application>Microsoft Office PowerPoint</Application>
  <PresentationFormat>Widescreen</PresentationFormat>
  <Paragraphs>128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Constantia</vt:lpstr>
      <vt:lpstr>Franklin Gothic Demi</vt:lpstr>
      <vt:lpstr>Office Theme</vt:lpstr>
      <vt:lpstr>PowerPoint Presentation</vt:lpstr>
      <vt:lpstr>Struck-By and Caught-In/Between Hazards</vt:lpstr>
      <vt:lpstr>Struck-By and Caught In/Between Hazards</vt:lpstr>
      <vt:lpstr>Struck-By and Caught-In/Between Hazards</vt:lpstr>
      <vt:lpstr>Struck-By or Caught-In/Between?</vt:lpstr>
      <vt:lpstr>Struck-By</vt:lpstr>
      <vt:lpstr>Struck-By Flying Objects</vt:lpstr>
      <vt:lpstr>Struck-By Flying Objects</vt:lpstr>
      <vt:lpstr>Struck-By Falling Objects</vt:lpstr>
      <vt:lpstr>Struck-By Falling Objects</vt:lpstr>
      <vt:lpstr>Struck-By Swinging Objects</vt:lpstr>
      <vt:lpstr>Struck-By Swinging Objects</vt:lpstr>
      <vt:lpstr>Struck-By Rolling Objects</vt:lpstr>
      <vt:lpstr>Struck-By Rolling Objects</vt:lpstr>
      <vt:lpstr>Prevention</vt:lpstr>
      <vt:lpstr>Caught-In/Between</vt:lpstr>
      <vt:lpstr>Machinery that has Unguarded Moving Parts</vt:lpstr>
      <vt:lpstr>Machinery that has Unguarded Moving Parts</vt:lpstr>
      <vt:lpstr>Buried In or By</vt:lpstr>
      <vt:lpstr>Buried In or By</vt:lpstr>
      <vt:lpstr>Pinned Between</vt:lpstr>
      <vt:lpstr>Pinned Between</vt:lpstr>
      <vt:lpstr>Prevention</vt:lpstr>
      <vt:lpstr>PowerPoint Presentation</vt:lpstr>
      <vt:lpstr>Contact us</vt:lpstr>
      <vt:lpstr>Thank You</vt:lpstr>
    </vt:vector>
  </TitlesOfParts>
  <Manager/>
  <Company>Indiana University of Pennsylvania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Tammy Harvey</dc:creator>
  <cp:keywords/>
  <dc:description/>
  <cp:lastModifiedBy>Jason Drain</cp:lastModifiedBy>
  <cp:revision>20</cp:revision>
  <dcterms:created xsi:type="dcterms:W3CDTF">2019-09-06T20:18:55Z</dcterms:created>
  <dcterms:modified xsi:type="dcterms:W3CDTF">2023-05-26T18:12:45Z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0x010100BCC0EB3193117D41B800895A7E656994</vt:lpwstr>
  </property>
</Properties>
</file>