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76" r:id="rId7"/>
    <p:sldId id="265" r:id="rId8"/>
    <p:sldId id="258" r:id="rId9"/>
    <p:sldId id="274" r:id="rId10"/>
    <p:sldId id="266" r:id="rId11"/>
    <p:sldId id="275" r:id="rId12"/>
    <p:sldId id="277" r:id="rId13"/>
    <p:sldId id="278" r:id="rId14"/>
    <p:sldId id="279" r:id="rId15"/>
    <p:sldId id="281" r:id="rId16"/>
    <p:sldId id="280" r:id="rId17"/>
    <p:sldId id="282" r:id="rId18"/>
    <p:sldId id="284" r:id="rId19"/>
    <p:sldId id="283" r:id="rId20"/>
    <p:sldId id="285" r:id="rId21"/>
    <p:sldId id="286" r:id="rId22"/>
    <p:sldId id="288" r:id="rId23"/>
    <p:sldId id="287" r:id="rId24"/>
    <p:sldId id="259" r:id="rId25"/>
    <p:sldId id="261" r:id="rId26"/>
    <p:sldId id="271" r:id="rId27"/>
    <p:sldId id="273" r:id="rId28"/>
    <p:sldId id="269"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2B5A8-20C0-4F1E-97B2-4D62B5C9668B}" v="1" dt="2023-07-11T13:41:51.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3" autoAdjust="0"/>
    <p:restoredTop sz="84626"/>
  </p:normalViewPr>
  <p:slideViewPr>
    <p:cSldViewPr snapToGrid="0">
      <p:cViewPr varScale="1">
        <p:scale>
          <a:sx n="86" d="100"/>
          <a:sy n="86" d="100"/>
        </p:scale>
        <p:origin x="57" y="201"/>
      </p:cViewPr>
      <p:guideLst/>
    </p:cSldViewPr>
  </p:slideViewPr>
  <p:notesTextViewPr>
    <p:cViewPr>
      <p:scale>
        <a:sx n="1" d="1"/>
        <a:sy n="1" d="1"/>
      </p:scale>
      <p:origin x="0" y="0"/>
    </p:cViewPr>
  </p:notesTextViewPr>
  <p:sorterViewPr>
    <p:cViewPr>
      <p:scale>
        <a:sx n="100" d="100"/>
        <a:sy n="100" d="100"/>
      </p:scale>
      <p:origin x="0" y="-697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Olesen" userId="1450e459-d629-4524-8308-efbb4d995acb" providerId="ADAL" clId="{8362B5A8-20C0-4F1E-97B2-4D62B5C9668B}"/>
    <pc:docChg chg="addSld modSld">
      <pc:chgData name="Annette Olesen" userId="1450e459-d629-4524-8308-efbb4d995acb" providerId="ADAL" clId="{8362B5A8-20C0-4F1E-97B2-4D62B5C9668B}" dt="2023-07-11T13:45:52.036" v="29" actId="255"/>
      <pc:docMkLst>
        <pc:docMk/>
      </pc:docMkLst>
      <pc:sldChg chg="modSp add mod">
        <pc:chgData name="Annette Olesen" userId="1450e459-d629-4524-8308-efbb4d995acb" providerId="ADAL" clId="{8362B5A8-20C0-4F1E-97B2-4D62B5C9668B}" dt="2023-07-11T13:45:52.036" v="29" actId="255"/>
        <pc:sldMkLst>
          <pc:docMk/>
          <pc:sldMk cId="3662065734" sldId="259"/>
        </pc:sldMkLst>
        <pc:spChg chg="mod">
          <ac:chgData name="Annette Olesen" userId="1450e459-d629-4524-8308-efbb4d995acb" providerId="ADAL" clId="{8362B5A8-20C0-4F1E-97B2-4D62B5C9668B}" dt="2023-07-11T13:44:24.109" v="22" actId="1076"/>
          <ac:spMkLst>
            <pc:docMk/>
            <pc:sldMk cId="3662065734" sldId="259"/>
            <ac:spMk id="4" creationId="{C4C5B9F7-2F09-0239-E7DF-AF4D420A5A7A}"/>
          </ac:spMkLst>
        </pc:spChg>
        <pc:spChg chg="mod">
          <ac:chgData name="Annette Olesen" userId="1450e459-d629-4524-8308-efbb4d995acb" providerId="ADAL" clId="{8362B5A8-20C0-4F1E-97B2-4D62B5C9668B}" dt="2023-07-11T13:45:52.036" v="29" actId="255"/>
          <ac:spMkLst>
            <pc:docMk/>
            <pc:sldMk cId="3662065734" sldId="259"/>
            <ac:spMk id="6" creationId="{A4845B85-C6F3-4ABF-A347-75D7F1CA68E6}"/>
          </ac:spMkLst>
        </pc:spChg>
        <pc:picChg chg="mod">
          <ac:chgData name="Annette Olesen" userId="1450e459-d629-4524-8308-efbb4d995acb" providerId="ADAL" clId="{8362B5A8-20C0-4F1E-97B2-4D62B5C9668B}" dt="2023-07-11T13:44:20.392" v="21" actId="1076"/>
          <ac:picMkLst>
            <pc:docMk/>
            <pc:sldMk cId="3662065734" sldId="259"/>
            <ac:picMk id="8" creationId="{EC41D8A4-87B1-1D62-AD82-B7978872E62C}"/>
          </ac:picMkLst>
        </pc:picChg>
      </pc:sldChg>
      <pc:sldChg chg="modSp mod">
        <pc:chgData name="Annette Olesen" userId="1450e459-d629-4524-8308-efbb4d995acb" providerId="ADAL" clId="{8362B5A8-20C0-4F1E-97B2-4D62B5C9668B}" dt="2023-07-11T13:39:36.791" v="17" actId="6549"/>
        <pc:sldMkLst>
          <pc:docMk/>
          <pc:sldMk cId="4100725481" sldId="280"/>
        </pc:sldMkLst>
        <pc:spChg chg="mod">
          <ac:chgData name="Annette Olesen" userId="1450e459-d629-4524-8308-efbb4d995acb" providerId="ADAL" clId="{8362B5A8-20C0-4F1E-97B2-4D62B5C9668B}" dt="2023-07-11T13:39:36.791" v="17" actId="6549"/>
          <ac:spMkLst>
            <pc:docMk/>
            <pc:sldMk cId="4100725481" sldId="280"/>
            <ac:spMk id="52" creationId="{050272A7-4D39-9C48-B531-D840481AD9D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9F578-C7A0-4A72-923E-66E202641423}"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E32F0-3311-4E99-A6FC-8DFC31526D9B}" type="slidenum">
              <a:rPr lang="en-US" smtClean="0"/>
              <a:t>‹#›</a:t>
            </a:fld>
            <a:endParaRPr lang="en-US"/>
          </a:p>
        </p:txBody>
      </p:sp>
    </p:spTree>
    <p:extLst>
      <p:ext uri="{BB962C8B-B14F-4D97-AF65-F5344CB8AC3E}">
        <p14:creationId xmlns:p14="http://schemas.microsoft.com/office/powerpoint/2010/main" val="42445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Safe + Sound Week is a time to take action and reflect on and recognize the efforts you have made to improve workplace safety and health throughout the year. This year we are asking you to reaffirm your commitment to safety and health, including making safety a core value, and taking action to improve your safety and health program during Safe + Sound Week by taking the Safe + Sound Week pledge.</a:t>
            </a:r>
            <a:endParaRPr lang="en-US" dirty="0"/>
          </a:p>
        </p:txBody>
      </p:sp>
      <p:sp>
        <p:nvSpPr>
          <p:cNvPr id="4" name="Slide Number Placeholder 3"/>
          <p:cNvSpPr>
            <a:spLocks noGrp="1"/>
          </p:cNvSpPr>
          <p:nvPr>
            <p:ph type="sldNum" sz="quarter" idx="5"/>
          </p:nvPr>
        </p:nvSpPr>
        <p:spPr/>
        <p:txBody>
          <a:bodyPr/>
          <a:lstStyle/>
          <a:p>
            <a:fld id="{83F4B14A-8B9E-43D7-8E5E-0E0789EF7F24}" type="slidenum">
              <a:rPr lang="en-US" smtClean="0"/>
              <a:t>21</a:t>
            </a:fld>
            <a:endParaRPr lang="en-US"/>
          </a:p>
        </p:txBody>
      </p:sp>
    </p:spTree>
    <p:extLst>
      <p:ext uri="{BB962C8B-B14F-4D97-AF65-F5344CB8AC3E}">
        <p14:creationId xmlns:p14="http://schemas.microsoft.com/office/powerpoint/2010/main" val="3385728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7/11/2023</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7/11/2023</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7/11/2023</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7/11/2023</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7/11/2023</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7/11/2023</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7/11/2023</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7/11/2023</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7/11/2023</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7/11/2023</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ideo" Target="https://www.youtube.com/embed/OcOz48RbjlI?feature=oembed" TargetMode="Externa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video" Target="https://www.youtube.com/embed/m1nDmY8Jlso?feature=oembed" TargetMode="Externa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safeandsoundwee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paoshaconsultationpaosha2922"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 Id="rId4" Type="http://schemas.openxmlformats.org/officeDocument/2006/relationships/hyperlink" Target="https://twitter.com/search?q=PA%20OSHA%20Consultation&amp;src=savs"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osha.gov/safeandsound/"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3048000" y="1120676"/>
            <a:ext cx="6096000" cy="4678204"/>
          </a:xfrm>
          <a:prstGeom prst="rect">
            <a:avLst/>
          </a:prstGeom>
        </p:spPr>
        <p:txBody>
          <a:bodyPr>
            <a:spAutoFit/>
          </a:bodyPr>
          <a:lstStyle/>
          <a:p>
            <a:pPr algn="ctr"/>
            <a:r>
              <a:rPr lang="en-US" altLang="en-US" sz="6000" b="1" dirty="0">
                <a:solidFill>
                  <a:schemeClr val="bg1"/>
                </a:solidFill>
              </a:rPr>
              <a:t>Welcome</a:t>
            </a:r>
            <a:br>
              <a:rPr lang="en-US" altLang="en-US" sz="6000" b="1" dirty="0">
                <a:solidFill>
                  <a:schemeClr val="bg1"/>
                </a:solidFill>
              </a:rPr>
            </a:br>
            <a:br>
              <a:rPr lang="en-US" altLang="en-US" sz="3200" b="1" dirty="0">
                <a:solidFill>
                  <a:schemeClr val="bg1"/>
                </a:solidFill>
              </a:rPr>
            </a:br>
            <a:r>
              <a:rPr lang="en-US" altLang="en-US" sz="3200" b="1" u="sng" dirty="0">
                <a:solidFill>
                  <a:schemeClr val="bg1"/>
                </a:solidFill>
              </a:rPr>
              <a:t>OSHA’s </a:t>
            </a:r>
            <a:r>
              <a:rPr lang="en-US" altLang="en-US" sz="2800" b="1" u="sng" dirty="0">
                <a:solidFill>
                  <a:schemeClr val="bg1"/>
                </a:solidFill>
              </a:rPr>
              <a:t>Safe and Sound Campaign</a:t>
            </a:r>
            <a:br>
              <a:rPr lang="en-US" altLang="en-US" sz="2800" b="1" u="sng" dirty="0">
                <a:solidFill>
                  <a:schemeClr val="bg1"/>
                </a:solidFill>
              </a:rPr>
            </a:br>
            <a:br>
              <a:rPr lang="en-US" altLang="en-US" sz="2800" b="1" u="sng" dirty="0">
                <a:solidFill>
                  <a:schemeClr val="bg1"/>
                </a:solidFill>
              </a:rPr>
            </a:br>
            <a:r>
              <a:rPr lang="en-US" altLang="en-US" sz="2000" b="1" dirty="0">
                <a:solidFill>
                  <a:schemeClr val="bg1"/>
                </a:solidFill>
              </a:rPr>
              <a:t>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u="sng" dirty="0">
                <a:solidFill>
                  <a:schemeClr val="bg1"/>
                </a:solidFill>
              </a:rPr>
              <a:t>Annette Olesen, CIH, CIT</a:t>
            </a:r>
            <a:br>
              <a:rPr lang="en-US" altLang="en-US" dirty="0">
                <a:solidFill>
                  <a:schemeClr val="bg1"/>
                </a:solidFill>
              </a:rPr>
            </a:br>
            <a:br>
              <a:rPr lang="en-US" altLang="en-US" dirty="0">
                <a:solidFill>
                  <a:schemeClr val="bg1"/>
                </a:solidFill>
              </a:rPr>
            </a:br>
            <a:r>
              <a:rPr lang="en-US" altLang="en-US" b="1" dirty="0">
                <a:solidFill>
                  <a:schemeClr val="bg1"/>
                </a:solidFill>
              </a:rPr>
              <a:t>Pennsylvania OSHA Consultation Office</a:t>
            </a:r>
            <a:br>
              <a:rPr lang="en-US" altLang="en-US" b="1" dirty="0">
                <a:solidFill>
                  <a:schemeClr val="bg1"/>
                </a:solidFill>
              </a:rPr>
            </a:br>
            <a:r>
              <a:rPr lang="en-US" altLang="en-US" dirty="0">
                <a:solidFill>
                  <a:schemeClr val="bg1"/>
                </a:solidFill>
              </a:rPr>
              <a:t>Phone: 800-382-1241 or 724-357-4095</a:t>
            </a:r>
            <a:br>
              <a:rPr lang="en-US" altLang="en-US" dirty="0">
                <a:solidFill>
                  <a:schemeClr val="bg1"/>
                </a:solidFill>
              </a:rPr>
            </a:br>
            <a:r>
              <a:rPr lang="en-US" altLang="en-US" dirty="0">
                <a:solidFill>
                  <a:schemeClr val="bg1"/>
                </a:solidFill>
              </a:rPr>
              <a:t>Website</a:t>
            </a:r>
            <a:r>
              <a:rPr lang="en-US" altLang="en-US" b="1" dirty="0">
                <a:solidFill>
                  <a:schemeClr val="bg1"/>
                </a:solidFill>
              </a:rPr>
              <a:t>: </a:t>
            </a:r>
            <a:r>
              <a:rPr lang="en-US" altLang="en-US" b="1" dirty="0">
                <a:solidFill>
                  <a:schemeClr val="bg1"/>
                </a:solidFill>
                <a:hlinkClick r:id="rId2">
                  <a:extLst>
                    <a:ext uri="{A12FA001-AC4F-418D-AE19-62706E023703}">
                      <ahyp:hlinkClr xmlns:ahyp="http://schemas.microsoft.com/office/drawing/2018/hyperlinkcolor" val="tx"/>
                    </a:ext>
                  </a:extLst>
                </a:hlinkClick>
              </a:rPr>
              <a:t>www.iup.edu/pa-oshaconsultation</a:t>
            </a:r>
            <a:endParaRPr lang="en-US" dirty="0">
              <a:solidFill>
                <a:schemeClr val="bg1"/>
              </a:solidFill>
            </a:endParaRPr>
          </a:p>
        </p:txBody>
      </p:sp>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Management Leadership</a:t>
            </a:r>
            <a:br>
              <a:rPr lang="en-US" altLang="en-US" dirty="0">
                <a:solidFill>
                  <a:srgbClr val="9E0000"/>
                </a:solidFill>
              </a:rPr>
            </a:br>
            <a:r>
              <a:rPr lang="en-US" altLang="en-US" sz="4000" dirty="0">
                <a:solidFill>
                  <a:srgbClr val="9E0000"/>
                </a:solidFill>
              </a:rPr>
              <a:t>Resources</a:t>
            </a:r>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B0E641DD-BE36-9702-C340-A83DB9320707}"/>
              </a:ext>
            </a:extLst>
          </p:cNvPr>
          <p:cNvPicPr>
            <a:picLocks noChangeAspect="1"/>
          </p:cNvPicPr>
          <p:nvPr/>
        </p:nvPicPr>
        <p:blipFill>
          <a:blip r:embed="rId2"/>
          <a:stretch>
            <a:fillRect/>
          </a:stretch>
        </p:blipFill>
        <p:spPr>
          <a:xfrm>
            <a:off x="354675" y="1913044"/>
            <a:ext cx="11748655" cy="3179887"/>
          </a:xfrm>
          <a:prstGeom prst="rect">
            <a:avLst/>
          </a:prstGeom>
        </p:spPr>
      </p:pic>
    </p:spTree>
    <p:extLst>
      <p:ext uri="{BB962C8B-B14F-4D97-AF65-F5344CB8AC3E}">
        <p14:creationId xmlns:p14="http://schemas.microsoft.com/office/powerpoint/2010/main" val="904494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03119" y="95048"/>
            <a:ext cx="10378443" cy="1325563"/>
          </a:xfrm>
        </p:spPr>
        <p:txBody>
          <a:bodyPr/>
          <a:lstStyle/>
          <a:p>
            <a:r>
              <a:rPr lang="en-US" altLang="en-US" dirty="0">
                <a:solidFill>
                  <a:srgbClr val="9E0000"/>
                </a:solidFill>
              </a:rPr>
              <a:t>Worker Participation</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03119" y="1418705"/>
            <a:ext cx="10515600" cy="4681465"/>
          </a:xfrm>
        </p:spPr>
        <p:txBody>
          <a:bodyPr>
            <a:noAutofit/>
          </a:bodyPr>
          <a:lstStyle/>
          <a:p>
            <a:pPr algn="l"/>
            <a:r>
              <a:rPr lang="en-US" sz="2000" b="1" i="0" dirty="0">
                <a:solidFill>
                  <a:srgbClr val="333333"/>
                </a:solidFill>
                <a:effectLst/>
                <a:latin typeface="Constantia" panose="02030602050306030303" pitchFamily="18" charset="0"/>
              </a:rPr>
              <a:t>Workers often know the most about potential hazards associated with their jobs. When they are involved in finding solutions, they feel invested in the program. </a:t>
            </a:r>
          </a:p>
          <a:p>
            <a:pPr algn="l"/>
            <a:r>
              <a:rPr lang="en-US" sz="2000" b="1" i="0" dirty="0">
                <a:solidFill>
                  <a:srgbClr val="333333"/>
                </a:solidFill>
                <a:effectLst/>
                <a:latin typeface="Constantia" panose="02030602050306030303" pitchFamily="18" charset="0"/>
              </a:rPr>
              <a:t>Workers can participate in many ways, including:</a:t>
            </a:r>
          </a:p>
          <a:p>
            <a:pPr lvl="1"/>
            <a:r>
              <a:rPr lang="en-US" sz="2000" b="1" i="0" dirty="0">
                <a:solidFill>
                  <a:srgbClr val="333333"/>
                </a:solidFill>
                <a:effectLst/>
                <a:latin typeface="Constantia" panose="02030602050306030303" pitchFamily="18" charset="0"/>
              </a:rPr>
              <a:t>Developing the initial program design.</a:t>
            </a:r>
          </a:p>
          <a:p>
            <a:pPr lvl="1"/>
            <a:r>
              <a:rPr lang="en-US" sz="2000" b="1" i="0" dirty="0">
                <a:solidFill>
                  <a:srgbClr val="333333"/>
                </a:solidFill>
                <a:effectLst/>
                <a:latin typeface="Constantia" panose="02030602050306030303" pitchFamily="18" charset="0"/>
              </a:rPr>
              <a:t>Reporting incidents (including near misses) so they can be investigated.</a:t>
            </a:r>
          </a:p>
          <a:p>
            <a:pPr lvl="1"/>
            <a:r>
              <a:rPr lang="en-US" sz="2000" b="1" i="0" dirty="0">
                <a:solidFill>
                  <a:srgbClr val="333333"/>
                </a:solidFill>
                <a:effectLst/>
                <a:latin typeface="Constantia" panose="02030602050306030303" pitchFamily="18" charset="0"/>
              </a:rPr>
              <a:t>Analyzing hazards associated with routine and nonroutine jobs, tasks, and processes.</a:t>
            </a:r>
          </a:p>
          <a:p>
            <a:pPr lvl="1"/>
            <a:r>
              <a:rPr lang="en-US" sz="2000" b="1" i="0" dirty="0">
                <a:solidFill>
                  <a:srgbClr val="333333"/>
                </a:solidFill>
                <a:effectLst/>
                <a:latin typeface="Constantia" panose="02030602050306030303" pitchFamily="18" charset="0"/>
              </a:rPr>
              <a:t>Defining and documenting safe work practices.</a:t>
            </a:r>
          </a:p>
          <a:p>
            <a:pPr lvl="1"/>
            <a:r>
              <a:rPr lang="en-US" sz="2000" b="1" i="0" dirty="0">
                <a:solidFill>
                  <a:srgbClr val="333333"/>
                </a:solidFill>
                <a:effectLst/>
                <a:latin typeface="Constantia" panose="02030602050306030303" pitchFamily="18" charset="0"/>
              </a:rPr>
              <a:t>Conducting site inspections and incident investigations.</a:t>
            </a:r>
          </a:p>
          <a:p>
            <a:pPr lvl="1"/>
            <a:r>
              <a:rPr lang="en-US" sz="2000" b="1" i="0" dirty="0">
                <a:solidFill>
                  <a:srgbClr val="333333"/>
                </a:solidFill>
                <a:effectLst/>
                <a:latin typeface="Constantia" panose="02030602050306030303" pitchFamily="18" charset="0"/>
              </a:rPr>
              <a:t>Training current coworkers and new hires.</a:t>
            </a:r>
          </a:p>
          <a:p>
            <a:pPr lvl="1"/>
            <a:r>
              <a:rPr lang="en-US" sz="2000" b="1" i="0" dirty="0">
                <a:solidFill>
                  <a:srgbClr val="333333"/>
                </a:solidFill>
                <a:effectLst/>
                <a:latin typeface="Constantia" panose="02030602050306030303" pitchFamily="18" charset="0"/>
              </a:rPr>
              <a:t>Evaluating program performance and identifying ways to improve it.</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22810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Worker Participation</a:t>
            </a:r>
            <a:br>
              <a:rPr lang="en-US" altLang="en-US" dirty="0">
                <a:solidFill>
                  <a:srgbClr val="9E0000"/>
                </a:solidFill>
              </a:rPr>
            </a:br>
            <a:r>
              <a:rPr lang="en-US" altLang="en-US" sz="4000" dirty="0">
                <a:solidFill>
                  <a:srgbClr val="9E0000"/>
                </a:solidFill>
              </a:rPr>
              <a:t>Take the Challenge</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5237017" y="1490749"/>
            <a:ext cx="6755477" cy="4865716"/>
          </a:xfrm>
        </p:spPr>
        <p:txBody>
          <a:bodyPr>
            <a:normAutofit fontScale="92500" lnSpcReduction="20000"/>
          </a:bodyPr>
          <a:lstStyle/>
          <a:p>
            <a:r>
              <a:rPr lang="en-US" altLang="en-US" sz="2000" b="1" dirty="0"/>
              <a:t>Create an environment where all workers feel included, heard, and respected.</a:t>
            </a:r>
          </a:p>
          <a:p>
            <a:pPr lvl="1"/>
            <a:r>
              <a:rPr lang="en-US" sz="1600" b="1" dirty="0"/>
              <a:t>The 5-Worker Lunch, Safety Observation Report and Checklist</a:t>
            </a:r>
          </a:p>
          <a:p>
            <a:pPr lvl="1"/>
            <a:endParaRPr lang="en-US" sz="1600" b="1" dirty="0"/>
          </a:p>
          <a:p>
            <a:pPr lvl="1"/>
            <a:endParaRPr lang="en-US" sz="1600" b="1" dirty="0"/>
          </a:p>
          <a:p>
            <a:pPr lvl="1"/>
            <a:endParaRPr lang="en-US" sz="1600" b="1" dirty="0"/>
          </a:p>
          <a:p>
            <a:pPr lvl="1"/>
            <a:endParaRPr lang="en-US" sz="1600" b="1" dirty="0"/>
          </a:p>
          <a:p>
            <a:pPr marL="0" indent="0">
              <a:buNone/>
            </a:pPr>
            <a:endParaRPr lang="en-US" sz="2000" dirty="0"/>
          </a:p>
          <a:p>
            <a:endParaRPr lang="en-US" sz="2000" b="1" dirty="0"/>
          </a:p>
          <a:p>
            <a:endParaRPr lang="en-US" sz="2000" b="1" dirty="0"/>
          </a:p>
          <a:p>
            <a:endParaRPr lang="en-US" sz="2000" b="1" dirty="0"/>
          </a:p>
          <a:p>
            <a:r>
              <a:rPr lang="en-US" sz="2000" b="1" dirty="0"/>
              <a:t>Review safety reports with the team i.e. inspections, near miss reports, safety observations.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EC4D29C6-1F89-2FB8-C74E-8EC433F3164F}"/>
              </a:ext>
            </a:extLst>
          </p:cNvPr>
          <p:cNvPicPr>
            <a:picLocks noChangeAspect="1"/>
          </p:cNvPicPr>
          <p:nvPr/>
        </p:nvPicPr>
        <p:blipFill>
          <a:blip r:embed="rId3"/>
          <a:stretch>
            <a:fillRect/>
          </a:stretch>
        </p:blipFill>
        <p:spPr>
          <a:xfrm>
            <a:off x="452697" y="2010558"/>
            <a:ext cx="4446270" cy="1418442"/>
          </a:xfrm>
          <a:prstGeom prst="rect">
            <a:avLst/>
          </a:prstGeom>
        </p:spPr>
      </p:pic>
      <p:pic>
        <p:nvPicPr>
          <p:cNvPr id="6" name="Picture 5">
            <a:extLst>
              <a:ext uri="{FF2B5EF4-FFF2-40B4-BE49-F238E27FC236}">
                <a16:creationId xmlns:a16="http://schemas.microsoft.com/office/drawing/2014/main" id="{43F3F123-9419-1033-7FAB-1407ACF467C0}"/>
              </a:ext>
            </a:extLst>
          </p:cNvPr>
          <p:cNvPicPr>
            <a:picLocks noChangeAspect="1"/>
          </p:cNvPicPr>
          <p:nvPr/>
        </p:nvPicPr>
        <p:blipFill>
          <a:blip r:embed="rId4"/>
          <a:stretch>
            <a:fillRect/>
          </a:stretch>
        </p:blipFill>
        <p:spPr>
          <a:xfrm>
            <a:off x="1134860" y="3344072"/>
            <a:ext cx="3236300" cy="2824581"/>
          </a:xfrm>
          <a:prstGeom prst="rect">
            <a:avLst/>
          </a:prstGeom>
        </p:spPr>
      </p:pic>
      <p:pic>
        <p:nvPicPr>
          <p:cNvPr id="7" name="Online Media 6" title="Safety: Living Injury Free Everyday - Five Worker Lunch">
            <a:hlinkClick r:id="" action="ppaction://media"/>
            <a:extLst>
              <a:ext uri="{FF2B5EF4-FFF2-40B4-BE49-F238E27FC236}">
                <a16:creationId xmlns:a16="http://schemas.microsoft.com/office/drawing/2014/main" id="{2146BEE6-21FF-E8F5-609E-D7EEC39A6E4B}"/>
              </a:ext>
            </a:extLst>
          </p:cNvPr>
          <p:cNvPicPr>
            <a:picLocks noRot="1" noChangeAspect="1"/>
          </p:cNvPicPr>
          <p:nvPr>
            <a:videoFile r:link="rId1"/>
          </p:nvPr>
        </p:nvPicPr>
        <p:blipFill>
          <a:blip r:embed="rId5"/>
          <a:stretch>
            <a:fillRect/>
          </a:stretch>
        </p:blipFill>
        <p:spPr>
          <a:xfrm>
            <a:off x="5179895" y="2816312"/>
            <a:ext cx="3876820" cy="2190403"/>
          </a:xfrm>
          <a:prstGeom prst="rect">
            <a:avLst/>
          </a:prstGeom>
        </p:spPr>
      </p:pic>
      <p:pic>
        <p:nvPicPr>
          <p:cNvPr id="9" name="Picture 8">
            <a:extLst>
              <a:ext uri="{FF2B5EF4-FFF2-40B4-BE49-F238E27FC236}">
                <a16:creationId xmlns:a16="http://schemas.microsoft.com/office/drawing/2014/main" id="{E0569D24-D471-3531-6385-EE021E5310CC}"/>
              </a:ext>
            </a:extLst>
          </p:cNvPr>
          <p:cNvPicPr>
            <a:picLocks noChangeAspect="1"/>
          </p:cNvPicPr>
          <p:nvPr/>
        </p:nvPicPr>
        <p:blipFill>
          <a:blip r:embed="rId6"/>
          <a:stretch>
            <a:fillRect/>
          </a:stretch>
        </p:blipFill>
        <p:spPr>
          <a:xfrm>
            <a:off x="9257607" y="2395203"/>
            <a:ext cx="2629328" cy="3368288"/>
          </a:xfrm>
          <a:prstGeom prst="rect">
            <a:avLst/>
          </a:prstGeom>
        </p:spPr>
      </p:pic>
    </p:spTree>
    <p:extLst>
      <p:ext uri="{BB962C8B-B14F-4D97-AF65-F5344CB8AC3E}">
        <p14:creationId xmlns:p14="http://schemas.microsoft.com/office/powerpoint/2010/main" val="10322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Worker Participation</a:t>
            </a:r>
            <a:br>
              <a:rPr lang="en-US" altLang="en-US" dirty="0">
                <a:solidFill>
                  <a:srgbClr val="9E0000"/>
                </a:solidFill>
              </a:rPr>
            </a:br>
            <a:r>
              <a:rPr lang="en-US" altLang="en-US" sz="4000" dirty="0">
                <a:solidFill>
                  <a:srgbClr val="9E0000"/>
                </a:solidFill>
              </a:rPr>
              <a:t>Worksheets and Other Activities</a:t>
            </a:r>
            <a:endParaRPr lang="en-US" sz="400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734588"/>
            <a:ext cx="10722034" cy="4483331"/>
          </a:xfrm>
        </p:spPr>
        <p:txBody>
          <a:bodyPr>
            <a:normAutofit/>
          </a:bodyPr>
          <a:lstStyle/>
          <a:p>
            <a:r>
              <a:rPr lang="en-US" altLang="en-US" sz="2000" b="1" dirty="0"/>
              <a:t>Make worker participation part of the company policy.</a:t>
            </a:r>
          </a:p>
          <a:p>
            <a:r>
              <a:rPr lang="en-US" sz="2000" b="1" dirty="0"/>
              <a:t>Inform workers of their rights and identify how and when you will inform them.</a:t>
            </a:r>
          </a:p>
          <a:p>
            <a:r>
              <a:rPr lang="en-US" sz="2000" b="1" dirty="0"/>
              <a:t>Use the Safety Climate Assessment Tool developed by CPWR.</a:t>
            </a:r>
          </a:p>
          <a:p>
            <a:pPr lvl="1"/>
            <a:r>
              <a:rPr lang="en-US" sz="1600" b="1" dirty="0"/>
              <a:t>Can use free of charge.</a:t>
            </a:r>
          </a:p>
          <a:p>
            <a:pPr lvl="1"/>
            <a:r>
              <a:rPr lang="en-US" sz="1600" b="1" dirty="0"/>
              <a:t>Testimonials</a:t>
            </a:r>
            <a:endParaRPr lang="en-US" sz="1800" dirty="0">
              <a:solidFill>
                <a:srgbClr val="000000"/>
              </a:solidFill>
              <a:latin typeface="Tahoma" panose="020B0604030504040204" pitchFamily="34" charset="0"/>
            </a:endParaRPr>
          </a:p>
          <a:p>
            <a:pPr lvl="2"/>
            <a:r>
              <a:rPr lang="en-US" sz="1100" b="1" i="0" u="none" strike="noStrike" baseline="0" dirty="0">
                <a:solidFill>
                  <a:srgbClr val="000000"/>
                </a:solidFill>
                <a:latin typeface="Tahoma" panose="020B0604030504040204" pitchFamily="34" charset="0"/>
              </a:rPr>
              <a:t> “</a:t>
            </a:r>
            <a:r>
              <a:rPr lang="en-US" sz="1100" b="1" i="0" u="none" strike="noStrike" baseline="0" dirty="0">
                <a:solidFill>
                  <a:srgbClr val="000000"/>
                </a:solidFill>
                <a:latin typeface="Constantia" panose="02030602050306030303" pitchFamily="18" charset="0"/>
              </a:rPr>
              <a:t>The assessment tool was an excellent opportunity for us to really dive into safety perceptions across our organizational levels and determine improvement opportunities that may not have been identifiable prior to the survey. We learned that although we thought we were rewarding safe behaviors we have an opportunity to better recognize team members for “doing the right thing.” We selected some of the great safety management resources from the large repository and will be developing action plans to implement them and then conduct a twelve-month assessment of the same groups to determine if items implemented improved our safety climate.” (Medium-size General Contractor, Ohio) </a:t>
            </a:r>
            <a:endParaRPr lang="en-US" sz="1100" b="1" i="0" u="none" strike="noStrike" baseline="0" dirty="0">
              <a:solidFill>
                <a:srgbClr val="000000"/>
              </a:solidFill>
              <a:latin typeface="Tahoma" panose="020B0604030504040204" pitchFamily="34" charset="0"/>
            </a:endParaRPr>
          </a:p>
          <a:p>
            <a:pPr lvl="2"/>
            <a:r>
              <a:rPr lang="en-US" sz="1100" b="1" i="0" u="none" strike="noStrike" baseline="0" dirty="0">
                <a:solidFill>
                  <a:srgbClr val="000000"/>
                </a:solidFill>
                <a:latin typeface="Tahoma" panose="020B0604030504040204" pitchFamily="34" charset="0"/>
              </a:rPr>
              <a:t> </a:t>
            </a:r>
            <a:r>
              <a:rPr lang="en-US" sz="1100" b="1" i="0" u="none" strike="noStrike" baseline="0" dirty="0">
                <a:solidFill>
                  <a:srgbClr val="000000"/>
                </a:solidFill>
              </a:rPr>
              <a:t>“This is a great resource and I hope it stays available with even more to come. I can see us using this ongoing in the future. I’ve told peers about it and will continue to do so!” (Small Specialty Subcontractor, Indiana) </a:t>
            </a:r>
            <a:endParaRPr lang="en-US" sz="1600" b="1" dirty="0"/>
          </a:p>
          <a:p>
            <a:pPr lvl="1"/>
            <a:r>
              <a:rPr lang="en-US" sz="1600" b="1" dirty="0"/>
              <a:t>Two videos on overview of tool and how to use it.</a:t>
            </a:r>
            <a:endParaRPr lang="en-US" sz="16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72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Worker Participation</a:t>
            </a:r>
            <a:br>
              <a:rPr lang="en-US" altLang="en-US" dirty="0">
                <a:solidFill>
                  <a:srgbClr val="9E0000"/>
                </a:solidFill>
              </a:rPr>
            </a:br>
            <a:r>
              <a:rPr lang="en-US" altLang="en-US" sz="4000" dirty="0">
                <a:solidFill>
                  <a:srgbClr val="9E0000"/>
                </a:solidFill>
              </a:rPr>
              <a:t>Resources</a:t>
            </a:r>
            <a:endParaRPr lang="en-US" sz="4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6" name="Picture 5">
            <a:extLst>
              <a:ext uri="{FF2B5EF4-FFF2-40B4-BE49-F238E27FC236}">
                <a16:creationId xmlns:a16="http://schemas.microsoft.com/office/drawing/2014/main" id="{FFD9335A-15E3-891C-46A3-C12D2816FA75}"/>
              </a:ext>
            </a:extLst>
          </p:cNvPr>
          <p:cNvPicPr>
            <a:picLocks noChangeAspect="1"/>
          </p:cNvPicPr>
          <p:nvPr/>
        </p:nvPicPr>
        <p:blipFill>
          <a:blip r:embed="rId2"/>
          <a:stretch>
            <a:fillRect/>
          </a:stretch>
        </p:blipFill>
        <p:spPr>
          <a:xfrm>
            <a:off x="0" y="2106078"/>
            <a:ext cx="11732029" cy="3068630"/>
          </a:xfrm>
          <a:prstGeom prst="rect">
            <a:avLst/>
          </a:prstGeom>
        </p:spPr>
      </p:pic>
    </p:spTree>
    <p:extLst>
      <p:ext uri="{BB962C8B-B14F-4D97-AF65-F5344CB8AC3E}">
        <p14:creationId xmlns:p14="http://schemas.microsoft.com/office/powerpoint/2010/main" val="157708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171263"/>
            <a:ext cx="10378443" cy="975894"/>
          </a:xfrm>
        </p:spPr>
        <p:txBody>
          <a:bodyPr/>
          <a:lstStyle/>
          <a:p>
            <a:r>
              <a:rPr lang="en-US" altLang="en-US" dirty="0">
                <a:solidFill>
                  <a:srgbClr val="9E0000"/>
                </a:solidFill>
              </a:rPr>
              <a:t>Find &amp; Fix Hazards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173480"/>
            <a:ext cx="10515600" cy="5098487"/>
          </a:xfrm>
        </p:spPr>
        <p:txBody>
          <a:bodyPr>
            <a:normAutofit fontScale="85000" lnSpcReduction="20000"/>
          </a:bodyPr>
          <a:lstStyle/>
          <a:p>
            <a:pPr marL="0" indent="0">
              <a:buNone/>
            </a:pPr>
            <a:r>
              <a:rPr lang="en-US" sz="2000" b="1" i="0" dirty="0">
                <a:solidFill>
                  <a:srgbClr val="333333"/>
                </a:solidFill>
                <a:effectLst/>
                <a:latin typeface="Constantia" panose="02030602050306030303" pitchFamily="18" charset="0"/>
              </a:rPr>
              <a:t>At the core of every effective safety and health program is a systematic process for identifying and controlling (i.e., finding and fixing) workplace hazards.</a:t>
            </a:r>
          </a:p>
          <a:p>
            <a:pPr marL="0" indent="0" algn="l">
              <a:buNone/>
            </a:pPr>
            <a:r>
              <a:rPr lang="en-US" sz="2000" b="1" i="0" dirty="0">
                <a:solidFill>
                  <a:srgbClr val="333333"/>
                </a:solidFill>
                <a:effectLst/>
                <a:latin typeface="Constantia" panose="02030602050306030303" pitchFamily="18" charset="0"/>
              </a:rPr>
              <a:t>Traditional approaches to finding and fixing workplace hazards are often reactive. Finding and fixing hazards using a proactive approach, before they cause injury or illness, is far more effective.</a:t>
            </a:r>
          </a:p>
          <a:p>
            <a:pPr marL="0" indent="0" algn="l">
              <a:buNone/>
            </a:pPr>
            <a:r>
              <a:rPr lang="en-US" sz="2000" b="1" i="0" dirty="0">
                <a:solidFill>
                  <a:srgbClr val="333333"/>
                </a:solidFill>
                <a:effectLst/>
                <a:latin typeface="Constantia" panose="02030602050306030303" pitchFamily="18" charset="0"/>
              </a:rPr>
              <a:t>A systematic find and fix approach means:</a:t>
            </a:r>
          </a:p>
          <a:p>
            <a:r>
              <a:rPr lang="en-US" sz="1800" b="1" i="0" dirty="0">
                <a:solidFill>
                  <a:srgbClr val="333333"/>
                </a:solidFill>
                <a:effectLst/>
                <a:latin typeface="Constantia" panose="02030602050306030303" pitchFamily="18" charset="0"/>
              </a:rPr>
              <a:t>Involving workers, who often have the best understanding of the conditions that create hazards and insights into how they can be controlled.</a:t>
            </a:r>
          </a:p>
          <a:p>
            <a:r>
              <a:rPr lang="en-US" sz="1800" b="1" i="0" dirty="0">
                <a:solidFill>
                  <a:srgbClr val="333333"/>
                </a:solidFill>
                <a:effectLst/>
                <a:latin typeface="Constantia" panose="02030602050306030303" pitchFamily="18" charset="0"/>
              </a:rPr>
              <a:t>Reviewing all available information about hazards that might be present.</a:t>
            </a:r>
          </a:p>
          <a:p>
            <a:r>
              <a:rPr lang="en-US" sz="1800" b="1" i="0" dirty="0">
                <a:solidFill>
                  <a:srgbClr val="333333"/>
                </a:solidFill>
                <a:effectLst/>
                <a:latin typeface="Constantia" panose="02030602050306030303" pitchFamily="18" charset="0"/>
              </a:rPr>
              <a:t>Conducting inspections to identify new or emerging hazards.</a:t>
            </a:r>
          </a:p>
          <a:p>
            <a:r>
              <a:rPr lang="en-US" sz="1800" b="1" i="0" dirty="0">
                <a:solidFill>
                  <a:srgbClr val="333333"/>
                </a:solidFill>
                <a:effectLst/>
                <a:latin typeface="Constantia" panose="02030602050306030303" pitchFamily="18" charset="0"/>
              </a:rPr>
              <a:t>Investigating incidents to identify root causes and potential solutions.</a:t>
            </a:r>
          </a:p>
          <a:p>
            <a:r>
              <a:rPr lang="en-US" sz="1800" b="1" i="0" dirty="0">
                <a:solidFill>
                  <a:srgbClr val="333333"/>
                </a:solidFill>
                <a:effectLst/>
                <a:latin typeface="Constantia" panose="02030602050306030303" pitchFamily="18" charset="0"/>
              </a:rPr>
              <a:t>Evaluating options using the "hierarchy of controls."</a:t>
            </a:r>
          </a:p>
          <a:p>
            <a:r>
              <a:rPr lang="en-US" sz="1800" b="1" i="0" dirty="0">
                <a:solidFill>
                  <a:srgbClr val="333333"/>
                </a:solidFill>
                <a:effectLst/>
                <a:latin typeface="Constantia" panose="02030602050306030303" pitchFamily="18" charset="0"/>
              </a:rPr>
              <a:t>Considering how to protect workers during emergencies and nonroutine activities.</a:t>
            </a:r>
          </a:p>
          <a:p>
            <a:r>
              <a:rPr lang="en-US" sz="1800" b="1" i="0" dirty="0">
                <a:solidFill>
                  <a:srgbClr val="333333"/>
                </a:solidFill>
                <a:effectLst/>
                <a:latin typeface="Constantia" panose="02030602050306030303" pitchFamily="18" charset="0"/>
              </a:rPr>
              <a:t>Checking that existing controls are intact and remain effective.</a:t>
            </a:r>
          </a:p>
          <a:p>
            <a:pPr marL="0" indent="0">
              <a:buNone/>
            </a:pPr>
            <a:endParaRPr lang="en-US" sz="2000" b="1" dirty="0">
              <a:latin typeface="Constantia" panose="02030602050306030303" pitchFamily="18" charset="0"/>
            </a:endParaRP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634847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Find &amp; Fix Hazards</a:t>
            </a:r>
            <a:br>
              <a:rPr lang="en-US" altLang="en-US" dirty="0">
                <a:solidFill>
                  <a:srgbClr val="9E0000"/>
                </a:solidFill>
              </a:rPr>
            </a:br>
            <a:r>
              <a:rPr lang="en-US" altLang="en-US" sz="4000" dirty="0">
                <a:solidFill>
                  <a:srgbClr val="9E0000"/>
                </a:solidFill>
              </a:rPr>
              <a:t>Take the Challenge</a:t>
            </a:r>
            <a:endParaRPr lang="en-US" sz="400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4993178" y="1734589"/>
            <a:ext cx="6700057" cy="4344785"/>
          </a:xfrm>
        </p:spPr>
        <p:txBody>
          <a:bodyPr>
            <a:normAutofit/>
          </a:bodyPr>
          <a:lstStyle/>
          <a:p>
            <a:pPr>
              <a:spcBef>
                <a:spcPts val="0"/>
              </a:spcBef>
              <a:spcAft>
                <a:spcPts val="0"/>
              </a:spcAft>
            </a:pPr>
            <a:r>
              <a:rPr lang="en-US" altLang="en-US" sz="1600" b="1" i="1" u="sng" dirty="0"/>
              <a:t>Identify</a:t>
            </a:r>
            <a:r>
              <a:rPr lang="en-US" altLang="en-US" sz="1600" b="1" dirty="0"/>
              <a:t> where your hazards are by conducting walkthrough inspection, review injury logs.</a:t>
            </a:r>
          </a:p>
          <a:p>
            <a:pPr>
              <a:spcBef>
                <a:spcPts val="0"/>
              </a:spcBef>
              <a:spcAft>
                <a:spcPts val="0"/>
              </a:spcAft>
            </a:pPr>
            <a:r>
              <a:rPr lang="en-US" sz="1600" b="1" i="1" u="sng" dirty="0"/>
              <a:t>Involve</a:t>
            </a:r>
            <a:r>
              <a:rPr lang="en-US" sz="1600" b="1" dirty="0"/>
              <a:t> workers by establishing way to report hazards.</a:t>
            </a:r>
          </a:p>
          <a:p>
            <a:pPr>
              <a:spcBef>
                <a:spcPts val="0"/>
              </a:spcBef>
              <a:spcAft>
                <a:spcPts val="0"/>
              </a:spcAft>
            </a:pPr>
            <a:r>
              <a:rPr lang="en-US" sz="1600" b="1" i="1" u="sng" dirty="0"/>
              <a:t>Plan</a:t>
            </a:r>
            <a:r>
              <a:rPr lang="en-US" sz="1600" b="1" dirty="0"/>
              <a:t> to control hazards.</a:t>
            </a:r>
          </a:p>
          <a:p>
            <a:pPr>
              <a:spcBef>
                <a:spcPts val="0"/>
              </a:spcBef>
              <a:spcAft>
                <a:spcPts val="0"/>
              </a:spcAft>
            </a:pPr>
            <a:r>
              <a:rPr lang="en-US" sz="1600" b="1" i="1" u="sng" dirty="0"/>
              <a:t>Control</a:t>
            </a:r>
            <a:r>
              <a:rPr lang="en-US" sz="1600" i="1" dirty="0"/>
              <a:t> </a:t>
            </a:r>
            <a:r>
              <a:rPr lang="en-US" sz="1600" b="1" dirty="0"/>
              <a:t>hazards with permanent and effective methods.</a:t>
            </a:r>
          </a:p>
          <a:p>
            <a:pPr marL="0" indent="0">
              <a:spcBef>
                <a:spcPts val="0"/>
              </a:spcBef>
              <a:spcAft>
                <a:spcPts val="0"/>
              </a:spcAft>
              <a:buNone/>
            </a:pPr>
            <a:endParaRPr lang="en-US" sz="1600" b="1" dirty="0"/>
          </a:p>
          <a:p>
            <a:pPr marL="0" indent="0">
              <a:spcBef>
                <a:spcPts val="0"/>
              </a:spcBef>
              <a:spcAft>
                <a:spcPts val="0"/>
              </a:spcAft>
              <a:buNone/>
            </a:pPr>
            <a:endParaRPr lang="en-US" sz="1600" b="1" dirty="0"/>
          </a:p>
          <a:p>
            <a:pPr>
              <a:spcBef>
                <a:spcPts val="0"/>
              </a:spcBef>
              <a:spcAft>
                <a:spcPts val="0"/>
              </a:spcAft>
            </a:pPr>
            <a:r>
              <a:rPr lang="en-US" sz="1600" b="1" dirty="0"/>
              <a:t>Conduct workplace inspections on a regular basis.</a:t>
            </a:r>
          </a:p>
          <a:p>
            <a:pPr>
              <a:spcBef>
                <a:spcPts val="0"/>
              </a:spcBef>
              <a:spcAft>
                <a:spcPts val="0"/>
              </a:spcAft>
            </a:pPr>
            <a:r>
              <a:rPr lang="en-US" sz="1600" b="1" dirty="0"/>
              <a:t>Follow up on what you found.</a:t>
            </a:r>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r>
              <a:rPr lang="en-US" sz="1600" b="1" dirty="0"/>
              <a:t>Brainstorm one hazard to control.</a:t>
            </a:r>
          </a:p>
          <a:p>
            <a:pPr>
              <a:spcBef>
                <a:spcPts val="0"/>
              </a:spcBef>
              <a:spcAft>
                <a:spcPts val="0"/>
              </a:spcAft>
            </a:pPr>
            <a:r>
              <a:rPr lang="en-US" sz="1600" b="1" dirty="0"/>
              <a:t>Identify a control </a:t>
            </a:r>
          </a:p>
          <a:p>
            <a:pPr marL="0" indent="0">
              <a:spcBef>
                <a:spcPts val="0"/>
              </a:spcBef>
              <a:spcAft>
                <a:spcPts val="0"/>
              </a:spcAft>
              <a:buNone/>
            </a:pPr>
            <a:r>
              <a:rPr lang="en-US" sz="1600" b="1" dirty="0"/>
              <a:t>     using the “Hierarchy of Controls”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AF220EB4-09E8-3FA8-B6B8-90ADDF3F555C}"/>
              </a:ext>
            </a:extLst>
          </p:cNvPr>
          <p:cNvPicPr>
            <a:picLocks noChangeAspect="1"/>
          </p:cNvPicPr>
          <p:nvPr/>
        </p:nvPicPr>
        <p:blipFill>
          <a:blip r:embed="rId2"/>
          <a:stretch>
            <a:fillRect/>
          </a:stretch>
        </p:blipFill>
        <p:spPr>
          <a:xfrm>
            <a:off x="1101178" y="1783397"/>
            <a:ext cx="3287314" cy="1173047"/>
          </a:xfrm>
          <a:prstGeom prst="rect">
            <a:avLst/>
          </a:prstGeom>
        </p:spPr>
      </p:pic>
      <p:pic>
        <p:nvPicPr>
          <p:cNvPr id="6" name="Picture 5">
            <a:extLst>
              <a:ext uri="{FF2B5EF4-FFF2-40B4-BE49-F238E27FC236}">
                <a16:creationId xmlns:a16="http://schemas.microsoft.com/office/drawing/2014/main" id="{D5406589-A714-D91E-EDAD-FC8423E7FC28}"/>
              </a:ext>
            </a:extLst>
          </p:cNvPr>
          <p:cNvPicPr>
            <a:picLocks noChangeAspect="1"/>
          </p:cNvPicPr>
          <p:nvPr/>
        </p:nvPicPr>
        <p:blipFill>
          <a:blip r:embed="rId3"/>
          <a:stretch>
            <a:fillRect/>
          </a:stretch>
        </p:blipFill>
        <p:spPr>
          <a:xfrm>
            <a:off x="1365539" y="3065677"/>
            <a:ext cx="3211375" cy="1457470"/>
          </a:xfrm>
          <a:prstGeom prst="rect">
            <a:avLst/>
          </a:prstGeom>
        </p:spPr>
      </p:pic>
      <p:pic>
        <p:nvPicPr>
          <p:cNvPr id="8" name="Picture 7">
            <a:extLst>
              <a:ext uri="{FF2B5EF4-FFF2-40B4-BE49-F238E27FC236}">
                <a16:creationId xmlns:a16="http://schemas.microsoft.com/office/drawing/2014/main" id="{8F0E0F48-C7F6-E798-4756-0DC652F9E64D}"/>
              </a:ext>
            </a:extLst>
          </p:cNvPr>
          <p:cNvPicPr>
            <a:picLocks noChangeAspect="1"/>
          </p:cNvPicPr>
          <p:nvPr/>
        </p:nvPicPr>
        <p:blipFill>
          <a:blip r:embed="rId4"/>
          <a:stretch>
            <a:fillRect/>
          </a:stretch>
        </p:blipFill>
        <p:spPr>
          <a:xfrm>
            <a:off x="771698" y="4554894"/>
            <a:ext cx="4190913" cy="1524480"/>
          </a:xfrm>
          <a:prstGeom prst="rect">
            <a:avLst/>
          </a:prstGeom>
        </p:spPr>
      </p:pic>
      <p:pic>
        <p:nvPicPr>
          <p:cNvPr id="10" name="Picture 9">
            <a:extLst>
              <a:ext uri="{FF2B5EF4-FFF2-40B4-BE49-F238E27FC236}">
                <a16:creationId xmlns:a16="http://schemas.microsoft.com/office/drawing/2014/main" id="{51953520-78B6-BC0F-52C7-A863DC024C98}"/>
              </a:ext>
            </a:extLst>
          </p:cNvPr>
          <p:cNvPicPr>
            <a:picLocks noChangeAspect="1"/>
          </p:cNvPicPr>
          <p:nvPr/>
        </p:nvPicPr>
        <p:blipFill>
          <a:blip r:embed="rId5"/>
          <a:stretch>
            <a:fillRect/>
          </a:stretch>
        </p:blipFill>
        <p:spPr>
          <a:xfrm>
            <a:off x="8737821" y="3807229"/>
            <a:ext cx="2959052" cy="2177211"/>
          </a:xfrm>
          <a:prstGeom prst="rect">
            <a:avLst/>
          </a:prstGeom>
        </p:spPr>
      </p:pic>
    </p:spTree>
    <p:extLst>
      <p:ext uri="{BB962C8B-B14F-4D97-AF65-F5344CB8AC3E}">
        <p14:creationId xmlns:p14="http://schemas.microsoft.com/office/powerpoint/2010/main" val="140731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Find &amp; Fix Hazards</a:t>
            </a:r>
            <a:br>
              <a:rPr lang="en-US" altLang="en-US" dirty="0">
                <a:solidFill>
                  <a:srgbClr val="9E0000"/>
                </a:solidFill>
              </a:rPr>
            </a:br>
            <a:r>
              <a:rPr lang="en-US" altLang="en-US" sz="4000" dirty="0">
                <a:solidFill>
                  <a:srgbClr val="9E0000"/>
                </a:solidFill>
              </a:rPr>
              <a:t>Worksheets and Other Activities</a:t>
            </a:r>
            <a:endParaRPr lang="en-US" sz="400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7" y="1734589"/>
            <a:ext cx="10250979" cy="4344785"/>
          </a:xfrm>
        </p:spPr>
        <p:txBody>
          <a:bodyPr>
            <a:normAutofit lnSpcReduction="10000"/>
          </a:bodyPr>
          <a:lstStyle/>
          <a:p>
            <a:pPr algn="l"/>
            <a:r>
              <a:rPr lang="en-US" sz="2000" b="1" dirty="0">
                <a:solidFill>
                  <a:srgbClr val="000000"/>
                </a:solidFill>
              </a:rPr>
              <a:t>Involve Workers in Hazard Identification</a:t>
            </a:r>
            <a:endParaRPr lang="en-US" sz="2000" b="1" i="0" u="none" strike="noStrike" baseline="0" dirty="0">
              <a:solidFill>
                <a:srgbClr val="000000"/>
              </a:solidFill>
            </a:endParaRPr>
          </a:p>
          <a:p>
            <a:pPr lvl="1"/>
            <a:r>
              <a:rPr lang="en-US" sz="1800" b="1" i="0" u="none" strike="noStrike" baseline="0" dirty="0">
                <a:solidFill>
                  <a:srgbClr val="000000"/>
                </a:solidFill>
              </a:rPr>
              <a:t>Draw a large outline sketch of a person on butcher paper or a white board. </a:t>
            </a:r>
          </a:p>
          <a:p>
            <a:pPr marL="457189" lvl="1" indent="0">
              <a:buNone/>
            </a:pPr>
            <a:r>
              <a:rPr lang="en-US" sz="1800" b="1" i="0" u="none" strike="noStrike" baseline="0" dirty="0">
                <a:solidFill>
                  <a:srgbClr val="000000"/>
                </a:solidFill>
              </a:rPr>
              <a:t>    Include a front side and back side. </a:t>
            </a:r>
          </a:p>
          <a:p>
            <a:pPr lvl="1"/>
            <a:r>
              <a:rPr lang="en-US" sz="1800" b="1" i="0" u="none" strike="noStrike" baseline="0" dirty="0">
                <a:solidFill>
                  <a:srgbClr val="000000"/>
                </a:solidFill>
              </a:rPr>
              <a:t>Ask workers to identify parts of the body that have been (or could be) injured or stressed by their job by placing a dot on the drawing. They should include things that have happened (or might happen) to them when something goes wrong on the job. </a:t>
            </a:r>
          </a:p>
          <a:p>
            <a:pPr lvl="1"/>
            <a:r>
              <a:rPr lang="en-US" sz="1800" b="1" i="0" u="none" strike="noStrike" baseline="0" dirty="0">
                <a:solidFill>
                  <a:srgbClr val="000000"/>
                </a:solidFill>
              </a:rPr>
              <a:t>Record what workers have identified (body part affected, hazard, activity involved, work area/location). </a:t>
            </a:r>
            <a:r>
              <a:rPr lang="en-US" sz="1800" b="1" dirty="0"/>
              <a:t> </a:t>
            </a:r>
          </a:p>
          <a:p>
            <a:r>
              <a:rPr lang="en-US" sz="2200" b="1" dirty="0"/>
              <a:t>Review other sources of hazard information</a:t>
            </a:r>
          </a:p>
          <a:p>
            <a:pPr lvl="1"/>
            <a:r>
              <a:rPr lang="en-US" sz="1800" b="1" dirty="0"/>
              <a:t>SDSs, Injury and Near Miss Reporting</a:t>
            </a:r>
          </a:p>
          <a:p>
            <a:r>
              <a:rPr lang="en-US" sz="2200" b="1" dirty="0"/>
              <a:t>Employer Checklist for Heat Illness Prevention</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EE2E73BE-012B-0674-AEA0-D9A12B4E7275}"/>
              </a:ext>
            </a:extLst>
          </p:cNvPr>
          <p:cNvPicPr>
            <a:picLocks noChangeAspect="1"/>
          </p:cNvPicPr>
          <p:nvPr/>
        </p:nvPicPr>
        <p:blipFill>
          <a:blip r:embed="rId2"/>
          <a:stretch>
            <a:fillRect/>
          </a:stretch>
        </p:blipFill>
        <p:spPr>
          <a:xfrm>
            <a:off x="9696236" y="608511"/>
            <a:ext cx="1841829" cy="2126228"/>
          </a:xfrm>
          <a:prstGeom prst="rect">
            <a:avLst/>
          </a:prstGeom>
        </p:spPr>
      </p:pic>
    </p:spTree>
    <p:extLst>
      <p:ext uri="{BB962C8B-B14F-4D97-AF65-F5344CB8AC3E}">
        <p14:creationId xmlns:p14="http://schemas.microsoft.com/office/powerpoint/2010/main" val="293070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Find and Fix Hazards</a:t>
            </a:r>
            <a:br>
              <a:rPr lang="en-US" altLang="en-US" dirty="0">
                <a:solidFill>
                  <a:srgbClr val="9E0000"/>
                </a:solidFill>
              </a:rPr>
            </a:br>
            <a:r>
              <a:rPr lang="en-US" altLang="en-US" sz="4400" dirty="0">
                <a:solidFill>
                  <a:srgbClr val="9E0000"/>
                </a:solidFill>
              </a:rPr>
              <a:t>Resources</a:t>
            </a:r>
            <a:endParaRPr lang="en-US"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44003B75-2BA3-619A-F656-95054DB95986}"/>
              </a:ext>
            </a:extLst>
          </p:cNvPr>
          <p:cNvPicPr>
            <a:picLocks noChangeAspect="1"/>
          </p:cNvPicPr>
          <p:nvPr/>
        </p:nvPicPr>
        <p:blipFill>
          <a:blip r:embed="rId2"/>
          <a:stretch>
            <a:fillRect/>
          </a:stretch>
        </p:blipFill>
        <p:spPr>
          <a:xfrm>
            <a:off x="2816584" y="1908069"/>
            <a:ext cx="5143063" cy="3527188"/>
          </a:xfrm>
          <a:prstGeom prst="rect">
            <a:avLst/>
          </a:prstGeom>
        </p:spPr>
      </p:pic>
      <p:pic>
        <p:nvPicPr>
          <p:cNvPr id="7" name="Picture 6">
            <a:extLst>
              <a:ext uri="{FF2B5EF4-FFF2-40B4-BE49-F238E27FC236}">
                <a16:creationId xmlns:a16="http://schemas.microsoft.com/office/drawing/2014/main" id="{6C0C8AF7-5225-16FB-3A94-5EAA4402D521}"/>
              </a:ext>
            </a:extLst>
          </p:cNvPr>
          <p:cNvPicPr>
            <a:picLocks noChangeAspect="1"/>
          </p:cNvPicPr>
          <p:nvPr/>
        </p:nvPicPr>
        <p:blipFill>
          <a:blip r:embed="rId3"/>
          <a:stretch>
            <a:fillRect/>
          </a:stretch>
        </p:blipFill>
        <p:spPr>
          <a:xfrm>
            <a:off x="8044117" y="1874824"/>
            <a:ext cx="2936040" cy="3527189"/>
          </a:xfrm>
          <a:prstGeom prst="rect">
            <a:avLst/>
          </a:prstGeom>
        </p:spPr>
      </p:pic>
      <p:pic>
        <p:nvPicPr>
          <p:cNvPr id="9" name="Picture 8">
            <a:extLst>
              <a:ext uri="{FF2B5EF4-FFF2-40B4-BE49-F238E27FC236}">
                <a16:creationId xmlns:a16="http://schemas.microsoft.com/office/drawing/2014/main" id="{CD4A0D03-2A85-E084-15B0-0990951095E9}"/>
              </a:ext>
            </a:extLst>
          </p:cNvPr>
          <p:cNvPicPr>
            <a:picLocks noChangeAspect="1"/>
          </p:cNvPicPr>
          <p:nvPr/>
        </p:nvPicPr>
        <p:blipFill>
          <a:blip r:embed="rId4"/>
          <a:stretch>
            <a:fillRect/>
          </a:stretch>
        </p:blipFill>
        <p:spPr>
          <a:xfrm>
            <a:off x="292437" y="1985021"/>
            <a:ext cx="2524147" cy="3373284"/>
          </a:xfrm>
          <a:prstGeom prst="rect">
            <a:avLst/>
          </a:prstGeom>
        </p:spPr>
      </p:pic>
    </p:spTree>
    <p:extLst>
      <p:ext uri="{BB962C8B-B14F-4D97-AF65-F5344CB8AC3E}">
        <p14:creationId xmlns:p14="http://schemas.microsoft.com/office/powerpoint/2010/main" val="423927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78476" y="309808"/>
            <a:ext cx="10378443" cy="1325563"/>
          </a:xfrm>
        </p:spPr>
        <p:txBody>
          <a:bodyPr/>
          <a:lstStyle/>
          <a:p>
            <a:r>
              <a:rPr lang="en-US" altLang="en-US" dirty="0">
                <a:solidFill>
                  <a:srgbClr val="9E0000"/>
                </a:solidFill>
              </a:rPr>
              <a:t>Find and Fix Hazards</a:t>
            </a:r>
            <a:br>
              <a:rPr lang="en-US" altLang="en-US" dirty="0">
                <a:solidFill>
                  <a:srgbClr val="9E0000"/>
                </a:solidFill>
              </a:rPr>
            </a:br>
            <a:r>
              <a:rPr lang="en-US" altLang="en-US" sz="4000" dirty="0">
                <a:solidFill>
                  <a:srgbClr val="9E0000"/>
                </a:solidFill>
              </a:rPr>
              <a:t>OSHA Hazard Identification Training Tool  </a:t>
            </a:r>
            <a:endParaRPr lang="en-US" sz="400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138546" y="1943807"/>
            <a:ext cx="5841076" cy="3510249"/>
          </a:xfrm>
        </p:spPr>
        <p:txBody>
          <a:bodyPr>
            <a:normAutofit/>
          </a:bodyPr>
          <a:lstStyle/>
          <a:p>
            <a:pPr algn="l"/>
            <a:r>
              <a:rPr lang="en-US" sz="2000" b="1" i="0" dirty="0">
                <a:solidFill>
                  <a:srgbClr val="333333"/>
                </a:solidFill>
                <a:effectLst/>
                <a:latin typeface="Constantia" panose="02030602050306030303" pitchFamily="18" charset="0"/>
              </a:rPr>
              <a:t>Interactive, online, game-based training tool for small business owners, workers and others interested in learning the core concepts of hazard identification. </a:t>
            </a:r>
          </a:p>
          <a:p>
            <a:pPr algn="l"/>
            <a:r>
              <a:rPr lang="en-US" sz="2000" b="1" i="0" dirty="0">
                <a:solidFill>
                  <a:srgbClr val="333333"/>
                </a:solidFill>
                <a:effectLst/>
                <a:latin typeface="Constantia" panose="02030602050306030303" pitchFamily="18" charset="0"/>
              </a:rPr>
              <a:t>This tool is intended to:</a:t>
            </a:r>
          </a:p>
          <a:p>
            <a:pPr lvl="1"/>
            <a:r>
              <a:rPr lang="en-US" sz="1600" b="1" i="0" dirty="0">
                <a:solidFill>
                  <a:srgbClr val="333333"/>
                </a:solidFill>
                <a:effectLst/>
                <a:latin typeface="Constantia" panose="02030602050306030303" pitchFamily="18" charset="0"/>
              </a:rPr>
              <a:t>Teach small business owners and their workers the process for finding hazards in their workplace</a:t>
            </a:r>
          </a:p>
          <a:p>
            <a:pPr lvl="1"/>
            <a:r>
              <a:rPr lang="en-US" sz="1600" b="1" i="0" dirty="0">
                <a:solidFill>
                  <a:srgbClr val="333333"/>
                </a:solidFill>
                <a:effectLst/>
                <a:latin typeface="Constantia" panose="02030602050306030303" pitchFamily="18" charset="0"/>
              </a:rPr>
              <a:t>Raise awareness on the types of information and resources about workplace hazards available on OSHA's website.</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a:extLst>
              <a:ext uri="{FF2B5EF4-FFF2-40B4-BE49-F238E27FC236}">
                <a16:creationId xmlns:a16="http://schemas.microsoft.com/office/drawing/2014/main" id="{796A8848-59CA-1876-39A6-C5A9B9A167C7}"/>
              </a:ext>
            </a:extLst>
          </p:cNvPr>
          <p:cNvPicPr>
            <a:picLocks noChangeAspect="1"/>
          </p:cNvPicPr>
          <p:nvPr/>
        </p:nvPicPr>
        <p:blipFill>
          <a:blip r:embed="rId2"/>
          <a:stretch>
            <a:fillRect/>
          </a:stretch>
        </p:blipFill>
        <p:spPr>
          <a:xfrm>
            <a:off x="9769991" y="102032"/>
            <a:ext cx="1773855" cy="2164572"/>
          </a:xfrm>
          <a:prstGeom prst="rect">
            <a:avLst/>
          </a:prstGeom>
        </p:spPr>
      </p:pic>
      <p:pic>
        <p:nvPicPr>
          <p:cNvPr id="6" name="Picture 5">
            <a:extLst>
              <a:ext uri="{FF2B5EF4-FFF2-40B4-BE49-F238E27FC236}">
                <a16:creationId xmlns:a16="http://schemas.microsoft.com/office/drawing/2014/main" id="{BFF0DBF6-EAFB-6371-1935-310B648806B6}"/>
              </a:ext>
            </a:extLst>
          </p:cNvPr>
          <p:cNvPicPr>
            <a:picLocks noChangeAspect="1"/>
          </p:cNvPicPr>
          <p:nvPr/>
        </p:nvPicPr>
        <p:blipFill>
          <a:blip r:embed="rId3"/>
          <a:stretch>
            <a:fillRect/>
          </a:stretch>
        </p:blipFill>
        <p:spPr>
          <a:xfrm>
            <a:off x="6057206" y="2359071"/>
            <a:ext cx="6069265" cy="3368255"/>
          </a:xfrm>
          <a:prstGeom prst="rect">
            <a:avLst/>
          </a:prstGeom>
        </p:spPr>
      </p:pic>
    </p:spTree>
    <p:extLst>
      <p:ext uri="{BB962C8B-B14F-4D97-AF65-F5344CB8AC3E}">
        <p14:creationId xmlns:p14="http://schemas.microsoft.com/office/powerpoint/2010/main" val="322761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428694" y="1307236"/>
            <a:ext cx="7369233" cy="1325563"/>
          </a:xfrm>
        </p:spPr>
        <p:txBody>
          <a:bodyPr/>
          <a:lstStyle/>
          <a:p>
            <a:pPr algn="ctr"/>
            <a:r>
              <a:rPr lang="en-US" altLang="en-US" u="sng" dirty="0">
                <a:solidFill>
                  <a:srgbClr val="9E0000"/>
                </a:solidFill>
              </a:rPr>
              <a:t>OSHA’s Safe and Sound Campaign</a:t>
            </a:r>
            <a:endParaRPr lang="en-US" u="sng"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93866" y="2911820"/>
            <a:ext cx="10515600" cy="2973590"/>
          </a:xfrm>
        </p:spPr>
        <p:txBody>
          <a:bodyPr>
            <a:normAutofit/>
          </a:bodyPr>
          <a:lstStyle/>
          <a:p>
            <a:pPr marL="0" indent="0" algn="ctr">
              <a:buNone/>
            </a:pPr>
            <a:r>
              <a:rPr lang="en-US" altLang="en-US" sz="2000" b="1" u="sng" dirty="0"/>
              <a:t>Webinar General Info</a:t>
            </a:r>
            <a:br>
              <a:rPr lang="en-US" altLang="en-US" sz="2000" dirty="0"/>
            </a:br>
            <a:r>
              <a:rPr lang="en-US" altLang="en-US" sz="2000" dirty="0"/>
              <a:t>PowerPoint Presentation</a:t>
            </a:r>
            <a:br>
              <a:rPr lang="en-US" altLang="en-US" sz="2000" dirty="0"/>
            </a:br>
            <a:r>
              <a:rPr lang="en-US" altLang="en-US" sz="2000" dirty="0"/>
              <a:t>Q&amp;A</a:t>
            </a:r>
            <a:br>
              <a:rPr lang="en-US" altLang="en-US" sz="2000" dirty="0"/>
            </a:br>
            <a:br>
              <a:rPr lang="en-US" altLang="en-US" sz="2000" b="1" u="sng" dirty="0"/>
            </a:br>
            <a:r>
              <a:rPr lang="en-US" altLang="en-US" sz="2000" b="1" u="sng" dirty="0"/>
              <a:t>Questions</a:t>
            </a:r>
            <a:r>
              <a:rPr lang="en-US" altLang="en-US" sz="2000" b="1" dirty="0"/>
              <a:t> </a:t>
            </a:r>
            <a:br>
              <a:rPr lang="en-US" altLang="en-US" sz="2000" b="1" dirty="0"/>
            </a:br>
            <a:r>
              <a:rPr lang="en-US" altLang="en-US" sz="2000" dirty="0"/>
              <a:t>Chat is open to submit questions.</a:t>
            </a:r>
            <a:br>
              <a:rPr lang="en-US" altLang="en-US" sz="2000" dirty="0"/>
            </a:br>
            <a:r>
              <a:rPr lang="en-US" altLang="en-US" sz="2000" dirty="0"/>
              <a:t>We will be answering questions through this chat feature. If due to the technical nature of the question a more thorough response is required, we will post the answer on our website within seven days of the webinar.</a:t>
            </a:r>
            <a:endParaRPr lang="en-US" sz="2000" dirty="0"/>
          </a:p>
        </p:txBody>
      </p:sp>
      <p:sp>
        <p:nvSpPr>
          <p:cNvPr id="4" name="TextBox 4">
            <a:extLst>
              <a:ext uri="{FF2B5EF4-FFF2-40B4-BE49-F238E27FC236}">
                <a16:creationId xmlns:a16="http://schemas.microsoft.com/office/drawing/2014/main" id="{0DBEB457-DF2D-408D-86B0-30630C57FA3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6640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533399" y="271015"/>
            <a:ext cx="10378443" cy="1325563"/>
          </a:xfrm>
        </p:spPr>
        <p:txBody>
          <a:bodyPr/>
          <a:lstStyle/>
          <a:p>
            <a:r>
              <a:rPr lang="en-US" altLang="en-US" dirty="0">
                <a:solidFill>
                  <a:srgbClr val="9E0000"/>
                </a:solidFill>
              </a:rPr>
              <a:t>Safe and Sound Week </a:t>
            </a:r>
            <a:br>
              <a:rPr lang="en-US" altLang="en-US" dirty="0">
                <a:solidFill>
                  <a:srgbClr val="9E0000"/>
                </a:solidFill>
              </a:rPr>
            </a:br>
            <a:r>
              <a:rPr lang="en-US" altLang="en-US" sz="4000" dirty="0">
                <a:solidFill>
                  <a:srgbClr val="9E0000"/>
                </a:solidFill>
              </a:rPr>
              <a:t>MicroLearning Video</a:t>
            </a:r>
            <a:endParaRPr lang="en-US" sz="4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Online Media 1" title="OSHA Safe and Sound Video 2021 Worker Participation">
            <a:hlinkClick r:id="" action="ppaction://media"/>
            <a:extLst>
              <a:ext uri="{FF2B5EF4-FFF2-40B4-BE49-F238E27FC236}">
                <a16:creationId xmlns:a16="http://schemas.microsoft.com/office/drawing/2014/main" id="{44CE7E49-CF56-6028-4904-B3C4CD05E16C}"/>
              </a:ext>
            </a:extLst>
          </p:cNvPr>
          <p:cNvPicPr>
            <a:picLocks noRot="1" noChangeAspect="1"/>
          </p:cNvPicPr>
          <p:nvPr>
            <a:videoFile r:link="rId1"/>
          </p:nvPr>
        </p:nvPicPr>
        <p:blipFill>
          <a:blip r:embed="rId3"/>
          <a:stretch>
            <a:fillRect/>
          </a:stretch>
        </p:blipFill>
        <p:spPr>
          <a:xfrm>
            <a:off x="2229969" y="1939636"/>
            <a:ext cx="7175992" cy="4054435"/>
          </a:xfrm>
          <a:prstGeom prst="rect">
            <a:avLst/>
          </a:prstGeom>
        </p:spPr>
      </p:pic>
      <p:pic>
        <p:nvPicPr>
          <p:cNvPr id="5" name="Picture 4">
            <a:extLst>
              <a:ext uri="{FF2B5EF4-FFF2-40B4-BE49-F238E27FC236}">
                <a16:creationId xmlns:a16="http://schemas.microsoft.com/office/drawing/2014/main" id="{57FB66CA-357E-566F-D4F0-4FF5041B6EA2}"/>
              </a:ext>
            </a:extLst>
          </p:cNvPr>
          <p:cNvPicPr>
            <a:picLocks noChangeAspect="1"/>
          </p:cNvPicPr>
          <p:nvPr/>
        </p:nvPicPr>
        <p:blipFill>
          <a:blip r:embed="rId4"/>
          <a:stretch>
            <a:fillRect/>
          </a:stretch>
        </p:blipFill>
        <p:spPr>
          <a:xfrm>
            <a:off x="9578637" y="271015"/>
            <a:ext cx="2269770" cy="2205203"/>
          </a:xfrm>
          <a:prstGeom prst="rect">
            <a:avLst/>
          </a:prstGeom>
        </p:spPr>
      </p:pic>
    </p:spTree>
    <p:extLst>
      <p:ext uri="{BB962C8B-B14F-4D97-AF65-F5344CB8AC3E}">
        <p14:creationId xmlns:p14="http://schemas.microsoft.com/office/powerpoint/2010/main" val="248696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Sign up for Safe + Sound Week">
            <a:extLst>
              <a:ext uri="{FF2B5EF4-FFF2-40B4-BE49-F238E27FC236}">
                <a16:creationId xmlns:a16="http://schemas.microsoft.com/office/drawing/2014/main" id="{A4845B85-C6F3-4ABF-A347-75D7F1CA68E6}"/>
              </a:ext>
              <a:ext uri="{C183D7F6-B498-43B3-948B-1728B52AA6E4}">
                <adec:decorative xmlns:adec="http://schemas.microsoft.com/office/drawing/2017/decorative" val="0"/>
              </a:ext>
            </a:extLst>
          </p:cNvPr>
          <p:cNvSpPr txBox="1">
            <a:spLocks noGrp="1"/>
          </p:cNvSpPr>
          <p:nvPr>
            <p:ph type="title" idx="4294967295"/>
          </p:nvPr>
        </p:nvSpPr>
        <p:spPr>
          <a:xfrm>
            <a:off x="774915" y="300326"/>
            <a:ext cx="1067833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9E0000"/>
                </a:solidFill>
                <a:effectLst/>
                <a:uLnTx/>
                <a:uFillTx/>
                <a:latin typeface="+mj-lt"/>
                <a:ea typeface="+mn-ea"/>
                <a:cs typeface="Arial" panose="020B0604020202020204" pitchFamily="34" charset="0"/>
              </a:rPr>
              <a:t>Sign Up for Safe + Sound Week</a:t>
            </a:r>
          </a:p>
        </p:txBody>
      </p:sp>
      <p:sp>
        <p:nvSpPr>
          <p:cNvPr id="4" name="Content Placeholder 3">
            <a:extLst>
              <a:ext uri="{FF2B5EF4-FFF2-40B4-BE49-F238E27FC236}">
                <a16:creationId xmlns:a16="http://schemas.microsoft.com/office/drawing/2014/main" id="{C4C5B9F7-2F09-0239-E7DF-AF4D420A5A7A}"/>
              </a:ext>
              <a:ext uri="{C183D7F6-B498-43B3-948B-1728B52AA6E4}">
                <adec:decorative xmlns:adec="http://schemas.microsoft.com/office/drawing/2017/decorative" val="0"/>
              </a:ext>
            </a:extLst>
          </p:cNvPr>
          <p:cNvSpPr>
            <a:spLocks noGrp="1"/>
          </p:cNvSpPr>
          <p:nvPr>
            <p:ph idx="1"/>
          </p:nvPr>
        </p:nvSpPr>
        <p:spPr>
          <a:xfrm>
            <a:off x="774915" y="1326976"/>
            <a:ext cx="10236200" cy="2111770"/>
          </a:xfrm>
        </p:spPr>
        <p:txBody>
          <a:bodyPr/>
          <a:lstStyle/>
          <a:p>
            <a:pPr algn="l" rtl="0" fontAlgn="base">
              <a:lnSpc>
                <a:spcPct val="100000"/>
              </a:lnSpc>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J</a:t>
            </a:r>
            <a:r>
              <a:rPr lang="en-US" dirty="0">
                <a:effectLst/>
                <a:latin typeface="Tahoma" panose="020B0604030504040204" pitchFamily="34" charset="0"/>
                <a:ea typeface="Tahoma" panose="020B0604030504040204" pitchFamily="34" charset="0"/>
                <a:cs typeface="Tahoma" panose="020B0604030504040204" pitchFamily="34" charset="0"/>
              </a:rPr>
              <a:t>oin businesses around the country in pledging your commitment to workplace safety and health</a:t>
            </a:r>
          </a:p>
          <a:p>
            <a:pPr algn="l" rtl="0" fontAlgn="base">
              <a:lnSpc>
                <a:spcPct val="100000"/>
              </a:lnSpc>
              <a:buFont typeface="Arial" panose="020B0604020202020204"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Take the Pledge: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https://www.osha.gov/safeandsoundweek</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gn="l" rtl="0" fontAlgn="base">
              <a:lnSpc>
                <a:spcPct val="100000"/>
              </a:lnSpc>
              <a:buNone/>
            </a:pPr>
            <a:endParaRPr lang="en-US" dirty="0"/>
          </a:p>
        </p:txBody>
      </p:sp>
      <p:pic>
        <p:nvPicPr>
          <p:cNvPr id="8" name="Picture 7" descr="Graphic promoting Safe + Sound Week 2023- August 7-13, 2023">
            <a:extLst>
              <a:ext uri="{FF2B5EF4-FFF2-40B4-BE49-F238E27FC236}">
                <a16:creationId xmlns:a16="http://schemas.microsoft.com/office/drawing/2014/main" id="{EC41D8A4-87B1-1D62-AD82-B7978872E62C}"/>
              </a:ext>
            </a:extLst>
          </p:cNvPr>
          <p:cNvPicPr>
            <a:picLocks noChangeAspect="1"/>
          </p:cNvPicPr>
          <p:nvPr/>
        </p:nvPicPr>
        <p:blipFill>
          <a:blip r:embed="rId4"/>
          <a:stretch>
            <a:fillRect/>
          </a:stretch>
        </p:blipFill>
        <p:spPr>
          <a:xfrm>
            <a:off x="3595371" y="3363109"/>
            <a:ext cx="4245873" cy="2353061"/>
          </a:xfrm>
          <a:prstGeom prst="rect">
            <a:avLst/>
          </a:prstGeom>
        </p:spPr>
      </p:pic>
      <p:pic>
        <p:nvPicPr>
          <p:cNvPr id="1029" name="Picture 5" descr="Image depicting logos for:&#10;Voluntary Protection Programs Participants Association (VPPPA), the Occupational Safety and Health Administration (OSHA), the National Safety Council (NSC), CPWR- The Center for Construction Research and Training, and the National Institute for Occupational Safety and Health (NIOSH)">
            <a:extLst>
              <a:ext uri="{FF2B5EF4-FFF2-40B4-BE49-F238E27FC236}">
                <a16:creationId xmlns:a16="http://schemas.microsoft.com/office/drawing/2014/main" id="{38697342-A207-1536-2FAE-C7984DE32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196" y="6254289"/>
            <a:ext cx="5175126" cy="362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for American Industrial Hygiene Association (AIHA)">
            <a:extLst>
              <a:ext uri="{FF2B5EF4-FFF2-40B4-BE49-F238E27FC236}">
                <a16:creationId xmlns:a16="http://schemas.microsoft.com/office/drawing/2014/main" id="{71219F45-5A51-D769-2F8C-9BAB266678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372" y="6355889"/>
            <a:ext cx="1000024" cy="362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6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838200" y="365127"/>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914377">
              <a:lnSpc>
                <a:spcPct val="90000"/>
              </a:lnSpc>
              <a:spcBef>
                <a:spcPct val="0"/>
              </a:spcBef>
              <a:spcAft>
                <a:spcPts val="600"/>
              </a:spcAft>
              <a:buNone/>
            </a:pPr>
            <a:r>
              <a:rPr lang="en-US" altLang="en-US" sz="4400" b="1" i="0" kern="1200" dirty="0">
                <a:solidFill>
                  <a:schemeClr val="tx2"/>
                </a:solidFill>
                <a:ea typeface="+mj-ea"/>
                <a:cs typeface="Calibri" panose="020F0502020204030204" pitchFamily="34" charset="0"/>
              </a:rPr>
              <a:t>www.iup.edu/pa-oshaconsultation</a:t>
            </a:r>
          </a:p>
        </p:txBody>
      </p:sp>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pic>
        <p:nvPicPr>
          <p:cNvPr id="4" name="Picture 3">
            <a:extLst>
              <a:ext uri="{FF2B5EF4-FFF2-40B4-BE49-F238E27FC236}">
                <a16:creationId xmlns:a16="http://schemas.microsoft.com/office/drawing/2014/main" id="{AD4EE62B-48DA-2E48-381D-F2B63DAF7E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0362" y="1624159"/>
            <a:ext cx="8335616" cy="4630897"/>
          </a:xfrm>
          <a:prstGeom prst="rect">
            <a:avLst/>
          </a:prstGeom>
        </p:spPr>
      </p:pic>
      <p:sp>
        <p:nvSpPr>
          <p:cNvPr id="6" name="Arrow: Left 5">
            <a:extLst>
              <a:ext uri="{FF2B5EF4-FFF2-40B4-BE49-F238E27FC236}">
                <a16:creationId xmlns:a16="http://schemas.microsoft.com/office/drawing/2014/main" id="{D5DF8BCC-803E-12F8-C883-E1C05A26D833}"/>
              </a:ext>
            </a:extLst>
          </p:cNvPr>
          <p:cNvSpPr/>
          <p:nvPr/>
        </p:nvSpPr>
        <p:spPr>
          <a:xfrm>
            <a:off x="5255811" y="2870209"/>
            <a:ext cx="978408" cy="3417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97866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838200" y="365127"/>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914377">
              <a:lnSpc>
                <a:spcPct val="90000"/>
              </a:lnSpc>
              <a:spcBef>
                <a:spcPct val="0"/>
              </a:spcBef>
              <a:spcAft>
                <a:spcPts val="600"/>
              </a:spcAft>
              <a:buNone/>
            </a:pPr>
            <a:r>
              <a:rPr lang="en-US" altLang="en-US" sz="4400" b="1" i="0" kern="1200" dirty="0">
                <a:solidFill>
                  <a:schemeClr val="tx2"/>
                </a:solidFill>
                <a:ea typeface="+mj-ea"/>
                <a:cs typeface="Calibri" panose="020F0502020204030204" pitchFamily="34" charset="0"/>
              </a:rPr>
              <a:t>www.iup.edu/pa-oshaconsultation</a:t>
            </a:r>
          </a:p>
        </p:txBody>
      </p:sp>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pic>
        <p:nvPicPr>
          <p:cNvPr id="5" name="Picture 4">
            <a:extLst>
              <a:ext uri="{FF2B5EF4-FFF2-40B4-BE49-F238E27FC236}">
                <a16:creationId xmlns:a16="http://schemas.microsoft.com/office/drawing/2014/main" id="{C3BE1791-2DCD-B2CD-614F-DC5EBA9404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8815" y="1570292"/>
            <a:ext cx="7281287" cy="4376983"/>
          </a:xfrm>
          <a:prstGeom prst="rect">
            <a:avLst/>
          </a:prstGeom>
        </p:spPr>
      </p:pic>
      <p:sp>
        <p:nvSpPr>
          <p:cNvPr id="11" name="Arrow: Right 10">
            <a:extLst>
              <a:ext uri="{FF2B5EF4-FFF2-40B4-BE49-F238E27FC236}">
                <a16:creationId xmlns:a16="http://schemas.microsoft.com/office/drawing/2014/main" id="{3B3E2690-A34D-332A-27DC-DA8B6A4795C6}"/>
              </a:ext>
            </a:extLst>
          </p:cNvPr>
          <p:cNvSpPr/>
          <p:nvPr/>
        </p:nvSpPr>
        <p:spPr>
          <a:xfrm>
            <a:off x="1407381" y="4325509"/>
            <a:ext cx="811430" cy="277897"/>
          </a:xfrm>
          <a:prstGeom prst="rightArrow">
            <a:avLst>
              <a:gd name="adj1" fmla="val 5572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2177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a:spcBef>
                <a:spcPct val="0"/>
              </a:spcBef>
              <a:buFontTx/>
              <a:buNone/>
            </a:pPr>
            <a:r>
              <a:rPr lang="en-US" altLang="en-US" sz="1200" b="1" dirty="0">
                <a:solidFill>
                  <a:srgbClr val="B40000"/>
                </a:solidFill>
                <a:latin typeface="Calibri" panose="020F0502020204030204" pitchFamily="34" charset="0"/>
                <a:cs typeface="Calibri" panose="020F0502020204030204" pitchFamily="34" charset="0"/>
              </a:rPr>
              <a:t>www.iup.edu/pa-oshaconsultation</a:t>
            </a:r>
          </a:p>
        </p:txBody>
      </p:sp>
      <p:sp>
        <p:nvSpPr>
          <p:cNvPr id="5" name="TextBox 4">
            <a:extLst>
              <a:ext uri="{FF2B5EF4-FFF2-40B4-BE49-F238E27FC236}">
                <a16:creationId xmlns:a16="http://schemas.microsoft.com/office/drawing/2014/main" id="{D8382731-B97E-AEEA-5CBE-3C4DC459A796}"/>
              </a:ext>
            </a:extLst>
          </p:cNvPr>
          <p:cNvSpPr txBox="1"/>
          <p:nvPr/>
        </p:nvSpPr>
        <p:spPr>
          <a:xfrm>
            <a:off x="1618201" y="491843"/>
            <a:ext cx="9953106" cy="646331"/>
          </a:xfrm>
          <a:prstGeom prst="rect">
            <a:avLst/>
          </a:prstGeom>
          <a:noFill/>
        </p:spPr>
        <p:txBody>
          <a:bodyPr wrap="square">
            <a:spAutoFit/>
          </a:bodyPr>
          <a:lstStyle/>
          <a:p>
            <a:r>
              <a:rPr lang="en-US" altLang="en-US" sz="1800" b="1" dirty="0">
                <a:latin typeface="Calibri" panose="020F0502020204030204" pitchFamily="34" charset="0"/>
                <a:cs typeface="Calibri" panose="020F0502020204030204" pitchFamily="34" charset="0"/>
              </a:rPr>
              <a:t>Please consider subscribing to our youtube channel to be notified of new webinars: </a:t>
            </a:r>
            <a:r>
              <a:rPr lang="en-US" altLang="en-US" sz="1800" b="1" dirty="0">
                <a:latin typeface="Calibri" panose="020F0502020204030204" pitchFamily="34" charset="0"/>
                <a:cs typeface="Calibri" panose="020F0502020204030204" pitchFamily="34" charset="0"/>
                <a:hlinkClick r:id="rId2"/>
              </a:rPr>
              <a:t>https://www.youtube.com/@paoshaconsultationpaosha2922</a:t>
            </a:r>
            <a:endParaRPr lang="en-US" altLang="en-US" sz="1800" b="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D5B9781-6DB4-2513-8D11-BBB8FAC3B1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18201" y="1512446"/>
            <a:ext cx="7286296" cy="4530545"/>
          </a:xfrm>
          <a:prstGeom prst="rect">
            <a:avLst/>
          </a:prstGeom>
        </p:spPr>
      </p:pic>
      <p:sp>
        <p:nvSpPr>
          <p:cNvPr id="9" name="Oval 8">
            <a:extLst>
              <a:ext uri="{FF2B5EF4-FFF2-40B4-BE49-F238E27FC236}">
                <a16:creationId xmlns:a16="http://schemas.microsoft.com/office/drawing/2014/main" id="{4B6DC682-82D7-2B44-D9D1-73B0F28C2C61}"/>
              </a:ext>
            </a:extLst>
          </p:cNvPr>
          <p:cNvSpPr/>
          <p:nvPr/>
        </p:nvSpPr>
        <p:spPr>
          <a:xfrm>
            <a:off x="7794802" y="1837714"/>
            <a:ext cx="1095354" cy="659478"/>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FFF9543B-D725-CAA3-AFDB-B6E3FDF25A35}"/>
              </a:ext>
            </a:extLst>
          </p:cNvPr>
          <p:cNvCxnSpPr/>
          <p:nvPr/>
        </p:nvCxnSpPr>
        <p:spPr>
          <a:xfrm flipH="1">
            <a:off x="9040632" y="1249251"/>
            <a:ext cx="1302326" cy="918202"/>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42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 us</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a:bodyPr>
          <a:lstStyle/>
          <a:p>
            <a:pPr marL="0" indent="0" algn="ctr">
              <a:lnSpc>
                <a:spcPct val="110000"/>
              </a:lnSpc>
              <a:spcBef>
                <a:spcPts val="600"/>
              </a:spcBef>
              <a:spcAft>
                <a:spcPts val="600"/>
              </a:spcAft>
              <a:buNone/>
            </a:pPr>
            <a:r>
              <a:rPr lang="en-US" altLang="en-US" sz="2400" dirty="0"/>
              <a:t>Annette Olesen, CIH, CIT</a:t>
            </a:r>
          </a:p>
          <a:p>
            <a:pPr marL="0" indent="0" algn="ctr">
              <a:lnSpc>
                <a:spcPct val="110000"/>
              </a:lnSpc>
              <a:spcBef>
                <a:spcPts val="600"/>
              </a:spcBef>
              <a:spcAft>
                <a:spcPts val="600"/>
              </a:spcAft>
              <a:buNone/>
            </a:pPr>
            <a:r>
              <a:rPr lang="en-US" altLang="en-US" sz="2400" dirty="0"/>
              <a:t>aolesen@iup.edu</a:t>
            </a:r>
          </a:p>
          <a:p>
            <a:pPr marL="0" indent="0">
              <a:buNone/>
            </a:pPr>
            <a:endParaRPr lang="en-US" altLang="en-US" sz="2400" dirty="0"/>
          </a:p>
          <a:p>
            <a:r>
              <a:rPr lang="en-US" altLang="en-US" sz="1800" dirty="0"/>
              <a:t>Pennsylvania OSHA Consultation Office</a:t>
            </a:r>
          </a:p>
          <a:p>
            <a:r>
              <a:rPr lang="en-US" altLang="en-US" sz="1800" dirty="0"/>
              <a:t>Phone: 800-382-1241</a:t>
            </a:r>
          </a:p>
          <a:p>
            <a:r>
              <a:rPr lang="en-US" altLang="en-US" sz="1800" dirty="0"/>
              <a:t>Website: </a:t>
            </a:r>
            <a:r>
              <a:rPr lang="en-US" altLang="en-US" sz="18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1800" dirty="0">
              <a:solidFill>
                <a:srgbClr val="0070C0"/>
              </a:solidFill>
            </a:endParaRPr>
          </a:p>
          <a:p>
            <a:r>
              <a:rPr lang="en-US" altLang="en-US" sz="1800" dirty="0"/>
              <a:t>Facebook: </a:t>
            </a:r>
            <a:r>
              <a:rPr lang="en-US" altLang="en-US" sz="1800" dirty="0">
                <a:solidFill>
                  <a:srgbClr val="0070C0"/>
                </a:solidFill>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1800" dirty="0">
              <a:solidFill>
                <a:srgbClr val="0070C0"/>
              </a:solidFill>
            </a:endParaRPr>
          </a:p>
          <a:p>
            <a:r>
              <a:rPr lang="en-US" altLang="en-US" sz="1800" dirty="0"/>
              <a:t>Twitter: </a:t>
            </a:r>
            <a:r>
              <a:rPr lang="en-US" altLang="en-US" sz="1800" dirty="0">
                <a:solidFill>
                  <a:srgbClr val="0070C0"/>
                </a:solidFill>
                <a:hlinkClick r:id="rId4">
                  <a:extLst>
                    <a:ext uri="{A12FA001-AC4F-418D-AE19-62706E023703}">
                      <ahyp:hlinkClr xmlns:ahyp="http://schemas.microsoft.com/office/drawing/2018/hyperlinkcolor" val="tx"/>
                    </a:ext>
                  </a:extLst>
                </a:hlinkClick>
              </a:rPr>
              <a:t>https://twitter.com/search?q=PA%20OSHA%20Consultation&amp;src=savs</a:t>
            </a:r>
            <a:endParaRPr lang="en-US" altLang="en-US" sz="18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a:bodyPr>
          <a:lstStyle/>
          <a:p>
            <a:pPr algn="ctr">
              <a:buFontTx/>
              <a:buNone/>
              <a:defRPr/>
            </a:pPr>
            <a:r>
              <a:rPr lang="en-US" altLang="en-US" sz="2400" b="1" dirty="0"/>
              <a:t>Upcoming Webinar:</a:t>
            </a:r>
          </a:p>
          <a:p>
            <a:pPr algn="ctr">
              <a:buFontTx/>
              <a:buNone/>
              <a:defRPr/>
            </a:pPr>
            <a:r>
              <a:rPr lang="en-US" altLang="en-US" sz="2400" dirty="0">
                <a:solidFill>
                  <a:srgbClr val="9E0000"/>
                </a:solidFill>
              </a:rPr>
              <a:t>Mental Wellness and the Impact on Employee Safety</a:t>
            </a:r>
          </a:p>
          <a:p>
            <a:pPr algn="ctr">
              <a:buFontTx/>
              <a:buNone/>
              <a:defRPr/>
            </a:pPr>
            <a:r>
              <a:rPr lang="en-US" altLang="en-US" sz="2400" dirty="0">
                <a:solidFill>
                  <a:srgbClr val="9E0000"/>
                </a:solidFill>
              </a:rPr>
              <a:t>July 19, 2023@ 10:30am</a:t>
            </a:r>
          </a:p>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800-382-1241 or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516774" y="431728"/>
            <a:ext cx="10378443" cy="1325563"/>
          </a:xfrm>
        </p:spPr>
        <p:txBody>
          <a:bodyPr/>
          <a:lstStyle/>
          <a:p>
            <a:r>
              <a:rPr lang="en-US" altLang="en-US" dirty="0">
                <a:solidFill>
                  <a:srgbClr val="9E0000"/>
                </a:solidFill>
              </a:rPr>
              <a:t>OSHA’s Safe and Sound Campaign</a:t>
            </a:r>
            <a:br>
              <a:rPr lang="en-US" altLang="en-US" dirty="0">
                <a:solidFill>
                  <a:srgbClr val="9E0000"/>
                </a:solidFill>
              </a:rPr>
            </a:br>
            <a:r>
              <a:rPr lang="en-US" altLang="en-US" dirty="0">
                <a:solidFill>
                  <a:srgbClr val="9E0000"/>
                </a:solidFill>
              </a:rPr>
              <a:t>Webinar Agenda</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960120" y="2079566"/>
            <a:ext cx="10515600" cy="4016434"/>
          </a:xfrm>
        </p:spPr>
        <p:txBody>
          <a:bodyPr>
            <a:normAutofit fontScale="70000" lnSpcReduction="20000"/>
          </a:bodyPr>
          <a:lstStyle/>
          <a:p>
            <a:r>
              <a:rPr lang="en-US" altLang="en-US" sz="4400" b="1" dirty="0"/>
              <a:t>Focus of the Campaign</a:t>
            </a:r>
          </a:p>
          <a:p>
            <a:r>
              <a:rPr lang="en-US" altLang="en-US" sz="4400" b="1" dirty="0"/>
              <a:t>Components</a:t>
            </a:r>
          </a:p>
          <a:p>
            <a:pPr lvl="1"/>
            <a:r>
              <a:rPr lang="en-US" sz="4400" b="1" dirty="0"/>
              <a:t>Management Leadership</a:t>
            </a:r>
          </a:p>
          <a:p>
            <a:pPr lvl="1"/>
            <a:r>
              <a:rPr lang="en-US" sz="4400" b="1" dirty="0"/>
              <a:t>Worker Participation</a:t>
            </a:r>
          </a:p>
          <a:p>
            <a:pPr lvl="1"/>
            <a:r>
              <a:rPr lang="en-US" sz="4400" b="1" dirty="0"/>
              <a:t>Find &amp; Fix</a:t>
            </a:r>
          </a:p>
          <a:p>
            <a:r>
              <a:rPr lang="en-US" sz="4400" b="1" dirty="0"/>
              <a:t>Tools Available </a:t>
            </a:r>
          </a:p>
          <a:p>
            <a:pPr marL="914377" lvl="2" indent="0">
              <a:buNone/>
            </a:pPr>
            <a:r>
              <a:rPr lang="en-US" sz="3600" b="1" dirty="0">
                <a:hlinkClick r:id="rId2"/>
              </a:rPr>
              <a:t>https://www.osha.gov/safeandsound/</a:t>
            </a:r>
            <a:endParaRPr lang="en-US" sz="3600" b="1" dirty="0"/>
          </a:p>
          <a:p>
            <a:endParaRPr lang="en-US" sz="44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10627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29193" y="904289"/>
            <a:ext cx="5368637" cy="2847522"/>
          </a:xfrm>
        </p:spPr>
        <p:txBody>
          <a:bodyPr>
            <a:normAutofit lnSpcReduction="10000"/>
          </a:bodyPr>
          <a:lstStyle/>
          <a:p>
            <a:r>
              <a:rPr lang="en-US" altLang="en-US" sz="2000" b="1" dirty="0"/>
              <a:t>Nationwide Event every August</a:t>
            </a:r>
          </a:p>
          <a:p>
            <a:r>
              <a:rPr lang="en-US" sz="2000" b="1" dirty="0"/>
              <a:t>Helps </a:t>
            </a:r>
            <a:r>
              <a:rPr lang="en-US" sz="2000" b="1" i="0" dirty="0">
                <a:solidFill>
                  <a:srgbClr val="333333"/>
                </a:solidFill>
                <a:effectLst/>
                <a:latin typeface="Constantia" panose="02030602050306030303" pitchFamily="18" charset="0"/>
              </a:rPr>
              <a:t>get your program started, energize an existing one, or provides a chance to recognize your safety successes.</a:t>
            </a:r>
          </a:p>
          <a:p>
            <a:r>
              <a:rPr lang="en-US" sz="2000" b="1" i="0" dirty="0">
                <a:solidFill>
                  <a:srgbClr val="333333"/>
                </a:solidFill>
                <a:effectLst/>
                <a:latin typeface="Constantia" panose="02030602050306030303" pitchFamily="18" charset="0"/>
              </a:rPr>
              <a:t>Last year, more than 3,300 businesses helped to raise awareness about workers' health and safety.</a:t>
            </a:r>
          </a:p>
          <a:p>
            <a:endParaRPr lang="en-US" sz="2000" b="1" i="0" dirty="0">
              <a:solidFill>
                <a:srgbClr val="333333"/>
              </a:solidFill>
              <a:effectLst/>
              <a:latin typeface="Constantia" panose="02030602050306030303" pitchFamily="18" charset="0"/>
            </a:endParaRPr>
          </a:p>
          <a:p>
            <a:endParaRPr lang="en-US" sz="2000" b="1" dirty="0">
              <a:latin typeface="Constantia" panose="02030602050306030303" pitchFamily="18" charset="0"/>
            </a:endParaRP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7" name="Picture 6">
            <a:extLst>
              <a:ext uri="{FF2B5EF4-FFF2-40B4-BE49-F238E27FC236}">
                <a16:creationId xmlns:a16="http://schemas.microsoft.com/office/drawing/2014/main" id="{5DF1D9DE-6F0A-F046-0DE2-2FCFF370228E}"/>
              </a:ext>
            </a:extLst>
          </p:cNvPr>
          <p:cNvPicPr>
            <a:picLocks noChangeAspect="1"/>
          </p:cNvPicPr>
          <p:nvPr/>
        </p:nvPicPr>
        <p:blipFill>
          <a:blip r:embed="rId2"/>
          <a:stretch>
            <a:fillRect/>
          </a:stretch>
        </p:blipFill>
        <p:spPr>
          <a:xfrm>
            <a:off x="6029498" y="324141"/>
            <a:ext cx="5985164" cy="3515044"/>
          </a:xfrm>
          <a:prstGeom prst="rect">
            <a:avLst/>
          </a:prstGeom>
        </p:spPr>
      </p:pic>
      <p:pic>
        <p:nvPicPr>
          <p:cNvPr id="9" name="Picture 8">
            <a:extLst>
              <a:ext uri="{FF2B5EF4-FFF2-40B4-BE49-F238E27FC236}">
                <a16:creationId xmlns:a16="http://schemas.microsoft.com/office/drawing/2014/main" id="{A373CEA8-FDA5-86F9-6D61-3700AD391A7C}"/>
              </a:ext>
            </a:extLst>
          </p:cNvPr>
          <p:cNvPicPr>
            <a:picLocks noChangeAspect="1"/>
          </p:cNvPicPr>
          <p:nvPr/>
        </p:nvPicPr>
        <p:blipFill>
          <a:blip r:embed="rId3"/>
          <a:stretch>
            <a:fillRect/>
          </a:stretch>
        </p:blipFill>
        <p:spPr>
          <a:xfrm>
            <a:off x="1097277" y="4032195"/>
            <a:ext cx="10378444" cy="2046762"/>
          </a:xfrm>
          <a:prstGeom prst="rect">
            <a:avLst/>
          </a:prstGeom>
        </p:spPr>
      </p:pic>
    </p:spTree>
    <p:extLst>
      <p:ext uri="{BB962C8B-B14F-4D97-AF65-F5344CB8AC3E}">
        <p14:creationId xmlns:p14="http://schemas.microsoft.com/office/powerpoint/2010/main" val="85989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Safe and Sound Campaign </a:t>
            </a:r>
            <a:br>
              <a:rPr lang="en-US" altLang="en-US" dirty="0">
                <a:solidFill>
                  <a:srgbClr val="9E0000"/>
                </a:solidFill>
              </a:rPr>
            </a:br>
            <a:r>
              <a:rPr lang="en-US" altLang="en-US" sz="3600" dirty="0">
                <a:solidFill>
                  <a:srgbClr val="9E0000"/>
                </a:solidFill>
              </a:rPr>
              <a:t>What’s It all About?</a:t>
            </a:r>
            <a:endParaRPr lang="en-US" sz="360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sz="2000" b="1" dirty="0"/>
              <a:t>A year-round program to encourage every workplace to have a safety and health program. Utilizing </a:t>
            </a:r>
          </a:p>
          <a:p>
            <a:pPr lvl="1"/>
            <a:r>
              <a:rPr lang="en-US" sz="1600" b="1" dirty="0"/>
              <a:t>Management Leadership </a:t>
            </a:r>
          </a:p>
          <a:p>
            <a:pPr lvl="1"/>
            <a:r>
              <a:rPr lang="en-US" sz="1600" b="1" dirty="0"/>
              <a:t>Worker Participation</a:t>
            </a:r>
          </a:p>
          <a:p>
            <a:pPr lvl="1"/>
            <a:r>
              <a:rPr lang="en-US" sz="1600" b="1" dirty="0"/>
              <a:t>Finding and Fixing hazards</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Picture 1">
            <a:extLst>
              <a:ext uri="{FF2B5EF4-FFF2-40B4-BE49-F238E27FC236}">
                <a16:creationId xmlns:a16="http://schemas.microsoft.com/office/drawing/2014/main" id="{68D85C56-7845-6557-64FF-AA1DC1D2ABAD}"/>
              </a:ext>
            </a:extLst>
          </p:cNvPr>
          <p:cNvPicPr>
            <a:picLocks noChangeAspect="1"/>
          </p:cNvPicPr>
          <p:nvPr/>
        </p:nvPicPr>
        <p:blipFill>
          <a:blip r:embed="rId2"/>
          <a:stretch>
            <a:fillRect/>
          </a:stretch>
        </p:blipFill>
        <p:spPr>
          <a:xfrm>
            <a:off x="5034049" y="2261062"/>
            <a:ext cx="2707871" cy="1805247"/>
          </a:xfrm>
          <a:prstGeom prst="rect">
            <a:avLst/>
          </a:prstGeom>
        </p:spPr>
      </p:pic>
      <p:pic>
        <p:nvPicPr>
          <p:cNvPr id="3" name="Picture 2">
            <a:extLst>
              <a:ext uri="{FF2B5EF4-FFF2-40B4-BE49-F238E27FC236}">
                <a16:creationId xmlns:a16="http://schemas.microsoft.com/office/drawing/2014/main" id="{9F26D316-6743-F7A8-45B4-3D508B4F8203}"/>
              </a:ext>
            </a:extLst>
          </p:cNvPr>
          <p:cNvPicPr>
            <a:picLocks noChangeAspect="1"/>
          </p:cNvPicPr>
          <p:nvPr/>
        </p:nvPicPr>
        <p:blipFill>
          <a:blip r:embed="rId3"/>
          <a:stretch>
            <a:fillRect/>
          </a:stretch>
        </p:blipFill>
        <p:spPr>
          <a:xfrm>
            <a:off x="7278486" y="3517675"/>
            <a:ext cx="2657995" cy="1771997"/>
          </a:xfrm>
          <a:prstGeom prst="rect">
            <a:avLst/>
          </a:prstGeom>
        </p:spPr>
      </p:pic>
      <p:pic>
        <p:nvPicPr>
          <p:cNvPr id="5" name="Picture 4">
            <a:extLst>
              <a:ext uri="{FF2B5EF4-FFF2-40B4-BE49-F238E27FC236}">
                <a16:creationId xmlns:a16="http://schemas.microsoft.com/office/drawing/2014/main" id="{86CE6F98-3BE7-2F01-1A5F-C666D1606E0D}"/>
              </a:ext>
            </a:extLst>
          </p:cNvPr>
          <p:cNvPicPr>
            <a:picLocks noChangeAspect="1"/>
          </p:cNvPicPr>
          <p:nvPr/>
        </p:nvPicPr>
        <p:blipFill>
          <a:blip r:embed="rId4"/>
          <a:stretch>
            <a:fillRect/>
          </a:stretch>
        </p:blipFill>
        <p:spPr>
          <a:xfrm>
            <a:off x="4534939" y="4066309"/>
            <a:ext cx="2851959" cy="1901306"/>
          </a:xfrm>
          <a:prstGeom prst="rect">
            <a:avLst/>
          </a:prstGeom>
        </p:spPr>
      </p:pic>
    </p:spTree>
    <p:extLst>
      <p:ext uri="{BB962C8B-B14F-4D97-AF65-F5344CB8AC3E}">
        <p14:creationId xmlns:p14="http://schemas.microsoft.com/office/powerpoint/2010/main" val="235667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32905" y="492688"/>
            <a:ext cx="10378443" cy="1325563"/>
          </a:xfrm>
        </p:spPr>
        <p:txBody>
          <a:bodyPr/>
          <a:lstStyle/>
          <a:p>
            <a:r>
              <a:rPr lang="en-US" altLang="en-US" dirty="0">
                <a:solidFill>
                  <a:srgbClr val="9E0000"/>
                </a:solidFill>
              </a:rPr>
              <a:t>Safe and Sound Campaign</a:t>
            </a:r>
            <a:br>
              <a:rPr lang="en-US" altLang="en-US" dirty="0">
                <a:solidFill>
                  <a:srgbClr val="9E0000"/>
                </a:solidFill>
              </a:rPr>
            </a:br>
            <a:r>
              <a:rPr lang="en-US" altLang="en-US" dirty="0">
                <a:solidFill>
                  <a:srgbClr val="9E0000"/>
                </a:solidFill>
              </a:rPr>
              <a:t>Toolbox Kit</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820188" y="2174312"/>
            <a:ext cx="6035042" cy="2509375"/>
          </a:xfrm>
        </p:spPr>
        <p:txBody>
          <a:bodyPr>
            <a:normAutofit lnSpcReduction="10000"/>
          </a:bodyPr>
          <a:lstStyle/>
          <a:p>
            <a:r>
              <a:rPr lang="en-US" altLang="en-US" sz="3200" b="1" dirty="0"/>
              <a:t>Challenges</a:t>
            </a:r>
          </a:p>
          <a:p>
            <a:r>
              <a:rPr lang="en-US" sz="3200" b="1" dirty="0"/>
              <a:t>Worksheets and other activities</a:t>
            </a:r>
          </a:p>
          <a:p>
            <a:r>
              <a:rPr lang="en-US" sz="3200" b="1" dirty="0"/>
              <a:t>Resources </a:t>
            </a:r>
            <a:endParaRPr lang="en-US" sz="32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2" name="Picture 1">
            <a:extLst>
              <a:ext uri="{FF2B5EF4-FFF2-40B4-BE49-F238E27FC236}">
                <a16:creationId xmlns:a16="http://schemas.microsoft.com/office/drawing/2014/main" id="{DC5E3270-DA13-863D-FEC2-52432787F81B}"/>
              </a:ext>
            </a:extLst>
          </p:cNvPr>
          <p:cNvPicPr>
            <a:picLocks noChangeAspect="1"/>
          </p:cNvPicPr>
          <p:nvPr/>
        </p:nvPicPr>
        <p:blipFill>
          <a:blip r:embed="rId2"/>
          <a:stretch>
            <a:fillRect/>
          </a:stretch>
        </p:blipFill>
        <p:spPr>
          <a:xfrm>
            <a:off x="6609369" y="1482753"/>
            <a:ext cx="3787516" cy="3787516"/>
          </a:xfrm>
          <a:prstGeom prst="rect">
            <a:avLst/>
          </a:prstGeom>
        </p:spPr>
      </p:pic>
    </p:spTree>
    <p:extLst>
      <p:ext uri="{BB962C8B-B14F-4D97-AF65-F5344CB8AC3E}">
        <p14:creationId xmlns:p14="http://schemas.microsoft.com/office/powerpoint/2010/main" val="226963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Management Leadership</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95798"/>
            <a:ext cx="10515600" cy="4145280"/>
          </a:xfrm>
        </p:spPr>
        <p:txBody>
          <a:bodyPr>
            <a:normAutofit/>
          </a:bodyPr>
          <a:lstStyle/>
          <a:p>
            <a:r>
              <a:rPr lang="en-US" sz="2000" b="1" dirty="0">
                <a:solidFill>
                  <a:srgbClr val="333333"/>
                </a:solidFill>
                <a:latin typeface="Constantia" panose="02030602050306030303" pitchFamily="18" charset="0"/>
              </a:rPr>
              <a:t>C</a:t>
            </a:r>
            <a:r>
              <a:rPr lang="en-US" sz="2000" b="1" i="0" dirty="0">
                <a:solidFill>
                  <a:srgbClr val="333333"/>
                </a:solidFill>
                <a:effectLst/>
                <a:latin typeface="Constantia" panose="02030602050306030303" pitchFamily="18" charset="0"/>
              </a:rPr>
              <a:t>ommitment from the top to implementing a program and using it to drive continuous improvement in safety and health.</a:t>
            </a:r>
          </a:p>
          <a:p>
            <a:pPr algn="l"/>
            <a:r>
              <a:rPr lang="en-US" sz="2000" b="1" i="0" dirty="0">
                <a:solidFill>
                  <a:srgbClr val="333333"/>
                </a:solidFill>
                <a:effectLst/>
                <a:latin typeface="Constantia" panose="02030602050306030303" pitchFamily="18" charset="0"/>
              </a:rPr>
              <a:t>This commitment can be demonstrated in many different ways, including:</a:t>
            </a:r>
          </a:p>
          <a:p>
            <a:pPr lvl="1"/>
            <a:r>
              <a:rPr lang="en-US" sz="2000" b="1" i="0" dirty="0">
                <a:solidFill>
                  <a:srgbClr val="333333"/>
                </a:solidFill>
                <a:effectLst/>
                <a:latin typeface="Constantia" panose="02030602050306030303" pitchFamily="18" charset="0"/>
              </a:rPr>
              <a:t>Developing and communicating a safety and health policy statement.</a:t>
            </a:r>
          </a:p>
          <a:p>
            <a:pPr lvl="1"/>
            <a:r>
              <a:rPr lang="en-US" sz="2000" b="1" i="0" dirty="0">
                <a:solidFill>
                  <a:srgbClr val="333333"/>
                </a:solidFill>
                <a:effectLst/>
                <a:latin typeface="Constantia" panose="02030602050306030303" pitchFamily="18" charset="0"/>
              </a:rPr>
              <a:t>Providing the resources needed to implement and operate the program.</a:t>
            </a:r>
          </a:p>
          <a:p>
            <a:pPr lvl="1"/>
            <a:r>
              <a:rPr lang="en-US" sz="2000" b="1" i="0" dirty="0">
                <a:solidFill>
                  <a:srgbClr val="333333"/>
                </a:solidFill>
                <a:effectLst/>
                <a:latin typeface="Constantia" panose="02030602050306030303" pitchFamily="18" charset="0"/>
              </a:rPr>
              <a:t>Factoring safety and health into operational planning and decisions.</a:t>
            </a:r>
          </a:p>
          <a:p>
            <a:pPr lvl="1"/>
            <a:r>
              <a:rPr lang="en-US" sz="2000" b="1" i="0" dirty="0">
                <a:solidFill>
                  <a:srgbClr val="333333"/>
                </a:solidFill>
                <a:effectLst/>
                <a:latin typeface="Constantia" panose="02030602050306030303" pitchFamily="18" charset="0"/>
              </a:rPr>
              <a:t>Recognizing or rewarding safety and health contributions and achievements.</a:t>
            </a:r>
          </a:p>
          <a:p>
            <a:pPr lvl="1"/>
            <a:r>
              <a:rPr lang="en-US" sz="2000" b="1" i="0" dirty="0">
                <a:solidFill>
                  <a:srgbClr val="333333"/>
                </a:solidFill>
                <a:effectLst/>
                <a:latin typeface="Constantia" panose="02030602050306030303" pitchFamily="18" charset="0"/>
              </a:rPr>
              <a:t>Leading by example, by practicing safe behaviors and making safety part of daily conversations.</a:t>
            </a:r>
          </a:p>
          <a:p>
            <a:endParaRPr lang="en-US" sz="2000" dirty="0">
              <a:latin typeface="Constantia" panose="02030602050306030303" pitchFamily="18" charset="0"/>
            </a:endParaRP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04891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Management Leadership</a:t>
            </a:r>
            <a:br>
              <a:rPr lang="en-US" altLang="en-US" dirty="0">
                <a:solidFill>
                  <a:srgbClr val="9E0000"/>
                </a:solidFill>
              </a:rPr>
            </a:br>
            <a:r>
              <a:rPr lang="en-US" altLang="en-US" sz="4000" dirty="0">
                <a:solidFill>
                  <a:srgbClr val="9E0000"/>
                </a:solidFill>
              </a:rPr>
              <a:t>Take the Challenge</a:t>
            </a:r>
            <a:endParaRPr lang="en-US" sz="4000"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3940213" y="1734589"/>
            <a:ext cx="7347084" cy="4416829"/>
          </a:xfrm>
        </p:spPr>
        <p:txBody>
          <a:bodyPr>
            <a:normAutofit fontScale="92500"/>
          </a:bodyPr>
          <a:lstStyle/>
          <a:p>
            <a:r>
              <a:rPr lang="en-US" altLang="en-US" sz="2000" b="1" dirty="0"/>
              <a:t>Take 3 actions in 30 days and share with workplace. </a:t>
            </a:r>
          </a:p>
          <a:p>
            <a:pPr lvl="1"/>
            <a:r>
              <a:rPr lang="en-US" altLang="en-US" sz="1600" b="1" dirty="0"/>
              <a:t>For example, management commits to being present for a least three safety meeting in one month.</a:t>
            </a:r>
          </a:p>
          <a:p>
            <a:pPr lvl="1"/>
            <a:r>
              <a:rPr lang="en-US" altLang="en-US" sz="1600" b="1" dirty="0"/>
              <a:t>Share using company newsletter.</a:t>
            </a:r>
            <a:endParaRPr lang="en-US" altLang="en-US" sz="1100" b="1" dirty="0"/>
          </a:p>
          <a:p>
            <a:r>
              <a:rPr lang="en-US" altLang="en-US" sz="2000" b="1" dirty="0"/>
              <a:t>Identify a safety or health issue and take steps to address it. </a:t>
            </a:r>
          </a:p>
          <a:p>
            <a:pPr lvl="1"/>
            <a:r>
              <a:rPr lang="en-US" sz="1600" b="1" dirty="0"/>
              <a:t>Employees are not wearing their safety glasses.  </a:t>
            </a:r>
          </a:p>
          <a:p>
            <a:pPr lvl="1"/>
            <a:r>
              <a:rPr lang="en-US" sz="1600" b="1" dirty="0"/>
              <a:t>Survey employees to determine the roadblocks for them to not wear safety glasses.  Implement ways to remove roadblocks i.e. provide more comfortable and better fitting glasses.</a:t>
            </a:r>
          </a:p>
          <a:p>
            <a:r>
              <a:rPr lang="en-US" sz="2000" b="1" dirty="0"/>
              <a:t>Recognize employees, managers, and supervisor for their safety efforts.</a:t>
            </a:r>
          </a:p>
          <a:p>
            <a:pPr lvl="1"/>
            <a:r>
              <a:rPr lang="en-US" sz="1600" b="1" dirty="0"/>
              <a:t>Employee of the month gets special parking spot.</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8" name="Picture 7">
            <a:extLst>
              <a:ext uri="{FF2B5EF4-FFF2-40B4-BE49-F238E27FC236}">
                <a16:creationId xmlns:a16="http://schemas.microsoft.com/office/drawing/2014/main" id="{8CED0E0F-9FD2-982B-5F09-11B1EAE38EA3}"/>
              </a:ext>
            </a:extLst>
          </p:cNvPr>
          <p:cNvPicPr>
            <a:picLocks noChangeAspect="1"/>
          </p:cNvPicPr>
          <p:nvPr/>
        </p:nvPicPr>
        <p:blipFill>
          <a:blip r:embed="rId2"/>
          <a:stretch>
            <a:fillRect/>
          </a:stretch>
        </p:blipFill>
        <p:spPr>
          <a:xfrm>
            <a:off x="1202571" y="1635371"/>
            <a:ext cx="1943077" cy="1717429"/>
          </a:xfrm>
          <a:prstGeom prst="rect">
            <a:avLst/>
          </a:prstGeom>
        </p:spPr>
      </p:pic>
      <p:pic>
        <p:nvPicPr>
          <p:cNvPr id="10" name="Picture 9">
            <a:extLst>
              <a:ext uri="{FF2B5EF4-FFF2-40B4-BE49-F238E27FC236}">
                <a16:creationId xmlns:a16="http://schemas.microsoft.com/office/drawing/2014/main" id="{4032701C-9236-B220-F9B5-AF5FB2CA22E0}"/>
              </a:ext>
            </a:extLst>
          </p:cNvPr>
          <p:cNvPicPr>
            <a:picLocks noChangeAspect="1"/>
          </p:cNvPicPr>
          <p:nvPr/>
        </p:nvPicPr>
        <p:blipFill>
          <a:blip r:embed="rId3"/>
          <a:stretch>
            <a:fillRect/>
          </a:stretch>
        </p:blipFill>
        <p:spPr>
          <a:xfrm>
            <a:off x="1047399" y="3352800"/>
            <a:ext cx="2461941" cy="1489653"/>
          </a:xfrm>
          <a:prstGeom prst="rect">
            <a:avLst/>
          </a:prstGeom>
        </p:spPr>
      </p:pic>
      <p:pic>
        <p:nvPicPr>
          <p:cNvPr id="12" name="Picture 11">
            <a:extLst>
              <a:ext uri="{FF2B5EF4-FFF2-40B4-BE49-F238E27FC236}">
                <a16:creationId xmlns:a16="http://schemas.microsoft.com/office/drawing/2014/main" id="{2CFD2F14-E2D3-B085-1E22-298C3C16D624}"/>
              </a:ext>
            </a:extLst>
          </p:cNvPr>
          <p:cNvPicPr>
            <a:picLocks noChangeAspect="1"/>
          </p:cNvPicPr>
          <p:nvPr/>
        </p:nvPicPr>
        <p:blipFill>
          <a:blip r:embed="rId4"/>
          <a:stretch>
            <a:fillRect/>
          </a:stretch>
        </p:blipFill>
        <p:spPr>
          <a:xfrm>
            <a:off x="836815" y="4678363"/>
            <a:ext cx="3131982" cy="1373759"/>
          </a:xfrm>
          <a:prstGeom prst="rect">
            <a:avLst/>
          </a:prstGeom>
        </p:spPr>
      </p:pic>
    </p:spTree>
    <p:extLst>
      <p:ext uri="{BB962C8B-B14F-4D97-AF65-F5344CB8AC3E}">
        <p14:creationId xmlns:p14="http://schemas.microsoft.com/office/powerpoint/2010/main" val="130025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Management Leadership</a:t>
            </a:r>
            <a:br>
              <a:rPr lang="en-US" altLang="en-US" dirty="0">
                <a:solidFill>
                  <a:srgbClr val="9E0000"/>
                </a:solidFill>
              </a:rPr>
            </a:br>
            <a:r>
              <a:rPr lang="en-US" altLang="en-US" sz="4000" dirty="0">
                <a:solidFill>
                  <a:srgbClr val="9E0000"/>
                </a:solidFill>
              </a:rPr>
              <a:t>Worksheets and Other Activities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923011"/>
            <a:ext cx="10478193" cy="3951316"/>
          </a:xfrm>
        </p:spPr>
        <p:txBody>
          <a:bodyPr>
            <a:normAutofit/>
          </a:bodyPr>
          <a:lstStyle/>
          <a:p>
            <a:r>
              <a:rPr lang="en-US" altLang="en-US" sz="2000" b="1" dirty="0"/>
              <a:t>Building a Case for Safety </a:t>
            </a:r>
          </a:p>
          <a:p>
            <a:pPr lvl="1"/>
            <a:r>
              <a:rPr lang="en-US" altLang="en-US" sz="1600" b="1" dirty="0"/>
              <a:t>Form a small team to help form your safety and health program</a:t>
            </a:r>
          </a:p>
          <a:p>
            <a:pPr lvl="1"/>
            <a:r>
              <a:rPr lang="en-US" altLang="en-US" sz="1600" b="1" dirty="0"/>
              <a:t>Assess the reasons your business needs safety and health programs.</a:t>
            </a:r>
            <a:endParaRPr lang="en-US" altLang="en-US" sz="2000" b="1" dirty="0"/>
          </a:p>
          <a:p>
            <a:r>
              <a:rPr lang="en-US" altLang="en-US" sz="2000" b="1" dirty="0"/>
              <a:t>Develop a Company Policy </a:t>
            </a:r>
          </a:p>
          <a:p>
            <a:pPr lvl="1"/>
            <a:r>
              <a:rPr lang="en-US" altLang="en-US" sz="1600" b="1" dirty="0"/>
              <a:t>Example questions and language to help write the company policy.</a:t>
            </a:r>
            <a:endParaRPr lang="en-US" altLang="en-US" sz="2000" b="1" dirty="0"/>
          </a:p>
          <a:p>
            <a:r>
              <a:rPr lang="en-US" altLang="en-US" sz="2000" b="1" dirty="0"/>
              <a:t>Make a Management Pledge</a:t>
            </a:r>
          </a:p>
          <a:p>
            <a:pPr lvl="1"/>
            <a:r>
              <a:rPr lang="en-US" altLang="en-US" sz="1600" b="1" dirty="0"/>
              <a:t>Example Pledges</a:t>
            </a:r>
          </a:p>
          <a:p>
            <a:pPr lvl="2"/>
            <a:r>
              <a:rPr lang="en-US" altLang="en-US" sz="1200" b="1" dirty="0"/>
              <a:t>Have a visible presence in the workplace conduct regular safety walkthroughs.</a:t>
            </a:r>
          </a:p>
          <a:p>
            <a:pPr lvl="2"/>
            <a:r>
              <a:rPr lang="en-US" altLang="en-US" sz="1200" b="1" dirty="0"/>
              <a:t>Make worker safety and health a core value how safety can impact us personally.</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14832708"/>
      </p:ext>
    </p:extLst>
  </p:cSld>
  <p:clrMapOvr>
    <a:masterClrMapping/>
  </p:clrMapOvr>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16" ma:contentTypeDescription="Create a new document." ma:contentTypeScope="" ma:versionID="27b7c13a7dba81e36468e2369cdbff21">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0a04460de4b784708a703289d140aece"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c463df-4dc7-4bbf-9d12-c16d94ddfa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370b49-73df-4130-b696-99833ddefccf}" ma:internalName="TaxCatchAll" ma:showField="CatchAllData" ma:web="bbecfde1-29a9-4db9-bc32-245c12180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becfde1-29a9-4db9-bc32-245c12180cd2" xsi:nil="true"/>
    <lcf76f155ced4ddcb4097134ff3c332f xmlns="9084b878-4063-4063-a2f4-2dc7d8d331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412AD0-324E-48B9-B3C2-D112A658DBBE}">
  <ds:schemaRefs>
    <ds:schemaRef ds:uri="http://schemas.microsoft.com/sharepoint/v3/contenttype/forms"/>
  </ds:schemaRefs>
</ds:datastoreItem>
</file>

<file path=customXml/itemProps2.xml><?xml version="1.0" encoding="utf-8"?>
<ds:datastoreItem xmlns:ds="http://schemas.openxmlformats.org/officeDocument/2006/customXml" ds:itemID="{F6FB5726-FD2D-417D-B417-F3A288AC1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84b878-4063-4063-a2f4-2dc7d8d331e1"/>
    <ds:schemaRef ds:uri="bbecfde1-29a9-4db9-bc32-245c12180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840B02-7105-42A4-8F16-EC45E077E976}">
  <ds:schemaRefs>
    <ds:schemaRef ds:uri="http://purl.org/dc/dcmitype/"/>
    <ds:schemaRef ds:uri="http://schemas.microsoft.com/office/2006/documentManagement/types"/>
    <ds:schemaRef ds:uri="8f96fc14-4bb7-461b-b8f4-5174a669bc0b"/>
    <ds:schemaRef ds:uri="http://schemas.openxmlformats.org/package/2006/metadata/core-properties"/>
    <ds:schemaRef ds:uri="http://purl.org/dc/elements/1.1/"/>
    <ds:schemaRef ds:uri="3870ece6-baab-44fb-953f-77fb9a8d79d5"/>
    <ds:schemaRef ds:uri="http://schemas.microsoft.com/office/2006/metadata/properties"/>
    <ds:schemaRef ds:uri="http://www.w3.org/XML/1998/namespace"/>
    <ds:schemaRef ds:uri="http://schemas.microsoft.com/office/infopath/2007/PartnerControls"/>
    <ds:schemaRef ds:uri="http://purl.org/dc/terms/"/>
    <ds:schemaRef ds:uri="bbecfde1-29a9-4db9-bc32-245c12180cd2"/>
    <ds:schemaRef ds:uri="9084b878-4063-4063-a2f4-2dc7d8d331e1"/>
  </ds:schemaRefs>
</ds:datastoreItem>
</file>

<file path=docProps/app.xml><?xml version="1.0" encoding="utf-8"?>
<Properties xmlns="http://schemas.openxmlformats.org/officeDocument/2006/extended-properties" xmlns:vt="http://schemas.openxmlformats.org/officeDocument/2006/docPropsVTypes">
  <Template>IUP Woodgrain v1.0</Template>
  <TotalTime>701</TotalTime>
  <Words>1772</Words>
  <Application>Microsoft Office PowerPoint</Application>
  <PresentationFormat>Widescreen</PresentationFormat>
  <Paragraphs>174</Paragraphs>
  <Slides>26</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Constantia</vt:lpstr>
      <vt:lpstr>Franklin Gothic Demi</vt:lpstr>
      <vt:lpstr>Tahoma</vt:lpstr>
      <vt:lpstr>Office Theme</vt:lpstr>
      <vt:lpstr>PowerPoint Presentation</vt:lpstr>
      <vt:lpstr>OSHA’s Safe and Sound Campaign</vt:lpstr>
      <vt:lpstr>OSHA’s Safe and Sound Campaign Webinar Agenda</vt:lpstr>
      <vt:lpstr>PowerPoint Presentation</vt:lpstr>
      <vt:lpstr>Safe and Sound Campaign  What’s It all About?</vt:lpstr>
      <vt:lpstr>Safe and Sound Campaign Toolbox Kit</vt:lpstr>
      <vt:lpstr>Management Leadership</vt:lpstr>
      <vt:lpstr>Management Leadership Take the Challenge</vt:lpstr>
      <vt:lpstr>Management Leadership Worksheets and Other Activities</vt:lpstr>
      <vt:lpstr>Management Leadership Resources</vt:lpstr>
      <vt:lpstr>Worker Participation</vt:lpstr>
      <vt:lpstr>Worker Participation Take the Challenge</vt:lpstr>
      <vt:lpstr>Worker Participation Worksheets and Other Activities</vt:lpstr>
      <vt:lpstr>Worker Participation Resources</vt:lpstr>
      <vt:lpstr>Find &amp; Fix Hazards</vt:lpstr>
      <vt:lpstr>Find &amp; Fix Hazards Take the Challenge</vt:lpstr>
      <vt:lpstr>Find &amp; Fix Hazards Worksheets and Other Activities</vt:lpstr>
      <vt:lpstr>Find and Fix Hazards Resources</vt:lpstr>
      <vt:lpstr>Find and Fix Hazards OSHA Hazard Identification Training Tool  </vt:lpstr>
      <vt:lpstr>Safe and Sound Week  MicroLearning Video</vt:lpstr>
      <vt:lpstr>Sign Up for Safe + Sound Week</vt:lpstr>
      <vt:lpstr>PowerPoint Presentation</vt:lpstr>
      <vt:lpstr>PowerPoint Presentation</vt:lpstr>
      <vt:lpstr>PowerPoint Presentation</vt:lpstr>
      <vt:lpstr>Contact us</vt:lpstr>
      <vt:lpstr>Thank You</vt:lpstr>
    </vt:vector>
  </TitlesOfParts>
  <Manager/>
  <Company>Indiana University of Pennsylvania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Tammy Harvey</dc:creator>
  <cp:keywords/>
  <dc:description/>
  <cp:lastModifiedBy>Annette Olesen</cp:lastModifiedBy>
  <cp:revision>18</cp:revision>
  <dcterms:created xsi:type="dcterms:W3CDTF">2019-09-06T20:18:55Z</dcterms:created>
  <dcterms:modified xsi:type="dcterms:W3CDTF">2023-07-11T13:46:03Z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0x01010091A94B4AE303654EA1B3ED0F5D3B74A7</vt:lpwstr>
  </property>
  <property fmtid="{D5CDD505-2E9C-101B-9397-08002B2CF9AE}" pid="4" name="MediaServiceImageTags">
    <vt:lpwstr/>
  </property>
</Properties>
</file>