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8"/>
  </p:notesMasterIdLst>
  <p:sldIdLst>
    <p:sldId id="440" r:id="rId5"/>
    <p:sldId id="257" r:id="rId6"/>
    <p:sldId id="325" r:id="rId7"/>
    <p:sldId id="441" r:id="rId8"/>
    <p:sldId id="276" r:id="rId9"/>
    <p:sldId id="404" r:id="rId10"/>
    <p:sldId id="277" r:id="rId11"/>
    <p:sldId id="405" r:id="rId12"/>
    <p:sldId id="406" r:id="rId13"/>
    <p:sldId id="303" r:id="rId14"/>
    <p:sldId id="302" r:id="rId15"/>
    <p:sldId id="407" r:id="rId16"/>
    <p:sldId id="408" r:id="rId17"/>
    <p:sldId id="409" r:id="rId18"/>
    <p:sldId id="410" r:id="rId19"/>
    <p:sldId id="411" r:id="rId20"/>
    <p:sldId id="413" r:id="rId21"/>
    <p:sldId id="414" r:id="rId22"/>
    <p:sldId id="415" r:id="rId23"/>
    <p:sldId id="416" r:id="rId24"/>
    <p:sldId id="417" r:id="rId25"/>
    <p:sldId id="418" r:id="rId26"/>
    <p:sldId id="421" r:id="rId27"/>
    <p:sldId id="335" r:id="rId28"/>
    <p:sldId id="373" r:id="rId29"/>
    <p:sldId id="420" r:id="rId30"/>
    <p:sldId id="267" r:id="rId31"/>
    <p:sldId id="422" r:id="rId32"/>
    <p:sldId id="424" r:id="rId33"/>
    <p:sldId id="336" r:id="rId34"/>
    <p:sldId id="425" r:id="rId35"/>
    <p:sldId id="426" r:id="rId36"/>
    <p:sldId id="427" r:id="rId37"/>
    <p:sldId id="339" r:id="rId38"/>
    <p:sldId id="393" r:id="rId39"/>
    <p:sldId id="394" r:id="rId40"/>
    <p:sldId id="392" r:id="rId41"/>
    <p:sldId id="395" r:id="rId42"/>
    <p:sldId id="396" r:id="rId43"/>
    <p:sldId id="397" r:id="rId44"/>
    <p:sldId id="338" r:id="rId45"/>
    <p:sldId id="337" r:id="rId46"/>
    <p:sldId id="379" r:id="rId47"/>
    <p:sldId id="428" r:id="rId48"/>
    <p:sldId id="390" r:id="rId49"/>
    <p:sldId id="429" r:id="rId50"/>
    <p:sldId id="430" r:id="rId51"/>
    <p:sldId id="365" r:id="rId52"/>
    <p:sldId id="399" r:id="rId53"/>
    <p:sldId id="386" r:id="rId54"/>
    <p:sldId id="431" r:id="rId55"/>
    <p:sldId id="366" r:id="rId56"/>
    <p:sldId id="432" r:id="rId57"/>
    <p:sldId id="378" r:id="rId58"/>
    <p:sldId id="433" r:id="rId59"/>
    <p:sldId id="348" r:id="rId60"/>
    <p:sldId id="350" r:id="rId61"/>
    <p:sldId id="352" r:id="rId62"/>
    <p:sldId id="434" r:id="rId63"/>
    <p:sldId id="354" r:id="rId64"/>
    <p:sldId id="435" r:id="rId65"/>
    <p:sldId id="436" r:id="rId66"/>
    <p:sldId id="437" r:id="rId67"/>
    <p:sldId id="280" r:id="rId68"/>
    <p:sldId id="295" r:id="rId69"/>
    <p:sldId id="316" r:id="rId70"/>
    <p:sldId id="318" r:id="rId71"/>
    <p:sldId id="319" r:id="rId72"/>
    <p:sldId id="320" r:id="rId73"/>
    <p:sldId id="266" r:id="rId74"/>
    <p:sldId id="438" r:id="rId75"/>
    <p:sldId id="439" r:id="rId76"/>
    <p:sldId id="27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D93AA-A158-46CC-9B02-61E938DA526E}" v="948" dt="2022-06-14T20:23:22.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95" autoAdjust="0"/>
    <p:restoredTop sz="84626"/>
  </p:normalViewPr>
  <p:slideViewPr>
    <p:cSldViewPr snapToGrid="0">
      <p:cViewPr varScale="1">
        <p:scale>
          <a:sx n="86" d="100"/>
          <a:sy n="86" d="100"/>
        </p:scale>
        <p:origin x="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159D0-91DF-40EE-92B7-D942AABE7C8E}" type="datetimeFigureOut">
              <a:rPr lang="en-US" smtClean="0"/>
              <a:t>6/20/2022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301F3-39A3-4BA9-8E95-D8BF0CE19D11}" type="slidenum">
              <a:rPr lang="en-US" smtClean="0"/>
              <a:t>‹#›</a:t>
            </a:fld>
            <a:endParaRPr lang="en-US" dirty="0"/>
          </a:p>
        </p:txBody>
      </p:sp>
    </p:spTree>
    <p:extLst>
      <p:ext uri="{BB962C8B-B14F-4D97-AF65-F5344CB8AC3E}">
        <p14:creationId xmlns:p14="http://schemas.microsoft.com/office/powerpoint/2010/main" val="94782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94E793A0-DF2D-47AB-B90B-811A814598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4509EC5A-B98C-4663-BA8E-A26C61762F4F}" type="slidenum">
              <a:rPr lang="en-US" altLang="en-US" sz="1000">
                <a:solidFill>
                  <a:schemeClr val="tx1"/>
                </a:solidFill>
                <a:latin typeface="Times New Roman" panose="02020603050405020304" pitchFamily="18" charset="0"/>
              </a:rPr>
              <a:pPr/>
              <a:t>3</a:t>
            </a:fld>
            <a:endParaRPr lang="en-US" altLang="en-US" sz="1000" dirty="0">
              <a:solidFill>
                <a:schemeClr val="tx1"/>
              </a:solidFill>
              <a:latin typeface="Times New Roman" panose="02020603050405020304" pitchFamily="18" charset="0"/>
            </a:endParaRPr>
          </a:p>
        </p:txBody>
      </p:sp>
      <p:sp>
        <p:nvSpPr>
          <p:cNvPr id="9219" name="Rectangle 2">
            <a:extLst>
              <a:ext uri="{FF2B5EF4-FFF2-40B4-BE49-F238E27FC236}">
                <a16:creationId xmlns:a16="http://schemas.microsoft.com/office/drawing/2014/main" id="{3162648F-74BD-47BA-BC71-7537B6A18FAC}"/>
              </a:ext>
            </a:extLst>
          </p:cNvPr>
          <p:cNvSpPr>
            <a:spLocks noGrp="1" noRot="1" noChangeAspect="1" noChangeArrowheads="1" noTextEdit="1"/>
          </p:cNvSpPr>
          <p:nvPr>
            <p:ph type="sldImg"/>
          </p:nvPr>
        </p:nvSpPr>
        <p:spPr>
          <a:ln cap="flat"/>
        </p:spPr>
      </p:sp>
      <p:sp>
        <p:nvSpPr>
          <p:cNvPr id="9220" name="Rectangle 3">
            <a:extLst>
              <a:ext uri="{FF2B5EF4-FFF2-40B4-BE49-F238E27FC236}">
                <a16:creationId xmlns:a16="http://schemas.microsoft.com/office/drawing/2014/main" id="{1FBBB863-9582-4BC8-B5A0-0B5CC7A903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a:extLst>
              <a:ext uri="{FF2B5EF4-FFF2-40B4-BE49-F238E27FC236}">
                <a16:creationId xmlns:a16="http://schemas.microsoft.com/office/drawing/2014/main" id="{419960A7-3F4B-43A0-AF06-D77D79FAD8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7CC2BC99-B16F-487E-A387-FD22ED2E5166}"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12</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3555" name="Rectangle 2">
            <a:extLst>
              <a:ext uri="{FF2B5EF4-FFF2-40B4-BE49-F238E27FC236}">
                <a16:creationId xmlns:a16="http://schemas.microsoft.com/office/drawing/2014/main" id="{AA4DA2D7-2E0E-4293-A20E-F6F715C48B8F}"/>
              </a:ext>
            </a:extLst>
          </p:cNvPr>
          <p:cNvSpPr>
            <a:spLocks noGrp="1" noRot="1" noChangeAspect="1" noChangeArrowheads="1" noTextEdit="1"/>
          </p:cNvSpPr>
          <p:nvPr>
            <p:ph type="sldImg"/>
          </p:nvPr>
        </p:nvSpPr>
        <p:spPr>
          <a:ln cap="flat"/>
        </p:spPr>
      </p:sp>
      <p:sp>
        <p:nvSpPr>
          <p:cNvPr id="23556" name="Rectangle 3">
            <a:extLst>
              <a:ext uri="{FF2B5EF4-FFF2-40B4-BE49-F238E27FC236}">
                <a16:creationId xmlns:a16="http://schemas.microsoft.com/office/drawing/2014/main" id="{AB9C61F9-A6A9-4349-B007-B7D4AD98CEF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a:extLst>
              <a:ext uri="{FF2B5EF4-FFF2-40B4-BE49-F238E27FC236}">
                <a16:creationId xmlns:a16="http://schemas.microsoft.com/office/drawing/2014/main" id="{4BA524AE-9B86-4F91-9613-04DC2CA863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94CD44E9-5CA7-4A41-87A9-2AC1BE014C23}"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13</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603" name="Rectangle 2">
            <a:extLst>
              <a:ext uri="{FF2B5EF4-FFF2-40B4-BE49-F238E27FC236}">
                <a16:creationId xmlns:a16="http://schemas.microsoft.com/office/drawing/2014/main" id="{51AC9948-105F-48E1-8FFB-87DBEE23A09D}"/>
              </a:ext>
            </a:extLst>
          </p:cNvPr>
          <p:cNvSpPr>
            <a:spLocks noGrp="1" noRot="1" noChangeAspect="1" noChangeArrowheads="1" noTextEdit="1"/>
          </p:cNvSpPr>
          <p:nvPr>
            <p:ph type="sldImg"/>
          </p:nvPr>
        </p:nvSpPr>
        <p:spPr>
          <a:ln cap="flat"/>
        </p:spPr>
      </p:sp>
      <p:sp>
        <p:nvSpPr>
          <p:cNvPr id="25604" name="Rectangle 3">
            <a:extLst>
              <a:ext uri="{FF2B5EF4-FFF2-40B4-BE49-F238E27FC236}">
                <a16:creationId xmlns:a16="http://schemas.microsoft.com/office/drawing/2014/main" id="{0E58A748-43E5-422C-BB80-760681D5B7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2964A383-8789-4AC8-AB58-FC99E41B69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B746B8CC-37DD-40CD-85EF-FC9526760B40}"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14</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7651" name="Rectangle 2">
            <a:extLst>
              <a:ext uri="{FF2B5EF4-FFF2-40B4-BE49-F238E27FC236}">
                <a16:creationId xmlns:a16="http://schemas.microsoft.com/office/drawing/2014/main" id="{1EE84391-C3DF-49B8-BE1F-9E52740EC7C9}"/>
              </a:ext>
            </a:extLst>
          </p:cNvPr>
          <p:cNvSpPr>
            <a:spLocks noGrp="1" noRot="1" noChangeAspect="1" noChangeArrowheads="1" noTextEdit="1"/>
          </p:cNvSpPr>
          <p:nvPr>
            <p:ph type="sldImg"/>
          </p:nvPr>
        </p:nvSpPr>
        <p:spPr>
          <a:ln cap="flat"/>
        </p:spPr>
      </p:sp>
      <p:sp>
        <p:nvSpPr>
          <p:cNvPr id="27652" name="Rectangle 3">
            <a:extLst>
              <a:ext uri="{FF2B5EF4-FFF2-40B4-BE49-F238E27FC236}">
                <a16:creationId xmlns:a16="http://schemas.microsoft.com/office/drawing/2014/main" id="{A5FBC012-255E-4D3C-860E-0D6C76B3C35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060AE45A-93CC-4CD9-9BE3-BB9DABA471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2EFD6C5-4292-41E7-826F-55DB0CF5A99A}"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15</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A262978A-B953-42E2-8EDC-173B0DCE0A14}"/>
              </a:ext>
            </a:extLst>
          </p:cNvPr>
          <p:cNvSpPr>
            <a:spLocks noGrp="1" noRot="1" noChangeAspect="1" noChangeArrowheads="1" noTextEdit="1"/>
          </p:cNvSpPr>
          <p:nvPr>
            <p:ph type="sldImg"/>
          </p:nvPr>
        </p:nvSpPr>
        <p:spPr>
          <a:ln cap="flat"/>
        </p:spPr>
      </p:sp>
      <p:sp>
        <p:nvSpPr>
          <p:cNvPr id="29700" name="Rectangle 3">
            <a:extLst>
              <a:ext uri="{FF2B5EF4-FFF2-40B4-BE49-F238E27FC236}">
                <a16:creationId xmlns:a16="http://schemas.microsoft.com/office/drawing/2014/main" id="{1FF96DAC-5309-49ED-A3D1-07957CD37FA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D473D4F0-C676-4060-8FE4-AD90C1B60E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29489BE2-4FCF-4A9F-ABFE-9CDF90D85A8B}"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16</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D1BB0079-9065-4648-835A-A37CA53FBBEB}"/>
              </a:ext>
            </a:extLst>
          </p:cNvPr>
          <p:cNvSpPr>
            <a:spLocks noGrp="1" noRot="1" noChangeAspect="1" noChangeArrowheads="1" noTextEdit="1"/>
          </p:cNvSpPr>
          <p:nvPr>
            <p:ph type="sldImg"/>
          </p:nvPr>
        </p:nvSpPr>
        <p:spPr>
          <a:ln cap="flat"/>
        </p:spPr>
      </p:sp>
      <p:sp>
        <p:nvSpPr>
          <p:cNvPr id="31748" name="Rectangle 3">
            <a:extLst>
              <a:ext uri="{FF2B5EF4-FFF2-40B4-BE49-F238E27FC236}">
                <a16:creationId xmlns:a16="http://schemas.microsoft.com/office/drawing/2014/main" id="{F3A49ABD-91D8-4070-B4AE-AA108C451B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a:extLst>
              <a:ext uri="{FF2B5EF4-FFF2-40B4-BE49-F238E27FC236}">
                <a16:creationId xmlns:a16="http://schemas.microsoft.com/office/drawing/2014/main" id="{90E605E4-A791-4F4B-AF46-5BE98B275F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157C1EB9-3AE5-42FE-919F-66D526785CCB}"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17</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3795" name="Rectangle 2">
            <a:extLst>
              <a:ext uri="{FF2B5EF4-FFF2-40B4-BE49-F238E27FC236}">
                <a16:creationId xmlns:a16="http://schemas.microsoft.com/office/drawing/2014/main" id="{2265EE35-5FB6-4421-8F70-ACC429006FE1}"/>
              </a:ext>
            </a:extLst>
          </p:cNvPr>
          <p:cNvSpPr>
            <a:spLocks noGrp="1" noRot="1" noChangeAspect="1" noChangeArrowheads="1" noTextEdit="1"/>
          </p:cNvSpPr>
          <p:nvPr>
            <p:ph type="sldImg"/>
          </p:nvPr>
        </p:nvSpPr>
        <p:spPr>
          <a:ln cap="flat"/>
        </p:spPr>
      </p:sp>
      <p:sp>
        <p:nvSpPr>
          <p:cNvPr id="33796" name="Rectangle 3">
            <a:extLst>
              <a:ext uri="{FF2B5EF4-FFF2-40B4-BE49-F238E27FC236}">
                <a16:creationId xmlns:a16="http://schemas.microsoft.com/office/drawing/2014/main" id="{82FE8D4C-A1C2-44C5-83BC-2C06DE14F0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EDA23D44-338B-45F2-B9F8-E82482CEFF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7251609A-9363-41AC-B6B7-1FCB9C335A00}"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18</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5843" name="Rectangle 2">
            <a:extLst>
              <a:ext uri="{FF2B5EF4-FFF2-40B4-BE49-F238E27FC236}">
                <a16:creationId xmlns:a16="http://schemas.microsoft.com/office/drawing/2014/main" id="{F59F0A93-9D34-437A-B3E8-D358BE48B9F1}"/>
              </a:ext>
            </a:extLst>
          </p:cNvPr>
          <p:cNvSpPr>
            <a:spLocks noGrp="1" noRot="1" noChangeAspect="1" noChangeArrowheads="1" noTextEdit="1"/>
          </p:cNvSpPr>
          <p:nvPr>
            <p:ph type="sldImg"/>
          </p:nvPr>
        </p:nvSpPr>
        <p:spPr>
          <a:ln cap="flat"/>
        </p:spPr>
      </p:sp>
      <p:sp>
        <p:nvSpPr>
          <p:cNvPr id="35844" name="Rectangle 3">
            <a:extLst>
              <a:ext uri="{FF2B5EF4-FFF2-40B4-BE49-F238E27FC236}">
                <a16:creationId xmlns:a16="http://schemas.microsoft.com/office/drawing/2014/main" id="{6C98FD78-07AA-4FDD-B526-112346C86B2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06624298-09D8-4EE3-987D-DAF3F7616B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0FE3BDE3-61E3-4AD7-99C1-0EA296880FFE}"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19</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7891" name="Rectangle 2">
            <a:extLst>
              <a:ext uri="{FF2B5EF4-FFF2-40B4-BE49-F238E27FC236}">
                <a16:creationId xmlns:a16="http://schemas.microsoft.com/office/drawing/2014/main" id="{E76ED8ED-1162-431E-B999-58008B10014D}"/>
              </a:ext>
            </a:extLst>
          </p:cNvPr>
          <p:cNvSpPr>
            <a:spLocks noGrp="1" noRot="1" noChangeAspect="1" noChangeArrowheads="1" noTextEdit="1"/>
          </p:cNvSpPr>
          <p:nvPr>
            <p:ph type="sldImg"/>
          </p:nvPr>
        </p:nvSpPr>
        <p:spPr>
          <a:ln cap="flat"/>
        </p:spPr>
      </p:sp>
      <p:sp>
        <p:nvSpPr>
          <p:cNvPr id="37892" name="Rectangle 3">
            <a:extLst>
              <a:ext uri="{FF2B5EF4-FFF2-40B4-BE49-F238E27FC236}">
                <a16:creationId xmlns:a16="http://schemas.microsoft.com/office/drawing/2014/main" id="{45991D1E-3CF3-4225-8382-2FEF40181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1163E3C3-AA9A-4130-8762-2D6783EEC3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34F7684A-179B-4423-B990-03882C4A0633}"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20</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9939" name="Rectangle 2">
            <a:extLst>
              <a:ext uri="{FF2B5EF4-FFF2-40B4-BE49-F238E27FC236}">
                <a16:creationId xmlns:a16="http://schemas.microsoft.com/office/drawing/2014/main" id="{A9D19816-6E7E-4464-B5A3-96DA492A3534}"/>
              </a:ext>
            </a:extLst>
          </p:cNvPr>
          <p:cNvSpPr>
            <a:spLocks noGrp="1" noRot="1" noChangeAspect="1" noChangeArrowheads="1" noTextEdit="1"/>
          </p:cNvSpPr>
          <p:nvPr>
            <p:ph type="sldImg"/>
          </p:nvPr>
        </p:nvSpPr>
        <p:spPr>
          <a:ln cap="flat"/>
        </p:spPr>
      </p:sp>
      <p:sp>
        <p:nvSpPr>
          <p:cNvPr id="39940" name="Rectangle 3">
            <a:extLst>
              <a:ext uri="{FF2B5EF4-FFF2-40B4-BE49-F238E27FC236}">
                <a16:creationId xmlns:a16="http://schemas.microsoft.com/office/drawing/2014/main" id="{AA07A49E-9A0A-42CE-A98C-C5568C6F3C2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9BD39644-E18C-4DBA-B365-A40A3D65CD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8F74742A-6B63-4C21-B31D-65FF34AB517C}"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21</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1987" name="Rectangle 2">
            <a:extLst>
              <a:ext uri="{FF2B5EF4-FFF2-40B4-BE49-F238E27FC236}">
                <a16:creationId xmlns:a16="http://schemas.microsoft.com/office/drawing/2014/main" id="{B0114B3F-7B6E-4D09-A2EF-4EFAED175BD1}"/>
              </a:ext>
            </a:extLst>
          </p:cNvPr>
          <p:cNvSpPr>
            <a:spLocks noGrp="1" noRot="1" noChangeAspect="1" noChangeArrowheads="1" noTextEdit="1"/>
          </p:cNvSpPr>
          <p:nvPr>
            <p:ph type="sldImg"/>
          </p:nvPr>
        </p:nvSpPr>
        <p:spPr>
          <a:ln cap="flat"/>
        </p:spPr>
      </p:sp>
      <p:sp>
        <p:nvSpPr>
          <p:cNvPr id="41988" name="Rectangle 3">
            <a:extLst>
              <a:ext uri="{FF2B5EF4-FFF2-40B4-BE49-F238E27FC236}">
                <a16:creationId xmlns:a16="http://schemas.microsoft.com/office/drawing/2014/main" id="{EF3A584A-94F9-45BC-9EA6-886CDFD1D3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94E793A0-DF2D-47AB-B90B-811A8145988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4509EC5A-B98C-4663-BA8E-A26C61762F4F}"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4</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219" name="Rectangle 2">
            <a:extLst>
              <a:ext uri="{FF2B5EF4-FFF2-40B4-BE49-F238E27FC236}">
                <a16:creationId xmlns:a16="http://schemas.microsoft.com/office/drawing/2014/main" id="{3162648F-74BD-47BA-BC71-7537B6A18FAC}"/>
              </a:ext>
            </a:extLst>
          </p:cNvPr>
          <p:cNvSpPr>
            <a:spLocks noGrp="1" noRot="1" noChangeAspect="1" noChangeArrowheads="1" noTextEdit="1"/>
          </p:cNvSpPr>
          <p:nvPr>
            <p:ph type="sldImg"/>
          </p:nvPr>
        </p:nvSpPr>
        <p:spPr>
          <a:ln cap="flat"/>
        </p:spPr>
      </p:sp>
      <p:sp>
        <p:nvSpPr>
          <p:cNvPr id="9220" name="Rectangle 3">
            <a:extLst>
              <a:ext uri="{FF2B5EF4-FFF2-40B4-BE49-F238E27FC236}">
                <a16:creationId xmlns:a16="http://schemas.microsoft.com/office/drawing/2014/main" id="{1FBBB863-9582-4BC8-B5A0-0B5CC7A903A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911540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B89FBF42-2D85-455A-81D7-222FAD61F8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D085AD7D-88D1-4C3B-ABE3-C250FBE1BF1B}"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22</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035" name="Rectangle 2">
            <a:extLst>
              <a:ext uri="{FF2B5EF4-FFF2-40B4-BE49-F238E27FC236}">
                <a16:creationId xmlns:a16="http://schemas.microsoft.com/office/drawing/2014/main" id="{1ACB26F8-2994-4A73-A22E-5155DA28C384}"/>
              </a:ext>
            </a:extLst>
          </p:cNvPr>
          <p:cNvSpPr>
            <a:spLocks noGrp="1" noRot="1" noChangeAspect="1" noChangeArrowheads="1" noTextEdit="1"/>
          </p:cNvSpPr>
          <p:nvPr>
            <p:ph type="sldImg"/>
          </p:nvPr>
        </p:nvSpPr>
        <p:spPr>
          <a:ln cap="flat"/>
        </p:spPr>
      </p:sp>
      <p:sp>
        <p:nvSpPr>
          <p:cNvPr id="44036" name="Rectangle 3">
            <a:extLst>
              <a:ext uri="{FF2B5EF4-FFF2-40B4-BE49-F238E27FC236}">
                <a16:creationId xmlns:a16="http://schemas.microsoft.com/office/drawing/2014/main" id="{2B9E6923-7748-4D3B-A4B7-EA8192205A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B89FBF42-2D85-455A-81D7-222FAD61F8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D085AD7D-88D1-4C3B-ABE3-C250FBE1BF1B}"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23</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4035" name="Rectangle 2">
            <a:extLst>
              <a:ext uri="{FF2B5EF4-FFF2-40B4-BE49-F238E27FC236}">
                <a16:creationId xmlns:a16="http://schemas.microsoft.com/office/drawing/2014/main" id="{1ACB26F8-2994-4A73-A22E-5155DA28C384}"/>
              </a:ext>
            </a:extLst>
          </p:cNvPr>
          <p:cNvSpPr>
            <a:spLocks noGrp="1" noRot="1" noChangeAspect="1" noChangeArrowheads="1" noTextEdit="1"/>
          </p:cNvSpPr>
          <p:nvPr>
            <p:ph type="sldImg"/>
          </p:nvPr>
        </p:nvSpPr>
        <p:spPr>
          <a:ln cap="flat"/>
        </p:spPr>
      </p:sp>
      <p:sp>
        <p:nvSpPr>
          <p:cNvPr id="44036" name="Rectangle 3">
            <a:extLst>
              <a:ext uri="{FF2B5EF4-FFF2-40B4-BE49-F238E27FC236}">
                <a16:creationId xmlns:a16="http://schemas.microsoft.com/office/drawing/2014/main" id="{2B9E6923-7748-4D3B-A4B7-EA8192205A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643931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id="{37DE0645-3B46-43C4-B3B3-8BBFFDE1AFC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C113E25D-E2CC-41F0-99D1-B5DE42FF26D4}" type="slidenum">
              <a:rPr lang="en-US" altLang="en-US" sz="1000">
                <a:solidFill>
                  <a:schemeClr val="tx1"/>
                </a:solidFill>
                <a:latin typeface="Times New Roman" panose="02020603050405020304" pitchFamily="18" charset="0"/>
              </a:rPr>
              <a:pPr/>
              <a:t>24</a:t>
            </a:fld>
            <a:endParaRPr lang="en-US" altLang="en-US" sz="1000" dirty="0">
              <a:solidFill>
                <a:schemeClr val="tx1"/>
              </a:solidFill>
              <a:latin typeface="Times New Roman" panose="02020603050405020304" pitchFamily="18" charset="0"/>
            </a:endParaRPr>
          </a:p>
        </p:txBody>
      </p:sp>
      <p:sp>
        <p:nvSpPr>
          <p:cNvPr id="48131" name="Rectangle 2">
            <a:extLst>
              <a:ext uri="{FF2B5EF4-FFF2-40B4-BE49-F238E27FC236}">
                <a16:creationId xmlns:a16="http://schemas.microsoft.com/office/drawing/2014/main" id="{B4F4064E-3C5E-4902-8C2B-BC1C39D07387}"/>
              </a:ext>
            </a:extLst>
          </p:cNvPr>
          <p:cNvSpPr>
            <a:spLocks noGrp="1" noRot="1" noChangeAspect="1" noChangeArrowheads="1" noTextEdit="1"/>
          </p:cNvSpPr>
          <p:nvPr>
            <p:ph type="sldImg"/>
          </p:nvPr>
        </p:nvSpPr>
        <p:spPr>
          <a:ln cap="flat"/>
        </p:spPr>
      </p:sp>
      <p:sp>
        <p:nvSpPr>
          <p:cNvPr id="48132" name="Rectangle 3">
            <a:extLst>
              <a:ext uri="{FF2B5EF4-FFF2-40B4-BE49-F238E27FC236}">
                <a16:creationId xmlns:a16="http://schemas.microsoft.com/office/drawing/2014/main" id="{3AD4F0E7-A0B5-4BE3-8D6C-A282E9594F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6EAA0EC6-8338-47B0-91C2-BF010CCF82D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9BB9D0E1-3620-4760-A50D-6A1412B25B33}" type="slidenum">
              <a:rPr lang="en-US" altLang="en-US" sz="1000">
                <a:solidFill>
                  <a:schemeClr val="tx1"/>
                </a:solidFill>
                <a:latin typeface="Times New Roman" panose="02020603050405020304" pitchFamily="18" charset="0"/>
              </a:rPr>
              <a:pPr/>
              <a:t>25</a:t>
            </a:fld>
            <a:endParaRPr lang="en-US" altLang="en-US" sz="1000" dirty="0">
              <a:solidFill>
                <a:schemeClr val="tx1"/>
              </a:solidFill>
              <a:latin typeface="Times New Roman" panose="02020603050405020304" pitchFamily="18" charset="0"/>
            </a:endParaRPr>
          </a:p>
        </p:txBody>
      </p:sp>
      <p:sp>
        <p:nvSpPr>
          <p:cNvPr id="50179" name="Rectangle 2">
            <a:extLst>
              <a:ext uri="{FF2B5EF4-FFF2-40B4-BE49-F238E27FC236}">
                <a16:creationId xmlns:a16="http://schemas.microsoft.com/office/drawing/2014/main" id="{972E73DB-A5D5-4224-A0DC-D1AB9828F03D}"/>
              </a:ext>
            </a:extLst>
          </p:cNvPr>
          <p:cNvSpPr>
            <a:spLocks noGrp="1" noRot="1" noChangeAspect="1" noChangeArrowheads="1" noTextEdit="1"/>
          </p:cNvSpPr>
          <p:nvPr>
            <p:ph type="sldImg"/>
          </p:nvPr>
        </p:nvSpPr>
        <p:spPr>
          <a:ln cap="flat"/>
        </p:spPr>
      </p:sp>
      <p:sp>
        <p:nvSpPr>
          <p:cNvPr id="50180" name="Rectangle 3">
            <a:extLst>
              <a:ext uri="{FF2B5EF4-FFF2-40B4-BE49-F238E27FC236}">
                <a16:creationId xmlns:a16="http://schemas.microsoft.com/office/drawing/2014/main" id="{C190D997-E2B4-4938-B7A4-0EA87C784D3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1C33AF36-8319-42E9-801A-47418276BD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6CE22A9-3C29-4134-844B-55CEFD52A657}"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26</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2227" name="Rectangle 2">
            <a:extLst>
              <a:ext uri="{FF2B5EF4-FFF2-40B4-BE49-F238E27FC236}">
                <a16:creationId xmlns:a16="http://schemas.microsoft.com/office/drawing/2014/main" id="{CFA2EE4F-7BFC-4AD0-97DE-E26EE57C480D}"/>
              </a:ext>
            </a:extLst>
          </p:cNvPr>
          <p:cNvSpPr>
            <a:spLocks noGrp="1" noRot="1" noChangeAspect="1" noChangeArrowheads="1" noTextEdit="1"/>
          </p:cNvSpPr>
          <p:nvPr>
            <p:ph type="sldImg"/>
          </p:nvPr>
        </p:nvSpPr>
        <p:spPr>
          <a:ln cap="flat"/>
        </p:spPr>
      </p:sp>
      <p:sp>
        <p:nvSpPr>
          <p:cNvPr id="52228" name="Rectangle 3">
            <a:extLst>
              <a:ext uri="{FF2B5EF4-FFF2-40B4-BE49-F238E27FC236}">
                <a16:creationId xmlns:a16="http://schemas.microsoft.com/office/drawing/2014/main" id="{43ADE03E-C56F-4977-A099-9CF9A75BE3D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a:extLst>
              <a:ext uri="{FF2B5EF4-FFF2-40B4-BE49-F238E27FC236}">
                <a16:creationId xmlns:a16="http://schemas.microsoft.com/office/drawing/2014/main" id="{C41BC077-3E06-48C5-9159-732361D56D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19CE964F-47A4-4A84-A6DC-C969971A1BBC}" type="slidenum">
              <a:rPr lang="en-US" altLang="en-US" sz="1000">
                <a:solidFill>
                  <a:schemeClr val="tx1"/>
                </a:solidFill>
                <a:latin typeface="Times New Roman" panose="02020603050405020304" pitchFamily="18" charset="0"/>
              </a:rPr>
              <a:pPr/>
              <a:t>27</a:t>
            </a:fld>
            <a:endParaRPr lang="en-US" altLang="en-US" sz="1000" dirty="0">
              <a:solidFill>
                <a:schemeClr val="tx1"/>
              </a:solidFill>
              <a:latin typeface="Times New Roman" panose="02020603050405020304" pitchFamily="18" charset="0"/>
            </a:endParaRPr>
          </a:p>
        </p:txBody>
      </p:sp>
      <p:sp>
        <p:nvSpPr>
          <p:cNvPr id="54275" name="Rectangle 2">
            <a:extLst>
              <a:ext uri="{FF2B5EF4-FFF2-40B4-BE49-F238E27FC236}">
                <a16:creationId xmlns:a16="http://schemas.microsoft.com/office/drawing/2014/main" id="{E36F8486-2250-4E66-9C05-A54859A42ED0}"/>
              </a:ext>
            </a:extLst>
          </p:cNvPr>
          <p:cNvSpPr>
            <a:spLocks noGrp="1" noRot="1" noChangeAspect="1" noChangeArrowheads="1" noTextEdit="1"/>
          </p:cNvSpPr>
          <p:nvPr>
            <p:ph type="sldImg"/>
          </p:nvPr>
        </p:nvSpPr>
        <p:spPr>
          <a:ln cap="flat"/>
        </p:spPr>
      </p:sp>
      <p:sp>
        <p:nvSpPr>
          <p:cNvPr id="54276" name="Rectangle 3">
            <a:extLst>
              <a:ext uri="{FF2B5EF4-FFF2-40B4-BE49-F238E27FC236}">
                <a16:creationId xmlns:a16="http://schemas.microsoft.com/office/drawing/2014/main" id="{834690BB-BBFC-4706-ACB7-433D3CE451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1709916D-DC06-4BA7-932C-28B4B2390C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5B3F2C9-9563-4440-97CF-2A5E852FFE00}" type="slidenum">
              <a:rPr lang="en-US" altLang="en-US" sz="1000">
                <a:solidFill>
                  <a:schemeClr val="tx1"/>
                </a:solidFill>
                <a:latin typeface="Times New Roman" panose="02020603050405020304" pitchFamily="18" charset="0"/>
              </a:rPr>
              <a:pPr/>
              <a:t>30</a:t>
            </a:fld>
            <a:endParaRPr lang="en-US" altLang="en-US" sz="1000" dirty="0">
              <a:solidFill>
                <a:schemeClr val="tx1"/>
              </a:solidFill>
              <a:latin typeface="Times New Roman" panose="02020603050405020304" pitchFamily="18" charset="0"/>
            </a:endParaRPr>
          </a:p>
        </p:txBody>
      </p:sp>
      <p:sp>
        <p:nvSpPr>
          <p:cNvPr id="56323" name="Rectangle 2">
            <a:extLst>
              <a:ext uri="{FF2B5EF4-FFF2-40B4-BE49-F238E27FC236}">
                <a16:creationId xmlns:a16="http://schemas.microsoft.com/office/drawing/2014/main" id="{A49F8E7A-14CA-4BA2-92C9-94469479D098}"/>
              </a:ext>
            </a:extLst>
          </p:cNvPr>
          <p:cNvSpPr>
            <a:spLocks noGrp="1" noRot="1" noChangeAspect="1" noChangeArrowheads="1" noTextEdit="1"/>
          </p:cNvSpPr>
          <p:nvPr>
            <p:ph type="sldImg"/>
          </p:nvPr>
        </p:nvSpPr>
        <p:spPr>
          <a:ln cap="flat"/>
        </p:spPr>
      </p:sp>
      <p:sp>
        <p:nvSpPr>
          <p:cNvPr id="56324" name="Rectangle 3">
            <a:extLst>
              <a:ext uri="{FF2B5EF4-FFF2-40B4-BE49-F238E27FC236}">
                <a16:creationId xmlns:a16="http://schemas.microsoft.com/office/drawing/2014/main" id="{AD975BFE-1231-4002-91E3-476F556E87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1709916D-DC06-4BA7-932C-28B4B2390C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5B3F2C9-9563-4440-97CF-2A5E852FFE00}"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31</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id="{A49F8E7A-14CA-4BA2-92C9-94469479D098}"/>
              </a:ext>
            </a:extLst>
          </p:cNvPr>
          <p:cNvSpPr>
            <a:spLocks noGrp="1" noRot="1" noChangeAspect="1" noChangeArrowheads="1" noTextEdit="1"/>
          </p:cNvSpPr>
          <p:nvPr>
            <p:ph type="sldImg"/>
          </p:nvPr>
        </p:nvSpPr>
        <p:spPr>
          <a:ln cap="flat"/>
        </p:spPr>
      </p:sp>
      <p:sp>
        <p:nvSpPr>
          <p:cNvPr id="56324" name="Rectangle 3">
            <a:extLst>
              <a:ext uri="{FF2B5EF4-FFF2-40B4-BE49-F238E27FC236}">
                <a16:creationId xmlns:a16="http://schemas.microsoft.com/office/drawing/2014/main" id="{AD975BFE-1231-4002-91E3-476F556E87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570162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1709916D-DC06-4BA7-932C-28B4B2390C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5B3F2C9-9563-4440-97CF-2A5E852FFE00}"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32</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6323" name="Rectangle 2">
            <a:extLst>
              <a:ext uri="{FF2B5EF4-FFF2-40B4-BE49-F238E27FC236}">
                <a16:creationId xmlns:a16="http://schemas.microsoft.com/office/drawing/2014/main" id="{A49F8E7A-14CA-4BA2-92C9-94469479D098}"/>
              </a:ext>
            </a:extLst>
          </p:cNvPr>
          <p:cNvSpPr>
            <a:spLocks noGrp="1" noRot="1" noChangeAspect="1" noChangeArrowheads="1" noTextEdit="1"/>
          </p:cNvSpPr>
          <p:nvPr>
            <p:ph type="sldImg"/>
          </p:nvPr>
        </p:nvSpPr>
        <p:spPr>
          <a:ln cap="flat"/>
        </p:spPr>
      </p:sp>
      <p:sp>
        <p:nvSpPr>
          <p:cNvPr id="56324" name="Rectangle 3">
            <a:extLst>
              <a:ext uri="{FF2B5EF4-FFF2-40B4-BE49-F238E27FC236}">
                <a16:creationId xmlns:a16="http://schemas.microsoft.com/office/drawing/2014/main" id="{AD975BFE-1231-4002-91E3-476F556E87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489871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id="{F1486DE3-FDFE-49E8-B94D-8FFC84F026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F9176B36-29EE-41DF-865B-FBC1C196D2F8}" type="slidenum">
              <a:rPr lang="en-US" altLang="en-US" sz="1000">
                <a:solidFill>
                  <a:schemeClr val="tx1"/>
                </a:solidFill>
                <a:latin typeface="Times New Roman" panose="02020603050405020304" pitchFamily="18" charset="0"/>
              </a:rPr>
              <a:pPr/>
              <a:t>34</a:t>
            </a:fld>
            <a:endParaRPr lang="en-US" altLang="en-US" sz="1000" dirty="0">
              <a:solidFill>
                <a:schemeClr val="tx1"/>
              </a:solidFill>
              <a:latin typeface="Times New Roman" panose="02020603050405020304" pitchFamily="18" charset="0"/>
            </a:endParaRPr>
          </a:p>
        </p:txBody>
      </p:sp>
      <p:sp>
        <p:nvSpPr>
          <p:cNvPr id="64515" name="Rectangle 2">
            <a:extLst>
              <a:ext uri="{FF2B5EF4-FFF2-40B4-BE49-F238E27FC236}">
                <a16:creationId xmlns:a16="http://schemas.microsoft.com/office/drawing/2014/main" id="{710B2CAC-A24D-4DEC-8950-12C9ECCEE2D9}"/>
              </a:ext>
            </a:extLst>
          </p:cNvPr>
          <p:cNvSpPr>
            <a:spLocks noGrp="1" noRot="1" noChangeAspect="1" noChangeArrowheads="1" noTextEdit="1"/>
          </p:cNvSpPr>
          <p:nvPr>
            <p:ph type="sldImg"/>
          </p:nvPr>
        </p:nvSpPr>
        <p:spPr>
          <a:ln cap="flat"/>
        </p:spPr>
      </p:sp>
      <p:sp>
        <p:nvSpPr>
          <p:cNvPr id="64516" name="Rectangle 3">
            <a:extLst>
              <a:ext uri="{FF2B5EF4-FFF2-40B4-BE49-F238E27FC236}">
                <a16:creationId xmlns:a16="http://schemas.microsoft.com/office/drawing/2014/main" id="{AD8E5917-29A9-4A26-B788-CBF3A785039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2F42901-691B-429E-8CBA-99EBFB4965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80AA1C7D-0545-4ACB-AC0B-598E4E839924}" type="slidenum">
              <a:rPr lang="en-US" altLang="en-US" sz="1000">
                <a:solidFill>
                  <a:schemeClr val="tx1"/>
                </a:solidFill>
                <a:latin typeface="Times New Roman" panose="02020603050405020304" pitchFamily="18" charset="0"/>
              </a:rPr>
              <a:pPr/>
              <a:t>5</a:t>
            </a:fld>
            <a:endParaRPr lang="en-US" altLang="en-US" sz="1000" dirty="0">
              <a:solidFill>
                <a:schemeClr val="tx1"/>
              </a:solidFill>
              <a:latin typeface="Times New Roman" panose="02020603050405020304" pitchFamily="18" charset="0"/>
            </a:endParaRPr>
          </a:p>
        </p:txBody>
      </p:sp>
      <p:sp>
        <p:nvSpPr>
          <p:cNvPr id="11267" name="Rectangle 2">
            <a:extLst>
              <a:ext uri="{FF2B5EF4-FFF2-40B4-BE49-F238E27FC236}">
                <a16:creationId xmlns:a16="http://schemas.microsoft.com/office/drawing/2014/main" id="{F1733E68-953F-4A9D-A472-D2C2682E22CA}"/>
              </a:ext>
            </a:extLst>
          </p:cNvPr>
          <p:cNvSpPr>
            <a:spLocks noGrp="1" noRot="1" noChangeAspect="1" noChangeArrowheads="1" noTextEdit="1"/>
          </p:cNvSpPr>
          <p:nvPr>
            <p:ph type="sldImg"/>
          </p:nvPr>
        </p:nvSpPr>
        <p:spPr>
          <a:ln cap="flat"/>
        </p:spPr>
      </p:sp>
      <p:sp>
        <p:nvSpPr>
          <p:cNvPr id="11268" name="Rectangle 3">
            <a:extLst>
              <a:ext uri="{FF2B5EF4-FFF2-40B4-BE49-F238E27FC236}">
                <a16:creationId xmlns:a16="http://schemas.microsoft.com/office/drawing/2014/main" id="{FEB4746C-7800-463E-BC8E-BFB5CF0ABB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913B023F-F9DD-45E9-83D7-056967F97D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F2CAFDDF-612E-4C0D-8B20-2EFE744BA550}" type="slidenum">
              <a:rPr lang="en-US" altLang="en-US" sz="1000">
                <a:solidFill>
                  <a:schemeClr val="tx1"/>
                </a:solidFill>
                <a:latin typeface="Times New Roman" panose="02020603050405020304" pitchFamily="18" charset="0"/>
              </a:rPr>
              <a:pPr/>
              <a:t>41</a:t>
            </a:fld>
            <a:endParaRPr lang="en-US" altLang="en-US" sz="1000" dirty="0">
              <a:solidFill>
                <a:schemeClr val="tx1"/>
              </a:solidFill>
              <a:latin typeface="Times New Roman" panose="02020603050405020304" pitchFamily="18" charset="0"/>
            </a:endParaRPr>
          </a:p>
        </p:txBody>
      </p:sp>
      <p:sp>
        <p:nvSpPr>
          <p:cNvPr id="74755" name="Rectangle 2">
            <a:extLst>
              <a:ext uri="{FF2B5EF4-FFF2-40B4-BE49-F238E27FC236}">
                <a16:creationId xmlns:a16="http://schemas.microsoft.com/office/drawing/2014/main" id="{E8CEB939-9D99-46F3-9E68-9345B63B917F}"/>
              </a:ext>
            </a:extLst>
          </p:cNvPr>
          <p:cNvSpPr>
            <a:spLocks noGrp="1" noRot="1" noChangeAspect="1" noChangeArrowheads="1" noTextEdit="1"/>
          </p:cNvSpPr>
          <p:nvPr>
            <p:ph type="sldImg"/>
          </p:nvPr>
        </p:nvSpPr>
        <p:spPr>
          <a:ln cap="flat"/>
        </p:spPr>
      </p:sp>
      <p:sp>
        <p:nvSpPr>
          <p:cNvPr id="74756" name="Rectangle 3">
            <a:extLst>
              <a:ext uri="{FF2B5EF4-FFF2-40B4-BE49-F238E27FC236}">
                <a16:creationId xmlns:a16="http://schemas.microsoft.com/office/drawing/2014/main" id="{E74F2AE8-5D62-417A-A3F7-BC1586BC3B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a:extLst>
              <a:ext uri="{FF2B5EF4-FFF2-40B4-BE49-F238E27FC236}">
                <a16:creationId xmlns:a16="http://schemas.microsoft.com/office/drawing/2014/main" id="{A5FEB92D-4765-4288-8576-75545990C4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84E222A1-9CD2-481E-9AD3-B20C62CE27E9}" type="slidenum">
              <a:rPr lang="en-US" altLang="en-US" sz="1000">
                <a:solidFill>
                  <a:schemeClr val="tx1"/>
                </a:solidFill>
                <a:latin typeface="Times New Roman" panose="02020603050405020304" pitchFamily="18" charset="0"/>
              </a:rPr>
              <a:pPr/>
              <a:t>43</a:t>
            </a:fld>
            <a:endParaRPr lang="en-US" altLang="en-US" sz="1000" dirty="0">
              <a:solidFill>
                <a:schemeClr val="tx1"/>
              </a:solidFill>
              <a:latin typeface="Times New Roman" panose="02020603050405020304" pitchFamily="18" charset="0"/>
            </a:endParaRPr>
          </a:p>
        </p:txBody>
      </p:sp>
      <p:sp>
        <p:nvSpPr>
          <p:cNvPr id="78851" name="Rectangle 2">
            <a:extLst>
              <a:ext uri="{FF2B5EF4-FFF2-40B4-BE49-F238E27FC236}">
                <a16:creationId xmlns:a16="http://schemas.microsoft.com/office/drawing/2014/main" id="{741660FA-846B-4FB2-BD50-B3EE54AAE034}"/>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D40E202E-5166-4F8E-8BEE-C395D8388B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dirty="0"/>
              <a:t>- </a:t>
            </a:r>
            <a:r>
              <a:rPr lang="en-US" altLang="en-US" dirty="0"/>
              <a:t>While Part 11 classifications were substance-specific (dust, fume, mist, etc.), Part 84 classifies particulate filters by efficiency and performance characteristics against non-oil and oil-containing hazards.</a:t>
            </a:r>
          </a:p>
          <a:p>
            <a:r>
              <a:rPr lang="en-US" altLang="en-US" dirty="0"/>
              <a:t>- There are nine classes of filters (three levels of filter efficiency, each with three categories of resistance to filter efficiency degradation).</a:t>
            </a:r>
          </a:p>
          <a:p>
            <a:r>
              <a:rPr lang="en-US" altLang="en-US" dirty="0"/>
              <a:t>- Levels of filter efficiency are 95%, 99%, and 99.97%.</a:t>
            </a:r>
          </a:p>
          <a:p>
            <a:r>
              <a:rPr lang="en-US" altLang="en-US" dirty="0"/>
              <a:t>- Categories of resistance to filter efficiency degradation are labeled N, R, and P.</a:t>
            </a:r>
          </a:p>
          <a:p>
            <a:r>
              <a:rPr lang="en-US" altLang="en-US" dirty="0"/>
              <a:t>- Use of the filter will be clearly marked on the filter, filter package, or respirator box (e.g., N95 means N-series filter at least 95% efficient).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a:extLst>
              <a:ext uri="{FF2B5EF4-FFF2-40B4-BE49-F238E27FC236}">
                <a16:creationId xmlns:a16="http://schemas.microsoft.com/office/drawing/2014/main" id="{9ED7710D-AE7D-4092-96AB-D79827241EC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5066F6FA-5A24-452D-BAF2-AD5061F51F98}" type="slidenum">
              <a:rPr lang="en-US" altLang="en-US" sz="1000">
                <a:solidFill>
                  <a:schemeClr val="tx1"/>
                </a:solidFill>
                <a:latin typeface="Times New Roman" panose="02020603050405020304" pitchFamily="18" charset="0"/>
              </a:rPr>
              <a:pPr/>
              <a:t>45</a:t>
            </a:fld>
            <a:endParaRPr lang="en-US" altLang="en-US" sz="1000" dirty="0">
              <a:solidFill>
                <a:schemeClr val="tx1"/>
              </a:solidFill>
              <a:latin typeface="Times New Roman" panose="02020603050405020304" pitchFamily="18" charset="0"/>
            </a:endParaRPr>
          </a:p>
        </p:txBody>
      </p:sp>
      <p:sp>
        <p:nvSpPr>
          <p:cNvPr id="81923" name="Rectangle 2">
            <a:extLst>
              <a:ext uri="{FF2B5EF4-FFF2-40B4-BE49-F238E27FC236}">
                <a16:creationId xmlns:a16="http://schemas.microsoft.com/office/drawing/2014/main" id="{AFB63007-AF4E-46AD-808B-4D82A717B2A2}"/>
              </a:ext>
            </a:extLst>
          </p:cNvPr>
          <p:cNvSpPr>
            <a:spLocks noGrp="1" noRot="1" noChangeAspect="1" noChangeArrowheads="1" noTextEdit="1"/>
          </p:cNvSpPr>
          <p:nvPr>
            <p:ph type="sldImg"/>
          </p:nvPr>
        </p:nvSpPr>
        <p:spPr>
          <a:ln cap="flat"/>
        </p:spPr>
      </p:sp>
      <p:sp>
        <p:nvSpPr>
          <p:cNvPr id="81924" name="Rectangle 3">
            <a:extLst>
              <a:ext uri="{FF2B5EF4-FFF2-40B4-BE49-F238E27FC236}">
                <a16:creationId xmlns:a16="http://schemas.microsoft.com/office/drawing/2014/main" id="{5974AE9B-874F-4091-9C28-425047C8C3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dirty="0"/>
              <a:t>NIOSH no longer uses the term “HEPA filter” in its new respirator certification standard (42 CFR 84).  However, OSHA has retained this definition because it is used in many of the existing substance-specific standards.  When HEPA filters are required by an OSHA standard, N100, R100, and P100 filters can be used to replace them.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a:extLst>
              <a:ext uri="{FF2B5EF4-FFF2-40B4-BE49-F238E27FC236}">
                <a16:creationId xmlns:a16="http://schemas.microsoft.com/office/drawing/2014/main" id="{B32A4D49-3321-44BE-9A77-462C701FCF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79EED34-7FE1-448D-BF0E-D6BF42BF0059}" type="slidenum">
              <a:rPr lang="en-US" altLang="en-US" sz="1000">
                <a:solidFill>
                  <a:schemeClr val="tx1"/>
                </a:solidFill>
                <a:latin typeface="Times New Roman" panose="02020603050405020304" pitchFamily="18" charset="0"/>
              </a:rPr>
              <a:pPr/>
              <a:t>46</a:t>
            </a:fld>
            <a:endParaRPr lang="en-US" altLang="en-US" sz="1000" dirty="0">
              <a:solidFill>
                <a:schemeClr val="tx1"/>
              </a:solidFill>
              <a:latin typeface="Times New Roman" panose="02020603050405020304" pitchFamily="18" charset="0"/>
            </a:endParaRPr>
          </a:p>
        </p:txBody>
      </p:sp>
      <p:sp>
        <p:nvSpPr>
          <p:cNvPr id="88067" name="Rectangle 2">
            <a:extLst>
              <a:ext uri="{FF2B5EF4-FFF2-40B4-BE49-F238E27FC236}">
                <a16:creationId xmlns:a16="http://schemas.microsoft.com/office/drawing/2014/main" id="{9C3641F1-F974-4351-8A10-1F33F16A1EAA}"/>
              </a:ext>
            </a:extLst>
          </p:cNvPr>
          <p:cNvSpPr>
            <a:spLocks noGrp="1" noRot="1" noChangeAspect="1" noChangeArrowheads="1" noTextEdit="1"/>
          </p:cNvSpPr>
          <p:nvPr>
            <p:ph type="sldImg"/>
          </p:nvPr>
        </p:nvSpPr>
        <p:spPr>
          <a:ln cap="flat"/>
        </p:spPr>
      </p:sp>
      <p:sp>
        <p:nvSpPr>
          <p:cNvPr id="88068" name="Rectangle 3">
            <a:extLst>
              <a:ext uri="{FF2B5EF4-FFF2-40B4-BE49-F238E27FC236}">
                <a16:creationId xmlns:a16="http://schemas.microsoft.com/office/drawing/2014/main" id="{935294F5-9FCA-4D65-A43E-313161D714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a:extLst>
              <a:ext uri="{FF2B5EF4-FFF2-40B4-BE49-F238E27FC236}">
                <a16:creationId xmlns:a16="http://schemas.microsoft.com/office/drawing/2014/main" id="{B32A4D49-3321-44BE-9A77-462C701FCF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79EED34-7FE1-448D-BF0E-D6BF42BF0059}" type="slidenum">
              <a:rPr lang="en-US" altLang="en-US" sz="1000">
                <a:solidFill>
                  <a:schemeClr val="tx1"/>
                </a:solidFill>
                <a:latin typeface="Times New Roman" panose="02020603050405020304" pitchFamily="18" charset="0"/>
              </a:rPr>
              <a:pPr/>
              <a:t>47</a:t>
            </a:fld>
            <a:endParaRPr lang="en-US" altLang="en-US" sz="1000" dirty="0">
              <a:solidFill>
                <a:schemeClr val="tx1"/>
              </a:solidFill>
              <a:latin typeface="Times New Roman" panose="02020603050405020304" pitchFamily="18" charset="0"/>
            </a:endParaRPr>
          </a:p>
        </p:txBody>
      </p:sp>
      <p:sp>
        <p:nvSpPr>
          <p:cNvPr id="88067" name="Rectangle 2">
            <a:extLst>
              <a:ext uri="{FF2B5EF4-FFF2-40B4-BE49-F238E27FC236}">
                <a16:creationId xmlns:a16="http://schemas.microsoft.com/office/drawing/2014/main" id="{9C3641F1-F974-4351-8A10-1F33F16A1EAA}"/>
              </a:ext>
            </a:extLst>
          </p:cNvPr>
          <p:cNvSpPr>
            <a:spLocks noGrp="1" noRot="1" noChangeAspect="1" noChangeArrowheads="1" noTextEdit="1"/>
          </p:cNvSpPr>
          <p:nvPr>
            <p:ph type="sldImg"/>
          </p:nvPr>
        </p:nvSpPr>
        <p:spPr>
          <a:ln cap="flat"/>
        </p:spPr>
      </p:sp>
      <p:sp>
        <p:nvSpPr>
          <p:cNvPr id="88068" name="Rectangle 3">
            <a:extLst>
              <a:ext uri="{FF2B5EF4-FFF2-40B4-BE49-F238E27FC236}">
                <a16:creationId xmlns:a16="http://schemas.microsoft.com/office/drawing/2014/main" id="{935294F5-9FCA-4D65-A43E-313161D714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584492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a:extLst>
              <a:ext uri="{FF2B5EF4-FFF2-40B4-BE49-F238E27FC236}">
                <a16:creationId xmlns:a16="http://schemas.microsoft.com/office/drawing/2014/main" id="{F9755146-750C-40FD-ADAD-9DF1527410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6684E5C-6B74-4EC3-B614-90877ECBEF06}" type="slidenum">
              <a:rPr lang="en-US" altLang="en-US" sz="1000">
                <a:solidFill>
                  <a:schemeClr val="tx1"/>
                </a:solidFill>
                <a:latin typeface="Times New Roman" panose="02020603050405020304" pitchFamily="18" charset="0"/>
              </a:rPr>
              <a:pPr/>
              <a:t>48</a:t>
            </a:fld>
            <a:endParaRPr lang="en-US" altLang="en-US" sz="1000" dirty="0">
              <a:solidFill>
                <a:schemeClr val="tx1"/>
              </a:solidFill>
              <a:latin typeface="Times New Roman" panose="02020603050405020304" pitchFamily="18" charset="0"/>
            </a:endParaRPr>
          </a:p>
        </p:txBody>
      </p:sp>
      <p:sp>
        <p:nvSpPr>
          <p:cNvPr id="90115" name="Rectangle 2">
            <a:extLst>
              <a:ext uri="{FF2B5EF4-FFF2-40B4-BE49-F238E27FC236}">
                <a16:creationId xmlns:a16="http://schemas.microsoft.com/office/drawing/2014/main" id="{047363D3-3224-4408-A6FF-989C5A86153B}"/>
              </a:ext>
            </a:extLst>
          </p:cNvPr>
          <p:cNvSpPr>
            <a:spLocks noGrp="1" noRot="1" noChangeAspect="1" noChangeArrowheads="1" noTextEdit="1"/>
          </p:cNvSpPr>
          <p:nvPr>
            <p:ph type="sldImg"/>
          </p:nvPr>
        </p:nvSpPr>
        <p:spPr>
          <a:ln cap="flat"/>
        </p:spPr>
      </p:sp>
      <p:sp>
        <p:nvSpPr>
          <p:cNvPr id="90116" name="Rectangle 3">
            <a:extLst>
              <a:ext uri="{FF2B5EF4-FFF2-40B4-BE49-F238E27FC236}">
                <a16:creationId xmlns:a16="http://schemas.microsoft.com/office/drawing/2014/main" id="{B1FA0420-81B3-4CDC-9A6E-8A7705CE81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a:extLst>
              <a:ext uri="{FF2B5EF4-FFF2-40B4-BE49-F238E27FC236}">
                <a16:creationId xmlns:a16="http://schemas.microsoft.com/office/drawing/2014/main" id="{60495417-2255-4C29-BF97-C253B2B51CB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FA8D18F2-917E-4442-B789-F7193F3471E9}" type="slidenum">
              <a:rPr lang="en-US" altLang="en-US" sz="1000">
                <a:solidFill>
                  <a:schemeClr val="tx1"/>
                </a:solidFill>
                <a:latin typeface="Times New Roman" panose="02020603050405020304" pitchFamily="18" charset="0"/>
              </a:rPr>
              <a:pPr/>
              <a:t>49</a:t>
            </a:fld>
            <a:endParaRPr lang="en-US" altLang="en-US" sz="1000" dirty="0">
              <a:solidFill>
                <a:schemeClr val="tx1"/>
              </a:solidFill>
              <a:latin typeface="Times New Roman" panose="02020603050405020304" pitchFamily="18" charset="0"/>
            </a:endParaRPr>
          </a:p>
        </p:txBody>
      </p:sp>
      <p:sp>
        <p:nvSpPr>
          <p:cNvPr id="92163" name="Rectangle 2">
            <a:extLst>
              <a:ext uri="{FF2B5EF4-FFF2-40B4-BE49-F238E27FC236}">
                <a16:creationId xmlns:a16="http://schemas.microsoft.com/office/drawing/2014/main" id="{FC4ED8AB-B503-4976-B3D0-66F976F4E5F6}"/>
              </a:ext>
            </a:extLst>
          </p:cNvPr>
          <p:cNvSpPr>
            <a:spLocks noGrp="1" noRot="1" noChangeAspect="1" noChangeArrowheads="1" noTextEdit="1"/>
          </p:cNvSpPr>
          <p:nvPr>
            <p:ph type="sldImg"/>
          </p:nvPr>
        </p:nvSpPr>
        <p:spPr>
          <a:ln cap="flat"/>
        </p:spPr>
      </p:sp>
      <p:sp>
        <p:nvSpPr>
          <p:cNvPr id="92164" name="Rectangle 3">
            <a:extLst>
              <a:ext uri="{FF2B5EF4-FFF2-40B4-BE49-F238E27FC236}">
                <a16:creationId xmlns:a16="http://schemas.microsoft.com/office/drawing/2014/main" id="{C3B98C9C-9669-406D-B9C9-E7DF9D927A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a:extLst>
              <a:ext uri="{FF2B5EF4-FFF2-40B4-BE49-F238E27FC236}">
                <a16:creationId xmlns:a16="http://schemas.microsoft.com/office/drawing/2014/main" id="{2991B23A-8815-472D-B08C-0479340368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75236A53-E820-47A9-AEA5-BC62266A182E}" type="slidenum">
              <a:rPr lang="en-US" altLang="en-US" sz="1000">
                <a:solidFill>
                  <a:schemeClr val="tx1"/>
                </a:solidFill>
                <a:latin typeface="Times New Roman" panose="02020603050405020304" pitchFamily="18" charset="0"/>
              </a:rPr>
              <a:pPr/>
              <a:t>50</a:t>
            </a:fld>
            <a:endParaRPr lang="en-US" altLang="en-US" sz="1000" dirty="0">
              <a:solidFill>
                <a:schemeClr val="tx1"/>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EED7B789-B53E-4111-9545-16F38CE705FB}"/>
              </a:ext>
            </a:extLst>
          </p:cNvPr>
          <p:cNvSpPr>
            <a:spLocks noGrp="1" noRot="1" noChangeAspect="1" noChangeArrowheads="1" noTextEdit="1"/>
          </p:cNvSpPr>
          <p:nvPr>
            <p:ph type="sldImg"/>
          </p:nvPr>
        </p:nvSpPr>
        <p:spPr>
          <a:ln cap="flat"/>
        </p:spPr>
      </p:sp>
      <p:sp>
        <p:nvSpPr>
          <p:cNvPr id="94212" name="Rectangle 3">
            <a:extLst>
              <a:ext uri="{FF2B5EF4-FFF2-40B4-BE49-F238E27FC236}">
                <a16:creationId xmlns:a16="http://schemas.microsoft.com/office/drawing/2014/main" id="{51F7DE38-B1EC-4E86-8BDC-B42F9FC47B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a:extLst>
              <a:ext uri="{FF2B5EF4-FFF2-40B4-BE49-F238E27FC236}">
                <a16:creationId xmlns:a16="http://schemas.microsoft.com/office/drawing/2014/main" id="{2991B23A-8815-472D-B08C-0479340368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75236A53-E820-47A9-AEA5-BC62266A182E}" type="slidenum">
              <a:rPr lang="en-US" altLang="en-US" sz="1000">
                <a:solidFill>
                  <a:schemeClr val="tx1"/>
                </a:solidFill>
                <a:latin typeface="Times New Roman" panose="02020603050405020304" pitchFamily="18" charset="0"/>
              </a:rPr>
              <a:pPr/>
              <a:t>51</a:t>
            </a:fld>
            <a:endParaRPr lang="en-US" altLang="en-US" sz="1000" dirty="0">
              <a:solidFill>
                <a:schemeClr val="tx1"/>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EED7B789-B53E-4111-9545-16F38CE705FB}"/>
              </a:ext>
            </a:extLst>
          </p:cNvPr>
          <p:cNvSpPr>
            <a:spLocks noGrp="1" noRot="1" noChangeAspect="1" noChangeArrowheads="1" noTextEdit="1"/>
          </p:cNvSpPr>
          <p:nvPr>
            <p:ph type="sldImg"/>
          </p:nvPr>
        </p:nvSpPr>
        <p:spPr>
          <a:ln cap="flat"/>
        </p:spPr>
      </p:sp>
      <p:sp>
        <p:nvSpPr>
          <p:cNvPr id="94212" name="Rectangle 3">
            <a:extLst>
              <a:ext uri="{FF2B5EF4-FFF2-40B4-BE49-F238E27FC236}">
                <a16:creationId xmlns:a16="http://schemas.microsoft.com/office/drawing/2014/main" id="{51F7DE38-B1EC-4E86-8BDC-B42F9FC47B9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319327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a:extLst>
              <a:ext uri="{FF2B5EF4-FFF2-40B4-BE49-F238E27FC236}">
                <a16:creationId xmlns:a16="http://schemas.microsoft.com/office/drawing/2014/main" id="{ED78B9DB-DCEF-45E1-84A6-D507A15B80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F5845869-705F-49FF-A18B-A61D486316D0}" type="slidenum">
              <a:rPr lang="en-US" altLang="en-US" sz="1000">
                <a:solidFill>
                  <a:schemeClr val="tx1"/>
                </a:solidFill>
                <a:latin typeface="Times New Roman" panose="02020603050405020304" pitchFamily="18" charset="0"/>
              </a:rPr>
              <a:pPr/>
              <a:t>52</a:t>
            </a:fld>
            <a:endParaRPr lang="en-US" altLang="en-US" sz="1000" dirty="0">
              <a:solidFill>
                <a:schemeClr val="tx1"/>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A24BE1F2-B1EE-4EC4-8301-1776C082A04A}"/>
              </a:ext>
            </a:extLst>
          </p:cNvPr>
          <p:cNvSpPr>
            <a:spLocks noGrp="1" noRot="1" noChangeAspect="1" noChangeArrowheads="1" noTextEdit="1"/>
          </p:cNvSpPr>
          <p:nvPr>
            <p:ph type="sldImg"/>
          </p:nvPr>
        </p:nvSpPr>
        <p:spPr>
          <a:ln cap="flat"/>
        </p:spPr>
      </p:sp>
      <p:sp>
        <p:nvSpPr>
          <p:cNvPr id="98308" name="Rectangle 3">
            <a:extLst>
              <a:ext uri="{FF2B5EF4-FFF2-40B4-BE49-F238E27FC236}">
                <a16:creationId xmlns:a16="http://schemas.microsoft.com/office/drawing/2014/main" id="{D87044A3-6D4D-459C-B1D6-D04BFCADD6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2F42901-691B-429E-8CBA-99EBFB4965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80AA1C7D-0545-4ACB-AC0B-598E4E839924}" type="slidenum">
              <a:rPr lang="en-US" altLang="en-US" sz="1000">
                <a:solidFill>
                  <a:schemeClr val="tx1"/>
                </a:solidFill>
                <a:latin typeface="Times New Roman" panose="02020603050405020304" pitchFamily="18" charset="0"/>
              </a:rPr>
              <a:pPr/>
              <a:t>6</a:t>
            </a:fld>
            <a:endParaRPr lang="en-US" altLang="en-US" sz="1000" dirty="0">
              <a:solidFill>
                <a:schemeClr val="tx1"/>
              </a:solidFill>
              <a:latin typeface="Times New Roman" panose="02020603050405020304" pitchFamily="18" charset="0"/>
            </a:endParaRPr>
          </a:p>
        </p:txBody>
      </p:sp>
      <p:sp>
        <p:nvSpPr>
          <p:cNvPr id="11267" name="Rectangle 2">
            <a:extLst>
              <a:ext uri="{FF2B5EF4-FFF2-40B4-BE49-F238E27FC236}">
                <a16:creationId xmlns:a16="http://schemas.microsoft.com/office/drawing/2014/main" id="{F1733E68-953F-4A9D-A472-D2C2682E22CA}"/>
              </a:ext>
            </a:extLst>
          </p:cNvPr>
          <p:cNvSpPr>
            <a:spLocks noGrp="1" noRot="1" noChangeAspect="1" noChangeArrowheads="1" noTextEdit="1"/>
          </p:cNvSpPr>
          <p:nvPr>
            <p:ph type="sldImg"/>
          </p:nvPr>
        </p:nvSpPr>
        <p:spPr>
          <a:ln cap="flat"/>
        </p:spPr>
      </p:sp>
      <p:sp>
        <p:nvSpPr>
          <p:cNvPr id="11268" name="Rectangle 3">
            <a:extLst>
              <a:ext uri="{FF2B5EF4-FFF2-40B4-BE49-F238E27FC236}">
                <a16:creationId xmlns:a16="http://schemas.microsoft.com/office/drawing/2014/main" id="{FEB4746C-7800-463E-BC8E-BFB5CF0ABB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259325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a:extLst>
              <a:ext uri="{FF2B5EF4-FFF2-40B4-BE49-F238E27FC236}">
                <a16:creationId xmlns:a16="http://schemas.microsoft.com/office/drawing/2014/main" id="{ED78B9DB-DCEF-45E1-84A6-D507A15B80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F5845869-705F-49FF-A18B-A61D486316D0}" type="slidenum">
              <a:rPr lang="en-US" altLang="en-US" sz="1000">
                <a:solidFill>
                  <a:schemeClr val="tx1"/>
                </a:solidFill>
                <a:latin typeface="Times New Roman" panose="02020603050405020304" pitchFamily="18" charset="0"/>
              </a:rPr>
              <a:pPr/>
              <a:t>53</a:t>
            </a:fld>
            <a:endParaRPr lang="en-US" altLang="en-US" sz="1000" dirty="0">
              <a:solidFill>
                <a:schemeClr val="tx1"/>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A24BE1F2-B1EE-4EC4-8301-1776C082A04A}"/>
              </a:ext>
            </a:extLst>
          </p:cNvPr>
          <p:cNvSpPr>
            <a:spLocks noGrp="1" noRot="1" noChangeAspect="1" noChangeArrowheads="1" noTextEdit="1"/>
          </p:cNvSpPr>
          <p:nvPr>
            <p:ph type="sldImg"/>
          </p:nvPr>
        </p:nvSpPr>
        <p:spPr>
          <a:ln cap="flat"/>
        </p:spPr>
      </p:sp>
      <p:sp>
        <p:nvSpPr>
          <p:cNvPr id="98308" name="Rectangle 3">
            <a:extLst>
              <a:ext uri="{FF2B5EF4-FFF2-40B4-BE49-F238E27FC236}">
                <a16:creationId xmlns:a16="http://schemas.microsoft.com/office/drawing/2014/main" id="{D87044A3-6D4D-459C-B1D6-D04BFCADD6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7288607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a:extLst>
              <a:ext uri="{FF2B5EF4-FFF2-40B4-BE49-F238E27FC236}">
                <a16:creationId xmlns:a16="http://schemas.microsoft.com/office/drawing/2014/main" id="{94552582-147E-4F0E-9924-17EE696AE8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3A671E7A-8969-4637-85F4-0795ABDFB07F}" type="slidenum">
              <a:rPr lang="en-US" altLang="en-US" sz="1000">
                <a:solidFill>
                  <a:schemeClr val="tx1"/>
                </a:solidFill>
                <a:latin typeface="Times New Roman" panose="02020603050405020304" pitchFamily="18" charset="0"/>
              </a:rPr>
              <a:pPr/>
              <a:t>54</a:t>
            </a:fld>
            <a:endParaRPr lang="en-US" altLang="en-US" sz="1000" dirty="0">
              <a:solidFill>
                <a:schemeClr val="tx1"/>
              </a:solidFill>
              <a:latin typeface="Times New Roman" panose="02020603050405020304" pitchFamily="18" charset="0"/>
            </a:endParaRPr>
          </a:p>
        </p:txBody>
      </p:sp>
      <p:sp>
        <p:nvSpPr>
          <p:cNvPr id="104451" name="Rectangle 2">
            <a:extLst>
              <a:ext uri="{FF2B5EF4-FFF2-40B4-BE49-F238E27FC236}">
                <a16:creationId xmlns:a16="http://schemas.microsoft.com/office/drawing/2014/main" id="{6272FE20-35CF-4B4E-8305-6D9F08550F62}"/>
              </a:ext>
            </a:extLst>
          </p:cNvPr>
          <p:cNvSpPr>
            <a:spLocks noGrp="1" noRot="1" noChangeAspect="1" noChangeArrowheads="1" noTextEdit="1"/>
          </p:cNvSpPr>
          <p:nvPr>
            <p:ph type="sldImg"/>
          </p:nvPr>
        </p:nvSpPr>
        <p:spPr>
          <a:ln cap="flat"/>
        </p:spPr>
      </p:sp>
      <p:sp>
        <p:nvSpPr>
          <p:cNvPr id="104452" name="Rectangle 3">
            <a:extLst>
              <a:ext uri="{FF2B5EF4-FFF2-40B4-BE49-F238E27FC236}">
                <a16:creationId xmlns:a16="http://schemas.microsoft.com/office/drawing/2014/main" id="{73BC6129-2A3D-41DB-8A42-20E0A23531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a:extLst>
              <a:ext uri="{FF2B5EF4-FFF2-40B4-BE49-F238E27FC236}">
                <a16:creationId xmlns:a16="http://schemas.microsoft.com/office/drawing/2014/main" id="{F861406F-76D7-4253-A1F5-AB5F30C763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54BD16D7-1F56-4A4C-B05A-8B8057B71BC2}" type="slidenum">
              <a:rPr lang="en-US" altLang="en-US" sz="1000">
                <a:solidFill>
                  <a:schemeClr val="tx1"/>
                </a:solidFill>
                <a:latin typeface="Times New Roman" panose="02020603050405020304" pitchFamily="18" charset="0"/>
              </a:rPr>
              <a:pPr/>
              <a:t>55</a:t>
            </a:fld>
            <a:endParaRPr lang="en-US" altLang="en-US" sz="1000" dirty="0">
              <a:solidFill>
                <a:schemeClr val="tx1"/>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0C1A4BA6-C027-42C9-BC0F-003449DE19E9}"/>
              </a:ext>
            </a:extLst>
          </p:cNvPr>
          <p:cNvSpPr>
            <a:spLocks noGrp="1" noRot="1" noChangeAspect="1" noChangeArrowheads="1" noTextEdit="1"/>
          </p:cNvSpPr>
          <p:nvPr>
            <p:ph type="sldImg"/>
          </p:nvPr>
        </p:nvSpPr>
        <p:spPr>
          <a:ln cap="flat"/>
        </p:spPr>
      </p:sp>
      <p:sp>
        <p:nvSpPr>
          <p:cNvPr id="106500" name="Rectangle 3">
            <a:extLst>
              <a:ext uri="{FF2B5EF4-FFF2-40B4-BE49-F238E27FC236}">
                <a16:creationId xmlns:a16="http://schemas.microsoft.com/office/drawing/2014/main" id="{81C77651-CBE0-41DA-9317-6DB0F8E445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234162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a:extLst>
              <a:ext uri="{FF2B5EF4-FFF2-40B4-BE49-F238E27FC236}">
                <a16:creationId xmlns:a16="http://schemas.microsoft.com/office/drawing/2014/main" id="{F861406F-76D7-4253-A1F5-AB5F30C763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54BD16D7-1F56-4A4C-B05A-8B8057B71BC2}" type="slidenum">
              <a:rPr lang="en-US" altLang="en-US" sz="1000">
                <a:solidFill>
                  <a:schemeClr val="tx1"/>
                </a:solidFill>
                <a:latin typeface="Times New Roman" panose="02020603050405020304" pitchFamily="18" charset="0"/>
              </a:rPr>
              <a:pPr/>
              <a:t>56</a:t>
            </a:fld>
            <a:endParaRPr lang="en-US" altLang="en-US" sz="1000" dirty="0">
              <a:solidFill>
                <a:schemeClr val="tx1"/>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id="{0C1A4BA6-C027-42C9-BC0F-003449DE19E9}"/>
              </a:ext>
            </a:extLst>
          </p:cNvPr>
          <p:cNvSpPr>
            <a:spLocks noGrp="1" noRot="1" noChangeAspect="1" noChangeArrowheads="1" noTextEdit="1"/>
          </p:cNvSpPr>
          <p:nvPr>
            <p:ph type="sldImg"/>
          </p:nvPr>
        </p:nvSpPr>
        <p:spPr>
          <a:ln cap="flat"/>
        </p:spPr>
      </p:sp>
      <p:sp>
        <p:nvSpPr>
          <p:cNvPr id="106500" name="Rectangle 3">
            <a:extLst>
              <a:ext uri="{FF2B5EF4-FFF2-40B4-BE49-F238E27FC236}">
                <a16:creationId xmlns:a16="http://schemas.microsoft.com/office/drawing/2014/main" id="{81C77651-CBE0-41DA-9317-6DB0F8E445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a:extLst>
              <a:ext uri="{FF2B5EF4-FFF2-40B4-BE49-F238E27FC236}">
                <a16:creationId xmlns:a16="http://schemas.microsoft.com/office/drawing/2014/main" id="{E9D47374-04CD-420A-A506-84D6AD522F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69939343-85D7-44CA-8C06-97F152DAB80F}" type="slidenum">
              <a:rPr lang="en-US" altLang="en-US" sz="1000">
                <a:solidFill>
                  <a:schemeClr val="tx1"/>
                </a:solidFill>
                <a:latin typeface="Times New Roman" panose="02020603050405020304" pitchFamily="18" charset="0"/>
              </a:rPr>
              <a:pPr/>
              <a:t>57</a:t>
            </a:fld>
            <a:endParaRPr lang="en-US" altLang="en-US" sz="1000" dirty="0">
              <a:solidFill>
                <a:schemeClr val="tx1"/>
              </a:solidFill>
              <a:latin typeface="Times New Roman" panose="02020603050405020304" pitchFamily="18" charset="0"/>
            </a:endParaRPr>
          </a:p>
        </p:txBody>
      </p:sp>
      <p:sp>
        <p:nvSpPr>
          <p:cNvPr id="110595" name="Rectangle 2">
            <a:extLst>
              <a:ext uri="{FF2B5EF4-FFF2-40B4-BE49-F238E27FC236}">
                <a16:creationId xmlns:a16="http://schemas.microsoft.com/office/drawing/2014/main" id="{C8200495-846B-4D97-9CA7-98458F998455}"/>
              </a:ext>
            </a:extLst>
          </p:cNvPr>
          <p:cNvSpPr>
            <a:spLocks noGrp="1" noRot="1" noChangeAspect="1" noChangeArrowheads="1" noTextEdit="1"/>
          </p:cNvSpPr>
          <p:nvPr>
            <p:ph type="sldImg"/>
          </p:nvPr>
        </p:nvSpPr>
        <p:spPr>
          <a:ln cap="flat"/>
        </p:spPr>
      </p:sp>
      <p:sp>
        <p:nvSpPr>
          <p:cNvPr id="110596" name="Rectangle 3">
            <a:extLst>
              <a:ext uri="{FF2B5EF4-FFF2-40B4-BE49-F238E27FC236}">
                <a16:creationId xmlns:a16="http://schemas.microsoft.com/office/drawing/2014/main" id="{5DA8C890-40C4-4CB7-AC8D-AEC3B9358B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a:extLst>
              <a:ext uri="{FF2B5EF4-FFF2-40B4-BE49-F238E27FC236}">
                <a16:creationId xmlns:a16="http://schemas.microsoft.com/office/drawing/2014/main" id="{2BA78B8F-265B-4333-9DA9-D6A3468D67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C7F41982-2358-486F-844C-68F049576BF7}" type="slidenum">
              <a:rPr lang="en-US" altLang="en-US" sz="1000">
                <a:solidFill>
                  <a:schemeClr val="tx1"/>
                </a:solidFill>
                <a:latin typeface="Times New Roman" panose="02020603050405020304" pitchFamily="18" charset="0"/>
              </a:rPr>
              <a:pPr/>
              <a:t>58</a:t>
            </a:fld>
            <a:endParaRPr lang="en-US" altLang="en-US" sz="1000" dirty="0">
              <a:solidFill>
                <a:schemeClr val="tx1"/>
              </a:solidFill>
              <a:latin typeface="Times New Roman" panose="02020603050405020304" pitchFamily="18" charset="0"/>
            </a:endParaRPr>
          </a:p>
        </p:txBody>
      </p:sp>
      <p:sp>
        <p:nvSpPr>
          <p:cNvPr id="112643" name="Rectangle 2">
            <a:extLst>
              <a:ext uri="{FF2B5EF4-FFF2-40B4-BE49-F238E27FC236}">
                <a16:creationId xmlns:a16="http://schemas.microsoft.com/office/drawing/2014/main" id="{97241D2E-7772-445D-9F16-2066E1CA7A06}"/>
              </a:ext>
            </a:extLst>
          </p:cNvPr>
          <p:cNvSpPr>
            <a:spLocks noGrp="1" noRot="1" noChangeAspect="1" noChangeArrowheads="1" noTextEdit="1"/>
          </p:cNvSpPr>
          <p:nvPr>
            <p:ph type="sldImg"/>
          </p:nvPr>
        </p:nvSpPr>
        <p:spPr>
          <a:ln cap="flat"/>
        </p:spPr>
      </p:sp>
      <p:sp>
        <p:nvSpPr>
          <p:cNvPr id="112644" name="Rectangle 3">
            <a:extLst>
              <a:ext uri="{FF2B5EF4-FFF2-40B4-BE49-F238E27FC236}">
                <a16:creationId xmlns:a16="http://schemas.microsoft.com/office/drawing/2014/main" id="{66B25DC3-FEA3-446B-B6C6-303F4439D5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a:extLst>
              <a:ext uri="{FF2B5EF4-FFF2-40B4-BE49-F238E27FC236}">
                <a16:creationId xmlns:a16="http://schemas.microsoft.com/office/drawing/2014/main" id="{2BA78B8F-265B-4333-9DA9-D6A3468D67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C7F41982-2358-486F-844C-68F049576BF7}" type="slidenum">
              <a:rPr lang="en-US" altLang="en-US" sz="1000">
                <a:solidFill>
                  <a:schemeClr val="tx1"/>
                </a:solidFill>
                <a:latin typeface="Times New Roman" panose="02020603050405020304" pitchFamily="18" charset="0"/>
              </a:rPr>
              <a:pPr/>
              <a:t>59</a:t>
            </a:fld>
            <a:endParaRPr lang="en-US" altLang="en-US" sz="1000" dirty="0">
              <a:solidFill>
                <a:schemeClr val="tx1"/>
              </a:solidFill>
              <a:latin typeface="Times New Roman" panose="02020603050405020304" pitchFamily="18" charset="0"/>
            </a:endParaRPr>
          </a:p>
        </p:txBody>
      </p:sp>
      <p:sp>
        <p:nvSpPr>
          <p:cNvPr id="112643" name="Rectangle 2">
            <a:extLst>
              <a:ext uri="{FF2B5EF4-FFF2-40B4-BE49-F238E27FC236}">
                <a16:creationId xmlns:a16="http://schemas.microsoft.com/office/drawing/2014/main" id="{97241D2E-7772-445D-9F16-2066E1CA7A06}"/>
              </a:ext>
            </a:extLst>
          </p:cNvPr>
          <p:cNvSpPr>
            <a:spLocks noGrp="1" noRot="1" noChangeAspect="1" noChangeArrowheads="1" noTextEdit="1"/>
          </p:cNvSpPr>
          <p:nvPr>
            <p:ph type="sldImg"/>
          </p:nvPr>
        </p:nvSpPr>
        <p:spPr>
          <a:ln cap="flat"/>
        </p:spPr>
      </p:sp>
      <p:sp>
        <p:nvSpPr>
          <p:cNvPr id="112644" name="Rectangle 3">
            <a:extLst>
              <a:ext uri="{FF2B5EF4-FFF2-40B4-BE49-F238E27FC236}">
                <a16:creationId xmlns:a16="http://schemas.microsoft.com/office/drawing/2014/main" id="{66B25DC3-FEA3-446B-B6C6-303F4439D5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2207027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a:extLst>
              <a:ext uri="{FF2B5EF4-FFF2-40B4-BE49-F238E27FC236}">
                <a16:creationId xmlns:a16="http://schemas.microsoft.com/office/drawing/2014/main" id="{62FE8C96-945A-4F0C-9CCF-AACCB47E68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38292D3-FD58-4175-8D95-3EAC6E3EAA3D}" type="slidenum">
              <a:rPr lang="en-US" altLang="en-US" sz="1000">
                <a:solidFill>
                  <a:schemeClr val="tx1"/>
                </a:solidFill>
                <a:latin typeface="Times New Roman" panose="02020603050405020304" pitchFamily="18" charset="0"/>
              </a:rPr>
              <a:pPr/>
              <a:t>60</a:t>
            </a:fld>
            <a:endParaRPr lang="en-US" altLang="en-US" sz="1000" dirty="0">
              <a:solidFill>
                <a:schemeClr val="tx1"/>
              </a:solidFill>
              <a:latin typeface="Times New Roman" panose="02020603050405020304" pitchFamily="18" charset="0"/>
            </a:endParaRPr>
          </a:p>
        </p:txBody>
      </p:sp>
      <p:sp>
        <p:nvSpPr>
          <p:cNvPr id="116739" name="Rectangle 2">
            <a:extLst>
              <a:ext uri="{FF2B5EF4-FFF2-40B4-BE49-F238E27FC236}">
                <a16:creationId xmlns:a16="http://schemas.microsoft.com/office/drawing/2014/main" id="{69F5995A-8801-43D6-80E1-D82FA69A03B0}"/>
              </a:ext>
            </a:extLst>
          </p:cNvPr>
          <p:cNvSpPr>
            <a:spLocks noGrp="1" noRot="1" noChangeAspect="1" noChangeArrowheads="1" noTextEdit="1"/>
          </p:cNvSpPr>
          <p:nvPr>
            <p:ph type="sldImg"/>
          </p:nvPr>
        </p:nvSpPr>
        <p:spPr>
          <a:ln cap="flat"/>
        </p:spPr>
      </p:sp>
      <p:sp>
        <p:nvSpPr>
          <p:cNvPr id="116740" name="Rectangle 3">
            <a:extLst>
              <a:ext uri="{FF2B5EF4-FFF2-40B4-BE49-F238E27FC236}">
                <a16:creationId xmlns:a16="http://schemas.microsoft.com/office/drawing/2014/main" id="{B10F1CF6-0569-43FB-B7E5-ECC3D706D3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a:extLst>
              <a:ext uri="{FF2B5EF4-FFF2-40B4-BE49-F238E27FC236}">
                <a16:creationId xmlns:a16="http://schemas.microsoft.com/office/drawing/2014/main" id="{62FE8C96-945A-4F0C-9CCF-AACCB47E68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38292D3-FD58-4175-8D95-3EAC6E3EAA3D}" type="slidenum">
              <a:rPr lang="en-US" altLang="en-US" sz="1000">
                <a:solidFill>
                  <a:schemeClr val="tx1"/>
                </a:solidFill>
                <a:latin typeface="Times New Roman" panose="02020603050405020304" pitchFamily="18" charset="0"/>
              </a:rPr>
              <a:pPr/>
              <a:t>61</a:t>
            </a:fld>
            <a:endParaRPr lang="en-US" altLang="en-US" sz="1000" dirty="0">
              <a:solidFill>
                <a:schemeClr val="tx1"/>
              </a:solidFill>
              <a:latin typeface="Times New Roman" panose="02020603050405020304" pitchFamily="18" charset="0"/>
            </a:endParaRPr>
          </a:p>
        </p:txBody>
      </p:sp>
      <p:sp>
        <p:nvSpPr>
          <p:cNvPr id="116739" name="Rectangle 2">
            <a:extLst>
              <a:ext uri="{FF2B5EF4-FFF2-40B4-BE49-F238E27FC236}">
                <a16:creationId xmlns:a16="http://schemas.microsoft.com/office/drawing/2014/main" id="{69F5995A-8801-43D6-80E1-D82FA69A03B0}"/>
              </a:ext>
            </a:extLst>
          </p:cNvPr>
          <p:cNvSpPr>
            <a:spLocks noGrp="1" noRot="1" noChangeAspect="1" noChangeArrowheads="1" noTextEdit="1"/>
          </p:cNvSpPr>
          <p:nvPr>
            <p:ph type="sldImg"/>
          </p:nvPr>
        </p:nvSpPr>
        <p:spPr>
          <a:ln cap="flat"/>
        </p:spPr>
      </p:sp>
      <p:sp>
        <p:nvSpPr>
          <p:cNvPr id="116740" name="Rectangle 3">
            <a:extLst>
              <a:ext uri="{FF2B5EF4-FFF2-40B4-BE49-F238E27FC236}">
                <a16:creationId xmlns:a16="http://schemas.microsoft.com/office/drawing/2014/main" id="{B10F1CF6-0569-43FB-B7E5-ECC3D706D3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302046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a:extLst>
              <a:ext uri="{FF2B5EF4-FFF2-40B4-BE49-F238E27FC236}">
                <a16:creationId xmlns:a16="http://schemas.microsoft.com/office/drawing/2014/main" id="{62FE8C96-945A-4F0C-9CCF-AACCB47E68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38292D3-FD58-4175-8D95-3EAC6E3EAA3D}"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62</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6739" name="Rectangle 2">
            <a:extLst>
              <a:ext uri="{FF2B5EF4-FFF2-40B4-BE49-F238E27FC236}">
                <a16:creationId xmlns:a16="http://schemas.microsoft.com/office/drawing/2014/main" id="{69F5995A-8801-43D6-80E1-D82FA69A03B0}"/>
              </a:ext>
            </a:extLst>
          </p:cNvPr>
          <p:cNvSpPr>
            <a:spLocks noGrp="1" noRot="1" noChangeAspect="1" noChangeArrowheads="1" noTextEdit="1"/>
          </p:cNvSpPr>
          <p:nvPr>
            <p:ph type="sldImg"/>
          </p:nvPr>
        </p:nvSpPr>
        <p:spPr>
          <a:ln cap="flat"/>
        </p:spPr>
      </p:sp>
      <p:sp>
        <p:nvSpPr>
          <p:cNvPr id="116740" name="Rectangle 3">
            <a:extLst>
              <a:ext uri="{FF2B5EF4-FFF2-40B4-BE49-F238E27FC236}">
                <a16:creationId xmlns:a16="http://schemas.microsoft.com/office/drawing/2014/main" id="{B10F1CF6-0569-43FB-B7E5-ECC3D706D3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131588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E908DA14-7747-4C0C-B085-D2F0BB9C1E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1489D10-076D-4617-A84A-BDD7426A3E00}" type="slidenum">
              <a:rPr lang="en-US" altLang="en-US" sz="1000">
                <a:solidFill>
                  <a:schemeClr val="tx1"/>
                </a:solidFill>
                <a:latin typeface="Times New Roman" panose="02020603050405020304" pitchFamily="18" charset="0"/>
              </a:rPr>
              <a:pPr/>
              <a:t>7</a:t>
            </a:fld>
            <a:endParaRPr lang="en-US" altLang="en-US" sz="1000" dirty="0">
              <a:solidFill>
                <a:schemeClr val="tx1"/>
              </a:solidFill>
              <a:latin typeface="Times New Roman" panose="02020603050405020304" pitchFamily="18" charset="0"/>
            </a:endParaRPr>
          </a:p>
        </p:txBody>
      </p:sp>
      <p:sp>
        <p:nvSpPr>
          <p:cNvPr id="13315" name="Rectangle 2">
            <a:extLst>
              <a:ext uri="{FF2B5EF4-FFF2-40B4-BE49-F238E27FC236}">
                <a16:creationId xmlns:a16="http://schemas.microsoft.com/office/drawing/2014/main" id="{9ECCE98F-39BC-49FB-921C-396D133DA19E}"/>
              </a:ext>
            </a:extLst>
          </p:cNvPr>
          <p:cNvSpPr>
            <a:spLocks noGrp="1" noRot="1" noChangeAspect="1" noChangeArrowheads="1" noTextEdit="1"/>
          </p:cNvSpPr>
          <p:nvPr>
            <p:ph type="sldImg"/>
          </p:nvPr>
        </p:nvSpPr>
        <p:spPr>
          <a:ln cap="flat"/>
        </p:spPr>
      </p:sp>
      <p:sp>
        <p:nvSpPr>
          <p:cNvPr id="13316" name="Rectangle 3">
            <a:extLst>
              <a:ext uri="{FF2B5EF4-FFF2-40B4-BE49-F238E27FC236}">
                <a16:creationId xmlns:a16="http://schemas.microsoft.com/office/drawing/2014/main" id="{B14116FF-3FEF-4363-8259-42F73DDF06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a:extLst>
              <a:ext uri="{FF2B5EF4-FFF2-40B4-BE49-F238E27FC236}">
                <a16:creationId xmlns:a16="http://schemas.microsoft.com/office/drawing/2014/main" id="{62FE8C96-945A-4F0C-9CCF-AACCB47E68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E38292D3-FD58-4175-8D95-3EAC6E3EAA3D}"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63</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16739" name="Rectangle 2">
            <a:extLst>
              <a:ext uri="{FF2B5EF4-FFF2-40B4-BE49-F238E27FC236}">
                <a16:creationId xmlns:a16="http://schemas.microsoft.com/office/drawing/2014/main" id="{69F5995A-8801-43D6-80E1-D82FA69A03B0}"/>
              </a:ext>
            </a:extLst>
          </p:cNvPr>
          <p:cNvSpPr>
            <a:spLocks noGrp="1" noRot="1" noChangeAspect="1" noChangeArrowheads="1" noTextEdit="1"/>
          </p:cNvSpPr>
          <p:nvPr>
            <p:ph type="sldImg"/>
          </p:nvPr>
        </p:nvSpPr>
        <p:spPr>
          <a:ln cap="flat"/>
        </p:spPr>
      </p:sp>
      <p:sp>
        <p:nvSpPr>
          <p:cNvPr id="116740" name="Rectangle 3">
            <a:extLst>
              <a:ext uri="{FF2B5EF4-FFF2-40B4-BE49-F238E27FC236}">
                <a16:creationId xmlns:a16="http://schemas.microsoft.com/office/drawing/2014/main" id="{B10F1CF6-0569-43FB-B7E5-ECC3D706D31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2660714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
            <a:extLst>
              <a:ext uri="{FF2B5EF4-FFF2-40B4-BE49-F238E27FC236}">
                <a16:creationId xmlns:a16="http://schemas.microsoft.com/office/drawing/2014/main" id="{8C717998-ECD7-49B6-B885-AD36C8D987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11A771B1-F50D-4940-A5DD-45DB219897A4}" type="slidenum">
              <a:rPr lang="en-US" altLang="en-US" sz="1000">
                <a:solidFill>
                  <a:schemeClr val="tx1"/>
                </a:solidFill>
                <a:latin typeface="Times New Roman" panose="02020603050405020304" pitchFamily="18" charset="0"/>
              </a:rPr>
              <a:pPr/>
              <a:t>64</a:t>
            </a:fld>
            <a:endParaRPr lang="en-US" altLang="en-US" sz="1000" dirty="0">
              <a:solidFill>
                <a:schemeClr val="tx1"/>
              </a:solidFill>
              <a:latin typeface="Times New Roman" panose="02020603050405020304" pitchFamily="18" charset="0"/>
            </a:endParaRPr>
          </a:p>
        </p:txBody>
      </p:sp>
      <p:sp>
        <p:nvSpPr>
          <p:cNvPr id="124931" name="Rectangle 2">
            <a:extLst>
              <a:ext uri="{FF2B5EF4-FFF2-40B4-BE49-F238E27FC236}">
                <a16:creationId xmlns:a16="http://schemas.microsoft.com/office/drawing/2014/main" id="{41F29AEF-6BCF-4499-A856-14BD095A9399}"/>
              </a:ext>
            </a:extLst>
          </p:cNvPr>
          <p:cNvSpPr>
            <a:spLocks noGrp="1" noRot="1" noChangeAspect="1" noChangeArrowheads="1" noTextEdit="1"/>
          </p:cNvSpPr>
          <p:nvPr>
            <p:ph type="sldImg"/>
          </p:nvPr>
        </p:nvSpPr>
        <p:spPr>
          <a:ln cap="flat"/>
        </p:spPr>
      </p:sp>
      <p:sp>
        <p:nvSpPr>
          <p:cNvPr id="124932" name="Rectangle 3">
            <a:extLst>
              <a:ext uri="{FF2B5EF4-FFF2-40B4-BE49-F238E27FC236}">
                <a16:creationId xmlns:a16="http://schemas.microsoft.com/office/drawing/2014/main" id="{510DAFF2-C08D-46F1-8D4D-9A3FC95E92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a:extLst>
              <a:ext uri="{FF2B5EF4-FFF2-40B4-BE49-F238E27FC236}">
                <a16:creationId xmlns:a16="http://schemas.microsoft.com/office/drawing/2014/main" id="{51E0D59B-1CAA-44CA-BC42-F76F237CEA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84F051AB-5E2B-4102-8CE9-D58A8B567CF9}" type="slidenum">
              <a:rPr lang="en-US" altLang="en-US" sz="1000">
                <a:solidFill>
                  <a:schemeClr val="tx1"/>
                </a:solidFill>
                <a:latin typeface="Times New Roman" panose="02020603050405020304" pitchFamily="18" charset="0"/>
              </a:rPr>
              <a:pPr/>
              <a:t>65</a:t>
            </a:fld>
            <a:endParaRPr lang="en-US" altLang="en-US" sz="1000" dirty="0">
              <a:solidFill>
                <a:schemeClr val="tx1"/>
              </a:solidFill>
              <a:latin typeface="Times New Roman" panose="02020603050405020304" pitchFamily="18" charset="0"/>
            </a:endParaRPr>
          </a:p>
        </p:txBody>
      </p:sp>
      <p:sp>
        <p:nvSpPr>
          <p:cNvPr id="126979" name="Rectangle 2">
            <a:extLst>
              <a:ext uri="{FF2B5EF4-FFF2-40B4-BE49-F238E27FC236}">
                <a16:creationId xmlns:a16="http://schemas.microsoft.com/office/drawing/2014/main" id="{31F0DC0E-1979-4FE6-B1FB-39372ED6B6C8}"/>
              </a:ext>
            </a:extLst>
          </p:cNvPr>
          <p:cNvSpPr>
            <a:spLocks noGrp="1" noRot="1" noChangeAspect="1" noChangeArrowheads="1" noTextEdit="1"/>
          </p:cNvSpPr>
          <p:nvPr>
            <p:ph type="sldImg"/>
          </p:nvPr>
        </p:nvSpPr>
        <p:spPr>
          <a:ln cap="flat"/>
        </p:spPr>
      </p:sp>
      <p:sp>
        <p:nvSpPr>
          <p:cNvPr id="126980" name="Rectangle 3">
            <a:extLst>
              <a:ext uri="{FF2B5EF4-FFF2-40B4-BE49-F238E27FC236}">
                <a16:creationId xmlns:a16="http://schemas.microsoft.com/office/drawing/2014/main" id="{2F3D51D0-FC1D-482E-B8A4-706589CCF5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a:extLst>
              <a:ext uri="{FF2B5EF4-FFF2-40B4-BE49-F238E27FC236}">
                <a16:creationId xmlns:a16="http://schemas.microsoft.com/office/drawing/2014/main" id="{95692BA7-1080-4D97-8711-97570F6689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EA53D593-D051-440A-98E9-E11AD3C01803}" type="slidenum">
              <a:rPr lang="en-US" altLang="en-US" sz="1000">
                <a:solidFill>
                  <a:schemeClr val="tx1"/>
                </a:solidFill>
                <a:latin typeface="Times New Roman" panose="02020603050405020304" pitchFamily="18" charset="0"/>
              </a:rPr>
              <a:pPr/>
              <a:t>66</a:t>
            </a:fld>
            <a:endParaRPr lang="en-US" altLang="en-US" sz="1000" dirty="0">
              <a:solidFill>
                <a:schemeClr val="tx1"/>
              </a:solidFill>
              <a:latin typeface="Times New Roman" panose="02020603050405020304" pitchFamily="18" charset="0"/>
            </a:endParaRPr>
          </a:p>
        </p:txBody>
      </p:sp>
      <p:sp>
        <p:nvSpPr>
          <p:cNvPr id="129027" name="Rectangle 2">
            <a:extLst>
              <a:ext uri="{FF2B5EF4-FFF2-40B4-BE49-F238E27FC236}">
                <a16:creationId xmlns:a16="http://schemas.microsoft.com/office/drawing/2014/main" id="{53FD484D-6ACC-4A6F-A787-2CA57D5A8459}"/>
              </a:ext>
            </a:extLst>
          </p:cNvPr>
          <p:cNvSpPr>
            <a:spLocks noGrp="1" noRot="1" noChangeAspect="1" noChangeArrowheads="1" noTextEdit="1"/>
          </p:cNvSpPr>
          <p:nvPr>
            <p:ph type="sldImg"/>
          </p:nvPr>
        </p:nvSpPr>
        <p:spPr>
          <a:ln cap="flat"/>
        </p:spPr>
      </p:sp>
      <p:sp>
        <p:nvSpPr>
          <p:cNvPr id="129028" name="Rectangle 3">
            <a:extLst>
              <a:ext uri="{FF2B5EF4-FFF2-40B4-BE49-F238E27FC236}">
                <a16:creationId xmlns:a16="http://schemas.microsoft.com/office/drawing/2014/main" id="{0DFC9E61-3C08-49A4-86FA-3B26EC2B66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E1C225D3-AD2F-4A18-80DC-E915BD25C3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3DAFDEDC-44E6-4511-B02F-20D078D0E0CE}" type="slidenum">
              <a:rPr lang="en-US" altLang="en-US" sz="1000">
                <a:solidFill>
                  <a:schemeClr val="tx1"/>
                </a:solidFill>
                <a:latin typeface="Times New Roman" panose="02020603050405020304" pitchFamily="18" charset="0"/>
              </a:rPr>
              <a:pPr/>
              <a:t>67</a:t>
            </a:fld>
            <a:endParaRPr lang="en-US" altLang="en-US" sz="1000" dirty="0">
              <a:solidFill>
                <a:schemeClr val="tx1"/>
              </a:solidFill>
              <a:latin typeface="Times New Roman" panose="02020603050405020304" pitchFamily="18" charset="0"/>
            </a:endParaRPr>
          </a:p>
        </p:txBody>
      </p:sp>
      <p:sp>
        <p:nvSpPr>
          <p:cNvPr id="131075" name="Rectangle 2">
            <a:extLst>
              <a:ext uri="{FF2B5EF4-FFF2-40B4-BE49-F238E27FC236}">
                <a16:creationId xmlns:a16="http://schemas.microsoft.com/office/drawing/2014/main" id="{ABEDC4C0-91E0-4BD0-8410-572F4F0B54CF}"/>
              </a:ext>
            </a:extLst>
          </p:cNvPr>
          <p:cNvSpPr>
            <a:spLocks noGrp="1" noRot="1" noChangeAspect="1" noChangeArrowheads="1" noTextEdit="1"/>
          </p:cNvSpPr>
          <p:nvPr>
            <p:ph type="sldImg"/>
          </p:nvPr>
        </p:nvSpPr>
        <p:spPr>
          <a:ln cap="flat"/>
        </p:spPr>
      </p:sp>
      <p:sp>
        <p:nvSpPr>
          <p:cNvPr id="131076" name="Rectangle 3">
            <a:extLst>
              <a:ext uri="{FF2B5EF4-FFF2-40B4-BE49-F238E27FC236}">
                <a16:creationId xmlns:a16="http://schemas.microsoft.com/office/drawing/2014/main" id="{0A316D1C-04E0-43A3-B03B-D893AC642D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a:extLst>
              <a:ext uri="{FF2B5EF4-FFF2-40B4-BE49-F238E27FC236}">
                <a16:creationId xmlns:a16="http://schemas.microsoft.com/office/drawing/2014/main" id="{8CCBA5B1-CD02-4854-BD79-D654EB0E88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4FE95322-2F77-4556-866F-D2184E05EB37}" type="slidenum">
              <a:rPr lang="en-US" altLang="en-US" sz="1000">
                <a:solidFill>
                  <a:schemeClr val="tx1"/>
                </a:solidFill>
                <a:latin typeface="Times New Roman" panose="02020603050405020304" pitchFamily="18" charset="0"/>
              </a:rPr>
              <a:pPr/>
              <a:t>68</a:t>
            </a:fld>
            <a:endParaRPr lang="en-US" altLang="en-US" sz="1000" dirty="0">
              <a:solidFill>
                <a:schemeClr val="tx1"/>
              </a:solidFill>
              <a:latin typeface="Times New Roman" panose="02020603050405020304" pitchFamily="18" charset="0"/>
            </a:endParaRPr>
          </a:p>
        </p:txBody>
      </p:sp>
      <p:sp>
        <p:nvSpPr>
          <p:cNvPr id="133123" name="Rectangle 2">
            <a:extLst>
              <a:ext uri="{FF2B5EF4-FFF2-40B4-BE49-F238E27FC236}">
                <a16:creationId xmlns:a16="http://schemas.microsoft.com/office/drawing/2014/main" id="{E240DC44-9C30-4203-87C3-9A4ACCD93349}"/>
              </a:ext>
            </a:extLst>
          </p:cNvPr>
          <p:cNvSpPr>
            <a:spLocks noGrp="1" noRot="1" noChangeAspect="1" noChangeArrowheads="1" noTextEdit="1"/>
          </p:cNvSpPr>
          <p:nvPr>
            <p:ph type="sldImg"/>
          </p:nvPr>
        </p:nvSpPr>
        <p:spPr>
          <a:ln cap="flat"/>
        </p:spPr>
      </p:sp>
      <p:sp>
        <p:nvSpPr>
          <p:cNvPr id="133124" name="Rectangle 3">
            <a:extLst>
              <a:ext uri="{FF2B5EF4-FFF2-40B4-BE49-F238E27FC236}">
                <a16:creationId xmlns:a16="http://schemas.microsoft.com/office/drawing/2014/main" id="{EE1EE6C9-3ED2-4F3E-9BC6-1E936EFE515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a:extLst>
              <a:ext uri="{FF2B5EF4-FFF2-40B4-BE49-F238E27FC236}">
                <a16:creationId xmlns:a16="http://schemas.microsoft.com/office/drawing/2014/main" id="{885E2F17-99C9-4858-887E-981431B3C68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201B0395-33E9-4E78-9EB3-7D1C24D43516}" type="slidenum">
              <a:rPr lang="en-US" altLang="en-US" sz="1000">
                <a:solidFill>
                  <a:schemeClr val="tx1"/>
                </a:solidFill>
                <a:latin typeface="Times New Roman" panose="02020603050405020304" pitchFamily="18" charset="0"/>
              </a:rPr>
              <a:pPr/>
              <a:t>69</a:t>
            </a:fld>
            <a:endParaRPr lang="en-US" altLang="en-US" sz="1000" dirty="0">
              <a:solidFill>
                <a:schemeClr val="tx1"/>
              </a:solidFill>
              <a:latin typeface="Times New Roman" panose="02020603050405020304" pitchFamily="18" charset="0"/>
            </a:endParaRPr>
          </a:p>
        </p:txBody>
      </p:sp>
      <p:sp>
        <p:nvSpPr>
          <p:cNvPr id="135171" name="Rectangle 2">
            <a:extLst>
              <a:ext uri="{FF2B5EF4-FFF2-40B4-BE49-F238E27FC236}">
                <a16:creationId xmlns:a16="http://schemas.microsoft.com/office/drawing/2014/main" id="{CBD7C7EA-530A-474B-97DC-DD3E6FD59F08}"/>
              </a:ext>
            </a:extLst>
          </p:cNvPr>
          <p:cNvSpPr>
            <a:spLocks noGrp="1" noRot="1" noChangeAspect="1" noChangeArrowheads="1" noTextEdit="1"/>
          </p:cNvSpPr>
          <p:nvPr>
            <p:ph type="sldImg"/>
          </p:nvPr>
        </p:nvSpPr>
        <p:spPr>
          <a:ln cap="flat"/>
        </p:spPr>
      </p:sp>
      <p:sp>
        <p:nvSpPr>
          <p:cNvPr id="135172" name="Rectangle 3">
            <a:extLst>
              <a:ext uri="{FF2B5EF4-FFF2-40B4-BE49-F238E27FC236}">
                <a16:creationId xmlns:a16="http://schemas.microsoft.com/office/drawing/2014/main" id="{2C34150D-389A-45BE-9E52-3A5D224DAC9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a:extLst>
              <a:ext uri="{FF2B5EF4-FFF2-40B4-BE49-F238E27FC236}">
                <a16:creationId xmlns:a16="http://schemas.microsoft.com/office/drawing/2014/main" id="{3A7BFC80-788F-4C7E-B0BD-BD72107080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492CF591-8C10-4D0A-A50C-B06EC8DFA865}" type="slidenum">
              <a:rPr lang="en-US" altLang="en-US" sz="1000">
                <a:solidFill>
                  <a:schemeClr val="tx1"/>
                </a:solidFill>
                <a:latin typeface="Times New Roman" panose="02020603050405020304" pitchFamily="18" charset="0"/>
              </a:rPr>
              <a:pPr/>
              <a:t>8</a:t>
            </a:fld>
            <a:endParaRPr lang="en-US" altLang="en-US" sz="1000" dirty="0">
              <a:solidFill>
                <a:schemeClr val="tx1"/>
              </a:solidFill>
              <a:latin typeface="Times New Roman" panose="02020603050405020304" pitchFamily="18" charset="0"/>
            </a:endParaRPr>
          </a:p>
        </p:txBody>
      </p:sp>
      <p:sp>
        <p:nvSpPr>
          <p:cNvPr id="15363" name="Rectangle 2">
            <a:extLst>
              <a:ext uri="{FF2B5EF4-FFF2-40B4-BE49-F238E27FC236}">
                <a16:creationId xmlns:a16="http://schemas.microsoft.com/office/drawing/2014/main" id="{50A46061-7557-41C4-8D20-18AA8EBC75D1}"/>
              </a:ext>
            </a:extLst>
          </p:cNvPr>
          <p:cNvSpPr>
            <a:spLocks noGrp="1" noRot="1" noChangeAspect="1" noChangeArrowheads="1" noTextEdit="1"/>
          </p:cNvSpPr>
          <p:nvPr>
            <p:ph type="sldImg"/>
          </p:nvPr>
        </p:nvSpPr>
        <p:spPr>
          <a:ln cap="flat"/>
        </p:spPr>
      </p:sp>
      <p:sp>
        <p:nvSpPr>
          <p:cNvPr id="15364" name="Rectangle 3">
            <a:extLst>
              <a:ext uri="{FF2B5EF4-FFF2-40B4-BE49-F238E27FC236}">
                <a16:creationId xmlns:a16="http://schemas.microsoft.com/office/drawing/2014/main" id="{3A18264C-FC02-4BC6-87BD-48E41F9EB3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19205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a:extLst>
              <a:ext uri="{FF2B5EF4-FFF2-40B4-BE49-F238E27FC236}">
                <a16:creationId xmlns:a16="http://schemas.microsoft.com/office/drawing/2014/main" id="{0964D404-A8E9-4593-946A-94B20DEDB1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r" defTabSz="911225" rtl="0" eaLnBrk="1" fontAlgn="auto" latinLnBrk="0" hangingPunct="1">
              <a:lnSpc>
                <a:spcPct val="100000"/>
              </a:lnSpc>
              <a:spcBef>
                <a:spcPts val="0"/>
              </a:spcBef>
              <a:spcAft>
                <a:spcPts val="0"/>
              </a:spcAft>
              <a:buClrTx/>
              <a:buSzTx/>
              <a:buFontTx/>
              <a:buNone/>
              <a:tabLst/>
              <a:defRPr/>
            </a:pPr>
            <a:fld id="{AA612677-D93A-4782-95D2-3B6872831913}"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1225" rtl="0" eaLnBrk="1" fontAlgn="auto" latinLnBrk="0" hangingPunct="1">
                <a:lnSpc>
                  <a:spcPct val="100000"/>
                </a:lnSpc>
                <a:spcBef>
                  <a:spcPts val="0"/>
                </a:spcBef>
                <a:spcAft>
                  <a:spcPts val="0"/>
                </a:spcAft>
                <a:buClrTx/>
                <a:buSzTx/>
                <a:buFontTx/>
                <a:buNone/>
                <a:tabLst/>
                <a:defRPr/>
              </a:pPr>
              <a:t>9</a:t>
            </a:fld>
            <a:endParaRPr kumimoji="0" lang="en-US"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7411" name="Rectangle 2">
            <a:extLst>
              <a:ext uri="{FF2B5EF4-FFF2-40B4-BE49-F238E27FC236}">
                <a16:creationId xmlns:a16="http://schemas.microsoft.com/office/drawing/2014/main" id="{722CDB64-416B-409F-B2FD-4043B34E1265}"/>
              </a:ext>
            </a:extLst>
          </p:cNvPr>
          <p:cNvSpPr>
            <a:spLocks noGrp="1" noRot="1" noChangeAspect="1" noChangeArrowheads="1" noTextEdit="1"/>
          </p:cNvSpPr>
          <p:nvPr>
            <p:ph type="sldImg"/>
          </p:nvPr>
        </p:nvSpPr>
        <p:spPr>
          <a:ln cap="flat"/>
        </p:spPr>
      </p:sp>
      <p:sp>
        <p:nvSpPr>
          <p:cNvPr id="17412" name="Rectangle 3">
            <a:extLst>
              <a:ext uri="{FF2B5EF4-FFF2-40B4-BE49-F238E27FC236}">
                <a16:creationId xmlns:a16="http://schemas.microsoft.com/office/drawing/2014/main" id="{A30859AF-D6A8-4D64-A151-3F26A9F96C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100A0683-181C-475F-ABF8-6D9A8B8F37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28FC9A60-0894-4CF9-B0B7-44D195F0F7AC}" type="slidenum">
              <a:rPr lang="en-US" altLang="en-US" sz="1000">
                <a:solidFill>
                  <a:schemeClr val="tx1"/>
                </a:solidFill>
                <a:latin typeface="Times New Roman" panose="02020603050405020304" pitchFamily="18" charset="0"/>
              </a:rPr>
              <a:pPr/>
              <a:t>10</a:t>
            </a:fld>
            <a:endParaRPr lang="en-US" altLang="en-US" sz="1000" dirty="0">
              <a:solidFill>
                <a:schemeClr val="tx1"/>
              </a:solidFill>
              <a:latin typeface="Times New Roman" panose="02020603050405020304" pitchFamily="18" charset="0"/>
            </a:endParaRPr>
          </a:p>
        </p:txBody>
      </p:sp>
      <p:sp>
        <p:nvSpPr>
          <p:cNvPr id="19459" name="Rectangle 2">
            <a:extLst>
              <a:ext uri="{FF2B5EF4-FFF2-40B4-BE49-F238E27FC236}">
                <a16:creationId xmlns:a16="http://schemas.microsoft.com/office/drawing/2014/main" id="{36B29D91-2A23-4212-BF74-AE443624173B}"/>
              </a:ext>
            </a:extLst>
          </p:cNvPr>
          <p:cNvSpPr>
            <a:spLocks noGrp="1" noRot="1" noChangeAspect="1" noChangeArrowheads="1" noTextEdit="1"/>
          </p:cNvSpPr>
          <p:nvPr>
            <p:ph type="sldImg"/>
          </p:nvPr>
        </p:nvSpPr>
        <p:spPr>
          <a:ln cap="flat"/>
        </p:spPr>
      </p:sp>
      <p:sp>
        <p:nvSpPr>
          <p:cNvPr id="19460" name="Rectangle 3">
            <a:extLst>
              <a:ext uri="{FF2B5EF4-FFF2-40B4-BE49-F238E27FC236}">
                <a16:creationId xmlns:a16="http://schemas.microsoft.com/office/drawing/2014/main" id="{A8EA6116-AA37-4F08-9194-8C9DD604A7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37BEA733-76CC-465B-B2E4-EEAB51365D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defRPr sz="2800">
                <a:solidFill>
                  <a:srgbClr val="FFFFFF"/>
                </a:solidFill>
                <a:latin typeface="Arial" panose="020B0604020202020204" pitchFamily="34" charset="0"/>
              </a:defRPr>
            </a:lvl1pPr>
            <a:lvl2pPr marL="742950" indent="-285750" defTabSz="911225">
              <a:defRPr sz="2800">
                <a:solidFill>
                  <a:srgbClr val="FFFFFF"/>
                </a:solidFill>
                <a:latin typeface="Arial" panose="020B0604020202020204" pitchFamily="34" charset="0"/>
              </a:defRPr>
            </a:lvl2pPr>
            <a:lvl3pPr marL="1143000" indent="-228600" defTabSz="911225">
              <a:defRPr sz="2800">
                <a:solidFill>
                  <a:srgbClr val="FFFFFF"/>
                </a:solidFill>
                <a:latin typeface="Arial" panose="020B0604020202020204" pitchFamily="34" charset="0"/>
              </a:defRPr>
            </a:lvl3pPr>
            <a:lvl4pPr marL="1600200" indent="-228600" defTabSz="911225">
              <a:defRPr sz="2800">
                <a:solidFill>
                  <a:srgbClr val="FFFFFF"/>
                </a:solidFill>
                <a:latin typeface="Arial" panose="020B0604020202020204" pitchFamily="34" charset="0"/>
              </a:defRPr>
            </a:lvl4pPr>
            <a:lvl5pPr marL="2057400" indent="-228600" defTabSz="911225">
              <a:defRPr sz="2800">
                <a:solidFill>
                  <a:srgbClr val="FFFFFF"/>
                </a:solidFill>
                <a:latin typeface="Arial" panose="020B0604020202020204" pitchFamily="34" charset="0"/>
              </a:defRPr>
            </a:lvl5pPr>
            <a:lvl6pPr marL="2514600" indent="-228600" defTabSz="9112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9112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9112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911225" eaLnBrk="0" fontAlgn="base" hangingPunct="0">
              <a:spcBef>
                <a:spcPct val="0"/>
              </a:spcBef>
              <a:spcAft>
                <a:spcPct val="0"/>
              </a:spcAft>
              <a:defRPr sz="2800">
                <a:solidFill>
                  <a:srgbClr val="FFFFFF"/>
                </a:solidFill>
                <a:latin typeface="Arial" panose="020B0604020202020204" pitchFamily="34" charset="0"/>
              </a:defRPr>
            </a:lvl9pPr>
          </a:lstStyle>
          <a:p>
            <a:fld id="{3AE4FB84-EF8C-4E91-9D5A-8B5AE9BF83D3}" type="slidenum">
              <a:rPr lang="en-US" altLang="en-US" sz="1000">
                <a:solidFill>
                  <a:schemeClr val="tx1"/>
                </a:solidFill>
                <a:latin typeface="Times New Roman" panose="02020603050405020304" pitchFamily="18" charset="0"/>
              </a:rPr>
              <a:pPr/>
              <a:t>11</a:t>
            </a:fld>
            <a:endParaRPr lang="en-US" altLang="en-US" sz="1000" dirty="0">
              <a:solidFill>
                <a:schemeClr val="tx1"/>
              </a:solidFill>
              <a:latin typeface="Times New Roman" panose="02020603050405020304" pitchFamily="18" charset="0"/>
            </a:endParaRPr>
          </a:p>
        </p:txBody>
      </p:sp>
      <p:sp>
        <p:nvSpPr>
          <p:cNvPr id="21507" name="Rectangle 2">
            <a:extLst>
              <a:ext uri="{FF2B5EF4-FFF2-40B4-BE49-F238E27FC236}">
                <a16:creationId xmlns:a16="http://schemas.microsoft.com/office/drawing/2014/main" id="{71C2E8BF-C59D-4B84-8C97-4AFC418ECE85}"/>
              </a:ext>
            </a:extLst>
          </p:cNvPr>
          <p:cNvSpPr>
            <a:spLocks noGrp="1" noRot="1" noChangeAspect="1" noChangeArrowheads="1" noTextEdit="1"/>
          </p:cNvSpPr>
          <p:nvPr>
            <p:ph type="sldImg"/>
          </p:nvPr>
        </p:nvSpPr>
        <p:spPr>
          <a:ln cap="flat"/>
        </p:spPr>
      </p:sp>
      <p:sp>
        <p:nvSpPr>
          <p:cNvPr id="21508" name="Rectangle 3">
            <a:extLst>
              <a:ext uri="{FF2B5EF4-FFF2-40B4-BE49-F238E27FC236}">
                <a16:creationId xmlns:a16="http://schemas.microsoft.com/office/drawing/2014/main" id="{984645EF-EF35-4810-A33D-ACF8F86A2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034014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6/20/2022</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70208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349759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016" y="609131"/>
            <a:ext cx="10363970" cy="1143541"/>
          </a:xfrm>
        </p:spPr>
        <p:txBody>
          <a:bodyPr/>
          <a:lstStyle/>
          <a:p>
            <a:r>
              <a:rPr lang="en-US"/>
              <a:t>Click to edit Master title style</a:t>
            </a:r>
          </a:p>
        </p:txBody>
      </p:sp>
      <p:sp>
        <p:nvSpPr>
          <p:cNvPr id="3" name="Text Placeholder 2"/>
          <p:cNvSpPr>
            <a:spLocks noGrp="1"/>
          </p:cNvSpPr>
          <p:nvPr>
            <p:ph type="body" sz="half" idx="1"/>
          </p:nvPr>
        </p:nvSpPr>
        <p:spPr>
          <a:xfrm>
            <a:off x="914016" y="1981705"/>
            <a:ext cx="5089621" cy="4114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1705"/>
            <a:ext cx="5089622" cy="4114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D02D8670-66DF-4C4E-891B-5E0AB23CE5F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3">
            <a:extLst>
              <a:ext uri="{FF2B5EF4-FFF2-40B4-BE49-F238E27FC236}">
                <a16:creationId xmlns:a16="http://schemas.microsoft.com/office/drawing/2014/main" id="{87FD6E78-31ED-4CCB-8CA2-B0C153EB94A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4">
            <a:extLst>
              <a:ext uri="{FF2B5EF4-FFF2-40B4-BE49-F238E27FC236}">
                <a16:creationId xmlns:a16="http://schemas.microsoft.com/office/drawing/2014/main" id="{F8F4D616-02F5-4ADB-ADE6-442E14B9537A}"/>
              </a:ext>
            </a:extLst>
          </p:cNvPr>
          <p:cNvSpPr>
            <a:spLocks noGrp="1" noChangeArrowheads="1"/>
          </p:cNvSpPr>
          <p:nvPr>
            <p:ph type="sldNum" sz="quarter" idx="12"/>
          </p:nvPr>
        </p:nvSpPr>
        <p:spPr>
          <a:ln/>
        </p:spPr>
        <p:txBody>
          <a:bodyPr/>
          <a:lstStyle>
            <a:lvl1pPr>
              <a:defRPr/>
            </a:lvl1pPr>
          </a:lstStyle>
          <a:p>
            <a:pPr>
              <a:defRPr/>
            </a:pPr>
            <a:fld id="{C20FF7D2-3819-42CC-9623-2D2629AF5D9E}" type="slidenum">
              <a:rPr lang="en-US" altLang="en-US"/>
              <a:pPr>
                <a:defRPr/>
              </a:pPr>
              <a:t>‹#›</a:t>
            </a:fld>
            <a:endParaRPr lang="en-US" altLang="en-US" dirty="0"/>
          </a:p>
        </p:txBody>
      </p:sp>
    </p:spTree>
    <p:extLst>
      <p:ext uri="{BB962C8B-B14F-4D97-AF65-F5344CB8AC3E}">
        <p14:creationId xmlns:p14="http://schemas.microsoft.com/office/powerpoint/2010/main" val="425287427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6/20/2022</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5776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133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8744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98365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37121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197971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619535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6/20/2022</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8746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6/20/2022</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275385006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6" r:id="rId6"/>
    <p:sldLayoutId id="2147483657" r:id="rId7"/>
    <p:sldLayoutId id="2147483654" r:id="rId8"/>
    <p:sldLayoutId id="2147483655" r:id="rId9"/>
    <p:sldLayoutId id="2147483659" r:id="rId10"/>
    <p:sldLayoutId id="2147483658" r:id="rId11"/>
    <p:sldLayoutId id="2147483660" r:id="rId12"/>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w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osha.gov/respiratory-protection" TargetMode="External"/><Relationship Id="rId2" Type="http://schemas.openxmlformats.org/officeDocument/2006/relationships/hyperlink" Target="https://www.osha.gov/laws-regs/regulations/standardnumber/1910/1910.134" TargetMode="External"/><Relationship Id="rId1" Type="http://schemas.openxmlformats.org/officeDocument/2006/relationships/slideLayout" Target="../slideLayouts/slideLayout1.xml"/><Relationship Id="rId4" Type="http://schemas.openxmlformats.org/officeDocument/2006/relationships/hyperlink" Target="http://www.wvusafetyandhealth.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860210"/>
            <a:ext cx="6096000" cy="532453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FFFFFF"/>
                </a:solidFill>
                <a:effectLst/>
                <a:uLnTx/>
                <a:uFillTx/>
                <a:latin typeface="Constantia"/>
                <a:ea typeface="+mn-ea"/>
                <a:cs typeface="+mn-cs"/>
              </a:rPr>
              <a:t>Welcome</a:t>
            </a:r>
            <a:br>
              <a:rPr kumimoji="0" lang="en-US" altLang="en-US" sz="6000" b="1"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32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2800" b="1" i="0" u="sng" strike="noStrike" kern="1200" cap="none" spc="0" normalizeH="0" baseline="0" noProof="0" dirty="0">
                <a:ln>
                  <a:noFill/>
                </a:ln>
                <a:solidFill>
                  <a:srgbClr val="FFFFFF"/>
                </a:solidFill>
                <a:effectLst/>
                <a:uLnTx/>
                <a:uFillTx/>
                <a:latin typeface="Constantia"/>
                <a:ea typeface="+mn-ea"/>
                <a:cs typeface="+mn-cs"/>
              </a:rPr>
              <a:t>OSHA’s Respiratory Protection Standard 29 CFR 1910.134</a:t>
            </a:r>
            <a:br>
              <a:rPr kumimoji="0" lang="en-US" altLang="en-US" sz="2800" b="1" i="0" u="sng" strike="noStrike" kern="1200" cap="none" spc="0" normalizeH="0" baseline="0" noProof="0" dirty="0">
                <a:ln>
                  <a:noFill/>
                </a:ln>
                <a:solidFill>
                  <a:srgbClr val="FFFFFF"/>
                </a:solidFill>
                <a:effectLst/>
                <a:uLnTx/>
                <a:uFillTx/>
                <a:latin typeface="Constantia"/>
                <a:ea typeface="+mn-ea"/>
                <a:cs typeface="+mn-cs"/>
              </a:rPr>
            </a:br>
            <a:br>
              <a:rPr kumimoji="0" lang="en-US" altLang="en-US" sz="2800" b="1" i="0" u="sng" strike="noStrike" kern="1200" cap="none" spc="0" normalizeH="0" baseline="0" noProof="0" dirty="0">
                <a:ln>
                  <a:noFill/>
                </a:ln>
                <a:solidFill>
                  <a:srgbClr val="FFFFFF"/>
                </a:solidFill>
                <a:effectLst/>
                <a:uLnTx/>
                <a:uFillTx/>
                <a:latin typeface="Constantia"/>
                <a:ea typeface="+mn-ea"/>
                <a:cs typeface="+mn-cs"/>
              </a:rPr>
            </a:br>
            <a:r>
              <a:rPr kumimoji="0" lang="en-US" altLang="en-US" sz="2000" b="1" i="0" u="none" strike="noStrike" kern="1200" cap="none" spc="0" normalizeH="0" baseline="0" noProof="0" dirty="0">
                <a:ln>
                  <a:noFill/>
                </a:ln>
                <a:solidFill>
                  <a:srgbClr val="FFFFFF"/>
                </a:solidFill>
                <a:effectLst/>
                <a:uLnTx/>
                <a:uFillTx/>
                <a:latin typeface="Constantia"/>
                <a:ea typeface="+mn-ea"/>
                <a:cs typeface="+mn-cs"/>
              </a:rPr>
              <a:t>Will begin at 10:30am</a:t>
            </a:r>
            <a:br>
              <a:rPr kumimoji="0" lang="en-US" altLang="en-US" sz="2000" b="1"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t>Presented by:</a:t>
            </a:r>
            <a:b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0" i="0" u="sng" strike="noStrike" kern="1200" cap="none" spc="0" normalizeH="0" baseline="0" noProof="0" dirty="0">
                <a:ln>
                  <a:noFill/>
                </a:ln>
                <a:solidFill>
                  <a:srgbClr val="FFFFFF"/>
                </a:solidFill>
                <a:effectLst/>
                <a:uLnTx/>
                <a:uFillTx/>
                <a:latin typeface="Constantia"/>
                <a:ea typeface="+mn-ea"/>
                <a:cs typeface="+mn-cs"/>
              </a:rPr>
              <a:t>Bryan Brougher, CSP</a:t>
            </a:r>
            <a:br>
              <a:rPr kumimoji="0" lang="en-US" altLang="en-US" sz="1800" b="0" i="0" u="sng" strike="noStrike" kern="1200" cap="none" spc="0" normalizeH="0" baseline="0" noProof="0" dirty="0">
                <a:ln>
                  <a:noFill/>
                </a:ln>
                <a:solidFill>
                  <a:srgbClr val="FFFFFF"/>
                </a:solidFill>
                <a:effectLst/>
                <a:uLnTx/>
                <a:uFillTx/>
                <a:latin typeface="Constantia"/>
                <a:ea typeface="+mn-ea"/>
                <a:cs typeface="+mn-cs"/>
              </a:rPr>
            </a:br>
            <a:b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t>Pennsylvania OSHA Consultation Office</a:t>
            </a:r>
            <a:b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t>Phone: 800-382-1241 or 724-357-4095</a:t>
            </a:r>
            <a:b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t>Website</a:t>
            </a: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t>: </a:t>
            </a: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hlinkClick r:id="rId2">
                  <a:extLst>
                    <a:ext uri="{A12FA001-AC4F-418D-AE19-62706E023703}">
                      <ahyp:hlinkClr xmlns:ahyp="http://schemas.microsoft.com/office/drawing/2018/hyperlinkcolor" val="tx"/>
                    </a:ext>
                  </a:extLst>
                </a:hlinkClick>
              </a:rPr>
              <a:t>www.iup.edu/pa-oshaconsultation</a:t>
            </a: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Tree>
    <p:extLst>
      <p:ext uri="{BB962C8B-B14F-4D97-AF65-F5344CB8AC3E}">
        <p14:creationId xmlns:p14="http://schemas.microsoft.com/office/powerpoint/2010/main" val="186282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2CB6387-3C39-40DB-BFD0-E7E23BEEE750}"/>
              </a:ext>
            </a:extLst>
          </p:cNvPr>
          <p:cNvSpPr>
            <a:spLocks noGrp="1" noChangeArrowheads="1"/>
          </p:cNvSpPr>
          <p:nvPr>
            <p:ph type="title"/>
          </p:nvPr>
        </p:nvSpPr>
        <p:spPr>
          <a:xfrm>
            <a:off x="1045029" y="63351"/>
            <a:ext cx="9425343" cy="1143541"/>
          </a:xfrm>
          <a:noFill/>
        </p:spPr>
        <p:txBody>
          <a:bodyPr vert="horz" lIns="95837" tIns="48730" rIns="95837" bIns="48730" rtlCol="0" anchor="ctr">
            <a:normAutofit/>
          </a:bodyPr>
          <a:lstStyle/>
          <a:p>
            <a:pPr algn="ctr"/>
            <a:r>
              <a:rPr lang="en-US" altLang="en-US" dirty="0"/>
              <a:t>Tight-Fitting Coverings</a:t>
            </a:r>
          </a:p>
        </p:txBody>
      </p:sp>
      <p:pic>
        <p:nvPicPr>
          <p:cNvPr id="18435" name="Picture 3">
            <a:extLst>
              <a:ext uri="{FF2B5EF4-FFF2-40B4-BE49-F238E27FC236}">
                <a16:creationId xmlns:a16="http://schemas.microsoft.com/office/drawing/2014/main" id="{D8B2A8FF-F2F5-466E-B3A5-03C42DF63B7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028" y="1333591"/>
            <a:ext cx="2196119" cy="170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4">
            <a:extLst>
              <a:ext uri="{FF2B5EF4-FFF2-40B4-BE49-F238E27FC236}">
                <a16:creationId xmlns:a16="http://schemas.microsoft.com/office/drawing/2014/main" id="{17465642-ADD4-486E-926B-B56090606694}"/>
              </a:ext>
            </a:extLst>
          </p:cNvPr>
          <p:cNvSpPr>
            <a:spLocks noChangeArrowheads="1"/>
          </p:cNvSpPr>
          <p:nvPr/>
        </p:nvSpPr>
        <p:spPr bwMode="auto">
          <a:xfrm>
            <a:off x="2931769" y="3070019"/>
            <a:ext cx="2165079"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Quarter Mask</a:t>
            </a:r>
          </a:p>
        </p:txBody>
      </p:sp>
      <p:grpSp>
        <p:nvGrpSpPr>
          <p:cNvPr id="18437" name="Group 7">
            <a:extLst>
              <a:ext uri="{FF2B5EF4-FFF2-40B4-BE49-F238E27FC236}">
                <a16:creationId xmlns:a16="http://schemas.microsoft.com/office/drawing/2014/main" id="{101760F9-F7AF-42D6-ACF9-77471BB0A0C4}"/>
              </a:ext>
            </a:extLst>
          </p:cNvPr>
          <p:cNvGrpSpPr>
            <a:grpSpLocks/>
          </p:cNvGrpSpPr>
          <p:nvPr/>
        </p:nvGrpSpPr>
        <p:grpSpPr bwMode="auto">
          <a:xfrm>
            <a:off x="2353501" y="1323845"/>
            <a:ext cx="7562967" cy="5067968"/>
            <a:chOff x="864" y="815"/>
            <a:chExt cx="4656" cy="3120"/>
          </a:xfrm>
        </p:grpSpPr>
        <p:sp>
          <p:nvSpPr>
            <p:cNvPr id="18444" name="Line 5">
              <a:extLst>
                <a:ext uri="{FF2B5EF4-FFF2-40B4-BE49-F238E27FC236}">
                  <a16:creationId xmlns:a16="http://schemas.microsoft.com/office/drawing/2014/main" id="{B787A21D-55F2-40A5-AB11-E244A4505CB2}"/>
                </a:ext>
              </a:extLst>
            </p:cNvPr>
            <p:cNvSpPr>
              <a:spLocks noChangeShapeType="1"/>
            </p:cNvSpPr>
            <p:nvPr/>
          </p:nvSpPr>
          <p:spPr bwMode="auto">
            <a:xfrm>
              <a:off x="864" y="2207"/>
              <a:ext cx="4656"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42" dirty="0"/>
            </a:p>
          </p:txBody>
        </p:sp>
        <p:sp>
          <p:nvSpPr>
            <p:cNvPr id="18445" name="Line 6">
              <a:extLst>
                <a:ext uri="{FF2B5EF4-FFF2-40B4-BE49-F238E27FC236}">
                  <a16:creationId xmlns:a16="http://schemas.microsoft.com/office/drawing/2014/main" id="{21EAB489-4C91-442A-A18E-F6478736F335}"/>
                </a:ext>
              </a:extLst>
            </p:cNvPr>
            <p:cNvSpPr>
              <a:spLocks noChangeShapeType="1"/>
            </p:cNvSpPr>
            <p:nvPr/>
          </p:nvSpPr>
          <p:spPr bwMode="auto">
            <a:xfrm>
              <a:off x="3168" y="815"/>
              <a:ext cx="0" cy="312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42" dirty="0"/>
            </a:p>
          </p:txBody>
        </p:sp>
      </p:grpSp>
      <p:pic>
        <p:nvPicPr>
          <p:cNvPr id="18438" name="Picture 8">
            <a:extLst>
              <a:ext uri="{FF2B5EF4-FFF2-40B4-BE49-F238E27FC236}">
                <a16:creationId xmlns:a16="http://schemas.microsoft.com/office/drawing/2014/main" id="{E66F38C7-F9DF-454E-B993-983C7A0640A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534" y="1305977"/>
            <a:ext cx="1661708" cy="174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Rectangle 9">
            <a:extLst>
              <a:ext uri="{FF2B5EF4-FFF2-40B4-BE49-F238E27FC236}">
                <a16:creationId xmlns:a16="http://schemas.microsoft.com/office/drawing/2014/main" id="{525A26A8-5E13-43F0-81CD-3A4AB499FC0A}"/>
              </a:ext>
            </a:extLst>
          </p:cNvPr>
          <p:cNvSpPr>
            <a:spLocks noChangeArrowheads="1"/>
          </p:cNvSpPr>
          <p:nvPr/>
        </p:nvSpPr>
        <p:spPr bwMode="auto">
          <a:xfrm>
            <a:off x="7582280" y="3089512"/>
            <a:ext cx="1633651"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Half Mask</a:t>
            </a:r>
          </a:p>
        </p:txBody>
      </p:sp>
      <p:pic>
        <p:nvPicPr>
          <p:cNvPr id="18440" name="Picture 10">
            <a:extLst>
              <a:ext uri="{FF2B5EF4-FFF2-40B4-BE49-F238E27FC236}">
                <a16:creationId xmlns:a16="http://schemas.microsoft.com/office/drawing/2014/main" id="{3E2FC430-39C5-4513-BB95-CF2BB0E3D42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695" y="3822093"/>
            <a:ext cx="2366675" cy="197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1" name="Rectangle 11">
            <a:extLst>
              <a:ext uri="{FF2B5EF4-FFF2-40B4-BE49-F238E27FC236}">
                <a16:creationId xmlns:a16="http://schemas.microsoft.com/office/drawing/2014/main" id="{77224D0F-23D4-4F4E-A934-50DFA9792E4A}"/>
              </a:ext>
            </a:extLst>
          </p:cNvPr>
          <p:cNvSpPr>
            <a:spLocks noChangeArrowheads="1"/>
          </p:cNvSpPr>
          <p:nvPr/>
        </p:nvSpPr>
        <p:spPr bwMode="auto">
          <a:xfrm>
            <a:off x="2961007" y="5919127"/>
            <a:ext cx="2319259"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Full Facepiece</a:t>
            </a:r>
          </a:p>
        </p:txBody>
      </p:sp>
      <p:sp>
        <p:nvSpPr>
          <p:cNvPr id="18442" name="Rectangle 12">
            <a:extLst>
              <a:ext uri="{FF2B5EF4-FFF2-40B4-BE49-F238E27FC236}">
                <a16:creationId xmlns:a16="http://schemas.microsoft.com/office/drawing/2014/main" id="{594F8EF2-608E-4B40-A6FC-6C3B307DD1FC}"/>
              </a:ext>
            </a:extLst>
          </p:cNvPr>
          <p:cNvSpPr>
            <a:spLocks noChangeArrowheads="1"/>
          </p:cNvSpPr>
          <p:nvPr/>
        </p:nvSpPr>
        <p:spPr bwMode="auto">
          <a:xfrm>
            <a:off x="6565851" y="5919127"/>
            <a:ext cx="3777407" cy="82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lgn="ctr"/>
            <a:r>
              <a:rPr lang="en-US" altLang="en-US" sz="2353" b="1" dirty="0">
                <a:solidFill>
                  <a:schemeClr val="tx1"/>
                </a:solidFill>
              </a:rPr>
              <a:t>Mouthpiece/Nose Clamp</a:t>
            </a:r>
          </a:p>
          <a:p>
            <a:pPr algn="ctr"/>
            <a:r>
              <a:rPr lang="en-US" altLang="en-US" sz="2251" dirty="0">
                <a:solidFill>
                  <a:schemeClr val="tx1"/>
                </a:solidFill>
              </a:rPr>
              <a:t>(no fit test required)</a:t>
            </a:r>
          </a:p>
        </p:txBody>
      </p:sp>
      <p:pic>
        <p:nvPicPr>
          <p:cNvPr id="18443" name="Picture 13">
            <a:extLst>
              <a:ext uri="{FF2B5EF4-FFF2-40B4-BE49-F238E27FC236}">
                <a16:creationId xmlns:a16="http://schemas.microsoft.com/office/drawing/2014/main" id="{2B248513-F442-43A9-A05F-2F534EFB95B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6955" y="3818845"/>
            <a:ext cx="2581089" cy="19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0F67799-A33A-45F7-8BC8-9CD55CA51B55}"/>
              </a:ext>
            </a:extLst>
          </p:cNvPr>
          <p:cNvSpPr>
            <a:spLocks noGrp="1" noChangeArrowheads="1"/>
          </p:cNvSpPr>
          <p:nvPr>
            <p:ph type="title"/>
          </p:nvPr>
        </p:nvSpPr>
        <p:spPr>
          <a:xfrm>
            <a:off x="1214850" y="141320"/>
            <a:ext cx="9255522" cy="1143541"/>
          </a:xfrm>
          <a:noFill/>
        </p:spPr>
        <p:txBody>
          <a:bodyPr vert="horz" lIns="95837" tIns="48730" rIns="95837" bIns="48730" rtlCol="0" anchor="ctr">
            <a:normAutofit/>
          </a:bodyPr>
          <a:lstStyle/>
          <a:p>
            <a:pPr algn="ctr"/>
            <a:r>
              <a:rPr lang="en-US" altLang="en-US" dirty="0"/>
              <a:t>Loose-Fitting Coverings</a:t>
            </a:r>
          </a:p>
        </p:txBody>
      </p:sp>
      <p:pic>
        <p:nvPicPr>
          <p:cNvPr id="20483" name="Picture 3">
            <a:extLst>
              <a:ext uri="{FF2B5EF4-FFF2-40B4-BE49-F238E27FC236}">
                <a16:creationId xmlns:a16="http://schemas.microsoft.com/office/drawing/2014/main" id="{8AB58832-AD45-4BF5-AEF5-7BF75C6E643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030" y="1361205"/>
            <a:ext cx="1773789" cy="171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Rectangle 4">
            <a:extLst>
              <a:ext uri="{FF2B5EF4-FFF2-40B4-BE49-F238E27FC236}">
                <a16:creationId xmlns:a16="http://schemas.microsoft.com/office/drawing/2014/main" id="{FB32ED04-2446-471D-8A2E-919BBBE92373}"/>
              </a:ext>
            </a:extLst>
          </p:cNvPr>
          <p:cNvSpPr>
            <a:spLocks noChangeArrowheads="1"/>
          </p:cNvSpPr>
          <p:nvPr/>
        </p:nvSpPr>
        <p:spPr bwMode="auto">
          <a:xfrm>
            <a:off x="3584758" y="3134993"/>
            <a:ext cx="979206"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Hood</a:t>
            </a:r>
          </a:p>
        </p:txBody>
      </p:sp>
      <p:grpSp>
        <p:nvGrpSpPr>
          <p:cNvPr id="20485" name="Group 7">
            <a:extLst>
              <a:ext uri="{FF2B5EF4-FFF2-40B4-BE49-F238E27FC236}">
                <a16:creationId xmlns:a16="http://schemas.microsoft.com/office/drawing/2014/main" id="{F37B8446-BB79-4CAF-96E8-7538B3482519}"/>
              </a:ext>
            </a:extLst>
          </p:cNvPr>
          <p:cNvGrpSpPr>
            <a:grpSpLocks/>
          </p:cNvGrpSpPr>
          <p:nvPr/>
        </p:nvGrpSpPr>
        <p:grpSpPr bwMode="auto">
          <a:xfrm>
            <a:off x="1885689" y="1401814"/>
            <a:ext cx="8420623" cy="5223905"/>
            <a:chOff x="576" y="863"/>
            <a:chExt cx="5184" cy="3216"/>
          </a:xfrm>
        </p:grpSpPr>
        <p:sp>
          <p:nvSpPr>
            <p:cNvPr id="20492" name="Line 5">
              <a:extLst>
                <a:ext uri="{FF2B5EF4-FFF2-40B4-BE49-F238E27FC236}">
                  <a16:creationId xmlns:a16="http://schemas.microsoft.com/office/drawing/2014/main" id="{9F9E951A-C67C-4DD9-8EE3-A3A174DD7CB4}"/>
                </a:ext>
              </a:extLst>
            </p:cNvPr>
            <p:cNvSpPr>
              <a:spLocks noChangeShapeType="1"/>
            </p:cNvSpPr>
            <p:nvPr/>
          </p:nvSpPr>
          <p:spPr bwMode="auto">
            <a:xfrm>
              <a:off x="3168" y="863"/>
              <a:ext cx="0" cy="3216"/>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42" dirty="0"/>
            </a:p>
          </p:txBody>
        </p:sp>
        <p:sp>
          <p:nvSpPr>
            <p:cNvPr id="20493" name="Line 6">
              <a:extLst>
                <a:ext uri="{FF2B5EF4-FFF2-40B4-BE49-F238E27FC236}">
                  <a16:creationId xmlns:a16="http://schemas.microsoft.com/office/drawing/2014/main" id="{AEADB6A0-4BBC-4D9F-BF0F-3F7985F8E210}"/>
                </a:ext>
              </a:extLst>
            </p:cNvPr>
            <p:cNvSpPr>
              <a:spLocks noChangeShapeType="1"/>
            </p:cNvSpPr>
            <p:nvPr/>
          </p:nvSpPr>
          <p:spPr bwMode="auto">
            <a:xfrm>
              <a:off x="576" y="2207"/>
              <a:ext cx="5184"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42" dirty="0"/>
            </a:p>
          </p:txBody>
        </p:sp>
      </p:grpSp>
      <p:pic>
        <p:nvPicPr>
          <p:cNvPr id="20486" name="Picture 8">
            <a:extLst>
              <a:ext uri="{FF2B5EF4-FFF2-40B4-BE49-F238E27FC236}">
                <a16:creationId xmlns:a16="http://schemas.microsoft.com/office/drawing/2014/main" id="{620FC5FA-F115-4C77-9A18-74FCE921CF1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563" y="1359581"/>
            <a:ext cx="2187998" cy="165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Rectangle 9">
            <a:extLst>
              <a:ext uri="{FF2B5EF4-FFF2-40B4-BE49-F238E27FC236}">
                <a16:creationId xmlns:a16="http://schemas.microsoft.com/office/drawing/2014/main" id="{7A582FEE-7C95-4105-A8BF-537CC61A9AA8}"/>
              </a:ext>
            </a:extLst>
          </p:cNvPr>
          <p:cNvSpPr>
            <a:spLocks noChangeArrowheads="1"/>
          </p:cNvSpPr>
          <p:nvPr/>
        </p:nvSpPr>
        <p:spPr bwMode="auto">
          <a:xfrm>
            <a:off x="7717100" y="3134993"/>
            <a:ext cx="1220317"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Helmet</a:t>
            </a:r>
          </a:p>
        </p:txBody>
      </p:sp>
      <p:pic>
        <p:nvPicPr>
          <p:cNvPr id="20488" name="Picture 10">
            <a:extLst>
              <a:ext uri="{FF2B5EF4-FFF2-40B4-BE49-F238E27FC236}">
                <a16:creationId xmlns:a16="http://schemas.microsoft.com/office/drawing/2014/main" id="{9E6DDAE8-981C-4DAF-BA99-1EFC18CFB8A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031" y="3818845"/>
            <a:ext cx="1777037" cy="194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Rectangle 11">
            <a:extLst>
              <a:ext uri="{FF2B5EF4-FFF2-40B4-BE49-F238E27FC236}">
                <a16:creationId xmlns:a16="http://schemas.microsoft.com/office/drawing/2014/main" id="{6BE1A6A5-A90C-4FDF-A17B-C8D084E6CDE4}"/>
              </a:ext>
            </a:extLst>
          </p:cNvPr>
          <p:cNvSpPr>
            <a:spLocks noChangeArrowheads="1"/>
          </p:cNvSpPr>
          <p:nvPr/>
        </p:nvSpPr>
        <p:spPr bwMode="auto">
          <a:xfrm>
            <a:off x="3116945" y="5841158"/>
            <a:ext cx="2147037" cy="8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Loose-Fitting</a:t>
            </a:r>
          </a:p>
          <a:p>
            <a:r>
              <a:rPr lang="en-US" altLang="en-US" sz="2353" b="1" dirty="0">
                <a:solidFill>
                  <a:schemeClr val="tx1"/>
                </a:solidFill>
              </a:rPr>
              <a:t>Facepiece</a:t>
            </a:r>
          </a:p>
        </p:txBody>
      </p:sp>
      <p:pic>
        <p:nvPicPr>
          <p:cNvPr id="20490" name="Picture 12">
            <a:extLst>
              <a:ext uri="{FF2B5EF4-FFF2-40B4-BE49-F238E27FC236}">
                <a16:creationId xmlns:a16="http://schemas.microsoft.com/office/drawing/2014/main" id="{A677E655-6F27-4307-8C28-53493676A5D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1312" y="3818844"/>
            <a:ext cx="1182526" cy="228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1" name="Rectangle 13">
            <a:extLst>
              <a:ext uri="{FF2B5EF4-FFF2-40B4-BE49-F238E27FC236}">
                <a16:creationId xmlns:a16="http://schemas.microsoft.com/office/drawing/2014/main" id="{2792783F-BB79-4532-9039-AD0F5E5235EC}"/>
              </a:ext>
            </a:extLst>
          </p:cNvPr>
          <p:cNvSpPr>
            <a:spLocks noChangeArrowheads="1"/>
          </p:cNvSpPr>
          <p:nvPr/>
        </p:nvSpPr>
        <p:spPr bwMode="auto">
          <a:xfrm>
            <a:off x="7249288" y="6172525"/>
            <a:ext cx="2265133" cy="4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353" b="1" dirty="0">
                <a:solidFill>
                  <a:schemeClr val="tx1"/>
                </a:solidFill>
              </a:rPr>
              <a:t>Full Body Suit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EB739E0-542C-4C51-8BB9-DF1BBF386582}"/>
              </a:ext>
            </a:extLst>
          </p:cNvPr>
          <p:cNvSpPr>
            <a:spLocks noGrp="1" noChangeArrowheads="1"/>
          </p:cNvSpPr>
          <p:nvPr>
            <p:ph type="title"/>
          </p:nvPr>
        </p:nvSpPr>
        <p:spPr>
          <a:xfrm>
            <a:off x="838200" y="365128"/>
            <a:ext cx="10515600" cy="836656"/>
          </a:xfrm>
          <a:noFill/>
        </p:spPr>
        <p:txBody>
          <a:bodyPr vert="horz" lIns="95837" tIns="48730" rIns="95837" bIns="48730" rtlCol="0" anchor="ctr">
            <a:normAutofit/>
          </a:bodyPr>
          <a:lstStyle/>
          <a:p>
            <a:pPr algn="ctr" defTabSz="977847"/>
            <a:r>
              <a:rPr lang="en-US" altLang="en-US" sz="4000" dirty="0"/>
              <a:t>Definitions</a:t>
            </a:r>
          </a:p>
        </p:txBody>
      </p:sp>
      <p:sp>
        <p:nvSpPr>
          <p:cNvPr id="22531" name="Rectangle 3">
            <a:extLst>
              <a:ext uri="{FF2B5EF4-FFF2-40B4-BE49-F238E27FC236}">
                <a16:creationId xmlns:a16="http://schemas.microsoft.com/office/drawing/2014/main" id="{956259E2-66DC-4D6F-A47F-A0208D6E3290}"/>
              </a:ext>
            </a:extLst>
          </p:cNvPr>
          <p:cNvSpPr>
            <a:spLocks noGrp="1" noChangeArrowheads="1"/>
          </p:cNvSpPr>
          <p:nvPr>
            <p:ph type="body" idx="1"/>
          </p:nvPr>
        </p:nvSpPr>
        <p:spPr>
          <a:xfrm>
            <a:off x="949677" y="1654410"/>
            <a:ext cx="10292644" cy="1827486"/>
          </a:xfrm>
          <a:noFill/>
        </p:spPr>
        <p:txBody>
          <a:bodyPr vert="horz" lIns="95837" tIns="48730" rIns="95837" bIns="48730" rtlCol="0">
            <a:normAutofit/>
          </a:bodyPr>
          <a:lstStyle/>
          <a:p>
            <a:pPr marL="0" indent="0">
              <a:buNone/>
            </a:pPr>
            <a:r>
              <a:rPr lang="en-US" altLang="en-US" sz="3000" b="1" dirty="0"/>
              <a:t>Filter or air purifying element</a:t>
            </a:r>
          </a:p>
          <a:p>
            <a:pPr marL="0" indent="0">
              <a:buNone/>
            </a:pPr>
            <a:r>
              <a:rPr lang="en-US" altLang="en-US" sz="3000" dirty="0"/>
              <a:t>A component used in respirators to remove solid or liquid aerosols from the inspired air.</a:t>
            </a:r>
            <a:endParaRPr lang="en-US" altLang="en-US" sz="2600" dirty="0"/>
          </a:p>
        </p:txBody>
      </p:sp>
      <p:pic>
        <p:nvPicPr>
          <p:cNvPr id="3" name="Picture 2">
            <a:extLst>
              <a:ext uri="{FF2B5EF4-FFF2-40B4-BE49-F238E27FC236}">
                <a16:creationId xmlns:a16="http://schemas.microsoft.com/office/drawing/2014/main" id="{DA882172-959A-4918-A608-C84F96F3EB54}"/>
              </a:ext>
            </a:extLst>
          </p:cNvPr>
          <p:cNvPicPr>
            <a:picLocks noChangeAspect="1"/>
          </p:cNvPicPr>
          <p:nvPr/>
        </p:nvPicPr>
        <p:blipFill>
          <a:blip r:embed="rId3"/>
          <a:stretch>
            <a:fillRect/>
          </a:stretch>
        </p:blipFill>
        <p:spPr>
          <a:xfrm>
            <a:off x="3167902" y="3761089"/>
            <a:ext cx="4021792" cy="2731783"/>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6879F2A-5958-4A7F-B8B7-44C685ADD711}"/>
              </a:ext>
            </a:extLst>
          </p:cNvPr>
          <p:cNvSpPr>
            <a:spLocks noGrp="1" noChangeArrowheads="1"/>
          </p:cNvSpPr>
          <p:nvPr>
            <p:ph type="title"/>
          </p:nvPr>
        </p:nvSpPr>
        <p:spPr>
          <a:xfrm>
            <a:off x="838200" y="365127"/>
            <a:ext cx="10515600" cy="978763"/>
          </a:xfrm>
          <a:noFill/>
        </p:spPr>
        <p:txBody>
          <a:bodyPr vert="horz" lIns="95837" tIns="48730" rIns="95837" bIns="48730" rtlCol="0" anchor="ctr">
            <a:normAutofit/>
          </a:bodyPr>
          <a:lstStyle/>
          <a:p>
            <a:pPr algn="ctr" defTabSz="977847"/>
            <a:r>
              <a:rPr lang="en-US" altLang="en-US" dirty="0"/>
              <a:t>Definitions</a:t>
            </a:r>
            <a:endParaRPr lang="en-US" altLang="en-US" sz="4800" dirty="0"/>
          </a:p>
        </p:txBody>
      </p:sp>
      <p:sp>
        <p:nvSpPr>
          <p:cNvPr id="24579" name="Rectangle 3">
            <a:extLst>
              <a:ext uri="{FF2B5EF4-FFF2-40B4-BE49-F238E27FC236}">
                <a16:creationId xmlns:a16="http://schemas.microsoft.com/office/drawing/2014/main" id="{8DB1D45B-3C10-45CD-B009-CEA3B2E81FDA}"/>
              </a:ext>
            </a:extLst>
          </p:cNvPr>
          <p:cNvSpPr>
            <a:spLocks noChangeArrowheads="1"/>
          </p:cNvSpPr>
          <p:nvPr/>
        </p:nvSpPr>
        <p:spPr bwMode="auto">
          <a:xfrm>
            <a:off x="838200" y="1565330"/>
            <a:ext cx="10371666" cy="231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37" tIns="48730" rIns="95837" bIns="48730"/>
          <a:lstStyle>
            <a:lvl1pPr>
              <a:spcBef>
                <a:spcPct val="20000"/>
              </a:spcBef>
              <a:buClr>
                <a:srgbClr val="FF9900"/>
              </a:buClr>
              <a:buFont typeface="CommonBullets" pitchFamily="34" charset="2"/>
              <a:buChar char="!"/>
              <a:defRPr sz="2400">
                <a:solidFill>
                  <a:schemeClr val="tx1"/>
                </a:solidFill>
                <a:latin typeface="Arial" panose="020B0604020202020204" pitchFamily="34" charset="0"/>
              </a:defRPr>
            </a:lvl1pPr>
            <a:lvl2pPr marL="742950" indent="-285750">
              <a:spcBef>
                <a:spcPct val="20000"/>
              </a:spcBef>
              <a:buClr>
                <a:srgbClr val="FF9900"/>
              </a:buClr>
              <a:buFont typeface="CommonBullets" pitchFamily="34" charset="2"/>
              <a:buChar char="&gt;"/>
              <a:defRPr sz="2300">
                <a:solidFill>
                  <a:schemeClr val="tx1"/>
                </a:solidFill>
                <a:latin typeface="Arial" panose="020B0604020202020204" pitchFamily="34" charset="0"/>
              </a:defRPr>
            </a:lvl2pPr>
            <a:lvl3pPr marL="1143000" indent="-228600">
              <a:spcBef>
                <a:spcPct val="20000"/>
              </a:spcBef>
              <a:buClr>
                <a:srgbClr val="FF9900"/>
              </a:buClr>
              <a:buFont typeface="CommonBullets" pitchFamily="34" charset="2"/>
              <a:buChar char="="/>
              <a:defRPr sz="2300">
                <a:solidFill>
                  <a:schemeClr val="tx1"/>
                </a:solidFill>
                <a:latin typeface="Arial" panose="020B0604020202020204" pitchFamily="34" charset="0"/>
              </a:defRPr>
            </a:lvl3pPr>
            <a:lvl4pPr marL="1600200" indent="-228600">
              <a:spcBef>
                <a:spcPct val="20000"/>
              </a:spcBef>
              <a:buClr>
                <a:srgbClr val="FF9900"/>
              </a:buClr>
              <a:buChar char="–"/>
              <a:defRPr sz="2000">
                <a:solidFill>
                  <a:schemeClr val="tx1"/>
                </a:solidFill>
                <a:latin typeface="Arial" panose="020B0604020202020204" pitchFamily="34" charset="0"/>
              </a:defRPr>
            </a:lvl4pPr>
            <a:lvl5pPr marL="2054225" indent="-225425">
              <a:spcBef>
                <a:spcPct val="20000"/>
              </a:spcBef>
              <a:buClr>
                <a:srgbClr val="FF9900"/>
              </a:buClr>
              <a:buChar char="•"/>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Canister or Cartridge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A container with a filter, sorbent, or catalyst, or combination of these items, which removes specific contaminants from the air passed through the container.</a:t>
            </a:r>
          </a:p>
        </p:txBody>
      </p:sp>
      <p:pic>
        <p:nvPicPr>
          <p:cNvPr id="1026" name="Picture 2" descr="Image result for respirator canister or cartridge">
            <a:extLst>
              <a:ext uri="{FF2B5EF4-FFF2-40B4-BE49-F238E27FC236}">
                <a16:creationId xmlns:a16="http://schemas.microsoft.com/office/drawing/2014/main" id="{3C705444-9324-47C7-B45B-FF6690AB0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00914"/>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B182D5-D8F1-4318-8668-A4D442E5F6D8}"/>
              </a:ext>
            </a:extLst>
          </p:cNvPr>
          <p:cNvPicPr>
            <a:picLocks noChangeAspect="1"/>
          </p:cNvPicPr>
          <p:nvPr/>
        </p:nvPicPr>
        <p:blipFill>
          <a:blip r:embed="rId4"/>
          <a:stretch>
            <a:fillRect/>
          </a:stretch>
        </p:blipFill>
        <p:spPr>
          <a:xfrm>
            <a:off x="5057246" y="4381901"/>
            <a:ext cx="1933575" cy="1400175"/>
          </a:xfrm>
          <a:prstGeom prst="rect">
            <a:avLst/>
          </a:prstGeom>
        </p:spPr>
      </p:pic>
      <p:pic>
        <p:nvPicPr>
          <p:cNvPr id="4" name="Picture 3">
            <a:extLst>
              <a:ext uri="{FF2B5EF4-FFF2-40B4-BE49-F238E27FC236}">
                <a16:creationId xmlns:a16="http://schemas.microsoft.com/office/drawing/2014/main" id="{BDF56D32-877F-4AAD-BBD5-13BD345E0A9F}"/>
              </a:ext>
            </a:extLst>
          </p:cNvPr>
          <p:cNvPicPr>
            <a:picLocks noChangeAspect="1"/>
          </p:cNvPicPr>
          <p:nvPr/>
        </p:nvPicPr>
        <p:blipFill>
          <a:blip r:embed="rId5"/>
          <a:stretch>
            <a:fillRect/>
          </a:stretch>
        </p:blipFill>
        <p:spPr>
          <a:xfrm>
            <a:off x="9038105" y="4336078"/>
            <a:ext cx="1466850" cy="1323975"/>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D3F03F8-9C1E-4BDC-897E-E88EFCDF094B}"/>
              </a:ext>
            </a:extLst>
          </p:cNvPr>
          <p:cNvSpPr>
            <a:spLocks noGrp="1" noChangeArrowheads="1"/>
          </p:cNvSpPr>
          <p:nvPr>
            <p:ph type="title"/>
          </p:nvPr>
        </p:nvSpPr>
        <p:spPr>
          <a:xfrm>
            <a:off x="838200" y="376211"/>
            <a:ext cx="10515600" cy="909491"/>
          </a:xfrm>
          <a:noFill/>
        </p:spPr>
        <p:txBody>
          <a:bodyPr vert="horz" lIns="95837" tIns="48730" rIns="95837" bIns="48730" rtlCol="0" anchor="ctr">
            <a:normAutofit/>
          </a:bodyPr>
          <a:lstStyle/>
          <a:p>
            <a:pPr algn="ctr"/>
            <a:r>
              <a:rPr lang="en-US" altLang="en-US" sz="4000" dirty="0"/>
              <a:t>Definitions</a:t>
            </a:r>
            <a:endParaRPr lang="en-US" altLang="en-US" dirty="0"/>
          </a:p>
        </p:txBody>
      </p:sp>
      <p:sp>
        <p:nvSpPr>
          <p:cNvPr id="26627" name="Rectangle 3">
            <a:extLst>
              <a:ext uri="{FF2B5EF4-FFF2-40B4-BE49-F238E27FC236}">
                <a16:creationId xmlns:a16="http://schemas.microsoft.com/office/drawing/2014/main" id="{71054C9F-C71B-4876-B6DB-1AC0B6BFE4E3}"/>
              </a:ext>
            </a:extLst>
          </p:cNvPr>
          <p:cNvSpPr>
            <a:spLocks noChangeArrowheads="1"/>
          </p:cNvSpPr>
          <p:nvPr/>
        </p:nvSpPr>
        <p:spPr bwMode="auto">
          <a:xfrm>
            <a:off x="941451" y="1537854"/>
            <a:ext cx="9476508" cy="196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660" b="1" i="0" u="none" strike="noStrike" kern="1200" cap="none" spc="0" normalizeH="0" baseline="0" noProof="0" dirty="0">
                <a:ln>
                  <a:noFill/>
                </a:ln>
                <a:solidFill>
                  <a:srgbClr val="000000"/>
                </a:solidFill>
                <a:effectLst/>
                <a:uLnTx/>
                <a:uFillTx/>
                <a:latin typeface="Constantia" panose="02030602050306030303" pitchFamily="18" charset="0"/>
              </a:rPr>
              <a:t>Negative Pressure Respirator</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660" b="0" i="0" u="none" strike="noStrike" kern="1200" cap="none" spc="0" normalizeH="0" baseline="0" noProof="0" dirty="0">
                <a:ln>
                  <a:noFill/>
                </a:ln>
                <a:solidFill>
                  <a:srgbClr val="000000"/>
                </a:solidFill>
                <a:effectLst/>
                <a:uLnTx/>
                <a:uFillTx/>
                <a:latin typeface="Constantia" panose="02030602050306030303" pitchFamily="18" charset="0"/>
              </a:rPr>
              <a:t>A respirator in which </a:t>
            </a:r>
            <a:r>
              <a:rPr kumimoji="0" lang="en-US" altLang="en-US" sz="2800" b="0" i="0" u="none" strike="noStrike" kern="1200" cap="none" spc="0" normalizeH="0" baseline="0" noProof="0" dirty="0">
                <a:ln>
                  <a:noFill/>
                </a:ln>
                <a:solidFill>
                  <a:srgbClr val="000000"/>
                </a:solidFill>
                <a:effectLst/>
                <a:uLnTx/>
                <a:uFillTx/>
                <a:latin typeface="Constantia" panose="02030602050306030303" pitchFamily="18" charset="0"/>
              </a:rPr>
              <a:t>the</a:t>
            </a:r>
            <a:r>
              <a:rPr kumimoji="0" lang="en-US" altLang="en-US" sz="2660" b="0" i="0" u="none" strike="noStrike" kern="1200" cap="none" spc="0" normalizeH="0" baseline="0" noProof="0" dirty="0">
                <a:ln>
                  <a:noFill/>
                </a:ln>
                <a:solidFill>
                  <a:srgbClr val="000000"/>
                </a:solidFill>
                <a:effectLst/>
                <a:uLnTx/>
                <a:uFillTx/>
                <a:latin typeface="Constantia" panose="02030602050306030303" pitchFamily="18" charset="0"/>
              </a:rPr>
              <a:t> air pressure inside the facepiece is </a:t>
            </a:r>
            <a:r>
              <a:rPr kumimoji="0" lang="en-US" altLang="en-US" sz="2660" i="0" u="sng" strike="noStrike" kern="1200" cap="none" spc="0" normalizeH="0" baseline="0" noProof="0" dirty="0">
                <a:ln>
                  <a:noFill/>
                </a:ln>
                <a:solidFill>
                  <a:srgbClr val="000000"/>
                </a:solidFill>
                <a:effectLst/>
                <a:uLnTx/>
                <a:uFillTx/>
                <a:latin typeface="Constantia" panose="02030602050306030303" pitchFamily="18" charset="0"/>
              </a:rPr>
              <a:t>negative during inhalation </a:t>
            </a:r>
            <a:r>
              <a:rPr kumimoji="0" lang="en-US" altLang="en-US" sz="2660" b="0" i="0" u="none" strike="noStrike" kern="1200" cap="none" spc="0" normalizeH="0" baseline="0" noProof="0" dirty="0">
                <a:ln>
                  <a:noFill/>
                </a:ln>
                <a:solidFill>
                  <a:srgbClr val="000000"/>
                </a:solidFill>
                <a:effectLst/>
                <a:uLnTx/>
                <a:uFillTx/>
                <a:latin typeface="Constantia" panose="02030602050306030303" pitchFamily="18" charset="0"/>
              </a:rPr>
              <a:t>with respect to the ambient air pressure outside the respirator.</a:t>
            </a:r>
          </a:p>
        </p:txBody>
      </p:sp>
      <p:pic>
        <p:nvPicPr>
          <p:cNvPr id="2" name="Picture 1">
            <a:extLst>
              <a:ext uri="{FF2B5EF4-FFF2-40B4-BE49-F238E27FC236}">
                <a16:creationId xmlns:a16="http://schemas.microsoft.com/office/drawing/2014/main" id="{8625FFB7-709E-44AC-812D-505DBB2BCE87}"/>
              </a:ext>
            </a:extLst>
          </p:cNvPr>
          <p:cNvPicPr>
            <a:picLocks noChangeAspect="1"/>
          </p:cNvPicPr>
          <p:nvPr/>
        </p:nvPicPr>
        <p:blipFill>
          <a:blip r:embed="rId3"/>
          <a:stretch>
            <a:fillRect/>
          </a:stretch>
        </p:blipFill>
        <p:spPr>
          <a:xfrm>
            <a:off x="513484" y="3770584"/>
            <a:ext cx="3905250" cy="1952625"/>
          </a:xfrm>
          <a:prstGeom prst="rect">
            <a:avLst/>
          </a:prstGeom>
        </p:spPr>
      </p:pic>
      <p:pic>
        <p:nvPicPr>
          <p:cNvPr id="3" name="Picture 2">
            <a:extLst>
              <a:ext uri="{FF2B5EF4-FFF2-40B4-BE49-F238E27FC236}">
                <a16:creationId xmlns:a16="http://schemas.microsoft.com/office/drawing/2014/main" id="{AF2A0137-8B62-486A-A39F-3BDAE5175189}"/>
              </a:ext>
            </a:extLst>
          </p:cNvPr>
          <p:cNvPicPr>
            <a:picLocks noChangeAspect="1"/>
          </p:cNvPicPr>
          <p:nvPr/>
        </p:nvPicPr>
        <p:blipFill>
          <a:blip r:embed="rId4"/>
          <a:stretch>
            <a:fillRect/>
          </a:stretch>
        </p:blipFill>
        <p:spPr>
          <a:xfrm>
            <a:off x="4143375" y="3770584"/>
            <a:ext cx="3905250" cy="1952625"/>
          </a:xfrm>
          <a:prstGeom prst="rect">
            <a:avLst/>
          </a:prstGeom>
        </p:spPr>
      </p:pic>
      <p:pic>
        <p:nvPicPr>
          <p:cNvPr id="4" name="Picture 3">
            <a:extLst>
              <a:ext uri="{FF2B5EF4-FFF2-40B4-BE49-F238E27FC236}">
                <a16:creationId xmlns:a16="http://schemas.microsoft.com/office/drawing/2014/main" id="{94AE8A59-D1E5-45F5-A349-D7CD1BAE09C2}"/>
              </a:ext>
            </a:extLst>
          </p:cNvPr>
          <p:cNvPicPr>
            <a:picLocks noChangeAspect="1"/>
          </p:cNvPicPr>
          <p:nvPr/>
        </p:nvPicPr>
        <p:blipFill>
          <a:blip r:embed="rId5"/>
          <a:stretch>
            <a:fillRect/>
          </a:stretch>
        </p:blipFill>
        <p:spPr>
          <a:xfrm>
            <a:off x="7606144" y="3770583"/>
            <a:ext cx="3905250" cy="1952625"/>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4F7E1BB-463A-46EB-BF6A-FB898B31AC69}"/>
              </a:ext>
            </a:extLst>
          </p:cNvPr>
          <p:cNvSpPr>
            <a:spLocks noGrp="1" noChangeArrowheads="1"/>
          </p:cNvSpPr>
          <p:nvPr>
            <p:ph type="title"/>
          </p:nvPr>
        </p:nvSpPr>
        <p:spPr>
          <a:xfrm>
            <a:off x="789709" y="414210"/>
            <a:ext cx="9680663" cy="1143541"/>
          </a:xfrm>
          <a:noFill/>
        </p:spPr>
        <p:txBody>
          <a:bodyPr>
            <a:normAutofit/>
          </a:bodyPr>
          <a:lstStyle/>
          <a:p>
            <a:pPr algn="ctr"/>
            <a:r>
              <a:rPr lang="en-US" altLang="en-US" sz="4000" dirty="0"/>
              <a:t>Definitions</a:t>
            </a:r>
            <a:endParaRPr lang="en-US" altLang="en-US" sz="3684" dirty="0"/>
          </a:p>
        </p:txBody>
      </p:sp>
      <p:sp>
        <p:nvSpPr>
          <p:cNvPr id="28675" name="Rectangle 3">
            <a:extLst>
              <a:ext uri="{FF2B5EF4-FFF2-40B4-BE49-F238E27FC236}">
                <a16:creationId xmlns:a16="http://schemas.microsoft.com/office/drawing/2014/main" id="{FD8A91C5-01CF-447C-A6EC-6AB95CA05015}"/>
              </a:ext>
            </a:extLst>
          </p:cNvPr>
          <p:cNvSpPr>
            <a:spLocks noChangeArrowheads="1"/>
          </p:cNvSpPr>
          <p:nvPr/>
        </p:nvSpPr>
        <p:spPr bwMode="auto">
          <a:xfrm>
            <a:off x="1011382" y="1454727"/>
            <a:ext cx="9138992" cy="203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Filtering Facepiece (Dust Mask)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A negative pressure particulate respirator with a filter as an integral part of the facepiece or with the entire facepiece composed of the filtering medium.</a:t>
            </a:r>
          </a:p>
        </p:txBody>
      </p:sp>
      <p:pic>
        <p:nvPicPr>
          <p:cNvPr id="28676" name="Picture 4">
            <a:extLst>
              <a:ext uri="{FF2B5EF4-FFF2-40B4-BE49-F238E27FC236}">
                <a16:creationId xmlns:a16="http://schemas.microsoft.com/office/drawing/2014/main" id="{729DF7C0-627C-4F92-AF42-F25E45B93AC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080" y="3747373"/>
            <a:ext cx="3526460" cy="242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4CD8BC6-1A70-4499-A7AC-A20460D65537}"/>
              </a:ext>
            </a:extLst>
          </p:cNvPr>
          <p:cNvSpPr>
            <a:spLocks noGrp="1" noChangeArrowheads="1"/>
          </p:cNvSpPr>
          <p:nvPr>
            <p:ph type="title"/>
          </p:nvPr>
        </p:nvSpPr>
        <p:spPr>
          <a:xfrm>
            <a:off x="838200" y="266599"/>
            <a:ext cx="10515600" cy="745216"/>
          </a:xfrm>
          <a:noFill/>
        </p:spPr>
        <p:txBody>
          <a:bodyPr vert="horz" lIns="95837" tIns="48730" rIns="95837" bIns="48730" rtlCol="0" anchor="ctr">
            <a:normAutofit/>
          </a:bodyPr>
          <a:lstStyle/>
          <a:p>
            <a:pPr algn="ctr" defTabSz="977847"/>
            <a:r>
              <a:rPr lang="en-US" altLang="en-US" sz="4000" dirty="0"/>
              <a:t>Definitions</a:t>
            </a:r>
            <a:endParaRPr lang="en-US" altLang="en-US" sz="4195" dirty="0"/>
          </a:p>
        </p:txBody>
      </p:sp>
      <p:sp>
        <p:nvSpPr>
          <p:cNvPr id="30723" name="Rectangle 3">
            <a:extLst>
              <a:ext uri="{FF2B5EF4-FFF2-40B4-BE49-F238E27FC236}">
                <a16:creationId xmlns:a16="http://schemas.microsoft.com/office/drawing/2014/main" id="{FA858122-05CD-4C8A-9820-777A38D34C63}"/>
              </a:ext>
            </a:extLst>
          </p:cNvPr>
          <p:cNvSpPr>
            <a:spLocks noGrp="1" noChangeArrowheads="1"/>
          </p:cNvSpPr>
          <p:nvPr>
            <p:ph type="body" idx="1"/>
          </p:nvPr>
        </p:nvSpPr>
        <p:spPr>
          <a:xfrm>
            <a:off x="1163781" y="1345475"/>
            <a:ext cx="10293927" cy="2137130"/>
          </a:xfrm>
          <a:noFill/>
        </p:spPr>
        <p:txBody>
          <a:bodyPr vert="horz" lIns="95837" tIns="48730" rIns="95837" bIns="48730" rtlCol="0">
            <a:normAutofit/>
          </a:bodyPr>
          <a:lstStyle/>
          <a:p>
            <a:pPr marL="0" indent="0">
              <a:buNone/>
            </a:pPr>
            <a:r>
              <a:rPr lang="en-US" altLang="en-US" b="1" dirty="0"/>
              <a:t>Air-Purifying Respirator (APR)</a:t>
            </a:r>
          </a:p>
          <a:p>
            <a:pPr marL="0" indent="0">
              <a:buNone/>
            </a:pPr>
            <a:r>
              <a:rPr lang="en-US" altLang="en-US" dirty="0"/>
              <a:t>A respirator with an air-purifying filter, cartridge, or canister that removes specific air contaminants by passing ambient air through the air-purifying element.</a:t>
            </a:r>
          </a:p>
        </p:txBody>
      </p:sp>
      <p:pic>
        <p:nvPicPr>
          <p:cNvPr id="3" name="Picture 2">
            <a:extLst>
              <a:ext uri="{FF2B5EF4-FFF2-40B4-BE49-F238E27FC236}">
                <a16:creationId xmlns:a16="http://schemas.microsoft.com/office/drawing/2014/main" id="{3142FAD8-7AE0-43F2-A5D4-EDDFFF52B41C}"/>
              </a:ext>
            </a:extLst>
          </p:cNvPr>
          <p:cNvPicPr>
            <a:picLocks noChangeAspect="1"/>
          </p:cNvPicPr>
          <p:nvPr/>
        </p:nvPicPr>
        <p:blipFill>
          <a:blip r:embed="rId3"/>
          <a:stretch>
            <a:fillRect/>
          </a:stretch>
        </p:blipFill>
        <p:spPr>
          <a:xfrm>
            <a:off x="2412652" y="4177145"/>
            <a:ext cx="1971675" cy="1905000"/>
          </a:xfrm>
          <a:prstGeom prst="rect">
            <a:avLst/>
          </a:prstGeom>
        </p:spPr>
      </p:pic>
      <p:pic>
        <p:nvPicPr>
          <p:cNvPr id="4" name="Picture 3">
            <a:extLst>
              <a:ext uri="{FF2B5EF4-FFF2-40B4-BE49-F238E27FC236}">
                <a16:creationId xmlns:a16="http://schemas.microsoft.com/office/drawing/2014/main" id="{11D278BF-EA2B-4F07-B447-B4F8E3949281}"/>
              </a:ext>
            </a:extLst>
          </p:cNvPr>
          <p:cNvPicPr>
            <a:picLocks noChangeAspect="1"/>
          </p:cNvPicPr>
          <p:nvPr/>
        </p:nvPicPr>
        <p:blipFill>
          <a:blip r:embed="rId4"/>
          <a:stretch>
            <a:fillRect/>
          </a:stretch>
        </p:blipFill>
        <p:spPr>
          <a:xfrm>
            <a:off x="9185158" y="4177145"/>
            <a:ext cx="1733550" cy="1800225"/>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498E843-82D4-43BE-BED8-8B252050DEDA}"/>
              </a:ext>
            </a:extLst>
          </p:cNvPr>
          <p:cNvSpPr>
            <a:spLocks noGrp="1" noChangeArrowheads="1"/>
          </p:cNvSpPr>
          <p:nvPr>
            <p:ph type="title"/>
          </p:nvPr>
        </p:nvSpPr>
        <p:spPr>
          <a:xfrm>
            <a:off x="838200" y="365127"/>
            <a:ext cx="10515600" cy="1325563"/>
          </a:xfrm>
        </p:spPr>
        <p:txBody>
          <a:bodyPr vert="horz" lIns="91440" tIns="45720" rIns="91440" bIns="45720" rtlCol="0" anchor="ctr">
            <a:normAutofit/>
          </a:bodyPr>
          <a:lstStyle/>
          <a:p>
            <a:r>
              <a:rPr lang="en-US" altLang="en-US" b="1" i="0" kern="1200" dirty="0">
                <a:latin typeface="Franklin Gothic Demi" panose="020B0603020102020204" pitchFamily="34" charset="0"/>
                <a:ea typeface="+mj-ea"/>
                <a:cs typeface="+mj-cs"/>
              </a:rPr>
              <a:t>Definitions</a:t>
            </a:r>
          </a:p>
        </p:txBody>
      </p:sp>
      <p:sp>
        <p:nvSpPr>
          <p:cNvPr id="32771" name="Rectangle 3">
            <a:extLst>
              <a:ext uri="{FF2B5EF4-FFF2-40B4-BE49-F238E27FC236}">
                <a16:creationId xmlns:a16="http://schemas.microsoft.com/office/drawing/2014/main" id="{4D8967C8-D4F7-4A2C-9773-18E5E16318A5}"/>
              </a:ext>
            </a:extLst>
          </p:cNvPr>
          <p:cNvSpPr>
            <a:spLocks noChangeArrowheads="1"/>
          </p:cNvSpPr>
          <p:nvPr/>
        </p:nvSpPr>
        <p:spPr bwMode="auto">
          <a:xfrm>
            <a:off x="838200" y="1825625"/>
            <a:ext cx="5938684"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R="0" lvl="0" defTabSz="914377" fontAlgn="auto">
              <a:spcBef>
                <a:spcPct val="50000"/>
              </a:spcBef>
              <a:spcAft>
                <a:spcPts val="0"/>
              </a:spcAft>
              <a:buClrTx/>
              <a:buSzTx/>
              <a:tabLst/>
              <a:defRPr/>
            </a:pPr>
            <a:r>
              <a:rPr kumimoji="0" lang="en-US" altLang="en-US" b="1" i="0" u="none" strike="noStrike" cap="none" spc="0" normalizeH="0" baseline="0" noProof="0" dirty="0">
                <a:ln>
                  <a:noFill/>
                </a:ln>
                <a:solidFill>
                  <a:schemeClr val="tx1"/>
                </a:solidFill>
                <a:effectLst/>
                <a:uLnTx/>
                <a:uFillTx/>
                <a:latin typeface="+mn-lt"/>
              </a:rPr>
              <a:t>Positive Pressure Respirator</a:t>
            </a:r>
          </a:p>
          <a:p>
            <a:pPr marL="457200" marR="0" lvl="0" indent="-457200" defTabSz="914377" fontAlgn="auto">
              <a:spcBef>
                <a:spcPct val="50000"/>
              </a:spcBef>
              <a:spcAft>
                <a:spcPts val="0"/>
              </a:spcAft>
              <a:buClrTx/>
              <a:buSzTx/>
              <a:buFont typeface="Arial" panose="020B0604020202020204" pitchFamily="34" charset="0"/>
              <a:buChar char="•"/>
              <a:tabLst/>
              <a:defRPr/>
            </a:pPr>
            <a:r>
              <a:rPr kumimoji="0" lang="en-US" altLang="en-US" b="0" i="0" u="none" strike="noStrike" cap="none" spc="0" normalizeH="0" baseline="0" noProof="0" dirty="0">
                <a:ln>
                  <a:noFill/>
                </a:ln>
                <a:solidFill>
                  <a:schemeClr val="tx1"/>
                </a:solidFill>
                <a:effectLst/>
                <a:uLnTx/>
                <a:uFillTx/>
                <a:latin typeface="+mn-lt"/>
              </a:rPr>
              <a:t>A respirator in which the pressure inside the respiratory inlet covering exceeds the ambient air pressure outside the respirator.</a:t>
            </a:r>
          </a:p>
        </p:txBody>
      </p:sp>
      <p:pic>
        <p:nvPicPr>
          <p:cNvPr id="5" name="Picture 4">
            <a:extLst>
              <a:ext uri="{FF2B5EF4-FFF2-40B4-BE49-F238E27FC236}">
                <a16:creationId xmlns:a16="http://schemas.microsoft.com/office/drawing/2014/main" id="{CC373676-B72E-4016-AF0B-044E21ADC77E}"/>
              </a:ext>
            </a:extLst>
          </p:cNvPr>
          <p:cNvPicPr>
            <a:picLocks noChangeAspect="1"/>
          </p:cNvPicPr>
          <p:nvPr/>
        </p:nvPicPr>
        <p:blipFill>
          <a:blip r:embed="rId3"/>
          <a:stretch>
            <a:fillRect/>
          </a:stretch>
        </p:blipFill>
        <p:spPr>
          <a:xfrm>
            <a:off x="6776884" y="1449527"/>
            <a:ext cx="3679723" cy="2551767"/>
          </a:xfrm>
          <a:prstGeom prst="rect">
            <a:avLst/>
          </a:prstGeom>
          <a:noFill/>
        </p:spPr>
      </p:pic>
      <p:pic>
        <p:nvPicPr>
          <p:cNvPr id="6" name="Picture 5">
            <a:extLst>
              <a:ext uri="{FF2B5EF4-FFF2-40B4-BE49-F238E27FC236}">
                <a16:creationId xmlns:a16="http://schemas.microsoft.com/office/drawing/2014/main" id="{D45AEE09-1DCF-41FA-8AB9-9C3B52A163C1}"/>
              </a:ext>
            </a:extLst>
          </p:cNvPr>
          <p:cNvPicPr>
            <a:picLocks noChangeAspect="1"/>
          </p:cNvPicPr>
          <p:nvPr/>
        </p:nvPicPr>
        <p:blipFill>
          <a:blip r:embed="rId4"/>
          <a:stretch>
            <a:fillRect/>
          </a:stretch>
        </p:blipFill>
        <p:spPr>
          <a:xfrm>
            <a:off x="3492603" y="4776714"/>
            <a:ext cx="2428875" cy="1714500"/>
          </a:xfrm>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ED2FBF2-416E-4875-9020-C6F2A829FDD4}"/>
              </a:ext>
            </a:extLst>
          </p:cNvPr>
          <p:cNvSpPr>
            <a:spLocks noGrp="1" noChangeArrowheads="1"/>
          </p:cNvSpPr>
          <p:nvPr>
            <p:ph type="title"/>
          </p:nvPr>
        </p:nvSpPr>
        <p:spPr>
          <a:xfrm>
            <a:off x="1598179" y="454818"/>
            <a:ext cx="9071987" cy="786153"/>
          </a:xfrm>
          <a:noFill/>
        </p:spPr>
        <p:txBody>
          <a:bodyPr vert="horz" lIns="95837" tIns="48730" rIns="95837" bIns="48730" rtlCol="0" anchor="ctr">
            <a:normAutofit/>
          </a:bodyPr>
          <a:lstStyle/>
          <a:p>
            <a:pPr algn="ctr" defTabSz="977847"/>
            <a:r>
              <a:rPr lang="en-US" altLang="en-US" sz="4000" dirty="0"/>
              <a:t>Definitions</a:t>
            </a:r>
            <a:endParaRPr lang="en-US" altLang="en-US" sz="3581" dirty="0"/>
          </a:p>
        </p:txBody>
      </p:sp>
      <p:sp>
        <p:nvSpPr>
          <p:cNvPr id="34819" name="Rectangle 3">
            <a:extLst>
              <a:ext uri="{FF2B5EF4-FFF2-40B4-BE49-F238E27FC236}">
                <a16:creationId xmlns:a16="http://schemas.microsoft.com/office/drawing/2014/main" id="{1C4F84C3-9429-4E84-B732-33BC5BA0F966}"/>
              </a:ext>
            </a:extLst>
          </p:cNvPr>
          <p:cNvSpPr>
            <a:spLocks noGrp="1" noChangeArrowheads="1"/>
          </p:cNvSpPr>
          <p:nvPr>
            <p:ph type="body" idx="1"/>
          </p:nvPr>
        </p:nvSpPr>
        <p:spPr>
          <a:xfrm>
            <a:off x="803564" y="1751047"/>
            <a:ext cx="10363200" cy="1676327"/>
          </a:xfrm>
          <a:noFill/>
        </p:spPr>
        <p:txBody>
          <a:bodyPr vert="horz" lIns="95837" tIns="48730" rIns="95837" bIns="48730" rtlCol="0">
            <a:normAutofit/>
          </a:bodyPr>
          <a:lstStyle/>
          <a:p>
            <a:pPr marL="0" indent="0">
              <a:buNone/>
            </a:pPr>
            <a:r>
              <a:rPr lang="en-US" altLang="en-US" b="1" dirty="0"/>
              <a:t>Powered Air-Purifying Respirator (PAPR)</a:t>
            </a:r>
          </a:p>
          <a:p>
            <a:pPr marL="0" indent="0">
              <a:buNone/>
            </a:pPr>
            <a:r>
              <a:rPr lang="en-US" altLang="en-US" dirty="0"/>
              <a:t>An air-purifying respirator that uses a blower to force the ambient air through air-purifying elements to the inlet covering.</a:t>
            </a:r>
          </a:p>
        </p:txBody>
      </p:sp>
      <p:pic>
        <p:nvPicPr>
          <p:cNvPr id="2" name="Picture 1">
            <a:extLst>
              <a:ext uri="{FF2B5EF4-FFF2-40B4-BE49-F238E27FC236}">
                <a16:creationId xmlns:a16="http://schemas.microsoft.com/office/drawing/2014/main" id="{E573FE1B-D682-4D9F-8976-663844F6FFE6}"/>
              </a:ext>
            </a:extLst>
          </p:cNvPr>
          <p:cNvPicPr>
            <a:picLocks noChangeAspect="1"/>
          </p:cNvPicPr>
          <p:nvPr/>
        </p:nvPicPr>
        <p:blipFill>
          <a:blip r:embed="rId3"/>
          <a:stretch>
            <a:fillRect/>
          </a:stretch>
        </p:blipFill>
        <p:spPr>
          <a:xfrm>
            <a:off x="2208663" y="3937450"/>
            <a:ext cx="3426327" cy="2784744"/>
          </a:xfrm>
          <a:prstGeom prst="rect">
            <a:avLst/>
          </a:prstGeom>
        </p:spPr>
      </p:pic>
      <p:pic>
        <p:nvPicPr>
          <p:cNvPr id="4" name="Picture 3">
            <a:extLst>
              <a:ext uri="{FF2B5EF4-FFF2-40B4-BE49-F238E27FC236}">
                <a16:creationId xmlns:a16="http://schemas.microsoft.com/office/drawing/2014/main" id="{718D4FCF-0FD3-451A-8C75-348FC969878B}"/>
              </a:ext>
            </a:extLst>
          </p:cNvPr>
          <p:cNvPicPr>
            <a:picLocks noChangeAspect="1"/>
          </p:cNvPicPr>
          <p:nvPr/>
        </p:nvPicPr>
        <p:blipFill>
          <a:blip r:embed="rId4"/>
          <a:stretch>
            <a:fillRect/>
          </a:stretch>
        </p:blipFill>
        <p:spPr>
          <a:xfrm>
            <a:off x="7246620" y="4166213"/>
            <a:ext cx="2736717" cy="2236969"/>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3D03DA8-F292-42A6-BE82-3B74E6D933C5}"/>
              </a:ext>
            </a:extLst>
          </p:cNvPr>
          <p:cNvSpPr>
            <a:spLocks noGrp="1" noChangeArrowheads="1"/>
          </p:cNvSpPr>
          <p:nvPr>
            <p:ph type="title"/>
          </p:nvPr>
        </p:nvSpPr>
        <p:spPr>
          <a:xfrm>
            <a:off x="838200" y="365128"/>
            <a:ext cx="10515600" cy="856794"/>
          </a:xfrm>
          <a:noFill/>
        </p:spPr>
        <p:txBody>
          <a:bodyPr vert="horz" lIns="95837" tIns="48730" rIns="95837" bIns="48730" rtlCol="0" anchor="ctr">
            <a:normAutofit/>
          </a:bodyPr>
          <a:lstStyle/>
          <a:p>
            <a:pPr algn="ctr"/>
            <a:r>
              <a:rPr lang="en-US" altLang="en-US" sz="4000" dirty="0"/>
              <a:t>Definitions</a:t>
            </a:r>
            <a:endParaRPr lang="en-US" altLang="en-US" sz="4200" dirty="0"/>
          </a:p>
        </p:txBody>
      </p:sp>
      <p:sp>
        <p:nvSpPr>
          <p:cNvPr id="36867" name="Rectangle 3">
            <a:extLst>
              <a:ext uri="{FF2B5EF4-FFF2-40B4-BE49-F238E27FC236}">
                <a16:creationId xmlns:a16="http://schemas.microsoft.com/office/drawing/2014/main" id="{F471820A-DDAC-4739-896A-646C8144F2FB}"/>
              </a:ext>
            </a:extLst>
          </p:cNvPr>
          <p:cNvSpPr>
            <a:spLocks noGrp="1" noChangeArrowheads="1"/>
          </p:cNvSpPr>
          <p:nvPr>
            <p:ph type="body" idx="1"/>
          </p:nvPr>
        </p:nvSpPr>
        <p:spPr>
          <a:xfrm>
            <a:off x="656854" y="1508125"/>
            <a:ext cx="8544296" cy="2078718"/>
          </a:xfrm>
          <a:noFill/>
        </p:spPr>
        <p:txBody>
          <a:bodyPr vert="horz" lIns="95837" tIns="48730" rIns="95837" bIns="48730" rtlCol="0">
            <a:normAutofit/>
          </a:bodyPr>
          <a:lstStyle/>
          <a:p>
            <a:pPr marL="0" indent="0">
              <a:buNone/>
            </a:pPr>
            <a:r>
              <a:rPr lang="en-US" altLang="en-US" b="1" dirty="0"/>
              <a:t>Atmosphere-Supplying Respirator</a:t>
            </a:r>
          </a:p>
          <a:p>
            <a:r>
              <a:rPr lang="en-US" altLang="en-US" dirty="0"/>
              <a:t>A respirator that supplies the user with breathing air from a source independent of the ambient atmosphere</a:t>
            </a:r>
          </a:p>
        </p:txBody>
      </p:sp>
      <p:sp>
        <p:nvSpPr>
          <p:cNvPr id="8" name="Rectangle 3">
            <a:extLst>
              <a:ext uri="{FF2B5EF4-FFF2-40B4-BE49-F238E27FC236}">
                <a16:creationId xmlns:a16="http://schemas.microsoft.com/office/drawing/2014/main" id="{C62BB419-9A9F-476B-8A1F-5E31674F1A3D}"/>
              </a:ext>
            </a:extLst>
          </p:cNvPr>
          <p:cNvSpPr txBox="1">
            <a:spLocks noChangeArrowheads="1"/>
          </p:cNvSpPr>
          <p:nvPr/>
        </p:nvSpPr>
        <p:spPr>
          <a:xfrm>
            <a:off x="4865511" y="4310516"/>
            <a:ext cx="6807200" cy="1390373"/>
          </a:xfrm>
          <a:prstGeom prst="rect">
            <a:avLst/>
          </a:prstGeom>
          <a:noFill/>
        </p:spPr>
        <p:txBody>
          <a:bodyPr vert="horz" lIns="95837" tIns="48730" rIns="95837" bIns="4873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Includes supplied-air respirators (SARs) and self-contained breathing apparatus (SCBA) units</a:t>
            </a:r>
          </a:p>
        </p:txBody>
      </p:sp>
      <p:pic>
        <p:nvPicPr>
          <p:cNvPr id="4" name="Picture 3">
            <a:extLst>
              <a:ext uri="{FF2B5EF4-FFF2-40B4-BE49-F238E27FC236}">
                <a16:creationId xmlns:a16="http://schemas.microsoft.com/office/drawing/2014/main" id="{36EE08FC-07A2-4D31-A0A3-B9919A46C259}"/>
              </a:ext>
            </a:extLst>
          </p:cNvPr>
          <p:cNvPicPr>
            <a:picLocks noChangeAspect="1"/>
          </p:cNvPicPr>
          <p:nvPr/>
        </p:nvPicPr>
        <p:blipFill>
          <a:blip r:embed="rId3"/>
          <a:stretch>
            <a:fillRect/>
          </a:stretch>
        </p:blipFill>
        <p:spPr>
          <a:xfrm>
            <a:off x="1914154" y="3726180"/>
            <a:ext cx="3089449" cy="3131820"/>
          </a:xfrm>
          <a:prstGeom prst="rect">
            <a:avLst/>
          </a:prstGeom>
        </p:spPr>
      </p:pic>
      <p:pic>
        <p:nvPicPr>
          <p:cNvPr id="5" name="Picture 4">
            <a:extLst>
              <a:ext uri="{FF2B5EF4-FFF2-40B4-BE49-F238E27FC236}">
                <a16:creationId xmlns:a16="http://schemas.microsoft.com/office/drawing/2014/main" id="{EC4D41D5-7FF7-4CE6-A3DA-04DC27D51B8A}"/>
              </a:ext>
            </a:extLst>
          </p:cNvPr>
          <p:cNvPicPr>
            <a:picLocks noChangeAspect="1"/>
          </p:cNvPicPr>
          <p:nvPr/>
        </p:nvPicPr>
        <p:blipFill>
          <a:blip r:embed="rId4"/>
          <a:stretch>
            <a:fillRect/>
          </a:stretch>
        </p:blipFill>
        <p:spPr>
          <a:xfrm>
            <a:off x="9098280" y="580497"/>
            <a:ext cx="2436866" cy="2859933"/>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411383" y="1199700"/>
            <a:ext cx="7369233" cy="1325563"/>
          </a:xfrm>
        </p:spPr>
        <p:txBody>
          <a:bodyPr>
            <a:normAutofit fontScale="90000"/>
          </a:bodyPr>
          <a:lstStyle/>
          <a:p>
            <a:pPr algn="ctr"/>
            <a:r>
              <a:rPr lang="en-US" altLang="en-US" u="sng" dirty="0">
                <a:solidFill>
                  <a:srgbClr val="9E0000"/>
                </a:solidFill>
              </a:rPr>
              <a:t>OSHA’s Respiratory Protection Standard 29 CFR 1910.134</a:t>
            </a:r>
            <a:endParaRPr lang="en-US" u="sng"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93866" y="2911820"/>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7B0BB3A-4474-4535-9AA2-9FF30E6DF515}"/>
              </a:ext>
            </a:extLst>
          </p:cNvPr>
          <p:cNvSpPr>
            <a:spLocks noGrp="1" noChangeArrowheads="1"/>
          </p:cNvSpPr>
          <p:nvPr>
            <p:ph type="title"/>
          </p:nvPr>
        </p:nvSpPr>
        <p:spPr>
          <a:xfrm>
            <a:off x="838200" y="365128"/>
            <a:ext cx="10515600" cy="862781"/>
          </a:xfrm>
          <a:noFill/>
        </p:spPr>
        <p:txBody>
          <a:bodyPr vert="horz" lIns="95837" tIns="48730" rIns="95837" bIns="48730" rtlCol="0" anchor="ctr">
            <a:normAutofit/>
          </a:bodyPr>
          <a:lstStyle/>
          <a:p>
            <a:pPr algn="ctr"/>
            <a:r>
              <a:rPr lang="en-US" altLang="en-US" sz="4000" dirty="0"/>
              <a:t>Definitions</a:t>
            </a:r>
            <a:endParaRPr lang="en-US" altLang="en-US" dirty="0"/>
          </a:p>
        </p:txBody>
      </p:sp>
      <p:sp>
        <p:nvSpPr>
          <p:cNvPr id="47107" name="Rectangle 3">
            <a:extLst>
              <a:ext uri="{FF2B5EF4-FFF2-40B4-BE49-F238E27FC236}">
                <a16:creationId xmlns:a16="http://schemas.microsoft.com/office/drawing/2014/main" id="{13DFBCD6-D2E0-4BFF-9380-D2A13C43105E}"/>
              </a:ext>
            </a:extLst>
          </p:cNvPr>
          <p:cNvSpPr>
            <a:spLocks noGrp="1" noChangeArrowheads="1"/>
          </p:cNvSpPr>
          <p:nvPr>
            <p:ph type="body" idx="1"/>
          </p:nvPr>
        </p:nvSpPr>
        <p:spPr>
          <a:xfrm>
            <a:off x="1045029" y="1553029"/>
            <a:ext cx="10189027" cy="4789714"/>
          </a:xfrm>
          <a:noFill/>
        </p:spPr>
        <p:txBody>
          <a:bodyPr vert="horz" lIns="95837" tIns="48730" rIns="95837" bIns="48730" rtlCol="0">
            <a:normAutofit/>
          </a:bodyPr>
          <a:lstStyle/>
          <a:p>
            <a:pPr marL="0" indent="0">
              <a:buNone/>
            </a:pPr>
            <a:r>
              <a:rPr lang="en-US" altLang="en-US" b="1" i="1" dirty="0"/>
              <a:t>Classes of Atmosphere- Supplying Respirators</a:t>
            </a:r>
          </a:p>
          <a:p>
            <a:r>
              <a:rPr lang="en-US" altLang="en-US" b="1" i="1" dirty="0"/>
              <a:t>Continuous Flow</a:t>
            </a:r>
            <a:endParaRPr lang="en-US" altLang="en-US" dirty="0"/>
          </a:p>
          <a:p>
            <a:r>
              <a:rPr lang="en-US" altLang="en-US" b="1" i="1" dirty="0"/>
              <a:t>Demand</a:t>
            </a:r>
            <a:endParaRPr lang="en-US" altLang="en-US" dirty="0"/>
          </a:p>
          <a:p>
            <a:r>
              <a:rPr lang="en-US" altLang="en-US" b="1" i="1" dirty="0"/>
              <a:t>Pressure Demand</a:t>
            </a:r>
            <a:endParaRPr lang="en-US" altLang="en-US" dirty="0"/>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1D2566D-5B06-4C1F-B8E5-1379758C7E28}"/>
              </a:ext>
            </a:extLst>
          </p:cNvPr>
          <p:cNvSpPr>
            <a:spLocks noGrp="1" noChangeArrowheads="1"/>
          </p:cNvSpPr>
          <p:nvPr>
            <p:ph type="title"/>
          </p:nvPr>
        </p:nvSpPr>
        <p:spPr>
          <a:xfrm>
            <a:off x="1721630" y="456443"/>
            <a:ext cx="8748742" cy="523041"/>
          </a:xfrm>
          <a:noFill/>
        </p:spPr>
        <p:txBody>
          <a:bodyPr vert="horz" lIns="95837" tIns="48730" rIns="95837" bIns="48730" rtlCol="0" anchor="ctr">
            <a:normAutofit fontScale="90000"/>
          </a:bodyPr>
          <a:lstStyle/>
          <a:p>
            <a:pPr algn="ctr"/>
            <a:r>
              <a:rPr lang="en-US" altLang="en-US" dirty="0"/>
              <a:t>Definitions</a:t>
            </a:r>
          </a:p>
        </p:txBody>
      </p:sp>
      <p:sp>
        <p:nvSpPr>
          <p:cNvPr id="40963" name="Rectangle 3">
            <a:extLst>
              <a:ext uri="{FF2B5EF4-FFF2-40B4-BE49-F238E27FC236}">
                <a16:creationId xmlns:a16="http://schemas.microsoft.com/office/drawing/2014/main" id="{0AAFC9F7-C6A0-4BEF-90F6-517E3695948F}"/>
              </a:ext>
            </a:extLst>
          </p:cNvPr>
          <p:cNvSpPr>
            <a:spLocks noChangeArrowheads="1"/>
          </p:cNvSpPr>
          <p:nvPr/>
        </p:nvSpPr>
        <p:spPr bwMode="auto">
          <a:xfrm>
            <a:off x="1280117" y="1238254"/>
            <a:ext cx="10329993" cy="164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2" tIns="47107" rIns="94212" bIns="47107"/>
          <a:lstStyle>
            <a:lvl1pPr>
              <a:spcBef>
                <a:spcPct val="20000"/>
              </a:spcBef>
              <a:buClr>
                <a:srgbClr val="FF9900"/>
              </a:buClr>
              <a:buFont typeface="CommonBullets" pitchFamily="34" charset="2"/>
              <a:buChar char="!"/>
              <a:defRPr sz="2400">
                <a:solidFill>
                  <a:schemeClr val="tx1"/>
                </a:solidFill>
                <a:latin typeface="Arial" panose="020B0604020202020204" pitchFamily="34" charset="0"/>
              </a:defRPr>
            </a:lvl1pPr>
            <a:lvl2pPr marL="742950" indent="-285750">
              <a:spcBef>
                <a:spcPct val="20000"/>
              </a:spcBef>
              <a:buClr>
                <a:srgbClr val="FF9900"/>
              </a:buClr>
              <a:buFont typeface="CommonBullets" pitchFamily="34" charset="2"/>
              <a:buChar char="&gt;"/>
              <a:defRPr sz="2300">
                <a:solidFill>
                  <a:schemeClr val="tx1"/>
                </a:solidFill>
                <a:latin typeface="Arial" panose="020B0604020202020204" pitchFamily="34" charset="0"/>
              </a:defRPr>
            </a:lvl2pPr>
            <a:lvl3pPr marL="1143000" indent="-228600">
              <a:spcBef>
                <a:spcPct val="20000"/>
              </a:spcBef>
              <a:buClr>
                <a:srgbClr val="FF9900"/>
              </a:buClr>
              <a:buFont typeface="CommonBullets" pitchFamily="34" charset="2"/>
              <a:buChar char="="/>
              <a:defRPr sz="2300">
                <a:solidFill>
                  <a:schemeClr val="tx1"/>
                </a:solidFill>
                <a:latin typeface="Arial" panose="020B0604020202020204" pitchFamily="34" charset="0"/>
              </a:defRPr>
            </a:lvl3pPr>
            <a:lvl4pPr marL="1600200" indent="-228600">
              <a:spcBef>
                <a:spcPct val="20000"/>
              </a:spcBef>
              <a:buClr>
                <a:srgbClr val="FF9900"/>
              </a:buClr>
              <a:buChar char="–"/>
              <a:defRPr sz="2000">
                <a:solidFill>
                  <a:schemeClr val="tx1"/>
                </a:solidFill>
                <a:latin typeface="Arial" panose="020B0604020202020204" pitchFamily="34" charset="0"/>
              </a:defRPr>
            </a:lvl4pPr>
            <a:lvl5pPr marL="2055813" indent="-227013">
              <a:spcBef>
                <a:spcPct val="20000"/>
              </a:spcBef>
              <a:buClr>
                <a:srgbClr val="FF9900"/>
              </a:buClr>
              <a:buChar char="•"/>
              <a:defRPr sz="2000">
                <a:solidFill>
                  <a:schemeClr val="tx1"/>
                </a:solidFill>
                <a:latin typeface="Arial" panose="020B0604020202020204" pitchFamily="34" charset="0"/>
              </a:defRPr>
            </a:lvl5pPr>
            <a:lvl6pPr marL="2513013" indent="-227013"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6pPr>
            <a:lvl7pPr marL="2970213" indent="-227013"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7pPr>
            <a:lvl8pPr marL="3427413" indent="-227013"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8pPr>
            <a:lvl9pPr marL="3884613" indent="-227013"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Supplied Air Respirator (SAR) or Airline Respirator</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An atmosphere-supplying respirator for which the source of breathing air is not designed to be carried by the user.</a:t>
            </a:r>
          </a:p>
        </p:txBody>
      </p:sp>
      <p:pic>
        <p:nvPicPr>
          <p:cNvPr id="40964" name="Picture 4">
            <a:extLst>
              <a:ext uri="{FF2B5EF4-FFF2-40B4-BE49-F238E27FC236}">
                <a16:creationId xmlns:a16="http://schemas.microsoft.com/office/drawing/2014/main" id="{199B02CE-BDEF-446C-BDE3-8139E4EE9E1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82" y="3298212"/>
            <a:ext cx="2300078" cy="24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a:extLst>
              <a:ext uri="{FF2B5EF4-FFF2-40B4-BE49-F238E27FC236}">
                <a16:creationId xmlns:a16="http://schemas.microsoft.com/office/drawing/2014/main" id="{324C1585-7C1C-4B99-A524-BA5D54E2DB5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0942" y="3191383"/>
            <a:ext cx="1460290" cy="283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62229C6D-8E9A-4DE6-A3B9-3E3D8A4924FF}"/>
              </a:ext>
            </a:extLst>
          </p:cNvPr>
          <p:cNvPicPr>
            <a:picLocks noChangeAspect="1"/>
          </p:cNvPicPr>
          <p:nvPr/>
        </p:nvPicPr>
        <p:blipFill>
          <a:blip r:embed="rId5"/>
          <a:stretch>
            <a:fillRect/>
          </a:stretch>
        </p:blipFill>
        <p:spPr>
          <a:xfrm>
            <a:off x="3996292" y="3537380"/>
            <a:ext cx="3803183" cy="2491740"/>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3DF160B-31E5-45D0-BA15-A7BDEF865424}"/>
              </a:ext>
            </a:extLst>
          </p:cNvPr>
          <p:cNvSpPr>
            <a:spLocks noChangeArrowheads="1"/>
          </p:cNvSpPr>
          <p:nvPr/>
        </p:nvSpPr>
        <p:spPr bwMode="auto">
          <a:xfrm>
            <a:off x="1573813" y="186334"/>
            <a:ext cx="9044373" cy="8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37" tIns="48730" rIns="95837" bIns="48730" anchor="ctr"/>
          <a:lstStyle>
            <a:lvl1pPr defTabSz="871538">
              <a:defRPr sz="2800">
                <a:solidFill>
                  <a:srgbClr val="FFFFFF"/>
                </a:solidFill>
                <a:latin typeface="Arial" panose="020B0604020202020204" pitchFamily="34" charset="0"/>
              </a:defRPr>
            </a:lvl1pPr>
            <a:lvl2pPr marL="742950" indent="-285750" defTabSz="871538">
              <a:defRPr sz="2800">
                <a:solidFill>
                  <a:srgbClr val="FFFFFF"/>
                </a:solidFill>
                <a:latin typeface="Arial" panose="020B0604020202020204" pitchFamily="34" charset="0"/>
              </a:defRPr>
            </a:lvl2pPr>
            <a:lvl3pPr marL="1143000" indent="-228600" defTabSz="871538">
              <a:defRPr sz="2800">
                <a:solidFill>
                  <a:srgbClr val="FFFFFF"/>
                </a:solidFill>
                <a:latin typeface="Arial" panose="020B0604020202020204" pitchFamily="34" charset="0"/>
              </a:defRPr>
            </a:lvl3pPr>
            <a:lvl4pPr marL="1600200" indent="-228600" defTabSz="871538">
              <a:defRPr sz="2800">
                <a:solidFill>
                  <a:srgbClr val="FFFFFF"/>
                </a:solidFill>
                <a:latin typeface="Arial" panose="020B0604020202020204" pitchFamily="34" charset="0"/>
              </a:defRPr>
            </a:lvl4pPr>
            <a:lvl5pPr marL="2057400" indent="-228600" defTabSz="871538">
              <a:defRPr sz="2800">
                <a:solidFill>
                  <a:srgbClr val="FFFFFF"/>
                </a:solidFill>
                <a:latin typeface="Arial" panose="020B0604020202020204" pitchFamily="34" charset="0"/>
              </a:defRPr>
            </a:lvl5pPr>
            <a:lvl6pPr marL="2514600" indent="-228600" defTabSz="871538"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871538"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871538"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871538"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ctr" defTabSz="871538"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9E1B32"/>
                </a:solidFill>
                <a:effectLst/>
                <a:uLnTx/>
                <a:uFillTx/>
                <a:latin typeface="Franklin Gothic Demi" panose="020B0603020102020204" pitchFamily="34" charset="0"/>
                <a:ea typeface="+mj-ea"/>
                <a:cs typeface="+mj-cs"/>
              </a:rPr>
              <a:t>Definitions</a:t>
            </a:r>
            <a:endParaRPr kumimoji="0" lang="en-US" altLang="en-US" sz="4400" b="1" i="0" u="none" strike="noStrike" kern="1200" cap="none" spc="0" normalizeH="0" baseline="0" noProof="0" dirty="0">
              <a:ln>
                <a:noFill/>
              </a:ln>
              <a:solidFill>
                <a:srgbClr val="9E1B32">
                  <a:lumMod val="75000"/>
                </a:srgbClr>
              </a:solidFill>
              <a:effectLst/>
              <a:uLnTx/>
              <a:uFillTx/>
              <a:latin typeface="Franklin Gothic Demi"/>
              <a:ea typeface="+mn-ea"/>
              <a:cs typeface="+mn-cs"/>
            </a:endParaRPr>
          </a:p>
        </p:txBody>
      </p:sp>
      <p:sp>
        <p:nvSpPr>
          <p:cNvPr id="43011" name="Rectangle 3">
            <a:extLst>
              <a:ext uri="{FF2B5EF4-FFF2-40B4-BE49-F238E27FC236}">
                <a16:creationId xmlns:a16="http://schemas.microsoft.com/office/drawing/2014/main" id="{6570C4F5-116E-4939-82ED-156D311B155F}"/>
              </a:ext>
            </a:extLst>
          </p:cNvPr>
          <p:cNvSpPr>
            <a:spLocks noChangeArrowheads="1"/>
          </p:cNvSpPr>
          <p:nvPr/>
        </p:nvSpPr>
        <p:spPr bwMode="auto">
          <a:xfrm>
            <a:off x="905784" y="1461418"/>
            <a:ext cx="9556466" cy="8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2" tIns="47107" rIns="94212" bIns="47107"/>
          <a:lstStyle>
            <a:lvl1pPr>
              <a:spcBef>
                <a:spcPct val="20000"/>
              </a:spcBef>
              <a:buClr>
                <a:srgbClr val="FF9900"/>
              </a:buClr>
              <a:buFont typeface="CommonBullets" pitchFamily="34" charset="2"/>
              <a:buChar char="!"/>
              <a:defRPr sz="2400">
                <a:solidFill>
                  <a:schemeClr val="tx1"/>
                </a:solidFill>
                <a:latin typeface="Arial" panose="020B0604020202020204" pitchFamily="34" charset="0"/>
              </a:defRPr>
            </a:lvl1pPr>
            <a:lvl2pPr marL="742950" indent="-285750">
              <a:spcBef>
                <a:spcPct val="20000"/>
              </a:spcBef>
              <a:buClr>
                <a:srgbClr val="FF9900"/>
              </a:buClr>
              <a:buFont typeface="CommonBullets" pitchFamily="34" charset="2"/>
              <a:buChar char="&gt;"/>
              <a:defRPr sz="2300">
                <a:solidFill>
                  <a:schemeClr val="tx1"/>
                </a:solidFill>
                <a:latin typeface="Arial" panose="020B0604020202020204" pitchFamily="34" charset="0"/>
              </a:defRPr>
            </a:lvl2pPr>
            <a:lvl3pPr marL="1143000" indent="-228600">
              <a:spcBef>
                <a:spcPct val="20000"/>
              </a:spcBef>
              <a:buClr>
                <a:srgbClr val="FF9900"/>
              </a:buClr>
              <a:buFont typeface="CommonBullets" pitchFamily="34" charset="2"/>
              <a:buChar char="="/>
              <a:defRPr sz="2300">
                <a:solidFill>
                  <a:schemeClr val="tx1"/>
                </a:solidFill>
                <a:latin typeface="Arial" panose="020B0604020202020204" pitchFamily="34" charset="0"/>
              </a:defRPr>
            </a:lvl3pPr>
            <a:lvl4pPr marL="1600200" indent="-228600">
              <a:spcBef>
                <a:spcPct val="20000"/>
              </a:spcBef>
              <a:buClr>
                <a:srgbClr val="FF9900"/>
              </a:buClr>
              <a:buChar char="–"/>
              <a:defRPr sz="2000">
                <a:solidFill>
                  <a:schemeClr val="tx1"/>
                </a:solidFill>
                <a:latin typeface="Arial" panose="020B0604020202020204" pitchFamily="34" charset="0"/>
              </a:defRPr>
            </a:lvl4pPr>
            <a:lvl5pPr marL="2054225" indent="-225425">
              <a:spcBef>
                <a:spcPct val="20000"/>
              </a:spcBef>
              <a:buClr>
                <a:srgbClr val="FF9900"/>
              </a:buClr>
              <a:buChar char="•"/>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Self-Contained Breathing Apparatus (SCBA) </a:t>
            </a:r>
          </a:p>
        </p:txBody>
      </p:sp>
      <p:sp>
        <p:nvSpPr>
          <p:cNvPr id="6" name="TextBox 5">
            <a:extLst>
              <a:ext uri="{FF2B5EF4-FFF2-40B4-BE49-F238E27FC236}">
                <a16:creationId xmlns:a16="http://schemas.microsoft.com/office/drawing/2014/main" id="{CE61B273-63BE-42C0-9AC2-D8CC3D74EAF2}"/>
              </a:ext>
            </a:extLst>
          </p:cNvPr>
          <p:cNvSpPr txBox="1"/>
          <p:nvPr/>
        </p:nvSpPr>
        <p:spPr>
          <a:xfrm>
            <a:off x="905784" y="2736502"/>
            <a:ext cx="653934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nstantia"/>
                <a:ea typeface="+mn-ea"/>
                <a:cs typeface="+mn-cs"/>
              </a:rPr>
              <a:t>An atmosphere-supplying respirator for which the breathing air source is designed to be carried by the user.</a:t>
            </a:r>
          </a:p>
        </p:txBody>
      </p:sp>
      <p:pic>
        <p:nvPicPr>
          <p:cNvPr id="2" name="Picture 1">
            <a:extLst>
              <a:ext uri="{FF2B5EF4-FFF2-40B4-BE49-F238E27FC236}">
                <a16:creationId xmlns:a16="http://schemas.microsoft.com/office/drawing/2014/main" id="{3C33C569-4ECF-47BA-8A15-A5C595F57DE2}"/>
              </a:ext>
            </a:extLst>
          </p:cNvPr>
          <p:cNvPicPr>
            <a:picLocks noChangeAspect="1"/>
          </p:cNvPicPr>
          <p:nvPr/>
        </p:nvPicPr>
        <p:blipFill rotWithShape="1">
          <a:blip r:embed="rId3"/>
          <a:srcRect r="50000" b="4865"/>
          <a:stretch/>
        </p:blipFill>
        <p:spPr>
          <a:xfrm>
            <a:off x="8063685" y="2307013"/>
            <a:ext cx="2668801" cy="3773506"/>
          </a:xfrm>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3DF160B-31E5-45D0-BA15-A7BDEF865424}"/>
              </a:ext>
            </a:extLst>
          </p:cNvPr>
          <p:cNvSpPr>
            <a:spLocks noChangeArrowheads="1"/>
          </p:cNvSpPr>
          <p:nvPr/>
        </p:nvSpPr>
        <p:spPr bwMode="auto">
          <a:xfrm>
            <a:off x="1573813" y="186334"/>
            <a:ext cx="9044373" cy="8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37" tIns="48730" rIns="95837" bIns="48730" anchor="ctr"/>
          <a:lstStyle>
            <a:lvl1pPr defTabSz="871538">
              <a:defRPr sz="2800">
                <a:solidFill>
                  <a:srgbClr val="FFFFFF"/>
                </a:solidFill>
                <a:latin typeface="Arial" panose="020B0604020202020204" pitchFamily="34" charset="0"/>
              </a:defRPr>
            </a:lvl1pPr>
            <a:lvl2pPr marL="742950" indent="-285750" defTabSz="871538">
              <a:defRPr sz="2800">
                <a:solidFill>
                  <a:srgbClr val="FFFFFF"/>
                </a:solidFill>
                <a:latin typeface="Arial" panose="020B0604020202020204" pitchFamily="34" charset="0"/>
              </a:defRPr>
            </a:lvl2pPr>
            <a:lvl3pPr marL="1143000" indent="-228600" defTabSz="871538">
              <a:defRPr sz="2800">
                <a:solidFill>
                  <a:srgbClr val="FFFFFF"/>
                </a:solidFill>
                <a:latin typeface="Arial" panose="020B0604020202020204" pitchFamily="34" charset="0"/>
              </a:defRPr>
            </a:lvl3pPr>
            <a:lvl4pPr marL="1600200" indent="-228600" defTabSz="871538">
              <a:defRPr sz="2800">
                <a:solidFill>
                  <a:srgbClr val="FFFFFF"/>
                </a:solidFill>
                <a:latin typeface="Arial" panose="020B0604020202020204" pitchFamily="34" charset="0"/>
              </a:defRPr>
            </a:lvl4pPr>
            <a:lvl5pPr marL="2057400" indent="-228600" defTabSz="871538">
              <a:defRPr sz="2800">
                <a:solidFill>
                  <a:srgbClr val="FFFFFF"/>
                </a:solidFill>
                <a:latin typeface="Arial" panose="020B0604020202020204" pitchFamily="34" charset="0"/>
              </a:defRPr>
            </a:lvl5pPr>
            <a:lvl6pPr marL="2514600" indent="-228600" defTabSz="871538"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871538"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871538"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871538"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ctr" defTabSz="871538"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9E1B32"/>
                </a:solidFill>
                <a:effectLst/>
                <a:uLnTx/>
                <a:uFillTx/>
                <a:latin typeface="Franklin Gothic Demi" panose="020B0603020102020204" pitchFamily="34" charset="0"/>
                <a:ea typeface="+mj-ea"/>
                <a:cs typeface="+mj-cs"/>
              </a:rPr>
              <a:t>Definitions</a:t>
            </a:r>
            <a:endParaRPr kumimoji="0" lang="en-US" altLang="en-US" sz="4400" b="1" i="0" u="none" strike="noStrike" kern="1200" cap="none" spc="0" normalizeH="0" baseline="0" noProof="0" dirty="0">
              <a:ln>
                <a:noFill/>
              </a:ln>
              <a:solidFill>
                <a:srgbClr val="9E1B32">
                  <a:lumMod val="75000"/>
                </a:srgbClr>
              </a:solidFill>
              <a:effectLst/>
              <a:uLnTx/>
              <a:uFillTx/>
              <a:latin typeface="Franklin Gothic Demi"/>
              <a:ea typeface="+mn-ea"/>
              <a:cs typeface="+mn-cs"/>
            </a:endParaRPr>
          </a:p>
        </p:txBody>
      </p:sp>
      <p:sp>
        <p:nvSpPr>
          <p:cNvPr id="43011" name="Rectangle 3">
            <a:extLst>
              <a:ext uri="{FF2B5EF4-FFF2-40B4-BE49-F238E27FC236}">
                <a16:creationId xmlns:a16="http://schemas.microsoft.com/office/drawing/2014/main" id="{6570C4F5-116E-4939-82ED-156D311B155F}"/>
              </a:ext>
            </a:extLst>
          </p:cNvPr>
          <p:cNvSpPr>
            <a:spLocks noChangeArrowheads="1"/>
          </p:cNvSpPr>
          <p:nvPr/>
        </p:nvSpPr>
        <p:spPr bwMode="auto">
          <a:xfrm>
            <a:off x="905784" y="1461418"/>
            <a:ext cx="9556466" cy="8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2" tIns="47107" rIns="94212" bIns="47107"/>
          <a:lstStyle>
            <a:lvl1pPr>
              <a:spcBef>
                <a:spcPct val="20000"/>
              </a:spcBef>
              <a:buClr>
                <a:srgbClr val="FF9900"/>
              </a:buClr>
              <a:buFont typeface="CommonBullets" pitchFamily="34" charset="2"/>
              <a:buChar char="!"/>
              <a:defRPr sz="2400">
                <a:solidFill>
                  <a:schemeClr val="tx1"/>
                </a:solidFill>
                <a:latin typeface="Arial" panose="020B0604020202020204" pitchFamily="34" charset="0"/>
              </a:defRPr>
            </a:lvl1pPr>
            <a:lvl2pPr marL="742950" indent="-285750">
              <a:spcBef>
                <a:spcPct val="20000"/>
              </a:spcBef>
              <a:buClr>
                <a:srgbClr val="FF9900"/>
              </a:buClr>
              <a:buFont typeface="CommonBullets" pitchFamily="34" charset="2"/>
              <a:buChar char="&gt;"/>
              <a:defRPr sz="2300">
                <a:solidFill>
                  <a:schemeClr val="tx1"/>
                </a:solidFill>
                <a:latin typeface="Arial" panose="020B0604020202020204" pitchFamily="34" charset="0"/>
              </a:defRPr>
            </a:lvl2pPr>
            <a:lvl3pPr marL="1143000" indent="-228600">
              <a:spcBef>
                <a:spcPct val="20000"/>
              </a:spcBef>
              <a:buClr>
                <a:srgbClr val="FF9900"/>
              </a:buClr>
              <a:buFont typeface="CommonBullets" pitchFamily="34" charset="2"/>
              <a:buChar char="="/>
              <a:defRPr sz="2300">
                <a:solidFill>
                  <a:schemeClr val="tx1"/>
                </a:solidFill>
                <a:latin typeface="Arial" panose="020B0604020202020204" pitchFamily="34" charset="0"/>
              </a:defRPr>
            </a:lvl3pPr>
            <a:lvl4pPr marL="1600200" indent="-228600">
              <a:spcBef>
                <a:spcPct val="20000"/>
              </a:spcBef>
              <a:buClr>
                <a:srgbClr val="FF9900"/>
              </a:buClr>
              <a:buChar char="–"/>
              <a:defRPr sz="2000">
                <a:solidFill>
                  <a:schemeClr val="tx1"/>
                </a:solidFill>
                <a:latin typeface="Arial" panose="020B0604020202020204" pitchFamily="34" charset="0"/>
              </a:defRPr>
            </a:lvl4pPr>
            <a:lvl5pPr marL="2054225" indent="-225425">
              <a:spcBef>
                <a:spcPct val="20000"/>
              </a:spcBef>
              <a:buClr>
                <a:srgbClr val="FF9900"/>
              </a:buClr>
              <a:buChar char="•"/>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lr>
                <a:srgbClr val="FF9900"/>
              </a:buClr>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Escape-Only Respirator</a:t>
            </a:r>
          </a:p>
        </p:txBody>
      </p:sp>
      <p:sp>
        <p:nvSpPr>
          <p:cNvPr id="6" name="TextBox 5">
            <a:extLst>
              <a:ext uri="{FF2B5EF4-FFF2-40B4-BE49-F238E27FC236}">
                <a16:creationId xmlns:a16="http://schemas.microsoft.com/office/drawing/2014/main" id="{CE61B273-63BE-42C0-9AC2-D8CC3D74EAF2}"/>
              </a:ext>
            </a:extLst>
          </p:cNvPr>
          <p:cNvSpPr txBox="1"/>
          <p:nvPr/>
        </p:nvSpPr>
        <p:spPr>
          <a:xfrm>
            <a:off x="905785" y="2736502"/>
            <a:ext cx="6200410" cy="954107"/>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A respirator intended to be used only for emergency exit</a:t>
            </a:r>
            <a:endParaRPr kumimoji="0" lang="en-US" altLang="en-US" sz="2800" b="1" i="0" u="none" strike="noStrike" kern="1200" cap="none" spc="0" normalizeH="0" baseline="0" noProof="0" dirty="0">
              <a:ln>
                <a:noFill/>
              </a:ln>
              <a:solidFill>
                <a:srgbClr val="000000"/>
              </a:solidFill>
              <a:effectLst/>
              <a:uLnTx/>
              <a:uFillTx/>
              <a:latin typeface="Constantia"/>
              <a:ea typeface="+mn-ea"/>
              <a:cs typeface="+mn-cs"/>
            </a:endParaRPr>
          </a:p>
        </p:txBody>
      </p:sp>
      <p:pic>
        <p:nvPicPr>
          <p:cNvPr id="4" name="Picture 3">
            <a:extLst>
              <a:ext uri="{FF2B5EF4-FFF2-40B4-BE49-F238E27FC236}">
                <a16:creationId xmlns:a16="http://schemas.microsoft.com/office/drawing/2014/main" id="{8E42A512-8E53-4C04-9D64-E3D65B9AB8F6}"/>
              </a:ext>
            </a:extLst>
          </p:cNvPr>
          <p:cNvPicPr>
            <a:picLocks noChangeAspect="1"/>
          </p:cNvPicPr>
          <p:nvPr/>
        </p:nvPicPr>
        <p:blipFill>
          <a:blip r:embed="rId3"/>
          <a:stretch>
            <a:fillRect/>
          </a:stretch>
        </p:blipFill>
        <p:spPr>
          <a:xfrm>
            <a:off x="7382827" y="2841307"/>
            <a:ext cx="3498533" cy="3250116"/>
          </a:xfrm>
          <a:prstGeom prst="rect">
            <a:avLst/>
          </a:prstGeom>
        </p:spPr>
      </p:pic>
    </p:spTree>
    <p:extLst>
      <p:ext uri="{BB962C8B-B14F-4D97-AF65-F5344CB8AC3E}">
        <p14:creationId xmlns:p14="http://schemas.microsoft.com/office/powerpoint/2010/main" val="91122634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A5C2FA7-9474-4663-9BAF-BFA1530A8CD7}"/>
              </a:ext>
            </a:extLst>
          </p:cNvPr>
          <p:cNvSpPr>
            <a:spLocks noGrp="1" noChangeArrowheads="1"/>
          </p:cNvSpPr>
          <p:nvPr>
            <p:ph type="title"/>
          </p:nvPr>
        </p:nvSpPr>
        <p:spPr>
          <a:xfrm>
            <a:off x="957943" y="66601"/>
            <a:ext cx="9512429" cy="1140292"/>
          </a:xfrm>
          <a:noFill/>
        </p:spPr>
        <p:txBody>
          <a:bodyPr vert="horz" lIns="95837" tIns="48730" rIns="95837" bIns="48730" rtlCol="0" anchor="ctr">
            <a:normAutofit/>
          </a:bodyPr>
          <a:lstStyle/>
          <a:p>
            <a:pPr algn="ctr"/>
            <a:r>
              <a:rPr lang="en-US" altLang="en-US" sz="4000" dirty="0"/>
              <a:t>Respirator</a:t>
            </a:r>
            <a:r>
              <a:rPr lang="en-US" altLang="en-US" dirty="0"/>
              <a:t> Program</a:t>
            </a:r>
          </a:p>
        </p:txBody>
      </p:sp>
      <p:sp>
        <p:nvSpPr>
          <p:cNvPr id="69635" name="Rectangle 3">
            <a:extLst>
              <a:ext uri="{FF2B5EF4-FFF2-40B4-BE49-F238E27FC236}">
                <a16:creationId xmlns:a16="http://schemas.microsoft.com/office/drawing/2014/main" id="{641AD00B-B5AA-4873-9048-F96290B83302}"/>
              </a:ext>
            </a:extLst>
          </p:cNvPr>
          <p:cNvSpPr>
            <a:spLocks noGrp="1" noChangeArrowheads="1"/>
          </p:cNvSpPr>
          <p:nvPr>
            <p:ph type="body" idx="1"/>
          </p:nvPr>
        </p:nvSpPr>
        <p:spPr>
          <a:xfrm>
            <a:off x="979715" y="1206892"/>
            <a:ext cx="10254342" cy="4249296"/>
          </a:xfrm>
          <a:noFill/>
        </p:spPr>
        <p:txBody>
          <a:bodyPr vert="horz" lIns="95837" tIns="48730" rIns="95837" bIns="48730" rtlCol="0">
            <a:normAutofit fontScale="92500" lnSpcReduction="10000"/>
          </a:bodyPr>
          <a:lstStyle/>
          <a:p>
            <a:r>
              <a:rPr lang="en-US" altLang="en-US" b="1" dirty="0"/>
              <a:t>Written program</a:t>
            </a:r>
            <a:r>
              <a:rPr lang="en-US" altLang="en-US" dirty="0"/>
              <a:t>  -  </a:t>
            </a:r>
            <a:r>
              <a:rPr lang="en-US" altLang="en-US" b="1" dirty="0"/>
              <a:t>worksite-specific procedures</a:t>
            </a:r>
            <a:endParaRPr lang="en-US" altLang="en-US" dirty="0"/>
          </a:p>
          <a:p>
            <a:r>
              <a:rPr lang="en-US" altLang="en-US" dirty="0"/>
              <a:t>Must update program as necessary</a:t>
            </a:r>
          </a:p>
          <a:p>
            <a:r>
              <a:rPr lang="en-US" altLang="en-US" b="1" dirty="0"/>
              <a:t>Program administrator</a:t>
            </a:r>
            <a:r>
              <a:rPr lang="en-US" altLang="en-US" dirty="0"/>
              <a:t> qualified person to administer the program</a:t>
            </a:r>
          </a:p>
          <a:p>
            <a:r>
              <a:rPr lang="en-US" altLang="en-US" dirty="0"/>
              <a:t>Must provide:</a:t>
            </a:r>
          </a:p>
          <a:p>
            <a:pPr lvl="1"/>
            <a:r>
              <a:rPr lang="en-US" altLang="en-US" dirty="0"/>
              <a:t>Respirators</a:t>
            </a:r>
          </a:p>
          <a:p>
            <a:pPr lvl="1"/>
            <a:r>
              <a:rPr lang="en-US" altLang="en-US" dirty="0"/>
              <a:t>Training</a:t>
            </a:r>
          </a:p>
          <a:p>
            <a:pPr lvl="1"/>
            <a:r>
              <a:rPr lang="en-US" altLang="en-US" dirty="0"/>
              <a:t>Medical evaluations </a:t>
            </a:r>
          </a:p>
          <a:p>
            <a:pPr lvl="1"/>
            <a:r>
              <a:rPr lang="en-US" altLang="en-US" dirty="0"/>
              <a:t>……at no cost to the employee</a:t>
            </a:r>
          </a:p>
        </p:txBody>
      </p:sp>
      <p:sp>
        <p:nvSpPr>
          <p:cNvPr id="47108" name="Rectangle 4">
            <a:extLst>
              <a:ext uri="{FF2B5EF4-FFF2-40B4-BE49-F238E27FC236}">
                <a16:creationId xmlns:a16="http://schemas.microsoft.com/office/drawing/2014/main" id="{2E3ED4F2-75F7-46B1-A6C0-398957E0ABDE}"/>
              </a:ext>
            </a:extLst>
          </p:cNvPr>
          <p:cNvSpPr>
            <a:spLocks noChangeArrowheads="1"/>
          </p:cNvSpPr>
          <p:nvPr/>
        </p:nvSpPr>
        <p:spPr bwMode="auto">
          <a:xfrm>
            <a:off x="2197563" y="6050699"/>
            <a:ext cx="7796874" cy="38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endParaRPr lang="en-US" altLang="en-US" sz="1842" dirty="0">
              <a:solidFill>
                <a:schemeClr val="tx1"/>
              </a:solidFill>
            </a:endParaRPr>
          </a:p>
        </p:txBody>
      </p:sp>
      <p:sp>
        <p:nvSpPr>
          <p:cNvPr id="69637" name="Rectangle 5">
            <a:extLst>
              <a:ext uri="{FF2B5EF4-FFF2-40B4-BE49-F238E27FC236}">
                <a16:creationId xmlns:a16="http://schemas.microsoft.com/office/drawing/2014/main" id="{B5439F25-1769-4FB0-9739-3C01DAD0B0A8}"/>
              </a:ext>
            </a:extLst>
          </p:cNvPr>
          <p:cNvSpPr>
            <a:spLocks noChangeArrowheads="1"/>
          </p:cNvSpPr>
          <p:nvPr/>
        </p:nvSpPr>
        <p:spPr bwMode="auto">
          <a:xfrm>
            <a:off x="1136470" y="5456188"/>
            <a:ext cx="9481717" cy="44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251" u="sng" dirty="0">
                <a:solidFill>
                  <a:schemeClr val="tx1"/>
                </a:solidFill>
                <a:latin typeface="+mn-lt"/>
              </a:rPr>
              <a:t>Note</a:t>
            </a:r>
            <a:r>
              <a:rPr lang="en-US" altLang="en-US" sz="2251" dirty="0">
                <a:solidFill>
                  <a:schemeClr val="tx1"/>
                </a:solidFill>
                <a:latin typeface="+mn-lt"/>
              </a:rPr>
              <a:t>:  See </a:t>
            </a:r>
            <a:r>
              <a:rPr lang="en-US" altLang="en-US" sz="2251" i="1" dirty="0">
                <a:solidFill>
                  <a:schemeClr val="tx1"/>
                </a:solidFill>
                <a:latin typeface="+mn-lt"/>
              </a:rPr>
              <a:t>Small Entity Compliance Guide</a:t>
            </a:r>
            <a:endParaRPr lang="en-US" altLang="en-US" sz="2251" dirty="0">
              <a:solidFill>
                <a:schemeClr val="tx1"/>
              </a:solidFill>
              <a:latin typeface="+mn-lt"/>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BEA4F10-BF78-4FE3-B546-BDD8842DCBE9}"/>
              </a:ext>
            </a:extLst>
          </p:cNvPr>
          <p:cNvSpPr>
            <a:spLocks noGrp="1" noChangeArrowheads="1"/>
          </p:cNvSpPr>
          <p:nvPr>
            <p:ph type="title"/>
          </p:nvPr>
        </p:nvSpPr>
        <p:spPr>
          <a:xfrm>
            <a:off x="992777" y="219288"/>
            <a:ext cx="9477595" cy="1143541"/>
          </a:xfrm>
          <a:noFill/>
        </p:spPr>
        <p:txBody>
          <a:bodyPr vert="horz" lIns="95837" tIns="48730" rIns="95837" bIns="48730" rtlCol="0" anchor="ctr">
            <a:normAutofit/>
          </a:bodyPr>
          <a:lstStyle/>
          <a:p>
            <a:pPr algn="ctr"/>
            <a:r>
              <a:rPr lang="en-US" altLang="en-US" sz="4000" dirty="0"/>
              <a:t>Respirator Program </a:t>
            </a:r>
            <a:br>
              <a:rPr lang="en-US" altLang="en-US" dirty="0"/>
            </a:br>
            <a:r>
              <a:rPr lang="en-US" altLang="en-US" sz="3070" dirty="0"/>
              <a:t>Where Respirator Use is Not Required</a:t>
            </a:r>
          </a:p>
        </p:txBody>
      </p:sp>
      <p:sp>
        <p:nvSpPr>
          <p:cNvPr id="71683" name="Rectangle 3">
            <a:extLst>
              <a:ext uri="{FF2B5EF4-FFF2-40B4-BE49-F238E27FC236}">
                <a16:creationId xmlns:a16="http://schemas.microsoft.com/office/drawing/2014/main" id="{347FFAFF-0274-4467-ACF1-D441936E6904}"/>
              </a:ext>
            </a:extLst>
          </p:cNvPr>
          <p:cNvSpPr>
            <a:spLocks noGrp="1" noChangeArrowheads="1"/>
          </p:cNvSpPr>
          <p:nvPr>
            <p:ph type="body" idx="1"/>
          </p:nvPr>
        </p:nvSpPr>
        <p:spPr>
          <a:xfrm>
            <a:off x="391886" y="1591863"/>
            <a:ext cx="11155680" cy="3776971"/>
          </a:xfrm>
          <a:noFill/>
        </p:spPr>
        <p:txBody>
          <a:bodyPr>
            <a:normAutofit lnSpcReduction="10000"/>
          </a:bodyPr>
          <a:lstStyle/>
          <a:p>
            <a:r>
              <a:rPr lang="en-US" altLang="en-US" sz="2353" dirty="0"/>
              <a:t>Provide at employee’s request or permit employees to use their own respirators, if such use in itself will not create a hazard</a:t>
            </a:r>
          </a:p>
          <a:p>
            <a:r>
              <a:rPr lang="en-US" altLang="en-US" sz="2353" dirty="0"/>
              <a:t>Voluntary  - provide users with the information contained in Appendix D</a:t>
            </a:r>
          </a:p>
          <a:p>
            <a:r>
              <a:rPr lang="en-US" altLang="en-US" sz="2353" dirty="0"/>
              <a:t>Establish and implement minimal elements of written program … ensure that:</a:t>
            </a:r>
          </a:p>
          <a:p>
            <a:pPr lvl="1"/>
            <a:r>
              <a:rPr lang="en-US" altLang="en-US" sz="1953" b="1" dirty="0"/>
              <a:t>Medically able to use the respirator</a:t>
            </a:r>
            <a:r>
              <a:rPr lang="en-US" altLang="en-US" sz="1953" dirty="0"/>
              <a:t> </a:t>
            </a:r>
          </a:p>
          <a:p>
            <a:pPr lvl="1"/>
            <a:r>
              <a:rPr lang="en-US" altLang="en-US" sz="1953" dirty="0"/>
              <a:t>cleaned</a:t>
            </a:r>
          </a:p>
          <a:p>
            <a:pPr lvl="1"/>
            <a:r>
              <a:rPr lang="en-US" altLang="en-US" sz="1953" dirty="0"/>
              <a:t>stored</a:t>
            </a:r>
          </a:p>
          <a:p>
            <a:pPr lvl="1"/>
            <a:r>
              <a:rPr lang="en-US" altLang="en-US" sz="1953" dirty="0"/>
              <a:t>maintained so it </a:t>
            </a:r>
            <a:r>
              <a:rPr lang="en-US" altLang="en-US" sz="1953" b="1" dirty="0"/>
              <a:t>does not present a health </a:t>
            </a:r>
            <a:r>
              <a:rPr lang="en-US" altLang="en-US" sz="1953" b="1" dirty="0">
                <a:latin typeface="Times New Roman" panose="02020603050405020304" pitchFamily="18" charset="0"/>
                <a:cs typeface="Times New Roman" panose="02020603050405020304" pitchFamily="18" charset="0"/>
              </a:rPr>
              <a:t>hazard</a:t>
            </a:r>
            <a:r>
              <a:rPr lang="en-US" altLang="en-US" sz="1953" dirty="0"/>
              <a:t> to the user</a:t>
            </a:r>
          </a:p>
          <a:p>
            <a:pPr lvl="1"/>
            <a:endParaRPr lang="en-US" altLang="en-US" sz="1851" dirty="0"/>
          </a:p>
        </p:txBody>
      </p:sp>
      <p:sp>
        <p:nvSpPr>
          <p:cNvPr id="5" name="Rectangle 3">
            <a:extLst>
              <a:ext uri="{FF2B5EF4-FFF2-40B4-BE49-F238E27FC236}">
                <a16:creationId xmlns:a16="http://schemas.microsoft.com/office/drawing/2014/main" id="{A31D9056-CF5C-4A12-A35D-CB91A42A2208}"/>
              </a:ext>
            </a:extLst>
          </p:cNvPr>
          <p:cNvSpPr>
            <a:spLocks noChangeArrowheads="1"/>
          </p:cNvSpPr>
          <p:nvPr/>
        </p:nvSpPr>
        <p:spPr bwMode="auto">
          <a:xfrm>
            <a:off x="391886" y="5266137"/>
            <a:ext cx="11408228" cy="71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000" dirty="0">
                <a:solidFill>
                  <a:schemeClr val="tx1"/>
                </a:solidFill>
                <a:latin typeface="+mn-lt"/>
                <a:cs typeface="Times New Roman" panose="02020603050405020304" pitchFamily="18" charset="0"/>
              </a:rPr>
              <a:t>Exception:  Voluntary use of filtering facepieces (dust masks), are not required to be included in written program.</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64CA456-62CC-4BAF-A51A-A6537D22D243}"/>
              </a:ext>
            </a:extLst>
          </p:cNvPr>
          <p:cNvSpPr>
            <a:spLocks noGrp="1" noChangeArrowheads="1"/>
          </p:cNvSpPr>
          <p:nvPr>
            <p:ph type="title"/>
          </p:nvPr>
        </p:nvSpPr>
        <p:spPr>
          <a:xfrm>
            <a:off x="940526" y="375226"/>
            <a:ext cx="9529846" cy="891871"/>
          </a:xfrm>
          <a:noFill/>
        </p:spPr>
        <p:txBody>
          <a:bodyPr/>
          <a:lstStyle/>
          <a:p>
            <a:pPr algn="ctr"/>
            <a:r>
              <a:rPr lang="en-US" altLang="en-US" sz="4000" dirty="0"/>
              <a:t>Respirator</a:t>
            </a:r>
            <a:r>
              <a:rPr lang="en-US" altLang="en-US" dirty="0"/>
              <a:t> Program Elements</a:t>
            </a:r>
          </a:p>
        </p:txBody>
      </p:sp>
      <p:sp>
        <p:nvSpPr>
          <p:cNvPr id="51203" name="Rectangle 3">
            <a:extLst>
              <a:ext uri="{FF2B5EF4-FFF2-40B4-BE49-F238E27FC236}">
                <a16:creationId xmlns:a16="http://schemas.microsoft.com/office/drawing/2014/main" id="{E5F05962-952C-4F51-9EA0-571F72A53388}"/>
              </a:ext>
            </a:extLst>
          </p:cNvPr>
          <p:cNvSpPr>
            <a:spLocks noGrp="1" noChangeArrowheads="1"/>
          </p:cNvSpPr>
          <p:nvPr>
            <p:ph type="body" idx="1"/>
          </p:nvPr>
        </p:nvSpPr>
        <p:spPr>
          <a:xfrm>
            <a:off x="1443789" y="1669832"/>
            <a:ext cx="3561347" cy="3303221"/>
          </a:xfrm>
          <a:noFill/>
        </p:spPr>
        <p:txBody>
          <a:bodyPr>
            <a:normAutofit/>
          </a:bodyPr>
          <a:lstStyle/>
          <a:p>
            <a:pPr>
              <a:buFont typeface="CommonBullets" pitchFamily="34" charset="2"/>
              <a:buNone/>
            </a:pPr>
            <a:r>
              <a:rPr lang="en-US" altLang="en-US" dirty="0"/>
              <a:t>1.  Selection</a:t>
            </a:r>
          </a:p>
          <a:p>
            <a:pPr>
              <a:buFont typeface="CommonBullets" pitchFamily="34" charset="2"/>
              <a:buNone/>
            </a:pPr>
            <a:r>
              <a:rPr lang="en-US" altLang="en-US" dirty="0"/>
              <a:t>2.  Medical evaluation</a:t>
            </a:r>
          </a:p>
          <a:p>
            <a:pPr>
              <a:buFont typeface="CommonBullets" pitchFamily="34" charset="2"/>
              <a:buNone/>
            </a:pPr>
            <a:r>
              <a:rPr lang="en-US" altLang="en-US" dirty="0"/>
              <a:t>3.  Fit testing</a:t>
            </a:r>
          </a:p>
          <a:p>
            <a:pPr>
              <a:buFont typeface="CommonBullets" pitchFamily="34" charset="2"/>
              <a:buNone/>
            </a:pPr>
            <a:r>
              <a:rPr lang="en-US" altLang="en-US" dirty="0"/>
              <a:t>4.  Use</a:t>
            </a:r>
          </a:p>
        </p:txBody>
      </p:sp>
      <p:sp>
        <p:nvSpPr>
          <p:cNvPr id="4" name="Rectangle 3">
            <a:extLst>
              <a:ext uri="{FF2B5EF4-FFF2-40B4-BE49-F238E27FC236}">
                <a16:creationId xmlns:a16="http://schemas.microsoft.com/office/drawing/2014/main" id="{BC7792DF-5813-4912-9326-775FFD1E4D0B}"/>
              </a:ext>
            </a:extLst>
          </p:cNvPr>
          <p:cNvSpPr txBox="1">
            <a:spLocks noChangeArrowheads="1"/>
          </p:cNvSpPr>
          <p:nvPr/>
        </p:nvSpPr>
        <p:spPr>
          <a:xfrm>
            <a:off x="6224338" y="1820896"/>
            <a:ext cx="5101390" cy="3152158"/>
          </a:xfrm>
          <a:prstGeom prst="rect">
            <a:avLst/>
          </a:prstGeom>
          <a:noFill/>
        </p:spPr>
        <p:txBody>
          <a:bodyPr vert="horz" lIns="91440" tIns="45720" rIns="91440" bIns="4572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1000"/>
              </a:spcBef>
              <a:spcAft>
                <a:spcPts val="1000"/>
              </a:spcAft>
              <a:buClrTx/>
              <a:buSzTx/>
              <a:buFont typeface="CommonBullets" pitchFamily="34" charset="2"/>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5.  Maintenance and care</a:t>
            </a:r>
          </a:p>
          <a:p>
            <a:pPr marL="228594" marR="0" lvl="0" indent="-228594" algn="l" defTabSz="914377" rtl="0" eaLnBrk="1" fontAlgn="auto" latinLnBrk="0" hangingPunct="1">
              <a:lnSpc>
                <a:spcPct val="100000"/>
              </a:lnSpc>
              <a:spcBef>
                <a:spcPts val="1000"/>
              </a:spcBef>
              <a:spcAft>
                <a:spcPts val="1000"/>
              </a:spcAft>
              <a:buClrTx/>
              <a:buSzTx/>
              <a:buFont typeface="CommonBullets" pitchFamily="34" charset="2"/>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6.  Breathing air quality and use</a:t>
            </a:r>
          </a:p>
          <a:p>
            <a:pPr marL="228594" marR="0" lvl="0" indent="-228594" algn="l" defTabSz="914377" rtl="0" eaLnBrk="1" fontAlgn="auto" latinLnBrk="0" hangingPunct="1">
              <a:lnSpc>
                <a:spcPct val="100000"/>
              </a:lnSpc>
              <a:spcBef>
                <a:spcPts val="1000"/>
              </a:spcBef>
              <a:spcAft>
                <a:spcPts val="1000"/>
              </a:spcAft>
              <a:buClrTx/>
              <a:buSzTx/>
              <a:buFont typeface="CommonBullets" pitchFamily="34" charset="2"/>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7.  Training</a:t>
            </a:r>
          </a:p>
          <a:p>
            <a:pPr marL="228594" marR="0" lvl="0" indent="-228594" algn="l" defTabSz="914377" rtl="0" eaLnBrk="1" fontAlgn="auto" latinLnBrk="0" hangingPunct="1">
              <a:lnSpc>
                <a:spcPct val="100000"/>
              </a:lnSpc>
              <a:spcBef>
                <a:spcPts val="1000"/>
              </a:spcBef>
              <a:spcAft>
                <a:spcPts val="1000"/>
              </a:spcAft>
              <a:buClrTx/>
              <a:buSzTx/>
              <a:buFont typeface="CommonBullets" pitchFamily="34" charset="2"/>
              <a:buNone/>
              <a:tabLst/>
              <a:defRPr/>
            </a:pPr>
            <a:r>
              <a:rPr kumimoji="0" lang="en-US" altLang="en-US" sz="2800" b="0" i="0" u="none" strike="noStrike" kern="1200" cap="none" spc="0" normalizeH="0" baseline="0" noProof="0" dirty="0">
                <a:ln>
                  <a:noFill/>
                </a:ln>
                <a:solidFill>
                  <a:srgbClr val="000000"/>
                </a:solidFill>
                <a:effectLst/>
                <a:uLnTx/>
                <a:uFillTx/>
                <a:latin typeface="Constantia"/>
                <a:ea typeface="+mn-ea"/>
                <a:cs typeface="+mn-cs"/>
              </a:rPr>
              <a:t>8.  Program evaluation</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9077DE0-086B-4AA4-91D1-9B6B15404F42}"/>
              </a:ext>
            </a:extLst>
          </p:cNvPr>
          <p:cNvSpPr>
            <a:spLocks noGrp="1" noChangeArrowheads="1"/>
          </p:cNvSpPr>
          <p:nvPr>
            <p:ph type="title"/>
          </p:nvPr>
        </p:nvSpPr>
        <p:spPr>
          <a:xfrm>
            <a:off x="838200" y="365128"/>
            <a:ext cx="10515600" cy="918107"/>
          </a:xfrm>
          <a:noFill/>
        </p:spPr>
        <p:txBody>
          <a:bodyPr vert="horz" lIns="92588" tIns="45482" rIns="92588" bIns="45482" rtlCol="0" anchor="ctr">
            <a:normAutofit/>
          </a:bodyPr>
          <a:lstStyle/>
          <a:p>
            <a:pPr algn="ctr" defTabSz="891758"/>
            <a:r>
              <a:rPr lang="en-US" altLang="en-US" sz="4000" dirty="0"/>
              <a:t>Selection of Respirators</a:t>
            </a:r>
          </a:p>
        </p:txBody>
      </p:sp>
      <p:sp>
        <p:nvSpPr>
          <p:cNvPr id="53251" name="Rectangle 3">
            <a:extLst>
              <a:ext uri="{FF2B5EF4-FFF2-40B4-BE49-F238E27FC236}">
                <a16:creationId xmlns:a16="http://schemas.microsoft.com/office/drawing/2014/main" id="{50199C7F-35EF-4979-B4D5-A9B381183D4B}"/>
              </a:ext>
            </a:extLst>
          </p:cNvPr>
          <p:cNvSpPr>
            <a:spLocks noChangeArrowheads="1"/>
          </p:cNvSpPr>
          <p:nvPr/>
        </p:nvSpPr>
        <p:spPr bwMode="auto">
          <a:xfrm>
            <a:off x="838199" y="1822519"/>
            <a:ext cx="10030097" cy="8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588" tIns="45482" rIns="92588" bIns="45482">
            <a:spAutoFit/>
          </a:bodyPr>
          <a:lstStyle>
            <a:lvl1pPr defTabSz="871538">
              <a:defRPr sz="2800">
                <a:solidFill>
                  <a:srgbClr val="FFFFFF"/>
                </a:solidFill>
                <a:latin typeface="Arial" panose="020B0604020202020204" pitchFamily="34" charset="0"/>
              </a:defRPr>
            </a:lvl1pPr>
            <a:lvl2pPr marL="742950" indent="-285750" defTabSz="871538">
              <a:defRPr sz="2800">
                <a:solidFill>
                  <a:srgbClr val="FFFFFF"/>
                </a:solidFill>
                <a:latin typeface="Arial" panose="020B0604020202020204" pitchFamily="34" charset="0"/>
              </a:defRPr>
            </a:lvl2pPr>
            <a:lvl3pPr marL="1143000" indent="-228600" defTabSz="871538">
              <a:defRPr sz="2800">
                <a:solidFill>
                  <a:srgbClr val="FFFFFF"/>
                </a:solidFill>
                <a:latin typeface="Arial" panose="020B0604020202020204" pitchFamily="34" charset="0"/>
              </a:defRPr>
            </a:lvl3pPr>
            <a:lvl4pPr marL="1600200" indent="-228600" defTabSz="871538">
              <a:defRPr sz="2800">
                <a:solidFill>
                  <a:srgbClr val="FFFFFF"/>
                </a:solidFill>
                <a:latin typeface="Arial" panose="020B0604020202020204" pitchFamily="34" charset="0"/>
              </a:defRPr>
            </a:lvl4pPr>
            <a:lvl5pPr marL="2057400" indent="-228600" defTabSz="871538">
              <a:defRPr sz="2800">
                <a:solidFill>
                  <a:srgbClr val="FFFFFF"/>
                </a:solidFill>
                <a:latin typeface="Arial" panose="020B0604020202020204" pitchFamily="34" charset="0"/>
              </a:defRPr>
            </a:lvl5pPr>
            <a:lvl6pPr marL="2514600" indent="-228600" defTabSz="871538"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871538"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871538"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871538"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456" dirty="0">
                <a:solidFill>
                  <a:schemeClr val="tx1"/>
                </a:solidFill>
              </a:rPr>
              <a:t>Selection based on hazards and factors that affect respirator performance and reliability</a:t>
            </a:r>
          </a:p>
        </p:txBody>
      </p:sp>
      <p:pic>
        <p:nvPicPr>
          <p:cNvPr id="53252" name="Picture 4">
            <a:extLst>
              <a:ext uri="{FF2B5EF4-FFF2-40B4-BE49-F238E27FC236}">
                <a16:creationId xmlns:a16="http://schemas.microsoft.com/office/drawing/2014/main" id="{C7D0674E-9C1F-4DA8-9E0C-EA3A0F2ED6A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458" y="3380226"/>
            <a:ext cx="1965461" cy="214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453D8F4-9846-4017-9530-D2642409B1D9}"/>
              </a:ext>
            </a:extLst>
          </p:cNvPr>
          <p:cNvPicPr>
            <a:picLocks noChangeAspect="1"/>
          </p:cNvPicPr>
          <p:nvPr/>
        </p:nvPicPr>
        <p:blipFill>
          <a:blip r:embed="rId4"/>
          <a:stretch>
            <a:fillRect/>
          </a:stretch>
        </p:blipFill>
        <p:spPr>
          <a:xfrm>
            <a:off x="5970838" y="3477665"/>
            <a:ext cx="2450804" cy="2048434"/>
          </a:xfrm>
          <a:prstGeom prst="rect">
            <a:avLst/>
          </a:prstGeom>
        </p:spPr>
      </p:pic>
      <p:pic>
        <p:nvPicPr>
          <p:cNvPr id="3" name="Picture 2">
            <a:extLst>
              <a:ext uri="{FF2B5EF4-FFF2-40B4-BE49-F238E27FC236}">
                <a16:creationId xmlns:a16="http://schemas.microsoft.com/office/drawing/2014/main" id="{3F6DB76B-6FAF-46BB-80DE-83EE7D1B4080}"/>
              </a:ext>
            </a:extLst>
          </p:cNvPr>
          <p:cNvPicPr>
            <a:picLocks noChangeAspect="1"/>
          </p:cNvPicPr>
          <p:nvPr/>
        </p:nvPicPr>
        <p:blipFill>
          <a:blip r:embed="rId5"/>
          <a:stretch>
            <a:fillRect/>
          </a:stretch>
        </p:blipFill>
        <p:spPr>
          <a:xfrm>
            <a:off x="1094468" y="3477665"/>
            <a:ext cx="1963082" cy="1950889"/>
          </a:xfrm>
          <a:prstGeom prst="rect">
            <a:avLst/>
          </a:prstGeom>
        </p:spPr>
      </p:pic>
      <p:pic>
        <p:nvPicPr>
          <p:cNvPr id="4" name="Picture 3">
            <a:extLst>
              <a:ext uri="{FF2B5EF4-FFF2-40B4-BE49-F238E27FC236}">
                <a16:creationId xmlns:a16="http://schemas.microsoft.com/office/drawing/2014/main" id="{594BD7C7-314D-4BDF-8689-D6DC2D4C6AB4}"/>
              </a:ext>
            </a:extLst>
          </p:cNvPr>
          <p:cNvPicPr>
            <a:picLocks noChangeAspect="1"/>
          </p:cNvPicPr>
          <p:nvPr/>
        </p:nvPicPr>
        <p:blipFill>
          <a:blip r:embed="rId6"/>
          <a:stretch>
            <a:fillRect/>
          </a:stretch>
        </p:blipFill>
        <p:spPr>
          <a:xfrm>
            <a:off x="8531067" y="3676440"/>
            <a:ext cx="3036071" cy="1713124"/>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a:extLst>
              <a:ext uri="{FF2B5EF4-FFF2-40B4-BE49-F238E27FC236}">
                <a16:creationId xmlns:a16="http://schemas.microsoft.com/office/drawing/2014/main" id="{1056FEC4-87F7-4C61-9848-3CB809757B3B}"/>
              </a:ext>
            </a:extLst>
          </p:cNvPr>
          <p:cNvSpPr>
            <a:spLocks noGrp="1" noChangeArrowheads="1"/>
          </p:cNvSpPr>
          <p:nvPr>
            <p:ph type="title"/>
          </p:nvPr>
        </p:nvSpPr>
        <p:spPr>
          <a:xfrm>
            <a:off x="1261939" y="310252"/>
            <a:ext cx="9668123" cy="865405"/>
          </a:xfrm>
        </p:spPr>
        <p:txBody>
          <a:bodyPr/>
          <a:lstStyle/>
          <a:p>
            <a:pPr algn="ctr"/>
            <a:r>
              <a:rPr kumimoji="0" lang="en-US" altLang="en-US" sz="4000" b="1" i="0" u="none" strike="noStrike" kern="1200" cap="none" spc="0" normalizeH="0" baseline="0" noProof="0" dirty="0">
                <a:ln>
                  <a:noFill/>
                </a:ln>
                <a:solidFill>
                  <a:srgbClr val="9E1B32"/>
                </a:solidFill>
                <a:effectLst/>
                <a:uLnTx/>
                <a:uFillTx/>
                <a:latin typeface="Franklin Gothic Demi" panose="020B0603020102020204" pitchFamily="34" charset="0"/>
                <a:ea typeface="+mj-ea"/>
                <a:cs typeface="+mj-cs"/>
              </a:rPr>
              <a:t>Selection of Respirators</a:t>
            </a:r>
            <a:endParaRPr lang="en-US" altLang="en-US" dirty="0">
              <a:solidFill>
                <a:schemeClr val="accent1">
                  <a:lumMod val="75000"/>
                </a:schemeClr>
              </a:solidFill>
            </a:endParaRPr>
          </a:p>
        </p:txBody>
      </p:sp>
      <p:sp>
        <p:nvSpPr>
          <p:cNvPr id="123907" name="Rectangle 1027">
            <a:extLst>
              <a:ext uri="{FF2B5EF4-FFF2-40B4-BE49-F238E27FC236}">
                <a16:creationId xmlns:a16="http://schemas.microsoft.com/office/drawing/2014/main" id="{C0905742-F549-49C4-85DB-4EE2A8666DDA}"/>
              </a:ext>
            </a:extLst>
          </p:cNvPr>
          <p:cNvSpPr>
            <a:spLocks noGrp="1" noChangeArrowheads="1"/>
          </p:cNvSpPr>
          <p:nvPr>
            <p:ph type="body" idx="1"/>
          </p:nvPr>
        </p:nvSpPr>
        <p:spPr>
          <a:xfrm>
            <a:off x="838200" y="1825625"/>
            <a:ext cx="10515600" cy="982889"/>
          </a:xfrm>
        </p:spPr>
        <p:txBody>
          <a:bodyPr>
            <a:normAutofit/>
          </a:bodyPr>
          <a:lstStyle/>
          <a:p>
            <a:pPr marL="0" indent="0">
              <a:buNone/>
            </a:pPr>
            <a:r>
              <a:rPr lang="en-US" altLang="en-US" sz="3200" b="1" dirty="0"/>
              <a:t>Types of Respirators</a:t>
            </a:r>
            <a:endParaRPr lang="en-US" altLang="en-US" sz="3200" dirty="0"/>
          </a:p>
          <a:p>
            <a:endParaRPr lang="en-US" altLang="en-US" sz="3200" dirty="0"/>
          </a:p>
        </p:txBody>
      </p:sp>
      <p:sp>
        <p:nvSpPr>
          <p:cNvPr id="4" name="Rectangle 1027">
            <a:extLst>
              <a:ext uri="{FF2B5EF4-FFF2-40B4-BE49-F238E27FC236}">
                <a16:creationId xmlns:a16="http://schemas.microsoft.com/office/drawing/2014/main" id="{CB6AD71D-6804-468B-992A-942784B71B5B}"/>
              </a:ext>
            </a:extLst>
          </p:cNvPr>
          <p:cNvSpPr txBox="1">
            <a:spLocks noChangeArrowheads="1"/>
          </p:cNvSpPr>
          <p:nvPr/>
        </p:nvSpPr>
        <p:spPr>
          <a:xfrm>
            <a:off x="838200" y="2808514"/>
            <a:ext cx="10515600" cy="2664823"/>
          </a:xfrm>
          <a:prstGeom prst="rect">
            <a:avLst/>
          </a:prstGeom>
        </p:spPr>
        <p:txBody>
          <a:bodyPr vert="horz" lIns="91440" tIns="45720" rIns="91440" bIns="4572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Facepiece (quarter, half, full)</a:t>
            </a:r>
          </a:p>
          <a:p>
            <a:r>
              <a:rPr lang="en-US" altLang="en-US" dirty="0"/>
              <a:t>Positive and Negative Pressure</a:t>
            </a:r>
          </a:p>
          <a:p>
            <a:r>
              <a:rPr lang="en-US" altLang="en-US" dirty="0"/>
              <a:t>Loose and Tight Fitting</a:t>
            </a:r>
          </a:p>
          <a:p>
            <a:r>
              <a:rPr lang="en-US" altLang="en-US" dirty="0"/>
              <a:t>Air Purifying (APR) and Air Supplied (SAR)</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a:extLst>
              <a:ext uri="{FF2B5EF4-FFF2-40B4-BE49-F238E27FC236}">
                <a16:creationId xmlns:a16="http://schemas.microsoft.com/office/drawing/2014/main" id="{1056FEC4-87F7-4C61-9848-3CB809757B3B}"/>
              </a:ext>
            </a:extLst>
          </p:cNvPr>
          <p:cNvSpPr>
            <a:spLocks noGrp="1" noChangeArrowheads="1"/>
          </p:cNvSpPr>
          <p:nvPr>
            <p:ph type="title"/>
          </p:nvPr>
        </p:nvSpPr>
        <p:spPr>
          <a:xfrm>
            <a:off x="1261939" y="310252"/>
            <a:ext cx="9668123" cy="779687"/>
          </a:xfrm>
        </p:spPr>
        <p:txBody>
          <a:bodyPr/>
          <a:lstStyle/>
          <a:p>
            <a:pPr algn="ctr"/>
            <a:r>
              <a:rPr kumimoji="0" lang="en-US" altLang="en-US" sz="4000" b="1" i="0" u="none" strike="noStrike" kern="1200" cap="none" spc="0" normalizeH="0" baseline="0" noProof="0" dirty="0">
                <a:ln>
                  <a:noFill/>
                </a:ln>
                <a:solidFill>
                  <a:srgbClr val="9E1B32"/>
                </a:solidFill>
                <a:effectLst/>
                <a:uLnTx/>
                <a:uFillTx/>
                <a:latin typeface="Franklin Gothic Demi" panose="020B0603020102020204" pitchFamily="34" charset="0"/>
                <a:ea typeface="+mj-ea"/>
                <a:cs typeface="+mj-cs"/>
              </a:rPr>
              <a:t>Selection of Respirators</a:t>
            </a:r>
            <a:endParaRPr lang="en-US" altLang="en-US" dirty="0">
              <a:solidFill>
                <a:schemeClr val="accent1">
                  <a:lumMod val="75000"/>
                </a:schemeClr>
              </a:solidFill>
            </a:endParaRPr>
          </a:p>
        </p:txBody>
      </p:sp>
      <p:sp>
        <p:nvSpPr>
          <p:cNvPr id="123907" name="Rectangle 1027">
            <a:extLst>
              <a:ext uri="{FF2B5EF4-FFF2-40B4-BE49-F238E27FC236}">
                <a16:creationId xmlns:a16="http://schemas.microsoft.com/office/drawing/2014/main" id="{C0905742-F549-49C4-85DB-4EE2A8666DDA}"/>
              </a:ext>
            </a:extLst>
          </p:cNvPr>
          <p:cNvSpPr>
            <a:spLocks noGrp="1" noChangeArrowheads="1"/>
          </p:cNvSpPr>
          <p:nvPr>
            <p:ph type="body" idx="1"/>
          </p:nvPr>
        </p:nvSpPr>
        <p:spPr>
          <a:xfrm>
            <a:off x="838200" y="1499054"/>
            <a:ext cx="10515600" cy="604066"/>
          </a:xfrm>
        </p:spPr>
        <p:txBody>
          <a:bodyPr>
            <a:normAutofit fontScale="92500" lnSpcReduction="20000"/>
          </a:bodyPr>
          <a:lstStyle/>
          <a:p>
            <a:pPr marL="0" indent="0">
              <a:buNone/>
            </a:pPr>
            <a:r>
              <a:rPr lang="en-US" altLang="en-US" sz="3200" b="1" dirty="0"/>
              <a:t>Types of Respirators</a:t>
            </a:r>
            <a:endParaRPr lang="en-US" altLang="en-US" sz="3200" dirty="0"/>
          </a:p>
          <a:p>
            <a:endParaRPr lang="en-US" altLang="en-US" sz="3200" dirty="0"/>
          </a:p>
        </p:txBody>
      </p:sp>
      <p:sp>
        <p:nvSpPr>
          <p:cNvPr id="4" name="Rectangle 1027">
            <a:extLst>
              <a:ext uri="{FF2B5EF4-FFF2-40B4-BE49-F238E27FC236}">
                <a16:creationId xmlns:a16="http://schemas.microsoft.com/office/drawing/2014/main" id="{CB6AD71D-6804-468B-992A-942784B71B5B}"/>
              </a:ext>
            </a:extLst>
          </p:cNvPr>
          <p:cNvSpPr txBox="1">
            <a:spLocks noChangeArrowheads="1"/>
          </p:cNvSpPr>
          <p:nvPr/>
        </p:nvSpPr>
        <p:spPr>
          <a:xfrm>
            <a:off x="838200" y="2377440"/>
            <a:ext cx="10515600" cy="4297680"/>
          </a:xfrm>
          <a:prstGeom prst="rect">
            <a:avLst/>
          </a:prstGeom>
        </p:spPr>
        <p:txBody>
          <a:bodyPr vert="horz" lIns="91440" tIns="45720" rIns="91440" bIns="45720" rtlCol="0">
            <a:no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Half Mask			Negative			APR</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Full Face			Negative			APR</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PAPR			Positive 			APR</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SAR				Positive			SAR</a:t>
            </a:r>
          </a:p>
          <a:p>
            <a:pPr marL="457189" marR="0" lvl="1" indent="0" algn="l" defTabSz="914377"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SCBA</a:t>
            </a:r>
          </a:p>
          <a:p>
            <a:pPr marL="457189" marR="0" lvl="1" indent="0" algn="l" defTabSz="914377"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Bottled Air</a:t>
            </a:r>
          </a:p>
          <a:p>
            <a:pPr marL="457189" marR="0" lvl="1" indent="0" algn="l" defTabSz="914377"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Compressor</a:t>
            </a:r>
            <a:endParaRPr kumimoji="0" lang="en-US" altLang="en-US" sz="28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0932829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391AD7-98F1-4ADD-A992-7E36502A5368}"/>
              </a:ext>
            </a:extLst>
          </p:cNvPr>
          <p:cNvSpPr>
            <a:spLocks noGrp="1" noChangeArrowheads="1"/>
          </p:cNvSpPr>
          <p:nvPr>
            <p:ph type="title"/>
          </p:nvPr>
        </p:nvSpPr>
        <p:spPr>
          <a:xfrm>
            <a:off x="1721630" y="492179"/>
            <a:ext cx="8748742" cy="1143541"/>
          </a:xfrm>
          <a:noFill/>
        </p:spPr>
        <p:txBody>
          <a:bodyPr vert="horz" lIns="95837" tIns="48730" rIns="95837" bIns="48730" rtlCol="0" anchor="ctr">
            <a:normAutofit/>
          </a:bodyPr>
          <a:lstStyle/>
          <a:p>
            <a:pPr algn="ctr"/>
            <a:r>
              <a:rPr lang="en-US" altLang="en-US" sz="4000" dirty="0"/>
              <a:t>Scope</a:t>
            </a:r>
          </a:p>
        </p:txBody>
      </p:sp>
      <p:sp>
        <p:nvSpPr>
          <p:cNvPr id="8195" name="Rectangle 6">
            <a:extLst>
              <a:ext uri="{FF2B5EF4-FFF2-40B4-BE49-F238E27FC236}">
                <a16:creationId xmlns:a16="http://schemas.microsoft.com/office/drawing/2014/main" id="{E842F207-400A-48A5-A031-6ECB7246D966}"/>
              </a:ext>
            </a:extLst>
          </p:cNvPr>
          <p:cNvSpPr>
            <a:spLocks noGrp="1" noChangeArrowheads="1"/>
          </p:cNvSpPr>
          <p:nvPr>
            <p:ph type="body" idx="1"/>
          </p:nvPr>
        </p:nvSpPr>
        <p:spPr>
          <a:xfrm>
            <a:off x="2259289" y="2717546"/>
            <a:ext cx="8211083" cy="3648276"/>
          </a:xfrm>
        </p:spPr>
        <p:txBody>
          <a:bodyPr>
            <a:normAutofit/>
          </a:bodyPr>
          <a:lstStyle/>
          <a:p>
            <a:r>
              <a:rPr lang="en-US" altLang="en-US" dirty="0"/>
              <a:t>General Industry (Part 1910),</a:t>
            </a:r>
          </a:p>
          <a:p>
            <a:r>
              <a:rPr lang="en-US" altLang="en-US" dirty="0"/>
              <a:t>Shipyards (Part 1915),</a:t>
            </a:r>
          </a:p>
          <a:p>
            <a:r>
              <a:rPr lang="en-US" altLang="en-US" dirty="0"/>
              <a:t>Marine Terminals (Part 1917),</a:t>
            </a:r>
          </a:p>
          <a:p>
            <a:r>
              <a:rPr lang="en-US" altLang="en-US" dirty="0"/>
              <a:t>Longshoring (Part 1918), and </a:t>
            </a:r>
          </a:p>
          <a:p>
            <a:r>
              <a:rPr lang="en-US" altLang="en-US" dirty="0"/>
              <a:t>Construction (Part 1926).</a:t>
            </a:r>
          </a:p>
        </p:txBody>
      </p:sp>
      <p:sp>
        <p:nvSpPr>
          <p:cNvPr id="8196" name="Text Box 7">
            <a:extLst>
              <a:ext uri="{FF2B5EF4-FFF2-40B4-BE49-F238E27FC236}">
                <a16:creationId xmlns:a16="http://schemas.microsoft.com/office/drawing/2014/main" id="{D93F9A47-FB97-4A16-951C-F1244FCB4EAA}"/>
              </a:ext>
            </a:extLst>
          </p:cNvPr>
          <p:cNvSpPr txBox="1">
            <a:spLocks noChangeArrowheads="1"/>
          </p:cNvSpPr>
          <p:nvPr/>
        </p:nvSpPr>
        <p:spPr bwMode="auto">
          <a:xfrm>
            <a:off x="1573813" y="1884245"/>
            <a:ext cx="48921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3200" b="1" dirty="0">
                <a:solidFill>
                  <a:schemeClr val="tx1"/>
                </a:solidFill>
                <a:latin typeface="+mn-lt"/>
                <a:cs typeface="Times New Roman" panose="02020603050405020304" pitchFamily="18" charset="0"/>
              </a:rPr>
              <a:t>This standard applies to</a:t>
            </a:r>
            <a:r>
              <a:rPr lang="en-US" altLang="en-US" sz="2865" b="1" dirty="0">
                <a:solidFill>
                  <a:schemeClr val="tx1"/>
                </a:solidFill>
                <a:latin typeface="+mn-lt"/>
                <a:cs typeface="Times New Roman" panose="02020603050405020304" pitchFamily="18" charset="0"/>
              </a:rPr>
              <a:t>:</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B19EA31-D6C0-4FBC-BAFE-E58DB3181945}"/>
              </a:ext>
            </a:extLst>
          </p:cNvPr>
          <p:cNvSpPr>
            <a:spLocks noGrp="1" noChangeArrowheads="1"/>
          </p:cNvSpPr>
          <p:nvPr>
            <p:ph type="title"/>
          </p:nvPr>
        </p:nvSpPr>
        <p:spPr>
          <a:xfrm>
            <a:off x="1136469" y="297257"/>
            <a:ext cx="9333903" cy="1143541"/>
          </a:xfrm>
          <a:noFill/>
        </p:spPr>
        <p:txBody>
          <a:bodyPr vert="horz" lIns="92588" tIns="45482" rIns="92588" bIns="45482" rtlCol="0" anchor="ctr">
            <a:normAutofit/>
          </a:bodyPr>
          <a:lstStyle/>
          <a:p>
            <a:pPr algn="ctr" defTabSz="891758"/>
            <a:r>
              <a:rPr lang="en-US" altLang="en-US" dirty="0"/>
              <a:t>Selection</a:t>
            </a:r>
            <a:r>
              <a:rPr lang="en-US" altLang="en-US" sz="4000" dirty="0"/>
              <a:t> of Respirators</a:t>
            </a:r>
            <a:endParaRPr lang="en-US" altLang="en-US" sz="3200" dirty="0"/>
          </a:p>
        </p:txBody>
      </p:sp>
      <p:sp>
        <p:nvSpPr>
          <p:cNvPr id="77827" name="Rectangle 3">
            <a:extLst>
              <a:ext uri="{FF2B5EF4-FFF2-40B4-BE49-F238E27FC236}">
                <a16:creationId xmlns:a16="http://schemas.microsoft.com/office/drawing/2014/main" id="{ECD1D99B-0374-46AD-AE22-04F58B8E73FC}"/>
              </a:ext>
            </a:extLst>
          </p:cNvPr>
          <p:cNvSpPr>
            <a:spLocks noGrp="1" noChangeArrowheads="1"/>
          </p:cNvSpPr>
          <p:nvPr>
            <p:ph type="body" idx="1"/>
          </p:nvPr>
        </p:nvSpPr>
        <p:spPr>
          <a:xfrm>
            <a:off x="1721630" y="1479783"/>
            <a:ext cx="8748742" cy="4799950"/>
          </a:xfrm>
          <a:noFill/>
        </p:spPr>
        <p:txBody>
          <a:bodyPr vert="horz" lIns="92588" tIns="45482" rIns="92588" bIns="45482" rtlCol="0">
            <a:normAutofit/>
          </a:bodyPr>
          <a:lstStyle/>
          <a:p>
            <a:r>
              <a:rPr lang="en-US" altLang="en-US" b="1" dirty="0"/>
              <a:t>NIOSH-certified respirator</a:t>
            </a:r>
            <a:r>
              <a:rPr lang="en-US" altLang="en-US" dirty="0"/>
              <a:t> - in compliance with the conditions of its certification</a:t>
            </a:r>
          </a:p>
          <a:p>
            <a:r>
              <a:rPr lang="en-US" altLang="en-US" dirty="0"/>
              <a:t>Identify and evaluate the respiratory hazards </a:t>
            </a:r>
          </a:p>
          <a:p>
            <a:r>
              <a:rPr lang="en-US" altLang="en-US" b="1" dirty="0"/>
              <a:t>Immediately Dangerous to Life or Health (IDLH)</a:t>
            </a:r>
          </a:p>
          <a:p>
            <a:r>
              <a:rPr lang="en-US" altLang="en-US" dirty="0"/>
              <a:t>Select respirators from a sufficient number of models and sizes</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B19EA31-D6C0-4FBC-BAFE-E58DB3181945}"/>
              </a:ext>
            </a:extLst>
          </p:cNvPr>
          <p:cNvSpPr>
            <a:spLocks noGrp="1" noChangeArrowheads="1"/>
          </p:cNvSpPr>
          <p:nvPr>
            <p:ph type="title"/>
          </p:nvPr>
        </p:nvSpPr>
        <p:spPr>
          <a:xfrm>
            <a:off x="1136469" y="297257"/>
            <a:ext cx="9333903" cy="1143541"/>
          </a:xfrm>
          <a:noFill/>
        </p:spPr>
        <p:txBody>
          <a:bodyPr vert="horz" lIns="92588" tIns="45482" rIns="92588" bIns="45482" rtlCol="0" anchor="ctr">
            <a:normAutofit/>
          </a:bodyPr>
          <a:lstStyle/>
          <a:p>
            <a:pPr algn="ctr" defTabSz="891758"/>
            <a:r>
              <a:rPr lang="en-US" altLang="en-US" sz="4000" dirty="0"/>
              <a:t>Selection of Respirators</a:t>
            </a:r>
            <a:endParaRPr lang="en-US" altLang="en-US" sz="3200" dirty="0"/>
          </a:p>
        </p:txBody>
      </p:sp>
      <p:sp>
        <p:nvSpPr>
          <p:cNvPr id="4" name="Rectangle 3">
            <a:extLst>
              <a:ext uri="{FF2B5EF4-FFF2-40B4-BE49-F238E27FC236}">
                <a16:creationId xmlns:a16="http://schemas.microsoft.com/office/drawing/2014/main" id="{8059FDDF-824D-4913-BFC3-21DE6E34E45E}"/>
              </a:ext>
            </a:extLst>
          </p:cNvPr>
          <p:cNvSpPr>
            <a:spLocks noChangeArrowheads="1"/>
          </p:cNvSpPr>
          <p:nvPr/>
        </p:nvSpPr>
        <p:spPr bwMode="auto">
          <a:xfrm>
            <a:off x="494383" y="1777914"/>
            <a:ext cx="10164907" cy="5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b="1" dirty="0">
                <a:solidFill>
                  <a:schemeClr val="tx1"/>
                </a:solidFill>
                <a:latin typeface="+mn-lt"/>
              </a:rPr>
              <a:t>Immediately Dangerous to Life and Health (IDLH)</a:t>
            </a:r>
          </a:p>
        </p:txBody>
      </p:sp>
      <p:sp>
        <p:nvSpPr>
          <p:cNvPr id="5" name="Rectangle 3">
            <a:extLst>
              <a:ext uri="{FF2B5EF4-FFF2-40B4-BE49-F238E27FC236}">
                <a16:creationId xmlns:a16="http://schemas.microsoft.com/office/drawing/2014/main" id="{98972920-58A8-47A0-AA3E-5745E6F57A40}"/>
              </a:ext>
            </a:extLst>
          </p:cNvPr>
          <p:cNvSpPr>
            <a:spLocks noChangeArrowheads="1"/>
          </p:cNvSpPr>
          <p:nvPr/>
        </p:nvSpPr>
        <p:spPr bwMode="auto">
          <a:xfrm>
            <a:off x="1079863" y="2641051"/>
            <a:ext cx="10032274" cy="1387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dirty="0">
                <a:solidFill>
                  <a:schemeClr val="tx1"/>
                </a:solidFill>
                <a:latin typeface="+mn-lt"/>
              </a:rPr>
              <a:t>An atmosphere that poses an immediate threat to life, would cause irreversible adverse health effects, or would impair an individual’s ability to escape from a dangerous atmosphere.</a:t>
            </a:r>
          </a:p>
        </p:txBody>
      </p:sp>
    </p:spTree>
    <p:extLst>
      <p:ext uri="{BB962C8B-B14F-4D97-AF65-F5344CB8AC3E}">
        <p14:creationId xmlns:p14="http://schemas.microsoft.com/office/powerpoint/2010/main" val="65098668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B19EA31-D6C0-4FBC-BAFE-E58DB3181945}"/>
              </a:ext>
            </a:extLst>
          </p:cNvPr>
          <p:cNvSpPr>
            <a:spLocks noGrp="1" noChangeArrowheads="1"/>
          </p:cNvSpPr>
          <p:nvPr>
            <p:ph type="title"/>
          </p:nvPr>
        </p:nvSpPr>
        <p:spPr>
          <a:xfrm>
            <a:off x="1136469" y="297257"/>
            <a:ext cx="9333903" cy="1143541"/>
          </a:xfrm>
          <a:noFill/>
        </p:spPr>
        <p:txBody>
          <a:bodyPr vert="horz" lIns="92588" tIns="45482" rIns="92588" bIns="45482" rtlCol="0" anchor="ctr">
            <a:normAutofit/>
          </a:bodyPr>
          <a:lstStyle/>
          <a:p>
            <a:pPr algn="ctr" defTabSz="891758"/>
            <a:r>
              <a:rPr lang="en-US" altLang="en-US" sz="4000" dirty="0"/>
              <a:t>Selection of Respirators</a:t>
            </a:r>
            <a:endParaRPr lang="en-US" altLang="en-US" sz="3200" dirty="0"/>
          </a:p>
        </p:txBody>
      </p:sp>
      <p:sp>
        <p:nvSpPr>
          <p:cNvPr id="4" name="Rectangle 3">
            <a:extLst>
              <a:ext uri="{FF2B5EF4-FFF2-40B4-BE49-F238E27FC236}">
                <a16:creationId xmlns:a16="http://schemas.microsoft.com/office/drawing/2014/main" id="{8059FDDF-824D-4913-BFC3-21DE6E34E45E}"/>
              </a:ext>
            </a:extLst>
          </p:cNvPr>
          <p:cNvSpPr>
            <a:spLocks noChangeArrowheads="1"/>
          </p:cNvSpPr>
          <p:nvPr/>
        </p:nvSpPr>
        <p:spPr bwMode="auto">
          <a:xfrm>
            <a:off x="494383" y="1777914"/>
            <a:ext cx="10164907" cy="5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onstantia"/>
                <a:ea typeface="+mn-ea"/>
                <a:cs typeface="+mn-cs"/>
              </a:rPr>
              <a:t>Oxygen Deficient Atmosphere</a:t>
            </a:r>
          </a:p>
        </p:txBody>
      </p:sp>
      <p:sp>
        <p:nvSpPr>
          <p:cNvPr id="5" name="Rectangle 3">
            <a:extLst>
              <a:ext uri="{FF2B5EF4-FFF2-40B4-BE49-F238E27FC236}">
                <a16:creationId xmlns:a16="http://schemas.microsoft.com/office/drawing/2014/main" id="{98972920-58A8-47A0-AA3E-5745E6F57A40}"/>
              </a:ext>
            </a:extLst>
          </p:cNvPr>
          <p:cNvSpPr>
            <a:spLocks noChangeArrowheads="1"/>
          </p:cNvSpPr>
          <p:nvPr/>
        </p:nvSpPr>
        <p:spPr bwMode="auto">
          <a:xfrm>
            <a:off x="947230" y="2641051"/>
            <a:ext cx="10164907" cy="121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An atmosphere with an oxygen content </a:t>
            </a:r>
            <a:r>
              <a:rPr kumimoji="0" lang="en-US" altLang="en-US" b="1" i="0" u="none" strike="noStrike" kern="1200" cap="none" spc="0" normalizeH="0" baseline="0" noProof="0" dirty="0">
                <a:ln>
                  <a:noFill/>
                </a:ln>
                <a:solidFill>
                  <a:srgbClr val="000000"/>
                </a:solidFill>
                <a:effectLst/>
                <a:uLnTx/>
                <a:uFillTx/>
                <a:latin typeface="Constantia"/>
                <a:ea typeface="+mn-ea"/>
                <a:cs typeface="+mn-cs"/>
              </a:rPr>
              <a:t>below 19.5%</a:t>
            </a: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by volume</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All oxygen deficient atmospheres are considered IDLH</a:t>
            </a:r>
          </a:p>
        </p:txBody>
      </p:sp>
    </p:spTree>
    <p:extLst>
      <p:ext uri="{BB962C8B-B14F-4D97-AF65-F5344CB8AC3E}">
        <p14:creationId xmlns:p14="http://schemas.microsoft.com/office/powerpoint/2010/main" val="384086559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E0878887-AB0C-46DC-93B3-D2D177F84DE4}"/>
              </a:ext>
            </a:extLst>
          </p:cNvPr>
          <p:cNvSpPr>
            <a:spLocks noChangeArrowheads="1"/>
          </p:cNvSpPr>
          <p:nvPr/>
        </p:nvSpPr>
        <p:spPr bwMode="auto">
          <a:xfrm>
            <a:off x="526212" y="1070216"/>
            <a:ext cx="7572760" cy="70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36" tIns="48730" rIns="95836" bIns="48730" anchor="ctr"/>
          <a:lstStyle>
            <a:lvl1pPr defTabSz="871538">
              <a:defRPr sz="2400">
                <a:solidFill>
                  <a:schemeClr val="tx1"/>
                </a:solidFill>
                <a:latin typeface="Times New Roman" panose="02020603050405020304" pitchFamily="18" charset="0"/>
              </a:defRPr>
            </a:lvl1pPr>
            <a:lvl2pPr marL="447675" defTabSz="871538">
              <a:defRPr sz="2400">
                <a:solidFill>
                  <a:schemeClr val="tx1"/>
                </a:solidFill>
                <a:latin typeface="Times New Roman" panose="02020603050405020304" pitchFamily="18" charset="0"/>
              </a:defRPr>
            </a:lvl2pPr>
            <a:lvl3pPr marL="893763" defTabSz="871538">
              <a:defRPr sz="2400">
                <a:solidFill>
                  <a:schemeClr val="tx1"/>
                </a:solidFill>
                <a:latin typeface="Times New Roman" panose="02020603050405020304" pitchFamily="18" charset="0"/>
              </a:defRPr>
            </a:lvl3pPr>
            <a:lvl4pPr marL="1341438" defTabSz="871538">
              <a:defRPr sz="2400">
                <a:solidFill>
                  <a:schemeClr val="tx1"/>
                </a:solidFill>
                <a:latin typeface="Times New Roman" panose="02020603050405020304" pitchFamily="18" charset="0"/>
              </a:defRPr>
            </a:lvl4pPr>
            <a:lvl5pPr marL="1787525" defTabSz="871538">
              <a:defRPr sz="2400">
                <a:solidFill>
                  <a:schemeClr val="tx1"/>
                </a:solidFill>
                <a:latin typeface="Times New Roman" panose="02020603050405020304" pitchFamily="18" charset="0"/>
              </a:defRPr>
            </a:lvl5pPr>
            <a:lvl6pPr marL="2244725" defTabSz="871538" eaLnBrk="0" fontAlgn="base" hangingPunct="0">
              <a:spcBef>
                <a:spcPct val="0"/>
              </a:spcBef>
              <a:spcAft>
                <a:spcPct val="0"/>
              </a:spcAft>
              <a:defRPr sz="2400">
                <a:solidFill>
                  <a:schemeClr val="tx1"/>
                </a:solidFill>
                <a:latin typeface="Times New Roman" panose="02020603050405020304" pitchFamily="18" charset="0"/>
              </a:defRPr>
            </a:lvl6pPr>
            <a:lvl7pPr marL="2701925" defTabSz="871538" eaLnBrk="0" fontAlgn="base" hangingPunct="0">
              <a:spcBef>
                <a:spcPct val="0"/>
              </a:spcBef>
              <a:spcAft>
                <a:spcPct val="0"/>
              </a:spcAft>
              <a:defRPr sz="2400">
                <a:solidFill>
                  <a:schemeClr val="tx1"/>
                </a:solidFill>
                <a:latin typeface="Times New Roman" panose="02020603050405020304" pitchFamily="18" charset="0"/>
              </a:defRPr>
            </a:lvl7pPr>
            <a:lvl8pPr marL="3159125" defTabSz="871538" eaLnBrk="0" fontAlgn="base" hangingPunct="0">
              <a:spcBef>
                <a:spcPct val="0"/>
              </a:spcBef>
              <a:spcAft>
                <a:spcPct val="0"/>
              </a:spcAft>
              <a:defRPr sz="2400">
                <a:solidFill>
                  <a:schemeClr val="tx1"/>
                </a:solidFill>
                <a:latin typeface="Times New Roman" panose="02020603050405020304" pitchFamily="18" charset="0"/>
              </a:defRPr>
            </a:lvl8pPr>
            <a:lvl9pPr marL="3616325" defTabSz="87153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b="1" dirty="0">
                <a:latin typeface="+mn-lt"/>
              </a:rPr>
              <a:t>Respirators for IDLH Atmospheres</a:t>
            </a:r>
            <a:endParaRPr lang="en-US" altLang="en-US" sz="2800" b="1" dirty="0">
              <a:effectLst>
                <a:outerShdw blurRad="38100" dist="38100" dir="2700000" algn="tl">
                  <a:srgbClr val="000000"/>
                </a:outerShdw>
              </a:effectLst>
              <a:latin typeface="+mn-lt"/>
            </a:endParaRPr>
          </a:p>
        </p:txBody>
      </p:sp>
      <p:sp>
        <p:nvSpPr>
          <p:cNvPr id="51203" name="Rectangle 3">
            <a:extLst>
              <a:ext uri="{FF2B5EF4-FFF2-40B4-BE49-F238E27FC236}">
                <a16:creationId xmlns:a16="http://schemas.microsoft.com/office/drawing/2014/main" id="{EF1F8581-E6B1-483C-8441-95453A6052B4}"/>
              </a:ext>
            </a:extLst>
          </p:cNvPr>
          <p:cNvSpPr>
            <a:spLocks noChangeArrowheads="1"/>
          </p:cNvSpPr>
          <p:nvPr/>
        </p:nvSpPr>
        <p:spPr bwMode="auto">
          <a:xfrm>
            <a:off x="3635288" y="2251208"/>
            <a:ext cx="7938403" cy="95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p>
            <a:pPr>
              <a:spcBef>
                <a:spcPct val="50000"/>
              </a:spcBef>
            </a:pPr>
            <a:r>
              <a:rPr lang="en-US" altLang="en-US" sz="2800" dirty="0"/>
              <a:t>Full Facepiece Pressure Demand SCBA certified by NIOSH for a minimum service life of 30 minutes</a:t>
            </a:r>
            <a:endParaRPr lang="en-US" altLang="en-US" sz="2800" b="1" dirty="0"/>
          </a:p>
        </p:txBody>
      </p:sp>
      <p:sp>
        <p:nvSpPr>
          <p:cNvPr id="51204" name="Rectangle 4">
            <a:extLst>
              <a:ext uri="{FF2B5EF4-FFF2-40B4-BE49-F238E27FC236}">
                <a16:creationId xmlns:a16="http://schemas.microsoft.com/office/drawing/2014/main" id="{BBE9ABC0-A6C1-4D23-B496-B089E1ADCF3B}"/>
              </a:ext>
            </a:extLst>
          </p:cNvPr>
          <p:cNvSpPr>
            <a:spLocks noChangeArrowheads="1"/>
          </p:cNvSpPr>
          <p:nvPr/>
        </p:nvSpPr>
        <p:spPr bwMode="auto">
          <a:xfrm>
            <a:off x="744584" y="4637516"/>
            <a:ext cx="7811588" cy="95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p>
            <a:pPr>
              <a:spcBef>
                <a:spcPct val="50000"/>
              </a:spcBef>
            </a:pPr>
            <a:r>
              <a:rPr lang="en-US" altLang="en-US" sz="2800" dirty="0"/>
              <a:t>Full Facepiece Pressure Demand SAR with Auxiliary Combination Self-Contained Air Supply</a:t>
            </a:r>
          </a:p>
        </p:txBody>
      </p:sp>
      <p:pic>
        <p:nvPicPr>
          <p:cNvPr id="51205" name="Picture 5">
            <a:extLst>
              <a:ext uri="{FF2B5EF4-FFF2-40B4-BE49-F238E27FC236}">
                <a16:creationId xmlns:a16="http://schemas.microsoft.com/office/drawing/2014/main" id="{4D62632F-8F8F-4503-A4B3-502F8A9D19C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68" y="2110632"/>
            <a:ext cx="1967447" cy="214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6">
            <a:extLst>
              <a:ext uri="{FF2B5EF4-FFF2-40B4-BE49-F238E27FC236}">
                <a16:creationId xmlns:a16="http://schemas.microsoft.com/office/drawing/2014/main" id="{EDE43099-25B2-4F18-841F-8AB2E6A79A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188" y="3429000"/>
            <a:ext cx="1554481" cy="287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E9FDDCE5-9494-40B6-A103-F6A2C09A7324}"/>
              </a:ext>
            </a:extLst>
          </p:cNvPr>
          <p:cNvSpPr txBox="1">
            <a:spLocks noChangeArrowheads="1"/>
          </p:cNvSpPr>
          <p:nvPr/>
        </p:nvSpPr>
        <p:spPr>
          <a:xfrm>
            <a:off x="1136469" y="297257"/>
            <a:ext cx="9333903" cy="701719"/>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sz="4000" dirty="0"/>
              <a:t>Selection of Respirators</a:t>
            </a:r>
            <a:endParaRPr lang="en-US" altLang="en-US" sz="3200"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D352A9E-7E3F-4CE7-9BDE-546DA46E0CDC}"/>
              </a:ext>
            </a:extLst>
          </p:cNvPr>
          <p:cNvSpPr>
            <a:spLocks noGrp="1" noChangeArrowheads="1"/>
          </p:cNvSpPr>
          <p:nvPr>
            <p:ph type="title"/>
          </p:nvPr>
        </p:nvSpPr>
        <p:spPr>
          <a:xfrm>
            <a:off x="428406" y="1161128"/>
            <a:ext cx="8748742" cy="884908"/>
          </a:xfrm>
          <a:noFill/>
        </p:spPr>
        <p:txBody>
          <a:bodyPr vert="horz" lIns="95837" tIns="48730" rIns="95837" bIns="48730" rtlCol="0" anchor="ctr">
            <a:normAutofit/>
          </a:bodyPr>
          <a:lstStyle/>
          <a:p>
            <a:pPr defTabSz="891758"/>
            <a:r>
              <a:rPr lang="en-US" altLang="en-US" sz="2800" dirty="0">
                <a:solidFill>
                  <a:schemeClr val="tx1"/>
                </a:solidFill>
                <a:latin typeface="Constantia" panose="02030602050306030303" pitchFamily="18" charset="0"/>
              </a:rPr>
              <a:t>Respirators for IDLH Atmospheres (cont’d)</a:t>
            </a:r>
          </a:p>
        </p:txBody>
      </p:sp>
      <p:sp>
        <p:nvSpPr>
          <p:cNvPr id="63491" name="Rectangle 3">
            <a:extLst>
              <a:ext uri="{FF2B5EF4-FFF2-40B4-BE49-F238E27FC236}">
                <a16:creationId xmlns:a16="http://schemas.microsoft.com/office/drawing/2014/main" id="{5B74A92B-1437-404E-96AC-E163A0263EFF}"/>
              </a:ext>
            </a:extLst>
          </p:cNvPr>
          <p:cNvSpPr>
            <a:spLocks noGrp="1" noChangeArrowheads="1"/>
          </p:cNvSpPr>
          <p:nvPr>
            <p:ph type="body" idx="1"/>
          </p:nvPr>
        </p:nvSpPr>
        <p:spPr>
          <a:xfrm>
            <a:off x="674914" y="2252048"/>
            <a:ext cx="10842171" cy="3861370"/>
          </a:xfrm>
          <a:noFill/>
        </p:spPr>
        <p:txBody>
          <a:bodyPr vert="horz" lIns="92588" tIns="45482" rIns="92588" bIns="45482" rtlCol="0">
            <a:normAutofit/>
          </a:bodyPr>
          <a:lstStyle/>
          <a:p>
            <a:pPr marL="0" indent="0">
              <a:buNone/>
            </a:pPr>
            <a:r>
              <a:rPr lang="en-US" altLang="en-US" dirty="0"/>
              <a:t>Respirators only for escape from IDLH atmospheres:  NIOSH-certified for escape from the atmosphere in which they will be used.</a:t>
            </a:r>
          </a:p>
          <a:p>
            <a:pPr marL="0" indent="0">
              <a:buNone/>
            </a:pPr>
            <a:br>
              <a:rPr lang="en-US" altLang="en-US" dirty="0"/>
            </a:br>
            <a:r>
              <a:rPr lang="en-US" altLang="en-US" sz="2353" u="sng" dirty="0"/>
              <a:t>Exception</a:t>
            </a:r>
            <a:r>
              <a:rPr lang="en-US" altLang="en-US" sz="2353" dirty="0"/>
              <a:t>:  Employers may use any atmosphere-supplying respirator, provided they can demonstrate, under all foreseeable conditions, that oxygen levels in the work area can be maintained between 19.5% and a lower value that corresponds to an altitude-adjusted oxygen partial pressure equivalent to 16% oxygen at sea level).</a:t>
            </a:r>
            <a:endParaRPr lang="en-US" altLang="en-US" dirty="0"/>
          </a:p>
        </p:txBody>
      </p:sp>
      <p:sp>
        <p:nvSpPr>
          <p:cNvPr id="4" name="Rectangle 2">
            <a:extLst>
              <a:ext uri="{FF2B5EF4-FFF2-40B4-BE49-F238E27FC236}">
                <a16:creationId xmlns:a16="http://schemas.microsoft.com/office/drawing/2014/main" id="{A40E75D1-4329-47A6-B555-D3B4C7ABBB70}"/>
              </a:ext>
            </a:extLst>
          </p:cNvPr>
          <p:cNvSpPr txBox="1">
            <a:spLocks noChangeArrowheads="1"/>
          </p:cNvSpPr>
          <p:nvPr/>
        </p:nvSpPr>
        <p:spPr>
          <a:xfrm>
            <a:off x="1254034" y="253398"/>
            <a:ext cx="9333903" cy="701719"/>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sz="4000" dirty="0"/>
              <a:t>Selection of Respirators</a:t>
            </a:r>
            <a:endParaRPr lang="en-US" altLang="en-US" sz="3200"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4">
            <a:extLst>
              <a:ext uri="{FF2B5EF4-FFF2-40B4-BE49-F238E27FC236}">
                <a16:creationId xmlns:a16="http://schemas.microsoft.com/office/drawing/2014/main" id="{6CD50F04-50B8-4963-B1A0-FF4BF59087A2}"/>
              </a:ext>
            </a:extLst>
          </p:cNvPr>
          <p:cNvSpPr txBox="1">
            <a:spLocks noChangeArrowheads="1"/>
          </p:cNvSpPr>
          <p:nvPr/>
        </p:nvSpPr>
        <p:spPr bwMode="auto">
          <a:xfrm>
            <a:off x="681493" y="1143696"/>
            <a:ext cx="11297652" cy="323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endParaRPr lang="en-US" altLang="en-US" sz="2865" dirty="0">
              <a:solidFill>
                <a:schemeClr val="tx1"/>
              </a:solidFill>
              <a:latin typeface="+mn-lt"/>
            </a:endParaRPr>
          </a:p>
          <a:p>
            <a:pPr>
              <a:spcBef>
                <a:spcPct val="50000"/>
              </a:spcBef>
            </a:pPr>
            <a:r>
              <a:rPr kumimoji="0" lang="en-US" altLang="en-US" b="1" i="0" u="none" strike="noStrike" kern="1200" cap="none" spc="0" normalizeH="0" baseline="0" noProof="0" dirty="0">
                <a:ln>
                  <a:noFill/>
                </a:ln>
                <a:solidFill>
                  <a:schemeClr val="tx1"/>
                </a:solidFill>
                <a:effectLst/>
                <a:uLnTx/>
                <a:uFillTx/>
                <a:latin typeface="+mn-lt"/>
                <a:ea typeface="+mj-ea"/>
                <a:cs typeface="+mj-cs"/>
              </a:rPr>
              <a:t>Assigned Protection Factor (APF) - </a:t>
            </a:r>
            <a:r>
              <a:rPr lang="en-US" altLang="en-US" sz="2865" dirty="0">
                <a:solidFill>
                  <a:schemeClr val="tx1"/>
                </a:solidFill>
                <a:latin typeface="+mn-lt"/>
              </a:rPr>
              <a:t>DEFINITION:</a:t>
            </a:r>
          </a:p>
          <a:p>
            <a:pPr>
              <a:spcBef>
                <a:spcPct val="50000"/>
              </a:spcBef>
            </a:pPr>
            <a:r>
              <a:rPr lang="en-US" altLang="en-US" sz="2865" dirty="0">
                <a:solidFill>
                  <a:schemeClr val="tx1"/>
                </a:solidFill>
                <a:latin typeface="+mn-lt"/>
              </a:rPr>
              <a:t>The </a:t>
            </a:r>
            <a:r>
              <a:rPr lang="en-US" altLang="en-US" sz="2865" b="1" dirty="0">
                <a:solidFill>
                  <a:schemeClr val="tx1"/>
                </a:solidFill>
                <a:latin typeface="+mn-lt"/>
              </a:rPr>
              <a:t>workplace level</a:t>
            </a:r>
            <a:r>
              <a:rPr lang="en-US" altLang="en-US" sz="2865" dirty="0">
                <a:solidFill>
                  <a:schemeClr val="tx1"/>
                </a:solidFill>
                <a:latin typeface="+mn-lt"/>
              </a:rPr>
              <a:t> of respiratory protection that a respirator or class of respirators is expected </a:t>
            </a:r>
            <a:r>
              <a:rPr lang="en-US" altLang="en-US" sz="3200" dirty="0">
                <a:solidFill>
                  <a:schemeClr val="tx1"/>
                </a:solidFill>
                <a:latin typeface="+mn-lt"/>
              </a:rPr>
              <a:t>to</a:t>
            </a:r>
            <a:r>
              <a:rPr lang="en-US" altLang="en-US" sz="2865" dirty="0">
                <a:solidFill>
                  <a:schemeClr val="tx1"/>
                </a:solidFill>
                <a:latin typeface="+mn-lt"/>
              </a:rPr>
              <a:t> provide to employees when the employer implements a continuing, effective respiratory protection program as specified in this section.</a:t>
            </a:r>
          </a:p>
        </p:txBody>
      </p:sp>
      <p:sp>
        <p:nvSpPr>
          <p:cNvPr id="8" name="Rectangle 2">
            <a:extLst>
              <a:ext uri="{FF2B5EF4-FFF2-40B4-BE49-F238E27FC236}">
                <a16:creationId xmlns:a16="http://schemas.microsoft.com/office/drawing/2014/main" id="{B255D4C9-80EC-473F-95DA-E40DE6758566}"/>
              </a:ext>
            </a:extLst>
          </p:cNvPr>
          <p:cNvSpPr>
            <a:spLocks noGrp="1" noChangeArrowheads="1"/>
          </p:cNvSpPr>
          <p:nvPr>
            <p:ph type="title"/>
          </p:nvPr>
        </p:nvSpPr>
        <p:spPr>
          <a:xfrm>
            <a:off x="1136469" y="297257"/>
            <a:ext cx="9333903" cy="978387"/>
          </a:xfrm>
          <a:noFill/>
        </p:spPr>
        <p:txBody>
          <a:bodyPr vert="horz" lIns="92588" tIns="45482" rIns="92588" bIns="45482" rtlCol="0" anchor="ctr">
            <a:normAutofit/>
          </a:bodyPr>
          <a:lstStyle/>
          <a:p>
            <a:pPr algn="ctr" defTabSz="891758"/>
            <a:r>
              <a:rPr lang="en-US" altLang="en-US" sz="4000" dirty="0"/>
              <a:t>Selection of Respirators</a:t>
            </a:r>
            <a:endParaRPr lang="en-US" altLang="en-US" sz="3200" dirty="0"/>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CE09E6A9-592F-4582-81D3-15FC823C96CD}"/>
              </a:ext>
            </a:extLst>
          </p:cNvPr>
          <p:cNvSpPr>
            <a:spLocks noGrp="1" noChangeArrowheads="1"/>
          </p:cNvSpPr>
          <p:nvPr>
            <p:ph type="body" idx="1"/>
          </p:nvPr>
        </p:nvSpPr>
        <p:spPr>
          <a:xfrm>
            <a:off x="955218" y="2015572"/>
            <a:ext cx="9335911" cy="4322841"/>
          </a:xfrm>
        </p:spPr>
        <p:txBody>
          <a:bodyPr>
            <a:normAutofit/>
          </a:bodyPr>
          <a:lstStyle/>
          <a:p>
            <a:r>
              <a:rPr lang="en-US" altLang="en-US" sz="2400" dirty="0"/>
              <a:t>Must use the APF’s listed in </a:t>
            </a:r>
            <a:r>
              <a:rPr lang="en-US" altLang="en-US" sz="2400" b="1" dirty="0"/>
              <a:t>Table 1</a:t>
            </a:r>
            <a:r>
              <a:rPr lang="en-US" altLang="en-US" sz="2400" dirty="0"/>
              <a:t> (next slide)</a:t>
            </a:r>
          </a:p>
          <a:p>
            <a:endParaRPr lang="en-US" altLang="en-US" sz="2400" dirty="0"/>
          </a:p>
          <a:p>
            <a:endParaRPr lang="en-US" altLang="en-US" sz="2400" dirty="0"/>
          </a:p>
          <a:p>
            <a:endParaRPr lang="en-US" altLang="en-US" sz="2400" dirty="0"/>
          </a:p>
          <a:p>
            <a:endParaRPr lang="en-US" altLang="en-US" sz="2400" dirty="0"/>
          </a:p>
          <a:p>
            <a:r>
              <a:rPr lang="en-US" altLang="en-US" sz="2400" b="1" dirty="0"/>
              <a:t>Combination respirator</a:t>
            </a:r>
            <a:r>
              <a:rPr lang="en-US" altLang="en-US" sz="2400" dirty="0"/>
              <a:t> (e.g., airline with an air-purifying filter), ensure APF is </a:t>
            </a:r>
            <a:r>
              <a:rPr lang="en-US" altLang="en-US" sz="2400" b="1" dirty="0"/>
              <a:t>appropriate to the mode of operation</a:t>
            </a:r>
            <a:endParaRPr lang="en-US" altLang="en-US" sz="2400" dirty="0"/>
          </a:p>
        </p:txBody>
      </p:sp>
      <p:pic>
        <p:nvPicPr>
          <p:cNvPr id="66564" name="Picture 4">
            <a:extLst>
              <a:ext uri="{FF2B5EF4-FFF2-40B4-BE49-F238E27FC236}">
                <a16:creationId xmlns:a16="http://schemas.microsoft.com/office/drawing/2014/main" id="{68DC0D11-E65F-455D-B3C0-8E4BA324A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946" y="2472266"/>
            <a:ext cx="2261466" cy="25678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395D2CB-E828-4EDB-A459-BD195D5D74A4}"/>
              </a:ext>
            </a:extLst>
          </p:cNvPr>
          <p:cNvSpPr txBox="1">
            <a:spLocks noChangeArrowheads="1"/>
          </p:cNvSpPr>
          <p:nvPr/>
        </p:nvSpPr>
        <p:spPr>
          <a:xfrm>
            <a:off x="1633181" y="179139"/>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sz="4000" dirty="0"/>
              <a:t>Selection of Respirators</a:t>
            </a:r>
            <a:endParaRPr lang="en-US" altLang="en-US" sz="3200" dirty="0"/>
          </a:p>
        </p:txBody>
      </p:sp>
      <p:sp>
        <p:nvSpPr>
          <p:cNvPr id="6" name="Rectangle 2">
            <a:extLst>
              <a:ext uri="{FF2B5EF4-FFF2-40B4-BE49-F238E27FC236}">
                <a16:creationId xmlns:a16="http://schemas.microsoft.com/office/drawing/2014/main" id="{01945F37-71BD-4B98-99E6-52298EBC1BF5}"/>
              </a:ext>
            </a:extLst>
          </p:cNvPr>
          <p:cNvSpPr txBox="1">
            <a:spLocks noChangeArrowheads="1"/>
          </p:cNvSpPr>
          <p:nvPr/>
        </p:nvSpPr>
        <p:spPr>
          <a:xfrm>
            <a:off x="993422" y="888439"/>
            <a:ext cx="9769529"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marL="0" marR="0" lvl="0" indent="0" algn="l" defTabSz="914377" rtl="0" eaLnBrk="1" fontAlgn="auto" latinLnBrk="0" hangingPunct="1">
              <a:lnSpc>
                <a:spcPct val="100000"/>
              </a:lnSpc>
              <a:spcBef>
                <a:spcPts val="1000"/>
              </a:spcBef>
              <a:spcAft>
                <a:spcPts val="1000"/>
              </a:spcAft>
              <a:buClrTx/>
              <a:buSzTx/>
              <a:buFont typeface="Arial" panose="020B0604020202020204" pitchFamily="34" charset="0"/>
              <a:buNone/>
              <a:tabLst/>
              <a:defRPr/>
            </a:pPr>
            <a:r>
              <a:rPr kumimoji="0" lang="en-US" altLang="en-US" sz="2800" i="0" u="none" strike="noStrike" kern="1200" cap="none" spc="0" normalizeH="0" baseline="0" noProof="0" dirty="0">
                <a:ln>
                  <a:noFill/>
                </a:ln>
                <a:solidFill>
                  <a:srgbClr val="000000"/>
                </a:solidFill>
                <a:effectLst/>
                <a:uLnTx/>
                <a:uFillTx/>
                <a:latin typeface="Constantia"/>
                <a:ea typeface="+mn-ea"/>
                <a:cs typeface="+mn-cs"/>
              </a:rPr>
              <a:t>Assigned Protection Factors (APF’s)</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185" name="Group 153">
            <a:extLst>
              <a:ext uri="{FF2B5EF4-FFF2-40B4-BE49-F238E27FC236}">
                <a16:creationId xmlns:a16="http://schemas.microsoft.com/office/drawing/2014/main" id="{FA8F1FD2-B25C-4646-AAEA-2DB1197E3DDE}"/>
              </a:ext>
            </a:extLst>
          </p:cNvPr>
          <p:cNvGraphicFramePr>
            <a:graphicFrameLocks noGrp="1"/>
          </p:cNvGraphicFramePr>
          <p:nvPr>
            <p:extLst>
              <p:ext uri="{D42A27DB-BD31-4B8C-83A1-F6EECF244321}">
                <p14:modId xmlns:p14="http://schemas.microsoft.com/office/powerpoint/2010/main" val="3716175776"/>
              </p:ext>
            </p:extLst>
          </p:nvPr>
        </p:nvGraphicFramePr>
        <p:xfrm>
          <a:off x="1164478" y="164061"/>
          <a:ext cx="9892283" cy="4807191"/>
        </p:xfrm>
        <a:graphic>
          <a:graphicData uri="http://schemas.openxmlformats.org/drawingml/2006/table">
            <a:tbl>
              <a:tblPr/>
              <a:tblGrid>
                <a:gridCol w="2162009">
                  <a:extLst>
                    <a:ext uri="{9D8B030D-6E8A-4147-A177-3AD203B41FA5}">
                      <a16:colId xmlns:a16="http://schemas.microsoft.com/office/drawing/2014/main" val="20000"/>
                    </a:ext>
                  </a:extLst>
                </a:gridCol>
                <a:gridCol w="1621100">
                  <a:extLst>
                    <a:ext uri="{9D8B030D-6E8A-4147-A177-3AD203B41FA5}">
                      <a16:colId xmlns:a16="http://schemas.microsoft.com/office/drawing/2014/main" val="20001"/>
                    </a:ext>
                  </a:extLst>
                </a:gridCol>
                <a:gridCol w="1466786">
                  <a:extLst>
                    <a:ext uri="{9D8B030D-6E8A-4147-A177-3AD203B41FA5}">
                      <a16:colId xmlns:a16="http://schemas.microsoft.com/office/drawing/2014/main" val="20002"/>
                    </a:ext>
                  </a:extLst>
                </a:gridCol>
                <a:gridCol w="1163034">
                  <a:extLst>
                    <a:ext uri="{9D8B030D-6E8A-4147-A177-3AD203B41FA5}">
                      <a16:colId xmlns:a16="http://schemas.microsoft.com/office/drawing/2014/main" val="20003"/>
                    </a:ext>
                  </a:extLst>
                </a:gridCol>
                <a:gridCol w="1830641">
                  <a:extLst>
                    <a:ext uri="{9D8B030D-6E8A-4147-A177-3AD203B41FA5}">
                      <a16:colId xmlns:a16="http://schemas.microsoft.com/office/drawing/2014/main" val="20004"/>
                    </a:ext>
                  </a:extLst>
                </a:gridCol>
                <a:gridCol w="1648713">
                  <a:extLst>
                    <a:ext uri="{9D8B030D-6E8A-4147-A177-3AD203B41FA5}">
                      <a16:colId xmlns:a16="http://schemas.microsoft.com/office/drawing/2014/main" val="20005"/>
                    </a:ext>
                  </a:extLst>
                </a:gridCol>
              </a:tblGrid>
              <a:tr h="456195">
                <a:tc gridSpan="6">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2500" b="1" i="0" u="none" strike="noStrike" cap="none" normalizeH="0" baseline="0" dirty="0">
                          <a:ln>
                            <a:noFill/>
                          </a:ln>
                          <a:solidFill>
                            <a:schemeClr val="accent1">
                              <a:lumMod val="75000"/>
                            </a:schemeClr>
                          </a:solidFill>
                          <a:effectLst/>
                          <a:latin typeface="Arial" panose="020B0604020202020204" pitchFamily="34" charset="0"/>
                        </a:rPr>
                        <a:t>TABLE 1 – ASSIGNED PROTECTION FACTORS</a:t>
                      </a:r>
                      <a:r>
                        <a:rPr kumimoji="0" lang="en-US" altLang="en-US" sz="2500" b="1" i="0" u="none" strike="noStrike" cap="none" normalizeH="0" baseline="30000" dirty="0">
                          <a:ln>
                            <a:noFill/>
                          </a:ln>
                          <a:solidFill>
                            <a:schemeClr val="accent1">
                              <a:lumMod val="75000"/>
                            </a:schemeClr>
                          </a:solidFill>
                          <a:effectLst/>
                          <a:latin typeface="Arial" panose="020B0604020202020204" pitchFamily="34" charset="0"/>
                        </a:rPr>
                        <a:t>5</a:t>
                      </a:r>
                    </a:p>
                  </a:txBody>
                  <a:tcPr marL="93562" marR="93562" marT="46778" marB="4677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9679">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Respirator Type</a:t>
                      </a:r>
                      <a:r>
                        <a:rPr kumimoji="0" lang="en-US" altLang="en-US" sz="1700" b="1" i="0" u="none" strike="noStrike" cap="none" normalizeH="0" baseline="30000" dirty="0">
                          <a:ln>
                            <a:noFill/>
                          </a:ln>
                          <a:solidFill>
                            <a:schemeClr val="tx1"/>
                          </a:solidFill>
                          <a:effectLst/>
                          <a:latin typeface="Arial" panose="020B0604020202020204" pitchFamily="34" charset="0"/>
                        </a:rPr>
                        <a:t>1, 2</a:t>
                      </a:r>
                    </a:p>
                  </a:txBody>
                  <a:tcPr marL="93562" marR="93562" marT="46778" marB="467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Quarter Mask</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Half Mask</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Full Face</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Helmet/Hood</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700" b="1" i="0" u="none" strike="noStrike" cap="none" normalizeH="0" baseline="0" dirty="0">
                          <a:ln>
                            <a:noFill/>
                          </a:ln>
                          <a:solidFill>
                            <a:schemeClr val="tx1"/>
                          </a:solidFill>
                          <a:effectLst/>
                          <a:latin typeface="Arial" panose="020B0604020202020204" pitchFamily="34" charset="0"/>
                        </a:rPr>
                        <a:t>Loose-Fitting</a:t>
                      </a:r>
                    </a:p>
                  </a:txBody>
                  <a:tcPr marL="93562" marR="93562" marT="46778" marB="467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extLst>
                  <a:ext uri="{0D108BD9-81ED-4DB2-BD59-A6C34878D82A}">
                    <a16:rowId xmlns:a16="http://schemas.microsoft.com/office/drawing/2014/main" val="10001"/>
                  </a:ext>
                </a:extLst>
              </a:tr>
              <a:tr h="390346">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Air Purifying</a:t>
                      </a:r>
                    </a:p>
                  </a:txBody>
                  <a:tcPr marL="93562" marR="93562" marT="46778" marB="467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30000" dirty="0">
                          <a:ln>
                            <a:noFill/>
                          </a:ln>
                          <a:solidFill>
                            <a:schemeClr val="tx1"/>
                          </a:solidFill>
                          <a:effectLst/>
                          <a:latin typeface="Arial" panose="020B0604020202020204" pitchFamily="34" charset="0"/>
                        </a:rPr>
                        <a:t>3</a:t>
                      </a:r>
                      <a:r>
                        <a:rPr kumimoji="0" lang="en-US" altLang="en-US" sz="1600" b="0" i="0" u="none" strike="noStrike" cap="none" normalizeH="0" baseline="0" dirty="0">
                          <a:ln>
                            <a:noFill/>
                          </a:ln>
                          <a:solidFill>
                            <a:schemeClr val="tx1"/>
                          </a:solidFill>
                          <a:effectLst/>
                          <a:latin typeface="Arial" panose="020B0604020202020204" pitchFamily="34" charset="0"/>
                        </a:rPr>
                        <a:t>10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9418">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PAPR</a:t>
                      </a:r>
                    </a:p>
                  </a:txBody>
                  <a:tcPr marL="93562" marR="93562" marT="46778" marB="467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1,000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30000" dirty="0">
                          <a:ln>
                            <a:noFill/>
                          </a:ln>
                          <a:solidFill>
                            <a:schemeClr val="tx1"/>
                          </a:solidFill>
                          <a:effectLst/>
                          <a:latin typeface="Arial" panose="020B0604020202020204" pitchFamily="34" charset="0"/>
                        </a:rPr>
                        <a:t>4</a:t>
                      </a:r>
                      <a:r>
                        <a:rPr kumimoji="0" lang="en-US" altLang="en-US" sz="1600" b="0" i="0" u="none" strike="noStrike" cap="none" normalizeH="0" baseline="0" dirty="0">
                          <a:ln>
                            <a:noFill/>
                          </a:ln>
                          <a:solidFill>
                            <a:schemeClr val="tx1"/>
                          </a:solidFill>
                          <a:effectLst/>
                          <a:latin typeface="Arial" panose="020B0604020202020204" pitchFamily="34" charset="0"/>
                        </a:rPr>
                        <a:t>25/1,000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25</a:t>
                      </a:r>
                    </a:p>
                  </a:txBody>
                  <a:tcPr marL="93562" marR="93562" marT="46778" marB="467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37013">
                <a:tc>
                  <a:txBody>
                    <a:bodyPr/>
                    <a:lstStyle>
                      <a:lvl1pPr marL="171450" indent="-171450">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SAR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Demand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Continuous Flow</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Pressure Demand/</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 other (+) pressure</a:t>
                      </a:r>
                    </a:p>
                  </a:txBody>
                  <a:tcPr marL="93562" marR="93562" marT="46778" marB="467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1,000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1,000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30000" dirty="0">
                          <a:ln>
                            <a:noFill/>
                          </a:ln>
                          <a:solidFill>
                            <a:schemeClr val="tx1"/>
                          </a:solidFill>
                          <a:effectLst/>
                          <a:latin typeface="Arial" panose="020B0604020202020204" pitchFamily="34" charset="0"/>
                        </a:rPr>
                        <a:t>4</a:t>
                      </a:r>
                      <a:r>
                        <a:rPr kumimoji="0" lang="en-US" altLang="en-US" sz="1600" b="0" i="0" u="none" strike="noStrike" cap="none" normalizeH="0" baseline="0" dirty="0">
                          <a:ln>
                            <a:noFill/>
                          </a:ln>
                          <a:solidFill>
                            <a:schemeClr val="tx1"/>
                          </a:solidFill>
                          <a:effectLst/>
                          <a:latin typeface="Arial" panose="020B0604020202020204" pitchFamily="34" charset="0"/>
                        </a:rPr>
                        <a:t>25/1,000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25</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55726">
                <a:tc>
                  <a:txBody>
                    <a:bodyPr/>
                    <a:lstStyle>
                      <a:lvl1pPr marL="171450" indent="-171450">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SCBA</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Demand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Pressure Demand/</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other (+) pressure</a:t>
                      </a:r>
                    </a:p>
                  </a:txBody>
                  <a:tcPr marL="93562" marR="93562" marT="46778" marB="467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10,000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50</a:t>
                      </a: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10,000</a:t>
                      </a:r>
                    </a:p>
                  </a:txBody>
                  <a:tcPr marL="93562" marR="93562" marT="46778" marB="467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Font typeface="CommonBullets" pitchFamily="34" charset="2"/>
                        <a:defRPr sz="2000">
                          <a:solidFill>
                            <a:schemeClr val="tx1"/>
                          </a:solidFill>
                          <a:latin typeface="Arial" panose="020B0604020202020204" pitchFamily="34" charset="0"/>
                        </a:defRPr>
                      </a:lvl1pPr>
                      <a:lvl2pPr>
                        <a:spcBef>
                          <a:spcPct val="20000"/>
                        </a:spcBef>
                        <a:buClr>
                          <a:srgbClr val="FF9900"/>
                        </a:buClr>
                        <a:buFont typeface="CommonBullets" pitchFamily="34" charset="2"/>
                        <a:defRPr sz="2100">
                          <a:solidFill>
                            <a:schemeClr val="tx1"/>
                          </a:solidFill>
                          <a:latin typeface="Arial" panose="020B0604020202020204" pitchFamily="34" charset="0"/>
                        </a:defRPr>
                      </a:lvl2pPr>
                      <a:lvl3pPr>
                        <a:spcBef>
                          <a:spcPct val="20000"/>
                        </a:spcBef>
                        <a:buClr>
                          <a:srgbClr val="FF9900"/>
                        </a:buClr>
                        <a:buFont typeface="CommonBullets" pitchFamily="34" charset="2"/>
                        <a:defRPr sz="2100">
                          <a:solidFill>
                            <a:schemeClr val="tx1"/>
                          </a:solidFill>
                          <a:latin typeface="Arial" panose="020B0604020202020204" pitchFamily="34" charset="0"/>
                        </a:defRPr>
                      </a:lvl3pPr>
                      <a:lvl4pPr>
                        <a:spcBef>
                          <a:spcPct val="20000"/>
                        </a:spcBef>
                        <a:buClr>
                          <a:srgbClr val="FF9900"/>
                        </a:buClr>
                        <a:defRPr>
                          <a:solidFill>
                            <a:schemeClr val="tx1"/>
                          </a:solidFill>
                          <a:latin typeface="Arial" panose="020B0604020202020204" pitchFamily="34" charset="0"/>
                        </a:defRPr>
                      </a:lvl4pPr>
                      <a:lvl5pPr>
                        <a:spcBef>
                          <a:spcPct val="20000"/>
                        </a:spcBef>
                        <a:buClr>
                          <a:srgbClr val="FF9900"/>
                        </a:buClr>
                        <a:defRPr>
                          <a:solidFill>
                            <a:schemeClr val="tx1"/>
                          </a:solidFill>
                          <a:latin typeface="Arial" panose="020B0604020202020204" pitchFamily="34" charset="0"/>
                        </a:defRPr>
                      </a:lvl5pPr>
                      <a:lvl6pPr eaLnBrk="0" fontAlgn="base" hangingPunct="0">
                        <a:spcBef>
                          <a:spcPct val="20000"/>
                        </a:spcBef>
                        <a:spcAft>
                          <a:spcPct val="0"/>
                        </a:spcAft>
                        <a:buClr>
                          <a:srgbClr val="FF9900"/>
                        </a:buClr>
                        <a:defRPr>
                          <a:solidFill>
                            <a:schemeClr val="tx1"/>
                          </a:solidFill>
                          <a:latin typeface="Arial" panose="020B0604020202020204" pitchFamily="34" charset="0"/>
                        </a:defRPr>
                      </a:lvl6pPr>
                      <a:lvl7pPr eaLnBrk="0" fontAlgn="base" hangingPunct="0">
                        <a:spcBef>
                          <a:spcPct val="20000"/>
                        </a:spcBef>
                        <a:spcAft>
                          <a:spcPct val="0"/>
                        </a:spcAft>
                        <a:buClr>
                          <a:srgbClr val="FF9900"/>
                        </a:buClr>
                        <a:defRPr>
                          <a:solidFill>
                            <a:schemeClr val="tx1"/>
                          </a:solidFill>
                          <a:latin typeface="Arial" panose="020B0604020202020204" pitchFamily="34" charset="0"/>
                        </a:defRPr>
                      </a:lvl7pPr>
                      <a:lvl8pPr eaLnBrk="0" fontAlgn="base" hangingPunct="0">
                        <a:spcBef>
                          <a:spcPct val="20000"/>
                        </a:spcBef>
                        <a:spcAft>
                          <a:spcPct val="0"/>
                        </a:spcAft>
                        <a:buClr>
                          <a:srgbClr val="FF9900"/>
                        </a:buClr>
                        <a:defRPr>
                          <a:solidFill>
                            <a:schemeClr val="tx1"/>
                          </a:solidFill>
                          <a:latin typeface="Arial" panose="020B0604020202020204" pitchFamily="34" charset="0"/>
                        </a:defRPr>
                      </a:lvl8pPr>
                      <a:lvl9pPr eaLnBrk="0" fontAlgn="base" hangingPunct="0">
                        <a:spcBef>
                          <a:spcPct val="20000"/>
                        </a:spcBef>
                        <a:spcAft>
                          <a:spcPct val="0"/>
                        </a:spcAft>
                        <a:buClr>
                          <a:srgbClr val="FF9900"/>
                        </a:buCl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FF9900"/>
                        </a:buClr>
                        <a:buSzTx/>
                        <a:buFont typeface="CommonBullets" pitchFamily="34" charset="2"/>
                        <a:buNone/>
                        <a:tabLst/>
                      </a:pPr>
                      <a:r>
                        <a:rPr kumimoji="0" lang="en-US" altLang="en-US" sz="1600" b="0" i="0" u="none" strike="noStrike" cap="none" normalizeH="0" baseline="0" dirty="0">
                          <a:ln>
                            <a:noFill/>
                          </a:ln>
                          <a:solidFill>
                            <a:schemeClr val="tx1"/>
                          </a:solidFill>
                          <a:effectLst/>
                          <a:latin typeface="Arial" panose="020B0604020202020204" pitchFamily="34" charset="0"/>
                        </a:rPr>
                        <a:t>----------------------------------------</a:t>
                      </a:r>
                    </a:p>
                  </a:txBody>
                  <a:tcPr marL="93562" marR="93562" marT="46778" marB="467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7632" name="Text Box 135">
            <a:extLst>
              <a:ext uri="{FF2B5EF4-FFF2-40B4-BE49-F238E27FC236}">
                <a16:creationId xmlns:a16="http://schemas.microsoft.com/office/drawing/2014/main" id="{67D8069F-83A1-49DD-B38A-FD4A0D33E79D}"/>
              </a:ext>
            </a:extLst>
          </p:cNvPr>
          <p:cNvSpPr txBox="1">
            <a:spLocks noChangeArrowheads="1"/>
          </p:cNvSpPr>
          <p:nvPr/>
        </p:nvSpPr>
        <p:spPr bwMode="auto">
          <a:xfrm>
            <a:off x="1183969" y="5052547"/>
            <a:ext cx="9824061" cy="164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1228" baseline="30000" dirty="0">
                <a:solidFill>
                  <a:schemeClr val="tx1"/>
                </a:solidFill>
              </a:rPr>
              <a:t>1</a:t>
            </a:r>
            <a:r>
              <a:rPr lang="en-US" altLang="en-US" sz="1228" dirty="0">
                <a:solidFill>
                  <a:schemeClr val="tx1"/>
                </a:solidFill>
              </a:rPr>
              <a:t>May use respirators assigned for higher concentrations in lower concentrations or when required use is independent of concentration.</a:t>
            </a:r>
          </a:p>
          <a:p>
            <a:pPr>
              <a:spcBef>
                <a:spcPct val="50000"/>
              </a:spcBef>
            </a:pPr>
            <a:r>
              <a:rPr lang="en-US" altLang="en-US" sz="1228" baseline="30000" dirty="0">
                <a:solidFill>
                  <a:schemeClr val="tx1"/>
                </a:solidFill>
              </a:rPr>
              <a:t>2</a:t>
            </a:r>
            <a:r>
              <a:rPr lang="en-US" altLang="en-US" sz="1228" dirty="0">
                <a:solidFill>
                  <a:schemeClr val="tx1"/>
                </a:solidFill>
              </a:rPr>
              <a:t>These APF’s are only effective when employer has a continuing, effective respirator program per 1910.134.</a:t>
            </a:r>
          </a:p>
          <a:p>
            <a:pPr>
              <a:spcBef>
                <a:spcPct val="50000"/>
              </a:spcBef>
            </a:pPr>
            <a:r>
              <a:rPr lang="en-US" altLang="en-US" sz="1228" baseline="30000" dirty="0">
                <a:solidFill>
                  <a:schemeClr val="tx1"/>
                </a:solidFill>
              </a:rPr>
              <a:t>3</a:t>
            </a:r>
            <a:r>
              <a:rPr lang="en-US" altLang="en-US" sz="1228" dirty="0">
                <a:solidFill>
                  <a:schemeClr val="tx1"/>
                </a:solidFill>
              </a:rPr>
              <a:t>This APF category includes filtering facepieces and elastomeric facepieces.</a:t>
            </a:r>
          </a:p>
          <a:p>
            <a:pPr>
              <a:spcBef>
                <a:spcPct val="50000"/>
              </a:spcBef>
            </a:pPr>
            <a:r>
              <a:rPr lang="en-US" altLang="en-US" sz="1228" baseline="30000" dirty="0">
                <a:solidFill>
                  <a:schemeClr val="tx1"/>
                </a:solidFill>
              </a:rPr>
              <a:t>4</a:t>
            </a:r>
            <a:r>
              <a:rPr lang="en-US" altLang="en-US" sz="1228" dirty="0">
                <a:solidFill>
                  <a:schemeClr val="tx1"/>
                </a:solidFill>
              </a:rPr>
              <a:t>Must have manufacturer test evidence to support an APF of 1,000 or else these respirators receive an APF of 25.</a:t>
            </a:r>
          </a:p>
          <a:p>
            <a:pPr>
              <a:spcBef>
                <a:spcPct val="50000"/>
              </a:spcBef>
            </a:pPr>
            <a:r>
              <a:rPr lang="en-US" altLang="en-US" sz="1228" baseline="30000" dirty="0">
                <a:solidFill>
                  <a:schemeClr val="tx1"/>
                </a:solidFill>
              </a:rPr>
              <a:t>5</a:t>
            </a:r>
            <a:r>
              <a:rPr lang="en-US" altLang="en-US" sz="1228" dirty="0">
                <a:solidFill>
                  <a:schemeClr val="tx1"/>
                </a:solidFill>
              </a:rPr>
              <a:t>These APFs do not apply to escape-only respirators. Escape respirators must conform to 1910.134(d)(2)(ii) or OSHA’s substance specific standards, if used with those substances.</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6">
            <a:extLst>
              <a:ext uri="{FF2B5EF4-FFF2-40B4-BE49-F238E27FC236}">
                <a16:creationId xmlns:a16="http://schemas.microsoft.com/office/drawing/2014/main" id="{F5F8C889-EB69-4206-BAD3-AFD7AE03B22F}"/>
              </a:ext>
            </a:extLst>
          </p:cNvPr>
          <p:cNvSpPr>
            <a:spLocks noGrp="1" noChangeArrowheads="1"/>
          </p:cNvSpPr>
          <p:nvPr>
            <p:ph type="body" idx="1"/>
          </p:nvPr>
        </p:nvSpPr>
        <p:spPr>
          <a:xfrm>
            <a:off x="1339908" y="1479780"/>
            <a:ext cx="10066029" cy="3453165"/>
          </a:xfrm>
        </p:spPr>
        <p:txBody>
          <a:bodyPr/>
          <a:lstStyle/>
          <a:p>
            <a:pPr marL="0" indent="0">
              <a:spcBef>
                <a:spcPct val="50000"/>
              </a:spcBef>
              <a:buNone/>
            </a:pPr>
            <a:r>
              <a:rPr lang="en-US" altLang="en-US" b="1" dirty="0"/>
              <a:t>Maximum Use Concentration (MUC) </a:t>
            </a:r>
            <a:r>
              <a:rPr lang="en-US" altLang="en-US" sz="2353" dirty="0"/>
              <a:t>- DEFINITION:</a:t>
            </a:r>
          </a:p>
          <a:p>
            <a:pPr>
              <a:spcBef>
                <a:spcPct val="50000"/>
              </a:spcBef>
              <a:buFontTx/>
              <a:buChar char="•"/>
            </a:pPr>
            <a:r>
              <a:rPr lang="en-US" altLang="en-US" sz="2400" dirty="0"/>
              <a:t>The maximum atmospheric concentration of a hazardous substance from which an employee can be expected to be protected when wearing a respirator, and is determined by the </a:t>
            </a:r>
            <a:r>
              <a:rPr lang="en-US" altLang="en-US" sz="2400" b="1" dirty="0"/>
              <a:t>assigned protection factor</a:t>
            </a:r>
            <a:r>
              <a:rPr lang="en-US" altLang="en-US" sz="2400" dirty="0"/>
              <a:t> of the respirator or class of respirators and the </a:t>
            </a:r>
            <a:r>
              <a:rPr lang="en-US" altLang="en-US" sz="2400" b="1" dirty="0"/>
              <a:t>exposure limit</a:t>
            </a:r>
            <a:r>
              <a:rPr lang="en-US" altLang="en-US" sz="2400" dirty="0"/>
              <a:t> of the hazardous substance</a:t>
            </a:r>
          </a:p>
          <a:p>
            <a:pPr>
              <a:spcBef>
                <a:spcPct val="50000"/>
              </a:spcBef>
              <a:buFontTx/>
              <a:buChar char="•"/>
            </a:pPr>
            <a:r>
              <a:rPr lang="en-US" altLang="en-US" sz="2400" b="1" i="1" dirty="0"/>
              <a:t>MUC = APF </a:t>
            </a:r>
            <a:r>
              <a:rPr lang="en-US" altLang="en-US" sz="2400" b="1" dirty="0"/>
              <a:t>x</a:t>
            </a:r>
            <a:r>
              <a:rPr lang="en-US" altLang="en-US" sz="2400" b="1" i="1" dirty="0"/>
              <a:t> OSHA Exposure Limit</a:t>
            </a:r>
            <a:r>
              <a:rPr lang="en-US" altLang="en-US" sz="2400" b="1" i="1" baseline="40000" dirty="0"/>
              <a:t>1</a:t>
            </a:r>
          </a:p>
        </p:txBody>
      </p:sp>
      <p:sp>
        <p:nvSpPr>
          <p:cNvPr id="68612" name="Text Box 9">
            <a:extLst>
              <a:ext uri="{FF2B5EF4-FFF2-40B4-BE49-F238E27FC236}">
                <a16:creationId xmlns:a16="http://schemas.microsoft.com/office/drawing/2014/main" id="{9B96CB91-ED09-4B25-8037-CBB12A257FE6}"/>
              </a:ext>
            </a:extLst>
          </p:cNvPr>
          <p:cNvSpPr txBox="1">
            <a:spLocks noChangeArrowheads="1"/>
          </p:cNvSpPr>
          <p:nvPr/>
        </p:nvSpPr>
        <p:spPr bwMode="auto">
          <a:xfrm>
            <a:off x="1004712" y="5289614"/>
            <a:ext cx="10401225" cy="110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149" baseline="30000" dirty="0">
                <a:solidFill>
                  <a:schemeClr val="tx1"/>
                </a:solidFill>
                <a:latin typeface="+mn-lt"/>
              </a:rPr>
              <a:t>1 </a:t>
            </a:r>
            <a:r>
              <a:rPr lang="en-US" altLang="en-US" sz="2149" dirty="0">
                <a:solidFill>
                  <a:schemeClr val="tx1"/>
                </a:solidFill>
                <a:latin typeface="+mn-lt"/>
              </a:rPr>
              <a:t>When an OSHA exposure limit is NOT available for a hazardous substance, the employer must determine an MUC on the basis of relevant available information and informed professional judgment.</a:t>
            </a:r>
          </a:p>
        </p:txBody>
      </p:sp>
      <p:sp>
        <p:nvSpPr>
          <p:cNvPr id="68613" name="Line 10">
            <a:extLst>
              <a:ext uri="{FF2B5EF4-FFF2-40B4-BE49-F238E27FC236}">
                <a16:creationId xmlns:a16="http://schemas.microsoft.com/office/drawing/2014/main" id="{B7FBC74F-96ED-4F55-94A4-8F36DB9BAE90}"/>
              </a:ext>
            </a:extLst>
          </p:cNvPr>
          <p:cNvSpPr>
            <a:spLocks noChangeShapeType="1"/>
          </p:cNvSpPr>
          <p:nvPr/>
        </p:nvSpPr>
        <p:spPr bwMode="auto">
          <a:xfrm>
            <a:off x="2041626" y="5378219"/>
            <a:ext cx="202718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42" dirty="0"/>
          </a:p>
        </p:txBody>
      </p:sp>
      <p:sp>
        <p:nvSpPr>
          <p:cNvPr id="6" name="Rectangle 2">
            <a:extLst>
              <a:ext uri="{FF2B5EF4-FFF2-40B4-BE49-F238E27FC236}">
                <a16:creationId xmlns:a16="http://schemas.microsoft.com/office/drawing/2014/main" id="{375F6464-14CD-4F6B-83A1-65F0EAAAE1A1}"/>
              </a:ext>
            </a:extLst>
          </p:cNvPr>
          <p:cNvSpPr txBox="1">
            <a:spLocks noChangeArrowheads="1"/>
          </p:cNvSpPr>
          <p:nvPr/>
        </p:nvSpPr>
        <p:spPr>
          <a:xfrm>
            <a:off x="1004711" y="56119"/>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sz="4000" dirty="0"/>
              <a:t>Selection of Respirators</a:t>
            </a:r>
            <a:endParaRPr lang="en-US" altLang="en-US" sz="3200" dirty="0"/>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8FFEC75A-5DBB-40A5-8E4A-A79E40ACD66D}"/>
              </a:ext>
            </a:extLst>
          </p:cNvPr>
          <p:cNvSpPr>
            <a:spLocks noGrp="1" noChangeArrowheads="1"/>
          </p:cNvSpPr>
          <p:nvPr>
            <p:ph type="body" idx="1"/>
          </p:nvPr>
        </p:nvSpPr>
        <p:spPr>
          <a:xfrm>
            <a:off x="1034715" y="1287380"/>
            <a:ext cx="10323095" cy="4492532"/>
          </a:xfrm>
        </p:spPr>
        <p:txBody>
          <a:bodyPr>
            <a:normAutofit/>
          </a:bodyPr>
          <a:lstStyle/>
          <a:p>
            <a:pPr marL="0" indent="0">
              <a:buNone/>
            </a:pPr>
            <a:r>
              <a:rPr lang="en-US" altLang="en-US" b="1" dirty="0"/>
              <a:t>Maximum Use Concentration (MUC)</a:t>
            </a:r>
          </a:p>
          <a:p>
            <a:r>
              <a:rPr lang="en-US" altLang="en-US" sz="2400" dirty="0"/>
              <a:t>Maintain exposure to the hazardous substance, when measured outside the respirator, at or below the MUC</a:t>
            </a:r>
          </a:p>
          <a:p>
            <a:r>
              <a:rPr lang="en-US" altLang="en-US" sz="2400" dirty="0"/>
              <a:t>MUCs do not apply to IDLH.  </a:t>
            </a:r>
          </a:p>
          <a:p>
            <a:r>
              <a:rPr lang="en-US" altLang="en-US" sz="2400" dirty="0"/>
              <a:t>When calculated MUC exceeds the IDLH or the performance limits of the cartridge or canister, set maximum MUC at that lower limit</a:t>
            </a:r>
          </a:p>
          <a:p>
            <a:r>
              <a:rPr lang="en-US" altLang="en-US" sz="2400" dirty="0"/>
              <a:t>Select a respirator appropriate for the chemical state and physical form of the contaminant</a:t>
            </a:r>
          </a:p>
        </p:txBody>
      </p:sp>
      <p:sp>
        <p:nvSpPr>
          <p:cNvPr id="4" name="Rectangle 2">
            <a:extLst>
              <a:ext uri="{FF2B5EF4-FFF2-40B4-BE49-F238E27FC236}">
                <a16:creationId xmlns:a16="http://schemas.microsoft.com/office/drawing/2014/main" id="{DF89414B-A095-422F-92AB-42F6AEC756F0}"/>
              </a:ext>
            </a:extLst>
          </p:cNvPr>
          <p:cNvSpPr txBox="1">
            <a:spLocks noChangeArrowheads="1"/>
          </p:cNvSpPr>
          <p:nvPr/>
        </p:nvSpPr>
        <p:spPr>
          <a:xfrm>
            <a:off x="1196622" y="191911"/>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dirty="0"/>
              <a:t>Selection of Respirators</a:t>
            </a:r>
            <a:endParaRPr lang="en-US" altLang="en-US" sz="3600"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3391AD7-98F1-4ADD-A992-7E36502A5368}"/>
              </a:ext>
            </a:extLst>
          </p:cNvPr>
          <p:cNvSpPr>
            <a:spLocks noGrp="1" noChangeArrowheads="1"/>
          </p:cNvSpPr>
          <p:nvPr>
            <p:ph type="title"/>
          </p:nvPr>
        </p:nvSpPr>
        <p:spPr>
          <a:xfrm>
            <a:off x="1721630" y="492179"/>
            <a:ext cx="8748742" cy="906315"/>
          </a:xfrm>
          <a:noFill/>
        </p:spPr>
        <p:txBody>
          <a:bodyPr vert="horz" lIns="95837" tIns="48730" rIns="95837" bIns="48730" rtlCol="0" anchor="ctr">
            <a:normAutofit/>
          </a:bodyPr>
          <a:lstStyle/>
          <a:p>
            <a:pPr algn="ctr"/>
            <a:r>
              <a:rPr lang="en-US" altLang="en-US" dirty="0"/>
              <a:t>Scope</a:t>
            </a:r>
          </a:p>
        </p:txBody>
      </p:sp>
      <p:sp>
        <p:nvSpPr>
          <p:cNvPr id="8195" name="Rectangle 6">
            <a:extLst>
              <a:ext uri="{FF2B5EF4-FFF2-40B4-BE49-F238E27FC236}">
                <a16:creationId xmlns:a16="http://schemas.microsoft.com/office/drawing/2014/main" id="{E842F207-400A-48A5-A031-6ECB7246D966}"/>
              </a:ext>
            </a:extLst>
          </p:cNvPr>
          <p:cNvSpPr>
            <a:spLocks noGrp="1" noChangeArrowheads="1"/>
          </p:cNvSpPr>
          <p:nvPr>
            <p:ph type="body" idx="1"/>
          </p:nvPr>
        </p:nvSpPr>
        <p:spPr>
          <a:xfrm>
            <a:off x="1057836" y="3299011"/>
            <a:ext cx="10076328" cy="2510117"/>
          </a:xfrm>
        </p:spPr>
        <p:txBody>
          <a:bodyPr>
            <a:normAutofit/>
          </a:bodyPr>
          <a:lstStyle/>
          <a:p>
            <a:pPr marL="0" marR="0" lvl="0" indent="0" algn="l" defTabSz="914400" rtl="0" eaLnBrk="1" fontAlgn="base" latinLnBrk="0" hangingPunct="1">
              <a:lnSpc>
                <a:spcPct val="100000"/>
              </a:lnSpc>
              <a:spcBef>
                <a:spcPct val="20000"/>
              </a:spcBef>
              <a:spcAft>
                <a:spcPct val="0"/>
              </a:spcAft>
              <a:buClr>
                <a:srgbClr val="E3E3FF"/>
              </a:buClr>
              <a:buSzTx/>
              <a:buNone/>
              <a:tabLst/>
              <a:defRPr/>
            </a:pPr>
            <a:r>
              <a:rPr kumimoji="0" lang="en-US" altLang="en-US" sz="2400" b="0" i="0" u="none" strike="noStrike" kern="1200" cap="none" spc="0" normalizeH="0" baseline="0" noProof="0" dirty="0">
                <a:ln>
                  <a:noFill/>
                </a:ln>
                <a:effectLst/>
                <a:uLnTx/>
                <a:uFillTx/>
                <a:latin typeface="Arial"/>
                <a:ea typeface="+mn-ea"/>
                <a:cs typeface="+mn-cs"/>
              </a:rPr>
              <a:t>Respirator-related provisions of OSHA’s existing standards are revised to conform to each other and covered in 29 CFR 1910.134</a:t>
            </a:r>
          </a:p>
          <a:p>
            <a:pPr marL="0" marR="0" lvl="0" indent="0" algn="l" defTabSz="914400" rtl="0" eaLnBrk="1" fontAlgn="base" latinLnBrk="0" hangingPunct="1">
              <a:lnSpc>
                <a:spcPct val="100000"/>
              </a:lnSpc>
              <a:spcBef>
                <a:spcPct val="20000"/>
              </a:spcBef>
              <a:spcAft>
                <a:spcPct val="0"/>
              </a:spcAft>
              <a:buClr>
                <a:srgbClr val="E3E3FF"/>
              </a:buClr>
              <a:buSzTx/>
              <a:buNone/>
              <a:tabLst/>
              <a:defRPr/>
            </a:pPr>
            <a:endParaRPr kumimoji="0" lang="en-US" altLang="en-US" sz="2400" b="0" i="0" u="none" strike="noStrike" kern="1200" cap="none" spc="0" normalizeH="0" baseline="0" noProof="0" dirty="0">
              <a:ln>
                <a:noFill/>
              </a:ln>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E3E3FF"/>
              </a:buClr>
              <a:buSzTx/>
              <a:buNone/>
              <a:tabLst/>
              <a:defRPr/>
            </a:pPr>
            <a:r>
              <a:rPr kumimoji="0" lang="en-US" altLang="en-US" sz="2400" b="0" i="0" u="none" strike="noStrike" kern="1200" cap="none" spc="0" normalizeH="0" baseline="0" noProof="0" dirty="0">
                <a:ln>
                  <a:noFill/>
                </a:ln>
                <a:effectLst/>
                <a:uLnTx/>
                <a:uFillTx/>
                <a:latin typeface="Arial"/>
                <a:ea typeface="+mn-ea"/>
                <a:cs typeface="+mn-cs"/>
              </a:rPr>
              <a:t>All provisions addressing respirator use, selection, and fit testing are deleted from OSHA’s substance-specific standards</a:t>
            </a:r>
          </a:p>
        </p:txBody>
      </p:sp>
      <p:sp>
        <p:nvSpPr>
          <p:cNvPr id="6" name="Rectangle 6">
            <a:extLst>
              <a:ext uri="{FF2B5EF4-FFF2-40B4-BE49-F238E27FC236}">
                <a16:creationId xmlns:a16="http://schemas.microsoft.com/office/drawing/2014/main" id="{16FA5143-7566-44F0-A23D-C626D63121EA}"/>
              </a:ext>
            </a:extLst>
          </p:cNvPr>
          <p:cNvSpPr txBox="1">
            <a:spLocks noChangeArrowheads="1"/>
          </p:cNvSpPr>
          <p:nvPr/>
        </p:nvSpPr>
        <p:spPr>
          <a:xfrm>
            <a:off x="717176" y="1972235"/>
            <a:ext cx="10569389" cy="753036"/>
          </a:xfrm>
          <a:prstGeom prst="rect">
            <a:avLst/>
          </a:prstGeom>
        </p:spPr>
        <p:txBody>
          <a:bodyPr vert="horz" lIns="91440" tIns="45720" rIns="91440" bIns="45720" rtlCol="0">
            <a:normAutofit fontScale="55000" lnSpcReduction="20000"/>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914400" fontAlgn="base">
              <a:spcBef>
                <a:spcPct val="20000"/>
              </a:spcBef>
              <a:spcAft>
                <a:spcPct val="0"/>
              </a:spcAft>
              <a:buClr>
                <a:srgbClr val="E3E3FF"/>
              </a:buClr>
              <a:buFontTx/>
              <a:buChar char="•"/>
              <a:defRPr/>
            </a:pPr>
            <a:endParaRPr lang="en-US" altLang="en-US" sz="3200" dirty="0">
              <a:latin typeface="Arial"/>
            </a:endParaRPr>
          </a:p>
          <a:p>
            <a:pPr marL="0" indent="0" defTabSz="914400" fontAlgn="base">
              <a:spcBef>
                <a:spcPct val="20000"/>
              </a:spcBef>
              <a:spcAft>
                <a:spcPct val="0"/>
              </a:spcAft>
              <a:buClr>
                <a:srgbClr val="E3E3FF"/>
              </a:buClr>
              <a:buNone/>
              <a:defRPr/>
            </a:pPr>
            <a:r>
              <a:rPr lang="en-US" altLang="en-US" sz="5100" b="1" dirty="0">
                <a:latin typeface="Arial"/>
              </a:rPr>
              <a:t>Revisions to Specific OSHA Standards</a:t>
            </a:r>
          </a:p>
        </p:txBody>
      </p:sp>
    </p:spTree>
    <p:extLst>
      <p:ext uri="{BB962C8B-B14F-4D97-AF65-F5344CB8AC3E}">
        <p14:creationId xmlns:p14="http://schemas.microsoft.com/office/powerpoint/2010/main" val="334973392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5">
            <a:extLst>
              <a:ext uri="{FF2B5EF4-FFF2-40B4-BE49-F238E27FC236}">
                <a16:creationId xmlns:a16="http://schemas.microsoft.com/office/drawing/2014/main" id="{69F92550-6F3D-4024-B62D-6672DD83A693}"/>
              </a:ext>
            </a:extLst>
          </p:cNvPr>
          <p:cNvSpPr txBox="1">
            <a:spLocks noChangeArrowheads="1"/>
          </p:cNvSpPr>
          <p:nvPr/>
        </p:nvSpPr>
        <p:spPr bwMode="auto">
          <a:xfrm>
            <a:off x="1124169" y="1456971"/>
            <a:ext cx="10261600" cy="520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b="1" dirty="0">
                <a:solidFill>
                  <a:schemeClr val="tx1"/>
                </a:solidFill>
                <a:latin typeface="+mn-lt"/>
              </a:rPr>
              <a:t>Maximum Use Concentration  - Example</a:t>
            </a:r>
          </a:p>
          <a:p>
            <a:pPr>
              <a:spcBef>
                <a:spcPct val="50000"/>
              </a:spcBef>
            </a:pPr>
            <a:r>
              <a:rPr lang="en-US" altLang="en-US" sz="2660" dirty="0">
                <a:solidFill>
                  <a:schemeClr val="tx1"/>
                </a:solidFill>
                <a:latin typeface="+mn-lt"/>
              </a:rPr>
              <a:t>What is the MUC for an employee wearing a half-mask air purifying respirator (APF=10) in an atmosphere of sulfur dioxide gas (PEL=5 ppm)?</a:t>
            </a:r>
          </a:p>
          <a:p>
            <a:pPr>
              <a:spcBef>
                <a:spcPct val="50000"/>
              </a:spcBef>
            </a:pPr>
            <a:r>
              <a:rPr lang="en-US" altLang="en-US" sz="2660" b="1" i="1" dirty="0">
                <a:solidFill>
                  <a:schemeClr val="tx1"/>
                </a:solidFill>
                <a:latin typeface="+mn-lt"/>
              </a:rPr>
              <a:t>MUC = APF</a:t>
            </a:r>
            <a:r>
              <a:rPr lang="en-US" altLang="en-US" sz="2660" b="1" dirty="0">
                <a:solidFill>
                  <a:schemeClr val="tx1"/>
                </a:solidFill>
                <a:latin typeface="+mn-lt"/>
              </a:rPr>
              <a:t> x </a:t>
            </a:r>
            <a:r>
              <a:rPr lang="en-US" altLang="en-US" sz="2660" b="1" i="1" dirty="0">
                <a:solidFill>
                  <a:schemeClr val="tx1"/>
                </a:solidFill>
                <a:latin typeface="+mn-lt"/>
              </a:rPr>
              <a:t>OSHA Exposure Limit</a:t>
            </a:r>
          </a:p>
          <a:p>
            <a:pPr>
              <a:spcBef>
                <a:spcPct val="50000"/>
              </a:spcBef>
            </a:pPr>
            <a:r>
              <a:rPr lang="en-US" altLang="en-US" sz="2660" dirty="0">
                <a:solidFill>
                  <a:schemeClr val="tx1"/>
                </a:solidFill>
                <a:latin typeface="+mn-lt"/>
              </a:rPr>
              <a:t>MUC = 10 x 5 ppm = 50 ppm</a:t>
            </a:r>
          </a:p>
          <a:p>
            <a:pPr>
              <a:spcBef>
                <a:spcPct val="50000"/>
              </a:spcBef>
            </a:pPr>
            <a:r>
              <a:rPr lang="en-US" altLang="en-US" sz="2660" dirty="0">
                <a:solidFill>
                  <a:schemeClr val="tx1"/>
                </a:solidFill>
                <a:latin typeface="+mn-lt"/>
              </a:rPr>
              <a:t>Note that this calculated value does not exceed the IDLH level for sulfur dioxide (100 ppm), so that the MUC for this example would be 50 ppm. </a:t>
            </a:r>
          </a:p>
          <a:p>
            <a:pPr>
              <a:spcBef>
                <a:spcPct val="50000"/>
              </a:spcBef>
            </a:pPr>
            <a:endParaRPr lang="en-US" altLang="en-US" sz="2660" dirty="0">
              <a:solidFill>
                <a:schemeClr val="tx1"/>
              </a:solidFill>
              <a:latin typeface="+mn-lt"/>
            </a:endParaRPr>
          </a:p>
        </p:txBody>
      </p:sp>
      <p:sp>
        <p:nvSpPr>
          <p:cNvPr id="6" name="Rectangle 2">
            <a:extLst>
              <a:ext uri="{FF2B5EF4-FFF2-40B4-BE49-F238E27FC236}">
                <a16:creationId xmlns:a16="http://schemas.microsoft.com/office/drawing/2014/main" id="{10CED37F-BE0F-466A-B928-08B4AC80117E}"/>
              </a:ext>
            </a:extLst>
          </p:cNvPr>
          <p:cNvSpPr txBox="1">
            <a:spLocks noChangeArrowheads="1"/>
          </p:cNvSpPr>
          <p:nvPr/>
        </p:nvSpPr>
        <p:spPr>
          <a:xfrm>
            <a:off x="1196622" y="191911"/>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dirty="0"/>
              <a:t>Selection of Respirators</a:t>
            </a:r>
            <a:endParaRPr lang="en-US" altLang="en-US" sz="3600" dirty="0"/>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E60129DF-7656-4E72-B65B-38C1A7B4E427}"/>
              </a:ext>
            </a:extLst>
          </p:cNvPr>
          <p:cNvSpPr>
            <a:spLocks noGrp="1" noChangeArrowheads="1"/>
          </p:cNvSpPr>
          <p:nvPr>
            <p:ph type="body" idx="1"/>
          </p:nvPr>
        </p:nvSpPr>
        <p:spPr>
          <a:xfrm>
            <a:off x="297180" y="1192045"/>
            <a:ext cx="9356248" cy="4725231"/>
          </a:xfrm>
          <a:noFill/>
        </p:spPr>
        <p:txBody>
          <a:bodyPr vert="horz" lIns="92588" tIns="45482" rIns="92588" bIns="45482" rtlCol="0">
            <a:normAutofit lnSpcReduction="10000"/>
          </a:bodyPr>
          <a:lstStyle/>
          <a:p>
            <a:pPr marL="0" indent="0">
              <a:buNone/>
            </a:pPr>
            <a:r>
              <a:rPr lang="en-US" altLang="en-US" b="1" dirty="0"/>
              <a:t>Respirators for Atmospheres NOT IDLH</a:t>
            </a:r>
            <a:br>
              <a:rPr lang="en-US" altLang="en-US" b="1" dirty="0"/>
            </a:br>
            <a:r>
              <a:rPr lang="en-US" altLang="en-US" b="1" dirty="0"/>
              <a:t>Gases and Vapors</a:t>
            </a:r>
          </a:p>
          <a:p>
            <a:r>
              <a:rPr lang="en-US" altLang="en-US" sz="2400" dirty="0"/>
              <a:t>Atmosphere-supplying respirator, or</a:t>
            </a:r>
          </a:p>
          <a:p>
            <a:r>
              <a:rPr lang="en-US" altLang="en-US" sz="2400" dirty="0"/>
              <a:t>Air-purifying respirator, if:</a:t>
            </a:r>
          </a:p>
          <a:p>
            <a:pPr lvl="1">
              <a:buFont typeface="Courier New" panose="02070309020205020404" pitchFamily="49" charset="0"/>
              <a:buChar char="o"/>
            </a:pPr>
            <a:r>
              <a:rPr lang="en-US" altLang="en-US" b="1" dirty="0"/>
              <a:t>End-of-Service-Life Indicator (ESLI)</a:t>
            </a:r>
            <a:endParaRPr lang="en-US" altLang="en-US" dirty="0"/>
          </a:p>
          <a:p>
            <a:pPr lvl="1">
              <a:buFont typeface="Courier New" panose="02070309020205020404" pitchFamily="49" charset="0"/>
              <a:buChar char="o"/>
            </a:pPr>
            <a:r>
              <a:rPr lang="en-US" altLang="en-US" dirty="0"/>
              <a:t>No ESLI create a </a:t>
            </a:r>
            <a:r>
              <a:rPr lang="en-US" altLang="en-US" b="1" dirty="0"/>
              <a:t>change schedule</a:t>
            </a:r>
            <a:r>
              <a:rPr lang="en-US" altLang="en-US" dirty="0"/>
              <a:t> based on objective information or data ensuring changed before the end of their service life</a:t>
            </a:r>
          </a:p>
          <a:p>
            <a:pPr lvl="1"/>
            <a:endParaRPr lang="en-US" altLang="en-US" sz="1050" dirty="0"/>
          </a:p>
          <a:p>
            <a:pPr lvl="2">
              <a:buFont typeface="Wingdings" panose="05000000000000000000" pitchFamily="2" charset="2"/>
              <a:buChar char="Ø"/>
            </a:pPr>
            <a:r>
              <a:rPr lang="en-US" altLang="en-US" dirty="0"/>
              <a:t>Describe the information and data relied upon and basis for the change schedule and reliance on the data</a:t>
            </a:r>
          </a:p>
        </p:txBody>
      </p:sp>
      <p:pic>
        <p:nvPicPr>
          <p:cNvPr id="3" name="Picture 2">
            <a:extLst>
              <a:ext uri="{FF2B5EF4-FFF2-40B4-BE49-F238E27FC236}">
                <a16:creationId xmlns:a16="http://schemas.microsoft.com/office/drawing/2014/main" id="{DCB1245D-F45E-40CF-8DCA-6C00C5FCA1BB}"/>
              </a:ext>
            </a:extLst>
          </p:cNvPr>
          <p:cNvPicPr>
            <a:picLocks noChangeAspect="1"/>
          </p:cNvPicPr>
          <p:nvPr/>
        </p:nvPicPr>
        <p:blipFill>
          <a:blip r:embed="rId3"/>
          <a:stretch>
            <a:fillRect/>
          </a:stretch>
        </p:blipFill>
        <p:spPr>
          <a:xfrm>
            <a:off x="8838058" y="985024"/>
            <a:ext cx="3056762" cy="2453935"/>
          </a:xfrm>
          <a:prstGeom prst="rect">
            <a:avLst/>
          </a:prstGeom>
        </p:spPr>
      </p:pic>
      <p:pic>
        <p:nvPicPr>
          <p:cNvPr id="4" name="Picture 3">
            <a:extLst>
              <a:ext uri="{FF2B5EF4-FFF2-40B4-BE49-F238E27FC236}">
                <a16:creationId xmlns:a16="http://schemas.microsoft.com/office/drawing/2014/main" id="{238FE0C6-AF0D-470F-98AB-2F2F22D5ABBC}"/>
              </a:ext>
            </a:extLst>
          </p:cNvPr>
          <p:cNvPicPr>
            <a:picLocks noChangeAspect="1"/>
          </p:cNvPicPr>
          <p:nvPr/>
        </p:nvPicPr>
        <p:blipFill rotWithShape="1">
          <a:blip r:embed="rId4"/>
          <a:srcRect l="13612" t="12959" r="22516" b="11450"/>
          <a:stretch/>
        </p:blipFill>
        <p:spPr>
          <a:xfrm>
            <a:off x="9755861" y="4009919"/>
            <a:ext cx="1915644" cy="1513102"/>
          </a:xfrm>
          <a:prstGeom prst="rect">
            <a:avLst/>
          </a:prstGeom>
        </p:spPr>
      </p:pic>
      <p:sp>
        <p:nvSpPr>
          <p:cNvPr id="7" name="Rectangle 2">
            <a:extLst>
              <a:ext uri="{FF2B5EF4-FFF2-40B4-BE49-F238E27FC236}">
                <a16:creationId xmlns:a16="http://schemas.microsoft.com/office/drawing/2014/main" id="{62186EEF-6BDA-4221-BF85-6D9D0DE52DDA}"/>
              </a:ext>
            </a:extLst>
          </p:cNvPr>
          <p:cNvSpPr txBox="1">
            <a:spLocks noChangeArrowheads="1"/>
          </p:cNvSpPr>
          <p:nvPr/>
        </p:nvSpPr>
        <p:spPr>
          <a:xfrm>
            <a:off x="1202706" y="6637"/>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dirty="0"/>
              <a:t>Selection of Respirators</a:t>
            </a:r>
            <a:endParaRPr lang="en-US" altLang="en-US" sz="3600"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07D7F5B6-C131-437E-8BD0-94CE17B48B0A}"/>
              </a:ext>
            </a:extLst>
          </p:cNvPr>
          <p:cNvSpPr>
            <a:spLocks noGrp="1" noChangeArrowheads="1"/>
          </p:cNvSpPr>
          <p:nvPr>
            <p:ph type="body" idx="1"/>
          </p:nvPr>
        </p:nvSpPr>
        <p:spPr>
          <a:xfrm>
            <a:off x="1123992" y="1430694"/>
            <a:ext cx="9445905" cy="4758612"/>
          </a:xfrm>
          <a:noFill/>
          <a:ln/>
        </p:spPr>
        <p:txBody>
          <a:bodyPr vert="horz" lIns="92588" tIns="45482" rIns="92588" bIns="45482" rtlCol="0">
            <a:normAutofit fontScale="92500" lnSpcReduction="10000"/>
          </a:bodyPr>
          <a:lstStyle/>
          <a:p>
            <a:pPr marL="0" indent="0">
              <a:buNone/>
            </a:pPr>
            <a:r>
              <a:rPr lang="en-US" altLang="en-US" sz="3000" b="1" dirty="0"/>
              <a:t>For </a:t>
            </a:r>
            <a:r>
              <a:rPr lang="en-US" altLang="en-US" sz="3000" b="1" u="sng" dirty="0"/>
              <a:t>Particulate</a:t>
            </a:r>
            <a:r>
              <a:rPr lang="en-US" altLang="en-US" sz="3000" b="1" dirty="0"/>
              <a:t> Exposures that are NOT IDLH </a:t>
            </a:r>
          </a:p>
          <a:p>
            <a:pPr marL="0" indent="0">
              <a:buNone/>
            </a:pPr>
            <a:r>
              <a:rPr lang="en-US" altLang="en-US" dirty="0"/>
              <a:t>Employer must provide:</a:t>
            </a:r>
          </a:p>
          <a:p>
            <a:pPr lvl="1"/>
            <a:r>
              <a:rPr lang="en-US" altLang="en-US" sz="2800" dirty="0"/>
              <a:t>an atmosphere-supplying respirator; or</a:t>
            </a:r>
          </a:p>
          <a:p>
            <a:pPr lvl="1"/>
            <a:r>
              <a:rPr lang="en-US" altLang="en-US" sz="2800" dirty="0"/>
              <a:t>Air-purifying respirator equipped with HEPA filters certified by NIOSH under 30 CFR Part 11 or with filters certified for particulates under 42 CFR Part 84; or</a:t>
            </a:r>
          </a:p>
          <a:p>
            <a:pPr lvl="1"/>
            <a:r>
              <a:rPr lang="en-US" altLang="en-US" sz="2800" dirty="0"/>
              <a:t>Air-purifying respirator equipped with any filter certified for particulates by NIOSH for contaminants consisting primarily of particles with mass median aerodynamic diameters of at least 2 micrometers</a:t>
            </a:r>
          </a:p>
        </p:txBody>
      </p:sp>
      <p:sp>
        <p:nvSpPr>
          <p:cNvPr id="4" name="Rectangle 2">
            <a:extLst>
              <a:ext uri="{FF2B5EF4-FFF2-40B4-BE49-F238E27FC236}">
                <a16:creationId xmlns:a16="http://schemas.microsoft.com/office/drawing/2014/main" id="{D5342DED-AB83-41E1-A175-EB2046D84ED0}"/>
              </a:ext>
            </a:extLst>
          </p:cNvPr>
          <p:cNvSpPr txBox="1">
            <a:spLocks noChangeArrowheads="1"/>
          </p:cNvSpPr>
          <p:nvPr/>
        </p:nvSpPr>
        <p:spPr>
          <a:xfrm>
            <a:off x="1235994" y="179500"/>
            <a:ext cx="9333903" cy="978387"/>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defTabSz="891758"/>
            <a:r>
              <a:rPr lang="en-US" altLang="en-US" dirty="0"/>
              <a:t>Selection of Respirators</a:t>
            </a:r>
            <a:endParaRPr lang="en-US" altLang="en-US" sz="3600"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C79B306-9FD3-416A-B6EE-FE58FFFC7644}"/>
              </a:ext>
            </a:extLst>
          </p:cNvPr>
          <p:cNvSpPr>
            <a:spLocks noGrp="1" noChangeArrowheads="1"/>
          </p:cNvSpPr>
          <p:nvPr>
            <p:ph type="title"/>
          </p:nvPr>
        </p:nvSpPr>
        <p:spPr>
          <a:xfrm>
            <a:off x="431800" y="388222"/>
            <a:ext cx="10820400" cy="695512"/>
          </a:xfrm>
        </p:spPr>
        <p:txBody>
          <a:bodyPr>
            <a:normAutofit/>
          </a:bodyPr>
          <a:lstStyle/>
          <a:p>
            <a:pPr algn="ctr"/>
            <a:r>
              <a:rPr lang="en-US" altLang="en-US" dirty="0"/>
              <a:t>Selection of Respirators</a:t>
            </a:r>
          </a:p>
        </p:txBody>
      </p:sp>
      <p:sp>
        <p:nvSpPr>
          <p:cNvPr id="77827" name="Rectangle 3">
            <a:extLst>
              <a:ext uri="{FF2B5EF4-FFF2-40B4-BE49-F238E27FC236}">
                <a16:creationId xmlns:a16="http://schemas.microsoft.com/office/drawing/2014/main" id="{DEF6E1F9-5A91-4820-A76A-BD3E95F3E3E9}"/>
              </a:ext>
            </a:extLst>
          </p:cNvPr>
          <p:cNvSpPr>
            <a:spLocks noGrp="1" noChangeArrowheads="1"/>
          </p:cNvSpPr>
          <p:nvPr>
            <p:ph type="body" idx="1"/>
          </p:nvPr>
        </p:nvSpPr>
        <p:spPr>
          <a:xfrm>
            <a:off x="647700" y="1791658"/>
            <a:ext cx="11099799" cy="1568216"/>
          </a:xfrm>
        </p:spPr>
        <p:txBody>
          <a:bodyPr>
            <a:normAutofit fontScale="92500"/>
          </a:bodyPr>
          <a:lstStyle/>
          <a:p>
            <a:pPr marL="0" indent="0">
              <a:lnSpc>
                <a:spcPct val="90000"/>
              </a:lnSpc>
              <a:buNone/>
            </a:pPr>
            <a:r>
              <a:rPr lang="en-US" altLang="en-US" sz="3000" b="1" dirty="0"/>
              <a:t>Classes of Nonpowered Air-Purifying Particulate Filters</a:t>
            </a:r>
            <a:r>
              <a:rPr lang="en-US" altLang="en-US" dirty="0"/>
              <a:t>:  </a:t>
            </a:r>
          </a:p>
          <a:p>
            <a:pPr marL="0" indent="0">
              <a:lnSpc>
                <a:spcPct val="90000"/>
              </a:lnSpc>
              <a:buNone/>
            </a:pPr>
            <a:r>
              <a:rPr lang="en-US" altLang="en-US" sz="2600" dirty="0"/>
              <a:t>Nine classes:  </a:t>
            </a:r>
            <a:r>
              <a:rPr lang="en-US" altLang="en-US" sz="2600" u="sng" dirty="0"/>
              <a:t>Three</a:t>
            </a:r>
            <a:r>
              <a:rPr lang="en-US" altLang="en-US" sz="2600" dirty="0"/>
              <a:t> levels of filter efficiency (%), each with </a:t>
            </a:r>
            <a:r>
              <a:rPr lang="en-US" altLang="en-US" sz="2600" u="sng" dirty="0"/>
              <a:t>three</a:t>
            </a:r>
            <a:r>
              <a:rPr lang="en-US" altLang="en-US" sz="2600" dirty="0"/>
              <a:t> categories of resistance to filter efficiency degradation due to the presence of oil aerosols (NRP).</a:t>
            </a:r>
          </a:p>
        </p:txBody>
      </p:sp>
      <p:sp>
        <p:nvSpPr>
          <p:cNvPr id="77828" name="Text Box 4">
            <a:extLst>
              <a:ext uri="{FF2B5EF4-FFF2-40B4-BE49-F238E27FC236}">
                <a16:creationId xmlns:a16="http://schemas.microsoft.com/office/drawing/2014/main" id="{CA811AFB-3666-420B-8417-B3F75C3D75DD}"/>
              </a:ext>
            </a:extLst>
          </p:cNvPr>
          <p:cNvSpPr txBox="1">
            <a:spLocks noChangeArrowheads="1"/>
          </p:cNvSpPr>
          <p:nvPr/>
        </p:nvSpPr>
        <p:spPr bwMode="auto">
          <a:xfrm>
            <a:off x="1532728" y="3498126"/>
            <a:ext cx="2953066" cy="164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FFFFFF"/>
                </a:solidFill>
                <a:latin typeface="Arial" panose="020B0604020202020204" pitchFamily="34" charset="0"/>
              </a:defRPr>
            </a:lvl1pPr>
            <a:lvl2pPr marL="971550" indent="-457200">
              <a:defRPr sz="2800">
                <a:solidFill>
                  <a:srgbClr val="FFFFFF"/>
                </a:solidFill>
                <a:latin typeface="Arial" panose="020B0604020202020204" pitchFamily="34" charset="0"/>
              </a:defRPr>
            </a:lvl2pPr>
            <a:lvl3pPr marL="1543050" indent="-457200">
              <a:defRPr sz="2800">
                <a:solidFill>
                  <a:srgbClr val="FFFFFF"/>
                </a:solidFill>
                <a:latin typeface="Arial" panose="020B0604020202020204" pitchFamily="34" charset="0"/>
              </a:defRPr>
            </a:lvl3pPr>
            <a:lvl4pPr marL="2114550" indent="-457200">
              <a:defRPr sz="2800">
                <a:solidFill>
                  <a:srgbClr val="FFFFFF"/>
                </a:solidFill>
                <a:latin typeface="Arial" panose="020B0604020202020204" pitchFamily="34" charset="0"/>
              </a:defRPr>
            </a:lvl4pPr>
            <a:lvl5pPr marL="2686050" indent="-457200">
              <a:defRPr sz="2800">
                <a:solidFill>
                  <a:srgbClr val="FFFFFF"/>
                </a:solidFill>
                <a:latin typeface="Arial" panose="020B0604020202020204" pitchFamily="34" charset="0"/>
              </a:defRPr>
            </a:lvl5pPr>
            <a:lvl6pPr marL="3143250" indent="-457200" eaLnBrk="0" fontAlgn="base" hangingPunct="0">
              <a:spcBef>
                <a:spcPct val="0"/>
              </a:spcBef>
              <a:spcAft>
                <a:spcPct val="0"/>
              </a:spcAft>
              <a:defRPr sz="2800">
                <a:solidFill>
                  <a:srgbClr val="FFFFFF"/>
                </a:solidFill>
                <a:latin typeface="Arial" panose="020B0604020202020204" pitchFamily="34" charset="0"/>
              </a:defRPr>
            </a:lvl6pPr>
            <a:lvl7pPr marL="3600450" indent="-457200" eaLnBrk="0" fontAlgn="base" hangingPunct="0">
              <a:spcBef>
                <a:spcPct val="0"/>
              </a:spcBef>
              <a:spcAft>
                <a:spcPct val="0"/>
              </a:spcAft>
              <a:defRPr sz="2800">
                <a:solidFill>
                  <a:srgbClr val="FFFFFF"/>
                </a:solidFill>
                <a:latin typeface="Arial" panose="020B0604020202020204" pitchFamily="34" charset="0"/>
              </a:defRPr>
            </a:lvl7pPr>
            <a:lvl8pPr marL="4057650" indent="-457200" eaLnBrk="0" fontAlgn="base" hangingPunct="0">
              <a:spcBef>
                <a:spcPct val="0"/>
              </a:spcBef>
              <a:spcAft>
                <a:spcPct val="0"/>
              </a:spcAft>
              <a:defRPr sz="2800">
                <a:solidFill>
                  <a:srgbClr val="FFFFFF"/>
                </a:solidFill>
                <a:latin typeface="Arial" panose="020B0604020202020204" pitchFamily="34" charset="0"/>
              </a:defRPr>
            </a:lvl8pPr>
            <a:lvl9pPr marL="4514850" indent="-4572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456" dirty="0">
                <a:solidFill>
                  <a:schemeClr val="tx1"/>
                </a:solidFill>
              </a:rPr>
              <a:t>  </a:t>
            </a:r>
            <a:r>
              <a:rPr lang="en-US" altLang="en-US" sz="2456" u="sng" dirty="0">
                <a:solidFill>
                  <a:schemeClr val="tx1"/>
                </a:solidFill>
              </a:rPr>
              <a:t>N</a:t>
            </a:r>
            <a:r>
              <a:rPr lang="en-US" altLang="en-US" sz="2456" dirty="0">
                <a:solidFill>
                  <a:schemeClr val="tx1"/>
                </a:solidFill>
              </a:rPr>
              <a:t>          </a:t>
            </a:r>
            <a:r>
              <a:rPr lang="en-US" altLang="en-US" sz="2456" u="sng" dirty="0">
                <a:solidFill>
                  <a:schemeClr val="tx1"/>
                </a:solidFill>
              </a:rPr>
              <a:t>R</a:t>
            </a:r>
            <a:r>
              <a:rPr lang="en-US" altLang="en-US" sz="2456" dirty="0">
                <a:solidFill>
                  <a:schemeClr val="tx1"/>
                </a:solidFill>
              </a:rPr>
              <a:t>          </a:t>
            </a:r>
            <a:r>
              <a:rPr lang="en-US" altLang="en-US" sz="2456" u="sng" dirty="0">
                <a:solidFill>
                  <a:schemeClr val="tx1"/>
                </a:solidFill>
              </a:rPr>
              <a:t>P</a:t>
            </a:r>
          </a:p>
          <a:p>
            <a:pPr>
              <a:buFontTx/>
              <a:buAutoNum type="arabicPlain" startAt="100"/>
            </a:pPr>
            <a:r>
              <a:rPr lang="en-US" altLang="en-US" sz="2456" dirty="0">
                <a:solidFill>
                  <a:schemeClr val="tx1"/>
                </a:solidFill>
              </a:rPr>
              <a:t>       100      100</a:t>
            </a:r>
            <a:br>
              <a:rPr lang="en-US" altLang="en-US" sz="2456" dirty="0">
                <a:solidFill>
                  <a:schemeClr val="tx1"/>
                </a:solidFill>
              </a:rPr>
            </a:br>
            <a:r>
              <a:rPr lang="en-US" altLang="en-US" sz="2456" dirty="0">
                <a:solidFill>
                  <a:schemeClr val="tx1"/>
                </a:solidFill>
              </a:rPr>
              <a:t>  99         99        99</a:t>
            </a:r>
            <a:br>
              <a:rPr lang="en-US" altLang="en-US" sz="2456" dirty="0">
                <a:solidFill>
                  <a:schemeClr val="tx1"/>
                </a:solidFill>
              </a:rPr>
            </a:br>
            <a:r>
              <a:rPr lang="en-US" altLang="en-US" sz="2456" dirty="0">
                <a:solidFill>
                  <a:schemeClr val="tx1"/>
                </a:solidFill>
              </a:rPr>
              <a:t>  95         95        95 </a:t>
            </a:r>
          </a:p>
        </p:txBody>
      </p:sp>
      <p:sp>
        <p:nvSpPr>
          <p:cNvPr id="77829" name="Text Box 5">
            <a:extLst>
              <a:ext uri="{FF2B5EF4-FFF2-40B4-BE49-F238E27FC236}">
                <a16:creationId xmlns:a16="http://schemas.microsoft.com/office/drawing/2014/main" id="{069C2047-97CD-4F73-9C94-7ECB9E9ED950}"/>
              </a:ext>
            </a:extLst>
          </p:cNvPr>
          <p:cNvSpPr txBox="1">
            <a:spLocks noChangeArrowheads="1"/>
          </p:cNvSpPr>
          <p:nvPr/>
        </p:nvSpPr>
        <p:spPr bwMode="auto">
          <a:xfrm>
            <a:off x="5821789" y="3740875"/>
            <a:ext cx="3768837" cy="122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r>
              <a:rPr lang="en-US" altLang="en-US" sz="2456" b="1" dirty="0">
                <a:solidFill>
                  <a:schemeClr val="accent2"/>
                </a:solidFill>
              </a:rPr>
              <a:t>N for </a:t>
            </a:r>
            <a:r>
              <a:rPr lang="en-US" altLang="en-US" sz="2456" b="1" i="1" dirty="0">
                <a:solidFill>
                  <a:schemeClr val="accent2"/>
                </a:solidFill>
              </a:rPr>
              <a:t>N</a:t>
            </a:r>
            <a:r>
              <a:rPr lang="en-US" altLang="en-US" sz="2456" b="1" dirty="0">
                <a:solidFill>
                  <a:schemeClr val="accent2"/>
                </a:solidFill>
              </a:rPr>
              <a:t>ot resistant to oil</a:t>
            </a:r>
          </a:p>
          <a:p>
            <a:r>
              <a:rPr lang="en-US" altLang="en-US" sz="2456" b="1" dirty="0">
                <a:solidFill>
                  <a:schemeClr val="accent2"/>
                </a:solidFill>
              </a:rPr>
              <a:t>R for </a:t>
            </a:r>
            <a:r>
              <a:rPr lang="en-US" altLang="en-US" sz="2456" b="1" i="1" dirty="0">
                <a:solidFill>
                  <a:schemeClr val="accent2"/>
                </a:solidFill>
              </a:rPr>
              <a:t>R</a:t>
            </a:r>
            <a:r>
              <a:rPr lang="en-US" altLang="en-US" sz="2456" b="1" dirty="0">
                <a:solidFill>
                  <a:schemeClr val="accent2"/>
                </a:solidFill>
              </a:rPr>
              <a:t>esistant to oil</a:t>
            </a:r>
          </a:p>
          <a:p>
            <a:r>
              <a:rPr lang="en-US" altLang="en-US" sz="2456" b="1" dirty="0">
                <a:solidFill>
                  <a:schemeClr val="accent2"/>
                </a:solidFill>
              </a:rPr>
              <a:t>P for oil </a:t>
            </a:r>
            <a:r>
              <a:rPr lang="en-US" altLang="en-US" sz="2456" b="1" i="1" dirty="0">
                <a:solidFill>
                  <a:schemeClr val="accent2"/>
                </a:solidFill>
              </a:rPr>
              <a:t>P</a:t>
            </a:r>
            <a:r>
              <a:rPr lang="en-US" altLang="en-US" sz="2456" b="1" dirty="0">
                <a:solidFill>
                  <a:schemeClr val="accent2"/>
                </a:solidFill>
              </a:rPr>
              <a:t>roof</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338065C-DB85-4C16-9E7C-0DCFB62E34B7}"/>
              </a:ext>
            </a:extLst>
          </p:cNvPr>
          <p:cNvSpPr>
            <a:spLocks noGrp="1" noChangeArrowheads="1"/>
          </p:cNvSpPr>
          <p:nvPr>
            <p:ph type="title"/>
          </p:nvPr>
        </p:nvSpPr>
        <p:spPr>
          <a:xfrm>
            <a:off x="838200" y="281992"/>
            <a:ext cx="10515600" cy="798089"/>
          </a:xfrm>
        </p:spPr>
        <p:txBody>
          <a:bodyPr/>
          <a:lstStyle/>
          <a:p>
            <a:pPr algn="ctr"/>
            <a:r>
              <a:rPr lang="en-US" altLang="en-US" dirty="0"/>
              <a:t>Selection of Respirators</a:t>
            </a:r>
          </a:p>
        </p:txBody>
      </p:sp>
      <p:sp>
        <p:nvSpPr>
          <p:cNvPr id="79875" name="Rectangle 3">
            <a:extLst>
              <a:ext uri="{FF2B5EF4-FFF2-40B4-BE49-F238E27FC236}">
                <a16:creationId xmlns:a16="http://schemas.microsoft.com/office/drawing/2014/main" id="{FD6C7C19-265E-4138-866B-7CBD3B0263B2}"/>
              </a:ext>
            </a:extLst>
          </p:cNvPr>
          <p:cNvSpPr>
            <a:spLocks noGrp="1" noChangeArrowheads="1"/>
          </p:cNvSpPr>
          <p:nvPr>
            <p:ph type="body" idx="1"/>
          </p:nvPr>
        </p:nvSpPr>
        <p:spPr>
          <a:xfrm>
            <a:off x="838200" y="1399592"/>
            <a:ext cx="10515600" cy="4777371"/>
          </a:xfrm>
        </p:spPr>
        <p:txBody>
          <a:bodyPr>
            <a:normAutofit/>
          </a:bodyPr>
          <a:lstStyle/>
          <a:p>
            <a:r>
              <a:rPr lang="en-US" altLang="en-US" dirty="0"/>
              <a:t>N, R, P 100 is 99.7% efficient – N, R, P 95/99/100 clearly marked on box</a:t>
            </a:r>
          </a:p>
          <a:p>
            <a:r>
              <a:rPr lang="en-US" altLang="en-US" dirty="0"/>
              <a:t>If no oil particles are present, use any series (N, R, or P)</a:t>
            </a:r>
          </a:p>
          <a:p>
            <a:r>
              <a:rPr lang="en-US" altLang="en-US" dirty="0"/>
              <a:t>If oil particles are present, use </a:t>
            </a:r>
            <a:r>
              <a:rPr lang="en-US" altLang="en-US" b="1" dirty="0"/>
              <a:t>only</a:t>
            </a:r>
            <a:r>
              <a:rPr lang="en-US" altLang="en-US" dirty="0"/>
              <a:t> R or P series</a:t>
            </a:r>
          </a:p>
          <a:p>
            <a:r>
              <a:rPr lang="en-US" altLang="en-US" dirty="0"/>
              <a:t>If oil particles are present and the filter is to be used for more than one work shift, use only P series</a:t>
            </a:r>
          </a:p>
          <a:p>
            <a:r>
              <a:rPr lang="en-US" altLang="en-US" dirty="0"/>
              <a:t>Follow the respirator filter manufacturer’s service-time-limit recommendations</a:t>
            </a:r>
          </a:p>
          <a:p>
            <a:endParaRPr lang="en-US" altLang="en-US"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FB02D07-4C25-4511-9515-54E8C004916E}"/>
              </a:ext>
            </a:extLst>
          </p:cNvPr>
          <p:cNvSpPr>
            <a:spLocks noGrp="1" noChangeArrowheads="1"/>
          </p:cNvSpPr>
          <p:nvPr>
            <p:ph type="title"/>
          </p:nvPr>
        </p:nvSpPr>
        <p:spPr>
          <a:xfrm>
            <a:off x="1427058" y="225857"/>
            <a:ext cx="9044373" cy="912954"/>
          </a:xfrm>
          <a:noFill/>
        </p:spPr>
        <p:txBody>
          <a:bodyPr vert="horz" lIns="95837" tIns="48730" rIns="95837" bIns="48730" rtlCol="0" anchor="ctr">
            <a:normAutofit/>
          </a:bodyPr>
          <a:lstStyle/>
          <a:p>
            <a:pPr algn="ctr" defTabSz="977847"/>
            <a:r>
              <a:rPr lang="en-US" altLang="en-US" dirty="0"/>
              <a:t>Selection of Respirators</a:t>
            </a:r>
          </a:p>
        </p:txBody>
      </p:sp>
      <p:sp>
        <p:nvSpPr>
          <p:cNvPr id="80899" name="Rectangle 3">
            <a:extLst>
              <a:ext uri="{FF2B5EF4-FFF2-40B4-BE49-F238E27FC236}">
                <a16:creationId xmlns:a16="http://schemas.microsoft.com/office/drawing/2014/main" id="{60E9D811-A805-4FDF-ABBC-B3C1EECFAADA}"/>
              </a:ext>
            </a:extLst>
          </p:cNvPr>
          <p:cNvSpPr>
            <a:spLocks noChangeArrowheads="1"/>
          </p:cNvSpPr>
          <p:nvPr/>
        </p:nvSpPr>
        <p:spPr bwMode="auto">
          <a:xfrm>
            <a:off x="1072445" y="1950844"/>
            <a:ext cx="6115118" cy="366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b="1" dirty="0">
                <a:solidFill>
                  <a:schemeClr val="tx1"/>
                </a:solidFill>
                <a:latin typeface="+mn-lt"/>
              </a:rPr>
              <a:t>High Efficiency Filters</a:t>
            </a:r>
          </a:p>
          <a:p>
            <a:pPr>
              <a:spcBef>
                <a:spcPct val="50000"/>
              </a:spcBef>
            </a:pPr>
            <a:r>
              <a:rPr lang="en-US" altLang="en-US" sz="2400" dirty="0">
                <a:solidFill>
                  <a:schemeClr val="tx1"/>
                </a:solidFill>
                <a:latin typeface="+mn-lt"/>
              </a:rPr>
              <a:t>Filter </a:t>
            </a:r>
            <a:r>
              <a:rPr lang="en-US" altLang="en-US" sz="2400" u="sng" dirty="0">
                <a:solidFill>
                  <a:schemeClr val="tx1"/>
                </a:solidFill>
                <a:latin typeface="+mn-lt"/>
              </a:rPr>
              <a:t>&gt;</a:t>
            </a:r>
            <a:r>
              <a:rPr lang="en-US" altLang="en-US" sz="2400" dirty="0">
                <a:solidFill>
                  <a:schemeClr val="tx1"/>
                </a:solidFill>
                <a:latin typeface="+mn-lt"/>
              </a:rPr>
              <a:t>99.97% efficient - removing monodisperse particles of 0.3 micrometers in diameter.</a:t>
            </a:r>
            <a:br>
              <a:rPr lang="en-US" altLang="en-US" sz="2400" dirty="0">
                <a:solidFill>
                  <a:schemeClr val="tx1"/>
                </a:solidFill>
                <a:latin typeface="+mn-lt"/>
              </a:rPr>
            </a:br>
            <a:r>
              <a:rPr lang="en-US" altLang="en-US" sz="2400" dirty="0">
                <a:solidFill>
                  <a:schemeClr val="tx1"/>
                </a:solidFill>
                <a:latin typeface="+mn-lt"/>
              </a:rPr>
              <a:t>(HEPA filter per NIOSH 30 CFR 11)</a:t>
            </a:r>
          </a:p>
          <a:p>
            <a:pPr>
              <a:spcBef>
                <a:spcPct val="50000"/>
              </a:spcBef>
            </a:pPr>
            <a:endParaRPr lang="en-US" altLang="en-US" sz="2400" dirty="0">
              <a:solidFill>
                <a:schemeClr val="tx1"/>
              </a:solidFill>
              <a:latin typeface="+mn-lt"/>
            </a:endParaRPr>
          </a:p>
          <a:p>
            <a:pPr>
              <a:spcBef>
                <a:spcPct val="50000"/>
              </a:spcBef>
            </a:pPr>
            <a:r>
              <a:rPr lang="en-US" altLang="en-US" sz="2400" dirty="0">
                <a:solidFill>
                  <a:schemeClr val="tx1"/>
                </a:solidFill>
                <a:latin typeface="+mn-lt"/>
              </a:rPr>
              <a:t>Equivalent NIOSH 42 CFR 84 particulate filters are the N100, R100, and P100 filters.</a:t>
            </a:r>
          </a:p>
        </p:txBody>
      </p:sp>
      <p:pic>
        <p:nvPicPr>
          <p:cNvPr id="2" name="Picture 1">
            <a:extLst>
              <a:ext uri="{FF2B5EF4-FFF2-40B4-BE49-F238E27FC236}">
                <a16:creationId xmlns:a16="http://schemas.microsoft.com/office/drawing/2014/main" id="{6A4801E8-D27F-4D83-89FF-5289CA9ACD92}"/>
              </a:ext>
            </a:extLst>
          </p:cNvPr>
          <p:cNvPicPr>
            <a:picLocks noChangeAspect="1"/>
          </p:cNvPicPr>
          <p:nvPr/>
        </p:nvPicPr>
        <p:blipFill rotWithShape="1">
          <a:blip r:embed="rId3"/>
          <a:srcRect l="10970" t="12482"/>
          <a:stretch/>
        </p:blipFill>
        <p:spPr>
          <a:xfrm>
            <a:off x="8196343" y="3943620"/>
            <a:ext cx="1628775" cy="1685374"/>
          </a:xfrm>
          <a:prstGeom prst="rect">
            <a:avLst/>
          </a:prstGeom>
        </p:spPr>
      </p:pic>
      <p:pic>
        <p:nvPicPr>
          <p:cNvPr id="3" name="Picture 2">
            <a:extLst>
              <a:ext uri="{FF2B5EF4-FFF2-40B4-BE49-F238E27FC236}">
                <a16:creationId xmlns:a16="http://schemas.microsoft.com/office/drawing/2014/main" id="{F10C5D1F-5ED7-4AFD-BE6D-349BF502CDA3}"/>
              </a:ext>
            </a:extLst>
          </p:cNvPr>
          <p:cNvPicPr>
            <a:picLocks noChangeAspect="1"/>
          </p:cNvPicPr>
          <p:nvPr/>
        </p:nvPicPr>
        <p:blipFill rotWithShape="1">
          <a:blip r:embed="rId4"/>
          <a:srcRect r="50300" b="2110"/>
          <a:stretch/>
        </p:blipFill>
        <p:spPr>
          <a:xfrm>
            <a:off x="7834598" y="1599984"/>
            <a:ext cx="1911498" cy="1882462"/>
          </a:xfrm>
          <a:prstGeom prst="rect">
            <a:avLst/>
          </a:prstGeo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40BFFB9-8DEE-4804-A111-80E633637598}"/>
              </a:ext>
            </a:extLst>
          </p:cNvPr>
          <p:cNvSpPr>
            <a:spLocks noGrp="1" noChangeArrowheads="1"/>
          </p:cNvSpPr>
          <p:nvPr>
            <p:ph type="title"/>
          </p:nvPr>
        </p:nvSpPr>
        <p:spPr>
          <a:xfrm>
            <a:off x="354563" y="297257"/>
            <a:ext cx="10115809" cy="833043"/>
          </a:xfrm>
          <a:noFill/>
        </p:spPr>
        <p:txBody>
          <a:bodyPr vert="horz" lIns="92588" tIns="45482" rIns="92588" bIns="45482" rtlCol="0" anchor="ctr">
            <a:normAutofit/>
          </a:bodyPr>
          <a:lstStyle/>
          <a:p>
            <a:pPr algn="ctr"/>
            <a:r>
              <a:rPr lang="en-US" altLang="en-US" dirty="0"/>
              <a:t>Medical Evaluation</a:t>
            </a:r>
            <a:endParaRPr lang="en-US" altLang="en-US" sz="3172" dirty="0"/>
          </a:p>
        </p:txBody>
      </p:sp>
      <p:sp>
        <p:nvSpPr>
          <p:cNvPr id="87043" name="Rectangle 3">
            <a:extLst>
              <a:ext uri="{FF2B5EF4-FFF2-40B4-BE49-F238E27FC236}">
                <a16:creationId xmlns:a16="http://schemas.microsoft.com/office/drawing/2014/main" id="{B1B77188-B85A-4CF8-9231-210F1F7FDC73}"/>
              </a:ext>
            </a:extLst>
          </p:cNvPr>
          <p:cNvSpPr>
            <a:spLocks noGrp="1" noChangeArrowheads="1"/>
          </p:cNvSpPr>
          <p:nvPr>
            <p:ph type="body" idx="1"/>
          </p:nvPr>
        </p:nvSpPr>
        <p:spPr>
          <a:xfrm>
            <a:off x="572278" y="1638300"/>
            <a:ext cx="9898094" cy="3677399"/>
          </a:xfrm>
          <a:noFill/>
        </p:spPr>
        <p:txBody>
          <a:bodyPr vert="horz" lIns="92588" tIns="45482" rIns="92588" bIns="45482" rtlCol="0">
            <a:normAutofit/>
          </a:bodyPr>
          <a:lstStyle/>
          <a:p>
            <a:pPr marL="0" indent="0">
              <a:buNone/>
            </a:pPr>
            <a:r>
              <a:rPr kumimoji="0" lang="en-US" altLang="en-US" sz="3172" b="1" i="0" u="none" strike="noStrike" kern="1200" cap="none" spc="0" normalizeH="0" baseline="0" noProof="0" dirty="0">
                <a:ln>
                  <a:noFill/>
                </a:ln>
                <a:effectLst/>
                <a:uLnTx/>
                <a:uFillTx/>
                <a:ea typeface="+mj-ea"/>
                <a:cs typeface="+mj-cs"/>
              </a:rPr>
              <a:t>Procedures</a:t>
            </a:r>
            <a:endParaRPr lang="en-US" altLang="en-US" dirty="0"/>
          </a:p>
          <a:p>
            <a:r>
              <a:rPr lang="en-US" altLang="en-US" dirty="0"/>
              <a:t>Must provide, </a:t>
            </a:r>
            <a:r>
              <a:rPr lang="en-US" altLang="en-US" b="1" dirty="0"/>
              <a:t>before fit testing and use </a:t>
            </a:r>
            <a:r>
              <a:rPr lang="en-US" altLang="en-US" dirty="0"/>
              <a:t>to determine employee’s ability to use a respirator</a:t>
            </a:r>
            <a:endParaRPr lang="en-US" altLang="en-US" b="1" dirty="0"/>
          </a:p>
          <a:p>
            <a:r>
              <a:rPr lang="en-US" altLang="en-US" dirty="0"/>
              <a:t>Must identify a PLHCP to perform medical evaluations</a:t>
            </a:r>
          </a:p>
          <a:p>
            <a:pPr lvl="1"/>
            <a:r>
              <a:rPr lang="en-US" altLang="en-US" dirty="0"/>
              <a:t> medical questionnaire or </a:t>
            </a:r>
          </a:p>
          <a:p>
            <a:pPr lvl="1"/>
            <a:r>
              <a:rPr lang="en-US" altLang="en-US" dirty="0"/>
              <a:t>an initial medical examination that obtains the same information</a:t>
            </a:r>
          </a:p>
          <a:p>
            <a:pPr lvl="1"/>
            <a:endParaRPr lang="en-US" altLang="en-US" dirty="0"/>
          </a:p>
        </p:txBody>
      </p:sp>
      <p:pic>
        <p:nvPicPr>
          <p:cNvPr id="2" name="Picture 1">
            <a:extLst>
              <a:ext uri="{FF2B5EF4-FFF2-40B4-BE49-F238E27FC236}">
                <a16:creationId xmlns:a16="http://schemas.microsoft.com/office/drawing/2014/main" id="{3250830E-E1A2-4F5C-86AF-D4C336FF7C33}"/>
              </a:ext>
            </a:extLst>
          </p:cNvPr>
          <p:cNvPicPr>
            <a:picLocks noChangeAspect="1"/>
          </p:cNvPicPr>
          <p:nvPr/>
        </p:nvPicPr>
        <p:blipFill>
          <a:blip r:embed="rId3"/>
          <a:stretch>
            <a:fillRect/>
          </a:stretch>
        </p:blipFill>
        <p:spPr>
          <a:xfrm>
            <a:off x="9005534" y="681321"/>
            <a:ext cx="2831561" cy="1887707"/>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40BFFB9-8DEE-4804-A111-80E633637598}"/>
              </a:ext>
            </a:extLst>
          </p:cNvPr>
          <p:cNvSpPr>
            <a:spLocks noGrp="1" noChangeArrowheads="1"/>
          </p:cNvSpPr>
          <p:nvPr>
            <p:ph type="title"/>
          </p:nvPr>
        </p:nvSpPr>
        <p:spPr>
          <a:xfrm>
            <a:off x="609600" y="297257"/>
            <a:ext cx="9860772" cy="782243"/>
          </a:xfrm>
          <a:noFill/>
        </p:spPr>
        <p:txBody>
          <a:bodyPr vert="horz" lIns="92588" tIns="45482" rIns="92588" bIns="45482" rtlCol="0" anchor="ctr">
            <a:normAutofit/>
          </a:bodyPr>
          <a:lstStyle/>
          <a:p>
            <a:pPr algn="ctr"/>
            <a:r>
              <a:rPr lang="en-US" altLang="en-US" dirty="0"/>
              <a:t>Medical Evaluation</a:t>
            </a:r>
            <a:r>
              <a:rPr lang="en-US" altLang="en-US" sz="3172" dirty="0"/>
              <a:t> </a:t>
            </a:r>
          </a:p>
        </p:txBody>
      </p:sp>
      <p:sp>
        <p:nvSpPr>
          <p:cNvPr id="87043" name="Rectangle 3">
            <a:extLst>
              <a:ext uri="{FF2B5EF4-FFF2-40B4-BE49-F238E27FC236}">
                <a16:creationId xmlns:a16="http://schemas.microsoft.com/office/drawing/2014/main" id="{B1B77188-B85A-4CF8-9231-210F1F7FDC73}"/>
              </a:ext>
            </a:extLst>
          </p:cNvPr>
          <p:cNvSpPr>
            <a:spLocks noGrp="1" noChangeArrowheads="1"/>
          </p:cNvSpPr>
          <p:nvPr>
            <p:ph type="body" idx="1"/>
          </p:nvPr>
        </p:nvSpPr>
        <p:spPr>
          <a:xfrm>
            <a:off x="609600" y="1419684"/>
            <a:ext cx="10245012" cy="4018631"/>
          </a:xfrm>
          <a:noFill/>
        </p:spPr>
        <p:txBody>
          <a:bodyPr vert="horz" lIns="92588" tIns="45482" rIns="92588" bIns="45482" rtlCol="0">
            <a:normAutofit lnSpcReduction="10000"/>
          </a:bodyPr>
          <a:lstStyle/>
          <a:p>
            <a:pPr marL="0" indent="0">
              <a:buNone/>
            </a:pPr>
            <a:r>
              <a:rPr lang="en-US" altLang="en-US" sz="2800" b="1" dirty="0"/>
              <a:t>Procedures (c0n’t)</a:t>
            </a:r>
            <a:endParaRPr lang="en-US" altLang="en-US" b="1" dirty="0"/>
          </a:p>
          <a:p>
            <a:r>
              <a:rPr lang="en-US" altLang="en-US" dirty="0"/>
              <a:t>Medical evaluation must obtain the information requested by the questionnaire in Sections 1 and 2, Part A of App. C</a:t>
            </a:r>
          </a:p>
          <a:p>
            <a:r>
              <a:rPr lang="en-US" altLang="en-US" dirty="0"/>
              <a:t>Follow-up medical examination is required with</a:t>
            </a:r>
          </a:p>
          <a:p>
            <a:pPr lvl="1"/>
            <a:r>
              <a:rPr lang="en-US" altLang="en-US" dirty="0"/>
              <a:t> Positive response to ANY question 1 through 8 in Section 2, Part A of App. C </a:t>
            </a:r>
          </a:p>
          <a:p>
            <a:pPr lvl="1"/>
            <a:r>
              <a:rPr lang="en-US" altLang="en-US" dirty="0"/>
              <a:t>Initial medical examination demonstrates the need for a follow-up medical examination</a:t>
            </a:r>
          </a:p>
        </p:txBody>
      </p:sp>
      <p:pic>
        <p:nvPicPr>
          <p:cNvPr id="2" name="Picture 1">
            <a:extLst>
              <a:ext uri="{FF2B5EF4-FFF2-40B4-BE49-F238E27FC236}">
                <a16:creationId xmlns:a16="http://schemas.microsoft.com/office/drawing/2014/main" id="{C3023A35-210D-4964-B70E-E9F2D6BA65EC}"/>
              </a:ext>
            </a:extLst>
          </p:cNvPr>
          <p:cNvPicPr>
            <a:picLocks noChangeAspect="1"/>
          </p:cNvPicPr>
          <p:nvPr/>
        </p:nvPicPr>
        <p:blipFill>
          <a:blip r:embed="rId3"/>
          <a:stretch>
            <a:fillRect/>
          </a:stretch>
        </p:blipFill>
        <p:spPr>
          <a:xfrm>
            <a:off x="9725025" y="4972050"/>
            <a:ext cx="1857375" cy="1885950"/>
          </a:xfrm>
          <a:prstGeom prst="rect">
            <a:avLst/>
          </a:prstGeom>
        </p:spPr>
      </p:pic>
    </p:spTree>
    <p:extLst>
      <p:ext uri="{BB962C8B-B14F-4D97-AF65-F5344CB8AC3E}">
        <p14:creationId xmlns:p14="http://schemas.microsoft.com/office/powerpoint/2010/main" val="387499642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D970EB2-3620-4AF8-9AF4-B02528225939}"/>
              </a:ext>
            </a:extLst>
          </p:cNvPr>
          <p:cNvSpPr>
            <a:spLocks noGrp="1" noChangeArrowheads="1"/>
          </p:cNvSpPr>
          <p:nvPr>
            <p:ph type="title"/>
          </p:nvPr>
        </p:nvSpPr>
        <p:spPr>
          <a:xfrm>
            <a:off x="838200" y="228599"/>
            <a:ext cx="9632172" cy="876301"/>
          </a:xfrm>
          <a:noFill/>
        </p:spPr>
        <p:txBody>
          <a:bodyPr vert="horz" lIns="92588" tIns="45482" rIns="92588" bIns="45482" rtlCol="0" anchor="ctr">
            <a:normAutofit/>
          </a:bodyPr>
          <a:lstStyle/>
          <a:p>
            <a:pPr algn="ctr"/>
            <a:r>
              <a:rPr lang="en-US" altLang="en-US" dirty="0"/>
              <a:t>Medical Evaluation</a:t>
            </a:r>
            <a:endParaRPr lang="en-US" altLang="en-US" sz="3172" dirty="0"/>
          </a:p>
        </p:txBody>
      </p:sp>
      <p:sp>
        <p:nvSpPr>
          <p:cNvPr id="89091" name="Rectangle 3">
            <a:extLst>
              <a:ext uri="{FF2B5EF4-FFF2-40B4-BE49-F238E27FC236}">
                <a16:creationId xmlns:a16="http://schemas.microsoft.com/office/drawing/2014/main" id="{16621305-023F-46EC-BDDF-2EF0B7244CB3}"/>
              </a:ext>
            </a:extLst>
          </p:cNvPr>
          <p:cNvSpPr>
            <a:spLocks noGrp="1" noChangeArrowheads="1"/>
          </p:cNvSpPr>
          <p:nvPr>
            <p:ph type="body" idx="1"/>
          </p:nvPr>
        </p:nvSpPr>
        <p:spPr>
          <a:xfrm>
            <a:off x="1016000" y="1333501"/>
            <a:ext cx="10401300" cy="5009282"/>
          </a:xfrm>
          <a:noFill/>
        </p:spPr>
        <p:txBody>
          <a:bodyPr vert="horz" lIns="92588" tIns="45482" rIns="92588" bIns="45482" rtlCol="0">
            <a:normAutofit lnSpcReduction="10000"/>
          </a:bodyPr>
          <a:lstStyle/>
          <a:p>
            <a:pPr marL="0" indent="0">
              <a:buNone/>
            </a:pPr>
            <a:r>
              <a:rPr kumimoji="0" lang="en-US" altLang="en-US" sz="3600" b="1" i="0" u="none" strike="noStrike" kern="1200" cap="none" spc="0" normalizeH="0" baseline="0" noProof="0" dirty="0">
                <a:ln>
                  <a:noFill/>
                </a:ln>
                <a:effectLst/>
                <a:uLnTx/>
                <a:uFillTx/>
                <a:ea typeface="+mj-ea"/>
                <a:cs typeface="+mj-cs"/>
              </a:rPr>
              <a:t>Additional Medical Evaluations</a:t>
            </a:r>
            <a:endParaRPr lang="en-US" altLang="en-US" b="1" dirty="0"/>
          </a:p>
          <a:p>
            <a:r>
              <a:rPr lang="en-US" altLang="en-US" sz="2400" b="1" dirty="0"/>
              <a:t>Annual review</a:t>
            </a:r>
            <a:r>
              <a:rPr lang="en-US" altLang="en-US" sz="2400" dirty="0"/>
              <a:t> of medical status is </a:t>
            </a:r>
            <a:r>
              <a:rPr lang="en-US" altLang="en-US" sz="2400" b="1" dirty="0"/>
              <a:t>not required</a:t>
            </a:r>
          </a:p>
          <a:p>
            <a:r>
              <a:rPr lang="en-US" altLang="en-US" sz="2400" dirty="0"/>
              <a:t>At a minimum, employer must provide additional medical evaluations if:</a:t>
            </a:r>
          </a:p>
          <a:p>
            <a:pPr lvl="1"/>
            <a:r>
              <a:rPr lang="en-US" altLang="en-US" dirty="0"/>
              <a:t>Employee reports medical signs or symptoms</a:t>
            </a:r>
          </a:p>
          <a:p>
            <a:pPr lvl="1"/>
            <a:r>
              <a:rPr lang="en-US" altLang="en-US" dirty="0"/>
              <a:t>PLHCP, supervisor, or program administrator determines reevaluation needed</a:t>
            </a:r>
          </a:p>
          <a:p>
            <a:pPr lvl="1"/>
            <a:r>
              <a:rPr lang="en-US" altLang="en-US" dirty="0"/>
              <a:t>Observations made during fit testing and program evaluation, indicates a need</a:t>
            </a:r>
          </a:p>
          <a:p>
            <a:pPr lvl="1"/>
            <a:r>
              <a:rPr lang="en-US" altLang="en-US" dirty="0"/>
              <a:t>Change occurs in workplace conditions that may substantially increase the physiological burden on an employee</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BFF48B2-AF50-4613-93DC-DFB9600CC8E6}"/>
              </a:ext>
            </a:extLst>
          </p:cNvPr>
          <p:cNvSpPr>
            <a:spLocks noGrp="1" noChangeArrowheads="1"/>
          </p:cNvSpPr>
          <p:nvPr>
            <p:ph type="title"/>
          </p:nvPr>
        </p:nvSpPr>
        <p:spPr>
          <a:xfrm>
            <a:off x="304798" y="199835"/>
            <a:ext cx="10991461" cy="789414"/>
          </a:xfrm>
          <a:noFill/>
        </p:spPr>
        <p:txBody>
          <a:bodyPr vert="horz" lIns="92588" tIns="45482" rIns="92588" bIns="45482" rtlCol="0" anchor="ctr">
            <a:normAutofit/>
          </a:bodyPr>
          <a:lstStyle/>
          <a:p>
            <a:pPr algn="ctr"/>
            <a:r>
              <a:rPr lang="en-US" altLang="en-US" dirty="0"/>
              <a:t>Fit Testing</a:t>
            </a:r>
          </a:p>
        </p:txBody>
      </p:sp>
      <p:sp>
        <p:nvSpPr>
          <p:cNvPr id="91139" name="Rectangle 3">
            <a:extLst>
              <a:ext uri="{FF2B5EF4-FFF2-40B4-BE49-F238E27FC236}">
                <a16:creationId xmlns:a16="http://schemas.microsoft.com/office/drawing/2014/main" id="{29EC19A7-7139-45F0-A6AB-6F35869D1869}"/>
              </a:ext>
            </a:extLst>
          </p:cNvPr>
          <p:cNvSpPr>
            <a:spLocks noChangeArrowheads="1"/>
          </p:cNvSpPr>
          <p:nvPr/>
        </p:nvSpPr>
        <p:spPr bwMode="auto">
          <a:xfrm>
            <a:off x="388774" y="1020725"/>
            <a:ext cx="10991461" cy="146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588" tIns="45482" rIns="92588" bIns="45482">
            <a:spAutoFit/>
          </a:bodyPr>
          <a:lstStyle>
            <a:lvl1pPr defTabSz="873125">
              <a:defRPr sz="2800">
                <a:solidFill>
                  <a:srgbClr val="FFFFFF"/>
                </a:solidFill>
                <a:latin typeface="Arial" panose="020B0604020202020204" pitchFamily="34" charset="0"/>
              </a:defRPr>
            </a:lvl1pPr>
            <a:lvl2pPr marL="742950" indent="-285750" defTabSz="873125">
              <a:defRPr sz="2800">
                <a:solidFill>
                  <a:srgbClr val="FFFFFF"/>
                </a:solidFill>
                <a:latin typeface="Arial" panose="020B0604020202020204" pitchFamily="34" charset="0"/>
              </a:defRPr>
            </a:lvl2pPr>
            <a:lvl3pPr marL="1143000" indent="-228600" defTabSz="873125">
              <a:defRPr sz="2800">
                <a:solidFill>
                  <a:srgbClr val="FFFFFF"/>
                </a:solidFill>
                <a:latin typeface="Arial" panose="020B0604020202020204" pitchFamily="34" charset="0"/>
              </a:defRPr>
            </a:lvl3pPr>
            <a:lvl4pPr marL="1600200" indent="-228600" defTabSz="873125">
              <a:defRPr sz="2800">
                <a:solidFill>
                  <a:srgbClr val="FFFFFF"/>
                </a:solidFill>
                <a:latin typeface="Arial" panose="020B0604020202020204" pitchFamily="34" charset="0"/>
              </a:defRPr>
            </a:lvl4pPr>
            <a:lvl5pPr marL="2057400" indent="-228600" defTabSz="873125">
              <a:defRPr sz="2800">
                <a:solidFill>
                  <a:srgbClr val="FFFFFF"/>
                </a:solidFill>
                <a:latin typeface="Arial" panose="020B0604020202020204" pitchFamily="34" charset="0"/>
              </a:defRPr>
            </a:lvl5pPr>
            <a:lvl6pPr marL="2514600" indent="-228600" defTabSz="873125" eaLnBrk="0" fontAlgn="base" hangingPunct="0">
              <a:spcBef>
                <a:spcPct val="0"/>
              </a:spcBef>
              <a:spcAft>
                <a:spcPct val="0"/>
              </a:spcAft>
              <a:defRPr sz="2800">
                <a:solidFill>
                  <a:srgbClr val="FFFFFF"/>
                </a:solidFill>
                <a:latin typeface="Arial" panose="020B0604020202020204" pitchFamily="34" charset="0"/>
              </a:defRPr>
            </a:lvl6pPr>
            <a:lvl7pPr marL="2971800" indent="-228600" defTabSz="873125" eaLnBrk="0" fontAlgn="base" hangingPunct="0">
              <a:spcBef>
                <a:spcPct val="0"/>
              </a:spcBef>
              <a:spcAft>
                <a:spcPct val="0"/>
              </a:spcAft>
              <a:defRPr sz="2800">
                <a:solidFill>
                  <a:srgbClr val="FFFFFF"/>
                </a:solidFill>
                <a:latin typeface="Arial" panose="020B0604020202020204" pitchFamily="34" charset="0"/>
              </a:defRPr>
            </a:lvl7pPr>
            <a:lvl8pPr marL="3429000" indent="-228600" defTabSz="873125" eaLnBrk="0" fontAlgn="base" hangingPunct="0">
              <a:spcBef>
                <a:spcPct val="0"/>
              </a:spcBef>
              <a:spcAft>
                <a:spcPct val="0"/>
              </a:spcAft>
              <a:defRPr sz="2800">
                <a:solidFill>
                  <a:srgbClr val="FFFFFF"/>
                </a:solidFill>
                <a:latin typeface="Arial" panose="020B0604020202020204" pitchFamily="34" charset="0"/>
              </a:defRPr>
            </a:lvl8pPr>
            <a:lvl9pPr marL="3886200" indent="-228600" defTabSz="873125"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558" dirty="0">
                <a:solidFill>
                  <a:schemeClr val="tx1"/>
                </a:solidFill>
                <a:latin typeface="+mn-lt"/>
              </a:rPr>
              <a:t>Before use of </a:t>
            </a:r>
            <a:r>
              <a:rPr lang="en-US" altLang="en-US" sz="2558" b="1" dirty="0">
                <a:solidFill>
                  <a:schemeClr val="tx1"/>
                </a:solidFill>
                <a:latin typeface="+mn-lt"/>
              </a:rPr>
              <a:t>negative or positive pressure tight-fitting</a:t>
            </a:r>
            <a:r>
              <a:rPr lang="en-US" altLang="en-US" sz="2558" b="1" i="1" dirty="0">
                <a:solidFill>
                  <a:schemeClr val="tx1"/>
                </a:solidFill>
                <a:latin typeface="+mn-lt"/>
              </a:rPr>
              <a:t> </a:t>
            </a:r>
            <a:r>
              <a:rPr lang="en-US" altLang="en-US" sz="2558" b="1" dirty="0">
                <a:solidFill>
                  <a:schemeClr val="tx1"/>
                </a:solidFill>
                <a:latin typeface="+mn-lt"/>
              </a:rPr>
              <a:t>facepiece</a:t>
            </a:r>
            <a:r>
              <a:rPr lang="en-US" altLang="en-US" sz="2558" dirty="0">
                <a:solidFill>
                  <a:schemeClr val="tx1"/>
                </a:solidFill>
                <a:latin typeface="+mn-lt"/>
              </a:rPr>
              <a:t> employee must be fit tested </a:t>
            </a:r>
          </a:p>
          <a:p>
            <a:pPr>
              <a:spcBef>
                <a:spcPct val="50000"/>
              </a:spcBef>
            </a:pPr>
            <a:r>
              <a:rPr lang="en-US" altLang="en-US" sz="2558" dirty="0">
                <a:solidFill>
                  <a:schemeClr val="tx1"/>
                </a:solidFill>
                <a:latin typeface="+mn-lt"/>
              </a:rPr>
              <a:t> - same make, model, style, and size of respirator that will be used.</a:t>
            </a:r>
          </a:p>
        </p:txBody>
      </p:sp>
      <p:sp>
        <p:nvSpPr>
          <p:cNvPr id="5" name="Rectangle 3">
            <a:extLst>
              <a:ext uri="{FF2B5EF4-FFF2-40B4-BE49-F238E27FC236}">
                <a16:creationId xmlns:a16="http://schemas.microsoft.com/office/drawing/2014/main" id="{4670F6A3-8589-42AD-BFE4-FF33290DDFD1}"/>
              </a:ext>
            </a:extLst>
          </p:cNvPr>
          <p:cNvSpPr txBox="1">
            <a:spLocks noChangeArrowheads="1"/>
          </p:cNvSpPr>
          <p:nvPr/>
        </p:nvSpPr>
        <p:spPr>
          <a:xfrm>
            <a:off x="556725" y="4864872"/>
            <a:ext cx="10823510" cy="1595396"/>
          </a:xfrm>
          <a:prstGeom prst="rect">
            <a:avLst/>
          </a:prstGeom>
          <a:noFill/>
        </p:spPr>
        <p:txBody>
          <a:bodyPr vert="horz" lIns="95837" tIns="48730" rIns="95837" bIns="4873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sz="2600" dirty="0"/>
              <a:t>The fit test must be administered using an OSHA-accepted Qualitative Fit Test (QLFT) or Quantitative Fit Test (QNFT) protocol contained in Appendix A</a:t>
            </a:r>
          </a:p>
          <a:p>
            <a:pPr lvl="1">
              <a:lnSpc>
                <a:spcPct val="90000"/>
              </a:lnSpc>
            </a:pPr>
            <a:endParaRPr lang="en-US" altLang="en-US" sz="2600" dirty="0"/>
          </a:p>
        </p:txBody>
      </p:sp>
      <p:pic>
        <p:nvPicPr>
          <p:cNvPr id="2" name="Picture 1">
            <a:extLst>
              <a:ext uri="{FF2B5EF4-FFF2-40B4-BE49-F238E27FC236}">
                <a16:creationId xmlns:a16="http://schemas.microsoft.com/office/drawing/2014/main" id="{E5A66177-CBA1-4D96-984A-65DC69B0C71F}"/>
              </a:ext>
            </a:extLst>
          </p:cNvPr>
          <p:cNvPicPr>
            <a:picLocks noChangeAspect="1"/>
          </p:cNvPicPr>
          <p:nvPr/>
        </p:nvPicPr>
        <p:blipFill>
          <a:blip r:embed="rId3"/>
          <a:stretch>
            <a:fillRect/>
          </a:stretch>
        </p:blipFill>
        <p:spPr>
          <a:xfrm>
            <a:off x="3917810" y="2821036"/>
            <a:ext cx="3002279" cy="1999147"/>
          </a:xfrm>
          <a:prstGeom prst="rect">
            <a:avLst/>
          </a:prstGeom>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D424D0B-6D4C-4C3D-952B-C73A5DAADE20}"/>
              </a:ext>
            </a:extLst>
          </p:cNvPr>
          <p:cNvSpPr>
            <a:spLocks noGrp="1" noChangeArrowheads="1"/>
          </p:cNvSpPr>
          <p:nvPr>
            <p:ph type="title"/>
          </p:nvPr>
        </p:nvSpPr>
        <p:spPr>
          <a:xfrm>
            <a:off x="1201783" y="219288"/>
            <a:ext cx="9268589" cy="930639"/>
          </a:xfrm>
          <a:noFill/>
        </p:spPr>
        <p:txBody>
          <a:bodyPr vert="horz" lIns="95837" tIns="48730" rIns="95837" bIns="48730" rtlCol="0" anchor="ctr">
            <a:normAutofit/>
          </a:bodyPr>
          <a:lstStyle/>
          <a:p>
            <a:pPr algn="ctr"/>
            <a:r>
              <a:rPr lang="en-US" altLang="en-US" sz="4000" dirty="0"/>
              <a:t>Organization</a:t>
            </a:r>
            <a:r>
              <a:rPr lang="en-US" altLang="en-US" dirty="0"/>
              <a:t> of Standard</a:t>
            </a:r>
          </a:p>
        </p:txBody>
      </p:sp>
      <p:sp>
        <p:nvSpPr>
          <p:cNvPr id="10243" name="Rectangle 3">
            <a:extLst>
              <a:ext uri="{FF2B5EF4-FFF2-40B4-BE49-F238E27FC236}">
                <a16:creationId xmlns:a16="http://schemas.microsoft.com/office/drawing/2014/main" id="{B722A9BC-7D2C-49A8-BE2C-FEC7E6DAEC8E}"/>
              </a:ext>
            </a:extLst>
          </p:cNvPr>
          <p:cNvSpPr>
            <a:spLocks noGrp="1" noChangeArrowheads="1"/>
          </p:cNvSpPr>
          <p:nvPr>
            <p:ph type="body" sz="half" idx="1"/>
          </p:nvPr>
        </p:nvSpPr>
        <p:spPr>
          <a:xfrm>
            <a:off x="900546" y="1699159"/>
            <a:ext cx="4378036" cy="4286005"/>
          </a:xfrm>
          <a:noFill/>
        </p:spPr>
        <p:txBody>
          <a:bodyPr vert="horz" lIns="95837" tIns="48730" rIns="95837" bIns="48730" rtlCol="0">
            <a:normAutofit/>
          </a:bodyPr>
          <a:lstStyle/>
          <a:p>
            <a:pPr marL="469432" indent="-469432">
              <a:buNone/>
            </a:pPr>
            <a:r>
              <a:rPr lang="en-US" altLang="en-US" dirty="0"/>
              <a:t>(a) Permissible practice</a:t>
            </a:r>
          </a:p>
          <a:p>
            <a:pPr marL="469432" indent="-469432">
              <a:buNone/>
            </a:pPr>
            <a:r>
              <a:rPr lang="en-US" altLang="en-US" dirty="0"/>
              <a:t>(b)	Definitions</a:t>
            </a:r>
          </a:p>
          <a:p>
            <a:pPr marL="469432" indent="-469432">
              <a:buNone/>
            </a:pPr>
            <a:r>
              <a:rPr lang="en-US" altLang="en-US" dirty="0"/>
              <a:t>(c)	Respirator program</a:t>
            </a:r>
          </a:p>
          <a:p>
            <a:pPr marL="469432" indent="-469432">
              <a:buNone/>
            </a:pPr>
            <a:r>
              <a:rPr lang="en-US" altLang="en-US" dirty="0"/>
              <a:t>(d) Selection of respirators</a:t>
            </a:r>
          </a:p>
          <a:p>
            <a:pPr marL="469432" indent="-469432">
              <a:buNone/>
            </a:pPr>
            <a:r>
              <a:rPr lang="en-US" altLang="en-US" dirty="0"/>
              <a:t>(e)	Medical evaluation</a:t>
            </a:r>
          </a:p>
        </p:txBody>
      </p:sp>
      <p:sp>
        <p:nvSpPr>
          <p:cNvPr id="8" name="Rectangle 3">
            <a:extLst>
              <a:ext uri="{FF2B5EF4-FFF2-40B4-BE49-F238E27FC236}">
                <a16:creationId xmlns:a16="http://schemas.microsoft.com/office/drawing/2014/main" id="{168327DF-4051-41EE-8592-E4C63860128D}"/>
              </a:ext>
            </a:extLst>
          </p:cNvPr>
          <p:cNvSpPr txBox="1">
            <a:spLocks noChangeArrowheads="1"/>
          </p:cNvSpPr>
          <p:nvPr/>
        </p:nvSpPr>
        <p:spPr>
          <a:xfrm>
            <a:off x="6345381" y="1560613"/>
            <a:ext cx="5126182" cy="4563095"/>
          </a:xfrm>
          <a:prstGeom prst="rect">
            <a:avLst/>
          </a:prstGeom>
          <a:noFill/>
        </p:spPr>
        <p:txBody>
          <a:bodyPr vert="horz" lIns="95837" tIns="48730" rIns="95837" bIns="4873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432" indent="-469432">
              <a:buFont typeface="Arial" panose="020B0604020202020204" pitchFamily="34" charset="0"/>
              <a:buNone/>
            </a:pPr>
            <a:r>
              <a:rPr lang="en-US" altLang="en-US" dirty="0"/>
              <a:t>(f) Fit testing</a:t>
            </a:r>
          </a:p>
          <a:p>
            <a:pPr marL="469432" indent="-469432">
              <a:buFont typeface="Arial" panose="020B0604020202020204" pitchFamily="34" charset="0"/>
              <a:buNone/>
            </a:pPr>
            <a:r>
              <a:rPr lang="en-US" altLang="en-US" dirty="0"/>
              <a:t>(g)	Use of respirators</a:t>
            </a:r>
          </a:p>
          <a:p>
            <a:pPr marL="469432" indent="-469432">
              <a:buFont typeface="Arial" panose="020B0604020202020204" pitchFamily="34" charset="0"/>
              <a:buNone/>
            </a:pPr>
            <a:r>
              <a:rPr lang="en-US" altLang="en-US" dirty="0"/>
              <a:t>(h) Maintenance and care</a:t>
            </a:r>
          </a:p>
          <a:p>
            <a:pPr marL="469432" indent="-469432">
              <a:buFont typeface="Arial" panose="020B0604020202020204" pitchFamily="34" charset="0"/>
              <a:buNone/>
            </a:pPr>
            <a:r>
              <a:rPr lang="en-US" altLang="en-US" dirty="0"/>
              <a:t>(i)	Breathing air quality and use</a:t>
            </a:r>
          </a:p>
          <a:p>
            <a:pPr marL="469432" indent="-469432">
              <a:buFont typeface="Arial" panose="020B0604020202020204" pitchFamily="34" charset="0"/>
              <a:buNone/>
            </a:pPr>
            <a:r>
              <a:rPr lang="en-US" altLang="en-US" dirty="0"/>
              <a:t>(j)	Identification of filters, cartridges, and canisters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4BB2F7D5-97EE-4729-91B0-A8E3B936CE52}"/>
              </a:ext>
            </a:extLst>
          </p:cNvPr>
          <p:cNvSpPr>
            <a:spLocks noGrp="1" noChangeArrowheads="1"/>
          </p:cNvSpPr>
          <p:nvPr>
            <p:ph type="body" sz="half" idx="1"/>
          </p:nvPr>
        </p:nvSpPr>
        <p:spPr>
          <a:xfrm>
            <a:off x="533400" y="1193063"/>
            <a:ext cx="10731500" cy="1062324"/>
          </a:xfrm>
          <a:noFill/>
        </p:spPr>
        <p:txBody>
          <a:bodyPr vert="horz" lIns="95837" tIns="48730" rIns="95837" bIns="48730" rtlCol="0">
            <a:normAutofit fontScale="92500"/>
          </a:bodyPr>
          <a:lstStyle/>
          <a:p>
            <a:pPr marL="0" indent="0">
              <a:buNone/>
            </a:pPr>
            <a:r>
              <a:rPr lang="en-US" altLang="en-US" b="1" u="sng" dirty="0"/>
              <a:t>Qualitative Fit Test (QLFT) </a:t>
            </a:r>
            <a:r>
              <a:rPr lang="en-US" altLang="en-US" dirty="0"/>
              <a:t>- A pass/fail fit test to assess the adequacy of respirator fit that </a:t>
            </a:r>
            <a:r>
              <a:rPr lang="en-US" altLang="en-US" u="sng" dirty="0"/>
              <a:t>relies on the individual’s response </a:t>
            </a:r>
            <a:r>
              <a:rPr lang="en-US" altLang="en-US" dirty="0"/>
              <a:t>to the test agent.</a:t>
            </a:r>
          </a:p>
        </p:txBody>
      </p:sp>
      <p:pic>
        <p:nvPicPr>
          <p:cNvPr id="93188" name="Picture 4">
            <a:extLst>
              <a:ext uri="{FF2B5EF4-FFF2-40B4-BE49-F238E27FC236}">
                <a16:creationId xmlns:a16="http://schemas.microsoft.com/office/drawing/2014/main" id="{EA7E52CC-9650-47CA-8999-CF6CB745A3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602614"/>
            <a:ext cx="2686887" cy="204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890EB68A-01A7-47BF-8228-D0380278BCE8}"/>
              </a:ext>
            </a:extLst>
          </p:cNvPr>
          <p:cNvSpPr txBox="1">
            <a:spLocks noChangeArrowheads="1"/>
          </p:cNvSpPr>
          <p:nvPr/>
        </p:nvSpPr>
        <p:spPr>
          <a:xfrm>
            <a:off x="416767" y="180021"/>
            <a:ext cx="10184233" cy="802803"/>
          </a:xfrm>
          <a:prstGeom prst="rect">
            <a:avLst/>
          </a:prstGeom>
          <a:noFill/>
        </p:spPr>
        <p:txBody>
          <a:bodyPr vert="horz" lIns="92588" tIns="45482" rIns="92588" bIns="45482"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a:r>
              <a:rPr lang="en-US" altLang="en-US" dirty="0"/>
              <a:t>Fit Testing</a:t>
            </a:r>
          </a:p>
        </p:txBody>
      </p:sp>
      <p:sp>
        <p:nvSpPr>
          <p:cNvPr id="8" name="Rectangle 3">
            <a:extLst>
              <a:ext uri="{FF2B5EF4-FFF2-40B4-BE49-F238E27FC236}">
                <a16:creationId xmlns:a16="http://schemas.microsoft.com/office/drawing/2014/main" id="{3CA4C735-C85C-4D2D-AA26-A6CD13B7CBA3}"/>
              </a:ext>
            </a:extLst>
          </p:cNvPr>
          <p:cNvSpPr txBox="1">
            <a:spLocks noChangeArrowheads="1"/>
          </p:cNvSpPr>
          <p:nvPr/>
        </p:nvSpPr>
        <p:spPr>
          <a:xfrm>
            <a:off x="3212263" y="2745759"/>
            <a:ext cx="5150499" cy="2919178"/>
          </a:xfrm>
          <a:prstGeom prst="rect">
            <a:avLst/>
          </a:prstGeom>
          <a:noFill/>
        </p:spPr>
        <p:txBody>
          <a:bodyPr vert="horz" lIns="95837" tIns="48730" rIns="95837" bIns="4873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90000"/>
              </a:lnSpc>
            </a:pPr>
            <a:r>
              <a:rPr lang="en-US" altLang="en-US" sz="3200" dirty="0"/>
              <a:t>QLFT Protocols:</a:t>
            </a:r>
          </a:p>
          <a:p>
            <a:pPr lvl="2">
              <a:lnSpc>
                <a:spcPct val="90000"/>
              </a:lnSpc>
            </a:pPr>
            <a:r>
              <a:rPr lang="en-US" altLang="en-US" sz="2800" dirty="0"/>
              <a:t>Isoamyl acetate</a:t>
            </a:r>
          </a:p>
          <a:p>
            <a:pPr lvl="2">
              <a:lnSpc>
                <a:spcPct val="90000"/>
              </a:lnSpc>
            </a:pPr>
            <a:r>
              <a:rPr lang="en-US" altLang="en-US" sz="2800" dirty="0"/>
              <a:t>Saccharin</a:t>
            </a:r>
          </a:p>
          <a:p>
            <a:pPr lvl="2">
              <a:lnSpc>
                <a:spcPct val="90000"/>
              </a:lnSpc>
            </a:pPr>
            <a:r>
              <a:rPr lang="en-US" altLang="en-US" sz="2800" dirty="0"/>
              <a:t>Bitrex</a:t>
            </a:r>
          </a:p>
          <a:p>
            <a:pPr lvl="2">
              <a:lnSpc>
                <a:spcPct val="90000"/>
              </a:lnSpc>
            </a:pPr>
            <a:r>
              <a:rPr lang="en-US" altLang="en-US" sz="2800" dirty="0"/>
              <a:t>Irritant smoke</a:t>
            </a:r>
          </a:p>
        </p:txBody>
      </p:sp>
      <p:pic>
        <p:nvPicPr>
          <p:cNvPr id="2" name="Picture 1">
            <a:extLst>
              <a:ext uri="{FF2B5EF4-FFF2-40B4-BE49-F238E27FC236}">
                <a16:creationId xmlns:a16="http://schemas.microsoft.com/office/drawing/2014/main" id="{DC3C3AC5-4B00-4A78-B8EA-7ED1E9EB48D2}"/>
              </a:ext>
            </a:extLst>
          </p:cNvPr>
          <p:cNvPicPr>
            <a:picLocks noChangeAspect="1"/>
          </p:cNvPicPr>
          <p:nvPr/>
        </p:nvPicPr>
        <p:blipFill>
          <a:blip r:embed="rId4"/>
          <a:stretch>
            <a:fillRect/>
          </a:stretch>
        </p:blipFill>
        <p:spPr>
          <a:xfrm>
            <a:off x="8566434" y="2465626"/>
            <a:ext cx="2475191" cy="1713124"/>
          </a:xfrm>
          <a:prstGeom prst="rect">
            <a:avLst/>
          </a:prstGeom>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4BB2F7D5-97EE-4729-91B0-A8E3B936CE52}"/>
              </a:ext>
            </a:extLst>
          </p:cNvPr>
          <p:cNvSpPr>
            <a:spLocks noGrp="1" noChangeArrowheads="1"/>
          </p:cNvSpPr>
          <p:nvPr>
            <p:ph type="body" sz="half" idx="1"/>
          </p:nvPr>
        </p:nvSpPr>
        <p:spPr>
          <a:xfrm>
            <a:off x="590939" y="895738"/>
            <a:ext cx="10668000" cy="1436914"/>
          </a:xfrm>
          <a:noFill/>
        </p:spPr>
        <p:txBody>
          <a:bodyPr vert="horz" lIns="95837" tIns="48730" rIns="95837" bIns="48730" rtlCol="0">
            <a:normAutofit lnSpcReduction="10000"/>
          </a:bodyPr>
          <a:lstStyle/>
          <a:p>
            <a:pPr marL="0" indent="0">
              <a:buNone/>
            </a:pPr>
            <a:r>
              <a:rPr lang="en-US" altLang="en-US" b="1" u="sng" dirty="0"/>
              <a:t>Quantitative Fit Test (QNFT)</a:t>
            </a:r>
            <a:r>
              <a:rPr lang="en-US" altLang="en-US" b="1" dirty="0"/>
              <a:t> - </a:t>
            </a:r>
            <a:r>
              <a:rPr lang="en-US" altLang="en-US" dirty="0">
                <a:solidFill>
                  <a:schemeClr val="tx1"/>
                </a:solidFill>
              </a:rPr>
              <a:t>An assessment of the adequacy of respirator fit by numerically measuring the amount of leakage into the respirator.</a:t>
            </a:r>
          </a:p>
          <a:p>
            <a:pPr marL="0" indent="0">
              <a:buNone/>
            </a:pPr>
            <a:endParaRPr lang="en-US" altLang="en-US" dirty="0"/>
          </a:p>
        </p:txBody>
      </p:sp>
      <p:sp>
        <p:nvSpPr>
          <p:cNvPr id="5" name="Rectangle 2">
            <a:extLst>
              <a:ext uri="{FF2B5EF4-FFF2-40B4-BE49-F238E27FC236}">
                <a16:creationId xmlns:a16="http://schemas.microsoft.com/office/drawing/2014/main" id="{890EB68A-01A7-47BF-8228-D0380278BCE8}"/>
              </a:ext>
            </a:extLst>
          </p:cNvPr>
          <p:cNvSpPr txBox="1">
            <a:spLocks noChangeArrowheads="1"/>
          </p:cNvSpPr>
          <p:nvPr/>
        </p:nvSpPr>
        <p:spPr>
          <a:xfrm>
            <a:off x="466531" y="254666"/>
            <a:ext cx="11134530" cy="641072"/>
          </a:xfrm>
          <a:prstGeom prst="rect">
            <a:avLst/>
          </a:prstGeom>
          <a:noFill/>
        </p:spPr>
        <p:txBody>
          <a:bodyPr vert="horz" lIns="92588" tIns="45482" rIns="92588" bIns="45482" rtlCol="0" anchor="ctr">
            <a:normAutofit lnSpcReduction="10000"/>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algn="ctr"/>
            <a:r>
              <a:rPr lang="en-US" altLang="en-US" dirty="0"/>
              <a:t>Fit Testing</a:t>
            </a:r>
          </a:p>
        </p:txBody>
      </p:sp>
      <p:sp>
        <p:nvSpPr>
          <p:cNvPr id="7" name="Rectangle 3">
            <a:extLst>
              <a:ext uri="{FF2B5EF4-FFF2-40B4-BE49-F238E27FC236}">
                <a16:creationId xmlns:a16="http://schemas.microsoft.com/office/drawing/2014/main" id="{0C5B9C8E-EE90-4320-B056-40C63EB6DBF9}"/>
              </a:ext>
            </a:extLst>
          </p:cNvPr>
          <p:cNvSpPr txBox="1">
            <a:spLocks noChangeArrowheads="1"/>
          </p:cNvSpPr>
          <p:nvPr/>
        </p:nvSpPr>
        <p:spPr>
          <a:xfrm>
            <a:off x="248817" y="2209800"/>
            <a:ext cx="7320383" cy="4393534"/>
          </a:xfrm>
          <a:prstGeom prst="rect">
            <a:avLst/>
          </a:prstGeom>
          <a:noFill/>
        </p:spPr>
        <p:txBody>
          <a:bodyPr vert="horz" lIns="95837" tIns="48730" rIns="95837" bIns="48730" rtlCol="0">
            <a:normAutofit fontScale="92500" lnSpcReduction="20000"/>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90000"/>
              </a:lnSpc>
            </a:pPr>
            <a:r>
              <a:rPr lang="en-US" altLang="en-US" sz="2800" dirty="0"/>
              <a:t>QNFT Protocols:</a:t>
            </a:r>
          </a:p>
          <a:p>
            <a:pPr lvl="2">
              <a:lnSpc>
                <a:spcPct val="90000"/>
              </a:lnSpc>
              <a:buFont typeface="Courier New" panose="02070309020205020404" pitchFamily="49" charset="0"/>
              <a:buChar char="o"/>
            </a:pPr>
            <a:r>
              <a:rPr lang="en-US" altLang="en-US" sz="2400" dirty="0"/>
              <a:t>Generated Aerosol (corn oil, salt, DEHP)</a:t>
            </a:r>
          </a:p>
          <a:p>
            <a:pPr lvl="2">
              <a:lnSpc>
                <a:spcPct val="90000"/>
              </a:lnSpc>
              <a:buFont typeface="Courier New" panose="02070309020205020404" pitchFamily="49" charset="0"/>
              <a:buChar char="o"/>
            </a:pPr>
            <a:r>
              <a:rPr lang="en-US" altLang="en-US" sz="2400" dirty="0"/>
              <a:t>Condensation Nuclei Counter (CNC - PortaCount)</a:t>
            </a:r>
          </a:p>
          <a:p>
            <a:pPr lvl="2">
              <a:lnSpc>
                <a:spcPct val="90000"/>
              </a:lnSpc>
              <a:buFont typeface="Courier New" panose="02070309020205020404" pitchFamily="49" charset="0"/>
              <a:buChar char="o"/>
            </a:pPr>
            <a:r>
              <a:rPr lang="en-US" altLang="en-US" sz="2400" dirty="0"/>
              <a:t>Modified Condensed Nuclei Counter for Full/half mask elastomeric respirators (CNC – PortaCount) – different exercises </a:t>
            </a:r>
          </a:p>
          <a:p>
            <a:pPr lvl="2">
              <a:lnSpc>
                <a:spcPct val="90000"/>
              </a:lnSpc>
              <a:buFont typeface="Courier New" panose="02070309020205020404" pitchFamily="49" charset="0"/>
              <a:buChar char="o"/>
            </a:pPr>
            <a:r>
              <a:rPr lang="en-US" altLang="en-US" sz="2400" dirty="0"/>
              <a:t>Modified Condensed Nuclei Counter for Full/half mask elastomeric respirators (CNC – PortaCount) – different exercises </a:t>
            </a:r>
          </a:p>
          <a:p>
            <a:pPr lvl="2">
              <a:lnSpc>
                <a:spcPct val="90000"/>
              </a:lnSpc>
              <a:buFont typeface="Courier New" panose="02070309020205020404" pitchFamily="49" charset="0"/>
              <a:buChar char="o"/>
            </a:pPr>
            <a:r>
              <a:rPr lang="en-US" altLang="en-US" sz="2400" dirty="0"/>
              <a:t>Controlled Negative Pressure (Dynatech FitTester 3000)</a:t>
            </a:r>
          </a:p>
          <a:p>
            <a:pPr lvl="2">
              <a:lnSpc>
                <a:spcPct val="90000"/>
              </a:lnSpc>
              <a:buFont typeface="Courier New" panose="02070309020205020404" pitchFamily="49" charset="0"/>
              <a:buChar char="o"/>
            </a:pPr>
            <a:r>
              <a:rPr lang="en-US" altLang="en-US" sz="2400" dirty="0"/>
              <a:t>Controlled Negative Pressure (CNP) REDON</a:t>
            </a:r>
          </a:p>
        </p:txBody>
      </p:sp>
      <p:pic>
        <p:nvPicPr>
          <p:cNvPr id="2" name="Picture 1">
            <a:extLst>
              <a:ext uri="{FF2B5EF4-FFF2-40B4-BE49-F238E27FC236}">
                <a16:creationId xmlns:a16="http://schemas.microsoft.com/office/drawing/2014/main" id="{717D2DCD-133D-497F-A1CB-3EC0AECED1B5}"/>
              </a:ext>
            </a:extLst>
          </p:cNvPr>
          <p:cNvPicPr>
            <a:picLocks noChangeAspect="1"/>
          </p:cNvPicPr>
          <p:nvPr/>
        </p:nvPicPr>
        <p:blipFill>
          <a:blip r:embed="rId3"/>
          <a:stretch>
            <a:fillRect/>
          </a:stretch>
        </p:blipFill>
        <p:spPr>
          <a:xfrm>
            <a:off x="8118557" y="2117162"/>
            <a:ext cx="2591025" cy="1713124"/>
          </a:xfrm>
          <a:prstGeom prst="rect">
            <a:avLst/>
          </a:prstGeom>
        </p:spPr>
      </p:pic>
    </p:spTree>
    <p:extLst>
      <p:ext uri="{BB962C8B-B14F-4D97-AF65-F5344CB8AC3E}">
        <p14:creationId xmlns:p14="http://schemas.microsoft.com/office/powerpoint/2010/main" val="276490316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30E8E3B-B55B-407E-82BE-AABA207CBA11}"/>
              </a:ext>
            </a:extLst>
          </p:cNvPr>
          <p:cNvSpPr>
            <a:spLocks noGrp="1" noChangeArrowheads="1"/>
          </p:cNvSpPr>
          <p:nvPr>
            <p:ph type="title"/>
          </p:nvPr>
        </p:nvSpPr>
        <p:spPr>
          <a:xfrm>
            <a:off x="516294" y="102335"/>
            <a:ext cx="9954078" cy="1143541"/>
          </a:xfrm>
          <a:noFill/>
        </p:spPr>
        <p:txBody>
          <a:bodyPr vert="horz" lIns="95837" tIns="48730" rIns="95837" bIns="48730" rtlCol="0" anchor="ctr">
            <a:normAutofit/>
          </a:bodyPr>
          <a:lstStyle/>
          <a:p>
            <a:pPr algn="ctr"/>
            <a:r>
              <a:rPr lang="en-US" altLang="en-US" dirty="0"/>
              <a:t>Fit Testing</a:t>
            </a:r>
            <a:endParaRPr lang="en-US" altLang="en-US" sz="2865" dirty="0"/>
          </a:p>
        </p:txBody>
      </p:sp>
      <p:sp>
        <p:nvSpPr>
          <p:cNvPr id="104451" name="Rectangle 3">
            <a:extLst>
              <a:ext uri="{FF2B5EF4-FFF2-40B4-BE49-F238E27FC236}">
                <a16:creationId xmlns:a16="http://schemas.microsoft.com/office/drawing/2014/main" id="{A12750DA-5971-420F-8941-579246F3581A}"/>
              </a:ext>
            </a:extLst>
          </p:cNvPr>
          <p:cNvSpPr>
            <a:spLocks noGrp="1" noChangeArrowheads="1"/>
          </p:cNvSpPr>
          <p:nvPr>
            <p:ph type="body" idx="1"/>
          </p:nvPr>
        </p:nvSpPr>
        <p:spPr>
          <a:xfrm>
            <a:off x="516294" y="1245877"/>
            <a:ext cx="10989906" cy="4955870"/>
          </a:xfrm>
          <a:noFill/>
        </p:spPr>
        <p:txBody>
          <a:bodyPr vert="horz" lIns="95837" tIns="48730" rIns="95837" bIns="48730" rtlCol="0">
            <a:normAutofit/>
          </a:bodyPr>
          <a:lstStyle/>
          <a:p>
            <a:r>
              <a:rPr lang="en-US" altLang="en-US" dirty="0"/>
              <a:t>Employees using tight-fitting facepiece respirators must pass an appropriate (QLFT) or (QNFT):</a:t>
            </a:r>
          </a:p>
          <a:p>
            <a:pPr lvl="1">
              <a:buFont typeface="Courier New" panose="02070309020205020404" pitchFamily="49" charset="0"/>
              <a:buChar char="o"/>
            </a:pPr>
            <a:r>
              <a:rPr lang="en-US" altLang="en-US" dirty="0"/>
              <a:t>prior to initial use,</a:t>
            </a:r>
          </a:p>
          <a:p>
            <a:pPr lvl="1">
              <a:buFont typeface="Courier New" panose="02070309020205020404" pitchFamily="49" charset="0"/>
              <a:buChar char="o"/>
            </a:pPr>
            <a:r>
              <a:rPr lang="en-US" altLang="en-US" dirty="0"/>
              <a:t>whenever a different respirator facepiece is used, and</a:t>
            </a:r>
          </a:p>
          <a:p>
            <a:pPr lvl="1">
              <a:buFont typeface="Courier New" panose="02070309020205020404" pitchFamily="49" charset="0"/>
              <a:buChar char="o"/>
            </a:pPr>
            <a:r>
              <a:rPr lang="en-US" altLang="en-US" dirty="0"/>
              <a:t>at least annually thereafter</a:t>
            </a:r>
          </a:p>
          <a:p>
            <a:r>
              <a:rPr lang="en-US" altLang="en-US" dirty="0"/>
              <a:t>Additional fit test </a:t>
            </a:r>
          </a:p>
          <a:p>
            <a:pPr lvl="1">
              <a:buFont typeface="Courier New" panose="02070309020205020404" pitchFamily="49" charset="0"/>
              <a:buChar char="o"/>
            </a:pPr>
            <a:r>
              <a:rPr lang="en-US" altLang="en-US" dirty="0"/>
              <a:t>whenever the employee reports, or </a:t>
            </a:r>
          </a:p>
          <a:p>
            <a:pPr lvl="1">
              <a:buFont typeface="Courier New" panose="02070309020205020404" pitchFamily="49" charset="0"/>
              <a:buChar char="o"/>
            </a:pPr>
            <a:r>
              <a:rPr lang="en-US" altLang="en-US" dirty="0"/>
              <a:t>employer or PLHCP makes visual observations of, changes in the employee’s physical condition that could affect respirator fit</a:t>
            </a:r>
          </a:p>
        </p:txBody>
      </p:sp>
      <p:pic>
        <p:nvPicPr>
          <p:cNvPr id="2" name="Picture 1">
            <a:extLst>
              <a:ext uri="{FF2B5EF4-FFF2-40B4-BE49-F238E27FC236}">
                <a16:creationId xmlns:a16="http://schemas.microsoft.com/office/drawing/2014/main" id="{E43639B3-105B-4F00-BEE4-B077A0EEFBE1}"/>
              </a:ext>
            </a:extLst>
          </p:cNvPr>
          <p:cNvPicPr>
            <a:picLocks noChangeAspect="1"/>
          </p:cNvPicPr>
          <p:nvPr/>
        </p:nvPicPr>
        <p:blipFill>
          <a:blip r:embed="rId3"/>
          <a:stretch>
            <a:fillRect/>
          </a:stretch>
        </p:blipFill>
        <p:spPr>
          <a:xfrm>
            <a:off x="7534180" y="3249099"/>
            <a:ext cx="3151905" cy="1579001"/>
          </a:xfrm>
          <a:prstGeom prst="rect">
            <a:avLst/>
          </a:prstGeo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30E8E3B-B55B-407E-82BE-AABA207CBA11}"/>
              </a:ext>
            </a:extLst>
          </p:cNvPr>
          <p:cNvSpPr>
            <a:spLocks noGrp="1" noChangeArrowheads="1"/>
          </p:cNvSpPr>
          <p:nvPr>
            <p:ph type="title"/>
          </p:nvPr>
        </p:nvSpPr>
        <p:spPr>
          <a:xfrm>
            <a:off x="516294" y="102335"/>
            <a:ext cx="9954078" cy="1143541"/>
          </a:xfrm>
          <a:noFill/>
        </p:spPr>
        <p:txBody>
          <a:bodyPr vert="horz" lIns="95837" tIns="48730" rIns="95837" bIns="48730" rtlCol="0" anchor="ctr">
            <a:normAutofit/>
          </a:bodyPr>
          <a:lstStyle/>
          <a:p>
            <a:pPr algn="ctr"/>
            <a:r>
              <a:rPr lang="en-US" altLang="en-US" dirty="0"/>
              <a:t>Fit Testing</a:t>
            </a:r>
            <a:endParaRPr lang="en-US" altLang="en-US" sz="2865" dirty="0"/>
          </a:p>
        </p:txBody>
      </p:sp>
      <p:sp>
        <p:nvSpPr>
          <p:cNvPr id="6" name="Rectangle 3">
            <a:extLst>
              <a:ext uri="{FF2B5EF4-FFF2-40B4-BE49-F238E27FC236}">
                <a16:creationId xmlns:a16="http://schemas.microsoft.com/office/drawing/2014/main" id="{71151958-13C9-4344-949C-096060FAFCCD}"/>
              </a:ext>
            </a:extLst>
          </p:cNvPr>
          <p:cNvSpPr>
            <a:spLocks noGrp="1" noChangeArrowheads="1"/>
          </p:cNvSpPr>
          <p:nvPr>
            <p:ph idx="1"/>
          </p:nvPr>
        </p:nvSpPr>
        <p:spPr bwMode="auto">
          <a:xfrm>
            <a:off x="838200" y="1825625"/>
            <a:ext cx="10515600" cy="8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0" indent="0">
              <a:spcBef>
                <a:spcPct val="50000"/>
              </a:spcBef>
              <a:buNone/>
            </a:pPr>
            <a:r>
              <a:rPr lang="en-US" altLang="en-US" sz="2456" b="1" u="sng" dirty="0">
                <a:solidFill>
                  <a:schemeClr val="tx1"/>
                </a:solidFill>
              </a:rPr>
              <a:t>Fit Factor </a:t>
            </a:r>
            <a:r>
              <a:rPr lang="en-US" altLang="en-US" sz="2456" dirty="0">
                <a:solidFill>
                  <a:schemeClr val="tx1"/>
                </a:solidFill>
              </a:rPr>
              <a:t>- A quantitative estimate of the fit of a particular respirator to a specific individual, and typically estimates the ratio:</a:t>
            </a:r>
          </a:p>
        </p:txBody>
      </p:sp>
      <p:sp>
        <p:nvSpPr>
          <p:cNvPr id="7" name="Rectangle 5">
            <a:extLst>
              <a:ext uri="{FF2B5EF4-FFF2-40B4-BE49-F238E27FC236}">
                <a16:creationId xmlns:a16="http://schemas.microsoft.com/office/drawing/2014/main" id="{EC16117C-6E47-487F-90EA-A2F880724D11}"/>
              </a:ext>
            </a:extLst>
          </p:cNvPr>
          <p:cNvSpPr>
            <a:spLocks noChangeArrowheads="1"/>
          </p:cNvSpPr>
          <p:nvPr/>
        </p:nvSpPr>
        <p:spPr bwMode="auto">
          <a:xfrm>
            <a:off x="2197563" y="3441996"/>
            <a:ext cx="7796874" cy="85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lgn="ctr"/>
            <a:r>
              <a:rPr lang="en-US" altLang="en-US" sz="2456" b="1" i="1" u="sng" dirty="0">
                <a:solidFill>
                  <a:schemeClr val="tx1"/>
                </a:solidFill>
              </a:rPr>
              <a:t>Concentration of a substance in ambient air</a:t>
            </a:r>
          </a:p>
          <a:p>
            <a:pPr algn="ctr"/>
            <a:r>
              <a:rPr lang="en-US" altLang="en-US" sz="2456" b="1" i="1" dirty="0">
                <a:solidFill>
                  <a:schemeClr val="tx1"/>
                </a:solidFill>
              </a:rPr>
              <a:t>Concentration inside the respirator when worn</a:t>
            </a:r>
          </a:p>
        </p:txBody>
      </p:sp>
    </p:spTree>
    <p:extLst>
      <p:ext uri="{BB962C8B-B14F-4D97-AF65-F5344CB8AC3E}">
        <p14:creationId xmlns:p14="http://schemas.microsoft.com/office/powerpoint/2010/main" val="108781695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ACBD3560-6E82-4A8E-9380-0EF0844B64BD}"/>
              </a:ext>
            </a:extLst>
          </p:cNvPr>
          <p:cNvSpPr>
            <a:spLocks noGrp="1" noChangeArrowheads="1"/>
          </p:cNvSpPr>
          <p:nvPr>
            <p:ph type="title"/>
          </p:nvPr>
        </p:nvSpPr>
        <p:spPr>
          <a:xfrm>
            <a:off x="794657" y="246939"/>
            <a:ext cx="10515600" cy="704783"/>
          </a:xfrm>
          <a:noFill/>
        </p:spPr>
        <p:txBody>
          <a:bodyPr vert="horz" lIns="95837" tIns="48730" rIns="95837" bIns="48730" rtlCol="0" anchor="ctr">
            <a:normAutofit/>
          </a:bodyPr>
          <a:lstStyle/>
          <a:p>
            <a:pPr algn="ctr"/>
            <a:r>
              <a:rPr lang="en-US" altLang="en-US" dirty="0"/>
              <a:t>Fit Testing</a:t>
            </a:r>
            <a:endParaRPr lang="en-US" altLang="en-US" sz="2865" dirty="0"/>
          </a:p>
        </p:txBody>
      </p:sp>
      <p:sp>
        <p:nvSpPr>
          <p:cNvPr id="108547" name="Rectangle 3">
            <a:extLst>
              <a:ext uri="{FF2B5EF4-FFF2-40B4-BE49-F238E27FC236}">
                <a16:creationId xmlns:a16="http://schemas.microsoft.com/office/drawing/2014/main" id="{51E79D0E-B836-48BE-964A-E40BDF85E143}"/>
              </a:ext>
            </a:extLst>
          </p:cNvPr>
          <p:cNvSpPr>
            <a:spLocks noGrp="1" noChangeArrowheads="1"/>
          </p:cNvSpPr>
          <p:nvPr>
            <p:ph type="body" idx="1"/>
          </p:nvPr>
        </p:nvSpPr>
        <p:spPr>
          <a:xfrm>
            <a:off x="794657" y="1447801"/>
            <a:ext cx="10559143" cy="3340100"/>
          </a:xfrm>
          <a:noFill/>
        </p:spPr>
        <p:txBody>
          <a:bodyPr/>
          <a:lstStyle/>
          <a:p>
            <a:r>
              <a:rPr lang="en-US" altLang="en-US" u="sng" dirty="0"/>
              <a:t>QLFT</a:t>
            </a:r>
            <a:r>
              <a:rPr lang="en-US" altLang="en-US" dirty="0"/>
              <a:t> may only be used to fit test negative pressure APRs that must achieve a fit factor </a:t>
            </a:r>
            <a:r>
              <a:rPr lang="en-US" altLang="en-US" u="sng" dirty="0"/>
              <a:t>&lt;</a:t>
            </a:r>
            <a:r>
              <a:rPr lang="en-US" altLang="en-US" dirty="0"/>
              <a:t> 100</a:t>
            </a:r>
          </a:p>
          <a:p>
            <a:r>
              <a:rPr lang="en-US" altLang="en-US" dirty="0"/>
              <a:t>The QNFT has been passed if the fit factor is</a:t>
            </a:r>
          </a:p>
          <a:p>
            <a:pPr lvl="1">
              <a:buFont typeface="Courier New" panose="02070309020205020404" pitchFamily="49" charset="0"/>
              <a:buChar char="o"/>
            </a:pPr>
            <a:r>
              <a:rPr lang="en-US" altLang="en-US" u="sng" dirty="0"/>
              <a:t>&gt;</a:t>
            </a:r>
            <a:r>
              <a:rPr lang="en-US" altLang="en-US" dirty="0"/>
              <a:t>100 for tight-fitting </a:t>
            </a:r>
            <a:r>
              <a:rPr lang="en-US" altLang="en-US" u="sng" dirty="0"/>
              <a:t>half facepieces</a:t>
            </a:r>
            <a:r>
              <a:rPr lang="en-US" altLang="en-US" dirty="0"/>
              <a:t> or </a:t>
            </a:r>
          </a:p>
          <a:p>
            <a:pPr lvl="1">
              <a:buFont typeface="Courier New" panose="02070309020205020404" pitchFamily="49" charset="0"/>
              <a:buChar char="o"/>
            </a:pPr>
            <a:r>
              <a:rPr lang="en-US" altLang="en-US" u="sng" dirty="0"/>
              <a:t>&gt; </a:t>
            </a:r>
            <a:r>
              <a:rPr lang="en-US" altLang="en-US" dirty="0"/>
              <a:t>500 for tight-fitting </a:t>
            </a:r>
            <a:r>
              <a:rPr lang="en-US" altLang="en-US" u="sng" dirty="0"/>
              <a:t>full facepieces</a:t>
            </a:r>
            <a:r>
              <a:rPr lang="en-US" altLang="en-US" dirty="0"/>
              <a:t>, </a:t>
            </a:r>
          </a:p>
        </p:txBody>
      </p:sp>
      <p:pic>
        <p:nvPicPr>
          <p:cNvPr id="2" name="Picture 1">
            <a:extLst>
              <a:ext uri="{FF2B5EF4-FFF2-40B4-BE49-F238E27FC236}">
                <a16:creationId xmlns:a16="http://schemas.microsoft.com/office/drawing/2014/main" id="{A9B38C1B-D89B-4D75-8FDF-C268D743D148}"/>
              </a:ext>
            </a:extLst>
          </p:cNvPr>
          <p:cNvPicPr>
            <a:picLocks noChangeAspect="1"/>
          </p:cNvPicPr>
          <p:nvPr/>
        </p:nvPicPr>
        <p:blipFill>
          <a:blip r:embed="rId3"/>
          <a:stretch>
            <a:fillRect/>
          </a:stretch>
        </p:blipFill>
        <p:spPr>
          <a:xfrm>
            <a:off x="7444800" y="3429000"/>
            <a:ext cx="2517866" cy="2011854"/>
          </a:xfrm>
          <a:prstGeom prst="rect">
            <a:avLst/>
          </a:prstGeom>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E46E1F5-FC59-4EC8-A6B2-A818CDCDEFE5}"/>
              </a:ext>
            </a:extLst>
          </p:cNvPr>
          <p:cNvSpPr>
            <a:spLocks noGrp="1" noChangeArrowheads="1"/>
          </p:cNvSpPr>
          <p:nvPr>
            <p:ph type="title"/>
          </p:nvPr>
        </p:nvSpPr>
        <p:spPr>
          <a:xfrm>
            <a:off x="725311" y="229660"/>
            <a:ext cx="10515600" cy="1325563"/>
          </a:xfrm>
          <a:noFill/>
        </p:spPr>
        <p:txBody>
          <a:bodyPr vert="horz" lIns="92588" tIns="45482" rIns="92588" bIns="45482" rtlCol="0" anchor="ctr">
            <a:normAutofit/>
          </a:bodyPr>
          <a:lstStyle/>
          <a:p>
            <a:pPr algn="ctr"/>
            <a:r>
              <a:rPr lang="en-US" altLang="en-US" dirty="0"/>
              <a:t>Use of Respirators</a:t>
            </a:r>
            <a:br>
              <a:rPr lang="en-US" altLang="en-US" dirty="0"/>
            </a:br>
            <a:endParaRPr lang="en-US" altLang="en-US" sz="3172" dirty="0"/>
          </a:p>
        </p:txBody>
      </p:sp>
      <p:sp>
        <p:nvSpPr>
          <p:cNvPr id="110595" name="Rectangle 3">
            <a:extLst>
              <a:ext uri="{FF2B5EF4-FFF2-40B4-BE49-F238E27FC236}">
                <a16:creationId xmlns:a16="http://schemas.microsoft.com/office/drawing/2014/main" id="{1AC67FDE-7012-47DE-A8A5-4E295B87188F}"/>
              </a:ext>
            </a:extLst>
          </p:cNvPr>
          <p:cNvSpPr>
            <a:spLocks noGrp="1" noChangeArrowheads="1"/>
          </p:cNvSpPr>
          <p:nvPr>
            <p:ph type="body" idx="1"/>
          </p:nvPr>
        </p:nvSpPr>
        <p:spPr>
          <a:xfrm>
            <a:off x="838200" y="1275644"/>
            <a:ext cx="10515600" cy="4901319"/>
          </a:xfrm>
          <a:noFill/>
        </p:spPr>
        <p:txBody>
          <a:bodyPr vert="horz" lIns="92588" tIns="45482" rIns="92588" bIns="45482" rtlCol="0">
            <a:normAutofit/>
          </a:bodyPr>
          <a:lstStyle/>
          <a:p>
            <a:pPr marL="0" indent="0">
              <a:buNone/>
            </a:pPr>
            <a:r>
              <a:rPr lang="en-US" altLang="en-US" sz="3200" b="1" dirty="0"/>
              <a:t>Facepiece Seal Protection – Tight-fitting respirators</a:t>
            </a:r>
          </a:p>
          <a:p>
            <a:r>
              <a:rPr lang="en-US" altLang="en-US" dirty="0"/>
              <a:t>NO facial hair or any condition that interferes with the face-to-facepiece seal or valve function</a:t>
            </a:r>
          </a:p>
          <a:p>
            <a:r>
              <a:rPr lang="en-US" altLang="en-US" dirty="0"/>
              <a:t>Corrective glasses or goggles or other PPE CANNOT interfere with the face-to-facepiece seal</a:t>
            </a:r>
          </a:p>
          <a:p>
            <a:r>
              <a:rPr lang="en-US" altLang="en-US" dirty="0"/>
              <a:t>Perform user seal check </a:t>
            </a:r>
            <a:r>
              <a:rPr lang="en-US" altLang="en-US" b="1" dirty="0"/>
              <a:t>each time they put on the respirator</a:t>
            </a:r>
            <a:r>
              <a:rPr lang="en-US" altLang="en-US" dirty="0"/>
              <a:t> – Follow Appendix B-1 or equivalent </a:t>
            </a:r>
          </a:p>
        </p:txBody>
      </p:sp>
    </p:spTree>
    <p:extLst>
      <p:ext uri="{BB962C8B-B14F-4D97-AF65-F5344CB8AC3E}">
        <p14:creationId xmlns:p14="http://schemas.microsoft.com/office/powerpoint/2010/main" val="355024963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E46E1F5-FC59-4EC8-A6B2-A818CDCDEFE5}"/>
              </a:ext>
            </a:extLst>
          </p:cNvPr>
          <p:cNvSpPr>
            <a:spLocks noGrp="1" noChangeArrowheads="1"/>
          </p:cNvSpPr>
          <p:nvPr>
            <p:ph type="title"/>
          </p:nvPr>
        </p:nvSpPr>
        <p:spPr>
          <a:xfrm>
            <a:off x="725311" y="229660"/>
            <a:ext cx="10515600" cy="1325563"/>
          </a:xfrm>
          <a:noFill/>
        </p:spPr>
        <p:txBody>
          <a:bodyPr vert="horz" lIns="92588" tIns="45482" rIns="92588" bIns="45482" rtlCol="0" anchor="ctr">
            <a:normAutofit/>
          </a:bodyPr>
          <a:lstStyle/>
          <a:p>
            <a:pPr algn="ctr"/>
            <a:r>
              <a:rPr lang="en-US" altLang="en-US" dirty="0"/>
              <a:t>Use of Respirators</a:t>
            </a:r>
            <a:br>
              <a:rPr lang="en-US" altLang="en-US" dirty="0"/>
            </a:br>
            <a:endParaRPr lang="en-US" altLang="en-US" sz="3172" dirty="0"/>
          </a:p>
        </p:txBody>
      </p:sp>
      <p:sp>
        <p:nvSpPr>
          <p:cNvPr id="110595" name="Rectangle 3">
            <a:extLst>
              <a:ext uri="{FF2B5EF4-FFF2-40B4-BE49-F238E27FC236}">
                <a16:creationId xmlns:a16="http://schemas.microsoft.com/office/drawing/2014/main" id="{1AC67FDE-7012-47DE-A8A5-4E295B87188F}"/>
              </a:ext>
            </a:extLst>
          </p:cNvPr>
          <p:cNvSpPr>
            <a:spLocks noGrp="1" noChangeArrowheads="1"/>
          </p:cNvSpPr>
          <p:nvPr>
            <p:ph type="body" idx="1"/>
          </p:nvPr>
        </p:nvSpPr>
        <p:spPr>
          <a:xfrm>
            <a:off x="838200" y="1275644"/>
            <a:ext cx="10515600" cy="1174045"/>
          </a:xfrm>
          <a:noFill/>
        </p:spPr>
        <p:txBody>
          <a:bodyPr vert="horz" lIns="92588" tIns="45482" rIns="92588" bIns="45482" rtlCol="0">
            <a:normAutofit/>
          </a:bodyPr>
          <a:lstStyle/>
          <a:p>
            <a:pPr marL="0" indent="0">
              <a:buNone/>
            </a:pPr>
            <a:r>
              <a:rPr lang="en-US" altLang="en-US" sz="3200" b="1" dirty="0"/>
              <a:t>User Seal Check - </a:t>
            </a:r>
            <a:r>
              <a:rPr lang="en-US" altLang="en-US" dirty="0"/>
              <a:t>An action conducted by the respirator user to determine if the respirator is properly seated to the face.</a:t>
            </a:r>
          </a:p>
          <a:p>
            <a:pPr marL="0" indent="0">
              <a:buNone/>
            </a:pPr>
            <a:endParaRPr lang="en-US" altLang="en-US" sz="3200" b="1" dirty="0"/>
          </a:p>
        </p:txBody>
      </p:sp>
      <p:pic>
        <p:nvPicPr>
          <p:cNvPr id="5" name="Picture 4">
            <a:extLst>
              <a:ext uri="{FF2B5EF4-FFF2-40B4-BE49-F238E27FC236}">
                <a16:creationId xmlns:a16="http://schemas.microsoft.com/office/drawing/2014/main" id="{6E7F3BB0-6DD5-4765-989E-4EB1168CF785}"/>
              </a:ext>
            </a:extLst>
          </p:cNvPr>
          <p:cNvPicPr>
            <a:picLocks noChangeAspect="1"/>
          </p:cNvPicPr>
          <p:nvPr/>
        </p:nvPicPr>
        <p:blipFill>
          <a:blip r:embed="rId3"/>
          <a:stretch>
            <a:fillRect/>
          </a:stretch>
        </p:blipFill>
        <p:spPr>
          <a:xfrm>
            <a:off x="940875" y="5262288"/>
            <a:ext cx="3853006" cy="640135"/>
          </a:xfrm>
          <a:prstGeom prst="rect">
            <a:avLst/>
          </a:prstGeom>
        </p:spPr>
      </p:pic>
      <p:pic>
        <p:nvPicPr>
          <p:cNvPr id="6" name="Picture 5">
            <a:extLst>
              <a:ext uri="{FF2B5EF4-FFF2-40B4-BE49-F238E27FC236}">
                <a16:creationId xmlns:a16="http://schemas.microsoft.com/office/drawing/2014/main" id="{775157EA-505C-4FF1-991F-7BC4351BE01F}"/>
              </a:ext>
            </a:extLst>
          </p:cNvPr>
          <p:cNvPicPr>
            <a:picLocks noChangeAspect="1"/>
          </p:cNvPicPr>
          <p:nvPr/>
        </p:nvPicPr>
        <p:blipFill>
          <a:blip r:embed="rId4"/>
          <a:stretch>
            <a:fillRect/>
          </a:stretch>
        </p:blipFill>
        <p:spPr>
          <a:xfrm>
            <a:off x="6096000" y="5245354"/>
            <a:ext cx="3987130" cy="640135"/>
          </a:xfrm>
          <a:prstGeom prst="rect">
            <a:avLst/>
          </a:prstGeom>
        </p:spPr>
      </p:pic>
      <p:pic>
        <p:nvPicPr>
          <p:cNvPr id="7" name="Picture 6">
            <a:extLst>
              <a:ext uri="{FF2B5EF4-FFF2-40B4-BE49-F238E27FC236}">
                <a16:creationId xmlns:a16="http://schemas.microsoft.com/office/drawing/2014/main" id="{124F2C53-70A8-451E-BAD6-7FF67B520024}"/>
              </a:ext>
            </a:extLst>
          </p:cNvPr>
          <p:cNvPicPr>
            <a:picLocks noChangeAspect="1"/>
          </p:cNvPicPr>
          <p:nvPr/>
        </p:nvPicPr>
        <p:blipFill>
          <a:blip r:embed="rId5"/>
          <a:stretch>
            <a:fillRect/>
          </a:stretch>
        </p:blipFill>
        <p:spPr>
          <a:xfrm>
            <a:off x="2188033" y="2647826"/>
            <a:ext cx="1763078" cy="2540640"/>
          </a:xfrm>
          <a:prstGeom prst="rect">
            <a:avLst/>
          </a:prstGeom>
        </p:spPr>
      </p:pic>
      <p:pic>
        <p:nvPicPr>
          <p:cNvPr id="8" name="Picture 7">
            <a:extLst>
              <a:ext uri="{FF2B5EF4-FFF2-40B4-BE49-F238E27FC236}">
                <a16:creationId xmlns:a16="http://schemas.microsoft.com/office/drawing/2014/main" id="{090747CD-D803-4DBE-82C2-447ED05EAB5E}"/>
              </a:ext>
            </a:extLst>
          </p:cNvPr>
          <p:cNvPicPr>
            <a:picLocks noChangeAspect="1"/>
          </p:cNvPicPr>
          <p:nvPr/>
        </p:nvPicPr>
        <p:blipFill>
          <a:blip r:embed="rId6"/>
          <a:stretch>
            <a:fillRect/>
          </a:stretch>
        </p:blipFill>
        <p:spPr>
          <a:xfrm>
            <a:off x="5983111" y="2844130"/>
            <a:ext cx="2515461" cy="2023716"/>
          </a:xfrm>
          <a:prstGeom prst="rect">
            <a:avLst/>
          </a:prstGeom>
        </p:spPr>
      </p:pic>
      <p:pic>
        <p:nvPicPr>
          <p:cNvPr id="2" name="Picture 1">
            <a:extLst>
              <a:ext uri="{FF2B5EF4-FFF2-40B4-BE49-F238E27FC236}">
                <a16:creationId xmlns:a16="http://schemas.microsoft.com/office/drawing/2014/main" id="{072B9E46-B1FE-4B52-9525-DA1744438F54}"/>
              </a:ext>
            </a:extLst>
          </p:cNvPr>
          <p:cNvPicPr>
            <a:picLocks noChangeAspect="1"/>
          </p:cNvPicPr>
          <p:nvPr/>
        </p:nvPicPr>
        <p:blipFill>
          <a:blip r:embed="rId7"/>
          <a:stretch>
            <a:fillRect/>
          </a:stretch>
        </p:blipFill>
        <p:spPr>
          <a:xfrm>
            <a:off x="8741059" y="2834033"/>
            <a:ext cx="2963092" cy="2023716"/>
          </a:xfrm>
          <a:prstGeom prst="rect">
            <a:avLst/>
          </a:prstGeom>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C45D233-8789-44E1-8B77-E3EE767E1B51}"/>
              </a:ext>
            </a:extLst>
          </p:cNvPr>
          <p:cNvSpPr>
            <a:spLocks noGrp="1" noChangeArrowheads="1"/>
          </p:cNvSpPr>
          <p:nvPr>
            <p:ph type="title"/>
          </p:nvPr>
        </p:nvSpPr>
        <p:spPr>
          <a:xfrm>
            <a:off x="1721630" y="222537"/>
            <a:ext cx="8748742" cy="635419"/>
          </a:xfrm>
          <a:noFill/>
        </p:spPr>
        <p:txBody>
          <a:bodyPr vert="horz" lIns="92588" tIns="45482" rIns="92588" bIns="45482" rtlCol="0" anchor="ctr">
            <a:noAutofit/>
          </a:bodyPr>
          <a:lstStyle/>
          <a:p>
            <a:pPr algn="ctr"/>
            <a:r>
              <a:rPr lang="en-US" altLang="en-US" dirty="0"/>
              <a:t>Use of Respirators </a:t>
            </a:r>
            <a:endParaRPr lang="en-US" altLang="en-US" sz="3200" dirty="0"/>
          </a:p>
        </p:txBody>
      </p:sp>
      <p:sp>
        <p:nvSpPr>
          <p:cNvPr id="112643" name="Rectangle 3">
            <a:extLst>
              <a:ext uri="{FF2B5EF4-FFF2-40B4-BE49-F238E27FC236}">
                <a16:creationId xmlns:a16="http://schemas.microsoft.com/office/drawing/2014/main" id="{7091A92C-94CA-4F5B-8BFF-985CA8C1F0A5}"/>
              </a:ext>
            </a:extLst>
          </p:cNvPr>
          <p:cNvSpPr>
            <a:spLocks noGrp="1" noChangeArrowheads="1"/>
          </p:cNvSpPr>
          <p:nvPr>
            <p:ph type="body" idx="1"/>
          </p:nvPr>
        </p:nvSpPr>
        <p:spPr>
          <a:xfrm>
            <a:off x="1027289" y="1196622"/>
            <a:ext cx="9443083" cy="5351129"/>
          </a:xfrm>
          <a:noFill/>
        </p:spPr>
        <p:txBody>
          <a:bodyPr vert="horz" lIns="92588" tIns="45482" rIns="92588" bIns="45482" rtlCol="0">
            <a:normAutofit/>
          </a:bodyPr>
          <a:lstStyle/>
          <a:p>
            <a:pPr marL="0" indent="0">
              <a:buNone/>
            </a:pPr>
            <a:r>
              <a:rPr lang="en-US" altLang="en-US" sz="2600" b="1" dirty="0"/>
              <a:t>Continuing Respirator Effectiveness</a:t>
            </a:r>
          </a:p>
          <a:p>
            <a:r>
              <a:rPr lang="en-US" altLang="en-US" sz="2353" dirty="0"/>
              <a:t>Survey work area conditions and degree of exposure or stress -  reevaluate effectiveness if affected by changes</a:t>
            </a:r>
          </a:p>
          <a:p>
            <a:r>
              <a:rPr lang="en-US" altLang="en-US" sz="2353" dirty="0"/>
              <a:t>Employees must leave the respirator use area:</a:t>
            </a:r>
          </a:p>
          <a:p>
            <a:pPr lvl="1">
              <a:buFont typeface="Courier New" panose="02070309020205020404" pitchFamily="49" charset="0"/>
              <a:buChar char="o"/>
            </a:pPr>
            <a:r>
              <a:rPr lang="en-US" altLang="en-US" dirty="0"/>
              <a:t>to wash their faces and respirator facepieces as necessary</a:t>
            </a:r>
          </a:p>
          <a:p>
            <a:pPr lvl="1">
              <a:buFont typeface="Courier New" panose="02070309020205020404" pitchFamily="49" charset="0"/>
              <a:buChar char="o"/>
            </a:pPr>
            <a:r>
              <a:rPr lang="en-US" altLang="en-US" dirty="0"/>
              <a:t>to replace the respirator or filter, cartridge, or canister</a:t>
            </a:r>
          </a:p>
          <a:p>
            <a:pPr lvl="1">
              <a:buFont typeface="Courier New" panose="02070309020205020404" pitchFamily="49" charset="0"/>
              <a:buChar char="o"/>
            </a:pPr>
            <a:r>
              <a:rPr lang="en-US" altLang="en-US" dirty="0"/>
              <a:t>If vapor or gas breakthrough, changes in breathing resistance, or leakage of the facepiece   </a:t>
            </a:r>
          </a:p>
          <a:p>
            <a:pPr marL="457189" lvl="1" indent="0">
              <a:buNone/>
            </a:pPr>
            <a:r>
              <a:rPr lang="en-US" altLang="en-US" dirty="0"/>
              <a:t>	…. And employer must replace or repair the respirator before allowing employee to return to the work area</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97635E9-F9AA-47C1-AD24-FBE3B9E050CF}"/>
              </a:ext>
            </a:extLst>
          </p:cNvPr>
          <p:cNvSpPr>
            <a:spLocks noGrp="1" noChangeArrowheads="1"/>
          </p:cNvSpPr>
          <p:nvPr>
            <p:ph type="title"/>
          </p:nvPr>
        </p:nvSpPr>
        <p:spPr>
          <a:xfrm>
            <a:off x="1016000" y="282808"/>
            <a:ext cx="10227733" cy="552570"/>
          </a:xfrm>
          <a:noFill/>
        </p:spPr>
        <p:txBody>
          <a:bodyPr vert="horz" lIns="92588" tIns="45482" rIns="92588" bIns="45482" rtlCol="0" anchor="ctr">
            <a:noAutofit/>
          </a:bodyPr>
          <a:lstStyle/>
          <a:p>
            <a:pPr algn="ctr"/>
            <a:r>
              <a:rPr lang="en-US" altLang="en-US" dirty="0"/>
              <a:t>Use of Respirators</a:t>
            </a:r>
            <a:endParaRPr lang="en-US" altLang="en-US" sz="3200" dirty="0"/>
          </a:p>
        </p:txBody>
      </p:sp>
      <p:sp>
        <p:nvSpPr>
          <p:cNvPr id="114691" name="Rectangle 3">
            <a:extLst>
              <a:ext uri="{FF2B5EF4-FFF2-40B4-BE49-F238E27FC236}">
                <a16:creationId xmlns:a16="http://schemas.microsoft.com/office/drawing/2014/main" id="{326CD36E-A556-4A18-9134-096B12D05195}"/>
              </a:ext>
            </a:extLst>
          </p:cNvPr>
          <p:cNvSpPr>
            <a:spLocks noGrp="1" noChangeArrowheads="1"/>
          </p:cNvSpPr>
          <p:nvPr>
            <p:ph type="body" idx="1"/>
          </p:nvPr>
        </p:nvSpPr>
        <p:spPr>
          <a:xfrm>
            <a:off x="643467" y="1264356"/>
            <a:ext cx="10227733" cy="5127458"/>
          </a:xfrm>
          <a:noFill/>
        </p:spPr>
        <p:txBody>
          <a:bodyPr vert="horz" lIns="92588" tIns="45482" rIns="92588" bIns="45482" rtlCol="0">
            <a:normAutofit fontScale="92500" lnSpcReduction="10000"/>
          </a:bodyPr>
          <a:lstStyle/>
          <a:p>
            <a:pPr marL="0" indent="0">
              <a:buNone/>
            </a:pPr>
            <a:r>
              <a:rPr lang="en-US" altLang="en-US" sz="3300" b="1" dirty="0"/>
              <a:t>Procedures for IDLH Atmospheres</a:t>
            </a:r>
          </a:p>
          <a:p>
            <a:r>
              <a:rPr lang="en-US" altLang="en-US" dirty="0"/>
              <a:t>One or more employee(s) must be located outside the IDLH atmosphere</a:t>
            </a:r>
          </a:p>
          <a:p>
            <a:r>
              <a:rPr lang="en-US" altLang="en-US" dirty="0"/>
              <a:t>Maintain communication inside to outside - Visual, voice, or signal line</a:t>
            </a:r>
          </a:p>
          <a:p>
            <a:r>
              <a:rPr lang="en-US" altLang="en-US" dirty="0"/>
              <a:t>Effective emergency rescue - outside employee must be trained and equipped </a:t>
            </a:r>
          </a:p>
          <a:p>
            <a:r>
              <a:rPr lang="en-US" altLang="en-US" dirty="0"/>
              <a:t>Before emergency rescue – notify Employer or authorized designee</a:t>
            </a:r>
          </a:p>
          <a:p>
            <a:r>
              <a:rPr lang="en-US" altLang="en-US" dirty="0"/>
              <a:t>Employer or authorized designee, once notified, must provide necessary assistance appropriate to the situation</a:t>
            </a:r>
          </a:p>
        </p:txBody>
      </p:sp>
      <p:pic>
        <p:nvPicPr>
          <p:cNvPr id="2" name="Picture 1">
            <a:extLst>
              <a:ext uri="{FF2B5EF4-FFF2-40B4-BE49-F238E27FC236}">
                <a16:creationId xmlns:a16="http://schemas.microsoft.com/office/drawing/2014/main" id="{C52F396B-D0CC-48F6-86D5-61659EF0CAD7}"/>
              </a:ext>
            </a:extLst>
          </p:cNvPr>
          <p:cNvPicPr>
            <a:picLocks noChangeAspect="1"/>
          </p:cNvPicPr>
          <p:nvPr/>
        </p:nvPicPr>
        <p:blipFill>
          <a:blip r:embed="rId3"/>
          <a:stretch>
            <a:fillRect/>
          </a:stretch>
        </p:blipFill>
        <p:spPr>
          <a:xfrm>
            <a:off x="9657991" y="145643"/>
            <a:ext cx="2426418" cy="2237426"/>
          </a:xfrm>
          <a:prstGeom prst="rect">
            <a:avLst/>
          </a:prstGeom>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97635E9-F9AA-47C1-AD24-FBE3B9E050CF}"/>
              </a:ext>
            </a:extLst>
          </p:cNvPr>
          <p:cNvSpPr>
            <a:spLocks noGrp="1" noChangeArrowheads="1"/>
          </p:cNvSpPr>
          <p:nvPr>
            <p:ph type="title"/>
          </p:nvPr>
        </p:nvSpPr>
        <p:spPr>
          <a:xfrm>
            <a:off x="1016000" y="282808"/>
            <a:ext cx="10227733" cy="552570"/>
          </a:xfrm>
          <a:noFill/>
        </p:spPr>
        <p:txBody>
          <a:bodyPr vert="horz" lIns="92588" tIns="45482" rIns="92588" bIns="45482" rtlCol="0" anchor="ctr">
            <a:noAutofit/>
          </a:bodyPr>
          <a:lstStyle/>
          <a:p>
            <a:pPr algn="ctr"/>
            <a:r>
              <a:rPr lang="en-US" altLang="en-US" dirty="0"/>
              <a:t>Use of Respirators</a:t>
            </a:r>
            <a:endParaRPr lang="en-US" altLang="en-US" sz="3200" dirty="0"/>
          </a:p>
        </p:txBody>
      </p:sp>
      <p:sp>
        <p:nvSpPr>
          <p:cNvPr id="114691" name="Rectangle 3">
            <a:extLst>
              <a:ext uri="{FF2B5EF4-FFF2-40B4-BE49-F238E27FC236}">
                <a16:creationId xmlns:a16="http://schemas.microsoft.com/office/drawing/2014/main" id="{326CD36E-A556-4A18-9134-096B12D05195}"/>
              </a:ext>
            </a:extLst>
          </p:cNvPr>
          <p:cNvSpPr>
            <a:spLocks noGrp="1" noChangeArrowheads="1"/>
          </p:cNvSpPr>
          <p:nvPr>
            <p:ph type="body" idx="1"/>
          </p:nvPr>
        </p:nvSpPr>
        <p:spPr>
          <a:xfrm>
            <a:off x="754743" y="1177270"/>
            <a:ext cx="10227733" cy="5127458"/>
          </a:xfrm>
          <a:noFill/>
        </p:spPr>
        <p:txBody>
          <a:bodyPr vert="horz" lIns="92588" tIns="45482" rIns="92588" bIns="45482" rtlCol="0">
            <a:normAutofit/>
          </a:bodyPr>
          <a:lstStyle/>
          <a:p>
            <a:pPr marL="0" indent="0">
              <a:buNone/>
            </a:pPr>
            <a:r>
              <a:rPr lang="en-US" altLang="en-US" sz="3300" b="1" dirty="0"/>
              <a:t>Procedures for IDLH Atmospheres</a:t>
            </a:r>
          </a:p>
          <a:p>
            <a:r>
              <a:rPr lang="en-US" altLang="en-US" dirty="0"/>
              <a:t>Equip employees located outside the IDLH atmosphere with:</a:t>
            </a:r>
          </a:p>
          <a:p>
            <a:pPr lvl="1">
              <a:buFont typeface="Courier New" panose="02070309020205020404" pitchFamily="49" charset="0"/>
              <a:buChar char="o"/>
            </a:pPr>
            <a:r>
              <a:rPr lang="en-US" altLang="en-US" dirty="0"/>
              <a:t>a pressure demand or other positive pressure SCBA or SAR with auxiliary SCBA; and either</a:t>
            </a:r>
          </a:p>
          <a:p>
            <a:pPr lvl="1">
              <a:buFont typeface="Courier New" panose="02070309020205020404" pitchFamily="49" charset="0"/>
              <a:buChar char="o"/>
            </a:pPr>
            <a:r>
              <a:rPr lang="en-US" altLang="en-US" dirty="0"/>
              <a:t>appropriate retrieval equipment, where equipment would contribute to the rescue of employees </a:t>
            </a:r>
            <a:r>
              <a:rPr lang="en-US" altLang="en-US" b="1" dirty="0"/>
              <a:t>and</a:t>
            </a:r>
            <a:r>
              <a:rPr lang="en-US" altLang="en-US" dirty="0"/>
              <a:t> would not increase the overall risk resulting from entry; or</a:t>
            </a:r>
          </a:p>
          <a:p>
            <a:pPr lvl="1">
              <a:buFont typeface="Courier New" panose="02070309020205020404" pitchFamily="49" charset="0"/>
              <a:buChar char="o"/>
            </a:pPr>
            <a:r>
              <a:rPr lang="en-US" altLang="en-US" dirty="0"/>
              <a:t>equivalent means for rescue where retrieval equipment is not required per above</a:t>
            </a:r>
          </a:p>
          <a:p>
            <a:pPr marL="0" indent="0">
              <a:buNone/>
            </a:pPr>
            <a:endParaRPr lang="en-US" altLang="en-US" sz="2400" b="1" dirty="0"/>
          </a:p>
          <a:p>
            <a:pPr marL="0" indent="0">
              <a:buNone/>
            </a:pPr>
            <a:endParaRPr lang="en-US" altLang="en-US" sz="3300" b="1" dirty="0"/>
          </a:p>
        </p:txBody>
      </p:sp>
    </p:spTree>
    <p:extLst>
      <p:ext uri="{BB962C8B-B14F-4D97-AF65-F5344CB8AC3E}">
        <p14:creationId xmlns:p14="http://schemas.microsoft.com/office/powerpoint/2010/main" val="9544634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D424D0B-6D4C-4C3D-952B-C73A5DAADE20}"/>
              </a:ext>
            </a:extLst>
          </p:cNvPr>
          <p:cNvSpPr>
            <a:spLocks noGrp="1" noChangeArrowheads="1"/>
          </p:cNvSpPr>
          <p:nvPr>
            <p:ph type="title"/>
          </p:nvPr>
        </p:nvSpPr>
        <p:spPr>
          <a:xfrm>
            <a:off x="1149531" y="219288"/>
            <a:ext cx="9320841" cy="930639"/>
          </a:xfrm>
          <a:noFill/>
        </p:spPr>
        <p:txBody>
          <a:bodyPr vert="horz" lIns="95837" tIns="48730" rIns="95837" bIns="48730" rtlCol="0" anchor="ctr">
            <a:normAutofit/>
          </a:bodyPr>
          <a:lstStyle/>
          <a:p>
            <a:pPr algn="ctr"/>
            <a:r>
              <a:rPr lang="en-US" altLang="en-US" sz="4000" dirty="0"/>
              <a:t>Organization of Standard</a:t>
            </a:r>
          </a:p>
        </p:txBody>
      </p:sp>
      <p:sp>
        <p:nvSpPr>
          <p:cNvPr id="10244" name="Rectangle 4">
            <a:extLst>
              <a:ext uri="{FF2B5EF4-FFF2-40B4-BE49-F238E27FC236}">
                <a16:creationId xmlns:a16="http://schemas.microsoft.com/office/drawing/2014/main" id="{B214B63E-FEB1-4952-B9CF-221A60EC61BC}"/>
              </a:ext>
            </a:extLst>
          </p:cNvPr>
          <p:cNvSpPr>
            <a:spLocks noGrp="1" noChangeArrowheads="1"/>
          </p:cNvSpPr>
          <p:nvPr>
            <p:ph type="body" sz="half" idx="2"/>
          </p:nvPr>
        </p:nvSpPr>
        <p:spPr>
          <a:xfrm>
            <a:off x="6220692" y="1435925"/>
            <a:ext cx="5403272" cy="5089566"/>
          </a:xfrm>
          <a:noFill/>
        </p:spPr>
        <p:txBody>
          <a:bodyPr vert="horz" lIns="95837" tIns="48730" rIns="95837" bIns="48730" rtlCol="0">
            <a:normAutofit/>
          </a:bodyPr>
          <a:lstStyle/>
          <a:p>
            <a:pPr marL="469432" indent="-469432">
              <a:buNone/>
            </a:pPr>
            <a:r>
              <a:rPr lang="en-US" altLang="en-US" dirty="0"/>
              <a:t>	B-1: User Seal Checks</a:t>
            </a:r>
          </a:p>
          <a:p>
            <a:pPr marL="469432" indent="-469432">
              <a:buNone/>
            </a:pPr>
            <a:r>
              <a:rPr lang="en-US" altLang="en-US" dirty="0"/>
              <a:t>	B-2: Cleaning Procedures</a:t>
            </a:r>
          </a:p>
          <a:p>
            <a:pPr marL="469432" indent="-469432">
              <a:buNone/>
            </a:pPr>
            <a:r>
              <a:rPr lang="en-US" altLang="en-US" dirty="0"/>
              <a:t>	C: Medical Questionnaire</a:t>
            </a:r>
          </a:p>
          <a:p>
            <a:pPr marL="469432" indent="-469432">
              <a:buNone/>
            </a:pPr>
            <a:r>
              <a:rPr lang="en-US" altLang="en-US" dirty="0"/>
              <a:t>	D: Information for Employees        Wearing Respirators When Not Required Under the Standard</a:t>
            </a:r>
          </a:p>
        </p:txBody>
      </p:sp>
      <p:sp>
        <p:nvSpPr>
          <p:cNvPr id="7" name="Rectangle 4">
            <a:extLst>
              <a:ext uri="{FF2B5EF4-FFF2-40B4-BE49-F238E27FC236}">
                <a16:creationId xmlns:a16="http://schemas.microsoft.com/office/drawing/2014/main" id="{44BADA96-CF53-4DF4-8222-D0002F3BD880}"/>
              </a:ext>
            </a:extLst>
          </p:cNvPr>
          <p:cNvSpPr txBox="1">
            <a:spLocks noChangeArrowheads="1"/>
          </p:cNvSpPr>
          <p:nvPr/>
        </p:nvSpPr>
        <p:spPr>
          <a:xfrm>
            <a:off x="692728" y="1544198"/>
            <a:ext cx="5403272" cy="5089566"/>
          </a:xfrm>
          <a:prstGeom prst="rect">
            <a:avLst/>
          </a:prstGeom>
          <a:noFill/>
        </p:spPr>
        <p:txBody>
          <a:bodyPr vert="horz" lIns="95837" tIns="48730" rIns="95837" bIns="48730" rtlCol="0">
            <a:normAutofit/>
          </a:bodyPr>
          <a:lst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432" indent="-469432">
              <a:buFont typeface="Arial" panose="020B0604020202020204" pitchFamily="34" charset="0"/>
              <a:buNone/>
            </a:pPr>
            <a:r>
              <a:rPr lang="en-US" altLang="en-US" dirty="0"/>
              <a:t>(k)	Training and information</a:t>
            </a:r>
          </a:p>
          <a:p>
            <a:pPr marL="469432" indent="-469432">
              <a:buFont typeface="Arial" panose="020B0604020202020204" pitchFamily="34" charset="0"/>
              <a:buNone/>
            </a:pPr>
            <a:r>
              <a:rPr lang="en-US" altLang="en-US" dirty="0"/>
              <a:t>(l)	Program evaluation</a:t>
            </a:r>
          </a:p>
          <a:p>
            <a:pPr marL="469432" indent="-469432">
              <a:buFont typeface="Arial" panose="020B0604020202020204" pitchFamily="34" charset="0"/>
              <a:buNone/>
            </a:pPr>
            <a:r>
              <a:rPr lang="en-US" altLang="en-US" dirty="0"/>
              <a:t>(m) Recordkeeping</a:t>
            </a:r>
          </a:p>
          <a:p>
            <a:pPr marL="469432" indent="-469432">
              <a:buFont typeface="Arial" panose="020B0604020202020204" pitchFamily="34" charset="0"/>
              <a:buNone/>
            </a:pPr>
            <a:r>
              <a:rPr lang="en-US" altLang="en-US" dirty="0"/>
              <a:t>(n) Dates </a:t>
            </a:r>
          </a:p>
          <a:p>
            <a:pPr marL="469432" indent="-469432">
              <a:buFont typeface="Arial" panose="020B0604020202020204" pitchFamily="34" charset="0"/>
              <a:buNone/>
            </a:pPr>
            <a:r>
              <a:rPr lang="en-US" altLang="en-US" dirty="0"/>
              <a:t>(o)	 Appendices (mandatory)</a:t>
            </a:r>
          </a:p>
          <a:p>
            <a:pPr marL="469432" indent="-469432">
              <a:buFont typeface="Arial" panose="020B0604020202020204" pitchFamily="34" charset="0"/>
              <a:buNone/>
            </a:pPr>
            <a:r>
              <a:rPr lang="en-US" altLang="en-US" dirty="0"/>
              <a:t>	A: Fit Testing Procedures</a:t>
            </a:r>
          </a:p>
          <a:p>
            <a:pPr marL="469432" indent="-469432">
              <a:buFont typeface="Arial" panose="020B0604020202020204" pitchFamily="34" charset="0"/>
              <a:buNone/>
            </a:pPr>
            <a:r>
              <a:rPr lang="en-US" altLang="en-US" dirty="0"/>
              <a:t>	</a:t>
            </a:r>
          </a:p>
        </p:txBody>
      </p:sp>
    </p:spTree>
    <p:extLst>
      <p:ext uri="{BB962C8B-B14F-4D97-AF65-F5344CB8AC3E}">
        <p14:creationId xmlns:p14="http://schemas.microsoft.com/office/powerpoint/2010/main" val="192554143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18CFB92-E0BD-4A14-A453-EE563CBDF0D4}"/>
              </a:ext>
            </a:extLst>
          </p:cNvPr>
          <p:cNvSpPr>
            <a:spLocks noGrp="1" noChangeArrowheads="1"/>
          </p:cNvSpPr>
          <p:nvPr>
            <p:ph type="title"/>
          </p:nvPr>
        </p:nvSpPr>
        <p:spPr>
          <a:xfrm>
            <a:off x="722489" y="232280"/>
            <a:ext cx="10769599" cy="718743"/>
          </a:xfrm>
          <a:noFill/>
        </p:spPr>
        <p:txBody>
          <a:bodyPr vert="horz" lIns="92588" tIns="45482" rIns="92588" bIns="45482" rtlCol="0" anchor="ctr">
            <a:normAutofit/>
          </a:bodyPr>
          <a:lstStyle/>
          <a:p>
            <a:pPr algn="ctr"/>
            <a:r>
              <a:rPr lang="en-US" altLang="en-US" dirty="0"/>
              <a:t>Use of Respirators</a:t>
            </a:r>
            <a:endParaRPr lang="en-US" altLang="en-US" sz="3172" dirty="0"/>
          </a:p>
        </p:txBody>
      </p:sp>
      <p:sp>
        <p:nvSpPr>
          <p:cNvPr id="115715" name="Rectangle 3">
            <a:extLst>
              <a:ext uri="{FF2B5EF4-FFF2-40B4-BE49-F238E27FC236}">
                <a16:creationId xmlns:a16="http://schemas.microsoft.com/office/drawing/2014/main" id="{2D436223-751B-4B16-A4D3-22A61B886F3D}"/>
              </a:ext>
            </a:extLst>
          </p:cNvPr>
          <p:cNvSpPr>
            <a:spLocks noGrp="1" noChangeArrowheads="1"/>
          </p:cNvSpPr>
          <p:nvPr>
            <p:ph type="body" idx="1"/>
          </p:nvPr>
        </p:nvSpPr>
        <p:spPr>
          <a:xfrm>
            <a:off x="580573" y="1083733"/>
            <a:ext cx="9352772" cy="5541987"/>
          </a:xfrm>
          <a:noFill/>
        </p:spPr>
        <p:txBody>
          <a:bodyPr vert="horz" lIns="92588" tIns="45482" rIns="92588" bIns="45482" rtlCol="0">
            <a:normAutofit/>
          </a:bodyPr>
          <a:lstStyle/>
          <a:p>
            <a:pPr marL="341109" indent="-341109"/>
            <a:r>
              <a:rPr lang="en-US" altLang="en-US" sz="3000" b="1" dirty="0">
                <a:solidFill>
                  <a:schemeClr val="tx1"/>
                </a:solidFill>
                <a:latin typeface="+mn-lt"/>
              </a:rPr>
              <a:t>Procedures for Interior Structural Firefighting</a:t>
            </a:r>
            <a:r>
              <a:rPr lang="en-US" altLang="en-US" sz="3000" dirty="0">
                <a:solidFill>
                  <a:schemeClr val="tx1"/>
                </a:solidFill>
                <a:latin typeface="+mn-lt"/>
              </a:rPr>
              <a:t>:</a:t>
            </a:r>
          </a:p>
          <a:p>
            <a:pPr marL="341109" indent="-341109"/>
            <a:r>
              <a:rPr lang="en-US" altLang="en-US" sz="2353" u="sng" dirty="0"/>
              <a:t>&gt;</a:t>
            </a:r>
            <a:r>
              <a:rPr lang="en-US" altLang="en-US" sz="2353" dirty="0"/>
              <a:t> 2 employees must enter </a:t>
            </a:r>
            <a:r>
              <a:rPr lang="en-US" altLang="en-US" sz="2353" b="1" dirty="0"/>
              <a:t>and</a:t>
            </a:r>
            <a:r>
              <a:rPr lang="en-US" altLang="en-US" sz="2353" dirty="0"/>
              <a:t> remain in visual or voice contact with one another at all times</a:t>
            </a:r>
          </a:p>
          <a:p>
            <a:pPr marL="341109" indent="-341109"/>
            <a:r>
              <a:rPr lang="en-US" altLang="en-US" sz="2353" u="sng" dirty="0"/>
              <a:t>&gt;</a:t>
            </a:r>
            <a:r>
              <a:rPr lang="en-US" altLang="en-US" sz="2353" dirty="0"/>
              <a:t> 2 employees outside</a:t>
            </a:r>
          </a:p>
          <a:p>
            <a:pPr marL="341109" indent="-341109"/>
            <a:r>
              <a:rPr lang="en-US" altLang="en-US" sz="2353" dirty="0"/>
              <a:t>Must use SCBAs</a:t>
            </a:r>
          </a:p>
          <a:p>
            <a:pPr marL="341109" indent="-341109"/>
            <a:r>
              <a:rPr lang="en-US" altLang="en-US" sz="2353" dirty="0"/>
              <a:t>additional role (e.g., incident commander) - 1 employee located outside may be assigned but cannot interfere assistance or rescue activities</a:t>
            </a:r>
          </a:p>
          <a:p>
            <a:pPr marL="341109" indent="-341109"/>
            <a:r>
              <a:rPr lang="en-US" altLang="en-US" sz="2353" dirty="0"/>
              <a:t>Does not preclude firefighters from performing emergency rescue before an entire team has assembled</a:t>
            </a:r>
          </a:p>
        </p:txBody>
      </p:sp>
      <p:pic>
        <p:nvPicPr>
          <p:cNvPr id="2" name="Picture 1">
            <a:extLst>
              <a:ext uri="{FF2B5EF4-FFF2-40B4-BE49-F238E27FC236}">
                <a16:creationId xmlns:a16="http://schemas.microsoft.com/office/drawing/2014/main" id="{9B20906D-91D0-4788-8E67-CB6A73385901}"/>
              </a:ext>
            </a:extLst>
          </p:cNvPr>
          <p:cNvPicPr>
            <a:picLocks noChangeAspect="1"/>
          </p:cNvPicPr>
          <p:nvPr/>
        </p:nvPicPr>
        <p:blipFill>
          <a:blip r:embed="rId3"/>
          <a:stretch>
            <a:fillRect/>
          </a:stretch>
        </p:blipFill>
        <p:spPr>
          <a:xfrm>
            <a:off x="9368152" y="2434224"/>
            <a:ext cx="2418804" cy="1989551"/>
          </a:xfrm>
          <a:prstGeom prst="rect">
            <a:avLst/>
          </a:prstGeom>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18CFB92-E0BD-4A14-A453-EE563CBDF0D4}"/>
              </a:ext>
            </a:extLst>
          </p:cNvPr>
          <p:cNvSpPr>
            <a:spLocks noGrp="1" noChangeArrowheads="1"/>
          </p:cNvSpPr>
          <p:nvPr>
            <p:ph type="title"/>
          </p:nvPr>
        </p:nvSpPr>
        <p:spPr>
          <a:xfrm>
            <a:off x="699912" y="96813"/>
            <a:ext cx="10769599" cy="718743"/>
          </a:xfrm>
          <a:noFill/>
        </p:spPr>
        <p:txBody>
          <a:bodyPr vert="horz" lIns="92588" tIns="45482" rIns="92588" bIns="45482" rtlCol="0" anchor="ctr">
            <a:noAutofit/>
          </a:bodyPr>
          <a:lstStyle/>
          <a:p>
            <a:pPr algn="ctr"/>
            <a:r>
              <a:rPr lang="en-US" altLang="en-US" dirty="0"/>
              <a:t>Maintenance and Care</a:t>
            </a:r>
          </a:p>
        </p:txBody>
      </p:sp>
      <p:sp>
        <p:nvSpPr>
          <p:cNvPr id="115715" name="Rectangle 3">
            <a:extLst>
              <a:ext uri="{FF2B5EF4-FFF2-40B4-BE49-F238E27FC236}">
                <a16:creationId xmlns:a16="http://schemas.microsoft.com/office/drawing/2014/main" id="{2D436223-751B-4B16-A4D3-22A61B886F3D}"/>
              </a:ext>
            </a:extLst>
          </p:cNvPr>
          <p:cNvSpPr>
            <a:spLocks noGrp="1" noChangeArrowheads="1"/>
          </p:cNvSpPr>
          <p:nvPr>
            <p:ph type="body" idx="1"/>
          </p:nvPr>
        </p:nvSpPr>
        <p:spPr>
          <a:xfrm>
            <a:off x="699912" y="1356505"/>
            <a:ext cx="9526944" cy="5674697"/>
          </a:xfrm>
          <a:noFill/>
        </p:spPr>
        <p:txBody>
          <a:bodyPr vert="horz" lIns="92588" tIns="45482" rIns="92588" bIns="45482" rtlCol="0">
            <a:normAutofit/>
          </a:bodyPr>
          <a:lstStyle/>
          <a:p>
            <a:r>
              <a:rPr lang="en-US" altLang="en-US" sz="2353" dirty="0"/>
              <a:t>Respirator must be clean, sanitary and good </a:t>
            </a:r>
            <a:br>
              <a:rPr lang="en-US" altLang="en-US" sz="2353" dirty="0"/>
            </a:br>
            <a:r>
              <a:rPr lang="en-US" altLang="en-US" sz="2353" dirty="0"/>
              <a:t>working order</a:t>
            </a:r>
          </a:p>
          <a:p>
            <a:r>
              <a:rPr lang="en-US" altLang="en-US" sz="2353" dirty="0"/>
              <a:t>Follow Appendix B-2 or equivalent</a:t>
            </a:r>
            <a:br>
              <a:rPr lang="en-US" altLang="en-US" sz="2353" dirty="0"/>
            </a:br>
            <a:r>
              <a:rPr lang="en-US" altLang="en-US" sz="2353" dirty="0"/>
              <a:t>manufacturer’s recommendations</a:t>
            </a:r>
          </a:p>
          <a:p>
            <a:r>
              <a:rPr lang="en-US" altLang="en-US" sz="2353" dirty="0"/>
              <a:t>Clean and disinfect:</a:t>
            </a:r>
          </a:p>
          <a:p>
            <a:pPr lvl="1">
              <a:buFont typeface="Courier New" panose="02070309020205020404" pitchFamily="49" charset="0"/>
              <a:buChar char="o"/>
            </a:pPr>
            <a:r>
              <a:rPr lang="en-US" altLang="en-US" dirty="0"/>
              <a:t>Exclusive use - as often as necessary</a:t>
            </a:r>
          </a:p>
          <a:p>
            <a:pPr lvl="1">
              <a:buFont typeface="Courier New" panose="02070309020205020404" pitchFamily="49" charset="0"/>
              <a:buChar char="o"/>
            </a:pPr>
            <a:r>
              <a:rPr lang="en-US" altLang="en-US" dirty="0"/>
              <a:t>Multiple users - before being worn by different user</a:t>
            </a:r>
          </a:p>
          <a:p>
            <a:pPr lvl="1">
              <a:buFont typeface="Courier New" panose="02070309020205020404" pitchFamily="49" charset="0"/>
              <a:buChar char="o"/>
            </a:pPr>
            <a:r>
              <a:rPr lang="en-US" altLang="en-US" dirty="0"/>
              <a:t>Emergency respirators  - after each use </a:t>
            </a:r>
          </a:p>
          <a:p>
            <a:pPr lvl="1">
              <a:buFont typeface="Courier New" panose="02070309020205020404" pitchFamily="49" charset="0"/>
              <a:buChar char="o"/>
            </a:pPr>
            <a:r>
              <a:rPr lang="en-US" altLang="en-US" dirty="0"/>
              <a:t>Fit testing and training- after each use </a:t>
            </a:r>
          </a:p>
        </p:txBody>
      </p:sp>
      <p:pic>
        <p:nvPicPr>
          <p:cNvPr id="3" name="Picture 2">
            <a:extLst>
              <a:ext uri="{FF2B5EF4-FFF2-40B4-BE49-F238E27FC236}">
                <a16:creationId xmlns:a16="http://schemas.microsoft.com/office/drawing/2014/main" id="{01E131DF-37A8-43BF-9FA3-CEA5184BF851}"/>
              </a:ext>
            </a:extLst>
          </p:cNvPr>
          <p:cNvPicPr>
            <a:picLocks noChangeAspect="1"/>
          </p:cNvPicPr>
          <p:nvPr/>
        </p:nvPicPr>
        <p:blipFill>
          <a:blip r:embed="rId3"/>
          <a:stretch>
            <a:fillRect/>
          </a:stretch>
        </p:blipFill>
        <p:spPr>
          <a:xfrm>
            <a:off x="7999475" y="1470312"/>
            <a:ext cx="2944623" cy="1713124"/>
          </a:xfrm>
          <a:prstGeom prst="rect">
            <a:avLst/>
          </a:prstGeom>
        </p:spPr>
      </p:pic>
      <p:pic>
        <p:nvPicPr>
          <p:cNvPr id="4" name="Picture 3">
            <a:extLst>
              <a:ext uri="{FF2B5EF4-FFF2-40B4-BE49-F238E27FC236}">
                <a16:creationId xmlns:a16="http://schemas.microsoft.com/office/drawing/2014/main" id="{645E4711-9474-472E-B6AB-0E6293248CEF}"/>
              </a:ext>
            </a:extLst>
          </p:cNvPr>
          <p:cNvPicPr>
            <a:picLocks noChangeAspect="1"/>
          </p:cNvPicPr>
          <p:nvPr/>
        </p:nvPicPr>
        <p:blipFill>
          <a:blip r:embed="rId4"/>
          <a:stretch>
            <a:fillRect/>
          </a:stretch>
        </p:blipFill>
        <p:spPr>
          <a:xfrm>
            <a:off x="8716717" y="4778609"/>
            <a:ext cx="2944623" cy="1713124"/>
          </a:xfrm>
          <a:prstGeom prst="rect">
            <a:avLst/>
          </a:prstGeom>
        </p:spPr>
      </p:pic>
    </p:spTree>
    <p:extLst>
      <p:ext uri="{BB962C8B-B14F-4D97-AF65-F5344CB8AC3E}">
        <p14:creationId xmlns:p14="http://schemas.microsoft.com/office/powerpoint/2010/main" val="253282637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18CFB92-E0BD-4A14-A453-EE563CBDF0D4}"/>
              </a:ext>
            </a:extLst>
          </p:cNvPr>
          <p:cNvSpPr>
            <a:spLocks noGrp="1" noChangeArrowheads="1"/>
          </p:cNvSpPr>
          <p:nvPr>
            <p:ph type="title"/>
          </p:nvPr>
        </p:nvSpPr>
        <p:spPr>
          <a:xfrm>
            <a:off x="722489" y="232280"/>
            <a:ext cx="10769599" cy="718743"/>
          </a:xfrm>
          <a:noFill/>
        </p:spPr>
        <p:txBody>
          <a:bodyPr vert="horz" lIns="92588" tIns="45482" rIns="92588" bIns="45482" rtlCol="0" anchor="ctr">
            <a:normAutofit/>
          </a:bodyPr>
          <a:lstStyle/>
          <a:p>
            <a:pPr algn="ctr"/>
            <a:r>
              <a:rPr lang="en-US" altLang="en-US" dirty="0"/>
              <a:t>Breathing Air Quality and Use</a:t>
            </a:r>
          </a:p>
        </p:txBody>
      </p:sp>
      <p:sp>
        <p:nvSpPr>
          <p:cNvPr id="115715" name="Rectangle 3">
            <a:extLst>
              <a:ext uri="{FF2B5EF4-FFF2-40B4-BE49-F238E27FC236}">
                <a16:creationId xmlns:a16="http://schemas.microsoft.com/office/drawing/2014/main" id="{2D436223-751B-4B16-A4D3-22A61B886F3D}"/>
              </a:ext>
            </a:extLst>
          </p:cNvPr>
          <p:cNvSpPr>
            <a:spLocks noGrp="1" noChangeArrowheads="1"/>
          </p:cNvSpPr>
          <p:nvPr>
            <p:ph type="body" idx="1"/>
          </p:nvPr>
        </p:nvSpPr>
        <p:spPr>
          <a:xfrm>
            <a:off x="959556" y="1482526"/>
            <a:ext cx="9352772" cy="4820356"/>
          </a:xfrm>
          <a:noFill/>
        </p:spPr>
        <p:txBody>
          <a:bodyPr vert="horz" lIns="92588" tIns="45482" rIns="92588" bIns="45482" rtlCol="0">
            <a:normAutofit/>
          </a:bodyPr>
          <a:lstStyle/>
          <a:p>
            <a:pPr marL="0" lvl="0" indent="0">
              <a:buNone/>
              <a:defRPr/>
            </a:pPr>
            <a:r>
              <a:rPr kumimoji="0" lang="en-US" altLang="en-US" sz="2400" b="0" i="0" u="none" strike="noStrike" kern="1200" cap="none" spc="0" normalizeH="0" baseline="0" noProof="0" dirty="0">
                <a:ln>
                  <a:noFill/>
                </a:ln>
                <a:solidFill>
                  <a:srgbClr val="000000"/>
                </a:solidFill>
                <a:effectLst/>
                <a:uLnTx/>
                <a:uFillTx/>
                <a:latin typeface="Constantia"/>
                <a:ea typeface="+mn-ea"/>
                <a:cs typeface="+mn-cs"/>
              </a:rPr>
              <a:t>Compressed breathing air must </a:t>
            </a:r>
            <a:r>
              <a:rPr kumimoji="0" lang="en-US" altLang="en-US" sz="2400" b="0" i="0" u="sng" strike="noStrike" kern="1200" cap="none" spc="0" normalizeH="0" baseline="0" noProof="0" dirty="0">
                <a:ln>
                  <a:noFill/>
                </a:ln>
                <a:solidFill>
                  <a:srgbClr val="000000"/>
                </a:solidFill>
                <a:effectLst/>
                <a:uLnTx/>
                <a:uFillTx/>
                <a:latin typeface="Constantia"/>
                <a:ea typeface="+mn-ea"/>
                <a:cs typeface="+mn-cs"/>
              </a:rPr>
              <a:t>&gt;</a:t>
            </a:r>
            <a:r>
              <a:rPr kumimoji="0" lang="en-US" altLang="en-US" sz="2400" b="0" i="0" strike="noStrike" kern="1200" cap="none" spc="0" normalizeH="0" baseline="0" noProof="0" dirty="0">
                <a:ln>
                  <a:noFill/>
                </a:ln>
                <a:solidFill>
                  <a:srgbClr val="000000"/>
                </a:solidFill>
                <a:effectLst/>
                <a:uLnTx/>
                <a:uFillTx/>
                <a:latin typeface="Constantia"/>
                <a:ea typeface="+mn-ea"/>
                <a:cs typeface="+mn-cs"/>
              </a:rPr>
              <a:t> </a:t>
            </a:r>
            <a:r>
              <a:rPr lang="en-US" altLang="en-US" sz="2400" dirty="0">
                <a:solidFill>
                  <a:srgbClr val="000000"/>
                </a:solidFill>
              </a:rPr>
              <a:t>ANSI/CGA G-7.1-1989. Type </a:t>
            </a:r>
            <a:r>
              <a:rPr kumimoji="0" lang="en-US" altLang="en-US" sz="2400" b="0" i="0" u="none" strike="noStrike" kern="1200" cap="none" spc="0" normalizeH="0" baseline="0" noProof="0" dirty="0">
                <a:ln>
                  <a:noFill/>
                </a:ln>
                <a:solidFill>
                  <a:srgbClr val="000000"/>
                </a:solidFill>
                <a:effectLst/>
                <a:uLnTx/>
                <a:uFillTx/>
                <a:latin typeface="Constantia"/>
                <a:ea typeface="+mn-ea"/>
                <a:cs typeface="+mn-cs"/>
              </a:rPr>
              <a:t>1 - Grade D breathing:</a:t>
            </a:r>
          </a:p>
          <a:p>
            <a:pPr marR="0" lvl="1" algn="l" defTabSz="914377" rtl="0" eaLnBrk="1" fontAlgn="auto" latinLnBrk="0" hangingPunct="1">
              <a:lnSpc>
                <a:spcPct val="100000"/>
              </a:lnSpc>
              <a:spcBef>
                <a:spcPts val="500"/>
              </a:spcBef>
              <a:spcAft>
                <a:spcPts val="500"/>
              </a:spcAft>
              <a:buClrTx/>
              <a:buSzTx/>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Oxygen content of 19.5 - 23.5%</a:t>
            </a:r>
          </a:p>
          <a:p>
            <a:pPr marR="0" lvl="1" algn="l" defTabSz="914377" rtl="0" eaLnBrk="1" fontAlgn="auto" latinLnBrk="0" hangingPunct="1">
              <a:lnSpc>
                <a:spcPct val="100000"/>
              </a:lnSpc>
              <a:spcBef>
                <a:spcPts val="500"/>
              </a:spcBef>
              <a:spcAft>
                <a:spcPts val="500"/>
              </a:spcAft>
              <a:buClrTx/>
              <a:buSzTx/>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Hydrocarbon (condensed) content of 5 milligrams per cubic meter (mg/m</a:t>
            </a:r>
            <a:r>
              <a:rPr kumimoji="0" lang="en-US" altLang="en-US" b="0" i="0" u="none" strike="noStrike" kern="1200" cap="none" spc="0" normalizeH="0" baseline="30000" noProof="0" dirty="0">
                <a:ln>
                  <a:noFill/>
                </a:ln>
                <a:solidFill>
                  <a:srgbClr val="000000"/>
                </a:solidFill>
                <a:effectLst/>
                <a:uLnTx/>
                <a:uFillTx/>
                <a:latin typeface="Constantia"/>
                <a:ea typeface="+mn-ea"/>
                <a:cs typeface="+mn-cs"/>
              </a:rPr>
              <a:t>3</a:t>
            </a: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of air or less</a:t>
            </a:r>
          </a:p>
          <a:p>
            <a:pPr marR="0" lvl="1" algn="l" defTabSz="914377" rtl="0" eaLnBrk="1" fontAlgn="auto" latinLnBrk="0" hangingPunct="1">
              <a:lnSpc>
                <a:spcPct val="100000"/>
              </a:lnSpc>
              <a:spcBef>
                <a:spcPts val="500"/>
              </a:spcBef>
              <a:spcAft>
                <a:spcPts val="500"/>
              </a:spcAft>
              <a:buClrTx/>
              <a:buSzTx/>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CO </a:t>
            </a:r>
            <a:r>
              <a:rPr kumimoji="0" lang="en-US" altLang="en-US" b="0" i="0" u="sng" strike="noStrike" kern="1200" cap="none" spc="0" normalizeH="0" baseline="0" noProof="0" dirty="0">
                <a:ln>
                  <a:noFill/>
                </a:ln>
                <a:solidFill>
                  <a:srgbClr val="000000"/>
                </a:solidFill>
                <a:effectLst/>
                <a:uLnTx/>
                <a:uFillTx/>
                <a:latin typeface="Constantia"/>
                <a:ea typeface="+mn-ea"/>
                <a:cs typeface="+mn-cs"/>
              </a:rPr>
              <a:t>&lt;</a:t>
            </a:r>
            <a:r>
              <a:rPr kumimoji="0" lang="en-US" altLang="en-US" b="0" i="0" strike="noStrike" kern="1200" cap="none" spc="0" normalizeH="0" baseline="0" noProof="0" dirty="0">
                <a:ln>
                  <a:noFill/>
                </a:ln>
                <a:solidFill>
                  <a:srgbClr val="000000"/>
                </a:solidFill>
                <a:effectLst/>
                <a:uLnTx/>
                <a:uFillTx/>
                <a:latin typeface="Constantia"/>
                <a:ea typeface="+mn-ea"/>
                <a:cs typeface="+mn-cs"/>
              </a:rPr>
              <a:t> </a:t>
            </a:r>
            <a:r>
              <a:rPr kumimoji="0" lang="en-US" altLang="en-US" b="0" i="0" u="none" strike="noStrike" kern="1200" cap="none" spc="0" normalizeH="0" baseline="0" noProof="0" dirty="0">
                <a:ln>
                  <a:noFill/>
                </a:ln>
                <a:solidFill>
                  <a:srgbClr val="000000"/>
                </a:solidFill>
                <a:effectLst/>
                <a:uLnTx/>
                <a:uFillTx/>
                <a:latin typeface="Constantia"/>
                <a:ea typeface="+mn-ea"/>
                <a:cs typeface="+mn-cs"/>
              </a:rPr>
              <a:t>10 parts per million (ppm)</a:t>
            </a:r>
          </a:p>
          <a:p>
            <a:pPr marR="0" lvl="1" algn="l" defTabSz="914377" rtl="0" eaLnBrk="1" fontAlgn="auto" latinLnBrk="0" hangingPunct="1">
              <a:lnSpc>
                <a:spcPct val="100000"/>
              </a:lnSpc>
              <a:spcBef>
                <a:spcPts val="500"/>
              </a:spcBef>
              <a:spcAft>
                <a:spcPts val="500"/>
              </a:spcAft>
              <a:buClrTx/>
              <a:buSzTx/>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CO</a:t>
            </a:r>
            <a:r>
              <a:rPr kumimoji="0" lang="en-US" altLang="en-US" b="0" i="0" u="none" strike="noStrike" kern="1200" cap="none" spc="0" normalizeH="0" baseline="-25000" noProof="0" dirty="0">
                <a:ln>
                  <a:noFill/>
                </a:ln>
                <a:solidFill>
                  <a:srgbClr val="000000"/>
                </a:solidFill>
                <a:effectLst/>
                <a:uLnTx/>
                <a:uFillTx/>
                <a:latin typeface="Constantia"/>
                <a:ea typeface="+mn-ea"/>
                <a:cs typeface="+mn-cs"/>
              </a:rPr>
              <a:t>2</a:t>
            </a:r>
            <a:r>
              <a:rPr kumimoji="0" lang="en-US" altLang="en-US" b="0" i="0" u="none" strike="noStrike" kern="1200" cap="none" spc="0" normalizeH="0" baseline="0" noProof="0" dirty="0">
                <a:ln>
                  <a:noFill/>
                </a:ln>
                <a:solidFill>
                  <a:srgbClr val="000000"/>
                </a:solidFill>
                <a:effectLst/>
                <a:uLnTx/>
                <a:uFillTx/>
                <a:latin typeface="Constantia"/>
                <a:ea typeface="+mn-ea"/>
                <a:cs typeface="+mn-cs"/>
              </a:rPr>
              <a:t> </a:t>
            </a:r>
            <a:r>
              <a:rPr kumimoji="0" lang="en-US" altLang="en-US" b="0" i="0" u="sng" strike="noStrike" kern="1200" cap="none" spc="0" normalizeH="0" baseline="0" noProof="0" dirty="0">
                <a:ln>
                  <a:noFill/>
                </a:ln>
                <a:solidFill>
                  <a:srgbClr val="000000"/>
                </a:solidFill>
                <a:effectLst/>
                <a:uLnTx/>
                <a:uFillTx/>
                <a:latin typeface="Constantia"/>
                <a:ea typeface="+mn-ea"/>
                <a:cs typeface="+mn-cs"/>
              </a:rPr>
              <a:t>&lt;</a:t>
            </a:r>
            <a:r>
              <a:rPr kumimoji="0" lang="en-US" altLang="en-US" b="0" i="0" strike="noStrike" kern="1200" cap="none" spc="0" normalizeH="0" baseline="0" noProof="0" dirty="0">
                <a:ln>
                  <a:noFill/>
                </a:ln>
                <a:solidFill>
                  <a:srgbClr val="000000"/>
                </a:solidFill>
                <a:effectLst/>
                <a:uLnTx/>
                <a:uFillTx/>
                <a:latin typeface="Constantia"/>
                <a:ea typeface="+mn-ea"/>
                <a:cs typeface="+mn-cs"/>
              </a:rPr>
              <a:t> </a:t>
            </a:r>
            <a:r>
              <a:rPr kumimoji="0" lang="en-US" altLang="en-US" b="0" i="0" u="none" strike="noStrike" kern="1200" cap="none" spc="0" normalizeH="0" baseline="0" noProof="0" dirty="0">
                <a:ln>
                  <a:noFill/>
                </a:ln>
                <a:solidFill>
                  <a:srgbClr val="000000"/>
                </a:solidFill>
                <a:effectLst/>
                <a:uLnTx/>
                <a:uFillTx/>
                <a:latin typeface="Constantia"/>
                <a:ea typeface="+mn-ea"/>
                <a:cs typeface="+mn-cs"/>
              </a:rPr>
              <a:t>1,000 ppm</a:t>
            </a:r>
          </a:p>
          <a:p>
            <a:pPr marR="0" lvl="1" algn="l" defTabSz="914377" rtl="0" eaLnBrk="1" fontAlgn="auto" latinLnBrk="0" hangingPunct="1">
              <a:lnSpc>
                <a:spcPct val="100000"/>
              </a:lnSpc>
              <a:spcBef>
                <a:spcPts val="500"/>
              </a:spcBef>
              <a:spcAft>
                <a:spcPts val="500"/>
              </a:spcAft>
              <a:buClrTx/>
              <a:buSzTx/>
              <a:tabLst/>
              <a:defRPr/>
            </a:pPr>
            <a:r>
              <a:rPr kumimoji="0" lang="en-US" altLang="en-US" b="0" i="0" u="none" strike="noStrike" kern="1200" cap="none" spc="0" normalizeH="0" baseline="0" noProof="0" dirty="0">
                <a:ln>
                  <a:noFill/>
                </a:ln>
                <a:solidFill>
                  <a:srgbClr val="000000"/>
                </a:solidFill>
                <a:effectLst/>
                <a:uLnTx/>
                <a:uFillTx/>
                <a:latin typeface="Constantia"/>
                <a:ea typeface="+mn-ea"/>
                <a:cs typeface="+mn-cs"/>
              </a:rPr>
              <a:t>Lack of noticeable odor</a:t>
            </a:r>
            <a:endParaRPr kumimoji="0" lang="en-US" altLang="en-US" sz="2600" b="0" i="0" u="none" strike="noStrike" kern="1200" cap="none" spc="0" normalizeH="0" baseline="0" noProof="0" dirty="0">
              <a:ln>
                <a:noFill/>
              </a:ln>
              <a:solidFill>
                <a:srgbClr val="000000"/>
              </a:solidFill>
              <a:effectLst/>
              <a:uLnTx/>
              <a:uFillTx/>
              <a:latin typeface="Constantia"/>
              <a:ea typeface="+mn-ea"/>
              <a:cs typeface="+mn-cs"/>
            </a:endParaRPr>
          </a:p>
        </p:txBody>
      </p:sp>
      <p:pic>
        <p:nvPicPr>
          <p:cNvPr id="2" name="Picture 1">
            <a:extLst>
              <a:ext uri="{FF2B5EF4-FFF2-40B4-BE49-F238E27FC236}">
                <a16:creationId xmlns:a16="http://schemas.microsoft.com/office/drawing/2014/main" id="{6A2AC02D-AA1E-45EE-8098-3FADE27F1BD4}"/>
              </a:ext>
            </a:extLst>
          </p:cNvPr>
          <p:cNvPicPr>
            <a:picLocks noChangeAspect="1"/>
          </p:cNvPicPr>
          <p:nvPr/>
        </p:nvPicPr>
        <p:blipFill>
          <a:blip r:embed="rId3"/>
          <a:stretch>
            <a:fillRect/>
          </a:stretch>
        </p:blipFill>
        <p:spPr>
          <a:xfrm>
            <a:off x="7348987" y="3854726"/>
            <a:ext cx="2448156" cy="2448156"/>
          </a:xfrm>
          <a:prstGeom prst="rect">
            <a:avLst/>
          </a:prstGeom>
        </p:spPr>
      </p:pic>
      <p:pic>
        <p:nvPicPr>
          <p:cNvPr id="3" name="Picture 2">
            <a:extLst>
              <a:ext uri="{FF2B5EF4-FFF2-40B4-BE49-F238E27FC236}">
                <a16:creationId xmlns:a16="http://schemas.microsoft.com/office/drawing/2014/main" id="{01397ED3-2627-4D82-8AA3-BCA8ACCB8448}"/>
              </a:ext>
            </a:extLst>
          </p:cNvPr>
          <p:cNvPicPr>
            <a:picLocks noChangeAspect="1"/>
          </p:cNvPicPr>
          <p:nvPr/>
        </p:nvPicPr>
        <p:blipFill>
          <a:blip r:embed="rId4"/>
          <a:stretch>
            <a:fillRect/>
          </a:stretch>
        </p:blipFill>
        <p:spPr>
          <a:xfrm>
            <a:off x="9625493" y="1232114"/>
            <a:ext cx="2085013" cy="2091109"/>
          </a:xfrm>
          <a:prstGeom prst="rect">
            <a:avLst/>
          </a:prstGeom>
        </p:spPr>
      </p:pic>
    </p:spTree>
    <p:extLst>
      <p:ext uri="{BB962C8B-B14F-4D97-AF65-F5344CB8AC3E}">
        <p14:creationId xmlns:p14="http://schemas.microsoft.com/office/powerpoint/2010/main" val="1360331807"/>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18CFB92-E0BD-4A14-A453-EE563CBDF0D4}"/>
              </a:ext>
            </a:extLst>
          </p:cNvPr>
          <p:cNvSpPr>
            <a:spLocks noGrp="1" noChangeArrowheads="1"/>
          </p:cNvSpPr>
          <p:nvPr>
            <p:ph type="title"/>
          </p:nvPr>
        </p:nvSpPr>
        <p:spPr>
          <a:xfrm>
            <a:off x="862941" y="179014"/>
            <a:ext cx="10769599" cy="718743"/>
          </a:xfrm>
          <a:noFill/>
        </p:spPr>
        <p:txBody>
          <a:bodyPr vert="horz" lIns="92588" tIns="45482" rIns="92588" bIns="45482" rtlCol="0" anchor="ctr">
            <a:normAutofit/>
          </a:bodyPr>
          <a:lstStyle/>
          <a:p>
            <a:pPr algn="ctr"/>
            <a:r>
              <a:rPr lang="en-US" altLang="en-US" dirty="0"/>
              <a:t>Breathing Air Quality and Use</a:t>
            </a:r>
          </a:p>
        </p:txBody>
      </p:sp>
      <p:sp>
        <p:nvSpPr>
          <p:cNvPr id="115715" name="Rectangle 3">
            <a:extLst>
              <a:ext uri="{FF2B5EF4-FFF2-40B4-BE49-F238E27FC236}">
                <a16:creationId xmlns:a16="http://schemas.microsoft.com/office/drawing/2014/main" id="{2D436223-751B-4B16-A4D3-22A61B886F3D}"/>
              </a:ext>
            </a:extLst>
          </p:cNvPr>
          <p:cNvSpPr>
            <a:spLocks noGrp="1" noChangeArrowheads="1"/>
          </p:cNvSpPr>
          <p:nvPr>
            <p:ph type="body" idx="1"/>
          </p:nvPr>
        </p:nvSpPr>
        <p:spPr>
          <a:xfrm>
            <a:off x="1332089" y="1140061"/>
            <a:ext cx="10018082" cy="5485659"/>
          </a:xfrm>
          <a:noFill/>
        </p:spPr>
        <p:txBody>
          <a:bodyPr vert="horz" lIns="92588" tIns="45482" rIns="92588" bIns="45482" rtlCol="0">
            <a:normAutofit fontScale="92500" lnSpcReduction="10000"/>
          </a:bodyPr>
          <a:lstStyle/>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000000"/>
                </a:solidFill>
                <a:effectLst/>
                <a:uLnTx/>
                <a:uFillTx/>
                <a:latin typeface="Constantia"/>
                <a:ea typeface="+mn-ea"/>
                <a:cs typeface="+mn-cs"/>
              </a:rPr>
              <a:t>Compressors supplying breathing air equipped with:</a:t>
            </a:r>
          </a:p>
          <a:p>
            <a:pPr lvl="1">
              <a:spcBef>
                <a:spcPts val="1000"/>
              </a:spcBef>
              <a:spcAft>
                <a:spcPts val="1000"/>
              </a:spcAft>
              <a:buFont typeface="Courier New" panose="02070309020205020404" pitchFamily="49" charset="0"/>
              <a:buChar char="o"/>
              <a:defRPr/>
            </a:pPr>
            <a:r>
              <a:rPr lang="en-US" altLang="en-US" sz="2200" dirty="0">
                <a:solidFill>
                  <a:srgbClr val="000000"/>
                </a:solidFill>
                <a:latin typeface="Constantia"/>
              </a:rPr>
              <a:t>Suitable </a:t>
            </a:r>
            <a:r>
              <a:rPr kumimoji="0" lang="en-US" altLang="en-US" sz="2200" b="0" i="0" u="none" strike="noStrike" kern="1200" cap="none" spc="0" normalizeH="0" baseline="0" noProof="0" dirty="0">
                <a:ln>
                  <a:noFill/>
                </a:ln>
                <a:solidFill>
                  <a:srgbClr val="000000"/>
                </a:solidFill>
                <a:effectLst/>
                <a:uLnTx/>
                <a:uFillTx/>
                <a:latin typeface="Constantia"/>
                <a:ea typeface="+mn-ea"/>
                <a:cs typeface="+mn-cs"/>
              </a:rPr>
              <a:t>in-line air-purifying sorbent beds </a:t>
            </a:r>
          </a:p>
          <a:p>
            <a:pPr lvl="1">
              <a:spcBef>
                <a:spcPts val="1000"/>
              </a:spcBef>
              <a:spcAft>
                <a:spcPts val="1000"/>
              </a:spcAft>
              <a:buFont typeface="Courier New" panose="02070309020205020404" pitchFamily="49" charset="0"/>
              <a:buChar char="o"/>
              <a:defRPr/>
            </a:pPr>
            <a:r>
              <a:rPr lang="en-US" altLang="en-US" sz="2200" dirty="0">
                <a:solidFill>
                  <a:srgbClr val="000000"/>
                </a:solidFill>
                <a:latin typeface="Constantia"/>
              </a:rPr>
              <a:t>F</a:t>
            </a:r>
            <a:r>
              <a:rPr kumimoji="0" lang="en-US" altLang="en-US" sz="2200" b="0" i="0" u="none" strike="noStrike" kern="1200" cap="none" spc="0" normalizeH="0" baseline="0" noProof="0" dirty="0">
                <a:ln>
                  <a:noFill/>
                </a:ln>
                <a:solidFill>
                  <a:srgbClr val="000000"/>
                </a:solidFill>
                <a:effectLst/>
                <a:uLnTx/>
                <a:uFillTx/>
                <a:latin typeface="Constantia"/>
                <a:ea typeface="+mn-ea"/>
                <a:cs typeface="+mn-cs"/>
              </a:rPr>
              <a:t>ilters that are maintained and replaced or refurbished per manufacturer’s instructions</a:t>
            </a:r>
          </a:p>
          <a:p>
            <a:pPr marL="228594" marR="0" lvl="0" indent="-228594" algn="l" defTabSz="914377"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Compressors </a:t>
            </a:r>
            <a:r>
              <a:rPr kumimoji="0" lang="en-US" altLang="en-US" sz="2558" b="0" i="0" u="sng" strike="noStrike" kern="1200" cap="none" spc="0" normalizeH="0" baseline="0" noProof="0" dirty="0">
                <a:ln>
                  <a:noFill/>
                </a:ln>
                <a:solidFill>
                  <a:srgbClr val="000000"/>
                </a:solidFill>
                <a:effectLst/>
                <a:uLnTx/>
                <a:uFillTx/>
                <a:latin typeface="Constantia"/>
                <a:ea typeface="+mn-ea"/>
                <a:cs typeface="+mn-cs"/>
              </a:rPr>
              <a:t>not oil </a:t>
            </a: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lubricated – Breathing air CO levels </a:t>
            </a:r>
            <a:r>
              <a:rPr kumimoji="0" lang="en-US" altLang="en-US" sz="2558" b="0" i="0" u="sng" strike="noStrike" kern="1200" cap="none" spc="0" normalizeH="0" baseline="0" noProof="0" dirty="0">
                <a:ln>
                  <a:noFill/>
                </a:ln>
                <a:solidFill>
                  <a:srgbClr val="000000"/>
                </a:solidFill>
                <a:effectLst/>
                <a:uLnTx/>
                <a:uFillTx/>
                <a:latin typeface="Constantia"/>
                <a:ea typeface="+mn-ea"/>
                <a:cs typeface="+mn-cs"/>
              </a:rPr>
              <a:t>&gt;</a:t>
            </a: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 10 ppm</a:t>
            </a:r>
          </a:p>
          <a:p>
            <a:pPr lvl="0">
              <a:defRPr/>
            </a:pP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Oil-lubricated compressors require an alarm</a:t>
            </a:r>
            <a:r>
              <a:rPr lang="en-US" altLang="en-US" dirty="0">
                <a:solidFill>
                  <a:srgbClr val="000000"/>
                </a:solidFill>
              </a:rPr>
              <a:t>to monitor CO levels</a:t>
            </a:r>
            <a:endParaRPr kumimoji="0" lang="en-US" altLang="en-US" sz="2558" b="0" i="0" u="none" strike="noStrike" kern="1200" cap="none" spc="0" normalizeH="0" baseline="0" noProof="0" dirty="0">
              <a:ln>
                <a:noFill/>
              </a:ln>
              <a:solidFill>
                <a:srgbClr val="000000"/>
              </a:solidFill>
              <a:effectLst/>
              <a:uLnTx/>
              <a:uFillTx/>
              <a:latin typeface="Constantia"/>
              <a:ea typeface="+mn-ea"/>
              <a:cs typeface="+mn-cs"/>
            </a:endParaRPr>
          </a:p>
          <a:p>
            <a:pPr lvl="1">
              <a:spcBef>
                <a:spcPts val="1000"/>
              </a:spcBef>
              <a:spcAft>
                <a:spcPts val="1000"/>
              </a:spcAft>
              <a:buFont typeface="Courier New" panose="02070309020205020404" pitchFamily="49" charset="0"/>
              <a:buChar char="o"/>
              <a:defRPr/>
            </a:pPr>
            <a:r>
              <a:rPr lang="en-US" altLang="en-US" sz="2158" dirty="0">
                <a:solidFill>
                  <a:srgbClr val="000000"/>
                </a:solidFill>
                <a:latin typeface="Constantia"/>
              </a:rPr>
              <a:t>H</a:t>
            </a:r>
            <a:r>
              <a:rPr kumimoji="0" lang="en-US" altLang="en-US" sz="2158" b="0" i="0" u="none" strike="noStrike" kern="1200" cap="none" spc="0" normalizeH="0" baseline="0" noProof="0" dirty="0">
                <a:ln>
                  <a:noFill/>
                </a:ln>
                <a:solidFill>
                  <a:srgbClr val="000000"/>
                </a:solidFill>
                <a:effectLst/>
                <a:uLnTx/>
                <a:uFillTx/>
                <a:latin typeface="Constantia"/>
                <a:ea typeface="+mn-ea"/>
                <a:cs typeface="+mn-cs"/>
              </a:rPr>
              <a:t>igh-temperature or </a:t>
            </a:r>
          </a:p>
          <a:p>
            <a:pPr lvl="1">
              <a:spcBef>
                <a:spcPts val="1000"/>
              </a:spcBef>
              <a:spcAft>
                <a:spcPts val="1000"/>
              </a:spcAft>
              <a:buFont typeface="Courier New" panose="02070309020205020404" pitchFamily="49" charset="0"/>
              <a:buChar char="o"/>
              <a:defRPr/>
            </a:pPr>
            <a:r>
              <a:rPr kumimoji="0" lang="en-US" altLang="en-US" sz="2158" b="0" i="0" u="none" strike="noStrike" kern="1200" cap="none" spc="0" normalizeH="0" baseline="0" noProof="0" dirty="0">
                <a:ln>
                  <a:noFill/>
                </a:ln>
                <a:solidFill>
                  <a:srgbClr val="000000"/>
                </a:solidFill>
                <a:effectLst/>
                <a:uLnTx/>
                <a:uFillTx/>
                <a:latin typeface="Constantia"/>
                <a:ea typeface="+mn-ea"/>
                <a:cs typeface="+mn-cs"/>
              </a:rPr>
              <a:t>CO alarm, or both,</a:t>
            </a:r>
          </a:p>
          <a:p>
            <a:pPr marL="457189" lvl="1" indent="0">
              <a:spcBef>
                <a:spcPts val="1000"/>
              </a:spcBef>
              <a:spcAft>
                <a:spcPts val="1000"/>
              </a:spcAft>
              <a:buNone/>
              <a:defRPr/>
            </a:pP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NOTE:  if </a:t>
            </a:r>
            <a:r>
              <a:rPr kumimoji="0" lang="en-US" altLang="en-US" sz="2558" b="0" i="0" u="sng" strike="noStrike" kern="1200" cap="none" spc="0" normalizeH="0" baseline="0" noProof="0" dirty="0">
                <a:ln>
                  <a:noFill/>
                </a:ln>
                <a:solidFill>
                  <a:srgbClr val="000000"/>
                </a:solidFill>
                <a:effectLst/>
                <a:uLnTx/>
                <a:uFillTx/>
                <a:latin typeface="Constantia"/>
                <a:ea typeface="+mn-ea"/>
                <a:cs typeface="+mn-cs"/>
              </a:rPr>
              <a:t>only</a:t>
            </a:r>
            <a:r>
              <a:rPr kumimoji="0" lang="en-US" altLang="en-US" sz="2558" b="0" i="0" u="none" strike="noStrike" kern="1200" cap="none" spc="0" normalizeH="0" baseline="0" noProof="0" dirty="0">
                <a:ln>
                  <a:noFill/>
                </a:ln>
                <a:solidFill>
                  <a:srgbClr val="000000"/>
                </a:solidFill>
                <a:effectLst/>
                <a:uLnTx/>
                <a:uFillTx/>
                <a:latin typeface="Constantia"/>
                <a:ea typeface="+mn-ea"/>
                <a:cs typeface="+mn-cs"/>
              </a:rPr>
              <a:t> high-temperature alarms are used, the air supply must be monitored at sufficient intervals to prevent CO levels from exceeding 10 ppm</a:t>
            </a:r>
          </a:p>
        </p:txBody>
      </p:sp>
      <p:pic>
        <p:nvPicPr>
          <p:cNvPr id="4" name="Picture 3">
            <a:extLst>
              <a:ext uri="{FF2B5EF4-FFF2-40B4-BE49-F238E27FC236}">
                <a16:creationId xmlns:a16="http://schemas.microsoft.com/office/drawing/2014/main" id="{6DF6AE58-1377-41B3-9089-EDFFC708E47E}"/>
              </a:ext>
            </a:extLst>
          </p:cNvPr>
          <p:cNvPicPr>
            <a:picLocks noChangeAspect="1"/>
          </p:cNvPicPr>
          <p:nvPr/>
        </p:nvPicPr>
        <p:blipFill rotWithShape="1">
          <a:blip r:embed="rId3"/>
          <a:srcRect l="24221" t="7141" r="21050"/>
          <a:stretch/>
        </p:blipFill>
        <p:spPr>
          <a:xfrm>
            <a:off x="391227" y="2840014"/>
            <a:ext cx="943428" cy="1590784"/>
          </a:xfrm>
          <a:prstGeom prst="rect">
            <a:avLst/>
          </a:prstGeom>
        </p:spPr>
      </p:pic>
      <p:pic>
        <p:nvPicPr>
          <p:cNvPr id="5" name="Picture 4">
            <a:extLst>
              <a:ext uri="{FF2B5EF4-FFF2-40B4-BE49-F238E27FC236}">
                <a16:creationId xmlns:a16="http://schemas.microsoft.com/office/drawing/2014/main" id="{100C2FE7-4C11-4A63-B9F2-F94FB8A3C46B}"/>
              </a:ext>
            </a:extLst>
          </p:cNvPr>
          <p:cNvPicPr>
            <a:picLocks noChangeAspect="1"/>
          </p:cNvPicPr>
          <p:nvPr/>
        </p:nvPicPr>
        <p:blipFill rotWithShape="1">
          <a:blip r:embed="rId4"/>
          <a:srcRect r="2935" b="15940"/>
          <a:stretch/>
        </p:blipFill>
        <p:spPr>
          <a:xfrm>
            <a:off x="9904274" y="659915"/>
            <a:ext cx="1605310" cy="1390228"/>
          </a:xfrm>
          <a:prstGeom prst="rect">
            <a:avLst/>
          </a:prstGeom>
        </p:spPr>
      </p:pic>
      <p:pic>
        <p:nvPicPr>
          <p:cNvPr id="6" name="Picture 5">
            <a:extLst>
              <a:ext uri="{FF2B5EF4-FFF2-40B4-BE49-F238E27FC236}">
                <a16:creationId xmlns:a16="http://schemas.microsoft.com/office/drawing/2014/main" id="{0CF21FA7-2695-4D36-9455-FBCC94866A3B}"/>
              </a:ext>
            </a:extLst>
          </p:cNvPr>
          <p:cNvPicPr>
            <a:picLocks noChangeAspect="1"/>
          </p:cNvPicPr>
          <p:nvPr/>
        </p:nvPicPr>
        <p:blipFill>
          <a:blip r:embed="rId5"/>
          <a:stretch>
            <a:fillRect/>
          </a:stretch>
        </p:blipFill>
        <p:spPr>
          <a:xfrm>
            <a:off x="9815029" y="4017841"/>
            <a:ext cx="2089764" cy="1189055"/>
          </a:xfrm>
          <a:prstGeom prst="rect">
            <a:avLst/>
          </a:prstGeom>
        </p:spPr>
      </p:pic>
    </p:spTree>
    <p:extLst>
      <p:ext uri="{BB962C8B-B14F-4D97-AF65-F5344CB8AC3E}">
        <p14:creationId xmlns:p14="http://schemas.microsoft.com/office/powerpoint/2010/main" val="2809940169"/>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a:extLst>
              <a:ext uri="{FF2B5EF4-FFF2-40B4-BE49-F238E27FC236}">
                <a16:creationId xmlns:a16="http://schemas.microsoft.com/office/drawing/2014/main" id="{C4F6FB1F-56A1-45D0-B950-C4D880960612}"/>
              </a:ext>
            </a:extLst>
          </p:cNvPr>
          <p:cNvSpPr>
            <a:spLocks noChangeArrowheads="1"/>
          </p:cNvSpPr>
          <p:nvPr/>
        </p:nvSpPr>
        <p:spPr bwMode="auto">
          <a:xfrm>
            <a:off x="564444" y="1607261"/>
            <a:ext cx="10182379" cy="364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marL="350838" indent="-350838">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marL="342900" indent="-342900">
              <a:spcBef>
                <a:spcPct val="20000"/>
              </a:spcBef>
              <a:buFont typeface="Arial" panose="020B0604020202020204" pitchFamily="34" charset="0"/>
              <a:buChar char="•"/>
            </a:pPr>
            <a:r>
              <a:rPr lang="en-US" altLang="en-US" sz="2353" dirty="0">
                <a:solidFill>
                  <a:schemeClr val="tx1"/>
                </a:solidFill>
                <a:latin typeface="+mn-lt"/>
              </a:rPr>
              <a:t>Must be color-coded and labeled with NIOSH</a:t>
            </a:r>
            <a:br>
              <a:rPr lang="en-US" altLang="en-US" sz="2353" dirty="0">
                <a:solidFill>
                  <a:schemeClr val="tx1"/>
                </a:solidFill>
                <a:latin typeface="+mn-lt"/>
              </a:rPr>
            </a:br>
            <a:r>
              <a:rPr lang="en-US" altLang="en-US" sz="2353" dirty="0">
                <a:solidFill>
                  <a:schemeClr val="tx1"/>
                </a:solidFill>
                <a:latin typeface="+mn-lt"/>
              </a:rPr>
              <a:t>approval label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353" b="0" i="0" u="none" strike="noStrike" kern="1200" cap="none" spc="0" normalizeH="0" baseline="0" noProof="0" dirty="0">
                <a:ln>
                  <a:noFill/>
                </a:ln>
                <a:solidFill>
                  <a:srgbClr val="000000"/>
                </a:solidFill>
                <a:effectLst/>
                <a:uLnTx/>
                <a:uFillTx/>
                <a:latin typeface="+mn-lt"/>
              </a:rPr>
              <a:t>Label must not be removed and must remain</a:t>
            </a:r>
            <a:br>
              <a:rPr kumimoji="0" lang="en-US" altLang="en-US" sz="2353" b="0" i="0" u="none" strike="noStrike" kern="1200" cap="none" spc="0" normalizeH="0" baseline="0" noProof="0" dirty="0">
                <a:ln>
                  <a:noFill/>
                </a:ln>
                <a:solidFill>
                  <a:srgbClr val="000000"/>
                </a:solidFill>
                <a:effectLst/>
                <a:uLnTx/>
                <a:uFillTx/>
                <a:latin typeface="+mn-lt"/>
              </a:rPr>
            </a:br>
            <a:r>
              <a:rPr kumimoji="0" lang="en-US" altLang="en-US" sz="2353" b="0" i="0" u="none" strike="noStrike" kern="1200" cap="none" spc="0" normalizeH="0" baseline="0" noProof="0" dirty="0">
                <a:ln>
                  <a:noFill/>
                </a:ln>
                <a:solidFill>
                  <a:srgbClr val="000000"/>
                </a:solidFill>
                <a:effectLst/>
                <a:uLnTx/>
                <a:uFillTx/>
                <a:latin typeface="+mn-lt"/>
              </a:rPr>
              <a:t>legible</a:t>
            </a:r>
          </a:p>
          <a:p>
            <a:pPr marL="342900" indent="-342900">
              <a:spcBef>
                <a:spcPct val="20000"/>
              </a:spcBef>
              <a:buFont typeface="Arial" panose="020B0604020202020204" pitchFamily="34" charset="0"/>
              <a:buChar char="•"/>
              <a:defRPr/>
            </a:pPr>
            <a:r>
              <a:rPr kumimoji="0" lang="en-US" altLang="en-US" sz="2353" b="0" i="0" u="none" strike="noStrike" kern="1200" cap="none" spc="0" normalizeH="0" baseline="0" noProof="0" dirty="0">
                <a:ln>
                  <a:noFill/>
                </a:ln>
                <a:solidFill>
                  <a:srgbClr val="000000"/>
                </a:solidFill>
                <a:effectLst/>
                <a:uLnTx/>
                <a:uFillTx/>
                <a:latin typeface="Constantia"/>
                <a:ea typeface="+mn-ea"/>
                <a:cs typeface="+mn-cs"/>
              </a:rPr>
              <a:t>“TC number” is no longer on cartridges or filters</a:t>
            </a:r>
            <a:br>
              <a:rPr kumimoji="0" lang="en-US" altLang="en-US" sz="2353" b="0" i="0" u="none" strike="noStrike" kern="1200" cap="none" spc="0" normalizeH="0" baseline="0" noProof="0" dirty="0">
                <a:ln>
                  <a:noFill/>
                </a:ln>
                <a:solidFill>
                  <a:srgbClr val="000000"/>
                </a:solidFill>
                <a:effectLst/>
                <a:uLnTx/>
                <a:uFillTx/>
                <a:latin typeface="Constantia"/>
                <a:ea typeface="+mn-ea"/>
                <a:cs typeface="+mn-cs"/>
              </a:rPr>
            </a:br>
            <a:r>
              <a:rPr lang="en-US" altLang="en-US" sz="2353" dirty="0">
                <a:solidFill>
                  <a:schemeClr val="tx1"/>
                </a:solidFill>
                <a:latin typeface="+mn-lt"/>
              </a:rPr>
              <a:t>(Part 84)</a:t>
            </a:r>
            <a:endParaRPr kumimoji="0" lang="en-US" altLang="en-US" sz="2353" b="0" i="0" u="none" strike="noStrike" kern="1200" cap="none" spc="0" normalizeH="0" baseline="0" noProof="0" dirty="0">
              <a:ln>
                <a:noFill/>
              </a:ln>
              <a:solidFill>
                <a:srgbClr val="000000"/>
              </a:solidFill>
              <a:effectLst/>
              <a:uLnTx/>
              <a:uFillTx/>
              <a:latin typeface="Constantia"/>
              <a:ea typeface="+mn-ea"/>
              <a:cs typeface="+mn-cs"/>
            </a:endParaRPr>
          </a:p>
          <a:p>
            <a:pPr marL="342900" indent="-342900">
              <a:spcBef>
                <a:spcPct val="20000"/>
              </a:spcBef>
              <a:buFont typeface="Arial" panose="020B0604020202020204" pitchFamily="34" charset="0"/>
              <a:buChar char="•"/>
            </a:pPr>
            <a:r>
              <a:rPr lang="en-US" altLang="en-US" sz="2353" dirty="0">
                <a:solidFill>
                  <a:schemeClr val="tx1"/>
                </a:solidFill>
                <a:latin typeface="+mn-lt"/>
              </a:rPr>
              <a:t>Marked with “NIOSH”, manufacturer’s name and part number, and an abbreviation to indicate cartridge or filter type (e.g., N95, P100, etc.)</a:t>
            </a:r>
          </a:p>
          <a:p>
            <a:pPr marL="342900" indent="-342900">
              <a:spcBef>
                <a:spcPct val="20000"/>
              </a:spcBef>
              <a:buFont typeface="Arial" panose="020B0604020202020204" pitchFamily="34" charset="0"/>
              <a:buChar char="•"/>
            </a:pPr>
            <a:r>
              <a:rPr lang="en-US" altLang="en-US" sz="2353" dirty="0">
                <a:solidFill>
                  <a:schemeClr val="tx1"/>
                </a:solidFill>
                <a:latin typeface="+mn-lt"/>
              </a:rPr>
              <a:t>Matrix approval label supplied, usually as insert in box</a:t>
            </a:r>
          </a:p>
        </p:txBody>
      </p:sp>
      <p:sp>
        <p:nvSpPr>
          <p:cNvPr id="8" name="TextBox 7">
            <a:extLst>
              <a:ext uri="{FF2B5EF4-FFF2-40B4-BE49-F238E27FC236}">
                <a16:creationId xmlns:a16="http://schemas.microsoft.com/office/drawing/2014/main" id="{6B951F1B-B267-4BA5-AD5A-D9CAB54FDB79}"/>
              </a:ext>
            </a:extLst>
          </p:cNvPr>
          <p:cNvSpPr txBox="1"/>
          <p:nvPr/>
        </p:nvSpPr>
        <p:spPr>
          <a:xfrm>
            <a:off x="406400" y="211662"/>
            <a:ext cx="11424356" cy="707886"/>
          </a:xfrm>
          <a:prstGeom prst="rect">
            <a:avLst/>
          </a:prstGeom>
          <a:noFill/>
        </p:spPr>
        <p:txBody>
          <a:bodyPr wrap="square">
            <a:spAutoFit/>
          </a:bodyPr>
          <a:lstStyle/>
          <a:p>
            <a:pPr algn="ctr"/>
            <a:r>
              <a:rPr kumimoji="0" lang="en-US" altLang="en-US" sz="4000" b="1" i="0" u="none" strike="noStrike" kern="1200" cap="none" spc="0" normalizeH="0" baseline="0" noProof="0" dirty="0">
                <a:ln>
                  <a:noFill/>
                </a:ln>
                <a:solidFill>
                  <a:srgbClr val="9E1B32"/>
                </a:solidFill>
                <a:effectLst/>
                <a:uLnTx/>
                <a:uFillTx/>
                <a:latin typeface="Franklin Gothic Demi" panose="020B0603020102020204" pitchFamily="34" charset="0"/>
                <a:ea typeface="+mj-ea"/>
                <a:cs typeface="+mj-cs"/>
              </a:rPr>
              <a:t>Identification of Filters, Cartridges, and Canisters</a:t>
            </a:r>
          </a:p>
        </p:txBody>
      </p:sp>
      <p:pic>
        <p:nvPicPr>
          <p:cNvPr id="7" name="Picture 6">
            <a:extLst>
              <a:ext uri="{FF2B5EF4-FFF2-40B4-BE49-F238E27FC236}">
                <a16:creationId xmlns:a16="http://schemas.microsoft.com/office/drawing/2014/main" id="{3FD6A544-29FB-49FA-8F0E-BF602B63F346}"/>
              </a:ext>
            </a:extLst>
          </p:cNvPr>
          <p:cNvPicPr>
            <a:picLocks noChangeAspect="1"/>
          </p:cNvPicPr>
          <p:nvPr/>
        </p:nvPicPr>
        <p:blipFill>
          <a:blip r:embed="rId3"/>
          <a:stretch>
            <a:fillRect/>
          </a:stretch>
        </p:blipFill>
        <p:spPr>
          <a:xfrm>
            <a:off x="4556447" y="5306689"/>
            <a:ext cx="2017951" cy="1188823"/>
          </a:xfrm>
          <a:prstGeom prst="rect">
            <a:avLst/>
          </a:prstGeom>
        </p:spPr>
      </p:pic>
      <p:pic>
        <p:nvPicPr>
          <p:cNvPr id="9" name="Picture 8">
            <a:extLst>
              <a:ext uri="{FF2B5EF4-FFF2-40B4-BE49-F238E27FC236}">
                <a16:creationId xmlns:a16="http://schemas.microsoft.com/office/drawing/2014/main" id="{9191CDDC-5159-4144-8F3A-26171638B101}"/>
              </a:ext>
            </a:extLst>
          </p:cNvPr>
          <p:cNvPicPr>
            <a:picLocks noChangeAspect="1"/>
          </p:cNvPicPr>
          <p:nvPr/>
        </p:nvPicPr>
        <p:blipFill>
          <a:blip r:embed="rId4"/>
          <a:stretch>
            <a:fillRect/>
          </a:stretch>
        </p:blipFill>
        <p:spPr>
          <a:xfrm>
            <a:off x="8844240" y="1824491"/>
            <a:ext cx="2060627" cy="1713124"/>
          </a:xfrm>
          <a:prstGeom prst="rect">
            <a:avLst/>
          </a:prstGeom>
        </p:spPr>
      </p:pic>
      <p:pic>
        <p:nvPicPr>
          <p:cNvPr id="10" name="Picture 9">
            <a:extLst>
              <a:ext uri="{FF2B5EF4-FFF2-40B4-BE49-F238E27FC236}">
                <a16:creationId xmlns:a16="http://schemas.microsoft.com/office/drawing/2014/main" id="{70B6DBF2-BEF5-468A-B182-2BCBBD83275C}"/>
              </a:ext>
            </a:extLst>
          </p:cNvPr>
          <p:cNvPicPr>
            <a:picLocks noChangeAspect="1"/>
          </p:cNvPicPr>
          <p:nvPr/>
        </p:nvPicPr>
        <p:blipFill>
          <a:blip r:embed="rId5"/>
          <a:stretch>
            <a:fillRect/>
          </a:stretch>
        </p:blipFill>
        <p:spPr>
          <a:xfrm>
            <a:off x="10521246" y="4187976"/>
            <a:ext cx="1505843" cy="1713124"/>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E3F6892-7DB3-48D7-B184-3FCD9ECB44CB}"/>
              </a:ext>
            </a:extLst>
          </p:cNvPr>
          <p:cNvSpPr>
            <a:spLocks noGrp="1" noChangeArrowheads="1"/>
          </p:cNvSpPr>
          <p:nvPr>
            <p:ph type="title"/>
          </p:nvPr>
        </p:nvSpPr>
        <p:spPr>
          <a:xfrm>
            <a:off x="838200" y="255390"/>
            <a:ext cx="10515600" cy="684740"/>
          </a:xfrm>
          <a:noFill/>
        </p:spPr>
        <p:txBody>
          <a:bodyPr vert="horz" lIns="95837" tIns="48730" rIns="95837" bIns="48730" rtlCol="0" anchor="ctr">
            <a:normAutofit/>
          </a:bodyPr>
          <a:lstStyle/>
          <a:p>
            <a:pPr algn="ctr" defTabSz="890133"/>
            <a:r>
              <a:rPr lang="en-US" altLang="en-US" sz="3990" dirty="0"/>
              <a:t>Training and Information</a:t>
            </a:r>
          </a:p>
        </p:txBody>
      </p:sp>
      <p:sp>
        <p:nvSpPr>
          <p:cNvPr id="125955" name="Rectangle 3">
            <a:extLst>
              <a:ext uri="{FF2B5EF4-FFF2-40B4-BE49-F238E27FC236}">
                <a16:creationId xmlns:a16="http://schemas.microsoft.com/office/drawing/2014/main" id="{9A473457-4EAC-4C9E-942F-EF58811D058B}"/>
              </a:ext>
            </a:extLst>
          </p:cNvPr>
          <p:cNvSpPr>
            <a:spLocks noChangeArrowheads="1"/>
          </p:cNvSpPr>
          <p:nvPr/>
        </p:nvSpPr>
        <p:spPr bwMode="auto">
          <a:xfrm>
            <a:off x="485423" y="1548443"/>
            <a:ext cx="11311466" cy="88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2558" dirty="0">
                <a:solidFill>
                  <a:schemeClr val="tx1"/>
                </a:solidFill>
                <a:latin typeface="+mn-lt"/>
              </a:rPr>
              <a:t>Employers must provide effective training to employees who are required to use respirators.</a:t>
            </a:r>
          </a:p>
        </p:txBody>
      </p:sp>
      <p:pic>
        <p:nvPicPr>
          <p:cNvPr id="2" name="Picture 1">
            <a:extLst>
              <a:ext uri="{FF2B5EF4-FFF2-40B4-BE49-F238E27FC236}">
                <a16:creationId xmlns:a16="http://schemas.microsoft.com/office/drawing/2014/main" id="{92F595DB-2BB3-4CC3-80DC-09AD39AF3ECF}"/>
              </a:ext>
            </a:extLst>
          </p:cNvPr>
          <p:cNvPicPr>
            <a:picLocks noChangeAspect="1"/>
          </p:cNvPicPr>
          <p:nvPr/>
        </p:nvPicPr>
        <p:blipFill>
          <a:blip r:embed="rId3"/>
          <a:stretch>
            <a:fillRect/>
          </a:stretch>
        </p:blipFill>
        <p:spPr>
          <a:xfrm>
            <a:off x="2976879" y="2682175"/>
            <a:ext cx="5501077" cy="3156354"/>
          </a:xfrm>
          <a:prstGeom prst="rect">
            <a:avLst/>
          </a:prstGeom>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581B285-DB1E-4984-B910-CF264B99D9A6}"/>
              </a:ext>
            </a:extLst>
          </p:cNvPr>
          <p:cNvSpPr>
            <a:spLocks noGrp="1" noChangeArrowheads="1"/>
          </p:cNvSpPr>
          <p:nvPr>
            <p:ph type="title"/>
          </p:nvPr>
        </p:nvSpPr>
        <p:spPr>
          <a:xfrm>
            <a:off x="722489" y="122562"/>
            <a:ext cx="11051822" cy="661210"/>
          </a:xfrm>
          <a:noFill/>
        </p:spPr>
        <p:txBody>
          <a:bodyPr vert="horz" lIns="95837" tIns="48730" rIns="95837" bIns="48730" rtlCol="0" anchor="ctr">
            <a:normAutofit fontScale="90000"/>
          </a:bodyPr>
          <a:lstStyle/>
          <a:p>
            <a:pPr algn="ctr"/>
            <a:r>
              <a:rPr lang="en-US" altLang="en-US" dirty="0"/>
              <a:t>Training and Information</a:t>
            </a:r>
          </a:p>
        </p:txBody>
      </p:sp>
      <p:sp>
        <p:nvSpPr>
          <p:cNvPr id="128003" name="Rectangle 3">
            <a:extLst>
              <a:ext uri="{FF2B5EF4-FFF2-40B4-BE49-F238E27FC236}">
                <a16:creationId xmlns:a16="http://schemas.microsoft.com/office/drawing/2014/main" id="{21D907F6-A3F2-4689-9CFB-F23E8A522C1F}"/>
              </a:ext>
            </a:extLst>
          </p:cNvPr>
          <p:cNvSpPr>
            <a:spLocks noGrp="1" noChangeArrowheads="1"/>
          </p:cNvSpPr>
          <p:nvPr>
            <p:ph type="body" idx="1"/>
          </p:nvPr>
        </p:nvSpPr>
        <p:spPr>
          <a:xfrm>
            <a:off x="301575" y="959556"/>
            <a:ext cx="10735733" cy="5284495"/>
          </a:xfrm>
          <a:noFill/>
        </p:spPr>
        <p:txBody>
          <a:bodyPr vert="horz" lIns="95837" tIns="48730" rIns="95837" bIns="48730" rtlCol="0">
            <a:normAutofit/>
          </a:bodyPr>
          <a:lstStyle/>
          <a:p>
            <a:pPr marL="0" indent="0">
              <a:buNone/>
            </a:pPr>
            <a:r>
              <a:rPr lang="en-US" altLang="en-US" b="1" dirty="0"/>
              <a:t>Must be able to demonstrate knowledge of at least:</a:t>
            </a:r>
          </a:p>
          <a:p>
            <a:pPr lvl="1"/>
            <a:r>
              <a:rPr lang="en-US" altLang="en-US" dirty="0"/>
              <a:t>Why the respirator is necessary and how improper fit, use, or maintenance can compromise its protective effect</a:t>
            </a:r>
          </a:p>
          <a:p>
            <a:pPr lvl="1"/>
            <a:r>
              <a:rPr lang="en-US" altLang="en-US" dirty="0"/>
              <a:t>Limitations and capabilities of the respirator</a:t>
            </a:r>
          </a:p>
          <a:p>
            <a:pPr lvl="1"/>
            <a:r>
              <a:rPr lang="en-US" altLang="en-US" dirty="0"/>
              <a:t>Effective use in emergency situations</a:t>
            </a:r>
          </a:p>
          <a:p>
            <a:pPr lvl="1"/>
            <a:r>
              <a:rPr lang="en-US" altLang="en-US" dirty="0"/>
              <a:t>How to inspect, put on and remove, use and check the seals</a:t>
            </a:r>
          </a:p>
          <a:p>
            <a:pPr lvl="1"/>
            <a:r>
              <a:rPr lang="en-US" altLang="en-US" dirty="0"/>
              <a:t>Maintenance and storage</a:t>
            </a:r>
          </a:p>
          <a:p>
            <a:pPr lvl="1"/>
            <a:r>
              <a:rPr lang="en-US" altLang="en-US" dirty="0"/>
              <a:t>Recognition of medical signs and symptoms that may limit or prevent effective use</a:t>
            </a:r>
          </a:p>
          <a:p>
            <a:pPr lvl="1"/>
            <a:r>
              <a:rPr lang="en-US" altLang="en-US" dirty="0"/>
              <a:t>General requirements of this standard</a:t>
            </a:r>
          </a:p>
        </p:txBody>
      </p:sp>
      <p:pic>
        <p:nvPicPr>
          <p:cNvPr id="2" name="Picture 1">
            <a:extLst>
              <a:ext uri="{FF2B5EF4-FFF2-40B4-BE49-F238E27FC236}">
                <a16:creationId xmlns:a16="http://schemas.microsoft.com/office/drawing/2014/main" id="{8B29622E-78FD-4226-B2DC-CF94C537381B}"/>
              </a:ext>
            </a:extLst>
          </p:cNvPr>
          <p:cNvPicPr>
            <a:picLocks noChangeAspect="1"/>
          </p:cNvPicPr>
          <p:nvPr/>
        </p:nvPicPr>
        <p:blipFill>
          <a:blip r:embed="rId3"/>
          <a:stretch>
            <a:fillRect/>
          </a:stretch>
        </p:blipFill>
        <p:spPr>
          <a:xfrm>
            <a:off x="9024121" y="4760163"/>
            <a:ext cx="2658086" cy="1975275"/>
          </a:xfrm>
          <a:prstGeom prst="rect">
            <a:avLst/>
          </a:prstGeom>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809191C-3D6E-47E0-8AE0-A14FA96AF816}"/>
              </a:ext>
            </a:extLst>
          </p:cNvPr>
          <p:cNvSpPr>
            <a:spLocks noGrp="1" noChangeArrowheads="1"/>
          </p:cNvSpPr>
          <p:nvPr>
            <p:ph type="title"/>
          </p:nvPr>
        </p:nvSpPr>
        <p:spPr>
          <a:xfrm>
            <a:off x="575733" y="141321"/>
            <a:ext cx="10690578" cy="818236"/>
          </a:xfrm>
          <a:noFill/>
        </p:spPr>
        <p:txBody>
          <a:bodyPr vert="horz" lIns="95837" tIns="48730" rIns="95837" bIns="48730" rtlCol="0" anchor="ctr">
            <a:normAutofit/>
          </a:bodyPr>
          <a:lstStyle/>
          <a:p>
            <a:pPr algn="ctr"/>
            <a:r>
              <a:rPr lang="en-US" altLang="en-US" dirty="0"/>
              <a:t>Training and Information</a:t>
            </a:r>
            <a:endParaRPr lang="en-US" altLang="en-US" sz="2865" dirty="0"/>
          </a:p>
        </p:txBody>
      </p:sp>
      <p:sp>
        <p:nvSpPr>
          <p:cNvPr id="133123" name="Rectangle 3">
            <a:extLst>
              <a:ext uri="{FF2B5EF4-FFF2-40B4-BE49-F238E27FC236}">
                <a16:creationId xmlns:a16="http://schemas.microsoft.com/office/drawing/2014/main" id="{79C7860E-035D-4007-9DA2-081DE9843899}"/>
              </a:ext>
            </a:extLst>
          </p:cNvPr>
          <p:cNvSpPr>
            <a:spLocks noGrp="1" noChangeArrowheads="1"/>
          </p:cNvSpPr>
          <p:nvPr>
            <p:ph type="body" idx="1"/>
          </p:nvPr>
        </p:nvSpPr>
        <p:spPr>
          <a:xfrm>
            <a:off x="828033" y="1290495"/>
            <a:ext cx="8218839" cy="4799951"/>
          </a:xfrm>
          <a:noFill/>
        </p:spPr>
        <p:txBody>
          <a:bodyPr vert="horz" lIns="95837" tIns="48730" rIns="95837" bIns="48730" rtlCol="0">
            <a:normAutofit fontScale="92500" lnSpcReduction="20000"/>
          </a:bodyPr>
          <a:lstStyle/>
          <a:p>
            <a:pPr marL="0" indent="0">
              <a:buNone/>
            </a:pPr>
            <a:r>
              <a:rPr lang="en-US" altLang="en-US" sz="3000" b="1" dirty="0"/>
              <a:t>When to perform training:</a:t>
            </a:r>
          </a:p>
          <a:p>
            <a:r>
              <a:rPr lang="en-US" altLang="en-US" sz="2353" dirty="0"/>
              <a:t>Prior to use, unless acceptable training has been provided by another employer within the past 12 months</a:t>
            </a:r>
          </a:p>
          <a:p>
            <a:r>
              <a:rPr lang="en-US" altLang="en-US" sz="2353" dirty="0"/>
              <a:t>Retraining required annually, and when:</a:t>
            </a:r>
          </a:p>
          <a:p>
            <a:pPr lvl="1">
              <a:buFont typeface="Courier New" panose="02070309020205020404" pitchFamily="49" charset="0"/>
              <a:buChar char="o"/>
            </a:pPr>
            <a:r>
              <a:rPr lang="en-US" altLang="en-US" dirty="0"/>
              <a:t>changes in the workplace or type of respirator </a:t>
            </a:r>
            <a:r>
              <a:rPr lang="en-US" altLang="en-US" u="sng" dirty="0"/>
              <a:t>render previous training obsolete</a:t>
            </a:r>
          </a:p>
          <a:p>
            <a:pPr lvl="1">
              <a:buFont typeface="Courier New" panose="02070309020205020404" pitchFamily="49" charset="0"/>
              <a:buChar char="o"/>
            </a:pPr>
            <a:r>
              <a:rPr lang="en-US" altLang="en-US" dirty="0"/>
              <a:t>inadequacies in the employee’s knowledge or use</a:t>
            </a:r>
          </a:p>
          <a:p>
            <a:pPr lvl="1">
              <a:buFont typeface="Courier New" panose="02070309020205020404" pitchFamily="49" charset="0"/>
              <a:buChar char="o"/>
            </a:pPr>
            <a:r>
              <a:rPr lang="en-US" altLang="en-US" dirty="0"/>
              <a:t>any other situation arises in which retraining appears necessary</a:t>
            </a:r>
          </a:p>
          <a:p>
            <a:r>
              <a:rPr lang="en-US" altLang="en-US" sz="2353" dirty="0"/>
              <a:t>Voluntary use - Basic advisory information in Appendix D – provide to when use is not required by this standard or by the employer</a:t>
            </a:r>
          </a:p>
        </p:txBody>
      </p:sp>
      <p:pic>
        <p:nvPicPr>
          <p:cNvPr id="2" name="Picture 1">
            <a:extLst>
              <a:ext uri="{FF2B5EF4-FFF2-40B4-BE49-F238E27FC236}">
                <a16:creationId xmlns:a16="http://schemas.microsoft.com/office/drawing/2014/main" id="{30DEB0A2-E317-4969-BA19-AFAC7312D1EB}"/>
              </a:ext>
            </a:extLst>
          </p:cNvPr>
          <p:cNvPicPr>
            <a:picLocks noChangeAspect="1"/>
          </p:cNvPicPr>
          <p:nvPr/>
        </p:nvPicPr>
        <p:blipFill>
          <a:blip r:embed="rId3"/>
          <a:stretch>
            <a:fillRect/>
          </a:stretch>
        </p:blipFill>
        <p:spPr>
          <a:xfrm>
            <a:off x="8630450" y="1290495"/>
            <a:ext cx="2849280" cy="2138505"/>
          </a:xfrm>
          <a:prstGeom prst="rect">
            <a:avLst/>
          </a:prstGeom>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527F4390-D250-401D-A786-99C7F7A926FC}"/>
              </a:ext>
            </a:extLst>
          </p:cNvPr>
          <p:cNvSpPr>
            <a:spLocks noGrp="1" noChangeArrowheads="1"/>
          </p:cNvSpPr>
          <p:nvPr>
            <p:ph type="title"/>
          </p:nvPr>
        </p:nvSpPr>
        <p:spPr>
          <a:xfrm>
            <a:off x="530577" y="262337"/>
            <a:ext cx="10555111" cy="732579"/>
          </a:xfrm>
          <a:noFill/>
        </p:spPr>
        <p:txBody>
          <a:bodyPr vert="horz" lIns="95837" tIns="48730" rIns="95837" bIns="48730" rtlCol="0" anchor="ctr">
            <a:normAutofit/>
          </a:bodyPr>
          <a:lstStyle/>
          <a:p>
            <a:pPr algn="ctr"/>
            <a:r>
              <a:rPr lang="en-US" altLang="en-US" dirty="0"/>
              <a:t>Program Evaluation</a:t>
            </a:r>
          </a:p>
        </p:txBody>
      </p:sp>
      <p:sp>
        <p:nvSpPr>
          <p:cNvPr id="135171" name="Rectangle 3">
            <a:extLst>
              <a:ext uri="{FF2B5EF4-FFF2-40B4-BE49-F238E27FC236}">
                <a16:creationId xmlns:a16="http://schemas.microsoft.com/office/drawing/2014/main" id="{6CB89FC1-2BE5-4D07-9659-D5BFE456ADC3}"/>
              </a:ext>
            </a:extLst>
          </p:cNvPr>
          <p:cNvSpPr>
            <a:spLocks noGrp="1" noChangeArrowheads="1"/>
          </p:cNvSpPr>
          <p:nvPr>
            <p:ph type="body" idx="1"/>
          </p:nvPr>
        </p:nvSpPr>
        <p:spPr>
          <a:xfrm>
            <a:off x="1264355" y="1230490"/>
            <a:ext cx="9572977" cy="4741332"/>
          </a:xfrm>
          <a:noFill/>
        </p:spPr>
        <p:txBody>
          <a:bodyPr vert="horz" lIns="92588" tIns="45482" rIns="92588" bIns="45482" rtlCol="0">
            <a:normAutofit lnSpcReduction="10000"/>
          </a:bodyPr>
          <a:lstStyle/>
          <a:p>
            <a:r>
              <a:rPr lang="en-US" altLang="en-US" dirty="0"/>
              <a:t>Conduct evaluations of the workplace as necessary to ensure effective implementation of the program</a:t>
            </a:r>
          </a:p>
          <a:p>
            <a:r>
              <a:rPr lang="en-US" altLang="en-US" dirty="0"/>
              <a:t>Must regularly consult employees required to use respirators to assess their views on program effectiveness and to identify and correct any problems</a:t>
            </a:r>
          </a:p>
          <a:p>
            <a:pPr lvl="1"/>
            <a:r>
              <a:rPr lang="en-US" altLang="en-US" dirty="0"/>
              <a:t>factors to be assessed include, but are not limited to:</a:t>
            </a:r>
          </a:p>
          <a:p>
            <a:pPr lvl="2"/>
            <a:r>
              <a:rPr lang="en-US" altLang="en-US" dirty="0"/>
              <a:t>respirator fit (including effect on workplace performance)</a:t>
            </a:r>
          </a:p>
          <a:p>
            <a:pPr lvl="2"/>
            <a:r>
              <a:rPr lang="en-US" altLang="en-US" dirty="0"/>
              <a:t>appropriate selection </a:t>
            </a:r>
          </a:p>
          <a:p>
            <a:pPr lvl="2"/>
            <a:r>
              <a:rPr lang="en-US" altLang="en-US" dirty="0"/>
              <a:t>proper use </a:t>
            </a:r>
          </a:p>
          <a:p>
            <a:pPr lvl="2"/>
            <a:r>
              <a:rPr lang="en-US" altLang="en-US" dirty="0"/>
              <a:t>proper maintenance</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011854D-DE5D-4841-A459-0EA5615B7CF3}"/>
              </a:ext>
            </a:extLst>
          </p:cNvPr>
          <p:cNvSpPr>
            <a:spLocks noGrp="1" noChangeArrowheads="1"/>
          </p:cNvSpPr>
          <p:nvPr>
            <p:ph type="title"/>
          </p:nvPr>
        </p:nvSpPr>
        <p:spPr>
          <a:xfrm>
            <a:off x="838200" y="195794"/>
            <a:ext cx="10515600" cy="617006"/>
          </a:xfrm>
          <a:noFill/>
        </p:spPr>
        <p:txBody>
          <a:bodyPr vert="horz" lIns="95837" tIns="48730" rIns="95837" bIns="48730" rtlCol="0" anchor="ctr">
            <a:normAutofit fontScale="90000"/>
          </a:bodyPr>
          <a:lstStyle/>
          <a:p>
            <a:pPr algn="ctr"/>
            <a:r>
              <a:rPr lang="en-US" altLang="en-US" dirty="0"/>
              <a:t>Recordkeeping</a:t>
            </a:r>
          </a:p>
        </p:txBody>
      </p:sp>
      <p:sp>
        <p:nvSpPr>
          <p:cNvPr id="137219" name="Rectangle 3">
            <a:extLst>
              <a:ext uri="{FF2B5EF4-FFF2-40B4-BE49-F238E27FC236}">
                <a16:creationId xmlns:a16="http://schemas.microsoft.com/office/drawing/2014/main" id="{33D62A5E-51EB-48FF-8E3D-A73421EA5522}"/>
              </a:ext>
            </a:extLst>
          </p:cNvPr>
          <p:cNvSpPr>
            <a:spLocks noGrp="1" noChangeArrowheads="1"/>
          </p:cNvSpPr>
          <p:nvPr>
            <p:ph type="body" idx="1"/>
          </p:nvPr>
        </p:nvSpPr>
        <p:spPr>
          <a:xfrm>
            <a:off x="1659467" y="1998132"/>
            <a:ext cx="9042400" cy="4007555"/>
          </a:xfrm>
          <a:noFill/>
        </p:spPr>
        <p:txBody>
          <a:bodyPr vert="horz" lIns="95837" tIns="48730" rIns="95837" bIns="48730" rtlCol="0">
            <a:normAutofit/>
          </a:bodyPr>
          <a:lstStyle/>
          <a:p>
            <a:r>
              <a:rPr lang="en-US" altLang="en-US" dirty="0"/>
              <a:t>Records of medical evaluations must be retained and made available per 29 CFR 1910.1020</a:t>
            </a:r>
          </a:p>
          <a:p>
            <a:r>
              <a:rPr lang="en-US" altLang="en-US" dirty="0"/>
              <a:t>A record of fit tests must be established and retained until the next fit test is administered</a:t>
            </a:r>
          </a:p>
          <a:p>
            <a:r>
              <a:rPr lang="en-US" altLang="en-US" dirty="0"/>
              <a:t>A written copy of the current program must be retained</a:t>
            </a:r>
          </a:p>
          <a:p>
            <a:r>
              <a:rPr lang="en-US" altLang="en-US" dirty="0"/>
              <a:t>Written materials required to be retained must be made available upon request to affected employees and OSHA</a:t>
            </a:r>
          </a:p>
        </p:txBody>
      </p:sp>
      <p:pic>
        <p:nvPicPr>
          <p:cNvPr id="2" name="Picture 1">
            <a:extLst>
              <a:ext uri="{FF2B5EF4-FFF2-40B4-BE49-F238E27FC236}">
                <a16:creationId xmlns:a16="http://schemas.microsoft.com/office/drawing/2014/main" id="{1C7966EE-BF21-45A3-8E32-725831F8B86F}"/>
              </a:ext>
            </a:extLst>
          </p:cNvPr>
          <p:cNvPicPr>
            <a:picLocks noChangeAspect="1"/>
          </p:cNvPicPr>
          <p:nvPr/>
        </p:nvPicPr>
        <p:blipFill>
          <a:blip r:embed="rId3"/>
          <a:stretch>
            <a:fillRect/>
          </a:stretch>
        </p:blipFill>
        <p:spPr>
          <a:xfrm>
            <a:off x="491982" y="195794"/>
            <a:ext cx="2334970" cy="1713124"/>
          </a:xfrm>
          <a:prstGeom prst="rect">
            <a:avLst/>
          </a:prstGeom>
        </p:spPr>
      </p:pic>
      <p:pic>
        <p:nvPicPr>
          <p:cNvPr id="3" name="Picture 2">
            <a:extLst>
              <a:ext uri="{FF2B5EF4-FFF2-40B4-BE49-F238E27FC236}">
                <a16:creationId xmlns:a16="http://schemas.microsoft.com/office/drawing/2014/main" id="{40B5A5FB-CDC1-4906-8FAB-D73B9BB99566}"/>
              </a:ext>
            </a:extLst>
          </p:cNvPr>
          <p:cNvPicPr>
            <a:picLocks noChangeAspect="1"/>
          </p:cNvPicPr>
          <p:nvPr/>
        </p:nvPicPr>
        <p:blipFill>
          <a:blip r:embed="rId4"/>
          <a:stretch>
            <a:fillRect/>
          </a:stretch>
        </p:blipFill>
        <p:spPr>
          <a:xfrm>
            <a:off x="9096595" y="285008"/>
            <a:ext cx="2420322" cy="1713124"/>
          </a:xfrm>
          <a:prstGeom prst="rect">
            <a:avLst/>
          </a:prstGeom>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83618BA-DC5B-49EA-8A90-9A6501F2C160}"/>
              </a:ext>
            </a:extLst>
          </p:cNvPr>
          <p:cNvSpPr>
            <a:spLocks noGrp="1" noChangeArrowheads="1"/>
          </p:cNvSpPr>
          <p:nvPr>
            <p:ph type="title"/>
          </p:nvPr>
        </p:nvSpPr>
        <p:spPr>
          <a:xfrm>
            <a:off x="581891" y="258273"/>
            <a:ext cx="9888481" cy="905509"/>
          </a:xfrm>
          <a:noFill/>
        </p:spPr>
        <p:txBody>
          <a:bodyPr vert="horz" lIns="95837" tIns="48730" rIns="95837" bIns="48730" rtlCol="0" anchor="ctr">
            <a:normAutofit/>
          </a:bodyPr>
          <a:lstStyle/>
          <a:p>
            <a:pPr algn="ctr"/>
            <a:r>
              <a:rPr lang="en-US" altLang="en-US" dirty="0"/>
              <a:t>Permissible Practice</a:t>
            </a:r>
          </a:p>
        </p:txBody>
      </p:sp>
      <p:sp>
        <p:nvSpPr>
          <p:cNvPr id="12291" name="Rectangle 3">
            <a:extLst>
              <a:ext uri="{FF2B5EF4-FFF2-40B4-BE49-F238E27FC236}">
                <a16:creationId xmlns:a16="http://schemas.microsoft.com/office/drawing/2014/main" id="{6BF42DE5-5DC4-4A0E-897B-4F915CCAE2C7}"/>
              </a:ext>
            </a:extLst>
          </p:cNvPr>
          <p:cNvSpPr>
            <a:spLocks noGrp="1" noChangeArrowheads="1"/>
          </p:cNvSpPr>
          <p:nvPr>
            <p:ph type="body" idx="1"/>
          </p:nvPr>
        </p:nvSpPr>
        <p:spPr>
          <a:xfrm>
            <a:off x="1274618" y="1482436"/>
            <a:ext cx="9061320" cy="4544291"/>
          </a:xfrm>
          <a:noFill/>
        </p:spPr>
        <p:txBody>
          <a:bodyPr vert="horz" lIns="95837" tIns="48730" rIns="95837" bIns="48730" rtlCol="0">
            <a:noAutofit/>
          </a:bodyPr>
          <a:lstStyle/>
          <a:p>
            <a:r>
              <a:rPr lang="en-US" altLang="en-US" dirty="0"/>
              <a:t>The primary means to control  - </a:t>
            </a:r>
            <a:r>
              <a:rPr lang="en-US" altLang="en-US" b="1" dirty="0"/>
              <a:t>feasible engineering controls</a:t>
            </a:r>
          </a:p>
          <a:p>
            <a:r>
              <a:rPr lang="en-US" altLang="en-US" dirty="0"/>
              <a:t>Not feasible or while being instituted  - Respiratory protection</a:t>
            </a:r>
          </a:p>
          <a:p>
            <a:r>
              <a:rPr lang="en-US" altLang="en-US" dirty="0"/>
              <a:t>Employer provided respirators - applicable and suitable </a:t>
            </a:r>
          </a:p>
          <a:p>
            <a:r>
              <a:rPr lang="en-US" altLang="en-US" dirty="0"/>
              <a:t>Employer responsible for establishment and maintenance of a </a:t>
            </a:r>
            <a:r>
              <a:rPr lang="en-US" altLang="en-US" b="1" dirty="0"/>
              <a:t>respirator program</a:t>
            </a:r>
            <a:endParaRPr lang="en-US" altLang="en-US" i="1" dirty="0"/>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altLang="en-US" dirty="0">
                <a:solidFill>
                  <a:srgbClr val="9E0000"/>
                </a:solidFill>
              </a:rPr>
              <a:t>References</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7" y="1635371"/>
            <a:ext cx="11076709" cy="4636596"/>
          </a:xfrm>
        </p:spPr>
        <p:txBody>
          <a:bodyPr>
            <a:normAutofit fontScale="85000" lnSpcReduction="10000"/>
          </a:bodyPr>
          <a:lstStyle/>
          <a:p>
            <a:r>
              <a:rPr lang="en-US" altLang="en-US" sz="2000" dirty="0"/>
              <a:t>OSHA’s 1910.134 standard   - </a:t>
            </a:r>
            <a:r>
              <a:rPr lang="en-US" altLang="en-US" sz="2000" dirty="0">
                <a:hlinkClick r:id="rId2"/>
              </a:rPr>
              <a:t>https://www.osha.gov/laws-regs/regulations/standardnumber/1910/1910.134</a:t>
            </a:r>
            <a:endParaRPr lang="en-US" altLang="en-US" sz="2000" dirty="0"/>
          </a:p>
          <a:p>
            <a:r>
              <a:rPr lang="en-US" altLang="en-US" sz="2000" dirty="0"/>
              <a:t>OSHA’s Safety and Health Topics  - Respiratory Protection - </a:t>
            </a:r>
            <a:r>
              <a:rPr lang="en-US" altLang="en-US" sz="2000" dirty="0">
                <a:hlinkClick r:id="rId3"/>
              </a:rPr>
              <a:t>https://www.osha.gov/respiratory-protection</a:t>
            </a:r>
            <a:endParaRPr lang="en-US" altLang="en-US" sz="2000" dirty="0"/>
          </a:p>
          <a:p>
            <a:r>
              <a:rPr lang="en-US" altLang="en-US" sz="2000" dirty="0"/>
              <a:t>OSHA Small Entity Compliance Guide for the Respiratory Protection Standard – OSHA 3384-2011</a:t>
            </a:r>
          </a:p>
          <a:p>
            <a:r>
              <a:rPr lang="en-US" altLang="en-US" sz="2000" dirty="0"/>
              <a:t>NIOSH Respirator Selection Logic – U. S. Department of Health and Human Services, Centers for Disease Control and Prevention, National Institute for Occupational Safety and Health.  October 2004</a:t>
            </a:r>
          </a:p>
          <a:p>
            <a:r>
              <a:rPr lang="en-US" altLang="en-US" sz="2000" dirty="0"/>
              <a:t>IUP, PA/OSHA Consultation Resources – Respiratory Protection 29 CFR 1910.134 Safety Training Presentation 2020</a:t>
            </a:r>
          </a:p>
          <a:p>
            <a:r>
              <a:rPr lang="en-US" sz="2000" dirty="0"/>
              <a:t>3M Occupational Health and Safety Division, MSA, North Safety Products and TSI for high contributing some of the graphics used in this program.  Appearance of their products does not imply endorsement by IUP, PA/OSHA Consultation Program.</a:t>
            </a:r>
          </a:p>
          <a:p>
            <a:r>
              <a:rPr lang="en-US" sz="2000" dirty="0"/>
              <a:t>National Resource Center (Consortium), West Virginia University, Safety and Health Extension (Lead Organization).  3604 Collins Ferry Road P.O. Box 6615, Morgantown, WV </a:t>
            </a:r>
            <a:r>
              <a:rPr lang="en-US" sz="2000" dirty="0">
                <a:hlinkClick r:id="rId4"/>
              </a:rPr>
              <a:t>www.wvusafetyandhealth.org</a:t>
            </a:r>
            <a:endParaRPr lang="en-US" sz="2000" dirty="0"/>
          </a:p>
          <a:p>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048915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pic>
        <p:nvPicPr>
          <p:cNvPr id="5" name="Picture 4">
            <a:extLst>
              <a:ext uri="{FF2B5EF4-FFF2-40B4-BE49-F238E27FC236}">
                <a16:creationId xmlns:a16="http://schemas.microsoft.com/office/drawing/2014/main" id="{91645D7B-568C-4301-AEC5-CD822AB8B684}"/>
              </a:ext>
            </a:extLst>
          </p:cNvPr>
          <p:cNvPicPr>
            <a:picLocks noChangeAspect="1"/>
          </p:cNvPicPr>
          <p:nvPr/>
        </p:nvPicPr>
        <p:blipFill>
          <a:blip r:embed="rId2"/>
          <a:stretch>
            <a:fillRect/>
          </a:stretch>
        </p:blipFill>
        <p:spPr>
          <a:xfrm>
            <a:off x="952500" y="72044"/>
            <a:ext cx="9405158" cy="5893261"/>
          </a:xfrm>
          <a:prstGeom prst="rect">
            <a:avLst/>
          </a:prstGeom>
        </p:spPr>
      </p:pic>
      <p:sp>
        <p:nvSpPr>
          <p:cNvPr id="6" name="Rectangle 5">
            <a:extLst>
              <a:ext uri="{FF2B5EF4-FFF2-40B4-BE49-F238E27FC236}">
                <a16:creationId xmlns:a16="http://schemas.microsoft.com/office/drawing/2014/main" id="{A35B673B-A910-43AB-82F6-DB0D7EEBC9C9}"/>
              </a:ext>
            </a:extLst>
          </p:cNvPr>
          <p:cNvSpPr/>
          <p:nvPr/>
        </p:nvSpPr>
        <p:spPr>
          <a:xfrm>
            <a:off x="952500" y="1"/>
            <a:ext cx="9405158" cy="74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Tree>
    <p:extLst>
      <p:ext uri="{BB962C8B-B14F-4D97-AF65-F5344CB8AC3E}">
        <p14:creationId xmlns:p14="http://schemas.microsoft.com/office/powerpoint/2010/main" val="13106693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a:bodyPr>
          <a:lstStyle/>
          <a:p>
            <a:pPr marL="0" indent="0" algn="ctr">
              <a:lnSpc>
                <a:spcPct val="110000"/>
              </a:lnSpc>
              <a:spcBef>
                <a:spcPts val="600"/>
              </a:spcBef>
              <a:spcAft>
                <a:spcPts val="600"/>
              </a:spcAft>
              <a:buNone/>
            </a:pPr>
            <a:r>
              <a:rPr lang="en-US" altLang="en-US" sz="2400" dirty="0"/>
              <a:t>Bryan B. Brougher	</a:t>
            </a:r>
          </a:p>
          <a:p>
            <a:pPr marL="0" indent="0" algn="ctr">
              <a:lnSpc>
                <a:spcPct val="110000"/>
              </a:lnSpc>
              <a:spcBef>
                <a:spcPts val="600"/>
              </a:spcBef>
              <a:spcAft>
                <a:spcPts val="600"/>
              </a:spcAft>
              <a:buNone/>
            </a:pPr>
            <a:r>
              <a:rPr lang="en-US" altLang="en-US" sz="2400" dirty="0"/>
              <a:t>Brougher@iup.edu</a:t>
            </a:r>
          </a:p>
          <a:p>
            <a:pPr marL="0" indent="0">
              <a:buNone/>
            </a:pPr>
            <a:endParaRPr lang="en-US" altLang="en-US" sz="2400" dirty="0"/>
          </a:p>
          <a:p>
            <a:r>
              <a:rPr lang="en-US" altLang="en-US" sz="1800" dirty="0"/>
              <a:t>Pennsylvania OSHA Consultation Office</a:t>
            </a:r>
          </a:p>
          <a:p>
            <a:r>
              <a:rPr lang="en-US" altLang="en-US" sz="1800" dirty="0"/>
              <a:t>Phone: 800-382-1241</a:t>
            </a:r>
          </a:p>
          <a:p>
            <a:r>
              <a:rPr lang="en-US" altLang="en-US" sz="1800" dirty="0"/>
              <a:t>Website: </a:t>
            </a:r>
            <a:r>
              <a:rPr lang="en-US" altLang="en-US" sz="18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1800" dirty="0">
              <a:solidFill>
                <a:srgbClr val="0070C0"/>
              </a:solidFill>
            </a:endParaRPr>
          </a:p>
          <a:p>
            <a:r>
              <a:rPr lang="en-US" altLang="en-US" sz="1800" dirty="0"/>
              <a:t>Facebook: </a:t>
            </a:r>
            <a:r>
              <a:rPr lang="en-US" altLang="en-US" sz="18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1800" dirty="0">
              <a:solidFill>
                <a:srgbClr val="0070C0"/>
              </a:solidFill>
            </a:endParaRPr>
          </a:p>
          <a:p>
            <a:r>
              <a:rPr lang="en-US" altLang="en-US" sz="1800" dirty="0"/>
              <a:t>Twitter: </a:t>
            </a:r>
            <a:r>
              <a:rPr lang="en-US" altLang="en-US" sz="18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18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Tree>
    <p:extLst>
      <p:ext uri="{BB962C8B-B14F-4D97-AF65-F5344CB8AC3E}">
        <p14:creationId xmlns:p14="http://schemas.microsoft.com/office/powerpoint/2010/main" val="689092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a:bodyPr>
          <a:lstStyle/>
          <a:p>
            <a:pPr algn="ctr">
              <a:buFontTx/>
              <a:buNone/>
              <a:defRPr/>
            </a:pPr>
            <a:r>
              <a:rPr lang="en-US" altLang="en-US" sz="2400" b="1" dirty="0"/>
              <a:t>Upcoming Webinar:</a:t>
            </a:r>
          </a:p>
          <a:p>
            <a:pPr algn="ctr">
              <a:buFontTx/>
              <a:buNone/>
              <a:defRPr/>
            </a:pPr>
            <a:r>
              <a:rPr lang="en-US" altLang="en-US" sz="2400" u="sng" dirty="0">
                <a:solidFill>
                  <a:srgbClr val="9E0000"/>
                </a:solidFill>
              </a:rPr>
              <a:t>Beryllium &amp; the OSHA Standard</a:t>
            </a:r>
          </a:p>
          <a:p>
            <a:pPr algn="ctr">
              <a:buFontTx/>
              <a:buNone/>
              <a:defRPr/>
            </a:pPr>
            <a:r>
              <a:rPr lang="en-US" altLang="en-US" sz="2400" u="sng" dirty="0">
                <a:solidFill>
                  <a:srgbClr val="9E0000"/>
                </a:solidFill>
              </a:rPr>
              <a:t>October 5, 2022 </a:t>
            </a:r>
            <a:r>
              <a:rPr lang="en-US" altLang="en-US" sz="2400" dirty="0">
                <a:solidFill>
                  <a:srgbClr val="9E0000"/>
                </a:solidFill>
              </a:rPr>
              <a:t>@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200" b="1" dirty="0">
                <a:solidFill>
                  <a:srgbClr val="B40000"/>
                </a:solidFill>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9F059B5-AAE9-45F7-AFD3-B732A590AE3C}"/>
              </a:ext>
            </a:extLst>
          </p:cNvPr>
          <p:cNvSpPr>
            <a:spLocks noGrp="1" noChangeArrowheads="1"/>
          </p:cNvSpPr>
          <p:nvPr>
            <p:ph type="title"/>
          </p:nvPr>
        </p:nvSpPr>
        <p:spPr>
          <a:xfrm>
            <a:off x="838200" y="365128"/>
            <a:ext cx="10515600" cy="954222"/>
          </a:xfrm>
          <a:noFill/>
        </p:spPr>
        <p:txBody>
          <a:bodyPr vert="horz" lIns="95837" tIns="48730" rIns="95837" bIns="48730" rtlCol="0" anchor="ctr">
            <a:normAutofit/>
          </a:bodyPr>
          <a:lstStyle/>
          <a:p>
            <a:pPr algn="ctr"/>
            <a:r>
              <a:rPr lang="en-US" altLang="en-US" sz="4000" dirty="0"/>
              <a:t>Definitions</a:t>
            </a:r>
            <a:endParaRPr lang="en-US" altLang="en-US" dirty="0"/>
          </a:p>
        </p:txBody>
      </p:sp>
      <p:sp>
        <p:nvSpPr>
          <p:cNvPr id="14339" name="Rectangle 3">
            <a:extLst>
              <a:ext uri="{FF2B5EF4-FFF2-40B4-BE49-F238E27FC236}">
                <a16:creationId xmlns:a16="http://schemas.microsoft.com/office/drawing/2014/main" id="{1995FEF5-E69C-4AB8-834E-95B2F1367395}"/>
              </a:ext>
            </a:extLst>
          </p:cNvPr>
          <p:cNvSpPr>
            <a:spLocks noChangeArrowheads="1"/>
          </p:cNvSpPr>
          <p:nvPr/>
        </p:nvSpPr>
        <p:spPr bwMode="auto">
          <a:xfrm>
            <a:off x="1156855" y="2249176"/>
            <a:ext cx="10515600" cy="165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4212" tIns="47107" rIns="94212" bIns="47107">
            <a:spAutoFit/>
          </a:bodyPr>
          <a:lstStyle>
            <a:lvl1pPr>
              <a:defRPr sz="2800">
                <a:solidFill>
                  <a:srgbClr val="FFFFFF"/>
                </a:solidFill>
                <a:latin typeface="Arial" panose="020B0604020202020204" pitchFamily="34" charset="0"/>
              </a:defRPr>
            </a:lvl1pPr>
            <a:lvl2pPr marL="742950" indent="-285750">
              <a:defRPr sz="2800">
                <a:solidFill>
                  <a:srgbClr val="FFFFFF"/>
                </a:solidFill>
                <a:latin typeface="Arial" panose="020B0604020202020204" pitchFamily="34" charset="0"/>
              </a:defRPr>
            </a:lvl2pPr>
            <a:lvl3pPr marL="1143000" indent="-228600">
              <a:defRPr sz="2800">
                <a:solidFill>
                  <a:srgbClr val="FFFFFF"/>
                </a:solidFill>
                <a:latin typeface="Arial" panose="020B0604020202020204" pitchFamily="34" charset="0"/>
              </a:defRPr>
            </a:lvl3pPr>
            <a:lvl4pPr marL="1600200" indent="-228600">
              <a:defRPr sz="2800">
                <a:solidFill>
                  <a:srgbClr val="FFFFFF"/>
                </a:solidFill>
                <a:latin typeface="Arial" panose="020B0604020202020204" pitchFamily="34" charset="0"/>
              </a:defRPr>
            </a:lvl4pPr>
            <a:lvl5pPr marL="2057400" indent="-228600">
              <a:defRPr sz="2800">
                <a:solidFill>
                  <a:srgbClr val="FFFFFF"/>
                </a:solidFill>
                <a:latin typeface="Arial" panose="020B0604020202020204" pitchFamily="34" charset="0"/>
              </a:defRPr>
            </a:lvl5pPr>
            <a:lvl6pPr marL="2514600" indent="-228600" eaLnBrk="0" fontAlgn="base" hangingPunct="0">
              <a:spcBef>
                <a:spcPct val="0"/>
              </a:spcBef>
              <a:spcAft>
                <a:spcPct val="0"/>
              </a:spcAft>
              <a:defRPr sz="2800">
                <a:solidFill>
                  <a:srgbClr val="FFFFFF"/>
                </a:solidFill>
                <a:latin typeface="Arial" panose="020B0604020202020204" pitchFamily="34" charset="0"/>
              </a:defRPr>
            </a:lvl6pPr>
            <a:lvl7pPr marL="2971800" indent="-228600" eaLnBrk="0" fontAlgn="base" hangingPunct="0">
              <a:spcBef>
                <a:spcPct val="0"/>
              </a:spcBef>
              <a:spcAft>
                <a:spcPct val="0"/>
              </a:spcAft>
              <a:defRPr sz="2800">
                <a:solidFill>
                  <a:srgbClr val="FFFFFF"/>
                </a:solidFill>
                <a:latin typeface="Arial" panose="020B0604020202020204" pitchFamily="34" charset="0"/>
              </a:defRPr>
            </a:lvl7pPr>
            <a:lvl8pPr marL="3429000" indent="-228600" eaLnBrk="0" fontAlgn="base" hangingPunct="0">
              <a:spcBef>
                <a:spcPct val="0"/>
              </a:spcBef>
              <a:spcAft>
                <a:spcPct val="0"/>
              </a:spcAft>
              <a:defRPr sz="2800">
                <a:solidFill>
                  <a:srgbClr val="FFFFFF"/>
                </a:solidFill>
                <a:latin typeface="Arial" panose="020B0604020202020204" pitchFamily="34" charset="0"/>
              </a:defRPr>
            </a:lvl8pPr>
            <a:lvl9pPr marL="3886200" indent="-228600" eaLnBrk="0" fontAlgn="base" hangingPunct="0">
              <a:spcBef>
                <a:spcPct val="0"/>
              </a:spcBef>
              <a:spcAft>
                <a:spcPct val="0"/>
              </a:spcAft>
              <a:defRPr sz="2800">
                <a:solidFill>
                  <a:srgbClr val="FFFFFF"/>
                </a:solidFill>
                <a:latin typeface="Arial" panose="020B0604020202020204" pitchFamily="34" charset="0"/>
              </a:defRPr>
            </a:lvl9pPr>
          </a:lstStyle>
          <a:p>
            <a:pPr>
              <a:spcBef>
                <a:spcPct val="50000"/>
              </a:spcBef>
            </a:pPr>
            <a:r>
              <a:rPr lang="en-US" altLang="en-US" sz="3200" b="1" dirty="0">
                <a:solidFill>
                  <a:schemeClr val="tx1"/>
                </a:solidFill>
                <a:latin typeface="+mn-lt"/>
              </a:rPr>
              <a:t>Employee Exposure</a:t>
            </a:r>
          </a:p>
          <a:p>
            <a:pPr>
              <a:spcBef>
                <a:spcPct val="50000"/>
              </a:spcBef>
            </a:pPr>
            <a:r>
              <a:rPr lang="en-US" altLang="en-US" dirty="0">
                <a:solidFill>
                  <a:schemeClr val="tx1"/>
                </a:solidFill>
                <a:latin typeface="+mn-lt"/>
              </a:rPr>
              <a:t>Exposure to a concentration of an airborne contaminant that would occur if the employee were </a:t>
            </a:r>
            <a:r>
              <a:rPr lang="en-US" altLang="en-US" b="1" dirty="0">
                <a:solidFill>
                  <a:schemeClr val="tx1"/>
                </a:solidFill>
                <a:latin typeface="+mn-lt"/>
              </a:rPr>
              <a:t>not</a:t>
            </a:r>
            <a:r>
              <a:rPr lang="en-US" altLang="en-US" dirty="0">
                <a:solidFill>
                  <a:schemeClr val="tx1"/>
                </a:solidFill>
                <a:latin typeface="+mn-lt"/>
              </a:rPr>
              <a:t> using respiratory protection.</a:t>
            </a:r>
          </a:p>
        </p:txBody>
      </p:sp>
    </p:spTree>
    <p:extLst>
      <p:ext uri="{BB962C8B-B14F-4D97-AF65-F5344CB8AC3E}">
        <p14:creationId xmlns:p14="http://schemas.microsoft.com/office/powerpoint/2010/main" val="370542546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2F979467-700D-4620-8C49-59D1D9CEF093}"/>
              </a:ext>
            </a:extLst>
          </p:cNvPr>
          <p:cNvSpPr>
            <a:spLocks noGrp="1" noChangeArrowheads="1"/>
          </p:cNvSpPr>
          <p:nvPr>
            <p:ph type="body" idx="1"/>
          </p:nvPr>
        </p:nvSpPr>
        <p:spPr>
          <a:noFill/>
        </p:spPr>
        <p:txBody>
          <a:bodyPr vert="horz" lIns="95837" tIns="48730" rIns="95837" bIns="48730" rtlCol="0">
            <a:normAutofit/>
          </a:bodyPr>
          <a:lstStyle/>
          <a:p>
            <a:pPr marL="0" indent="0">
              <a:buNone/>
            </a:pPr>
            <a:r>
              <a:rPr lang="en-US" altLang="en-US" b="1" dirty="0">
                <a:cs typeface="Times New Roman" panose="02020603050405020304" pitchFamily="18" charset="0"/>
              </a:rPr>
              <a:t>Respiratory Inlet Covering</a:t>
            </a:r>
          </a:p>
          <a:p>
            <a:r>
              <a:rPr lang="en-US" altLang="en-US" dirty="0">
                <a:cs typeface="Times New Roman" panose="02020603050405020304" pitchFamily="18" charset="0"/>
              </a:rPr>
              <a:t>Portion of respirator that forms the protective barrier between user’s respiratory tract and an air-purifying device or breathing air source, or both.</a:t>
            </a:r>
          </a:p>
        </p:txBody>
      </p:sp>
      <p:sp>
        <p:nvSpPr>
          <p:cNvPr id="4" name="Rectangle 2">
            <a:extLst>
              <a:ext uri="{FF2B5EF4-FFF2-40B4-BE49-F238E27FC236}">
                <a16:creationId xmlns:a16="http://schemas.microsoft.com/office/drawing/2014/main" id="{B83D4488-A6B3-4648-BA5E-404AAD9C59CE}"/>
              </a:ext>
            </a:extLst>
          </p:cNvPr>
          <p:cNvSpPr txBox="1">
            <a:spLocks noChangeArrowheads="1"/>
          </p:cNvSpPr>
          <p:nvPr/>
        </p:nvSpPr>
        <p:spPr>
          <a:xfrm>
            <a:off x="644237" y="185018"/>
            <a:ext cx="10515600" cy="860012"/>
          </a:xfrm>
          <a:prstGeom prst="rect">
            <a:avLst/>
          </a:prstGeom>
          <a:noFill/>
        </p:spPr>
        <p:txBody>
          <a:bodyPr vert="horz" lIns="95837" tIns="48730" rIns="95837" bIns="48730" rtlCol="0" anchor="ctr">
            <a:normAutofit/>
          </a:bodyPr>
          <a:lst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9E1B32"/>
                </a:solidFill>
                <a:effectLst/>
                <a:uLnTx/>
                <a:uFillTx/>
                <a:latin typeface="+mj-lt"/>
                <a:ea typeface="+mj-ea"/>
                <a:cs typeface="Times New Roman" panose="02020603050405020304" pitchFamily="18" charset="0"/>
              </a:rPr>
              <a:t>Definitions</a:t>
            </a:r>
          </a:p>
        </p:txBody>
      </p:sp>
    </p:spTree>
  </p:cSld>
  <p:clrMapOvr>
    <a:masterClrMapping/>
  </p:clrMapOvr>
  <p:transition spd="slow"/>
</p:sld>
</file>

<file path=ppt/theme/theme1.xml><?xml version="1.0" encoding="utf-8"?>
<a:theme xmlns:a="http://schemas.openxmlformats.org/drawingml/2006/main" name="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13" ma:contentTypeDescription="Create a new document." ma:contentTypeScope="" ma:versionID="f7b5d8c9e21c03acdb0bf75c98881164">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fcb44c6ef7c018377f3c93086b04d51f"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221C24-93CE-4DCE-B1C9-FACF5FD41AAB}"/>
</file>

<file path=customXml/itemProps2.xml><?xml version="1.0" encoding="utf-8"?>
<ds:datastoreItem xmlns:ds="http://schemas.openxmlformats.org/officeDocument/2006/customXml" ds:itemID="{AA840B02-7105-42A4-8F16-EC45E077E976}">
  <ds:schemaRefs>
    <ds:schemaRef ds:uri="670de48e-7e03-4129-951d-016b876f25d6"/>
    <ds:schemaRef ds:uri="http://purl.org/dc/dcmitype/"/>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1d9192ee-616a-45f4-8716-29eb522a162a"/>
    <ds:schemaRef ds:uri="http://schemas.microsoft.com/office/2006/metadata/properties"/>
  </ds:schemaRefs>
</ds:datastoreItem>
</file>

<file path=customXml/itemProps3.xml><?xml version="1.0" encoding="utf-8"?>
<ds:datastoreItem xmlns:ds="http://schemas.openxmlformats.org/officeDocument/2006/customXml" ds:itemID="{40412AD0-324E-48B9-B3C2-D112A658DB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IUP Woodgrain v1.0</Template>
  <TotalTime>2274</TotalTime>
  <Words>4174</Words>
  <Application>Microsoft Office PowerPoint</Application>
  <PresentationFormat>Widescreen</PresentationFormat>
  <Paragraphs>538</Paragraphs>
  <Slides>73</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73</vt:i4>
      </vt:variant>
    </vt:vector>
  </HeadingPairs>
  <TitlesOfParts>
    <vt:vector size="82" baseType="lpstr">
      <vt:lpstr>Arial</vt:lpstr>
      <vt:lpstr>Calibri</vt:lpstr>
      <vt:lpstr>CommonBullets</vt:lpstr>
      <vt:lpstr>Constantia</vt:lpstr>
      <vt:lpstr>Courier New</vt:lpstr>
      <vt:lpstr>Franklin Gothic Demi</vt:lpstr>
      <vt:lpstr>Times New Roman</vt:lpstr>
      <vt:lpstr>Wingdings</vt:lpstr>
      <vt:lpstr>Office Theme</vt:lpstr>
      <vt:lpstr>PowerPoint Presentation</vt:lpstr>
      <vt:lpstr>OSHA’s Respiratory Protection Standard 29 CFR 1910.134</vt:lpstr>
      <vt:lpstr>Scope</vt:lpstr>
      <vt:lpstr>Scope</vt:lpstr>
      <vt:lpstr>Organization of Standard</vt:lpstr>
      <vt:lpstr>Organization of Standard</vt:lpstr>
      <vt:lpstr>Permissible Practice</vt:lpstr>
      <vt:lpstr>Definitions</vt:lpstr>
      <vt:lpstr>PowerPoint Presentation</vt:lpstr>
      <vt:lpstr>Tight-Fitting Coverings</vt:lpstr>
      <vt:lpstr>Loose-Fitting Coverings</vt:lpstr>
      <vt:lpstr>Definitions</vt:lpstr>
      <vt:lpstr>Definitions</vt:lpstr>
      <vt:lpstr>Definitions</vt:lpstr>
      <vt:lpstr>Definitions</vt:lpstr>
      <vt:lpstr>Definitions</vt:lpstr>
      <vt:lpstr>Definitions</vt:lpstr>
      <vt:lpstr>Definitions</vt:lpstr>
      <vt:lpstr>Definitions</vt:lpstr>
      <vt:lpstr>Definitions</vt:lpstr>
      <vt:lpstr>Definitions</vt:lpstr>
      <vt:lpstr>PowerPoint Presentation</vt:lpstr>
      <vt:lpstr>PowerPoint Presentation</vt:lpstr>
      <vt:lpstr>Respirator Program</vt:lpstr>
      <vt:lpstr>Respirator Program  Where Respirator Use is Not Required</vt:lpstr>
      <vt:lpstr>Respirator Program Elements</vt:lpstr>
      <vt:lpstr>Selection of Respirators</vt:lpstr>
      <vt:lpstr>Selection of Respirators</vt:lpstr>
      <vt:lpstr>Selection of Respirators</vt:lpstr>
      <vt:lpstr>Selection of Respirators</vt:lpstr>
      <vt:lpstr>Selection of Respirators</vt:lpstr>
      <vt:lpstr>Selection of Respirators</vt:lpstr>
      <vt:lpstr>PowerPoint Presentation</vt:lpstr>
      <vt:lpstr>Respirators for IDLH Atmospheres (cont’d)</vt:lpstr>
      <vt:lpstr>Selection of Respirators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Selection of Respirators</vt:lpstr>
      <vt:lpstr>Selection of Respirators</vt:lpstr>
      <vt:lpstr>Selection of Respirators</vt:lpstr>
      <vt:lpstr>Medical Evaluation</vt:lpstr>
      <vt:lpstr>Medical Evaluation </vt:lpstr>
      <vt:lpstr>Medical Evaluation</vt:lpstr>
      <vt:lpstr>Fit Testing</vt:lpstr>
      <vt:lpstr>PowerPoint Presentation</vt:lpstr>
      <vt:lpstr>PowerPoint Presentation</vt:lpstr>
      <vt:lpstr>Fit Testing</vt:lpstr>
      <vt:lpstr>Fit Testing</vt:lpstr>
      <vt:lpstr>Fit Testing</vt:lpstr>
      <vt:lpstr>Use of Respirators </vt:lpstr>
      <vt:lpstr>Use of Respirators </vt:lpstr>
      <vt:lpstr>Use of Respirators </vt:lpstr>
      <vt:lpstr>Use of Respirators</vt:lpstr>
      <vt:lpstr>Use of Respirators</vt:lpstr>
      <vt:lpstr>Use of Respirators</vt:lpstr>
      <vt:lpstr>Maintenance and Care</vt:lpstr>
      <vt:lpstr>Breathing Air Quality and Use</vt:lpstr>
      <vt:lpstr>Breathing Air Quality and Use</vt:lpstr>
      <vt:lpstr>PowerPoint Presentation</vt:lpstr>
      <vt:lpstr>Training and Information</vt:lpstr>
      <vt:lpstr>Training and Information</vt:lpstr>
      <vt:lpstr>Training and Information</vt:lpstr>
      <vt:lpstr>Program Evaluation</vt:lpstr>
      <vt:lpstr>Recordkeeping</vt:lpstr>
      <vt:lpstr>References</vt:lpstr>
      <vt:lpstr>PowerPoint Presentation</vt:lpstr>
      <vt:lpstr>Contact us</vt:lpstr>
      <vt:lpstr>Thank You</vt:lpstr>
    </vt:vector>
  </TitlesOfParts>
  <Manager/>
  <Company>Indiana University of Pennsylvania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Tammy Harvey</dc:creator>
  <cp:keywords/>
  <dc:description/>
  <cp:lastModifiedBy>David Yanoschick</cp:lastModifiedBy>
  <cp:revision>17</cp:revision>
  <dcterms:created xsi:type="dcterms:W3CDTF">2019-09-06T20:18:55Z</dcterms:created>
  <dcterms:modified xsi:type="dcterms:W3CDTF">2022-06-20T11:55:19Z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0x010100B2A87DFE62D6DF4F9E9BC78D07D1AF53</vt:lpwstr>
  </property>
</Properties>
</file>