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48" r:id="rId2"/>
    <p:sldMasterId id="2147483760" r:id="rId3"/>
  </p:sldMasterIdLst>
  <p:notesMasterIdLst>
    <p:notesMasterId r:id="rId37"/>
  </p:notesMasterIdLst>
  <p:handoutMasterIdLst>
    <p:handoutMasterId r:id="rId38"/>
  </p:handoutMasterIdLst>
  <p:sldIdLst>
    <p:sldId id="256" r:id="rId4"/>
    <p:sldId id="404" r:id="rId5"/>
    <p:sldId id="258" r:id="rId6"/>
    <p:sldId id="459" r:id="rId7"/>
    <p:sldId id="261" r:id="rId8"/>
    <p:sldId id="259" r:id="rId9"/>
    <p:sldId id="294" r:id="rId10"/>
    <p:sldId id="427" r:id="rId11"/>
    <p:sldId id="414" r:id="rId12"/>
    <p:sldId id="425" r:id="rId13"/>
    <p:sldId id="416" r:id="rId14"/>
    <p:sldId id="426" r:id="rId15"/>
    <p:sldId id="422" r:id="rId16"/>
    <p:sldId id="417" r:id="rId17"/>
    <p:sldId id="418" r:id="rId18"/>
    <p:sldId id="419" r:id="rId19"/>
    <p:sldId id="420" r:id="rId20"/>
    <p:sldId id="452" r:id="rId21"/>
    <p:sldId id="457" r:id="rId22"/>
    <p:sldId id="453" r:id="rId23"/>
    <p:sldId id="454" r:id="rId24"/>
    <p:sldId id="455" r:id="rId25"/>
    <p:sldId id="456" r:id="rId26"/>
    <p:sldId id="291" r:id="rId27"/>
    <p:sldId id="421" r:id="rId28"/>
    <p:sldId id="424" r:id="rId29"/>
    <p:sldId id="461" r:id="rId30"/>
    <p:sldId id="387" r:id="rId31"/>
    <p:sldId id="376" r:id="rId32"/>
    <p:sldId id="281" r:id="rId33"/>
    <p:sldId id="280" r:id="rId34"/>
    <p:sldId id="460" r:id="rId35"/>
    <p:sldId id="2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97F"/>
    <a:srgbClr val="7BAFD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73" autoAdjust="0"/>
  </p:normalViewPr>
  <p:slideViewPr>
    <p:cSldViewPr snapToGrid="0">
      <p:cViewPr varScale="1">
        <p:scale>
          <a:sx n="90" d="100"/>
          <a:sy n="90" d="100"/>
        </p:scale>
        <p:origin x="336"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5EF050-66D9-0EBD-76DB-9AF485E473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0F9E69-75BB-29AF-6F3E-6F424368CD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F34D8-3227-5347-8FFE-DB422BEF00EC}" type="datetimeFigureOut">
              <a:rPr lang="en-US" smtClean="0"/>
              <a:t>5/2/2025</a:t>
            </a:fld>
            <a:endParaRPr lang="en-US" dirty="0"/>
          </a:p>
        </p:txBody>
      </p:sp>
      <p:sp>
        <p:nvSpPr>
          <p:cNvPr id="4" name="Footer Placeholder 3">
            <a:extLst>
              <a:ext uri="{FF2B5EF4-FFF2-40B4-BE49-F238E27FC236}">
                <a16:creationId xmlns:a16="http://schemas.microsoft.com/office/drawing/2014/main" id="{02E8EE71-360A-4025-7FA6-F13AF00CE6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Title Sample</a:t>
            </a:r>
          </a:p>
        </p:txBody>
      </p:sp>
      <p:sp>
        <p:nvSpPr>
          <p:cNvPr id="5" name="Slide Number Placeholder 4">
            <a:extLst>
              <a:ext uri="{FF2B5EF4-FFF2-40B4-BE49-F238E27FC236}">
                <a16:creationId xmlns:a16="http://schemas.microsoft.com/office/drawing/2014/main" id="{94C8FF78-5413-D556-A68E-793FF62F08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A53B9A-7EDC-6744-9088-B64536212302}" type="slidenum">
              <a:rPr lang="en-US" smtClean="0"/>
              <a:t>‹#›</a:t>
            </a:fld>
            <a:endParaRPr lang="en-US" dirty="0"/>
          </a:p>
        </p:txBody>
      </p:sp>
    </p:spTree>
    <p:extLst>
      <p:ext uri="{BB962C8B-B14F-4D97-AF65-F5344CB8AC3E}">
        <p14:creationId xmlns:p14="http://schemas.microsoft.com/office/powerpoint/2010/main" val="9575275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35D64-A5D0-498D-86C5-5CC30696E390}" type="datetimeFigureOut">
              <a:rPr lang="en-US" smtClean="0"/>
              <a:t>5/2/2025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Title Sample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76A66-2C66-49BF-9F68-E60B96047F27}" type="slidenum">
              <a:rPr lang="en-US" smtClean="0"/>
              <a:t>‹#›</a:t>
            </a:fld>
            <a:endParaRPr lang="en-US" dirty="0"/>
          </a:p>
        </p:txBody>
      </p:sp>
    </p:spTree>
    <p:extLst>
      <p:ext uri="{BB962C8B-B14F-4D97-AF65-F5344CB8AC3E}">
        <p14:creationId xmlns:p14="http://schemas.microsoft.com/office/powerpoint/2010/main" val="15808381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latin typeface="Calibri" panose="020F0502020204030204" pitchFamily="34" charset="0"/>
                <a:ea typeface="Calibri" panose="020F0502020204030204" pitchFamily="34" charset="0"/>
                <a:cs typeface="Calibri" panose="020F0502020204030204" pitchFamily="34" charset="0"/>
              </a:rPr>
              <a:t>A Workplace Safety Committee is a joint employer and employee committee established at a workplace for the purpose of hazard detection and accident and illness prevention activities.  More and more employers are discovering that safety really does pay.  Employers who follow Pennsylvania’s workplace safety committee requirements and regulations can apply for state certification and receive annual 5 percent discounts on workers’ compensation insurance premiums.   Application is made through the Pennsylvania Department of Labor &amp; Industry, Bureau of Workers’ Compensation, Health &amp; Safety Division. </a:t>
            </a: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E6565F-989E-469C-9F9D-C4703DCC31E0}" type="slidenum">
              <a:rPr lang="en-US" altLang="en-US" smtClean="0">
                <a:latin typeface="Arial" panose="020B0604020202020204" pitchFamily="34" charset="0"/>
              </a:rPr>
              <a:pPr>
                <a:spcBef>
                  <a:spcPct val="0"/>
                </a:spcBef>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147927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129.2. Definitions.</a:t>
            </a:r>
          </a:p>
          <a:p>
            <a:r>
              <a:rPr lang="en-US" sz="1200" b="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Quorum</a:t>
            </a: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 majority of permanent workplace safety committee members. [more than half]</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307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1" i="0" dirty="0">
                <a:solidFill>
                  <a:srgbClr val="333333"/>
                </a:solidFill>
                <a:effectLst/>
                <a:latin typeface="+mn-lt"/>
              </a:rPr>
              <a:t>§ 129.1005. Committee responsibilities.</a:t>
            </a:r>
          </a:p>
          <a:p>
            <a:pPr algn="l"/>
            <a:r>
              <a:rPr lang="en-US" sz="1200" b="0" i="0" dirty="0">
                <a:solidFill>
                  <a:srgbClr val="333333"/>
                </a:solidFill>
                <a:effectLst/>
                <a:latin typeface="+mn-lt"/>
              </a:rPr>
              <a:t> (a)  To qualify for certification, workplace safety committees shall have responsibilities including:</a:t>
            </a:r>
          </a:p>
          <a:p>
            <a:pPr algn="l"/>
            <a:r>
              <a:rPr lang="en-US" sz="1200" b="0" i="0" dirty="0">
                <a:solidFill>
                  <a:srgbClr val="333333"/>
                </a:solidFill>
                <a:effectLst/>
                <a:latin typeface="+mn-lt"/>
              </a:rPr>
              <a:t>   (1)  Representing the accident and illness prevention concerns of employees at every applicant-employer workplace.</a:t>
            </a:r>
          </a:p>
          <a:p>
            <a:pPr algn="l"/>
            <a:r>
              <a:rPr lang="en-US" sz="1200" b="0" i="0" dirty="0">
                <a:solidFill>
                  <a:srgbClr val="333333"/>
                </a:solidFill>
                <a:effectLst/>
                <a:latin typeface="+mn-lt"/>
              </a:rPr>
              <a:t>   (2)  Reviewing the applicant-employer’s hazard detection and accident and illness prevention programs and formulating written proposals.</a:t>
            </a:r>
          </a:p>
          <a:p>
            <a:pPr algn="l"/>
            <a:r>
              <a:rPr lang="en-US" sz="1200" b="0" i="0" dirty="0">
                <a:solidFill>
                  <a:srgbClr val="333333"/>
                </a:solidFill>
                <a:effectLst/>
                <a:latin typeface="+mn-lt"/>
              </a:rPr>
              <a:t>   (3)  Establishing procedures for periodic workplace inspections by the safety committees for the purpose of locating and identifying health and safety hazards. The locations and identity of hazards shall be documented in writing, and the committees shall make proposals to the applicant-employer regarding correction of the hazards.</a:t>
            </a:r>
          </a:p>
          <a:p>
            <a:pPr algn="l"/>
            <a:r>
              <a:rPr lang="en-US" sz="1200" b="0" i="0" dirty="0">
                <a:solidFill>
                  <a:srgbClr val="333333"/>
                </a:solidFill>
                <a:effectLst/>
                <a:latin typeface="+mn-lt"/>
              </a:rPr>
              <a:t>   (4)  Conducting review of incidents resulting in work-related deaths, injuries and illnesses and of complaints regarding health and safety hazards made by committee members or other employees.</a:t>
            </a:r>
          </a:p>
          <a:p>
            <a:pPr algn="l"/>
            <a:r>
              <a:rPr lang="en-US" sz="1200" b="0" i="0" dirty="0">
                <a:solidFill>
                  <a:srgbClr val="333333"/>
                </a:solidFill>
                <a:effectLst/>
                <a:latin typeface="+mn-lt"/>
              </a:rPr>
              <a:t>   (5)  Conducting follow-up evaluations of newly implemented health and safety equipment or health and safety procedures to assess their effectiveness.</a:t>
            </a:r>
          </a:p>
          <a:p>
            <a:pPr algn="l"/>
            <a:r>
              <a:rPr lang="en-US" sz="1200" b="0" i="0" dirty="0">
                <a:solidFill>
                  <a:srgbClr val="333333"/>
                </a:solidFill>
                <a:effectLst/>
                <a:latin typeface="+mn-lt"/>
              </a:rPr>
              <a:t>   (6)  Establishing a system to allow the committee members to obtain safety-related proposals, reports of hazards or other information directly from persons involved in the operation of the workplace. </a:t>
            </a:r>
          </a:p>
          <a:p>
            <a:pPr algn="l"/>
            <a:endParaRPr lang="en-US" sz="1200" b="0" i="0" dirty="0">
              <a:solidFill>
                <a:srgbClr val="333333"/>
              </a:solidFill>
              <a:effectLst/>
              <a:latin typeface="+mn-lt"/>
            </a:endParaRPr>
          </a:p>
          <a:p>
            <a:pPr algn="l"/>
            <a:r>
              <a:rPr lang="en-US" sz="1200" b="0" i="0" dirty="0">
                <a:solidFill>
                  <a:srgbClr val="333333"/>
                </a:solidFill>
                <a:effectLst/>
                <a:latin typeface="+mn-lt"/>
              </a:rPr>
              <a:t>Good OSHA website on Incident Investigations:        www.osha.gov/incident-investigation  </a:t>
            </a: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605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2000" b="1" i="0" dirty="0">
                <a:solidFill>
                  <a:srgbClr val="333333"/>
                </a:solidFill>
                <a:effectLst/>
                <a:latin typeface="New Century Schoolbook"/>
              </a:rPr>
              <a:t>§ </a:t>
            </a:r>
            <a:r>
              <a:rPr lang="en-US" sz="1200" b="1" i="0" dirty="0">
                <a:solidFill>
                  <a:srgbClr val="333333"/>
                </a:solidFill>
                <a:effectLst/>
                <a:latin typeface="+mn-lt"/>
              </a:rPr>
              <a:t>129.1005. Committee responsibilities.</a:t>
            </a:r>
          </a:p>
          <a:p>
            <a:pPr algn="l"/>
            <a:r>
              <a:rPr lang="en-US" sz="1200" b="0" i="0" dirty="0">
                <a:solidFill>
                  <a:srgbClr val="333333"/>
                </a:solidFill>
                <a:effectLst/>
                <a:latin typeface="+mn-lt"/>
              </a:rPr>
              <a:t> (b)  A quorum of committee members shall meet at least monthly.</a:t>
            </a:r>
          </a:p>
          <a:p>
            <a:pPr algn="l"/>
            <a:r>
              <a:rPr lang="en-US" sz="1200" b="0" i="0" dirty="0">
                <a:solidFill>
                  <a:srgbClr val="333333"/>
                </a:solidFill>
                <a:effectLst/>
                <a:latin typeface="+mn-lt"/>
              </a:rPr>
              <a:t> (c)  The committees shall additionally:</a:t>
            </a:r>
          </a:p>
          <a:p>
            <a:pPr algn="l"/>
            <a:r>
              <a:rPr lang="en-US" sz="1200" b="0" i="0" dirty="0">
                <a:solidFill>
                  <a:srgbClr val="333333"/>
                </a:solidFill>
                <a:effectLst/>
                <a:latin typeface="+mn-lt"/>
              </a:rPr>
              <a:t>   (1)  Develop operating procedures, such as rules or bylaws, prescribing the committees’ duties.</a:t>
            </a:r>
          </a:p>
          <a:p>
            <a:pPr algn="l"/>
            <a:r>
              <a:rPr lang="en-US" sz="1200" b="0" i="0" dirty="0">
                <a:solidFill>
                  <a:srgbClr val="333333"/>
                </a:solidFill>
                <a:effectLst/>
                <a:latin typeface="+mn-lt"/>
              </a:rPr>
              <a:t>   (2)  Develop and maintain membership lists.</a:t>
            </a:r>
          </a:p>
          <a:p>
            <a:pPr algn="l"/>
            <a:r>
              <a:rPr lang="en-US" sz="1200" b="0" i="0" dirty="0">
                <a:solidFill>
                  <a:srgbClr val="333333"/>
                </a:solidFill>
                <a:effectLst/>
                <a:latin typeface="+mn-lt"/>
              </a:rPr>
              <a:t>   (3)  Develop a written agenda for each committee meeting.</a:t>
            </a:r>
          </a:p>
          <a:p>
            <a:pPr algn="l"/>
            <a:r>
              <a:rPr lang="en-US" sz="1200" b="0" i="0" dirty="0">
                <a:solidFill>
                  <a:srgbClr val="333333"/>
                </a:solidFill>
                <a:effectLst/>
                <a:latin typeface="+mn-lt"/>
              </a:rPr>
              <a:t>   (4)  Maintain committee meeting attendance lists.</a:t>
            </a:r>
          </a:p>
          <a:p>
            <a:pPr algn="l"/>
            <a:r>
              <a:rPr lang="en-US" sz="1200" b="0" i="0" dirty="0">
                <a:solidFill>
                  <a:srgbClr val="333333"/>
                </a:solidFill>
                <a:effectLst/>
                <a:latin typeface="+mn-lt"/>
              </a:rPr>
              <a:t>   (5)  Take and maintain minutes of each committee meeting, which the applicant-employer shall review. Copies of minutes shall be posted or made available for all employees and shall be sent to each committee member.</a:t>
            </a:r>
          </a:p>
          <a:p>
            <a:pPr algn="l"/>
            <a:r>
              <a:rPr lang="en-US" sz="1200" b="0" i="0" dirty="0">
                <a:solidFill>
                  <a:srgbClr val="333333"/>
                </a:solidFill>
                <a:effectLst/>
                <a:latin typeface="+mn-lt"/>
              </a:rPr>
              <a:t>   (6)  Ensure that the reports, evaluations and proposals of the committees become part of the minutes of the meeting which shall include:</a:t>
            </a:r>
          </a:p>
          <a:p>
            <a:pPr algn="l"/>
            <a:r>
              <a:rPr lang="en-US" sz="1200" b="0" i="0" dirty="0">
                <a:solidFill>
                  <a:srgbClr val="333333"/>
                </a:solidFill>
                <a:effectLst/>
                <a:latin typeface="+mn-lt"/>
              </a:rPr>
              <a:t>     (i)   Inspection reports.</a:t>
            </a:r>
          </a:p>
          <a:p>
            <a:pPr algn="l"/>
            <a:r>
              <a:rPr lang="en-US" sz="1200" b="0" i="0" dirty="0">
                <a:solidFill>
                  <a:srgbClr val="333333"/>
                </a:solidFill>
                <a:effectLst/>
                <a:latin typeface="+mn-lt"/>
              </a:rPr>
              <a:t>     (ii)   Reports on specific hazards and corrective measures taken.</a:t>
            </a:r>
          </a:p>
          <a:p>
            <a:pPr algn="l"/>
            <a:r>
              <a:rPr lang="en-US" sz="1200" b="0" i="0" dirty="0">
                <a:solidFill>
                  <a:srgbClr val="333333"/>
                </a:solidFill>
                <a:effectLst/>
                <a:latin typeface="+mn-lt"/>
              </a:rPr>
              <a:t>     (iii)   Reports on workplace injuries or illnesses.</a:t>
            </a:r>
          </a:p>
          <a:p>
            <a:pPr algn="l"/>
            <a:r>
              <a:rPr lang="en-US" sz="1200" b="0" i="0" dirty="0">
                <a:solidFill>
                  <a:srgbClr val="333333"/>
                </a:solidFill>
                <a:effectLst/>
                <a:latin typeface="+mn-lt"/>
              </a:rPr>
              <a:t>     (iv)   Management responses to committee reports.</a:t>
            </a:r>
          </a:p>
          <a:p>
            <a:pPr algn="l"/>
            <a:r>
              <a:rPr lang="en-US" sz="1200" b="0" i="0" dirty="0">
                <a:solidFill>
                  <a:srgbClr val="333333"/>
                </a:solidFill>
                <a:effectLst/>
                <a:latin typeface="+mn-lt"/>
              </a:rPr>
              <a:t>   (7)  Make decisions by majority vote.</a:t>
            </a:r>
            <a:br>
              <a:rPr lang="en-US" sz="1200" b="0" i="0" dirty="0">
                <a:solidFill>
                  <a:srgbClr val="333333"/>
                </a:solidFill>
                <a:effectLst/>
                <a:latin typeface="+mn-lt"/>
              </a:rPr>
            </a:br>
            <a:endParaRPr lang="en-US" sz="1200" b="0" i="0" dirty="0">
              <a:solidFill>
                <a:srgbClr val="333333"/>
              </a:solidFill>
              <a:effectLst/>
              <a:latin typeface="+mn-lt"/>
            </a:endParaRPr>
          </a:p>
          <a:p>
            <a:br>
              <a:rPr lang="en-US" sz="1200" dirty="0">
                <a:latin typeface="+mn-lt"/>
              </a:rPr>
            </a:br>
            <a:endParaRPr lang="en-US" altLang="en-US" sz="1200" dirty="0">
              <a:latin typeface="+mn-lt"/>
              <a:ea typeface="Calibri" panose="020F0502020204030204" pitchFamily="34" charset="0"/>
              <a:cs typeface="Calibri" panose="020F0502020204030204" pitchFamily="34" charset="0"/>
            </a:endParaRP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6786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1" i="0" dirty="0">
                <a:solidFill>
                  <a:srgbClr val="333333"/>
                </a:solidFill>
                <a:effectLst/>
                <a:latin typeface="+mn-lt"/>
              </a:rPr>
              <a:t>§ 129.1006. Committee member training.</a:t>
            </a:r>
          </a:p>
          <a:p>
            <a:pPr algn="l"/>
            <a:r>
              <a:rPr lang="en-US" sz="1200" b="0" i="0" dirty="0">
                <a:solidFill>
                  <a:srgbClr val="333333"/>
                </a:solidFill>
                <a:effectLst/>
                <a:latin typeface="+mn-lt"/>
              </a:rPr>
              <a:t> (a)  The applicant-employer shall, itself or through its insurer, provide adequate, annual training programs for each committee member listed in the application.</a:t>
            </a:r>
          </a:p>
          <a:p>
            <a:pPr algn="l"/>
            <a:r>
              <a:rPr lang="en-US" sz="1200" b="0" i="0" dirty="0">
                <a:solidFill>
                  <a:srgbClr val="333333"/>
                </a:solidFill>
                <a:effectLst/>
                <a:latin typeface="+mn-lt"/>
              </a:rPr>
              <a:t> (b)  Annually required committee member training shall at a minimum address:</a:t>
            </a:r>
          </a:p>
          <a:p>
            <a:pPr algn="l"/>
            <a:r>
              <a:rPr lang="en-US" sz="1200" b="0" i="0" dirty="0">
                <a:solidFill>
                  <a:srgbClr val="333333"/>
                </a:solidFill>
                <a:effectLst/>
                <a:latin typeface="+mn-lt"/>
              </a:rPr>
              <a:t>   (1)  Hazard detection and inspection.</a:t>
            </a:r>
          </a:p>
          <a:p>
            <a:pPr algn="l"/>
            <a:r>
              <a:rPr lang="en-US" sz="1200" b="0" i="0" dirty="0">
                <a:solidFill>
                  <a:srgbClr val="333333"/>
                </a:solidFill>
                <a:effectLst/>
                <a:latin typeface="+mn-lt"/>
              </a:rPr>
              <a:t>   (2)  Accident and illness prevention and investigation (including substance abuse awareness and prevention training*), safety committee structure and operation.</a:t>
            </a:r>
          </a:p>
          <a:p>
            <a:pPr algn="l"/>
            <a:r>
              <a:rPr lang="en-US" sz="1200" b="0" i="0" dirty="0">
                <a:solidFill>
                  <a:srgbClr val="333333"/>
                </a:solidFill>
                <a:effectLst/>
                <a:latin typeface="+mn-lt"/>
              </a:rPr>
              <a:t>   (3)  Other health and safety concerns specific to the business of the applicant-employer.</a:t>
            </a:r>
          </a:p>
          <a:p>
            <a:pPr algn="l"/>
            <a:r>
              <a:rPr lang="en-US" sz="1200" b="0" i="0" dirty="0">
                <a:solidFill>
                  <a:srgbClr val="333333"/>
                </a:solidFill>
                <a:effectLst/>
                <a:latin typeface="+mn-lt"/>
              </a:rPr>
              <a:t> (c)  Prior to submitting an application to the Bureau and annually thereafter, all committee members shall receive training in the topics listed in subsection (b) from individuals who meet Bureau requirements for accident and illness prevention services providers as defined in Subchapter E (relating to accident and illness prevention services providers requirements) or who have been recognized by the Bureau as qualified trainers.</a:t>
            </a:r>
          </a:p>
          <a:p>
            <a:pPr algn="l"/>
            <a:r>
              <a:rPr lang="en-US" sz="1200" b="0" i="0" dirty="0">
                <a:solidFill>
                  <a:srgbClr val="333333"/>
                </a:solidFill>
                <a:effectLst/>
                <a:latin typeface="+mn-lt"/>
              </a:rPr>
              <a:t> (d)  Applicant-employers are responsible for providing verification of trainer qualifications to the Bureau and supplying, as necessary, documentation supporting individual trainer qualifications.</a:t>
            </a:r>
          </a:p>
          <a:p>
            <a:pPr algn="l"/>
            <a:r>
              <a:rPr lang="en-US" sz="1200" b="0" i="0" dirty="0">
                <a:solidFill>
                  <a:srgbClr val="333333"/>
                </a:solidFill>
                <a:effectLst/>
                <a:latin typeface="+mn-lt"/>
              </a:rPr>
              <a:t> (e)  The applicant-employer shall maintain written records of safety committee training including:</a:t>
            </a:r>
          </a:p>
          <a:p>
            <a:pPr algn="l"/>
            <a:r>
              <a:rPr lang="en-US" sz="1200" b="0" i="0" dirty="0">
                <a:solidFill>
                  <a:srgbClr val="333333"/>
                </a:solidFill>
                <a:effectLst/>
                <a:latin typeface="+mn-lt"/>
              </a:rPr>
              <a:t>   (1)  The names of committee members trained.</a:t>
            </a:r>
          </a:p>
          <a:p>
            <a:pPr algn="l"/>
            <a:r>
              <a:rPr lang="en-US" sz="1200" b="0" i="0" dirty="0">
                <a:solidFill>
                  <a:srgbClr val="333333"/>
                </a:solidFill>
                <a:effectLst/>
                <a:latin typeface="+mn-lt"/>
              </a:rPr>
              <a:t>   (2)  The dates of training.</a:t>
            </a:r>
          </a:p>
          <a:p>
            <a:pPr algn="l"/>
            <a:r>
              <a:rPr lang="en-US" sz="1200" b="0" i="0" dirty="0">
                <a:solidFill>
                  <a:srgbClr val="333333"/>
                </a:solidFill>
                <a:effectLst/>
                <a:latin typeface="+mn-lt"/>
              </a:rPr>
              <a:t>   (3)  The training time period.</a:t>
            </a:r>
          </a:p>
          <a:p>
            <a:pPr algn="l"/>
            <a:r>
              <a:rPr lang="en-US" sz="1200" b="0" i="0" dirty="0">
                <a:solidFill>
                  <a:srgbClr val="333333"/>
                </a:solidFill>
                <a:effectLst/>
                <a:latin typeface="+mn-lt"/>
              </a:rPr>
              <a:t>   (4)  The training methodology.</a:t>
            </a:r>
          </a:p>
          <a:p>
            <a:pPr algn="l"/>
            <a:r>
              <a:rPr lang="en-US" sz="1200" b="0" i="0" dirty="0">
                <a:solidFill>
                  <a:srgbClr val="333333"/>
                </a:solidFill>
                <a:effectLst/>
                <a:latin typeface="+mn-lt"/>
              </a:rPr>
              <a:t>   (5)  The names and credentials of personnel conducting the training.</a:t>
            </a:r>
          </a:p>
          <a:p>
            <a:pPr algn="l"/>
            <a:r>
              <a:rPr lang="en-US" sz="1200" b="0" i="0" dirty="0">
                <a:solidFill>
                  <a:srgbClr val="333333"/>
                </a:solidFill>
                <a:effectLst/>
                <a:latin typeface="+mn-lt"/>
              </a:rPr>
              <a:t>   (6)  The names of training organizations sponsoring training, if applicable.</a:t>
            </a:r>
          </a:p>
          <a:p>
            <a:pPr algn="l"/>
            <a:r>
              <a:rPr lang="en-US" sz="1200" b="0" i="0" dirty="0">
                <a:solidFill>
                  <a:srgbClr val="333333"/>
                </a:solidFill>
                <a:effectLst/>
                <a:latin typeface="+mn-lt"/>
              </a:rPr>
              <a:t>   (7)  The training location.</a:t>
            </a:r>
          </a:p>
          <a:p>
            <a:pPr algn="l"/>
            <a:r>
              <a:rPr lang="en-US" sz="1200" b="0" i="0" dirty="0">
                <a:solidFill>
                  <a:srgbClr val="333333"/>
                </a:solidFill>
                <a:effectLst/>
                <a:latin typeface="+mn-lt"/>
              </a:rPr>
              <a:t>   (8)  The training topics.</a:t>
            </a:r>
          </a:p>
          <a:p>
            <a:pPr algn="l"/>
            <a:endParaRPr lang="en-US" sz="1200"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mn-lt"/>
              </a:rPr>
              <a:t>* Opioid painkiller use added to training topics per </a:t>
            </a:r>
            <a:r>
              <a:rPr lang="en-US" sz="1200" b="0" i="0" dirty="0">
                <a:solidFill>
                  <a:srgbClr val="000000"/>
                </a:solidFill>
                <a:effectLst/>
                <a:latin typeface="+mn-lt"/>
              </a:rPr>
              <a:t>P.L.258, No.57, June 30, 2021.</a:t>
            </a:r>
            <a:endParaRPr lang="en-US" sz="1200" b="0" i="0" dirty="0">
              <a:solidFill>
                <a:srgbClr val="333333"/>
              </a:solidFill>
              <a:effectLst/>
              <a:latin typeface="+mn-lt"/>
            </a:endParaRP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798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Examples of Timing of Certification Application </a:t>
            </a:r>
          </a:p>
          <a:p>
            <a:pPr algn="l"/>
            <a:endPar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Workers’ Compensation Insurance Premium Renewal Date: July 1</a:t>
            </a:r>
          </a:p>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Initial application: Apply between April 2 and May 31 (90 and 30 days)</a:t>
            </a:r>
          </a:p>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Renewal application: Apply between April 2 and June 15 (90 and 15 days)</a:t>
            </a:r>
          </a:p>
          <a:p>
            <a:pPr algn="l"/>
            <a:endPar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129.1002. Application for initial certification.</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An applicant-employer desiring to apply for certification of its workplace safety committee shall file form LIBC-372, </a:t>
            </a:r>
            <a:r>
              <a:rPr lang="en-US" sz="1200" b="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Application for Certification of Workplace Safety Committee</a:t>
            </a: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with the Bureau. An application shall be filed for each legal entity of the applicant-employer and shall include all information and documentation requested in form LIBC-372.</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  An applicant-employer shall file one application which shall incorporate all of the applicable applicant-employer workplaces within this Commonwealth.</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  Applications shall be submitted to the Bureau between 90- and 30-calendar days prior to the annual renewal of a workers’ compensation policy, self-insurance renewal year or group self-insurance fund year.</a:t>
            </a:r>
          </a:p>
          <a:p>
            <a:pPr algn="l"/>
            <a:endPar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129.1003. Minimum eligibility requirements.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An applicant-employer’s committees shall be located within this Commonwealth.</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  The committee shall be in existence and operating according to the requirements of this subchapter for 6 full, consecutive calendar months prior to the signing, dating and submission of the application.</a:t>
            </a: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5329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1" i="0" dirty="0">
                <a:solidFill>
                  <a:srgbClr val="333333"/>
                </a:solidFill>
                <a:effectLst/>
                <a:latin typeface="+mn-lt"/>
              </a:rPr>
              <a:t>Examples of Timing of Certification Application </a:t>
            </a:r>
          </a:p>
          <a:p>
            <a:pPr algn="l"/>
            <a:endParaRPr lang="en-US" sz="1200" b="1" i="0" dirty="0">
              <a:solidFill>
                <a:srgbClr val="333333"/>
              </a:solidFill>
              <a:effectLst/>
              <a:latin typeface="+mn-lt"/>
            </a:endParaRPr>
          </a:p>
          <a:p>
            <a:pPr algn="l"/>
            <a:r>
              <a:rPr lang="en-US" sz="1200" b="1" i="0" dirty="0">
                <a:solidFill>
                  <a:srgbClr val="333333"/>
                </a:solidFill>
                <a:effectLst/>
                <a:latin typeface="+mn-lt"/>
              </a:rPr>
              <a:t>Workers’ Compensation Insurance Premium Renewal Date: July 1</a:t>
            </a:r>
          </a:p>
          <a:p>
            <a:pPr algn="l"/>
            <a:r>
              <a:rPr lang="en-US" sz="1200" b="1" i="0" dirty="0">
                <a:solidFill>
                  <a:srgbClr val="333333"/>
                </a:solidFill>
                <a:effectLst/>
                <a:latin typeface="+mn-lt"/>
              </a:rPr>
              <a:t>Initial application: Apply between April 2 and May 31 (90 and 30 days)</a:t>
            </a:r>
          </a:p>
          <a:p>
            <a:pPr algn="l"/>
            <a:r>
              <a:rPr lang="en-US" sz="1200" b="1" i="0" dirty="0">
                <a:solidFill>
                  <a:srgbClr val="333333"/>
                </a:solidFill>
                <a:effectLst/>
                <a:latin typeface="+mn-lt"/>
              </a:rPr>
              <a:t>Renewal application: Apply between April 2 and June 15 (90 and 15 days)</a:t>
            </a:r>
          </a:p>
          <a:p>
            <a:pPr algn="l"/>
            <a:endParaRPr lang="en-US" sz="1200" b="1" i="0" dirty="0">
              <a:solidFill>
                <a:srgbClr val="333333"/>
              </a:solidFill>
              <a:effectLst/>
              <a:latin typeface="+mn-lt"/>
            </a:endParaRPr>
          </a:p>
          <a:p>
            <a:pPr algn="l"/>
            <a:endParaRPr lang="en-US" sz="1200" b="1" i="0" dirty="0">
              <a:solidFill>
                <a:srgbClr val="333333"/>
              </a:solidFill>
              <a:effectLst/>
              <a:latin typeface="+mn-lt"/>
            </a:endParaRPr>
          </a:p>
          <a:p>
            <a:pPr algn="l"/>
            <a:r>
              <a:rPr lang="en-US" sz="1200" b="1" i="0" dirty="0">
                <a:solidFill>
                  <a:srgbClr val="333333"/>
                </a:solidFill>
                <a:effectLst/>
                <a:latin typeface="+mn-lt"/>
              </a:rPr>
              <a:t>§ 129.1008. Certification renewal affidavit.</a:t>
            </a:r>
          </a:p>
          <a:p>
            <a:pPr algn="l"/>
            <a:r>
              <a:rPr lang="en-US" sz="1200" b="0" i="0" dirty="0">
                <a:solidFill>
                  <a:srgbClr val="333333"/>
                </a:solidFill>
                <a:effectLst/>
                <a:latin typeface="+mn-lt"/>
              </a:rPr>
              <a:t> (a)  After initial certification, the applicant-employer may, using form LIBC-372R, </a:t>
            </a:r>
            <a:r>
              <a:rPr lang="en-US" sz="1200" b="0" i="1" dirty="0">
                <a:solidFill>
                  <a:srgbClr val="333333"/>
                </a:solidFill>
                <a:effectLst/>
                <a:latin typeface="+mn-lt"/>
              </a:rPr>
              <a:t>Certification Renewal Affidavit of Workplace Safety Committee</a:t>
            </a:r>
            <a:r>
              <a:rPr lang="en-US" sz="1200" b="0" i="0" dirty="0">
                <a:solidFill>
                  <a:srgbClr val="333333"/>
                </a:solidFill>
                <a:effectLst/>
                <a:latin typeface="+mn-lt"/>
              </a:rPr>
              <a:t>, apply to the Bureau for renewal of its initial safety committee certification. Affidavits will be generated by the Bureau and provided to eligible applicant-employers for submission. Affidavits shall be submitted to the Bureau between 90 and 15 calendar days prior to the annual renewal of a workers’ compensation policy, self-insurance renewal year or group self-insurance fund year. Certification may be renewed for a total of 4 remaining years after the initial certification.</a:t>
            </a:r>
          </a:p>
          <a:p>
            <a:pPr algn="l"/>
            <a:r>
              <a:rPr lang="en-US" sz="1200" b="0" i="0" dirty="0">
                <a:solidFill>
                  <a:srgbClr val="333333"/>
                </a:solidFill>
                <a:effectLst/>
                <a:latin typeface="+mn-lt"/>
              </a:rPr>
              <a:t> (b)  If an applicant-employer has established additional safety committees which have not previously been certified, an Application for Certification of Workplace Safety Committee shall be completed and approved by the Bureau before certification renewal may be granted. Certification renewal approval is granted to an applicant-employer who, by signing the acknowledgements and agreements page of the affidavit, attests that the certified workplace safety committee has continued to operate according to the requirements upon which initial certification approval was based. Employers will not disband committees except for valid business reasons.</a:t>
            </a:r>
          </a:p>
          <a:p>
            <a:pPr algn="l"/>
            <a:endParaRPr lang="en-US" sz="1200"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mn-lt"/>
              </a:rPr>
              <a:t>* </a:t>
            </a:r>
            <a:r>
              <a:rPr lang="en-US" sz="1200" b="0" i="0" dirty="0">
                <a:solidFill>
                  <a:srgbClr val="0070C0"/>
                </a:solidFill>
                <a:effectLst/>
                <a:latin typeface="+mn-lt"/>
              </a:rPr>
              <a:t> </a:t>
            </a:r>
            <a:r>
              <a:rPr lang="en-US" sz="1200" dirty="0">
                <a:solidFill>
                  <a:srgbClr val="0070C0"/>
                </a:solidFill>
                <a:effectLst/>
                <a:latin typeface="+mn-lt"/>
                <a:ea typeface="Arial Unicode MS"/>
                <a:cs typeface="Arial Unicode MS"/>
              </a:rPr>
              <a:t>Updated per Act 202, Pa State Bill 813, Section 1002 (December 9, 2002): E</a:t>
            </a:r>
            <a:r>
              <a:rPr lang="en-US" sz="1200" dirty="0">
                <a:solidFill>
                  <a:srgbClr val="0070C0"/>
                </a:solidFill>
                <a:effectLst/>
                <a:latin typeface="+mn-lt"/>
                <a:ea typeface="Times New Roman" panose="02020603050405020304" pitchFamily="18" charset="0"/>
              </a:rPr>
              <a:t>mployers with certified safety committees may renew certification for an unlimited number of times as long as they: 1) continue to meet all requirements for certification; (2) submit the properly completed certification renewal forms between 90 and 15 days in advance of their workers’ compensation policy renewal date; and (3) maintain workers’ compensation insurance with a carrier licensed in Pennsylvania</a:t>
            </a:r>
            <a:endParaRPr lang="en-US" sz="1200" b="0" i="0" dirty="0">
              <a:solidFill>
                <a:srgbClr val="333333"/>
              </a:solidFill>
              <a:effectLst/>
              <a:latin typeface="+mn-lt"/>
            </a:endParaRPr>
          </a:p>
          <a:p>
            <a:pPr algn="l"/>
            <a:r>
              <a:rPr lang="en-US" sz="1200" b="0" i="0" dirty="0">
                <a:solidFill>
                  <a:srgbClr val="333333"/>
                </a:solidFill>
                <a:effectLst/>
                <a:latin typeface="+mn-lt"/>
              </a:rPr>
              <a:t> </a:t>
            </a: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8802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129.1007. Certification.</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If the Bureau determines that the applicant-employer’s committees meets the requirements, it will send a letter of certification approval to the applicant-employer. The Bureau will grant certification approval to an applicant-employer who, by signing the acknowledgements and agreements page of the application, agrees to continue to operate the workplace safety committee according to all requirements upon which initial certification is based. The employer may not disband committees except for valid business reasons.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  The insured applicant-employer shall submit a copy of the letter of certification approval to its insurer to receive an initial 5% reduction of its workers’ compensation premium. The reduction will be effective upon the commencement of the policy renewal period next following the date of Bureau certification. An applicant-employer who is a member of a group self-insurance fund established to grant a 5% reduction in annual member contributions, shall submit a copy of the letter of certification to its group self-insurance fund administrator to receive the initial 5% contribution reduction. The reduction will be effective at the commencement of the next group self-insurance fund year following certification.</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  The Bureau will notify the Pennsylvania Compensation Rating Bureau of approved insured applicant-employers.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(d)  If an application is disapproved, the applicant-employer will receive written notification listing specific reasons for disapproval. The applicant-employer may resubmit a corrected application for reconsideration prior to the renewal of its workers’ compensation policy, self-insurance renewal year or group self-insurance fund year. The applicant-employer may challenge the disapproval determination under Subchapter G (relating to hearings).</a:t>
            </a:r>
          </a:p>
          <a:p>
            <a:pPr algn="l"/>
            <a:endPar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129.1008. Certification renewal affidavit.</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After initial certification, the applicant-employer may, using form LIBC-372R, </a:t>
            </a:r>
            <a:r>
              <a:rPr lang="en-US" sz="1200" b="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Certification Renewal Affidavit of Workplace Safety Committee</a:t>
            </a:r>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apply to the Bureau for renewal of its initial safety committee certification. Affidavits will be generated by the Bureau and provided to eligible applicant-employers for submission. Affidavits shall be submitted to the Bureau between 90 and 15 calendar days prior to the annual renewal of a workers’ compensation policy, self-insurance renewal year or group self-insurance fund year. Certification may be renewed for a total of 4 remaining years after the initial certification.</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  If an applicant-employer has established additional safety committees which have not previously been certified, an Application for Certification of Workplace Safety Committee shall be completed and approved by the Bureau before certification renewal may be granted. Certification renewal approval is granted to an applicant-employer who, by signing the acknowledgements and agreements page of the affidavit, attests that the certified workplace safety committee has continued to operate according to the requirements upon which initial certification approval was based. Employers will not disband committees except for valid business reasons.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  If the Bureau determines that the applicant-employer has met certification renewal requirements, it will send a letter of certification renewal approval to the applicant-employer.</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(d)  An insured applicant-employer shall submit a copy of the letter of certification renewal to its insurer to receive a 5% premium reduction of its workers’ compensation insurance premium at the next renewal premium period following the date of Bureau certification renewal. An applicant-employer who is a member of a group self-insurance fund established to grant a 5% reduction in annual member contributions, shall submit a copy of the letter of certification renewal approval to its group self-insurance fund administrator to receive the renewal 5% contribution reduction. The reduction will be effective at the commencement of the next group self-insurance fund year following certification renewal.</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  The Bureau will notify the Pennsylvania Compensation Rating Bureau of all approved insured applicant-employers.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(f)  If a renewal affidavit is disapproved, the Bureau will notify the applicant-employer of the specific reasons for disapproval. The applicant-employer may resubmit a corrected renewal affidavit for reconsideration prior to the renewal of its workers’ compensation policy, self-insurance renewal year or group self-insurance fund year. The applicant-employer may challenge the disapproval under Subchapter G (relating to hearings).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765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33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662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08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effectLst/>
                <a:latin typeface="Arial Unicode MS"/>
                <a:ea typeface="Arial Unicode MS"/>
                <a:cs typeface="Arial Unicode MS"/>
              </a:rPr>
              <a:t>        </a:t>
            </a:r>
            <a:endParaRPr lang="en-US" dirty="0"/>
          </a:p>
        </p:txBody>
      </p:sp>
      <p:sp>
        <p:nvSpPr>
          <p:cNvPr id="4" name="Slide Number Placeholder 3"/>
          <p:cNvSpPr>
            <a:spLocks noGrp="1"/>
          </p:cNvSpPr>
          <p:nvPr>
            <p:ph type="sldNum" sz="quarter" idx="5"/>
          </p:nvPr>
        </p:nvSpPr>
        <p:spPr/>
        <p:txBody>
          <a:bodyPr/>
          <a:lstStyle/>
          <a:p>
            <a:fld id="{21BF4785-6A66-47DF-8DC8-B34396A674E0}" type="slidenum">
              <a:rPr lang="en-US" smtClean="0"/>
              <a:t>3</a:t>
            </a:fld>
            <a:endParaRPr lang="en-US" dirty="0"/>
          </a:p>
        </p:txBody>
      </p:sp>
    </p:spTree>
    <p:extLst>
      <p:ext uri="{BB962C8B-B14F-4D97-AF65-F5344CB8AC3E}">
        <p14:creationId xmlns:p14="http://schemas.microsoft.com/office/powerpoint/2010/main" val="1594298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7962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0222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589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F4785-6A66-47DF-8DC8-B34396A674E0}" type="slidenum">
              <a:rPr lang="en-US" smtClean="0"/>
              <a:t>24</a:t>
            </a:fld>
            <a:endParaRPr lang="en-US" dirty="0"/>
          </a:p>
        </p:txBody>
      </p:sp>
    </p:spTree>
    <p:extLst>
      <p:ext uri="{BB962C8B-B14F-4D97-AF65-F5344CB8AC3E}">
        <p14:creationId xmlns:p14="http://schemas.microsoft.com/office/powerpoint/2010/main" val="2255978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1116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5964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7813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Upcoming PATHS Webinars available from: https://www.pa.gov/en/services/dli/find-and-register-for-paths-workplace-safety-training-.html</a:t>
            </a:r>
          </a:p>
          <a:p>
            <a:endParaRPr lang="en-US" dirty="0"/>
          </a:p>
          <a:p>
            <a:r>
              <a:rPr lang="en-US" dirty="0"/>
              <a:t>Request for Topic Resources: https://forms.office.com/Pages/ResponsePage.aspx?id=QSiOQSgB1U2bbEf8Wpob3mV1QUieF2dOqe6x_REn8adUMVg5UFJGNERQOUVGVDBEMzBRRUVLT0dMUC4u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0E478-7D71-4FA0-9891-7B15296664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224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Website for additional information on the Pennsylvania Department of Health’s Occupational Safety &amp; Health Surveillance Program:   https://www.health.pa.gov/topics/envirohealth/Pages/PennOSHS.aspx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488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Website for additional information on the Pennsylvania Governor’s Award for Safety Excellence: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https://www.pa.gov/en/agencies/dli/resources/for-employers-and-educators/workers--compensation-for-employers/governor-s-award-for-safety-excellence--gase-.html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37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With the passage of the Pennsylvania Workers’ Compensation Act of 1915, employees became protected by employer-financed workers’ compensation insurance when injury, death, or disease resulted directly from employment.  Under workers’ compensation, an employer accepts liability for work injuries, regardless of fault (so the defenses of contributory negligence, assumption of risk, and the fellow-servant rule are not available to the employer).  In exchange, employers are protected from civil damage suits and the payment of sizeable settlements, even if there was negligence.  Periodically the Pennsylvania Legislature amends the Workers’ Compensation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2002: Employers with certified safety committees may renew certification for an unlimited number of times as long as they: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1) continue to meet all requirements for certification;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(2) submit the properly completed certification renewal forms between 90 and 15 days in advance of their workers’ compensation policy renewal date;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(3) maintain workers’ compensation insurance with a carrier licensed in Pennsylvania.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[Updated per Act 202, Pa State Bill 813, Section 1002 (December 9, 2002)].</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1BF4785-6A66-47DF-8DC8-B34396A674E0}" type="slidenum">
              <a:rPr lang="en-US" smtClean="0"/>
              <a:t>4</a:t>
            </a:fld>
            <a:endParaRPr lang="en-US" dirty="0"/>
          </a:p>
        </p:txBody>
      </p:sp>
    </p:spTree>
    <p:extLst>
      <p:ext uri="{BB962C8B-B14F-4D97-AF65-F5344CB8AC3E}">
        <p14:creationId xmlns:p14="http://schemas.microsoft.com/office/powerpoint/2010/main" val="117180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More than 13,000 workplace safety committees already certified in Pennsylvania and representing over 1.6 million employees have accumulated more than nine hundred thirty-six million cumulative total premium savings through April 2025 - Reflects 5% premium savings.  That’s money that is being reinvested in expanding businesses along with implementation of further safety and prevention efforts – but it’s no longer going toward insurance premiums!  In an increasingly competitive business climate, any opportunity to save money is welcomed.</a:t>
            </a:r>
          </a:p>
        </p:txBody>
      </p:sp>
      <p:sp>
        <p:nvSpPr>
          <p:cNvPr id="4" name="Slide Number Placeholder 3"/>
          <p:cNvSpPr>
            <a:spLocks noGrp="1"/>
          </p:cNvSpPr>
          <p:nvPr>
            <p:ph type="sldNum" sz="quarter" idx="5"/>
          </p:nvPr>
        </p:nvSpPr>
        <p:spPr/>
        <p:txBody>
          <a:bodyPr/>
          <a:lstStyle/>
          <a:p>
            <a:fld id="{21BF4785-6A66-47DF-8DC8-B34396A674E0}" type="slidenum">
              <a:rPr lang="en-US" smtClean="0"/>
              <a:t>5</a:t>
            </a:fld>
            <a:endParaRPr lang="en-US" dirty="0"/>
          </a:p>
        </p:txBody>
      </p:sp>
    </p:spTree>
    <p:extLst>
      <p:ext uri="{BB962C8B-B14F-4D97-AF65-F5344CB8AC3E}">
        <p14:creationId xmlns:p14="http://schemas.microsoft.com/office/powerpoint/2010/main" val="210076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r>
              <a:rPr lang="en-US" altLang="en-US" sz="1200" dirty="0">
                <a:latin typeface="Calibri" panose="020F0502020204030204" pitchFamily="34" charset="0"/>
                <a:ea typeface="Calibri" panose="020F0502020204030204" pitchFamily="34" charset="0"/>
                <a:cs typeface="Calibri" panose="020F0502020204030204" pitchFamily="34" charset="0"/>
              </a:rPr>
              <a:t>In addition to the 5 percent workers’ compensation insurance premium discount, certified workplace safety committees help reduce the employer’s cost of workers’ compensation insurance by identifying workplace hazards, reducing injuries, reducing claims, and reducing lost work time.  </a:t>
            </a:r>
          </a:p>
          <a:p>
            <a:endParaRPr lang="en-US" dirty="0"/>
          </a:p>
          <a:p>
            <a:r>
              <a:rPr lang="en-US" dirty="0"/>
              <a:t>In general, the amount of premium a company pays depends on its injury and illness record.  The fewer claims, the lower the premium that is paid. </a:t>
            </a:r>
          </a:p>
          <a:p>
            <a:endParaRPr lang="en-US" dirty="0"/>
          </a:p>
          <a:p>
            <a:r>
              <a:rPr lang="en-US" dirty="0"/>
              <a:t>There is potential to reduce EMR – Experience Modification Rating.  The employer’s loss experience is measured against the average for the industry and a factor called the Experience Modification Rate (EMR) is developed.  The experience modification system averages claims costs over a 3-year period.  An EMR average of 1.00 is average.  An EMR lower than 1.00 is better than average and a discount would be applied to the premium.  Alternatively, an EMR greater than 1.00 results in a surcharge. A company’s EMR directly affects the cost of their Workers’ Comp premium.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ea typeface="Calibri" panose="020F0502020204030204" pitchFamily="34" charset="0"/>
                <a:cs typeface="Calibri" panose="020F0502020204030204" pitchFamily="34" charset="0"/>
              </a:rPr>
              <a:t>Potential savings from reducing the Workers Comp Experience Modifier are FAR GREATER THAN just 5% !!!   According to the PA Compensation Rating Bureau, companies with mature, effective safety committees experience about 29% fewer claims than their similar-industry-counterparts that don’t have safety committees.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a typeface="Calibri" panose="020F0502020204030204" pitchFamily="34" charset="0"/>
              <a:cs typeface="Calibri" panose="020F0502020204030204" pitchFamily="34" charset="0"/>
            </a:endParaRPr>
          </a:p>
          <a:p>
            <a:r>
              <a:rPr lang="en-US" dirty="0"/>
              <a:t>Source: Pennsylvania Compensation Rating Bureau. (2021). Analysis of experience under the Pennsylvania certified safety committee program (PCSCP). http://www.pcrb.com/media/gijchpxh/pa-cscp-analysis-2023.pdf</a:t>
            </a:r>
          </a:p>
        </p:txBody>
      </p:sp>
      <p:sp>
        <p:nvSpPr>
          <p:cNvPr id="4" name="Slide Number Placeholder 3"/>
          <p:cNvSpPr>
            <a:spLocks noGrp="1"/>
          </p:cNvSpPr>
          <p:nvPr>
            <p:ph type="sldNum" sz="quarter" idx="5"/>
          </p:nvPr>
        </p:nvSpPr>
        <p:spPr/>
        <p:txBody>
          <a:bodyPr/>
          <a:lstStyle/>
          <a:p>
            <a:fld id="{21BF4785-6A66-47DF-8DC8-B34396A674E0}" type="slidenum">
              <a:rPr lang="en-US" smtClean="0"/>
              <a:t>6</a:t>
            </a:fld>
            <a:endParaRPr lang="en-US" dirty="0"/>
          </a:p>
        </p:txBody>
      </p:sp>
    </p:spTree>
    <p:extLst>
      <p:ext uri="{BB962C8B-B14F-4D97-AF65-F5344CB8AC3E}">
        <p14:creationId xmlns:p14="http://schemas.microsoft.com/office/powerpoint/2010/main" val="27113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The effective committee has a positive impact on the safety management system providing direction and a systematic method of addressing concerns.  All levels of the organization are included in the safety mission.</a:t>
            </a:r>
          </a:p>
          <a:p>
            <a:r>
              <a:rPr lang="en-US" sz="1200" dirty="0">
                <a:latin typeface="Calibri" panose="020F0502020204030204" pitchFamily="34" charset="0"/>
                <a:ea typeface="Calibri" panose="020F0502020204030204" pitchFamily="34" charset="0"/>
                <a:cs typeface="Calibri" panose="020F0502020204030204" pitchFamily="34" charset="0"/>
              </a:rPr>
              <a:t>It is the bridge between employees and management</a:t>
            </a:r>
            <a:r>
              <a:rPr lang="en-US" sz="1200" baseline="0" dirty="0">
                <a:latin typeface="Calibri" panose="020F0502020204030204" pitchFamily="34" charset="0"/>
                <a:ea typeface="Calibri" panose="020F0502020204030204" pitchFamily="34" charset="0"/>
                <a:cs typeface="Calibri" panose="020F0502020204030204" pitchFamily="34" charset="0"/>
              </a:rPr>
              <a:t>.</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1923">
              <a:defRPr/>
            </a:pPr>
            <a:fld id="{8CC0E478-7D71-4FA0-9891-7B1529666467}" type="slidenum">
              <a:rPr lang="en-US">
                <a:solidFill>
                  <a:prstClr val="black"/>
                </a:solidFill>
                <a:latin typeface="Calibri"/>
              </a:rPr>
              <a:pPr defTabSz="941923">
                <a:defRPr/>
              </a:pPr>
              <a:t>7</a:t>
            </a:fld>
            <a:endParaRPr lang="en-US" dirty="0">
              <a:solidFill>
                <a:prstClr val="black"/>
              </a:solidFill>
              <a:latin typeface="Calibri"/>
            </a:endParaRPr>
          </a:p>
        </p:txBody>
      </p:sp>
    </p:spTree>
    <p:extLst>
      <p:ext uri="{BB962C8B-B14F-4D97-AF65-F5344CB8AC3E}">
        <p14:creationId xmlns:p14="http://schemas.microsoft.com/office/powerpoint/2010/main" val="122418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1923">
              <a:defRPr/>
            </a:pPr>
            <a:fld id="{8CC0E478-7D71-4FA0-9891-7B1529666467}" type="slidenum">
              <a:rPr lang="en-US">
                <a:solidFill>
                  <a:prstClr val="black"/>
                </a:solidFill>
                <a:latin typeface="Calibri"/>
              </a:rPr>
              <a:pPr defTabSz="941923">
                <a:defRPr/>
              </a:pPr>
              <a:t>8</a:t>
            </a:fld>
            <a:endParaRPr lang="en-US" dirty="0">
              <a:solidFill>
                <a:prstClr val="black"/>
              </a:solidFill>
              <a:latin typeface="Calibri"/>
            </a:endParaRPr>
          </a:p>
        </p:txBody>
      </p:sp>
    </p:spTree>
    <p:extLst>
      <p:ext uri="{BB962C8B-B14F-4D97-AF65-F5344CB8AC3E}">
        <p14:creationId xmlns:p14="http://schemas.microsoft.com/office/powerpoint/2010/main" val="168646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latin typeface="Calibri" panose="020F0502020204030204" pitchFamily="34" charset="0"/>
                <a:ea typeface="Calibri" panose="020F0502020204030204" pitchFamily="34" charset="0"/>
                <a:cs typeface="Calibri" panose="020F0502020204030204" pitchFamily="34" charset="0"/>
              </a:rPr>
              <a:t>Link for online version of Workplace Safety Committee Regulations:   https://www.pacodeandbulletin.gov/Display/pacode?file=/secure/pacode/data/034/chapter129/chap129toc.htmlxyz</a:t>
            </a:r>
          </a:p>
          <a:p>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Types of committees :</a:t>
            </a:r>
          </a:p>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129.1004. Committee formation and membership.</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An applicant-employer who has only one workplace within this Commonwealth shall form a single workplace safety committee at that workplace within this Commonwealth for certification.</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  An applicant-employer who has more than one workplace within this Commonwealth may form either a single, centralized workplace safety committee representing each of its workplaces within this Commonwealth or separate and individual safety committees at each workplace within this Commonwealth for certification.</a:t>
            </a:r>
          </a:p>
          <a:p>
            <a:endParaRPr lang="en-US" alt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887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A4E402B-310B-45C0-B7F3-65408B3AA3C9}"/>
              </a:ext>
            </a:extLst>
          </p:cNvPr>
          <p:cNvSpPr>
            <a:spLocks noGrp="1" noRot="1" noChangeAspect="1" noTextEdit="1"/>
          </p:cNvSpPr>
          <p:nvPr>
            <p:ph type="sldImg"/>
          </p:nvPr>
        </p:nvSpPr>
        <p:spPr bwMode="auto">
          <a:xfrm>
            <a:off x="735013" y="1173163"/>
            <a:ext cx="5629275" cy="3167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1C30662-F609-48B8-8719-38A050B83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129.1003. Minimum eligibility requirements.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An applicant-employer’s committees shall be located within this Commonwealth.</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  The committee shall be in existence and operating according to the requirements of this subchapter for 6 full, consecutive calendar months prior to the signing, dating and submission of the application.</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  The committee membership shall represent all primary operations of the workplace.</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(d)  The committees shall be composed of a minimum of two employer-representatives and a minimum of two employee-representatives.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  Employer-representatives are individuals who, regardless of job title or labor organization affiliation, and based upon an examination of that individual’s authority or responsibility, do one or more of the following:</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  Select or hire an employee.</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(2)  Remove or terminate an employee.             ‘EMPLOYER’ = HIRE – FIRE – DIRECT THE MANNER (SUPERVISE)</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(3)  Direct the manner of employee performance.</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(4)  Control the employee.</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(f)  Employee-representatives are individuals who perform services for an employer for valuable consideration and do not possess any authority or responsibility described in subsection (e).</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(g)  A person may not function as both an employer-representative and an employee-representative.</a:t>
            </a:r>
          </a:p>
          <a:p>
            <a:pPr algn="l"/>
            <a:endPar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2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129.1004. Committee formation and membership.</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  The committee shall be composed of at least an equal number of applicant-employer and employee-representatives unless otherwise agreed upon by both parties. An applicant-employer shall provide a satisfactory, written explanation to the Bureau when a committee is not composed of an equal number of applicant-employer and employee-representatives and a majority of applicant-employer representatives exists. The explanation shall be signed by one employer and one employee committee representative.</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(d)  Workplace safety committees shall establish procedures that retain a core group of experienced members to serve on the committee at all times.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  Employee-representatives of the committees shall:</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  Be permitted to take reasonable time from work to perform committee duties, without loss of pay or benefits.</a:t>
            </a:r>
          </a:p>
          <a:p>
            <a:pPr algn="l"/>
            <a:r>
              <a:rPr lang="en-US" sz="12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(2)  Join the committee for a continuous term of 1 year from the date of the first meeting attended. Records of member rotation shall be maintained by the applicant-employer for 5 years from the date of the Bureau’s receipt of the application.</a:t>
            </a:r>
          </a:p>
        </p:txBody>
      </p:sp>
      <p:sp>
        <p:nvSpPr>
          <p:cNvPr id="6148" name="Slide Number Placeholder 3">
            <a:extLst>
              <a:ext uri="{FF2B5EF4-FFF2-40B4-BE49-F238E27FC236}">
                <a16:creationId xmlns:a16="http://schemas.microsoft.com/office/drawing/2014/main" id="{8F872879-F0B2-4B84-A4CA-17C0235BF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655" indent="-297560">
              <a:spcBef>
                <a:spcPct val="30000"/>
              </a:spcBef>
              <a:defRPr sz="1200">
                <a:solidFill>
                  <a:schemeClr val="tx1"/>
                </a:solidFill>
                <a:latin typeface="Calibri" panose="020F0502020204030204" pitchFamily="34" charset="0"/>
              </a:defRPr>
            </a:lvl2pPr>
            <a:lvl3pPr marL="1190238" indent="-238048">
              <a:spcBef>
                <a:spcPct val="30000"/>
              </a:spcBef>
              <a:defRPr sz="1200">
                <a:solidFill>
                  <a:schemeClr val="tx1"/>
                </a:solidFill>
                <a:latin typeface="Calibri" panose="020F0502020204030204" pitchFamily="34" charset="0"/>
              </a:defRPr>
            </a:lvl3pPr>
            <a:lvl4pPr marL="1666333" indent="-238048">
              <a:spcBef>
                <a:spcPct val="30000"/>
              </a:spcBef>
              <a:defRPr sz="1200">
                <a:solidFill>
                  <a:schemeClr val="tx1"/>
                </a:solidFill>
                <a:latin typeface="Calibri" panose="020F0502020204030204" pitchFamily="34" charset="0"/>
              </a:defRPr>
            </a:lvl4pPr>
            <a:lvl5pPr marL="2142429" indent="-238048">
              <a:spcBef>
                <a:spcPct val="30000"/>
              </a:spcBef>
              <a:defRPr sz="1200">
                <a:solidFill>
                  <a:schemeClr val="tx1"/>
                </a:solidFill>
                <a:latin typeface="Calibri" panose="020F0502020204030204" pitchFamily="34" charset="0"/>
              </a:defRPr>
            </a:lvl5pPr>
            <a:lvl6pPr marL="2618523" indent="-238048" eaLnBrk="0" fontAlgn="base" hangingPunct="0">
              <a:spcBef>
                <a:spcPct val="30000"/>
              </a:spcBef>
              <a:spcAft>
                <a:spcPct val="0"/>
              </a:spcAft>
              <a:defRPr sz="1200">
                <a:solidFill>
                  <a:schemeClr val="tx1"/>
                </a:solidFill>
                <a:latin typeface="Calibri" panose="020F0502020204030204" pitchFamily="34" charset="0"/>
              </a:defRPr>
            </a:lvl6pPr>
            <a:lvl7pPr marL="3094619" indent="-238048" eaLnBrk="0" fontAlgn="base" hangingPunct="0">
              <a:spcBef>
                <a:spcPct val="30000"/>
              </a:spcBef>
              <a:spcAft>
                <a:spcPct val="0"/>
              </a:spcAft>
              <a:defRPr sz="1200">
                <a:solidFill>
                  <a:schemeClr val="tx1"/>
                </a:solidFill>
                <a:latin typeface="Calibri" panose="020F0502020204030204" pitchFamily="34" charset="0"/>
              </a:defRPr>
            </a:lvl7pPr>
            <a:lvl8pPr marL="3570714" indent="-238048" eaLnBrk="0" fontAlgn="base" hangingPunct="0">
              <a:spcBef>
                <a:spcPct val="30000"/>
              </a:spcBef>
              <a:spcAft>
                <a:spcPct val="0"/>
              </a:spcAft>
              <a:defRPr sz="1200">
                <a:solidFill>
                  <a:schemeClr val="tx1"/>
                </a:solidFill>
                <a:latin typeface="Calibri" panose="020F0502020204030204" pitchFamily="34" charset="0"/>
              </a:defRPr>
            </a:lvl8pPr>
            <a:lvl9pPr marL="4046810" indent="-23804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6565F-989E-469C-9F9D-C4703DCC31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6574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23A9DF-0BB2-4313-8039-D445DFA8DA8F}"/>
              </a:ext>
            </a:extLst>
          </p:cNvPr>
          <p:cNvSpPr>
            <a:spLocks noGrp="1"/>
          </p:cNvSpPr>
          <p:nvPr>
            <p:ph type="subTitle" idx="1"/>
          </p:nvPr>
        </p:nvSpPr>
        <p:spPr>
          <a:xfrm>
            <a:off x="1524000" y="1750334"/>
            <a:ext cx="9144000" cy="1655762"/>
          </a:xfrm>
        </p:spPr>
        <p:txBody>
          <a:bodyPr>
            <a:normAutofit/>
          </a:bodyPr>
          <a:lstStyle>
            <a:lvl1pPr marL="0" indent="0" algn="ctr">
              <a:buNone/>
              <a:defRPr sz="2400" b="0" i="0">
                <a:solidFill>
                  <a:srgbClr val="15397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Pennsylvania Department of Labor and Industry Bureau of Workers' Compensation logo">
            <a:extLst>
              <a:ext uri="{FF2B5EF4-FFF2-40B4-BE49-F238E27FC236}">
                <a16:creationId xmlns:a16="http://schemas.microsoft.com/office/drawing/2014/main" id="{1577E464-3241-ED12-4711-A3E9ACD340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22" name="Content Placeholder 21">
            <a:extLst>
              <a:ext uri="{FF2B5EF4-FFF2-40B4-BE49-F238E27FC236}">
                <a16:creationId xmlns:a16="http://schemas.microsoft.com/office/drawing/2014/main" id="{BD5D65A7-52B1-4562-2B34-AACC62E7212A}"/>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23" name="Content Placeholder 21">
            <a:extLst>
              <a:ext uri="{FF2B5EF4-FFF2-40B4-BE49-F238E27FC236}">
                <a16:creationId xmlns:a16="http://schemas.microsoft.com/office/drawing/2014/main" id="{5CD3BC05-E50F-D6DE-9AC7-53F051672ED8}"/>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7" name="Title 1">
            <a:extLst>
              <a:ext uri="{FF2B5EF4-FFF2-40B4-BE49-F238E27FC236}">
                <a16:creationId xmlns:a16="http://schemas.microsoft.com/office/drawing/2014/main" id="{65D3B91A-8A28-2C87-DA74-3EAE3C18AF89}"/>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9" name="Title 1">
            <a:extLst>
              <a:ext uri="{FF2B5EF4-FFF2-40B4-BE49-F238E27FC236}">
                <a16:creationId xmlns:a16="http://schemas.microsoft.com/office/drawing/2014/main" id="{2D3A0486-F48F-F5F5-9794-3F14B2DA9729}"/>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
        <p:nvSpPr>
          <p:cNvPr id="31" name="Content Placeholder 30">
            <a:extLst>
              <a:ext uri="{FF2B5EF4-FFF2-40B4-BE49-F238E27FC236}">
                <a16:creationId xmlns:a16="http://schemas.microsoft.com/office/drawing/2014/main" id="{5FA90EAE-640C-14DA-77B5-E19CDD6DCBE4}"/>
              </a:ext>
            </a:extLst>
          </p:cNvPr>
          <p:cNvSpPr>
            <a:spLocks noGrp="1"/>
          </p:cNvSpPr>
          <p:nvPr>
            <p:ph sz="quarter" idx="14"/>
          </p:nvPr>
        </p:nvSpPr>
        <p:spPr>
          <a:xfrm>
            <a:off x="1524000" y="3505200"/>
            <a:ext cx="9144000" cy="1894114"/>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002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E8A8-3578-49E5-9CEC-90900C37BC11}"/>
              </a:ext>
            </a:extLst>
          </p:cNvPr>
          <p:cNvSpPr>
            <a:spLocks noGrp="1"/>
          </p:cNvSpPr>
          <p:nvPr>
            <p:ph type="title"/>
          </p:nvPr>
        </p:nvSpPr>
        <p:spPr>
          <a:xfrm>
            <a:off x="839788" y="987424"/>
            <a:ext cx="3932237" cy="1069975"/>
          </a:xfrm>
          <a:prstGeom prst="rect">
            <a:avLst/>
          </a:prstGeom>
        </p:spPr>
        <p:txBody>
          <a:bodyPr anchor="b"/>
          <a:lstStyle>
            <a:lvl1pPr>
              <a:defRPr sz="2800" b="1" i="0">
                <a:solidFill>
                  <a:srgbClr val="15397F"/>
                </a:solidFill>
                <a:latin typeface="Montserrat SemiBold" pitchFamily="2" charset="77"/>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F32AB78-A337-4D67-A0DD-243AD28DB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B05DAEF-1913-44C9-9856-AE3230288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descr="Pennsylvania Department of Labor and Industry Bureau of Workers' Compensation logo">
            <a:extLst>
              <a:ext uri="{FF2B5EF4-FFF2-40B4-BE49-F238E27FC236}">
                <a16:creationId xmlns:a16="http://schemas.microsoft.com/office/drawing/2014/main" id="{CB8C3B9F-39FA-D91E-D380-FC82EB1E27B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4" name="Content Placeholder 21">
            <a:extLst>
              <a:ext uri="{FF2B5EF4-FFF2-40B4-BE49-F238E27FC236}">
                <a16:creationId xmlns:a16="http://schemas.microsoft.com/office/drawing/2014/main" id="{B72424A6-6073-7B8F-03F1-D411DF0F1016}"/>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5" name="Content Placeholder 21">
            <a:extLst>
              <a:ext uri="{FF2B5EF4-FFF2-40B4-BE49-F238E27FC236}">
                <a16:creationId xmlns:a16="http://schemas.microsoft.com/office/drawing/2014/main" id="{934A259B-5506-9810-1950-D37121686598}"/>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8" name="Title 1">
            <a:extLst>
              <a:ext uri="{FF2B5EF4-FFF2-40B4-BE49-F238E27FC236}">
                <a16:creationId xmlns:a16="http://schemas.microsoft.com/office/drawing/2014/main" id="{57AE9F78-ACA1-290D-30B9-8539572F767D}"/>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9" name="Title 1">
            <a:extLst>
              <a:ext uri="{FF2B5EF4-FFF2-40B4-BE49-F238E27FC236}">
                <a16:creationId xmlns:a16="http://schemas.microsoft.com/office/drawing/2014/main" id="{EB0A8CA4-2AD4-E566-94E0-F92C77379B32}"/>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12977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6845612E-59CB-472C-85DE-D49856CF7526}"/>
              </a:ext>
            </a:extLst>
          </p:cNvPr>
          <p:cNvSpPr>
            <a:spLocks noGrp="1"/>
          </p:cNvSpPr>
          <p:nvPr>
            <p:ph type="body" orient="vert" idx="1"/>
          </p:nvPr>
        </p:nvSpPr>
        <p:spPr>
          <a:xfrm>
            <a:off x="838200" y="1161292"/>
            <a:ext cx="10515600" cy="4957763"/>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Pennsylvania Department of Labor and Industry Bureau of Workers' Compensation logo">
            <a:extLst>
              <a:ext uri="{FF2B5EF4-FFF2-40B4-BE49-F238E27FC236}">
                <a16:creationId xmlns:a16="http://schemas.microsoft.com/office/drawing/2014/main" id="{5867D3C1-E68A-39A9-4E31-DF7ABEEFA6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3" name="Content Placeholder 21">
            <a:extLst>
              <a:ext uri="{FF2B5EF4-FFF2-40B4-BE49-F238E27FC236}">
                <a16:creationId xmlns:a16="http://schemas.microsoft.com/office/drawing/2014/main" id="{7CA4191A-5244-EAD3-1BE8-C6ADEAF66C6E}"/>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4" name="Content Placeholder 21">
            <a:extLst>
              <a:ext uri="{FF2B5EF4-FFF2-40B4-BE49-F238E27FC236}">
                <a16:creationId xmlns:a16="http://schemas.microsoft.com/office/drawing/2014/main" id="{40CC4A3D-C4AE-71DE-D855-F86A1E2D2E1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7" name="Title 1">
            <a:extLst>
              <a:ext uri="{FF2B5EF4-FFF2-40B4-BE49-F238E27FC236}">
                <a16:creationId xmlns:a16="http://schemas.microsoft.com/office/drawing/2014/main" id="{DDE6F516-C317-B86E-8DC1-A328514D2080}"/>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8" name="Title 1">
            <a:extLst>
              <a:ext uri="{FF2B5EF4-FFF2-40B4-BE49-F238E27FC236}">
                <a16:creationId xmlns:a16="http://schemas.microsoft.com/office/drawing/2014/main" id="{CE3C9C68-EC00-431A-A643-5F8EC9DEB9B0}"/>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958943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18981-301C-4EBA-91B8-00DE3759AFB1}"/>
              </a:ext>
            </a:extLst>
          </p:cNvPr>
          <p:cNvSpPr>
            <a:spLocks noGrp="1"/>
          </p:cNvSpPr>
          <p:nvPr>
            <p:ph type="title" orient="vert"/>
          </p:nvPr>
        </p:nvSpPr>
        <p:spPr>
          <a:xfrm>
            <a:off x="8724900" y="1001485"/>
            <a:ext cx="2628900" cy="5175477"/>
          </a:xfrm>
          <a:prstGeom prst="rect">
            <a:avLst/>
          </a:prstGeom>
        </p:spPr>
        <p:txBody>
          <a:bodyPr vert="eaVert"/>
          <a:lstStyle>
            <a:lvl1pPr>
              <a:defRPr sz="4000" b="1" i="0">
                <a:solidFill>
                  <a:srgbClr val="15397F"/>
                </a:solidFill>
                <a:latin typeface="Montserrat"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54F58D6-0789-403B-9EB3-6ED27BD6EEC8}"/>
              </a:ext>
            </a:extLst>
          </p:cNvPr>
          <p:cNvSpPr>
            <a:spLocks noGrp="1"/>
          </p:cNvSpPr>
          <p:nvPr>
            <p:ph type="body" orient="vert" idx="1"/>
          </p:nvPr>
        </p:nvSpPr>
        <p:spPr>
          <a:xfrm>
            <a:off x="838200" y="1001485"/>
            <a:ext cx="7734300" cy="5175478"/>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nnsylvania Department of Labor and Industry Bureau of Workers' Compensation logo">
            <a:extLst>
              <a:ext uri="{FF2B5EF4-FFF2-40B4-BE49-F238E27FC236}">
                <a16:creationId xmlns:a16="http://schemas.microsoft.com/office/drawing/2014/main" id="{33FEF512-075C-6FD5-859A-8F34F35B766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8" name="Content Placeholder 21">
            <a:extLst>
              <a:ext uri="{FF2B5EF4-FFF2-40B4-BE49-F238E27FC236}">
                <a16:creationId xmlns:a16="http://schemas.microsoft.com/office/drawing/2014/main" id="{01495568-7AC8-7A64-F35C-8619E38388EA}"/>
              </a:ext>
            </a:extLst>
          </p:cNvPr>
          <p:cNvSpPr>
            <a:spLocks noGrp="1"/>
          </p:cNvSpPr>
          <p:nvPr>
            <p:ph sz="quarter" idx="13"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9" name="Content Placeholder 21">
            <a:extLst>
              <a:ext uri="{FF2B5EF4-FFF2-40B4-BE49-F238E27FC236}">
                <a16:creationId xmlns:a16="http://schemas.microsoft.com/office/drawing/2014/main" id="{CF62A847-DFF4-F62F-AE51-5A11C510E607}"/>
              </a:ext>
            </a:extLst>
          </p:cNvPr>
          <p:cNvSpPr>
            <a:spLocks noGrp="1"/>
          </p:cNvSpPr>
          <p:nvPr>
            <p:ph sz="quarter" idx="14"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2" name="Title 1">
            <a:extLst>
              <a:ext uri="{FF2B5EF4-FFF2-40B4-BE49-F238E27FC236}">
                <a16:creationId xmlns:a16="http://schemas.microsoft.com/office/drawing/2014/main" id="{2D52A3CE-42E7-C2E4-F07E-D649D411ED23}"/>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3" name="Title 1">
            <a:extLst>
              <a:ext uri="{FF2B5EF4-FFF2-40B4-BE49-F238E27FC236}">
                <a16:creationId xmlns:a16="http://schemas.microsoft.com/office/drawing/2014/main" id="{02BF2486-450D-EE84-F7E2-EF3329D6EF67}"/>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18982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5/2/2025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37916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F12344-CD0A-4DCE-A399-C35C2CCC3813}" type="datetime1">
              <a:rPr lang="en-US" smtClean="0"/>
              <a:t>5/2/2025</a:t>
            </a:fld>
            <a:endParaRPr lang="en-US" dirty="0"/>
          </a:p>
        </p:txBody>
      </p:sp>
      <p:sp>
        <p:nvSpPr>
          <p:cNvPr id="5" name="Footer Placeholder 4"/>
          <p:cNvSpPr>
            <a:spLocks noGrp="1"/>
          </p:cNvSpPr>
          <p:nvPr>
            <p:ph type="ftr" sz="quarter" idx="11"/>
          </p:nvPr>
        </p:nvSpPr>
        <p:spPr/>
        <p:txBody>
          <a:bodyPr/>
          <a:lstStyle/>
          <a:p>
            <a:r>
              <a:rPr lang="en-US" dirty="0"/>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w="9525">
            <a:noFill/>
            <a:miter lim="800000"/>
            <a:headEnd/>
            <a:tailEnd/>
          </a:ln>
        </p:spPr>
      </p:pic>
    </p:spTree>
    <p:extLst>
      <p:ext uri="{BB962C8B-B14F-4D97-AF65-F5344CB8AC3E}">
        <p14:creationId xmlns:p14="http://schemas.microsoft.com/office/powerpoint/2010/main" val="3946820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5/2/2025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86839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47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405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100">
                <a:solidFill>
                  <a:schemeClr val="accent3"/>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7"/>
            <a:ext cx="1437120" cy="365125"/>
          </a:xfrm>
        </p:spPr>
        <p:txBody>
          <a:bodyPr/>
          <a:lstStyle>
            <a:lvl1pPr>
              <a:defRPr>
                <a:solidFill>
                  <a:schemeClr val="bg1"/>
                </a:solidFill>
              </a:defRPr>
            </a:lvl1pPr>
          </a:lstStyle>
          <a:p>
            <a:fld id="{DB5C3BE7-E80C-4D5C-8EB8-295547A75DAE}" type="datetimeFigureOut">
              <a:rPr lang="en-US" smtClean="0"/>
              <a:pPr/>
              <a:t>5/2/2025</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2"/>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5" y="5893232"/>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567" y="5594103"/>
            <a:ext cx="1733093" cy="689222"/>
          </a:xfrm>
          <a:prstGeom prst="rect">
            <a:avLst/>
          </a:prstGeom>
        </p:spPr>
      </p:pic>
    </p:spTree>
    <p:extLst>
      <p:ext uri="{BB962C8B-B14F-4D97-AF65-F5344CB8AC3E}">
        <p14:creationId xmlns:p14="http://schemas.microsoft.com/office/powerpoint/2010/main" val="3885725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53C55E3-9CA1-466B-BB61-1F17B8DCB6CF}" type="datetime1">
              <a:rPr lang="en-US" smtClean="0"/>
              <a:t>5/2/2025</a:t>
            </a:fld>
            <a:endParaRPr lang="en-US" dirty="0"/>
          </a:p>
        </p:txBody>
      </p:sp>
      <p:sp>
        <p:nvSpPr>
          <p:cNvPr id="5" name="Footer Placeholder 4"/>
          <p:cNvSpPr>
            <a:spLocks noGrp="1"/>
          </p:cNvSpPr>
          <p:nvPr>
            <p:ph type="ftr" sz="quarter" idx="11"/>
          </p:nvPr>
        </p:nvSpPr>
        <p:spPr/>
        <p:txBody>
          <a:bodyPr/>
          <a:lstStyle/>
          <a:p>
            <a:r>
              <a:rPr lang="en-US" dirty="0"/>
              <a:t>PPT-160-01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5"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7"/>
            <a:ext cx="10972800" cy="377825"/>
          </a:xfrm>
          <a:prstGeom prst="rect">
            <a:avLst/>
          </a:prstGeom>
          <a:noFill/>
          <a:ln w="9525">
            <a:noFill/>
            <a:miter lim="800000"/>
            <a:headEnd/>
            <a:tailEnd/>
          </a:ln>
        </p:spPr>
      </p:pic>
    </p:spTree>
    <p:extLst>
      <p:ext uri="{BB962C8B-B14F-4D97-AF65-F5344CB8AC3E}">
        <p14:creationId xmlns:p14="http://schemas.microsoft.com/office/powerpoint/2010/main" val="56791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A6F5116-2346-4F3A-A676-3EA86DA05CD7}" type="datetime1">
              <a:rPr lang="en-US" smtClean="0"/>
              <a:t>5/2/2025</a:t>
            </a:fld>
            <a:endParaRPr lang="en-US" dirty="0"/>
          </a:p>
        </p:txBody>
      </p:sp>
      <p:sp>
        <p:nvSpPr>
          <p:cNvPr id="5" name="Footer Placeholder 4"/>
          <p:cNvSpPr>
            <a:spLocks noGrp="1"/>
          </p:cNvSpPr>
          <p:nvPr>
            <p:ph type="ftr" sz="quarter" idx="11"/>
          </p:nvPr>
        </p:nvSpPr>
        <p:spPr/>
        <p:txBody>
          <a:bodyPr/>
          <a:lstStyle/>
          <a:p>
            <a:r>
              <a:rPr lang="en-US" dirty="0"/>
              <a:t>PPT-093-02</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09605"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0" y="6324607"/>
            <a:ext cx="10972800" cy="377825"/>
          </a:xfrm>
          <a:prstGeom prst="rect">
            <a:avLst/>
          </a:prstGeom>
          <a:noFill/>
          <a:ln w="9525">
            <a:noFill/>
            <a:miter lim="800000"/>
            <a:headEnd/>
            <a:tailEnd/>
          </a:ln>
        </p:spPr>
      </p:pic>
    </p:spTree>
    <p:extLst>
      <p:ext uri="{BB962C8B-B14F-4D97-AF65-F5344CB8AC3E}">
        <p14:creationId xmlns:p14="http://schemas.microsoft.com/office/powerpoint/2010/main" val="123662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2183008-1D65-485F-9613-731FDDC43666}" type="datetime1">
              <a:rPr lang="en-US" smtClean="0"/>
              <a:t>5/2/2025</a:t>
            </a:fld>
            <a:endParaRPr lang="en-US" dirty="0"/>
          </a:p>
        </p:txBody>
      </p:sp>
      <p:sp>
        <p:nvSpPr>
          <p:cNvPr id="5" name="Footer Placeholder 4"/>
          <p:cNvSpPr>
            <a:spLocks noGrp="1"/>
          </p:cNvSpPr>
          <p:nvPr>
            <p:ph type="ftr" sz="quarter" idx="11"/>
          </p:nvPr>
        </p:nvSpPr>
        <p:spPr/>
        <p:txBody>
          <a:bodyPr/>
          <a:lstStyle/>
          <a:p>
            <a:r>
              <a:rPr lang="en-US" dirty="0"/>
              <a:t>PPT-120-02</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w="9525">
            <a:noFill/>
            <a:miter lim="800000"/>
            <a:headEnd/>
            <a:tailEnd/>
          </a:ln>
        </p:spPr>
      </p:pic>
    </p:spTree>
    <p:extLst>
      <p:ext uri="{BB962C8B-B14F-4D97-AF65-F5344CB8AC3E}">
        <p14:creationId xmlns:p14="http://schemas.microsoft.com/office/powerpoint/2010/main" val="2536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C8B8F-9D52-4B0E-8B3B-7E37CDC612B2}"/>
              </a:ext>
            </a:extLst>
          </p:cNvPr>
          <p:cNvSpPr>
            <a:spLocks noGrp="1"/>
          </p:cNvSpPr>
          <p:nvPr>
            <p:ph idx="1"/>
          </p:nvPr>
        </p:nvSpPr>
        <p:spPr>
          <a:xfrm>
            <a:off x="838200" y="1251857"/>
            <a:ext cx="10515600" cy="4735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Pennsylvania Department of Labor and Industry Bureau of Workers' Compensation logo">
            <a:extLst>
              <a:ext uri="{FF2B5EF4-FFF2-40B4-BE49-F238E27FC236}">
                <a16:creationId xmlns:a16="http://schemas.microsoft.com/office/drawing/2014/main" id="{532D93AE-E65E-064C-8AAB-7900E555440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7" name="Content Placeholder 21">
            <a:extLst>
              <a:ext uri="{FF2B5EF4-FFF2-40B4-BE49-F238E27FC236}">
                <a16:creationId xmlns:a16="http://schemas.microsoft.com/office/drawing/2014/main" id="{A51A0602-B92D-5233-0437-9D7235F27DF1}"/>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8" name="Content Placeholder 21">
            <a:extLst>
              <a:ext uri="{FF2B5EF4-FFF2-40B4-BE49-F238E27FC236}">
                <a16:creationId xmlns:a16="http://schemas.microsoft.com/office/drawing/2014/main" id="{57EE3BB1-D135-B127-A2D6-BA19D783631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1" name="Title 1">
            <a:extLst>
              <a:ext uri="{FF2B5EF4-FFF2-40B4-BE49-F238E27FC236}">
                <a16:creationId xmlns:a16="http://schemas.microsoft.com/office/drawing/2014/main" id="{1E6D3948-8B75-A539-8FA9-87D0281F7EDE}"/>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2" name="Title 1">
            <a:extLst>
              <a:ext uri="{FF2B5EF4-FFF2-40B4-BE49-F238E27FC236}">
                <a16:creationId xmlns:a16="http://schemas.microsoft.com/office/drawing/2014/main" id="{DD956FD6-ED47-B1C9-74DD-BABD9208B649}"/>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612781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9"/>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5/2/2025</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151984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5/2/2025</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434086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5/2/2025</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3552645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4422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5/2/2025</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1992981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5/2/2025</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2968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5/2/2025</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518833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5/2/2025</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34660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5/2/2025</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1709635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5/2/2025</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90938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0926-D020-4A54-9503-4737E1AE476C}"/>
              </a:ext>
            </a:extLst>
          </p:cNvPr>
          <p:cNvSpPr>
            <a:spLocks noGrp="1"/>
          </p:cNvSpPr>
          <p:nvPr>
            <p:ph type="title"/>
          </p:nvPr>
        </p:nvSpPr>
        <p:spPr>
          <a:xfrm>
            <a:off x="831850" y="1709738"/>
            <a:ext cx="10515600" cy="2852737"/>
          </a:xfrm>
          <a:prstGeom prst="rect">
            <a:avLst/>
          </a:prstGeom>
        </p:spPr>
        <p:txBody>
          <a:bodyPr anchor="b"/>
          <a:lstStyle>
            <a:lvl1pPr>
              <a:defRPr sz="4800" b="1" i="0">
                <a:solidFill>
                  <a:srgbClr val="15397F"/>
                </a:solidFill>
                <a:latin typeface="Montserrat"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39F9AD7-6FD4-4F1C-B59D-5C9BD0D2FA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Picture 15" descr="Pennsylvania Department of Labor and Industry Bureau of Workers' Compensation logo">
            <a:extLst>
              <a:ext uri="{FF2B5EF4-FFF2-40B4-BE49-F238E27FC236}">
                <a16:creationId xmlns:a16="http://schemas.microsoft.com/office/drawing/2014/main" id="{7B0B8B41-65FB-271D-1FC6-C2AE1575236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7" name="Content Placeholder 21">
            <a:extLst>
              <a:ext uri="{FF2B5EF4-FFF2-40B4-BE49-F238E27FC236}">
                <a16:creationId xmlns:a16="http://schemas.microsoft.com/office/drawing/2014/main" id="{A47A3240-B684-A9C5-3FF6-1B2BFE6D78EF}"/>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8" name="Content Placeholder 21">
            <a:extLst>
              <a:ext uri="{FF2B5EF4-FFF2-40B4-BE49-F238E27FC236}">
                <a16:creationId xmlns:a16="http://schemas.microsoft.com/office/drawing/2014/main" id="{9257EFDC-282B-0562-1136-46198349F0A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1" name="Title 1">
            <a:extLst>
              <a:ext uri="{FF2B5EF4-FFF2-40B4-BE49-F238E27FC236}">
                <a16:creationId xmlns:a16="http://schemas.microsoft.com/office/drawing/2014/main" id="{11CEF860-344C-4C9E-D47A-B79C30DE32BB}"/>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2" name="Title 1">
            <a:extLst>
              <a:ext uri="{FF2B5EF4-FFF2-40B4-BE49-F238E27FC236}">
                <a16:creationId xmlns:a16="http://schemas.microsoft.com/office/drawing/2014/main" id="{5D10A877-8AE0-C386-D70C-AFEE1596189B}"/>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106977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5/2/2025</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410312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2259534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23A9DF-0BB2-4313-8039-D445DFA8DA8F}"/>
              </a:ext>
            </a:extLst>
          </p:cNvPr>
          <p:cNvSpPr>
            <a:spLocks noGrp="1"/>
          </p:cNvSpPr>
          <p:nvPr>
            <p:ph type="subTitle" idx="1"/>
          </p:nvPr>
        </p:nvSpPr>
        <p:spPr>
          <a:xfrm>
            <a:off x="1524000" y="1750334"/>
            <a:ext cx="9144000" cy="1655762"/>
          </a:xfrm>
        </p:spPr>
        <p:txBody>
          <a:bodyPr>
            <a:normAutofit/>
          </a:bodyPr>
          <a:lstStyle>
            <a:lvl1pPr marL="0" indent="0" algn="ctr">
              <a:buNone/>
              <a:defRPr sz="2400" b="0" i="0">
                <a:solidFill>
                  <a:srgbClr val="15397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Pennsylvania Department of Labor and Industry Bureau of Workers' Compensation logo">
            <a:extLst>
              <a:ext uri="{FF2B5EF4-FFF2-40B4-BE49-F238E27FC236}">
                <a16:creationId xmlns:a16="http://schemas.microsoft.com/office/drawing/2014/main" id="{1577E464-3241-ED12-4711-A3E9ACD340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22" name="Content Placeholder 21">
            <a:extLst>
              <a:ext uri="{FF2B5EF4-FFF2-40B4-BE49-F238E27FC236}">
                <a16:creationId xmlns:a16="http://schemas.microsoft.com/office/drawing/2014/main" id="{BD5D65A7-52B1-4562-2B34-AACC62E7212A}"/>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23" name="Content Placeholder 21">
            <a:extLst>
              <a:ext uri="{FF2B5EF4-FFF2-40B4-BE49-F238E27FC236}">
                <a16:creationId xmlns:a16="http://schemas.microsoft.com/office/drawing/2014/main" id="{5CD3BC05-E50F-D6DE-9AC7-53F051672ED8}"/>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7" name="Title 1">
            <a:extLst>
              <a:ext uri="{FF2B5EF4-FFF2-40B4-BE49-F238E27FC236}">
                <a16:creationId xmlns:a16="http://schemas.microsoft.com/office/drawing/2014/main" id="{65D3B91A-8A28-2C87-DA74-3EAE3C18AF89}"/>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9" name="Title 1">
            <a:extLst>
              <a:ext uri="{FF2B5EF4-FFF2-40B4-BE49-F238E27FC236}">
                <a16:creationId xmlns:a16="http://schemas.microsoft.com/office/drawing/2014/main" id="{2D3A0486-F48F-F5F5-9794-3F14B2DA9729}"/>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
        <p:nvSpPr>
          <p:cNvPr id="31" name="Content Placeholder 30">
            <a:extLst>
              <a:ext uri="{FF2B5EF4-FFF2-40B4-BE49-F238E27FC236}">
                <a16:creationId xmlns:a16="http://schemas.microsoft.com/office/drawing/2014/main" id="{5FA90EAE-640C-14DA-77B5-E19CDD6DCBE4}"/>
              </a:ext>
            </a:extLst>
          </p:cNvPr>
          <p:cNvSpPr>
            <a:spLocks noGrp="1"/>
          </p:cNvSpPr>
          <p:nvPr>
            <p:ph sz="quarter" idx="14"/>
          </p:nvPr>
        </p:nvSpPr>
        <p:spPr>
          <a:xfrm>
            <a:off x="1524000" y="3505200"/>
            <a:ext cx="9144000" cy="1894114"/>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1350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C8B8F-9D52-4B0E-8B3B-7E37CDC612B2}"/>
              </a:ext>
            </a:extLst>
          </p:cNvPr>
          <p:cNvSpPr>
            <a:spLocks noGrp="1"/>
          </p:cNvSpPr>
          <p:nvPr>
            <p:ph idx="1"/>
          </p:nvPr>
        </p:nvSpPr>
        <p:spPr>
          <a:xfrm>
            <a:off x="838200" y="1251857"/>
            <a:ext cx="10515600" cy="4735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Pennsylvania Department of Labor and Industry Bureau of Workers' Compensation logo">
            <a:extLst>
              <a:ext uri="{FF2B5EF4-FFF2-40B4-BE49-F238E27FC236}">
                <a16:creationId xmlns:a16="http://schemas.microsoft.com/office/drawing/2014/main" id="{532D93AE-E65E-064C-8AAB-7900E555440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7" name="Content Placeholder 21">
            <a:extLst>
              <a:ext uri="{FF2B5EF4-FFF2-40B4-BE49-F238E27FC236}">
                <a16:creationId xmlns:a16="http://schemas.microsoft.com/office/drawing/2014/main" id="{A51A0602-B92D-5233-0437-9D7235F27DF1}"/>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8" name="Content Placeholder 21">
            <a:extLst>
              <a:ext uri="{FF2B5EF4-FFF2-40B4-BE49-F238E27FC236}">
                <a16:creationId xmlns:a16="http://schemas.microsoft.com/office/drawing/2014/main" id="{57EE3BB1-D135-B127-A2D6-BA19D783631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1" name="Title 1">
            <a:extLst>
              <a:ext uri="{FF2B5EF4-FFF2-40B4-BE49-F238E27FC236}">
                <a16:creationId xmlns:a16="http://schemas.microsoft.com/office/drawing/2014/main" id="{1E6D3948-8B75-A539-8FA9-87D0281F7EDE}"/>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2" name="Title 1">
            <a:extLst>
              <a:ext uri="{FF2B5EF4-FFF2-40B4-BE49-F238E27FC236}">
                <a16:creationId xmlns:a16="http://schemas.microsoft.com/office/drawing/2014/main" id="{DD956FD6-ED47-B1C9-74DD-BABD9208B649}"/>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516917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0926-D020-4A54-9503-4737E1AE476C}"/>
              </a:ext>
            </a:extLst>
          </p:cNvPr>
          <p:cNvSpPr>
            <a:spLocks noGrp="1"/>
          </p:cNvSpPr>
          <p:nvPr>
            <p:ph type="title"/>
          </p:nvPr>
        </p:nvSpPr>
        <p:spPr>
          <a:xfrm>
            <a:off x="831850" y="1709738"/>
            <a:ext cx="10515600" cy="2852737"/>
          </a:xfrm>
          <a:prstGeom prst="rect">
            <a:avLst/>
          </a:prstGeom>
        </p:spPr>
        <p:txBody>
          <a:bodyPr anchor="b"/>
          <a:lstStyle>
            <a:lvl1pPr>
              <a:defRPr sz="4800" b="1" i="0">
                <a:solidFill>
                  <a:srgbClr val="15397F"/>
                </a:solidFill>
                <a:latin typeface="Montserrat"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39F9AD7-6FD4-4F1C-B59D-5C9BD0D2FA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Picture 15" descr="Pennsylvania Department of Labor and Industry Bureau of Workers' Compensation logo">
            <a:extLst>
              <a:ext uri="{FF2B5EF4-FFF2-40B4-BE49-F238E27FC236}">
                <a16:creationId xmlns:a16="http://schemas.microsoft.com/office/drawing/2014/main" id="{7B0B8B41-65FB-271D-1FC6-C2AE1575236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7" name="Content Placeholder 21">
            <a:extLst>
              <a:ext uri="{FF2B5EF4-FFF2-40B4-BE49-F238E27FC236}">
                <a16:creationId xmlns:a16="http://schemas.microsoft.com/office/drawing/2014/main" id="{A47A3240-B684-A9C5-3FF6-1B2BFE6D78EF}"/>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8" name="Content Placeholder 21">
            <a:extLst>
              <a:ext uri="{FF2B5EF4-FFF2-40B4-BE49-F238E27FC236}">
                <a16:creationId xmlns:a16="http://schemas.microsoft.com/office/drawing/2014/main" id="{9257EFDC-282B-0562-1136-46198349F0A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1" name="Title 1">
            <a:extLst>
              <a:ext uri="{FF2B5EF4-FFF2-40B4-BE49-F238E27FC236}">
                <a16:creationId xmlns:a16="http://schemas.microsoft.com/office/drawing/2014/main" id="{11CEF860-344C-4C9E-D47A-B79C30DE32BB}"/>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2" name="Title 1">
            <a:extLst>
              <a:ext uri="{FF2B5EF4-FFF2-40B4-BE49-F238E27FC236}">
                <a16:creationId xmlns:a16="http://schemas.microsoft.com/office/drawing/2014/main" id="{5D10A877-8AE0-C386-D70C-AFEE1596189B}"/>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3473450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6672C-B1FE-4A2D-B96C-497DF9435AC7}"/>
              </a:ext>
            </a:extLst>
          </p:cNvPr>
          <p:cNvSpPr>
            <a:spLocks noGrp="1"/>
          </p:cNvSpPr>
          <p:nvPr>
            <p:ph sz="half" idx="1"/>
          </p:nvPr>
        </p:nvSpPr>
        <p:spPr>
          <a:xfrm>
            <a:off x="838200" y="1295400"/>
            <a:ext cx="5181600" cy="469174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2BAFF1-4EB6-48A5-B191-AA7F350D8320}"/>
              </a:ext>
            </a:extLst>
          </p:cNvPr>
          <p:cNvSpPr>
            <a:spLocks noGrp="1"/>
          </p:cNvSpPr>
          <p:nvPr>
            <p:ph sz="half" idx="2"/>
          </p:nvPr>
        </p:nvSpPr>
        <p:spPr>
          <a:xfrm>
            <a:off x="6172200" y="1295400"/>
            <a:ext cx="5181600" cy="469174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descr="Pennsylvania Department of Labor and Industry Bureau of Workers' Compensation logo">
            <a:extLst>
              <a:ext uri="{FF2B5EF4-FFF2-40B4-BE49-F238E27FC236}">
                <a16:creationId xmlns:a16="http://schemas.microsoft.com/office/drawing/2014/main" id="{F01D3A8D-4656-85E2-9B53-24AE78B7AE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8" name="Content Placeholder 21">
            <a:extLst>
              <a:ext uri="{FF2B5EF4-FFF2-40B4-BE49-F238E27FC236}">
                <a16:creationId xmlns:a16="http://schemas.microsoft.com/office/drawing/2014/main" id="{49D7E85A-AC9B-9FA6-F993-C95BD7479BA5}"/>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9" name="Content Placeholder 21">
            <a:extLst>
              <a:ext uri="{FF2B5EF4-FFF2-40B4-BE49-F238E27FC236}">
                <a16:creationId xmlns:a16="http://schemas.microsoft.com/office/drawing/2014/main" id="{BE332324-3F34-AEDA-FA6E-A9FFA9540939}"/>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2" name="Title 1">
            <a:extLst>
              <a:ext uri="{FF2B5EF4-FFF2-40B4-BE49-F238E27FC236}">
                <a16:creationId xmlns:a16="http://schemas.microsoft.com/office/drawing/2014/main" id="{9AF59331-824B-9257-F2CF-956030F26D5E}"/>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3" name="Title 1">
            <a:extLst>
              <a:ext uri="{FF2B5EF4-FFF2-40B4-BE49-F238E27FC236}">
                <a16:creationId xmlns:a16="http://schemas.microsoft.com/office/drawing/2014/main" id="{50F08EBA-85DF-EEA8-0D28-A9D78D1D57C6}"/>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370120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Pennsylvania Department of Labor and Industry Bureau of Workers' Compensation logo">
            <a:extLst>
              <a:ext uri="{FF2B5EF4-FFF2-40B4-BE49-F238E27FC236}">
                <a16:creationId xmlns:a16="http://schemas.microsoft.com/office/drawing/2014/main" id="{0397B6DB-7ECA-95D1-A34F-CA7D67BD046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7" name="Content Placeholder 21">
            <a:extLst>
              <a:ext uri="{FF2B5EF4-FFF2-40B4-BE49-F238E27FC236}">
                <a16:creationId xmlns:a16="http://schemas.microsoft.com/office/drawing/2014/main" id="{5DBF4C44-638C-161C-D8F2-80271AA087DC}"/>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8" name="Content Placeholder 21">
            <a:extLst>
              <a:ext uri="{FF2B5EF4-FFF2-40B4-BE49-F238E27FC236}">
                <a16:creationId xmlns:a16="http://schemas.microsoft.com/office/drawing/2014/main" id="{1ACA591F-8445-6520-0F58-62B6765195BB}"/>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1" name="Title 1">
            <a:extLst>
              <a:ext uri="{FF2B5EF4-FFF2-40B4-BE49-F238E27FC236}">
                <a16:creationId xmlns:a16="http://schemas.microsoft.com/office/drawing/2014/main" id="{5AA3AB46-8486-EEBD-8102-D285527CF39F}"/>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2" name="Title 1">
            <a:extLst>
              <a:ext uri="{FF2B5EF4-FFF2-40B4-BE49-F238E27FC236}">
                <a16:creationId xmlns:a16="http://schemas.microsoft.com/office/drawing/2014/main" id="{BB56FCF4-832A-9B8B-8513-90D79C3A4D83}"/>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583915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FD58FE-DAF1-4B62-86DD-F3FB480DB0CE}"/>
              </a:ext>
            </a:extLst>
          </p:cNvPr>
          <p:cNvSpPr>
            <a:spLocks noGrp="1"/>
          </p:cNvSpPr>
          <p:nvPr>
            <p:ph type="body" idx="1"/>
          </p:nvPr>
        </p:nvSpPr>
        <p:spPr>
          <a:xfrm>
            <a:off x="839788" y="1357653"/>
            <a:ext cx="5157787" cy="823912"/>
          </a:xfrm>
        </p:spPr>
        <p:txBody>
          <a:bodyPr anchor="b">
            <a:normAutofit/>
          </a:bodyPr>
          <a:lstStyle>
            <a:lvl1pPr marL="0" indent="0">
              <a:buNone/>
              <a:defRPr sz="2000" b="1" i="0">
                <a:solidFill>
                  <a:srgbClr val="15397F"/>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7CFA79-7497-467E-831E-AD6CF5F5FF36}"/>
              </a:ext>
            </a:extLst>
          </p:cNvPr>
          <p:cNvSpPr>
            <a:spLocks noGrp="1"/>
          </p:cNvSpPr>
          <p:nvPr>
            <p:ph sz="half" idx="2"/>
          </p:nvPr>
        </p:nvSpPr>
        <p:spPr>
          <a:xfrm>
            <a:off x="839788" y="2181565"/>
            <a:ext cx="5157787" cy="380557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E9BC9C3-B5C4-4845-B0E6-F4B918A6F331}"/>
              </a:ext>
            </a:extLst>
          </p:cNvPr>
          <p:cNvSpPr>
            <a:spLocks noGrp="1"/>
          </p:cNvSpPr>
          <p:nvPr>
            <p:ph type="body" sz="quarter" idx="3"/>
          </p:nvPr>
        </p:nvSpPr>
        <p:spPr>
          <a:xfrm>
            <a:off x="6172200" y="1357653"/>
            <a:ext cx="5183188" cy="823912"/>
          </a:xfrm>
        </p:spPr>
        <p:txBody>
          <a:bodyPr anchor="b">
            <a:normAutofit/>
          </a:bodyPr>
          <a:lstStyle>
            <a:lvl1pPr marL="0" indent="0">
              <a:buNone/>
              <a:defRPr sz="2000" b="1" i="0">
                <a:solidFill>
                  <a:srgbClr val="15397F"/>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97049-81E0-4B7B-99C0-EC705DC416F1}"/>
              </a:ext>
            </a:extLst>
          </p:cNvPr>
          <p:cNvSpPr>
            <a:spLocks noGrp="1"/>
          </p:cNvSpPr>
          <p:nvPr>
            <p:ph sz="quarter" idx="4"/>
          </p:nvPr>
        </p:nvSpPr>
        <p:spPr>
          <a:xfrm>
            <a:off x="6172200" y="2181565"/>
            <a:ext cx="5183188" cy="380557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descr="Pennsylvania Department of Labor and Industry Bureau of Workers' Compensation logo">
            <a:extLst>
              <a:ext uri="{FF2B5EF4-FFF2-40B4-BE49-F238E27FC236}">
                <a16:creationId xmlns:a16="http://schemas.microsoft.com/office/drawing/2014/main" id="{D8A52192-AFC8-4AA8-2A4C-87D789A8FEB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20" name="Content Placeholder 21">
            <a:extLst>
              <a:ext uri="{FF2B5EF4-FFF2-40B4-BE49-F238E27FC236}">
                <a16:creationId xmlns:a16="http://schemas.microsoft.com/office/drawing/2014/main" id="{171E325C-29B1-A85F-CA5C-5B47904ADBB0}"/>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21" name="Content Placeholder 21">
            <a:extLst>
              <a:ext uri="{FF2B5EF4-FFF2-40B4-BE49-F238E27FC236}">
                <a16:creationId xmlns:a16="http://schemas.microsoft.com/office/drawing/2014/main" id="{75524679-A075-890A-B497-D2BFC471D614}"/>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4" name="Title 1">
            <a:extLst>
              <a:ext uri="{FF2B5EF4-FFF2-40B4-BE49-F238E27FC236}">
                <a16:creationId xmlns:a16="http://schemas.microsoft.com/office/drawing/2014/main" id="{397C9E29-7F99-F585-34AF-92BEA787F56E}"/>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5" name="Title 1">
            <a:extLst>
              <a:ext uri="{FF2B5EF4-FFF2-40B4-BE49-F238E27FC236}">
                <a16:creationId xmlns:a16="http://schemas.microsoft.com/office/drawing/2014/main" id="{1A9D8185-6782-1140-5C30-8765D59B2C38}"/>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202366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descr="Pennsylvania Department of Labor and Industry Bureau of Workers' Compensation logo">
            <a:extLst>
              <a:ext uri="{FF2B5EF4-FFF2-40B4-BE49-F238E27FC236}">
                <a16:creationId xmlns:a16="http://schemas.microsoft.com/office/drawing/2014/main" id="{84873DD8-4ED0-68DB-27A9-FD8AA8C0EFF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2" name="Content Placeholder 21">
            <a:extLst>
              <a:ext uri="{FF2B5EF4-FFF2-40B4-BE49-F238E27FC236}">
                <a16:creationId xmlns:a16="http://schemas.microsoft.com/office/drawing/2014/main" id="{709B536C-29D2-56C3-EF0D-D0335CCD32B7}"/>
              </a:ext>
            </a:extLst>
          </p:cNvPr>
          <p:cNvSpPr>
            <a:spLocks noGrp="1"/>
          </p:cNvSpPr>
          <p:nvPr>
            <p:ph sz="quarter" idx="12" hasCustomPrompt="1"/>
          </p:nvPr>
        </p:nvSpPr>
        <p:spPr>
          <a:xfrm>
            <a:off x="4248286" y="6183484"/>
            <a:ext cx="3689804" cy="249918"/>
          </a:xfrm>
        </p:spPr>
        <p:txBody>
          <a:bodyPr>
            <a:normAutofit/>
          </a:bodyPr>
          <a:lstStyle>
            <a:lvl1pPr marL="0" indent="0" algn="ctr">
              <a:buNone/>
              <a:defRPr sz="1200">
                <a:solidFill>
                  <a:srgbClr val="15397F"/>
                </a:solidFill>
                <a:latin typeface="+mj-lt"/>
              </a:defRPr>
            </a:lvl1pPr>
          </a:lstStyle>
          <a:p>
            <a:pPr lvl="0"/>
            <a:r>
              <a:rPr lang="en-US" dirty="0"/>
              <a:t>OSHA’s Top 10</a:t>
            </a:r>
          </a:p>
          <a:p>
            <a:pPr lvl="0"/>
            <a:endParaRPr lang="en-US" dirty="0"/>
          </a:p>
        </p:txBody>
      </p:sp>
      <p:sp>
        <p:nvSpPr>
          <p:cNvPr id="13" name="Content Placeholder 21">
            <a:extLst>
              <a:ext uri="{FF2B5EF4-FFF2-40B4-BE49-F238E27FC236}">
                <a16:creationId xmlns:a16="http://schemas.microsoft.com/office/drawing/2014/main" id="{647FC8C4-3825-8573-0F40-07C69CAA5254}"/>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02/2025</a:t>
            </a:r>
          </a:p>
          <a:p>
            <a:pPr lvl="0"/>
            <a:endParaRPr lang="en-US" dirty="0"/>
          </a:p>
        </p:txBody>
      </p:sp>
      <p:sp>
        <p:nvSpPr>
          <p:cNvPr id="16" name="Title 1">
            <a:extLst>
              <a:ext uri="{FF2B5EF4-FFF2-40B4-BE49-F238E27FC236}">
                <a16:creationId xmlns:a16="http://schemas.microsoft.com/office/drawing/2014/main" id="{D32F2ADE-B00A-6237-AA94-F8C170C24332}"/>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7" name="Title 1">
            <a:extLst>
              <a:ext uri="{FF2B5EF4-FFF2-40B4-BE49-F238E27FC236}">
                <a16:creationId xmlns:a16="http://schemas.microsoft.com/office/drawing/2014/main" id="{755C763F-47A9-6968-FD41-3140F40E9E04}"/>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580813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descr="Pennsylvania Department of Labor and Industry Bureau of Workers' Compensation logo">
            <a:extLst>
              <a:ext uri="{FF2B5EF4-FFF2-40B4-BE49-F238E27FC236}">
                <a16:creationId xmlns:a16="http://schemas.microsoft.com/office/drawing/2014/main" id="{5D39308C-0186-1B2C-23D5-42C070D85E6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1" name="Content Placeholder 21">
            <a:extLst>
              <a:ext uri="{FF2B5EF4-FFF2-40B4-BE49-F238E27FC236}">
                <a16:creationId xmlns:a16="http://schemas.microsoft.com/office/drawing/2014/main" id="{459AC148-E0A9-A2F0-5256-0E6254B61834}"/>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2" name="Content Placeholder 21">
            <a:extLst>
              <a:ext uri="{FF2B5EF4-FFF2-40B4-BE49-F238E27FC236}">
                <a16:creationId xmlns:a16="http://schemas.microsoft.com/office/drawing/2014/main" id="{59A0EED3-F54B-F4CF-29E4-24D733E2364F}"/>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5" name="Title 1">
            <a:extLst>
              <a:ext uri="{FF2B5EF4-FFF2-40B4-BE49-F238E27FC236}">
                <a16:creationId xmlns:a16="http://schemas.microsoft.com/office/drawing/2014/main" id="{DFCB887A-B3A5-2F0A-FA90-C92DC741F75D}"/>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6" name="Title 1">
            <a:extLst>
              <a:ext uri="{FF2B5EF4-FFF2-40B4-BE49-F238E27FC236}">
                <a16:creationId xmlns:a16="http://schemas.microsoft.com/office/drawing/2014/main" id="{55184106-6802-4C11-BA2F-81CBEA79CDA0}"/>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51837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6672C-B1FE-4A2D-B96C-497DF9435AC7}"/>
              </a:ext>
            </a:extLst>
          </p:cNvPr>
          <p:cNvSpPr>
            <a:spLocks noGrp="1"/>
          </p:cNvSpPr>
          <p:nvPr>
            <p:ph sz="half" idx="1"/>
          </p:nvPr>
        </p:nvSpPr>
        <p:spPr>
          <a:xfrm>
            <a:off x="838200" y="1295400"/>
            <a:ext cx="5181600" cy="469174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2BAFF1-4EB6-48A5-B191-AA7F350D8320}"/>
              </a:ext>
            </a:extLst>
          </p:cNvPr>
          <p:cNvSpPr>
            <a:spLocks noGrp="1"/>
          </p:cNvSpPr>
          <p:nvPr>
            <p:ph sz="half" idx="2"/>
          </p:nvPr>
        </p:nvSpPr>
        <p:spPr>
          <a:xfrm>
            <a:off x="6172200" y="1295400"/>
            <a:ext cx="5181600" cy="469174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descr="Pennsylvania Department of Labor and Industry Bureau of Workers' Compensation logo">
            <a:extLst>
              <a:ext uri="{FF2B5EF4-FFF2-40B4-BE49-F238E27FC236}">
                <a16:creationId xmlns:a16="http://schemas.microsoft.com/office/drawing/2014/main" id="{F01D3A8D-4656-85E2-9B53-24AE78B7AE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8" name="Content Placeholder 21">
            <a:extLst>
              <a:ext uri="{FF2B5EF4-FFF2-40B4-BE49-F238E27FC236}">
                <a16:creationId xmlns:a16="http://schemas.microsoft.com/office/drawing/2014/main" id="{49D7E85A-AC9B-9FA6-F993-C95BD7479BA5}"/>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9" name="Content Placeholder 21">
            <a:extLst>
              <a:ext uri="{FF2B5EF4-FFF2-40B4-BE49-F238E27FC236}">
                <a16:creationId xmlns:a16="http://schemas.microsoft.com/office/drawing/2014/main" id="{BE332324-3F34-AEDA-FA6E-A9FFA9540939}"/>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2" name="Title 1">
            <a:extLst>
              <a:ext uri="{FF2B5EF4-FFF2-40B4-BE49-F238E27FC236}">
                <a16:creationId xmlns:a16="http://schemas.microsoft.com/office/drawing/2014/main" id="{9AF59331-824B-9257-F2CF-956030F26D5E}"/>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3" name="Title 1">
            <a:extLst>
              <a:ext uri="{FF2B5EF4-FFF2-40B4-BE49-F238E27FC236}">
                <a16:creationId xmlns:a16="http://schemas.microsoft.com/office/drawing/2014/main" id="{50F08EBA-85DF-EEA8-0D28-A9D78D1D57C6}"/>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550051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C3DD-67AA-43C4-9C28-AD004AE2C1AC}"/>
              </a:ext>
            </a:extLst>
          </p:cNvPr>
          <p:cNvSpPr>
            <a:spLocks noGrp="1"/>
          </p:cNvSpPr>
          <p:nvPr>
            <p:ph type="title"/>
          </p:nvPr>
        </p:nvSpPr>
        <p:spPr>
          <a:xfrm>
            <a:off x="839788" y="947984"/>
            <a:ext cx="3932237" cy="1109415"/>
          </a:xfrm>
          <a:prstGeom prst="rect">
            <a:avLst/>
          </a:prstGeom>
        </p:spPr>
        <p:txBody>
          <a:bodyPr anchor="b"/>
          <a:lstStyle>
            <a:lvl1pPr>
              <a:defRPr sz="2800" b="1" i="0">
                <a:solidFill>
                  <a:srgbClr val="15397F"/>
                </a:solidFill>
                <a:latin typeface="Montserrat SemiBold"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204F18-E03D-4AB5-ADE4-A8A8A44ECAA5}"/>
              </a:ext>
            </a:extLst>
          </p:cNvPr>
          <p:cNvSpPr>
            <a:spLocks noGrp="1"/>
          </p:cNvSpPr>
          <p:nvPr>
            <p:ph idx="1"/>
          </p:nvPr>
        </p:nvSpPr>
        <p:spPr>
          <a:xfrm>
            <a:off x="5183188" y="987425"/>
            <a:ext cx="6172200" cy="487362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E537478-E3C2-4A75-8AF0-1A6A2D926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descr="Pennsylvania Department of Labor and Industry Bureau of Workers' Compensation logo">
            <a:extLst>
              <a:ext uri="{FF2B5EF4-FFF2-40B4-BE49-F238E27FC236}">
                <a16:creationId xmlns:a16="http://schemas.microsoft.com/office/drawing/2014/main" id="{CBF868B5-4094-6B30-C6CF-7EA3113F214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4" name="Content Placeholder 21">
            <a:extLst>
              <a:ext uri="{FF2B5EF4-FFF2-40B4-BE49-F238E27FC236}">
                <a16:creationId xmlns:a16="http://schemas.microsoft.com/office/drawing/2014/main" id="{0D2577F1-DF8F-EB4D-8CBE-763F1E7A72BC}"/>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5" name="Content Placeholder 21">
            <a:extLst>
              <a:ext uri="{FF2B5EF4-FFF2-40B4-BE49-F238E27FC236}">
                <a16:creationId xmlns:a16="http://schemas.microsoft.com/office/drawing/2014/main" id="{16760991-1A4A-4886-DB3D-ABEAFB0C188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8" name="Title 1">
            <a:extLst>
              <a:ext uri="{FF2B5EF4-FFF2-40B4-BE49-F238E27FC236}">
                <a16:creationId xmlns:a16="http://schemas.microsoft.com/office/drawing/2014/main" id="{62DE98D1-22C5-EC92-B11B-1ECC491066A0}"/>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9" name="Title 1">
            <a:extLst>
              <a:ext uri="{FF2B5EF4-FFF2-40B4-BE49-F238E27FC236}">
                <a16:creationId xmlns:a16="http://schemas.microsoft.com/office/drawing/2014/main" id="{F6B0E241-3B0D-1478-3B30-65DA20AB3390}"/>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540857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E8A8-3578-49E5-9CEC-90900C37BC11}"/>
              </a:ext>
            </a:extLst>
          </p:cNvPr>
          <p:cNvSpPr>
            <a:spLocks noGrp="1"/>
          </p:cNvSpPr>
          <p:nvPr>
            <p:ph type="title"/>
          </p:nvPr>
        </p:nvSpPr>
        <p:spPr>
          <a:xfrm>
            <a:off x="839788" y="987424"/>
            <a:ext cx="3932237" cy="1069975"/>
          </a:xfrm>
          <a:prstGeom prst="rect">
            <a:avLst/>
          </a:prstGeom>
        </p:spPr>
        <p:txBody>
          <a:bodyPr anchor="b"/>
          <a:lstStyle>
            <a:lvl1pPr>
              <a:defRPr sz="2800" b="1" i="0">
                <a:solidFill>
                  <a:srgbClr val="15397F"/>
                </a:solidFill>
                <a:latin typeface="Montserrat SemiBold" pitchFamily="2" charset="77"/>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F32AB78-A337-4D67-A0DD-243AD28DB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B05DAEF-1913-44C9-9856-AE3230288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descr="Pennsylvania Department of Labor and Industry Bureau of Workers' Compensation logo">
            <a:extLst>
              <a:ext uri="{FF2B5EF4-FFF2-40B4-BE49-F238E27FC236}">
                <a16:creationId xmlns:a16="http://schemas.microsoft.com/office/drawing/2014/main" id="{CB8C3B9F-39FA-D91E-D380-FC82EB1E27B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4" name="Content Placeholder 21">
            <a:extLst>
              <a:ext uri="{FF2B5EF4-FFF2-40B4-BE49-F238E27FC236}">
                <a16:creationId xmlns:a16="http://schemas.microsoft.com/office/drawing/2014/main" id="{B72424A6-6073-7B8F-03F1-D411DF0F1016}"/>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5" name="Content Placeholder 21">
            <a:extLst>
              <a:ext uri="{FF2B5EF4-FFF2-40B4-BE49-F238E27FC236}">
                <a16:creationId xmlns:a16="http://schemas.microsoft.com/office/drawing/2014/main" id="{934A259B-5506-9810-1950-D37121686598}"/>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8" name="Title 1">
            <a:extLst>
              <a:ext uri="{FF2B5EF4-FFF2-40B4-BE49-F238E27FC236}">
                <a16:creationId xmlns:a16="http://schemas.microsoft.com/office/drawing/2014/main" id="{57AE9F78-ACA1-290D-30B9-8539572F767D}"/>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9" name="Title 1">
            <a:extLst>
              <a:ext uri="{FF2B5EF4-FFF2-40B4-BE49-F238E27FC236}">
                <a16:creationId xmlns:a16="http://schemas.microsoft.com/office/drawing/2014/main" id="{EB0A8CA4-2AD4-E566-94E0-F92C77379B32}"/>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2327105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6845612E-59CB-472C-85DE-D49856CF7526}"/>
              </a:ext>
            </a:extLst>
          </p:cNvPr>
          <p:cNvSpPr>
            <a:spLocks noGrp="1"/>
          </p:cNvSpPr>
          <p:nvPr>
            <p:ph type="body" orient="vert" idx="1"/>
          </p:nvPr>
        </p:nvSpPr>
        <p:spPr>
          <a:xfrm>
            <a:off x="838200" y="1161292"/>
            <a:ext cx="10515600" cy="4957763"/>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Pennsylvania Department of Labor and Industry Bureau of Workers' Compensation logo">
            <a:extLst>
              <a:ext uri="{FF2B5EF4-FFF2-40B4-BE49-F238E27FC236}">
                <a16:creationId xmlns:a16="http://schemas.microsoft.com/office/drawing/2014/main" id="{5867D3C1-E68A-39A9-4E31-DF7ABEEFA6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3" name="Content Placeholder 21">
            <a:extLst>
              <a:ext uri="{FF2B5EF4-FFF2-40B4-BE49-F238E27FC236}">
                <a16:creationId xmlns:a16="http://schemas.microsoft.com/office/drawing/2014/main" id="{7CA4191A-5244-EAD3-1BE8-C6ADEAF66C6E}"/>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4" name="Content Placeholder 21">
            <a:extLst>
              <a:ext uri="{FF2B5EF4-FFF2-40B4-BE49-F238E27FC236}">
                <a16:creationId xmlns:a16="http://schemas.microsoft.com/office/drawing/2014/main" id="{40CC4A3D-C4AE-71DE-D855-F86A1E2D2E1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7" name="Title 1">
            <a:extLst>
              <a:ext uri="{FF2B5EF4-FFF2-40B4-BE49-F238E27FC236}">
                <a16:creationId xmlns:a16="http://schemas.microsoft.com/office/drawing/2014/main" id="{DDE6F516-C317-B86E-8DC1-A328514D2080}"/>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8" name="Title 1">
            <a:extLst>
              <a:ext uri="{FF2B5EF4-FFF2-40B4-BE49-F238E27FC236}">
                <a16:creationId xmlns:a16="http://schemas.microsoft.com/office/drawing/2014/main" id="{CE3C9C68-EC00-431A-A643-5F8EC9DEB9B0}"/>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140018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18981-301C-4EBA-91B8-00DE3759AFB1}"/>
              </a:ext>
            </a:extLst>
          </p:cNvPr>
          <p:cNvSpPr>
            <a:spLocks noGrp="1"/>
          </p:cNvSpPr>
          <p:nvPr>
            <p:ph type="title" orient="vert"/>
          </p:nvPr>
        </p:nvSpPr>
        <p:spPr>
          <a:xfrm>
            <a:off x="8724900" y="1001485"/>
            <a:ext cx="2628900" cy="5175477"/>
          </a:xfrm>
          <a:prstGeom prst="rect">
            <a:avLst/>
          </a:prstGeom>
        </p:spPr>
        <p:txBody>
          <a:bodyPr vert="eaVert"/>
          <a:lstStyle>
            <a:lvl1pPr>
              <a:defRPr sz="4000" b="1" i="0">
                <a:solidFill>
                  <a:srgbClr val="15397F"/>
                </a:solidFill>
                <a:latin typeface="Montserrat"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54F58D6-0789-403B-9EB3-6ED27BD6EEC8}"/>
              </a:ext>
            </a:extLst>
          </p:cNvPr>
          <p:cNvSpPr>
            <a:spLocks noGrp="1"/>
          </p:cNvSpPr>
          <p:nvPr>
            <p:ph type="body" orient="vert" idx="1"/>
          </p:nvPr>
        </p:nvSpPr>
        <p:spPr>
          <a:xfrm>
            <a:off x="838200" y="1001485"/>
            <a:ext cx="7734300" cy="5175478"/>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nnsylvania Department of Labor and Industry Bureau of Workers' Compensation logo">
            <a:extLst>
              <a:ext uri="{FF2B5EF4-FFF2-40B4-BE49-F238E27FC236}">
                <a16:creationId xmlns:a16="http://schemas.microsoft.com/office/drawing/2014/main" id="{33FEF512-075C-6FD5-859A-8F34F35B766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8" name="Content Placeholder 21">
            <a:extLst>
              <a:ext uri="{FF2B5EF4-FFF2-40B4-BE49-F238E27FC236}">
                <a16:creationId xmlns:a16="http://schemas.microsoft.com/office/drawing/2014/main" id="{01495568-7AC8-7A64-F35C-8619E38388EA}"/>
              </a:ext>
            </a:extLst>
          </p:cNvPr>
          <p:cNvSpPr>
            <a:spLocks noGrp="1"/>
          </p:cNvSpPr>
          <p:nvPr>
            <p:ph sz="quarter" idx="13"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9" name="Content Placeholder 21">
            <a:extLst>
              <a:ext uri="{FF2B5EF4-FFF2-40B4-BE49-F238E27FC236}">
                <a16:creationId xmlns:a16="http://schemas.microsoft.com/office/drawing/2014/main" id="{CF62A847-DFF4-F62F-AE51-5A11C510E607}"/>
              </a:ext>
            </a:extLst>
          </p:cNvPr>
          <p:cNvSpPr>
            <a:spLocks noGrp="1"/>
          </p:cNvSpPr>
          <p:nvPr>
            <p:ph sz="quarter" idx="14"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2" name="Title 1">
            <a:extLst>
              <a:ext uri="{FF2B5EF4-FFF2-40B4-BE49-F238E27FC236}">
                <a16:creationId xmlns:a16="http://schemas.microsoft.com/office/drawing/2014/main" id="{2D52A3CE-42E7-C2E4-F07E-D649D411ED23}"/>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3" name="Title 1">
            <a:extLst>
              <a:ext uri="{FF2B5EF4-FFF2-40B4-BE49-F238E27FC236}">
                <a16:creationId xmlns:a16="http://schemas.microsoft.com/office/drawing/2014/main" id="{02BF2486-450D-EE84-F7E2-EF3329D6EF67}"/>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3059354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5/2/2025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312501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F12344-CD0A-4DCE-A399-C35C2CCC3813}" type="datetime1">
              <a:rPr lang="en-US" smtClean="0"/>
              <a:t>5/2/2025</a:t>
            </a:fld>
            <a:endParaRPr lang="en-US" dirty="0"/>
          </a:p>
        </p:txBody>
      </p:sp>
      <p:sp>
        <p:nvSpPr>
          <p:cNvPr id="5" name="Footer Placeholder 4"/>
          <p:cNvSpPr>
            <a:spLocks noGrp="1"/>
          </p:cNvSpPr>
          <p:nvPr>
            <p:ph type="ftr" sz="quarter" idx="11"/>
          </p:nvPr>
        </p:nvSpPr>
        <p:spPr/>
        <p:txBody>
          <a:bodyPr/>
          <a:lstStyle/>
          <a:p>
            <a:r>
              <a:rPr lang="en-US" dirty="0"/>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w="9525">
            <a:noFill/>
            <a:miter lim="800000"/>
            <a:headEnd/>
            <a:tailEnd/>
          </a:ln>
        </p:spPr>
      </p:pic>
    </p:spTree>
    <p:extLst>
      <p:ext uri="{BB962C8B-B14F-4D97-AF65-F5344CB8AC3E}">
        <p14:creationId xmlns:p14="http://schemas.microsoft.com/office/powerpoint/2010/main" val="1273037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5/2/2025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052197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59CBD15-69B2-470E-8F51-D829EC852AC6}" type="datetime1">
              <a:rPr lang="en-US" smtClean="0">
                <a:solidFill>
                  <a:prstClr val="black">
                    <a:tint val="75000"/>
                  </a:prstClr>
                </a:solidFill>
              </a:rPr>
              <a:t>5/2/2025</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89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Pennsylvania Department of Labor and Industry Bureau of Workers' Compensation logo">
            <a:extLst>
              <a:ext uri="{FF2B5EF4-FFF2-40B4-BE49-F238E27FC236}">
                <a16:creationId xmlns:a16="http://schemas.microsoft.com/office/drawing/2014/main" id="{0397B6DB-7ECA-95D1-A34F-CA7D67BD046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7" name="Content Placeholder 21">
            <a:extLst>
              <a:ext uri="{FF2B5EF4-FFF2-40B4-BE49-F238E27FC236}">
                <a16:creationId xmlns:a16="http://schemas.microsoft.com/office/drawing/2014/main" id="{5DBF4C44-638C-161C-D8F2-80271AA087DC}"/>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8" name="Content Placeholder 21">
            <a:extLst>
              <a:ext uri="{FF2B5EF4-FFF2-40B4-BE49-F238E27FC236}">
                <a16:creationId xmlns:a16="http://schemas.microsoft.com/office/drawing/2014/main" id="{1ACA591F-8445-6520-0F58-62B6765195BB}"/>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1" name="Title 1">
            <a:extLst>
              <a:ext uri="{FF2B5EF4-FFF2-40B4-BE49-F238E27FC236}">
                <a16:creationId xmlns:a16="http://schemas.microsoft.com/office/drawing/2014/main" id="{5AA3AB46-8486-EEBD-8102-D285527CF39F}"/>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2" name="Title 1">
            <a:extLst>
              <a:ext uri="{FF2B5EF4-FFF2-40B4-BE49-F238E27FC236}">
                <a16:creationId xmlns:a16="http://schemas.microsoft.com/office/drawing/2014/main" id="{BB56FCF4-832A-9B8B-8513-90D79C3A4D83}"/>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97163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FD58FE-DAF1-4B62-86DD-F3FB480DB0CE}"/>
              </a:ext>
            </a:extLst>
          </p:cNvPr>
          <p:cNvSpPr>
            <a:spLocks noGrp="1"/>
          </p:cNvSpPr>
          <p:nvPr>
            <p:ph type="body" idx="1"/>
          </p:nvPr>
        </p:nvSpPr>
        <p:spPr>
          <a:xfrm>
            <a:off x="839788" y="1357653"/>
            <a:ext cx="5157787" cy="823912"/>
          </a:xfrm>
        </p:spPr>
        <p:txBody>
          <a:bodyPr anchor="b">
            <a:normAutofit/>
          </a:bodyPr>
          <a:lstStyle>
            <a:lvl1pPr marL="0" indent="0">
              <a:buNone/>
              <a:defRPr sz="2000" b="1" i="0">
                <a:solidFill>
                  <a:srgbClr val="15397F"/>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7CFA79-7497-467E-831E-AD6CF5F5FF36}"/>
              </a:ext>
            </a:extLst>
          </p:cNvPr>
          <p:cNvSpPr>
            <a:spLocks noGrp="1"/>
          </p:cNvSpPr>
          <p:nvPr>
            <p:ph sz="half" idx="2"/>
          </p:nvPr>
        </p:nvSpPr>
        <p:spPr>
          <a:xfrm>
            <a:off x="839788" y="2181565"/>
            <a:ext cx="5157787" cy="380557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E9BC9C3-B5C4-4845-B0E6-F4B918A6F331}"/>
              </a:ext>
            </a:extLst>
          </p:cNvPr>
          <p:cNvSpPr>
            <a:spLocks noGrp="1"/>
          </p:cNvSpPr>
          <p:nvPr>
            <p:ph type="body" sz="quarter" idx="3"/>
          </p:nvPr>
        </p:nvSpPr>
        <p:spPr>
          <a:xfrm>
            <a:off x="6172200" y="1357653"/>
            <a:ext cx="5183188" cy="823912"/>
          </a:xfrm>
        </p:spPr>
        <p:txBody>
          <a:bodyPr anchor="b">
            <a:normAutofit/>
          </a:bodyPr>
          <a:lstStyle>
            <a:lvl1pPr marL="0" indent="0">
              <a:buNone/>
              <a:defRPr sz="2000" b="1" i="0">
                <a:solidFill>
                  <a:srgbClr val="15397F"/>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97049-81E0-4B7B-99C0-EC705DC416F1}"/>
              </a:ext>
            </a:extLst>
          </p:cNvPr>
          <p:cNvSpPr>
            <a:spLocks noGrp="1"/>
          </p:cNvSpPr>
          <p:nvPr>
            <p:ph sz="quarter" idx="4"/>
          </p:nvPr>
        </p:nvSpPr>
        <p:spPr>
          <a:xfrm>
            <a:off x="6172200" y="2181565"/>
            <a:ext cx="5183188" cy="380557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descr="Pennsylvania Department of Labor and Industry Bureau of Workers' Compensation logo">
            <a:extLst>
              <a:ext uri="{FF2B5EF4-FFF2-40B4-BE49-F238E27FC236}">
                <a16:creationId xmlns:a16="http://schemas.microsoft.com/office/drawing/2014/main" id="{D8A52192-AFC8-4AA8-2A4C-87D789A8FEB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20" name="Content Placeholder 21">
            <a:extLst>
              <a:ext uri="{FF2B5EF4-FFF2-40B4-BE49-F238E27FC236}">
                <a16:creationId xmlns:a16="http://schemas.microsoft.com/office/drawing/2014/main" id="{171E325C-29B1-A85F-CA5C-5B47904ADBB0}"/>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21" name="Content Placeholder 21">
            <a:extLst>
              <a:ext uri="{FF2B5EF4-FFF2-40B4-BE49-F238E27FC236}">
                <a16:creationId xmlns:a16="http://schemas.microsoft.com/office/drawing/2014/main" id="{75524679-A075-890A-B497-D2BFC471D614}"/>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4" name="Title 1">
            <a:extLst>
              <a:ext uri="{FF2B5EF4-FFF2-40B4-BE49-F238E27FC236}">
                <a16:creationId xmlns:a16="http://schemas.microsoft.com/office/drawing/2014/main" id="{397C9E29-7F99-F585-34AF-92BEA787F56E}"/>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5" name="Title 1">
            <a:extLst>
              <a:ext uri="{FF2B5EF4-FFF2-40B4-BE49-F238E27FC236}">
                <a16:creationId xmlns:a16="http://schemas.microsoft.com/office/drawing/2014/main" id="{1A9D8185-6782-1140-5C30-8765D59B2C38}"/>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7372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descr="Pennsylvania Department of Labor and Industry Bureau of Workers' Compensation logo">
            <a:extLst>
              <a:ext uri="{FF2B5EF4-FFF2-40B4-BE49-F238E27FC236}">
                <a16:creationId xmlns:a16="http://schemas.microsoft.com/office/drawing/2014/main" id="{84873DD8-4ED0-68DB-27A9-FD8AA8C0EFF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2" name="Content Placeholder 21">
            <a:extLst>
              <a:ext uri="{FF2B5EF4-FFF2-40B4-BE49-F238E27FC236}">
                <a16:creationId xmlns:a16="http://schemas.microsoft.com/office/drawing/2014/main" id="{709B536C-29D2-56C3-EF0D-D0335CCD32B7}"/>
              </a:ext>
            </a:extLst>
          </p:cNvPr>
          <p:cNvSpPr>
            <a:spLocks noGrp="1"/>
          </p:cNvSpPr>
          <p:nvPr>
            <p:ph sz="quarter" idx="12" hasCustomPrompt="1"/>
          </p:nvPr>
        </p:nvSpPr>
        <p:spPr>
          <a:xfrm>
            <a:off x="4248286" y="6183484"/>
            <a:ext cx="3689804" cy="249918"/>
          </a:xfrm>
        </p:spPr>
        <p:txBody>
          <a:bodyPr>
            <a:normAutofit/>
          </a:bodyPr>
          <a:lstStyle>
            <a:lvl1pPr marL="0" indent="0" algn="ctr">
              <a:buNone/>
              <a:defRPr sz="1200">
                <a:solidFill>
                  <a:srgbClr val="15397F"/>
                </a:solidFill>
                <a:latin typeface="+mj-lt"/>
              </a:defRPr>
            </a:lvl1pPr>
          </a:lstStyle>
          <a:p>
            <a:pPr lvl="0"/>
            <a:r>
              <a:rPr lang="en-US" dirty="0"/>
              <a:t>Ladders</a:t>
            </a:r>
          </a:p>
        </p:txBody>
      </p:sp>
      <p:sp>
        <p:nvSpPr>
          <p:cNvPr id="13" name="Content Placeholder 21">
            <a:extLst>
              <a:ext uri="{FF2B5EF4-FFF2-40B4-BE49-F238E27FC236}">
                <a16:creationId xmlns:a16="http://schemas.microsoft.com/office/drawing/2014/main" id="{647FC8C4-3825-8573-0F40-07C69CAA5254}"/>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03/2025</a:t>
            </a:r>
          </a:p>
          <a:p>
            <a:pPr lvl="0"/>
            <a:endParaRPr lang="en-US" dirty="0"/>
          </a:p>
        </p:txBody>
      </p:sp>
      <p:sp>
        <p:nvSpPr>
          <p:cNvPr id="16" name="Title 1">
            <a:extLst>
              <a:ext uri="{FF2B5EF4-FFF2-40B4-BE49-F238E27FC236}">
                <a16:creationId xmlns:a16="http://schemas.microsoft.com/office/drawing/2014/main" id="{D32F2ADE-B00A-6237-AA94-F8C170C24332}"/>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7" name="Title 1">
            <a:extLst>
              <a:ext uri="{FF2B5EF4-FFF2-40B4-BE49-F238E27FC236}">
                <a16:creationId xmlns:a16="http://schemas.microsoft.com/office/drawing/2014/main" id="{755C763F-47A9-6968-FD41-3140F40E9E04}"/>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06465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descr="Pennsylvania Department of Labor and Industry Bureau of Workers' Compensation logo">
            <a:extLst>
              <a:ext uri="{FF2B5EF4-FFF2-40B4-BE49-F238E27FC236}">
                <a16:creationId xmlns:a16="http://schemas.microsoft.com/office/drawing/2014/main" id="{5D39308C-0186-1B2C-23D5-42C070D85E6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1" name="Content Placeholder 21">
            <a:extLst>
              <a:ext uri="{FF2B5EF4-FFF2-40B4-BE49-F238E27FC236}">
                <a16:creationId xmlns:a16="http://schemas.microsoft.com/office/drawing/2014/main" id="{459AC148-E0A9-A2F0-5256-0E6254B61834}"/>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2" name="Content Placeholder 21">
            <a:extLst>
              <a:ext uri="{FF2B5EF4-FFF2-40B4-BE49-F238E27FC236}">
                <a16:creationId xmlns:a16="http://schemas.microsoft.com/office/drawing/2014/main" id="{59A0EED3-F54B-F4CF-29E4-24D733E2364F}"/>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5" name="Title 1">
            <a:extLst>
              <a:ext uri="{FF2B5EF4-FFF2-40B4-BE49-F238E27FC236}">
                <a16:creationId xmlns:a16="http://schemas.microsoft.com/office/drawing/2014/main" id="{DFCB887A-B3A5-2F0A-FA90-C92DC741F75D}"/>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6" name="Title 1">
            <a:extLst>
              <a:ext uri="{FF2B5EF4-FFF2-40B4-BE49-F238E27FC236}">
                <a16:creationId xmlns:a16="http://schemas.microsoft.com/office/drawing/2014/main" id="{55184106-6802-4C11-BA2F-81CBEA79CDA0}"/>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78078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C3DD-67AA-43C4-9C28-AD004AE2C1AC}"/>
              </a:ext>
            </a:extLst>
          </p:cNvPr>
          <p:cNvSpPr>
            <a:spLocks noGrp="1"/>
          </p:cNvSpPr>
          <p:nvPr>
            <p:ph type="title"/>
          </p:nvPr>
        </p:nvSpPr>
        <p:spPr>
          <a:xfrm>
            <a:off x="839788" y="947984"/>
            <a:ext cx="3932237" cy="1109415"/>
          </a:xfrm>
          <a:prstGeom prst="rect">
            <a:avLst/>
          </a:prstGeom>
        </p:spPr>
        <p:txBody>
          <a:bodyPr anchor="b"/>
          <a:lstStyle>
            <a:lvl1pPr>
              <a:defRPr sz="2800" b="1" i="0">
                <a:solidFill>
                  <a:srgbClr val="15397F"/>
                </a:solidFill>
                <a:latin typeface="Montserrat SemiBold"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204F18-E03D-4AB5-ADE4-A8A8A44ECAA5}"/>
              </a:ext>
            </a:extLst>
          </p:cNvPr>
          <p:cNvSpPr>
            <a:spLocks noGrp="1"/>
          </p:cNvSpPr>
          <p:nvPr>
            <p:ph idx="1"/>
          </p:nvPr>
        </p:nvSpPr>
        <p:spPr>
          <a:xfrm>
            <a:off x="5183188" y="987425"/>
            <a:ext cx="6172200" cy="487362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E537478-E3C2-4A75-8AF0-1A6A2D926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descr="Pennsylvania Department of Labor and Industry Bureau of Workers' Compensation logo">
            <a:extLst>
              <a:ext uri="{FF2B5EF4-FFF2-40B4-BE49-F238E27FC236}">
                <a16:creationId xmlns:a16="http://schemas.microsoft.com/office/drawing/2014/main" id="{CBF868B5-4094-6B30-C6CF-7EA3113F214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4" name="Content Placeholder 21">
            <a:extLst>
              <a:ext uri="{FF2B5EF4-FFF2-40B4-BE49-F238E27FC236}">
                <a16:creationId xmlns:a16="http://schemas.microsoft.com/office/drawing/2014/main" id="{0D2577F1-DF8F-EB4D-8CBE-763F1E7A72BC}"/>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5" name="Content Placeholder 21">
            <a:extLst>
              <a:ext uri="{FF2B5EF4-FFF2-40B4-BE49-F238E27FC236}">
                <a16:creationId xmlns:a16="http://schemas.microsoft.com/office/drawing/2014/main" id="{16760991-1A4A-4886-DB3D-ABEAFB0C188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8" name="Title 1">
            <a:extLst>
              <a:ext uri="{FF2B5EF4-FFF2-40B4-BE49-F238E27FC236}">
                <a16:creationId xmlns:a16="http://schemas.microsoft.com/office/drawing/2014/main" id="{62DE98D1-22C5-EC92-B11B-1ECC491066A0}"/>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9" name="Title 1">
            <a:extLst>
              <a:ext uri="{FF2B5EF4-FFF2-40B4-BE49-F238E27FC236}">
                <a16:creationId xmlns:a16="http://schemas.microsoft.com/office/drawing/2014/main" id="{F6B0E241-3B0D-1478-3B30-65DA20AB3390}"/>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356059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B23016-AB0D-4EA7-A1CC-C80AAE0BD405}"/>
              </a:ext>
            </a:extLst>
          </p:cNvPr>
          <p:cNvSpPr>
            <a:spLocks noGrp="1"/>
          </p:cNvSpPr>
          <p:nvPr>
            <p:ph type="body" idx="1"/>
          </p:nvPr>
        </p:nvSpPr>
        <p:spPr>
          <a:xfrm>
            <a:off x="838200" y="1174704"/>
            <a:ext cx="10515600" cy="48124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6890F287-5E69-786C-6015-F43BE9F2D348}"/>
              </a:ext>
            </a:extLst>
          </p:cNvPr>
          <p:cNvSpPr txBox="1">
            <a:spLocks/>
          </p:cNvSpPr>
          <p:nvPr userDrawn="1"/>
        </p:nvSpPr>
        <p:spPr>
          <a:xfrm>
            <a:off x="4724400" y="6439318"/>
            <a:ext cx="2743200" cy="22442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F41391-911B-45E9-94C0-41F056BE5022}" type="slidenum">
              <a:rPr lang="en-US" sz="1200" smtClean="0">
                <a:solidFill>
                  <a:srgbClr val="15397F"/>
                </a:solidFill>
                <a:latin typeface="+mj-lt"/>
              </a:rPr>
              <a:pPr algn="ctr"/>
              <a:t>‹#›</a:t>
            </a:fld>
            <a:endParaRPr lang="en-US" sz="1200" dirty="0">
              <a:solidFill>
                <a:srgbClr val="15397F"/>
              </a:solidFill>
              <a:latin typeface="+mj-lt"/>
            </a:endParaRPr>
          </a:p>
        </p:txBody>
      </p:sp>
    </p:spTree>
    <p:extLst>
      <p:ext uri="{BB962C8B-B14F-4D97-AF65-F5344CB8AC3E}">
        <p14:creationId xmlns:p14="http://schemas.microsoft.com/office/powerpoint/2010/main" val="345506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701" r:id="rId14"/>
    <p:sldLayoutId id="2147483706" r:id="rId15"/>
    <p:sldLayoutId id="2147483724" r:id="rId16"/>
    <p:sldLayoutId id="2147483725" r:id="rId17"/>
    <p:sldLayoutId id="2147483730" r:id="rId18"/>
    <p:sldLayoutId id="2147483738" r:id="rId19"/>
    <p:sldLayoutId id="2147483745"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5/2/2025</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172971957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B23016-AB0D-4EA7-A1CC-C80AAE0BD405}"/>
              </a:ext>
            </a:extLst>
          </p:cNvPr>
          <p:cNvSpPr>
            <a:spLocks noGrp="1"/>
          </p:cNvSpPr>
          <p:nvPr>
            <p:ph type="body" idx="1"/>
          </p:nvPr>
        </p:nvSpPr>
        <p:spPr>
          <a:xfrm>
            <a:off x="838200" y="1174704"/>
            <a:ext cx="10515600" cy="48124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6890F287-5E69-786C-6015-F43BE9F2D348}"/>
              </a:ext>
            </a:extLst>
          </p:cNvPr>
          <p:cNvSpPr txBox="1">
            <a:spLocks/>
          </p:cNvSpPr>
          <p:nvPr userDrawn="1"/>
        </p:nvSpPr>
        <p:spPr>
          <a:xfrm>
            <a:off x="4724400" y="6439318"/>
            <a:ext cx="2743200" cy="22442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F41391-911B-45E9-94C0-41F056BE5022}" type="slidenum">
              <a:rPr lang="en-US" sz="1200" smtClean="0">
                <a:solidFill>
                  <a:srgbClr val="15397F"/>
                </a:solidFill>
                <a:latin typeface="+mj-lt"/>
              </a:rPr>
              <a:pPr algn="ctr"/>
              <a:t>‹#›</a:t>
            </a:fld>
            <a:endParaRPr lang="en-US" sz="1200" dirty="0">
              <a:solidFill>
                <a:srgbClr val="15397F"/>
              </a:solidFill>
              <a:latin typeface="+mj-lt"/>
            </a:endParaRPr>
          </a:p>
        </p:txBody>
      </p:sp>
    </p:spTree>
    <p:extLst>
      <p:ext uri="{BB962C8B-B14F-4D97-AF65-F5344CB8AC3E}">
        <p14:creationId xmlns:p14="http://schemas.microsoft.com/office/powerpoint/2010/main" val="147448598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813" r:id="rId14"/>
    <p:sldLayoutId id="2147483818" r:id="rId15"/>
    <p:sldLayoutId id="2147483831"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dli.pa.gov/Businesses/Compensation/WC/safety/committee/hands/Pages/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dli.pa.gov/Businesses/Compensation/WC/safety/committee/hands/Pages/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dli.pa.gov/Businesses/Compensation/WC/safety/committee/Pages/default.asp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mailto:RA-LI-BWC-Safety@pa.gov" TargetMode="External"/><Relationship Id="rId5" Type="http://schemas.openxmlformats.org/officeDocument/2006/relationships/hyperlink" Target="https://www.dli.pa.gov/Businesses/Compensation/WC/safety/Documents/LIBC-55.pdf" TargetMode="External"/><Relationship Id="rId4" Type="http://schemas.openxmlformats.org/officeDocument/2006/relationships/hyperlink" Target="https://www.dli.pa.gov/Businesses/Compensation/WC/safety/committee/hands/Pages/default.asp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pa.gov/en/services/dli/find-and-register-for-paths-workplace-safety-training-.html" TargetMode="External"/><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s://forms.office.com/Pages/ResponsePage.aspx?id=QSiOQSgB1U2bbEf8Wpob3mV1QUieF2dOqe6x_REn8adUMVg5UFJGNERQOUVGVDBEMzBRRUVLT0dMUC4u&amp;wdLOR=cE2B7533D-009F-F945-B098-8007B419885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hyperlink" Target="https://www.iup.edu/pa-oshaconsulta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dli.pa.gov/Businesses/Compensation/WC/safety/gase/Pages/default.aspx" TargetMode="External"/><Relationship Id="rId2" Type="http://schemas.openxmlformats.org/officeDocument/2006/relationships/notesSlide" Target="../notesSlides/notesSlide29.xml"/><Relationship Id="rId1" Type="http://schemas.openxmlformats.org/officeDocument/2006/relationships/slideLayout" Target="../slideLayouts/slideLayout38.xml"/><Relationship Id="rId6" Type="http://schemas.openxmlformats.org/officeDocument/2006/relationships/hyperlink" Target="https://www.pa.gov/en/agencies/dli/resources/for-employers-and-educators/workers--compensation-for-employers/governor-s-award-for-safety-excellence--gase-.html" TargetMode="External"/><Relationship Id="rId5" Type="http://schemas.openxmlformats.org/officeDocument/2006/relationships/image" Target="../media/image32.pn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https://www.facebook.com/Pennsylvania-OSHA-Consultation-Program-548810235234647/" TargetMode="External"/><Relationship Id="rId2" Type="http://schemas.openxmlformats.org/officeDocument/2006/relationships/hyperlink" Target="http://www.iup.edu/pa-oshaconsultation/" TargetMode="External"/><Relationship Id="rId1" Type="http://schemas.openxmlformats.org/officeDocument/2006/relationships/slideLayout" Target="../slideLayouts/slideLayout20.xml"/><Relationship Id="rId4" Type="http://schemas.openxmlformats.org/officeDocument/2006/relationships/hyperlink" Target="https://www.youtube.com/@paoshaconsultationpaosha292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acodeandbulletin.gov/Display/pacode?file=/secure/pacode/data/034/chapter129/chap129toc.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D0E600-516D-4156-B3F6-49679D712FA6}"/>
              </a:ext>
            </a:extLst>
          </p:cNvPr>
          <p:cNvSpPr>
            <a:spLocks noGrp="1"/>
          </p:cNvSpPr>
          <p:nvPr>
            <p:ph type="title" idx="4294967295"/>
          </p:nvPr>
        </p:nvSpPr>
        <p:spPr>
          <a:xfrm>
            <a:off x="3048000" y="1120676"/>
            <a:ext cx="6096000" cy="56630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rgbClr val="FFFFFF"/>
                </a:solidFill>
                <a:effectLst/>
                <a:uLnTx/>
                <a:uFillTx/>
                <a:latin typeface="Constantia"/>
                <a:ea typeface="+mn-ea"/>
                <a:cs typeface="+mn-cs"/>
              </a:rPr>
              <a:t>Welcome</a:t>
            </a:r>
            <a:br>
              <a:rPr kumimoji="0" lang="en-US" altLang="en-US" sz="6000" b="1" i="0" u="none" strike="noStrike" kern="1200" cap="none" spc="0" normalizeH="0" baseline="0" noProof="0" dirty="0">
                <a:ln>
                  <a:noFill/>
                </a:ln>
                <a:solidFill>
                  <a:srgbClr val="FFFFFF"/>
                </a:solidFill>
                <a:effectLst/>
                <a:uLnTx/>
                <a:uFillTx/>
                <a:latin typeface="Constantia"/>
                <a:ea typeface="+mn-ea"/>
                <a:cs typeface="+mn-cs"/>
              </a:rPr>
            </a:br>
            <a:br>
              <a:rPr kumimoji="0" lang="en-US" altLang="en-US" sz="32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3200" b="1" i="0" u="none" strike="noStrike" kern="1200" cap="none" spc="0" normalizeH="0" baseline="0" noProof="0" dirty="0">
                <a:ln>
                  <a:noFill/>
                </a:ln>
                <a:solidFill>
                  <a:srgbClr val="FFFFFF"/>
                </a:solidFill>
                <a:effectLst/>
                <a:uLnTx/>
                <a:uFillTx/>
                <a:latin typeface="Constantia"/>
                <a:ea typeface="+mn-ea"/>
                <a:cs typeface="+mn-cs"/>
              </a:rPr>
              <a:t>Pennsylvania’s Certified Workplace Safety Committee Program</a:t>
            </a:r>
            <a:br>
              <a:rPr kumimoji="0" lang="en-US" altLang="en-US" sz="2800" b="1" i="0" u="sng" strike="noStrike" kern="1200" cap="none" spc="0" normalizeH="0" baseline="0" noProof="0" dirty="0">
                <a:ln>
                  <a:noFill/>
                </a:ln>
                <a:solidFill>
                  <a:srgbClr val="FFFFFF"/>
                </a:solidFill>
                <a:effectLst/>
                <a:uLnTx/>
                <a:uFillTx/>
                <a:latin typeface="Constantia"/>
                <a:ea typeface="+mn-ea"/>
                <a:cs typeface="+mn-cs"/>
              </a:rPr>
            </a:br>
            <a:br>
              <a:rPr kumimoji="0" lang="en-US" altLang="en-US" sz="2800" b="1" i="0" u="sng" strike="noStrike" kern="1200" cap="none" spc="0" normalizeH="0" baseline="0" noProof="0" dirty="0">
                <a:ln>
                  <a:noFill/>
                </a:ln>
                <a:solidFill>
                  <a:srgbClr val="FFFFFF"/>
                </a:solidFill>
                <a:effectLst/>
                <a:uLnTx/>
                <a:uFillTx/>
                <a:latin typeface="Constantia"/>
                <a:ea typeface="+mn-ea"/>
                <a:cs typeface="+mn-cs"/>
              </a:rPr>
            </a:br>
            <a:r>
              <a:rPr kumimoji="0" lang="en-US" altLang="en-US" sz="2000" b="1" i="0" u="none" strike="noStrike" kern="1200" cap="none" spc="0" normalizeH="0" baseline="0" noProof="0" dirty="0">
                <a:ln>
                  <a:noFill/>
                </a:ln>
                <a:solidFill>
                  <a:srgbClr val="FFFFFF"/>
                </a:solidFill>
                <a:effectLst/>
                <a:uLnTx/>
                <a:uFillTx/>
                <a:latin typeface="Constantia"/>
                <a:ea typeface="+mn-ea"/>
                <a:cs typeface="+mn-cs"/>
              </a:rPr>
              <a:t>Webinar will begin at 10:00am</a:t>
            </a:r>
            <a:br>
              <a:rPr kumimoji="0" lang="en-US" altLang="en-US" sz="2000" b="1" i="0" u="none" strike="noStrike" kern="1200" cap="none" spc="0" normalizeH="0" baseline="0" noProof="0" dirty="0">
                <a:ln>
                  <a:noFill/>
                </a:ln>
                <a:solidFill>
                  <a:srgbClr val="FFFFFF"/>
                </a:solidFill>
                <a:effectLst/>
                <a:uLnTx/>
                <a:uFillTx/>
                <a:latin typeface="Constantia"/>
                <a:ea typeface="+mn-ea"/>
                <a:cs typeface="+mn-cs"/>
              </a:rPr>
            </a:br>
            <a:b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Presented by:</a:t>
            </a:r>
            <a:b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Juan M. Mayo</a:t>
            </a:r>
            <a:b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br>
            <a:b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Pennsylvania OSHA Consultation Office</a:t>
            </a:r>
            <a:b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t>Phone: 724-357-4095</a:t>
            </a:r>
            <a:b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t>Website</a:t>
            </a: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 </a:t>
            </a: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hlinkClick r:id="rId2">
                  <a:extLst>
                    <a:ext uri="{A12FA001-AC4F-418D-AE19-62706E023703}">
                      <ahyp:hlinkClr xmlns:ahyp="http://schemas.microsoft.com/office/drawing/2018/hyperlinkcolor" val="tx"/>
                    </a:ext>
                  </a:extLst>
                </a:hlinkClick>
              </a:rPr>
              <a:t>www.iup.edu/pa-oshaconsultation</a:t>
            </a:r>
            <a:endParaRPr kumimoji="0" lang="en-US" sz="1800" b="0" i="0" u="none" strike="noStrike" kern="1200" cap="none" spc="0" normalizeH="0" baseline="0" noProof="0" dirty="0">
              <a:ln>
                <a:noFill/>
              </a:ln>
              <a:solidFill>
                <a:srgbClr val="FFFFFF"/>
              </a:solidFill>
              <a:effectLst/>
              <a:uLnTx/>
              <a:uFillTx/>
              <a:latin typeface="Constantia"/>
              <a:ea typeface="+mn-ea"/>
              <a:cs typeface="+mn-cs"/>
            </a:endParaRPr>
          </a:p>
        </p:txBody>
      </p:sp>
    </p:spTree>
    <p:extLst>
      <p:ext uri="{BB962C8B-B14F-4D97-AF65-F5344CB8AC3E}">
        <p14:creationId xmlns:p14="http://schemas.microsoft.com/office/powerpoint/2010/main" val="10646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128A22-A9F8-5F35-27AF-2E55FAD2CA6E}"/>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Committee Requirements</a:t>
            </a:r>
          </a:p>
        </p:txBody>
      </p:sp>
      <p:sp>
        <p:nvSpPr>
          <p:cNvPr id="10" name="Content Placeholder 12">
            <a:extLst>
              <a:ext uri="{FF2B5EF4-FFF2-40B4-BE49-F238E27FC236}">
                <a16:creationId xmlns:a16="http://schemas.microsoft.com/office/drawing/2014/main" id="{7A071286-F861-44B4-BE25-0DA5C1425A8F}"/>
              </a:ext>
            </a:extLst>
          </p:cNvPr>
          <p:cNvSpPr txBox="1">
            <a:spLocks/>
          </p:cNvSpPr>
          <p:nvPr/>
        </p:nvSpPr>
        <p:spPr bwMode="auto">
          <a:xfrm>
            <a:off x="704088" y="1101971"/>
            <a:ext cx="11137392" cy="5013683"/>
          </a:xfrm>
          <a:prstGeom prst="rect">
            <a:avLst/>
          </a:prstGeom>
          <a:noFill/>
          <a:ln w="9525">
            <a:noFill/>
            <a:miter lim="800000"/>
            <a:headEnd/>
            <a:tailEnd/>
          </a:ln>
        </p:spPr>
        <p:txBody>
          <a:bodyPr/>
          <a:lstStyle/>
          <a:p>
            <a:pPr marL="342891" indent="-342891">
              <a:spcBef>
                <a:spcPct val="20000"/>
              </a:spcBef>
              <a:buFont typeface="Arial" panose="020B0604020202020204" pitchFamily="34" charset="0"/>
              <a:buChar char="•"/>
              <a:defRPr/>
            </a:pPr>
            <a:r>
              <a:rPr lang="en-US" sz="2400" b="1" kern="0" dirty="0">
                <a:solidFill>
                  <a:prstClr val="black"/>
                </a:solidFill>
                <a:latin typeface="Calibri" panose="020F0502020204030204" pitchFamily="34" charset="0"/>
              </a:rPr>
              <a:t>An applicant-employer’s committees shall be located with the Commonwealth of Pennsylvania.</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At least 2 employer and 2 employee members. </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Employer representatives </a:t>
            </a:r>
            <a:r>
              <a:rPr lang="en-US" sz="2400" u="sng" kern="0" dirty="0">
                <a:solidFill>
                  <a:prstClr val="black"/>
                </a:solidFill>
                <a:latin typeface="Calibri" panose="020F0502020204030204" pitchFamily="34" charset="0"/>
              </a:rPr>
              <a:t>&lt;</a:t>
            </a:r>
            <a:r>
              <a:rPr lang="en-US" sz="2400" kern="0" dirty="0">
                <a:solidFill>
                  <a:prstClr val="black"/>
                </a:solidFill>
                <a:latin typeface="Calibri" panose="020F0502020204030204" pitchFamily="34" charset="0"/>
              </a:rPr>
              <a:t> employee representatives.</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All primary workplace operations represented.  </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Core group: experienced members; others rotate annually.</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Duties outlined in rules/by-laws.</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Decisions made by majority vote.</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Documentation shall be retained for 5 years. ( From Bureau’s receipt of application)</a:t>
            </a:r>
          </a:p>
        </p:txBody>
      </p:sp>
      <p:sp>
        <p:nvSpPr>
          <p:cNvPr id="5" name="Content Placeholder 4">
            <a:extLst>
              <a:ext uri="{FF2B5EF4-FFF2-40B4-BE49-F238E27FC236}">
                <a16:creationId xmlns:a16="http://schemas.microsoft.com/office/drawing/2014/main" id="{1DD828AA-2A4A-6748-BE24-42CB8C05124A}"/>
              </a:ext>
            </a:extLst>
          </p:cNvPr>
          <p:cNvSpPr>
            <a:spLocks noGrp="1"/>
          </p:cNvSpPr>
          <p:nvPr>
            <p:ph sz="quarter" idx="13"/>
          </p:nvPr>
        </p:nvSpPr>
        <p:spPr/>
        <p:txBody>
          <a:bodyPr/>
          <a:lstStyle/>
          <a:p>
            <a:r>
              <a:rPr lang="en-US" dirty="0"/>
              <a:t>REV 05/2025</a:t>
            </a:r>
          </a:p>
        </p:txBody>
      </p:sp>
      <p:sp>
        <p:nvSpPr>
          <p:cNvPr id="4" name="Content Placeholder 3">
            <a:extLst>
              <a:ext uri="{FF2B5EF4-FFF2-40B4-BE49-F238E27FC236}">
                <a16:creationId xmlns:a16="http://schemas.microsoft.com/office/drawing/2014/main" id="{132D7FEB-B6D1-6878-1AE4-8BAE5566EDFB}"/>
              </a:ext>
            </a:extLst>
          </p:cNvPr>
          <p:cNvSpPr>
            <a:spLocks noGrp="1"/>
          </p:cNvSpPr>
          <p:nvPr>
            <p:ph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Tree>
    <p:extLst>
      <p:ext uri="{BB962C8B-B14F-4D97-AF65-F5344CB8AC3E}">
        <p14:creationId xmlns:p14="http://schemas.microsoft.com/office/powerpoint/2010/main" val="180442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171B17-D1B7-3FF9-747E-7FAD33F8C606}"/>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Meeting Requirements</a:t>
            </a:r>
          </a:p>
        </p:txBody>
      </p:sp>
      <p:sp>
        <p:nvSpPr>
          <p:cNvPr id="10" name="Content Placeholder 12">
            <a:extLst>
              <a:ext uri="{FF2B5EF4-FFF2-40B4-BE49-F238E27FC236}">
                <a16:creationId xmlns:a16="http://schemas.microsoft.com/office/drawing/2014/main" id="{7A071286-F861-44B4-BE25-0DA5C1425A8F}"/>
              </a:ext>
            </a:extLst>
          </p:cNvPr>
          <p:cNvSpPr txBox="1">
            <a:spLocks/>
          </p:cNvSpPr>
          <p:nvPr/>
        </p:nvSpPr>
        <p:spPr bwMode="auto">
          <a:xfrm>
            <a:off x="1203966" y="1282645"/>
            <a:ext cx="8253413" cy="4281560"/>
          </a:xfrm>
          <a:prstGeom prst="rect">
            <a:avLst/>
          </a:prstGeom>
          <a:noFill/>
          <a:ln w="9525">
            <a:noFill/>
            <a:miter lim="800000"/>
            <a:headEnd/>
            <a:tailEnd/>
          </a:ln>
        </p:spPr>
        <p:txBody>
          <a:bodyPr/>
          <a:lstStyle/>
          <a:p>
            <a:pPr marL="342891" indent="-342891">
              <a:lnSpc>
                <a:spcPct val="150000"/>
              </a:lnSpc>
              <a:spcBef>
                <a:spcPct val="20000"/>
              </a:spcBef>
              <a:buFont typeface="Arial" panose="020B0604020202020204" pitchFamily="34" charset="0"/>
              <a:buChar char="•"/>
              <a:defRPr/>
            </a:pPr>
            <a:r>
              <a:rPr lang="en-US" sz="2800" kern="0" dirty="0">
                <a:solidFill>
                  <a:prstClr val="black"/>
                </a:solidFill>
                <a:latin typeface="Calibri" panose="020F0502020204030204" pitchFamily="34" charset="0"/>
              </a:rPr>
              <a:t>MUST meet at least once every calendar month.</a:t>
            </a:r>
          </a:p>
          <a:p>
            <a:pPr marL="342891" indent="-342891">
              <a:lnSpc>
                <a:spcPct val="150000"/>
              </a:lnSpc>
              <a:spcBef>
                <a:spcPct val="20000"/>
              </a:spcBef>
              <a:buFont typeface="Arial" panose="020B0604020202020204" pitchFamily="34" charset="0"/>
              <a:buChar char="•"/>
              <a:defRPr/>
            </a:pPr>
            <a:r>
              <a:rPr lang="en-US" sz="2800" kern="0" dirty="0">
                <a:solidFill>
                  <a:prstClr val="black"/>
                </a:solidFill>
                <a:latin typeface="Calibri" panose="020F0502020204030204" pitchFamily="34" charset="0"/>
              </a:rPr>
              <a:t>MUST have a quorum of committee members.</a:t>
            </a:r>
          </a:p>
          <a:p>
            <a:pPr marL="342891" indent="-342891">
              <a:lnSpc>
                <a:spcPct val="150000"/>
              </a:lnSpc>
              <a:spcBef>
                <a:spcPct val="20000"/>
              </a:spcBef>
              <a:buFont typeface="Arial" panose="020B0604020202020204" pitchFamily="34" charset="0"/>
              <a:buChar char="•"/>
              <a:defRPr/>
            </a:pPr>
            <a:r>
              <a:rPr lang="en-US" sz="2800" kern="0" dirty="0">
                <a:solidFill>
                  <a:prstClr val="black"/>
                </a:solidFill>
                <a:latin typeface="Calibri" panose="020F0502020204030204" pitchFamily="34" charset="0"/>
              </a:rPr>
              <a:t>MUST create for every meeting:	</a:t>
            </a:r>
          </a:p>
          <a:p>
            <a:pPr marL="914400" lvl="1" indent="-457200">
              <a:spcBef>
                <a:spcPct val="20000"/>
              </a:spcBef>
              <a:buFont typeface="Wingdings" panose="05000000000000000000" pitchFamily="2" charset="2"/>
              <a:buChar char="Ø"/>
              <a:defRPr/>
            </a:pPr>
            <a:r>
              <a:rPr lang="en-US" sz="2800" kern="0" dirty="0">
                <a:solidFill>
                  <a:prstClr val="black"/>
                </a:solidFill>
                <a:latin typeface="Calibri" panose="020F0502020204030204" pitchFamily="34" charset="0"/>
              </a:rPr>
              <a:t>Agenda (before)</a:t>
            </a:r>
          </a:p>
          <a:p>
            <a:pPr marL="914400" lvl="1" indent="-457200">
              <a:spcBef>
                <a:spcPct val="20000"/>
              </a:spcBef>
              <a:buFont typeface="Wingdings" panose="05000000000000000000" pitchFamily="2" charset="2"/>
              <a:buChar char="Ø"/>
              <a:defRPr/>
            </a:pPr>
            <a:r>
              <a:rPr lang="en-US" sz="2800" kern="0" dirty="0">
                <a:solidFill>
                  <a:prstClr val="black"/>
                </a:solidFill>
                <a:latin typeface="Calibri" panose="020F0502020204030204" pitchFamily="34" charset="0"/>
              </a:rPr>
              <a:t>Meeting attendance (during)</a:t>
            </a:r>
          </a:p>
          <a:p>
            <a:pPr marL="914400" lvl="1" indent="-457200">
              <a:spcBef>
                <a:spcPct val="20000"/>
              </a:spcBef>
              <a:buFont typeface="Wingdings" panose="05000000000000000000" pitchFamily="2" charset="2"/>
              <a:buChar char="Ø"/>
              <a:defRPr/>
            </a:pPr>
            <a:r>
              <a:rPr lang="en-US" sz="2800" kern="0" dirty="0">
                <a:solidFill>
                  <a:prstClr val="black"/>
                </a:solidFill>
                <a:latin typeface="Calibri" panose="020F0502020204030204" pitchFamily="34" charset="0"/>
              </a:rPr>
              <a:t>Minutes (during/after)</a:t>
            </a:r>
          </a:p>
          <a:p>
            <a:pPr>
              <a:spcBef>
                <a:spcPct val="20000"/>
              </a:spcBef>
              <a:defRPr/>
            </a:pPr>
            <a:endParaRPr lang="en-US" sz="800" kern="0" dirty="0">
              <a:solidFill>
                <a:prstClr val="black"/>
              </a:solidFill>
              <a:latin typeface="Calibri" panose="020F0502020204030204" pitchFamily="34" charset="0"/>
            </a:endParaRPr>
          </a:p>
        </p:txBody>
      </p:sp>
      <p:pic>
        <p:nvPicPr>
          <p:cNvPr id="8" name="Picture 2" descr="A safety committee holding a monthly meeting.">
            <a:extLst>
              <a:ext uri="{FF2B5EF4-FFF2-40B4-BE49-F238E27FC236}">
                <a16:creationId xmlns:a16="http://schemas.microsoft.com/office/drawing/2014/main" id="{DD7F3587-D7B5-4709-9F6C-1B3D90BDF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731" y="3423425"/>
            <a:ext cx="3087249" cy="20478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3D2EBD5-DD4D-4934-6D8C-9FC03A609162}"/>
              </a:ext>
            </a:extLst>
          </p:cNvPr>
          <p:cNvSpPr>
            <a:spLocks noGrp="1"/>
          </p:cNvSpPr>
          <p:nvPr>
            <p:ph sz="quarter" idx="13"/>
          </p:nvPr>
        </p:nvSpPr>
        <p:spPr/>
        <p:txBody>
          <a:bodyPr/>
          <a:lstStyle/>
          <a:p>
            <a:r>
              <a:rPr lang="en-US" dirty="0"/>
              <a:t>REV 05/2025</a:t>
            </a:r>
          </a:p>
        </p:txBody>
      </p:sp>
      <p:sp>
        <p:nvSpPr>
          <p:cNvPr id="4" name="Content Placeholder 3">
            <a:extLst>
              <a:ext uri="{FF2B5EF4-FFF2-40B4-BE49-F238E27FC236}">
                <a16:creationId xmlns:a16="http://schemas.microsoft.com/office/drawing/2014/main" id="{2A99A774-DE4D-3B6E-0027-697F3B8707FE}"/>
              </a:ext>
            </a:extLst>
          </p:cNvPr>
          <p:cNvSpPr>
            <a:spLocks noGrp="1"/>
          </p:cNvSpPr>
          <p:nvPr>
            <p:ph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Tree>
    <p:extLst>
      <p:ext uri="{BB962C8B-B14F-4D97-AF65-F5344CB8AC3E}">
        <p14:creationId xmlns:p14="http://schemas.microsoft.com/office/powerpoint/2010/main" val="406079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FDA9A8-5445-4E55-8AA7-64B4914350B2}"/>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Safety Concerns</a:t>
            </a:r>
          </a:p>
        </p:txBody>
      </p:sp>
      <p:sp>
        <p:nvSpPr>
          <p:cNvPr id="10" name="Content Placeholder 12">
            <a:extLst>
              <a:ext uri="{FF2B5EF4-FFF2-40B4-BE49-F238E27FC236}">
                <a16:creationId xmlns:a16="http://schemas.microsoft.com/office/drawing/2014/main" id="{7A071286-F861-44B4-BE25-0DA5C1425A8F}"/>
              </a:ext>
            </a:extLst>
          </p:cNvPr>
          <p:cNvSpPr txBox="1">
            <a:spLocks/>
          </p:cNvSpPr>
          <p:nvPr/>
        </p:nvSpPr>
        <p:spPr bwMode="auto">
          <a:xfrm>
            <a:off x="793627" y="1197827"/>
            <a:ext cx="10526645" cy="4416589"/>
          </a:xfrm>
          <a:prstGeom prst="rect">
            <a:avLst/>
          </a:prstGeom>
          <a:noFill/>
          <a:ln w="9525">
            <a:noFill/>
            <a:miter lim="800000"/>
            <a:headEnd/>
            <a:tailEnd/>
          </a:ln>
        </p:spPr>
        <p:txBody>
          <a:bodyPr/>
          <a:lstStyle/>
          <a:p>
            <a:pPr>
              <a:spcBef>
                <a:spcPct val="20000"/>
              </a:spcBef>
              <a:defRPr/>
            </a:pPr>
            <a:endParaRPr lang="en-US" sz="800" kern="0" dirty="0">
              <a:solidFill>
                <a:prstClr val="black"/>
              </a:solidFill>
              <a:latin typeface="Calibri" panose="020F0502020204030204" pitchFamily="34" charset="0"/>
            </a:endParaRP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Review safety programs &amp; formulate written proposals.</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Review incidents, illnesses &amp; complaints of hazards.</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Perform periodic workplace inspections.</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Identify hazards and propose corrections to management.</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Evaluate effectiveness: new safety equipment &amp; procedures.</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Have access to learn safety concerns directly from workers.</a:t>
            </a:r>
          </a:p>
        </p:txBody>
      </p:sp>
      <p:sp>
        <p:nvSpPr>
          <p:cNvPr id="11" name="Content Placeholder 10">
            <a:extLst>
              <a:ext uri="{FF2B5EF4-FFF2-40B4-BE49-F238E27FC236}">
                <a16:creationId xmlns:a16="http://schemas.microsoft.com/office/drawing/2014/main" id="{42C6F617-96E7-EAAD-4A31-8256A504700D}"/>
              </a:ext>
            </a:extLst>
          </p:cNvPr>
          <p:cNvSpPr>
            <a:spLocks noGrp="1"/>
          </p:cNvSpPr>
          <p:nvPr>
            <p:ph sz="quarter" idx="13"/>
          </p:nvPr>
        </p:nvSpPr>
        <p:spPr/>
        <p:txBody>
          <a:bodyPr/>
          <a:lstStyle/>
          <a:p>
            <a:r>
              <a:rPr lang="en-US" dirty="0"/>
              <a:t>REV 05/2025</a:t>
            </a:r>
          </a:p>
        </p:txBody>
      </p:sp>
      <p:sp>
        <p:nvSpPr>
          <p:cNvPr id="9" name="Content Placeholder 8">
            <a:extLst>
              <a:ext uri="{FF2B5EF4-FFF2-40B4-BE49-F238E27FC236}">
                <a16:creationId xmlns:a16="http://schemas.microsoft.com/office/drawing/2014/main" id="{07D98234-2706-0003-F1F2-D5EAB5BA6F02}"/>
              </a:ext>
            </a:extLst>
          </p:cNvPr>
          <p:cNvSpPr>
            <a:spLocks noGrp="1"/>
          </p:cNvSpPr>
          <p:nvPr>
            <p:ph sz="quarter" idx="12"/>
          </p:nvPr>
        </p:nvSpPr>
        <p:spPr>
          <a:xfrm>
            <a:off x="4251098" y="6158193"/>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Tree>
    <p:extLst>
      <p:ext uri="{BB962C8B-B14F-4D97-AF65-F5344CB8AC3E}">
        <p14:creationId xmlns:p14="http://schemas.microsoft.com/office/powerpoint/2010/main" val="101138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6993EB-B979-3D62-290A-34BBD6A2481C}"/>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Meeting Documentation</a:t>
            </a:r>
          </a:p>
        </p:txBody>
      </p:sp>
      <p:sp>
        <p:nvSpPr>
          <p:cNvPr id="10" name="Content Placeholder 12">
            <a:extLst>
              <a:ext uri="{FF2B5EF4-FFF2-40B4-BE49-F238E27FC236}">
                <a16:creationId xmlns:a16="http://schemas.microsoft.com/office/drawing/2014/main" id="{7A071286-F861-44B4-BE25-0DA5C1425A8F}"/>
              </a:ext>
              <a:ext uri="{C183D7F6-B498-43B3-948B-1728B52AA6E4}">
                <adec:decorative xmlns:adec="http://schemas.microsoft.com/office/drawing/2017/decorative" val="0"/>
              </a:ext>
            </a:extLst>
          </p:cNvPr>
          <p:cNvSpPr txBox="1">
            <a:spLocks/>
          </p:cNvSpPr>
          <p:nvPr/>
        </p:nvSpPr>
        <p:spPr bwMode="auto">
          <a:xfrm>
            <a:off x="777240" y="1171924"/>
            <a:ext cx="9034272" cy="4514151"/>
          </a:xfrm>
          <a:prstGeom prst="rect">
            <a:avLst/>
          </a:prstGeom>
          <a:noFill/>
          <a:ln w="9525">
            <a:noFill/>
            <a:miter lim="800000"/>
            <a:headEnd/>
            <a:tailEnd/>
          </a:ln>
        </p:spPr>
        <p:txBody>
          <a:bodyPr/>
          <a:lstStyle/>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Maintain copies of all documents for 5 years.</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Meeting minutes to include information on:</a:t>
            </a:r>
          </a:p>
          <a:p>
            <a:pPr marL="800100" lvl="1" indent="-342900">
              <a:spcBef>
                <a:spcPct val="20000"/>
              </a:spcBef>
              <a:buFont typeface="Wingdings" panose="05000000000000000000" pitchFamily="2" charset="2"/>
              <a:buChar char="Ø"/>
              <a:defRPr/>
            </a:pPr>
            <a:r>
              <a:rPr lang="en-US" sz="2400" kern="0" dirty="0">
                <a:solidFill>
                  <a:prstClr val="black"/>
                </a:solidFill>
                <a:latin typeface="Calibri" panose="020F0502020204030204" pitchFamily="34" charset="0"/>
              </a:rPr>
              <a:t>	Inspection reports</a:t>
            </a:r>
          </a:p>
          <a:p>
            <a:pPr marL="800100" lvl="1" indent="-342900">
              <a:spcBef>
                <a:spcPct val="20000"/>
              </a:spcBef>
              <a:buFont typeface="Wingdings" panose="05000000000000000000" pitchFamily="2" charset="2"/>
              <a:buChar char="Ø"/>
              <a:defRPr/>
            </a:pPr>
            <a:r>
              <a:rPr lang="en-US" sz="2400" kern="0" dirty="0">
                <a:solidFill>
                  <a:prstClr val="black"/>
                </a:solidFill>
                <a:latin typeface="Calibri" panose="020F0502020204030204" pitchFamily="34" charset="0"/>
              </a:rPr>
              <a:t>	Reports on specific hazards &amp; corrective measures</a:t>
            </a:r>
          </a:p>
          <a:p>
            <a:pPr marL="800100" lvl="1" indent="-342900">
              <a:spcBef>
                <a:spcPct val="20000"/>
              </a:spcBef>
              <a:buFont typeface="Wingdings" panose="05000000000000000000" pitchFamily="2" charset="2"/>
              <a:buChar char="Ø"/>
              <a:defRPr/>
            </a:pPr>
            <a:r>
              <a:rPr lang="en-US" sz="2400" kern="0" dirty="0">
                <a:solidFill>
                  <a:prstClr val="black"/>
                </a:solidFill>
                <a:latin typeface="Calibri" panose="020F0502020204030204" pitchFamily="34" charset="0"/>
              </a:rPr>
              <a:t>	Reports on workplace injuries or illnesses</a:t>
            </a:r>
          </a:p>
          <a:p>
            <a:pPr marL="800100" lvl="1" indent="-342900">
              <a:spcBef>
                <a:spcPct val="20000"/>
              </a:spcBef>
              <a:buFont typeface="Wingdings" panose="05000000000000000000" pitchFamily="2" charset="2"/>
              <a:buChar char="Ø"/>
              <a:defRPr/>
            </a:pPr>
            <a:r>
              <a:rPr lang="en-US" sz="2400" kern="0" dirty="0">
                <a:solidFill>
                  <a:prstClr val="black"/>
                </a:solidFill>
                <a:latin typeface="Calibri" panose="020F0502020204030204" pitchFamily="34" charset="0"/>
              </a:rPr>
              <a:t>	Management responses to committee reports</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Send minutes to each member &amp; employer for review.</a:t>
            </a:r>
          </a:p>
          <a:p>
            <a:pPr marL="342891" indent="-342891">
              <a:lnSpc>
                <a:spcPct val="150000"/>
              </a:lnSpc>
              <a:spcBef>
                <a:spcPct val="20000"/>
              </a:spcBef>
              <a:buFont typeface="Arial" panose="020B0604020202020204" pitchFamily="34" charset="0"/>
              <a:buChar char="•"/>
              <a:defRPr/>
            </a:pPr>
            <a:r>
              <a:rPr lang="en-US" sz="2400" kern="0" dirty="0">
                <a:solidFill>
                  <a:prstClr val="black"/>
                </a:solidFill>
                <a:latin typeface="Calibri" panose="020F0502020204030204" pitchFamily="34" charset="0"/>
              </a:rPr>
              <a:t>Copies of minutes must be posted/made available to all.</a:t>
            </a:r>
          </a:p>
          <a:p>
            <a:pPr marL="342891" indent="-342891">
              <a:lnSpc>
                <a:spcPct val="150000"/>
              </a:lnSpc>
              <a:spcBef>
                <a:spcPct val="20000"/>
              </a:spcBef>
              <a:buFont typeface="Arial" panose="020B0604020202020204" pitchFamily="34" charset="0"/>
              <a:buChar char="•"/>
              <a:defRPr/>
            </a:pPr>
            <a:endParaRPr lang="en-US" sz="2400" kern="0" dirty="0">
              <a:solidFill>
                <a:prstClr val="black"/>
              </a:solidFill>
              <a:latin typeface="Calibri" panose="020F0502020204030204" pitchFamily="34" charset="0"/>
            </a:endParaRPr>
          </a:p>
          <a:p>
            <a:pPr>
              <a:spcBef>
                <a:spcPct val="20000"/>
              </a:spcBef>
              <a:defRPr/>
            </a:pPr>
            <a:endParaRPr lang="en-US" sz="2400" kern="0" dirty="0">
              <a:solidFill>
                <a:prstClr val="black"/>
              </a:solidFill>
              <a:latin typeface="Calibri" panose="020F0502020204030204" pitchFamily="34" charset="0"/>
            </a:endParaRPr>
          </a:p>
        </p:txBody>
      </p:sp>
      <p:pic>
        <p:nvPicPr>
          <p:cNvPr id="4" name="Picture 3" descr="Close-up of meeting members hands working with documents.">
            <a:extLst>
              <a:ext uri="{FF2B5EF4-FFF2-40B4-BE49-F238E27FC236}">
                <a16:creationId xmlns:a16="http://schemas.microsoft.com/office/drawing/2014/main" id="{53069EB0-506C-5FE6-84EF-48599C677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540" y="1676400"/>
            <a:ext cx="2903220" cy="2225040"/>
          </a:xfrm>
          <a:prstGeom prst="rect">
            <a:avLst/>
          </a:prstGeom>
        </p:spPr>
      </p:pic>
      <p:sp>
        <p:nvSpPr>
          <p:cNvPr id="5" name="Content Placeholder 4">
            <a:extLst>
              <a:ext uri="{FF2B5EF4-FFF2-40B4-BE49-F238E27FC236}">
                <a16:creationId xmlns:a16="http://schemas.microsoft.com/office/drawing/2014/main" id="{FACCC467-8853-1145-90DE-FAF79CEB5815}"/>
              </a:ext>
            </a:extLst>
          </p:cNvPr>
          <p:cNvSpPr>
            <a:spLocks noGrp="1"/>
          </p:cNvSpPr>
          <p:nvPr>
            <p:ph sz="quarter" idx="13"/>
          </p:nvPr>
        </p:nvSpPr>
        <p:spPr/>
        <p:txBody>
          <a:bodyPr/>
          <a:lstStyle/>
          <a:p>
            <a:r>
              <a:rPr lang="en-US" dirty="0"/>
              <a:t>REV 05/2025</a:t>
            </a:r>
          </a:p>
        </p:txBody>
      </p:sp>
      <p:sp>
        <p:nvSpPr>
          <p:cNvPr id="8" name="Content Placeholder 8">
            <a:extLst>
              <a:ext uri="{FF2B5EF4-FFF2-40B4-BE49-F238E27FC236}">
                <a16:creationId xmlns:a16="http://schemas.microsoft.com/office/drawing/2014/main" id="{737D0193-39C6-B0DE-ACDD-7C5B7185D55F}"/>
              </a:ext>
            </a:extLst>
          </p:cNvPr>
          <p:cNvSpPr>
            <a:spLocks noGrp="1"/>
          </p:cNvSpPr>
          <p:nvPr>
            <p:ph sz="quarter" idx="12"/>
          </p:nvPr>
        </p:nvSpPr>
        <p:spPr>
          <a:xfrm>
            <a:off x="4251098" y="6158193"/>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Tree>
    <p:extLst>
      <p:ext uri="{BB962C8B-B14F-4D97-AF65-F5344CB8AC3E}">
        <p14:creationId xmlns:p14="http://schemas.microsoft.com/office/powerpoint/2010/main" val="236387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8BC3FB-6512-4BCF-83F2-FF18415C01BA}"/>
              </a:ext>
            </a:extLst>
          </p:cNvPr>
          <p:cNvSpPr>
            <a:spLocks noGrp="1"/>
          </p:cNvSpPr>
          <p:nvPr>
            <p:ph type="title"/>
          </p:nvPr>
        </p:nvSpPr>
        <p:spPr/>
        <p:txBody>
          <a:bodyPr/>
          <a:lstStyle/>
          <a:p>
            <a:r>
              <a:rPr lang="en-US" sz="4000" dirty="0">
                <a:latin typeface="+mn-lt"/>
              </a:rPr>
              <a:t>Yearly Training</a:t>
            </a:r>
          </a:p>
        </p:txBody>
      </p:sp>
      <p:sp>
        <p:nvSpPr>
          <p:cNvPr id="10" name="Content Placeholder 12">
            <a:extLst>
              <a:ext uri="{FF2B5EF4-FFF2-40B4-BE49-F238E27FC236}">
                <a16:creationId xmlns:a16="http://schemas.microsoft.com/office/drawing/2014/main" id="{7A071286-F861-44B4-BE25-0DA5C1425A8F}"/>
              </a:ext>
            </a:extLst>
          </p:cNvPr>
          <p:cNvSpPr txBox="1">
            <a:spLocks/>
          </p:cNvSpPr>
          <p:nvPr/>
        </p:nvSpPr>
        <p:spPr bwMode="auto">
          <a:xfrm>
            <a:off x="815340" y="1334729"/>
            <a:ext cx="10561320" cy="4206535"/>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pPr>
            <a:r>
              <a:rPr lang="en-US" sz="2400" dirty="0">
                <a:latin typeface="Calibri" panose="020F0502020204030204" pitchFamily="34" charset="0"/>
                <a:ea typeface="Calibri" panose="020F0502020204030204" pitchFamily="34" charset="0"/>
              </a:rPr>
              <a:t>All members MUST complete annual training during your insurance policy year.</a:t>
            </a:r>
          </a:p>
          <a:p>
            <a:pPr marL="342900" indent="-342900">
              <a:lnSpc>
                <a:spcPct val="150000"/>
              </a:lnSpc>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Trainers must be approved and copies of credentials maintained.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Details of training must be kept.</a:t>
            </a:r>
          </a:p>
          <a:p>
            <a:pPr marL="342900" indent="-342900">
              <a:lnSpc>
                <a:spcPct val="150000"/>
              </a:lnSpc>
              <a:buFont typeface="Arial" panose="020B0604020202020204" pitchFamily="34" charset="0"/>
              <a:buChar char="•"/>
            </a:pPr>
            <a:r>
              <a:rPr lang="en-US" sz="2400" dirty="0">
                <a:latin typeface="Calibri" panose="020F0502020204030204" pitchFamily="34" charset="0"/>
                <a:ea typeface="Calibri" panose="020F0502020204030204" pitchFamily="34" charset="0"/>
              </a:rPr>
              <a:t>Topics to be trained on include:</a:t>
            </a:r>
          </a:p>
          <a:p>
            <a:pPr marL="800100" lvl="1"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rPr>
              <a:t>	WSC structure &amp; operation</a:t>
            </a:r>
          </a:p>
          <a:p>
            <a:pPr marL="800100" lvl="1"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rPr>
              <a:t>	Hazard detection and inspection</a:t>
            </a:r>
          </a:p>
          <a:p>
            <a:pPr marL="800100" lvl="1"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rPr>
              <a:t>	Incident investigation and prevention</a:t>
            </a:r>
          </a:p>
          <a:p>
            <a:pPr marL="800100" lvl="1"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rPr>
              <a:t>	Substance abuse awareness / opioid painkiller use</a:t>
            </a:r>
          </a:p>
        </p:txBody>
      </p:sp>
      <p:pic>
        <p:nvPicPr>
          <p:cNvPr id="4" name="Picture 3" descr="Safety committee members holding up the letters that spell safety.">
            <a:extLst>
              <a:ext uri="{FF2B5EF4-FFF2-40B4-BE49-F238E27FC236}">
                <a16:creationId xmlns:a16="http://schemas.microsoft.com/office/drawing/2014/main" id="{AD6D0BE2-6555-E7CE-09B3-71927BF2F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308" y="2550414"/>
            <a:ext cx="3703320" cy="2049780"/>
          </a:xfrm>
          <a:prstGeom prst="rect">
            <a:avLst/>
          </a:prstGeom>
        </p:spPr>
      </p:pic>
      <p:sp>
        <p:nvSpPr>
          <p:cNvPr id="5" name="Content Placeholder 4">
            <a:extLst>
              <a:ext uri="{FF2B5EF4-FFF2-40B4-BE49-F238E27FC236}">
                <a16:creationId xmlns:a16="http://schemas.microsoft.com/office/drawing/2014/main" id="{B465784C-538E-5741-C625-A60E4F1559E0}"/>
              </a:ext>
            </a:extLst>
          </p:cNvPr>
          <p:cNvSpPr>
            <a:spLocks noGrp="1"/>
          </p:cNvSpPr>
          <p:nvPr>
            <p:ph sz="quarter" idx="13"/>
          </p:nvPr>
        </p:nvSpPr>
        <p:spPr/>
        <p:txBody>
          <a:bodyPr/>
          <a:lstStyle/>
          <a:p>
            <a:r>
              <a:rPr lang="en-US" dirty="0"/>
              <a:t>REV 05/2025</a:t>
            </a:r>
          </a:p>
        </p:txBody>
      </p:sp>
      <p:sp>
        <p:nvSpPr>
          <p:cNvPr id="8" name="Content Placeholder 8">
            <a:extLst>
              <a:ext uri="{FF2B5EF4-FFF2-40B4-BE49-F238E27FC236}">
                <a16:creationId xmlns:a16="http://schemas.microsoft.com/office/drawing/2014/main" id="{DDF86633-CCD1-FAF0-D768-2F0211CBC126}"/>
              </a:ext>
            </a:extLst>
          </p:cNvPr>
          <p:cNvSpPr>
            <a:spLocks noGrp="1"/>
          </p:cNvSpPr>
          <p:nvPr>
            <p:ph sz="quarter" idx="12"/>
          </p:nvPr>
        </p:nvSpPr>
        <p:spPr>
          <a:xfrm>
            <a:off x="4251098" y="6158193"/>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Tree>
    <p:extLst>
      <p:ext uri="{BB962C8B-B14F-4D97-AF65-F5344CB8AC3E}">
        <p14:creationId xmlns:p14="http://schemas.microsoft.com/office/powerpoint/2010/main" val="131859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a:extLst>
              <a:ext uri="{FF2B5EF4-FFF2-40B4-BE49-F238E27FC236}">
                <a16:creationId xmlns:a16="http://schemas.microsoft.com/office/drawing/2014/main" id="{F532C1DA-D390-4D4C-9D9A-E720C5BE1B8B}"/>
              </a:ext>
            </a:extLst>
          </p:cNvPr>
          <p:cNvSpPr>
            <a:spLocks noGrp="1" noChangeArrowheads="1"/>
          </p:cNvSpPr>
          <p:nvPr>
            <p:ph type="title"/>
          </p:nvPr>
        </p:nvSpPr>
        <p:spPr/>
        <p:txBody>
          <a:bodyPr>
            <a:noAutofit/>
          </a:bodyPr>
          <a:lstStyle/>
          <a:p>
            <a:pPr eaLnBrk="1" hangingPunct="1"/>
            <a:r>
              <a:rPr lang="en-US" altLang="en-US" sz="4000" dirty="0">
                <a:latin typeface="Calibri" panose="020F0502020204030204" pitchFamily="34" charset="0"/>
                <a:ea typeface="Calibri" panose="020F0502020204030204" pitchFamily="34" charset="0"/>
                <a:cs typeface="Calibri" panose="020F0502020204030204" pitchFamily="34" charset="0"/>
              </a:rPr>
              <a:t>Submitting Initial Application</a:t>
            </a:r>
          </a:p>
        </p:txBody>
      </p:sp>
      <p:sp>
        <p:nvSpPr>
          <p:cNvPr id="10" name="Content Placeholder 12">
            <a:extLst>
              <a:ext uri="{FF2B5EF4-FFF2-40B4-BE49-F238E27FC236}">
                <a16:creationId xmlns:a16="http://schemas.microsoft.com/office/drawing/2014/main" id="{7A071286-F861-44B4-BE25-0DA5C1425A8F}"/>
              </a:ext>
            </a:extLst>
          </p:cNvPr>
          <p:cNvSpPr txBox="1">
            <a:spLocks/>
          </p:cNvSpPr>
          <p:nvPr/>
        </p:nvSpPr>
        <p:spPr bwMode="auto">
          <a:xfrm>
            <a:off x="1810811" y="1308953"/>
            <a:ext cx="8731404" cy="3684141"/>
          </a:xfrm>
          <a:prstGeom prst="rect">
            <a:avLst/>
          </a:prstGeom>
          <a:noFill/>
          <a:ln w="9525">
            <a:noFill/>
            <a:miter lim="800000"/>
            <a:headEnd/>
            <a:tailEnd/>
          </a:ln>
        </p:spPr>
        <p:txBody>
          <a:bodyPr/>
          <a:lstStyle/>
          <a:p>
            <a:pPr marL="457189" indent="-457189">
              <a:buFont typeface="Arial" panose="020B0604020202020204" pitchFamily="34" charset="0"/>
              <a:buChar char="•"/>
            </a:pPr>
            <a:r>
              <a:rPr lang="en-US" sz="2400" dirty="0">
                <a:latin typeface="Calibri" panose="020F0502020204030204" pitchFamily="34" charset="0"/>
                <a:ea typeface="Calibri" panose="020F0502020204030204" pitchFamily="34" charset="0"/>
              </a:rPr>
              <a:t>Prior to submitting the application:</a:t>
            </a:r>
            <a:br>
              <a:rPr lang="en-US" sz="2400" dirty="0">
                <a:latin typeface="Calibri" panose="020F0502020204030204" pitchFamily="34" charset="0"/>
                <a:ea typeface="Calibri" panose="020F0502020204030204" pitchFamily="34" charset="0"/>
              </a:rPr>
            </a:br>
            <a:endParaRPr lang="en-US" sz="2400" dirty="0">
              <a:latin typeface="Calibri" panose="020F0502020204030204" pitchFamily="34" charset="0"/>
              <a:ea typeface="Calibri" panose="020F0502020204030204" pitchFamily="34" charset="0"/>
            </a:endParaRPr>
          </a:p>
          <a:p>
            <a:pPr marL="800100" lvl="1" indent="-342900">
              <a:buFont typeface="Wingdings" panose="05000000000000000000" pitchFamily="2" charset="2"/>
              <a:buChar char="Ø"/>
            </a:pPr>
            <a:r>
              <a:rPr lang="en-US" sz="2400" dirty="0">
                <a:latin typeface="Calibri" panose="020F0502020204030204" pitchFamily="34" charset="0"/>
                <a:ea typeface="Calibri" panose="020F0502020204030204" pitchFamily="34" charset="0"/>
              </a:rPr>
              <a:t>	Committee existing for at least 6 FULL consecutive months.</a:t>
            </a:r>
          </a:p>
          <a:p>
            <a:pPr marL="800100" lvl="1" indent="-342900">
              <a:buFont typeface="Wingdings" panose="05000000000000000000" pitchFamily="2" charset="2"/>
              <a:buChar char="Ø"/>
            </a:pPr>
            <a:r>
              <a:rPr lang="en-US" sz="2400" dirty="0">
                <a:latin typeface="Calibri" panose="020F0502020204030204" pitchFamily="34" charset="0"/>
                <a:ea typeface="Calibri" panose="020F0502020204030204" pitchFamily="34" charset="0"/>
              </a:rPr>
              <a:t>	All requirements for certification must be met.</a:t>
            </a:r>
          </a:p>
          <a:p>
            <a:pPr lvl="1"/>
            <a:endParaRPr lang="en-US" sz="2400" dirty="0">
              <a:latin typeface="Calibri" panose="020F0502020204030204" pitchFamily="34" charset="0"/>
              <a:ea typeface="Calibri" panose="020F0502020204030204" pitchFamily="34" charset="0"/>
            </a:endParaRPr>
          </a:p>
          <a:p>
            <a:pPr marL="457189" indent="-457189">
              <a:buFont typeface="Arial" panose="020B0604020202020204" pitchFamily="34" charset="0"/>
              <a:buChar char="•"/>
            </a:pPr>
            <a:r>
              <a:rPr lang="en-US" sz="2400" dirty="0">
                <a:latin typeface="Calibri" panose="020F0502020204030204" pitchFamily="34" charset="0"/>
                <a:ea typeface="Calibri" panose="020F0502020204030204" pitchFamily="34" charset="0"/>
              </a:rPr>
              <a:t>Application submitted to </a:t>
            </a:r>
            <a:r>
              <a:rPr lang="en-US" sz="2400" dirty="0">
                <a:latin typeface="Calibri" panose="020F0502020204030204" pitchFamily="34" charset="0"/>
                <a:ea typeface="Calibri" panose="020F0502020204030204" pitchFamily="34" charset="0"/>
                <a:hlinkClick r:id="rId3"/>
              </a:rPr>
              <a:t>BWC HandS </a:t>
            </a:r>
            <a:r>
              <a:rPr lang="en-US" sz="2400" dirty="0">
                <a:latin typeface="Calibri" panose="020F0502020204030204" pitchFamily="34" charset="0"/>
                <a:ea typeface="Calibri" panose="020F0502020204030204" pitchFamily="34" charset="0"/>
              </a:rPr>
              <a:t>system.</a:t>
            </a:r>
            <a:br>
              <a:rPr lang="en-US" sz="2400" dirty="0">
                <a:latin typeface="Calibri" panose="020F0502020204030204" pitchFamily="34" charset="0"/>
                <a:ea typeface="Calibri" panose="020F0502020204030204" pitchFamily="34" charset="0"/>
              </a:rPr>
            </a:br>
            <a:endParaRPr lang="en-US" sz="2400" dirty="0">
              <a:latin typeface="Calibri" panose="020F0502020204030204" pitchFamily="34" charset="0"/>
              <a:ea typeface="Calibri" panose="020F0502020204030204" pitchFamily="34" charset="0"/>
            </a:endParaRPr>
          </a:p>
          <a:p>
            <a:pPr marL="800100" lvl="1" indent="-342900">
              <a:buFont typeface="Wingdings" panose="05000000000000000000" pitchFamily="2" charset="2"/>
              <a:buChar char="Ø"/>
            </a:pPr>
            <a:r>
              <a:rPr lang="en-US" sz="2400" dirty="0">
                <a:latin typeface="Calibri" panose="020F0502020204030204" pitchFamily="34" charset="0"/>
                <a:ea typeface="Calibri" panose="020F0502020204030204" pitchFamily="34" charset="0"/>
              </a:rPr>
              <a:t>No earlier than 90 days before policy due date.</a:t>
            </a:r>
          </a:p>
          <a:p>
            <a:pPr marL="800100" lvl="1" indent="-342900">
              <a:buFont typeface="Wingdings" panose="05000000000000000000" pitchFamily="2" charset="2"/>
              <a:buChar char="Ø"/>
            </a:pPr>
            <a:r>
              <a:rPr lang="en-US" sz="2400" dirty="0">
                <a:latin typeface="Calibri" panose="020F0502020204030204" pitchFamily="34" charset="0"/>
                <a:ea typeface="Calibri" panose="020F0502020204030204" pitchFamily="34" charset="0"/>
              </a:rPr>
              <a:t>No later than 30 days before policy due date.</a:t>
            </a:r>
          </a:p>
          <a:p>
            <a:endParaRPr lang="en-US" sz="2400" dirty="0">
              <a:latin typeface="Calibri" panose="020F0502020204030204" pitchFamily="34" charset="0"/>
              <a:ea typeface="Calibri" panose="020F0502020204030204" pitchFamily="34" charset="0"/>
            </a:endParaRPr>
          </a:p>
          <a:p>
            <a:pPr marL="457189" indent="-457189">
              <a:buFont typeface="Arial" panose="020B0604020202020204" pitchFamily="34" charset="0"/>
              <a:buChar char="•"/>
            </a:pPr>
            <a:r>
              <a:rPr lang="en-US" sz="2400" dirty="0">
                <a:latin typeface="Calibri" panose="020F0502020204030204" pitchFamily="34" charset="0"/>
                <a:ea typeface="Calibri" panose="020F0502020204030204" pitchFamily="34" charset="0"/>
              </a:rPr>
              <a:t>Initial application will request copies of documents.</a:t>
            </a:r>
          </a:p>
        </p:txBody>
      </p:sp>
      <p:sp>
        <p:nvSpPr>
          <p:cNvPr id="5" name="Content Placeholder 4">
            <a:extLst>
              <a:ext uri="{FF2B5EF4-FFF2-40B4-BE49-F238E27FC236}">
                <a16:creationId xmlns:a16="http://schemas.microsoft.com/office/drawing/2014/main" id="{498F2134-5DC4-F4FE-1B7A-47400634BFCE}"/>
              </a:ext>
            </a:extLst>
          </p:cNvPr>
          <p:cNvSpPr>
            <a:spLocks noGrp="1"/>
          </p:cNvSpPr>
          <p:nvPr>
            <p:ph sz="quarter" idx="13"/>
          </p:nvPr>
        </p:nvSpPr>
        <p:spPr/>
        <p:txBody>
          <a:bodyPr/>
          <a:lstStyle/>
          <a:p>
            <a:r>
              <a:rPr lang="en-US" dirty="0"/>
              <a:t>REV 05/2025</a:t>
            </a:r>
          </a:p>
        </p:txBody>
      </p:sp>
      <p:sp>
        <p:nvSpPr>
          <p:cNvPr id="4" name="Content Placeholder 3">
            <a:extLst>
              <a:ext uri="{FF2B5EF4-FFF2-40B4-BE49-F238E27FC236}">
                <a16:creationId xmlns:a16="http://schemas.microsoft.com/office/drawing/2014/main" id="{ED2D01CA-8853-40B4-9DD6-02D924324259}"/>
              </a:ext>
            </a:extLst>
          </p:cNvPr>
          <p:cNvSpPr>
            <a:spLocks noGrp="1"/>
          </p:cNvSpPr>
          <p:nvPr>
            <p:ph sz="quarter" idx="12"/>
          </p:nvPr>
        </p:nvSpPr>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Tree>
    <p:extLst>
      <p:ext uri="{BB962C8B-B14F-4D97-AF65-F5344CB8AC3E}">
        <p14:creationId xmlns:p14="http://schemas.microsoft.com/office/powerpoint/2010/main" val="313821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FF8E24-B7DC-5D14-494A-6B9388FBC85D}"/>
              </a:ext>
            </a:extLst>
          </p:cNvPr>
          <p:cNvSpPr>
            <a:spLocks noGrp="1"/>
          </p:cNvSpPr>
          <p:nvPr>
            <p:ph type="title"/>
          </p:nvPr>
        </p:nvSpPr>
        <p:spPr/>
        <p:txBody>
          <a:bodyPr/>
          <a:lstStyle/>
          <a:p>
            <a:r>
              <a:rPr lang="en-US" sz="4000" dirty="0">
                <a:latin typeface="+mn-lt"/>
              </a:rPr>
              <a:t>Renewal Applications</a:t>
            </a:r>
          </a:p>
        </p:txBody>
      </p:sp>
      <p:sp>
        <p:nvSpPr>
          <p:cNvPr id="10" name="Content Placeholder 12">
            <a:extLst>
              <a:ext uri="{FF2B5EF4-FFF2-40B4-BE49-F238E27FC236}">
                <a16:creationId xmlns:a16="http://schemas.microsoft.com/office/drawing/2014/main" id="{7A071286-F861-44B4-BE25-0DA5C1425A8F}"/>
              </a:ext>
            </a:extLst>
          </p:cNvPr>
          <p:cNvSpPr txBox="1">
            <a:spLocks/>
          </p:cNvSpPr>
          <p:nvPr/>
        </p:nvSpPr>
        <p:spPr bwMode="auto">
          <a:xfrm>
            <a:off x="1207008" y="1493837"/>
            <a:ext cx="9957816" cy="4525963"/>
          </a:xfrm>
          <a:prstGeom prst="rect">
            <a:avLst/>
          </a:prstGeom>
          <a:noFill/>
          <a:ln w="9525">
            <a:noFill/>
            <a:miter lim="800000"/>
            <a:headEnd/>
            <a:tailEnd/>
          </a:ln>
        </p:spPr>
        <p:txBody>
          <a:bodyPr/>
          <a:lstStyle/>
          <a:p>
            <a:pPr marL="457189" indent="-457189">
              <a:lnSpc>
                <a:spcPct val="150000"/>
              </a:lnSpc>
              <a:buFont typeface="Arial" panose="020B0604020202020204" pitchFamily="34" charset="0"/>
              <a:buChar char="•"/>
            </a:pPr>
            <a:r>
              <a:rPr lang="en-US" sz="2400" dirty="0">
                <a:latin typeface="Calibri" panose="020F0502020204030204" pitchFamily="34" charset="0"/>
                <a:ea typeface="Calibri" panose="020F0502020204030204" pitchFamily="34" charset="0"/>
              </a:rPr>
              <a:t>Committee in existence for full year prior to submitting.</a:t>
            </a:r>
          </a:p>
          <a:p>
            <a:pPr marL="457189" indent="-457189">
              <a:lnSpc>
                <a:spcPct val="150000"/>
              </a:lnSpc>
              <a:buFont typeface="Arial" panose="020B0604020202020204" pitchFamily="34" charset="0"/>
              <a:buChar char="•"/>
            </a:pPr>
            <a:r>
              <a:rPr lang="en-US" sz="2400" dirty="0">
                <a:latin typeface="Calibri" panose="020F0502020204030204" pitchFamily="34" charset="0"/>
                <a:ea typeface="Calibri" panose="020F0502020204030204" pitchFamily="34" charset="0"/>
              </a:rPr>
              <a:t>Application submitted to </a:t>
            </a:r>
            <a:r>
              <a:rPr lang="en-US" sz="2400" dirty="0">
                <a:latin typeface="Calibri" panose="020F0502020204030204" pitchFamily="34" charset="0"/>
                <a:ea typeface="Calibri" panose="020F0502020204030204" pitchFamily="34" charset="0"/>
                <a:hlinkClick r:id="rId3"/>
              </a:rPr>
              <a:t>BWC HandS system</a:t>
            </a:r>
            <a:r>
              <a:rPr lang="en-US" sz="2400" dirty="0">
                <a:latin typeface="Calibri" panose="020F0502020204030204" pitchFamily="34" charset="0"/>
                <a:ea typeface="Calibri" panose="020F0502020204030204" pitchFamily="34" charset="0"/>
              </a:rPr>
              <a:t>.</a:t>
            </a:r>
          </a:p>
          <a:p>
            <a:pPr marL="800100" lvl="1" indent="-342900">
              <a:lnSpc>
                <a:spcPct val="150000"/>
              </a:lnSpc>
              <a:buFont typeface="Wingdings" panose="05000000000000000000" pitchFamily="2" charset="2"/>
              <a:buChar char="Ø"/>
            </a:pPr>
            <a:r>
              <a:rPr lang="en-US" sz="2400" dirty="0">
                <a:latin typeface="Calibri" panose="020F0502020204030204" pitchFamily="34" charset="0"/>
                <a:ea typeface="Calibri" panose="020F0502020204030204" pitchFamily="34" charset="0"/>
              </a:rPr>
              <a:t>No earlier than 90 days before premium due date</a:t>
            </a:r>
          </a:p>
          <a:p>
            <a:pPr marL="800100" lvl="1" indent="-342900">
              <a:lnSpc>
                <a:spcPct val="150000"/>
              </a:lnSpc>
              <a:buFont typeface="Wingdings" panose="05000000000000000000" pitchFamily="2" charset="2"/>
              <a:buChar char="Ø"/>
            </a:pPr>
            <a:r>
              <a:rPr lang="en-US" sz="2400" dirty="0">
                <a:latin typeface="Calibri" panose="020F0502020204030204" pitchFamily="34" charset="0"/>
                <a:ea typeface="Calibri" panose="020F0502020204030204" pitchFamily="34" charset="0"/>
              </a:rPr>
              <a:t>No later than 15 days before premium due date</a:t>
            </a:r>
          </a:p>
          <a:p>
            <a:pPr marL="457189" indent="-457189">
              <a:lnSpc>
                <a:spcPct val="150000"/>
              </a:lnSpc>
              <a:buFont typeface="Arial" panose="020B0604020202020204" pitchFamily="34" charset="0"/>
              <a:buChar char="•"/>
            </a:pPr>
            <a:r>
              <a:rPr lang="en-US" sz="2400" dirty="0">
                <a:latin typeface="Calibri" panose="020F0502020204030204" pitchFamily="34" charset="0"/>
                <a:ea typeface="Calibri" panose="020F0502020204030204" pitchFamily="34" charset="0"/>
              </a:rPr>
              <a:t>Renewal application will not request copies of documents.</a:t>
            </a:r>
          </a:p>
          <a:p>
            <a:pPr marL="457189" indent="-457189">
              <a:lnSpc>
                <a:spcPct val="150000"/>
              </a:lnSpc>
              <a:buFont typeface="Arial" panose="020B0604020202020204" pitchFamily="34" charset="0"/>
              <a:buChar char="•"/>
            </a:pPr>
            <a:r>
              <a:rPr lang="en-US" sz="2400" dirty="0">
                <a:latin typeface="Calibri" panose="020F0502020204030204" pitchFamily="34" charset="0"/>
                <a:ea typeface="Calibri" panose="020F0502020204030204" pitchFamily="34" charset="0"/>
              </a:rPr>
              <a:t>Attest that WSC is continuing to operate by requirements.</a:t>
            </a:r>
          </a:p>
        </p:txBody>
      </p:sp>
      <p:sp>
        <p:nvSpPr>
          <p:cNvPr id="5" name="Content Placeholder 4">
            <a:extLst>
              <a:ext uri="{FF2B5EF4-FFF2-40B4-BE49-F238E27FC236}">
                <a16:creationId xmlns:a16="http://schemas.microsoft.com/office/drawing/2014/main" id="{46D89579-EAAF-026F-3461-1346FE7630DC}"/>
              </a:ext>
            </a:extLst>
          </p:cNvPr>
          <p:cNvSpPr>
            <a:spLocks noGrp="1"/>
          </p:cNvSpPr>
          <p:nvPr>
            <p:ph sz="quarter" idx="13"/>
          </p:nvPr>
        </p:nvSpPr>
        <p:spPr/>
        <p:txBody>
          <a:bodyPr/>
          <a:lstStyle/>
          <a:p>
            <a:r>
              <a:rPr lang="en-US" dirty="0"/>
              <a:t>REV 05/2025</a:t>
            </a:r>
          </a:p>
        </p:txBody>
      </p:sp>
      <p:sp>
        <p:nvSpPr>
          <p:cNvPr id="8" name="Content Placeholder 3">
            <a:extLst>
              <a:ext uri="{FF2B5EF4-FFF2-40B4-BE49-F238E27FC236}">
                <a16:creationId xmlns:a16="http://schemas.microsoft.com/office/drawing/2014/main" id="{FBE654B2-17DE-D583-307D-B7B9DAE96392}"/>
              </a:ext>
            </a:extLst>
          </p:cNvPr>
          <p:cNvSpPr>
            <a:spLocks noGrp="1"/>
          </p:cNvSpPr>
          <p:nvPr>
            <p:ph sz="quarter" idx="12"/>
          </p:nvPr>
        </p:nvSpPr>
        <p:spPr>
          <a:xfrm>
            <a:off x="4248286" y="6183484"/>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Tree>
    <p:extLst>
      <p:ext uri="{BB962C8B-B14F-4D97-AF65-F5344CB8AC3E}">
        <p14:creationId xmlns:p14="http://schemas.microsoft.com/office/powerpoint/2010/main" val="210456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E12F08-6CC2-84C8-DA29-E1B298D10F83}"/>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Application Approval</a:t>
            </a:r>
          </a:p>
        </p:txBody>
      </p:sp>
      <p:sp>
        <p:nvSpPr>
          <p:cNvPr id="10" name="Content Placeholder 12">
            <a:extLst>
              <a:ext uri="{FF2B5EF4-FFF2-40B4-BE49-F238E27FC236}">
                <a16:creationId xmlns:a16="http://schemas.microsoft.com/office/drawing/2014/main" id="{7A071286-F861-44B4-BE25-0DA5C1425A8F}"/>
              </a:ext>
            </a:extLst>
          </p:cNvPr>
          <p:cNvSpPr txBox="1">
            <a:spLocks/>
          </p:cNvSpPr>
          <p:nvPr/>
        </p:nvSpPr>
        <p:spPr bwMode="auto">
          <a:xfrm>
            <a:off x="1273097" y="1110690"/>
            <a:ext cx="9645805" cy="5072794"/>
          </a:xfrm>
          <a:prstGeom prst="rect">
            <a:avLst/>
          </a:prstGeom>
          <a:noFill/>
          <a:ln w="9525">
            <a:noFill/>
            <a:miter lim="800000"/>
            <a:headEnd/>
            <a:tailEnd/>
          </a:ln>
        </p:spPr>
        <p:txBody>
          <a:bodyPr/>
          <a:lstStyle/>
          <a:p>
            <a:pPr>
              <a:lnSpc>
                <a:spcPct val="150000"/>
              </a:lnSpc>
              <a:spcBef>
                <a:spcPct val="20000"/>
              </a:spcBef>
              <a:defRPr/>
            </a:pPr>
            <a:r>
              <a:rPr lang="en-US" sz="2150" kern="0" dirty="0">
                <a:solidFill>
                  <a:prstClr val="black"/>
                </a:solidFill>
                <a:latin typeface="Calibri" panose="020F0502020204030204" pitchFamily="34" charset="0"/>
              </a:rPr>
              <a:t>     Applications reviewed by BWC within the HandS System.</a:t>
            </a:r>
          </a:p>
          <a:p>
            <a:pPr>
              <a:lnSpc>
                <a:spcPct val="150000"/>
              </a:lnSpc>
              <a:spcBef>
                <a:spcPct val="20000"/>
              </a:spcBef>
              <a:defRPr/>
            </a:pPr>
            <a:r>
              <a:rPr lang="en-US" sz="2150" kern="0" dirty="0">
                <a:solidFill>
                  <a:prstClr val="black"/>
                </a:solidFill>
                <a:latin typeface="Calibri" panose="020F0502020204030204" pitchFamily="34" charset="0"/>
              </a:rPr>
              <a:t>     </a:t>
            </a:r>
            <a:r>
              <a:rPr lang="en-US" sz="2150" b="1" kern="0" dirty="0">
                <a:solidFill>
                  <a:prstClr val="black"/>
                </a:solidFill>
                <a:latin typeface="Calibri" panose="020F0502020204030204" pitchFamily="34" charset="0"/>
              </a:rPr>
              <a:t>If approved……..</a:t>
            </a:r>
          </a:p>
          <a:p>
            <a:pPr marL="800100" lvl="1" indent="-342900">
              <a:lnSpc>
                <a:spcPct val="150000"/>
              </a:lnSpc>
              <a:spcBef>
                <a:spcPct val="20000"/>
              </a:spcBef>
              <a:buFont typeface="Wingdings" panose="05000000000000000000" pitchFamily="2" charset="2"/>
              <a:buChar char="Ø"/>
              <a:defRPr/>
            </a:pPr>
            <a:r>
              <a:rPr lang="en-US" sz="2150" kern="0" dirty="0">
                <a:solidFill>
                  <a:prstClr val="black"/>
                </a:solidFill>
                <a:latin typeface="Calibri" panose="020F0502020204030204" pitchFamily="34" charset="0"/>
              </a:rPr>
              <a:t>	Letter of certification approval is sent to contact person.</a:t>
            </a:r>
          </a:p>
          <a:p>
            <a:pPr marL="800100" lvl="1" indent="-342900">
              <a:lnSpc>
                <a:spcPct val="150000"/>
              </a:lnSpc>
              <a:spcBef>
                <a:spcPct val="20000"/>
              </a:spcBef>
              <a:buFont typeface="Wingdings" panose="05000000000000000000" pitchFamily="2" charset="2"/>
              <a:buChar char="Ø"/>
              <a:defRPr/>
            </a:pPr>
            <a:r>
              <a:rPr lang="en-US" sz="2150" kern="0" dirty="0">
                <a:solidFill>
                  <a:prstClr val="black"/>
                </a:solidFill>
                <a:latin typeface="Calibri" panose="020F0502020204030204" pitchFamily="34" charset="0"/>
              </a:rPr>
              <a:t>	Employer sends letter to insurer for 5% premium reduction.</a:t>
            </a:r>
          </a:p>
          <a:p>
            <a:pPr marL="800100" lvl="1" indent="-342900">
              <a:lnSpc>
                <a:spcPct val="150000"/>
              </a:lnSpc>
              <a:spcBef>
                <a:spcPct val="20000"/>
              </a:spcBef>
              <a:buFont typeface="Wingdings" panose="05000000000000000000" pitchFamily="2" charset="2"/>
              <a:buChar char="Ø"/>
              <a:defRPr/>
            </a:pPr>
            <a:r>
              <a:rPr lang="en-US" sz="2150" kern="0" dirty="0">
                <a:solidFill>
                  <a:prstClr val="black"/>
                </a:solidFill>
                <a:latin typeface="Calibri" panose="020F0502020204030204" pitchFamily="34" charset="0"/>
              </a:rPr>
              <a:t>	BWC will notify the PCRB of approved applicants.</a:t>
            </a:r>
          </a:p>
          <a:p>
            <a:pPr>
              <a:lnSpc>
                <a:spcPct val="150000"/>
              </a:lnSpc>
              <a:spcBef>
                <a:spcPct val="20000"/>
              </a:spcBef>
              <a:defRPr/>
            </a:pPr>
            <a:r>
              <a:rPr lang="en-US" sz="2150" kern="0" dirty="0">
                <a:solidFill>
                  <a:prstClr val="black"/>
                </a:solidFill>
                <a:latin typeface="Calibri" panose="020F0502020204030204" pitchFamily="34" charset="0"/>
              </a:rPr>
              <a:t>     </a:t>
            </a:r>
            <a:r>
              <a:rPr lang="en-US" sz="2150" b="1" kern="0" dirty="0">
                <a:solidFill>
                  <a:prstClr val="black"/>
                </a:solidFill>
                <a:latin typeface="Calibri" panose="020F0502020204030204" pitchFamily="34" charset="0"/>
              </a:rPr>
              <a:t>If disapproved…..</a:t>
            </a:r>
          </a:p>
          <a:p>
            <a:pPr marL="800100" lvl="1" indent="-342900">
              <a:lnSpc>
                <a:spcPct val="150000"/>
              </a:lnSpc>
              <a:spcBef>
                <a:spcPct val="20000"/>
              </a:spcBef>
              <a:buFont typeface="Wingdings" panose="05000000000000000000" pitchFamily="2" charset="2"/>
              <a:buChar char="Ø"/>
              <a:defRPr/>
            </a:pPr>
            <a:r>
              <a:rPr lang="en-US" sz="2150" kern="0" dirty="0">
                <a:solidFill>
                  <a:prstClr val="black"/>
                </a:solidFill>
                <a:latin typeface="Calibri" panose="020F0502020204030204" pitchFamily="34" charset="0"/>
              </a:rPr>
              <a:t>	BWC will send letter explaining reasons for disapproval.</a:t>
            </a:r>
          </a:p>
          <a:p>
            <a:pPr marL="800100" lvl="1" indent="-342900">
              <a:lnSpc>
                <a:spcPct val="150000"/>
              </a:lnSpc>
              <a:spcBef>
                <a:spcPct val="20000"/>
              </a:spcBef>
              <a:buFont typeface="Wingdings" panose="05000000000000000000" pitchFamily="2" charset="2"/>
              <a:buChar char="Ø"/>
              <a:defRPr/>
            </a:pPr>
            <a:r>
              <a:rPr lang="en-US" sz="2150" kern="0" dirty="0">
                <a:solidFill>
                  <a:prstClr val="black"/>
                </a:solidFill>
                <a:latin typeface="Calibri" panose="020F0502020204030204" pitchFamily="34" charset="0"/>
              </a:rPr>
              <a:t>	Applicant may resubmit corrected application by policy date.</a:t>
            </a:r>
          </a:p>
          <a:p>
            <a:pPr marL="800100" lvl="1" indent="-342900">
              <a:lnSpc>
                <a:spcPct val="150000"/>
              </a:lnSpc>
              <a:spcBef>
                <a:spcPct val="20000"/>
              </a:spcBef>
              <a:buFont typeface="Wingdings" panose="05000000000000000000" pitchFamily="2" charset="2"/>
              <a:buChar char="Ø"/>
              <a:defRPr/>
            </a:pPr>
            <a:r>
              <a:rPr lang="en-US" sz="2150" kern="0" dirty="0">
                <a:solidFill>
                  <a:prstClr val="black"/>
                </a:solidFill>
                <a:latin typeface="Calibri" panose="020F0502020204030204" pitchFamily="34" charset="0"/>
              </a:rPr>
              <a:t>	Applicant may challenge final disapproval at a hearing.  </a:t>
            </a:r>
          </a:p>
        </p:txBody>
      </p:sp>
      <p:sp>
        <p:nvSpPr>
          <p:cNvPr id="5" name="Content Placeholder 4">
            <a:extLst>
              <a:ext uri="{FF2B5EF4-FFF2-40B4-BE49-F238E27FC236}">
                <a16:creationId xmlns:a16="http://schemas.microsoft.com/office/drawing/2014/main" id="{31586C89-DA1F-F638-27CC-CC5E4D6F8C32}"/>
              </a:ext>
            </a:extLst>
          </p:cNvPr>
          <p:cNvSpPr>
            <a:spLocks noGrp="1"/>
          </p:cNvSpPr>
          <p:nvPr>
            <p:ph sz="quarter" idx="13"/>
          </p:nvPr>
        </p:nvSpPr>
        <p:spPr/>
        <p:txBody>
          <a:bodyPr/>
          <a:lstStyle/>
          <a:p>
            <a:r>
              <a:rPr lang="en-US" dirty="0"/>
              <a:t>REV 05/2025</a:t>
            </a:r>
          </a:p>
        </p:txBody>
      </p:sp>
      <p:sp>
        <p:nvSpPr>
          <p:cNvPr id="11" name="Content Placeholder 3">
            <a:extLst>
              <a:ext uri="{FF2B5EF4-FFF2-40B4-BE49-F238E27FC236}">
                <a16:creationId xmlns:a16="http://schemas.microsoft.com/office/drawing/2014/main" id="{2805D327-D618-88EC-6EC8-F3ACC24329EA}"/>
              </a:ext>
            </a:extLst>
          </p:cNvPr>
          <p:cNvSpPr>
            <a:spLocks noGrp="1"/>
          </p:cNvSpPr>
          <p:nvPr>
            <p:ph sz="quarter" idx="12"/>
          </p:nvPr>
        </p:nvSpPr>
        <p:spPr>
          <a:xfrm>
            <a:off x="4248286" y="6183484"/>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Tree>
    <p:extLst>
      <p:ext uri="{BB962C8B-B14F-4D97-AF65-F5344CB8AC3E}">
        <p14:creationId xmlns:p14="http://schemas.microsoft.com/office/powerpoint/2010/main" val="196329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Rules / By-Laws, 1 of 2</a:t>
            </a:r>
          </a:p>
        </p:txBody>
      </p:sp>
      <p:sp>
        <p:nvSpPr>
          <p:cNvPr id="4" name="TextBox 3">
            <a:extLst>
              <a:ext uri="{FF2B5EF4-FFF2-40B4-BE49-F238E27FC236}">
                <a16:creationId xmlns:a16="http://schemas.microsoft.com/office/drawing/2014/main" id="{900662ED-BCA3-944D-23B3-8BC9979A2A84}"/>
              </a:ext>
            </a:extLst>
          </p:cNvPr>
          <p:cNvSpPr txBox="1"/>
          <p:nvPr/>
        </p:nvSpPr>
        <p:spPr>
          <a:xfrm>
            <a:off x="1444752" y="1415724"/>
            <a:ext cx="9427464" cy="415498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kern="100" dirty="0">
                <a:latin typeface="Calibri" panose="020F0502020204030204" pitchFamily="34" charset="0"/>
                <a:ea typeface="Calibri" panose="020F0502020204030204" pitchFamily="34" charset="0"/>
                <a:cs typeface="Times New Roman" panose="02020603050405020304" pitchFamily="18" charset="0"/>
              </a:rPr>
              <a:t>Document written operating procedures &amp; list of committee’s duties.</a:t>
            </a:r>
          </a:p>
          <a:p>
            <a:pPr marL="342900" indent="-342900">
              <a:lnSpc>
                <a:spcPct val="150000"/>
              </a:lnSpc>
              <a:buFont typeface="Arial" panose="020B0604020202020204" pitchFamily="34" charset="0"/>
              <a:buChar char="•"/>
            </a:pPr>
            <a:r>
              <a:rPr lang="en-US" sz="2400" kern="100" dirty="0">
                <a:latin typeface="Calibri" panose="020F0502020204030204" pitchFamily="34" charset="0"/>
                <a:ea typeface="Calibri" panose="020F0502020204030204" pitchFamily="34" charset="0"/>
                <a:cs typeface="Times New Roman" panose="02020603050405020304" pitchFamily="18" charset="0"/>
              </a:rPr>
              <a:t>Decisions made by majority vote.</a:t>
            </a:r>
          </a:p>
          <a:p>
            <a:pPr marL="342900" indent="-342900">
              <a:lnSpc>
                <a:spcPct val="150000"/>
              </a:lnSpc>
              <a:buFont typeface="Arial" panose="020B0604020202020204" pitchFamily="34" charset="0"/>
              <a:buChar char="•"/>
            </a:pPr>
            <a:r>
              <a:rPr lang="en-US" sz="2400" b="1" kern="100" dirty="0">
                <a:latin typeface="Calibri" panose="020F0502020204030204" pitchFamily="34" charset="0"/>
                <a:ea typeface="Calibri" panose="020F0502020204030204" pitchFamily="34" charset="0"/>
                <a:cs typeface="Times New Roman" panose="02020603050405020304" pitchFamily="18" charset="0"/>
              </a:rPr>
              <a:t>Committee Composition: </a:t>
            </a:r>
          </a:p>
          <a:p>
            <a:pPr marL="800100" lvl="1" indent="-342900">
              <a:lnSpc>
                <a:spcPct val="150000"/>
              </a:lnSpc>
              <a:buFont typeface="Wingdings" panose="05000000000000000000" pitchFamily="2" charset="2"/>
              <a:buChar char="Ø"/>
            </a:pPr>
            <a:r>
              <a:rPr lang="en-US" sz="2400" kern="100" dirty="0">
                <a:latin typeface="Calibri" panose="020F0502020204030204" pitchFamily="34" charset="0"/>
                <a:ea typeface="Calibri" panose="020F0502020204030204" pitchFamily="34" charset="0"/>
                <a:cs typeface="Times New Roman" panose="02020603050405020304" pitchFamily="18" charset="0"/>
              </a:rPr>
              <a:t>All primary operations of the workplace are represented.</a:t>
            </a:r>
          </a:p>
          <a:p>
            <a:pPr marL="800100" lvl="1" indent="-342900">
              <a:lnSpc>
                <a:spcPct val="150000"/>
              </a:lnSpc>
              <a:buFont typeface="Wingdings" panose="05000000000000000000" pitchFamily="2" charset="2"/>
              <a:buChar char="Ø"/>
            </a:pPr>
            <a:r>
              <a:rPr lang="en-US" sz="2400" kern="100" dirty="0">
                <a:latin typeface="Calibri" panose="020F0502020204030204" pitchFamily="34" charset="0"/>
                <a:ea typeface="Calibri" panose="020F0502020204030204" pitchFamily="34" charset="0"/>
                <a:cs typeface="Times New Roman" panose="02020603050405020304" pitchFamily="18" charset="0"/>
              </a:rPr>
              <a:t>Members given time off from work without loss of pay/benefits.</a:t>
            </a:r>
          </a:p>
          <a:p>
            <a:pPr marL="800100" lvl="1" indent="-342900">
              <a:lnSpc>
                <a:spcPct val="150000"/>
              </a:lnSpc>
              <a:buFont typeface="Wingdings" panose="05000000000000000000" pitchFamily="2" charset="2"/>
              <a:buChar char="Ø"/>
            </a:pPr>
            <a:r>
              <a:rPr lang="en-US" sz="2400" kern="100" dirty="0">
                <a:latin typeface="Calibri" panose="020F0502020204030204" pitchFamily="34" charset="0"/>
                <a:ea typeface="Calibri" panose="020F0502020204030204" pitchFamily="34" charset="0"/>
                <a:cs typeface="Times New Roman" panose="02020603050405020304" pitchFamily="18" charset="0"/>
              </a:rPr>
              <a:t> Minimum of 4 members on the committee</a:t>
            </a:r>
          </a:p>
          <a:p>
            <a:pPr marL="800100" lvl="1" indent="-342900">
              <a:buFont typeface="Wingdings" panose="05000000000000000000" pitchFamily="2" charset="2"/>
              <a:buChar char="Ø"/>
            </a:pPr>
            <a:r>
              <a:rPr lang="en-US" sz="2400" kern="100" dirty="0">
                <a:latin typeface="Calibri" panose="020F0502020204030204" pitchFamily="34" charset="0"/>
                <a:ea typeface="Calibri" panose="020F0502020204030204" pitchFamily="34" charset="0"/>
                <a:cs typeface="Times New Roman" panose="02020603050405020304" pitchFamily="18" charset="0"/>
              </a:rPr>
              <a:t> No more than ½ of members may have supervisory role </a:t>
            </a:r>
          </a:p>
          <a:p>
            <a:r>
              <a:rPr lang="en-US" sz="2400" kern="100" dirty="0">
                <a:latin typeface="Calibri" panose="020F0502020204030204" pitchFamily="34" charset="0"/>
                <a:ea typeface="Calibri" panose="020F0502020204030204" pitchFamily="34" charset="0"/>
                <a:cs typeface="Times New Roman" panose="02020603050405020304" pitchFamily="18" charset="0"/>
              </a:rPr>
              <a:t>        	(hire/fire/direct employee performance) </a:t>
            </a:r>
          </a:p>
        </p:txBody>
      </p:sp>
      <p:sp>
        <p:nvSpPr>
          <p:cNvPr id="3" name="Content Placeholder 2">
            <a:extLst>
              <a:ext uri="{FF2B5EF4-FFF2-40B4-BE49-F238E27FC236}">
                <a16:creationId xmlns:a16="http://schemas.microsoft.com/office/drawing/2014/main" id="{DC50CF42-20FA-0743-FAE3-46ABFFC6E244}"/>
              </a:ext>
            </a:extLst>
          </p:cNvPr>
          <p:cNvSpPr>
            <a:spLocks noGrp="1"/>
          </p:cNvSpPr>
          <p:nvPr>
            <p:ph sz="quarter" idx="13"/>
          </p:nvPr>
        </p:nvSpPr>
        <p:spPr/>
        <p:txBody>
          <a:bodyPr/>
          <a:lstStyle/>
          <a:p>
            <a:r>
              <a:rPr lang="en-US" dirty="0"/>
              <a:t>REV 05/2025</a:t>
            </a:r>
          </a:p>
        </p:txBody>
      </p:sp>
      <p:sp>
        <p:nvSpPr>
          <p:cNvPr id="5" name="Content Placeholder 3">
            <a:extLst>
              <a:ext uri="{FF2B5EF4-FFF2-40B4-BE49-F238E27FC236}">
                <a16:creationId xmlns:a16="http://schemas.microsoft.com/office/drawing/2014/main" id="{7AEF5648-1E2D-21DC-1499-E69E460E2EB5}"/>
              </a:ext>
            </a:extLst>
          </p:cNvPr>
          <p:cNvSpPr>
            <a:spLocks noGrp="1"/>
          </p:cNvSpPr>
          <p:nvPr>
            <p:ph sz="quarter" idx="12"/>
          </p:nvPr>
        </p:nvSpPr>
        <p:spPr>
          <a:xfrm>
            <a:off x="4248286" y="6183484"/>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400" dirty="0">
                <a:solidFill>
                  <a:prstClr val="white"/>
                </a:solidFill>
                <a:ea typeface="Calibri" panose="020F0502020204030204" pitchFamily="34" charset="0"/>
                <a:cs typeface="Calibri" panose="020F0502020204030204" pitchFamily="34" charset="0"/>
              </a:rPr>
              <a:t>REV 06-24​​​​</a:t>
            </a:r>
          </a:p>
        </p:txBody>
      </p:sp>
    </p:spTree>
    <p:extLst>
      <p:ext uri="{BB962C8B-B14F-4D97-AF65-F5344CB8AC3E}">
        <p14:creationId xmlns:p14="http://schemas.microsoft.com/office/powerpoint/2010/main" val="303536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Rules / By-Laws, 2 of 2</a:t>
            </a:r>
          </a:p>
        </p:txBody>
      </p:sp>
      <p:sp>
        <p:nvSpPr>
          <p:cNvPr id="4" name="TextBox 3">
            <a:extLst>
              <a:ext uri="{FF2B5EF4-FFF2-40B4-BE49-F238E27FC236}">
                <a16:creationId xmlns:a16="http://schemas.microsoft.com/office/drawing/2014/main" id="{900662ED-BCA3-944D-23B3-8BC9979A2A84}"/>
              </a:ext>
            </a:extLst>
          </p:cNvPr>
          <p:cNvSpPr txBox="1"/>
          <p:nvPr/>
        </p:nvSpPr>
        <p:spPr>
          <a:xfrm>
            <a:off x="676656" y="1300489"/>
            <a:ext cx="10762487" cy="3970318"/>
          </a:xfrm>
          <a:prstGeom prst="rect">
            <a:avLst/>
          </a:prstGeom>
          <a:noFill/>
        </p:spPr>
        <p:txBody>
          <a:bodyPr wrap="square">
            <a:spAutoFit/>
          </a:bodyPr>
          <a:lstStyle/>
          <a:p>
            <a:pPr>
              <a:lnSpc>
                <a:spcPct val="150000"/>
              </a:lnSpc>
            </a:pPr>
            <a:r>
              <a:rPr lang="en-US" sz="2800" b="1" kern="100" dirty="0">
                <a:latin typeface="Calibri" panose="020F0502020204030204" pitchFamily="34" charset="0"/>
                <a:ea typeface="Calibri" panose="020F0502020204030204" pitchFamily="34" charset="0"/>
                <a:cs typeface="Times New Roman" panose="02020603050405020304" pitchFamily="18" charset="0"/>
              </a:rPr>
              <a:t>Membership tenure:</a:t>
            </a:r>
          </a:p>
          <a:p>
            <a:pPr>
              <a:lnSpc>
                <a:spcPct val="150000"/>
              </a:lnSpc>
            </a:pPr>
            <a:r>
              <a:rPr lang="en-US" sz="2800" kern="100" dirty="0">
                <a:latin typeface="Calibri" panose="020F0502020204030204" pitchFamily="34" charset="0"/>
                <a:ea typeface="Calibri" panose="020F0502020204030204" pitchFamily="34" charset="0"/>
                <a:cs typeface="Times New Roman" panose="02020603050405020304" pitchFamily="18" charset="0"/>
              </a:rPr>
              <a:t>   - Members join committee for a minimum term of 1 year.</a:t>
            </a:r>
          </a:p>
          <a:p>
            <a:pPr>
              <a:lnSpc>
                <a:spcPct val="150000"/>
              </a:lnSpc>
            </a:pPr>
            <a:r>
              <a:rPr lang="en-US" sz="2800" kern="100" dirty="0">
                <a:latin typeface="Calibri" panose="020F0502020204030204" pitchFamily="34" charset="0"/>
                <a:ea typeface="Calibri" panose="020F0502020204030204" pitchFamily="34" charset="0"/>
                <a:cs typeface="Times New Roman" panose="02020603050405020304" pitchFamily="18" charset="0"/>
              </a:rPr>
              <a:t>   - Develop procedure to retain core group of experienced members </a:t>
            </a:r>
          </a:p>
          <a:p>
            <a:r>
              <a:rPr lang="en-US" sz="2800" kern="100" dirty="0">
                <a:latin typeface="Calibri" panose="020F0502020204030204" pitchFamily="34" charset="0"/>
                <a:ea typeface="Calibri" panose="020F0502020204030204" pitchFamily="34" charset="0"/>
                <a:cs typeface="Times New Roman" panose="02020603050405020304" pitchFamily="18" charset="0"/>
              </a:rPr>
              <a:t>      to serve on committee.</a:t>
            </a:r>
          </a:p>
          <a:p>
            <a:pPr>
              <a:lnSpc>
                <a:spcPct val="150000"/>
              </a:lnSpc>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b="1" kern="100" dirty="0">
                <a:latin typeface="Calibri" panose="020F0502020204030204" pitchFamily="34" charset="0"/>
                <a:ea typeface="Calibri" panose="020F0502020204030204" pitchFamily="34" charset="0"/>
                <a:cs typeface="Times New Roman" panose="02020603050405020304" pitchFamily="18" charset="0"/>
              </a:rPr>
              <a:t>Record retention: </a:t>
            </a:r>
            <a:r>
              <a:rPr lang="en-US" sz="2800" kern="100" dirty="0">
                <a:latin typeface="Calibri" panose="020F0502020204030204" pitchFamily="34" charset="0"/>
                <a:ea typeface="Calibri" panose="020F0502020204030204" pitchFamily="34" charset="0"/>
                <a:cs typeface="Times New Roman" panose="02020603050405020304" pitchFamily="18" charset="0"/>
              </a:rPr>
              <a:t>maintain list of committee membership and all </a:t>
            </a:r>
          </a:p>
          <a:p>
            <a:r>
              <a:rPr lang="en-US" sz="2800" kern="100" dirty="0">
                <a:latin typeface="Calibri" panose="020F0502020204030204" pitchFamily="34" charset="0"/>
                <a:ea typeface="Calibri" panose="020F0502020204030204" pitchFamily="34" charset="0"/>
                <a:cs typeface="Times New Roman" panose="02020603050405020304" pitchFamily="18" charset="0"/>
              </a:rPr>
              <a:t>written documentation for 5 years. </a:t>
            </a:r>
          </a:p>
        </p:txBody>
      </p:sp>
      <p:sp>
        <p:nvSpPr>
          <p:cNvPr id="3" name="Content Placeholder 2">
            <a:extLst>
              <a:ext uri="{FF2B5EF4-FFF2-40B4-BE49-F238E27FC236}">
                <a16:creationId xmlns:a16="http://schemas.microsoft.com/office/drawing/2014/main" id="{9E497F6E-6D55-649A-D9B8-3C7B86112EF5}"/>
              </a:ext>
            </a:extLst>
          </p:cNvPr>
          <p:cNvSpPr>
            <a:spLocks noGrp="1"/>
          </p:cNvSpPr>
          <p:nvPr>
            <p:ph sz="quarter" idx="13"/>
          </p:nvPr>
        </p:nvSpPr>
        <p:spPr/>
        <p:txBody>
          <a:bodyPr/>
          <a:lstStyle/>
          <a:p>
            <a:r>
              <a:rPr lang="en-US" dirty="0"/>
              <a:t>REV 05/2025</a:t>
            </a:r>
          </a:p>
        </p:txBody>
      </p:sp>
      <p:sp>
        <p:nvSpPr>
          <p:cNvPr id="5" name="Content Placeholder 3">
            <a:extLst>
              <a:ext uri="{FF2B5EF4-FFF2-40B4-BE49-F238E27FC236}">
                <a16:creationId xmlns:a16="http://schemas.microsoft.com/office/drawing/2014/main" id="{54F4FFE7-5065-5E2B-7435-503FF7FC6642}"/>
              </a:ext>
            </a:extLst>
          </p:cNvPr>
          <p:cNvSpPr>
            <a:spLocks noGrp="1"/>
          </p:cNvSpPr>
          <p:nvPr>
            <p:ph sz="quarter" idx="12"/>
          </p:nvPr>
        </p:nvSpPr>
        <p:spPr>
          <a:xfrm>
            <a:off x="4248286" y="6183484"/>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400" dirty="0">
                <a:solidFill>
                  <a:prstClr val="white"/>
                </a:solidFill>
                <a:ea typeface="Calibri" panose="020F0502020204030204" pitchFamily="34" charset="0"/>
                <a:cs typeface="Calibri" panose="020F0502020204030204" pitchFamily="34" charset="0"/>
              </a:rPr>
              <a:t>REV 06-24​​​​</a:t>
            </a:r>
          </a:p>
        </p:txBody>
      </p:sp>
    </p:spTree>
    <p:extLst>
      <p:ext uri="{BB962C8B-B14F-4D97-AF65-F5344CB8AC3E}">
        <p14:creationId xmlns:p14="http://schemas.microsoft.com/office/powerpoint/2010/main" val="10723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a:extLst>
              <a:ext uri="{FF2B5EF4-FFF2-40B4-BE49-F238E27FC236}">
                <a16:creationId xmlns:a16="http://schemas.microsoft.com/office/drawing/2014/main" id="{F532C1DA-D390-4D4C-9D9A-E720C5BE1B8B}"/>
              </a:ext>
            </a:extLst>
          </p:cNvPr>
          <p:cNvSpPr>
            <a:spLocks noGrp="1" noChangeArrowheads="1"/>
          </p:cNvSpPr>
          <p:nvPr>
            <p:ph type="title"/>
          </p:nvPr>
        </p:nvSpPr>
        <p:spPr>
          <a:xfrm>
            <a:off x="439365" y="424597"/>
            <a:ext cx="11486335" cy="609545"/>
          </a:xfrm>
        </p:spPr>
        <p:txBody>
          <a:bodyPr>
            <a:noAutofit/>
          </a:bodyPr>
          <a:lstStyle/>
          <a:p>
            <a:pPr eaLnBrk="1" hangingPunct="1"/>
            <a:r>
              <a:rPr lang="en-US" altLang="en-US" sz="4000" dirty="0">
                <a:latin typeface="Calibri" panose="020F0502020204030204" pitchFamily="34" charset="0"/>
                <a:ea typeface="Calibri" panose="020F0502020204030204" pitchFamily="34" charset="0"/>
                <a:cs typeface="Calibri" panose="020F0502020204030204" pitchFamily="34" charset="0"/>
              </a:rPr>
              <a:t>Introduction</a:t>
            </a:r>
          </a:p>
        </p:txBody>
      </p:sp>
      <p:sp>
        <p:nvSpPr>
          <p:cNvPr id="5129" name="TextBox 6">
            <a:extLst>
              <a:ext uri="{FF2B5EF4-FFF2-40B4-BE49-F238E27FC236}">
                <a16:creationId xmlns:a16="http://schemas.microsoft.com/office/drawing/2014/main" id="{7A6F3D34-DEDD-46E2-AB22-DB59BF8009B1}"/>
              </a:ext>
            </a:extLst>
          </p:cNvPr>
          <p:cNvSpPr txBox="1">
            <a:spLocks noChangeArrowheads="1"/>
          </p:cNvSpPr>
          <p:nvPr/>
        </p:nvSpPr>
        <p:spPr bwMode="auto">
          <a:xfrm>
            <a:off x="1288354" y="1600214"/>
            <a:ext cx="9609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latin typeface="Calibri" panose="020F0502020204030204" pitchFamily="34" charset="0"/>
                <a:ea typeface="Calibri" panose="020F0502020204030204" pitchFamily="34" charset="0"/>
                <a:cs typeface="Calibri" panose="020F0502020204030204" pitchFamily="34" charset="0"/>
              </a:rPr>
              <a:t>Pennsylvania’s Certified Workplace Safety Committee Program</a:t>
            </a:r>
          </a:p>
        </p:txBody>
      </p:sp>
      <p:pic>
        <p:nvPicPr>
          <p:cNvPr id="5128" name="Picture 4" descr="Safety Committee members seated at the table.">
            <a:extLst>
              <a:ext uri="{FF2B5EF4-FFF2-40B4-BE49-F238E27FC236}">
                <a16:creationId xmlns:a16="http://schemas.microsoft.com/office/drawing/2014/main" id="{AAAEB9B7-B8FC-4D76-80F6-5181DC3C3AF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08955" y="2733723"/>
            <a:ext cx="5542540" cy="283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892507A-AFD6-6645-A666-D033C40F84C5}"/>
              </a:ext>
            </a:extLst>
          </p:cNvPr>
          <p:cNvSpPr>
            <a:spLocks noGrp="1"/>
          </p:cNvSpPr>
          <p:nvPr>
            <p:ph sz="quarter" idx="13"/>
          </p:nvPr>
        </p:nvSpPr>
        <p:spPr/>
        <p:txBody>
          <a:bodyPr/>
          <a:lstStyle/>
          <a:p>
            <a:r>
              <a:rPr lang="en-US" dirty="0"/>
              <a:t>REV 05/2025</a:t>
            </a:r>
          </a:p>
        </p:txBody>
      </p:sp>
      <p:sp>
        <p:nvSpPr>
          <p:cNvPr id="2" name="Content Placeholder 1">
            <a:extLst>
              <a:ext uri="{FF2B5EF4-FFF2-40B4-BE49-F238E27FC236}">
                <a16:creationId xmlns:a16="http://schemas.microsoft.com/office/drawing/2014/main" id="{6DDE6B7F-1B8C-4882-3A71-991017DB71A5}"/>
              </a:ext>
            </a:extLst>
          </p:cNvPr>
          <p:cNvSpPr>
            <a:spLocks noGrp="1"/>
          </p:cNvSpPr>
          <p:nvPr>
            <p:ph sz="quarter" idx="12"/>
          </p:nvPr>
        </p:nvSpPr>
        <p:spPr/>
        <p:txBody>
          <a:bodyPr>
            <a:normAutofit fontScale="92500"/>
          </a:bodyPr>
          <a:lstStyle/>
          <a:p>
            <a:r>
              <a:rPr lang="en-US" dirty="0"/>
              <a:t>Pennsylvania's Certified Workplace Safety Committee Program</a:t>
            </a:r>
          </a:p>
        </p:txBody>
      </p:sp>
    </p:spTree>
    <p:extLst>
      <p:ext uri="{BB962C8B-B14F-4D97-AF65-F5344CB8AC3E}">
        <p14:creationId xmlns:p14="http://schemas.microsoft.com/office/powerpoint/2010/main" val="1148774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r>
              <a:rPr lang="en-US" sz="4000" dirty="0">
                <a:solidFill>
                  <a:schemeClr val="bg1"/>
                </a:solidFill>
                <a:latin typeface="+mn-lt"/>
              </a:rPr>
              <a:t>Yearly Requirements, 1 of 2</a:t>
            </a:r>
          </a:p>
        </p:txBody>
      </p:sp>
      <p:sp>
        <p:nvSpPr>
          <p:cNvPr id="4" name="TextBox 3">
            <a:extLst>
              <a:ext uri="{FF2B5EF4-FFF2-40B4-BE49-F238E27FC236}">
                <a16:creationId xmlns:a16="http://schemas.microsoft.com/office/drawing/2014/main" id="{900662ED-BCA3-944D-23B3-8BC9979A2A84}"/>
              </a:ext>
            </a:extLst>
          </p:cNvPr>
          <p:cNvSpPr txBox="1"/>
          <p:nvPr/>
        </p:nvSpPr>
        <p:spPr>
          <a:xfrm>
            <a:off x="758953" y="1225624"/>
            <a:ext cx="10479024" cy="4801314"/>
          </a:xfrm>
          <a:prstGeom prst="rect">
            <a:avLst/>
          </a:prstGeom>
          <a:noFill/>
        </p:spPr>
        <p:txBody>
          <a:bodyPr wrap="square">
            <a:spAutoFit/>
          </a:bodyPr>
          <a:lstStyle/>
          <a:p>
            <a:pPr>
              <a:lnSpc>
                <a:spcPct val="150000"/>
              </a:lnSpc>
            </a:pPr>
            <a:r>
              <a:rPr lang="en-US" sz="2400" b="1" kern="100" dirty="0">
                <a:latin typeface="Calibri" panose="020F0502020204030204" pitchFamily="34" charset="0"/>
                <a:ea typeface="Calibri" panose="020F0502020204030204" pitchFamily="34" charset="0"/>
                <a:cs typeface="Times New Roman" panose="02020603050405020304" pitchFamily="18" charset="0"/>
              </a:rPr>
              <a:t>Training: </a:t>
            </a:r>
          </a:p>
          <a:p>
            <a:pPr>
              <a:lnSpc>
                <a:spcPct val="150000"/>
              </a:lnSpc>
            </a:pPr>
            <a:r>
              <a:rPr lang="en-US" sz="2400" kern="100" dirty="0">
                <a:latin typeface="Calibri" panose="020F0502020204030204" pitchFamily="34" charset="0"/>
                <a:ea typeface="Calibri" panose="020F0502020204030204" pitchFamily="34" charset="0"/>
                <a:cs typeface="Times New Roman" panose="02020603050405020304" pitchFamily="18" charset="0"/>
              </a:rPr>
              <a:t>   - Completed by all members by a trainer who is approved by BWC.</a:t>
            </a:r>
          </a:p>
          <a:p>
            <a:pPr>
              <a:lnSpc>
                <a:spcPct val="150000"/>
              </a:lnSpc>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457200"/>
            <a:r>
              <a:rPr lang="en-US" sz="2400" kern="100" dirty="0">
                <a:latin typeface="Calibri" panose="020F0502020204030204" pitchFamily="34" charset="0"/>
                <a:ea typeface="Calibri" panose="020F0502020204030204" pitchFamily="34" charset="0"/>
                <a:cs typeface="Times New Roman" panose="02020603050405020304" pitchFamily="18" charset="0"/>
              </a:rPr>
              <a:t>   -  </a:t>
            </a:r>
            <a:r>
              <a:rPr lang="en-US" sz="2400" b="1" kern="100" dirty="0">
                <a:latin typeface="Calibri" panose="020F0502020204030204" pitchFamily="34" charset="0"/>
                <a:ea typeface="Calibri" panose="020F0502020204030204" pitchFamily="34" charset="0"/>
                <a:cs typeface="Times New Roman" panose="02020603050405020304" pitchFamily="18" charset="0"/>
              </a:rPr>
              <a:t>Topics:</a:t>
            </a:r>
            <a:r>
              <a:rPr lang="en-US" sz="2400" kern="100" dirty="0">
                <a:latin typeface="Calibri" panose="020F0502020204030204" pitchFamily="34" charset="0"/>
                <a:ea typeface="Calibri" panose="020F0502020204030204" pitchFamily="34" charset="0"/>
                <a:cs typeface="Times New Roman" panose="02020603050405020304" pitchFamily="18" charset="0"/>
              </a:rPr>
              <a:t> WSC structure/operation, hazard detection, incident investigation, 	substance abuse awareness/opioid painkiller use</a:t>
            </a:r>
          </a:p>
          <a:p>
            <a:pPr>
              <a:lnSpc>
                <a:spcPct val="150000"/>
              </a:lnSpc>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b="1" kern="100" dirty="0">
                <a:latin typeface="Calibri" panose="020F0502020204030204" pitchFamily="34" charset="0"/>
                <a:ea typeface="Calibri" panose="020F0502020204030204" pitchFamily="34" charset="0"/>
                <a:cs typeface="Times New Roman" panose="02020603050405020304" pitchFamily="18" charset="0"/>
              </a:rPr>
              <a:t>Hazard inspections: </a:t>
            </a:r>
          </a:p>
          <a:p>
            <a:pPr marL="457200"/>
            <a:r>
              <a:rPr lang="en-US" sz="2400" kern="100" dirty="0">
                <a:latin typeface="Calibri" panose="020F0502020204030204" pitchFamily="34" charset="0"/>
                <a:ea typeface="Calibri" panose="020F0502020204030204" pitchFamily="34" charset="0"/>
                <a:cs typeface="Times New Roman" panose="02020603050405020304" pitchFamily="18" charset="0"/>
              </a:rPr>
              <a:t>   -  Conducted by member(s) of committee, reviewed at monthly meeting(s), 	documented in minutes.</a:t>
            </a:r>
          </a:p>
          <a:p>
            <a:pPr marL="457200">
              <a:lnSpc>
                <a:spcPct val="150000"/>
              </a:lnSpc>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457200"/>
            <a:r>
              <a:rPr lang="en-US" sz="2400" kern="100" dirty="0">
                <a:latin typeface="Calibri" panose="020F0502020204030204" pitchFamily="34" charset="0"/>
                <a:ea typeface="Calibri" panose="020F0502020204030204" pitchFamily="34" charset="0"/>
                <a:cs typeface="Times New Roman" panose="02020603050405020304" pitchFamily="18" charset="0"/>
              </a:rPr>
              <a:t>   -  Make written proposals to management regarding correction of identified 	hazards.</a:t>
            </a:r>
          </a:p>
        </p:txBody>
      </p:sp>
      <p:sp>
        <p:nvSpPr>
          <p:cNvPr id="3" name="Content Placeholder 2">
            <a:extLst>
              <a:ext uri="{FF2B5EF4-FFF2-40B4-BE49-F238E27FC236}">
                <a16:creationId xmlns:a16="http://schemas.microsoft.com/office/drawing/2014/main" id="{11F5D56B-94EE-68E2-F13D-997D91E15826}"/>
              </a:ext>
            </a:extLst>
          </p:cNvPr>
          <p:cNvSpPr>
            <a:spLocks noGrp="1"/>
          </p:cNvSpPr>
          <p:nvPr>
            <p:ph sz="quarter" idx="13"/>
          </p:nvPr>
        </p:nvSpPr>
        <p:spPr/>
        <p:txBody>
          <a:bodyPr/>
          <a:lstStyle/>
          <a:p>
            <a:r>
              <a:rPr lang="en-US" dirty="0"/>
              <a:t>REV 05/2025</a:t>
            </a:r>
          </a:p>
        </p:txBody>
      </p:sp>
      <p:sp>
        <p:nvSpPr>
          <p:cNvPr id="5" name="Content Placeholder 3">
            <a:extLst>
              <a:ext uri="{FF2B5EF4-FFF2-40B4-BE49-F238E27FC236}">
                <a16:creationId xmlns:a16="http://schemas.microsoft.com/office/drawing/2014/main" id="{419D553F-BBE7-3629-B4CE-7020878A85B9}"/>
              </a:ext>
            </a:extLst>
          </p:cNvPr>
          <p:cNvSpPr>
            <a:spLocks noGrp="1"/>
          </p:cNvSpPr>
          <p:nvPr>
            <p:ph sz="quarter" idx="12"/>
          </p:nvPr>
        </p:nvSpPr>
        <p:spPr>
          <a:xfrm>
            <a:off x="4248286" y="6183484"/>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400" dirty="0">
                <a:solidFill>
                  <a:prstClr val="white"/>
                </a:solidFill>
                <a:ea typeface="Calibri" panose="020F0502020204030204" pitchFamily="34" charset="0"/>
                <a:cs typeface="Calibri" panose="020F0502020204030204" pitchFamily="34" charset="0"/>
              </a:rPr>
              <a:t>REV 06-24​​​​</a:t>
            </a:r>
          </a:p>
        </p:txBody>
      </p:sp>
    </p:spTree>
    <p:extLst>
      <p:ext uri="{BB962C8B-B14F-4D97-AF65-F5344CB8AC3E}">
        <p14:creationId xmlns:p14="http://schemas.microsoft.com/office/powerpoint/2010/main" val="3547231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Yearly Requirements, 2 of 2</a:t>
            </a:r>
          </a:p>
        </p:txBody>
      </p:sp>
      <p:sp>
        <p:nvSpPr>
          <p:cNvPr id="4" name="TextBox 3">
            <a:extLst>
              <a:ext uri="{FF2B5EF4-FFF2-40B4-BE49-F238E27FC236}">
                <a16:creationId xmlns:a16="http://schemas.microsoft.com/office/drawing/2014/main" id="{900662ED-BCA3-944D-23B3-8BC9979A2A84}"/>
              </a:ext>
            </a:extLst>
          </p:cNvPr>
          <p:cNvSpPr txBox="1"/>
          <p:nvPr/>
        </p:nvSpPr>
        <p:spPr>
          <a:xfrm>
            <a:off x="584462" y="1179012"/>
            <a:ext cx="10936978" cy="4616648"/>
          </a:xfrm>
          <a:prstGeom prst="rect">
            <a:avLst/>
          </a:prstGeom>
          <a:noFill/>
        </p:spPr>
        <p:txBody>
          <a:bodyPr wrap="square">
            <a:spAutoFit/>
          </a:bodyPr>
          <a:lstStyle/>
          <a:p>
            <a:pPr marL="457200" indent="-457200">
              <a:buFont typeface="Arial" panose="020B0604020202020204" pitchFamily="34" charset="0"/>
              <a:buChar char="•"/>
            </a:pPr>
            <a:r>
              <a:rPr lang="en-US" sz="2800" kern="100" dirty="0">
                <a:latin typeface="Calibri" panose="020F0502020204030204" pitchFamily="34" charset="0"/>
                <a:ea typeface="Calibri" panose="020F0502020204030204" pitchFamily="34" charset="0"/>
                <a:cs typeface="Times New Roman" panose="02020603050405020304" pitchFamily="18" charset="0"/>
              </a:rPr>
              <a:t>Review company’s hazard detection, accident &amp; illness prevention program/recommend improvements.</a:t>
            </a:r>
          </a:p>
          <a:p>
            <a:pPr marL="457200" indent="-457200">
              <a:lnSpc>
                <a:spcPct val="150000"/>
              </a:lnSpc>
              <a:buFont typeface="Arial" panose="020B0604020202020204" pitchFamily="34" charset="0"/>
              <a:buChar char="•"/>
            </a:pPr>
            <a:r>
              <a:rPr lang="en-US" sz="2800" kern="100" dirty="0">
                <a:latin typeface="Calibri" panose="020F0502020204030204" pitchFamily="34" charset="0"/>
                <a:ea typeface="Calibri" panose="020F0502020204030204" pitchFamily="34" charset="0"/>
                <a:cs typeface="Times New Roman" panose="02020603050405020304" pitchFamily="18" charset="0"/>
              </a:rPr>
              <a:t>Safety &amp; health hazard detection/incident prevention: </a:t>
            </a:r>
          </a:p>
          <a:p>
            <a:pPr>
              <a:lnSpc>
                <a:spcPct val="150000"/>
              </a:lnSpc>
            </a:pPr>
            <a:r>
              <a:rPr lang="en-US" sz="2800" kern="100" dirty="0">
                <a:latin typeface="Calibri" panose="020F0502020204030204" pitchFamily="34" charset="0"/>
                <a:ea typeface="Calibri" panose="020F0502020204030204" pitchFamily="34" charset="0"/>
                <a:cs typeface="Times New Roman" panose="02020603050405020304" pitchFamily="18" charset="0"/>
              </a:rPr>
              <a:t>   - Review company’s program and employee complaints.</a:t>
            </a:r>
          </a:p>
          <a:p>
            <a:pPr>
              <a:lnSpc>
                <a:spcPct val="150000"/>
              </a:lnSpc>
            </a:pPr>
            <a:r>
              <a:rPr lang="en-US" sz="2800" kern="100" dirty="0">
                <a:latin typeface="Calibri" panose="020F0502020204030204" pitchFamily="34" charset="0"/>
                <a:ea typeface="Calibri" panose="020F0502020204030204" pitchFamily="34" charset="0"/>
                <a:cs typeface="Times New Roman" panose="02020603050405020304" pitchFamily="18" charset="0"/>
              </a:rPr>
              <a:t>   - Propose correction of hazards.</a:t>
            </a:r>
          </a:p>
          <a:p>
            <a:r>
              <a:rPr lang="en-US" sz="2800" kern="100" dirty="0">
                <a:latin typeface="Calibri" panose="020F0502020204030204" pitchFamily="34" charset="0"/>
                <a:ea typeface="Calibri" panose="020F0502020204030204" pitchFamily="34" charset="0"/>
                <a:cs typeface="Times New Roman" panose="02020603050405020304" pitchFamily="18" charset="0"/>
              </a:rPr>
              <a:t>   - Follow-up on newly implemented safety equipment or procedures to 	determine effectiveness. </a:t>
            </a:r>
          </a:p>
          <a:p>
            <a:r>
              <a:rPr lang="en-US" sz="2800" kern="100" dirty="0">
                <a:latin typeface="Calibri" panose="020F0502020204030204" pitchFamily="34" charset="0"/>
                <a:ea typeface="Calibri" panose="020F0502020204030204" pitchFamily="34" charset="0"/>
                <a:cs typeface="Times New Roman" panose="02020603050405020304" pitchFamily="18" charset="0"/>
              </a:rPr>
              <a:t>   - Develop system for committee to be informed of S&amp;H 	concerns/proposals from employees.</a:t>
            </a:r>
          </a:p>
        </p:txBody>
      </p:sp>
      <p:sp>
        <p:nvSpPr>
          <p:cNvPr id="3" name="Content Placeholder 2">
            <a:extLst>
              <a:ext uri="{FF2B5EF4-FFF2-40B4-BE49-F238E27FC236}">
                <a16:creationId xmlns:a16="http://schemas.microsoft.com/office/drawing/2014/main" id="{BBA302CE-C272-558D-C6CB-C8058F90CED3}"/>
              </a:ext>
            </a:extLst>
          </p:cNvPr>
          <p:cNvSpPr>
            <a:spLocks noGrp="1"/>
          </p:cNvSpPr>
          <p:nvPr>
            <p:ph sz="quarter" idx="13"/>
          </p:nvPr>
        </p:nvSpPr>
        <p:spPr/>
        <p:txBody>
          <a:bodyPr/>
          <a:lstStyle/>
          <a:p>
            <a:r>
              <a:rPr lang="en-US" dirty="0"/>
              <a:t>REV 05/2025</a:t>
            </a:r>
          </a:p>
        </p:txBody>
      </p:sp>
      <p:sp>
        <p:nvSpPr>
          <p:cNvPr id="5" name="Content Placeholder 3">
            <a:extLst>
              <a:ext uri="{FF2B5EF4-FFF2-40B4-BE49-F238E27FC236}">
                <a16:creationId xmlns:a16="http://schemas.microsoft.com/office/drawing/2014/main" id="{0A1E9D5F-6D2F-20E5-5A1C-3D901E938D5C}"/>
              </a:ext>
            </a:extLst>
          </p:cNvPr>
          <p:cNvSpPr>
            <a:spLocks noGrp="1"/>
          </p:cNvSpPr>
          <p:nvPr>
            <p:ph sz="quarter" idx="12"/>
          </p:nvPr>
        </p:nvSpPr>
        <p:spPr>
          <a:xfrm>
            <a:off x="4248286" y="6183484"/>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400" dirty="0">
                <a:solidFill>
                  <a:prstClr val="white"/>
                </a:solidFill>
                <a:ea typeface="Calibri" panose="020F0502020204030204" pitchFamily="34" charset="0"/>
                <a:cs typeface="Calibri" panose="020F0502020204030204" pitchFamily="34" charset="0"/>
              </a:rPr>
              <a:t>REV 06-24​​​​</a:t>
            </a:r>
          </a:p>
        </p:txBody>
      </p:sp>
    </p:spTree>
    <p:extLst>
      <p:ext uri="{BB962C8B-B14F-4D97-AF65-F5344CB8AC3E}">
        <p14:creationId xmlns:p14="http://schemas.microsoft.com/office/powerpoint/2010/main" val="3973511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Monthly Meetings, 1 of 2</a:t>
            </a:r>
          </a:p>
        </p:txBody>
      </p:sp>
      <p:sp>
        <p:nvSpPr>
          <p:cNvPr id="4" name="TextBox 3">
            <a:extLst>
              <a:ext uri="{FF2B5EF4-FFF2-40B4-BE49-F238E27FC236}">
                <a16:creationId xmlns:a16="http://schemas.microsoft.com/office/drawing/2014/main" id="{900662ED-BCA3-944D-23B3-8BC9979A2A84}"/>
              </a:ext>
            </a:extLst>
          </p:cNvPr>
          <p:cNvSpPr txBox="1"/>
          <p:nvPr/>
        </p:nvSpPr>
        <p:spPr>
          <a:xfrm>
            <a:off x="758952" y="1324136"/>
            <a:ext cx="10707624" cy="3903504"/>
          </a:xfrm>
          <a:prstGeom prst="rect">
            <a:avLst/>
          </a:prstGeom>
          <a:noFill/>
        </p:spPr>
        <p:txBody>
          <a:bodyPr wrap="square">
            <a:spAutoFit/>
          </a:bodyPr>
          <a:lstStyle/>
          <a:p>
            <a:pPr>
              <a:lnSpc>
                <a:spcPct val="150000"/>
              </a:lnSpc>
            </a:pPr>
            <a:r>
              <a:rPr lang="en-US" sz="2800" b="1" kern="100" dirty="0">
                <a:latin typeface="Calibri" panose="020F0502020204030204" pitchFamily="34" charset="0"/>
                <a:ea typeface="Calibri" panose="020F0502020204030204" pitchFamily="34" charset="0"/>
                <a:cs typeface="Times New Roman" panose="02020603050405020304" pitchFamily="18" charset="0"/>
              </a:rPr>
              <a:t>Frequency:</a:t>
            </a:r>
            <a:r>
              <a:rPr lang="en-US" sz="2800" kern="100" dirty="0">
                <a:latin typeface="Calibri" panose="020F0502020204030204" pitchFamily="34" charset="0"/>
                <a:ea typeface="Calibri" panose="020F0502020204030204" pitchFamily="34" charset="0"/>
                <a:cs typeface="Times New Roman" panose="02020603050405020304" pitchFamily="18" charset="0"/>
              </a:rPr>
              <a:t> must meet at least once every month. </a:t>
            </a:r>
          </a:p>
          <a:p>
            <a:pPr>
              <a:lnSpc>
                <a:spcPct val="150000"/>
              </a:lnSpc>
            </a:pPr>
            <a:r>
              <a:rPr lang="en-US" sz="2800" b="1" kern="100" dirty="0">
                <a:latin typeface="Calibri" panose="020F0502020204030204" pitchFamily="34" charset="0"/>
                <a:ea typeface="Calibri" panose="020F0502020204030204" pitchFamily="34" charset="0"/>
                <a:cs typeface="Times New Roman" panose="02020603050405020304" pitchFamily="18" charset="0"/>
              </a:rPr>
              <a:t>Agenda:</a:t>
            </a:r>
            <a:r>
              <a:rPr lang="en-US" sz="2800" kern="100" dirty="0">
                <a:latin typeface="Calibri" panose="020F0502020204030204" pitchFamily="34" charset="0"/>
                <a:ea typeface="Calibri" panose="020F0502020204030204" pitchFamily="34" charset="0"/>
                <a:cs typeface="Times New Roman" panose="02020603050405020304" pitchFamily="18" charset="0"/>
              </a:rPr>
              <a:t> issued before meeting</a:t>
            </a:r>
          </a:p>
          <a:p>
            <a:r>
              <a:rPr lang="en-US" sz="2800" b="1" kern="100" dirty="0">
                <a:latin typeface="Calibri" panose="020F0502020204030204" pitchFamily="34" charset="0"/>
                <a:ea typeface="Calibri" panose="020F0502020204030204" pitchFamily="34" charset="0"/>
                <a:cs typeface="Times New Roman" panose="02020603050405020304" pitchFamily="18" charset="0"/>
              </a:rPr>
              <a:t>Attendance: </a:t>
            </a:r>
          </a:p>
          <a:p>
            <a:r>
              <a:rPr lang="en-US" sz="2800" kern="100" dirty="0">
                <a:latin typeface="Calibri" panose="020F0502020204030204" pitchFamily="34" charset="0"/>
                <a:ea typeface="Calibri" panose="020F0502020204030204" pitchFamily="34" charset="0"/>
                <a:cs typeface="Times New Roman" panose="02020603050405020304" pitchFamily="18" charset="0"/>
              </a:rPr>
              <a:t>Quorum required (over ½ of permanent members),  </a:t>
            </a:r>
          </a:p>
          <a:p>
            <a:r>
              <a:rPr lang="en-US" sz="2800" kern="100" dirty="0">
                <a:latin typeface="Calibri" panose="020F0502020204030204" pitchFamily="34" charset="0"/>
                <a:ea typeface="Calibri" panose="020F0502020204030204" pitchFamily="34" charset="0"/>
                <a:cs typeface="Times New Roman" panose="02020603050405020304" pitchFamily="18" charset="0"/>
              </a:rPr>
              <a:t>keep record of attendance including guest speakers.</a:t>
            </a:r>
          </a:p>
          <a:p>
            <a:pPr>
              <a:lnSpc>
                <a:spcPct val="150000"/>
              </a:lnSpc>
            </a:pPr>
            <a:r>
              <a:rPr lang="en-US" sz="2800" b="1" kern="100" dirty="0">
                <a:latin typeface="Calibri" panose="020F0502020204030204" pitchFamily="34" charset="0"/>
                <a:ea typeface="Calibri" panose="020F0502020204030204" pitchFamily="34" charset="0"/>
                <a:cs typeface="Times New Roman" panose="02020603050405020304" pitchFamily="18" charset="0"/>
              </a:rPr>
              <a:t>Incident investigations &amp; hazard complaints: </a:t>
            </a:r>
          </a:p>
          <a:p>
            <a:pPr>
              <a:lnSpc>
                <a:spcPct val="150000"/>
              </a:lnSpc>
            </a:pPr>
            <a:r>
              <a:rPr lang="en-US" sz="2800" kern="100" dirty="0">
                <a:latin typeface="Calibri" panose="020F0502020204030204" pitchFamily="34" charset="0"/>
                <a:ea typeface="Calibri" panose="020F0502020204030204" pitchFamily="34" charset="0"/>
                <a:cs typeface="Times New Roman" panose="02020603050405020304" pitchFamily="18" charset="0"/>
              </a:rPr>
              <a:t>Review and recommend corrections (honor privacy of victims)  </a:t>
            </a:r>
          </a:p>
        </p:txBody>
      </p:sp>
      <p:pic>
        <p:nvPicPr>
          <p:cNvPr id="6" name="Picture 5" descr="Desk calendar titled Monthly Meetings.">
            <a:extLst>
              <a:ext uri="{FF2B5EF4-FFF2-40B4-BE49-F238E27FC236}">
                <a16:creationId xmlns:a16="http://schemas.microsoft.com/office/drawing/2014/main" id="{33C7797A-CB1C-6A04-FD15-CEA02DB2B32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062905" y="1399032"/>
            <a:ext cx="1978856" cy="2258568"/>
          </a:xfrm>
          <a:prstGeom prst="rect">
            <a:avLst/>
          </a:prstGeom>
        </p:spPr>
      </p:pic>
      <p:sp>
        <p:nvSpPr>
          <p:cNvPr id="3" name="Content Placeholder 2">
            <a:extLst>
              <a:ext uri="{FF2B5EF4-FFF2-40B4-BE49-F238E27FC236}">
                <a16:creationId xmlns:a16="http://schemas.microsoft.com/office/drawing/2014/main" id="{CF91D87D-F057-53C4-82A4-788FB7D6316B}"/>
              </a:ext>
            </a:extLst>
          </p:cNvPr>
          <p:cNvSpPr>
            <a:spLocks noGrp="1"/>
          </p:cNvSpPr>
          <p:nvPr>
            <p:ph sz="quarter" idx="13"/>
          </p:nvPr>
        </p:nvSpPr>
        <p:spPr/>
        <p:txBody>
          <a:bodyPr/>
          <a:lstStyle/>
          <a:p>
            <a:r>
              <a:rPr lang="en-US" dirty="0"/>
              <a:t>REV 05/2025</a:t>
            </a:r>
          </a:p>
        </p:txBody>
      </p:sp>
      <p:sp>
        <p:nvSpPr>
          <p:cNvPr id="5" name="Content Placeholder 3">
            <a:extLst>
              <a:ext uri="{FF2B5EF4-FFF2-40B4-BE49-F238E27FC236}">
                <a16:creationId xmlns:a16="http://schemas.microsoft.com/office/drawing/2014/main" id="{0B157A30-EA92-E47F-3BC3-DCB84C2883C0}"/>
              </a:ext>
            </a:extLst>
          </p:cNvPr>
          <p:cNvSpPr>
            <a:spLocks noGrp="1"/>
          </p:cNvSpPr>
          <p:nvPr>
            <p:ph sz="quarter" idx="12"/>
          </p:nvPr>
        </p:nvSpPr>
        <p:spPr>
          <a:xfrm>
            <a:off x="4248286" y="6183484"/>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400" dirty="0">
                <a:solidFill>
                  <a:prstClr val="white"/>
                </a:solidFill>
                <a:ea typeface="Calibri" panose="020F0502020204030204" pitchFamily="34" charset="0"/>
                <a:cs typeface="Calibri" panose="020F0502020204030204" pitchFamily="34" charset="0"/>
              </a:rPr>
              <a:t>REV 06-24​​​​</a:t>
            </a:r>
          </a:p>
        </p:txBody>
      </p:sp>
    </p:spTree>
    <p:extLst>
      <p:ext uri="{BB962C8B-B14F-4D97-AF65-F5344CB8AC3E}">
        <p14:creationId xmlns:p14="http://schemas.microsoft.com/office/powerpoint/2010/main" val="1554932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Monthly Meetings, 2 of 2</a:t>
            </a:r>
          </a:p>
        </p:txBody>
      </p:sp>
      <p:sp>
        <p:nvSpPr>
          <p:cNvPr id="4" name="TextBox 3">
            <a:extLst>
              <a:ext uri="{FF2B5EF4-FFF2-40B4-BE49-F238E27FC236}">
                <a16:creationId xmlns:a16="http://schemas.microsoft.com/office/drawing/2014/main" id="{900662ED-BCA3-944D-23B3-8BC9979A2A84}"/>
              </a:ext>
            </a:extLst>
          </p:cNvPr>
          <p:cNvSpPr txBox="1"/>
          <p:nvPr/>
        </p:nvSpPr>
        <p:spPr>
          <a:xfrm>
            <a:off x="672265" y="1265765"/>
            <a:ext cx="8521515" cy="4097725"/>
          </a:xfrm>
          <a:prstGeom prst="rect">
            <a:avLst/>
          </a:prstGeom>
          <a:noFill/>
        </p:spPr>
        <p:txBody>
          <a:bodyPr wrap="square">
            <a:spAutoFit/>
          </a:bodyPr>
          <a:lstStyle/>
          <a:p>
            <a:pPr>
              <a:lnSpc>
                <a:spcPct val="150000"/>
              </a:lnSpc>
            </a:pPr>
            <a:r>
              <a:rPr lang="en-US" sz="2300" kern="100" dirty="0">
                <a:latin typeface="Calibri" panose="020F0502020204030204" pitchFamily="34" charset="0"/>
                <a:ea typeface="Calibri" panose="020F0502020204030204" pitchFamily="34" charset="0"/>
                <a:cs typeface="Times New Roman" panose="02020603050405020304" pitchFamily="18" charset="0"/>
              </a:rPr>
              <a:t> </a:t>
            </a:r>
            <a:r>
              <a:rPr lang="en-US" sz="2400" b="1" kern="100" dirty="0">
                <a:latin typeface="Calibri" panose="020F0502020204030204" pitchFamily="34" charset="0"/>
                <a:ea typeface="Calibri" panose="020F0502020204030204" pitchFamily="34" charset="0"/>
                <a:cs typeface="Times New Roman" panose="02020603050405020304" pitchFamily="18" charset="0"/>
              </a:rPr>
              <a:t>Minutes:</a:t>
            </a:r>
            <a:r>
              <a:rPr lang="en-US" sz="2400" kern="100" dirty="0">
                <a:latin typeface="Calibri" panose="020F0502020204030204" pitchFamily="34" charset="0"/>
                <a:ea typeface="Calibri" panose="020F0502020204030204" pitchFamily="34" charset="0"/>
                <a:cs typeface="Times New Roman" panose="02020603050405020304" pitchFamily="18" charset="0"/>
              </a:rPr>
              <a:t> </a:t>
            </a:r>
          </a:p>
          <a:p>
            <a:r>
              <a:rPr lang="en-US" sz="2400" kern="100" dirty="0">
                <a:latin typeface="Calibri" panose="020F0502020204030204" pitchFamily="34" charset="0"/>
                <a:ea typeface="Calibri" panose="020F0502020204030204" pitchFamily="34" charset="0"/>
                <a:cs typeface="Times New Roman" panose="02020603050405020304" pitchFamily="18" charset="0"/>
              </a:rPr>
              <a:t>   - issued after meeting, sent to management, committee members, made available to all employees</a:t>
            </a:r>
          </a:p>
          <a:p>
            <a:pPr>
              <a:lnSpc>
                <a:spcPct val="150000"/>
              </a:lnSpc>
            </a:pPr>
            <a:r>
              <a:rPr lang="en-US" sz="2400" kern="100" dirty="0">
                <a:latin typeface="Calibri" panose="020F0502020204030204" pitchFamily="34" charset="0"/>
                <a:ea typeface="Calibri" panose="020F0502020204030204" pitchFamily="34" charset="0"/>
                <a:cs typeface="Times New Roman" panose="02020603050405020304" pitchFamily="18" charset="0"/>
              </a:rPr>
              <a:t>   - Include reports, evaluations, proposals of committee such as: </a:t>
            </a:r>
          </a:p>
          <a:p>
            <a:pPr marL="800100" lvl="1" indent="-342900">
              <a:lnSpc>
                <a:spcPct val="150000"/>
              </a:lnSpc>
              <a:buFont typeface="Wingdings" panose="05000000000000000000" pitchFamily="2" charset="2"/>
              <a:buChar char="ü"/>
            </a:pPr>
            <a:r>
              <a:rPr lang="en-US" sz="2400" kern="100" dirty="0">
                <a:latin typeface="Calibri" panose="020F0502020204030204" pitchFamily="34" charset="0"/>
                <a:ea typeface="Calibri" panose="020F0502020204030204" pitchFamily="34" charset="0"/>
                <a:cs typeface="Times New Roman" panose="02020603050405020304" pitchFamily="18" charset="0"/>
              </a:rPr>
              <a:t>  Inspection reports</a:t>
            </a:r>
          </a:p>
          <a:p>
            <a:pPr marL="800100" lvl="1" indent="-342900">
              <a:lnSpc>
                <a:spcPct val="150000"/>
              </a:lnSpc>
              <a:buFont typeface="Wingdings" panose="05000000000000000000" pitchFamily="2" charset="2"/>
              <a:buChar char="ü"/>
            </a:pPr>
            <a:r>
              <a:rPr lang="en-US" sz="2400" kern="100" dirty="0">
                <a:latin typeface="Calibri" panose="020F0502020204030204" pitchFamily="34" charset="0"/>
                <a:ea typeface="Calibri" panose="020F0502020204030204" pitchFamily="34" charset="0"/>
                <a:cs typeface="Times New Roman" panose="02020603050405020304" pitchFamily="18" charset="0"/>
              </a:rPr>
              <a:t>  Reports of specific hazards and corrective measures taken</a:t>
            </a:r>
          </a:p>
          <a:p>
            <a:pPr marL="800100" lvl="1" indent="-342900">
              <a:lnSpc>
                <a:spcPct val="150000"/>
              </a:lnSpc>
              <a:buFont typeface="Wingdings" panose="05000000000000000000" pitchFamily="2" charset="2"/>
              <a:buChar char="ü"/>
            </a:pPr>
            <a:r>
              <a:rPr lang="en-US" sz="2400" kern="100" dirty="0">
                <a:latin typeface="Calibri" panose="020F0502020204030204" pitchFamily="34" charset="0"/>
                <a:ea typeface="Calibri" panose="020F0502020204030204" pitchFamily="34" charset="0"/>
                <a:cs typeface="Times New Roman" panose="02020603050405020304" pitchFamily="18" charset="0"/>
              </a:rPr>
              <a:t>  Reports on workplace injuries or illnesses</a:t>
            </a:r>
          </a:p>
          <a:p>
            <a:pPr marL="800100" lvl="1" indent="-342900">
              <a:lnSpc>
                <a:spcPct val="150000"/>
              </a:lnSpc>
              <a:buFont typeface="Wingdings" panose="05000000000000000000" pitchFamily="2" charset="2"/>
              <a:buChar char="ü"/>
            </a:pPr>
            <a:r>
              <a:rPr lang="en-US" sz="2400" kern="100" dirty="0">
                <a:latin typeface="Calibri" panose="020F0502020204030204" pitchFamily="34" charset="0"/>
                <a:ea typeface="Calibri" panose="020F0502020204030204" pitchFamily="34" charset="0"/>
                <a:cs typeface="Times New Roman" panose="02020603050405020304" pitchFamily="18" charset="0"/>
              </a:rPr>
              <a:t>  Management responses to committee reports </a:t>
            </a:r>
          </a:p>
        </p:txBody>
      </p:sp>
      <p:pic>
        <p:nvPicPr>
          <p:cNvPr id="1026" name="Picture 2" descr="Minutes of Meeting stock photo. Image of business, recording - 10143310">
            <a:extLst>
              <a:ext uri="{FF2B5EF4-FFF2-40B4-BE49-F238E27FC236}">
                <a16:creationId xmlns:a16="http://schemas.microsoft.com/office/drawing/2014/main" id="{C6A3BBFC-786B-C3EB-E210-2EF9A4D033E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193781" y="1578092"/>
            <a:ext cx="2216225" cy="26738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640F7D4-7A9D-9F79-A47F-65C85D8EF415}"/>
              </a:ext>
            </a:extLst>
          </p:cNvPr>
          <p:cNvSpPr>
            <a:spLocks noGrp="1"/>
          </p:cNvSpPr>
          <p:nvPr>
            <p:ph sz="quarter" idx="13"/>
          </p:nvPr>
        </p:nvSpPr>
        <p:spPr/>
        <p:txBody>
          <a:bodyPr/>
          <a:lstStyle/>
          <a:p>
            <a:r>
              <a:rPr lang="en-US" dirty="0"/>
              <a:t>REV 05/2025</a:t>
            </a:r>
          </a:p>
        </p:txBody>
      </p:sp>
      <p:sp>
        <p:nvSpPr>
          <p:cNvPr id="5" name="Content Placeholder 3">
            <a:extLst>
              <a:ext uri="{FF2B5EF4-FFF2-40B4-BE49-F238E27FC236}">
                <a16:creationId xmlns:a16="http://schemas.microsoft.com/office/drawing/2014/main" id="{125E1153-BDEB-880E-41FF-45CD1A7E51C6}"/>
              </a:ext>
            </a:extLst>
          </p:cNvPr>
          <p:cNvSpPr>
            <a:spLocks noGrp="1"/>
          </p:cNvSpPr>
          <p:nvPr>
            <p:ph sz="quarter" idx="12"/>
          </p:nvPr>
        </p:nvSpPr>
        <p:spPr>
          <a:xfrm>
            <a:off x="4248286" y="6183484"/>
            <a:ext cx="3689804" cy="249918"/>
          </a:xfrm>
        </p:spPr>
        <p:txBody>
          <a:bodyPr>
            <a:normAutofit fontScale="92500"/>
          </a:bodyPr>
          <a:lstStyle/>
          <a:p>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400" dirty="0">
                <a:solidFill>
                  <a:prstClr val="white"/>
                </a:solidFill>
                <a:ea typeface="Calibri" panose="020F0502020204030204" pitchFamily="34" charset="0"/>
                <a:cs typeface="Calibri" panose="020F0502020204030204" pitchFamily="34" charset="0"/>
              </a:rPr>
              <a:t>REV 06-24​​​​</a:t>
            </a:r>
          </a:p>
        </p:txBody>
      </p:sp>
    </p:spTree>
    <p:extLst>
      <p:ext uri="{BB962C8B-B14F-4D97-AF65-F5344CB8AC3E}">
        <p14:creationId xmlns:p14="http://schemas.microsoft.com/office/powerpoint/2010/main" val="370172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Audit Overview</a:t>
            </a:r>
          </a:p>
        </p:txBody>
      </p:sp>
      <p:sp>
        <p:nvSpPr>
          <p:cNvPr id="6" name="Rectangle 3"/>
          <p:cNvSpPr>
            <a:spLocks noGrp="1" noChangeArrowheads="1"/>
          </p:cNvSpPr>
          <p:nvPr>
            <p:ph sz="quarter" idx="12"/>
          </p:nvPr>
        </p:nvSpPr>
        <p:spPr>
          <a:xfrm>
            <a:off x="439366" y="1160208"/>
            <a:ext cx="11063786" cy="5368608"/>
          </a:xfrm>
        </p:spPr>
        <p:txBody>
          <a:bodyPr>
            <a:normAutofit fontScale="47500" lnSpcReduction="20000"/>
          </a:bodyPr>
          <a:lstStyle/>
          <a:p>
            <a:pPr marL="457200" lvl="1" indent="0" algn="l">
              <a:lnSpc>
                <a:spcPct val="120000"/>
              </a:lnSpc>
              <a:buNone/>
            </a:pPr>
            <a:r>
              <a:rPr lang="en-US" sz="4400" b="1" u="sng" dirty="0">
                <a:solidFill>
                  <a:schemeClr val="tx1"/>
                </a:solidFill>
                <a:latin typeface="Calibri" panose="020F0502020204030204" pitchFamily="34" charset="0"/>
                <a:ea typeface="Calibri" panose="020F0502020204030204" pitchFamily="34" charset="0"/>
                <a:cs typeface="Calibri" panose="020F0502020204030204" pitchFamily="34" charset="0"/>
              </a:rPr>
              <a:t>Purpose</a:t>
            </a:r>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To ensure committees receiving the 5%  safety credit from their insurers are meeting all compliance requirements</a:t>
            </a:r>
          </a:p>
          <a:p>
            <a:pPr lvl="1" algn="l">
              <a:lnSpc>
                <a:spcPct val="170000"/>
              </a:lnSpc>
              <a:buFont typeface="Arial" charset="0"/>
              <a:buChar char="•"/>
            </a:pP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Random / Target Audits</a:t>
            </a:r>
          </a:p>
          <a:p>
            <a:pPr lvl="1" algn="l">
              <a:lnSpc>
                <a:spcPct val="170000"/>
              </a:lnSpc>
              <a:buFont typeface="Arial" charset="0"/>
              <a:buChar char="•"/>
            </a:pP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30-day notification</a:t>
            </a:r>
          </a:p>
          <a:p>
            <a:pPr lvl="1" algn="l">
              <a:lnSpc>
                <a:spcPct val="170000"/>
              </a:lnSpc>
              <a:buFont typeface="Arial" charset="0"/>
              <a:buChar char="•"/>
            </a:pP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Opening conference</a:t>
            </a:r>
          </a:p>
          <a:p>
            <a:pPr lvl="1" algn="l">
              <a:lnSpc>
                <a:spcPct val="170000"/>
              </a:lnSpc>
              <a:buFont typeface="Arial" charset="0"/>
              <a:buChar char="•"/>
            </a:pP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Table top “On-site” audit</a:t>
            </a:r>
          </a:p>
          <a:p>
            <a:pPr lvl="1" algn="l">
              <a:lnSpc>
                <a:spcPct val="170000"/>
              </a:lnSpc>
              <a:buFont typeface="Arial" charset="0"/>
              <a:buChar char="•"/>
            </a:pP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Information  verification</a:t>
            </a:r>
          </a:p>
          <a:p>
            <a:pPr lvl="1" algn="l">
              <a:lnSpc>
                <a:spcPct val="170000"/>
              </a:lnSpc>
              <a:buFont typeface="Arial" charset="0"/>
              <a:buChar char="•"/>
            </a:pP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Closing conference</a:t>
            </a:r>
          </a:p>
          <a:p>
            <a:pPr marL="1714500" lvl="3" indent="-342900" algn="l">
              <a:lnSpc>
                <a:spcPct val="170000"/>
              </a:lnSpc>
              <a:buFont typeface="Wingdings" pitchFamily="2" charset="2"/>
              <a:buChar char="Ø"/>
            </a:pP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Issue Compliance / Non-compliance Rating</a:t>
            </a:r>
          </a:p>
          <a:p>
            <a:pPr marL="1714500" lvl="3" indent="-342900" algn="l">
              <a:lnSpc>
                <a:spcPct val="170000"/>
              </a:lnSpc>
              <a:buFont typeface="Wingdings" pitchFamily="2" charset="2"/>
              <a:buChar char="Ø"/>
            </a:pP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Non-Compliance issues explained</a:t>
            </a:r>
          </a:p>
          <a:p>
            <a:pPr algn="l">
              <a:lnSpc>
                <a:spcPct val="90000"/>
              </a:lnSpc>
              <a:buFontTx/>
              <a:buChar char="•"/>
            </a:pPr>
            <a:endParaRPr lang="en-US" sz="1800" dirty="0"/>
          </a:p>
        </p:txBody>
      </p:sp>
      <p:pic>
        <p:nvPicPr>
          <p:cNvPr id="25604" name="Picture 4" descr="A pen checking the box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441" y="1972043"/>
            <a:ext cx="3610549" cy="239499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2567A4BD-E590-6F91-E10F-425908879E3E}"/>
              </a:ext>
            </a:extLst>
          </p:cNvPr>
          <p:cNvSpPr>
            <a:spLocks noGrp="1"/>
          </p:cNvSpPr>
          <p:nvPr>
            <p:ph sz="quarter" idx="13"/>
          </p:nvPr>
        </p:nvSpPr>
        <p:spPr/>
        <p:txBody>
          <a:bodyPr/>
          <a:lstStyle/>
          <a:p>
            <a:r>
              <a:rPr lang="en-US" dirty="0"/>
              <a:t>REV 05/2025</a:t>
            </a:r>
          </a:p>
        </p:txBody>
      </p:sp>
      <p:sp>
        <p:nvSpPr>
          <p:cNvPr id="7" name="Content Placeholder 3">
            <a:extLst>
              <a:ext uri="{FF2B5EF4-FFF2-40B4-BE49-F238E27FC236}">
                <a16:creationId xmlns:a16="http://schemas.microsoft.com/office/drawing/2014/main" id="{8BFC5DFB-A769-B093-65BA-C200C8653F5D}"/>
              </a:ext>
            </a:extLst>
          </p:cNvPr>
          <p:cNvSpPr txBox="1">
            <a:spLocks/>
          </p:cNvSpPr>
          <p:nvPr/>
        </p:nvSpPr>
        <p:spPr>
          <a:xfrm>
            <a:off x="4248286" y="6183484"/>
            <a:ext cx="3689804" cy="24991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latin typeface="Calibri Light" panose="020F0302020204030204"/>
              </a:rPr>
              <a:t>Pennsylvania's Certified Workplace Safety Committee Program</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lgn="ctr">
              <a:defRPr/>
            </a:pPr>
            <a:r>
              <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rPr>
              <a:t>REV 06-24</a:t>
            </a:r>
            <a:endParaRPr lang="en-US" sz="12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pPr algn="r">
              <a:defRPr/>
            </a:pPr>
            <a:fld id="{9BE020C6-8418-4ED9-9D7D-1D3B1DC1856B}" type="slidenum">
              <a:rPr lang="en-US" sz="1400">
                <a:solidFill>
                  <a:prstClr val="white"/>
                </a:solidFill>
                <a:latin typeface="Calibri" panose="020F0502020204030204" pitchFamily="34" charset="0"/>
                <a:ea typeface="Calibri" panose="020F0502020204030204" pitchFamily="34" charset="0"/>
                <a:cs typeface="Calibri" panose="020F0502020204030204" pitchFamily="34" charset="0"/>
              </a:rPr>
              <a:pPr algn="r">
                <a:defRPr/>
              </a:pPr>
              <a:t>24</a:t>
            </a:fld>
            <a:endParaRPr lang="en-US" sz="12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508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BB6CBC-9E95-882A-3FB9-AA37007936A2}"/>
              </a:ext>
            </a:extLst>
          </p:cNvPr>
          <p:cNvSpPr>
            <a:spLocks noGrp="1"/>
          </p:cNvSpPr>
          <p:nvPr>
            <p:ph type="title"/>
          </p:nvPr>
        </p:nvSpPr>
        <p:spPr/>
        <p:txBody>
          <a:bodyPr/>
          <a:lstStyle/>
          <a:p>
            <a:r>
              <a:rPr lang="en-US" sz="4000" dirty="0">
                <a:latin typeface="+mn-lt"/>
              </a:rPr>
              <a:t>Online Help</a:t>
            </a:r>
          </a:p>
        </p:txBody>
      </p:sp>
      <p:sp>
        <p:nvSpPr>
          <p:cNvPr id="10" name="Content Placeholder 12">
            <a:extLst>
              <a:ext uri="{FF2B5EF4-FFF2-40B4-BE49-F238E27FC236}">
                <a16:creationId xmlns:a16="http://schemas.microsoft.com/office/drawing/2014/main" id="{7A071286-F861-44B4-BE25-0DA5C1425A8F}"/>
              </a:ext>
            </a:extLst>
          </p:cNvPr>
          <p:cNvSpPr txBox="1">
            <a:spLocks/>
          </p:cNvSpPr>
          <p:nvPr/>
        </p:nvSpPr>
        <p:spPr bwMode="auto">
          <a:xfrm>
            <a:off x="1152144" y="1300885"/>
            <a:ext cx="9866376" cy="4587851"/>
          </a:xfrm>
          <a:prstGeom prst="rect">
            <a:avLst/>
          </a:prstGeom>
          <a:noFill/>
          <a:ln w="9525">
            <a:noFill/>
            <a:miter lim="800000"/>
            <a:headEnd/>
            <a:tailEnd/>
          </a:ln>
        </p:spPr>
        <p:txBody>
          <a:bodyPr/>
          <a:lstStyle/>
          <a:p>
            <a:r>
              <a:rPr lang="en-US" sz="2800" dirty="0"/>
              <a:t>PA WSC Certification Resources: </a:t>
            </a:r>
            <a:r>
              <a:rPr lang="en-US" sz="1700" dirty="0">
                <a:hlinkClick r:id="rId3"/>
              </a:rPr>
              <a:t>https://www.dli.pa.gov/Businesses/Compensation/WC/safety/committee/Pages/default.aspx</a:t>
            </a:r>
            <a:endParaRPr lang="en-US" sz="1700" dirty="0"/>
          </a:p>
          <a:p>
            <a:endParaRPr lang="en-US" sz="2200" dirty="0"/>
          </a:p>
          <a:p>
            <a:r>
              <a:rPr lang="en-US" sz="2800" dirty="0"/>
              <a:t>PA BWC HandS system for application submissions: </a:t>
            </a:r>
          </a:p>
          <a:p>
            <a:r>
              <a:rPr lang="en-US" sz="2200" dirty="0"/>
              <a:t> </a:t>
            </a:r>
            <a:r>
              <a:rPr lang="en-US" sz="1700" dirty="0">
                <a:hlinkClick r:id="rId4"/>
              </a:rPr>
              <a:t>https://www.dli.pa.gov/Businesses/Compensation/WC/safety/committee/hands/Pages/default.aspx</a:t>
            </a:r>
            <a:endParaRPr lang="en-US" sz="1700" dirty="0"/>
          </a:p>
          <a:p>
            <a:endParaRPr lang="en-US" sz="2200" dirty="0"/>
          </a:p>
          <a:p>
            <a:r>
              <a:rPr lang="en-US" sz="2800" dirty="0"/>
              <a:t>WSC Technical Assistance Manual:  </a:t>
            </a:r>
          </a:p>
          <a:p>
            <a:r>
              <a:rPr lang="en-US" sz="1700" dirty="0"/>
              <a:t> </a:t>
            </a:r>
            <a:r>
              <a:rPr lang="en-US" sz="1700" dirty="0">
                <a:hlinkClick r:id="rId5"/>
              </a:rPr>
              <a:t>https://www.dli.pa.gov/Businesses/Compensation/WC/safety/Documents/LIBC-55.pdf</a:t>
            </a:r>
            <a:r>
              <a:rPr lang="en-US" sz="1700" dirty="0"/>
              <a:t> </a:t>
            </a:r>
          </a:p>
          <a:p>
            <a:endParaRPr lang="en-US" sz="2200" dirty="0"/>
          </a:p>
          <a:p>
            <a:r>
              <a:rPr lang="en-US" sz="2800" dirty="0"/>
              <a:t>Contact information for assistance at the BWC</a:t>
            </a:r>
          </a:p>
          <a:p>
            <a:pPr lvl="1"/>
            <a:r>
              <a:rPr lang="en-US" sz="2200" dirty="0"/>
              <a:t>Email: </a:t>
            </a:r>
            <a:r>
              <a:rPr lang="en-US" sz="2200" dirty="0">
                <a:hlinkClick r:id="rId6"/>
              </a:rPr>
              <a:t>RA-LI-BWC-Safety@pa.gov</a:t>
            </a:r>
            <a:r>
              <a:rPr lang="en-US" sz="2200" dirty="0"/>
              <a:t>  Telephone: 717-772-1635</a:t>
            </a:r>
          </a:p>
        </p:txBody>
      </p:sp>
      <p:sp>
        <p:nvSpPr>
          <p:cNvPr id="3" name="Content Placeholder 2">
            <a:extLst>
              <a:ext uri="{FF2B5EF4-FFF2-40B4-BE49-F238E27FC236}">
                <a16:creationId xmlns:a16="http://schemas.microsoft.com/office/drawing/2014/main" id="{99401627-6DAA-14AC-3EB6-CC394BDFE0A1}"/>
              </a:ext>
            </a:extLst>
          </p:cNvPr>
          <p:cNvSpPr>
            <a:spLocks noGrp="1"/>
          </p:cNvSpPr>
          <p:nvPr>
            <p:ph sz="quarter" idx="13"/>
          </p:nvPr>
        </p:nvSpPr>
        <p:spPr/>
        <p:txBody>
          <a:bodyPr/>
          <a:lstStyle/>
          <a:p>
            <a:r>
              <a:rPr lang="en-US" dirty="0"/>
              <a:t>REV 05/2025</a:t>
            </a:r>
          </a:p>
        </p:txBody>
      </p:sp>
      <p:sp>
        <p:nvSpPr>
          <p:cNvPr id="8" name="Content Placeholder 3">
            <a:extLst>
              <a:ext uri="{FF2B5EF4-FFF2-40B4-BE49-F238E27FC236}">
                <a16:creationId xmlns:a16="http://schemas.microsoft.com/office/drawing/2014/main" id="{D32710D1-5DE2-B1F0-E3F2-801F6BB9AEA5}"/>
              </a:ext>
            </a:extLst>
          </p:cNvPr>
          <p:cNvSpPr txBox="1">
            <a:spLocks/>
          </p:cNvSpPr>
          <p:nvPr/>
        </p:nvSpPr>
        <p:spPr>
          <a:xfrm>
            <a:off x="4248286" y="6183484"/>
            <a:ext cx="3689804" cy="24991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latin typeface="Calibri Light" panose="020F0302020204030204"/>
              </a:rPr>
              <a:t>Pennsylvania's Certified Workplace Safety Committee Program</a:t>
            </a:r>
          </a:p>
          <a:p>
            <a:endParaRPr lang="en-US" dirty="0"/>
          </a:p>
        </p:txBody>
      </p:sp>
    </p:spTree>
    <p:extLst>
      <p:ext uri="{BB962C8B-B14F-4D97-AF65-F5344CB8AC3E}">
        <p14:creationId xmlns:p14="http://schemas.microsoft.com/office/powerpoint/2010/main" val="159223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B08AE0-6B9F-27D5-8DB8-9B6ECAC3D2E9}"/>
              </a:ext>
            </a:extLst>
          </p:cNvPr>
          <p:cNvSpPr>
            <a:spLocks noGrp="1"/>
          </p:cNvSpPr>
          <p:nvPr>
            <p:ph type="title"/>
          </p:nvPr>
        </p:nvSpPr>
        <p:spPr/>
        <p:txBody>
          <a:bodyPr/>
          <a:lstStyle/>
          <a:p>
            <a:r>
              <a:rPr lang="en-US" sz="4000" dirty="0">
                <a:latin typeface="+mn-lt"/>
              </a:rPr>
              <a:t>PATHS Safety Training</a:t>
            </a:r>
          </a:p>
        </p:txBody>
      </p:sp>
      <p:sp>
        <p:nvSpPr>
          <p:cNvPr id="12" name="TextBox 11">
            <a:extLst>
              <a:ext uri="{FF2B5EF4-FFF2-40B4-BE49-F238E27FC236}">
                <a16:creationId xmlns:a16="http://schemas.microsoft.com/office/drawing/2014/main" id="{968160DB-6EFF-4C71-B743-879A9C11AE28}"/>
              </a:ext>
            </a:extLst>
          </p:cNvPr>
          <p:cNvSpPr txBox="1"/>
          <p:nvPr/>
        </p:nvSpPr>
        <p:spPr>
          <a:xfrm>
            <a:off x="1788348" y="1379276"/>
            <a:ext cx="7015126" cy="584775"/>
          </a:xfrm>
          <a:prstGeom prst="rect">
            <a:avLst/>
          </a:prstGeom>
          <a:noFill/>
        </p:spPr>
        <p:txBody>
          <a:bodyPr wrap="none" rtlCol="0">
            <a:spAutoFit/>
          </a:bodyPr>
          <a:lstStyle/>
          <a:p>
            <a:r>
              <a:rPr lang="en-US" sz="3200" dirty="0"/>
              <a:t>Free webinars given weekly, including……</a:t>
            </a:r>
          </a:p>
        </p:txBody>
      </p:sp>
      <p:sp>
        <p:nvSpPr>
          <p:cNvPr id="11" name="TextBox 10">
            <a:extLst>
              <a:ext uri="{FF2B5EF4-FFF2-40B4-BE49-F238E27FC236}">
                <a16:creationId xmlns:a16="http://schemas.microsoft.com/office/drawing/2014/main" id="{C3F08DCB-E375-48D1-A457-E434B9538A53}"/>
              </a:ext>
            </a:extLst>
          </p:cNvPr>
          <p:cNvSpPr txBox="1"/>
          <p:nvPr/>
        </p:nvSpPr>
        <p:spPr>
          <a:xfrm>
            <a:off x="1430993" y="2336393"/>
            <a:ext cx="9337369" cy="2339102"/>
          </a:xfrm>
          <a:prstGeom prst="rect">
            <a:avLst/>
          </a:prstGeom>
          <a:noFill/>
        </p:spPr>
        <p:txBody>
          <a:bodyPr wrap="square">
            <a:spAutoFit/>
          </a:bodyPr>
          <a:lstStyle/>
          <a:p>
            <a:pPr lvl="1"/>
            <a:r>
              <a:rPr lang="en-US" sz="2400" dirty="0"/>
              <a:t>WSC Training – Initial		 Hazard Identification</a:t>
            </a:r>
          </a:p>
          <a:p>
            <a:pPr lvl="1"/>
            <a:r>
              <a:rPr lang="en-US" sz="2400" dirty="0"/>
              <a:t>WSC Training – Renewal	              Effective Safety Communication</a:t>
            </a:r>
          </a:p>
          <a:p>
            <a:pPr lvl="1"/>
            <a:r>
              <a:rPr lang="en-US" sz="2400" dirty="0"/>
              <a:t>Walkthrough Surveys  	              Effective Safety Training</a:t>
            </a:r>
          </a:p>
          <a:p>
            <a:pPr lvl="1"/>
            <a:r>
              <a:rPr lang="en-US" sz="2400" dirty="0"/>
              <a:t>Safety for Supervisors		 Effective Safety Inspection Reports</a:t>
            </a:r>
          </a:p>
          <a:p>
            <a:pPr lvl="1"/>
            <a:r>
              <a:rPr lang="en-US" sz="2400" dirty="0"/>
              <a:t>Incident Investigations	              Creating Effective WSCs</a:t>
            </a:r>
          </a:p>
          <a:p>
            <a:pPr lvl="1"/>
            <a:r>
              <a:rPr lang="en-US" sz="2400" dirty="0"/>
              <a:t>Safety Committee Leadership</a:t>
            </a:r>
            <a:r>
              <a:rPr lang="en-US" sz="2600" dirty="0"/>
              <a:t>	</a:t>
            </a:r>
          </a:p>
        </p:txBody>
      </p:sp>
      <p:sp>
        <p:nvSpPr>
          <p:cNvPr id="3" name="TextBox 2">
            <a:extLst>
              <a:ext uri="{FF2B5EF4-FFF2-40B4-BE49-F238E27FC236}">
                <a16:creationId xmlns:a16="http://schemas.microsoft.com/office/drawing/2014/main" id="{244F39A9-8E4B-49BF-B0B5-7A6BC985D1C9}"/>
              </a:ext>
            </a:extLst>
          </p:cNvPr>
          <p:cNvSpPr txBox="1"/>
          <p:nvPr/>
        </p:nvSpPr>
        <p:spPr>
          <a:xfrm>
            <a:off x="2699846" y="5115226"/>
            <a:ext cx="7168055" cy="830997"/>
          </a:xfrm>
          <a:prstGeom prst="rect">
            <a:avLst/>
          </a:prstGeom>
          <a:noFill/>
        </p:spPr>
        <p:txBody>
          <a:bodyPr wrap="square" rtlCol="0">
            <a:spAutoFit/>
          </a:bodyPr>
          <a:lstStyle/>
          <a:p>
            <a:r>
              <a:rPr lang="en-US" sz="2400" dirty="0"/>
              <a:t>https://www.pa.gov/services/dli/find-and-register-for-paths-workplace-safety-training-.html</a:t>
            </a:r>
          </a:p>
        </p:txBody>
      </p:sp>
      <p:sp>
        <p:nvSpPr>
          <p:cNvPr id="4" name="Content Placeholder 3">
            <a:extLst>
              <a:ext uri="{FF2B5EF4-FFF2-40B4-BE49-F238E27FC236}">
                <a16:creationId xmlns:a16="http://schemas.microsoft.com/office/drawing/2014/main" id="{BBEA4367-A875-E9C4-06C9-6AF9CFFB2F98}"/>
              </a:ext>
            </a:extLst>
          </p:cNvPr>
          <p:cNvSpPr>
            <a:spLocks noGrp="1"/>
          </p:cNvSpPr>
          <p:nvPr>
            <p:ph sz="quarter" idx="13"/>
          </p:nvPr>
        </p:nvSpPr>
        <p:spPr/>
        <p:txBody>
          <a:bodyPr/>
          <a:lstStyle/>
          <a:p>
            <a:r>
              <a:rPr lang="en-US" dirty="0"/>
              <a:t>REV 05/2025</a:t>
            </a:r>
          </a:p>
        </p:txBody>
      </p:sp>
      <p:sp>
        <p:nvSpPr>
          <p:cNvPr id="7" name="Content Placeholder 3">
            <a:extLst>
              <a:ext uri="{FF2B5EF4-FFF2-40B4-BE49-F238E27FC236}">
                <a16:creationId xmlns:a16="http://schemas.microsoft.com/office/drawing/2014/main" id="{B911248B-39D2-0BA4-B8E2-981D3FCB454C}"/>
              </a:ext>
            </a:extLst>
          </p:cNvPr>
          <p:cNvSpPr txBox="1">
            <a:spLocks/>
          </p:cNvSpPr>
          <p:nvPr/>
        </p:nvSpPr>
        <p:spPr>
          <a:xfrm>
            <a:off x="4248286" y="6183484"/>
            <a:ext cx="3689804" cy="24991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latin typeface="Calibri Light" panose="020F0302020204030204"/>
              </a:rPr>
              <a:t>Pennsylvania's Certified Workplace Safety Committee Program</a:t>
            </a:r>
          </a:p>
          <a:p>
            <a:endParaRPr lang="en-US" dirty="0"/>
          </a:p>
        </p:txBody>
      </p:sp>
    </p:spTree>
    <p:extLst>
      <p:ext uri="{BB962C8B-B14F-4D97-AF65-F5344CB8AC3E}">
        <p14:creationId xmlns:p14="http://schemas.microsoft.com/office/powerpoint/2010/main" val="403220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B08AE0-6B9F-27D5-8DB8-9B6ECAC3D2E9}"/>
              </a:ext>
            </a:extLst>
          </p:cNvPr>
          <p:cNvSpPr>
            <a:spLocks noGrp="1"/>
          </p:cNvSpPr>
          <p:nvPr>
            <p:ph type="title"/>
          </p:nvPr>
        </p:nvSpPr>
        <p:spPr/>
        <p:txBody>
          <a:bodyPr/>
          <a:lstStyle/>
          <a:p>
            <a:r>
              <a:rPr lang="en-US" sz="4000" dirty="0">
                <a:latin typeface="+mn-lt"/>
              </a:rPr>
              <a:t>Summary</a:t>
            </a:r>
          </a:p>
        </p:txBody>
      </p:sp>
      <p:sp>
        <p:nvSpPr>
          <p:cNvPr id="11" name="TextBox 10">
            <a:extLst>
              <a:ext uri="{FF2B5EF4-FFF2-40B4-BE49-F238E27FC236}">
                <a16:creationId xmlns:a16="http://schemas.microsoft.com/office/drawing/2014/main" id="{C3F08DCB-E375-48D1-A457-E434B9538A53}"/>
              </a:ext>
            </a:extLst>
          </p:cNvPr>
          <p:cNvSpPr txBox="1"/>
          <p:nvPr/>
        </p:nvSpPr>
        <p:spPr>
          <a:xfrm>
            <a:off x="439367" y="1219248"/>
            <a:ext cx="6583602" cy="3970318"/>
          </a:xfrm>
          <a:prstGeom prst="rect">
            <a:avLst/>
          </a:prstGeom>
          <a:noFill/>
        </p:spPr>
        <p:txBody>
          <a:bodyPr wrap="square">
            <a:spAutoFit/>
          </a:bodyPr>
          <a:lstStyle/>
          <a:p>
            <a:pPr lvl="1"/>
            <a:r>
              <a:rPr lang="en-US" sz="2800" dirty="0"/>
              <a:t>In an increasingly competitive business climate, any opportunity to save money is welcomed.  A certified workplace safety committee not only improves the safety of your operations, but it also adds to the bottom line and clearly shows employees that management cares about their well-being.  When that’s the case, everybody wins.</a:t>
            </a:r>
          </a:p>
        </p:txBody>
      </p:sp>
      <p:sp>
        <p:nvSpPr>
          <p:cNvPr id="4" name="Content Placeholder 3">
            <a:extLst>
              <a:ext uri="{FF2B5EF4-FFF2-40B4-BE49-F238E27FC236}">
                <a16:creationId xmlns:a16="http://schemas.microsoft.com/office/drawing/2014/main" id="{BBEA4367-A875-E9C4-06C9-6AF9CFFB2F98}"/>
              </a:ext>
            </a:extLst>
          </p:cNvPr>
          <p:cNvSpPr>
            <a:spLocks noGrp="1"/>
          </p:cNvSpPr>
          <p:nvPr>
            <p:ph sz="quarter" idx="13"/>
          </p:nvPr>
        </p:nvSpPr>
        <p:spPr/>
        <p:txBody>
          <a:bodyPr/>
          <a:lstStyle/>
          <a:p>
            <a:r>
              <a:rPr lang="en-US" dirty="0"/>
              <a:t>REV 05/2025</a:t>
            </a:r>
          </a:p>
        </p:txBody>
      </p:sp>
      <p:sp>
        <p:nvSpPr>
          <p:cNvPr id="7" name="Content Placeholder 3">
            <a:extLst>
              <a:ext uri="{FF2B5EF4-FFF2-40B4-BE49-F238E27FC236}">
                <a16:creationId xmlns:a16="http://schemas.microsoft.com/office/drawing/2014/main" id="{B911248B-39D2-0BA4-B8E2-981D3FCB454C}"/>
              </a:ext>
            </a:extLst>
          </p:cNvPr>
          <p:cNvSpPr txBox="1">
            <a:spLocks/>
          </p:cNvSpPr>
          <p:nvPr/>
        </p:nvSpPr>
        <p:spPr>
          <a:xfrm>
            <a:off x="4248286" y="6183484"/>
            <a:ext cx="3689804" cy="24991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latin typeface="Calibri Light" panose="020F0302020204030204"/>
              </a:rPr>
              <a:t>Pennsylvania's Certified Workplace Safety Committee Program</a:t>
            </a:r>
          </a:p>
          <a:p>
            <a:endParaRPr lang="en-US" dirty="0"/>
          </a:p>
        </p:txBody>
      </p:sp>
      <p:pic>
        <p:nvPicPr>
          <p:cNvPr id="5" name="Picture 4" descr="Employees with a man raising a trophy celebrating a win.">
            <a:extLst>
              <a:ext uri="{FF2B5EF4-FFF2-40B4-BE49-F238E27FC236}">
                <a16:creationId xmlns:a16="http://schemas.microsoft.com/office/drawing/2014/main" id="{E48E4BE2-3B68-ADC3-A324-0FACC31F4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533" y="1577006"/>
            <a:ext cx="3844991" cy="2449762"/>
          </a:xfrm>
          <a:prstGeom prst="rect">
            <a:avLst/>
          </a:prstGeom>
        </p:spPr>
      </p:pic>
    </p:spTree>
    <p:extLst>
      <p:ext uri="{BB962C8B-B14F-4D97-AF65-F5344CB8AC3E}">
        <p14:creationId xmlns:p14="http://schemas.microsoft.com/office/powerpoint/2010/main" val="3301289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Contact Information</a:t>
            </a:r>
          </a:p>
        </p:txBody>
      </p:sp>
      <p:sp>
        <p:nvSpPr>
          <p:cNvPr id="6" name="Subtitle 2"/>
          <p:cNvSpPr>
            <a:spLocks noGrp="1"/>
          </p:cNvSpPr>
          <p:nvPr>
            <p:ph sz="quarter" idx="12"/>
          </p:nvPr>
        </p:nvSpPr>
        <p:spPr>
          <a:xfrm>
            <a:off x="3657600" y="1123804"/>
            <a:ext cx="4758010" cy="2736996"/>
          </a:xfrm>
        </p:spPr>
        <p:txBody>
          <a:bodyPr>
            <a:noAutofit/>
          </a:bodyPr>
          <a:lstStyle/>
          <a:p>
            <a:pPr>
              <a:lnSpc>
                <a:spcPct val="150000"/>
              </a:lnSpc>
            </a:pPr>
            <a:r>
              <a:rPr lang="en-US" sz="2400" b="1" dirty="0">
                <a:solidFill>
                  <a:srgbClr val="0070C0"/>
                </a:solidFill>
                <a:latin typeface="+mn-lt"/>
              </a:rPr>
              <a:t>Health &amp; Safety Training Specialists</a:t>
            </a:r>
          </a:p>
          <a:p>
            <a:pPr>
              <a:lnSpc>
                <a:spcPct val="150000"/>
              </a:lnSpc>
            </a:pPr>
            <a:r>
              <a:rPr lang="en-US" sz="2400" b="1" dirty="0">
                <a:solidFill>
                  <a:srgbClr val="0070C0"/>
                </a:solidFill>
                <a:latin typeface="+mn-lt"/>
              </a:rPr>
              <a:t>(717) 772-1635</a:t>
            </a:r>
          </a:p>
          <a:p>
            <a:pPr>
              <a:lnSpc>
                <a:spcPct val="150000"/>
              </a:lnSpc>
            </a:pPr>
            <a:r>
              <a:rPr lang="en-US" sz="2400" b="1" dirty="0">
                <a:solidFill>
                  <a:srgbClr val="0070C0"/>
                </a:solidFill>
                <a:latin typeface="+mn-lt"/>
              </a:rPr>
              <a:t>RA-LI-BWC-PATHS@pa.gov</a:t>
            </a:r>
          </a:p>
        </p:txBody>
      </p:sp>
      <p:sp>
        <p:nvSpPr>
          <p:cNvPr id="10" name="TextBox 9" descr="Link to website for more information on upcoming webinars from the  Pennsylvania Training for Health and Safety (PATHS) program. ">
            <a:extLst>
              <a:ext uri="{FF2B5EF4-FFF2-40B4-BE49-F238E27FC236}">
                <a16:creationId xmlns:a16="http://schemas.microsoft.com/office/drawing/2014/main" id="{E8CE6B77-34E1-109C-BA76-6667F570AB4A}"/>
              </a:ext>
            </a:extLst>
          </p:cNvPr>
          <p:cNvSpPr txBox="1"/>
          <p:nvPr/>
        </p:nvSpPr>
        <p:spPr>
          <a:xfrm>
            <a:off x="1277888" y="3791021"/>
            <a:ext cx="2695268"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4F81BD"/>
                </a:solidFill>
                <a:effectLst/>
                <a:uLnTx/>
                <a:uFillTx/>
                <a:latin typeface="Calibri" panose="020F0502020204030204" pitchFamily="34" charset="0"/>
                <a:ea typeface="Calibri" panose="020F0502020204030204" pitchFamily="34" charset="0"/>
                <a:cs typeface="Arial" charset="0"/>
                <a:hlinkClick r:id="rId3">
                  <a:extLst>
                    <a:ext uri="{A12FA001-AC4F-418D-AE19-62706E023703}">
                      <ahyp:hlinkClr xmlns:ahyp="http://schemas.microsoft.com/office/drawing/2018/hyperlinkcolor" val="tx"/>
                    </a:ext>
                  </a:extLst>
                </a:hlinkClick>
              </a:rPr>
              <a:t>Upcoming PATHS Webinars</a:t>
            </a:r>
            <a:endParaRPr kumimoji="0" lang="en-US" sz="1600" b="0" i="0" u="none" strike="noStrike" kern="1200" cap="none" spc="0" normalizeH="0" baseline="0" noProof="0" dirty="0">
              <a:ln>
                <a:noFill/>
              </a:ln>
              <a:solidFill>
                <a:srgbClr val="4F81BD"/>
              </a:solidFill>
              <a:effectLst/>
              <a:uLnTx/>
              <a:uFillTx/>
              <a:latin typeface="Calibri" panose="020F0502020204030204" pitchFamily="34" charset="0"/>
              <a:ea typeface="Calibri" panose="020F0502020204030204" pitchFamily="34" charset="0"/>
              <a:cs typeface="Arial" charset="0"/>
            </a:endParaRPr>
          </a:p>
        </p:txBody>
      </p:sp>
      <p:sp>
        <p:nvSpPr>
          <p:cNvPr id="12" name="TextBox 11" descr="Link to website to order PowerPoints from the Pennsylvania Training for Health and Safety (PATHS) program. ">
            <a:extLst>
              <a:ext uri="{FF2B5EF4-FFF2-40B4-BE49-F238E27FC236}">
                <a16:creationId xmlns:a16="http://schemas.microsoft.com/office/drawing/2014/main" id="{5AC283B1-E2BE-34D7-E432-0CFE2DBB0FA1}"/>
              </a:ext>
            </a:extLst>
          </p:cNvPr>
          <p:cNvSpPr txBox="1"/>
          <p:nvPr/>
        </p:nvSpPr>
        <p:spPr>
          <a:xfrm>
            <a:off x="1264201" y="4539738"/>
            <a:ext cx="270835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4F81BD"/>
                </a:solidFill>
                <a:effectLst/>
                <a:uLnTx/>
                <a:uFillTx/>
                <a:latin typeface="Calibri" panose="020F0502020204030204" pitchFamily="34" charset="0"/>
                <a:ea typeface="Calibri" panose="020F0502020204030204" pitchFamily="34" charset="0"/>
                <a:cs typeface="Arial" charset="0"/>
                <a:hlinkClick r:id="rId4">
                  <a:extLst>
                    <a:ext uri="{A12FA001-AC4F-418D-AE19-62706E023703}">
                      <ahyp:hlinkClr xmlns:ahyp="http://schemas.microsoft.com/office/drawing/2018/hyperlinkcolor" val="tx"/>
                    </a:ext>
                  </a:extLst>
                </a:hlinkClick>
              </a:rPr>
              <a:t>Request for Topic Resources </a:t>
            </a:r>
            <a:endParaRPr kumimoji="0" lang="en-US" sz="1600" b="0" i="0" u="none" strike="noStrike" kern="1200" cap="none" spc="0" normalizeH="0" baseline="0" noProof="0" dirty="0">
              <a:ln>
                <a:noFill/>
              </a:ln>
              <a:solidFill>
                <a:srgbClr val="4F81BD"/>
              </a:solidFill>
              <a:effectLst/>
              <a:uLnTx/>
              <a:uFillTx/>
              <a:latin typeface="Calibri" panose="020F0502020204030204" pitchFamily="34" charset="0"/>
              <a:ea typeface="Calibri" panose="020F0502020204030204" pitchFamily="34" charset="0"/>
              <a:cs typeface="Arial" charset="0"/>
            </a:endParaRPr>
          </a:p>
        </p:txBody>
      </p:sp>
      <p:pic>
        <p:nvPicPr>
          <p:cNvPr id="7" name="Picture 11" descr="Pennsylvania fla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585274" y="3548301"/>
            <a:ext cx="3082412" cy="205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QR code to access the PATHS training calendar. ">
            <a:extLst>
              <a:ext uri="{FF2B5EF4-FFF2-40B4-BE49-F238E27FC236}">
                <a16:creationId xmlns:a16="http://schemas.microsoft.com/office/drawing/2014/main" id="{D924BCBC-D8BD-A49E-E6AE-BB16A1159C9A}"/>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9221076" y="3325265"/>
            <a:ext cx="1319049" cy="250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5FD2362F-C54B-1993-31DF-5E4B618F5BA1}"/>
              </a:ext>
            </a:extLst>
          </p:cNvPr>
          <p:cNvSpPr txBox="1">
            <a:spLocks/>
          </p:cNvSpPr>
          <p:nvPr/>
        </p:nvSpPr>
        <p:spPr>
          <a:xfrm>
            <a:off x="4207646" y="6081884"/>
            <a:ext cx="3689804" cy="24991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REV 02-25</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fld id="{9BE020C6-8418-4ED9-9D7D-1D3B1DC1856B}" type="slidenum">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1181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Questions</a:t>
            </a:r>
          </a:p>
        </p:txBody>
      </p:sp>
      <p:pic>
        <p:nvPicPr>
          <p:cNvPr id="2" name="Picture 1" descr="A large red question mark symbol.">
            <a:extLst>
              <a:ext uri="{FF2B5EF4-FFF2-40B4-BE49-F238E27FC236}">
                <a16:creationId xmlns:a16="http://schemas.microsoft.com/office/drawing/2014/main" id="{D5DFEB9F-A1B8-5DBC-6682-98F79455C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753" y="1333487"/>
            <a:ext cx="3764280" cy="3886200"/>
          </a:xfrm>
          <a:prstGeom prst="rect">
            <a:avLst/>
          </a:prstGeom>
        </p:spPr>
      </p:pic>
      <p:sp>
        <p:nvSpPr>
          <p:cNvPr id="4" name="Subtitle 2">
            <a:extLst>
              <a:ext uri="{FF2B5EF4-FFF2-40B4-BE49-F238E27FC236}">
                <a16:creationId xmlns:a16="http://schemas.microsoft.com/office/drawing/2014/main" id="{50E46A97-37A3-4538-A2F8-E5D6B2C085BC}"/>
              </a:ext>
              <a:ext uri="{C183D7F6-B498-43B3-948B-1728B52AA6E4}">
                <adec:decorative xmlns:adec="http://schemas.microsoft.com/office/drawing/2017/decorative" val="1"/>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itchFamily="34" charset="0"/>
                <a:ea typeface="+mn-ea"/>
                <a:cs typeface="+mn-cs"/>
              </a:rPr>
              <a:t>REV 02-25</a:t>
            </a:r>
          </a:p>
        </p:txBody>
      </p:sp>
    </p:spTree>
    <p:extLst>
      <p:ext uri="{BB962C8B-B14F-4D97-AF65-F5344CB8AC3E}">
        <p14:creationId xmlns:p14="http://schemas.microsoft.com/office/powerpoint/2010/main" val="150462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21BAA0D-1E70-750A-7C9E-82400884C3D2}"/>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Topics</a:t>
            </a:r>
          </a:p>
        </p:txBody>
      </p:sp>
      <p:sp>
        <p:nvSpPr>
          <p:cNvPr id="8" name="TextBox 7">
            <a:extLst>
              <a:ext uri="{FF2B5EF4-FFF2-40B4-BE49-F238E27FC236}">
                <a16:creationId xmlns:a16="http://schemas.microsoft.com/office/drawing/2014/main" id="{46998746-53C1-490C-936D-31E5ABCF429A}"/>
              </a:ext>
            </a:extLst>
          </p:cNvPr>
          <p:cNvSpPr txBox="1"/>
          <p:nvPr/>
        </p:nvSpPr>
        <p:spPr>
          <a:xfrm>
            <a:off x="1367285" y="1253023"/>
            <a:ext cx="5495925" cy="4278094"/>
          </a:xfrm>
          <a:prstGeom prst="rect">
            <a:avLst/>
          </a:prstGeom>
          <a:noFill/>
        </p:spPr>
        <p:txBody>
          <a:bodyPr wrap="square">
            <a:spAutoFit/>
          </a:bodyPr>
          <a:lstStyle/>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History			</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Cost Savings</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Benefits</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Starting a Committee</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Committee Requirements </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Submitting applications</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Rules and Bylaws</a:t>
            </a:r>
          </a:p>
          <a:p>
            <a:pPr marL="800100" lvl="1" indent="-342900">
              <a:buFont typeface="Arial" panose="020B0604020202020204" pitchFamily="34" charset="0"/>
              <a:buChar char="•"/>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538EF8E-408B-5CEC-91B1-2A8CFE3184C3}"/>
              </a:ext>
            </a:extLst>
          </p:cNvPr>
          <p:cNvSpPr txBox="1"/>
          <p:nvPr/>
        </p:nvSpPr>
        <p:spPr>
          <a:xfrm>
            <a:off x="6587490" y="1235511"/>
            <a:ext cx="5238750" cy="3785652"/>
          </a:xfrm>
          <a:prstGeom prst="rect">
            <a:avLst/>
          </a:prstGeom>
          <a:noFill/>
        </p:spPr>
        <p:txBody>
          <a:bodyPr wrap="square">
            <a:spAutoFit/>
          </a:bodyPr>
          <a:lstStyle/>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Yearly Requirements</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Monthly Meetings</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Audit Overview</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Online Help</a:t>
            </a:r>
          </a:p>
          <a:p>
            <a:pPr marL="800100" lvl="1" indent="-342900">
              <a:lnSpc>
                <a:spcPct val="150000"/>
              </a:lnSpc>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PATHS Safety Trainings</a:t>
            </a:r>
          </a:p>
          <a:p>
            <a:pPr marL="800100" lvl="1" indent="-342900">
              <a:buFont typeface="Arial" panose="020B0604020202020204" pitchFamily="34" charset="0"/>
              <a:buChar char="•"/>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F2B8C55-594A-409B-D050-F91ED1F9B7AE}"/>
              </a:ext>
            </a:extLst>
          </p:cNvPr>
          <p:cNvSpPr>
            <a:spLocks noGrp="1"/>
          </p:cNvSpPr>
          <p:nvPr>
            <p:ph sz="quarter" idx="13"/>
          </p:nvPr>
        </p:nvSpPr>
        <p:spPr/>
        <p:txBody>
          <a:bodyPr/>
          <a:lstStyle/>
          <a:p>
            <a:r>
              <a:rPr lang="en-US" dirty="0"/>
              <a:t>REV 05/2025</a:t>
            </a:r>
          </a:p>
        </p:txBody>
      </p:sp>
      <p:sp>
        <p:nvSpPr>
          <p:cNvPr id="2" name="Content Placeholder 1">
            <a:extLst>
              <a:ext uri="{FF2B5EF4-FFF2-40B4-BE49-F238E27FC236}">
                <a16:creationId xmlns:a16="http://schemas.microsoft.com/office/drawing/2014/main" id="{AF2EE0C3-063F-2F91-1F04-1685688FF973}"/>
              </a:ext>
            </a:extLst>
          </p:cNvPr>
          <p:cNvSpPr>
            <a:spLocks noGrp="1"/>
          </p:cNvSpPr>
          <p:nvPr>
            <p:ph sz="quarter" idx="12"/>
          </p:nvPr>
        </p:nvSpPr>
        <p:spPr/>
        <p:txBody>
          <a:bodyPr>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5397F"/>
                </a:solidFill>
                <a:effectLst/>
                <a:uLnTx/>
                <a:uFillTx/>
                <a:latin typeface="Calibri Light" panose="020F0302020204030204"/>
                <a:ea typeface="+mn-ea"/>
                <a:cs typeface="+mn-cs"/>
              </a:rPr>
              <a:t>Pennsylvania's Certified Workplace Safety Committee Program</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spcBef>
                <a:spcPct val="0"/>
              </a:spcBef>
              <a:defRPr/>
            </a:pPr>
            <a:r>
              <a:rPr lang="en-US" altLang="en-US" sz="1400" dirty="0">
                <a:solidFill>
                  <a:prstClr val="white"/>
                </a:solidFill>
                <a:latin typeface="Calibri" panose="020F0502020204030204" pitchFamily="34" charset="0"/>
              </a:rPr>
              <a:t>REV 03-25</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fld id="{9BE020C6-8418-4ED9-9D7D-1D3B1DC1856B}" type="slidenum">
              <a:rPr lang="en-US" sz="1400">
                <a:solidFill>
                  <a:prstClr val="white"/>
                </a:solidFill>
                <a:latin typeface="Calibri" panose="020F0502020204030204" pitchFamily="34" charset="0"/>
                <a:ea typeface="Calibri" panose="020F0502020204030204" pitchFamily="34" charset="0"/>
                <a:cs typeface="Calibri" panose="020F0502020204030204" pitchFamily="34" charset="0"/>
              </a:rPr>
              <a:pPr/>
              <a:t>3</a:t>
            </a:fld>
            <a:endPar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43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E54ED-D3DF-09E9-9BAE-C8D991F77F1F}"/>
              </a:ext>
            </a:extLst>
          </p:cNvPr>
          <p:cNvSpPr>
            <a:spLocks noGrp="1"/>
          </p:cNvSpPr>
          <p:nvPr>
            <p:ph type="title"/>
          </p:nvPr>
        </p:nvSpPr>
        <p:spPr/>
        <p:txBody>
          <a:bodyPr>
            <a:noAutofit/>
          </a:bodyPr>
          <a:lstStyle/>
          <a:p>
            <a:r>
              <a:rPr lang="en-US" sz="4000" dirty="0">
                <a:solidFill>
                  <a:schemeClr val="bg1"/>
                </a:solidFill>
                <a:latin typeface="Calibri" panose="020F0502020204030204" pitchFamily="34" charset="0"/>
                <a:ea typeface="Calibri" panose="020F0502020204030204" pitchFamily="34" charset="0"/>
                <a:cs typeface="Calibri"/>
              </a:rPr>
              <a:t>PennOSHS Program</a:t>
            </a:r>
          </a:p>
        </p:txBody>
      </p:sp>
      <p:pic>
        <p:nvPicPr>
          <p:cNvPr id="2" name="Picture 1" descr="Contact slide including URL link for the Pennsylvania Occupational Safety &amp; Health Surveillance Program.">
            <a:extLst>
              <a:ext uri="{FF2B5EF4-FFF2-40B4-BE49-F238E27FC236}">
                <a16:creationId xmlns:a16="http://schemas.microsoft.com/office/drawing/2014/main" id="{C13F88B6-8C52-4D51-B49D-5ED57BD4B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61973" y="1137805"/>
            <a:ext cx="6168615" cy="4827060"/>
          </a:xfrm>
          <a:prstGeom prst="rect">
            <a:avLst/>
          </a:prstGeom>
        </p:spPr>
      </p:pic>
      <p:sp>
        <p:nvSpPr>
          <p:cNvPr id="3" name="Footer Placeholder 2">
            <a:extLst>
              <a:ext uri="{FF2B5EF4-FFF2-40B4-BE49-F238E27FC236}">
                <a16:creationId xmlns:a16="http://schemas.microsoft.com/office/drawing/2014/main" id="{A820B9E5-64EF-4D65-5A2F-1B414A46C4EE}"/>
              </a:ex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REV 02-25</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5333CD9-37F0-12BB-D1FE-0FB8BF51BB75}"/>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fld id="{9BE020C6-8418-4ED9-9D7D-1D3B1DC1856B}" type="slidenum">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6" name="TextBox 5" descr="Link to website for the Pennsylvania Occupational Safety &amp; Health Surveillance Program.">
            <a:hlinkClick r:id="rId4"/>
            <a:extLst>
              <a:ext uri="{FF2B5EF4-FFF2-40B4-BE49-F238E27FC236}">
                <a16:creationId xmlns:a16="http://schemas.microsoft.com/office/drawing/2014/main" id="{0757358F-1410-BFC7-0554-56D689CF9463}"/>
              </a:ext>
            </a:extLst>
          </p:cNvPr>
          <p:cNvSpPr txBox="1"/>
          <p:nvPr/>
        </p:nvSpPr>
        <p:spPr>
          <a:xfrm>
            <a:off x="9315618" y="2426975"/>
            <a:ext cx="186749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hlinkClick r:id="" action="ppaction://noaction"/>
              </a:rPr>
              <a:t>Link to website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hlinkClick r:id="" action="ppaction://noaction"/>
              </a:rPr>
              <a:t>additional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hlinkClick r:id="" action="ppaction://noaction"/>
              </a:rPr>
              <a:t>information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839176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E54ED-D3DF-09E9-9BAE-C8D991F77F1F}"/>
              </a:ext>
            </a:extLst>
          </p:cNvPr>
          <p:cNvSpPr>
            <a:spLocks noGrp="1"/>
          </p:cNvSpPr>
          <p:nvPr>
            <p:ph type="title"/>
          </p:nvPr>
        </p:nvSpPr>
        <p:spPr/>
        <p:txBody>
          <a:bodyPr>
            <a:noAutofit/>
          </a:bodyPr>
          <a:lstStyle/>
          <a:p>
            <a:r>
              <a:rPr lang="en-US" sz="4000" dirty="0">
                <a:solidFill>
                  <a:schemeClr val="bg1"/>
                </a:solidFill>
                <a:latin typeface="Calibri" panose="020F0502020204030204" pitchFamily="34" charset="0"/>
                <a:ea typeface="Calibri" panose="020F0502020204030204" pitchFamily="34" charset="0"/>
                <a:cs typeface="Calibri"/>
              </a:rPr>
              <a:t>Pennsylvania’s GASE Award</a:t>
            </a:r>
          </a:p>
        </p:txBody>
      </p:sp>
      <p:sp>
        <p:nvSpPr>
          <p:cNvPr id="10" name="TextBox 9">
            <a:extLst>
              <a:ext uri="{FF2B5EF4-FFF2-40B4-BE49-F238E27FC236}">
                <a16:creationId xmlns:a16="http://schemas.microsoft.com/office/drawing/2014/main" id="{F725911D-6166-40C9-9F84-615B20F75373}"/>
              </a:ext>
            </a:extLst>
          </p:cNvPr>
          <p:cNvSpPr txBox="1"/>
          <p:nvPr/>
        </p:nvSpPr>
        <p:spPr>
          <a:xfrm>
            <a:off x="2122608" y="2091908"/>
            <a:ext cx="207516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rPr>
              <a:t>Are you proud of your safety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rPr>
              <a:t>Does it go above and 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rPr>
              <a:t>If so, we want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rPr>
              <a:t>hear from you.</a:t>
            </a:r>
          </a:p>
        </p:txBody>
      </p:sp>
      <p:pic>
        <p:nvPicPr>
          <p:cNvPr id="8" name="Picture 2" descr="Emblem for the Pennsylvania Governor's Award for Safety Excellence.">
            <a:hlinkClick r:id="rId3"/>
            <a:extLst>
              <a:ext uri="{FF2B5EF4-FFF2-40B4-BE49-F238E27FC236}">
                <a16:creationId xmlns:a16="http://schemas.microsoft.com/office/drawing/2014/main" id="{4EE18961-BCAC-4366-9B10-305038DA5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164" y="1371687"/>
            <a:ext cx="3381274" cy="33402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D65D8DF-CE44-444B-8AE4-540AFF1F2BC9}"/>
              </a:ext>
            </a:extLst>
          </p:cNvPr>
          <p:cNvSpPr txBox="1"/>
          <p:nvPr/>
        </p:nvSpPr>
        <p:spPr>
          <a:xfrm>
            <a:off x="8077201" y="2056946"/>
            <a:ext cx="2613169" cy="984885"/>
          </a:xfrm>
          <a:prstGeom prst="rect">
            <a:avLst/>
          </a:prstGeom>
          <a:noFill/>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rPr>
              <a:t>Apply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rPr>
              <a:t>January 1</a:t>
            </a:r>
            <a:r>
              <a:rPr kumimoji="0" lang="en-US" sz="16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Arial" charset="0"/>
              </a:rPr>
              <a:t>st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rPr>
              <a:t> to May 1</a:t>
            </a:r>
            <a:r>
              <a:rPr kumimoji="0" lang="en-US" sz="16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Arial" charset="0"/>
              </a:rPr>
              <a:t>st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rPr>
              <a:t> to be recognized for our state’s highest safety honor.</a:t>
            </a:r>
          </a:p>
        </p:txBody>
      </p:sp>
      <p:pic>
        <p:nvPicPr>
          <p:cNvPr id="7" name="Picture 6" descr="QR code to access information on the Pennsylvania Governor's Award for Safety Excellence. ">
            <a:extLst>
              <a:ext uri="{FF2B5EF4-FFF2-40B4-BE49-F238E27FC236}">
                <a16:creationId xmlns:a16="http://schemas.microsoft.com/office/drawing/2014/main" id="{79E54609-427E-59A0-671D-31D3C07D2F7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68575" y="3531476"/>
            <a:ext cx="1558167" cy="1567668"/>
          </a:xfrm>
          <a:prstGeom prst="rect">
            <a:avLst/>
          </a:prstGeom>
        </p:spPr>
      </p:pic>
      <p:sp>
        <p:nvSpPr>
          <p:cNvPr id="6" name="TextBox 5">
            <a:extLst>
              <a:ext uri="{FF2B5EF4-FFF2-40B4-BE49-F238E27FC236}">
                <a16:creationId xmlns:a16="http://schemas.microsoft.com/office/drawing/2014/main" id="{23AC7B8A-0935-4A90-DA1E-1C40C1DF566D}"/>
              </a:ext>
            </a:extLst>
          </p:cNvPr>
          <p:cNvSpPr txBox="1"/>
          <p:nvPr/>
        </p:nvSpPr>
        <p:spPr>
          <a:xfrm>
            <a:off x="4734984" y="5375590"/>
            <a:ext cx="35145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hlinkClick r:id="rId6"/>
              </a:rPr>
              <a:t>Link for additional information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charset="0"/>
            </a:endParaRPr>
          </a:p>
        </p:txBody>
      </p:sp>
      <p:sp>
        <p:nvSpPr>
          <p:cNvPr id="3" name="Footer Placeholder 2">
            <a:extLst>
              <a:ext uri="{FF2B5EF4-FFF2-40B4-BE49-F238E27FC236}">
                <a16:creationId xmlns:a16="http://schemas.microsoft.com/office/drawing/2014/main" id="{A820B9E5-64EF-4D65-5A2F-1B414A46C4EE}"/>
              </a:ex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REV 02-25</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5333CD9-37F0-12BB-D1FE-0FB8BF51BB75}"/>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p>
        </p:txBody>
      </p:sp>
    </p:spTree>
    <p:extLst>
      <p:ext uri="{BB962C8B-B14F-4D97-AF65-F5344CB8AC3E}">
        <p14:creationId xmlns:p14="http://schemas.microsoft.com/office/powerpoint/2010/main" val="10101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Grp="1" noChangeArrowheads="1"/>
          </p:cNvSpPr>
          <p:nvPr>
            <p:ph type="title" idx="4294967295"/>
          </p:nvPr>
        </p:nvSpPr>
        <p:spPr bwMode="auto">
          <a:xfrm>
            <a:off x="707666" y="240328"/>
            <a:ext cx="9859617" cy="10564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377" rtl="0" eaLnBrk="1" fontAlgn="auto" latinLnBrk="0" hangingPunct="1">
              <a:lnSpc>
                <a:spcPct val="90000"/>
              </a:lnSpc>
              <a:spcBef>
                <a:spcPct val="0"/>
              </a:spcBef>
              <a:spcAft>
                <a:spcPts val="600"/>
              </a:spcAft>
              <a:buClrTx/>
              <a:buSzTx/>
              <a:buFontTx/>
              <a:buNone/>
              <a:tabLst/>
              <a:defRPr/>
            </a:pPr>
            <a:r>
              <a:rPr kumimoji="0" lang="en-US" altLang="en-US" sz="3000" b="1" i="0" u="none" strike="noStrike" kern="1200" cap="none" spc="0" normalizeH="0" baseline="0" noProof="0" dirty="0">
                <a:ln>
                  <a:noFill/>
                </a:ln>
                <a:solidFill>
                  <a:srgbClr val="9E1B32"/>
                </a:solidFill>
                <a:effectLst/>
                <a:uLnTx/>
                <a:uFillTx/>
                <a:latin typeface="Calibri" panose="020F0502020204030204" pitchFamily="34" charset="0"/>
                <a:ea typeface="+mn-ea"/>
                <a:cs typeface="Calibri" panose="020F0502020204030204" pitchFamily="34" charset="0"/>
              </a:rPr>
              <a:t>Request an onsite consultation visit:</a:t>
            </a:r>
          </a:p>
          <a:p>
            <a:pPr marL="0" marR="0" lvl="0" indent="0" algn="ctr" defTabSz="914377" rtl="0" eaLnBrk="1" fontAlgn="auto" latinLnBrk="0" hangingPunct="1">
              <a:lnSpc>
                <a:spcPct val="90000"/>
              </a:lnSpc>
              <a:spcBef>
                <a:spcPct val="0"/>
              </a:spcBef>
              <a:spcAft>
                <a:spcPts val="600"/>
              </a:spcAft>
              <a:buClrTx/>
              <a:buSzTx/>
              <a:buFontTx/>
              <a:buNone/>
              <a:tabLst/>
              <a:defRPr/>
            </a:pPr>
            <a:r>
              <a:rPr kumimoji="0" lang="en-US" altLang="en-US" sz="2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www.iup.edu/pa-oshaconsultation</a:t>
            </a:r>
          </a:p>
        </p:txBody>
      </p:sp>
      <p:pic>
        <p:nvPicPr>
          <p:cNvPr id="5" name="Picture 4" descr="A screenshot of the Indiana University of Pennsylvania's web page.">
            <a:extLst>
              <a:ext uri="{FF2B5EF4-FFF2-40B4-BE49-F238E27FC236}">
                <a16:creationId xmlns:a16="http://schemas.microsoft.com/office/drawing/2014/main" id="{6CD83134-7208-C5D1-FE03-B72F29C63E1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08312" y="1454604"/>
            <a:ext cx="7594787" cy="4695730"/>
          </a:xfrm>
          <a:prstGeom prst="rect">
            <a:avLst/>
          </a:prstGeom>
        </p:spPr>
      </p:pic>
      <p:cxnSp>
        <p:nvCxnSpPr>
          <p:cNvPr id="8" name="Straight Arrow Connector 7" descr="A blue directional arrow pointing to the Request for Consultation button.">
            <a:extLst>
              <a:ext uri="{FF2B5EF4-FFF2-40B4-BE49-F238E27FC236}">
                <a16:creationId xmlns:a16="http://schemas.microsoft.com/office/drawing/2014/main" id="{CF8E7870-4F66-B2E8-306C-E0F174911915}"/>
              </a:ext>
            </a:extLst>
          </p:cNvPr>
          <p:cNvCxnSpPr/>
          <p:nvPr/>
        </p:nvCxnSpPr>
        <p:spPr>
          <a:xfrm flipH="1">
            <a:off x="8981362" y="2398741"/>
            <a:ext cx="1302326" cy="918202"/>
          </a:xfrm>
          <a:prstGeom prst="straightConnector1">
            <a:avLst/>
          </a:prstGeom>
          <a:ln w="95250">
            <a:solidFill>
              <a:srgbClr val="0070C0">
                <a:alpha val="99000"/>
              </a:srgb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B40000"/>
                </a:solidFill>
                <a:effectLst/>
                <a:uLnTx/>
                <a:uFillTx/>
                <a:latin typeface="Calibri" panose="020F0502020204030204" pitchFamily="34" charset="0"/>
                <a:ea typeface="+mn-ea"/>
                <a:cs typeface="Calibri" panose="020F0502020204030204" pitchFamily="34" charset="0"/>
              </a:rPr>
              <a:t>www.iup.edu/pa-oshaconsultation</a:t>
            </a:r>
          </a:p>
        </p:txBody>
      </p:sp>
    </p:spTree>
    <p:extLst>
      <p:ext uri="{BB962C8B-B14F-4D97-AF65-F5344CB8AC3E}">
        <p14:creationId xmlns:p14="http://schemas.microsoft.com/office/powerpoint/2010/main" val="1597866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2102774" y="1089607"/>
            <a:ext cx="7783832" cy="994172"/>
          </a:xfrm>
        </p:spPr>
        <p:txBody>
          <a:bodyPr/>
          <a:lstStyle/>
          <a:p>
            <a:pPr algn="ctr"/>
            <a:r>
              <a:rPr lang="en-US" altLang="en-US" dirty="0">
                <a:solidFill>
                  <a:schemeClr val="tx1"/>
                </a:solidFill>
                <a:latin typeface="Calibri" panose="020F0502020204030204" pitchFamily="34" charset="0"/>
                <a:cs typeface="Calibri" panose="020F0502020204030204" pitchFamily="34" charset="0"/>
              </a:rPr>
              <a:t>Contact us</a:t>
            </a:r>
            <a:endParaRPr lang="en-US" dirty="0">
              <a:solidFill>
                <a:schemeClr val="tx1"/>
              </a:solidFill>
              <a:latin typeface="Calibri" panose="020F0502020204030204" pitchFamily="34" charset="0"/>
              <a:cs typeface="Calibri" panose="020F0502020204030204" pitchFamily="34" charset="0"/>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2102774" y="2100001"/>
            <a:ext cx="7886700" cy="3258589"/>
          </a:xfrm>
        </p:spPr>
        <p:txBody>
          <a:bodyPr>
            <a:normAutofit/>
          </a:bodyPr>
          <a:lstStyle/>
          <a:p>
            <a:pPr marL="0" indent="0">
              <a:buNone/>
            </a:pPr>
            <a:endParaRPr lang="en-US" altLang="en-US" sz="1800" dirty="0"/>
          </a:p>
          <a:p>
            <a:pPr marL="0" indent="0" algn="ctr">
              <a:buNone/>
            </a:pPr>
            <a:r>
              <a:rPr lang="en-US" altLang="en-US" b="1" dirty="0">
                <a:solidFill>
                  <a:srgbClr val="9E0000"/>
                </a:solidFill>
                <a:latin typeface="Calibri" panose="020F0502020204030204" pitchFamily="34" charset="0"/>
                <a:cs typeface="Calibri" panose="020F0502020204030204" pitchFamily="34" charset="0"/>
              </a:rPr>
              <a:t>Pennsylvania OSHA Consultation Office</a:t>
            </a:r>
          </a:p>
          <a:p>
            <a:pPr marL="0" indent="0" algn="ctr">
              <a:buNone/>
            </a:pPr>
            <a:endParaRPr lang="en-US" altLang="en-US" b="1" dirty="0">
              <a:latin typeface="Calibri" panose="020F0502020204030204" pitchFamily="34" charset="0"/>
              <a:cs typeface="Calibri" panose="020F0502020204030204" pitchFamily="34" charset="0"/>
            </a:endParaRPr>
          </a:p>
          <a:p>
            <a:r>
              <a:rPr lang="en-US" altLang="en-US" sz="1350" dirty="0">
                <a:latin typeface="Calibri" panose="020F0502020204030204" pitchFamily="34" charset="0"/>
                <a:cs typeface="Calibri" panose="020F0502020204030204" pitchFamily="34" charset="0"/>
              </a:rPr>
              <a:t>Phone: 724-357-4095</a:t>
            </a:r>
          </a:p>
          <a:p>
            <a:r>
              <a:rPr lang="en-US" altLang="en-US" sz="1350" dirty="0">
                <a:latin typeface="Calibri" panose="020F0502020204030204" pitchFamily="34" charset="0"/>
                <a:cs typeface="Calibri" panose="020F0502020204030204" pitchFamily="34" charset="0"/>
              </a:rPr>
              <a:t>Website: </a:t>
            </a:r>
            <a:r>
              <a:rPr lang="en-US" altLang="en-US" sz="135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www.iup.edu/pa-oshaconsultation/</a:t>
            </a:r>
            <a:endParaRPr lang="en-US" altLang="en-US" sz="1350" dirty="0">
              <a:solidFill>
                <a:srgbClr val="0070C0"/>
              </a:solidFill>
              <a:latin typeface="Calibri" panose="020F0502020204030204" pitchFamily="34" charset="0"/>
              <a:cs typeface="Calibri" panose="020F0502020204030204" pitchFamily="34" charset="0"/>
            </a:endParaRPr>
          </a:p>
          <a:p>
            <a:r>
              <a:rPr lang="en-US" altLang="en-US" sz="1350" dirty="0">
                <a:latin typeface="Calibri" panose="020F0502020204030204" pitchFamily="34" charset="0"/>
                <a:cs typeface="Calibri" panose="020F0502020204030204" pitchFamily="34" charset="0"/>
              </a:rPr>
              <a:t>Facebook: </a:t>
            </a:r>
            <a:r>
              <a:rPr lang="en-US" altLang="en-US" sz="135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https://www.facebook.com/Pennsylvania-OSHA-Consultation-Program-548810235234647/</a:t>
            </a:r>
            <a:endParaRPr lang="en-US" altLang="en-US" sz="1350" dirty="0">
              <a:solidFill>
                <a:srgbClr val="0070C0"/>
              </a:solidFill>
              <a:latin typeface="Calibri" panose="020F0502020204030204" pitchFamily="34" charset="0"/>
              <a:cs typeface="Calibri" panose="020F0502020204030204" pitchFamily="34" charset="0"/>
            </a:endParaRPr>
          </a:p>
          <a:p>
            <a:r>
              <a:rPr lang="en-US" altLang="en-US" sz="1350" dirty="0">
                <a:latin typeface="Calibri" panose="020F0502020204030204" pitchFamily="34" charset="0"/>
                <a:cs typeface="Calibri" panose="020F0502020204030204" pitchFamily="34" charset="0"/>
              </a:rPr>
              <a:t>YouTube channel: </a:t>
            </a:r>
            <a:r>
              <a:rPr lang="en-US" altLang="en-US" sz="135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https://www.youtube.com/@paoshaconsultationpaosha2922</a:t>
            </a:r>
            <a:endParaRPr lang="en-US" altLang="en-US" sz="1350" dirty="0">
              <a:solidFill>
                <a:srgbClr val="0070C0"/>
              </a:solidFill>
              <a:latin typeface="Calibri" panose="020F0502020204030204" pitchFamily="34" charset="0"/>
              <a:cs typeface="Calibri" panose="020F0502020204030204" pitchFamily="34" charset="0"/>
            </a:endParaRPr>
          </a:p>
          <a:p>
            <a:endParaRPr lang="en-US" altLang="en-US" sz="135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8334202" y="5607573"/>
            <a:ext cx="1943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685800">
              <a:spcBef>
                <a:spcPct val="0"/>
              </a:spcBef>
              <a:buNone/>
            </a:pPr>
            <a:r>
              <a:rPr lang="en-US" altLang="en-US" sz="900" b="1" dirty="0">
                <a:solidFill>
                  <a:srgbClr val="B40000"/>
                </a:solidFill>
              </a:rPr>
              <a:t>www.iup.edu/pa-oshaconsultation</a:t>
            </a:r>
          </a:p>
        </p:txBody>
      </p:sp>
    </p:spTree>
    <p:extLst>
      <p:ext uri="{BB962C8B-B14F-4D97-AF65-F5344CB8AC3E}">
        <p14:creationId xmlns:p14="http://schemas.microsoft.com/office/powerpoint/2010/main" val="275896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6A1134-B242-148D-C90C-936E4586889C}"/>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History</a:t>
            </a:r>
          </a:p>
        </p:txBody>
      </p:sp>
      <p:sp>
        <p:nvSpPr>
          <p:cNvPr id="8" name="TextBox 7">
            <a:extLst>
              <a:ext uri="{FF2B5EF4-FFF2-40B4-BE49-F238E27FC236}">
                <a16:creationId xmlns:a16="http://schemas.microsoft.com/office/drawing/2014/main" id="{46998746-53C1-490C-936D-31E5ABCF429A}"/>
              </a:ext>
            </a:extLst>
          </p:cNvPr>
          <p:cNvSpPr txBox="1"/>
          <p:nvPr/>
        </p:nvSpPr>
        <p:spPr>
          <a:xfrm>
            <a:off x="1280614" y="1919826"/>
            <a:ext cx="9948217" cy="3091616"/>
          </a:xfrm>
          <a:prstGeom prst="rect">
            <a:avLst/>
          </a:prstGeom>
          <a:noFill/>
        </p:spPr>
        <p:txBody>
          <a:bodyPr wrap="square">
            <a:spAutoFit/>
          </a:bodyPr>
          <a:lstStyle/>
          <a:p>
            <a:pPr lvl="1">
              <a:buFontTx/>
              <a:buNone/>
            </a:pPr>
            <a:r>
              <a:rPr lang="en-US" altLang="en-US" sz="2800" b="1" dirty="0">
                <a:latin typeface="Calibri" panose="020F0502020204030204" pitchFamily="34" charset="0"/>
                <a:ea typeface="Calibri" panose="020F0502020204030204" pitchFamily="34" charset="0"/>
                <a:cs typeface="Calibri" panose="020F0502020204030204" pitchFamily="34" charset="0"/>
              </a:rPr>
              <a:t>1993 </a:t>
            </a:r>
            <a:r>
              <a:rPr lang="en-US" altLang="en-US" sz="2800" dirty="0">
                <a:latin typeface="Calibri" panose="020F0502020204030204" pitchFamily="34" charset="0"/>
                <a:ea typeface="Calibri" panose="020F0502020204030204" pitchFamily="34" charset="0"/>
                <a:cs typeface="Calibri" panose="020F0502020204030204" pitchFamily="34" charset="0"/>
              </a:rPr>
              <a:t>	Workers’ Compensation Act amended</a:t>
            </a:r>
            <a:r>
              <a:rPr lang="en-US" altLang="en-US" sz="2800" b="1" dirty="0">
                <a:latin typeface="Calibri" panose="020F0502020204030204" pitchFamily="34" charset="0"/>
                <a:ea typeface="Calibri" panose="020F0502020204030204" pitchFamily="34" charset="0"/>
                <a:cs typeface="Calibri" panose="020F0502020204030204" pitchFamily="34" charset="0"/>
              </a:rPr>
              <a:t> </a:t>
            </a:r>
            <a:r>
              <a:rPr lang="en-US" altLang="en-US" sz="2800" dirty="0">
                <a:latin typeface="Calibri" panose="020F0502020204030204" pitchFamily="34" charset="0"/>
                <a:ea typeface="Calibri" panose="020F0502020204030204" pitchFamily="34" charset="0"/>
                <a:cs typeface="Calibri" panose="020F0502020204030204" pitchFamily="34" charset="0"/>
              </a:rPr>
              <a:t>to add:</a:t>
            </a:r>
            <a:r>
              <a:rPr lang="en-US" altLang="en-US" sz="2800" b="1" dirty="0">
                <a:latin typeface="Calibri" panose="020F0502020204030204" pitchFamily="34" charset="0"/>
                <a:ea typeface="Calibri" panose="020F0502020204030204" pitchFamily="34" charset="0"/>
                <a:cs typeface="Calibri" panose="020F0502020204030204" pitchFamily="34" charset="0"/>
              </a:rPr>
              <a:t>		           5% policy premium discount for creating a Certified 		Workplace Safety Committee (CWSC).</a:t>
            </a:r>
          </a:p>
          <a:p>
            <a:pPr lvl="1">
              <a:lnSpc>
                <a:spcPct val="150000"/>
              </a:lnSpc>
              <a:buFontTx/>
              <a:buNone/>
            </a:pPr>
            <a:r>
              <a:rPr lang="en-US" altLang="en-US" sz="2800" b="1" dirty="0">
                <a:latin typeface="Calibri" panose="020F0502020204030204" pitchFamily="34" charset="0"/>
                <a:ea typeface="Calibri" panose="020F0502020204030204" pitchFamily="34" charset="0"/>
                <a:cs typeface="Calibri" panose="020F0502020204030204" pitchFamily="34" charset="0"/>
              </a:rPr>
              <a:t>1996</a:t>
            </a:r>
            <a:r>
              <a:rPr lang="en-US" altLang="en-US" sz="2800" dirty="0">
                <a:latin typeface="Calibri" panose="020F0502020204030204" pitchFamily="34" charset="0"/>
                <a:ea typeface="Calibri" panose="020F0502020204030204" pitchFamily="34" charset="0"/>
                <a:cs typeface="Calibri" panose="020F0502020204030204" pitchFamily="34" charset="0"/>
              </a:rPr>
              <a:t> 	Premium discount extended for 4 renewal years. </a:t>
            </a:r>
          </a:p>
          <a:p>
            <a:pPr lvl="1">
              <a:lnSpc>
                <a:spcPct val="150000"/>
              </a:lnSpc>
              <a:buFontTx/>
              <a:buNone/>
            </a:pPr>
            <a:r>
              <a:rPr lang="en-US" altLang="en-US" sz="2800" b="1" dirty="0">
                <a:latin typeface="Calibri" panose="020F0502020204030204" pitchFamily="34" charset="0"/>
                <a:ea typeface="Calibri" panose="020F0502020204030204" pitchFamily="34" charset="0"/>
                <a:cs typeface="Calibri" panose="020F0502020204030204" pitchFamily="34" charset="0"/>
              </a:rPr>
              <a:t>2002</a:t>
            </a:r>
            <a:r>
              <a:rPr lang="en-US" altLang="en-US" sz="2800" dirty="0">
                <a:latin typeface="Calibri" panose="020F0502020204030204" pitchFamily="34" charset="0"/>
                <a:ea typeface="Calibri" panose="020F0502020204030204" pitchFamily="34" charset="0"/>
                <a:cs typeface="Calibri" panose="020F0502020204030204" pitchFamily="34" charset="0"/>
              </a:rPr>
              <a:t> 	Amended to allow unlimited discount periods.*</a:t>
            </a:r>
          </a:p>
          <a:p>
            <a:pPr>
              <a:lnSpc>
                <a:spcPct val="150000"/>
              </a:lnSpc>
            </a:pPr>
            <a:r>
              <a:rPr lang="en-US" altLang="en-US" sz="2000"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en-US" sz="2000" i="1" dirty="0">
                <a:latin typeface="Calibri" panose="020F0502020204030204" pitchFamily="34" charset="0"/>
                <a:ea typeface="Calibri" panose="020F0502020204030204" pitchFamily="34" charset="0"/>
                <a:cs typeface="Calibri" panose="020F0502020204030204" pitchFamily="34" charset="0"/>
              </a:rPr>
              <a:t>* Assuming all mandated compliance requirements are maintained.</a:t>
            </a:r>
            <a:endParaRPr lang="en-US" alt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32113D1-E0C7-4DE6-F6D0-E8BB4F281D2B}"/>
              </a:ext>
            </a:extLst>
          </p:cNvPr>
          <p:cNvSpPr>
            <a:spLocks noGrp="1"/>
          </p:cNvSpPr>
          <p:nvPr>
            <p:ph sz="quarter" idx="13"/>
          </p:nvPr>
        </p:nvSpPr>
        <p:spPr/>
        <p:txBody>
          <a:bodyPr/>
          <a:lstStyle/>
          <a:p>
            <a:r>
              <a:rPr lang="en-US" dirty="0"/>
              <a:t>REV 05/2025</a:t>
            </a:r>
          </a:p>
        </p:txBody>
      </p:sp>
      <p:sp>
        <p:nvSpPr>
          <p:cNvPr id="2" name="Content Placeholder 1">
            <a:extLst>
              <a:ext uri="{FF2B5EF4-FFF2-40B4-BE49-F238E27FC236}">
                <a16:creationId xmlns:a16="http://schemas.microsoft.com/office/drawing/2014/main" id="{36EF1A87-4785-5506-B9CD-7AC8704F54F0}"/>
              </a:ext>
              <a:ext uri="{C183D7F6-B498-43B3-948B-1728B52AA6E4}">
                <adec:decorative xmlns:adec="http://schemas.microsoft.com/office/drawing/2017/decorative" val="0"/>
              </a:ext>
            </a:extLst>
          </p:cNvPr>
          <p:cNvSpPr>
            <a:spLocks noGrp="1"/>
          </p:cNvSpPr>
          <p:nvPr>
            <p:ph sz="quarter" idx="12"/>
          </p:nvPr>
        </p:nvSpPr>
        <p:spPr/>
        <p:txBody>
          <a:bodyPr>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5397F"/>
                </a:solidFill>
                <a:effectLst/>
                <a:uLnTx/>
                <a:uFillTx/>
                <a:latin typeface="Calibri Light" panose="020F0302020204030204"/>
                <a:ea typeface="+mn-ea"/>
                <a:cs typeface="+mn-cs"/>
              </a:rPr>
              <a:t>Pennsylvania's Certified Workplace Safety Committee Program</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fld id="{9BE020C6-8418-4ED9-9D7D-1D3B1DC1856B}" type="slidenum">
              <a:rPr lang="en-US" sz="1400">
                <a:solidFill>
                  <a:prstClr val="white"/>
                </a:solidFill>
                <a:latin typeface="Calibri" panose="020F0502020204030204" pitchFamily="34" charset="0"/>
                <a:ea typeface="Calibri" panose="020F0502020204030204" pitchFamily="34" charset="0"/>
                <a:cs typeface="Calibri" panose="020F0502020204030204" pitchFamily="34" charset="0"/>
              </a:rPr>
              <a:pPr/>
              <a:t>4</a:t>
            </a:fld>
            <a:endPar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spcBef>
                <a:spcPct val="0"/>
              </a:spcBef>
              <a:defRPr/>
            </a:pPr>
            <a:r>
              <a:rPr lang="en-US" altLang="en-US" sz="1400" dirty="0">
                <a:solidFill>
                  <a:prstClr val="white"/>
                </a:solidFill>
                <a:latin typeface="Calibri" panose="020F0502020204030204" pitchFamily="34" charset="0"/>
              </a:rPr>
              <a:t>REV 03-25</a:t>
            </a:r>
          </a:p>
        </p:txBody>
      </p:sp>
    </p:spTree>
    <p:extLst>
      <p:ext uri="{BB962C8B-B14F-4D97-AF65-F5344CB8AC3E}">
        <p14:creationId xmlns:p14="http://schemas.microsoft.com/office/powerpoint/2010/main" val="225864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69606A-8EBB-FA45-EB3B-4FEBA7287BFB}"/>
              </a:ext>
            </a:extLst>
          </p:cNvPr>
          <p:cNvSpPr>
            <a:spLocks noGrp="1"/>
          </p:cNvSpPr>
          <p:nvPr>
            <p:ph type="title"/>
          </p:nvPr>
        </p:nvSpPr>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Savings</a:t>
            </a:r>
          </a:p>
        </p:txBody>
      </p:sp>
      <p:sp>
        <p:nvSpPr>
          <p:cNvPr id="6" name="Rectangle 3"/>
          <p:cNvSpPr txBox="1">
            <a:spLocks noChangeArrowheads="1"/>
          </p:cNvSpPr>
          <p:nvPr/>
        </p:nvSpPr>
        <p:spPr>
          <a:xfrm>
            <a:off x="2314576" y="1533540"/>
            <a:ext cx="7772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buNone/>
            </a:pPr>
            <a:r>
              <a:rPr lang="en-US" alt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Employer cumulative total premium savings:</a:t>
            </a:r>
            <a:br>
              <a:rPr lang="en-US" alt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alt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Over </a:t>
            </a:r>
            <a:r>
              <a:rPr lang="en-US" alt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$936,000,000</a:t>
            </a:r>
            <a:br>
              <a:rPr lang="en-US" alt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altLang="en-US" sz="2800" i="1" dirty="0">
                <a:solidFill>
                  <a:prstClr val="black"/>
                </a:solidFill>
                <a:latin typeface="Calibri" panose="020F0502020204030204" pitchFamily="34" charset="0"/>
                <a:ea typeface="Calibri" panose="020F0502020204030204" pitchFamily="34" charset="0"/>
                <a:cs typeface="Calibri" panose="020F0502020204030204" pitchFamily="34" charset="0"/>
              </a:rPr>
              <a:t> Reflects 5% premium savings.</a:t>
            </a:r>
          </a:p>
        </p:txBody>
      </p:sp>
      <p:pic>
        <p:nvPicPr>
          <p:cNvPr id="35842" name="Picture 2" descr="A money bag with a dollar sig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0351" y="3581401"/>
            <a:ext cx="26289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Cash spilling out of money ba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7" y="4419606"/>
            <a:ext cx="2314575" cy="15430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B3B5FA5-2FF7-F25C-0507-0F91BFC5A7D3}"/>
              </a:ext>
            </a:extLst>
          </p:cNvPr>
          <p:cNvSpPr>
            <a:spLocks noGrp="1"/>
          </p:cNvSpPr>
          <p:nvPr>
            <p:ph sz="quarter" idx="13"/>
          </p:nvPr>
        </p:nvSpPr>
        <p:spPr/>
        <p:txBody>
          <a:bodyPr/>
          <a:lstStyle/>
          <a:p>
            <a:r>
              <a:rPr lang="en-US" dirty="0"/>
              <a:t>REV 05/2025</a:t>
            </a:r>
          </a:p>
        </p:txBody>
      </p:sp>
      <p:sp>
        <p:nvSpPr>
          <p:cNvPr id="2" name="Content Placeholder 1">
            <a:extLst>
              <a:ext uri="{FF2B5EF4-FFF2-40B4-BE49-F238E27FC236}">
                <a16:creationId xmlns:a16="http://schemas.microsoft.com/office/drawing/2014/main" id="{D7B9801E-C08C-9589-52E5-2EFB94D4FCE0}"/>
              </a:ext>
            </a:extLst>
          </p:cNvPr>
          <p:cNvSpPr>
            <a:spLocks noGrp="1"/>
          </p:cNvSpPr>
          <p:nvPr>
            <p:ph sz="quarter" idx="12"/>
          </p:nvPr>
        </p:nvSpPr>
        <p:spPr/>
        <p:txBody>
          <a:bodyPr>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5397F"/>
                </a:solidFill>
                <a:effectLst/>
                <a:uLnTx/>
                <a:uFillTx/>
                <a:latin typeface="Calibri Light" panose="020F0302020204030204"/>
                <a:ea typeface="+mn-ea"/>
                <a:cs typeface="+mn-cs"/>
              </a:rPr>
              <a:t>Pennsylvania's Certified Workplace Safety Committee Program</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spcBef>
                <a:spcPct val="0"/>
              </a:spcBef>
              <a:defRPr/>
            </a:pPr>
            <a:r>
              <a:rPr lang="en-US" altLang="en-US" sz="1400" dirty="0">
                <a:solidFill>
                  <a:prstClr val="white"/>
                </a:solidFill>
                <a:latin typeface="Calibri" panose="020F0502020204030204" pitchFamily="34" charset="0"/>
              </a:rPr>
              <a:t>REV 03-25</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fld id="{9BE020C6-8418-4ED9-9D7D-1D3B1DC1856B}" type="slidenum">
              <a:rPr lang="en-US" sz="1400">
                <a:solidFill>
                  <a:prstClr val="white"/>
                </a:solidFill>
                <a:latin typeface="Calibri" panose="020F0502020204030204" pitchFamily="34" charset="0"/>
                <a:ea typeface="Calibri" panose="020F0502020204030204" pitchFamily="34" charset="0"/>
                <a:cs typeface="Calibri" panose="020F0502020204030204" pitchFamily="34" charset="0"/>
              </a:rPr>
              <a:pPr/>
              <a:t>5</a:t>
            </a:fld>
            <a:endPar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070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FDE343B-6AB1-31AF-5382-90F44D9C80BB}"/>
              </a:ext>
            </a:extLst>
          </p:cNvPr>
          <p:cNvSpPr>
            <a:spLocks noGrp="1"/>
          </p:cNvSpPr>
          <p:nvPr>
            <p:ph type="title"/>
          </p:nvPr>
        </p:nvSpPr>
        <p:spPr>
          <a:xfrm>
            <a:off x="439366" y="424598"/>
            <a:ext cx="11313268" cy="609545"/>
          </a:xfrm>
        </p:spPr>
        <p:txBody>
          <a:bodyPr/>
          <a:lstStyle/>
          <a:p>
            <a:r>
              <a:rPr lang="en-US" dirty="0"/>
              <a:t>Cost Benefits</a:t>
            </a:r>
          </a:p>
        </p:txBody>
      </p:sp>
      <p:sp>
        <p:nvSpPr>
          <p:cNvPr id="7" name="Rectangle 4"/>
          <p:cNvSpPr txBox="1">
            <a:spLocks noChangeArrowheads="1"/>
          </p:cNvSpPr>
          <p:nvPr/>
        </p:nvSpPr>
        <p:spPr>
          <a:xfrm>
            <a:off x="777240" y="1509189"/>
            <a:ext cx="7726679" cy="42881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3000" dirty="0">
                <a:solidFill>
                  <a:prstClr val="black"/>
                </a:solidFill>
                <a:latin typeface="Calibri" panose="020F0502020204030204" pitchFamily="34" charset="0"/>
                <a:ea typeface="Calibri" panose="020F0502020204030204" pitchFamily="34" charset="0"/>
                <a:cs typeface="Calibri" panose="020F0502020204030204" pitchFamily="34" charset="0"/>
              </a:rPr>
              <a:t>5% reduction in Workers’ Comp. insurance premium.</a:t>
            </a:r>
          </a:p>
          <a:p>
            <a:pPr>
              <a:lnSpc>
                <a:spcPct val="170000"/>
              </a:lnSpc>
            </a:pPr>
            <a:r>
              <a:rPr lang="en-US" altLang="en-US" sz="3000" dirty="0">
                <a:solidFill>
                  <a:prstClr val="black"/>
                </a:solidFill>
                <a:latin typeface="Calibri" panose="020F0502020204030204" pitchFamily="34" charset="0"/>
                <a:ea typeface="Calibri" panose="020F0502020204030204" pitchFamily="34" charset="0"/>
                <a:cs typeface="Calibri" panose="020F0502020204030204" pitchFamily="34" charset="0"/>
              </a:rPr>
              <a:t>Reduces injuries, claims, and lost work time.</a:t>
            </a:r>
            <a:endParaRPr lang="en-US" altLang="en-US" sz="3000" dirty="0">
              <a:solidFill>
                <a:prstClr val="black"/>
              </a:solidFill>
              <a:latin typeface="Calibri" panose="020F0502020204030204" pitchFamily="34" charset="0"/>
              <a:ea typeface="Calibri" panose="020F0502020204030204" pitchFamily="34" charset="0"/>
            </a:endParaRPr>
          </a:p>
          <a:p>
            <a:pPr>
              <a:lnSpc>
                <a:spcPct val="170000"/>
              </a:lnSpc>
            </a:pPr>
            <a:r>
              <a:rPr lang="en-US" altLang="en-US" sz="3000" dirty="0">
                <a:solidFill>
                  <a:prstClr val="black"/>
                </a:solidFill>
                <a:latin typeface="Calibri" panose="020F0502020204030204" pitchFamily="34" charset="0"/>
                <a:ea typeface="Calibri" panose="020F0502020204030204" pitchFamily="34" charset="0"/>
                <a:cs typeface="Calibri" panose="020F0502020204030204" pitchFamily="34" charset="0"/>
              </a:rPr>
              <a:t>Potential to reduce EMR. </a:t>
            </a:r>
          </a:p>
          <a:p>
            <a:pPr>
              <a:lnSpc>
                <a:spcPct val="170000"/>
              </a:lnSpc>
            </a:pPr>
            <a:r>
              <a:rPr lang="en-US" altLang="en-US" sz="3000" dirty="0">
                <a:solidFill>
                  <a:prstClr val="black"/>
                </a:solidFill>
                <a:latin typeface="Calibri" panose="020F0502020204030204" pitchFamily="34" charset="0"/>
                <a:ea typeface="Calibri" panose="020F0502020204030204" pitchFamily="34" charset="0"/>
                <a:cs typeface="Calibri" panose="020F0502020204030204" pitchFamily="34" charset="0"/>
              </a:rPr>
              <a:t>PCRB 29% lower claim severity (cost per claim).</a:t>
            </a:r>
          </a:p>
          <a:p>
            <a:pPr>
              <a:buNone/>
            </a:pPr>
            <a:endParaRPr lang="en-US" altLang="en-US"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buNone/>
            </a:pPr>
            <a:br>
              <a:rPr lang="en-US" altLang="en-US" sz="2000" dirty="0">
                <a:solidFill>
                  <a:prstClr val="black"/>
                </a:solidFill>
                <a:latin typeface="Calibri"/>
              </a:rPr>
            </a:br>
            <a:endParaRPr lang="en-US" altLang="en-US" sz="2000" dirty="0">
              <a:solidFill>
                <a:prstClr val="black"/>
              </a:solidFill>
              <a:latin typeface="Calibri"/>
            </a:endParaRPr>
          </a:p>
        </p:txBody>
      </p:sp>
      <p:pic>
        <p:nvPicPr>
          <p:cNvPr id="34820" name="Picture 4" descr="A pair of scissors cutting the word costs in 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7462" y="1398296"/>
            <a:ext cx="176212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The word savings with an arrow pointing upw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7462" y="3452970"/>
            <a:ext cx="2286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214D9E8-1670-ECDE-BBFD-669E33E6EFF6}"/>
              </a:ext>
            </a:extLst>
          </p:cNvPr>
          <p:cNvSpPr>
            <a:spLocks noGrp="1"/>
          </p:cNvSpPr>
          <p:nvPr>
            <p:ph sz="quarter" idx="13"/>
          </p:nvPr>
        </p:nvSpPr>
        <p:spPr/>
        <p:txBody>
          <a:bodyPr/>
          <a:lstStyle/>
          <a:p>
            <a:r>
              <a:rPr lang="en-US" dirty="0"/>
              <a:t>REV 05/2025</a:t>
            </a:r>
          </a:p>
        </p:txBody>
      </p:sp>
      <p:sp>
        <p:nvSpPr>
          <p:cNvPr id="2" name="Content Placeholder 1">
            <a:extLst>
              <a:ext uri="{FF2B5EF4-FFF2-40B4-BE49-F238E27FC236}">
                <a16:creationId xmlns:a16="http://schemas.microsoft.com/office/drawing/2014/main" id="{18CB7CCC-C0EF-D83F-70CD-0CB839E7B308}"/>
              </a:ext>
            </a:extLst>
          </p:cNvPr>
          <p:cNvSpPr>
            <a:spLocks noGrp="1"/>
          </p:cNvSpPr>
          <p:nvPr>
            <p:ph sz="quarter" idx="12"/>
          </p:nvPr>
        </p:nvSpPr>
        <p:spPr/>
        <p:txBody>
          <a:bodyPr>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5397F"/>
                </a:solidFill>
                <a:effectLst/>
                <a:uLnTx/>
                <a:uFillTx/>
                <a:latin typeface="Calibri Light" panose="020F0302020204030204"/>
                <a:ea typeface="+mn-ea"/>
                <a:cs typeface="+mn-cs"/>
              </a:rPr>
              <a:t>Pennsylvania's Certified Workplace Safety Committee Program</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spcBef>
                <a:spcPct val="0"/>
              </a:spcBef>
              <a:defRPr/>
            </a:pPr>
            <a:r>
              <a:rPr lang="en-US" altLang="en-US" sz="1400" dirty="0">
                <a:solidFill>
                  <a:prstClr val="white"/>
                </a:solidFill>
                <a:latin typeface="Calibri" panose="020F0502020204030204" pitchFamily="34" charset="0"/>
              </a:rPr>
              <a:t>REV 03-25</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fld id="{9BE020C6-8418-4ED9-9D7D-1D3B1DC1856B}" type="slidenum">
              <a:rPr lang="en-US" sz="1400">
                <a:solidFill>
                  <a:prstClr val="white"/>
                </a:solidFill>
                <a:latin typeface="Calibri" panose="020F0502020204030204" pitchFamily="34" charset="0"/>
                <a:ea typeface="Calibri" panose="020F0502020204030204" pitchFamily="34" charset="0"/>
                <a:cs typeface="Calibri" panose="020F0502020204030204" pitchFamily="34" charset="0"/>
              </a:rPr>
              <a:pPr/>
              <a:t>6</a:t>
            </a:fld>
            <a:endPar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03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Other Benefits </a:t>
            </a:r>
          </a:p>
        </p:txBody>
      </p:sp>
      <p:sp>
        <p:nvSpPr>
          <p:cNvPr id="2" name="Subtitle 1"/>
          <p:cNvSpPr>
            <a:spLocks noGrp="1"/>
          </p:cNvSpPr>
          <p:nvPr>
            <p:ph sz="quarter" idx="12"/>
          </p:nvPr>
        </p:nvSpPr>
        <p:spPr>
          <a:xfrm>
            <a:off x="1477654" y="1131951"/>
            <a:ext cx="7282298" cy="4953724"/>
          </a:xfrm>
        </p:spPr>
        <p:txBody>
          <a:bodyPr>
            <a:normAutofit fontScale="62500" lnSpcReduction="20000"/>
          </a:bodyPr>
          <a:lstStyle/>
          <a:p>
            <a:endParaRPr lang="en-US" dirty="0">
              <a:solidFill>
                <a:schemeClr val="tx1"/>
              </a:solidFill>
            </a:endParaRPr>
          </a:p>
          <a:p>
            <a:pPr marL="342891" indent="-342891" algn="l">
              <a:lnSpc>
                <a:spcPct val="170000"/>
              </a:lnSpc>
              <a:buFont typeface="Arial" panose="020B0604020202020204" pitchFamily="34" charset="0"/>
              <a:buChar char="•"/>
            </a:pPr>
            <a:r>
              <a:rPr lang="en-US" alt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Reduction in the number of incidents.</a:t>
            </a:r>
          </a:p>
          <a:p>
            <a:pPr marL="342891" indent="-342891" algn="l">
              <a:lnSpc>
                <a:spcPct val="170000"/>
              </a:lnSpc>
              <a:buFont typeface="Arial" panose="020B0604020202020204" pitchFamily="34" charset="0"/>
              <a:buChar char="•"/>
            </a:pPr>
            <a:r>
              <a:rPr lang="en-US" alt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Improve employee morale.</a:t>
            </a:r>
          </a:p>
          <a:p>
            <a:pPr marL="342891" indent="-342891" algn="l">
              <a:lnSpc>
                <a:spcPct val="170000"/>
              </a:lnSpc>
              <a:buFont typeface="Arial" panose="020B0604020202020204" pitchFamily="34" charset="0"/>
              <a:buChar char="•"/>
            </a:pPr>
            <a:r>
              <a:rPr lang="en-US" alt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Reduce employee turnover.</a:t>
            </a:r>
          </a:p>
          <a:p>
            <a:pPr marL="342891" indent="-342891" algn="l">
              <a:lnSpc>
                <a:spcPct val="170000"/>
              </a:lnSpc>
              <a:buFont typeface="Arial" panose="020B0604020202020204" pitchFamily="34" charset="0"/>
              <a:buChar char="•"/>
            </a:pPr>
            <a:r>
              <a:rPr lang="en-US" alt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Creates a safer work environment.</a:t>
            </a:r>
          </a:p>
          <a:p>
            <a:pPr marL="342891" indent="-342891" algn="l">
              <a:lnSpc>
                <a:spcPct val="170000"/>
              </a:lnSpc>
              <a:buFont typeface="Arial" panose="020B0604020202020204" pitchFamily="34" charset="0"/>
              <a:buChar char="•"/>
            </a:pPr>
            <a:r>
              <a:rPr lang="en-US" alt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Increase safety awareness at all levels.</a:t>
            </a:r>
          </a:p>
          <a:p>
            <a:pPr marL="342891" indent="-342891" algn="l">
              <a:lnSpc>
                <a:spcPct val="170000"/>
              </a:lnSpc>
              <a:buFont typeface="Arial" panose="020B0604020202020204" pitchFamily="34" charset="0"/>
              <a:buChar char="•"/>
            </a:pPr>
            <a:r>
              <a:rPr lang="en-US" alt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Improves employee-employer communication. </a:t>
            </a:r>
          </a:p>
          <a:p>
            <a:pPr marL="342891" indent="-342891" algn="l">
              <a:lnSpc>
                <a:spcPct val="170000"/>
              </a:lnSpc>
              <a:buFont typeface="Arial" panose="020B0604020202020204" pitchFamily="34" charset="0"/>
              <a:buChar char="•"/>
            </a:pPr>
            <a:endParaRPr lang="en-US" altLang="en-US" sz="4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891" indent="-342891" algn="l">
              <a:buFont typeface="Arial" panose="020B0604020202020204" pitchFamily="34" charset="0"/>
              <a:buChar char="•"/>
            </a:pPr>
            <a:endParaRPr lang="en-US" altLang="en-US"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891" indent="-342891" algn="l">
              <a:buFont typeface="Arial" panose="020B0604020202020204" pitchFamily="34" charset="0"/>
              <a:buChar char="•"/>
            </a:pPr>
            <a:endParaRPr lang="en-US" dirty="0">
              <a:solidFill>
                <a:schemeClr val="tx1"/>
              </a:solidFill>
            </a:endParaRPr>
          </a:p>
        </p:txBody>
      </p:sp>
      <p:pic>
        <p:nvPicPr>
          <p:cNvPr id="1026" name="Picture 2" descr="A silhouette of a safety committee holding a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2330605"/>
            <a:ext cx="2944125" cy="19529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4F425EA-2314-E497-8CAC-E4A0D7D33266}"/>
              </a:ext>
            </a:extLst>
          </p:cNvPr>
          <p:cNvSpPr>
            <a:spLocks noGrp="1"/>
          </p:cNvSpPr>
          <p:nvPr>
            <p:ph sz="quarter" idx="13"/>
          </p:nvPr>
        </p:nvSpPr>
        <p:spPr/>
        <p:txBody>
          <a:bodyPr/>
          <a:lstStyle/>
          <a:p>
            <a:r>
              <a:rPr lang="en-US" dirty="0"/>
              <a:t>REV 05/2025</a:t>
            </a:r>
          </a:p>
        </p:txBody>
      </p:sp>
      <p:sp>
        <p:nvSpPr>
          <p:cNvPr id="7" name="Content Placeholder 1">
            <a:extLst>
              <a:ext uri="{FF2B5EF4-FFF2-40B4-BE49-F238E27FC236}">
                <a16:creationId xmlns:a16="http://schemas.microsoft.com/office/drawing/2014/main" id="{46BB562D-F12B-E161-9B24-C0AADDE0F44F}"/>
              </a:ext>
            </a:extLst>
          </p:cNvPr>
          <p:cNvSpPr txBox="1">
            <a:spLocks/>
          </p:cNvSpPr>
          <p:nvPr/>
        </p:nvSpPr>
        <p:spPr>
          <a:xfrm>
            <a:off x="4248286" y="6183484"/>
            <a:ext cx="3689804" cy="24991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latin typeface="Calibri Light" panose="020F0302020204030204"/>
              </a:rPr>
              <a:t>Pennsylvania's Certified Workplace Safety Committee Program</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spcBef>
                <a:spcPct val="0"/>
              </a:spcBef>
              <a:defRPr/>
            </a:pPr>
            <a:r>
              <a:rPr lang="en-US" altLang="en-US" sz="1400" dirty="0">
                <a:solidFill>
                  <a:prstClr val="white"/>
                </a:solidFill>
                <a:latin typeface="Calibri" panose="020F0502020204030204" pitchFamily="34" charset="0"/>
              </a:rPr>
              <a:t>REV 03-25</a:t>
            </a:r>
          </a:p>
        </p:txBody>
      </p:sp>
    </p:spTree>
    <p:extLst>
      <p:ext uri="{BB962C8B-B14F-4D97-AF65-F5344CB8AC3E}">
        <p14:creationId xmlns:p14="http://schemas.microsoft.com/office/powerpoint/2010/main" val="124175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Ready to Start a Workplace Safety Committee?</a:t>
            </a:r>
          </a:p>
        </p:txBody>
      </p:sp>
      <p:sp>
        <p:nvSpPr>
          <p:cNvPr id="6" name="TextBox 5">
            <a:extLst>
              <a:ext uri="{FF2B5EF4-FFF2-40B4-BE49-F238E27FC236}">
                <a16:creationId xmlns:a16="http://schemas.microsoft.com/office/drawing/2014/main" id="{7E398540-D907-4F75-8E4D-6641F035BADC}"/>
              </a:ext>
            </a:extLst>
          </p:cNvPr>
          <p:cNvSpPr txBox="1"/>
          <p:nvPr/>
        </p:nvSpPr>
        <p:spPr>
          <a:xfrm>
            <a:off x="1274000" y="2044005"/>
            <a:ext cx="4294696" cy="1318181"/>
          </a:xfrm>
          <a:prstGeom prst="rect">
            <a:avLst/>
          </a:prstGeom>
          <a:noFill/>
        </p:spPr>
        <p:txBody>
          <a:bodyPr wrap="square" rtlCol="0">
            <a:spAutoFit/>
          </a:bodyPr>
          <a:lstStyle/>
          <a:p>
            <a:pPr>
              <a:lnSpc>
                <a:spcPct val="150000"/>
              </a:lnSpc>
            </a:pPr>
            <a:r>
              <a:rPr lang="en-US" sz="2800" dirty="0">
                <a:latin typeface="Calibri" panose="020F0502020204030204" pitchFamily="34" charset="0"/>
                <a:ea typeface="Calibri" panose="020F0502020204030204" pitchFamily="34" charset="0"/>
              </a:rPr>
              <a:t>Sounds promising!</a:t>
            </a:r>
          </a:p>
          <a:p>
            <a:pPr>
              <a:lnSpc>
                <a:spcPct val="150000"/>
              </a:lnSpc>
            </a:pPr>
            <a:r>
              <a:rPr lang="en-US" sz="2800" dirty="0">
                <a:latin typeface="Calibri" panose="020F0502020204030204" pitchFamily="34" charset="0"/>
                <a:ea typeface="Calibri" panose="020F0502020204030204" pitchFamily="34" charset="0"/>
              </a:rPr>
              <a:t>Where to go from here?</a:t>
            </a:r>
          </a:p>
        </p:txBody>
      </p:sp>
      <p:pic>
        <p:nvPicPr>
          <p:cNvPr id="14" name="Picture 13" descr="Bright Future Ahead road sign.">
            <a:extLst>
              <a:ext uri="{FF2B5EF4-FFF2-40B4-BE49-F238E27FC236}">
                <a16:creationId xmlns:a16="http://schemas.microsoft.com/office/drawing/2014/main" id="{4877B8D1-D0F4-49EA-C332-D3ED6D40EF6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28235" y="1575185"/>
            <a:ext cx="4656258" cy="3880215"/>
          </a:xfrm>
          <a:prstGeom prst="rect">
            <a:avLst/>
          </a:prstGeom>
        </p:spPr>
      </p:pic>
      <p:sp>
        <p:nvSpPr>
          <p:cNvPr id="7" name="Content Placeholder 6">
            <a:extLst>
              <a:ext uri="{FF2B5EF4-FFF2-40B4-BE49-F238E27FC236}">
                <a16:creationId xmlns:a16="http://schemas.microsoft.com/office/drawing/2014/main" id="{30E94A87-A552-2F34-8110-DAA92B39C69C}"/>
              </a:ext>
            </a:extLst>
          </p:cNvPr>
          <p:cNvSpPr>
            <a:spLocks noGrp="1"/>
          </p:cNvSpPr>
          <p:nvPr>
            <p:ph sz="quarter" idx="13"/>
          </p:nvPr>
        </p:nvSpPr>
        <p:spPr/>
        <p:txBody>
          <a:bodyPr/>
          <a:lstStyle/>
          <a:p>
            <a:r>
              <a:rPr lang="en-US" dirty="0"/>
              <a:t>REV 05/2025</a:t>
            </a:r>
          </a:p>
        </p:txBody>
      </p:sp>
      <p:sp>
        <p:nvSpPr>
          <p:cNvPr id="11" name="Content Placeholder 10">
            <a:extLst>
              <a:ext uri="{FF2B5EF4-FFF2-40B4-BE49-F238E27FC236}">
                <a16:creationId xmlns:a16="http://schemas.microsoft.com/office/drawing/2014/main" id="{021300E1-9A3E-341A-3DFE-887253E82F94}"/>
              </a:ext>
            </a:extLst>
          </p:cNvPr>
          <p:cNvSpPr>
            <a:spLocks noGrp="1"/>
          </p:cNvSpPr>
          <p:nvPr>
            <p:ph sz="quarter" idx="12"/>
          </p:nvPr>
        </p:nvSpPr>
        <p:spPr/>
        <p:txBody>
          <a:bodyPr>
            <a:normAutofit fontScale="6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spcBef>
                <a:spcPct val="0"/>
              </a:spcBef>
              <a:defRPr/>
            </a:pPr>
            <a:r>
              <a:rPr lang="en-US" altLang="en-US" sz="1400" dirty="0">
                <a:solidFill>
                  <a:prstClr val="white"/>
                </a:solidFill>
                <a:latin typeface="Calibri" panose="020F0502020204030204" pitchFamily="34" charset="0"/>
              </a:rPr>
              <a:t>REV 03-25</a:t>
            </a:r>
          </a:p>
        </p:txBody>
      </p:sp>
    </p:spTree>
    <p:extLst>
      <p:ext uri="{BB962C8B-B14F-4D97-AF65-F5344CB8AC3E}">
        <p14:creationId xmlns:p14="http://schemas.microsoft.com/office/powerpoint/2010/main" val="377478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3BE614-4338-A1C3-FB17-83254CB1CA38}"/>
              </a:ext>
            </a:extLst>
          </p:cNvPr>
          <p:cNvSpPr>
            <a:spLocks noGrp="1"/>
          </p:cNvSpPr>
          <p:nvPr>
            <p:ph type="title"/>
          </p:nvPr>
        </p:nvSpPr>
        <p:spPr/>
        <p:txBody>
          <a:bodyPr/>
          <a:lstStyle/>
          <a:p>
            <a:r>
              <a:rPr lang="en-US" sz="4000" dirty="0">
                <a:latin typeface="+mn-lt"/>
              </a:rPr>
              <a:t>Starting a Workplace Safety Committee</a:t>
            </a:r>
          </a:p>
        </p:txBody>
      </p:sp>
      <p:sp>
        <p:nvSpPr>
          <p:cNvPr id="9" name="Content Placeholder 2">
            <a:extLst>
              <a:ext uri="{FF2B5EF4-FFF2-40B4-BE49-F238E27FC236}">
                <a16:creationId xmlns:a16="http://schemas.microsoft.com/office/drawing/2014/main" id="{33487BE8-2817-4197-945A-81A66F8C778A}"/>
              </a:ext>
            </a:extLst>
          </p:cNvPr>
          <p:cNvSpPr txBox="1">
            <a:spLocks/>
          </p:cNvSpPr>
          <p:nvPr/>
        </p:nvSpPr>
        <p:spPr>
          <a:xfrm>
            <a:off x="787141" y="1098323"/>
            <a:ext cx="10612094" cy="491842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70000"/>
              </a:lnSpc>
              <a:spcBef>
                <a:spcPts val="0"/>
              </a:spcBef>
              <a:buFont typeface="Arial" panose="020B0604020202020204" pitchFamily="34" charset="0"/>
              <a:buChar char="•"/>
            </a:pPr>
            <a:r>
              <a:rPr lang="en-US" sz="11200" dirty="0">
                <a:latin typeface="Calibri" panose="020F0502020204030204" pitchFamily="34" charset="0"/>
                <a:ea typeface="Calibri" panose="020F0502020204030204" pitchFamily="34" charset="0"/>
              </a:rPr>
              <a:t>  Review the regulations: </a:t>
            </a:r>
            <a:r>
              <a:rPr lang="en-US" sz="11200" b="1" dirty="0">
                <a:latin typeface="Calibri" panose="020F0502020204030204" pitchFamily="34" charset="0"/>
                <a:ea typeface="Calibri" panose="020F0502020204030204" pitchFamily="34" charset="0"/>
              </a:rPr>
              <a:t>Title 34/</a:t>
            </a:r>
            <a:r>
              <a:rPr lang="en-US" sz="11200" b="1" dirty="0">
                <a:latin typeface="Calibri" panose="020F0502020204030204" pitchFamily="34" charset="0"/>
                <a:ea typeface="Calibri" panose="020F0502020204030204" pitchFamily="34" charset="0"/>
                <a:hlinkClick r:id="rId3"/>
              </a:rPr>
              <a:t>Chapter 129</a:t>
            </a:r>
            <a:r>
              <a:rPr lang="en-US" sz="11200" b="1" dirty="0">
                <a:latin typeface="Calibri" panose="020F0502020204030204" pitchFamily="34" charset="0"/>
                <a:ea typeface="Calibri" panose="020F0502020204030204" pitchFamily="34" charset="0"/>
              </a:rPr>
              <a:t>/Subchapter F</a:t>
            </a:r>
            <a:r>
              <a:rPr lang="en-US" sz="11200" dirty="0">
                <a:latin typeface="Calibri" panose="020F0502020204030204" pitchFamily="34" charset="0"/>
                <a:ea typeface="Calibri" panose="020F0502020204030204" pitchFamily="34" charset="0"/>
              </a:rPr>
              <a:t>.</a:t>
            </a:r>
          </a:p>
          <a:p>
            <a:pPr algn="l">
              <a:lnSpc>
                <a:spcPct val="170000"/>
              </a:lnSpc>
              <a:spcBef>
                <a:spcPts val="0"/>
              </a:spcBef>
              <a:buFont typeface="Arial" panose="020B0604020202020204" pitchFamily="34" charset="0"/>
              <a:buChar char="•"/>
            </a:pPr>
            <a:r>
              <a:rPr lang="en-US" sz="11200" dirty="0">
                <a:latin typeface="Calibri" panose="020F0502020204030204" pitchFamily="34" charset="0"/>
                <a:ea typeface="Calibri" panose="020F0502020204030204" pitchFamily="34" charset="0"/>
              </a:rPr>
              <a:t>  Get buy-in from management/safety personnel.</a:t>
            </a:r>
          </a:p>
          <a:p>
            <a:pPr algn="l">
              <a:lnSpc>
                <a:spcPct val="170000"/>
              </a:lnSpc>
              <a:spcBef>
                <a:spcPts val="0"/>
              </a:spcBef>
              <a:buFont typeface="Arial" panose="020B0604020202020204" pitchFamily="34" charset="0"/>
              <a:buChar char="•"/>
            </a:pPr>
            <a:r>
              <a:rPr lang="en-US" sz="11200" dirty="0">
                <a:latin typeface="Calibri" panose="020F0502020204030204" pitchFamily="34" charset="0"/>
                <a:ea typeface="Calibri" panose="020F0502020204030204" pitchFamily="34" charset="0"/>
              </a:rPr>
              <a:t>  Decide on type of committee that represents everyone.</a:t>
            </a:r>
            <a:br>
              <a:rPr lang="en-US" sz="11200" dirty="0">
                <a:latin typeface="Calibri" panose="020F0502020204030204" pitchFamily="34" charset="0"/>
                <a:ea typeface="Calibri" panose="020F0502020204030204" pitchFamily="34" charset="0"/>
              </a:rPr>
            </a:br>
            <a:r>
              <a:rPr lang="en-US" sz="11200" dirty="0">
                <a:latin typeface="Calibri" panose="020F0502020204030204" pitchFamily="34" charset="0"/>
                <a:ea typeface="Calibri" panose="020F0502020204030204" pitchFamily="34" charset="0"/>
              </a:rPr>
              <a:t>	</a:t>
            </a:r>
            <a:r>
              <a:rPr lang="en-US" sz="11200" b="1" dirty="0">
                <a:latin typeface="Calibri" panose="020F0502020204030204" pitchFamily="34" charset="0"/>
                <a:ea typeface="Calibri" panose="020F0502020204030204" pitchFamily="34" charset="0"/>
              </a:rPr>
              <a:t>Single</a:t>
            </a:r>
            <a:r>
              <a:rPr lang="en-US" sz="11200" dirty="0">
                <a:latin typeface="Calibri" panose="020F0502020204030204" pitchFamily="34" charset="0"/>
                <a:ea typeface="Calibri" panose="020F0502020204030204" pitchFamily="34" charset="0"/>
              </a:rPr>
              <a:t> – One workplace, one committee.</a:t>
            </a:r>
          </a:p>
          <a:p>
            <a:pPr lvl="1" algn="l">
              <a:lnSpc>
                <a:spcPct val="170000"/>
              </a:lnSpc>
            </a:pPr>
            <a:r>
              <a:rPr lang="en-US" sz="11200" dirty="0">
                <a:latin typeface="Calibri" panose="020F0502020204030204" pitchFamily="34" charset="0"/>
                <a:ea typeface="Calibri" panose="020F0502020204030204" pitchFamily="34" charset="0"/>
              </a:rPr>
              <a:t>	</a:t>
            </a:r>
            <a:r>
              <a:rPr lang="en-US" sz="11200" b="1" dirty="0">
                <a:latin typeface="Calibri" panose="020F0502020204030204" pitchFamily="34" charset="0"/>
                <a:ea typeface="Calibri" panose="020F0502020204030204" pitchFamily="34" charset="0"/>
              </a:rPr>
              <a:t>Centralized</a:t>
            </a:r>
            <a:r>
              <a:rPr lang="en-US" sz="11200" dirty="0">
                <a:latin typeface="Calibri" panose="020F0502020204030204" pitchFamily="34" charset="0"/>
                <a:ea typeface="Calibri" panose="020F0502020204030204" pitchFamily="34" charset="0"/>
              </a:rPr>
              <a:t> – One committee representing all locations.</a:t>
            </a:r>
          </a:p>
          <a:p>
            <a:pPr lvl="1" algn="l">
              <a:lnSpc>
                <a:spcPct val="170000"/>
              </a:lnSpc>
            </a:pPr>
            <a:r>
              <a:rPr lang="en-US" sz="11200" dirty="0">
                <a:latin typeface="Calibri" panose="020F0502020204030204" pitchFamily="34" charset="0"/>
                <a:ea typeface="Calibri" panose="020F0502020204030204" pitchFamily="34" charset="0"/>
              </a:rPr>
              <a:t>	</a:t>
            </a:r>
            <a:r>
              <a:rPr lang="en-US" sz="11200" b="1" dirty="0">
                <a:latin typeface="Calibri" panose="020F0502020204030204" pitchFamily="34" charset="0"/>
                <a:ea typeface="Calibri" panose="020F0502020204030204" pitchFamily="34" charset="0"/>
              </a:rPr>
              <a:t>Multiple</a:t>
            </a:r>
            <a:r>
              <a:rPr lang="en-US" sz="11200" dirty="0">
                <a:latin typeface="Calibri" panose="020F0502020204030204" pitchFamily="34" charset="0"/>
                <a:ea typeface="Calibri" panose="020F0502020204030204" pitchFamily="34" charset="0"/>
              </a:rPr>
              <a:t> – Separate committee at each location.</a:t>
            </a:r>
          </a:p>
          <a:p>
            <a:pPr algn="l">
              <a:lnSpc>
                <a:spcPct val="170000"/>
              </a:lnSpc>
              <a:spcBef>
                <a:spcPts val="0"/>
              </a:spcBef>
              <a:buFont typeface="Arial" panose="020B0604020202020204" pitchFamily="34" charset="0"/>
              <a:buChar char="•"/>
            </a:pPr>
            <a:r>
              <a:rPr lang="en-US" sz="11200" dirty="0">
                <a:latin typeface="Calibri" panose="020F0502020204030204" pitchFamily="34" charset="0"/>
                <a:ea typeface="Calibri" panose="020F0502020204030204" pitchFamily="34" charset="0"/>
              </a:rPr>
              <a:t>   Decide on size of your committee…….</a:t>
            </a:r>
          </a:p>
          <a:p>
            <a:pPr lvl="1" algn="l"/>
            <a:endParaRPr lang="en-US" sz="2600" dirty="0"/>
          </a:p>
          <a:p>
            <a:pPr lvl="1" algn="l"/>
            <a:endParaRPr lang="en-US" sz="2600" dirty="0"/>
          </a:p>
          <a:p>
            <a:pPr lvl="1"/>
            <a:endParaRPr lang="en-US" sz="1100" dirty="0"/>
          </a:p>
        </p:txBody>
      </p:sp>
      <p:sp>
        <p:nvSpPr>
          <p:cNvPr id="5" name="Content Placeholder 4">
            <a:extLst>
              <a:ext uri="{FF2B5EF4-FFF2-40B4-BE49-F238E27FC236}">
                <a16:creationId xmlns:a16="http://schemas.microsoft.com/office/drawing/2014/main" id="{4B48A3DC-921D-1C65-A397-B7FEA63F1524}"/>
              </a:ext>
            </a:extLst>
          </p:cNvPr>
          <p:cNvSpPr>
            <a:spLocks noGrp="1"/>
          </p:cNvSpPr>
          <p:nvPr>
            <p:ph sz="quarter" idx="13"/>
          </p:nvPr>
        </p:nvSpPr>
        <p:spPr/>
        <p:txBody>
          <a:bodyPr/>
          <a:lstStyle/>
          <a:p>
            <a:r>
              <a:rPr lang="en-US" dirty="0"/>
              <a:t>REV 05/2025</a:t>
            </a:r>
          </a:p>
        </p:txBody>
      </p:sp>
      <p:sp>
        <p:nvSpPr>
          <p:cNvPr id="4" name="Content Placeholder 3">
            <a:extLst>
              <a:ext uri="{FF2B5EF4-FFF2-40B4-BE49-F238E27FC236}">
                <a16:creationId xmlns:a16="http://schemas.microsoft.com/office/drawing/2014/main" id="{70E68FF3-CC51-F0DA-97E4-F8275DBEC89D}"/>
              </a:ext>
            </a:extLst>
          </p:cNvPr>
          <p:cNvSpPr>
            <a:spLocks noGrp="1"/>
          </p:cNvSpPr>
          <p:nvPr>
            <p:ph sz="quarter" idx="12"/>
          </p:nvPr>
        </p:nvSpPr>
        <p:spPr/>
        <p:txBody>
          <a:bodyPr>
            <a:normAutofit fontScale="6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Pennsylvania's Certified Workplace Safety Committee Program</a:t>
            </a:r>
          </a:p>
          <a:p>
            <a:endParaRPr lang="en-US" dirty="0"/>
          </a:p>
        </p:txBody>
      </p:sp>
    </p:spTree>
    <p:extLst>
      <p:ext uri="{BB962C8B-B14F-4D97-AF65-F5344CB8AC3E}">
        <p14:creationId xmlns:p14="http://schemas.microsoft.com/office/powerpoint/2010/main" val="301148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C PPT Template  -  Read-Only" id="{E935FC76-49C8-4FC6-8CFA-C3B7A8ED59F5}" vid="{EA59E512-841B-4D8E-8774-B94758EB38C8}"/>
    </a:ext>
  </a:extLst>
</a:theme>
</file>

<file path=ppt/theme/theme2.xml><?xml version="1.0" encoding="utf-8"?>
<a:theme xmlns:a="http://schemas.openxmlformats.org/drawingml/2006/main" name="1_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C PPT Template  -  Read-Only" id="{E935FC76-49C8-4FC6-8CFA-C3B7A8ED59F5}" vid="{EA59E512-841B-4D8E-8774-B94758EB38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ppt8763.tmp</Template>
  <TotalTime>948</TotalTime>
  <Words>5411</Words>
  <Application>Microsoft Office PowerPoint</Application>
  <PresentationFormat>Widescreen</PresentationFormat>
  <Paragraphs>485</Paragraphs>
  <Slides>33</Slides>
  <Notes>29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Arial</vt:lpstr>
      <vt:lpstr>Arial Unicode MS</vt:lpstr>
      <vt:lpstr>Calibri</vt:lpstr>
      <vt:lpstr>Calibri Light</vt:lpstr>
      <vt:lpstr>Constantia</vt:lpstr>
      <vt:lpstr>Franklin Gothic Demi</vt:lpstr>
      <vt:lpstr>Montserrat</vt:lpstr>
      <vt:lpstr>Montserrat SemiBold</vt:lpstr>
      <vt:lpstr>New Century Schoolbook</vt:lpstr>
      <vt:lpstr>Verdana</vt:lpstr>
      <vt:lpstr>Wingdings</vt:lpstr>
      <vt:lpstr>Office Theme</vt:lpstr>
      <vt:lpstr>1_Office Theme</vt:lpstr>
      <vt:lpstr>2_Office Theme</vt:lpstr>
      <vt:lpstr>Welcome  Pennsylvania’s Certified Workplace Safety Committee Program  Webinar will begin at 10:00am  Presented by: Juan M. Mayo  Pennsylvania OSHA Consultation Office Phone: 724-357-4095 Website: www.iup.edu/pa-oshaconsultation</vt:lpstr>
      <vt:lpstr>Introduction</vt:lpstr>
      <vt:lpstr>Topics</vt:lpstr>
      <vt:lpstr>History</vt:lpstr>
      <vt:lpstr>Savings</vt:lpstr>
      <vt:lpstr>Cost Benefits</vt:lpstr>
      <vt:lpstr>Other Benefits </vt:lpstr>
      <vt:lpstr>Ready to Start a Workplace Safety Committee?</vt:lpstr>
      <vt:lpstr>Starting a Workplace Safety Committee</vt:lpstr>
      <vt:lpstr>Committee Requirements</vt:lpstr>
      <vt:lpstr>Meeting Requirements</vt:lpstr>
      <vt:lpstr>Safety Concerns</vt:lpstr>
      <vt:lpstr>Meeting Documentation</vt:lpstr>
      <vt:lpstr>Yearly Training</vt:lpstr>
      <vt:lpstr>Submitting Initial Application</vt:lpstr>
      <vt:lpstr>Renewal Applications</vt:lpstr>
      <vt:lpstr>Application Approval</vt:lpstr>
      <vt:lpstr>Rules / By-Laws, 1 of 2</vt:lpstr>
      <vt:lpstr>Rules / By-Laws, 2 of 2</vt:lpstr>
      <vt:lpstr>Yearly Requirements, 1 of 2</vt:lpstr>
      <vt:lpstr>Yearly Requirements, 2 of 2</vt:lpstr>
      <vt:lpstr>Monthly Meetings, 1 of 2</vt:lpstr>
      <vt:lpstr>Monthly Meetings, 2 of 2</vt:lpstr>
      <vt:lpstr>Audit Overview</vt:lpstr>
      <vt:lpstr>Online Help</vt:lpstr>
      <vt:lpstr>PATHS Safety Training</vt:lpstr>
      <vt:lpstr>Summary</vt:lpstr>
      <vt:lpstr>Contact Information</vt:lpstr>
      <vt:lpstr>Questions</vt:lpstr>
      <vt:lpstr>PennOSHS Program</vt:lpstr>
      <vt:lpstr>Pennsylvania’s GASE Award</vt:lpstr>
      <vt:lpstr>Request an onsite consultation visit: www.iup.edu/pa-oshaconsultation</vt:lpstr>
      <vt:lpstr>Contact us</vt:lpstr>
    </vt:vector>
  </TitlesOfParts>
  <Company>Employment, Banking, and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 Margaret</dc:creator>
  <cp:lastModifiedBy>Mayo, Juan</cp:lastModifiedBy>
  <cp:revision>81</cp:revision>
  <dcterms:created xsi:type="dcterms:W3CDTF">2024-06-12T12:46:52Z</dcterms:created>
  <dcterms:modified xsi:type="dcterms:W3CDTF">2025-05-02T12:50:46Z</dcterms:modified>
</cp:coreProperties>
</file>