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7" r:id="rId6"/>
    <p:sldId id="265" r:id="rId7"/>
    <p:sldId id="258" r:id="rId8"/>
    <p:sldId id="272" r:id="rId9"/>
    <p:sldId id="275" r:id="rId10"/>
    <p:sldId id="280" r:id="rId11"/>
    <p:sldId id="281" r:id="rId12"/>
    <p:sldId id="282" r:id="rId13"/>
    <p:sldId id="297" r:id="rId14"/>
    <p:sldId id="291" r:id="rId15"/>
    <p:sldId id="301" r:id="rId16"/>
    <p:sldId id="312" r:id="rId17"/>
    <p:sldId id="299" r:id="rId18"/>
    <p:sldId id="274" r:id="rId19"/>
    <p:sldId id="284" r:id="rId20"/>
    <p:sldId id="285" r:id="rId21"/>
    <p:sldId id="289" r:id="rId22"/>
    <p:sldId id="294" r:id="rId23"/>
    <p:sldId id="286" r:id="rId24"/>
    <p:sldId id="296" r:id="rId25"/>
    <p:sldId id="306" r:id="rId26"/>
    <p:sldId id="300" r:id="rId27"/>
    <p:sldId id="305" r:id="rId28"/>
    <p:sldId id="303" r:id="rId29"/>
    <p:sldId id="307" r:id="rId30"/>
    <p:sldId id="308" r:id="rId31"/>
    <p:sldId id="295" r:id="rId32"/>
    <p:sldId id="309" r:id="rId33"/>
    <p:sldId id="310" r:id="rId34"/>
    <p:sldId id="266" r:id="rId35"/>
    <p:sldId id="261" r:id="rId36"/>
    <p:sldId id="269"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04405-6FE2-4D7E-92A6-7371ECF127C2}" v="1" dt="2023-01-06T14:04:39.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9796" autoAdjust="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7E625-9DF4-448E-A761-CDCACCB1537E}" type="datetimeFigureOut">
              <a:rPr lang="en-US" smtClean="0"/>
              <a:t>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202AD-95B2-458D-9DCC-2C9E13322741}" type="slidenum">
              <a:rPr lang="en-US" smtClean="0"/>
              <a:t>‹#›</a:t>
            </a:fld>
            <a:endParaRPr lang="en-US"/>
          </a:p>
        </p:txBody>
      </p:sp>
    </p:spTree>
    <p:extLst>
      <p:ext uri="{BB962C8B-B14F-4D97-AF65-F5344CB8AC3E}">
        <p14:creationId xmlns:p14="http://schemas.microsoft.com/office/powerpoint/2010/main" val="310992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Injury Tracking Application</a:t>
            </a:r>
          </a:p>
        </p:txBody>
      </p:sp>
      <p:sp>
        <p:nvSpPr>
          <p:cNvPr id="4" name="Slide Number Placeholder 3"/>
          <p:cNvSpPr>
            <a:spLocks noGrp="1"/>
          </p:cNvSpPr>
          <p:nvPr>
            <p:ph type="sldNum" sz="quarter" idx="5"/>
          </p:nvPr>
        </p:nvSpPr>
        <p:spPr/>
        <p:txBody>
          <a:bodyPr/>
          <a:lstStyle/>
          <a:p>
            <a:fld id="{250202AD-95B2-458D-9DCC-2C9E13322741}" type="slidenum">
              <a:rPr lang="en-US" smtClean="0"/>
              <a:t>3</a:t>
            </a:fld>
            <a:endParaRPr lang="en-US"/>
          </a:p>
        </p:txBody>
      </p:sp>
    </p:spTree>
    <p:extLst>
      <p:ext uri="{BB962C8B-B14F-4D97-AF65-F5344CB8AC3E}">
        <p14:creationId xmlns:p14="http://schemas.microsoft.com/office/powerpoint/2010/main" val="188248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 that was the who must report.</a:t>
            </a:r>
          </a:p>
          <a:p>
            <a:r>
              <a:rPr lang="en-US" dirty="0"/>
              <a:t>Now for the when.</a:t>
            </a:r>
          </a:p>
        </p:txBody>
      </p:sp>
      <p:sp>
        <p:nvSpPr>
          <p:cNvPr id="4" name="Slide Number Placeholder 3"/>
          <p:cNvSpPr>
            <a:spLocks noGrp="1"/>
          </p:cNvSpPr>
          <p:nvPr>
            <p:ph type="sldNum" sz="quarter" idx="5"/>
          </p:nvPr>
        </p:nvSpPr>
        <p:spPr/>
        <p:txBody>
          <a:bodyPr/>
          <a:lstStyle/>
          <a:p>
            <a:fld id="{250202AD-95B2-458D-9DCC-2C9E13322741}" type="slidenum">
              <a:rPr lang="en-US" smtClean="0"/>
              <a:t>20</a:t>
            </a:fld>
            <a:endParaRPr lang="en-US"/>
          </a:p>
        </p:txBody>
      </p:sp>
    </p:spTree>
    <p:extLst>
      <p:ext uri="{BB962C8B-B14F-4D97-AF65-F5344CB8AC3E}">
        <p14:creationId xmlns:p14="http://schemas.microsoft.com/office/powerpoint/2010/main" val="85401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 that was the who must report.</a:t>
            </a:r>
          </a:p>
          <a:p>
            <a:r>
              <a:rPr lang="en-US" dirty="0"/>
              <a:t>Now for the when.</a:t>
            </a:r>
          </a:p>
        </p:txBody>
      </p:sp>
      <p:sp>
        <p:nvSpPr>
          <p:cNvPr id="4" name="Slide Number Placeholder 3"/>
          <p:cNvSpPr>
            <a:spLocks noGrp="1"/>
          </p:cNvSpPr>
          <p:nvPr>
            <p:ph type="sldNum" sz="quarter" idx="5"/>
          </p:nvPr>
        </p:nvSpPr>
        <p:spPr/>
        <p:txBody>
          <a:bodyPr/>
          <a:lstStyle/>
          <a:p>
            <a:fld id="{250202AD-95B2-458D-9DCC-2C9E13322741}" type="slidenum">
              <a:rPr lang="en-US" smtClean="0"/>
              <a:t>21</a:t>
            </a:fld>
            <a:endParaRPr lang="en-US"/>
          </a:p>
        </p:txBody>
      </p:sp>
    </p:spTree>
    <p:extLst>
      <p:ext uri="{BB962C8B-B14F-4D97-AF65-F5344CB8AC3E}">
        <p14:creationId xmlns:p14="http://schemas.microsoft.com/office/powerpoint/2010/main" val="224121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comp determination.</a:t>
            </a:r>
          </a:p>
        </p:txBody>
      </p:sp>
      <p:sp>
        <p:nvSpPr>
          <p:cNvPr id="4" name="Slide Number Placeholder 3"/>
          <p:cNvSpPr>
            <a:spLocks noGrp="1"/>
          </p:cNvSpPr>
          <p:nvPr>
            <p:ph type="sldNum" sz="quarter" idx="5"/>
          </p:nvPr>
        </p:nvSpPr>
        <p:spPr/>
        <p:txBody>
          <a:bodyPr/>
          <a:lstStyle/>
          <a:p>
            <a:fld id="{250202AD-95B2-458D-9DCC-2C9E13322741}" type="slidenum">
              <a:rPr lang="en-US" smtClean="0"/>
              <a:t>24</a:t>
            </a:fld>
            <a:endParaRPr lang="en-US"/>
          </a:p>
        </p:txBody>
      </p:sp>
    </p:spTree>
    <p:extLst>
      <p:ext uri="{BB962C8B-B14F-4D97-AF65-F5344CB8AC3E}">
        <p14:creationId xmlns:p14="http://schemas.microsoft.com/office/powerpoint/2010/main" val="247300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information describing the privacy concern case may be personally identifiable even though the employee’s name has been omitted, you may use discretion in describing the injury or illness on both the OSHA 300 and 301 forms. You must enter enough information to identify the cause of the incident and the general severity of the injury or illness, but you do not need to include details of an intimate or private nature.</a:t>
            </a:r>
          </a:p>
          <a:p>
            <a:endParaRPr lang="en-US" dirty="0"/>
          </a:p>
        </p:txBody>
      </p:sp>
      <p:sp>
        <p:nvSpPr>
          <p:cNvPr id="4" name="Slide Number Placeholder 3"/>
          <p:cNvSpPr>
            <a:spLocks noGrp="1"/>
          </p:cNvSpPr>
          <p:nvPr>
            <p:ph type="sldNum" sz="quarter" idx="5"/>
          </p:nvPr>
        </p:nvSpPr>
        <p:spPr/>
        <p:txBody>
          <a:bodyPr/>
          <a:lstStyle/>
          <a:p>
            <a:fld id="{250202AD-95B2-458D-9DCC-2C9E13322741}" type="slidenum">
              <a:rPr lang="en-US" smtClean="0"/>
              <a:t>26</a:t>
            </a:fld>
            <a:endParaRPr lang="en-US"/>
          </a:p>
        </p:txBody>
      </p:sp>
    </p:spTree>
    <p:extLst>
      <p:ext uri="{BB962C8B-B14F-4D97-AF65-F5344CB8AC3E}">
        <p14:creationId xmlns:p14="http://schemas.microsoft.com/office/powerpoint/2010/main" val="2136274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202AD-95B2-458D-9DCC-2C9E13322741}" type="slidenum">
              <a:rPr lang="en-US" smtClean="0"/>
              <a:t>27</a:t>
            </a:fld>
            <a:endParaRPr lang="en-US"/>
          </a:p>
        </p:txBody>
      </p:sp>
    </p:spTree>
    <p:extLst>
      <p:ext uri="{BB962C8B-B14F-4D97-AF65-F5344CB8AC3E}">
        <p14:creationId xmlns:p14="http://schemas.microsoft.com/office/powerpoint/2010/main" val="172982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202AD-95B2-458D-9DCC-2C9E13322741}" type="slidenum">
              <a:rPr lang="en-US" smtClean="0"/>
              <a:t>28</a:t>
            </a:fld>
            <a:endParaRPr lang="en-US"/>
          </a:p>
        </p:txBody>
      </p:sp>
    </p:spTree>
    <p:extLst>
      <p:ext uri="{BB962C8B-B14F-4D97-AF65-F5344CB8AC3E}">
        <p14:creationId xmlns:p14="http://schemas.microsoft.com/office/powerpoint/2010/main" val="345325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a:t>
            </a:r>
          </a:p>
        </p:txBody>
      </p:sp>
      <p:sp>
        <p:nvSpPr>
          <p:cNvPr id="4" name="Slide Number Placeholder 3"/>
          <p:cNvSpPr>
            <a:spLocks noGrp="1"/>
          </p:cNvSpPr>
          <p:nvPr>
            <p:ph type="sldNum" sz="quarter" idx="5"/>
          </p:nvPr>
        </p:nvSpPr>
        <p:spPr/>
        <p:txBody>
          <a:bodyPr/>
          <a:lstStyle/>
          <a:p>
            <a:fld id="{250202AD-95B2-458D-9DCC-2C9E13322741}" type="slidenum">
              <a:rPr lang="en-US" smtClean="0"/>
              <a:t>29</a:t>
            </a:fld>
            <a:endParaRPr lang="en-US"/>
          </a:p>
        </p:txBody>
      </p:sp>
    </p:spTree>
    <p:extLst>
      <p:ext uri="{BB962C8B-B14F-4D97-AF65-F5344CB8AC3E}">
        <p14:creationId xmlns:p14="http://schemas.microsoft.com/office/powerpoint/2010/main" val="386238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202AD-95B2-458D-9DCC-2C9E13322741}" type="slidenum">
              <a:rPr lang="en-US" smtClean="0"/>
              <a:t>10</a:t>
            </a:fld>
            <a:endParaRPr lang="en-US"/>
          </a:p>
        </p:txBody>
      </p:sp>
    </p:spTree>
    <p:extLst>
      <p:ext uri="{BB962C8B-B14F-4D97-AF65-F5344CB8AC3E}">
        <p14:creationId xmlns:p14="http://schemas.microsoft.com/office/powerpoint/2010/main" val="252989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202AD-95B2-458D-9DCC-2C9E13322741}" type="slidenum">
              <a:rPr lang="en-US" smtClean="0"/>
              <a:t>12</a:t>
            </a:fld>
            <a:endParaRPr lang="en-US"/>
          </a:p>
        </p:txBody>
      </p:sp>
    </p:spTree>
    <p:extLst>
      <p:ext uri="{BB962C8B-B14F-4D97-AF65-F5344CB8AC3E}">
        <p14:creationId xmlns:p14="http://schemas.microsoft.com/office/powerpoint/2010/main" val="365695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202AD-95B2-458D-9DCC-2C9E13322741}" type="slidenum">
              <a:rPr lang="en-US" smtClean="0"/>
              <a:t>13</a:t>
            </a:fld>
            <a:endParaRPr lang="en-US"/>
          </a:p>
        </p:txBody>
      </p:sp>
    </p:spTree>
    <p:extLst>
      <p:ext uri="{BB962C8B-B14F-4D97-AF65-F5344CB8AC3E}">
        <p14:creationId xmlns:p14="http://schemas.microsoft.com/office/powerpoint/2010/main" val="232409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Injury Tracking Application</a:t>
            </a:r>
          </a:p>
        </p:txBody>
      </p:sp>
      <p:sp>
        <p:nvSpPr>
          <p:cNvPr id="4" name="Slide Number Placeholder 3"/>
          <p:cNvSpPr>
            <a:spLocks noGrp="1"/>
          </p:cNvSpPr>
          <p:nvPr>
            <p:ph type="sldNum" sz="quarter" idx="5"/>
          </p:nvPr>
        </p:nvSpPr>
        <p:spPr/>
        <p:txBody>
          <a:bodyPr/>
          <a:lstStyle/>
          <a:p>
            <a:fld id="{250202AD-95B2-458D-9DCC-2C9E13322741}" type="slidenum">
              <a:rPr lang="en-US" smtClean="0"/>
              <a:t>14</a:t>
            </a:fld>
            <a:endParaRPr lang="en-US"/>
          </a:p>
        </p:txBody>
      </p:sp>
    </p:spTree>
    <p:extLst>
      <p:ext uri="{BB962C8B-B14F-4D97-AF65-F5344CB8AC3E}">
        <p14:creationId xmlns:p14="http://schemas.microsoft.com/office/powerpoint/2010/main" val="345534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 employment 10 or fewer, for the enterprise as a whole, not required to report. BUT YOU ARE STILL COVERED BY OSHA</a:t>
            </a:r>
          </a:p>
        </p:txBody>
      </p:sp>
      <p:sp>
        <p:nvSpPr>
          <p:cNvPr id="4" name="Slide Number Placeholder 3"/>
          <p:cNvSpPr>
            <a:spLocks noGrp="1"/>
          </p:cNvSpPr>
          <p:nvPr>
            <p:ph type="sldNum" sz="quarter" idx="5"/>
          </p:nvPr>
        </p:nvSpPr>
        <p:spPr/>
        <p:txBody>
          <a:bodyPr/>
          <a:lstStyle/>
          <a:p>
            <a:fld id="{250202AD-95B2-458D-9DCC-2C9E13322741}" type="slidenum">
              <a:rPr lang="en-US" smtClean="0"/>
              <a:t>16</a:t>
            </a:fld>
            <a:endParaRPr lang="en-US"/>
          </a:p>
        </p:txBody>
      </p:sp>
    </p:spTree>
    <p:extLst>
      <p:ext uri="{BB962C8B-B14F-4D97-AF65-F5344CB8AC3E}">
        <p14:creationId xmlns:p14="http://schemas.microsoft.com/office/powerpoint/2010/main" val="386844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all required to reports– 1100s Agriculture, Forestry, Fishing and Hunting; 2100s Mining, Quarrying, and Oil and Gas Extraction; 2200s Utilities; </a:t>
            </a:r>
          </a:p>
          <a:p>
            <a:r>
              <a:rPr lang="en-US" dirty="0"/>
              <a:t>2300s Construction; 3100-3300s Manufacturing</a:t>
            </a:r>
          </a:p>
        </p:txBody>
      </p:sp>
      <p:sp>
        <p:nvSpPr>
          <p:cNvPr id="4" name="Slide Number Placeholder 3"/>
          <p:cNvSpPr>
            <a:spLocks noGrp="1"/>
          </p:cNvSpPr>
          <p:nvPr>
            <p:ph type="sldNum" sz="quarter" idx="5"/>
          </p:nvPr>
        </p:nvSpPr>
        <p:spPr/>
        <p:txBody>
          <a:bodyPr/>
          <a:lstStyle/>
          <a:p>
            <a:fld id="{250202AD-95B2-458D-9DCC-2C9E13322741}" type="slidenum">
              <a:rPr lang="en-US" smtClean="0"/>
              <a:t>17</a:t>
            </a:fld>
            <a:endParaRPr lang="en-US"/>
          </a:p>
        </p:txBody>
      </p:sp>
    </p:spTree>
    <p:extLst>
      <p:ext uri="{BB962C8B-B14F-4D97-AF65-F5344CB8AC3E}">
        <p14:creationId xmlns:p14="http://schemas.microsoft.com/office/powerpoint/2010/main" val="362096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all required to reports – 1100s Agriculture, Forestry, Fishing and Hunting; 2100s Mining, Quarrying, and Oil and Gas Extraction; 2200s Utilities; </a:t>
            </a:r>
          </a:p>
          <a:p>
            <a:r>
              <a:rPr lang="en-US" dirty="0"/>
              <a:t>2300s Construction; 3100-3300s Manufacturing</a:t>
            </a:r>
          </a:p>
        </p:txBody>
      </p:sp>
      <p:sp>
        <p:nvSpPr>
          <p:cNvPr id="4" name="Slide Number Placeholder 3"/>
          <p:cNvSpPr>
            <a:spLocks noGrp="1"/>
          </p:cNvSpPr>
          <p:nvPr>
            <p:ph type="sldNum" sz="quarter" idx="5"/>
          </p:nvPr>
        </p:nvSpPr>
        <p:spPr/>
        <p:txBody>
          <a:bodyPr/>
          <a:lstStyle/>
          <a:p>
            <a:fld id="{250202AD-95B2-458D-9DCC-2C9E13322741}" type="slidenum">
              <a:rPr lang="en-US" smtClean="0"/>
              <a:t>18</a:t>
            </a:fld>
            <a:endParaRPr lang="en-US"/>
          </a:p>
        </p:txBody>
      </p:sp>
    </p:spTree>
    <p:extLst>
      <p:ext uri="{BB962C8B-B14F-4D97-AF65-F5344CB8AC3E}">
        <p14:creationId xmlns:p14="http://schemas.microsoft.com/office/powerpoint/2010/main" val="30538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 that was the who must report.</a:t>
            </a:r>
          </a:p>
          <a:p>
            <a:r>
              <a:rPr lang="en-US" dirty="0"/>
              <a:t>Now for the when.</a:t>
            </a:r>
          </a:p>
        </p:txBody>
      </p:sp>
      <p:sp>
        <p:nvSpPr>
          <p:cNvPr id="4" name="Slide Number Placeholder 3"/>
          <p:cNvSpPr>
            <a:spLocks noGrp="1"/>
          </p:cNvSpPr>
          <p:nvPr>
            <p:ph type="sldNum" sz="quarter" idx="5"/>
          </p:nvPr>
        </p:nvSpPr>
        <p:spPr/>
        <p:txBody>
          <a:bodyPr/>
          <a:lstStyle/>
          <a:p>
            <a:fld id="{250202AD-95B2-458D-9DCC-2C9E13322741}" type="slidenum">
              <a:rPr lang="en-US" smtClean="0"/>
              <a:t>19</a:t>
            </a:fld>
            <a:endParaRPr lang="en-US"/>
          </a:p>
        </p:txBody>
      </p:sp>
    </p:spTree>
    <p:extLst>
      <p:ext uri="{BB962C8B-B14F-4D97-AF65-F5344CB8AC3E}">
        <p14:creationId xmlns:p14="http://schemas.microsoft.com/office/powerpoint/2010/main" val="1493581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1/5/2023</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403401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1/5/2023</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020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1/5/2023</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5776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1/5/2023</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744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1/5/2023</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9836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1/5/2023</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371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1/5/2023</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1/5/2023</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619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1/5/2023</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46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1/5/2023</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up.edu/pa-oshaconsul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osha.gov/laws-regs/regulations/standardnumber/1904/1904SubpartBAppA"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laws-regs/regulations/standardnumber/1904/1904.41App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osha.gov/recordkeeping/form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recordkeeping/interpretation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www.osha.gov/recordkeeping/forms" TargetMode="External"/><Relationship Id="rId3" Type="http://schemas.openxmlformats.org/officeDocument/2006/relationships/hyperlink" Target="https://www.youtube.com/watch?v=-e6i7xHuv7Y" TargetMode="External"/><Relationship Id="rId7" Type="http://schemas.openxmlformats.org/officeDocument/2006/relationships/hyperlink" Target="https://www.osha.gov/itareportapp" TargetMode="External"/><Relationship Id="rId2" Type="http://schemas.openxmlformats.org/officeDocument/2006/relationships/hyperlink" Target="https://www.osha.gov/injuryreporting/ita" TargetMode="External"/><Relationship Id="rId1" Type="http://schemas.openxmlformats.org/officeDocument/2006/relationships/slideLayout" Target="../slideLayouts/slideLayout1.xml"/><Relationship Id="rId6" Type="http://schemas.openxmlformats.org/officeDocument/2006/relationships/hyperlink" Target="https://www.osha.gov/laws-regs/regulations/standardnumber/1904/1904.41AppA" TargetMode="External"/><Relationship Id="rId5" Type="http://schemas.openxmlformats.org/officeDocument/2006/relationships/hyperlink" Target="https://www.osha.gov/laws-regs/regulations/standardnumber/1904/1904SubpartBAppA" TargetMode="External"/><Relationship Id="rId4" Type="http://schemas.openxmlformats.org/officeDocument/2006/relationships/hyperlink" Target="https://www.census.gov/naics/reference_files_tools/2022_NAICS_Manual.pdf" TargetMode="External"/><Relationship Id="rId9" Type="http://schemas.openxmlformats.org/officeDocument/2006/relationships/hyperlink" Target="https://www.dli.pa.gov/Businesses/Compensation/WC/safety/committee/Pages/default.aspx"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iup.edu/pa-oshaconsultation/" TargetMode="External"/><Relationship Id="rId2" Type="http://schemas.openxmlformats.org/officeDocument/2006/relationships/hyperlink" Target="mailto:rmason@iup.edu" TargetMode="External"/><Relationship Id="rId1" Type="http://schemas.openxmlformats.org/officeDocument/2006/relationships/slideLayout" Target="../slideLayouts/slideLayout1.xml"/><Relationship Id="rId5" Type="http://schemas.openxmlformats.org/officeDocument/2006/relationships/hyperlink" Target="https://twitter.com/search?q=PA%20OSHA%20Consultation&amp;src=savs" TargetMode="External"/><Relationship Id="rId4" Type="http://schemas.openxmlformats.org/officeDocument/2006/relationships/hyperlink" Target="https://www.facebook.com/Pennsylvania-OSHA-Consultation-Program-548810235234647/"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sha.gov/sites/default/files/02-create-login.gov-account.pdf" TargetMode="External"/><Relationship Id="rId2" Type="http://schemas.openxmlformats.org/officeDocument/2006/relationships/hyperlink" Target="https://www.osha.gov/saml/drupal_login/saml_dol_osha_ita_prod" TargetMode="External"/><Relationship Id="rId1" Type="http://schemas.openxmlformats.org/officeDocument/2006/relationships/slideLayout" Target="../slideLayouts/slideLayout1.xml"/><Relationship Id="rId4" Type="http://schemas.openxmlformats.org/officeDocument/2006/relationships/hyperlink" Target="https://www.osha.gov/injuryreporting/faq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osha.gov/injuryreporting/ita"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E600-516D-4156-B3F6-49679D712FA6}"/>
              </a:ext>
            </a:extLst>
          </p:cNvPr>
          <p:cNvSpPr/>
          <p:nvPr/>
        </p:nvSpPr>
        <p:spPr>
          <a:xfrm>
            <a:off x="677333" y="1120676"/>
            <a:ext cx="10769600" cy="5232202"/>
          </a:xfrm>
          <a:prstGeom prst="rect">
            <a:avLst/>
          </a:prstGeom>
        </p:spPr>
        <p:txBody>
          <a:bodyPr wrap="square">
            <a:spAutoFit/>
          </a:bodyPr>
          <a:lstStyle/>
          <a:p>
            <a:pPr algn="ctr"/>
            <a:r>
              <a:rPr lang="en-US" altLang="en-US" sz="6000" b="1" dirty="0">
                <a:solidFill>
                  <a:schemeClr val="bg1"/>
                </a:solidFill>
              </a:rPr>
              <a:t>Welcome</a:t>
            </a:r>
            <a:br>
              <a:rPr lang="en-US" altLang="en-US" sz="6000" b="1" dirty="0">
                <a:solidFill>
                  <a:schemeClr val="bg1"/>
                </a:solidFill>
              </a:rPr>
            </a:br>
            <a:r>
              <a:rPr kumimoji="0" lang="en-US" sz="4400" b="1" i="0" u="none" strike="noStrike" kern="1200" cap="none" spc="0" normalizeH="0" baseline="0" noProof="0" dirty="0">
                <a:ln>
                  <a:noFill/>
                </a:ln>
                <a:solidFill>
                  <a:schemeClr val="accent3"/>
                </a:solidFill>
                <a:effectLst/>
                <a:uLnTx/>
                <a:uFillTx/>
                <a:latin typeface="Franklin Gothic Demi" panose="020B0603020102020204" pitchFamily="34" charset="0"/>
                <a:ea typeface="+mj-ea"/>
                <a:cs typeface="+mj-cs"/>
              </a:rPr>
              <a:t>OSHA’s Revised Injury and Illness </a:t>
            </a:r>
          </a:p>
          <a:p>
            <a:pPr algn="ctr"/>
            <a:r>
              <a:rPr kumimoji="0" lang="en-US" sz="4400" b="1" i="0" u="none" strike="noStrike" kern="1200" cap="none" spc="0" normalizeH="0" baseline="0" noProof="0" dirty="0">
                <a:ln>
                  <a:noFill/>
                </a:ln>
                <a:solidFill>
                  <a:schemeClr val="accent3"/>
                </a:solidFill>
                <a:effectLst/>
                <a:uLnTx/>
                <a:uFillTx/>
                <a:latin typeface="Franklin Gothic Demi" panose="020B0603020102020204" pitchFamily="34" charset="0"/>
                <a:ea typeface="+mj-ea"/>
                <a:cs typeface="+mj-cs"/>
              </a:rPr>
              <a:t>Tracking Application</a:t>
            </a:r>
          </a:p>
          <a:p>
            <a:pPr algn="ctr"/>
            <a:br>
              <a:rPr lang="en-US" altLang="en-US" sz="2800" b="1" u="sng" dirty="0">
                <a:solidFill>
                  <a:schemeClr val="bg1"/>
                </a:solidFill>
              </a:rPr>
            </a:br>
            <a:r>
              <a:rPr lang="en-US" altLang="en-US" sz="2000" b="1" dirty="0">
                <a:solidFill>
                  <a:schemeClr val="bg1"/>
                </a:solidFill>
              </a:rPr>
              <a:t>Will begin at 10:30am</a:t>
            </a:r>
            <a:br>
              <a:rPr lang="en-US" altLang="en-US" sz="2000" b="1" dirty="0">
                <a:solidFill>
                  <a:schemeClr val="bg1"/>
                </a:solidFill>
              </a:rPr>
            </a:br>
            <a:br>
              <a:rPr lang="en-US" altLang="en-US" b="1" dirty="0">
                <a:solidFill>
                  <a:schemeClr val="bg1"/>
                </a:solidFill>
              </a:rPr>
            </a:br>
            <a:r>
              <a:rPr lang="en-US" altLang="en-US" b="1" dirty="0">
                <a:solidFill>
                  <a:schemeClr val="bg1"/>
                </a:solidFill>
              </a:rPr>
              <a:t>Presented by:</a:t>
            </a:r>
            <a:br>
              <a:rPr lang="en-US" altLang="en-US" b="1" dirty="0">
                <a:solidFill>
                  <a:schemeClr val="bg1"/>
                </a:solidFill>
              </a:rPr>
            </a:br>
            <a:r>
              <a:rPr lang="en-US" altLang="en-US" b="1" dirty="0">
                <a:solidFill>
                  <a:schemeClr val="bg1"/>
                </a:solidFill>
              </a:rPr>
              <a:t>Rick Mason, CIH, CSP, CHMM</a:t>
            </a:r>
            <a:br>
              <a:rPr lang="en-US" altLang="en-US" dirty="0">
                <a:solidFill>
                  <a:schemeClr val="bg1"/>
                </a:solidFill>
              </a:rPr>
            </a:br>
            <a:br>
              <a:rPr lang="en-US" altLang="en-US" dirty="0">
                <a:solidFill>
                  <a:schemeClr val="bg1"/>
                </a:solidFill>
              </a:rPr>
            </a:br>
            <a:r>
              <a:rPr lang="en-US" altLang="en-US" b="1" dirty="0">
                <a:solidFill>
                  <a:schemeClr val="bg1"/>
                </a:solidFill>
              </a:rPr>
              <a:t>Pennsylvania OSHA Consultation Office</a:t>
            </a:r>
            <a:br>
              <a:rPr lang="en-US" altLang="en-US" b="1" dirty="0">
                <a:solidFill>
                  <a:schemeClr val="bg1"/>
                </a:solidFill>
              </a:rPr>
            </a:br>
            <a:r>
              <a:rPr lang="en-US" altLang="en-US" dirty="0">
                <a:solidFill>
                  <a:schemeClr val="bg1"/>
                </a:solidFill>
              </a:rPr>
              <a:t>Phone: 800-382-1241 or 724-357-4095</a:t>
            </a:r>
            <a:br>
              <a:rPr lang="en-US" altLang="en-US" dirty="0">
                <a:solidFill>
                  <a:schemeClr val="bg1"/>
                </a:solidFill>
              </a:rPr>
            </a:br>
            <a:r>
              <a:rPr lang="en-US" altLang="en-US" dirty="0">
                <a:solidFill>
                  <a:schemeClr val="bg1"/>
                </a:solidFill>
              </a:rPr>
              <a:t>Website</a:t>
            </a:r>
            <a:r>
              <a:rPr lang="en-US" altLang="en-US" b="1" dirty="0">
                <a:solidFill>
                  <a:schemeClr val="bg1"/>
                </a:solidFill>
              </a:rPr>
              <a:t>: </a:t>
            </a:r>
            <a:r>
              <a:rPr lang="en-US" altLang="en-US" b="1" dirty="0">
                <a:solidFill>
                  <a:schemeClr val="bg1"/>
                </a:solidFill>
                <a:hlinkClick r:id="rId2">
                  <a:extLst>
                    <a:ext uri="{A12FA001-AC4F-418D-AE19-62706E023703}">
                      <ahyp:hlinkClr xmlns:ahyp="http://schemas.microsoft.com/office/drawing/2018/hyperlinkcolor" val="tx"/>
                    </a:ext>
                  </a:extLst>
                </a:hlinkClick>
              </a:rPr>
              <a:t>www.iup.edu/pa-oshaconsultation</a:t>
            </a:r>
            <a:endParaRPr lang="en-US" dirty="0">
              <a:solidFill>
                <a:schemeClr val="bg1"/>
              </a:solidFill>
            </a:endParaRPr>
          </a:p>
        </p:txBody>
      </p:sp>
      <p:pic>
        <p:nvPicPr>
          <p:cNvPr id="2" name="Picture 1">
            <a:extLst>
              <a:ext uri="{FF2B5EF4-FFF2-40B4-BE49-F238E27FC236}">
                <a16:creationId xmlns:a16="http://schemas.microsoft.com/office/drawing/2014/main" id="{2C0D3182-CE89-F68C-7401-8CBF8C9DED7F}"/>
              </a:ext>
            </a:extLst>
          </p:cNvPr>
          <p:cNvPicPr>
            <a:picLocks noChangeAspect="1"/>
          </p:cNvPicPr>
          <p:nvPr/>
        </p:nvPicPr>
        <p:blipFill>
          <a:blip r:embed="rId3"/>
          <a:stretch>
            <a:fillRect/>
          </a:stretch>
        </p:blipFill>
        <p:spPr>
          <a:xfrm>
            <a:off x="560188" y="3522674"/>
            <a:ext cx="3008922" cy="1824357"/>
          </a:xfrm>
          <a:prstGeom prst="rect">
            <a:avLst/>
          </a:prstGeom>
        </p:spPr>
      </p:pic>
    </p:spTree>
    <p:extLst>
      <p:ext uri="{BB962C8B-B14F-4D97-AF65-F5344CB8AC3E}">
        <p14:creationId xmlns:p14="http://schemas.microsoft.com/office/powerpoint/2010/main" val="10646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132827"/>
            <a:ext cx="10378443" cy="929057"/>
          </a:xfrm>
        </p:spPr>
        <p:txBody>
          <a:bodyPr/>
          <a:lstStyle/>
          <a:p>
            <a:r>
              <a:rPr lang="en-US" altLang="en-US" dirty="0">
                <a:solidFill>
                  <a:srgbClr val="9E0000"/>
                </a:solidFill>
              </a:rPr>
              <a:t>OPEN “CONNECTED ACCOUNTS”: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2227006" y="1734589"/>
            <a:ext cx="9060292" cy="4344785"/>
          </a:xfrm>
        </p:spPr>
        <p:txBody>
          <a:bodyPr>
            <a:normAutofit/>
          </a:bodyPr>
          <a:lstStyle/>
          <a:p>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7" name="Picture 6">
            <a:extLst>
              <a:ext uri="{FF2B5EF4-FFF2-40B4-BE49-F238E27FC236}">
                <a16:creationId xmlns:a16="http://schemas.microsoft.com/office/drawing/2014/main" id="{B82AF46B-3E78-B4F7-6031-61A2D9BC76E2}"/>
              </a:ext>
            </a:extLst>
          </p:cNvPr>
          <p:cNvPicPr>
            <a:picLocks noChangeAspect="1"/>
          </p:cNvPicPr>
          <p:nvPr/>
        </p:nvPicPr>
        <p:blipFill rotWithShape="1">
          <a:blip r:embed="rId3"/>
          <a:srcRect b="5355"/>
          <a:stretch/>
        </p:blipFill>
        <p:spPr>
          <a:xfrm>
            <a:off x="1041859" y="957369"/>
            <a:ext cx="10436942" cy="5249652"/>
          </a:xfrm>
          <a:prstGeom prst="rect">
            <a:avLst/>
          </a:prstGeom>
        </p:spPr>
      </p:pic>
      <p:sp>
        <p:nvSpPr>
          <p:cNvPr id="8" name="Rectangle 7">
            <a:extLst>
              <a:ext uri="{FF2B5EF4-FFF2-40B4-BE49-F238E27FC236}">
                <a16:creationId xmlns:a16="http://schemas.microsoft.com/office/drawing/2014/main" id="{DF01359C-68E2-B804-2BA8-AC4D6C69B3A4}"/>
              </a:ext>
            </a:extLst>
          </p:cNvPr>
          <p:cNvSpPr/>
          <p:nvPr/>
        </p:nvSpPr>
        <p:spPr>
          <a:xfrm>
            <a:off x="1784555" y="1474839"/>
            <a:ext cx="10407446" cy="147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00AD8B45-53B2-ECF1-26C7-7D3D13AED462}"/>
              </a:ext>
            </a:extLst>
          </p:cNvPr>
          <p:cNvSpPr/>
          <p:nvPr/>
        </p:nvSpPr>
        <p:spPr>
          <a:xfrm>
            <a:off x="3092864" y="56272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26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1041760" cy="855315"/>
          </a:xfrm>
        </p:spPr>
        <p:txBody>
          <a:bodyPr/>
          <a:lstStyle/>
          <a:p>
            <a:r>
              <a:rPr lang="en-US" altLang="en-US" dirty="0">
                <a:solidFill>
                  <a:srgbClr val="9E0000"/>
                </a:solidFill>
              </a:rPr>
              <a:t>DIRECT ACCESS ON OSHA.GOV HOME PAGE</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2625212" y="1734589"/>
            <a:ext cx="8662085" cy="4344785"/>
          </a:xfrm>
        </p:spPr>
        <p:txBody>
          <a:bodyPr>
            <a:normAutofit/>
          </a:bodyPr>
          <a:lstStyle/>
          <a:p>
            <a:r>
              <a:rPr lang="en-US" altLang="en-US" b="1" dirty="0"/>
              <a:t>New Process for Online 300 Reporting</a:t>
            </a:r>
          </a:p>
          <a:p>
            <a:r>
              <a:rPr lang="en-US" b="1" dirty="0"/>
              <a:t>Reporting Requirements Overview</a:t>
            </a:r>
          </a:p>
          <a:p>
            <a:r>
              <a:rPr lang="en-US" b="1" dirty="0"/>
              <a:t>Recording Injuries and Illnesses</a:t>
            </a:r>
          </a:p>
          <a:p>
            <a:r>
              <a:rPr lang="en-US" b="1" dirty="0"/>
              <a:t>Common Errors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5CB9AED5-54FA-FD8F-5B9C-B67CDB58E4E0}"/>
              </a:ext>
            </a:extLst>
          </p:cNvPr>
          <p:cNvPicPr>
            <a:picLocks noChangeAspect="1"/>
          </p:cNvPicPr>
          <p:nvPr/>
        </p:nvPicPr>
        <p:blipFill rotWithShape="1">
          <a:blip r:embed="rId2"/>
          <a:srcRect b="3962"/>
          <a:stretch/>
        </p:blipFill>
        <p:spPr>
          <a:xfrm>
            <a:off x="1605049" y="1120878"/>
            <a:ext cx="9493045" cy="4920634"/>
          </a:xfrm>
          <a:prstGeom prst="rect">
            <a:avLst/>
          </a:prstGeom>
        </p:spPr>
      </p:pic>
      <p:sp>
        <p:nvSpPr>
          <p:cNvPr id="5" name="Rectangle 4">
            <a:extLst>
              <a:ext uri="{FF2B5EF4-FFF2-40B4-BE49-F238E27FC236}">
                <a16:creationId xmlns:a16="http://schemas.microsoft.com/office/drawing/2014/main" id="{326F64AA-AC42-4B81-6FFC-D7C98D70F351}"/>
              </a:ext>
            </a:extLst>
          </p:cNvPr>
          <p:cNvSpPr/>
          <p:nvPr/>
        </p:nvSpPr>
        <p:spPr>
          <a:xfrm flipV="1">
            <a:off x="1637071" y="1622323"/>
            <a:ext cx="9448800" cy="147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38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9"/>
            <a:ext cx="10378443" cy="619340"/>
          </a:xfrm>
        </p:spPr>
        <p:txBody>
          <a:bodyPr>
            <a:normAutofit fontScale="90000"/>
          </a:bodyPr>
          <a:lstStyle/>
          <a:p>
            <a:r>
              <a:rPr lang="en-US" altLang="en-US" dirty="0">
                <a:solidFill>
                  <a:srgbClr val="9E0000"/>
                </a:solidFill>
              </a:rPr>
              <a:t>ALTERNATE ACCESS ON OSHA.GOV:</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1799302" y="1734589"/>
            <a:ext cx="9487995" cy="4344785"/>
          </a:xfrm>
        </p:spPr>
        <p:txBody>
          <a:bodyPr>
            <a:normAutofit/>
          </a:bodyPr>
          <a:lstStyle/>
          <a:p>
            <a:r>
              <a:rPr lang="en-US" altLang="en-US" b="1" dirty="0"/>
              <a:t>New Process for Online 300 Reporting</a:t>
            </a:r>
          </a:p>
          <a:p>
            <a:r>
              <a:rPr lang="en-US" b="1" dirty="0"/>
              <a:t>Reporting Requirements Overview</a:t>
            </a:r>
          </a:p>
          <a:p>
            <a:r>
              <a:rPr lang="en-US" b="1" dirty="0"/>
              <a:t>Recording Injuries and Illnesses</a:t>
            </a:r>
          </a:p>
          <a:p>
            <a:r>
              <a:rPr lang="en-US" b="1" dirty="0"/>
              <a:t>Common Errors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F10F7CB2-3EC3-906C-92FE-84666CB2FB65}"/>
              </a:ext>
            </a:extLst>
          </p:cNvPr>
          <p:cNvPicPr>
            <a:picLocks noChangeAspect="1"/>
          </p:cNvPicPr>
          <p:nvPr/>
        </p:nvPicPr>
        <p:blipFill rotWithShape="1">
          <a:blip r:embed="rId3">
            <a:extLst>
              <a:ext uri="{28A0092B-C50C-407E-A947-70E740481C1C}">
                <a14:useLocalDpi xmlns:a14="http://schemas.microsoft.com/office/drawing/2010/main" val="0"/>
              </a:ext>
            </a:extLst>
          </a:blip>
          <a:srcRect t="3999" b="3999"/>
          <a:stretch/>
        </p:blipFill>
        <p:spPr>
          <a:xfrm>
            <a:off x="1061884" y="1064134"/>
            <a:ext cx="10068232" cy="5207833"/>
          </a:xfrm>
          <a:prstGeom prst="rect">
            <a:avLst/>
          </a:prstGeom>
        </p:spPr>
      </p:pic>
      <p:sp>
        <p:nvSpPr>
          <p:cNvPr id="5" name="Rectangle 4">
            <a:extLst>
              <a:ext uri="{FF2B5EF4-FFF2-40B4-BE49-F238E27FC236}">
                <a16:creationId xmlns:a16="http://schemas.microsoft.com/office/drawing/2014/main" id="{63E24B88-3D53-788B-507A-1D5B0E32B227}"/>
              </a:ext>
            </a:extLst>
          </p:cNvPr>
          <p:cNvSpPr/>
          <p:nvPr/>
        </p:nvSpPr>
        <p:spPr>
          <a:xfrm>
            <a:off x="1076632" y="1356850"/>
            <a:ext cx="10014154" cy="206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13DD7DF-1790-03A5-7C6B-CF671602E289}"/>
              </a:ext>
            </a:extLst>
          </p:cNvPr>
          <p:cNvSpPr/>
          <p:nvPr/>
        </p:nvSpPr>
        <p:spPr>
          <a:xfrm>
            <a:off x="4666092" y="2627786"/>
            <a:ext cx="929148" cy="3785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00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9"/>
            <a:ext cx="10378443" cy="619340"/>
          </a:xfrm>
        </p:spPr>
        <p:txBody>
          <a:bodyPr>
            <a:normAutofit fontScale="90000"/>
          </a:bodyPr>
          <a:lstStyle/>
          <a:p>
            <a:r>
              <a:rPr lang="en-US" altLang="en-US" dirty="0">
                <a:solidFill>
                  <a:srgbClr val="9E0000"/>
                </a:solidFill>
              </a:rPr>
              <a:t>ALTERNATE ACCESS ON OSHA.GOV:</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1799302" y="1734589"/>
            <a:ext cx="9487995" cy="4344785"/>
          </a:xfrm>
        </p:spPr>
        <p:txBody>
          <a:bodyPr>
            <a:normAutofit/>
          </a:bodyPr>
          <a:lstStyle/>
          <a:p>
            <a:r>
              <a:rPr lang="en-US" altLang="en-US" b="1" dirty="0"/>
              <a:t>New Process for Online 300 Reporting</a:t>
            </a:r>
          </a:p>
          <a:p>
            <a:r>
              <a:rPr lang="en-US" b="1" dirty="0"/>
              <a:t>Reporting Requirements Overview</a:t>
            </a:r>
          </a:p>
          <a:p>
            <a:r>
              <a:rPr lang="en-US" b="1" dirty="0"/>
              <a:t>Recording Injuries and Illnesses</a:t>
            </a:r>
          </a:p>
          <a:p>
            <a:r>
              <a:rPr lang="en-US" b="1" dirty="0"/>
              <a:t>Common Errors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F10F7CB2-3EC3-906C-92FE-84666CB2FB65}"/>
              </a:ext>
            </a:extLst>
          </p:cNvPr>
          <p:cNvPicPr>
            <a:picLocks noChangeAspect="1"/>
          </p:cNvPicPr>
          <p:nvPr/>
        </p:nvPicPr>
        <p:blipFill rotWithShape="1">
          <a:blip r:embed="rId3">
            <a:extLst>
              <a:ext uri="{28A0092B-C50C-407E-A947-70E740481C1C}">
                <a14:useLocalDpi xmlns:a14="http://schemas.microsoft.com/office/drawing/2010/main" val="0"/>
              </a:ext>
            </a:extLst>
          </a:blip>
          <a:srcRect t="3999" b="3999"/>
          <a:stretch/>
        </p:blipFill>
        <p:spPr>
          <a:xfrm>
            <a:off x="1061884" y="1064134"/>
            <a:ext cx="10068232" cy="5207833"/>
          </a:xfrm>
          <a:prstGeom prst="rect">
            <a:avLst/>
          </a:prstGeom>
        </p:spPr>
      </p:pic>
      <p:sp>
        <p:nvSpPr>
          <p:cNvPr id="5" name="Rectangle 4">
            <a:extLst>
              <a:ext uri="{FF2B5EF4-FFF2-40B4-BE49-F238E27FC236}">
                <a16:creationId xmlns:a16="http://schemas.microsoft.com/office/drawing/2014/main" id="{63E24B88-3D53-788B-507A-1D5B0E32B227}"/>
              </a:ext>
            </a:extLst>
          </p:cNvPr>
          <p:cNvSpPr/>
          <p:nvPr/>
        </p:nvSpPr>
        <p:spPr>
          <a:xfrm>
            <a:off x="1002890" y="1356850"/>
            <a:ext cx="10014154" cy="206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13DD7DF-1790-03A5-7C6B-CF671602E289}"/>
              </a:ext>
            </a:extLst>
          </p:cNvPr>
          <p:cNvSpPr/>
          <p:nvPr/>
        </p:nvSpPr>
        <p:spPr>
          <a:xfrm>
            <a:off x="4666092" y="2627786"/>
            <a:ext cx="929148" cy="3785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73C98E4-9481-92AB-B5D5-1A3C5C909522}"/>
              </a:ext>
            </a:extLst>
          </p:cNvPr>
          <p:cNvSpPr/>
          <p:nvPr/>
        </p:nvSpPr>
        <p:spPr>
          <a:xfrm>
            <a:off x="6210407" y="3478779"/>
            <a:ext cx="1966450" cy="3785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95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OUTLINE:</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altLang="en-US" b="1" strike="dblStrike" dirty="0"/>
              <a:t>Revised Process for Online ITA</a:t>
            </a:r>
          </a:p>
          <a:p>
            <a:r>
              <a:rPr lang="en-US" b="1" dirty="0"/>
              <a:t>Data Submittal Requirements Overview</a:t>
            </a:r>
          </a:p>
          <a:p>
            <a:r>
              <a:rPr lang="en-US" b="1" dirty="0"/>
              <a:t>Recording Injuries and Illnesses and Common Errors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713352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Data Submittal Requirements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pPr marL="0" indent="0">
              <a:buNone/>
            </a:pPr>
            <a:r>
              <a:rPr lang="en-US" altLang="en-US" sz="4000" b="1" dirty="0">
                <a:solidFill>
                  <a:schemeClr val="tx2"/>
                </a:solidFill>
              </a:rPr>
              <a:t>Who</a:t>
            </a:r>
            <a:r>
              <a:rPr lang="en-US" altLang="en-US" b="1" dirty="0"/>
              <a:t> is covered by this reporting requirement?</a:t>
            </a:r>
          </a:p>
          <a:p>
            <a:pPr marL="0" indent="0">
              <a:buNone/>
            </a:pPr>
            <a:r>
              <a:rPr lang="en-US" altLang="en-US" sz="4000" b="1" dirty="0">
                <a:solidFill>
                  <a:schemeClr val="tx2"/>
                </a:solidFill>
              </a:rPr>
              <a:t>When</a:t>
            </a:r>
            <a:r>
              <a:rPr lang="en-US" altLang="en-US" b="1" dirty="0"/>
              <a:t> must covered establishments submit their completed Form 300A?</a:t>
            </a:r>
            <a:endParaRPr lang="en-US" b="1" dirty="0"/>
          </a:p>
          <a:p>
            <a:pPr marL="0" indent="0">
              <a:buNone/>
            </a:pPr>
            <a:r>
              <a:rPr lang="en-US" altLang="en-US" sz="4000" b="1" dirty="0">
                <a:solidFill>
                  <a:schemeClr val="tx2"/>
                </a:solidFill>
              </a:rPr>
              <a:t>What</a:t>
            </a:r>
            <a:r>
              <a:rPr lang="en-US" altLang="en-US" b="1" dirty="0"/>
              <a:t> must covered establishments submit?</a:t>
            </a:r>
          </a:p>
          <a:p>
            <a:pPr marL="0" indent="0">
              <a:buNone/>
            </a:pPr>
            <a:r>
              <a:rPr lang="en-US" altLang="en-US" sz="4000" b="1" dirty="0">
                <a:solidFill>
                  <a:schemeClr val="tx2"/>
                </a:solidFill>
              </a:rPr>
              <a:t>How</a:t>
            </a:r>
            <a:r>
              <a:rPr lang="en-US" altLang="en-US" b="1" dirty="0"/>
              <a:t> to submit establishment data?</a:t>
            </a:r>
          </a:p>
          <a:p>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52353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sz="4800" dirty="0">
                <a:solidFill>
                  <a:srgbClr val="9E0000"/>
                </a:solidFill>
              </a:rPr>
              <a:t>Who</a:t>
            </a:r>
            <a:r>
              <a:rPr lang="en-US" altLang="en-US" dirty="0">
                <a:solidFill>
                  <a:srgbClr val="9E0000"/>
                </a:solidFill>
              </a:rPr>
              <a:t> is covered?</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7" y="1510748"/>
            <a:ext cx="11075745" cy="4757529"/>
          </a:xfrm>
        </p:spPr>
        <p:txBody>
          <a:bodyPr>
            <a:normAutofit fontScale="92500" lnSpcReduction="10000"/>
          </a:bodyPr>
          <a:lstStyle/>
          <a:p>
            <a:pPr marL="0" indent="0">
              <a:buNone/>
            </a:pPr>
            <a:r>
              <a:rPr lang="en-US" altLang="en-US" b="1" dirty="0"/>
              <a:t>These facilities are NOT required to submit:</a:t>
            </a:r>
          </a:p>
          <a:p>
            <a:r>
              <a:rPr lang="en-US" altLang="en-US" dirty="0"/>
              <a:t>Peak employment during the previous calendar year was 19 or fewer.</a:t>
            </a:r>
          </a:p>
          <a:p>
            <a:r>
              <a:rPr lang="en-US" altLang="en-US" dirty="0"/>
              <a:t>Establishment's industry is on Appendix A to </a:t>
            </a:r>
            <a:r>
              <a:rPr lang="en-US" altLang="en-US" b="1" dirty="0"/>
              <a:t>Subpart B</a:t>
            </a:r>
            <a:r>
              <a:rPr lang="en-US" altLang="en-US" dirty="0"/>
              <a:t> of OSHA’s recordkeeping regulation, regardless of the size of the establishment.</a:t>
            </a:r>
          </a:p>
          <a:p>
            <a:pPr>
              <a:spcBef>
                <a:spcPts val="0"/>
              </a:spcBef>
              <a:spcAft>
                <a:spcPts val="0"/>
              </a:spcAft>
            </a:pPr>
            <a:r>
              <a:rPr lang="en-US" altLang="en-US" dirty="0"/>
              <a:t>Establishment had a peak employment between 20 and 249 employees during the previous calendar year, AND the establishment's industry is </a:t>
            </a:r>
            <a:r>
              <a:rPr lang="en-US" altLang="en-US" b="1" dirty="0"/>
              <a:t>NOT</a:t>
            </a:r>
            <a:r>
              <a:rPr lang="en-US" altLang="en-US" dirty="0"/>
              <a:t> on Appendix A to </a:t>
            </a:r>
            <a:r>
              <a:rPr lang="en-US" altLang="en-US" b="1" dirty="0"/>
              <a:t>Subpart E</a:t>
            </a:r>
            <a:r>
              <a:rPr lang="en-US" altLang="en-US" dirty="0"/>
              <a:t> of OSHA’s recordkeeping regulation.</a:t>
            </a:r>
          </a:p>
          <a:p>
            <a:pPr marL="0" indent="0">
              <a:spcBef>
                <a:spcPts val="0"/>
              </a:spcBef>
              <a:spcAft>
                <a:spcPts val="0"/>
              </a:spcAft>
              <a:buNone/>
            </a:pPr>
            <a:endParaRPr lang="en-US" sz="2400" b="1" dirty="0"/>
          </a:p>
          <a:p>
            <a:pPr marL="0" indent="0">
              <a:spcBef>
                <a:spcPts val="0"/>
              </a:spcBef>
              <a:spcAft>
                <a:spcPts val="0"/>
              </a:spcAft>
              <a:buNone/>
            </a:pPr>
            <a:r>
              <a:rPr lang="en-US" sz="2400" b="1" dirty="0"/>
              <a:t>Notes: </a:t>
            </a:r>
          </a:p>
          <a:p>
            <a:pPr marL="0" indent="0">
              <a:spcBef>
                <a:spcPts val="0"/>
              </a:spcBef>
              <a:spcAft>
                <a:spcPts val="0"/>
              </a:spcAft>
              <a:buNone/>
            </a:pPr>
            <a:r>
              <a:rPr lang="en-US" sz="2400" b="1" dirty="0"/>
              <a:t>These criteria apply at the establishment level, not to the firm as a whole.</a:t>
            </a:r>
          </a:p>
          <a:p>
            <a:pPr marL="0" indent="0">
              <a:spcBef>
                <a:spcPts val="0"/>
              </a:spcBef>
              <a:spcAft>
                <a:spcPts val="0"/>
              </a:spcAft>
              <a:buNone/>
            </a:pPr>
            <a:r>
              <a:rPr lang="en-US" sz="2400" b="1" dirty="0"/>
              <a:t>State Plan jurisdiction should directly contact their State Plan.</a:t>
            </a:r>
          </a:p>
          <a:p>
            <a:pPr marL="0" indent="0">
              <a:spcBef>
                <a:spcPts val="0"/>
              </a:spcBef>
              <a:spcAft>
                <a:spcPts val="0"/>
              </a:spcAft>
              <a:buNone/>
            </a:pPr>
            <a:r>
              <a:rPr lang="en-US" sz="2400" b="1" dirty="0"/>
              <a:t>Use the ITA Coverage Application: </a:t>
            </a:r>
            <a:r>
              <a:rPr lang="en-US" sz="2400" b="1" dirty="0">
                <a:solidFill>
                  <a:schemeClr val="accent5"/>
                </a:solidFill>
              </a:rPr>
              <a:t>https://www.osha.gov/itareportapp</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03879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1221519" cy="511827"/>
          </a:xfrm>
        </p:spPr>
        <p:txBody>
          <a:bodyPr>
            <a:normAutofit fontScale="90000"/>
          </a:bodyPr>
          <a:lstStyle/>
          <a:p>
            <a:r>
              <a:rPr lang="en-US" altLang="en-US" sz="3600" b="0" dirty="0">
                <a:solidFill>
                  <a:srgbClr val="9E0000"/>
                </a:solidFill>
              </a:rPr>
              <a:t>NAICS Codes Exempt from Reporting Requirements*</a:t>
            </a:r>
            <a:endParaRPr lang="en-US" sz="3600"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84950" y="929149"/>
            <a:ext cx="11165312" cy="4146434"/>
          </a:xfrm>
        </p:spPr>
        <p:txBody>
          <a:bodyPr numCol="1">
            <a:noAutofit/>
          </a:bodyPr>
          <a:lstStyle/>
          <a:p>
            <a:pPr>
              <a:spcBef>
                <a:spcPts val="0"/>
              </a:spcBef>
              <a:spcAft>
                <a:spcPts val="600"/>
              </a:spcAft>
            </a:pPr>
            <a:r>
              <a:rPr lang="en-US" sz="2400" dirty="0"/>
              <a:t>82 NAICS codes exempted from reporting</a:t>
            </a:r>
          </a:p>
          <a:p>
            <a:pPr>
              <a:spcBef>
                <a:spcPts val="0"/>
              </a:spcBef>
              <a:spcAft>
                <a:spcPts val="600"/>
              </a:spcAft>
            </a:pPr>
            <a:r>
              <a:rPr lang="en-US" sz="2400" dirty="0"/>
              <a:t>Exempted are enterprises such as clothing stores, gasoline stations, various services, schools, and physician’s offices.</a:t>
            </a:r>
          </a:p>
          <a:p>
            <a:pPr>
              <a:spcBef>
                <a:spcPts val="0"/>
              </a:spcBef>
              <a:spcAft>
                <a:spcPts val="600"/>
              </a:spcAft>
            </a:pPr>
            <a:r>
              <a:rPr lang="en-US" sz="2400" dirty="0"/>
              <a:t>There are no exemptions for:</a:t>
            </a:r>
          </a:p>
          <a:p>
            <a:pPr lvl="1">
              <a:spcBef>
                <a:spcPts val="0"/>
              </a:spcBef>
              <a:spcAft>
                <a:spcPts val="600"/>
              </a:spcAft>
            </a:pPr>
            <a:r>
              <a:rPr lang="en-US" sz="1800" dirty="0"/>
              <a:t>Manufacturing </a:t>
            </a:r>
          </a:p>
          <a:p>
            <a:pPr lvl="1">
              <a:spcBef>
                <a:spcPts val="0"/>
              </a:spcBef>
              <a:spcAft>
                <a:spcPts val="600"/>
              </a:spcAft>
            </a:pPr>
            <a:r>
              <a:rPr lang="en-US" sz="1800" dirty="0"/>
              <a:t>Construction</a:t>
            </a:r>
          </a:p>
          <a:p>
            <a:pPr lvl="1">
              <a:spcBef>
                <a:spcPts val="0"/>
              </a:spcBef>
              <a:spcAft>
                <a:spcPts val="600"/>
              </a:spcAft>
            </a:pPr>
            <a:r>
              <a:rPr lang="en-US" sz="1800" dirty="0"/>
              <a:t>Agriculture and Forestry</a:t>
            </a:r>
          </a:p>
          <a:p>
            <a:pPr lvl="1">
              <a:spcBef>
                <a:spcPts val="0"/>
              </a:spcBef>
              <a:spcAft>
                <a:spcPts val="600"/>
              </a:spcAft>
            </a:pPr>
            <a:r>
              <a:rPr lang="en-US" sz="1800" dirty="0"/>
              <a:t>Utilities</a:t>
            </a:r>
          </a:p>
          <a:p>
            <a:pPr lvl="1">
              <a:spcBef>
                <a:spcPts val="0"/>
              </a:spcBef>
              <a:spcAft>
                <a:spcPts val="600"/>
              </a:spcAft>
            </a:pPr>
            <a:r>
              <a:rPr lang="en-US" sz="1800" dirty="0"/>
              <a:t>Wholesale Trade             	</a:t>
            </a:r>
            <a:endParaRPr lang="en-US" dirty="0"/>
          </a:p>
          <a:p>
            <a:pPr>
              <a:spcBef>
                <a:spcPts val="0"/>
              </a:spcBef>
              <a:spcAft>
                <a:spcPts val="600"/>
              </a:spcAft>
            </a:pPr>
            <a:r>
              <a:rPr lang="en-US" sz="2400" dirty="0"/>
              <a:t>The complete list is found in Appendix A to</a:t>
            </a:r>
            <a:r>
              <a:rPr lang="en-US" sz="2400" b="1" dirty="0"/>
              <a:t> Subpart B </a:t>
            </a:r>
            <a:r>
              <a:rPr lang="en-US" sz="2400" dirty="0"/>
              <a:t>of OSHA’s recordkeeping regulation: </a:t>
            </a:r>
            <a:r>
              <a:rPr lang="en-US" sz="1900" dirty="0">
                <a:hlinkClick r:id="rId3"/>
              </a:rPr>
              <a:t>https://www.osha.gov/laws-regs/regulations/standardnumber/1904/1904SubpartBAppA</a:t>
            </a:r>
            <a:endParaRPr lang="en-US" sz="1900" dirty="0"/>
          </a:p>
          <a:p>
            <a:pPr>
              <a:spcBef>
                <a:spcPts val="0"/>
              </a:spcBef>
              <a:spcAft>
                <a:spcPts val="600"/>
              </a:spcAft>
            </a:pPr>
            <a:endParaRPr lang="en-US" sz="2400" dirty="0"/>
          </a:p>
          <a:p>
            <a:pPr>
              <a:spcBef>
                <a:spcPts val="0"/>
              </a:spcBef>
              <a:spcAft>
                <a:spcPts val="600"/>
              </a:spcAft>
            </a:pPr>
            <a:endParaRPr lang="en-US" sz="2000" dirty="0"/>
          </a:p>
          <a:p>
            <a:pPr>
              <a:spcBef>
                <a:spcPts val="0"/>
              </a:spcBef>
              <a:spcAft>
                <a:spcPts val="600"/>
              </a:spcAft>
            </a:pPr>
            <a:endParaRPr lang="en-US" sz="2000" dirty="0"/>
          </a:p>
          <a:p>
            <a:pPr>
              <a:spcBef>
                <a:spcPts val="0"/>
              </a:spcBef>
              <a:spcAft>
                <a:spcPts val="0"/>
              </a:spcAft>
            </a:pPr>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2" name="TextBox 1">
            <a:extLst>
              <a:ext uri="{FF2B5EF4-FFF2-40B4-BE49-F238E27FC236}">
                <a16:creationId xmlns:a16="http://schemas.microsoft.com/office/drawing/2014/main" id="{4251FEC4-B1E2-D6E3-9434-60E50A1A1C53}"/>
              </a:ext>
            </a:extLst>
          </p:cNvPr>
          <p:cNvSpPr txBox="1"/>
          <p:nvPr/>
        </p:nvSpPr>
        <p:spPr>
          <a:xfrm>
            <a:off x="1389554" y="5279068"/>
            <a:ext cx="8344381" cy="1107996"/>
          </a:xfrm>
          <a:prstGeom prst="rect">
            <a:avLst/>
          </a:prstGeom>
          <a:noFill/>
        </p:spPr>
        <p:txBody>
          <a:bodyPr wrap="square" rtlCol="0">
            <a:spAutoFit/>
          </a:bodyPr>
          <a:lstStyle/>
          <a:p>
            <a:r>
              <a:rPr lang="en-US" dirty="0"/>
              <a:t>*</a:t>
            </a:r>
            <a:r>
              <a:rPr lang="en-US" sz="1600" b="1" dirty="0"/>
              <a:t>unless asked in writing by OSHA, the Bureau of Labor Statistics (BLS), or a state agency operating under the authority of OSHA or the BLS. </a:t>
            </a:r>
          </a:p>
          <a:p>
            <a:r>
              <a:rPr lang="en-US" sz="1600" b="1" dirty="0"/>
              <a:t>All employers must report to OSHA any employee's fatality, in-patient hospitalization, amputation, or loss of an eye.</a:t>
            </a:r>
          </a:p>
        </p:txBody>
      </p:sp>
    </p:spTree>
    <p:extLst>
      <p:ext uri="{BB962C8B-B14F-4D97-AF65-F5344CB8AC3E}">
        <p14:creationId xmlns:p14="http://schemas.microsoft.com/office/powerpoint/2010/main" val="312644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457200" y="781757"/>
            <a:ext cx="11734800" cy="511827"/>
          </a:xfrm>
        </p:spPr>
        <p:txBody>
          <a:bodyPr>
            <a:normAutofit fontScale="90000"/>
          </a:bodyPr>
          <a:lstStyle/>
          <a:p>
            <a:r>
              <a:rPr lang="en-US" altLang="en-US" sz="3600" b="0" dirty="0">
                <a:solidFill>
                  <a:srgbClr val="9E0000"/>
                </a:solidFill>
              </a:rPr>
              <a:t>Designated Industries for Annual Electronic Reporting -  Establishments With 20 or More but Fewer Than 250 Employees</a:t>
            </a:r>
            <a:endParaRPr lang="en-US" sz="3600" b="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0202" y="1963063"/>
            <a:ext cx="10519154" cy="945929"/>
          </a:xfrm>
        </p:spPr>
        <p:txBody>
          <a:bodyPr numCol="2">
            <a:noAutofit/>
          </a:bodyPr>
          <a:lstStyle/>
          <a:p>
            <a:pPr marL="0" indent="0">
              <a:spcBef>
                <a:spcPts val="0"/>
              </a:spcBef>
              <a:spcAft>
                <a:spcPts val="600"/>
              </a:spcAft>
              <a:buNone/>
            </a:pPr>
            <a:r>
              <a:rPr lang="en-US" altLang="en-US" sz="3200" b="1" dirty="0"/>
              <a:t>11	</a:t>
            </a:r>
            <a:r>
              <a:rPr lang="en-US" altLang="en-US" b="1" dirty="0"/>
              <a:t>Agriculture, forestry,                                 	fishing, hunting.</a:t>
            </a:r>
          </a:p>
          <a:p>
            <a:pPr marL="0" indent="0">
              <a:spcBef>
                <a:spcPts val="0"/>
              </a:spcBef>
              <a:spcAft>
                <a:spcPts val="600"/>
              </a:spcAft>
              <a:buNone/>
            </a:pPr>
            <a:r>
              <a:rPr lang="en-US" altLang="en-US" sz="3200" b="1" dirty="0"/>
              <a:t>22	Utilities.</a:t>
            </a:r>
          </a:p>
          <a:p>
            <a:pPr marL="0" indent="0">
              <a:spcBef>
                <a:spcPts val="0"/>
              </a:spcBef>
              <a:spcAft>
                <a:spcPts val="600"/>
              </a:spcAft>
              <a:buNone/>
            </a:pPr>
            <a:r>
              <a:rPr lang="en-US" altLang="en-US" sz="3200" b="1" dirty="0"/>
              <a:t>23	Construction.</a:t>
            </a:r>
          </a:p>
          <a:p>
            <a:pPr marL="0" indent="0">
              <a:spcBef>
                <a:spcPts val="0"/>
              </a:spcBef>
              <a:spcAft>
                <a:spcPts val="600"/>
              </a:spcAft>
              <a:buNone/>
            </a:pPr>
            <a:r>
              <a:rPr lang="en-US" altLang="en-US" sz="3200" b="1" dirty="0"/>
              <a:t>31-33	Manufacturing.</a:t>
            </a:r>
          </a:p>
          <a:p>
            <a:pPr marL="0" indent="0">
              <a:spcBef>
                <a:spcPts val="0"/>
              </a:spcBef>
              <a:spcAft>
                <a:spcPts val="600"/>
              </a:spcAft>
              <a:buNone/>
            </a:pPr>
            <a:r>
              <a:rPr lang="en-US" altLang="en-US" sz="3200" b="1" dirty="0"/>
              <a:t>42	Wholesale trade.</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6" name="TextBox 5">
            <a:extLst>
              <a:ext uri="{FF2B5EF4-FFF2-40B4-BE49-F238E27FC236}">
                <a16:creationId xmlns:a16="http://schemas.microsoft.com/office/drawing/2014/main" id="{EE839162-ACDE-7D6D-255F-20FEAABDDA11}"/>
              </a:ext>
            </a:extLst>
          </p:cNvPr>
          <p:cNvSpPr txBox="1"/>
          <p:nvPr/>
        </p:nvSpPr>
        <p:spPr>
          <a:xfrm>
            <a:off x="648929" y="3878827"/>
            <a:ext cx="10781071" cy="2569934"/>
          </a:xfrm>
          <a:prstGeom prst="rect">
            <a:avLst/>
          </a:prstGeom>
          <a:noFill/>
        </p:spPr>
        <p:txBody>
          <a:bodyPr wrap="square" rtlCol="0">
            <a:spAutoFit/>
          </a:bodyPr>
          <a:lstStyle/>
          <a:p>
            <a:r>
              <a:rPr lang="en-US" sz="2300" dirty="0"/>
              <a:t>There are 61 additional codes that are required to report ranging from grocery stores to department stores, trucking, warehousing, hospitals, and residential care facilities.</a:t>
            </a:r>
          </a:p>
          <a:p>
            <a:endParaRPr lang="en-US" sz="2300" dirty="0"/>
          </a:p>
          <a:p>
            <a:r>
              <a:rPr lang="en-US" sz="2300" dirty="0"/>
              <a:t>See the list at Appendix A to </a:t>
            </a:r>
            <a:r>
              <a:rPr lang="en-US" sz="2300" b="1" dirty="0"/>
              <a:t>Subpart E</a:t>
            </a:r>
            <a:r>
              <a:rPr lang="en-US" sz="2300" dirty="0"/>
              <a:t> of OSHA’s recordkeeping regulation:                     </a:t>
            </a:r>
            <a:r>
              <a:rPr lang="en-US" sz="2300" dirty="0">
                <a:hlinkClick r:id="rId3"/>
              </a:rPr>
              <a:t>https://www.osha.gov/laws-regs/regulations/standardnumber/1904/1904.41AppA</a:t>
            </a:r>
            <a:endParaRPr lang="en-US" sz="2300" dirty="0"/>
          </a:p>
          <a:p>
            <a:r>
              <a:rPr lang="en-US" sz="2300" dirty="0"/>
              <a:t> </a:t>
            </a:r>
          </a:p>
        </p:txBody>
      </p:sp>
    </p:spTree>
    <p:extLst>
      <p:ext uri="{BB962C8B-B14F-4D97-AF65-F5344CB8AC3E}">
        <p14:creationId xmlns:p14="http://schemas.microsoft.com/office/powerpoint/2010/main" val="174907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18995" y="530526"/>
            <a:ext cx="10378443" cy="1325563"/>
          </a:xfrm>
        </p:spPr>
        <p:txBody>
          <a:bodyPr>
            <a:normAutofit fontScale="90000"/>
          </a:bodyPr>
          <a:lstStyle/>
          <a:p>
            <a:r>
              <a:rPr lang="en-US" altLang="en-US" sz="4900" dirty="0">
                <a:solidFill>
                  <a:srgbClr val="9E0000"/>
                </a:solidFill>
              </a:rPr>
              <a:t>When</a:t>
            </a:r>
            <a:r>
              <a:rPr lang="en-US" altLang="en-US" dirty="0">
                <a:solidFill>
                  <a:srgbClr val="9E0000"/>
                </a:solidFill>
              </a:rPr>
              <a:t> must covered establishments submit their completed Form 300A?</a:t>
            </a:r>
            <a:br>
              <a:rPr lang="en-US" altLang="en-US" dirty="0">
                <a:solidFill>
                  <a:srgbClr val="9E0000"/>
                </a:solidFill>
              </a:rPr>
            </a:b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7" y="1734589"/>
            <a:ext cx="10864780" cy="4344785"/>
          </a:xfrm>
        </p:spPr>
        <p:txBody>
          <a:bodyPr>
            <a:normAutofit fontScale="25000" lnSpcReduction="20000"/>
          </a:bodyPr>
          <a:lstStyle/>
          <a:p>
            <a:pPr>
              <a:lnSpc>
                <a:spcPct val="120000"/>
              </a:lnSpc>
              <a:spcBef>
                <a:spcPts val="0"/>
              </a:spcBef>
              <a:spcAft>
                <a:spcPts val="600"/>
              </a:spcAft>
            </a:pPr>
            <a:r>
              <a:rPr lang="en-US" altLang="en-US" sz="7600" b="1" dirty="0"/>
              <a:t>March 2</a:t>
            </a:r>
            <a:r>
              <a:rPr lang="en-US" altLang="en-US" sz="7600" dirty="0"/>
              <a:t> of the year after the calendar year covered by the forms </a:t>
            </a:r>
          </a:p>
          <a:p>
            <a:pPr marL="0" indent="0">
              <a:lnSpc>
                <a:spcPct val="120000"/>
              </a:lnSpc>
              <a:spcBef>
                <a:spcPts val="0"/>
              </a:spcBef>
              <a:spcAft>
                <a:spcPts val="600"/>
              </a:spcAft>
              <a:buNone/>
            </a:pPr>
            <a:r>
              <a:rPr lang="en-US" altLang="en-US" sz="7600" dirty="0"/>
              <a:t>    (March 2, 2023 for the forms covering calendar year 2022).</a:t>
            </a:r>
          </a:p>
          <a:p>
            <a:pPr>
              <a:lnSpc>
                <a:spcPct val="120000"/>
              </a:lnSpc>
              <a:spcBef>
                <a:spcPts val="0"/>
              </a:spcBef>
              <a:spcAft>
                <a:spcPts val="600"/>
              </a:spcAft>
            </a:pPr>
            <a:r>
              <a:rPr lang="en-US" altLang="en-US" sz="7600" dirty="0"/>
              <a:t>If March 2 has passed, 300A data must still be reported until December 31.</a:t>
            </a:r>
          </a:p>
          <a:p>
            <a:pPr marL="0" indent="0">
              <a:lnSpc>
                <a:spcPct val="120000"/>
              </a:lnSpc>
              <a:spcBef>
                <a:spcPts val="0"/>
              </a:spcBef>
              <a:spcAft>
                <a:spcPts val="600"/>
              </a:spcAft>
              <a:buNone/>
            </a:pPr>
            <a:endParaRPr lang="en-US" altLang="en-US" sz="7600" dirty="0"/>
          </a:p>
          <a:p>
            <a:pPr marL="0" indent="0">
              <a:lnSpc>
                <a:spcPct val="120000"/>
              </a:lnSpc>
              <a:spcBef>
                <a:spcPts val="0"/>
              </a:spcBef>
              <a:spcAft>
                <a:spcPts val="600"/>
              </a:spcAft>
              <a:buNone/>
            </a:pPr>
            <a:r>
              <a:rPr lang="en-US" altLang="en-US" sz="7600" b="1" dirty="0"/>
              <a:t>Other important dates/timeframes:</a:t>
            </a:r>
          </a:p>
          <a:p>
            <a:pPr>
              <a:lnSpc>
                <a:spcPct val="120000"/>
              </a:lnSpc>
              <a:spcBef>
                <a:spcPts val="0"/>
              </a:spcBef>
              <a:spcAft>
                <a:spcPts val="600"/>
              </a:spcAft>
            </a:pPr>
            <a:r>
              <a:rPr lang="en-US" altLang="en-US" sz="7600" dirty="0"/>
              <a:t>The 300A annual summary must still be posted no later than </a:t>
            </a:r>
            <a:r>
              <a:rPr lang="en-US" altLang="en-US" sz="7600" b="1" dirty="0"/>
              <a:t>February 1 </a:t>
            </a:r>
            <a:r>
              <a:rPr lang="en-US" altLang="en-US" sz="7600" dirty="0"/>
              <a:t>and posted until April 30.</a:t>
            </a:r>
          </a:p>
          <a:p>
            <a:pPr>
              <a:lnSpc>
                <a:spcPct val="120000"/>
              </a:lnSpc>
              <a:spcBef>
                <a:spcPts val="0"/>
              </a:spcBef>
              <a:spcAft>
                <a:spcPts val="600"/>
              </a:spcAft>
            </a:pPr>
            <a:r>
              <a:rPr lang="en-US" altLang="en-US" sz="7600" dirty="0"/>
              <a:t>Within seven (7) calendar days, enter each recordable injury or illness on the OSHA 300 Log and 301 Incident Report (or equivalent). </a:t>
            </a:r>
          </a:p>
          <a:p>
            <a:pPr>
              <a:lnSpc>
                <a:spcPct val="120000"/>
              </a:lnSpc>
              <a:spcBef>
                <a:spcPts val="0"/>
              </a:spcBef>
              <a:spcAft>
                <a:spcPts val="600"/>
              </a:spcAft>
            </a:pPr>
            <a:r>
              <a:rPr lang="en-US" altLang="en-US" sz="7600" dirty="0"/>
              <a:t>Report within eight (8) hours after the death of any employee as a result of a work-related incident.</a:t>
            </a:r>
          </a:p>
          <a:p>
            <a:pPr>
              <a:lnSpc>
                <a:spcPct val="120000"/>
              </a:lnSpc>
              <a:spcBef>
                <a:spcPts val="0"/>
              </a:spcBef>
              <a:spcAft>
                <a:spcPts val="600"/>
              </a:spcAft>
            </a:pPr>
            <a:r>
              <a:rPr lang="en-US" altLang="en-US" sz="7600" dirty="0"/>
              <a:t>Report within twenty-four (24) hours after the in-patient hospitalization of one or more employees or an employee's amputation or an employee's loss of an eye, as a result of a work-related incident.</a:t>
            </a:r>
          </a:p>
          <a:p>
            <a:endParaRPr lang="en-US" altLang="en-US" sz="8000" dirty="0"/>
          </a:p>
          <a:p>
            <a:endParaRPr lang="en-US"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54338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2122312" y="1307236"/>
            <a:ext cx="8048978" cy="1325563"/>
          </a:xfrm>
        </p:spPr>
        <p:txBody>
          <a:bodyPr>
            <a:normAutofit/>
          </a:bodyPr>
          <a:lstStyle/>
          <a:p>
            <a:pPr algn="ctr"/>
            <a:r>
              <a:rPr lang="en-US" altLang="en-US" u="sng" dirty="0">
                <a:solidFill>
                  <a:srgbClr val="9E0000"/>
                </a:solidFill>
              </a:rPr>
              <a:t>OSHA’s Revised Injury &amp; Illness Tracking Application</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93866" y="2911820"/>
            <a:ext cx="10515600" cy="2973590"/>
          </a:xfrm>
        </p:spPr>
        <p:txBody>
          <a:bodyPr>
            <a:normAutofit/>
          </a:bodyPr>
          <a:lstStyle/>
          <a:p>
            <a:pPr marL="0" indent="0" algn="ctr">
              <a:buNone/>
            </a:pPr>
            <a:r>
              <a:rPr lang="en-US" altLang="en-US" sz="2000" b="1" u="sng" dirty="0"/>
              <a:t>Webinar General Info</a:t>
            </a:r>
            <a:br>
              <a:rPr lang="en-US" altLang="en-US" sz="2000" dirty="0"/>
            </a:br>
            <a:r>
              <a:rPr lang="en-US" altLang="en-US" sz="2000" dirty="0"/>
              <a:t>PowerPoint Presentation</a:t>
            </a:r>
            <a:br>
              <a:rPr lang="en-US" altLang="en-US" sz="2000" dirty="0"/>
            </a:br>
            <a:r>
              <a:rPr lang="en-US" altLang="en-US" sz="2000" dirty="0"/>
              <a:t>Q&amp;A</a:t>
            </a:r>
            <a:br>
              <a:rPr lang="en-US" altLang="en-US" sz="2000" dirty="0"/>
            </a:br>
            <a:br>
              <a:rPr lang="en-US" altLang="en-US" sz="2000" b="1" u="sng" dirty="0"/>
            </a:br>
            <a:r>
              <a:rPr lang="en-US" altLang="en-US" sz="2000" b="1" u="sng" dirty="0"/>
              <a:t>Questions</a:t>
            </a:r>
            <a:r>
              <a:rPr lang="en-US" altLang="en-US" sz="2000" b="1" dirty="0"/>
              <a:t> </a:t>
            </a:r>
            <a:br>
              <a:rPr lang="en-US" altLang="en-US" sz="2000" b="1" dirty="0"/>
            </a:br>
            <a:r>
              <a:rPr lang="en-US" altLang="en-US" sz="2000" dirty="0"/>
              <a:t>Chat is open to submit questions.</a:t>
            </a:r>
            <a:br>
              <a:rPr lang="en-US" altLang="en-US" sz="2000" dirty="0"/>
            </a:br>
            <a:r>
              <a:rPr lang="en-US" altLang="en-US" sz="2000" dirty="0"/>
              <a:t>We will be answering questions through this chat feature. If due to the technical nature of the question a more thorough response is required, we will post the answer on our website within seven days of the webinar.</a:t>
            </a:r>
            <a:endParaRPr lang="en-US" sz="2000" dirty="0"/>
          </a:p>
        </p:txBody>
      </p:sp>
      <p:sp>
        <p:nvSpPr>
          <p:cNvPr id="4" name="TextBox 4">
            <a:extLst>
              <a:ext uri="{FF2B5EF4-FFF2-40B4-BE49-F238E27FC236}">
                <a16:creationId xmlns:a16="http://schemas.microsoft.com/office/drawing/2014/main" id="{0DBEB457-DF2D-408D-86B0-30630C57FA3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6640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18995" y="530526"/>
            <a:ext cx="10378443" cy="1325563"/>
          </a:xfrm>
        </p:spPr>
        <p:txBody>
          <a:bodyPr>
            <a:normAutofit fontScale="90000"/>
          </a:bodyPr>
          <a:lstStyle/>
          <a:p>
            <a:r>
              <a:rPr lang="en-US" altLang="en-US" sz="4900" dirty="0">
                <a:solidFill>
                  <a:srgbClr val="9E0000"/>
                </a:solidFill>
              </a:rPr>
              <a:t>What</a:t>
            </a:r>
            <a:r>
              <a:rPr lang="en-US" altLang="en-US" dirty="0">
                <a:solidFill>
                  <a:srgbClr val="9E0000"/>
                </a:solidFill>
              </a:rPr>
              <a:t> must covered establishments submit?</a:t>
            </a:r>
            <a:br>
              <a:rPr lang="en-US" altLang="en-US" dirty="0">
                <a:solidFill>
                  <a:srgbClr val="9E0000"/>
                </a:solidFill>
              </a:rPr>
            </a:b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altLang="en-US" sz="4000" dirty="0"/>
              <a:t>Covered establishments must electronically submit information from their OSHA Form 300A.</a:t>
            </a:r>
          </a:p>
          <a:p>
            <a:endParaRPr lang="en-US"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B3D601D0-C17C-8AA8-F7A3-72CBDBCDC0C1}"/>
              </a:ext>
            </a:extLst>
          </p:cNvPr>
          <p:cNvPicPr>
            <a:picLocks noChangeAspect="1"/>
          </p:cNvPicPr>
          <p:nvPr/>
        </p:nvPicPr>
        <p:blipFill rotWithShape="1">
          <a:blip r:embed="rId3"/>
          <a:srcRect l="14395" t="17618" r="19194" b="10949"/>
          <a:stretch/>
        </p:blipFill>
        <p:spPr>
          <a:xfrm>
            <a:off x="4159045" y="3123138"/>
            <a:ext cx="4719484" cy="2854041"/>
          </a:xfrm>
          <a:prstGeom prst="rect">
            <a:avLst/>
          </a:prstGeom>
          <a:ln>
            <a:solidFill>
              <a:schemeClr val="tx1"/>
            </a:solidFill>
          </a:ln>
        </p:spPr>
      </p:pic>
    </p:spTree>
    <p:extLst>
      <p:ext uri="{BB962C8B-B14F-4D97-AF65-F5344CB8AC3E}">
        <p14:creationId xmlns:p14="http://schemas.microsoft.com/office/powerpoint/2010/main" val="70636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18995" y="530526"/>
            <a:ext cx="10378443" cy="1325563"/>
          </a:xfrm>
        </p:spPr>
        <p:txBody>
          <a:bodyPr>
            <a:normAutofit/>
          </a:bodyPr>
          <a:lstStyle/>
          <a:p>
            <a:r>
              <a:rPr lang="en-US" altLang="en-US" sz="5400" dirty="0"/>
              <a:t>How</a:t>
            </a:r>
            <a:r>
              <a:rPr lang="en-US" altLang="en-US" sz="4400" dirty="0"/>
              <a:t> do I submit my establishment data?</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fontScale="25000" lnSpcReduction="20000"/>
          </a:bodyPr>
          <a:lstStyle/>
          <a:p>
            <a:pPr marL="0" indent="0">
              <a:buNone/>
            </a:pPr>
            <a:r>
              <a:rPr lang="en-US" altLang="en-US" sz="9600" dirty="0"/>
              <a:t>OSHA secure website offers three options:</a:t>
            </a:r>
          </a:p>
          <a:p>
            <a:pPr marL="0" marR="0" lvl="0" indent="0" algn="l" defTabSz="914377" rtl="0" eaLnBrk="1" fontAlgn="auto" latinLnBrk="0" hangingPunct="1">
              <a:lnSpc>
                <a:spcPct val="100000"/>
              </a:lnSpc>
              <a:spcBef>
                <a:spcPts val="1000"/>
              </a:spcBef>
              <a:spcAft>
                <a:spcPts val="1000"/>
              </a:spcAft>
              <a:buClrTx/>
              <a:buSzTx/>
              <a:buNone/>
              <a:tabLst/>
              <a:defRPr/>
            </a:pPr>
            <a:r>
              <a:rPr lang="en-US" altLang="en-US" sz="9600" b="1" dirty="0"/>
              <a:t>1.         EASIEST</a:t>
            </a:r>
            <a:r>
              <a:rPr lang="en-US" altLang="en-US" sz="9600" dirty="0"/>
              <a:t> to enter data into a web form. </a:t>
            </a:r>
          </a:p>
          <a:p>
            <a:pPr lvl="2">
              <a:lnSpc>
                <a:spcPct val="120000"/>
              </a:lnSpc>
              <a:spcBef>
                <a:spcPts val="0"/>
              </a:spcBef>
              <a:spcAft>
                <a:spcPts val="600"/>
              </a:spcAft>
              <a:defRPr/>
            </a:pPr>
            <a:r>
              <a:rPr kumimoji="0" lang="en-US" altLang="en-US" sz="9600" b="0" i="0" u="none" strike="noStrike" kern="1200" cap="none" spc="0" normalizeH="0" baseline="0" noProof="0" dirty="0">
                <a:ln>
                  <a:noFill/>
                </a:ln>
                <a:solidFill>
                  <a:srgbClr val="000000"/>
                </a:solidFill>
                <a:effectLst/>
                <a:uLnTx/>
                <a:uFillTx/>
                <a:latin typeface="Constantia"/>
                <a:ea typeface="+mn-ea"/>
                <a:cs typeface="+mn-cs"/>
              </a:rPr>
              <a:t>Click on "Create Establishment" </a:t>
            </a:r>
          </a:p>
          <a:p>
            <a:pPr lvl="2">
              <a:lnSpc>
                <a:spcPct val="120000"/>
              </a:lnSpc>
              <a:spcBef>
                <a:spcPts val="0"/>
              </a:spcBef>
              <a:spcAft>
                <a:spcPts val="600"/>
              </a:spcAft>
              <a:defRPr/>
            </a:pPr>
            <a:r>
              <a:rPr lang="en-US" altLang="en-US" sz="9600" dirty="0">
                <a:solidFill>
                  <a:srgbClr val="000000"/>
                </a:solidFill>
                <a:latin typeface="Constantia"/>
              </a:rPr>
              <a:t>F</a:t>
            </a:r>
            <a:r>
              <a:rPr kumimoji="0" lang="en-US" altLang="en-US" sz="9600" b="0" i="0" u="none" strike="noStrike" kern="1200" cap="none" spc="0" normalizeH="0" baseline="0" noProof="0" dirty="0">
                <a:ln>
                  <a:noFill/>
                </a:ln>
                <a:solidFill>
                  <a:srgbClr val="000000"/>
                </a:solidFill>
                <a:effectLst/>
                <a:uLnTx/>
                <a:uFillTx/>
                <a:latin typeface="Constantia"/>
                <a:ea typeface="+mn-ea"/>
                <a:cs typeface="+mn-cs"/>
              </a:rPr>
              <a:t>ill out two web forms for each establishment and you're finished. </a:t>
            </a:r>
          </a:p>
          <a:p>
            <a:pPr lvl="2">
              <a:lnSpc>
                <a:spcPct val="120000"/>
              </a:lnSpc>
              <a:spcBef>
                <a:spcPts val="0"/>
              </a:spcBef>
              <a:spcAft>
                <a:spcPts val="600"/>
              </a:spcAft>
              <a:defRPr/>
            </a:pPr>
            <a:r>
              <a:rPr lang="en-US" altLang="en-US" sz="9600" dirty="0">
                <a:solidFill>
                  <a:srgbClr val="000000"/>
                </a:solidFill>
                <a:latin typeface="Constantia"/>
              </a:rPr>
              <a:t>Once </a:t>
            </a:r>
            <a:r>
              <a:rPr kumimoji="0" lang="en-US" altLang="en-US" sz="9600" b="0" i="0" u="none" strike="noStrike" kern="1200" cap="none" spc="0" normalizeH="0" baseline="0" noProof="0" dirty="0">
                <a:ln>
                  <a:noFill/>
                </a:ln>
                <a:solidFill>
                  <a:srgbClr val="000000"/>
                </a:solidFill>
                <a:effectLst/>
                <a:uLnTx/>
                <a:uFillTx/>
                <a:latin typeface="Constantia"/>
                <a:ea typeface="+mn-ea"/>
                <a:cs typeface="+mn-cs"/>
              </a:rPr>
              <a:t>establishment information is entered, you only need to click on “View establishment list” and provide the new 300A summary data.</a:t>
            </a:r>
          </a:p>
          <a:p>
            <a:pPr marL="742950" indent="-742950">
              <a:buAutoNum type="arabicPeriod" startAt="2"/>
            </a:pPr>
            <a:r>
              <a:rPr lang="en-US" altLang="en-US" sz="9600" dirty="0"/>
              <a:t>Users can upload a CSV file to process multiple establishments at the same time. </a:t>
            </a:r>
          </a:p>
          <a:p>
            <a:pPr marL="742950" indent="-742950">
              <a:buAutoNum type="arabicPeriod" startAt="2"/>
            </a:pPr>
            <a:r>
              <a:rPr lang="en-US" altLang="en-US" sz="9600" dirty="0"/>
              <a:t>Users of automated recordkeeping systems will have the ability to transmit data electronically via an API (application programming interface).</a:t>
            </a:r>
          </a:p>
          <a:p>
            <a:endParaRPr lang="en-US" altLang="en-US" sz="4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8547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OUTLINE:</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altLang="en-US" b="1" strike="dblStrike" dirty="0"/>
              <a:t>Revised Process Online ITA</a:t>
            </a:r>
          </a:p>
          <a:p>
            <a:r>
              <a:rPr lang="en-US" b="1" strike="dblStrike" dirty="0"/>
              <a:t>Data Submittal Requirements Overview</a:t>
            </a:r>
          </a:p>
          <a:p>
            <a:r>
              <a:rPr lang="en-US" b="1" dirty="0"/>
              <a:t>Recording Injuries and Illnesses and Common Errors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139903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RECORDING INJURIES &amp; ILLNESSES: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717296" cy="4344785"/>
          </a:xfrm>
        </p:spPr>
        <p:txBody>
          <a:bodyPr>
            <a:normAutofit/>
          </a:bodyPr>
          <a:lstStyle/>
          <a:p>
            <a:r>
              <a:rPr lang="en-US" b="1" dirty="0"/>
              <a:t>Injury and Illness Incident Report – Form 301</a:t>
            </a:r>
          </a:p>
          <a:p>
            <a:pPr lvl="1"/>
            <a:r>
              <a:rPr lang="en-US" b="1" dirty="0"/>
              <a:t>Often replaced by Workers’ Compensation Insurance Form</a:t>
            </a:r>
          </a:p>
          <a:p>
            <a:pPr lvl="1"/>
            <a:r>
              <a:rPr lang="en-US" b="1" dirty="0"/>
              <a:t>Complete within 7 days of recognizing incident is recordable</a:t>
            </a:r>
          </a:p>
          <a:p>
            <a:r>
              <a:rPr lang="en-US" b="1" dirty="0"/>
              <a:t>Log of Work-Related Injuries and Illnesses – Form 300</a:t>
            </a:r>
          </a:p>
          <a:p>
            <a:pPr lvl="1"/>
            <a:r>
              <a:rPr lang="en-US" b="1" dirty="0"/>
              <a:t>Update within 7 days of recognizing incident is recordable</a:t>
            </a:r>
          </a:p>
          <a:p>
            <a:r>
              <a:rPr lang="en-US" b="1" dirty="0"/>
              <a:t>Summary of Work-Related Injuries and Illnesses – Form 300A</a:t>
            </a:r>
          </a:p>
          <a:p>
            <a:pPr marL="0" indent="0">
              <a:spcBef>
                <a:spcPts val="0"/>
              </a:spcBef>
              <a:spcAft>
                <a:spcPts val="0"/>
              </a:spcAft>
              <a:buNone/>
            </a:pPr>
            <a:r>
              <a:rPr lang="en-US" sz="2400" b="1" dirty="0"/>
              <a:t>Instructions and Forms available in Excel or PDF Fillable Format:</a:t>
            </a:r>
          </a:p>
          <a:p>
            <a:pPr marL="0" indent="0">
              <a:spcBef>
                <a:spcPts val="0"/>
              </a:spcBef>
              <a:spcAft>
                <a:spcPts val="0"/>
              </a:spcAft>
              <a:buNone/>
            </a:pPr>
            <a:r>
              <a:rPr lang="en-US" sz="2400" b="1" dirty="0"/>
              <a:t> </a:t>
            </a:r>
            <a:r>
              <a:rPr lang="en-US" sz="2400" b="1" dirty="0">
                <a:hlinkClick r:id="rId2"/>
              </a:rPr>
              <a:t>https://www.osha.gov/recordkeeping/forms</a:t>
            </a:r>
            <a:endParaRPr lang="en-US" sz="2400" b="1" dirty="0"/>
          </a:p>
          <a:p>
            <a:pPr marL="0" indent="0">
              <a:spcBef>
                <a:spcPts val="0"/>
              </a:spcBef>
              <a:spcAft>
                <a:spcPts val="0"/>
              </a:spcAft>
              <a:buNone/>
            </a:pPr>
            <a:endParaRPr lang="en-US" sz="2400" b="1" dirty="0"/>
          </a:p>
          <a:p>
            <a:pPr marL="0" indent="0">
              <a:buNone/>
            </a:pPr>
            <a:endParaRPr lang="en-US" b="1" dirty="0"/>
          </a:p>
          <a:p>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58965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9"/>
            <a:ext cx="10378443" cy="1342010"/>
          </a:xfrm>
        </p:spPr>
        <p:txBody>
          <a:bodyPr/>
          <a:lstStyle/>
          <a:p>
            <a:r>
              <a:rPr lang="en-US" altLang="en-US" dirty="0">
                <a:solidFill>
                  <a:srgbClr val="9E0000"/>
                </a:solidFill>
              </a:rPr>
              <a:t>RECORDING INJURIES &amp; ILLNESSES: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30691" y="1415846"/>
            <a:ext cx="10717296" cy="5002742"/>
          </a:xfrm>
        </p:spPr>
        <p:txBody>
          <a:bodyPr>
            <a:normAutofit fontScale="85000" lnSpcReduction="20000"/>
          </a:bodyPr>
          <a:lstStyle/>
          <a:p>
            <a:r>
              <a:rPr lang="en-US" b="1" dirty="0"/>
              <a:t>Death</a:t>
            </a:r>
          </a:p>
          <a:p>
            <a:r>
              <a:rPr lang="en-US" b="1" dirty="0"/>
              <a:t>Loss of consciousness</a:t>
            </a:r>
          </a:p>
          <a:p>
            <a:r>
              <a:rPr lang="en-US" b="1" dirty="0"/>
              <a:t>Days away from work</a:t>
            </a:r>
          </a:p>
          <a:p>
            <a:r>
              <a:rPr lang="en-US" b="1" dirty="0"/>
              <a:t>Restricted work activity or job transfer, or</a:t>
            </a:r>
          </a:p>
          <a:p>
            <a:r>
              <a:rPr lang="en-US" b="1" dirty="0"/>
              <a:t>Medical treatment beyond first aid</a:t>
            </a:r>
          </a:p>
          <a:p>
            <a:pPr marL="0" indent="0">
              <a:buNone/>
            </a:pPr>
            <a:r>
              <a:rPr lang="en-US" sz="2400" b="1" dirty="0"/>
              <a:t>Also, significant work-related injury or illness diagnosed by a physician or other licensed health care professional, work-related case involving cancer, chronic irreversible disease, a fractured or cracked bone, or a punctured eardrum, contaminated needlestick, removal under the requirements of an OSHA health standard, tuberculosis infection, or a Standard Threshold Shift (STS) in hearing.</a:t>
            </a:r>
          </a:p>
          <a:p>
            <a:pPr marL="0" indent="0">
              <a:buNone/>
            </a:pPr>
            <a:r>
              <a:rPr lang="en-US" sz="2400" b="1" dirty="0"/>
              <a:t>Specific questions – see Standard Interpretations of the Recordkeeping Standard:  </a:t>
            </a:r>
            <a:r>
              <a:rPr lang="en-US" sz="2400" b="1" dirty="0">
                <a:hlinkClick r:id="rId3"/>
              </a:rPr>
              <a:t>https://www.osha.gov/recordkeeping/interpretations</a:t>
            </a:r>
            <a:endParaRPr lang="en-US" sz="2400" b="1" dirty="0"/>
          </a:p>
          <a:p>
            <a:pPr marL="0" indent="0">
              <a:buNone/>
            </a:pPr>
            <a:endParaRPr lang="en-US" sz="2400" b="1" dirty="0"/>
          </a:p>
          <a:p>
            <a:pPr marL="0" indent="0">
              <a:buNone/>
            </a:pPr>
            <a:endParaRPr lang="en-US" sz="2400" b="1" dirty="0"/>
          </a:p>
          <a:p>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61467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300 LOG:</a:t>
            </a:r>
            <a:endParaRPr lang="en-US"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7" name="Content Placeholder 6">
            <a:extLst>
              <a:ext uri="{FF2B5EF4-FFF2-40B4-BE49-F238E27FC236}">
                <a16:creationId xmlns:a16="http://schemas.microsoft.com/office/drawing/2014/main" id="{93E8CC06-AD70-6B72-2DEA-CD452D74E321}"/>
              </a:ext>
            </a:extLst>
          </p:cNvPr>
          <p:cNvPicPr>
            <a:picLocks noGrp="1" noChangeAspect="1"/>
          </p:cNvPicPr>
          <p:nvPr>
            <p:ph idx="1"/>
          </p:nvPr>
        </p:nvPicPr>
        <p:blipFill rotWithShape="1">
          <a:blip r:embed="rId2"/>
          <a:srcRect l="13255" t="16713" r="14391" b="5688"/>
          <a:stretch/>
        </p:blipFill>
        <p:spPr>
          <a:xfrm>
            <a:off x="1710813" y="1474839"/>
            <a:ext cx="7949382" cy="4793226"/>
          </a:xfrm>
        </p:spPr>
      </p:pic>
    </p:spTree>
    <p:extLst>
      <p:ext uri="{BB962C8B-B14F-4D97-AF65-F5344CB8AC3E}">
        <p14:creationId xmlns:p14="http://schemas.microsoft.com/office/powerpoint/2010/main" val="1490830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038545"/>
          </a:xfrm>
        </p:spPr>
        <p:txBody>
          <a:bodyPr/>
          <a:lstStyle/>
          <a:p>
            <a:r>
              <a:rPr lang="en-US" altLang="en-US" dirty="0">
                <a:solidFill>
                  <a:srgbClr val="9E0000"/>
                </a:solidFill>
              </a:rPr>
              <a:t>300 LOG:</a:t>
            </a:r>
            <a:endParaRPr lang="en-US"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7" name="Content Placeholder 6">
            <a:extLst>
              <a:ext uri="{FF2B5EF4-FFF2-40B4-BE49-F238E27FC236}">
                <a16:creationId xmlns:a16="http://schemas.microsoft.com/office/drawing/2014/main" id="{93E8CC06-AD70-6B72-2DEA-CD452D74E321}"/>
              </a:ext>
            </a:extLst>
          </p:cNvPr>
          <p:cNvPicPr>
            <a:picLocks noGrp="1" noChangeAspect="1"/>
          </p:cNvPicPr>
          <p:nvPr>
            <p:ph idx="1"/>
          </p:nvPr>
        </p:nvPicPr>
        <p:blipFill rotWithShape="1">
          <a:blip r:embed="rId3"/>
          <a:srcRect l="13255" t="35098" r="44145" b="45562"/>
          <a:stretch/>
        </p:blipFill>
        <p:spPr>
          <a:xfrm>
            <a:off x="0" y="1084630"/>
            <a:ext cx="11680723" cy="2981412"/>
          </a:xfrm>
        </p:spPr>
      </p:pic>
      <p:sp>
        <p:nvSpPr>
          <p:cNvPr id="2" name="TextBox 1">
            <a:extLst>
              <a:ext uri="{FF2B5EF4-FFF2-40B4-BE49-F238E27FC236}">
                <a16:creationId xmlns:a16="http://schemas.microsoft.com/office/drawing/2014/main" id="{45B1040D-3730-AF62-0AF3-7C728220DC52}"/>
              </a:ext>
            </a:extLst>
          </p:cNvPr>
          <p:cNvSpPr txBox="1"/>
          <p:nvPr/>
        </p:nvSpPr>
        <p:spPr>
          <a:xfrm>
            <a:off x="1284360" y="4089803"/>
            <a:ext cx="10585342" cy="2308324"/>
          </a:xfrm>
          <a:prstGeom prst="rect">
            <a:avLst/>
          </a:prstGeom>
          <a:noFill/>
        </p:spPr>
        <p:txBody>
          <a:bodyPr wrap="square" rtlCol="0">
            <a:spAutoFit/>
          </a:bodyPr>
          <a:lstStyle/>
          <a:p>
            <a:r>
              <a:rPr lang="en-US" b="1" dirty="0"/>
              <a:t>Privacy concern cases</a:t>
            </a:r>
            <a:r>
              <a:rPr lang="en-US" dirty="0"/>
              <a:t>:</a:t>
            </a:r>
          </a:p>
          <a:p>
            <a:pPr marL="285750" indent="-285750">
              <a:buFont typeface="Arial" panose="020B0604020202020204" pitchFamily="34" charset="0"/>
              <a:buChar char="•"/>
            </a:pPr>
            <a:r>
              <a:rPr lang="en-US" dirty="0"/>
              <a:t>Injury or illness to an intimate body part or to the reproductive system</a:t>
            </a:r>
          </a:p>
          <a:p>
            <a:pPr marL="285750" indent="-285750">
              <a:buFont typeface="Arial" panose="020B0604020202020204" pitchFamily="34" charset="0"/>
              <a:buChar char="•"/>
            </a:pPr>
            <a:r>
              <a:rPr lang="en-US" dirty="0"/>
              <a:t>Injury or illness resulting from a sexual assault,</a:t>
            </a:r>
          </a:p>
          <a:p>
            <a:pPr marL="285750" indent="-285750">
              <a:buFont typeface="Arial" panose="020B0604020202020204" pitchFamily="34" charset="0"/>
              <a:buChar char="•"/>
            </a:pPr>
            <a:r>
              <a:rPr lang="en-US" dirty="0"/>
              <a:t>Mental illness,</a:t>
            </a:r>
          </a:p>
          <a:p>
            <a:pPr marL="285750" indent="-285750">
              <a:buFont typeface="Arial" panose="020B0604020202020204" pitchFamily="34" charset="0"/>
              <a:buChar char="•"/>
            </a:pPr>
            <a:r>
              <a:rPr lang="en-US" dirty="0"/>
              <a:t>HIV infection, hepatitis, or tuberculosis,</a:t>
            </a:r>
          </a:p>
          <a:p>
            <a:pPr marL="285750" indent="-285750">
              <a:buFont typeface="Arial" panose="020B0604020202020204" pitchFamily="34" charset="0"/>
              <a:buChar char="•"/>
            </a:pPr>
            <a:r>
              <a:rPr lang="en-US" dirty="0"/>
              <a:t>Needlestick injury </a:t>
            </a:r>
          </a:p>
          <a:p>
            <a:pPr marL="285750" indent="-285750">
              <a:buFont typeface="Arial" panose="020B0604020202020204" pitchFamily="34" charset="0"/>
              <a:buChar char="•"/>
            </a:pPr>
            <a:r>
              <a:rPr lang="en-US" dirty="0"/>
              <a:t>Employee independently and voluntarily requests his/her name not be entered.</a:t>
            </a:r>
          </a:p>
          <a:p>
            <a:r>
              <a:rPr lang="en-US" dirty="0"/>
              <a:t>Enter “privacy case” and keep a separate, confidential list of the case numbers and employee name(s).</a:t>
            </a:r>
          </a:p>
        </p:txBody>
      </p:sp>
    </p:spTree>
    <p:extLst>
      <p:ext uri="{BB962C8B-B14F-4D97-AF65-F5344CB8AC3E}">
        <p14:creationId xmlns:p14="http://schemas.microsoft.com/office/powerpoint/2010/main" val="63315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300 LOG:</a:t>
            </a:r>
            <a:endParaRPr lang="en-US"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7" name="Content Placeholder 6">
            <a:extLst>
              <a:ext uri="{FF2B5EF4-FFF2-40B4-BE49-F238E27FC236}">
                <a16:creationId xmlns:a16="http://schemas.microsoft.com/office/drawing/2014/main" id="{93E8CC06-AD70-6B72-2DEA-CD452D74E321}"/>
              </a:ext>
            </a:extLst>
          </p:cNvPr>
          <p:cNvPicPr>
            <a:picLocks noGrp="1" noChangeAspect="1"/>
          </p:cNvPicPr>
          <p:nvPr>
            <p:ph idx="1"/>
          </p:nvPr>
        </p:nvPicPr>
        <p:blipFill rotWithShape="1">
          <a:blip r:embed="rId3"/>
          <a:srcRect l="55920" t="35098" r="14391" b="45562"/>
          <a:stretch/>
        </p:blipFill>
        <p:spPr>
          <a:xfrm>
            <a:off x="3363883" y="1168870"/>
            <a:ext cx="8496912" cy="3111911"/>
          </a:xfrm>
        </p:spPr>
      </p:pic>
      <p:sp>
        <p:nvSpPr>
          <p:cNvPr id="2" name="TextBox 1">
            <a:extLst>
              <a:ext uri="{FF2B5EF4-FFF2-40B4-BE49-F238E27FC236}">
                <a16:creationId xmlns:a16="http://schemas.microsoft.com/office/drawing/2014/main" id="{AAD256F9-F66E-BB9B-B8F0-DDFEA4FFA202}"/>
              </a:ext>
            </a:extLst>
          </p:cNvPr>
          <p:cNvSpPr txBox="1"/>
          <p:nvPr/>
        </p:nvSpPr>
        <p:spPr>
          <a:xfrm>
            <a:off x="634182" y="4498258"/>
            <a:ext cx="11194024" cy="892552"/>
          </a:xfrm>
          <a:prstGeom prst="rect">
            <a:avLst/>
          </a:prstGeom>
          <a:noFill/>
        </p:spPr>
        <p:txBody>
          <a:bodyPr wrap="square" rtlCol="0">
            <a:spAutoFit/>
          </a:bodyPr>
          <a:lstStyle/>
          <a:p>
            <a:pPr marL="285750" indent="-285750">
              <a:buFont typeface="Arial" panose="020B0604020202020204" pitchFamily="34" charset="0"/>
              <a:buChar char="•"/>
            </a:pPr>
            <a:r>
              <a:rPr lang="en-US" sz="2800" dirty="0"/>
              <a:t>Most serious classification </a:t>
            </a:r>
            <a:r>
              <a:rPr lang="en-US" sz="2800" u="sng" dirty="0"/>
              <a:t>only</a:t>
            </a:r>
          </a:p>
          <a:p>
            <a:pPr marL="742950" lvl="1" indent="-285750">
              <a:buFont typeface="Arial" panose="020B0604020202020204" pitchFamily="34" charset="0"/>
              <a:buChar char="•"/>
            </a:pPr>
            <a:r>
              <a:rPr lang="en-US" sz="2400" dirty="0"/>
              <a:t>In case of Days Away AND Job Transfer/Restriction, enter days for both</a:t>
            </a:r>
          </a:p>
        </p:txBody>
      </p:sp>
    </p:spTree>
    <p:extLst>
      <p:ext uri="{BB962C8B-B14F-4D97-AF65-F5344CB8AC3E}">
        <p14:creationId xmlns:p14="http://schemas.microsoft.com/office/powerpoint/2010/main" val="1459942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18995" y="530526"/>
            <a:ext cx="10378443" cy="1325563"/>
          </a:xfrm>
        </p:spPr>
        <p:txBody>
          <a:bodyPr>
            <a:normAutofit/>
          </a:bodyPr>
          <a:lstStyle/>
          <a:p>
            <a:r>
              <a:rPr lang="en-US" dirty="0"/>
              <a:t>300A ANNUAL SUMMARY</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846142" y="1297859"/>
            <a:ext cx="4345858" cy="4999702"/>
          </a:xfrm>
        </p:spPr>
        <p:txBody>
          <a:bodyPr>
            <a:normAutofit lnSpcReduction="10000"/>
          </a:bodyPr>
          <a:lstStyle/>
          <a:p>
            <a:pPr>
              <a:spcAft>
                <a:spcPts val="500"/>
              </a:spcAft>
            </a:pPr>
            <a:r>
              <a:rPr lang="en-US" dirty="0"/>
              <a:t>Enter year</a:t>
            </a:r>
          </a:p>
          <a:p>
            <a:pPr>
              <a:spcAft>
                <a:spcPts val="500"/>
              </a:spcAft>
            </a:pPr>
            <a:r>
              <a:rPr lang="en-US" dirty="0"/>
              <a:t>Proper NAICS Code</a:t>
            </a:r>
          </a:p>
          <a:p>
            <a:pPr>
              <a:spcAft>
                <a:spcPts val="500"/>
              </a:spcAft>
            </a:pPr>
            <a:r>
              <a:rPr lang="en-US" dirty="0"/>
              <a:t>Signed by highest ranking company official </a:t>
            </a:r>
            <a:r>
              <a:rPr lang="en-US" sz="2400" dirty="0"/>
              <a:t>working at the establishment</a:t>
            </a:r>
          </a:p>
          <a:p>
            <a:pPr lvl="1"/>
            <a:r>
              <a:rPr lang="en-US" sz="2000" dirty="0"/>
              <a:t>Or his/her supervisor</a:t>
            </a:r>
          </a:p>
          <a:p>
            <a:pPr lvl="1"/>
            <a:r>
              <a:rPr lang="en-US" sz="2000" dirty="0"/>
              <a:t>Or an officer of the Corp.</a:t>
            </a:r>
          </a:p>
          <a:p>
            <a:pPr lvl="1"/>
            <a:r>
              <a:rPr lang="en-US" sz="2000" dirty="0"/>
              <a:t>Or the owner</a:t>
            </a:r>
          </a:p>
          <a:p>
            <a:pPr>
              <a:spcAft>
                <a:spcPts val="500"/>
              </a:spcAft>
            </a:pPr>
            <a:r>
              <a:rPr lang="en-US" dirty="0"/>
              <a:t>No blank spaces</a:t>
            </a:r>
          </a:p>
          <a:p>
            <a:pPr>
              <a:spcAft>
                <a:spcPts val="500"/>
              </a:spcAft>
            </a:pPr>
            <a:r>
              <a:rPr lang="en-US" dirty="0"/>
              <a:t>Total Cases=Total Types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 name="Picture 1">
            <a:extLst>
              <a:ext uri="{FF2B5EF4-FFF2-40B4-BE49-F238E27FC236}">
                <a16:creationId xmlns:a16="http://schemas.microsoft.com/office/drawing/2014/main" id="{4CA6BA59-7A98-A164-17DE-35375D4EAC0C}"/>
              </a:ext>
            </a:extLst>
          </p:cNvPr>
          <p:cNvPicPr>
            <a:picLocks noChangeAspect="1"/>
          </p:cNvPicPr>
          <p:nvPr/>
        </p:nvPicPr>
        <p:blipFill>
          <a:blip r:embed="rId3"/>
          <a:stretch>
            <a:fillRect/>
          </a:stretch>
        </p:blipFill>
        <p:spPr>
          <a:xfrm>
            <a:off x="265470" y="1464439"/>
            <a:ext cx="7492182" cy="4542628"/>
          </a:xfrm>
          <a:prstGeom prst="rect">
            <a:avLst/>
          </a:prstGeom>
        </p:spPr>
      </p:pic>
    </p:spTree>
    <p:extLst>
      <p:ext uri="{BB962C8B-B14F-4D97-AF65-F5344CB8AC3E}">
        <p14:creationId xmlns:p14="http://schemas.microsoft.com/office/powerpoint/2010/main" val="3321865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818995" y="530526"/>
            <a:ext cx="11373005" cy="1325563"/>
          </a:xfrm>
        </p:spPr>
        <p:txBody>
          <a:bodyPr>
            <a:normAutofit fontScale="90000"/>
          </a:bodyPr>
          <a:lstStyle/>
          <a:p>
            <a:r>
              <a:rPr lang="en-US" dirty="0"/>
              <a:t>Total Recordable Case (TRC) Rate</a:t>
            </a:r>
            <a:br>
              <a:rPr lang="en-US" dirty="0"/>
            </a:br>
            <a:r>
              <a:rPr lang="en-US" dirty="0"/>
              <a:t>Days, Away, Restricted or Transferred (DART) Rate</a:t>
            </a:r>
          </a:p>
        </p:txBody>
      </p:sp>
      <p:pic>
        <p:nvPicPr>
          <p:cNvPr id="6" name="Content Placeholder 5">
            <a:extLst>
              <a:ext uri="{FF2B5EF4-FFF2-40B4-BE49-F238E27FC236}">
                <a16:creationId xmlns:a16="http://schemas.microsoft.com/office/drawing/2014/main" id="{14F6DDA3-5652-5D20-6FE3-68D0BE9A16A9}"/>
              </a:ext>
            </a:extLst>
          </p:cNvPr>
          <p:cNvPicPr>
            <a:picLocks noGrp="1" noChangeAspect="1"/>
          </p:cNvPicPr>
          <p:nvPr>
            <p:ph idx="1"/>
          </p:nvPr>
        </p:nvPicPr>
        <p:blipFill rotWithShape="1">
          <a:blip r:embed="rId3"/>
          <a:srcRect l="53662" t="23880" r="7789" b="32180"/>
          <a:stretch/>
        </p:blipFill>
        <p:spPr>
          <a:xfrm>
            <a:off x="1515332" y="1740309"/>
            <a:ext cx="7525430" cy="4822723"/>
          </a:xfrm>
        </p:spPr>
      </p:pic>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16422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OUTLINE:</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altLang="en-US" b="1" dirty="0"/>
              <a:t>Revised Process for Online ITA</a:t>
            </a:r>
          </a:p>
          <a:p>
            <a:r>
              <a:rPr lang="en-US" b="1" dirty="0"/>
              <a:t>Data Submittal Requirements Overview</a:t>
            </a:r>
          </a:p>
          <a:p>
            <a:r>
              <a:rPr lang="en-US" b="1" dirty="0"/>
              <a:t>Recording Injuries and Illnesses and Common Errors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859898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OUTLINE:</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altLang="en-US" b="1" strike="dblStrike" dirty="0"/>
              <a:t>Revised Process for Online ITA</a:t>
            </a:r>
          </a:p>
          <a:p>
            <a:r>
              <a:rPr lang="en-US" b="1" strike="dblStrike" dirty="0"/>
              <a:t>Data Submittal Requirements Overview</a:t>
            </a:r>
          </a:p>
          <a:p>
            <a:r>
              <a:rPr lang="en-US" b="1" strike="dblStrike" dirty="0"/>
              <a:t>Recording Injuries and Illnesses and Common Errors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098436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Helpful Links: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43467" y="1445342"/>
            <a:ext cx="11548533" cy="4589787"/>
          </a:xfrm>
        </p:spPr>
        <p:txBody>
          <a:bodyPr>
            <a:normAutofit fontScale="77500" lnSpcReduction="20000"/>
          </a:bodyPr>
          <a:lstStyle/>
          <a:p>
            <a:r>
              <a:rPr lang="en-US" altLang="en-US" sz="2000" b="1" dirty="0"/>
              <a:t>Log in at </a:t>
            </a:r>
            <a:r>
              <a:rPr lang="en-US" altLang="en-US" sz="2000" b="1" dirty="0">
                <a:hlinkClick r:id="rId2"/>
              </a:rPr>
              <a:t>https://www.osha.gov/injuryreporting/ita</a:t>
            </a:r>
            <a:endParaRPr lang="en-US" altLang="en-US" sz="2000" b="1" dirty="0"/>
          </a:p>
          <a:p>
            <a:r>
              <a:rPr lang="en-US" sz="2000" b="1" dirty="0"/>
              <a:t>Instructional video </a:t>
            </a:r>
            <a:r>
              <a:rPr lang="en-US" sz="2000" b="1" dirty="0">
                <a:hlinkClick r:id="rId3"/>
              </a:rPr>
              <a:t>https://www.youtube.com/watch?v=-e6i7xHuv7Y</a:t>
            </a:r>
            <a:endParaRPr lang="en-US" sz="2000" b="1" dirty="0"/>
          </a:p>
          <a:p>
            <a:r>
              <a:rPr lang="en-US" sz="2000" b="1" dirty="0"/>
              <a:t>NAICS Code Manual: </a:t>
            </a:r>
            <a:r>
              <a:rPr lang="en-US" sz="2000" b="1" dirty="0">
                <a:hlinkClick r:id="rId4"/>
              </a:rPr>
              <a:t>https://www.census.gov/naics/reference_files_tools/2022_NAICS_Manual.pdf</a:t>
            </a:r>
            <a:endParaRPr lang="en-US" sz="2000" b="1" dirty="0"/>
          </a:p>
          <a:p>
            <a:r>
              <a:rPr lang="en-US" sz="2000" b="1" dirty="0"/>
              <a:t>Appendix A to Subpart B of OSHA’s recordkeeping regulation:                                          	           </a:t>
            </a:r>
            <a:r>
              <a:rPr lang="en-US" sz="2000" b="1" dirty="0">
                <a:solidFill>
                  <a:schemeClr val="accent5"/>
                </a:solidFill>
                <a:hlinkClick r:id="rId5"/>
              </a:rPr>
              <a:t>https://www.osha.gov/laws-regs/regulations/standardnumber/1904/1904SubpartBAppA</a:t>
            </a:r>
            <a:endParaRPr lang="en-US" sz="2000" b="1" dirty="0">
              <a:solidFill>
                <a:schemeClr val="accent5"/>
              </a:solidFill>
            </a:endParaRPr>
          </a:p>
          <a:p>
            <a:r>
              <a:rPr lang="en-US" sz="2000" b="1" dirty="0"/>
              <a:t>Appendix A to Subpart E of OSHA’s recordkeeping regulation:                                          	                    </a:t>
            </a:r>
            <a:r>
              <a:rPr lang="en-US" sz="2000" b="1" dirty="0">
                <a:hlinkClick r:id="rId6"/>
              </a:rPr>
              <a:t>https://www.osha.gov/laws-regs/regulations/standardnumber/1904/1904.41AppA</a:t>
            </a:r>
            <a:endParaRPr lang="en-US" sz="2000" b="1" dirty="0"/>
          </a:p>
          <a:p>
            <a:r>
              <a:rPr lang="en-US" sz="2000" b="1" dirty="0"/>
              <a:t>Are you included? _ See ITA Coverage App: </a:t>
            </a:r>
            <a:r>
              <a:rPr lang="en-US" sz="2000" b="1" dirty="0">
                <a:hlinkClick r:id="rId7"/>
              </a:rPr>
              <a:t>https://www.osha.gov/itareportapp</a:t>
            </a:r>
            <a:endParaRPr lang="en-US" sz="2000" b="1" dirty="0"/>
          </a:p>
          <a:p>
            <a:pPr>
              <a:spcBef>
                <a:spcPts val="0"/>
              </a:spcBef>
              <a:spcAft>
                <a:spcPts val="0"/>
              </a:spcAft>
            </a:pPr>
            <a:r>
              <a:rPr lang="en-US" sz="2000" b="1" dirty="0"/>
              <a:t>300 Forms and Instructions are available in Excel or PDF Fillable Format:  </a:t>
            </a:r>
            <a:r>
              <a:rPr lang="en-US" sz="2000" b="1" dirty="0">
                <a:hlinkClick r:id="rId8"/>
              </a:rPr>
              <a:t>https://www.osha.gov/recordkeeping/forms</a:t>
            </a:r>
            <a:endParaRPr lang="en-US" sz="2000" b="1" dirty="0"/>
          </a:p>
          <a:p>
            <a:r>
              <a:rPr lang="en-US" sz="2000" b="1" dirty="0"/>
              <a:t>Standard Interpretations of the Recordkeeping Standard:  </a:t>
            </a:r>
            <a:r>
              <a:rPr lang="en-US" sz="2000" b="1" u="sng" dirty="0">
                <a:solidFill>
                  <a:schemeClr val="accent5"/>
                </a:solidFill>
              </a:rPr>
              <a:t>https://www.osha.gov/recordkeeping/interpretations</a:t>
            </a:r>
          </a:p>
          <a:p>
            <a:r>
              <a:rPr lang="en-US" sz="2000" b="1" dirty="0"/>
              <a:t>PA Safety Committee Certification/Technical Assistance Manual </a:t>
            </a:r>
            <a:r>
              <a:rPr lang="en-US" sz="2000" b="1" dirty="0">
                <a:hlinkClick r:id="rId9"/>
              </a:rPr>
              <a:t>https://www.dli.pa.gov/Businesses/Compensation/WC/safety/committee/Pages/default.aspx</a:t>
            </a:r>
            <a:endParaRPr lang="en-US" sz="2000" b="1" dirty="0"/>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04891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838200" y="365127"/>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914377">
              <a:lnSpc>
                <a:spcPct val="90000"/>
              </a:lnSpc>
              <a:spcBef>
                <a:spcPct val="0"/>
              </a:spcBef>
              <a:spcAft>
                <a:spcPts val="600"/>
              </a:spcAft>
              <a:buNone/>
            </a:pPr>
            <a:r>
              <a:rPr lang="en-US" altLang="en-US" sz="4400" b="1" i="0" kern="1200" dirty="0">
                <a:solidFill>
                  <a:schemeClr val="tx2"/>
                </a:solidFill>
                <a:ea typeface="+mj-ea"/>
                <a:cs typeface="Calibri" panose="020F0502020204030204" pitchFamily="34" charset="0"/>
              </a:rPr>
              <a:t>www.iup.edu/pa-oshaconsultation</a:t>
            </a:r>
          </a:p>
        </p:txBody>
      </p:sp>
      <p:pic>
        <p:nvPicPr>
          <p:cNvPr id="5" name="Picture 4">
            <a:extLst>
              <a:ext uri="{FF2B5EF4-FFF2-40B4-BE49-F238E27FC236}">
                <a16:creationId xmlns:a16="http://schemas.microsoft.com/office/drawing/2014/main" id="{D316FD53-05B2-491D-B2CA-C7B4B599CEC5}"/>
              </a:ext>
            </a:extLst>
          </p:cNvPr>
          <p:cNvPicPr>
            <a:picLocks noChangeAspect="1"/>
          </p:cNvPicPr>
          <p:nvPr/>
        </p:nvPicPr>
        <p:blipFill rotWithShape="1">
          <a:blip r:embed="rId2"/>
          <a:srcRect t="2096" b="14309"/>
          <a:stretch/>
        </p:blipFill>
        <p:spPr>
          <a:xfrm>
            <a:off x="838200" y="1825625"/>
            <a:ext cx="10515600" cy="4351338"/>
          </a:xfrm>
          <a:prstGeom prst="rect">
            <a:avLst/>
          </a:prstGeom>
          <a:noFill/>
        </p:spPr>
      </p:pic>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a:spcBef>
                <a:spcPct val="0"/>
              </a:spcBef>
              <a:buFontTx/>
              <a:buNone/>
            </a:pPr>
            <a:r>
              <a:rPr lang="en-US" altLang="en-US" sz="1200" b="1" dirty="0">
                <a:solidFill>
                  <a:srgbClr val="B40000"/>
                </a:solidFill>
                <a:latin typeface="Calibri" panose="020F0502020204030204" pitchFamily="34" charset="0"/>
                <a:cs typeface="Calibri" panose="020F0502020204030204" pitchFamily="34" charset="0"/>
              </a:rPr>
              <a:t>www.iup.edu/pa-oshaconsultation</a:t>
            </a:r>
          </a:p>
        </p:txBody>
      </p:sp>
    </p:spTree>
    <p:extLst>
      <p:ext uri="{BB962C8B-B14F-4D97-AF65-F5344CB8AC3E}">
        <p14:creationId xmlns:p14="http://schemas.microsoft.com/office/powerpoint/2010/main" val="1597866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Contact us</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a:bodyPr>
          <a:lstStyle/>
          <a:p>
            <a:pPr marL="0" indent="0" algn="ctr">
              <a:lnSpc>
                <a:spcPct val="110000"/>
              </a:lnSpc>
              <a:spcBef>
                <a:spcPts val="600"/>
              </a:spcBef>
              <a:spcAft>
                <a:spcPts val="600"/>
              </a:spcAft>
              <a:buNone/>
            </a:pPr>
            <a:r>
              <a:rPr lang="en-US" altLang="en-US" sz="2400" dirty="0"/>
              <a:t>Rick Mason, CIH, CSP, CHMM</a:t>
            </a:r>
          </a:p>
          <a:p>
            <a:pPr marL="0" indent="0" algn="ctr">
              <a:lnSpc>
                <a:spcPct val="110000"/>
              </a:lnSpc>
              <a:spcBef>
                <a:spcPts val="600"/>
              </a:spcBef>
              <a:spcAft>
                <a:spcPts val="600"/>
              </a:spcAft>
              <a:buNone/>
            </a:pPr>
            <a:r>
              <a:rPr lang="en-US" altLang="en-US" sz="2400" dirty="0">
                <a:hlinkClick r:id="rId2"/>
              </a:rPr>
              <a:t>rmason@iup.edu</a:t>
            </a:r>
            <a:endParaRPr lang="en-US" altLang="en-US" sz="2400" dirty="0"/>
          </a:p>
          <a:p>
            <a:pPr marL="0" indent="0">
              <a:buNone/>
            </a:pPr>
            <a:endParaRPr lang="en-US" altLang="en-US" sz="2400" dirty="0"/>
          </a:p>
          <a:p>
            <a:r>
              <a:rPr lang="en-US" altLang="en-US" sz="1800" dirty="0"/>
              <a:t>Pennsylvania OSHA Consultation Office</a:t>
            </a:r>
          </a:p>
          <a:p>
            <a:r>
              <a:rPr lang="en-US" altLang="en-US" sz="1800" dirty="0"/>
              <a:t>Phone: 800-382-1241</a:t>
            </a:r>
          </a:p>
          <a:p>
            <a:r>
              <a:rPr lang="en-US" altLang="en-US" sz="1800" dirty="0"/>
              <a:t>Website: </a:t>
            </a:r>
            <a:r>
              <a:rPr lang="en-US" altLang="en-US" sz="1800" dirty="0">
                <a:solidFill>
                  <a:srgbClr val="0070C0"/>
                </a:solidFill>
                <a:hlinkClick r:id="rId3">
                  <a:extLst>
                    <a:ext uri="{A12FA001-AC4F-418D-AE19-62706E023703}">
                      <ahyp:hlinkClr xmlns:ahyp="http://schemas.microsoft.com/office/drawing/2018/hyperlinkcolor" val="tx"/>
                    </a:ext>
                  </a:extLst>
                </a:hlinkClick>
              </a:rPr>
              <a:t>www.iup.edu/pa-oshaconsultation/</a:t>
            </a:r>
            <a:endParaRPr lang="en-US" altLang="en-US" sz="1800" dirty="0">
              <a:solidFill>
                <a:srgbClr val="0070C0"/>
              </a:solidFill>
            </a:endParaRPr>
          </a:p>
          <a:p>
            <a:r>
              <a:rPr lang="en-US" altLang="en-US" sz="1800" dirty="0"/>
              <a:t>Facebook: </a:t>
            </a:r>
            <a:r>
              <a:rPr lang="en-US" altLang="en-US" sz="1800" dirty="0">
                <a:solidFill>
                  <a:srgbClr val="0070C0"/>
                </a:solidFill>
                <a:hlinkClick r:id="rId4">
                  <a:extLst>
                    <a:ext uri="{A12FA001-AC4F-418D-AE19-62706E023703}">
                      <ahyp:hlinkClr xmlns:ahyp="http://schemas.microsoft.com/office/drawing/2018/hyperlinkcolor" val="tx"/>
                    </a:ext>
                  </a:extLst>
                </a:hlinkClick>
              </a:rPr>
              <a:t>https://www.facebook.com/Pennsylvania-OSHA-Consultation-Program-548810235234647/</a:t>
            </a:r>
            <a:endParaRPr lang="en-US" altLang="en-US" sz="1800" dirty="0">
              <a:solidFill>
                <a:srgbClr val="0070C0"/>
              </a:solidFill>
            </a:endParaRPr>
          </a:p>
          <a:p>
            <a:r>
              <a:rPr lang="en-US" altLang="en-US" sz="1800" dirty="0"/>
              <a:t>Twitter: </a:t>
            </a:r>
            <a:r>
              <a:rPr lang="en-US" altLang="en-US" sz="1800" dirty="0">
                <a:solidFill>
                  <a:srgbClr val="0070C0"/>
                </a:solidFill>
                <a:hlinkClick r:id="rId5">
                  <a:extLst>
                    <a:ext uri="{A12FA001-AC4F-418D-AE19-62706E023703}">
                      <ahyp:hlinkClr xmlns:ahyp="http://schemas.microsoft.com/office/drawing/2018/hyperlinkcolor" val="tx"/>
                    </a:ext>
                  </a:extLst>
                </a:hlinkClick>
              </a:rPr>
              <a:t>https://twitter.com/search?q=PA%20OSHA%20Consultation&amp;src=savs</a:t>
            </a:r>
            <a:endParaRPr lang="en-US" altLang="en-US" sz="18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47383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Thank You</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812175"/>
            <a:ext cx="10515600" cy="4344785"/>
          </a:xfrm>
        </p:spPr>
        <p:txBody>
          <a:bodyPr>
            <a:normAutofit/>
          </a:bodyPr>
          <a:lstStyle/>
          <a:p>
            <a:pPr algn="ctr">
              <a:buFontTx/>
              <a:buNone/>
              <a:defRPr/>
            </a:pPr>
            <a:r>
              <a:rPr lang="en-US" altLang="en-US" sz="2400" b="1" dirty="0"/>
              <a:t>Upcoming Webinar:</a:t>
            </a:r>
          </a:p>
          <a:p>
            <a:pPr algn="ctr">
              <a:buFontTx/>
              <a:buNone/>
              <a:defRPr/>
            </a:pPr>
            <a:r>
              <a:rPr lang="en-US" altLang="en-US" sz="2400" u="sng" dirty="0">
                <a:solidFill>
                  <a:srgbClr val="9E0000"/>
                </a:solidFill>
              </a:rPr>
              <a:t>Common but often Unrecognized Electrical Hazards in the Workplace</a:t>
            </a:r>
          </a:p>
          <a:p>
            <a:pPr algn="ctr">
              <a:buFontTx/>
              <a:buNone/>
              <a:defRPr/>
            </a:pPr>
            <a:r>
              <a:rPr lang="en-US" altLang="en-US" sz="2400" dirty="0">
                <a:solidFill>
                  <a:srgbClr val="9E0000"/>
                </a:solidFill>
              </a:rPr>
              <a:t>3/15/2023 @ 10:30am</a:t>
            </a:r>
          </a:p>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 800-382-1241 or 724-357-4095</a:t>
            </a:r>
          </a:p>
          <a:p>
            <a:pPr algn="ctr">
              <a:buFontTx/>
              <a:buNone/>
              <a:defRPr/>
            </a:pPr>
            <a:r>
              <a:rPr lang="en-US" altLang="en-US" sz="2400" dirty="0"/>
              <a:t>Website</a:t>
            </a:r>
            <a:r>
              <a:rPr lang="en-US" altLang="en-US" sz="2400" b="1" dirty="0"/>
              <a:t>: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53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New Process of Online Data Submittal</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16765"/>
            <a:ext cx="10515600" cy="4797287"/>
          </a:xfrm>
        </p:spPr>
        <p:txBody>
          <a:bodyPr>
            <a:normAutofit/>
          </a:bodyPr>
          <a:lstStyle/>
          <a:p>
            <a:pPr algn="l"/>
            <a:r>
              <a:rPr lang="en-US" sz="2000" b="0" i="0" dirty="0">
                <a:solidFill>
                  <a:srgbClr val="000000"/>
                </a:solidFill>
                <a:effectLst/>
                <a:latin typeface="Helvetica Neue"/>
              </a:rPr>
              <a:t>The OSHA Injury Tracking Application (ITA) has transitioned its login procedure to the public's one account access to government applications, </a:t>
            </a:r>
            <a:r>
              <a:rPr lang="en-US" sz="2000" b="0" i="0" u="none" strike="noStrike" dirty="0">
                <a:solidFill>
                  <a:srgbClr val="003399"/>
                </a:solidFill>
                <a:effectLst/>
                <a:latin typeface="Helvetica Neue"/>
                <a:hlinkClick r:id="rId2" tooltip="Access ITA through Login.gov"/>
              </a:rPr>
              <a:t>Login.gov</a:t>
            </a:r>
            <a:r>
              <a:rPr lang="en-US" sz="2000" b="0" i="0" dirty="0">
                <a:solidFill>
                  <a:srgbClr val="000000"/>
                </a:solidFill>
                <a:effectLst/>
                <a:latin typeface="Helvetica Neue"/>
              </a:rPr>
              <a:t>. </a:t>
            </a:r>
          </a:p>
          <a:p>
            <a:pPr algn="l"/>
            <a:r>
              <a:rPr lang="en-US" sz="2000" b="1" i="0" dirty="0">
                <a:solidFill>
                  <a:srgbClr val="000000"/>
                </a:solidFill>
                <a:effectLst/>
                <a:latin typeface="Helvetica Neue"/>
              </a:rPr>
              <a:t>All current and new account holders must connect their ITA account to a Login.gov account with the same email address </a:t>
            </a:r>
            <a:r>
              <a:rPr lang="en-US" sz="2000" b="0" i="0" dirty="0">
                <a:solidFill>
                  <a:srgbClr val="000000"/>
                </a:solidFill>
                <a:effectLst/>
                <a:latin typeface="Helvetica Neue"/>
              </a:rPr>
              <a:t>to access the application for the 2023 collection of Calendar Year 2022 Form 300A data.</a:t>
            </a:r>
          </a:p>
          <a:p>
            <a:pPr algn="l"/>
            <a:r>
              <a:rPr lang="en-US" sz="2000" b="1" i="0" dirty="0">
                <a:solidFill>
                  <a:srgbClr val="000000"/>
                </a:solidFill>
                <a:effectLst/>
                <a:latin typeface="Helvetica Neue"/>
              </a:rPr>
              <a:t>Guidance Document on how to connect your accounts:</a:t>
            </a:r>
            <a:r>
              <a:rPr lang="en-US" sz="2000" b="0" i="0" dirty="0">
                <a:solidFill>
                  <a:srgbClr val="000000"/>
                </a:solidFill>
                <a:effectLst/>
                <a:latin typeface="Helvetica Neue"/>
              </a:rPr>
              <a:t> </a:t>
            </a:r>
            <a:r>
              <a:rPr lang="en-US" sz="2000" b="0" i="0" u="none" strike="noStrike" dirty="0">
                <a:solidFill>
                  <a:srgbClr val="003399"/>
                </a:solidFill>
                <a:effectLst/>
                <a:latin typeface="Helvetica Neue"/>
                <a:hlinkClick r:id="rId3" tooltip="How to connect your ITA Account to Login.gov"/>
              </a:rPr>
              <a:t>Create a Login.gov Account</a:t>
            </a:r>
            <a:endParaRPr lang="en-US" sz="2000" b="0" i="0" dirty="0">
              <a:solidFill>
                <a:srgbClr val="000000"/>
              </a:solidFill>
              <a:effectLst/>
              <a:latin typeface="Helvetica Neue"/>
            </a:endParaRPr>
          </a:p>
          <a:p>
            <a:pPr algn="l"/>
            <a:r>
              <a:rPr lang="en-US" sz="2000" b="0" i="0" dirty="0">
                <a:solidFill>
                  <a:srgbClr val="000000"/>
                </a:solidFill>
                <a:effectLst/>
                <a:latin typeface="Helvetica Neue"/>
              </a:rPr>
              <a:t>If you have questions:</a:t>
            </a:r>
          </a:p>
          <a:p>
            <a:pPr lvl="1"/>
            <a:r>
              <a:rPr lang="en-US" sz="1800" dirty="0">
                <a:solidFill>
                  <a:srgbClr val="000000"/>
                </a:solidFill>
                <a:latin typeface="Helvetica Neue"/>
              </a:rPr>
              <a:t>V</a:t>
            </a:r>
            <a:r>
              <a:rPr lang="en-US" sz="1800" b="0" i="0" dirty="0">
                <a:solidFill>
                  <a:srgbClr val="000000"/>
                </a:solidFill>
                <a:effectLst/>
                <a:latin typeface="Helvetica Neue"/>
              </a:rPr>
              <a:t>isit the </a:t>
            </a:r>
            <a:r>
              <a:rPr lang="en-US" sz="1800" b="0" i="0" u="none" strike="noStrike" dirty="0">
                <a:solidFill>
                  <a:srgbClr val="003399"/>
                </a:solidFill>
                <a:effectLst/>
                <a:latin typeface="Helvetica Neue"/>
                <a:hlinkClick r:id="rId4" tooltip="Frequently Asked Questions"/>
              </a:rPr>
              <a:t>FAQs</a:t>
            </a:r>
            <a:r>
              <a:rPr lang="en-US" sz="1800" b="0" i="0" dirty="0">
                <a:solidFill>
                  <a:srgbClr val="000000"/>
                </a:solidFill>
                <a:effectLst/>
                <a:latin typeface="Helvetica Neue"/>
              </a:rPr>
              <a:t>. </a:t>
            </a:r>
          </a:p>
          <a:p>
            <a:pPr lvl="1"/>
            <a:r>
              <a:rPr lang="en-US" sz="1800" b="0" i="0" dirty="0">
                <a:solidFill>
                  <a:srgbClr val="000000"/>
                </a:solidFill>
                <a:effectLst/>
                <a:latin typeface="Helvetica Neue"/>
              </a:rPr>
              <a:t>If none of the FAQs address your question, a Help Request Form is available from that page.</a:t>
            </a:r>
          </a:p>
          <a:p>
            <a:pPr marL="0" indent="0">
              <a:buNone/>
            </a:pPr>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35667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Create a Login.gov Account</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7" y="1734589"/>
            <a:ext cx="10731189" cy="4344785"/>
          </a:xfrm>
        </p:spPr>
        <p:txBody>
          <a:bodyPr>
            <a:normAutofit fontScale="85000" lnSpcReduction="10000"/>
          </a:bodyPr>
          <a:lstStyle/>
          <a:p>
            <a:pPr marL="0" indent="0">
              <a:buNone/>
            </a:pPr>
            <a:r>
              <a:rPr lang="en-US" altLang="en-US" dirty="0"/>
              <a:t>The OSHA Injury Tracking Application (ITA) requires you to create an ITA account and then a </a:t>
            </a:r>
            <a:r>
              <a:rPr lang="en-US" altLang="en-US" dirty="0">
                <a:solidFill>
                  <a:schemeClr val="accent5"/>
                </a:solidFill>
              </a:rPr>
              <a:t>Login.gov</a:t>
            </a:r>
            <a:r>
              <a:rPr lang="en-US" altLang="en-US" dirty="0"/>
              <a:t> account to report your establishment’s injury and illness data.</a:t>
            </a:r>
          </a:p>
          <a:p>
            <a:pPr marL="0" indent="0">
              <a:buNone/>
            </a:pPr>
            <a:r>
              <a:rPr lang="en-US" dirty="0"/>
              <a:t>Login.gov allows the public to access participating government agency applications using </a:t>
            </a:r>
            <a:r>
              <a:rPr lang="en-US" b="1" dirty="0"/>
              <a:t>one account and password</a:t>
            </a:r>
            <a:r>
              <a:rPr lang="en-US" dirty="0"/>
              <a:t>. </a:t>
            </a:r>
          </a:p>
          <a:p>
            <a:r>
              <a:rPr lang="en-US" dirty="0"/>
              <a:t>You must use the same email address for your Login.gov account that you use to access ITA  to connect the two accounts.</a:t>
            </a:r>
          </a:p>
          <a:p>
            <a:r>
              <a:rPr lang="en-US" dirty="0"/>
              <a:t>If you already have a Login.gov account with the same email address as your ITA account, select the “Sign in with Login.gov” button on the </a:t>
            </a:r>
            <a:r>
              <a:rPr lang="en-US" dirty="0">
                <a:solidFill>
                  <a:schemeClr val="accent5"/>
                </a:solidFill>
              </a:rPr>
              <a:t>Injury Tracking Login Application </a:t>
            </a:r>
            <a:r>
              <a:rPr lang="en-US" dirty="0"/>
              <a:t>screen and login to the ITA application.</a:t>
            </a:r>
          </a:p>
          <a:p>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9686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9 steps to Create a Login.gov Account</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7" y="1734589"/>
            <a:ext cx="10731189" cy="4344785"/>
          </a:xfrm>
        </p:spPr>
        <p:txBody>
          <a:bodyPr>
            <a:normAutofit/>
          </a:bodyPr>
          <a:lstStyle/>
          <a:p>
            <a:pPr marL="514350" indent="-514350">
              <a:buFont typeface="+mj-lt"/>
              <a:buAutoNum type="arabicPeriod"/>
            </a:pPr>
            <a:r>
              <a:rPr lang="en-US" sz="2800" i="0" u="none" strike="noStrike" baseline="0" dirty="0">
                <a:solidFill>
                  <a:srgbClr val="000000"/>
                </a:solidFill>
              </a:rPr>
              <a:t>Select the “Sign in with Login.gov” button on the “</a:t>
            </a:r>
            <a:r>
              <a:rPr lang="en-US" sz="2800" i="0" u="none" strike="noStrike" baseline="0" dirty="0">
                <a:solidFill>
                  <a:schemeClr val="accent5"/>
                </a:solidFill>
              </a:rPr>
              <a:t>Injury Tracking Application Login</a:t>
            </a:r>
            <a:r>
              <a:rPr lang="en-US" sz="2800" i="0" u="none" strike="noStrike" baseline="0" dirty="0">
                <a:solidFill>
                  <a:srgbClr val="000000"/>
                </a:solidFill>
              </a:rPr>
              <a:t>” screen. </a:t>
            </a:r>
            <a:r>
              <a:rPr lang="en-US" sz="2800" i="0" u="none" strike="noStrike" baseline="0" dirty="0">
                <a:solidFill>
                  <a:srgbClr val="000000"/>
                </a:solidFill>
                <a:hlinkClick r:id="rId2"/>
              </a:rPr>
              <a:t>https://www.osha.gov/injuryreporting/ita</a:t>
            </a:r>
            <a:endParaRPr lang="en-US" sz="2800" i="0" u="none" strike="noStrike" baseline="0" dirty="0">
              <a:solidFill>
                <a:srgbClr val="000000"/>
              </a:solidFill>
            </a:endParaRPr>
          </a:p>
          <a:p>
            <a:pPr marL="514350" indent="-514350">
              <a:buFont typeface="+mj-lt"/>
              <a:buAutoNum type="arabicPeriod"/>
            </a:pPr>
            <a:r>
              <a:rPr lang="en-US" sz="2800" i="0" u="none" strike="noStrike" baseline="0" dirty="0">
                <a:solidFill>
                  <a:srgbClr val="000000"/>
                </a:solidFill>
              </a:rPr>
              <a:t>You will be redirected to the OSHA ITA Login.gov sign-in screen. </a:t>
            </a:r>
          </a:p>
          <a:p>
            <a:pPr marL="514350" indent="-514350">
              <a:buFont typeface="+mj-lt"/>
              <a:buAutoNum type="arabicPeriod"/>
            </a:pPr>
            <a:r>
              <a:rPr lang="en-US" sz="2800" i="0" u="none" strike="noStrike" baseline="0" dirty="0">
                <a:solidFill>
                  <a:srgbClr val="000000"/>
                </a:solidFill>
              </a:rPr>
              <a:t>Select the “Create an account” button. </a:t>
            </a:r>
          </a:p>
          <a:p>
            <a:pPr marL="0" indent="0">
              <a:buNone/>
            </a:pPr>
            <a:r>
              <a:rPr lang="en-US" sz="2200" b="1" i="0" u="none" strike="noStrike" baseline="0" dirty="0">
                <a:solidFill>
                  <a:srgbClr val="000000"/>
                </a:solidFill>
              </a:rPr>
              <a:t>Note: You must use the same email address for your Login.gov account that you use to access ITA to connect the OSHA ITA application with the account on Login.gov. </a:t>
            </a:r>
            <a:endParaRPr lang="en-US" sz="2200" b="0" i="0" u="none" strike="noStrike" baseline="0" dirty="0">
              <a:solidFill>
                <a:srgbClr val="000000"/>
              </a:solidFill>
            </a:endParaRPr>
          </a:p>
          <a:p>
            <a:endParaRPr lang="en-US" b="1" u="sng"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61643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Create a Login.gov Account</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7" y="1734589"/>
            <a:ext cx="10731189" cy="4344785"/>
          </a:xfrm>
        </p:spPr>
        <p:txBody>
          <a:bodyPr>
            <a:normAutofit fontScale="85000" lnSpcReduction="10000"/>
          </a:bodyPr>
          <a:lstStyle/>
          <a:p>
            <a:pPr marL="0" indent="0">
              <a:buNone/>
            </a:pPr>
            <a:r>
              <a:rPr lang="en-US" altLang="en-US" dirty="0"/>
              <a:t>The OSHA Injury Tracking Application (ITA) requires you to create an ITA account and then a Login.gov account to report your establishment’s injury and illness data.</a:t>
            </a:r>
          </a:p>
          <a:p>
            <a:pPr marL="0" indent="0">
              <a:buNone/>
            </a:pPr>
            <a:r>
              <a:rPr lang="en-US" dirty="0"/>
              <a:t>Login.gov allows the public to access participating government agency applications using </a:t>
            </a:r>
            <a:r>
              <a:rPr lang="en-US" b="1" dirty="0"/>
              <a:t>one account and password</a:t>
            </a:r>
            <a:r>
              <a:rPr lang="en-US" dirty="0"/>
              <a:t>. </a:t>
            </a:r>
          </a:p>
          <a:p>
            <a:r>
              <a:rPr lang="en-US" dirty="0"/>
              <a:t>You must use the same email address for your Login.gov account that you use to access ITA  to connect the two accounts.</a:t>
            </a:r>
          </a:p>
          <a:p>
            <a:r>
              <a:rPr lang="en-US" dirty="0"/>
              <a:t>If you already have a Login.gov account with the same email address as your ITA account, select the “Sign in with Login.gov” button on the </a:t>
            </a:r>
            <a:r>
              <a:rPr lang="en-US" dirty="0">
                <a:solidFill>
                  <a:schemeClr val="accent5"/>
                </a:solidFill>
              </a:rPr>
              <a:t>Injury Tracking Login Application </a:t>
            </a:r>
            <a:r>
              <a:rPr lang="en-US" dirty="0"/>
              <a:t>screen and login to the ITA application.</a:t>
            </a:r>
          </a:p>
          <a:p>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34E892BE-4DAF-0104-83A3-40C80C5754BA}"/>
              </a:ext>
            </a:extLst>
          </p:cNvPr>
          <p:cNvPicPr>
            <a:picLocks noChangeAspect="1"/>
          </p:cNvPicPr>
          <p:nvPr/>
        </p:nvPicPr>
        <p:blipFill rotWithShape="1">
          <a:blip r:embed="rId2"/>
          <a:srcRect b="11672"/>
          <a:stretch/>
        </p:blipFill>
        <p:spPr>
          <a:xfrm>
            <a:off x="0" y="1674"/>
            <a:ext cx="12192000" cy="6054570"/>
          </a:xfrm>
          <a:prstGeom prst="rect">
            <a:avLst/>
          </a:prstGeom>
        </p:spPr>
      </p:pic>
      <p:sp>
        <p:nvSpPr>
          <p:cNvPr id="5" name="Rectangle 4">
            <a:extLst>
              <a:ext uri="{FF2B5EF4-FFF2-40B4-BE49-F238E27FC236}">
                <a16:creationId xmlns:a16="http://schemas.microsoft.com/office/drawing/2014/main" id="{D5EBCF05-15C1-14BE-92B2-B338F1CE7305}"/>
              </a:ext>
            </a:extLst>
          </p:cNvPr>
          <p:cNvSpPr/>
          <p:nvPr/>
        </p:nvSpPr>
        <p:spPr>
          <a:xfrm>
            <a:off x="0" y="583095"/>
            <a:ext cx="12192000" cy="278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99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9 steps to Create a Login.gov Account</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7" y="1590261"/>
            <a:ext cx="11208268" cy="4489113"/>
          </a:xfrm>
        </p:spPr>
        <p:txBody>
          <a:bodyPr>
            <a:normAutofit fontScale="77500" lnSpcReduction="20000"/>
          </a:bodyPr>
          <a:lstStyle/>
          <a:p>
            <a:pPr marL="514350" indent="-514350">
              <a:buAutoNum type="arabicPeriod" startAt="4"/>
            </a:pPr>
            <a:r>
              <a:rPr lang="en-US" sz="3200" b="0" i="0" u="none" strike="noStrike" baseline="0" dirty="0">
                <a:solidFill>
                  <a:srgbClr val="000000"/>
                </a:solidFill>
              </a:rPr>
              <a:t>On the “Create Account” screen:</a:t>
            </a:r>
          </a:p>
          <a:p>
            <a:pPr lvl="1"/>
            <a:r>
              <a:rPr lang="en-US" sz="2800" dirty="0">
                <a:solidFill>
                  <a:srgbClr val="000000"/>
                </a:solidFill>
              </a:rPr>
              <a:t>E</a:t>
            </a:r>
            <a:r>
              <a:rPr lang="en-US" sz="2800" b="0" i="0" u="none" strike="noStrike" baseline="0" dirty="0">
                <a:solidFill>
                  <a:srgbClr val="000000"/>
                </a:solidFill>
              </a:rPr>
              <a:t>nter your email address</a:t>
            </a:r>
          </a:p>
          <a:p>
            <a:pPr lvl="1"/>
            <a:r>
              <a:rPr lang="en-US" sz="2800" dirty="0">
                <a:solidFill>
                  <a:srgbClr val="000000"/>
                </a:solidFill>
              </a:rPr>
              <a:t>S</a:t>
            </a:r>
            <a:r>
              <a:rPr lang="en-US" sz="2800" b="0" i="0" u="none" strike="noStrike" baseline="0" dirty="0">
                <a:solidFill>
                  <a:srgbClr val="000000"/>
                </a:solidFill>
              </a:rPr>
              <a:t>elect your email language preference</a:t>
            </a:r>
          </a:p>
          <a:p>
            <a:pPr lvl="1"/>
            <a:r>
              <a:rPr lang="en-US" sz="2800" b="0" i="0" u="none" strike="noStrike" baseline="0" dirty="0">
                <a:solidFill>
                  <a:srgbClr val="000000"/>
                </a:solidFill>
              </a:rPr>
              <a:t>Read, and acknowledge the Rules of Use by selecting the checkbox, then “Submit” button.</a:t>
            </a:r>
          </a:p>
          <a:p>
            <a:pPr marL="0" indent="0">
              <a:buNone/>
            </a:pPr>
            <a:r>
              <a:rPr lang="en-US" sz="3200" b="0" i="0" u="none" strike="noStrike" baseline="0" dirty="0">
                <a:solidFill>
                  <a:srgbClr val="000000"/>
                </a:solidFill>
              </a:rPr>
              <a:t>5.    Login.gov automatically </a:t>
            </a:r>
            <a:r>
              <a:rPr lang="en-US" sz="3200" b="1" i="0" u="none" strike="noStrike" baseline="0" dirty="0">
                <a:solidFill>
                  <a:srgbClr val="000000"/>
                </a:solidFill>
              </a:rPr>
              <a:t>emails you a hyperlink </a:t>
            </a:r>
            <a:r>
              <a:rPr lang="en-US" sz="3200" b="0" i="0" u="none" strike="noStrike" baseline="0" dirty="0">
                <a:solidFill>
                  <a:srgbClr val="000000"/>
                </a:solidFill>
              </a:rPr>
              <a:t>to continue creating your 	account. Use the hyperlink to confirm your email and create a password.</a:t>
            </a:r>
          </a:p>
          <a:p>
            <a:pPr marL="514350" indent="-514350">
              <a:buAutoNum type="arabicPeriod" startAt="6"/>
            </a:pPr>
            <a:r>
              <a:rPr lang="en-US" sz="3200" b="0" i="0" u="none" strike="noStrike" baseline="0" dirty="0">
                <a:solidFill>
                  <a:srgbClr val="000000"/>
                </a:solidFill>
              </a:rPr>
              <a:t>On the “Authentication Method” screen, select the method(s) that is most 	appropriate for you, then select the “Continue” button. </a:t>
            </a:r>
          </a:p>
          <a:p>
            <a:pPr marL="0" indent="0">
              <a:lnSpc>
                <a:spcPct val="120000"/>
              </a:lnSpc>
              <a:spcBef>
                <a:spcPts val="0"/>
              </a:spcBef>
              <a:spcAft>
                <a:spcPts val="0"/>
              </a:spcAft>
              <a:buNone/>
            </a:pPr>
            <a:r>
              <a:rPr lang="en-US" sz="2900" b="1" i="0" u="none" strike="noStrike" baseline="0" dirty="0">
                <a:solidFill>
                  <a:srgbClr val="000000"/>
                </a:solidFill>
              </a:rPr>
              <a:t>Note: Two-factor authentication will help keep your account secure. </a:t>
            </a:r>
          </a:p>
          <a:p>
            <a:pPr marL="0" indent="0">
              <a:lnSpc>
                <a:spcPct val="120000"/>
              </a:lnSpc>
              <a:spcBef>
                <a:spcPts val="0"/>
              </a:spcBef>
              <a:spcAft>
                <a:spcPts val="0"/>
              </a:spcAft>
              <a:buNone/>
            </a:pPr>
            <a:r>
              <a:rPr lang="en-US" sz="2900" b="1" i="0" u="none" strike="noStrike" baseline="0" dirty="0">
                <a:solidFill>
                  <a:srgbClr val="000000"/>
                </a:solidFill>
              </a:rPr>
              <a:t>You are encouraged to have more than one authentication method on your account.</a:t>
            </a:r>
            <a:endParaRPr lang="en-US" b="1" u="sng"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857512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9 steps to Create a Login.gov Account</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7" y="1590261"/>
            <a:ext cx="11208268" cy="4489113"/>
          </a:xfrm>
        </p:spPr>
        <p:txBody>
          <a:bodyPr>
            <a:normAutofit fontScale="92500" lnSpcReduction="10000"/>
          </a:bodyPr>
          <a:lstStyle/>
          <a:p>
            <a:pPr marL="0" indent="0">
              <a:buNone/>
            </a:pPr>
            <a:r>
              <a:rPr lang="en-US" sz="3200" b="0" i="0" u="none" strike="noStrike" baseline="0" dirty="0">
                <a:solidFill>
                  <a:srgbClr val="000000"/>
                </a:solidFill>
                <a:latin typeface="Calibri" panose="020F0502020204030204" pitchFamily="34" charset="0"/>
              </a:rPr>
              <a:t>7.	</a:t>
            </a:r>
            <a:r>
              <a:rPr lang="en-US" sz="3200" b="0" i="0" u="none" strike="noStrike" baseline="0" dirty="0">
                <a:solidFill>
                  <a:srgbClr val="000000"/>
                </a:solidFill>
              </a:rPr>
              <a:t>Follow the steps on the screen to provide the necessary 	information to complete establishing the two-factor 	authentication.</a:t>
            </a:r>
          </a:p>
          <a:p>
            <a:pPr marL="0" indent="0">
              <a:buNone/>
            </a:pPr>
            <a:r>
              <a:rPr lang="en-US" sz="3200" b="0" i="0" u="none" strike="noStrike" baseline="0" dirty="0">
                <a:solidFill>
                  <a:srgbClr val="000000"/>
                </a:solidFill>
              </a:rPr>
              <a:t>8.	Once completed, your Login.gov account will be created. 	Select the “Agree and Continue” button.</a:t>
            </a:r>
          </a:p>
          <a:p>
            <a:pPr marL="0" indent="0">
              <a:buNone/>
            </a:pPr>
            <a:r>
              <a:rPr lang="en-US" sz="3200" b="0" i="0" u="none" strike="noStrike" baseline="0" dirty="0">
                <a:solidFill>
                  <a:srgbClr val="000000"/>
                </a:solidFill>
              </a:rPr>
              <a:t>9.	You will be redirected to the ITA Login.gov entry screen. 	Select the “Continue” button. This will connect your ITA and 	Login.gov accounts and automatically log you into the ITA 	application.</a:t>
            </a:r>
            <a:endParaRPr lang="en-US" b="1" u="sng"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281018075"/>
      </p:ext>
    </p:extLst>
  </p:cSld>
  <p:clrMapOvr>
    <a:masterClrMapping/>
  </p:clrMapOvr>
</p:sld>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becfde1-29a9-4db9-bc32-245c12180cd2" xsi:nil="true"/>
    <lcf76f155ced4ddcb4097134ff3c332f xmlns="9084b878-4063-4063-a2f4-2dc7d8d331e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A94B4AE303654EA1B3ED0F5D3B74A7" ma:contentTypeVersion="16" ma:contentTypeDescription="Create a new document." ma:contentTypeScope="" ma:versionID="27b7c13a7dba81e36468e2369cdbff21">
  <xsd:schema xmlns:xsd="http://www.w3.org/2001/XMLSchema" xmlns:xs="http://www.w3.org/2001/XMLSchema" xmlns:p="http://schemas.microsoft.com/office/2006/metadata/properties" xmlns:ns2="9084b878-4063-4063-a2f4-2dc7d8d331e1" xmlns:ns3="bbecfde1-29a9-4db9-bc32-245c12180cd2" targetNamespace="http://schemas.microsoft.com/office/2006/metadata/properties" ma:root="true" ma:fieldsID="0a04460de4b784708a703289d140aece" ns2:_="" ns3:_="">
    <xsd:import namespace="9084b878-4063-4063-a2f4-2dc7d8d331e1"/>
    <xsd:import namespace="bbecfde1-29a9-4db9-bc32-245c12180c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4b878-4063-4063-a2f4-2dc7d8d33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c463df-4dc7-4bbf-9d12-c16d94ddfa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ecfde1-29a9-4db9-bc32-245c12180c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370b49-73df-4130-b696-99833ddefccf}" ma:internalName="TaxCatchAll" ma:showField="CatchAllData" ma:web="bbecfde1-29a9-4db9-bc32-245c12180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40B02-7105-42A4-8F16-EC45E077E976}">
  <ds:schemaRefs>
    <ds:schemaRef ds:uri="http://purl.org/dc/dcmitype/"/>
    <ds:schemaRef ds:uri="http://schemas.microsoft.com/office/2006/documentManagement/types"/>
    <ds:schemaRef ds:uri="8f96fc14-4bb7-461b-b8f4-5174a669bc0b"/>
    <ds:schemaRef ds:uri="http://schemas.openxmlformats.org/package/2006/metadata/core-properties"/>
    <ds:schemaRef ds:uri="http://purl.org/dc/elements/1.1/"/>
    <ds:schemaRef ds:uri="3870ece6-baab-44fb-953f-77fb9a8d79d5"/>
    <ds:schemaRef ds:uri="http://schemas.microsoft.com/office/2006/metadata/properties"/>
    <ds:schemaRef ds:uri="http://www.w3.org/XML/1998/namespace"/>
    <ds:schemaRef ds:uri="http://schemas.microsoft.com/office/infopath/2007/PartnerControls"/>
    <ds:schemaRef ds:uri="http://purl.org/dc/terms/"/>
    <ds:schemaRef ds:uri="bbecfde1-29a9-4db9-bc32-245c12180cd2"/>
    <ds:schemaRef ds:uri="9084b878-4063-4063-a2f4-2dc7d8d331e1"/>
  </ds:schemaRefs>
</ds:datastoreItem>
</file>

<file path=customXml/itemProps2.xml><?xml version="1.0" encoding="utf-8"?>
<ds:datastoreItem xmlns:ds="http://schemas.openxmlformats.org/officeDocument/2006/customXml" ds:itemID="{6D6C51EE-FEE0-45E7-B4FC-AB1FE55DF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84b878-4063-4063-a2f4-2dc7d8d331e1"/>
    <ds:schemaRef ds:uri="bbecfde1-29a9-4db9-bc32-245c12180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412AD0-324E-48B9-B3C2-D112A658DB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IUP Woodgrain v1.0</Template>
  <TotalTime>4766</TotalTime>
  <Words>2775</Words>
  <Application>Microsoft Office PowerPoint</Application>
  <PresentationFormat>Widescreen</PresentationFormat>
  <Paragraphs>266</Paragraphs>
  <Slides>34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Constantia</vt:lpstr>
      <vt:lpstr>Franklin Gothic Demi</vt:lpstr>
      <vt:lpstr>Helvetica Neue</vt:lpstr>
      <vt:lpstr>Office Theme</vt:lpstr>
      <vt:lpstr>PowerPoint Presentation</vt:lpstr>
      <vt:lpstr>OSHA’s Revised Injury &amp; Illness Tracking Application</vt:lpstr>
      <vt:lpstr>OUTLINE:</vt:lpstr>
      <vt:lpstr>New Process of Online Data Submittal</vt:lpstr>
      <vt:lpstr>Create a Login.gov Account</vt:lpstr>
      <vt:lpstr>9 steps to Create a Login.gov Account</vt:lpstr>
      <vt:lpstr>Create a Login.gov Account</vt:lpstr>
      <vt:lpstr>9 steps to Create a Login.gov Account</vt:lpstr>
      <vt:lpstr>9 steps to Create a Login.gov Account</vt:lpstr>
      <vt:lpstr>OPEN “CONNECTED ACCOUNTS”:</vt:lpstr>
      <vt:lpstr>DIRECT ACCESS ON OSHA.GOV HOME PAGE</vt:lpstr>
      <vt:lpstr>ALTERNATE ACCESS ON OSHA.GOV:</vt:lpstr>
      <vt:lpstr>ALTERNATE ACCESS ON OSHA.GOV:</vt:lpstr>
      <vt:lpstr>OUTLINE:</vt:lpstr>
      <vt:lpstr>Data Submittal Requirements</vt:lpstr>
      <vt:lpstr>Who is covered?</vt:lpstr>
      <vt:lpstr>NAICS Codes Exempt from Reporting Requirements*</vt:lpstr>
      <vt:lpstr>Designated Industries for Annual Electronic Reporting -  Establishments With 20 or More but Fewer Than 250 Employees</vt:lpstr>
      <vt:lpstr>When must covered establishments submit their completed Form 300A? </vt:lpstr>
      <vt:lpstr>What must covered establishments submit? </vt:lpstr>
      <vt:lpstr>How do I submit my establishment data?</vt:lpstr>
      <vt:lpstr>OUTLINE:</vt:lpstr>
      <vt:lpstr>RECORDING INJURIES &amp; ILLNESSES:</vt:lpstr>
      <vt:lpstr>RECORDING INJURIES &amp; ILLNESSES:</vt:lpstr>
      <vt:lpstr>300 LOG:</vt:lpstr>
      <vt:lpstr>300 LOG:</vt:lpstr>
      <vt:lpstr>300 LOG:</vt:lpstr>
      <vt:lpstr>300A ANNUAL SUMMARY</vt:lpstr>
      <vt:lpstr>Total Recordable Case (TRC) Rate Days, Away, Restricted or Transferred (DART) Rate</vt:lpstr>
      <vt:lpstr>OUTLINE:</vt:lpstr>
      <vt:lpstr>Helpful Links:</vt:lpstr>
      <vt:lpstr>PowerPoint Presentation</vt:lpstr>
      <vt:lpstr>Contact us</vt:lpstr>
      <vt:lpstr>Thank You</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Tammy Harvey</dc:creator>
  <cp:keywords/>
  <dc:description/>
  <cp:lastModifiedBy>Richard Mason</cp:lastModifiedBy>
  <cp:revision>19</cp:revision>
  <dcterms:created xsi:type="dcterms:W3CDTF">2019-09-06T20:18:55Z</dcterms:created>
  <dcterms:modified xsi:type="dcterms:W3CDTF">2023-01-06T16:29:54Z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0x01010091A94B4AE303654EA1B3ED0F5D3B74A7</vt:lpwstr>
  </property>
  <property fmtid="{D5CDD505-2E9C-101B-9397-08002B2CF9AE}" pid="4" name="MediaServiceImageTags">
    <vt:lpwstr/>
  </property>
</Properties>
</file>