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66" r:id="rId8"/>
    <p:sldId id="297" r:id="rId9"/>
    <p:sldId id="295" r:id="rId10"/>
    <p:sldId id="274" r:id="rId11"/>
    <p:sldId id="275" r:id="rId12"/>
    <p:sldId id="276" r:id="rId13"/>
    <p:sldId id="277" r:id="rId14"/>
    <p:sldId id="278" r:id="rId15"/>
    <p:sldId id="279" r:id="rId16"/>
    <p:sldId id="298" r:id="rId17"/>
    <p:sldId id="294" r:id="rId18"/>
    <p:sldId id="281" r:id="rId19"/>
    <p:sldId id="282" r:id="rId20"/>
    <p:sldId id="283" r:id="rId21"/>
    <p:sldId id="284" r:id="rId22"/>
    <p:sldId id="285" r:id="rId23"/>
    <p:sldId id="286" r:id="rId24"/>
    <p:sldId id="296" r:id="rId25"/>
    <p:sldId id="287" r:id="rId26"/>
    <p:sldId id="261" r:id="rId27"/>
    <p:sldId id="271" r:id="rId28"/>
    <p:sldId id="273" r:id="rId29"/>
    <p:sldId id="269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6E18F-D1CF-4EEF-B172-E5222A3C4E1D}" v="4" dt="2023-10-24T01:11:17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84626"/>
  </p:normalViewPr>
  <p:slideViewPr>
    <p:cSldViewPr snapToGrid="0">
      <p:cViewPr varScale="1">
        <p:scale>
          <a:sx n="64" d="100"/>
          <a:sy n="64" d="100"/>
        </p:scale>
        <p:origin x="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e Sprankle" userId="c58f097c-b2a9-46a8-bfef-e79261ff65aa" providerId="ADAL" clId="{BB26E18F-D1CF-4EEF-B172-E5222A3C4E1D}"/>
    <pc:docChg chg="undo custSel addSld modSld">
      <pc:chgData name="Dane Sprankle" userId="c58f097c-b2a9-46a8-bfef-e79261ff65aa" providerId="ADAL" clId="{BB26E18F-D1CF-4EEF-B172-E5222A3C4E1D}" dt="2023-10-24T01:19:32.441" v="829" actId="115"/>
      <pc:docMkLst>
        <pc:docMk/>
      </pc:docMkLst>
      <pc:sldChg chg="modSp mod">
        <pc:chgData name="Dane Sprankle" userId="c58f097c-b2a9-46a8-bfef-e79261ff65aa" providerId="ADAL" clId="{BB26E18F-D1CF-4EEF-B172-E5222A3C4E1D}" dt="2023-10-23T01:07:25.999" v="471" actId="20577"/>
        <pc:sldMkLst>
          <pc:docMk/>
          <pc:sldMk cId="4048915921" sldId="266"/>
        </pc:sldMkLst>
        <pc:spChg chg="mod">
          <ac:chgData name="Dane Sprankle" userId="c58f097c-b2a9-46a8-bfef-e79261ff65aa" providerId="ADAL" clId="{BB26E18F-D1CF-4EEF-B172-E5222A3C4E1D}" dt="2023-10-23T01:07:25.999" v="471" actId="20577"/>
          <ac:spMkLst>
            <pc:docMk/>
            <pc:sldMk cId="4048915921" sldId="266"/>
            <ac:spMk id="52" creationId="{050272A7-4D39-9C48-B531-D840481AD9D2}"/>
          </ac:spMkLst>
        </pc:spChg>
      </pc:sldChg>
      <pc:sldChg chg="modSp mod">
        <pc:chgData name="Dane Sprankle" userId="c58f097c-b2a9-46a8-bfef-e79261ff65aa" providerId="ADAL" clId="{BB26E18F-D1CF-4EEF-B172-E5222A3C4E1D}" dt="2023-10-19T18:09:44.545" v="300" actId="14100"/>
        <pc:sldMkLst>
          <pc:docMk/>
          <pc:sldMk cId="387867225" sldId="278"/>
        </pc:sldMkLst>
        <pc:spChg chg="mod">
          <ac:chgData name="Dane Sprankle" userId="c58f097c-b2a9-46a8-bfef-e79261ff65aa" providerId="ADAL" clId="{BB26E18F-D1CF-4EEF-B172-E5222A3C4E1D}" dt="2023-10-19T18:09:34.597" v="298" actId="27636"/>
          <ac:spMkLst>
            <pc:docMk/>
            <pc:sldMk cId="387867225" sldId="278"/>
            <ac:spMk id="52" creationId="{050272A7-4D39-9C48-B531-D840481AD9D2}"/>
          </ac:spMkLst>
        </pc:spChg>
        <pc:picChg chg="mod">
          <ac:chgData name="Dane Sprankle" userId="c58f097c-b2a9-46a8-bfef-e79261ff65aa" providerId="ADAL" clId="{BB26E18F-D1CF-4EEF-B172-E5222A3C4E1D}" dt="2023-10-19T18:09:44.545" v="300" actId="14100"/>
          <ac:picMkLst>
            <pc:docMk/>
            <pc:sldMk cId="387867225" sldId="278"/>
            <ac:picMk id="3" creationId="{514B7860-741C-6E22-6FD3-54FBF2445530}"/>
          </ac:picMkLst>
        </pc:picChg>
      </pc:sldChg>
      <pc:sldChg chg="modSp mod">
        <pc:chgData name="Dane Sprankle" userId="c58f097c-b2a9-46a8-bfef-e79261ff65aa" providerId="ADAL" clId="{BB26E18F-D1CF-4EEF-B172-E5222A3C4E1D}" dt="2023-10-24T01:07:53.802" v="630" actId="20577"/>
        <pc:sldMkLst>
          <pc:docMk/>
          <pc:sldMk cId="3030337003" sldId="279"/>
        </pc:sldMkLst>
        <pc:spChg chg="mod">
          <ac:chgData name="Dane Sprankle" userId="c58f097c-b2a9-46a8-bfef-e79261ff65aa" providerId="ADAL" clId="{BB26E18F-D1CF-4EEF-B172-E5222A3C4E1D}" dt="2023-10-24T01:07:53.802" v="630" actId="20577"/>
          <ac:spMkLst>
            <pc:docMk/>
            <pc:sldMk cId="3030337003" sldId="279"/>
            <ac:spMk id="52" creationId="{050272A7-4D39-9C48-B531-D840481AD9D2}"/>
          </ac:spMkLst>
        </pc:spChg>
      </pc:sldChg>
      <pc:sldChg chg="modSp mod">
        <pc:chgData name="Dane Sprankle" userId="c58f097c-b2a9-46a8-bfef-e79261ff65aa" providerId="ADAL" clId="{BB26E18F-D1CF-4EEF-B172-E5222A3C4E1D}" dt="2023-10-19T18:05:00.877" v="177" actId="1076"/>
        <pc:sldMkLst>
          <pc:docMk/>
          <pc:sldMk cId="2812502713" sldId="281"/>
        </pc:sldMkLst>
        <pc:spChg chg="mod">
          <ac:chgData name="Dane Sprankle" userId="c58f097c-b2a9-46a8-bfef-e79261ff65aa" providerId="ADAL" clId="{BB26E18F-D1CF-4EEF-B172-E5222A3C4E1D}" dt="2023-10-19T18:05:00.877" v="177" actId="1076"/>
          <ac:spMkLst>
            <pc:docMk/>
            <pc:sldMk cId="2812502713" sldId="281"/>
            <ac:spMk id="52" creationId="{050272A7-4D39-9C48-B531-D840481AD9D2}"/>
          </ac:spMkLst>
        </pc:spChg>
      </pc:sldChg>
      <pc:sldChg chg="modSp mod">
        <pc:chgData name="Dane Sprankle" userId="c58f097c-b2a9-46a8-bfef-e79261ff65aa" providerId="ADAL" clId="{BB26E18F-D1CF-4EEF-B172-E5222A3C4E1D}" dt="2023-10-19T18:04:44.483" v="176" actId="255"/>
        <pc:sldMkLst>
          <pc:docMk/>
          <pc:sldMk cId="587113289" sldId="282"/>
        </pc:sldMkLst>
        <pc:spChg chg="mod">
          <ac:chgData name="Dane Sprankle" userId="c58f097c-b2a9-46a8-bfef-e79261ff65aa" providerId="ADAL" clId="{BB26E18F-D1CF-4EEF-B172-E5222A3C4E1D}" dt="2023-10-19T18:04:44.483" v="176" actId="255"/>
          <ac:spMkLst>
            <pc:docMk/>
            <pc:sldMk cId="587113289" sldId="282"/>
            <ac:spMk id="52" creationId="{050272A7-4D39-9C48-B531-D840481AD9D2}"/>
          </ac:spMkLst>
        </pc:spChg>
      </pc:sldChg>
      <pc:sldChg chg="modSp mod">
        <pc:chgData name="Dane Sprankle" userId="c58f097c-b2a9-46a8-bfef-e79261ff65aa" providerId="ADAL" clId="{BB26E18F-D1CF-4EEF-B172-E5222A3C4E1D}" dt="2023-10-19T17:59:07.635" v="6" actId="255"/>
        <pc:sldMkLst>
          <pc:docMk/>
          <pc:sldMk cId="4150817504" sldId="283"/>
        </pc:sldMkLst>
        <pc:spChg chg="mod">
          <ac:chgData name="Dane Sprankle" userId="c58f097c-b2a9-46a8-bfef-e79261ff65aa" providerId="ADAL" clId="{BB26E18F-D1CF-4EEF-B172-E5222A3C4E1D}" dt="2023-10-19T17:59:07.635" v="6" actId="255"/>
          <ac:spMkLst>
            <pc:docMk/>
            <pc:sldMk cId="4150817504" sldId="283"/>
            <ac:spMk id="52" creationId="{050272A7-4D39-9C48-B531-D840481AD9D2}"/>
          </ac:spMkLst>
        </pc:spChg>
      </pc:sldChg>
      <pc:sldChg chg="modSp mod">
        <pc:chgData name="Dane Sprankle" userId="c58f097c-b2a9-46a8-bfef-e79261ff65aa" providerId="ADAL" clId="{BB26E18F-D1CF-4EEF-B172-E5222A3C4E1D}" dt="2023-10-19T18:03:53.034" v="175" actId="20577"/>
        <pc:sldMkLst>
          <pc:docMk/>
          <pc:sldMk cId="2715356919" sldId="284"/>
        </pc:sldMkLst>
        <pc:spChg chg="mod">
          <ac:chgData name="Dane Sprankle" userId="c58f097c-b2a9-46a8-bfef-e79261ff65aa" providerId="ADAL" clId="{BB26E18F-D1CF-4EEF-B172-E5222A3C4E1D}" dt="2023-10-19T18:03:53.034" v="175" actId="20577"/>
          <ac:spMkLst>
            <pc:docMk/>
            <pc:sldMk cId="2715356919" sldId="284"/>
            <ac:spMk id="52" creationId="{050272A7-4D39-9C48-B531-D840481AD9D2}"/>
          </ac:spMkLst>
        </pc:spChg>
      </pc:sldChg>
      <pc:sldChg chg="modSp mod">
        <pc:chgData name="Dane Sprankle" userId="c58f097c-b2a9-46a8-bfef-e79261ff65aa" providerId="ADAL" clId="{BB26E18F-D1CF-4EEF-B172-E5222A3C4E1D}" dt="2023-10-19T18:00:46.815" v="57" actId="114"/>
        <pc:sldMkLst>
          <pc:docMk/>
          <pc:sldMk cId="2192615376" sldId="285"/>
        </pc:sldMkLst>
        <pc:spChg chg="mod">
          <ac:chgData name="Dane Sprankle" userId="c58f097c-b2a9-46a8-bfef-e79261ff65aa" providerId="ADAL" clId="{BB26E18F-D1CF-4EEF-B172-E5222A3C4E1D}" dt="2023-10-19T18:00:46.815" v="57" actId="114"/>
          <ac:spMkLst>
            <pc:docMk/>
            <pc:sldMk cId="2192615376" sldId="285"/>
            <ac:spMk id="52" creationId="{050272A7-4D39-9C48-B531-D840481AD9D2}"/>
          </ac:spMkLst>
        </pc:spChg>
      </pc:sldChg>
      <pc:sldChg chg="modSp mod">
        <pc:chgData name="Dane Sprankle" userId="c58f097c-b2a9-46a8-bfef-e79261ff65aa" providerId="ADAL" clId="{BB26E18F-D1CF-4EEF-B172-E5222A3C4E1D}" dt="2023-10-19T18:03:32.627" v="167" actId="20577"/>
        <pc:sldMkLst>
          <pc:docMk/>
          <pc:sldMk cId="2122609877" sldId="286"/>
        </pc:sldMkLst>
        <pc:spChg chg="mod">
          <ac:chgData name="Dane Sprankle" userId="c58f097c-b2a9-46a8-bfef-e79261ff65aa" providerId="ADAL" clId="{BB26E18F-D1CF-4EEF-B172-E5222A3C4E1D}" dt="2023-10-19T18:03:32.627" v="167" actId="20577"/>
          <ac:spMkLst>
            <pc:docMk/>
            <pc:sldMk cId="2122609877" sldId="286"/>
            <ac:spMk id="52" creationId="{050272A7-4D39-9C48-B531-D840481AD9D2}"/>
          </ac:spMkLst>
        </pc:spChg>
      </pc:sldChg>
      <pc:sldChg chg="modSp mod">
        <pc:chgData name="Dane Sprankle" userId="c58f097c-b2a9-46a8-bfef-e79261ff65aa" providerId="ADAL" clId="{BB26E18F-D1CF-4EEF-B172-E5222A3C4E1D}" dt="2023-10-24T01:19:32.441" v="829" actId="115"/>
        <pc:sldMkLst>
          <pc:docMk/>
          <pc:sldMk cId="1889839308" sldId="287"/>
        </pc:sldMkLst>
        <pc:spChg chg="mod">
          <ac:chgData name="Dane Sprankle" userId="c58f097c-b2a9-46a8-bfef-e79261ff65aa" providerId="ADAL" clId="{BB26E18F-D1CF-4EEF-B172-E5222A3C4E1D}" dt="2023-10-24T01:19:32.441" v="829" actId="115"/>
          <ac:spMkLst>
            <pc:docMk/>
            <pc:sldMk cId="1889839308" sldId="287"/>
            <ac:spMk id="52" creationId="{050272A7-4D39-9C48-B531-D840481AD9D2}"/>
          </ac:spMkLst>
        </pc:spChg>
      </pc:sldChg>
      <pc:sldChg chg="modSp mod">
        <pc:chgData name="Dane Sprankle" userId="c58f097c-b2a9-46a8-bfef-e79261ff65aa" providerId="ADAL" clId="{BB26E18F-D1CF-4EEF-B172-E5222A3C4E1D}" dt="2023-10-24T01:13:57.189" v="820" actId="20577"/>
        <pc:sldMkLst>
          <pc:docMk/>
          <pc:sldMk cId="2811731745" sldId="294"/>
        </pc:sldMkLst>
        <pc:spChg chg="mod">
          <ac:chgData name="Dane Sprankle" userId="c58f097c-b2a9-46a8-bfef-e79261ff65aa" providerId="ADAL" clId="{BB26E18F-D1CF-4EEF-B172-E5222A3C4E1D}" dt="2023-10-24T01:13:57.189" v="820" actId="20577"/>
          <ac:spMkLst>
            <pc:docMk/>
            <pc:sldMk cId="2811731745" sldId="294"/>
            <ac:spMk id="49" creationId="{C19F34E3-3380-0E40-A916-2904ED112F50}"/>
          </ac:spMkLst>
        </pc:spChg>
      </pc:sldChg>
      <pc:sldChg chg="addSp delSp modSp add mod">
        <pc:chgData name="Dane Sprankle" userId="c58f097c-b2a9-46a8-bfef-e79261ff65aa" providerId="ADAL" clId="{BB26E18F-D1CF-4EEF-B172-E5222A3C4E1D}" dt="2023-10-23T02:03:21.204" v="487" actId="20577"/>
        <pc:sldMkLst>
          <pc:docMk/>
          <pc:sldMk cId="3428846205" sldId="297"/>
        </pc:sldMkLst>
        <pc:spChg chg="mod">
          <ac:chgData name="Dane Sprankle" userId="c58f097c-b2a9-46a8-bfef-e79261ff65aa" providerId="ADAL" clId="{BB26E18F-D1CF-4EEF-B172-E5222A3C4E1D}" dt="2023-10-23T02:03:21.204" v="487" actId="20577"/>
          <ac:spMkLst>
            <pc:docMk/>
            <pc:sldMk cId="3428846205" sldId="297"/>
            <ac:spMk id="49" creationId="{C19F34E3-3380-0E40-A916-2904ED112F50}"/>
          </ac:spMkLst>
        </pc:spChg>
        <pc:spChg chg="del mod">
          <ac:chgData name="Dane Sprankle" userId="c58f097c-b2a9-46a8-bfef-e79261ff65aa" providerId="ADAL" clId="{BB26E18F-D1CF-4EEF-B172-E5222A3C4E1D}" dt="2023-10-23T02:02:44.551" v="474"/>
          <ac:spMkLst>
            <pc:docMk/>
            <pc:sldMk cId="3428846205" sldId="297"/>
            <ac:spMk id="52" creationId="{050272A7-4D39-9C48-B531-D840481AD9D2}"/>
          </ac:spMkLst>
        </pc:spChg>
        <pc:picChg chg="add mod">
          <ac:chgData name="Dane Sprankle" userId="c58f097c-b2a9-46a8-bfef-e79261ff65aa" providerId="ADAL" clId="{BB26E18F-D1CF-4EEF-B172-E5222A3C4E1D}" dt="2023-10-23T02:03:05.336" v="478" actId="14100"/>
          <ac:picMkLst>
            <pc:docMk/>
            <pc:sldMk cId="3428846205" sldId="297"/>
            <ac:picMk id="3" creationId="{C26E1114-63B9-865B-6E21-20F5E5E35430}"/>
          </ac:picMkLst>
        </pc:picChg>
      </pc:sldChg>
      <pc:sldChg chg="addSp delSp modSp add mod">
        <pc:chgData name="Dane Sprankle" userId="c58f097c-b2a9-46a8-bfef-e79261ff65aa" providerId="ADAL" clId="{BB26E18F-D1CF-4EEF-B172-E5222A3C4E1D}" dt="2023-10-24T01:15:23.330" v="826" actId="14100"/>
        <pc:sldMkLst>
          <pc:docMk/>
          <pc:sldMk cId="1321649504" sldId="298"/>
        </pc:sldMkLst>
        <pc:spChg chg="mod">
          <ac:chgData name="Dane Sprankle" userId="c58f097c-b2a9-46a8-bfef-e79261ff65aa" providerId="ADAL" clId="{BB26E18F-D1CF-4EEF-B172-E5222A3C4E1D}" dt="2023-10-24T01:10:37.949" v="714" actId="20577"/>
          <ac:spMkLst>
            <pc:docMk/>
            <pc:sldMk cId="1321649504" sldId="298"/>
            <ac:spMk id="49" creationId="{C19F34E3-3380-0E40-A916-2904ED112F50}"/>
          </ac:spMkLst>
        </pc:spChg>
        <pc:spChg chg="add del mod">
          <ac:chgData name="Dane Sprankle" userId="c58f097c-b2a9-46a8-bfef-e79261ff65aa" providerId="ADAL" clId="{BB26E18F-D1CF-4EEF-B172-E5222A3C4E1D}" dt="2023-10-24T01:15:05.894" v="823" actId="948"/>
          <ac:spMkLst>
            <pc:docMk/>
            <pc:sldMk cId="1321649504" sldId="298"/>
            <ac:spMk id="52" creationId="{050272A7-4D39-9C48-B531-D840481AD9D2}"/>
          </ac:spMkLst>
        </pc:spChg>
        <pc:picChg chg="add del mod">
          <ac:chgData name="Dane Sprankle" userId="c58f097c-b2a9-46a8-bfef-e79261ff65aa" providerId="ADAL" clId="{BB26E18F-D1CF-4EEF-B172-E5222A3C4E1D}" dt="2023-10-24T01:09:55.641" v="650" actId="931"/>
          <ac:picMkLst>
            <pc:docMk/>
            <pc:sldMk cId="1321649504" sldId="298"/>
            <ac:picMk id="3" creationId="{DEEFD69C-D26C-0F53-A795-6CC8763ABE34}"/>
          </ac:picMkLst>
        </pc:picChg>
        <pc:picChg chg="add mod">
          <ac:chgData name="Dane Sprankle" userId="c58f097c-b2a9-46a8-bfef-e79261ff65aa" providerId="ADAL" clId="{BB26E18F-D1CF-4EEF-B172-E5222A3C4E1D}" dt="2023-10-24T01:15:23.330" v="826" actId="14100"/>
          <ac:picMkLst>
            <pc:docMk/>
            <pc:sldMk cId="1321649504" sldId="298"/>
            <ac:picMk id="6" creationId="{ADBFAE95-6018-F74E-96B1-134DC77B06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ECFC5E5-7CE2-0F40-93DC-911B1E365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D9781-8A14-41C2-BACD-4380FDE91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Click to insert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F452-C46B-4B3A-8EEC-FADC686C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B353-B968-4C26-9195-ECDEBBAA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72C9-200B-4ABB-B686-1BCAACC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6312-F216-45F1-A03D-36119C4B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D19C7-AABD-5C4F-8150-7A9B8BE167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0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3A05A6B-9B8F-6442-AAE0-C6AEEEFC0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823C2-4445-C94C-870F-7AD3C16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0DD90-1844-8540-80EF-5F7D2C33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D7D9-EBE3-364E-B732-13B8342D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B9A9E11-04E1-9E44-84E7-3CF46AE5D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6888" y="269875"/>
            <a:ext cx="5783371" cy="590232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EBFF6B-81BD-814A-B1D4-98573343A9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389" y="269877"/>
            <a:ext cx="5590667" cy="282079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087B1AE-D78A-A248-8145-0F228BF3EA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7389" y="3351406"/>
            <a:ext cx="5590667" cy="282079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FFF10-3D70-6E4D-8722-78F95EC314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08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5CE344-D670-6F46-A21E-FB65A76EC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full-screen picture</a:t>
            </a:r>
          </a:p>
        </p:txBody>
      </p:sp>
    </p:spTree>
    <p:extLst>
      <p:ext uri="{BB962C8B-B14F-4D97-AF65-F5344CB8AC3E}">
        <p14:creationId xmlns:p14="http://schemas.microsoft.com/office/powerpoint/2010/main" val="34975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C5C06-2DF9-D049-A6B2-04F61D397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D2C4B-B5D7-479A-9B0C-31DD325D4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664208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3BD4A-33EE-45CE-AB4A-75B9E3258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032504"/>
            <a:ext cx="10515600" cy="1152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F198-BDD9-4152-8D3C-53043EA2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4931" y="5894265"/>
            <a:ext cx="1437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5C3BE7-E80C-4D5C-8EB8-295547A75DAE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4660-DB06-4FBE-B73A-F03B9B07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541" y="5893230"/>
            <a:ext cx="30292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7523-8013-4431-9915-BB889928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6034" y="5893230"/>
            <a:ext cx="13708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FD232-0A3C-6A49-8C5A-A52910167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66" y="5594103"/>
            <a:ext cx="1733093" cy="6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7C493-589C-C841-AC42-8215ACB32B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4C0F03-81DE-40F6-8B2B-165F97389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07410"/>
            <a:ext cx="10515600" cy="1865679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FF09-B482-4C53-9C14-844079885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7794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33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2962677-F35E-5A44-9730-6B7FBC62D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70542-BAD9-4527-8274-72EFC348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D776-5EF1-40ED-8122-D5295FDD5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3B4FA-5FF7-49AD-B9DD-8E9CD27F8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BAF7-BFF1-4B48-9B36-E7318685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6FD7A-B770-489E-9D65-43C10BFA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2CEAE-2949-49FA-9F6D-C60B6553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B9DFD-786E-2847-9F8A-6E23BBAB3D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41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50FA805-C5EA-8D4A-89BB-A1B060D92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9E802-5479-4E91-8145-E11CCBBE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F94A8-D1EC-428C-B43C-4F8E52384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5AFD-307B-427D-8FA0-E37F8990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C8B95-B621-4AB9-BED5-238004F90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B85C5-7749-4B64-A0F0-69294B6C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71985-2DE0-4FC9-B144-EF1F8FF7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19645-E376-447C-B18A-2A4EA885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09BCB-31B7-4751-8EAF-AA50DD1C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CDBD5-A7DA-864D-922B-6E499FDDB9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36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C0B1895-DF97-EC4E-82DD-352630A87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F7CDE-623B-4B66-AA24-6CBE9B64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25B4-E103-42F4-8503-0786F3BD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0C98A-4325-4A4F-BE9C-2A7D4E08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9063E-E048-4D9F-B091-97298D71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37E77-66B9-4D08-8DAC-5715DD4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638A1-F14D-4936-AC8C-1D3B59B4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6EA25-A469-4146-BDB1-D2601BC7EF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21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4BC3EF-3EA9-E744-BABE-07C0A5546949}"/>
              </a:ext>
            </a:extLst>
          </p:cNvPr>
          <p:cNvSpPr/>
          <p:nvPr userDrawn="1"/>
        </p:nvSpPr>
        <p:spPr>
          <a:xfrm>
            <a:off x="6099048" y="0"/>
            <a:ext cx="6099048" cy="6858000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14A10-C669-6549-A1EF-76C7953061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35792-033C-0B42-A6E6-BCF85424BC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1" y="5841999"/>
            <a:ext cx="2222500" cy="1016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B3D25-65B6-46A2-8EE9-4CF25DE6E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9048" y="0"/>
            <a:ext cx="6099048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74832-7E8D-4469-A2B3-ACA6209E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4021A-A03E-4E8B-A2F8-FE7B0E79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042F4-6D58-4230-8F98-EF0FC7EC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02D6F-433C-4853-A9A9-0AFEADB7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04959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760ED-C6E0-4BB0-BFD5-A83E3DB89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00495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9797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08EF8D4-E7CC-944C-B26A-C90FBFD21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D5E22-B959-4B5E-A82E-A3EA5514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04DCF-3D69-461A-A65A-D1DC1311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819A5-4CBC-4639-81D8-4C116B78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19AC1-069A-48C5-B1D4-FC07630A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BF7BC-BC7A-5248-B04A-EDBD69E124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53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816E31-77FA-8949-8661-38BF60CB0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44649-15FC-4A75-869D-722F2242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ED3A8-5E75-473A-AFB8-0C9C1087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EB949-22D7-473F-AD11-37456B66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95AA7-1587-7A44-B6E7-4AAE93B26F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6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274CE-68B4-4471-88A1-7A2F06A4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B173B-AA29-42AE-B63E-36319160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C3A81-A3FB-407B-9CF7-A75201601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48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DB5C3BE7-E80C-4D5C-8EB8-295547A75DAE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CF0FC-C65B-460D-AB67-064DEA95D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28035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809D-D249-4D5C-A9E2-7E6FF603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986" y="6356352"/>
            <a:ext cx="137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5" r:id="rId9"/>
    <p:sldLayoutId id="2147483659" r:id="rId10"/>
    <p:sldLayoutId id="214748365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pa-oshaconsultatio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ites/default/files/publications/OSHA_FS-4190.pdf" TargetMode="External"/><Relationship Id="rId7" Type="http://schemas.openxmlformats.org/officeDocument/2006/relationships/hyperlink" Target="https://www.health.pa.gov/topics/Documents/Diseases%20and%20Conditions/Vectorborne/Pennsylvania%20Lyme%20Disease%20Annual%20report%202021.pdf" TargetMode="External"/><Relationship Id="rId2" Type="http://schemas.openxmlformats.org/officeDocument/2006/relationships/hyperlink" Target="https://www.osha.gov/etools/logging/manual-operations/tick-diseas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p.pa.gov/Business/ProgramIntegration/Vector-Management/Ticks/Pages/default.aspx" TargetMode="External"/><Relationship Id="rId5" Type="http://schemas.openxmlformats.org/officeDocument/2006/relationships/hyperlink" Target="https://www.health.pa.gov/topics/disease/Vectorborne%20Diseases/Pages/Tick%20Diseases.aspx" TargetMode="External"/><Relationship Id="rId4" Type="http://schemas.openxmlformats.org/officeDocument/2006/relationships/hyperlink" Target="https://www.cdc.gov/tick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@paoshaconsultationpaosha2922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p.edu/pa-oshaconsultation/" TargetMode="External"/><Relationship Id="rId2" Type="http://schemas.openxmlformats.org/officeDocument/2006/relationships/hyperlink" Target="mailto:sprankle@iup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witter.com/search?q=PA%20OSHA%20Consultation&amp;src=savs" TargetMode="External"/><Relationship Id="rId4" Type="http://schemas.openxmlformats.org/officeDocument/2006/relationships/hyperlink" Target="https://www.facebook.com/Pennsylvania-OSHA-Consultation-Program-548810235234647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pa-oshaconsultatio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D0E600-516D-4156-B3F6-49679D712FA6}"/>
              </a:ext>
            </a:extLst>
          </p:cNvPr>
          <p:cNvSpPr/>
          <p:nvPr/>
        </p:nvSpPr>
        <p:spPr>
          <a:xfrm>
            <a:off x="3048000" y="1120676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bg1"/>
                </a:solidFill>
              </a:rPr>
              <a:t>Welcome</a:t>
            </a:r>
            <a:br>
              <a:rPr lang="en-US" altLang="en-US" sz="6000" b="1" dirty="0">
                <a:solidFill>
                  <a:schemeClr val="bg1"/>
                </a:solidFill>
              </a:rPr>
            </a:b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u="sng" dirty="0">
                <a:solidFill>
                  <a:schemeClr val="bg1"/>
                </a:solidFill>
              </a:rPr>
              <a:t>Lyme Disease &amp; </a:t>
            </a:r>
            <a:r>
              <a:rPr lang="en-US" altLang="en-US" sz="2800" b="1" u="sng" dirty="0">
                <a:solidFill>
                  <a:schemeClr val="bg1"/>
                </a:solidFill>
              </a:rPr>
              <a:t>Ticks in PA</a:t>
            </a:r>
            <a:br>
              <a:rPr lang="en-US" altLang="en-US" sz="2800" b="1" u="sng" dirty="0">
                <a:solidFill>
                  <a:schemeClr val="bg1"/>
                </a:solidFill>
              </a:rPr>
            </a:br>
            <a:br>
              <a:rPr lang="en-US" altLang="en-US" sz="2800" b="1" u="sng" dirty="0">
                <a:solidFill>
                  <a:schemeClr val="bg1"/>
                </a:solidFill>
              </a:rPr>
            </a:br>
            <a:r>
              <a:rPr lang="en-US" altLang="en-US" sz="2000" b="1" dirty="0">
                <a:solidFill>
                  <a:schemeClr val="bg1"/>
                </a:solidFill>
              </a:rPr>
              <a:t>Will begin at 10:30am</a:t>
            </a:r>
            <a:br>
              <a:rPr lang="en-US" altLang="en-US" sz="2000" b="1" dirty="0">
                <a:solidFill>
                  <a:schemeClr val="bg1"/>
                </a:solidFill>
              </a:rPr>
            </a:b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Presented by: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u="sng" dirty="0">
                <a:solidFill>
                  <a:schemeClr val="bg1"/>
                </a:solidFill>
              </a:rPr>
              <a:t>Dane Sprankle</a:t>
            </a: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Pennsylvania OSHA Consultation Office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Phone: 800-382-1241 or 724-357-4095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Website</a:t>
            </a:r>
            <a:r>
              <a:rPr lang="en-US" altLang="en-US" b="1" dirty="0">
                <a:solidFill>
                  <a:schemeClr val="bg1"/>
                </a:solidFill>
              </a:rPr>
              <a:t>: </a:t>
            </a:r>
            <a:r>
              <a:rPr lang="en-US" altLang="en-US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Where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dirty="0"/>
              <a:t>Occupational</a:t>
            </a:r>
          </a:p>
          <a:p>
            <a:pPr lvl="1"/>
            <a:r>
              <a:rPr lang="en-US" sz="1600" b="1" dirty="0"/>
              <a:t>Construction</a:t>
            </a:r>
          </a:p>
          <a:p>
            <a:pPr lvl="1"/>
            <a:r>
              <a:rPr lang="en-US" sz="1600" b="1" dirty="0"/>
              <a:t>Landscaping</a:t>
            </a:r>
          </a:p>
          <a:p>
            <a:pPr lvl="1"/>
            <a:r>
              <a:rPr lang="en-US" sz="1600" b="1" dirty="0"/>
              <a:t>Logging</a:t>
            </a:r>
          </a:p>
          <a:p>
            <a:pPr lvl="1"/>
            <a:r>
              <a:rPr lang="en-US" sz="1600" b="1" dirty="0"/>
              <a:t>Utilities</a:t>
            </a:r>
          </a:p>
          <a:p>
            <a:pPr lvl="1"/>
            <a:r>
              <a:rPr lang="en-US" sz="1600" b="1" dirty="0"/>
              <a:t>Parks management</a:t>
            </a:r>
          </a:p>
          <a:p>
            <a:pPr lvl="1"/>
            <a:r>
              <a:rPr lang="en-US" sz="1600" b="1" dirty="0"/>
              <a:t>Other outdoor occupations</a:t>
            </a:r>
          </a:p>
          <a:p>
            <a:r>
              <a:rPr lang="en-US" sz="2000" b="1" dirty="0"/>
              <a:t>Non-occupational</a:t>
            </a:r>
          </a:p>
          <a:p>
            <a:pPr lvl="1"/>
            <a:r>
              <a:rPr lang="en-US" sz="1600" b="1" dirty="0"/>
              <a:t>Outdoor chores and projects</a:t>
            </a:r>
          </a:p>
          <a:p>
            <a:pPr lvl="1"/>
            <a:r>
              <a:rPr lang="en-US" sz="1600" b="1" dirty="0"/>
              <a:t>Outdoor recreational activities (e.g., camping, fishing, hunting, hiking, etc.)</a:t>
            </a:r>
          </a:p>
          <a:p>
            <a:pPr marL="457189" lvl="1" indent="0">
              <a:buNone/>
            </a:pPr>
            <a:endParaRPr lang="en-US" sz="16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174671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When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1500" b="1" dirty="0"/>
              <a:t>Highest risk in late spring, summer, and late fall</a:t>
            </a:r>
          </a:p>
          <a:p>
            <a:r>
              <a:rPr lang="en-US" sz="1500" b="1" dirty="0"/>
              <a:t>Lowest risk in winter, but ticks remain active when </a:t>
            </a:r>
          </a:p>
          <a:p>
            <a:pPr marL="0" indent="0">
              <a:buNone/>
            </a:pPr>
            <a:r>
              <a:rPr lang="en-US" sz="1500" b="1" dirty="0"/>
              <a:t>                  temperatures are above freezing</a:t>
            </a:r>
          </a:p>
          <a:p>
            <a:r>
              <a:rPr lang="en-US" sz="1500" b="1" dirty="0"/>
              <a:t>Moderate risk remainder of year</a:t>
            </a:r>
          </a:p>
          <a:p>
            <a:endParaRPr lang="en-US" sz="1400" b="1" dirty="0"/>
          </a:p>
          <a:p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400" b="1" dirty="0"/>
              <a:t>                       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400" b="1" dirty="0"/>
              <a:t>                             * Image from PA Department of Health Brochure: “TICKS OF PENNSYLVANIA &amp; THE DISEASES THEY CARRY”</a:t>
            </a:r>
          </a:p>
          <a:p>
            <a:pPr marL="0" indent="0">
              <a:buNone/>
            </a:pPr>
            <a:endParaRPr lang="en-US" sz="14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B7860-741C-6E22-6FD3-54FBF244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92" y="495511"/>
            <a:ext cx="5196602" cy="51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Tickborne Illnesses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dirty="0"/>
              <a:t>Lyme disease</a:t>
            </a:r>
          </a:p>
          <a:p>
            <a:pPr lvl="1"/>
            <a:r>
              <a:rPr lang="en-US" sz="1600" b="1" dirty="0"/>
              <a:t>Most common tickborne disease in PA</a:t>
            </a:r>
          </a:p>
          <a:p>
            <a:pPr lvl="1"/>
            <a:r>
              <a:rPr lang="en-US" sz="1600" b="1" dirty="0"/>
              <a:t>Transmitted by deer tick</a:t>
            </a:r>
          </a:p>
          <a:p>
            <a:pPr lvl="1"/>
            <a:r>
              <a:rPr lang="en-US" sz="1600" b="1" dirty="0"/>
              <a:t>Many cases due to bite of nymphal deer tick, which is very small (about the size of a poppyseed)</a:t>
            </a:r>
          </a:p>
          <a:p>
            <a:r>
              <a:rPr lang="en-US" sz="2000" b="1" dirty="0"/>
              <a:t>Anaplasmosis</a:t>
            </a:r>
          </a:p>
          <a:p>
            <a:pPr lvl="1"/>
            <a:r>
              <a:rPr lang="en-US" sz="1600" b="1" dirty="0"/>
              <a:t>Second most common in PA</a:t>
            </a:r>
          </a:p>
          <a:p>
            <a:pPr lvl="1"/>
            <a:r>
              <a:rPr lang="en-US" sz="1600" b="1" dirty="0"/>
              <a:t>Transmitted by deer tick</a:t>
            </a:r>
          </a:p>
          <a:p>
            <a:r>
              <a:rPr lang="en-US" sz="2000" b="1" dirty="0"/>
              <a:t>Rocky Mountain Spotted Fever</a:t>
            </a:r>
          </a:p>
          <a:p>
            <a:pPr lvl="1"/>
            <a:r>
              <a:rPr lang="en-US" sz="1600" b="1" dirty="0"/>
              <a:t>Uncommon in PA</a:t>
            </a:r>
          </a:p>
          <a:p>
            <a:pPr lvl="1"/>
            <a:r>
              <a:rPr lang="en-US" sz="1600" b="1" dirty="0"/>
              <a:t>Transmitted by dog tick</a:t>
            </a:r>
          </a:p>
          <a:p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303033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Tickborne Illnesses, cont’d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2000" b="1" dirty="0"/>
              <a:t>Relative size of nymphal 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2000" b="1" dirty="0"/>
              <a:t>deer ticks: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pic>
        <p:nvPicPr>
          <p:cNvPr id="6" name="Picture 5" descr="A close up of a muffin&#10;&#10;Description automatically generated">
            <a:extLst>
              <a:ext uri="{FF2B5EF4-FFF2-40B4-BE49-F238E27FC236}">
                <a16:creationId xmlns:a16="http://schemas.microsoft.com/office/drawing/2014/main" id="{ADBFAE95-6018-F74E-96B1-134DC77B0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25" y="1367273"/>
            <a:ext cx="6172201" cy="49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4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Tickborne Illnesses, cont’d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dirty="0"/>
              <a:t>Ehrlichiosis</a:t>
            </a:r>
          </a:p>
          <a:p>
            <a:pPr lvl="1"/>
            <a:r>
              <a:rPr lang="en-US" sz="1600" b="1" dirty="0"/>
              <a:t>Uncommon in PA</a:t>
            </a:r>
          </a:p>
          <a:p>
            <a:pPr lvl="1"/>
            <a:r>
              <a:rPr lang="en-US" sz="1600" b="1" dirty="0"/>
              <a:t>Transmitted by lone star tick</a:t>
            </a:r>
          </a:p>
          <a:p>
            <a:r>
              <a:rPr lang="en-US" sz="2000" b="1" dirty="0"/>
              <a:t>Babesiosis</a:t>
            </a:r>
          </a:p>
          <a:p>
            <a:pPr lvl="1"/>
            <a:r>
              <a:rPr lang="en-US" sz="1600" b="1" dirty="0"/>
              <a:t>Uncommon in PA</a:t>
            </a:r>
          </a:p>
          <a:p>
            <a:pPr lvl="1"/>
            <a:r>
              <a:rPr lang="en-US" sz="1600" b="1" dirty="0"/>
              <a:t>Transmitted by deer tick</a:t>
            </a:r>
          </a:p>
          <a:p>
            <a:r>
              <a:rPr lang="en-US" sz="2000" b="1" dirty="0"/>
              <a:t>Powassan virus</a:t>
            </a:r>
          </a:p>
          <a:p>
            <a:pPr lvl="1"/>
            <a:r>
              <a:rPr lang="en-US" sz="1600" b="1" dirty="0"/>
              <a:t>Uncommon in PA</a:t>
            </a:r>
          </a:p>
          <a:p>
            <a:pPr lvl="1"/>
            <a:r>
              <a:rPr lang="en-US" sz="1600" b="1" dirty="0"/>
              <a:t>Transmitted by deer tick</a:t>
            </a:r>
          </a:p>
          <a:p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81173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Prevention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635371"/>
            <a:ext cx="10515600" cy="4344785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Clothing</a:t>
            </a:r>
          </a:p>
          <a:p>
            <a:pPr lvl="1"/>
            <a:r>
              <a:rPr lang="en-US" sz="1600" b="1" dirty="0"/>
              <a:t>Long sleeves</a:t>
            </a:r>
          </a:p>
          <a:p>
            <a:pPr lvl="1"/>
            <a:r>
              <a:rPr lang="en-US" sz="1600" b="1" dirty="0"/>
              <a:t>Light colored – easier to see ticks</a:t>
            </a:r>
          </a:p>
          <a:p>
            <a:pPr lvl="1"/>
            <a:r>
              <a:rPr lang="en-US" sz="1600" b="1" dirty="0"/>
              <a:t>Tuck pants into boots or socks</a:t>
            </a:r>
          </a:p>
          <a:p>
            <a:pPr lvl="1"/>
            <a:r>
              <a:rPr lang="en-US" sz="1600" b="1" dirty="0"/>
              <a:t>Wear a hat and tie back long hair</a:t>
            </a:r>
          </a:p>
          <a:p>
            <a:r>
              <a:rPr lang="en-US" sz="2000" b="1" dirty="0"/>
              <a:t>Repellants </a:t>
            </a:r>
          </a:p>
          <a:p>
            <a:pPr lvl="1"/>
            <a:r>
              <a:rPr lang="en-US" sz="1600" b="1" dirty="0"/>
              <a:t>Use on exposed skin before going out</a:t>
            </a:r>
          </a:p>
          <a:p>
            <a:pPr lvl="1"/>
            <a:r>
              <a:rPr lang="en-US" sz="1600" b="1" dirty="0"/>
              <a:t>Most effective contain DEET or Picaridin</a:t>
            </a:r>
          </a:p>
          <a:p>
            <a:r>
              <a:rPr lang="en-US" sz="2000" b="1" dirty="0"/>
              <a:t>Permethrin</a:t>
            </a:r>
          </a:p>
          <a:p>
            <a:pPr lvl="1"/>
            <a:r>
              <a:rPr lang="en-US" sz="1600" b="1" dirty="0"/>
              <a:t>Insecticide that is available at most hardware stores, commercial supply stores, and department stores</a:t>
            </a:r>
          </a:p>
          <a:p>
            <a:pPr lvl="1"/>
            <a:r>
              <a:rPr lang="en-US" sz="1600" b="1" dirty="0"/>
              <a:t>Use on outer clothing and gear (not on skin)</a:t>
            </a:r>
          </a:p>
          <a:p>
            <a:pPr lvl="1"/>
            <a:r>
              <a:rPr lang="en-US" sz="1600" b="1" dirty="0"/>
              <a:t>Kills ticks and other insects</a:t>
            </a:r>
          </a:p>
          <a:p>
            <a:pPr marL="457189" lvl="1" indent="0">
              <a:buNone/>
            </a:pPr>
            <a:endParaRPr lang="en-US" sz="1600" b="1" dirty="0"/>
          </a:p>
          <a:p>
            <a:endParaRPr lang="en-US" sz="1600" b="1" dirty="0"/>
          </a:p>
          <a:p>
            <a:pPr marL="457189" lvl="1" indent="0">
              <a:buNone/>
            </a:pPr>
            <a:endParaRPr lang="en-US" sz="16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81250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Prevention, cont’d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After being outdoors</a:t>
            </a:r>
          </a:p>
          <a:p>
            <a:pPr lvl="1"/>
            <a:r>
              <a:rPr lang="en-US" sz="1500" b="1" dirty="0"/>
              <a:t>Check clothing – if in doubt, place clothing in dryer for at least 30 minutes to kill any missed ticks</a:t>
            </a:r>
          </a:p>
          <a:p>
            <a:pPr lvl="1"/>
            <a:r>
              <a:rPr lang="en-US" sz="1500" b="1" dirty="0"/>
              <a:t>Check gear and equipment</a:t>
            </a:r>
          </a:p>
          <a:p>
            <a:pPr lvl="1"/>
            <a:r>
              <a:rPr lang="en-US" sz="1500" b="1" dirty="0"/>
              <a:t>Shower</a:t>
            </a:r>
          </a:p>
          <a:p>
            <a:pPr lvl="1"/>
            <a:r>
              <a:rPr lang="en-US" sz="1500" b="1" dirty="0"/>
              <a:t>Check body</a:t>
            </a:r>
          </a:p>
          <a:p>
            <a:pPr lvl="2"/>
            <a:r>
              <a:rPr lang="en-US" sz="1500" b="1" dirty="0"/>
              <a:t>Feet </a:t>
            </a:r>
          </a:p>
          <a:p>
            <a:pPr lvl="2"/>
            <a:r>
              <a:rPr lang="en-US" sz="1500" b="1" dirty="0"/>
              <a:t>Armpits </a:t>
            </a:r>
          </a:p>
          <a:p>
            <a:pPr lvl="2"/>
            <a:r>
              <a:rPr lang="en-US" sz="1500" b="1" dirty="0"/>
              <a:t>Behind knees </a:t>
            </a:r>
          </a:p>
          <a:p>
            <a:pPr lvl="2"/>
            <a:r>
              <a:rPr lang="en-US" sz="1500" b="1" dirty="0"/>
              <a:t>Elbows </a:t>
            </a:r>
          </a:p>
          <a:p>
            <a:pPr lvl="2"/>
            <a:r>
              <a:rPr lang="en-US" sz="1500" b="1" dirty="0"/>
              <a:t>Hair and behind ears </a:t>
            </a:r>
          </a:p>
          <a:p>
            <a:pPr lvl="2"/>
            <a:r>
              <a:rPr lang="en-US" sz="1500" b="1" dirty="0"/>
              <a:t>Waist </a:t>
            </a:r>
          </a:p>
          <a:p>
            <a:pPr lvl="2"/>
            <a:r>
              <a:rPr lang="en-US" sz="1500" b="1" dirty="0"/>
              <a:t>Groin</a:t>
            </a:r>
          </a:p>
          <a:p>
            <a:pPr lvl="1"/>
            <a:r>
              <a:rPr lang="en-US" sz="1500" b="1" dirty="0"/>
              <a:t>Properly remove any ticks found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58711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Tick Removal – Do’s and Don’ts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29662"/>
            <a:ext cx="10515600" cy="43447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j-lt"/>
              </a:rPr>
              <a:t>Do</a:t>
            </a:r>
          </a:p>
          <a:p>
            <a:pPr lvl="1"/>
            <a:r>
              <a:rPr lang="en-US" sz="1600" b="1" dirty="0"/>
              <a:t>Clean area around tick with rubbing alcohol</a:t>
            </a:r>
          </a:p>
          <a:p>
            <a:pPr lvl="1"/>
            <a:r>
              <a:rPr lang="en-US" sz="16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Grasp tick as close to skin as possible with tweezers or tick removal tool</a:t>
            </a:r>
          </a:p>
          <a:p>
            <a:pPr lvl="1"/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Pull straight up slowly and steadily</a:t>
            </a:r>
          </a:p>
          <a:p>
            <a:pPr lvl="1"/>
            <a:r>
              <a:rPr lang="en-US" sz="16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 tick is removed, place it in rubbing alcohol to kill it</a:t>
            </a:r>
          </a:p>
          <a:p>
            <a:pPr lvl="1"/>
            <a:r>
              <a:rPr lang="en-US" sz="16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Dispose of tick in sealed plastic bag or flush it</a:t>
            </a:r>
          </a:p>
          <a:p>
            <a:pPr lvl="1"/>
            <a:r>
              <a:rPr lang="en-US" sz="16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Clean area where tick was removed with rubbing alcohol or soap and water</a:t>
            </a:r>
          </a:p>
          <a:p>
            <a:pPr lvl="1"/>
            <a:r>
              <a:rPr lang="en-US" sz="16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If tick breaks off, remove as much as possible with tweezers. Stop and</a:t>
            </a:r>
          </a:p>
          <a:p>
            <a:pPr marL="457189" lvl="1" indent="0">
              <a:buNone/>
            </a:pPr>
            <a:r>
              <a:rPr lang="en-US" sz="16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      allow skin to heal if this cannot be done easily. </a:t>
            </a:r>
          </a:p>
          <a:p>
            <a:pPr marL="457189" lvl="1" indent="0">
              <a:buNone/>
            </a:pPr>
            <a:endParaRPr lang="en-US" sz="1200" b="1" dirty="0">
              <a:latin typeface="Constantia" panose="02030602050306030303" pitchFamily="18" charset="0"/>
            </a:endParaRPr>
          </a:p>
          <a:p>
            <a:pPr marL="457189" lvl="1" indent="0">
              <a:buNone/>
            </a:pPr>
            <a:endParaRPr lang="en-US" sz="16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1F483-2A2D-00A3-FA83-CACB5944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967" y="3902055"/>
            <a:ext cx="1909537" cy="1802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7E4E90-F7D3-2E03-BB6A-2CAE4394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807" y="1541996"/>
            <a:ext cx="2611334" cy="19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1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Tick Removal – Do’s and Don’ts cont’d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Do Not</a:t>
            </a:r>
          </a:p>
          <a:p>
            <a:pPr lvl="1"/>
            <a:r>
              <a:rPr lang="en-US" sz="1600" b="1" dirty="0"/>
              <a:t>Burn the tick</a:t>
            </a:r>
          </a:p>
          <a:p>
            <a:pPr lvl="1"/>
            <a:r>
              <a:rPr lang="en-US" sz="1600" b="1" dirty="0"/>
              <a:t>Smother the tick with petroleum jelly or similar products</a:t>
            </a:r>
          </a:p>
          <a:p>
            <a:pPr lvl="1"/>
            <a:r>
              <a:rPr lang="en-US" sz="1600" b="1" dirty="0"/>
              <a:t>Paint the tick with nail polish</a:t>
            </a:r>
          </a:p>
          <a:p>
            <a:pPr lvl="1"/>
            <a:r>
              <a:rPr lang="en-US" sz="1600" b="1" dirty="0"/>
              <a:t>Crush the tick</a:t>
            </a:r>
          </a:p>
          <a:p>
            <a:pPr lvl="1"/>
            <a:r>
              <a:rPr lang="en-US" sz="1600" b="1" dirty="0"/>
              <a:t>Jerk or twist the tick during removal</a:t>
            </a:r>
            <a:endParaRPr lang="en-US" sz="16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71535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Symptoms and Treatments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Acute symptoms</a:t>
            </a:r>
          </a:p>
          <a:p>
            <a:pPr lvl="1"/>
            <a:r>
              <a:rPr lang="en-US" sz="1600" b="1" dirty="0"/>
              <a:t>Rash near bite location is </a:t>
            </a:r>
            <a:r>
              <a:rPr lang="en-US" sz="1600" b="1" i="1" u="sng" dirty="0"/>
              <a:t>most common symptom </a:t>
            </a:r>
            <a:r>
              <a:rPr lang="en-US" sz="1600" b="1" dirty="0"/>
              <a:t>– Erythema Migrans (“bullseye”) associated with Lyme disease                                                                                     </a:t>
            </a:r>
          </a:p>
          <a:p>
            <a:pPr lvl="1"/>
            <a:r>
              <a:rPr lang="en-US" sz="1600" b="1" dirty="0"/>
              <a:t>Joint pain/swelling (</a:t>
            </a:r>
            <a:r>
              <a:rPr lang="en-US" sz="1600" b="1" i="1" u="sng" dirty="0"/>
              <a:t>second most common symptom</a:t>
            </a:r>
            <a:r>
              <a:rPr lang="en-US" sz="1600" b="1" dirty="0"/>
              <a:t>)</a:t>
            </a:r>
          </a:p>
          <a:p>
            <a:pPr lvl="1"/>
            <a:r>
              <a:rPr lang="en-US" sz="1600" b="1" dirty="0"/>
              <a:t>Fever/chills</a:t>
            </a:r>
          </a:p>
          <a:p>
            <a:pPr lvl="1"/>
            <a:r>
              <a:rPr lang="en-US" sz="1600" b="1" dirty="0"/>
              <a:t>Headache</a:t>
            </a:r>
          </a:p>
          <a:p>
            <a:pPr lvl="1"/>
            <a:r>
              <a:rPr lang="en-US" sz="1600" b="1" dirty="0"/>
              <a:t>Muscle pain</a:t>
            </a:r>
          </a:p>
          <a:p>
            <a:pPr lvl="1"/>
            <a:r>
              <a:rPr lang="en-US" sz="1600" b="1" dirty="0"/>
              <a:t>Vomiting</a:t>
            </a:r>
          </a:p>
          <a:p>
            <a:pPr lvl="1"/>
            <a:r>
              <a:rPr lang="en-US" sz="1600" b="1" dirty="0"/>
              <a:t>Diarrhea </a:t>
            </a:r>
          </a:p>
          <a:p>
            <a:pPr lvl="1"/>
            <a:r>
              <a:rPr lang="en-US" sz="1600" b="1" dirty="0"/>
              <a:t>General fatigue</a:t>
            </a:r>
          </a:p>
          <a:p>
            <a:pPr lvl="1"/>
            <a:r>
              <a:rPr lang="en-US" sz="1600" b="1" dirty="0"/>
              <a:t>Alpha-gal syndrome (“red meat allergy”) – associated with</a:t>
            </a:r>
          </a:p>
          <a:p>
            <a:pPr marL="457189" lvl="1" indent="0">
              <a:buNone/>
            </a:pPr>
            <a:r>
              <a:rPr lang="en-US" sz="1600" b="1" dirty="0"/>
              <a:t>      lone star tick bite</a:t>
            </a:r>
          </a:p>
          <a:p>
            <a:pPr lvl="1"/>
            <a:r>
              <a:rPr lang="en-US" sz="1600" b="1" dirty="0"/>
              <a:t>Powassan virus often symptom free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156CFE-54FC-07B2-9A3F-38305354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330" y="2621106"/>
            <a:ext cx="4078735" cy="30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1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694" y="1307236"/>
            <a:ext cx="7369233" cy="1325563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9E0000"/>
                </a:solidFill>
              </a:rPr>
              <a:t>Lyme Disease &amp; Ticks in PA</a:t>
            </a:r>
            <a:endParaRPr lang="en-US" u="sng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66" y="2911820"/>
            <a:ext cx="10515600" cy="2973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000" b="1" u="sng" dirty="0"/>
              <a:t>Webinar General Info</a:t>
            </a:r>
            <a:br>
              <a:rPr lang="en-US" altLang="en-US" sz="2000" dirty="0"/>
            </a:br>
            <a:r>
              <a:rPr lang="en-US" altLang="en-US" sz="2000" dirty="0"/>
              <a:t>PowerPoint Presentation</a:t>
            </a:r>
            <a:br>
              <a:rPr lang="en-US" altLang="en-US" sz="2000" dirty="0"/>
            </a:br>
            <a:r>
              <a:rPr lang="en-US" altLang="en-US" sz="2000" dirty="0"/>
              <a:t>Q&amp;A</a:t>
            </a:r>
            <a:br>
              <a:rPr lang="en-US" altLang="en-US" sz="2000" dirty="0"/>
            </a:br>
            <a:br>
              <a:rPr lang="en-US" altLang="en-US" sz="2000" b="1" u="sng" dirty="0"/>
            </a:br>
            <a:r>
              <a:rPr lang="en-US" altLang="en-US" sz="2000" b="1" u="sng" dirty="0"/>
              <a:t>Questions</a:t>
            </a:r>
            <a:r>
              <a:rPr lang="en-US" altLang="en-US" sz="2000" b="1" dirty="0"/>
              <a:t> </a:t>
            </a:r>
            <a:br>
              <a:rPr lang="en-US" altLang="en-US" sz="2000" b="1" dirty="0"/>
            </a:br>
            <a:r>
              <a:rPr lang="en-US" altLang="en-US" sz="2000" dirty="0"/>
              <a:t>Chat is open to submit questions.</a:t>
            </a:r>
            <a:br>
              <a:rPr lang="en-US" altLang="en-US" sz="2000" dirty="0"/>
            </a:br>
            <a:r>
              <a:rPr lang="en-US" altLang="en-US" sz="2000" dirty="0"/>
              <a:t>We will be answering questions through this chat feature. If due to the technical nature of the question a more thorough response is required, we will post the answer on our website within seven days of the webinar.</a:t>
            </a: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DBEB457-DF2D-408D-86B0-30630C57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86640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Symptoms and Treatments, cont’d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Chronic Symptoms (&gt;30 days following tick bite)</a:t>
            </a:r>
          </a:p>
          <a:p>
            <a:pPr lvl="1"/>
            <a:r>
              <a:rPr lang="en-US" sz="1600" b="1" dirty="0"/>
              <a:t>Arthritis</a:t>
            </a:r>
          </a:p>
          <a:p>
            <a:pPr lvl="1"/>
            <a:r>
              <a:rPr lang="en-US" sz="1600" b="1" dirty="0"/>
              <a:t>Nerve pain/paralysis</a:t>
            </a:r>
          </a:p>
          <a:p>
            <a:pPr lvl="1"/>
            <a:r>
              <a:rPr lang="en-US" sz="1600" b="1" dirty="0"/>
              <a:t>Cardiac symptoms</a:t>
            </a:r>
          </a:p>
          <a:p>
            <a:pPr lvl="1"/>
            <a:r>
              <a:rPr lang="en-US" sz="1600" b="1" dirty="0"/>
              <a:t>Meningitis symptoms</a:t>
            </a:r>
          </a:p>
          <a:p>
            <a:pPr lvl="1"/>
            <a:r>
              <a:rPr lang="en-US" sz="1600" b="1" dirty="0"/>
              <a:t>Organ damage or death in severe cases</a:t>
            </a:r>
          </a:p>
          <a:p>
            <a:r>
              <a:rPr lang="en-US" sz="2000" b="1" dirty="0"/>
              <a:t>Treatment</a:t>
            </a:r>
          </a:p>
          <a:p>
            <a:pPr lvl="1"/>
            <a:r>
              <a:rPr lang="en-US" sz="1600" b="1" dirty="0"/>
              <a:t>Seek medical treatment </a:t>
            </a:r>
            <a:r>
              <a:rPr lang="en-US" sz="1600" b="1" i="1" u="sng" dirty="0"/>
              <a:t>if any</a:t>
            </a:r>
            <a:r>
              <a:rPr lang="en-US" sz="1600" b="1" dirty="0"/>
              <a:t> of the acute or chronic symptoms above appear following a tick bite</a:t>
            </a:r>
          </a:p>
          <a:p>
            <a:pPr lvl="1"/>
            <a:r>
              <a:rPr lang="en-US" sz="1600" b="1" dirty="0"/>
              <a:t>Most tickborne illnesses are treated with antibiotics</a:t>
            </a:r>
          </a:p>
          <a:p>
            <a:pPr lvl="1"/>
            <a:r>
              <a:rPr lang="en-US" sz="1600" b="1" dirty="0"/>
              <a:t>Antiparasitic medications are used for Babesiosis</a:t>
            </a:r>
          </a:p>
          <a:p>
            <a:pPr lvl="1"/>
            <a:r>
              <a:rPr lang="en-US" sz="1600" b="1" dirty="0"/>
              <a:t>Supportive care is only option for Powassan virus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122609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Prevention Acronym  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74ABB-0BAA-B49C-6DA8-974FD11E2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b="1" dirty="0"/>
              <a:t>Image from PA Department of Health Brochure: “TICKS OF PENNSYLVANIA &amp; THE DISEASES THEY CARRY”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D49EFF-076F-570C-2FA7-CD6D6EC8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72" y="1558997"/>
            <a:ext cx="3537660" cy="35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Resources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eTool : Logging - Manual Operations - Tick Borne Disease | Occupational Safety and Health Administration (osha.gov)</a:t>
            </a:r>
            <a:endParaRPr lang="en-US" sz="1600" dirty="0"/>
          </a:p>
          <a:p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Reducing the Risk of Worker Exposure to Disease-Carrying Ticks (osha.gov)</a:t>
            </a:r>
            <a:endParaRPr lang="en-US" sz="1600" dirty="0"/>
          </a:p>
          <a:p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Ticks | Ticks | CDC</a:t>
            </a:r>
            <a:endParaRPr lang="en-US" sz="1600" dirty="0"/>
          </a:p>
          <a:p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Tick Diseases (pa.gov)</a:t>
            </a:r>
            <a:endParaRPr lang="en-US" sz="1600" dirty="0"/>
          </a:p>
          <a:p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Ticks (pa.gov)</a:t>
            </a:r>
            <a:endParaRPr lang="en-US" sz="1600" dirty="0"/>
          </a:p>
          <a:p>
            <a:r>
              <a:rPr lang="en-US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 Lyme and Other Tickborne Diseases Annual Report (pa.gov)</a:t>
            </a:r>
            <a:endParaRPr lang="en-US" sz="1600" dirty="0"/>
          </a:p>
          <a:p>
            <a:r>
              <a:rPr lang="en-US" sz="1600" u="sng" dirty="0"/>
              <a:t>https://stateimpact.npr.org/pennsylvania/2023/05/09/pennsylvania-leads-the-nation-in-lyme-disease-the-state-is-responding-with-new-tick-testing-research-and-education/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1889839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6CB8603-4A8E-4F0E-A36A-0D2E419A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7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400" b="1" i="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www.iup.edu/pa-oshaconsultation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AA566-36E9-4957-832F-47BC7AE54C6E}"/>
              </a:ext>
            </a:extLst>
          </p:cNvPr>
          <p:cNvSpPr txBox="1"/>
          <p:nvPr/>
        </p:nvSpPr>
        <p:spPr>
          <a:xfrm>
            <a:off x="9040632" y="6308207"/>
            <a:ext cx="25285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www.iup.edu/pa-oshaconsultation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EE62B-48DA-2E48-381D-F2B63DAF7E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362" y="1624159"/>
            <a:ext cx="8335616" cy="463089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D5DF8BCC-803E-12F8-C883-E1C05A26D833}"/>
              </a:ext>
            </a:extLst>
          </p:cNvPr>
          <p:cNvSpPr/>
          <p:nvPr/>
        </p:nvSpPr>
        <p:spPr>
          <a:xfrm>
            <a:off x="5255811" y="2870209"/>
            <a:ext cx="978408" cy="341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6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6CB8603-4A8E-4F0E-A36A-0D2E419A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7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400" b="1" i="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www.iup.edu/pa-oshaconsultation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AA566-36E9-4957-832F-47BC7AE54C6E}"/>
              </a:ext>
            </a:extLst>
          </p:cNvPr>
          <p:cNvSpPr txBox="1"/>
          <p:nvPr/>
        </p:nvSpPr>
        <p:spPr>
          <a:xfrm>
            <a:off x="9040632" y="6308207"/>
            <a:ext cx="25285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www.iup.edu/pa-oshaconsultation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E1791-2DCD-B2CD-614F-DC5EBA9404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815" y="1570292"/>
            <a:ext cx="7281287" cy="437698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B3E2690-A34D-332A-27DC-DA8B6A4795C6}"/>
              </a:ext>
            </a:extLst>
          </p:cNvPr>
          <p:cNvSpPr/>
          <p:nvPr/>
        </p:nvSpPr>
        <p:spPr>
          <a:xfrm>
            <a:off x="1407381" y="4325509"/>
            <a:ext cx="811430" cy="277897"/>
          </a:xfrm>
          <a:prstGeom prst="rightArrow">
            <a:avLst>
              <a:gd name="adj1" fmla="val 557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77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4AA566-36E9-4957-832F-47BC7AE54C6E}"/>
              </a:ext>
            </a:extLst>
          </p:cNvPr>
          <p:cNvSpPr txBox="1"/>
          <p:nvPr/>
        </p:nvSpPr>
        <p:spPr>
          <a:xfrm>
            <a:off x="9040632" y="6308207"/>
            <a:ext cx="25285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www.iup.edu/pa-oshaconsultation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82731-B97E-AEEA-5CBE-3C4DC459A796}"/>
              </a:ext>
            </a:extLst>
          </p:cNvPr>
          <p:cNvSpPr txBox="1"/>
          <p:nvPr/>
        </p:nvSpPr>
        <p:spPr>
          <a:xfrm>
            <a:off x="1618201" y="491843"/>
            <a:ext cx="9953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Please consider subscribing to our youtube channel to be notified of new webinars: 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https://www.youtube.com/@paoshaconsultationpaosha2922</a:t>
            </a:r>
            <a:endParaRPr lang="en-US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B9781-6DB4-2513-8D11-BBB8FAC3B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201" y="1512446"/>
            <a:ext cx="7286296" cy="453054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B6DC682-82D7-2B44-D9D1-73B0F28C2C61}"/>
              </a:ext>
            </a:extLst>
          </p:cNvPr>
          <p:cNvSpPr/>
          <p:nvPr/>
        </p:nvSpPr>
        <p:spPr>
          <a:xfrm>
            <a:off x="7794802" y="1837714"/>
            <a:ext cx="1095354" cy="65947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F9543B-D725-CAA3-AFDB-B6E3FDF25A35}"/>
              </a:ext>
            </a:extLst>
          </p:cNvPr>
          <p:cNvCxnSpPr/>
          <p:nvPr/>
        </p:nvCxnSpPr>
        <p:spPr>
          <a:xfrm flipH="1">
            <a:off x="9040632" y="1249251"/>
            <a:ext cx="1302326" cy="918202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23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Contact us</a:t>
            </a:r>
            <a:endParaRPr lang="en-US" dirty="0">
              <a:solidFill>
                <a:srgbClr val="9E0000"/>
              </a:solidFill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656999"/>
            <a:ext cx="10515600" cy="43447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/>
              <a:t>Dane Sprankle 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hlinkClick r:id="rId2"/>
              </a:rPr>
              <a:t>sprankle@iup.edu</a:t>
            </a:r>
            <a:r>
              <a:rPr lang="en-US" altLang="en-US" sz="2400" dirty="0"/>
              <a:t> 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1800" dirty="0"/>
              <a:t>Pennsylvania OSHA Consultation Office</a:t>
            </a:r>
          </a:p>
          <a:p>
            <a:r>
              <a:rPr lang="en-US" altLang="en-US" sz="1800" dirty="0"/>
              <a:t>Phone: 800-382-1241</a:t>
            </a:r>
          </a:p>
          <a:p>
            <a:r>
              <a:rPr lang="en-US" altLang="en-US" sz="1800" dirty="0"/>
              <a:t>Website: </a:t>
            </a:r>
            <a:r>
              <a:rPr lang="en-US" altLang="en-US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www.iup.edu/pa-oshaconsultation/</a:t>
            </a:r>
            <a:endParaRPr lang="en-US" altLang="en-US" sz="1800" dirty="0">
              <a:solidFill>
                <a:srgbClr val="0070C0"/>
              </a:solidFill>
            </a:endParaRPr>
          </a:p>
          <a:p>
            <a:r>
              <a:rPr lang="en-US" altLang="en-US" sz="1800" dirty="0"/>
              <a:t>Facebook: </a:t>
            </a:r>
            <a:r>
              <a:rPr lang="en-US" altLang="en-US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https://www.facebook.com/Pennsylvania-OSHA-Consultation-Program-548810235234647/</a:t>
            </a:r>
            <a:endParaRPr lang="en-US" altLang="en-US" sz="1800" dirty="0">
              <a:solidFill>
                <a:srgbClr val="0070C0"/>
              </a:solidFill>
            </a:endParaRPr>
          </a:p>
          <a:p>
            <a:r>
              <a:rPr lang="en-US" altLang="en-US" sz="1800" dirty="0"/>
              <a:t>Twitter: </a:t>
            </a:r>
            <a:r>
              <a:rPr lang="en-US" altLang="en-US" sz="1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https://twitter.com/search?q=PA%20OSHA%20Consultation&amp;src=savs</a:t>
            </a:r>
            <a:endParaRPr lang="en-US" altLang="en-US" sz="1800" dirty="0">
              <a:solidFill>
                <a:srgbClr val="0070C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BFF60B0-F131-4E55-96B9-297AB057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269" y="6333764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1347383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Thank You</a:t>
            </a:r>
            <a:endParaRPr lang="en-US" dirty="0">
              <a:solidFill>
                <a:srgbClr val="9E0000"/>
              </a:solidFill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812175"/>
            <a:ext cx="10515600" cy="4344785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en-US" altLang="en-US" sz="2400" dirty="0"/>
          </a:p>
          <a:p>
            <a:pPr algn="ctr">
              <a:buFontTx/>
              <a:buNone/>
              <a:defRPr/>
            </a:pPr>
            <a:r>
              <a:rPr lang="en-US" altLang="en-US" sz="2400" b="1" dirty="0"/>
              <a:t>Pennsylvania OSHA Consultation Office</a:t>
            </a:r>
          </a:p>
          <a:p>
            <a:pPr algn="ctr">
              <a:buFontTx/>
              <a:buNone/>
              <a:defRPr/>
            </a:pPr>
            <a:r>
              <a:rPr lang="en-US" altLang="en-US" sz="2400" dirty="0"/>
              <a:t>Phone: 800-382-1241 or 724-357-4095</a:t>
            </a:r>
          </a:p>
          <a:p>
            <a:pPr algn="ctr">
              <a:buFontTx/>
              <a:buNone/>
              <a:defRPr/>
            </a:pPr>
            <a:r>
              <a:rPr lang="en-US" altLang="en-US" sz="2400" dirty="0"/>
              <a:t>Website</a:t>
            </a:r>
            <a:r>
              <a:rPr lang="en-US" altLang="en-US" sz="2400" b="1" dirty="0"/>
              <a:t>: </a:t>
            </a:r>
            <a:r>
              <a:rPr lang="en-US" alt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BFF60B0-F131-4E55-96B9-297AB057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269" y="6333764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410053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Webinar Overview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dirty="0"/>
              <a:t>Scope and statistics</a:t>
            </a:r>
          </a:p>
          <a:p>
            <a:r>
              <a:rPr lang="en-US" sz="2000" b="1" dirty="0"/>
              <a:t>Regulations</a:t>
            </a:r>
          </a:p>
          <a:p>
            <a:r>
              <a:rPr lang="en-US" sz="2000" b="1" dirty="0"/>
              <a:t>Tick identification</a:t>
            </a:r>
          </a:p>
          <a:p>
            <a:r>
              <a:rPr lang="en-US" sz="2000" b="1" dirty="0"/>
              <a:t>Where</a:t>
            </a:r>
          </a:p>
          <a:p>
            <a:r>
              <a:rPr lang="en-US" sz="2000" b="1" dirty="0"/>
              <a:t>When</a:t>
            </a:r>
          </a:p>
          <a:p>
            <a:r>
              <a:rPr lang="en-US" sz="2000" b="1" dirty="0"/>
              <a:t>Illnesses</a:t>
            </a:r>
          </a:p>
          <a:p>
            <a:r>
              <a:rPr lang="en-US" sz="2000" b="1" dirty="0"/>
              <a:t>Prevention and Treatment</a:t>
            </a:r>
          </a:p>
          <a:p>
            <a:r>
              <a:rPr lang="en-US" sz="2000" b="1" dirty="0"/>
              <a:t>Resources</a:t>
            </a: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85989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Scope and Stats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i="0" dirty="0">
                <a:solidFill>
                  <a:srgbClr val="3C3C3C"/>
                </a:solidFill>
                <a:effectLst/>
              </a:rPr>
              <a:t>Pennsylvania leads the nation in Lyme disease</a:t>
            </a:r>
            <a:r>
              <a:rPr lang="en-US" sz="2000" b="1" dirty="0">
                <a:solidFill>
                  <a:srgbClr val="3C3C3C"/>
                </a:solidFill>
              </a:rPr>
              <a:t> </a:t>
            </a:r>
            <a:endParaRPr lang="en-US" sz="2000" b="1" dirty="0"/>
          </a:p>
          <a:p>
            <a:r>
              <a:rPr lang="en-US" sz="2000" b="1" dirty="0"/>
              <a:t>All PA counties</a:t>
            </a:r>
          </a:p>
          <a:p>
            <a:r>
              <a:rPr lang="en-US" sz="2000" b="1" dirty="0"/>
              <a:t>Disease carrying ticks present through lower 48 states</a:t>
            </a:r>
          </a:p>
          <a:p>
            <a:r>
              <a:rPr lang="en-US" sz="2000" b="1" dirty="0"/>
              <a:t>Approximately 3700 reported cases of tickborne disease in PA in 2021 (most recent data)</a:t>
            </a:r>
          </a:p>
          <a:p>
            <a:r>
              <a:rPr lang="en-US" sz="2000" b="1" dirty="0"/>
              <a:t>&gt;50,000 tickborne disease cases </a:t>
            </a:r>
            <a:r>
              <a:rPr lang="en-US" sz="2000" b="1" u="sng" dirty="0"/>
              <a:t>reported</a:t>
            </a:r>
            <a:r>
              <a:rPr lang="en-US" sz="2000" b="1" dirty="0"/>
              <a:t> nationwide annually</a:t>
            </a:r>
          </a:p>
          <a:p>
            <a:r>
              <a:rPr lang="en-US" sz="2000" b="1" dirty="0"/>
              <a:t>CDC estimates total cases of Lyme disease nationwide annually (reported and unreported) may be as high as 476,000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404891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Scope and Stats, cont’d</a:t>
            </a:r>
            <a:endParaRPr lang="en-US" dirty="0"/>
          </a:p>
        </p:txBody>
      </p:sp>
      <p:pic>
        <p:nvPicPr>
          <p:cNvPr id="3" name="Content Placeholder 2" descr="A map of the state of pennsylvania&#10;&#10;Description automatically generated">
            <a:extLst>
              <a:ext uri="{FF2B5EF4-FFF2-40B4-BE49-F238E27FC236}">
                <a16:creationId xmlns:a16="http://schemas.microsoft.com/office/drawing/2014/main" id="{C26E1114-63B9-865B-6E21-20F5E5E35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1" y="1420435"/>
            <a:ext cx="7076661" cy="4851532"/>
          </a:xfr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342884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Regulations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dirty="0"/>
              <a:t>First Aid (29 CFR 1910.151)</a:t>
            </a:r>
          </a:p>
          <a:p>
            <a:pPr lvl="1"/>
            <a:r>
              <a:rPr lang="en-US" sz="1600" b="1" dirty="0"/>
              <a:t>29 CFR 1910.151(b)</a:t>
            </a:r>
          </a:p>
          <a:p>
            <a:pPr lvl="1"/>
            <a:r>
              <a:rPr lang="en-US" sz="1600" b="1" dirty="0"/>
              <a:t>“…Adequate first aid supplies shall be readily available”.</a:t>
            </a:r>
          </a:p>
          <a:p>
            <a:pPr lvl="1"/>
            <a:endParaRPr lang="en-US" sz="1600" b="1" dirty="0"/>
          </a:p>
          <a:p>
            <a:r>
              <a:rPr lang="en-US" sz="2000" b="1" dirty="0"/>
              <a:t>General Duty Clause </a:t>
            </a:r>
          </a:p>
          <a:p>
            <a:pPr lvl="1"/>
            <a:r>
              <a:rPr lang="en-US" sz="1600" b="1" dirty="0"/>
              <a:t>Section 5(a)(1) of act</a:t>
            </a:r>
          </a:p>
          <a:p>
            <a:pPr lvl="1"/>
            <a:r>
              <a:rPr lang="en-US" sz="1600" b="1" dirty="0"/>
              <a:t>“Each employer…shall furnish to each of his employees employment and a place of employment which are free from recognized hazards that are causing or are likely to cause death or serious physical harm to his employees.”</a:t>
            </a:r>
          </a:p>
          <a:p>
            <a:pPr marL="457189" lvl="1" indent="0">
              <a:buNone/>
            </a:pPr>
            <a:endParaRPr lang="en-US" sz="1600" b="1" dirty="0"/>
          </a:p>
          <a:p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5442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Types of Ticks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dirty="0"/>
              <a:t>Deer Tick </a:t>
            </a:r>
          </a:p>
          <a:p>
            <a:pPr lvl="1"/>
            <a:r>
              <a:rPr lang="en-US" sz="1600" b="1" dirty="0"/>
              <a:t>AKA “blacklegged tick”                                               </a:t>
            </a:r>
          </a:p>
          <a:p>
            <a:pPr lvl="1"/>
            <a:r>
              <a:rPr lang="en-US" sz="1600" b="1" dirty="0"/>
              <a:t>Most common type</a:t>
            </a:r>
          </a:p>
          <a:p>
            <a:pPr lvl="1"/>
            <a:r>
              <a:rPr lang="en-US" sz="1600" b="1" dirty="0"/>
              <a:t>Only tick that spreads Lyme disease</a:t>
            </a:r>
          </a:p>
          <a:p>
            <a:pPr marL="457189" lvl="1" indent="0">
              <a:buNone/>
            </a:pPr>
            <a:endParaRPr lang="en-US" sz="1600" b="1" dirty="0"/>
          </a:p>
          <a:p>
            <a:r>
              <a:rPr lang="en-US" sz="2000" b="1" dirty="0"/>
              <a:t>American Dog Tick</a:t>
            </a:r>
          </a:p>
          <a:p>
            <a:pPr lvl="1"/>
            <a:r>
              <a:rPr lang="en-US" sz="1600" b="1" dirty="0"/>
              <a:t>AKA “wood tick”                                 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05A8B-3E5F-F18F-E45E-AF435A69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009" y="957804"/>
            <a:ext cx="3279914" cy="2471196"/>
          </a:xfrm>
          <a:prstGeom prst="rect">
            <a:avLst/>
          </a:prstGeom>
          <a:effectLst>
            <a:outerShdw blurRad="673100" dist="50800" dir="8040000" algn="ctr" rotWithShape="0">
              <a:srgbClr val="000000"/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E48E6-8F11-D5FF-EA60-9F2047D8B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54" y="3802073"/>
            <a:ext cx="2552224" cy="2469894"/>
          </a:xfrm>
          <a:prstGeom prst="rect">
            <a:avLst/>
          </a:prstGeom>
          <a:effectLst>
            <a:outerShdw blurRad="584200" dist="330200" dir="102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96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Types of Ticks, Cont’d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dirty="0"/>
              <a:t>Lone Star Tick</a:t>
            </a:r>
          </a:p>
          <a:p>
            <a:pPr lvl="1"/>
            <a:r>
              <a:rPr lang="en-US" sz="1600" b="1" dirty="0"/>
              <a:t>Associated with alpha gal syndrome</a:t>
            </a:r>
          </a:p>
          <a:p>
            <a:pPr marL="457189" lvl="1" indent="0">
              <a:buNone/>
            </a:pPr>
            <a:r>
              <a:rPr lang="en-US" sz="1600" b="1" dirty="0"/>
              <a:t>     (aka “red meat allergy”)</a:t>
            </a:r>
          </a:p>
          <a:p>
            <a:pPr marL="0" indent="0">
              <a:buNone/>
            </a:pPr>
            <a:r>
              <a:rPr lang="en-US" sz="2000" b="1" dirty="0"/>
              <a:t>                     </a:t>
            </a:r>
          </a:p>
          <a:p>
            <a:r>
              <a:rPr lang="en-US" sz="2000" b="1" dirty="0"/>
              <a:t>Asian Longhorned Tick</a:t>
            </a:r>
          </a:p>
          <a:p>
            <a:pPr marL="0" indent="0">
              <a:buNone/>
            </a:pPr>
            <a:r>
              <a:rPr lang="en-US" sz="2000" b="1" dirty="0"/>
              <a:t>                                                            </a:t>
            </a:r>
          </a:p>
          <a:p>
            <a:pPr marL="1828755" lvl="4" indent="0">
              <a:buNone/>
            </a:pPr>
            <a:endParaRPr lang="en-US" sz="1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pic>
        <p:nvPicPr>
          <p:cNvPr id="3" name="Picture 2" descr="A close-up of a tick&#10;&#10;Description automatically generated">
            <a:extLst>
              <a:ext uri="{FF2B5EF4-FFF2-40B4-BE49-F238E27FC236}">
                <a16:creationId xmlns:a16="http://schemas.microsoft.com/office/drawing/2014/main" id="{ADD4E746-C6A0-A905-2F1F-24CF4447F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94" y="1635371"/>
            <a:ext cx="3184456" cy="1787058"/>
          </a:xfrm>
          <a:prstGeom prst="rect">
            <a:avLst/>
          </a:prstGeom>
          <a:effectLst>
            <a:outerShdw blurRad="622300" dist="101600" dir="106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A7AF-68C6-B16A-C1AF-A5455FFA8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094" y="4129132"/>
            <a:ext cx="2867391" cy="2186993"/>
          </a:xfrm>
          <a:prstGeom prst="rect">
            <a:avLst/>
          </a:prstGeom>
          <a:effectLst>
            <a:outerShdw blurRad="635000" dist="533400" dir="94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74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Types of Ticks, Cont’d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dirty="0"/>
              <a:t>Gulf Coast Tick</a:t>
            </a:r>
          </a:p>
          <a:p>
            <a:pPr marL="0" indent="0">
              <a:buNone/>
            </a:pPr>
            <a:r>
              <a:rPr lang="en-US" sz="2000" b="1" dirty="0"/>
              <a:t>                    </a:t>
            </a:r>
          </a:p>
          <a:p>
            <a:pPr marL="0" indent="0">
              <a:buNone/>
            </a:pPr>
            <a:r>
              <a:rPr lang="en-US" sz="2000" b="1" dirty="0"/>
              <a:t>                             </a:t>
            </a:r>
          </a:p>
          <a:p>
            <a:pPr marL="0" indent="0">
              <a:buNone/>
            </a:pPr>
            <a:r>
              <a:rPr lang="en-US" sz="2000" b="1" dirty="0"/>
              <a:t>                   </a:t>
            </a: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pic>
        <p:nvPicPr>
          <p:cNvPr id="3" name="Picture 2" descr="A close-up of a bug&#10;&#10;Description automatically generated">
            <a:extLst>
              <a:ext uri="{FF2B5EF4-FFF2-40B4-BE49-F238E27FC236}">
                <a16:creationId xmlns:a16="http://schemas.microsoft.com/office/drawing/2014/main" id="{78113E20-7BAA-06A9-6BE0-51188AFB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25" y="1827997"/>
            <a:ext cx="2487149" cy="2487149"/>
          </a:xfrm>
          <a:prstGeom prst="rect">
            <a:avLst/>
          </a:prstGeom>
          <a:effectLst>
            <a:outerShdw blurRad="520700" dist="177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89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P 2019">
      <a:dk1>
        <a:srgbClr val="000000"/>
      </a:dk1>
      <a:lt1>
        <a:srgbClr val="FFFFFF"/>
      </a:lt1>
      <a:dk2>
        <a:srgbClr val="9E1B32"/>
      </a:dk2>
      <a:lt2>
        <a:srgbClr val="595959"/>
      </a:lt2>
      <a:accent1>
        <a:srgbClr val="9E1B32"/>
      </a:accent1>
      <a:accent2>
        <a:srgbClr val="595959"/>
      </a:accent2>
      <a:accent3>
        <a:srgbClr val="ECB51B"/>
      </a:accent3>
      <a:accent4>
        <a:srgbClr val="F4824E"/>
      </a:accent4>
      <a:accent5>
        <a:srgbClr val="558185"/>
      </a:accent5>
      <a:accent6>
        <a:srgbClr val="ED596E"/>
      </a:accent6>
      <a:hlink>
        <a:srgbClr val="568286"/>
      </a:hlink>
      <a:folHlink>
        <a:srgbClr val="558185"/>
      </a:folHlink>
    </a:clrScheme>
    <a:fontScheme name="IUP Office 365 Fonts">
      <a:majorFont>
        <a:latin typeface="Franklin Gothic Dem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3C217AD-677F-D24F-AED0-A101B8E738B0}" vid="{7542860F-0F1C-414E-89D0-F5ADD30D18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ecfde1-29a9-4db9-bc32-245c12180cd2" xsi:nil="true"/>
    <lcf76f155ced4ddcb4097134ff3c332f xmlns="9084b878-4063-4063-a2f4-2dc7d8d331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94B4AE303654EA1B3ED0F5D3B74A7" ma:contentTypeVersion="17" ma:contentTypeDescription="Create a new document." ma:contentTypeScope="" ma:versionID="803240c91daae24f9e0028fa46a57bc2">
  <xsd:schema xmlns:xsd="http://www.w3.org/2001/XMLSchema" xmlns:xs="http://www.w3.org/2001/XMLSchema" xmlns:p="http://schemas.microsoft.com/office/2006/metadata/properties" xmlns:ns2="9084b878-4063-4063-a2f4-2dc7d8d331e1" xmlns:ns3="bbecfde1-29a9-4db9-bc32-245c12180cd2" targetNamespace="http://schemas.microsoft.com/office/2006/metadata/properties" ma:root="true" ma:fieldsID="efb48110d75ef593500961d4612730a9" ns2:_="" ns3:_="">
    <xsd:import namespace="9084b878-4063-4063-a2f4-2dc7d8d331e1"/>
    <xsd:import namespace="bbecfde1-29a9-4db9-bc32-245c12180c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4b878-4063-4063-a2f4-2dc7d8d33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c463df-4dc7-4bbf-9d12-c16d94ddfa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cfde1-29a9-4db9-bc32-245c12180cd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370b49-73df-4130-b696-99833ddefccf}" ma:internalName="TaxCatchAll" ma:showField="CatchAllData" ma:web="bbecfde1-29a9-4db9-bc32-245c12180c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40B02-7105-42A4-8F16-EC45E077E976}">
  <ds:schemaRefs>
    <ds:schemaRef ds:uri="http://purl.org/dc/dcmitype/"/>
    <ds:schemaRef ds:uri="http://schemas.microsoft.com/office/2006/documentManagement/types"/>
    <ds:schemaRef ds:uri="8f96fc14-4bb7-461b-b8f4-5174a669bc0b"/>
    <ds:schemaRef ds:uri="http://schemas.openxmlformats.org/package/2006/metadata/core-properties"/>
    <ds:schemaRef ds:uri="http://purl.org/dc/elements/1.1/"/>
    <ds:schemaRef ds:uri="3870ece6-baab-44fb-953f-77fb9a8d79d5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bbecfde1-29a9-4db9-bc32-245c12180cd2"/>
    <ds:schemaRef ds:uri="9084b878-4063-4063-a2f4-2dc7d8d331e1"/>
  </ds:schemaRefs>
</ds:datastoreItem>
</file>

<file path=customXml/itemProps2.xml><?xml version="1.0" encoding="utf-8"?>
<ds:datastoreItem xmlns:ds="http://schemas.openxmlformats.org/officeDocument/2006/customXml" ds:itemID="{40412AD0-324E-48B9-B3C2-D112A658DB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C05D2-9529-4AA5-8844-59D3C86C3E9A}"/>
</file>

<file path=docProps/app.xml><?xml version="1.0" encoding="utf-8"?>
<Properties xmlns="http://schemas.openxmlformats.org/officeDocument/2006/extended-properties" xmlns:vt="http://schemas.openxmlformats.org/officeDocument/2006/docPropsVTypes">
  <Template>IUP Woodgrain v1.0</Template>
  <TotalTime>9429</TotalTime>
  <Words>1311</Words>
  <Application>Microsoft Office PowerPoint</Application>
  <PresentationFormat>Widescreen</PresentationFormat>
  <Paragraphs>223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Constantia</vt:lpstr>
      <vt:lpstr>Franklin Gothic Demi</vt:lpstr>
      <vt:lpstr>Office Theme</vt:lpstr>
      <vt:lpstr>PowerPoint Presentation</vt:lpstr>
      <vt:lpstr>Lyme Disease &amp; Ticks in PA</vt:lpstr>
      <vt:lpstr>Webinar Overview</vt:lpstr>
      <vt:lpstr>Scope and Stats</vt:lpstr>
      <vt:lpstr>Scope and Stats, cont’d</vt:lpstr>
      <vt:lpstr>Regulations</vt:lpstr>
      <vt:lpstr>Types of Ticks</vt:lpstr>
      <vt:lpstr>Types of Ticks, Cont’d</vt:lpstr>
      <vt:lpstr>Types of Ticks, Cont’d</vt:lpstr>
      <vt:lpstr>Where</vt:lpstr>
      <vt:lpstr>When</vt:lpstr>
      <vt:lpstr>Tickborne Illnesses</vt:lpstr>
      <vt:lpstr>Tickborne Illnesses, cont’d</vt:lpstr>
      <vt:lpstr>Tickborne Illnesses, cont’d</vt:lpstr>
      <vt:lpstr>Prevention</vt:lpstr>
      <vt:lpstr>Prevention, cont’d</vt:lpstr>
      <vt:lpstr>Tick Removal – Do’s and Don’ts</vt:lpstr>
      <vt:lpstr>Tick Removal – Do’s and Don’ts cont’d</vt:lpstr>
      <vt:lpstr>Symptoms and Treatments</vt:lpstr>
      <vt:lpstr>Symptoms and Treatments, cont’d</vt:lpstr>
      <vt:lpstr>Prevention Acronym  </vt:lpstr>
      <vt:lpstr>Resources</vt:lpstr>
      <vt:lpstr>PowerPoint Presentation</vt:lpstr>
      <vt:lpstr>PowerPoint Presentation</vt:lpstr>
      <vt:lpstr>PowerPoint Presentation</vt:lpstr>
      <vt:lpstr>Contact us</vt:lpstr>
      <vt:lpstr>Thank You</vt:lpstr>
    </vt:vector>
  </TitlesOfParts>
  <Manager/>
  <Company>Indiana University of Pennsylvania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Tammy Harvey</dc:creator>
  <cp:keywords/>
  <dc:description/>
  <cp:lastModifiedBy>Dane Sprankle</cp:lastModifiedBy>
  <cp:revision>19</cp:revision>
  <dcterms:created xsi:type="dcterms:W3CDTF">2019-09-06T20:18:55Z</dcterms:created>
  <dcterms:modified xsi:type="dcterms:W3CDTF">2023-10-24T01:19:39Z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0x01010091A94B4AE303654EA1B3ED0F5D3B74A7</vt:lpwstr>
  </property>
  <property fmtid="{D5CDD505-2E9C-101B-9397-08002B2CF9AE}" pid="4" name="MediaServiceImageTags">
    <vt:lpwstr/>
  </property>
</Properties>
</file>