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 id="2147483768" r:id="rId5"/>
    <p:sldMasterId id="2147483691" r:id="rId6"/>
    <p:sldMasterId id="2147483693" r:id="rId7"/>
    <p:sldMasterId id="2147483694" r:id="rId8"/>
    <p:sldMasterId id="2147483696" r:id="rId9"/>
    <p:sldMasterId id="2147483698" r:id="rId10"/>
    <p:sldMasterId id="2147483699" r:id="rId11"/>
    <p:sldMasterId id="2147483701" r:id="rId12"/>
    <p:sldMasterId id="2147483703" r:id="rId13"/>
    <p:sldMasterId id="2147483705" r:id="rId14"/>
    <p:sldMasterId id="2147483707" r:id="rId15"/>
    <p:sldMasterId id="2147483709" r:id="rId16"/>
    <p:sldMasterId id="2147483711" r:id="rId17"/>
    <p:sldMasterId id="2147483713" r:id="rId18"/>
    <p:sldMasterId id="2147483715" r:id="rId19"/>
    <p:sldMasterId id="2147483721" r:id="rId20"/>
    <p:sldMasterId id="2147483723" r:id="rId21"/>
    <p:sldMasterId id="2147483725" r:id="rId22"/>
    <p:sldMasterId id="2147483727" r:id="rId23"/>
    <p:sldMasterId id="2147483729" r:id="rId24"/>
    <p:sldMasterId id="2147483731" r:id="rId25"/>
    <p:sldMasterId id="2147483733" r:id="rId26"/>
    <p:sldMasterId id="2147483737" r:id="rId27"/>
    <p:sldMasterId id="2147483739" r:id="rId28"/>
    <p:sldMasterId id="2147483741" r:id="rId29"/>
    <p:sldMasterId id="2147483743" r:id="rId30"/>
    <p:sldMasterId id="2147483745" r:id="rId31"/>
    <p:sldMasterId id="2147483747" r:id="rId32"/>
    <p:sldMasterId id="2147483749" r:id="rId33"/>
    <p:sldMasterId id="2147483751" r:id="rId34"/>
    <p:sldMasterId id="2147483753" r:id="rId35"/>
    <p:sldMasterId id="2147483755" r:id="rId36"/>
    <p:sldMasterId id="2147483757" r:id="rId37"/>
    <p:sldMasterId id="2147483761" r:id="rId38"/>
    <p:sldMasterId id="2147483648" r:id="rId39"/>
  </p:sldMasterIdLst>
  <p:notesMasterIdLst>
    <p:notesMasterId r:id="rId120"/>
  </p:notesMasterIdLst>
  <p:sldIdLst>
    <p:sldId id="256" r:id="rId40"/>
    <p:sldId id="257" r:id="rId41"/>
    <p:sldId id="352" r:id="rId42"/>
    <p:sldId id="347" r:id="rId43"/>
    <p:sldId id="271"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9" r:id="rId59"/>
    <p:sldId id="300" r:id="rId60"/>
    <p:sldId id="301" r:id="rId61"/>
    <p:sldId id="302" r:id="rId62"/>
    <p:sldId id="303" r:id="rId63"/>
    <p:sldId id="304" r:id="rId64"/>
    <p:sldId id="305" r:id="rId65"/>
    <p:sldId id="307" r:id="rId66"/>
    <p:sldId id="308" r:id="rId67"/>
    <p:sldId id="309" r:id="rId68"/>
    <p:sldId id="310" r:id="rId69"/>
    <p:sldId id="311" r:id="rId70"/>
    <p:sldId id="312" r:id="rId71"/>
    <p:sldId id="313" r:id="rId72"/>
    <p:sldId id="314" r:id="rId73"/>
    <p:sldId id="315" r:id="rId74"/>
    <p:sldId id="316" r:id="rId75"/>
    <p:sldId id="317" r:id="rId76"/>
    <p:sldId id="319" r:id="rId77"/>
    <p:sldId id="351" r:id="rId78"/>
    <p:sldId id="265" r:id="rId79"/>
    <p:sldId id="266" r:id="rId80"/>
    <p:sldId id="349" r:id="rId81"/>
    <p:sldId id="353" r:id="rId82"/>
    <p:sldId id="354" r:id="rId83"/>
    <p:sldId id="355" r:id="rId84"/>
    <p:sldId id="356" r:id="rId85"/>
    <p:sldId id="359" r:id="rId86"/>
    <p:sldId id="357" r:id="rId87"/>
    <p:sldId id="358" r:id="rId88"/>
    <p:sldId id="361" r:id="rId89"/>
    <p:sldId id="360" r:id="rId90"/>
    <p:sldId id="362" r:id="rId91"/>
    <p:sldId id="363" r:id="rId92"/>
    <p:sldId id="364" r:id="rId93"/>
    <p:sldId id="365" r:id="rId94"/>
    <p:sldId id="322" r:id="rId95"/>
    <p:sldId id="323" r:id="rId96"/>
    <p:sldId id="324" r:id="rId97"/>
    <p:sldId id="325" r:id="rId98"/>
    <p:sldId id="327" r:id="rId99"/>
    <p:sldId id="328" r:id="rId100"/>
    <p:sldId id="329" r:id="rId101"/>
    <p:sldId id="330" r:id="rId102"/>
    <p:sldId id="331" r:id="rId103"/>
    <p:sldId id="332" r:id="rId104"/>
    <p:sldId id="333" r:id="rId105"/>
    <p:sldId id="334" r:id="rId106"/>
    <p:sldId id="335" r:id="rId107"/>
    <p:sldId id="336" r:id="rId108"/>
    <p:sldId id="337" r:id="rId109"/>
    <p:sldId id="338" r:id="rId110"/>
    <p:sldId id="339" r:id="rId111"/>
    <p:sldId id="340" r:id="rId112"/>
    <p:sldId id="341" r:id="rId113"/>
    <p:sldId id="342" r:id="rId114"/>
    <p:sldId id="344" r:id="rId115"/>
    <p:sldId id="343" r:id="rId116"/>
    <p:sldId id="261" r:id="rId117"/>
    <p:sldId id="269" r:id="rId118"/>
    <p:sldId id="270"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46156D-09CA-40F4-8015-92DAB2D45D87}" v="4" dt="2022-09-15T12:36:27.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84606" autoAdjust="0"/>
  </p:normalViewPr>
  <p:slideViewPr>
    <p:cSldViewPr snapToGrid="0">
      <p:cViewPr varScale="1">
        <p:scale>
          <a:sx n="96" d="100"/>
          <a:sy n="96" d="100"/>
        </p:scale>
        <p:origin x="1044" y="72"/>
      </p:cViewPr>
      <p:guideLst/>
    </p:cSldViewPr>
  </p:slideViewPr>
  <p:outlineViewPr>
    <p:cViewPr>
      <p:scale>
        <a:sx n="33" d="100"/>
        <a:sy n="33" d="100"/>
      </p:scale>
      <p:origin x="0" y="-38208"/>
    </p:cViewPr>
  </p:outlineViewPr>
  <p:notesTextViewPr>
    <p:cViewPr>
      <p:scale>
        <a:sx n="3" d="2"/>
        <a:sy n="3" d="2"/>
      </p:scale>
      <p:origin x="0" y="0"/>
    </p:cViewPr>
  </p:notesTextViewPr>
  <p:sorterViewPr>
    <p:cViewPr>
      <p:scale>
        <a:sx n="100" d="100"/>
        <a:sy n="100" d="100"/>
      </p:scale>
      <p:origin x="0" y="-8994"/>
    </p:cViewPr>
  </p:sorterViewPr>
  <p:notesViewPr>
    <p:cSldViewPr snapToGrid="0">
      <p:cViewPr>
        <p:scale>
          <a:sx n="200" d="100"/>
          <a:sy n="200" d="100"/>
        </p:scale>
        <p:origin x="1392" y="-5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78.xml"/><Relationship Id="rId21" Type="http://schemas.openxmlformats.org/officeDocument/2006/relationships/slideMaster" Target="slideMasters/slideMaster18.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12" Type="http://schemas.openxmlformats.org/officeDocument/2006/relationships/slide" Target="slides/slide73.xml"/><Relationship Id="rId16" Type="http://schemas.openxmlformats.org/officeDocument/2006/relationships/slideMaster" Target="slideMasters/slideMaster13.xml"/><Relationship Id="rId107" Type="http://schemas.openxmlformats.org/officeDocument/2006/relationships/slide" Target="slides/slide68.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51.xml"/><Relationship Id="rId95" Type="http://schemas.openxmlformats.org/officeDocument/2006/relationships/slide" Target="slides/slide56.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113" Type="http://schemas.openxmlformats.org/officeDocument/2006/relationships/slide" Target="slides/slide74.xml"/><Relationship Id="rId118" Type="http://schemas.openxmlformats.org/officeDocument/2006/relationships/slide" Target="slides/slide79.xml"/><Relationship Id="rId80" Type="http://schemas.openxmlformats.org/officeDocument/2006/relationships/slide" Target="slides/slide41.xml"/><Relationship Id="rId85" Type="http://schemas.openxmlformats.org/officeDocument/2006/relationships/slide" Target="slides/slide46.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tableStyles" Target="tableStyles.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109" Type="http://schemas.openxmlformats.org/officeDocument/2006/relationships/slide" Target="slides/slide70.xml"/><Relationship Id="rId34" Type="http://schemas.openxmlformats.org/officeDocument/2006/relationships/slideMaster" Target="slideMasters/slideMaster31.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notesMaster" Target="notesMasters/notesMaster1.xml"/><Relationship Id="rId125"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61" Type="http://schemas.openxmlformats.org/officeDocument/2006/relationships/slide" Target="slides/slide22.xml"/><Relationship Id="rId82" Type="http://schemas.openxmlformats.org/officeDocument/2006/relationships/slide" Target="slides/slide4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20" Type="http://schemas.openxmlformats.org/officeDocument/2006/relationships/slideMaster" Target="slideMasters/slideMaster17.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5" Type="http://schemas.openxmlformats.org/officeDocument/2006/relationships/slideMaster" Target="slideMasters/slideMaster12.xml"/><Relationship Id="rId36" Type="http://schemas.openxmlformats.org/officeDocument/2006/relationships/slideMaster" Target="slideMasters/slideMaster33.xml"/><Relationship Id="rId57" Type="http://schemas.openxmlformats.org/officeDocument/2006/relationships/slide" Target="slides/slide18.xml"/><Relationship Id="rId106" Type="http://schemas.openxmlformats.org/officeDocument/2006/relationships/slide" Target="slides/slide67.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96600-4957-445C-8533-EF4EDB166FEC}"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3A606-4037-4F69-B639-69465E4D03BD}" type="slidenum">
              <a:rPr lang="en-US" smtClean="0"/>
              <a:t>‹#›</a:t>
            </a:fld>
            <a:endParaRPr lang="en-US"/>
          </a:p>
        </p:txBody>
      </p:sp>
    </p:spTree>
    <p:extLst>
      <p:ext uri="{BB962C8B-B14F-4D97-AF65-F5344CB8AC3E}">
        <p14:creationId xmlns:p14="http://schemas.microsoft.com/office/powerpoint/2010/main" val="109650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1</a:t>
            </a:fld>
            <a:endParaRPr lang="en-US"/>
          </a:p>
        </p:txBody>
      </p:sp>
    </p:spTree>
    <p:extLst>
      <p:ext uri="{BB962C8B-B14F-4D97-AF65-F5344CB8AC3E}">
        <p14:creationId xmlns:p14="http://schemas.microsoft.com/office/powerpoint/2010/main" val="2245980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BD81C60D-07BA-F19C-2C0E-B99B1AD5042D}"/>
              </a:ext>
            </a:extLst>
          </p:cNvPr>
          <p:cNvSpPr>
            <a:spLocks noGrp="1" noRot="1" noChangeAspect="1" noChangeArrowheads="1" noTextEdit="1"/>
          </p:cNvSpPr>
          <p:nvPr>
            <p:ph type="sldImg"/>
          </p:nvPr>
        </p:nvSpPr>
        <p:spPr>
          <a:xfrm>
            <a:off x="406400" y="698500"/>
            <a:ext cx="6197600" cy="3486150"/>
          </a:xfrm>
          <a:ln/>
        </p:spPr>
      </p:sp>
      <p:sp>
        <p:nvSpPr>
          <p:cNvPr id="59394" name="Rectangle 3">
            <a:extLst>
              <a:ext uri="{FF2B5EF4-FFF2-40B4-BE49-F238E27FC236}">
                <a16:creationId xmlns:a16="http://schemas.microsoft.com/office/drawing/2014/main" id="{AF68F086-6AAE-149B-2FAD-184F834B6687}"/>
              </a:ext>
            </a:extLst>
          </p:cNvPr>
          <p:cNvSpPr>
            <a:spLocks noGrp="1" noChangeArrowheads="1"/>
          </p:cNvSpPr>
          <p:nvPr>
            <p:ph type="body" idx="1"/>
          </p:nvPr>
        </p:nvSpPr>
        <p:spPr/>
        <p:txBody>
          <a:bodyPr/>
          <a:lstStyle/>
          <a:p>
            <a:r>
              <a:rPr lang="en-US" altLang="en-US">
                <a:latin typeface="Arial" panose="020B0604020202020204" pitchFamily="34" charset="0"/>
              </a:rPr>
              <a:t>There are several different effects of beryllium on the skin, which can vary depending on the form of beryllium.  Slow wound healing is seen when cuts are contaminated with the pure metal.  If beryllium gets under the skin, it can cause inflammation and the development of small hard nodules as shown in the picture.  An allergic rash, similar to poison ivy, can be seen primarily with exposure to beryllium salts, the soluble forms of beryllium.  But the greatest concern about skin exposure is the possible development of sensitization to beryllium (BeS).  It has been known for a while that beryllium can enter non-intact skin, such as cuts and even rashes, but there is increasing evidence that even unbroken skin may not be a complete barrier, particularly from the tiniest particles.  Therefore, we recommend that all broken skin and cuts be covered and covering the skin may reduce the risk of BeS. </a:t>
            </a:r>
          </a:p>
        </p:txBody>
      </p:sp>
      <p:sp>
        <p:nvSpPr>
          <p:cNvPr id="59395" name="Slide Number Placeholder 3">
            <a:extLst>
              <a:ext uri="{FF2B5EF4-FFF2-40B4-BE49-F238E27FC236}">
                <a16:creationId xmlns:a16="http://schemas.microsoft.com/office/drawing/2014/main" id="{D7CC33BA-8EE2-3491-9788-617DC7B0A087}"/>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18CDD66C-CC46-4C22-B144-EC34DBFC1097}" type="slidenum">
              <a:rPr lang="en-US" altLang="en-US"/>
              <a:pPr/>
              <a:t>10</a:t>
            </a:fld>
            <a:endParaRPr lang="en-US" altLang="en-US"/>
          </a:p>
        </p:txBody>
      </p:sp>
      <p:sp>
        <p:nvSpPr>
          <p:cNvPr id="59396" name="Header Placeholder 7">
            <a:extLst>
              <a:ext uri="{FF2B5EF4-FFF2-40B4-BE49-F238E27FC236}">
                <a16:creationId xmlns:a16="http://schemas.microsoft.com/office/drawing/2014/main" id="{1B90A7F8-E008-DDAF-E587-6B904ABC5005}"/>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69119F91-6C3A-2018-FA15-B535760A25F1}"/>
              </a:ext>
            </a:extLst>
          </p:cNvPr>
          <p:cNvSpPr>
            <a:spLocks noGrp="1" noRot="1" noChangeAspect="1" noChangeArrowheads="1" noTextEdit="1"/>
          </p:cNvSpPr>
          <p:nvPr>
            <p:ph type="sldImg"/>
          </p:nvPr>
        </p:nvSpPr>
        <p:spPr>
          <a:xfrm>
            <a:off x="406400" y="698500"/>
            <a:ext cx="6197600" cy="3486150"/>
          </a:xfrm>
          <a:ln/>
        </p:spPr>
      </p:sp>
      <p:sp>
        <p:nvSpPr>
          <p:cNvPr id="61442" name="Rectangle 3">
            <a:extLst>
              <a:ext uri="{FF2B5EF4-FFF2-40B4-BE49-F238E27FC236}">
                <a16:creationId xmlns:a16="http://schemas.microsoft.com/office/drawing/2014/main" id="{6371765A-30DA-F548-04BA-F40B5763872D}"/>
              </a:ext>
            </a:extLst>
          </p:cNvPr>
          <p:cNvSpPr>
            <a:spLocks noGrp="1" noChangeArrowheads="1"/>
          </p:cNvSpPr>
          <p:nvPr>
            <p:ph type="body" idx="1"/>
          </p:nvPr>
        </p:nvSpPr>
        <p:spPr/>
        <p:txBody>
          <a:bodyPr/>
          <a:lstStyle/>
          <a:p>
            <a:r>
              <a:rPr lang="en-US" altLang="en-US">
                <a:latin typeface="Arial" panose="020B0604020202020204" pitchFamily="34" charset="0"/>
              </a:rPr>
              <a:t>Acute beryllium disease was the first lung disease recognized to be caused by beryllium.  It is a disease similar to pneumonia and occurred soon after high levels of exposure.  The disease was often very severe, and about 5-10% of people with the disease died from it.  The others eventually recovered, although it could take up to a year; and  many of them later developed chronic beryllium disease (CBD).  The picture on the right shows workers in a fluorescent light bulb factory from back in the 1930s or 1940s.  This type of workplace had very high levels of airborne beryllium.  We spoke before about the current exposure limits of 2 micrograms per cubic meter and 0.2 micrograms per cubic meter, but in these workplaces historic levels of 50 micrograms per cubic meter and up to 1,000 micrograms per cubic meter were measured.  In addition to acute beryllium disease, increased risk of lung cancer was seen.  Fortunately such high levels of beryllium have been very uncommon in recent years, but could be possible after an uncontrolled release or major control failure.</a:t>
            </a:r>
          </a:p>
        </p:txBody>
      </p:sp>
      <p:sp>
        <p:nvSpPr>
          <p:cNvPr id="61443" name="Slide Number Placeholder 3">
            <a:extLst>
              <a:ext uri="{FF2B5EF4-FFF2-40B4-BE49-F238E27FC236}">
                <a16:creationId xmlns:a16="http://schemas.microsoft.com/office/drawing/2014/main" id="{CA7672E4-1ACB-C337-9EA5-CBE09D54C02C}"/>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6154CC23-2E89-4DA1-A80F-7FFF13FF3921}" type="slidenum">
              <a:rPr lang="en-US" altLang="en-US"/>
              <a:pPr/>
              <a:t>11</a:t>
            </a:fld>
            <a:endParaRPr lang="en-US" altLang="en-US"/>
          </a:p>
        </p:txBody>
      </p:sp>
      <p:sp>
        <p:nvSpPr>
          <p:cNvPr id="61444" name="Header Placeholder 7">
            <a:extLst>
              <a:ext uri="{FF2B5EF4-FFF2-40B4-BE49-F238E27FC236}">
                <a16:creationId xmlns:a16="http://schemas.microsoft.com/office/drawing/2014/main" id="{DFFE7D68-BE75-3EED-3EC9-3CC95803B1D2}"/>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665D9511-15E3-3F3E-53DC-75C6AEADBFB7}"/>
              </a:ext>
            </a:extLst>
          </p:cNvPr>
          <p:cNvSpPr>
            <a:spLocks noGrp="1" noRot="1" noChangeAspect="1" noChangeArrowheads="1" noTextEdit="1"/>
          </p:cNvSpPr>
          <p:nvPr>
            <p:ph type="sldImg"/>
          </p:nvPr>
        </p:nvSpPr>
        <p:spPr>
          <a:xfrm>
            <a:off x="406400" y="698500"/>
            <a:ext cx="6197600" cy="3486150"/>
          </a:xfrm>
          <a:ln/>
        </p:spPr>
      </p:sp>
      <p:sp>
        <p:nvSpPr>
          <p:cNvPr id="63490" name="Rectangle 3">
            <a:extLst>
              <a:ext uri="{FF2B5EF4-FFF2-40B4-BE49-F238E27FC236}">
                <a16:creationId xmlns:a16="http://schemas.microsoft.com/office/drawing/2014/main" id="{FE9B90AE-ED98-4D07-0FCF-BD3F3994308E}"/>
              </a:ext>
            </a:extLst>
          </p:cNvPr>
          <p:cNvSpPr>
            <a:spLocks noGrp="1" noChangeArrowheads="1"/>
          </p:cNvSpPr>
          <p:nvPr>
            <p:ph type="body" idx="1"/>
          </p:nvPr>
        </p:nvSpPr>
        <p:spPr/>
        <p:txBody>
          <a:bodyPr/>
          <a:lstStyle/>
          <a:p>
            <a:r>
              <a:rPr lang="en-US" altLang="en-US">
                <a:latin typeface="Arial" panose="020B0604020202020204" pitchFamily="34" charset="0"/>
              </a:rPr>
              <a:t>From this slide forward, we will focus on beryllium sensitization (BeS) and chronic beryllium disease (CBD).  As mentioned earlier, BeS is an allergy to beryllium, meaning that your immune cells react to beryllium.  It is not an allergy like hay fever; it causes no symptoms.  A person would never know he or she has BeS unless a beryllium blood test called the BeLPT is performed, which measures how your immune cells react to beryllium.  I will describe this test in detail shortly. We define BeS as two abnormal BeLPTs.  The reason we want to identify workers with BeS is because BeS places them at risk of developing chronic beryllium disease.  Chronic beryllium disease occurs when immune cells don’t just react to beryllium when a blood test is done, but the immune cells start to react to beryllium that is in the lungs. It causes inflammation and possibly scarring.  It is important to emphasize that most workers who are exposed to beryllium will not get BeS or CBD; however, while low levels of exposure decrease the risk, they do not eliminate the risk of BeS and CBD.</a:t>
            </a:r>
          </a:p>
        </p:txBody>
      </p:sp>
      <p:sp>
        <p:nvSpPr>
          <p:cNvPr id="63491" name="Slide Number Placeholder 3">
            <a:extLst>
              <a:ext uri="{FF2B5EF4-FFF2-40B4-BE49-F238E27FC236}">
                <a16:creationId xmlns:a16="http://schemas.microsoft.com/office/drawing/2014/main" id="{3CE5C39B-4B43-2077-1269-A959AF17D62A}"/>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9FB9BE92-C1F8-472E-85EB-68BE6CFA9230}" type="slidenum">
              <a:rPr lang="en-US" altLang="en-US"/>
              <a:pPr/>
              <a:t>12</a:t>
            </a:fld>
            <a:endParaRPr lang="en-US" altLang="en-US"/>
          </a:p>
        </p:txBody>
      </p:sp>
      <p:sp>
        <p:nvSpPr>
          <p:cNvPr id="63492" name="Header Placeholder 7">
            <a:extLst>
              <a:ext uri="{FF2B5EF4-FFF2-40B4-BE49-F238E27FC236}">
                <a16:creationId xmlns:a16="http://schemas.microsoft.com/office/drawing/2014/main" id="{87F61AAF-945B-10C7-505F-17CB3ADCB594}"/>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989DA59C-8D4E-5FC7-3A10-11FA17B06600}"/>
              </a:ext>
            </a:extLst>
          </p:cNvPr>
          <p:cNvSpPr txBox="1">
            <a:spLocks noGrp="1" noChangeArrowheads="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pPr algn="r"/>
            <a:fld id="{5D873167-58D7-4D1B-946F-650470E9CCE5}" type="slidenum">
              <a:rPr lang="en-US" altLang="en-US" sz="1300"/>
              <a:pPr algn="r"/>
              <a:t>13</a:t>
            </a:fld>
            <a:endParaRPr lang="en-US" altLang="en-US" sz="1300"/>
          </a:p>
        </p:txBody>
      </p:sp>
      <p:sp>
        <p:nvSpPr>
          <p:cNvPr id="65538" name="Rectangle 2">
            <a:extLst>
              <a:ext uri="{FF2B5EF4-FFF2-40B4-BE49-F238E27FC236}">
                <a16:creationId xmlns:a16="http://schemas.microsoft.com/office/drawing/2014/main" id="{A6C79683-2CA4-3132-9888-F04BC066EF6E}"/>
              </a:ext>
            </a:extLst>
          </p:cNvPr>
          <p:cNvSpPr>
            <a:spLocks noGrp="1" noRot="1" noChangeAspect="1" noChangeArrowheads="1" noTextEdit="1"/>
          </p:cNvSpPr>
          <p:nvPr>
            <p:ph type="sldImg"/>
          </p:nvPr>
        </p:nvSpPr>
        <p:spPr>
          <a:xfrm>
            <a:off x="406400" y="698500"/>
            <a:ext cx="6197600" cy="3486150"/>
          </a:xfrm>
          <a:ln/>
        </p:spPr>
      </p:sp>
      <p:sp>
        <p:nvSpPr>
          <p:cNvPr id="65539" name="Rectangle 3">
            <a:extLst>
              <a:ext uri="{FF2B5EF4-FFF2-40B4-BE49-F238E27FC236}">
                <a16:creationId xmlns:a16="http://schemas.microsoft.com/office/drawing/2014/main" id="{3E6C9034-D035-C0DF-47E1-60B1A0641AF9}"/>
              </a:ext>
            </a:extLst>
          </p:cNvPr>
          <p:cNvSpPr>
            <a:spLocks noGrp="1" noChangeArrowheads="1"/>
          </p:cNvSpPr>
          <p:nvPr>
            <p:ph type="body" idx="1"/>
          </p:nvPr>
        </p:nvSpPr>
        <p:spPr/>
        <p:txBody>
          <a:bodyPr/>
          <a:lstStyle/>
          <a:p>
            <a:pPr eaLnBrk="1" hangingPunct="1">
              <a:spcBef>
                <a:spcPct val="0"/>
              </a:spcBef>
            </a:pPr>
            <a:r>
              <a:rPr lang="en-US" altLang="en-US">
                <a:latin typeface="Arial" panose="020B0604020202020204" pitchFamily="34" charset="0"/>
              </a:rPr>
              <a:t>The question you may be asking is how you know if you are at risk for beryllium sensitization (BeS) and chronic beryllium disease (CBD).   The risk is determined by your genes (DNA) and exposure to beryllium.  The diagram on the right shows the important point that most workers who are exposed to beryllium will not get BeS or CBD.  A small percentage will develop an immune response, or allergy, to beryllium (BeS) and some of those with BeS will develop CBD.  We have identified some of the genes that determine risk, but not all of them.  When testing has been done in workplaces to see how many workers have BeS, the percentage has ranged from less than 1% to over 16% of workers.  The percentage depends on the level of exposure and the industry.  The higher the exposure, the higher percentage of workers are found with BeS. The highest percentages have been seen in groups such as machinists, who have the highest exposures to beryllium.   The lowest percentages have been reported in aluminum smelter workers.  In many workplaces today, the number with BeS or CBD is 1-2%.  Some of the workers with BeS have had very low levels exposure to beryllium. Some workers who are not sensitized on their first test are later found to have BeS.  Not everyone with BeS develops CBD, and this has been found to range between 10 and 100% in different groups of workers.  Just as higher levels of exposure increase the risk of BeS, and the same appears to be true for the risk of BeS progressing to CBD.  The 100% risk of CBD was reported in a group of machinists and the 10% with CBD in workers with low level exposure.   Most workers have exposures somewhere in between these two extremes, and in general we estimate that up to 50% of workers with BeS have CBD when they have their first medical evaluation or will develop it in the future.</a:t>
            </a:r>
          </a:p>
        </p:txBody>
      </p:sp>
      <p:sp>
        <p:nvSpPr>
          <p:cNvPr id="65540" name="Header Placeholder 9">
            <a:extLst>
              <a:ext uri="{FF2B5EF4-FFF2-40B4-BE49-F238E27FC236}">
                <a16:creationId xmlns:a16="http://schemas.microsoft.com/office/drawing/2014/main" id="{E98CD04C-7C32-9CC5-A11E-4D70CA6AD6D3}"/>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A654BE71-68F1-85F4-E212-3AA4472B742F}"/>
              </a:ext>
            </a:extLst>
          </p:cNvPr>
          <p:cNvSpPr>
            <a:spLocks noGrp="1" noRot="1" noChangeAspect="1" noChangeArrowheads="1" noTextEdit="1"/>
          </p:cNvSpPr>
          <p:nvPr>
            <p:ph type="sldImg"/>
          </p:nvPr>
        </p:nvSpPr>
        <p:spPr>
          <a:xfrm>
            <a:off x="406400" y="698500"/>
            <a:ext cx="6197600" cy="3486150"/>
          </a:xfrm>
          <a:ln/>
        </p:spPr>
      </p:sp>
      <p:sp>
        <p:nvSpPr>
          <p:cNvPr id="68610" name="Rectangle 3">
            <a:extLst>
              <a:ext uri="{FF2B5EF4-FFF2-40B4-BE49-F238E27FC236}">
                <a16:creationId xmlns:a16="http://schemas.microsoft.com/office/drawing/2014/main" id="{40FB4D74-8B57-D7C7-E27E-DFBAE3278DB1}"/>
              </a:ext>
            </a:extLst>
          </p:cNvPr>
          <p:cNvSpPr>
            <a:spLocks noGrp="1" noChangeArrowheads="1"/>
          </p:cNvSpPr>
          <p:nvPr>
            <p:ph type="body" idx="1"/>
          </p:nvPr>
        </p:nvSpPr>
        <p:spPr/>
        <p:txBody>
          <a:bodyPr/>
          <a:lstStyle/>
          <a:p>
            <a:r>
              <a:rPr lang="en-US" altLang="en-US">
                <a:latin typeface="Arial" panose="020B0604020202020204" pitchFamily="34" charset="0"/>
              </a:rPr>
              <a:t>This slide demonstrates what we mean by beryllium sensitization (BeS), the allergy to beryllium.  The diagram at the top of the slide shows the normal response of an immune cell from the blood; there is no response when the cell comes into contact with beryllium.  The diagram on the bottom demonstrates an abnormal response, where contact with beryllium causes the immune cell to multiply.   Again, the risk of BeS is determined by having exposure to beryllium and your genes. </a:t>
            </a:r>
          </a:p>
        </p:txBody>
      </p:sp>
      <p:sp>
        <p:nvSpPr>
          <p:cNvPr id="68611" name="Slide Number Placeholder 3">
            <a:extLst>
              <a:ext uri="{FF2B5EF4-FFF2-40B4-BE49-F238E27FC236}">
                <a16:creationId xmlns:a16="http://schemas.microsoft.com/office/drawing/2014/main" id="{77F71F54-A755-7E65-A309-905BADE368F9}"/>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FC41265B-4854-4FBB-9891-8F946AF1B916}" type="slidenum">
              <a:rPr lang="en-US" altLang="en-US"/>
              <a:pPr/>
              <a:t>14</a:t>
            </a:fld>
            <a:endParaRPr lang="en-US" altLang="en-US"/>
          </a:p>
        </p:txBody>
      </p:sp>
      <p:sp>
        <p:nvSpPr>
          <p:cNvPr id="68612" name="Header Placeholder 7">
            <a:extLst>
              <a:ext uri="{FF2B5EF4-FFF2-40B4-BE49-F238E27FC236}">
                <a16:creationId xmlns:a16="http://schemas.microsoft.com/office/drawing/2014/main" id="{7801E03E-D9EA-DB84-AA52-E2C7E950513B}"/>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FC6D1390-A9F5-0E1B-855D-3867B97F8E52}"/>
              </a:ext>
            </a:extLst>
          </p:cNvPr>
          <p:cNvSpPr>
            <a:spLocks noGrp="1" noRot="1" noChangeAspect="1" noChangeArrowheads="1" noTextEdit="1"/>
          </p:cNvSpPr>
          <p:nvPr>
            <p:ph type="sldImg"/>
          </p:nvPr>
        </p:nvSpPr>
        <p:spPr>
          <a:xfrm>
            <a:off x="406400" y="698500"/>
            <a:ext cx="6197600" cy="3486150"/>
          </a:xfrm>
          <a:ln/>
        </p:spPr>
      </p:sp>
      <p:sp>
        <p:nvSpPr>
          <p:cNvPr id="70658" name="Rectangle 3">
            <a:extLst>
              <a:ext uri="{FF2B5EF4-FFF2-40B4-BE49-F238E27FC236}">
                <a16:creationId xmlns:a16="http://schemas.microsoft.com/office/drawing/2014/main" id="{AF5F3181-6B6E-EB7C-6F8E-A60A2D15572F}"/>
              </a:ext>
            </a:extLst>
          </p:cNvPr>
          <p:cNvSpPr>
            <a:spLocks noGrp="1" noChangeArrowheads="1"/>
          </p:cNvSpPr>
          <p:nvPr>
            <p:ph type="body" idx="1"/>
          </p:nvPr>
        </p:nvSpPr>
        <p:spPr/>
        <p:txBody>
          <a:bodyPr/>
          <a:lstStyle/>
          <a:p>
            <a:r>
              <a:rPr lang="en-US" altLang="en-US">
                <a:latin typeface="Arial" panose="020B0604020202020204" pitchFamily="34" charset="0"/>
              </a:rPr>
              <a:t>This slide demonstrates what happens in the lungs when people with BeS develop CBD.  The diagram on the left shows beryllium being inhaled into the lungs, with the tiniest particles getting down into the air sacs.  The picture at the center-right is a photograph of what normal air sacs look like under the microscope.  The air-filled sacs are lined by a single layer of cells, which makes it easy for oxygen to travel from the air sacs into the blood stream.  The picture on the far right shows what happens in CBD.  Immune cells begin to multiply in response to beryllium in the lungs.  This causes inflammation, including the development of abnormal collections of cells called granulomas.  The round cluster of cells in the lower right of the picture is a granuloma.  The inflammation and extra cells make it harder for oxygen to travel into the blood stream, and limited oxygen passes into the blood.  When you’re sitting at rest, like you probably are now, your body doesn’t need that much oxygen.  When you start to exercise, your body needs more oxygen and shortness of breath is first noted during exercise in the early stages of the disease. </a:t>
            </a:r>
          </a:p>
        </p:txBody>
      </p:sp>
      <p:sp>
        <p:nvSpPr>
          <p:cNvPr id="70659" name="Slide Number Placeholder 3">
            <a:extLst>
              <a:ext uri="{FF2B5EF4-FFF2-40B4-BE49-F238E27FC236}">
                <a16:creationId xmlns:a16="http://schemas.microsoft.com/office/drawing/2014/main" id="{79EF8719-87EB-9392-3402-671D47D6FE80}"/>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6F3BE817-C065-4040-B7E5-D4B6F776DB74}" type="slidenum">
              <a:rPr lang="en-US" altLang="en-US"/>
              <a:pPr/>
              <a:t>15</a:t>
            </a:fld>
            <a:endParaRPr lang="en-US" altLang="en-US"/>
          </a:p>
        </p:txBody>
      </p:sp>
      <p:sp>
        <p:nvSpPr>
          <p:cNvPr id="70660" name="Header Placeholder 7">
            <a:extLst>
              <a:ext uri="{FF2B5EF4-FFF2-40B4-BE49-F238E27FC236}">
                <a16:creationId xmlns:a16="http://schemas.microsoft.com/office/drawing/2014/main" id="{C8B37F96-4634-99BC-787E-0214D01860FA}"/>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17FD744A-5969-E2D9-8475-01EB0D23B004}"/>
              </a:ext>
            </a:extLst>
          </p:cNvPr>
          <p:cNvSpPr>
            <a:spLocks noGrp="1" noRot="1" noChangeAspect="1" noChangeArrowheads="1" noTextEdit="1"/>
          </p:cNvSpPr>
          <p:nvPr>
            <p:ph type="sldImg"/>
          </p:nvPr>
        </p:nvSpPr>
        <p:spPr>
          <a:xfrm>
            <a:off x="406400" y="698500"/>
            <a:ext cx="6197600" cy="3486150"/>
          </a:xfrm>
          <a:ln/>
        </p:spPr>
      </p:sp>
      <p:sp>
        <p:nvSpPr>
          <p:cNvPr id="72706" name="Rectangle 3">
            <a:extLst>
              <a:ext uri="{FF2B5EF4-FFF2-40B4-BE49-F238E27FC236}">
                <a16:creationId xmlns:a16="http://schemas.microsoft.com/office/drawing/2014/main" id="{17925404-2924-45E7-1123-9D35228379E8}"/>
              </a:ext>
            </a:extLst>
          </p:cNvPr>
          <p:cNvSpPr>
            <a:spLocks noGrp="1" noChangeArrowheads="1"/>
          </p:cNvSpPr>
          <p:nvPr>
            <p:ph type="body" idx="1"/>
          </p:nvPr>
        </p:nvSpPr>
        <p:spPr/>
        <p:txBody>
          <a:bodyPr/>
          <a:lstStyle/>
          <a:p>
            <a:r>
              <a:rPr lang="en-US" altLang="en-US">
                <a:latin typeface="Arial" panose="020B0604020202020204" pitchFamily="34" charset="0"/>
              </a:rPr>
              <a:t>Symptoms of chronic beryllium disease (CBD) range from no symptoms at all to severe breathing problems.  When the disease first starts, there are no symptoms. Typically, there is the gradual development of cough, usually a dry cough; shortness of breath, usually first noticed during physical activity; sweating at night; and feeling tired all the time.  In some cases the shortness of breath can be severe, typically in workers who have had very high levels of beryllium exposure.  These same symptoms can be seen in many other diseases.  In fact, CBD can be mistaken for other lung disease if a beryllium test (BeLPT) is not done. If you have these symptoms, tell your doctor that you’re exposed to beryllium.</a:t>
            </a:r>
          </a:p>
        </p:txBody>
      </p:sp>
      <p:sp>
        <p:nvSpPr>
          <p:cNvPr id="72707" name="Slide Number Placeholder 3">
            <a:extLst>
              <a:ext uri="{FF2B5EF4-FFF2-40B4-BE49-F238E27FC236}">
                <a16:creationId xmlns:a16="http://schemas.microsoft.com/office/drawing/2014/main" id="{51FDFD0C-F233-50C6-2393-FE8C508D411A}"/>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CCEBDC18-90B6-4CC0-B30E-FDCA0D9EC6A1}" type="slidenum">
              <a:rPr lang="en-US" altLang="en-US"/>
              <a:pPr/>
              <a:t>16</a:t>
            </a:fld>
            <a:endParaRPr lang="en-US" altLang="en-US"/>
          </a:p>
        </p:txBody>
      </p:sp>
      <p:sp>
        <p:nvSpPr>
          <p:cNvPr id="72708" name="Header Placeholder 7">
            <a:extLst>
              <a:ext uri="{FF2B5EF4-FFF2-40B4-BE49-F238E27FC236}">
                <a16:creationId xmlns:a16="http://schemas.microsoft.com/office/drawing/2014/main" id="{B392C8E8-8B5C-FFCF-83D7-552235FA2F74}"/>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08801231-2F40-C0BF-6A7F-64AE0E81A51F}"/>
              </a:ext>
            </a:extLst>
          </p:cNvPr>
          <p:cNvSpPr>
            <a:spLocks noGrp="1" noRot="1" noChangeAspect="1" noChangeArrowheads="1" noTextEdit="1"/>
          </p:cNvSpPr>
          <p:nvPr>
            <p:ph type="sldImg"/>
          </p:nvPr>
        </p:nvSpPr>
        <p:spPr>
          <a:xfrm>
            <a:off x="406400" y="698500"/>
            <a:ext cx="6197600" cy="3486150"/>
          </a:xfrm>
          <a:ln/>
        </p:spPr>
      </p:sp>
      <p:sp>
        <p:nvSpPr>
          <p:cNvPr id="74754" name="Rectangle 3">
            <a:extLst>
              <a:ext uri="{FF2B5EF4-FFF2-40B4-BE49-F238E27FC236}">
                <a16:creationId xmlns:a16="http://schemas.microsoft.com/office/drawing/2014/main" id="{B88B3599-9A85-8EA6-5F2F-2449EAE57475}"/>
              </a:ext>
            </a:extLst>
          </p:cNvPr>
          <p:cNvSpPr>
            <a:spLocks noGrp="1" noChangeArrowheads="1"/>
          </p:cNvSpPr>
          <p:nvPr>
            <p:ph type="body" idx="1"/>
          </p:nvPr>
        </p:nvSpPr>
        <p:spPr/>
        <p:txBody>
          <a:bodyPr/>
          <a:lstStyle/>
          <a:p>
            <a:r>
              <a:rPr lang="en-US" altLang="en-US">
                <a:latin typeface="Arial" panose="020B0604020202020204" pitchFamily="34" charset="0"/>
              </a:rPr>
              <a:t>There is no cure for beryllium disease (CBD).  Treatment of CBD is based on symptoms and lung function tests.  When there are no symptoms, no treatment is recommended.  With mild symptoms, inhaled steroid medications are recommended to help decrease inflammation.  When there are symptoms and worsening lung function tests, stronger anti-inflammatory medication is needed, and steroid pills like Prednisone are prescribed.  If disease continues to worsen, there are other anti-inflammatory medications that can be used.  In severe disease, use of supplemental oxygen may be needed to keep oxygen levels high enough in the blood. </a:t>
            </a:r>
          </a:p>
        </p:txBody>
      </p:sp>
      <p:sp>
        <p:nvSpPr>
          <p:cNvPr id="74755" name="Slide Number Placeholder 3">
            <a:extLst>
              <a:ext uri="{FF2B5EF4-FFF2-40B4-BE49-F238E27FC236}">
                <a16:creationId xmlns:a16="http://schemas.microsoft.com/office/drawing/2014/main" id="{D8BEFAD7-9436-6899-32C3-1A4045C2CA5A}"/>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E0727095-941F-4895-ADA2-5C69F982B7CC}" type="slidenum">
              <a:rPr lang="en-US" altLang="en-US"/>
              <a:pPr/>
              <a:t>17</a:t>
            </a:fld>
            <a:endParaRPr lang="en-US" altLang="en-US"/>
          </a:p>
        </p:txBody>
      </p:sp>
      <p:sp>
        <p:nvSpPr>
          <p:cNvPr id="74756" name="Header Placeholder 7">
            <a:extLst>
              <a:ext uri="{FF2B5EF4-FFF2-40B4-BE49-F238E27FC236}">
                <a16:creationId xmlns:a16="http://schemas.microsoft.com/office/drawing/2014/main" id="{073B61D7-34AC-0889-EB6D-5A80AE15ADE4}"/>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C2EAEC4-A60B-8F07-A55F-4AD5BDBD9F05}"/>
              </a:ext>
            </a:extLst>
          </p:cNvPr>
          <p:cNvSpPr txBox="1">
            <a:spLocks noGrp="1" noChangeArrowheads="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pPr algn="r"/>
            <a:fld id="{2A8B47B6-1F84-4CC8-A22C-DE9B42654E66}" type="slidenum">
              <a:rPr lang="en-US" altLang="en-US" sz="1300"/>
              <a:pPr algn="r"/>
              <a:t>18</a:t>
            </a:fld>
            <a:endParaRPr lang="en-US" altLang="en-US" sz="1300"/>
          </a:p>
        </p:txBody>
      </p:sp>
      <p:sp>
        <p:nvSpPr>
          <p:cNvPr id="99330" name="Rectangle 2">
            <a:extLst>
              <a:ext uri="{FF2B5EF4-FFF2-40B4-BE49-F238E27FC236}">
                <a16:creationId xmlns:a16="http://schemas.microsoft.com/office/drawing/2014/main" id="{46EE8E25-CAE1-D23C-0BEE-54F901334450}"/>
              </a:ext>
            </a:extLst>
          </p:cNvPr>
          <p:cNvSpPr>
            <a:spLocks noGrp="1" noRot="1" noChangeAspect="1" noTextEdit="1"/>
          </p:cNvSpPr>
          <p:nvPr>
            <p:ph type="sldImg"/>
          </p:nvPr>
        </p:nvSpPr>
        <p:spPr>
          <a:xfrm>
            <a:off x="406400" y="698500"/>
            <a:ext cx="6197600" cy="3486150"/>
          </a:xfrm>
          <a:ln/>
        </p:spPr>
      </p:sp>
      <p:sp>
        <p:nvSpPr>
          <p:cNvPr id="99331" name="Rectangle 3">
            <a:extLst>
              <a:ext uri="{FF2B5EF4-FFF2-40B4-BE49-F238E27FC236}">
                <a16:creationId xmlns:a16="http://schemas.microsoft.com/office/drawing/2014/main" id="{DB41282E-CC97-4B9B-2323-7FC9926C2244}"/>
              </a:ext>
            </a:extLst>
          </p:cNvPr>
          <p:cNvSpPr>
            <a:spLocks noGrp="1"/>
          </p:cNvSpPr>
          <p:nvPr>
            <p:ph type="body" idx="1"/>
          </p:nvPr>
        </p:nvSpPr>
        <p:spPr/>
        <p:txBody>
          <a:bodyPr/>
          <a:lstStyle/>
          <a:p>
            <a:pPr eaLnBrk="1" hangingPunct="1">
              <a:spcBef>
                <a:spcPct val="0"/>
              </a:spcBef>
            </a:pPr>
            <a:r>
              <a:rPr lang="en-US" altLang="en-US">
                <a:latin typeface="Arial" panose="020B0604020202020204" pitchFamily="34" charset="0"/>
              </a:rPr>
              <a:t>The blood test for BeS and CBD is the beryllium lymphocyte proliferation test (BeLPT), which measures if your immune cells multiply (proliferate) when exposed to beryllium.  An abnormal (positive) response is seen in both BeS and CBD.  The BeLPT does not distinguish between BeS and CBD.  A medical evaluation is needed to determine if someone with an abnormal BeLPT just has BeS or has CBD.  CBD can also develop over time, which is why medical follow up for patients with BeS is recommended.   It is important to remember that while a high level of exposure increases the risk of BeS and CBD, an abnormal BeLPT does not mean high exposure.  Most workers with high beryllium exposure do not get BeS or CBD.  An abnormal BeLPT means that your immune cells multiply in response to beryllium, i.e. you have developed an allergy to it.</a:t>
            </a:r>
          </a:p>
        </p:txBody>
      </p:sp>
      <p:sp>
        <p:nvSpPr>
          <p:cNvPr id="99332" name="Header Placeholder 9">
            <a:extLst>
              <a:ext uri="{FF2B5EF4-FFF2-40B4-BE49-F238E27FC236}">
                <a16:creationId xmlns:a16="http://schemas.microsoft.com/office/drawing/2014/main" id="{965FAD7F-FC38-668D-DAEA-5FCB2666E662}"/>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C6224346-8BAE-6238-8DFC-B514B267B8F0}"/>
              </a:ext>
            </a:extLst>
          </p:cNvPr>
          <p:cNvSpPr>
            <a:spLocks noGrp="1" noRot="1" noChangeAspect="1" noChangeArrowheads="1" noTextEdit="1"/>
          </p:cNvSpPr>
          <p:nvPr>
            <p:ph type="sldImg"/>
          </p:nvPr>
        </p:nvSpPr>
        <p:spPr>
          <a:xfrm>
            <a:off x="406400" y="698500"/>
            <a:ext cx="6197600" cy="3486150"/>
          </a:xfrm>
          <a:ln/>
        </p:spPr>
      </p:sp>
      <p:sp>
        <p:nvSpPr>
          <p:cNvPr id="102402" name="Rectangle 3">
            <a:extLst>
              <a:ext uri="{FF2B5EF4-FFF2-40B4-BE49-F238E27FC236}">
                <a16:creationId xmlns:a16="http://schemas.microsoft.com/office/drawing/2014/main" id="{5ED2949A-0106-E8F7-1A87-70C221A9BD0D}"/>
              </a:ext>
            </a:extLst>
          </p:cNvPr>
          <p:cNvSpPr>
            <a:spLocks noGrp="1" noChangeArrowheads="1"/>
          </p:cNvSpPr>
          <p:nvPr>
            <p:ph type="body" idx="1"/>
          </p:nvPr>
        </p:nvSpPr>
        <p:spPr/>
        <p:txBody>
          <a:bodyPr/>
          <a:lstStyle/>
          <a:p>
            <a:r>
              <a:rPr lang="en-US" altLang="en-US">
                <a:latin typeface="Arial" panose="020B0604020202020204" pitchFamily="34" charset="0"/>
              </a:rPr>
              <a:t>This is a diagram of the BeLPT, the blood test for BeS and CBD.  Immune cells from your blood are put into a container and beryllium is added.  The normal response of the immune cells is do nothing at all.  The diagram on the bottom shows an abnormal response, where the immune cells multiply in response to the added beryllium. </a:t>
            </a:r>
          </a:p>
          <a:p>
            <a:endParaRPr lang="en-US" altLang="en-US">
              <a:latin typeface="Arial" panose="020B0604020202020204" pitchFamily="34" charset="0"/>
            </a:endParaRPr>
          </a:p>
        </p:txBody>
      </p:sp>
      <p:sp>
        <p:nvSpPr>
          <p:cNvPr id="102403" name="Slide Number Placeholder 3">
            <a:extLst>
              <a:ext uri="{FF2B5EF4-FFF2-40B4-BE49-F238E27FC236}">
                <a16:creationId xmlns:a16="http://schemas.microsoft.com/office/drawing/2014/main" id="{32ABD390-FDE9-16A3-5C4B-01D1D0D0F772}"/>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EAF7E69E-26AA-4A09-BB38-5CA5F0B6FAC0}" type="slidenum">
              <a:rPr lang="en-US" altLang="en-US"/>
              <a:pPr/>
              <a:t>19</a:t>
            </a:fld>
            <a:endParaRPr lang="en-US" altLang="en-US"/>
          </a:p>
        </p:txBody>
      </p:sp>
      <p:sp>
        <p:nvSpPr>
          <p:cNvPr id="102404" name="Header Placeholder 7">
            <a:extLst>
              <a:ext uri="{FF2B5EF4-FFF2-40B4-BE49-F238E27FC236}">
                <a16:creationId xmlns:a16="http://schemas.microsoft.com/office/drawing/2014/main" id="{1A4BEE24-5E98-5DE3-FD55-697B7B24C7D7}"/>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2</a:t>
            </a:fld>
            <a:endParaRPr lang="en-US"/>
          </a:p>
        </p:txBody>
      </p:sp>
    </p:spTree>
    <p:extLst>
      <p:ext uri="{BB962C8B-B14F-4D97-AF65-F5344CB8AC3E}">
        <p14:creationId xmlns:p14="http://schemas.microsoft.com/office/powerpoint/2010/main" val="2047443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919DB1F-C160-78D9-421D-F2FE531911C0}"/>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C8834F46-BC35-41E3-8322-0CEE5E451C6A}" type="slidenum">
              <a:rPr lang="en-US" altLang="en-US"/>
              <a:pPr/>
              <a:t>20</a:t>
            </a:fld>
            <a:endParaRPr lang="en-US" altLang="en-US"/>
          </a:p>
        </p:txBody>
      </p:sp>
      <p:sp>
        <p:nvSpPr>
          <p:cNvPr id="108546" name="Rectangle 2">
            <a:extLst>
              <a:ext uri="{FF2B5EF4-FFF2-40B4-BE49-F238E27FC236}">
                <a16:creationId xmlns:a16="http://schemas.microsoft.com/office/drawing/2014/main" id="{F5098396-0B41-FD49-9FD8-0A1F95708582}"/>
              </a:ext>
            </a:extLst>
          </p:cNvPr>
          <p:cNvSpPr>
            <a:spLocks noGrp="1" noRot="1" noChangeAspect="1" noChangeArrowheads="1" noTextEdit="1"/>
          </p:cNvSpPr>
          <p:nvPr>
            <p:ph type="sldImg"/>
          </p:nvPr>
        </p:nvSpPr>
        <p:spPr>
          <a:xfrm>
            <a:off x="406400" y="698500"/>
            <a:ext cx="6197600" cy="3486150"/>
          </a:xfrm>
          <a:ln/>
        </p:spPr>
      </p:sp>
      <p:sp>
        <p:nvSpPr>
          <p:cNvPr id="108547" name="Rectangle 3">
            <a:extLst>
              <a:ext uri="{FF2B5EF4-FFF2-40B4-BE49-F238E27FC236}">
                <a16:creationId xmlns:a16="http://schemas.microsoft.com/office/drawing/2014/main" id="{61B90D27-2C5C-F1F6-15BD-946C4D4211CC}"/>
              </a:ext>
            </a:extLst>
          </p:cNvPr>
          <p:cNvSpPr>
            <a:spLocks noGrp="1" noChangeArrowheads="1"/>
          </p:cNvSpPr>
          <p:nvPr>
            <p:ph type="body" idx="1"/>
          </p:nvPr>
        </p:nvSpPr>
        <p:spPr>
          <a:xfrm>
            <a:off x="933450" y="4416425"/>
            <a:ext cx="5143500" cy="4181475"/>
          </a:xfrm>
        </p:spPr>
        <p:txBody>
          <a:bodyPr/>
          <a:lstStyle/>
          <a:p>
            <a:r>
              <a:rPr lang="en-US" altLang="en-US">
                <a:latin typeface="Arial" panose="020B0604020202020204" pitchFamily="34" charset="0"/>
              </a:rPr>
              <a:t>A medical evaluation for possible CBD consists of the following components:  History and physical examination; pulmonary function tests, which are breathing tests to look at lung function; exercise tolerance test, which measures heart and lung function while riding a bicycle.  One of the most important parts of the bike test is to look for a drop in the level of oxygen in the blood during exercise.  We also get a CT (CAT) scan or chest x-ray.  But the way we conclusively make the diagnosis of CBD is through a procedure called bronchoscopy, where a tiny scope is inserted into one side of the lungs.  We collect immune cells to look at the type of immune cells present, specifically the percentage of cells called lymphocytes, and we perform a BeLPT to see if the immune cells in the lung also respond to beryllium.  We take little tissue samples from the lung to examine under a microscope, looking for abnormal collections of cells called granulomas. </a:t>
            </a:r>
          </a:p>
        </p:txBody>
      </p:sp>
      <p:sp>
        <p:nvSpPr>
          <p:cNvPr id="108548" name="Header Placeholder 9">
            <a:extLst>
              <a:ext uri="{FF2B5EF4-FFF2-40B4-BE49-F238E27FC236}">
                <a16:creationId xmlns:a16="http://schemas.microsoft.com/office/drawing/2014/main" id="{8CAA82C9-C3B4-8CBC-0519-1CCE10845291}"/>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10CAFD28-8929-8A5D-79F5-A260B0299787}"/>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B30DFEDF-EDA7-49ED-958C-F7212AED1F59}" type="slidenum">
              <a:rPr lang="en-US" altLang="en-US"/>
              <a:pPr/>
              <a:t>21</a:t>
            </a:fld>
            <a:endParaRPr lang="en-US" altLang="en-US"/>
          </a:p>
        </p:txBody>
      </p:sp>
      <p:sp>
        <p:nvSpPr>
          <p:cNvPr id="110594" name="Rectangle 2">
            <a:extLst>
              <a:ext uri="{FF2B5EF4-FFF2-40B4-BE49-F238E27FC236}">
                <a16:creationId xmlns:a16="http://schemas.microsoft.com/office/drawing/2014/main" id="{ABC999C0-8E8B-E03B-9F27-CEE82E473266}"/>
              </a:ext>
            </a:extLst>
          </p:cNvPr>
          <p:cNvSpPr>
            <a:spLocks noGrp="1" noRot="1" noChangeAspect="1" noChangeArrowheads="1" noTextEdit="1"/>
          </p:cNvSpPr>
          <p:nvPr>
            <p:ph type="sldImg"/>
          </p:nvPr>
        </p:nvSpPr>
        <p:spPr>
          <a:xfrm>
            <a:off x="406400" y="698500"/>
            <a:ext cx="6197600" cy="3486150"/>
          </a:xfrm>
          <a:ln/>
        </p:spPr>
      </p:sp>
      <p:sp>
        <p:nvSpPr>
          <p:cNvPr id="110595" name="Rectangle 3">
            <a:extLst>
              <a:ext uri="{FF2B5EF4-FFF2-40B4-BE49-F238E27FC236}">
                <a16:creationId xmlns:a16="http://schemas.microsoft.com/office/drawing/2014/main" id="{AA51BED4-8B05-74C3-BFE6-056C878B748C}"/>
              </a:ext>
            </a:extLst>
          </p:cNvPr>
          <p:cNvSpPr>
            <a:spLocks noGrp="1" noChangeArrowheads="1"/>
          </p:cNvSpPr>
          <p:nvPr>
            <p:ph type="body" idx="1"/>
          </p:nvPr>
        </p:nvSpPr>
        <p:spPr/>
        <p:txBody>
          <a:bodyPr/>
          <a:lstStyle/>
          <a:p>
            <a:pPr eaLnBrk="1" hangingPunct="1">
              <a:spcBef>
                <a:spcPct val="0"/>
              </a:spcBef>
            </a:pPr>
            <a:r>
              <a:rPr lang="en-US" altLang="en-US">
                <a:latin typeface="Arial" panose="020B0604020202020204" pitchFamily="34" charset="0"/>
              </a:rPr>
              <a:t>When can you get BeS and CBD?  The bottom line is you can get Bes and CBD anytime after your first exposure to beryllium.  It has been reported as early as three months after first exposure; it can happen after many years later, including many years after your last exposure to it because beryllium stays in the lungs.  An abnormal BeLPT can occur on the first test you have, but an abnormal results can also be seen after one or more normal BeLPTs.  This is why periodic follow up testing is recommended.</a:t>
            </a:r>
          </a:p>
        </p:txBody>
      </p:sp>
      <p:sp>
        <p:nvSpPr>
          <p:cNvPr id="110596" name="Header Placeholder 8">
            <a:extLst>
              <a:ext uri="{FF2B5EF4-FFF2-40B4-BE49-F238E27FC236}">
                <a16:creationId xmlns:a16="http://schemas.microsoft.com/office/drawing/2014/main" id="{FDC461FC-3A57-7A51-917F-824A0426C77C}"/>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B7C9E843-A30A-BEB4-A85E-7C7D9E89580F}"/>
              </a:ext>
            </a:extLst>
          </p:cNvPr>
          <p:cNvSpPr>
            <a:spLocks noGrp="1" noRot="1" noChangeAspect="1" noChangeArrowheads="1" noTextEdit="1"/>
          </p:cNvSpPr>
          <p:nvPr>
            <p:ph type="sldImg"/>
          </p:nvPr>
        </p:nvSpPr>
        <p:spPr>
          <a:xfrm>
            <a:off x="406400" y="698500"/>
            <a:ext cx="6197600" cy="3486150"/>
          </a:xfrm>
          <a:ln/>
        </p:spPr>
      </p:sp>
      <p:sp>
        <p:nvSpPr>
          <p:cNvPr id="112642" name="Rectangle 3">
            <a:extLst>
              <a:ext uri="{FF2B5EF4-FFF2-40B4-BE49-F238E27FC236}">
                <a16:creationId xmlns:a16="http://schemas.microsoft.com/office/drawing/2014/main" id="{992A0BAD-E76C-4933-2804-C537CF8178AC}"/>
              </a:ext>
            </a:extLst>
          </p:cNvPr>
          <p:cNvSpPr>
            <a:spLocks noGrp="1" noChangeArrowheads="1"/>
          </p:cNvSpPr>
          <p:nvPr>
            <p:ph type="body" idx="1"/>
          </p:nvPr>
        </p:nvSpPr>
        <p:spPr/>
        <p:txBody>
          <a:bodyPr/>
          <a:lstStyle/>
          <a:p>
            <a:r>
              <a:rPr lang="en-US" altLang="en-US">
                <a:latin typeface="Arial" panose="020B0604020202020204" pitchFamily="34" charset="0"/>
              </a:rPr>
              <a:t>The “Exposure Recognition and Control” section of this presentation describes routes of exposure to beryllium particles in the workplace and methods to reduce or prevent exposure to beryllium particles. </a:t>
            </a:r>
          </a:p>
        </p:txBody>
      </p:sp>
      <p:sp>
        <p:nvSpPr>
          <p:cNvPr id="112643" name="Slide Number Placeholder 3">
            <a:extLst>
              <a:ext uri="{FF2B5EF4-FFF2-40B4-BE49-F238E27FC236}">
                <a16:creationId xmlns:a16="http://schemas.microsoft.com/office/drawing/2014/main" id="{AB711A3C-6F35-8270-024F-6AD5F1A6E105}"/>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64315532-0021-43D0-8FAA-5BDBA3B33FC0}" type="slidenum">
              <a:rPr lang="en-US" altLang="en-US"/>
              <a:pPr/>
              <a:t>22</a:t>
            </a:fld>
            <a:endParaRPr lang="en-US" altLang="en-US"/>
          </a:p>
        </p:txBody>
      </p:sp>
      <p:sp>
        <p:nvSpPr>
          <p:cNvPr id="112644" name="Header Placeholder 7">
            <a:extLst>
              <a:ext uri="{FF2B5EF4-FFF2-40B4-BE49-F238E27FC236}">
                <a16:creationId xmlns:a16="http://schemas.microsoft.com/office/drawing/2014/main" id="{6B002138-7B2C-4CF5-658C-CB29D197A7F5}"/>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D981B15-BDE1-8D39-8C3A-169838700DCB}"/>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270341E2-B82A-48E0-AFA7-CE9D3C3A17B0}" type="slidenum">
              <a:rPr lang="en-US" altLang="en-US"/>
              <a:pPr/>
              <a:t>23</a:t>
            </a:fld>
            <a:endParaRPr lang="en-US" altLang="en-US"/>
          </a:p>
        </p:txBody>
      </p:sp>
      <p:sp>
        <p:nvSpPr>
          <p:cNvPr id="114690" name="Rectangle 2">
            <a:extLst>
              <a:ext uri="{FF2B5EF4-FFF2-40B4-BE49-F238E27FC236}">
                <a16:creationId xmlns:a16="http://schemas.microsoft.com/office/drawing/2014/main" id="{7920EE9F-12DF-BC33-C5E1-27A837CAE942}"/>
              </a:ext>
            </a:extLst>
          </p:cNvPr>
          <p:cNvSpPr>
            <a:spLocks noGrp="1" noRot="1" noChangeAspect="1" noChangeArrowheads="1" noTextEdit="1"/>
          </p:cNvSpPr>
          <p:nvPr>
            <p:ph type="sldImg"/>
          </p:nvPr>
        </p:nvSpPr>
        <p:spPr>
          <a:xfrm>
            <a:off x="407988" y="698500"/>
            <a:ext cx="6197600" cy="3486150"/>
          </a:xfrm>
          <a:ln/>
        </p:spPr>
      </p:sp>
      <p:sp>
        <p:nvSpPr>
          <p:cNvPr id="114691" name="Rectangle 3">
            <a:extLst>
              <a:ext uri="{FF2B5EF4-FFF2-40B4-BE49-F238E27FC236}">
                <a16:creationId xmlns:a16="http://schemas.microsoft.com/office/drawing/2014/main" id="{EFF6391A-A309-7FCB-14AC-5E30E06D33D8}"/>
              </a:ext>
            </a:extLst>
          </p:cNvPr>
          <p:cNvSpPr>
            <a:spLocks noGrp="1" noChangeArrowheads="1"/>
          </p:cNvSpPr>
          <p:nvPr>
            <p:ph type="body" idx="1"/>
          </p:nvPr>
        </p:nvSpPr>
        <p:spPr/>
        <p:txBody>
          <a:bodyPr lIns="93155" tIns="46578" rIns="93155" bIns="46578"/>
          <a:lstStyle/>
          <a:p>
            <a:r>
              <a:rPr lang="en-US" altLang="en-US">
                <a:latin typeface="Arial" panose="020B0604020202020204" pitchFamily="34" charset="0"/>
              </a:rPr>
              <a:t>Normally when we think about exposure to beryllium in the workplace, we think about particles, beryllium particles that are produced by work processes. These particles are produced by grinding or cutting on beryllium parts, get suspended into the air and can be breathed in by a worker.  However, since we are talking about micrograms of exposure being important in the risk of BeS and CBD, it is also necessary to consider other exposures in the workplace such as particles blown from work surfaces, clothing or floor that can get back into the air and into a worker’s breathing zone.  It’s also important to consider particles from nearby processes, as these processes may produce sufficient exposure to increase the risk of beryllium sensitization.  As we talked about earlier, we believe that skin contact with beryllium is important in the risk of BeS.  Therefore, it’s also necessary to consider skin contact with beryllium parts and skin contact with beryllium-contaminated surfaces as important routes of exposure.</a:t>
            </a:r>
          </a:p>
          <a:p>
            <a:endParaRPr lang="en-US" altLang="en-US">
              <a:latin typeface="Arial" panose="020B0604020202020204" pitchFamily="34" charset="0"/>
            </a:endParaRPr>
          </a:p>
        </p:txBody>
      </p:sp>
      <p:sp>
        <p:nvSpPr>
          <p:cNvPr id="114692" name="Header Placeholder 8">
            <a:extLst>
              <a:ext uri="{FF2B5EF4-FFF2-40B4-BE49-F238E27FC236}">
                <a16:creationId xmlns:a16="http://schemas.microsoft.com/office/drawing/2014/main" id="{3915CE77-B65E-D175-F443-B7456BAAEFD9}"/>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5F97ED91-5A15-E9AB-2426-DCABF11E0E3B}"/>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D1846429-4C56-4E21-8FCD-426A1484342C}" type="slidenum">
              <a:rPr lang="en-US" altLang="en-US"/>
              <a:pPr/>
              <a:t>24</a:t>
            </a:fld>
            <a:endParaRPr lang="en-US" altLang="en-US"/>
          </a:p>
        </p:txBody>
      </p:sp>
      <p:sp>
        <p:nvSpPr>
          <p:cNvPr id="116738" name="Rectangle 2">
            <a:extLst>
              <a:ext uri="{FF2B5EF4-FFF2-40B4-BE49-F238E27FC236}">
                <a16:creationId xmlns:a16="http://schemas.microsoft.com/office/drawing/2014/main" id="{68D2F7C2-C8F2-BD37-9E57-07C2E2C9007D}"/>
              </a:ext>
            </a:extLst>
          </p:cNvPr>
          <p:cNvSpPr>
            <a:spLocks noGrp="1" noRot="1" noChangeAspect="1" noChangeArrowheads="1" noTextEdit="1"/>
          </p:cNvSpPr>
          <p:nvPr>
            <p:ph type="sldImg"/>
          </p:nvPr>
        </p:nvSpPr>
        <p:spPr>
          <a:xfrm>
            <a:off x="406400" y="698500"/>
            <a:ext cx="6197600" cy="3486150"/>
          </a:xfrm>
          <a:ln/>
        </p:spPr>
      </p:sp>
      <p:sp>
        <p:nvSpPr>
          <p:cNvPr id="116739" name="Rectangle 3">
            <a:extLst>
              <a:ext uri="{FF2B5EF4-FFF2-40B4-BE49-F238E27FC236}">
                <a16:creationId xmlns:a16="http://schemas.microsoft.com/office/drawing/2014/main" id="{4103F98F-C1BB-1A33-FB54-DFAA74AB1B35}"/>
              </a:ext>
            </a:extLst>
          </p:cNvPr>
          <p:cNvSpPr>
            <a:spLocks noGrp="1" noChangeArrowheads="1"/>
          </p:cNvSpPr>
          <p:nvPr>
            <p:ph type="body" idx="1"/>
          </p:nvPr>
        </p:nvSpPr>
        <p:spPr/>
        <p:txBody>
          <a:bodyPr/>
          <a:lstStyle/>
          <a:p>
            <a:r>
              <a:rPr lang="en-US" altLang="en-US">
                <a:latin typeface="Arial" panose="020B0604020202020204" pitchFamily="34" charset="0"/>
              </a:rPr>
              <a:t>The most important first step in reducing your exposure to beryllium is knowing if you are exposed to beryllium in your workplace.  Typically, if beryllium is used in your workplace, you might be exposed to beryllium.  Usually we consider workers at the highest risk of beryllium sensitization and chronic beryllium disease are those workers in production operations.  Those workers like machinists and production workers. Other workers exposed to beryllium dust on floors and equipment like maintenance workers and cleaning personnel are also at risk, as are laboratory personnel working with beryllium materials, and shipping and receiving personnel who handle and ship beryllium or beryllium contaminated parts.  However, it’s also important to consider other workers in the facility.  As we keep saying, microgram quantities are important and beryllium can easily spread throughout a facility and expose other workers that you might not consider.  So it’s also important to consider workers like front office workers in a beryllium facility, security guards who may just occasionally walk through a beryllium facility, and family members of workers who may be exposed by beryllium taken home on workers’ clothes.  We list all of these classes of workers on the bottom of the slide here because we’ve seen cases of beryllium sensitization and chronic beryllium disease in front office workers, security guards, and family members of workers.</a:t>
            </a:r>
          </a:p>
        </p:txBody>
      </p:sp>
      <p:sp>
        <p:nvSpPr>
          <p:cNvPr id="116740" name="Header Placeholder 7">
            <a:extLst>
              <a:ext uri="{FF2B5EF4-FFF2-40B4-BE49-F238E27FC236}">
                <a16:creationId xmlns:a16="http://schemas.microsoft.com/office/drawing/2014/main" id="{56DC6DD4-5695-B9F4-3020-E54D1200BCD1}"/>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F6B1A507-E826-7809-BDC0-FFDB978B413D}"/>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F11498B5-7142-4840-A15D-B59945A42DC1}" type="slidenum">
              <a:rPr lang="en-US" altLang="en-US"/>
              <a:pPr/>
              <a:t>25</a:t>
            </a:fld>
            <a:endParaRPr lang="en-US" altLang="en-US"/>
          </a:p>
        </p:txBody>
      </p:sp>
      <p:sp>
        <p:nvSpPr>
          <p:cNvPr id="118786" name="Rectangle 2">
            <a:extLst>
              <a:ext uri="{FF2B5EF4-FFF2-40B4-BE49-F238E27FC236}">
                <a16:creationId xmlns:a16="http://schemas.microsoft.com/office/drawing/2014/main" id="{2EC3B602-050E-1B47-3D52-B415D333C506}"/>
              </a:ext>
            </a:extLst>
          </p:cNvPr>
          <p:cNvSpPr>
            <a:spLocks noGrp="1" noRot="1" noChangeAspect="1" noChangeArrowheads="1" noTextEdit="1"/>
          </p:cNvSpPr>
          <p:nvPr>
            <p:ph type="sldImg"/>
          </p:nvPr>
        </p:nvSpPr>
        <p:spPr>
          <a:xfrm>
            <a:off x="417513" y="703263"/>
            <a:ext cx="6173787" cy="3473450"/>
          </a:xfrm>
          <a:ln/>
        </p:spPr>
      </p:sp>
      <p:sp>
        <p:nvSpPr>
          <p:cNvPr id="118787" name="Rectangle 3">
            <a:extLst>
              <a:ext uri="{FF2B5EF4-FFF2-40B4-BE49-F238E27FC236}">
                <a16:creationId xmlns:a16="http://schemas.microsoft.com/office/drawing/2014/main" id="{DC778553-E5DB-2478-5A55-3DBDA5965B27}"/>
              </a:ext>
            </a:extLst>
          </p:cNvPr>
          <p:cNvSpPr>
            <a:spLocks noGrp="1" noChangeArrowheads="1"/>
          </p:cNvSpPr>
          <p:nvPr>
            <p:ph type="body" idx="1"/>
          </p:nvPr>
        </p:nvSpPr>
        <p:spPr>
          <a:xfrm>
            <a:off x="933450" y="4416425"/>
            <a:ext cx="5143500" cy="4181475"/>
          </a:xfrm>
        </p:spPr>
        <p:txBody>
          <a:bodyPr/>
          <a:lstStyle/>
          <a:p>
            <a:pPr eaLnBrk="1" hangingPunct="1"/>
            <a:r>
              <a:rPr lang="en-US" altLang="en-US">
                <a:latin typeface="Arial" panose="020B0604020202020204" pitchFamily="34" charset="0"/>
              </a:rPr>
              <a:t>As workers possibly exposed to beryllium in the workplace, it’s important for you to know how we measure beryllium in the workplace.  We measure beryllium using two different sampling methods.  We use air samples to measure the amount of beryllium in the air to determine how much beryllium a worker could inhale into their lungs. Since CBD is a lung disease, it makes sense that the amount of beryllium in the air is important in determining your risk of CBD. There are different kinds of air samples, air samples called “personal samples” and air samples called “area samples”, which we’ll talk about in a few minutes.  The other kind of samples we collect for beryllium in the workplace are “surface samples”. These surface samples measure the amount of beryllium on a surface. The picture at the bottom right of the slide shows a surface sample being collected. Basically, a wetted wipe is used to wipe a certain surface area, this wipe is sent to a laboratory, it gets analyzed for beryllium, and the result tells you how much beryllium is on the surface.  Surface samples are a good way to determine how well a facility has been cleaned, how far beryllium contamination spreads in the workplace, and where there might be a risk of skin exposure to beryllium. However, it is important to remember that there is no consistent relationship between the amount of beryllium on a surface and the amount of beryllium in the air. The only way to determine the amount of beryllium in the air is to use an air sample. </a:t>
            </a:r>
          </a:p>
          <a:p>
            <a:pPr eaLnBrk="1" hangingPunct="1"/>
            <a:endParaRPr lang="en-US" altLang="en-US">
              <a:latin typeface="Arial" panose="020B0604020202020204" pitchFamily="34" charset="0"/>
            </a:endParaRPr>
          </a:p>
        </p:txBody>
      </p:sp>
      <p:sp>
        <p:nvSpPr>
          <p:cNvPr id="118788" name="Header Placeholder 7">
            <a:extLst>
              <a:ext uri="{FF2B5EF4-FFF2-40B4-BE49-F238E27FC236}">
                <a16:creationId xmlns:a16="http://schemas.microsoft.com/office/drawing/2014/main" id="{A84D59C6-E817-221B-42DC-6B912FCF27E3}"/>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EA81D8C8-EBC3-5BD8-0B54-064F4C43841F}"/>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320C429E-D03B-4092-8C5F-18C3D5AFD464}" type="slidenum">
              <a:rPr lang="en-US" altLang="en-US"/>
              <a:pPr/>
              <a:t>26</a:t>
            </a:fld>
            <a:endParaRPr lang="en-US" altLang="en-US"/>
          </a:p>
        </p:txBody>
      </p:sp>
      <p:sp>
        <p:nvSpPr>
          <p:cNvPr id="120834" name="Rectangle 2">
            <a:extLst>
              <a:ext uri="{FF2B5EF4-FFF2-40B4-BE49-F238E27FC236}">
                <a16:creationId xmlns:a16="http://schemas.microsoft.com/office/drawing/2014/main" id="{48050DEC-6028-8B87-381E-0EF91C0DA9BA}"/>
              </a:ext>
            </a:extLst>
          </p:cNvPr>
          <p:cNvSpPr>
            <a:spLocks noGrp="1" noRot="1" noChangeAspect="1" noChangeArrowheads="1" noTextEdit="1"/>
          </p:cNvSpPr>
          <p:nvPr>
            <p:ph type="sldImg"/>
          </p:nvPr>
        </p:nvSpPr>
        <p:spPr>
          <a:xfrm>
            <a:off x="406400" y="698500"/>
            <a:ext cx="6197600" cy="3486150"/>
          </a:xfrm>
          <a:ln/>
        </p:spPr>
      </p:sp>
      <p:sp>
        <p:nvSpPr>
          <p:cNvPr id="120835" name="Rectangle 3">
            <a:extLst>
              <a:ext uri="{FF2B5EF4-FFF2-40B4-BE49-F238E27FC236}">
                <a16:creationId xmlns:a16="http://schemas.microsoft.com/office/drawing/2014/main" id="{390891D4-A0C9-73D1-2E58-F6F67FC13BFC}"/>
              </a:ext>
            </a:extLst>
          </p:cNvPr>
          <p:cNvSpPr>
            <a:spLocks noGrp="1" noChangeArrowheads="1"/>
          </p:cNvSpPr>
          <p:nvPr>
            <p:ph type="body" idx="1"/>
          </p:nvPr>
        </p:nvSpPr>
        <p:spPr/>
        <p:txBody>
          <a:bodyPr/>
          <a:lstStyle/>
          <a:p>
            <a:pPr eaLnBrk="1" hangingPunct="1"/>
            <a:r>
              <a:rPr lang="en-US" altLang="en-US">
                <a:latin typeface="Arial" panose="020B0604020202020204" pitchFamily="34" charset="0"/>
              </a:rPr>
              <a:t>In the previous slide, we talked about “personal” and “area” air samples.  Personal samples are the best measure of a worker’s beryllium exposure.  The picture on the left of the slide shows how a personal sample is collected. Basically, a worker wears a sampling pump on their belt, the pump is connected to a tube, and the tube is connected to a filter that is put in the worker’s breathing zone.  The worker “wears” this pump and filter set-up for the entire workshift. The pump sucks air through the filter, the beryllium collects on the filter, and the filter is sent to the laboratory for analysis to determine how much beryllium is on the filter. Since we know how much air was sucked through the filter and how much beryllium was on the filter, we can calculate the worker’s exposure in micrograms of beryllium per cubic meter of air. This is the only way to measure a person’s exposure to beryllium in the workplace and it is </a:t>
            </a:r>
            <a:r>
              <a:rPr lang="en-US" altLang="en-US" u="sng">
                <a:latin typeface="Arial" panose="020B0604020202020204" pitchFamily="34" charset="0"/>
              </a:rPr>
              <a:t>required</a:t>
            </a:r>
            <a:r>
              <a:rPr lang="en-US" altLang="en-US">
                <a:latin typeface="Arial" panose="020B0604020202020204" pitchFamily="34" charset="0"/>
              </a:rPr>
              <a:t> that a worker wears this sampling pump for an entire work shift.  Personal samples are the ONLY method that meets OSHA requirements for exposure sampling.  Area samples are also a way that we measure the amount of beryllium in workplace air.  However, area samples DO NOT measure a person’s exposure.  Area samples are useful for measuring the amount of beryllium in the air in a non-beryllium work area to determine whether beryllium is migrating from one area to another or for checking how well control measures are working in the workplace. Area samples are not a substitute for personal samples and DO NOT meet OSHA requirements for exposure monitoring.</a:t>
            </a:r>
          </a:p>
          <a:p>
            <a:pPr eaLnBrk="1" hangingPunct="1"/>
            <a:endParaRPr lang="en-US" altLang="en-US">
              <a:latin typeface="Arial" panose="020B0604020202020204" pitchFamily="34" charset="0"/>
            </a:endParaRPr>
          </a:p>
        </p:txBody>
      </p:sp>
      <p:sp>
        <p:nvSpPr>
          <p:cNvPr id="120836" name="Header Placeholder 7">
            <a:extLst>
              <a:ext uri="{FF2B5EF4-FFF2-40B4-BE49-F238E27FC236}">
                <a16:creationId xmlns:a16="http://schemas.microsoft.com/office/drawing/2014/main" id="{C159329E-E900-9661-2831-54B58CEB2D16}"/>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F35055EC-A3A7-10AE-676A-D85CC6F0FAD2}"/>
              </a:ext>
            </a:extLst>
          </p:cNvPr>
          <p:cNvSpPr>
            <a:spLocks noGrp="1" noRot="1" noChangeAspect="1" noChangeArrowheads="1" noTextEdit="1"/>
          </p:cNvSpPr>
          <p:nvPr>
            <p:ph type="sldImg"/>
          </p:nvPr>
        </p:nvSpPr>
        <p:spPr>
          <a:xfrm>
            <a:off x="406400" y="698500"/>
            <a:ext cx="6197600" cy="3486150"/>
          </a:xfrm>
          <a:ln/>
        </p:spPr>
      </p:sp>
      <p:sp>
        <p:nvSpPr>
          <p:cNvPr id="124930" name="Rectangle 3">
            <a:extLst>
              <a:ext uri="{FF2B5EF4-FFF2-40B4-BE49-F238E27FC236}">
                <a16:creationId xmlns:a16="http://schemas.microsoft.com/office/drawing/2014/main" id="{A5F338A5-7C15-6541-2B6A-D097790035B3}"/>
              </a:ext>
            </a:extLst>
          </p:cNvPr>
          <p:cNvSpPr>
            <a:spLocks noGrp="1" noChangeArrowheads="1"/>
          </p:cNvSpPr>
          <p:nvPr>
            <p:ph type="body" idx="1"/>
          </p:nvPr>
        </p:nvSpPr>
        <p:spPr>
          <a:xfrm>
            <a:off x="701675" y="4416425"/>
            <a:ext cx="5607050" cy="4437063"/>
          </a:xfrm>
        </p:spPr>
        <p:txBody>
          <a:bodyPr/>
          <a:lstStyle/>
          <a:p>
            <a:r>
              <a:rPr lang="en-US" altLang="en-US">
                <a:latin typeface="Arial" panose="020B0604020202020204" pitchFamily="34" charset="0"/>
              </a:rPr>
              <a:t>We’ve spent a lot of time over the last few slides describing how to measure the amount of beryllium in the air.  The amount of beryllium in the air is one of the factors that determines your risk of beryllium sensitization and chronic beryllium disease, likely one of the most important factors.  However, there are also other exposure factors that are important in the risk of beryllium sensitization and chronic beryllium disease.  One of those is the chemical form of beryllium that workers are exposed to.  When we talk about chemical form, we are talking about whether a worker is exposed to something like a beryllium alloy or a soluble beryllium salt, such as a beryllium fluoride or beryllium sulfate, or something like a beryllium ceramic material.  What we know is with similar exposures, people exposed to things like pure beryllium metal, beryllium alloys, and beryllium composites seem to have a similar risk of chronic beryllium disease and beryllium sensitization.  That is not to say that people working with these materials usually have similar exposures.  A worker machining a pure beryllium part will have a much higher exposure in micrograms per cubic meter than somebody doing the same machining operation on a beryllium alloy.  We also know that people exposed to things like beryllium silicate, which is a beryllium we find in rocks and soil in the natural environment, and people exposed to solid beryllium salts, things like beryllium fluorides and beryllium sulfates, are at a much lower risk of beryllium sensitization and chronic beryllium disease, as compared to those people who are exposed to beryllium metal or alloy.  On the other hand, people exposed to the less soluble beryllium forms, things like beryllium ceramic and beryllium oxide, are likely at a higher risk of beryllium sensitization and chronic beryllium disease as compared to those people exposed to beryllium metal and beryllium alloys.</a:t>
            </a:r>
          </a:p>
        </p:txBody>
      </p:sp>
      <p:sp>
        <p:nvSpPr>
          <p:cNvPr id="124931" name="Slide Number Placeholder 3">
            <a:extLst>
              <a:ext uri="{FF2B5EF4-FFF2-40B4-BE49-F238E27FC236}">
                <a16:creationId xmlns:a16="http://schemas.microsoft.com/office/drawing/2014/main" id="{CDD208E4-E3BF-A983-B7C8-7905CE26E95F}"/>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74EE7862-3D76-446C-AB83-136C6BC05B43}" type="slidenum">
              <a:rPr lang="en-US" altLang="en-US"/>
              <a:pPr/>
              <a:t>27</a:t>
            </a:fld>
            <a:endParaRPr lang="en-US" altLang="en-US"/>
          </a:p>
        </p:txBody>
      </p:sp>
      <p:sp>
        <p:nvSpPr>
          <p:cNvPr id="124932" name="Header Placeholder 7">
            <a:extLst>
              <a:ext uri="{FF2B5EF4-FFF2-40B4-BE49-F238E27FC236}">
                <a16:creationId xmlns:a16="http://schemas.microsoft.com/office/drawing/2014/main" id="{4279D672-EEEB-90CA-9DC2-F23ED98996BC}"/>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BED8CD95-CDC7-A01B-433A-662A1FBB4587}"/>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A7AE6422-B033-4C8A-A38A-77719C9D077A}" type="slidenum">
              <a:rPr lang="en-US" altLang="en-US"/>
              <a:pPr/>
              <a:t>28</a:t>
            </a:fld>
            <a:endParaRPr lang="en-US" altLang="en-US"/>
          </a:p>
        </p:txBody>
      </p:sp>
      <p:sp>
        <p:nvSpPr>
          <p:cNvPr id="126978" name="Rectangle 2">
            <a:extLst>
              <a:ext uri="{FF2B5EF4-FFF2-40B4-BE49-F238E27FC236}">
                <a16:creationId xmlns:a16="http://schemas.microsoft.com/office/drawing/2014/main" id="{6DDFD4FC-1BB0-EA19-2CEA-69243177E4DD}"/>
              </a:ext>
            </a:extLst>
          </p:cNvPr>
          <p:cNvSpPr>
            <a:spLocks noGrp="1" noRot="1" noChangeAspect="1" noChangeArrowheads="1" noTextEdit="1"/>
          </p:cNvSpPr>
          <p:nvPr>
            <p:ph type="sldImg"/>
          </p:nvPr>
        </p:nvSpPr>
        <p:spPr>
          <a:xfrm>
            <a:off x="406400" y="698500"/>
            <a:ext cx="6197600" cy="3486150"/>
          </a:xfrm>
          <a:ln/>
        </p:spPr>
      </p:sp>
      <p:sp>
        <p:nvSpPr>
          <p:cNvPr id="126979" name="Rectangle 3">
            <a:extLst>
              <a:ext uri="{FF2B5EF4-FFF2-40B4-BE49-F238E27FC236}">
                <a16:creationId xmlns:a16="http://schemas.microsoft.com/office/drawing/2014/main" id="{24E17E28-3AD1-BF81-7C7E-E12AAD906988}"/>
              </a:ext>
            </a:extLst>
          </p:cNvPr>
          <p:cNvSpPr>
            <a:spLocks noGrp="1" noChangeArrowheads="1"/>
          </p:cNvSpPr>
          <p:nvPr>
            <p:ph type="body" idx="1"/>
          </p:nvPr>
        </p:nvSpPr>
        <p:spPr>
          <a:xfrm>
            <a:off x="292100" y="4416425"/>
            <a:ext cx="6499225" cy="4181475"/>
          </a:xfrm>
        </p:spPr>
        <p:txBody>
          <a:bodyPr/>
          <a:lstStyle/>
          <a:p>
            <a:r>
              <a:rPr lang="en-US" altLang="en-US">
                <a:latin typeface="Arial" panose="020B0604020202020204" pitchFamily="34" charset="0"/>
              </a:rPr>
              <a:t>Another important factor that determines your risk of beryllium sensitization and chronic beryllium disease is the particle size of the beryllium exposure.  Particle size is important because particle size affects where the beryllium settles in the lung.  This is important since chronic beryllium disease is a lung disease and the deepest regions of the lung or the gas exchange regions that can only be penetrated by very small particles are the regions of the lung where we normally see chronic beryllium disease.  We know that many industrial processes produce a large number of particles less than 1 micron in size.  A one micron particle is very small, invisible to the unaided eye, and just to give you a frame of reference, the average human hair is around 100 microns in diameter.  We know that workers that work in processes with large numbers of these very small particles have a higher risk of chronic beryllium disease and beryllium sensitization.  Some of these processes include things like lapping of beryllium parts or machining of beryllium parts.  </a:t>
            </a:r>
          </a:p>
          <a:p>
            <a:r>
              <a:rPr lang="en-US" altLang="en-US">
                <a:latin typeface="Arial" panose="020B0604020202020204" pitchFamily="34" charset="0"/>
              </a:rPr>
              <a:t> </a:t>
            </a:r>
          </a:p>
          <a:p>
            <a:r>
              <a:rPr lang="en-US" altLang="en-US">
                <a:latin typeface="Arial" panose="020B0604020202020204" pitchFamily="34" charset="0"/>
              </a:rPr>
              <a:t>Particle size is also important because it determines how long a particle will stay suspended in the air.  Small particles that stay suspended in the air can spread throughout a facility and expose additional people to beryllium.  Just to give an example, if we have 100 micron particle, and we drop that particle in still air from the height of around 6 feet, that 100 micron particle takes about 8 seconds to hit the ground.  Compare this to a 10 micron particle dropped from about 6 feet that takes about 10 minutes to hit the ground and a 1 micron particle that will stay suspended in still air for over 15 days when dropped from a height of 6 feet. In a normal workplace, you never have “still air” and these particles get attached to other surfaces in the work environment or exhausted through the ventilation system. However, this illustrates the point that these small particles can stay in the air for a very long time. This allows many opportunities for workers directly working in beryllium operations to be exposed to these small particles and many opportunities for these small particles to migrate to other areas where workers not directly working in beryllium operations can be exposed.</a:t>
            </a:r>
          </a:p>
        </p:txBody>
      </p:sp>
      <p:sp>
        <p:nvSpPr>
          <p:cNvPr id="126980" name="Header Placeholder 7">
            <a:extLst>
              <a:ext uri="{FF2B5EF4-FFF2-40B4-BE49-F238E27FC236}">
                <a16:creationId xmlns:a16="http://schemas.microsoft.com/office/drawing/2014/main" id="{3A7A38A0-95D1-A3CB-7944-87B30FE218D8}"/>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1DD749C5-2E42-6534-FD69-46F3DEC72CD7}"/>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B615B217-2F32-4C25-AFF0-9A33C413CCAA}" type="slidenum">
              <a:rPr lang="en-US" altLang="en-US"/>
              <a:pPr/>
              <a:t>29</a:t>
            </a:fld>
            <a:endParaRPr lang="en-US" altLang="en-US"/>
          </a:p>
        </p:txBody>
      </p:sp>
      <p:sp>
        <p:nvSpPr>
          <p:cNvPr id="129026" name="Rectangle 2">
            <a:extLst>
              <a:ext uri="{FF2B5EF4-FFF2-40B4-BE49-F238E27FC236}">
                <a16:creationId xmlns:a16="http://schemas.microsoft.com/office/drawing/2014/main" id="{ABCF5AB0-AD1A-0842-3A9C-642CABBF4C83}"/>
              </a:ext>
            </a:extLst>
          </p:cNvPr>
          <p:cNvSpPr>
            <a:spLocks noGrp="1" noRot="1" noChangeAspect="1" noChangeArrowheads="1" noTextEdit="1"/>
          </p:cNvSpPr>
          <p:nvPr>
            <p:ph type="sldImg"/>
          </p:nvPr>
        </p:nvSpPr>
        <p:spPr>
          <a:xfrm>
            <a:off x="406400" y="698500"/>
            <a:ext cx="6197600" cy="3486150"/>
          </a:xfrm>
          <a:ln/>
        </p:spPr>
      </p:sp>
      <p:sp>
        <p:nvSpPr>
          <p:cNvPr id="129027" name="Rectangle 3">
            <a:extLst>
              <a:ext uri="{FF2B5EF4-FFF2-40B4-BE49-F238E27FC236}">
                <a16:creationId xmlns:a16="http://schemas.microsoft.com/office/drawing/2014/main" id="{94427D4A-34AE-6CC8-ADEB-29A3D1964C60}"/>
              </a:ext>
            </a:extLst>
          </p:cNvPr>
          <p:cNvSpPr>
            <a:spLocks noGrp="1" noChangeArrowheads="1"/>
          </p:cNvSpPr>
          <p:nvPr>
            <p:ph type="body" idx="1"/>
          </p:nvPr>
        </p:nvSpPr>
        <p:spPr>
          <a:xfrm>
            <a:off x="219075" y="4279900"/>
            <a:ext cx="6572250" cy="4318000"/>
          </a:xfrm>
        </p:spPr>
        <p:txBody>
          <a:bodyPr/>
          <a:lstStyle/>
          <a:p>
            <a:r>
              <a:rPr lang="en-US" altLang="en-US">
                <a:latin typeface="Arial" panose="020B0604020202020204" pitchFamily="34" charset="0"/>
              </a:rPr>
              <a:t>Now that we’ve spent a lot of time talking about exposure to beryllium in the air, we’re going to switch gears and talk about exposure to beryllium on your skin.  We’ve spent a lot of time in the health effects section trying to make the point that skin exposure is important in the risk of beryllium sensitization.  What we know is that beryllium can enter through damaged or cut skin and increase the risk of beryllium sensitization.  More recent evidence suggests that beryllium can actually dissolve in sweat and make it through intact skin.  This means that if you’re holding a beryllium part or a beryllium tool, some beryllium may dissolve in the sweat on your hands and get through your skin and increase your risk of beryllium sensitization.  Some other evidence suggests that very small particles, particles much smaller than 1 micron in diameter, may get through intact skin with force or pressure, meaning that if you have really small beryllium particles on your hand and you apply pressure to that hand, those particles may be able to get through your skin and increase your risk of beryllium sensitization.  The bottom line is that we believe covering the skin is very important to reduce your risk of beryllium sensitization.  </a:t>
            </a:r>
          </a:p>
          <a:p>
            <a:r>
              <a:rPr lang="en-US" altLang="en-US">
                <a:latin typeface="Arial" panose="020B0604020202020204" pitchFamily="34" charset="0"/>
              </a:rPr>
              <a:t> </a:t>
            </a:r>
          </a:p>
          <a:p>
            <a:r>
              <a:rPr lang="en-US" altLang="en-US">
                <a:latin typeface="Arial" panose="020B0604020202020204" pitchFamily="34" charset="0"/>
              </a:rPr>
              <a:t>To illustrate that people who work with beryllium get beryllium on their hands, a few years back we did a study in a beryllium machine shop and we measured the amount of beryllium on workers hands. As you can see on the left, people working closely with beryllium, workers in operations such as assembly and machining, have a large amount of beryllium on their hands, 270 to 220 micrograms that we can measure using a wipe sample.  On the other hand, people who do not work directly with beryllium, but have contact with beryllium contaminated surfaces during maintenance activities also have beryllium on their hands, but not as much as those directly working with beryllium. Even workers in administrative areas of the facility who hadn’t handled beryllium parts had measurable amounts of beryllium on their hand. Equally important was that even after hand-washing, we were able to measure significant amounts of beryllium on many peoples’ hands. This emphasizes the point that good hand-washing is important and even more important that covering the skin is important to reduce the risk of beryllium sensitization when working with or around beryllium.</a:t>
            </a:r>
          </a:p>
        </p:txBody>
      </p:sp>
      <p:sp>
        <p:nvSpPr>
          <p:cNvPr id="129028" name="Header Placeholder 7">
            <a:extLst>
              <a:ext uri="{FF2B5EF4-FFF2-40B4-BE49-F238E27FC236}">
                <a16:creationId xmlns:a16="http://schemas.microsoft.com/office/drawing/2014/main" id="{B3056DA1-3342-260B-38F6-75DCB5021F3B}"/>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3</a:t>
            </a:fld>
            <a:endParaRPr lang="en-US"/>
          </a:p>
        </p:txBody>
      </p:sp>
    </p:spTree>
    <p:extLst>
      <p:ext uri="{BB962C8B-B14F-4D97-AF65-F5344CB8AC3E}">
        <p14:creationId xmlns:p14="http://schemas.microsoft.com/office/powerpoint/2010/main" val="610463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9C819614-6B2C-DC1C-E640-310881DA555C}"/>
              </a:ext>
            </a:extLst>
          </p:cNvPr>
          <p:cNvSpPr txBox="1">
            <a:spLocks noGrp="1" noChangeArrowheads="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1" rIns="93164" bIns="46581" anchor="b"/>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pPr algn="r"/>
            <a:fld id="{F6274C60-DB3C-4681-A208-84936BCF57D8}" type="slidenum">
              <a:rPr lang="en-US" altLang="en-US" sz="1300"/>
              <a:pPr algn="r"/>
              <a:t>30</a:t>
            </a:fld>
            <a:endParaRPr lang="en-US" altLang="en-US" sz="1300"/>
          </a:p>
        </p:txBody>
      </p:sp>
      <p:sp>
        <p:nvSpPr>
          <p:cNvPr id="131074" name="Rectangle 2">
            <a:extLst>
              <a:ext uri="{FF2B5EF4-FFF2-40B4-BE49-F238E27FC236}">
                <a16:creationId xmlns:a16="http://schemas.microsoft.com/office/drawing/2014/main" id="{E07A19D1-A138-D867-577A-AC32E3F6223A}"/>
              </a:ext>
            </a:extLst>
          </p:cNvPr>
          <p:cNvSpPr>
            <a:spLocks noGrp="1" noRot="1" noChangeAspect="1" noChangeArrowheads="1" noTextEdit="1"/>
          </p:cNvSpPr>
          <p:nvPr>
            <p:ph type="sldImg"/>
          </p:nvPr>
        </p:nvSpPr>
        <p:spPr>
          <a:xfrm>
            <a:off x="417513" y="703263"/>
            <a:ext cx="6173787" cy="3473450"/>
          </a:xfrm>
          <a:ln/>
        </p:spPr>
      </p:sp>
      <p:sp>
        <p:nvSpPr>
          <p:cNvPr id="131075" name="Rectangle 3">
            <a:extLst>
              <a:ext uri="{FF2B5EF4-FFF2-40B4-BE49-F238E27FC236}">
                <a16:creationId xmlns:a16="http://schemas.microsoft.com/office/drawing/2014/main" id="{504D28B0-66C5-9D6D-BAAE-AF8DA6B96A5B}"/>
              </a:ext>
            </a:extLst>
          </p:cNvPr>
          <p:cNvSpPr>
            <a:spLocks noGrp="1" noChangeArrowheads="1"/>
          </p:cNvSpPr>
          <p:nvPr>
            <p:ph type="body" idx="1"/>
          </p:nvPr>
        </p:nvSpPr>
        <p:spPr>
          <a:xfrm>
            <a:off x="933450" y="4416425"/>
            <a:ext cx="5143500" cy="4181475"/>
          </a:xfrm>
        </p:spPr>
        <p:txBody>
          <a:bodyPr lIns="93164" tIns="46581" rIns="93164" bIns="46581"/>
          <a:lstStyle/>
          <a:p>
            <a:pPr eaLnBrk="1" hangingPunct="1"/>
            <a:r>
              <a:rPr lang="en-US" altLang="en-US">
                <a:latin typeface="Arial" panose="020B0604020202020204" pitchFamily="34" charset="0"/>
              </a:rPr>
              <a:t>Take-home exposure or beryllium that you take home or into your vehicle from the work site is very important in making sure that you reduce the risk of your family members developing beryllium sensitization and chronic beryllium disease. We worked with other researchers on a study several years ago in a beryllium machine shop where we wanted to see how much beryllium workers were getting into their cars when they were going home from work.  We collected wipe samples from several different locations in workers’ cars and as you can see from the picture, we were able to see large amounts of beryllium in places like the driver’s floor, the driver’s seat, the driver’s arm rest and smaller but still significant amounts of beryllium on the driver’s steering wheel.  What this tells us is that beryllium workers who don’t change their clothes and shower are actually taking beryllium contamination home and exposing their family members to beryllium.  We also know that in years past, people have been able to measure airborne beryllium while washing contaminated work clothes at home.  This is very important in considering the risk to your family members.  We have seen cases of both beryllium sensitization and chronic beryllium disease in family members of beryllium workers.  For all of these reasons, we believe it’s very important to make sure that workers change clothes, change shoes, and shower before going home. </a:t>
            </a:r>
          </a:p>
        </p:txBody>
      </p:sp>
      <p:sp>
        <p:nvSpPr>
          <p:cNvPr id="131076" name="Header Placeholder 8">
            <a:extLst>
              <a:ext uri="{FF2B5EF4-FFF2-40B4-BE49-F238E27FC236}">
                <a16:creationId xmlns:a16="http://schemas.microsoft.com/office/drawing/2014/main" id="{8EBCC214-0B3D-B0B6-9D96-0918188A6704}"/>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9717311B-4033-D95B-E5AD-F65D43EEDDE0}"/>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525A08D7-17F7-4258-A220-4B1D97F091F2}" type="slidenum">
              <a:rPr lang="en-US" altLang="en-US"/>
              <a:pPr/>
              <a:t>31</a:t>
            </a:fld>
            <a:endParaRPr lang="en-US" altLang="en-US"/>
          </a:p>
        </p:txBody>
      </p:sp>
      <p:sp>
        <p:nvSpPr>
          <p:cNvPr id="133122" name="Rectangle 2">
            <a:extLst>
              <a:ext uri="{FF2B5EF4-FFF2-40B4-BE49-F238E27FC236}">
                <a16:creationId xmlns:a16="http://schemas.microsoft.com/office/drawing/2014/main" id="{75196B0B-F453-0075-2539-167379AA648A}"/>
              </a:ext>
            </a:extLst>
          </p:cNvPr>
          <p:cNvSpPr>
            <a:spLocks noGrp="1" noRot="1" noChangeAspect="1" noChangeArrowheads="1" noTextEdit="1"/>
          </p:cNvSpPr>
          <p:nvPr>
            <p:ph type="sldImg"/>
          </p:nvPr>
        </p:nvSpPr>
        <p:spPr>
          <a:xfrm>
            <a:off x="417513" y="703263"/>
            <a:ext cx="6173787" cy="3473450"/>
          </a:xfrm>
          <a:ln/>
        </p:spPr>
      </p:sp>
      <p:sp>
        <p:nvSpPr>
          <p:cNvPr id="133123" name="Rectangle 3">
            <a:extLst>
              <a:ext uri="{FF2B5EF4-FFF2-40B4-BE49-F238E27FC236}">
                <a16:creationId xmlns:a16="http://schemas.microsoft.com/office/drawing/2014/main" id="{C2F9CC60-3B95-0176-60BD-11F610A6DCB2}"/>
              </a:ext>
            </a:extLst>
          </p:cNvPr>
          <p:cNvSpPr>
            <a:spLocks noGrp="1" noChangeArrowheads="1"/>
          </p:cNvSpPr>
          <p:nvPr>
            <p:ph type="body" idx="1"/>
          </p:nvPr>
        </p:nvSpPr>
        <p:spPr>
          <a:xfrm>
            <a:off x="933450" y="4416425"/>
            <a:ext cx="5143500" cy="4181475"/>
          </a:xfrm>
        </p:spPr>
        <p:txBody>
          <a:bodyPr/>
          <a:lstStyle/>
          <a:p>
            <a:pPr eaLnBrk="1" hangingPunct="1"/>
            <a:r>
              <a:rPr lang="en-US" altLang="en-US">
                <a:latin typeface="Arial" panose="020B0604020202020204" pitchFamily="34" charset="0"/>
              </a:rPr>
              <a:t>We have spent a lot of time talking about how to recognize exposure to beryllium and how to measure exposure to beryllium.  However, the most important thing we can talk about is how to control and prevent beryllium exposure at the workplace. Since we are talking about very low airborne levels of beryllium, microgram quantities, combined efforts are needed to prevent and control beryllium exposure.  These combined efforts include such things as engineering controls, work practice controls, administrative controls, personal protective equipment, and medical surveillance.  We will talk about each one of these in more detail now.</a:t>
            </a:r>
          </a:p>
          <a:p>
            <a:pPr eaLnBrk="1" hangingPunct="1"/>
            <a:endParaRPr lang="en-US" altLang="en-US">
              <a:latin typeface="Arial" panose="020B0604020202020204" pitchFamily="34" charset="0"/>
            </a:endParaRPr>
          </a:p>
        </p:txBody>
      </p:sp>
      <p:sp>
        <p:nvSpPr>
          <p:cNvPr id="133124" name="Header Placeholder 7">
            <a:extLst>
              <a:ext uri="{FF2B5EF4-FFF2-40B4-BE49-F238E27FC236}">
                <a16:creationId xmlns:a16="http://schemas.microsoft.com/office/drawing/2014/main" id="{CFF3149A-61F9-8693-FC57-01CDEE6DB1AC}"/>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27723706-BE1E-BE51-2782-9C626581DB45}"/>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D4D6419A-19E4-4F20-9B17-EFF787D00B25}" type="slidenum">
              <a:rPr lang="en-US" altLang="en-US"/>
              <a:pPr/>
              <a:t>32</a:t>
            </a:fld>
            <a:endParaRPr lang="en-US" altLang="en-US"/>
          </a:p>
        </p:txBody>
      </p:sp>
      <p:sp>
        <p:nvSpPr>
          <p:cNvPr id="135170" name="Rectangle 2">
            <a:extLst>
              <a:ext uri="{FF2B5EF4-FFF2-40B4-BE49-F238E27FC236}">
                <a16:creationId xmlns:a16="http://schemas.microsoft.com/office/drawing/2014/main" id="{57369D5E-752F-F40B-E1D4-1F4BD7A1109F}"/>
              </a:ext>
            </a:extLst>
          </p:cNvPr>
          <p:cNvSpPr>
            <a:spLocks noGrp="1" noRot="1" noChangeAspect="1" noChangeArrowheads="1" noTextEdit="1"/>
          </p:cNvSpPr>
          <p:nvPr>
            <p:ph type="sldImg"/>
          </p:nvPr>
        </p:nvSpPr>
        <p:spPr>
          <a:xfrm>
            <a:off x="417513" y="703263"/>
            <a:ext cx="6173787" cy="3473450"/>
          </a:xfrm>
          <a:ln/>
        </p:spPr>
      </p:sp>
      <p:sp>
        <p:nvSpPr>
          <p:cNvPr id="135171" name="Rectangle 3">
            <a:extLst>
              <a:ext uri="{FF2B5EF4-FFF2-40B4-BE49-F238E27FC236}">
                <a16:creationId xmlns:a16="http://schemas.microsoft.com/office/drawing/2014/main" id="{E6390C4F-E434-BD98-8046-99AF0C3C3002}"/>
              </a:ext>
            </a:extLst>
          </p:cNvPr>
          <p:cNvSpPr>
            <a:spLocks noGrp="1" noChangeArrowheads="1"/>
          </p:cNvSpPr>
          <p:nvPr>
            <p:ph type="body" idx="1"/>
          </p:nvPr>
        </p:nvSpPr>
        <p:spPr>
          <a:xfrm>
            <a:off x="933450" y="4416425"/>
            <a:ext cx="5143500" cy="4181475"/>
          </a:xfrm>
        </p:spPr>
        <p:txBody>
          <a:bodyPr/>
          <a:lstStyle/>
          <a:p>
            <a:pPr eaLnBrk="1" hangingPunct="1"/>
            <a:r>
              <a:rPr lang="en-US" altLang="en-US">
                <a:latin typeface="Arial" panose="020B0604020202020204" pitchFamily="34" charset="0"/>
              </a:rPr>
              <a:t>Engineering controls are controls that prevent beryllium exposure.  Typically, engineering controls remove beryllium particles at their source of generation and prevent the particles from getting into the worker’s breathing zone.  For beryllium machining operations, these controls include using wet methods or machining fluids to reduce the number of particles that get airborne. The most important control for most beryllium processes is to use a special kind of ventilation called local exhaust ventilation or suction which removes beryllium particles from the point of generation similar to a vacuum cleaner.  Enclosures, which surround beryllium operations and don’t allow beryllium particles to escape can also be effective in preventing beryllium exposure. The design of a facility can also be considered an engineering control. These design features include making sure that the surfaces in a beryllium facility are hard cleanable surfaces, making sure that beryllium and non-beryllium processes are in separate rooms to minimize the number of exposed workers, and making sure that separate general ventilation (heating and air conditioning) systems are provided for beryllium and non-beryllium areas of the facility. You can see an example on the left side of the slide showing beryllium operation with engineering controls including an enclosure and local exhaust to reduce exposure from activities conducted in the enclosure.</a:t>
            </a:r>
          </a:p>
          <a:p>
            <a:pPr eaLnBrk="1" hangingPunct="1"/>
            <a:endParaRPr lang="en-US" altLang="en-US">
              <a:latin typeface="Arial" panose="020B0604020202020204" pitchFamily="34" charset="0"/>
            </a:endParaRPr>
          </a:p>
        </p:txBody>
      </p:sp>
      <p:sp>
        <p:nvSpPr>
          <p:cNvPr id="135172" name="Header Placeholder 7">
            <a:extLst>
              <a:ext uri="{FF2B5EF4-FFF2-40B4-BE49-F238E27FC236}">
                <a16:creationId xmlns:a16="http://schemas.microsoft.com/office/drawing/2014/main" id="{0C09DB85-5E78-E0F8-EECF-9607449D0E2E}"/>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E1FF7498-9BB8-262B-83C0-A57237BFC64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0BCA37E1-2486-45C3-9252-57CDB51ED6D2}" type="slidenum">
              <a:rPr lang="en-US" altLang="en-US"/>
              <a:pPr/>
              <a:t>33</a:t>
            </a:fld>
            <a:endParaRPr lang="en-US" altLang="en-US"/>
          </a:p>
        </p:txBody>
      </p:sp>
      <p:sp>
        <p:nvSpPr>
          <p:cNvPr id="137218" name="Rectangle 2">
            <a:extLst>
              <a:ext uri="{FF2B5EF4-FFF2-40B4-BE49-F238E27FC236}">
                <a16:creationId xmlns:a16="http://schemas.microsoft.com/office/drawing/2014/main" id="{F3208E1E-75D5-62A9-2132-10F419368F64}"/>
              </a:ext>
            </a:extLst>
          </p:cNvPr>
          <p:cNvSpPr>
            <a:spLocks noGrp="1" noRot="1" noChangeAspect="1" noChangeArrowheads="1" noTextEdit="1"/>
          </p:cNvSpPr>
          <p:nvPr>
            <p:ph type="sldImg"/>
          </p:nvPr>
        </p:nvSpPr>
        <p:spPr>
          <a:xfrm>
            <a:off x="406400" y="698500"/>
            <a:ext cx="6197600" cy="3486150"/>
          </a:xfrm>
          <a:ln/>
        </p:spPr>
      </p:sp>
      <p:sp>
        <p:nvSpPr>
          <p:cNvPr id="137219" name="Rectangle 3">
            <a:extLst>
              <a:ext uri="{FF2B5EF4-FFF2-40B4-BE49-F238E27FC236}">
                <a16:creationId xmlns:a16="http://schemas.microsoft.com/office/drawing/2014/main" id="{9124BC65-B0E0-877E-93F7-501CF167C2D6}"/>
              </a:ext>
            </a:extLst>
          </p:cNvPr>
          <p:cNvSpPr>
            <a:spLocks noGrp="1" noChangeArrowheads="1"/>
          </p:cNvSpPr>
          <p:nvPr>
            <p:ph type="body" idx="1"/>
          </p:nvPr>
        </p:nvSpPr>
        <p:spPr/>
        <p:txBody>
          <a:bodyPr/>
          <a:lstStyle/>
          <a:p>
            <a:pPr eaLnBrk="1" hangingPunct="1"/>
            <a:r>
              <a:rPr lang="en-US" altLang="en-US">
                <a:latin typeface="Arial" panose="020B0604020202020204" pitchFamily="34" charset="0"/>
              </a:rPr>
              <a:t>This slide shows another example of an engineering control on a beryllium machining operation. As you can see in the picture, this is a beryllium machining operation that is done using wet methods, so that wet methods reduce the number of the particles that are generated.  The process is also enclosed, so the machine has an enclosure as well.  In the background, you can see a blue piece of ductwork that extends from the machine.  That is the local exhaust for that machine.  So this particular engineering control is actually a combination of three controls, wet methods, local exhaust, and an enclosure.</a:t>
            </a:r>
          </a:p>
        </p:txBody>
      </p:sp>
      <p:sp>
        <p:nvSpPr>
          <p:cNvPr id="137220" name="Header Placeholder 7">
            <a:extLst>
              <a:ext uri="{FF2B5EF4-FFF2-40B4-BE49-F238E27FC236}">
                <a16:creationId xmlns:a16="http://schemas.microsoft.com/office/drawing/2014/main" id="{9C7519A6-CC69-9BAB-4B74-437841E450E3}"/>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B4AC6828-EDD7-B23E-020F-90FC1FAE099A}"/>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A96798E7-F858-4D8A-BF98-A4975DBAB20F}" type="slidenum">
              <a:rPr lang="en-US" altLang="en-US"/>
              <a:pPr/>
              <a:t>34</a:t>
            </a:fld>
            <a:endParaRPr lang="en-US" altLang="en-US"/>
          </a:p>
        </p:txBody>
      </p:sp>
      <p:sp>
        <p:nvSpPr>
          <p:cNvPr id="139266" name="Rectangle 2">
            <a:extLst>
              <a:ext uri="{FF2B5EF4-FFF2-40B4-BE49-F238E27FC236}">
                <a16:creationId xmlns:a16="http://schemas.microsoft.com/office/drawing/2014/main" id="{B516C0EF-CD5A-EDE1-F310-C30B8FE9F44B}"/>
              </a:ext>
            </a:extLst>
          </p:cNvPr>
          <p:cNvSpPr>
            <a:spLocks noGrp="1" noRot="1" noChangeAspect="1" noChangeArrowheads="1" noTextEdit="1"/>
          </p:cNvSpPr>
          <p:nvPr>
            <p:ph type="sldImg"/>
          </p:nvPr>
        </p:nvSpPr>
        <p:spPr>
          <a:xfrm>
            <a:off x="406400" y="698500"/>
            <a:ext cx="6197600" cy="3486150"/>
          </a:xfrm>
          <a:ln/>
        </p:spPr>
      </p:sp>
      <p:sp>
        <p:nvSpPr>
          <p:cNvPr id="139267" name="Rectangle 3">
            <a:extLst>
              <a:ext uri="{FF2B5EF4-FFF2-40B4-BE49-F238E27FC236}">
                <a16:creationId xmlns:a16="http://schemas.microsoft.com/office/drawing/2014/main" id="{D6E66676-584F-CBD9-9FD4-0189E23C6551}"/>
              </a:ext>
            </a:extLst>
          </p:cNvPr>
          <p:cNvSpPr>
            <a:spLocks noGrp="1" noChangeArrowheads="1"/>
          </p:cNvSpPr>
          <p:nvPr>
            <p:ph type="body" idx="1"/>
          </p:nvPr>
        </p:nvSpPr>
        <p:spPr/>
        <p:txBody>
          <a:bodyPr/>
          <a:lstStyle/>
          <a:p>
            <a:pPr eaLnBrk="1" hangingPunct="1"/>
            <a:r>
              <a:rPr lang="en-US" altLang="en-US">
                <a:latin typeface="Arial" panose="020B0604020202020204" pitchFamily="34" charset="0"/>
              </a:rPr>
              <a:t>This slide again shows a combination of methods that are used to control beryllium exposure.  This is a beryllium “deburring” operation and as you can see, the worker is deburring parts inside an enclosure. This enclosure also has local exhaust ventilation attached to it.  This serves to capture the beryllium particles at the source of generation and prevent exposure to the worker.</a:t>
            </a:r>
          </a:p>
          <a:p>
            <a:pPr eaLnBrk="1" hangingPunct="1"/>
            <a:endParaRPr lang="en-US" altLang="en-US">
              <a:latin typeface="Arial" panose="020B0604020202020204" pitchFamily="34" charset="0"/>
            </a:endParaRPr>
          </a:p>
        </p:txBody>
      </p:sp>
      <p:sp>
        <p:nvSpPr>
          <p:cNvPr id="139268" name="Header Placeholder 7">
            <a:extLst>
              <a:ext uri="{FF2B5EF4-FFF2-40B4-BE49-F238E27FC236}">
                <a16:creationId xmlns:a16="http://schemas.microsoft.com/office/drawing/2014/main" id="{28CD6466-9AC1-48AC-5CD9-FA22CE33628E}"/>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5A0FB4D9-2D8A-4FCF-3C88-F5BC5E9BEE10}"/>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587BD7B9-8436-4B07-B351-B2FD834E906B}" type="slidenum">
              <a:rPr lang="en-US" altLang="en-US"/>
              <a:pPr/>
              <a:t>35</a:t>
            </a:fld>
            <a:endParaRPr lang="en-US" altLang="en-US"/>
          </a:p>
        </p:txBody>
      </p:sp>
      <p:sp>
        <p:nvSpPr>
          <p:cNvPr id="141314" name="Rectangle 2">
            <a:extLst>
              <a:ext uri="{FF2B5EF4-FFF2-40B4-BE49-F238E27FC236}">
                <a16:creationId xmlns:a16="http://schemas.microsoft.com/office/drawing/2014/main" id="{856ED7EA-50B9-01E3-8B55-1A34687A482E}"/>
              </a:ext>
            </a:extLst>
          </p:cNvPr>
          <p:cNvSpPr>
            <a:spLocks noGrp="1" noRot="1" noChangeAspect="1" noChangeArrowheads="1" noTextEdit="1"/>
          </p:cNvSpPr>
          <p:nvPr>
            <p:ph type="sldImg"/>
          </p:nvPr>
        </p:nvSpPr>
        <p:spPr>
          <a:xfrm>
            <a:off x="406400" y="698500"/>
            <a:ext cx="6197600" cy="3486150"/>
          </a:xfrm>
          <a:ln/>
        </p:spPr>
      </p:sp>
      <p:sp>
        <p:nvSpPr>
          <p:cNvPr id="141315" name="Rectangle 3">
            <a:extLst>
              <a:ext uri="{FF2B5EF4-FFF2-40B4-BE49-F238E27FC236}">
                <a16:creationId xmlns:a16="http://schemas.microsoft.com/office/drawing/2014/main" id="{F5F34081-7460-A7F7-0765-ED773596F5FB}"/>
              </a:ext>
            </a:extLst>
          </p:cNvPr>
          <p:cNvSpPr>
            <a:spLocks noGrp="1" noChangeArrowheads="1"/>
          </p:cNvSpPr>
          <p:nvPr>
            <p:ph type="body" idx="1"/>
          </p:nvPr>
        </p:nvSpPr>
        <p:spPr/>
        <p:txBody>
          <a:bodyPr/>
          <a:lstStyle/>
          <a:p>
            <a:r>
              <a:rPr lang="en-US" altLang="en-US">
                <a:latin typeface="Arial" panose="020B0604020202020204" pitchFamily="34" charset="0"/>
              </a:rPr>
              <a:t>Work practice controls are also very important in controlling beryllium exposure.  Work practice controls are procedures that are established to make sure that workers know when they are working with beryllium and how to </a:t>
            </a:r>
            <a:r>
              <a:rPr lang="en-US" altLang="en-US" u="sng">
                <a:latin typeface="Arial" panose="020B0604020202020204" pitchFamily="34" charset="0"/>
              </a:rPr>
              <a:t>properly</a:t>
            </a:r>
            <a:r>
              <a:rPr lang="en-US" altLang="en-US">
                <a:latin typeface="Arial" panose="020B0604020202020204" pitchFamily="34" charset="0"/>
              </a:rPr>
              <a:t> work with beryllium.  The most important work practice controls at a facility are to make sure that workers know exactly </a:t>
            </a:r>
            <a:r>
              <a:rPr lang="en-US" altLang="en-US" u="sng">
                <a:latin typeface="Arial" panose="020B0604020202020204" pitchFamily="34" charset="0"/>
              </a:rPr>
              <a:t>how</a:t>
            </a:r>
            <a:r>
              <a:rPr lang="en-US" altLang="en-US">
                <a:latin typeface="Arial" panose="020B0604020202020204" pitchFamily="34" charset="0"/>
              </a:rPr>
              <a:t> to use the engineering controls that are provided and to make sure that the workers use these controls </a:t>
            </a:r>
            <a:r>
              <a:rPr lang="en-US" altLang="en-US" u="sng">
                <a:latin typeface="Arial" panose="020B0604020202020204" pitchFamily="34" charset="0"/>
              </a:rPr>
              <a:t>all of the time</a:t>
            </a:r>
            <a:r>
              <a:rPr lang="en-US" altLang="en-US">
                <a:latin typeface="Arial" panose="020B0604020202020204" pitchFamily="34" charset="0"/>
              </a:rPr>
              <a:t> when they’re working with beryllium.  Another important work practice control is to make sure that all beryllium materials are labeled, so that workers </a:t>
            </a:r>
            <a:r>
              <a:rPr lang="en-US" altLang="en-US" u="sng">
                <a:latin typeface="Arial" panose="020B0604020202020204" pitchFamily="34" charset="0"/>
              </a:rPr>
              <a:t>know</a:t>
            </a:r>
            <a:r>
              <a:rPr lang="en-US" altLang="en-US">
                <a:latin typeface="Arial" panose="020B0604020202020204" pitchFamily="34" charset="0"/>
              </a:rPr>
              <a:t> when they’re working with beryllium materials.  Established and closely controlled cleaning procedures are critical in making sure that exposures to beryllium are minimized in a facility.  This means that cleaning should be done using only industrial-grade HEPA vacuums and wet wiping and mopping rather than dry sweeping. Compressed air should </a:t>
            </a:r>
            <a:r>
              <a:rPr lang="en-US" altLang="en-US" u="sng">
                <a:latin typeface="Arial" panose="020B0604020202020204" pitchFamily="34" charset="0"/>
              </a:rPr>
              <a:t>never</a:t>
            </a:r>
            <a:r>
              <a:rPr lang="en-US" altLang="en-US">
                <a:latin typeface="Arial" panose="020B0604020202020204" pitchFamily="34" charset="0"/>
              </a:rPr>
              <a:t> be used for cleaning outside a full enclosure at a beryllium facility. Work practice controls also include making sure that employees do not eat or drink in beryllium contaminated areas and that areas provided for employees to eat or drink are maintained as free as possible of beryllium contamination.  For all work practice controls, education is critical for success.</a:t>
            </a:r>
          </a:p>
          <a:p>
            <a:pPr eaLnBrk="1" hangingPunct="1"/>
            <a:endParaRPr lang="en-US" altLang="en-US">
              <a:latin typeface="Arial" panose="020B0604020202020204" pitchFamily="34" charset="0"/>
            </a:endParaRPr>
          </a:p>
        </p:txBody>
      </p:sp>
      <p:sp>
        <p:nvSpPr>
          <p:cNvPr id="141316" name="Header Placeholder 7">
            <a:extLst>
              <a:ext uri="{FF2B5EF4-FFF2-40B4-BE49-F238E27FC236}">
                <a16:creationId xmlns:a16="http://schemas.microsoft.com/office/drawing/2014/main" id="{1C217AEC-910A-E707-5533-62C2A28DE7F1}"/>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BE3B139F-564F-B894-868D-C02602DA67D7}"/>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3F3B984F-1AB3-4D46-BEFA-4C80C4AE8A4E}" type="slidenum">
              <a:rPr lang="en-US" altLang="en-US"/>
              <a:pPr/>
              <a:t>36</a:t>
            </a:fld>
            <a:endParaRPr lang="en-US" altLang="en-US"/>
          </a:p>
        </p:txBody>
      </p:sp>
      <p:sp>
        <p:nvSpPr>
          <p:cNvPr id="143362" name="Rectangle 2">
            <a:extLst>
              <a:ext uri="{FF2B5EF4-FFF2-40B4-BE49-F238E27FC236}">
                <a16:creationId xmlns:a16="http://schemas.microsoft.com/office/drawing/2014/main" id="{4E0B18AA-E239-7949-A0E7-26F5B0302B30}"/>
              </a:ext>
            </a:extLst>
          </p:cNvPr>
          <p:cNvSpPr>
            <a:spLocks noGrp="1" noRot="1" noChangeAspect="1" noChangeArrowheads="1" noTextEdit="1"/>
          </p:cNvSpPr>
          <p:nvPr>
            <p:ph type="sldImg"/>
          </p:nvPr>
        </p:nvSpPr>
        <p:spPr>
          <a:xfrm>
            <a:off x="417513" y="703263"/>
            <a:ext cx="6173787" cy="3473450"/>
          </a:xfrm>
          <a:ln/>
        </p:spPr>
      </p:sp>
      <p:sp>
        <p:nvSpPr>
          <p:cNvPr id="143363" name="Rectangle 3">
            <a:extLst>
              <a:ext uri="{FF2B5EF4-FFF2-40B4-BE49-F238E27FC236}">
                <a16:creationId xmlns:a16="http://schemas.microsoft.com/office/drawing/2014/main" id="{166F9384-A296-27A7-2695-6871B65A9066}"/>
              </a:ext>
            </a:extLst>
          </p:cNvPr>
          <p:cNvSpPr>
            <a:spLocks noGrp="1" noChangeArrowheads="1"/>
          </p:cNvSpPr>
          <p:nvPr>
            <p:ph type="body" idx="1"/>
          </p:nvPr>
        </p:nvSpPr>
        <p:spPr>
          <a:xfrm>
            <a:off x="933450" y="4416425"/>
            <a:ext cx="5143500" cy="4181475"/>
          </a:xfrm>
        </p:spPr>
        <p:txBody>
          <a:bodyPr/>
          <a:lstStyle/>
          <a:p>
            <a:r>
              <a:rPr lang="en-US" altLang="en-US">
                <a:latin typeface="Arial" panose="020B0604020202020204" pitchFamily="34" charset="0"/>
              </a:rPr>
              <a:t>Administrative controls are controls that limit the number of beryllium exposed workers or limit the amount of time a worker is exposed to beryllium. In order to limit the number of exposed workers, entry into beryllium processing areas should be restricted to only those employees who are necessary to do the job. Control of contractors is also important. Contractors must be educated on beryllium hazards and work practice controls in your facility. Another important administrative control is to limit the spread of beryllium contamination at your facility.  This also helps limit the number of beryllium-exposed workers at your facility. One of the methods used to limit the spread of beryllium contamination is to have work uniforms that are only used in beryllium-contaminated areas and are changed before going into non-contaminated areas.  Shoe covers can also be used to prevent tracking of beryllium contamination from dirty areas to clean areas.  Sticky mats are used in some facilities to clean the soles of shoes before entering a non-contaminated area.  With work uniforms, it is important to have a designated change area, where dirty clothes can be stored and clean clothes can be changed into.  Finally, making sure that employees have clean break areas where they can eat and drink can also reduce exposure.  As we stated earlier, changing clothes, changing shoes and showering is extremely important to make sure that workers are not taking beryllium contamination home to their families.</a:t>
            </a:r>
          </a:p>
        </p:txBody>
      </p:sp>
      <p:sp>
        <p:nvSpPr>
          <p:cNvPr id="143364" name="Header Placeholder 7">
            <a:extLst>
              <a:ext uri="{FF2B5EF4-FFF2-40B4-BE49-F238E27FC236}">
                <a16:creationId xmlns:a16="http://schemas.microsoft.com/office/drawing/2014/main" id="{D0ED537D-C70D-925A-EF03-72950DC30A45}"/>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497C4AF5-81ED-979A-AFC9-90E76791DA96}"/>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C950321A-959B-48BB-B149-AE3327809D1E}" type="slidenum">
              <a:rPr lang="en-US" altLang="en-US"/>
              <a:pPr/>
              <a:t>37</a:t>
            </a:fld>
            <a:endParaRPr lang="en-US" altLang="en-US"/>
          </a:p>
        </p:txBody>
      </p:sp>
      <p:sp>
        <p:nvSpPr>
          <p:cNvPr id="145410" name="Rectangle 2">
            <a:extLst>
              <a:ext uri="{FF2B5EF4-FFF2-40B4-BE49-F238E27FC236}">
                <a16:creationId xmlns:a16="http://schemas.microsoft.com/office/drawing/2014/main" id="{494FCE03-2A5D-2135-A9C7-6C6A3A3713B4}"/>
              </a:ext>
            </a:extLst>
          </p:cNvPr>
          <p:cNvSpPr>
            <a:spLocks noGrp="1" noRot="1" noChangeAspect="1" noChangeArrowheads="1" noTextEdit="1"/>
          </p:cNvSpPr>
          <p:nvPr>
            <p:ph type="sldImg"/>
          </p:nvPr>
        </p:nvSpPr>
        <p:spPr>
          <a:xfrm>
            <a:off x="417513" y="703263"/>
            <a:ext cx="6173787" cy="3473450"/>
          </a:xfrm>
          <a:ln/>
        </p:spPr>
      </p:sp>
      <p:sp>
        <p:nvSpPr>
          <p:cNvPr id="145411" name="Rectangle 3">
            <a:extLst>
              <a:ext uri="{FF2B5EF4-FFF2-40B4-BE49-F238E27FC236}">
                <a16:creationId xmlns:a16="http://schemas.microsoft.com/office/drawing/2014/main" id="{F63CB492-3B06-51CE-F3FC-D1099BC9ABAC}"/>
              </a:ext>
            </a:extLst>
          </p:cNvPr>
          <p:cNvSpPr>
            <a:spLocks noGrp="1" noChangeArrowheads="1"/>
          </p:cNvSpPr>
          <p:nvPr>
            <p:ph type="body" idx="1"/>
          </p:nvPr>
        </p:nvSpPr>
        <p:spPr>
          <a:xfrm>
            <a:off x="933450" y="4416425"/>
            <a:ext cx="5143500" cy="4181475"/>
          </a:xfrm>
        </p:spPr>
        <p:txBody>
          <a:bodyPr/>
          <a:lstStyle/>
          <a:p>
            <a:pPr eaLnBrk="1" hangingPunct="1"/>
            <a:r>
              <a:rPr lang="en-US" altLang="en-US">
                <a:latin typeface="Arial" panose="020B0604020202020204" pitchFamily="34" charset="0"/>
              </a:rPr>
              <a:t>Personal protective equipment is very important for preventing skin exposure to beryllium materials.  Workers should wear long sleeve work uniforms of a tightly woven material such as cotton when working around beryllium processes.  Workers handling beryllium parts or in contact with beryllium-contaminated surfaces should wear impermeable gloves when skin contact is possible.  Respirators can be important when exposures cannot be maintained below exposure target levels with engineering controls or to reduce exposure to as low as possible.  However, it’s important to realize that respirators are only effective when they’re used correctly.  This means that workers cannot have facial hair and that the respirators must be used all the time when they’re required.  As per OSHA requirements, workers must be medically cleared to wear respirators and must be fit-tested in the respirator that they’re going to use annually.  Proper training is crucial for proper respirator use.  The bottom line with personal protective equipment is that it’s only effective when it’s used properly, so both enforcement and training is critical to the success of personal protective equipment as a control measure.</a:t>
            </a:r>
          </a:p>
          <a:p>
            <a:pPr eaLnBrk="1" hangingPunct="1"/>
            <a:endParaRPr lang="en-US" altLang="en-US">
              <a:latin typeface="Arial" panose="020B0604020202020204" pitchFamily="34" charset="0"/>
            </a:endParaRPr>
          </a:p>
        </p:txBody>
      </p:sp>
      <p:sp>
        <p:nvSpPr>
          <p:cNvPr id="145412" name="Header Placeholder 7">
            <a:extLst>
              <a:ext uri="{FF2B5EF4-FFF2-40B4-BE49-F238E27FC236}">
                <a16:creationId xmlns:a16="http://schemas.microsoft.com/office/drawing/2014/main" id="{036DA56A-D8E5-CF16-F2CC-9E590DE79979}"/>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a:extLst>
              <a:ext uri="{FF2B5EF4-FFF2-40B4-BE49-F238E27FC236}">
                <a16:creationId xmlns:a16="http://schemas.microsoft.com/office/drawing/2014/main" id="{C5FF7C1B-3340-A25A-A088-62708FEB8B93}"/>
              </a:ext>
            </a:extLst>
          </p:cNvPr>
          <p:cNvSpPr>
            <a:spLocks noGrp="1" noRot="1" noChangeAspect="1"/>
          </p:cNvSpPr>
          <p:nvPr>
            <p:ph type="sldImg"/>
          </p:nvPr>
        </p:nvSpPr>
        <p:spPr>
          <a:xfrm>
            <a:off x="406400" y="698500"/>
            <a:ext cx="6197600" cy="3486150"/>
          </a:xfrm>
          <a:ln/>
        </p:spPr>
      </p:sp>
      <p:sp>
        <p:nvSpPr>
          <p:cNvPr id="149506" name="Notes Placeholder 2">
            <a:extLst>
              <a:ext uri="{FF2B5EF4-FFF2-40B4-BE49-F238E27FC236}">
                <a16:creationId xmlns:a16="http://schemas.microsoft.com/office/drawing/2014/main" id="{7918ADE3-75F5-89A1-1AE0-4A952DFA559A}"/>
              </a:ext>
            </a:extLst>
          </p:cNvPr>
          <p:cNvSpPr>
            <a:spLocks noGrp="1"/>
          </p:cNvSpPr>
          <p:nvPr>
            <p:ph type="body" idx="1"/>
          </p:nvPr>
        </p:nvSpPr>
        <p:spPr/>
        <p:txBody>
          <a:bodyPr/>
          <a:lstStyle/>
          <a:p>
            <a:r>
              <a:rPr lang="en-US" altLang="en-US">
                <a:latin typeface="Arial" panose="020B0604020202020204" pitchFamily="34" charset="0"/>
              </a:rPr>
              <a:t>Medical surveillance helps verify that exposure controls in the facility are currently working.  It serves as a “safety net” for exposure control.  When a workforce undergoes medical surveillance with the BeLPT, there are two situations that can be identified.  The first situation is when a number of workers are tested in the workplace, and no cases of beryllium sensitization are identified.  This helps confirm that the exposure controls are currently working.  The other situation is when a number of workers are tested, and one or more cases of beryllium sensitization are identified.  This identification of beryllium sensitization suggests that exposure controls in the workplace may need to be improved.  It also suggests that other workers in similar jobs  to those who were identified as beryllium sensitized might also be at risk of beryllium sensitization.</a:t>
            </a:r>
          </a:p>
          <a:p>
            <a:endParaRPr lang="en-US" altLang="en-US">
              <a:latin typeface="Arial" panose="020B0604020202020204" pitchFamily="34" charset="0"/>
            </a:endParaRPr>
          </a:p>
        </p:txBody>
      </p:sp>
      <p:sp>
        <p:nvSpPr>
          <p:cNvPr id="149507" name="Slide Number Placeholder 3">
            <a:extLst>
              <a:ext uri="{FF2B5EF4-FFF2-40B4-BE49-F238E27FC236}">
                <a16:creationId xmlns:a16="http://schemas.microsoft.com/office/drawing/2014/main" id="{071C2ADC-2AF9-AC5E-7C4A-AAFA2DC50434}"/>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CF6147A1-A798-4206-91E3-85B37D660784}" type="slidenum">
              <a:rPr lang="en-US" altLang="en-US"/>
              <a:pPr/>
              <a:t>38</a:t>
            </a:fld>
            <a:endParaRPr lang="en-US" altLang="en-US"/>
          </a:p>
        </p:txBody>
      </p:sp>
      <p:sp>
        <p:nvSpPr>
          <p:cNvPr id="149508" name="Header Placeholder 7">
            <a:extLst>
              <a:ext uri="{FF2B5EF4-FFF2-40B4-BE49-F238E27FC236}">
                <a16:creationId xmlns:a16="http://schemas.microsoft.com/office/drawing/2014/main" id="{C1FCD9E9-E752-9EA6-A6EB-72C5545F9A79}"/>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39</a:t>
            </a:fld>
            <a:endParaRPr lang="en-US"/>
          </a:p>
        </p:txBody>
      </p:sp>
    </p:spTree>
    <p:extLst>
      <p:ext uri="{BB962C8B-B14F-4D97-AF65-F5344CB8AC3E}">
        <p14:creationId xmlns:p14="http://schemas.microsoft.com/office/powerpoint/2010/main" val="1290514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a:t>
            </a:fld>
            <a:endParaRPr lang="en-US"/>
          </a:p>
        </p:txBody>
      </p:sp>
    </p:spTree>
    <p:extLst>
      <p:ext uri="{BB962C8B-B14F-4D97-AF65-F5344CB8AC3E}">
        <p14:creationId xmlns:p14="http://schemas.microsoft.com/office/powerpoint/2010/main" val="3170268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40</a:t>
            </a:fld>
            <a:endParaRPr lang="en-US"/>
          </a:p>
        </p:txBody>
      </p:sp>
    </p:spTree>
    <p:extLst>
      <p:ext uri="{BB962C8B-B14F-4D97-AF65-F5344CB8AC3E}">
        <p14:creationId xmlns:p14="http://schemas.microsoft.com/office/powerpoint/2010/main" val="3396563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41</a:t>
            </a:fld>
            <a:endParaRPr lang="en-US"/>
          </a:p>
        </p:txBody>
      </p:sp>
    </p:spTree>
    <p:extLst>
      <p:ext uri="{BB962C8B-B14F-4D97-AF65-F5344CB8AC3E}">
        <p14:creationId xmlns:p14="http://schemas.microsoft.com/office/powerpoint/2010/main" val="3958708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42</a:t>
            </a:fld>
            <a:endParaRPr lang="en-US"/>
          </a:p>
        </p:txBody>
      </p:sp>
    </p:spTree>
    <p:extLst>
      <p:ext uri="{BB962C8B-B14F-4D97-AF65-F5344CB8AC3E}">
        <p14:creationId xmlns:p14="http://schemas.microsoft.com/office/powerpoint/2010/main" val="1005847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43</a:t>
            </a:fld>
            <a:endParaRPr lang="en-US"/>
          </a:p>
        </p:txBody>
      </p:sp>
    </p:spTree>
    <p:extLst>
      <p:ext uri="{BB962C8B-B14F-4D97-AF65-F5344CB8AC3E}">
        <p14:creationId xmlns:p14="http://schemas.microsoft.com/office/powerpoint/2010/main" val="3385349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44</a:t>
            </a:fld>
            <a:endParaRPr lang="en-US"/>
          </a:p>
        </p:txBody>
      </p:sp>
    </p:spTree>
    <p:extLst>
      <p:ext uri="{BB962C8B-B14F-4D97-AF65-F5344CB8AC3E}">
        <p14:creationId xmlns:p14="http://schemas.microsoft.com/office/powerpoint/2010/main" val="2016662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45</a:t>
            </a:fld>
            <a:endParaRPr lang="en-US"/>
          </a:p>
        </p:txBody>
      </p:sp>
    </p:spTree>
    <p:extLst>
      <p:ext uri="{BB962C8B-B14F-4D97-AF65-F5344CB8AC3E}">
        <p14:creationId xmlns:p14="http://schemas.microsoft.com/office/powerpoint/2010/main" val="3041579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46</a:t>
            </a:fld>
            <a:endParaRPr lang="en-US"/>
          </a:p>
        </p:txBody>
      </p:sp>
    </p:spTree>
    <p:extLst>
      <p:ext uri="{BB962C8B-B14F-4D97-AF65-F5344CB8AC3E}">
        <p14:creationId xmlns:p14="http://schemas.microsoft.com/office/powerpoint/2010/main" val="27372379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47</a:t>
            </a:fld>
            <a:endParaRPr lang="en-US"/>
          </a:p>
        </p:txBody>
      </p:sp>
    </p:spTree>
    <p:extLst>
      <p:ext uri="{BB962C8B-B14F-4D97-AF65-F5344CB8AC3E}">
        <p14:creationId xmlns:p14="http://schemas.microsoft.com/office/powerpoint/2010/main" val="9238359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48</a:t>
            </a:fld>
            <a:endParaRPr lang="en-US"/>
          </a:p>
        </p:txBody>
      </p:sp>
    </p:spTree>
    <p:extLst>
      <p:ext uri="{BB962C8B-B14F-4D97-AF65-F5344CB8AC3E}">
        <p14:creationId xmlns:p14="http://schemas.microsoft.com/office/powerpoint/2010/main" val="3164997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49</a:t>
            </a:fld>
            <a:endParaRPr lang="en-US"/>
          </a:p>
        </p:txBody>
      </p:sp>
    </p:spTree>
    <p:extLst>
      <p:ext uri="{BB962C8B-B14F-4D97-AF65-F5344CB8AC3E}">
        <p14:creationId xmlns:p14="http://schemas.microsoft.com/office/powerpoint/2010/main" val="3941348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5F575209-6534-B69A-B6D6-E86F301A6D36}"/>
              </a:ext>
            </a:extLst>
          </p:cNvPr>
          <p:cNvSpPr>
            <a:spLocks noGrp="1" noRot="1" noChangeAspect="1" noChangeArrowheads="1" noTextEdit="1"/>
          </p:cNvSpPr>
          <p:nvPr>
            <p:ph type="sldImg"/>
          </p:nvPr>
        </p:nvSpPr>
        <p:spPr>
          <a:xfrm>
            <a:off x="406400" y="698500"/>
            <a:ext cx="6197600" cy="3486150"/>
          </a:xfrm>
          <a:ln/>
        </p:spPr>
      </p:sp>
      <p:sp>
        <p:nvSpPr>
          <p:cNvPr id="23554" name="Rectangle 3">
            <a:extLst>
              <a:ext uri="{FF2B5EF4-FFF2-40B4-BE49-F238E27FC236}">
                <a16:creationId xmlns:a16="http://schemas.microsoft.com/office/drawing/2014/main" id="{D195FF69-DBA9-8025-E2F4-1DD6CCD81892}"/>
              </a:ext>
            </a:extLst>
          </p:cNvPr>
          <p:cNvSpPr>
            <a:spLocks noGrp="1" noChangeArrowheads="1"/>
          </p:cNvSpPr>
          <p:nvPr>
            <p:ph type="body" idx="1"/>
          </p:nvPr>
        </p:nvSpPr>
        <p:spPr/>
        <p:txBody>
          <a:bodyPr/>
          <a:lstStyle/>
          <a:p>
            <a:r>
              <a:rPr lang="en-US" altLang="en-US" dirty="0">
                <a:latin typeface="Arial" panose="020B0604020202020204" pitchFamily="34" charset="0"/>
              </a:rPr>
              <a:t>Welcome to our training entitled “Be Informed:  Preventing Chronic Beryllium Disease through Exposure Recognition and Control.”  This training was developed specifically for beryllium exposed workers by National Jewish Health in Denver, CO. Funding for these training materials was provided by a grant from the U.S. Department of Labor OSHA Susan Harwood Targeted Topic Training Grant Program.</a:t>
            </a:r>
          </a:p>
        </p:txBody>
      </p:sp>
      <p:sp>
        <p:nvSpPr>
          <p:cNvPr id="23555" name="Slide Number Placeholder 3">
            <a:extLst>
              <a:ext uri="{FF2B5EF4-FFF2-40B4-BE49-F238E27FC236}">
                <a16:creationId xmlns:a16="http://schemas.microsoft.com/office/drawing/2014/main" id="{0C0EF76D-5D2B-0183-4A7E-A9E221E573FB}"/>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02B1B5FC-89D2-4879-B116-03CB602528AA}" type="slidenum">
              <a:rPr lang="en-US" altLang="en-US"/>
              <a:pPr/>
              <a:t>5</a:t>
            </a:fld>
            <a:endParaRPr lang="en-US" altLang="en-US"/>
          </a:p>
        </p:txBody>
      </p:sp>
      <p:sp>
        <p:nvSpPr>
          <p:cNvPr id="23556" name="Header Placeholder 7">
            <a:extLst>
              <a:ext uri="{FF2B5EF4-FFF2-40B4-BE49-F238E27FC236}">
                <a16:creationId xmlns:a16="http://schemas.microsoft.com/office/drawing/2014/main" id="{3E2CAD8D-93AF-0F94-55B7-7809CA462071}"/>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50</a:t>
            </a:fld>
            <a:endParaRPr lang="en-US"/>
          </a:p>
        </p:txBody>
      </p:sp>
    </p:spTree>
    <p:extLst>
      <p:ext uri="{BB962C8B-B14F-4D97-AF65-F5344CB8AC3E}">
        <p14:creationId xmlns:p14="http://schemas.microsoft.com/office/powerpoint/2010/main" val="2665876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51</a:t>
            </a:fld>
            <a:endParaRPr lang="en-US"/>
          </a:p>
        </p:txBody>
      </p:sp>
    </p:spTree>
    <p:extLst>
      <p:ext uri="{BB962C8B-B14F-4D97-AF65-F5344CB8AC3E}">
        <p14:creationId xmlns:p14="http://schemas.microsoft.com/office/powerpoint/2010/main" val="2382089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52</a:t>
            </a:fld>
            <a:endParaRPr lang="en-US"/>
          </a:p>
        </p:txBody>
      </p:sp>
    </p:spTree>
    <p:extLst>
      <p:ext uri="{BB962C8B-B14F-4D97-AF65-F5344CB8AC3E}">
        <p14:creationId xmlns:p14="http://schemas.microsoft.com/office/powerpoint/2010/main" val="851835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53</a:t>
            </a:fld>
            <a:endParaRPr lang="en-US"/>
          </a:p>
        </p:txBody>
      </p:sp>
    </p:spTree>
    <p:extLst>
      <p:ext uri="{BB962C8B-B14F-4D97-AF65-F5344CB8AC3E}">
        <p14:creationId xmlns:p14="http://schemas.microsoft.com/office/powerpoint/2010/main" val="1857696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54</a:t>
            </a:fld>
            <a:endParaRPr lang="en-US"/>
          </a:p>
        </p:txBody>
      </p:sp>
    </p:spTree>
    <p:extLst>
      <p:ext uri="{BB962C8B-B14F-4D97-AF65-F5344CB8AC3E}">
        <p14:creationId xmlns:p14="http://schemas.microsoft.com/office/powerpoint/2010/main" val="3913882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55</a:t>
            </a:fld>
            <a:endParaRPr lang="en-US"/>
          </a:p>
        </p:txBody>
      </p:sp>
    </p:spTree>
    <p:extLst>
      <p:ext uri="{BB962C8B-B14F-4D97-AF65-F5344CB8AC3E}">
        <p14:creationId xmlns:p14="http://schemas.microsoft.com/office/powerpoint/2010/main" val="29316641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56</a:t>
            </a:fld>
            <a:endParaRPr lang="en-US"/>
          </a:p>
        </p:txBody>
      </p:sp>
    </p:spTree>
    <p:extLst>
      <p:ext uri="{BB962C8B-B14F-4D97-AF65-F5344CB8AC3E}">
        <p14:creationId xmlns:p14="http://schemas.microsoft.com/office/powerpoint/2010/main" val="14148293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57</a:t>
            </a:fld>
            <a:endParaRPr lang="en-US"/>
          </a:p>
        </p:txBody>
      </p:sp>
    </p:spTree>
    <p:extLst>
      <p:ext uri="{BB962C8B-B14F-4D97-AF65-F5344CB8AC3E}">
        <p14:creationId xmlns:p14="http://schemas.microsoft.com/office/powerpoint/2010/main" val="26368753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23A606-4037-4F69-B639-69465E4D03BD}" type="slidenum">
              <a:rPr lang="en-US" smtClean="0"/>
              <a:t>58</a:t>
            </a:fld>
            <a:endParaRPr lang="en-US"/>
          </a:p>
        </p:txBody>
      </p:sp>
    </p:spTree>
    <p:extLst>
      <p:ext uri="{BB962C8B-B14F-4D97-AF65-F5344CB8AC3E}">
        <p14:creationId xmlns:p14="http://schemas.microsoft.com/office/powerpoint/2010/main" val="181451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D4A0E7A4-919F-190F-6872-6AA398A7EF83}"/>
              </a:ext>
            </a:extLst>
          </p:cNvPr>
          <p:cNvSpPr>
            <a:spLocks noGrp="1" noRot="1" noChangeAspect="1"/>
          </p:cNvSpPr>
          <p:nvPr>
            <p:ph type="sldImg"/>
          </p:nvPr>
        </p:nvSpPr>
        <p:spPr>
          <a:xfrm>
            <a:off x="406400" y="698500"/>
            <a:ext cx="6197600" cy="3486150"/>
          </a:xfrm>
          <a:ln/>
        </p:spPr>
      </p:sp>
      <p:sp>
        <p:nvSpPr>
          <p:cNvPr id="50178" name="Notes Placeholder 2">
            <a:extLst>
              <a:ext uri="{FF2B5EF4-FFF2-40B4-BE49-F238E27FC236}">
                <a16:creationId xmlns:a16="http://schemas.microsoft.com/office/drawing/2014/main" id="{59C5FEDA-4D24-673F-41C2-B0A2600E9E01}"/>
              </a:ext>
            </a:extLst>
          </p:cNvPr>
          <p:cNvSpPr>
            <a:spLocks noGrp="1"/>
          </p:cNvSpPr>
          <p:nvPr>
            <p:ph type="body" idx="1"/>
          </p:nvPr>
        </p:nvSpPr>
        <p:spPr/>
        <p:txBody>
          <a:bodyPr/>
          <a:lstStyle/>
          <a:p>
            <a:r>
              <a:rPr lang="en-US" altLang="en-US">
                <a:latin typeface="Arial" panose="020B0604020202020204" pitchFamily="34" charset="0"/>
              </a:rPr>
              <a:t>Beryllium is found in many different forms.  The two forms that are associated with the highest exposures to beryllium in the workplace are pure beryllium metal, which you can see a picture of a pure beryllium middle part on the right in the middle of the slide, or beryllium ceramic or beryllia, which you can see a part made out of beryllia on the top right part of the slide.  Most commonly, beryllium is found in alloys.  The most common beryllium alloy is beryllium copper.  It’s usually 2-4% beryllium mixed with copper.  The other main alloy of beryllium is aluminum beryllium, or AlBeMet.  This is usually 40-60% beryllium mixed with aluminum.  Beryllium can also be found as a contaminant in bauxite, which is the ore that is used to make aluminum and it gets concentrated in the alumina as the bauxite is refined to alumina.  For this reason, people who make aluminum or primary aluminum workers are also exposed to beryllium.  Beryllium can also be found in mixed streams of recycled metals because some things with beryllium metal get recycled with other metals.</a:t>
            </a:r>
          </a:p>
          <a:p>
            <a:r>
              <a:rPr lang="en-US" altLang="en-US">
                <a:latin typeface="Arial" panose="020B0604020202020204" pitchFamily="34" charset="0"/>
              </a:rPr>
              <a:t> </a:t>
            </a:r>
          </a:p>
          <a:p>
            <a:r>
              <a:rPr lang="en-US" altLang="en-US">
                <a:latin typeface="Arial" panose="020B0604020202020204" pitchFamily="34" charset="0"/>
              </a:rPr>
              <a:t>The reason beryllium is used is because it has some very desirable properties for use in industry, properties like it is 3 times lighter than aluminum and 6 times stiffer than steel.  It conducts heat well which makes it very well suited for use as a heat sink.  It’s also dimensionally stable, meaning it does not shrink or expand with cold or heat.  It’s also transparent to x-rays and reflects neutrons, which makes it very important both in nuclear medicine and in the manufacturing of nuclear weapons.</a:t>
            </a:r>
          </a:p>
          <a:p>
            <a:endParaRPr lang="en-US" altLang="en-US">
              <a:latin typeface="Arial" panose="020B0604020202020204" pitchFamily="34" charset="0"/>
            </a:endParaRPr>
          </a:p>
        </p:txBody>
      </p:sp>
      <p:sp>
        <p:nvSpPr>
          <p:cNvPr id="50179" name="Slide Number Placeholder 3">
            <a:extLst>
              <a:ext uri="{FF2B5EF4-FFF2-40B4-BE49-F238E27FC236}">
                <a16:creationId xmlns:a16="http://schemas.microsoft.com/office/drawing/2014/main" id="{14CC7965-C5D0-DCC6-01CD-E971E95A3832}"/>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5BE89041-109B-4076-88A9-014B9020CAE7}" type="slidenum">
              <a:rPr lang="en-US" altLang="en-US"/>
              <a:pPr/>
              <a:t>6</a:t>
            </a:fld>
            <a:endParaRPr lang="en-US" altLang="en-US"/>
          </a:p>
        </p:txBody>
      </p:sp>
      <p:sp>
        <p:nvSpPr>
          <p:cNvPr id="50180" name="Header Placeholder 7">
            <a:extLst>
              <a:ext uri="{FF2B5EF4-FFF2-40B4-BE49-F238E27FC236}">
                <a16:creationId xmlns:a16="http://schemas.microsoft.com/office/drawing/2014/main" id="{3BAFA9D8-CB9F-E069-1E24-B1D3F6845008}"/>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46A36965-CD61-00F7-FF61-CAF6A4DB12EB}"/>
              </a:ext>
            </a:extLst>
          </p:cNvPr>
          <p:cNvSpPr>
            <a:spLocks noGrp="1" noRot="1" noChangeAspect="1" noChangeArrowheads="1" noTextEdit="1"/>
          </p:cNvSpPr>
          <p:nvPr>
            <p:ph type="sldImg"/>
          </p:nvPr>
        </p:nvSpPr>
        <p:spPr>
          <a:xfrm>
            <a:off x="406400" y="698500"/>
            <a:ext cx="6197600" cy="3486150"/>
          </a:xfrm>
          <a:ln/>
        </p:spPr>
      </p:sp>
      <p:sp>
        <p:nvSpPr>
          <p:cNvPr id="52226" name="Rectangle 3">
            <a:extLst>
              <a:ext uri="{FF2B5EF4-FFF2-40B4-BE49-F238E27FC236}">
                <a16:creationId xmlns:a16="http://schemas.microsoft.com/office/drawing/2014/main" id="{EE9AF407-E80D-D3E1-FEFF-F649212F7B19}"/>
              </a:ext>
            </a:extLst>
          </p:cNvPr>
          <p:cNvSpPr>
            <a:spLocks noGrp="1" noChangeArrowheads="1"/>
          </p:cNvSpPr>
          <p:nvPr>
            <p:ph type="body" idx="1"/>
          </p:nvPr>
        </p:nvSpPr>
        <p:spPr/>
        <p:txBody>
          <a:bodyPr/>
          <a:lstStyle/>
          <a:p>
            <a:r>
              <a:rPr lang="en-US" altLang="en-US">
                <a:latin typeface="Arial" panose="020B0604020202020204" pitchFamily="34" charset="0"/>
              </a:rPr>
              <a:t>As you can imagine with all these desirable properties, beryllium has found a number of uses in industry.  Beryllium is used extensively in the airplane and space industries.  It’s also used in nuclear reactors and extensively in nuclear weapons.  Beryllium copper and sometimes beryllium ceramic can be found in computers.  Beryllium copper is often found in cell phones and other electronics.  Beryllium is also used in the automotive industry, and surprisingly, beryllium was used in some dental alloys that are used to make crowns and bridges.  As we talked about before, beryllium is also a contaminant in the aluminum smelting process and can be a contaminant in the metal recycling process.  The picture on the right shows one of the largest uses of pure beryllium metal in industry in recent years.  This picture shows one of the mirrors from the James Webb Space Telescope.  These mirrors were made of pure beryllium and the space telescope actually has 18 of these mirrors.  In 2010, the estimated consumption of beryllium was around 620 metric tons.</a:t>
            </a:r>
          </a:p>
          <a:p>
            <a:endParaRPr lang="en-US" altLang="en-US">
              <a:latin typeface="Arial" panose="020B0604020202020204" pitchFamily="34" charset="0"/>
            </a:endParaRPr>
          </a:p>
        </p:txBody>
      </p:sp>
      <p:sp>
        <p:nvSpPr>
          <p:cNvPr id="52227" name="Slide Number Placeholder 3">
            <a:extLst>
              <a:ext uri="{FF2B5EF4-FFF2-40B4-BE49-F238E27FC236}">
                <a16:creationId xmlns:a16="http://schemas.microsoft.com/office/drawing/2014/main" id="{EACE0D8A-330F-56DD-FD70-A09B9860ACDE}"/>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C500E01C-B87B-4FA5-8B6B-B88AE86A5111}" type="slidenum">
              <a:rPr lang="en-US" altLang="en-US"/>
              <a:pPr/>
              <a:t>7</a:t>
            </a:fld>
            <a:endParaRPr lang="en-US" altLang="en-US"/>
          </a:p>
        </p:txBody>
      </p:sp>
      <p:sp>
        <p:nvSpPr>
          <p:cNvPr id="52228" name="Header Placeholder 7">
            <a:extLst>
              <a:ext uri="{FF2B5EF4-FFF2-40B4-BE49-F238E27FC236}">
                <a16:creationId xmlns:a16="http://schemas.microsoft.com/office/drawing/2014/main" id="{613B55F1-8D0D-E978-682C-822CD8E525A5}"/>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7D59CEE-D56E-9E93-4986-1319693EDA64}"/>
              </a:ext>
            </a:extLst>
          </p:cNvPr>
          <p:cNvSpPr>
            <a:spLocks noGrp="1" noRot="1" noChangeAspect="1" noChangeArrowheads="1" noTextEdit="1"/>
          </p:cNvSpPr>
          <p:nvPr>
            <p:ph type="sldImg"/>
          </p:nvPr>
        </p:nvSpPr>
        <p:spPr>
          <a:xfrm>
            <a:off x="406400" y="698500"/>
            <a:ext cx="6197600" cy="3486150"/>
          </a:xfrm>
          <a:ln/>
        </p:spPr>
      </p:sp>
      <p:sp>
        <p:nvSpPr>
          <p:cNvPr id="54274" name="Rectangle 3">
            <a:extLst>
              <a:ext uri="{FF2B5EF4-FFF2-40B4-BE49-F238E27FC236}">
                <a16:creationId xmlns:a16="http://schemas.microsoft.com/office/drawing/2014/main" id="{12F82753-CC34-3678-10F8-03A00145C62E}"/>
              </a:ext>
            </a:extLst>
          </p:cNvPr>
          <p:cNvSpPr>
            <a:spLocks noGrp="1" noChangeArrowheads="1"/>
          </p:cNvSpPr>
          <p:nvPr>
            <p:ph type="body" idx="1"/>
          </p:nvPr>
        </p:nvSpPr>
        <p:spPr/>
        <p:txBody>
          <a:bodyPr/>
          <a:lstStyle/>
          <a:p>
            <a:r>
              <a:rPr lang="en-US" altLang="en-US">
                <a:latin typeface="Arial" panose="020B0604020202020204" pitchFamily="34" charset="0"/>
              </a:rPr>
              <a:t>The health effects section of this presentation describes why training on beryllium exposure recognition and control is so important.  If it was not for the health effects caused by beryllium, we would not be so concerned about trying to minimize beryllium exposure. </a:t>
            </a:r>
          </a:p>
        </p:txBody>
      </p:sp>
      <p:sp>
        <p:nvSpPr>
          <p:cNvPr id="54275" name="Slide Number Placeholder 3">
            <a:extLst>
              <a:ext uri="{FF2B5EF4-FFF2-40B4-BE49-F238E27FC236}">
                <a16:creationId xmlns:a16="http://schemas.microsoft.com/office/drawing/2014/main" id="{2501A1E9-9EA7-70C2-3AFA-681D77AF8781}"/>
              </a:ext>
            </a:extLst>
          </p:cNvPr>
          <p:cNvSpPr>
            <a:spLocks noGrp="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BA80678C-2F67-4B33-86B5-AD943224DC73}" type="slidenum">
              <a:rPr lang="en-US" altLang="en-US"/>
              <a:pPr/>
              <a:t>8</a:t>
            </a:fld>
            <a:endParaRPr lang="en-US" altLang="en-US"/>
          </a:p>
        </p:txBody>
      </p:sp>
      <p:sp>
        <p:nvSpPr>
          <p:cNvPr id="54276" name="Header Placeholder 7">
            <a:extLst>
              <a:ext uri="{FF2B5EF4-FFF2-40B4-BE49-F238E27FC236}">
                <a16:creationId xmlns:a16="http://schemas.microsoft.com/office/drawing/2014/main" id="{22F8BF8C-61DF-1072-00BF-41F63053EB17}"/>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F06A7599-8D85-4E37-B94C-8CCC22083F52}"/>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fld id="{0A28151F-F4DA-47FA-AE09-AA1530497485}" type="slidenum">
              <a:rPr lang="en-US" altLang="en-US"/>
              <a:pPr/>
              <a:t>9</a:t>
            </a:fld>
            <a:endParaRPr lang="en-US" altLang="en-US"/>
          </a:p>
        </p:txBody>
      </p:sp>
      <p:sp>
        <p:nvSpPr>
          <p:cNvPr id="57346" name="Rectangle 2">
            <a:extLst>
              <a:ext uri="{FF2B5EF4-FFF2-40B4-BE49-F238E27FC236}">
                <a16:creationId xmlns:a16="http://schemas.microsoft.com/office/drawing/2014/main" id="{D21596A5-661C-3774-DB8D-D6C0341699B4}"/>
              </a:ext>
            </a:extLst>
          </p:cNvPr>
          <p:cNvSpPr>
            <a:spLocks noGrp="1" noRot="1" noChangeAspect="1" noChangeArrowheads="1" noTextEdit="1"/>
          </p:cNvSpPr>
          <p:nvPr>
            <p:ph type="sldImg"/>
          </p:nvPr>
        </p:nvSpPr>
        <p:spPr>
          <a:xfrm>
            <a:off x="406400" y="698500"/>
            <a:ext cx="6197600" cy="3486150"/>
          </a:xfrm>
          <a:ln/>
        </p:spPr>
      </p:sp>
      <p:sp>
        <p:nvSpPr>
          <p:cNvPr id="57347" name="Rectangle 3">
            <a:extLst>
              <a:ext uri="{FF2B5EF4-FFF2-40B4-BE49-F238E27FC236}">
                <a16:creationId xmlns:a16="http://schemas.microsoft.com/office/drawing/2014/main" id="{13547D8B-8B3A-44F4-5AFC-6E89463F559E}"/>
              </a:ext>
            </a:extLst>
          </p:cNvPr>
          <p:cNvSpPr>
            <a:spLocks noGrp="1" noChangeArrowheads="1"/>
          </p:cNvSpPr>
          <p:nvPr>
            <p:ph type="body" idx="1"/>
          </p:nvPr>
        </p:nvSpPr>
        <p:spPr>
          <a:xfrm>
            <a:off x="933450" y="4416425"/>
            <a:ext cx="5143500" cy="4181475"/>
          </a:xfrm>
        </p:spPr>
        <p:txBody>
          <a:bodyPr/>
          <a:lstStyle/>
          <a:p>
            <a:pPr eaLnBrk="1" hangingPunct="1">
              <a:spcBef>
                <a:spcPct val="0"/>
              </a:spcBef>
            </a:pPr>
            <a:r>
              <a:rPr lang="en-US" altLang="en-US">
                <a:latin typeface="Arial" panose="020B0604020202020204" pitchFamily="34" charset="0"/>
              </a:rPr>
              <a:t>The diagram on the left shows the two main routes of exposure, breathing beryllium into the lungs and contact with the skin.  It is the smallest particles of beryllium that can be inhaled all the way down into the deepest part of the lungs, into the air sacs where oxygen travels into the bloodstream. </a:t>
            </a:r>
          </a:p>
          <a:p>
            <a:pPr eaLnBrk="1" hangingPunct="1">
              <a:spcBef>
                <a:spcPct val="0"/>
              </a:spcBef>
            </a:pPr>
            <a:endParaRPr lang="en-US" altLang="en-US">
              <a:latin typeface="Arial" panose="020B0604020202020204" pitchFamily="34" charset="0"/>
            </a:endParaRPr>
          </a:p>
          <a:p>
            <a:pPr eaLnBrk="1" hangingPunct="1">
              <a:spcBef>
                <a:spcPct val="0"/>
              </a:spcBef>
            </a:pPr>
            <a:r>
              <a:rPr lang="en-US" altLang="en-US">
                <a:latin typeface="Arial" panose="020B0604020202020204" pitchFamily="34" charset="0"/>
              </a:rPr>
              <a:t>The health effects of beryllium in the lungs and the skin will be described.  I will start by briefly describing acute beryllium disease and lung cancer, but will focus on the more common health effects of beryllium sensitization (BeS), the allergy to beryllium, and chronic beryllium disease (CBD).  I will also briefly describe several skin effects, including risk of BeS.</a:t>
            </a:r>
          </a:p>
        </p:txBody>
      </p:sp>
      <p:sp>
        <p:nvSpPr>
          <p:cNvPr id="57348" name="Header Placeholder 9">
            <a:extLst>
              <a:ext uri="{FF2B5EF4-FFF2-40B4-BE49-F238E27FC236}">
                <a16:creationId xmlns:a16="http://schemas.microsoft.com/office/drawing/2014/main" id="{B60ACA32-2157-EA8C-C48A-81485CC93B1F}"/>
              </a:ext>
            </a:extLst>
          </p:cNvPr>
          <p:cNvSpPr>
            <a:spLocks noGrp="1"/>
          </p:cNvSpPr>
          <p:nvPr>
            <p:ph type="hdr" sz="quarter"/>
          </p:nvPr>
        </p:nvSpPr>
        <p:spPr>
          <a:noFill/>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20663" defTabSz="931863">
              <a:defRPr>
                <a:solidFill>
                  <a:schemeClr val="tx1"/>
                </a:solidFill>
                <a:latin typeface="Arial" panose="020B0604020202020204" pitchFamily="34" charset="0"/>
              </a:defRPr>
            </a:lvl3pPr>
            <a:lvl4pPr marL="1543050" indent="-220663" defTabSz="931863">
              <a:defRPr>
                <a:solidFill>
                  <a:schemeClr val="tx1"/>
                </a:solidFill>
                <a:latin typeface="Arial" panose="020B0604020202020204" pitchFamily="34" charset="0"/>
              </a:defRPr>
            </a:lvl4pPr>
            <a:lvl5pPr marL="1982788" indent="-220663" defTabSz="931863">
              <a:defRPr>
                <a:solidFill>
                  <a:schemeClr val="tx1"/>
                </a:solidFill>
                <a:latin typeface="Arial" panose="020B0604020202020204" pitchFamily="34" charset="0"/>
              </a:defRPr>
            </a:lvl5pPr>
            <a:lvl6pPr marL="2439988" indent="-220663" defTabSz="931863" fontAlgn="base">
              <a:spcBef>
                <a:spcPct val="0"/>
              </a:spcBef>
              <a:spcAft>
                <a:spcPct val="0"/>
              </a:spcAft>
              <a:defRPr>
                <a:solidFill>
                  <a:schemeClr val="tx1"/>
                </a:solidFill>
                <a:latin typeface="Arial" panose="020B0604020202020204" pitchFamily="34" charset="0"/>
              </a:defRPr>
            </a:lvl6pPr>
            <a:lvl7pPr marL="2897188" indent="-220663" defTabSz="931863" fontAlgn="base">
              <a:spcBef>
                <a:spcPct val="0"/>
              </a:spcBef>
              <a:spcAft>
                <a:spcPct val="0"/>
              </a:spcAft>
              <a:defRPr>
                <a:solidFill>
                  <a:schemeClr val="tx1"/>
                </a:solidFill>
                <a:latin typeface="Arial" panose="020B0604020202020204" pitchFamily="34" charset="0"/>
              </a:defRPr>
            </a:lvl7pPr>
            <a:lvl8pPr marL="3354388" indent="-220663" defTabSz="931863" fontAlgn="base">
              <a:spcBef>
                <a:spcPct val="0"/>
              </a:spcBef>
              <a:spcAft>
                <a:spcPct val="0"/>
              </a:spcAft>
              <a:defRPr>
                <a:solidFill>
                  <a:schemeClr val="tx1"/>
                </a:solidFill>
                <a:latin typeface="Arial" panose="020B0604020202020204" pitchFamily="34" charset="0"/>
              </a:defRPr>
            </a:lvl8pPr>
            <a:lvl9pPr marL="3811588" indent="-220663" defTabSz="931863" fontAlgn="base">
              <a:spcBef>
                <a:spcPct val="0"/>
              </a:spcBef>
              <a:spcAft>
                <a:spcPct val="0"/>
              </a:spcAft>
              <a:defRPr>
                <a:solidFill>
                  <a:schemeClr val="tx1"/>
                </a:solidFill>
                <a:latin typeface="Arial" panose="020B0604020202020204" pitchFamily="34" charset="0"/>
              </a:defRPr>
            </a:lvl9pPr>
          </a:lstStyle>
          <a:p>
            <a:r>
              <a:rPr lang="en-US" altLang="en-US"/>
              <a:t>General Beryllium Training</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9/15/2022</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03401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9/15/2022</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7020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349759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0BB6DB-552B-D81B-4D82-E038DF4FC893}"/>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
        <p:nvSpPr>
          <p:cNvPr id="35842"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584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Date Placeholder 4">
            <a:extLst>
              <a:ext uri="{FF2B5EF4-FFF2-40B4-BE49-F238E27FC236}">
                <a16:creationId xmlns:a16="http://schemas.microsoft.com/office/drawing/2014/main" id="{09580FE8-843D-2ACD-399B-4767F6F3A5C8}"/>
              </a:ext>
            </a:extLst>
          </p:cNvPr>
          <p:cNvSpPr>
            <a:spLocks noGrp="1" noChangeArrowheads="1"/>
          </p:cNvSpPr>
          <p:nvPr>
            <p:ph type="dt" sz="half" idx="10"/>
          </p:nvPr>
        </p:nvSpPr>
        <p:spPr>
          <a:xfrm>
            <a:off x="609600" y="6245225"/>
            <a:ext cx="2844800" cy="476250"/>
          </a:xfrm>
        </p:spPr>
        <p:txBody>
          <a:bodyPr/>
          <a:lstStyle>
            <a:lvl1pPr>
              <a:defRPr/>
            </a:lvl1pPr>
          </a:lstStyle>
          <a:p>
            <a:pPr>
              <a:defRPr/>
            </a:pPr>
            <a:fld id="{FFC179D7-CCCE-41E5-8260-B2E7185A11AD}" type="datetime1">
              <a:rPr lang="en-US"/>
              <a:pPr>
                <a:defRPr/>
              </a:pPr>
              <a:t>9/15/2022</a:t>
            </a:fld>
            <a:endParaRPr lang="en-US"/>
          </a:p>
        </p:txBody>
      </p:sp>
      <p:sp>
        <p:nvSpPr>
          <p:cNvPr id="6" name="Footer Placeholder 5">
            <a:extLst>
              <a:ext uri="{FF2B5EF4-FFF2-40B4-BE49-F238E27FC236}">
                <a16:creationId xmlns:a16="http://schemas.microsoft.com/office/drawing/2014/main" id="{AB59DAFA-CEB8-7CF4-C47B-F8AEBC3E90F6}"/>
              </a:ext>
            </a:extLst>
          </p:cNvPr>
          <p:cNvSpPr>
            <a:spLocks noGrp="1" noChangeArrowheads="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AAC6632-A041-4307-436E-4D2145327FF4}"/>
              </a:ext>
            </a:extLst>
          </p:cNvPr>
          <p:cNvSpPr>
            <a:spLocks noGrp="1" noChangeArrowheads="1"/>
          </p:cNvSpPr>
          <p:nvPr>
            <p:ph type="sldNum" sz="quarter" idx="12"/>
          </p:nvPr>
        </p:nvSpPr>
        <p:spPr>
          <a:xfrm>
            <a:off x="11379200" y="6553200"/>
            <a:ext cx="711200" cy="304800"/>
          </a:xfrm>
        </p:spPr>
        <p:txBody>
          <a:bodyPr/>
          <a:lstStyle>
            <a:lvl1pPr>
              <a:defRPr/>
            </a:lvl1pPr>
          </a:lstStyle>
          <a:p>
            <a:fld id="{4C92DB02-ED66-4C9D-A69F-A5B034974F62}" type="slidenum">
              <a:rPr lang="en-US" altLang="en-US"/>
              <a:pPr/>
              <a:t>‹#›</a:t>
            </a:fld>
            <a:endParaRPr lang="en-US" altLang="en-US"/>
          </a:p>
        </p:txBody>
      </p:sp>
    </p:spTree>
    <p:extLst>
      <p:ext uri="{BB962C8B-B14F-4D97-AF65-F5344CB8AC3E}">
        <p14:creationId xmlns:p14="http://schemas.microsoft.com/office/powerpoint/2010/main" val="3115537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16840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C750D6-3532-A6C7-DAD1-8940CC8AC01D}"/>
              </a:ext>
            </a:extLst>
          </p:cNvPr>
          <p:cNvSpPr>
            <a:spLocks noGrp="1" noChangeArrowheads="1"/>
          </p:cNvSpPr>
          <p:nvPr>
            <p:ph type="dt" sz="half" idx="10"/>
          </p:nvPr>
        </p:nvSpPr>
        <p:spPr>
          <a:ln/>
        </p:spPr>
        <p:txBody>
          <a:bodyPr/>
          <a:lstStyle>
            <a:lvl1pPr>
              <a:defRPr/>
            </a:lvl1pPr>
          </a:lstStyle>
          <a:p>
            <a:pPr>
              <a:defRPr/>
            </a:pPr>
            <a:fld id="{B49FE3B5-532F-4DD7-9376-8CF0BE37679D}" type="datetime1">
              <a:rPr lang="en-US"/>
              <a:pPr>
                <a:defRPr/>
              </a:pPr>
              <a:t>9/15/2022</a:t>
            </a:fld>
            <a:endParaRPr lang="en-US"/>
          </a:p>
        </p:txBody>
      </p:sp>
      <p:sp>
        <p:nvSpPr>
          <p:cNvPr id="6" name="Rectangle 5">
            <a:extLst>
              <a:ext uri="{FF2B5EF4-FFF2-40B4-BE49-F238E27FC236}">
                <a16:creationId xmlns:a16="http://schemas.microsoft.com/office/drawing/2014/main" id="{3C57BC42-66E2-7086-AB77-F8D4AE620E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1556A5-AE95-A6C6-817D-18504C56DCF0}"/>
              </a:ext>
            </a:extLst>
          </p:cNvPr>
          <p:cNvSpPr>
            <a:spLocks noGrp="1" noChangeArrowheads="1"/>
          </p:cNvSpPr>
          <p:nvPr>
            <p:ph type="sldNum" sz="quarter" idx="12"/>
          </p:nvPr>
        </p:nvSpPr>
        <p:spPr>
          <a:ln/>
        </p:spPr>
        <p:txBody>
          <a:bodyPr/>
          <a:lstStyle>
            <a:lvl1pPr>
              <a:defRPr/>
            </a:lvl1pPr>
          </a:lstStyle>
          <a:p>
            <a:fld id="{D9458139-BCCB-405F-8C4D-8EA38ACE3AFD}" type="slidenum">
              <a:rPr lang="en-US" altLang="en-US"/>
              <a:pPr/>
              <a:t>‹#›</a:t>
            </a:fld>
            <a:endParaRPr lang="en-US" altLang="en-US"/>
          </a:p>
        </p:txBody>
      </p:sp>
    </p:spTree>
    <p:extLst>
      <p:ext uri="{BB962C8B-B14F-4D97-AF65-F5344CB8AC3E}">
        <p14:creationId xmlns:p14="http://schemas.microsoft.com/office/powerpoint/2010/main" val="335826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0BB6DB-552B-D81B-4D82-E038DF4FC893}"/>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
        <p:nvSpPr>
          <p:cNvPr id="35842"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584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Date Placeholder 4">
            <a:extLst>
              <a:ext uri="{FF2B5EF4-FFF2-40B4-BE49-F238E27FC236}">
                <a16:creationId xmlns:a16="http://schemas.microsoft.com/office/drawing/2014/main" id="{09580FE8-843D-2ACD-399B-4767F6F3A5C8}"/>
              </a:ext>
            </a:extLst>
          </p:cNvPr>
          <p:cNvSpPr>
            <a:spLocks noGrp="1" noChangeArrowheads="1"/>
          </p:cNvSpPr>
          <p:nvPr>
            <p:ph type="dt" sz="half" idx="10"/>
          </p:nvPr>
        </p:nvSpPr>
        <p:spPr>
          <a:xfrm>
            <a:off x="609600" y="6245225"/>
            <a:ext cx="2844800" cy="476250"/>
          </a:xfrm>
        </p:spPr>
        <p:txBody>
          <a:bodyPr/>
          <a:lstStyle>
            <a:lvl1pPr>
              <a:defRPr/>
            </a:lvl1pPr>
          </a:lstStyle>
          <a:p>
            <a:pPr>
              <a:defRPr/>
            </a:pPr>
            <a:fld id="{FFC179D7-CCCE-41E5-8260-B2E7185A11AD}" type="datetime1">
              <a:rPr lang="en-US"/>
              <a:pPr>
                <a:defRPr/>
              </a:pPr>
              <a:t>9/15/2022</a:t>
            </a:fld>
            <a:endParaRPr lang="en-US"/>
          </a:p>
        </p:txBody>
      </p:sp>
      <p:sp>
        <p:nvSpPr>
          <p:cNvPr id="6" name="Footer Placeholder 5">
            <a:extLst>
              <a:ext uri="{FF2B5EF4-FFF2-40B4-BE49-F238E27FC236}">
                <a16:creationId xmlns:a16="http://schemas.microsoft.com/office/drawing/2014/main" id="{AB59DAFA-CEB8-7CF4-C47B-F8AEBC3E90F6}"/>
              </a:ext>
            </a:extLst>
          </p:cNvPr>
          <p:cNvSpPr>
            <a:spLocks noGrp="1" noChangeArrowheads="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AAC6632-A041-4307-436E-4D2145327FF4}"/>
              </a:ext>
            </a:extLst>
          </p:cNvPr>
          <p:cNvSpPr>
            <a:spLocks noGrp="1" noChangeArrowheads="1"/>
          </p:cNvSpPr>
          <p:nvPr>
            <p:ph type="sldNum" sz="quarter" idx="12"/>
          </p:nvPr>
        </p:nvSpPr>
        <p:spPr>
          <a:xfrm>
            <a:off x="11379200" y="6553200"/>
            <a:ext cx="711200" cy="304800"/>
          </a:xfrm>
        </p:spPr>
        <p:txBody>
          <a:bodyPr/>
          <a:lstStyle>
            <a:lvl1pPr>
              <a:defRPr/>
            </a:lvl1pPr>
          </a:lstStyle>
          <a:p>
            <a:fld id="{4C92DB02-ED66-4C9D-A69F-A5B034974F62}" type="slidenum">
              <a:rPr lang="en-US" altLang="en-US"/>
              <a:pPr/>
              <a:t>‹#›</a:t>
            </a:fld>
            <a:endParaRPr lang="en-US" altLang="en-US"/>
          </a:p>
        </p:txBody>
      </p:sp>
    </p:spTree>
    <p:extLst>
      <p:ext uri="{BB962C8B-B14F-4D97-AF65-F5344CB8AC3E}">
        <p14:creationId xmlns:p14="http://schemas.microsoft.com/office/powerpoint/2010/main" val="3115537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D68B9A-201E-E6BF-684A-99EA89435DE6}"/>
              </a:ext>
            </a:extLst>
          </p:cNvPr>
          <p:cNvSpPr>
            <a:spLocks noGrp="1" noChangeArrowheads="1"/>
          </p:cNvSpPr>
          <p:nvPr>
            <p:ph type="dt" sz="half" idx="10"/>
          </p:nvPr>
        </p:nvSpPr>
        <p:spPr>
          <a:ln/>
        </p:spPr>
        <p:txBody>
          <a:bodyPr/>
          <a:lstStyle>
            <a:lvl1pPr>
              <a:defRPr/>
            </a:lvl1pPr>
          </a:lstStyle>
          <a:p>
            <a:pPr>
              <a:defRPr/>
            </a:pPr>
            <a:fld id="{F07F0825-D066-4291-B298-BA400D7821A6}" type="datetime1">
              <a:rPr lang="en-US"/>
              <a:pPr>
                <a:defRPr/>
              </a:pPr>
              <a:t>9/15/2022</a:t>
            </a:fld>
            <a:endParaRPr lang="en-US"/>
          </a:p>
        </p:txBody>
      </p:sp>
      <p:sp>
        <p:nvSpPr>
          <p:cNvPr id="6" name="Rectangle 5">
            <a:extLst>
              <a:ext uri="{FF2B5EF4-FFF2-40B4-BE49-F238E27FC236}">
                <a16:creationId xmlns:a16="http://schemas.microsoft.com/office/drawing/2014/main" id="{32A2BE64-5E8D-6A6C-0973-5FEAD2E57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400F16-B2D7-4EEB-D6C8-22B4BE750730}"/>
              </a:ext>
            </a:extLst>
          </p:cNvPr>
          <p:cNvSpPr>
            <a:spLocks noGrp="1" noChangeArrowheads="1"/>
          </p:cNvSpPr>
          <p:nvPr>
            <p:ph type="sldNum" sz="quarter" idx="12"/>
          </p:nvPr>
        </p:nvSpPr>
        <p:spPr>
          <a:ln/>
        </p:spPr>
        <p:txBody>
          <a:bodyPr/>
          <a:lstStyle>
            <a:lvl1pPr>
              <a:defRPr/>
            </a:lvl1pPr>
          </a:lstStyle>
          <a:p>
            <a:fld id="{5DEBD143-A032-474D-8A0B-3FC0A527CD74}" type="slidenum">
              <a:rPr lang="en-US" altLang="en-US"/>
              <a:pPr/>
              <a:t>‹#›</a:t>
            </a:fld>
            <a:endParaRPr lang="en-US" altLang="en-US"/>
          </a:p>
        </p:txBody>
      </p:sp>
    </p:spTree>
    <p:extLst>
      <p:ext uri="{BB962C8B-B14F-4D97-AF65-F5344CB8AC3E}">
        <p14:creationId xmlns:p14="http://schemas.microsoft.com/office/powerpoint/2010/main" val="3444037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DB5C3BE7-E80C-4D5C-8EB8-295547A75DAE}" type="datetimeFigureOut">
              <a:rPr lang="en-US" smtClean="0"/>
              <a:pPr/>
              <a:t>9/15/2022</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57763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16840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476439-8C70-CEAC-54B0-77AE9780063C}"/>
              </a:ext>
            </a:extLst>
          </p:cNvPr>
          <p:cNvSpPr>
            <a:spLocks noGrp="1" noChangeArrowheads="1"/>
          </p:cNvSpPr>
          <p:nvPr>
            <p:ph type="dt" sz="half" idx="10"/>
          </p:nvPr>
        </p:nvSpPr>
        <p:spPr>
          <a:ln/>
        </p:spPr>
        <p:txBody>
          <a:bodyPr/>
          <a:lstStyle>
            <a:lvl1pPr>
              <a:defRPr/>
            </a:lvl1pPr>
          </a:lstStyle>
          <a:p>
            <a:pPr>
              <a:defRPr/>
            </a:pPr>
            <a:fld id="{B7C4C62D-AA57-403F-BF40-65F494A05FAC}" type="datetime1">
              <a:rPr lang="en-US"/>
              <a:pPr>
                <a:defRPr/>
              </a:pPr>
              <a:t>9/15/2022</a:t>
            </a:fld>
            <a:endParaRPr lang="en-US"/>
          </a:p>
        </p:txBody>
      </p:sp>
      <p:sp>
        <p:nvSpPr>
          <p:cNvPr id="6" name="Rectangle 5">
            <a:extLst>
              <a:ext uri="{FF2B5EF4-FFF2-40B4-BE49-F238E27FC236}">
                <a16:creationId xmlns:a16="http://schemas.microsoft.com/office/drawing/2014/main" id="{6B942A68-C806-8547-A9FF-28DA72805C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278671-EF4D-1DB8-1A1D-C2CFE9914ABA}"/>
              </a:ext>
            </a:extLst>
          </p:cNvPr>
          <p:cNvSpPr>
            <a:spLocks noGrp="1" noChangeArrowheads="1"/>
          </p:cNvSpPr>
          <p:nvPr>
            <p:ph type="sldNum" sz="quarter" idx="12"/>
          </p:nvPr>
        </p:nvSpPr>
        <p:spPr>
          <a:ln/>
        </p:spPr>
        <p:txBody>
          <a:bodyPr/>
          <a:lstStyle>
            <a:lvl1pPr>
              <a:defRPr/>
            </a:lvl1pPr>
          </a:lstStyle>
          <a:p>
            <a:fld id="{B77340FF-21E2-4ABE-A681-BB002E947A1E}" type="slidenum">
              <a:rPr lang="en-US" altLang="en-US"/>
              <a:pPr/>
              <a:t>‹#›</a:t>
            </a:fld>
            <a:endParaRPr lang="en-US" altLang="en-US"/>
          </a:p>
        </p:txBody>
      </p:sp>
    </p:spTree>
    <p:extLst>
      <p:ext uri="{BB962C8B-B14F-4D97-AF65-F5344CB8AC3E}">
        <p14:creationId xmlns:p14="http://schemas.microsoft.com/office/powerpoint/2010/main" val="2459522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D68B9A-201E-E6BF-684A-99EA89435DE6}"/>
              </a:ext>
            </a:extLst>
          </p:cNvPr>
          <p:cNvSpPr>
            <a:spLocks noGrp="1" noChangeArrowheads="1"/>
          </p:cNvSpPr>
          <p:nvPr>
            <p:ph type="dt" sz="half" idx="10"/>
          </p:nvPr>
        </p:nvSpPr>
        <p:spPr>
          <a:ln/>
        </p:spPr>
        <p:txBody>
          <a:bodyPr/>
          <a:lstStyle>
            <a:lvl1pPr>
              <a:defRPr/>
            </a:lvl1pPr>
          </a:lstStyle>
          <a:p>
            <a:pPr>
              <a:defRPr/>
            </a:pPr>
            <a:fld id="{F07F0825-D066-4291-B298-BA400D7821A6}" type="datetime1">
              <a:rPr lang="en-US"/>
              <a:pPr>
                <a:defRPr/>
              </a:pPr>
              <a:t>9/15/2022</a:t>
            </a:fld>
            <a:endParaRPr lang="en-US"/>
          </a:p>
        </p:txBody>
      </p:sp>
      <p:sp>
        <p:nvSpPr>
          <p:cNvPr id="6" name="Rectangle 5">
            <a:extLst>
              <a:ext uri="{FF2B5EF4-FFF2-40B4-BE49-F238E27FC236}">
                <a16:creationId xmlns:a16="http://schemas.microsoft.com/office/drawing/2014/main" id="{32A2BE64-5E8D-6A6C-0973-5FEAD2E57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400F16-B2D7-4EEB-D6C8-22B4BE750730}"/>
              </a:ext>
            </a:extLst>
          </p:cNvPr>
          <p:cNvSpPr>
            <a:spLocks noGrp="1" noChangeArrowheads="1"/>
          </p:cNvSpPr>
          <p:nvPr>
            <p:ph type="sldNum" sz="quarter" idx="12"/>
          </p:nvPr>
        </p:nvSpPr>
        <p:spPr>
          <a:ln/>
        </p:spPr>
        <p:txBody>
          <a:bodyPr/>
          <a:lstStyle>
            <a:lvl1pPr>
              <a:defRPr/>
            </a:lvl1pPr>
          </a:lstStyle>
          <a:p>
            <a:fld id="{5DEBD143-A032-474D-8A0B-3FC0A527CD74}" type="slidenum">
              <a:rPr lang="en-US" altLang="en-US"/>
              <a:pPr/>
              <a:t>‹#›</a:t>
            </a:fld>
            <a:endParaRPr lang="en-US" altLang="en-US"/>
          </a:p>
        </p:txBody>
      </p:sp>
    </p:spTree>
    <p:extLst>
      <p:ext uri="{BB962C8B-B14F-4D97-AF65-F5344CB8AC3E}">
        <p14:creationId xmlns:p14="http://schemas.microsoft.com/office/powerpoint/2010/main" val="3444037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0BB6DB-552B-D81B-4D82-E038DF4FC893}"/>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
        <p:nvSpPr>
          <p:cNvPr id="35842"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584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Date Placeholder 4">
            <a:extLst>
              <a:ext uri="{FF2B5EF4-FFF2-40B4-BE49-F238E27FC236}">
                <a16:creationId xmlns:a16="http://schemas.microsoft.com/office/drawing/2014/main" id="{09580FE8-843D-2ACD-399B-4767F6F3A5C8}"/>
              </a:ext>
            </a:extLst>
          </p:cNvPr>
          <p:cNvSpPr>
            <a:spLocks noGrp="1" noChangeArrowheads="1"/>
          </p:cNvSpPr>
          <p:nvPr>
            <p:ph type="dt" sz="half" idx="10"/>
          </p:nvPr>
        </p:nvSpPr>
        <p:spPr>
          <a:xfrm>
            <a:off x="609600" y="6245225"/>
            <a:ext cx="2844800" cy="476250"/>
          </a:xfrm>
        </p:spPr>
        <p:txBody>
          <a:bodyPr/>
          <a:lstStyle>
            <a:lvl1pPr>
              <a:defRPr/>
            </a:lvl1pPr>
          </a:lstStyle>
          <a:p>
            <a:pPr>
              <a:defRPr/>
            </a:pPr>
            <a:fld id="{FFC179D7-CCCE-41E5-8260-B2E7185A11AD}" type="datetime1">
              <a:rPr lang="en-US"/>
              <a:pPr>
                <a:defRPr/>
              </a:pPr>
              <a:t>9/15/2022</a:t>
            </a:fld>
            <a:endParaRPr lang="en-US"/>
          </a:p>
        </p:txBody>
      </p:sp>
      <p:sp>
        <p:nvSpPr>
          <p:cNvPr id="6" name="Footer Placeholder 5">
            <a:extLst>
              <a:ext uri="{FF2B5EF4-FFF2-40B4-BE49-F238E27FC236}">
                <a16:creationId xmlns:a16="http://schemas.microsoft.com/office/drawing/2014/main" id="{AB59DAFA-CEB8-7CF4-C47B-F8AEBC3E90F6}"/>
              </a:ext>
            </a:extLst>
          </p:cNvPr>
          <p:cNvSpPr>
            <a:spLocks noGrp="1" noChangeArrowheads="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AAC6632-A041-4307-436E-4D2145327FF4}"/>
              </a:ext>
            </a:extLst>
          </p:cNvPr>
          <p:cNvSpPr>
            <a:spLocks noGrp="1" noChangeArrowheads="1"/>
          </p:cNvSpPr>
          <p:nvPr>
            <p:ph type="sldNum" sz="quarter" idx="12"/>
          </p:nvPr>
        </p:nvSpPr>
        <p:spPr>
          <a:xfrm>
            <a:off x="11379200" y="6553200"/>
            <a:ext cx="711200" cy="304800"/>
          </a:xfrm>
        </p:spPr>
        <p:txBody>
          <a:bodyPr/>
          <a:lstStyle>
            <a:lvl1pPr>
              <a:defRPr/>
            </a:lvl1pPr>
          </a:lstStyle>
          <a:p>
            <a:fld id="{4C92DB02-ED66-4C9D-A69F-A5B034974F62}" type="slidenum">
              <a:rPr lang="en-US" altLang="en-US"/>
              <a:pPr/>
              <a:t>‹#›</a:t>
            </a:fld>
            <a:endParaRPr lang="en-US" altLang="en-US"/>
          </a:p>
        </p:txBody>
      </p:sp>
    </p:spTree>
    <p:extLst>
      <p:ext uri="{BB962C8B-B14F-4D97-AF65-F5344CB8AC3E}">
        <p14:creationId xmlns:p14="http://schemas.microsoft.com/office/powerpoint/2010/main" val="311553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1339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16840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C846CDF-DEC9-ED3E-1430-47BBD49F8261}"/>
              </a:ext>
            </a:extLst>
          </p:cNvPr>
          <p:cNvSpPr>
            <a:spLocks noGrp="1" noChangeArrowheads="1"/>
          </p:cNvSpPr>
          <p:nvPr>
            <p:ph type="dt" sz="half" idx="10"/>
          </p:nvPr>
        </p:nvSpPr>
        <p:spPr>
          <a:ln/>
        </p:spPr>
        <p:txBody>
          <a:bodyPr/>
          <a:lstStyle>
            <a:lvl1pPr>
              <a:defRPr/>
            </a:lvl1pPr>
          </a:lstStyle>
          <a:p>
            <a:pPr>
              <a:defRPr/>
            </a:pPr>
            <a:fld id="{175816E8-A11B-45FE-977E-BE0F5B137461}" type="datetime1">
              <a:rPr lang="en-US"/>
              <a:pPr>
                <a:defRPr/>
              </a:pPr>
              <a:t>9/15/2022</a:t>
            </a:fld>
            <a:endParaRPr lang="en-US"/>
          </a:p>
        </p:txBody>
      </p:sp>
      <p:sp>
        <p:nvSpPr>
          <p:cNvPr id="7" name="Rectangle 5">
            <a:extLst>
              <a:ext uri="{FF2B5EF4-FFF2-40B4-BE49-F238E27FC236}">
                <a16:creationId xmlns:a16="http://schemas.microsoft.com/office/drawing/2014/main" id="{BFF1A7C6-6667-1A81-0FD9-A652EB5B91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32A1B3D-B2C3-3F92-162E-EB1B8ECEAE4A}"/>
              </a:ext>
            </a:extLst>
          </p:cNvPr>
          <p:cNvSpPr>
            <a:spLocks noGrp="1" noChangeArrowheads="1"/>
          </p:cNvSpPr>
          <p:nvPr>
            <p:ph type="sldNum" sz="quarter" idx="12"/>
          </p:nvPr>
        </p:nvSpPr>
        <p:spPr>
          <a:ln/>
        </p:spPr>
        <p:txBody>
          <a:bodyPr/>
          <a:lstStyle>
            <a:lvl1pPr>
              <a:defRPr/>
            </a:lvl1pPr>
          </a:lstStyle>
          <a:p>
            <a:fld id="{C3C47620-E58D-4F51-BC79-5D143DA9392B}" type="slidenum">
              <a:rPr lang="en-US" altLang="en-US"/>
              <a:pPr/>
              <a:t>‹#›</a:t>
            </a:fld>
            <a:endParaRPr lang="en-US" altLang="en-US"/>
          </a:p>
        </p:txBody>
      </p:sp>
    </p:spTree>
    <p:extLst>
      <p:ext uri="{BB962C8B-B14F-4D97-AF65-F5344CB8AC3E}">
        <p14:creationId xmlns:p14="http://schemas.microsoft.com/office/powerpoint/2010/main" val="4178717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16840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C750D6-3532-A6C7-DAD1-8940CC8AC01D}"/>
              </a:ext>
            </a:extLst>
          </p:cNvPr>
          <p:cNvSpPr>
            <a:spLocks noGrp="1" noChangeArrowheads="1"/>
          </p:cNvSpPr>
          <p:nvPr>
            <p:ph type="dt" sz="half" idx="10"/>
          </p:nvPr>
        </p:nvSpPr>
        <p:spPr>
          <a:ln/>
        </p:spPr>
        <p:txBody>
          <a:bodyPr/>
          <a:lstStyle>
            <a:lvl1pPr>
              <a:defRPr/>
            </a:lvl1pPr>
          </a:lstStyle>
          <a:p>
            <a:pPr>
              <a:defRPr/>
            </a:pPr>
            <a:fld id="{B49FE3B5-532F-4DD7-9376-8CF0BE37679D}" type="datetime1">
              <a:rPr lang="en-US"/>
              <a:pPr>
                <a:defRPr/>
              </a:pPr>
              <a:t>9/15/2022</a:t>
            </a:fld>
            <a:endParaRPr lang="en-US"/>
          </a:p>
        </p:txBody>
      </p:sp>
      <p:sp>
        <p:nvSpPr>
          <p:cNvPr id="6" name="Rectangle 5">
            <a:extLst>
              <a:ext uri="{FF2B5EF4-FFF2-40B4-BE49-F238E27FC236}">
                <a16:creationId xmlns:a16="http://schemas.microsoft.com/office/drawing/2014/main" id="{3C57BC42-66E2-7086-AB77-F8D4AE620E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1556A5-AE95-A6C6-817D-18504C56DCF0}"/>
              </a:ext>
            </a:extLst>
          </p:cNvPr>
          <p:cNvSpPr>
            <a:spLocks noGrp="1" noChangeArrowheads="1"/>
          </p:cNvSpPr>
          <p:nvPr>
            <p:ph type="sldNum" sz="quarter" idx="12"/>
          </p:nvPr>
        </p:nvSpPr>
        <p:spPr>
          <a:ln/>
        </p:spPr>
        <p:txBody>
          <a:bodyPr/>
          <a:lstStyle>
            <a:lvl1pPr>
              <a:defRPr/>
            </a:lvl1pPr>
          </a:lstStyle>
          <a:p>
            <a:fld id="{D9458139-BCCB-405F-8C4D-8EA38ACE3AFD}" type="slidenum">
              <a:rPr lang="en-US" altLang="en-US"/>
              <a:pPr/>
              <a:t>‹#›</a:t>
            </a:fld>
            <a:endParaRPr lang="en-US" altLang="en-US"/>
          </a:p>
        </p:txBody>
      </p:sp>
    </p:spTree>
    <p:extLst>
      <p:ext uri="{BB962C8B-B14F-4D97-AF65-F5344CB8AC3E}">
        <p14:creationId xmlns:p14="http://schemas.microsoft.com/office/powerpoint/2010/main" val="3358269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00BCB-68E2-63B8-13EC-4C20278A0808}"/>
              </a:ext>
            </a:extLst>
          </p:cNvPr>
          <p:cNvSpPr>
            <a:spLocks noGrp="1" noChangeArrowheads="1"/>
          </p:cNvSpPr>
          <p:nvPr>
            <p:ph type="dt" sz="half" idx="10"/>
          </p:nvPr>
        </p:nvSpPr>
        <p:spPr>
          <a:ln/>
        </p:spPr>
        <p:txBody>
          <a:bodyPr/>
          <a:lstStyle>
            <a:lvl1pPr>
              <a:defRPr/>
            </a:lvl1pPr>
          </a:lstStyle>
          <a:p>
            <a:pPr>
              <a:defRPr/>
            </a:pPr>
            <a:fld id="{562AE92E-D2A4-4773-ACFA-AE35A2B2CEBE}" type="datetime1">
              <a:rPr lang="en-US"/>
              <a:pPr>
                <a:defRPr/>
              </a:pPr>
              <a:t>9/15/2022</a:t>
            </a:fld>
            <a:endParaRPr lang="en-US"/>
          </a:p>
        </p:txBody>
      </p:sp>
      <p:sp>
        <p:nvSpPr>
          <p:cNvPr id="3" name="Rectangle 5">
            <a:extLst>
              <a:ext uri="{FF2B5EF4-FFF2-40B4-BE49-F238E27FC236}">
                <a16:creationId xmlns:a16="http://schemas.microsoft.com/office/drawing/2014/main" id="{CD4CAF7E-051A-CB87-11C2-CE8952DC5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30DD4-5C02-01A8-B2BD-63CB99A18401}"/>
              </a:ext>
            </a:extLst>
          </p:cNvPr>
          <p:cNvSpPr>
            <a:spLocks noGrp="1" noChangeArrowheads="1"/>
          </p:cNvSpPr>
          <p:nvPr>
            <p:ph type="sldNum" sz="quarter" idx="12"/>
          </p:nvPr>
        </p:nvSpPr>
        <p:spPr>
          <a:ln/>
        </p:spPr>
        <p:txBody>
          <a:bodyPr/>
          <a:lstStyle>
            <a:lvl1pPr>
              <a:defRPr/>
            </a:lvl1pPr>
          </a:lstStyle>
          <a:p>
            <a:fld id="{4FEDB12B-4083-4AC2-8BBC-83A832EC9763}" type="slidenum">
              <a:rPr lang="en-US" altLang="en-US"/>
              <a:pPr/>
              <a:t>‹#›</a:t>
            </a:fld>
            <a:endParaRPr lang="en-US" altLang="en-US"/>
          </a:p>
        </p:txBody>
      </p:sp>
    </p:spTree>
    <p:extLst>
      <p:ext uri="{BB962C8B-B14F-4D97-AF65-F5344CB8AC3E}">
        <p14:creationId xmlns:p14="http://schemas.microsoft.com/office/powerpoint/2010/main" val="3553802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9/15/2022</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8744107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B14B7A-C121-F09E-584F-CBB2428383AA}"/>
              </a:ext>
            </a:extLst>
          </p:cNvPr>
          <p:cNvSpPr>
            <a:spLocks noGrp="1" noChangeArrowheads="1"/>
          </p:cNvSpPr>
          <p:nvPr>
            <p:ph type="dt" sz="half" idx="10"/>
          </p:nvPr>
        </p:nvSpPr>
        <p:spPr>
          <a:ln/>
        </p:spPr>
        <p:txBody>
          <a:bodyPr/>
          <a:lstStyle>
            <a:lvl1pPr>
              <a:defRPr/>
            </a:lvl1pPr>
          </a:lstStyle>
          <a:p>
            <a:pPr>
              <a:defRPr/>
            </a:pPr>
            <a:fld id="{FA3A6D6F-B028-4EB5-9979-3FC324CF6206}" type="datetime1">
              <a:rPr lang="en-US"/>
              <a:pPr>
                <a:defRPr/>
              </a:pPr>
              <a:t>9/15/2022</a:t>
            </a:fld>
            <a:endParaRPr lang="en-US"/>
          </a:p>
        </p:txBody>
      </p:sp>
      <p:sp>
        <p:nvSpPr>
          <p:cNvPr id="5" name="Rectangle 5">
            <a:extLst>
              <a:ext uri="{FF2B5EF4-FFF2-40B4-BE49-F238E27FC236}">
                <a16:creationId xmlns:a16="http://schemas.microsoft.com/office/drawing/2014/main" id="{76BC19B9-73C4-D451-3607-839978029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036ED6-D4AB-252A-5E22-A2111D6E133A}"/>
              </a:ext>
            </a:extLst>
          </p:cNvPr>
          <p:cNvSpPr>
            <a:spLocks noGrp="1" noChangeArrowheads="1"/>
          </p:cNvSpPr>
          <p:nvPr>
            <p:ph type="sldNum" sz="quarter" idx="12"/>
          </p:nvPr>
        </p:nvSpPr>
        <p:spPr>
          <a:ln/>
        </p:spPr>
        <p:txBody>
          <a:bodyPr/>
          <a:lstStyle>
            <a:lvl1pPr>
              <a:defRPr/>
            </a:lvl1pPr>
          </a:lstStyle>
          <a:p>
            <a:fld id="{35CE7E47-F09E-4009-9DE9-5FF2FF6CC96F}" type="slidenum">
              <a:rPr lang="en-US" altLang="en-US"/>
              <a:pPr/>
              <a:t>‹#›</a:t>
            </a:fld>
            <a:endParaRPr lang="en-US" altLang="en-US"/>
          </a:p>
        </p:txBody>
      </p:sp>
    </p:spTree>
    <p:extLst>
      <p:ext uri="{BB962C8B-B14F-4D97-AF65-F5344CB8AC3E}">
        <p14:creationId xmlns:p14="http://schemas.microsoft.com/office/powerpoint/2010/main" val="4134221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90941-8945-50C9-DA1F-34B5E44B97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21247F-FC36-D7D7-7EC0-AA9044629B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58F596-6236-A008-FFCC-956B27315F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F00320C-2C11-6F59-E165-84C06D4359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19CF8A8-4AEA-2620-AFCA-F3AE53D7F108}"/>
              </a:ext>
            </a:extLst>
          </p:cNvPr>
          <p:cNvSpPr>
            <a:spLocks noGrp="1"/>
          </p:cNvSpPr>
          <p:nvPr>
            <p:ph type="sldNum" sz="quarter" idx="12"/>
          </p:nvPr>
        </p:nvSpPr>
        <p:spPr/>
        <p:txBody>
          <a:bodyPr/>
          <a:lstStyle>
            <a:lvl1pPr>
              <a:defRPr/>
            </a:lvl1pPr>
          </a:lstStyle>
          <a:p>
            <a:r>
              <a:rPr lang="en-US" altLang="en-US"/>
              <a:t>Piercy - OSHA - AIHce – 2004 : </a:t>
            </a:r>
            <a:fld id="{F901C125-BD87-4ED4-A677-EF835A7EE94A}" type="slidenum">
              <a:rPr lang="en-US" altLang="en-US"/>
              <a:pPr/>
              <a:t>‹#›</a:t>
            </a:fld>
            <a:r>
              <a:rPr lang="en-US" altLang="en-US" sz="1400"/>
              <a:t> </a:t>
            </a:r>
          </a:p>
        </p:txBody>
      </p:sp>
    </p:spTree>
    <p:extLst>
      <p:ext uri="{BB962C8B-B14F-4D97-AF65-F5344CB8AC3E}">
        <p14:creationId xmlns:p14="http://schemas.microsoft.com/office/powerpoint/2010/main" val="1957722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92C1-2E38-7931-5B02-482CF7DF5E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009569-1FCD-22D4-822D-7F6FA151F6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1A09A-5670-101E-148E-4EF4DE56970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117726B-3CCF-9EA6-5595-CB6A926240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688B75-F134-3A72-9623-CFFF20BDAD45}"/>
              </a:ext>
            </a:extLst>
          </p:cNvPr>
          <p:cNvSpPr>
            <a:spLocks noGrp="1"/>
          </p:cNvSpPr>
          <p:nvPr>
            <p:ph type="sldNum" sz="quarter" idx="12"/>
          </p:nvPr>
        </p:nvSpPr>
        <p:spPr/>
        <p:txBody>
          <a:bodyPr/>
          <a:lstStyle>
            <a:lvl1pPr>
              <a:defRPr/>
            </a:lvl1pPr>
          </a:lstStyle>
          <a:p>
            <a:r>
              <a:rPr lang="en-US" altLang="en-US"/>
              <a:t>Piercy - OSHA - AIHce – 2004 : </a:t>
            </a:r>
            <a:fld id="{545275A1-8920-40D2-A639-F66DAA1FE774}" type="slidenum">
              <a:rPr lang="en-US" altLang="en-US"/>
              <a:pPr/>
              <a:t>‹#›</a:t>
            </a:fld>
            <a:r>
              <a:rPr lang="en-US" altLang="en-US" sz="1400"/>
              <a:t> </a:t>
            </a:r>
          </a:p>
        </p:txBody>
      </p:sp>
    </p:spTree>
    <p:extLst>
      <p:ext uri="{BB962C8B-B14F-4D97-AF65-F5344CB8AC3E}">
        <p14:creationId xmlns:p14="http://schemas.microsoft.com/office/powerpoint/2010/main" val="2518955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9911-F532-81C8-A8E5-E9CE2ECBDAD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F8E9EF-D582-24AD-675E-422492AF889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A203413-28F4-004C-AD38-19A9E88B7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2FE7F07-2B8A-F746-0867-A9955A02D0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830A2F6-9BF4-9725-0542-D1A4634051C5}"/>
              </a:ext>
            </a:extLst>
          </p:cNvPr>
          <p:cNvSpPr>
            <a:spLocks noGrp="1"/>
          </p:cNvSpPr>
          <p:nvPr>
            <p:ph type="sldNum" sz="quarter" idx="12"/>
          </p:nvPr>
        </p:nvSpPr>
        <p:spPr/>
        <p:txBody>
          <a:bodyPr/>
          <a:lstStyle>
            <a:lvl1pPr>
              <a:defRPr/>
            </a:lvl1pPr>
          </a:lstStyle>
          <a:p>
            <a:r>
              <a:rPr lang="en-US" altLang="en-US"/>
              <a:t>Piercy - OSHA - AIHce – 2004 : </a:t>
            </a:r>
            <a:fld id="{43DBACA9-501D-49E6-9028-975A25A183C4}" type="slidenum">
              <a:rPr lang="en-US" altLang="en-US"/>
              <a:pPr/>
              <a:t>‹#›</a:t>
            </a:fld>
            <a:r>
              <a:rPr lang="en-US" altLang="en-US" sz="1400"/>
              <a:t> </a:t>
            </a:r>
          </a:p>
        </p:txBody>
      </p:sp>
    </p:spTree>
    <p:extLst>
      <p:ext uri="{BB962C8B-B14F-4D97-AF65-F5344CB8AC3E}">
        <p14:creationId xmlns:p14="http://schemas.microsoft.com/office/powerpoint/2010/main" val="505544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D343-55D6-EEAB-C8B7-AB2CF9BAA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CEC85-4EE2-A911-F479-DEFE839CEFA7}"/>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E5BE8F-66B4-1132-6223-DA71853B5D48}"/>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2BFA9-0D0E-B723-0C70-DD14CDD9D78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B5D745D-817B-9036-0C32-BE31F6E6B26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1DB4769-459C-BB8B-83A2-713F024719D8}"/>
              </a:ext>
            </a:extLst>
          </p:cNvPr>
          <p:cNvSpPr>
            <a:spLocks noGrp="1"/>
          </p:cNvSpPr>
          <p:nvPr>
            <p:ph type="sldNum" sz="quarter" idx="12"/>
          </p:nvPr>
        </p:nvSpPr>
        <p:spPr/>
        <p:txBody>
          <a:bodyPr/>
          <a:lstStyle>
            <a:lvl1pPr>
              <a:defRPr/>
            </a:lvl1pPr>
          </a:lstStyle>
          <a:p>
            <a:r>
              <a:rPr lang="en-US" altLang="en-US"/>
              <a:t>Piercy - OSHA - AIHce – 2004 : </a:t>
            </a:r>
            <a:fld id="{28DBDA28-DFD1-4DAE-A03A-8F03F537367F}" type="slidenum">
              <a:rPr lang="en-US" altLang="en-US"/>
              <a:pPr/>
              <a:t>‹#›</a:t>
            </a:fld>
            <a:r>
              <a:rPr lang="en-US" altLang="en-US" sz="1400"/>
              <a:t> </a:t>
            </a:r>
          </a:p>
        </p:txBody>
      </p:sp>
    </p:spTree>
    <p:extLst>
      <p:ext uri="{BB962C8B-B14F-4D97-AF65-F5344CB8AC3E}">
        <p14:creationId xmlns:p14="http://schemas.microsoft.com/office/powerpoint/2010/main" val="246401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9/15/2022</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98365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B4D9-BA5F-C731-333C-68E1475697A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C55C71-1B6E-368F-AFED-3DAD5898781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3C616F-7F47-50D4-99B5-5B7B4005708D}"/>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ADDE36-5817-25FD-1EEB-EE40B23AF8E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65443D-562A-720E-F2D4-CD3606F586D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CF1759-BAF2-2A4E-C462-5D380DE30B9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EDE73C4-174D-F85B-B655-C88DC15C576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ED68FB9-B4F8-51D0-B3E7-9C1BF3215BD5}"/>
              </a:ext>
            </a:extLst>
          </p:cNvPr>
          <p:cNvSpPr>
            <a:spLocks noGrp="1"/>
          </p:cNvSpPr>
          <p:nvPr>
            <p:ph type="sldNum" sz="quarter" idx="12"/>
          </p:nvPr>
        </p:nvSpPr>
        <p:spPr/>
        <p:txBody>
          <a:bodyPr/>
          <a:lstStyle>
            <a:lvl1pPr>
              <a:defRPr/>
            </a:lvl1pPr>
          </a:lstStyle>
          <a:p>
            <a:r>
              <a:rPr lang="en-US" altLang="en-US"/>
              <a:t>Piercy - OSHA - AIHce – 2004 : </a:t>
            </a:r>
            <a:fld id="{9EC0AC08-CA23-4676-9A79-D289D448DEA6}" type="slidenum">
              <a:rPr lang="en-US" altLang="en-US"/>
              <a:pPr/>
              <a:t>‹#›</a:t>
            </a:fld>
            <a:r>
              <a:rPr lang="en-US" altLang="en-US" sz="1400"/>
              <a:t> </a:t>
            </a:r>
          </a:p>
        </p:txBody>
      </p:sp>
    </p:spTree>
    <p:extLst>
      <p:ext uri="{BB962C8B-B14F-4D97-AF65-F5344CB8AC3E}">
        <p14:creationId xmlns:p14="http://schemas.microsoft.com/office/powerpoint/2010/main" val="660743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91D0-CF00-1B69-9045-1F182A94DC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B6494B-FFEF-D7A5-F8EC-FD9827664A8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CC85C6F-E0E5-1D35-D306-280C8C3E3DB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A92F136-3B8C-9193-EDBB-D83C6867E3ED}"/>
              </a:ext>
            </a:extLst>
          </p:cNvPr>
          <p:cNvSpPr>
            <a:spLocks noGrp="1"/>
          </p:cNvSpPr>
          <p:nvPr>
            <p:ph type="sldNum" sz="quarter" idx="12"/>
          </p:nvPr>
        </p:nvSpPr>
        <p:spPr/>
        <p:txBody>
          <a:bodyPr/>
          <a:lstStyle>
            <a:lvl1pPr>
              <a:defRPr/>
            </a:lvl1pPr>
          </a:lstStyle>
          <a:p>
            <a:r>
              <a:rPr lang="en-US" altLang="en-US"/>
              <a:t>Piercy - OSHA - AIHce – 2004 : </a:t>
            </a:r>
            <a:fld id="{43FF961A-49B7-458E-96A3-E4D1F6DD9FC6}" type="slidenum">
              <a:rPr lang="en-US" altLang="en-US"/>
              <a:pPr/>
              <a:t>‹#›</a:t>
            </a:fld>
            <a:r>
              <a:rPr lang="en-US" altLang="en-US" sz="1400"/>
              <a:t> </a:t>
            </a:r>
          </a:p>
        </p:txBody>
      </p:sp>
    </p:spTree>
    <p:extLst>
      <p:ext uri="{BB962C8B-B14F-4D97-AF65-F5344CB8AC3E}">
        <p14:creationId xmlns:p14="http://schemas.microsoft.com/office/powerpoint/2010/main" val="756100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DFC48-4B86-0B2E-731A-D29410477B1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F61697B-4C80-93D7-5B3D-9D6E2BE0855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4557888-51FA-09B2-CAC3-40F68E97516F}"/>
              </a:ext>
            </a:extLst>
          </p:cNvPr>
          <p:cNvSpPr>
            <a:spLocks noGrp="1"/>
          </p:cNvSpPr>
          <p:nvPr>
            <p:ph type="sldNum" sz="quarter" idx="12"/>
          </p:nvPr>
        </p:nvSpPr>
        <p:spPr/>
        <p:txBody>
          <a:bodyPr/>
          <a:lstStyle>
            <a:lvl1pPr>
              <a:defRPr/>
            </a:lvl1pPr>
          </a:lstStyle>
          <a:p>
            <a:r>
              <a:rPr lang="en-US" altLang="en-US"/>
              <a:t>Piercy - OSHA - AIHce – 2004 : </a:t>
            </a:r>
            <a:fld id="{7CD05DC1-07B6-42DD-9805-319F9F0196E4}" type="slidenum">
              <a:rPr lang="en-US" altLang="en-US"/>
              <a:pPr/>
              <a:t>‹#›</a:t>
            </a:fld>
            <a:r>
              <a:rPr lang="en-US" altLang="en-US" sz="1400"/>
              <a:t> </a:t>
            </a:r>
          </a:p>
        </p:txBody>
      </p:sp>
    </p:spTree>
    <p:extLst>
      <p:ext uri="{BB962C8B-B14F-4D97-AF65-F5344CB8AC3E}">
        <p14:creationId xmlns:p14="http://schemas.microsoft.com/office/powerpoint/2010/main" val="1853504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19C8-0168-583D-002E-5EF1EBD9CA8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6DBE2-7011-2D55-F6C4-EA258E2BF26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3669A6-AAAA-01A3-B072-0A14C71CE5D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12BEA-DCBF-08FD-7FD8-B65376290DB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37B1A44-76A3-00AC-35A7-E7BB47F61B4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E56ABB2-5107-4C37-CB4C-C86C9790DB0D}"/>
              </a:ext>
            </a:extLst>
          </p:cNvPr>
          <p:cNvSpPr>
            <a:spLocks noGrp="1"/>
          </p:cNvSpPr>
          <p:nvPr>
            <p:ph type="sldNum" sz="quarter" idx="12"/>
          </p:nvPr>
        </p:nvSpPr>
        <p:spPr/>
        <p:txBody>
          <a:bodyPr/>
          <a:lstStyle>
            <a:lvl1pPr>
              <a:defRPr/>
            </a:lvl1pPr>
          </a:lstStyle>
          <a:p>
            <a:r>
              <a:rPr lang="en-US" altLang="en-US"/>
              <a:t>Piercy - OSHA - AIHce – 2004 : </a:t>
            </a:r>
            <a:fld id="{66F35E89-379A-429F-AD3A-C0333F45BD8A}" type="slidenum">
              <a:rPr lang="en-US" altLang="en-US"/>
              <a:pPr/>
              <a:t>‹#›</a:t>
            </a:fld>
            <a:r>
              <a:rPr lang="en-US" altLang="en-US" sz="1400"/>
              <a:t> </a:t>
            </a:r>
          </a:p>
        </p:txBody>
      </p:sp>
    </p:spTree>
    <p:extLst>
      <p:ext uri="{BB962C8B-B14F-4D97-AF65-F5344CB8AC3E}">
        <p14:creationId xmlns:p14="http://schemas.microsoft.com/office/powerpoint/2010/main" val="138534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1F26-2E12-40A9-1652-DB220376AE7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0AB4C-B5A6-60FB-9828-063B39845B9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9A136-5B74-2087-00B5-F87233E745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D7F0F6-3768-C445-9CED-F1C08C657ED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33C3CA2-A534-1613-63B5-B4497A9A9BB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DADF36A-95CA-123C-7E91-42E0CF84F564}"/>
              </a:ext>
            </a:extLst>
          </p:cNvPr>
          <p:cNvSpPr>
            <a:spLocks noGrp="1"/>
          </p:cNvSpPr>
          <p:nvPr>
            <p:ph type="sldNum" sz="quarter" idx="12"/>
          </p:nvPr>
        </p:nvSpPr>
        <p:spPr/>
        <p:txBody>
          <a:bodyPr/>
          <a:lstStyle>
            <a:lvl1pPr>
              <a:defRPr/>
            </a:lvl1pPr>
          </a:lstStyle>
          <a:p>
            <a:r>
              <a:rPr lang="en-US" altLang="en-US"/>
              <a:t>Piercy - OSHA - AIHce – 2004 : </a:t>
            </a:r>
            <a:fld id="{87F61AC1-363A-46F0-8024-DF6D42FE4B2C}" type="slidenum">
              <a:rPr lang="en-US" altLang="en-US"/>
              <a:pPr/>
              <a:t>‹#›</a:t>
            </a:fld>
            <a:r>
              <a:rPr lang="en-US" altLang="en-US" sz="1400"/>
              <a:t> </a:t>
            </a:r>
          </a:p>
        </p:txBody>
      </p:sp>
    </p:spTree>
    <p:extLst>
      <p:ext uri="{BB962C8B-B14F-4D97-AF65-F5344CB8AC3E}">
        <p14:creationId xmlns:p14="http://schemas.microsoft.com/office/powerpoint/2010/main" val="439240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D85C-7E8D-E270-0367-2C481653E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61C85A-3375-6E61-B6B1-07F7D2D75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23C52-90C8-DBC2-88B2-3551BE1EB40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BE94A1E-FEB7-9054-1F48-B9771AED38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5AF495-D465-B15D-DBF4-96F43CFB1570}"/>
              </a:ext>
            </a:extLst>
          </p:cNvPr>
          <p:cNvSpPr>
            <a:spLocks noGrp="1"/>
          </p:cNvSpPr>
          <p:nvPr>
            <p:ph type="sldNum" sz="quarter" idx="12"/>
          </p:nvPr>
        </p:nvSpPr>
        <p:spPr/>
        <p:txBody>
          <a:bodyPr/>
          <a:lstStyle>
            <a:lvl1pPr>
              <a:defRPr/>
            </a:lvl1pPr>
          </a:lstStyle>
          <a:p>
            <a:r>
              <a:rPr lang="en-US" altLang="en-US"/>
              <a:t>Piercy - OSHA - AIHce – 2004 : </a:t>
            </a:r>
            <a:fld id="{4DCCF69E-EF34-4548-B200-9B2FB2B02BA6}" type="slidenum">
              <a:rPr lang="en-US" altLang="en-US"/>
              <a:pPr/>
              <a:t>‹#›</a:t>
            </a:fld>
            <a:r>
              <a:rPr lang="en-US" altLang="en-US" sz="1400"/>
              <a:t> </a:t>
            </a:r>
          </a:p>
        </p:txBody>
      </p:sp>
    </p:spTree>
    <p:extLst>
      <p:ext uri="{BB962C8B-B14F-4D97-AF65-F5344CB8AC3E}">
        <p14:creationId xmlns:p14="http://schemas.microsoft.com/office/powerpoint/2010/main" val="499007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9F6FF-F7CE-12B1-C996-C67E9B154C0A}"/>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E7BA7F-8CDE-C5D8-3304-0B3B3F06248F}"/>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D6CE2-E545-F2FB-353C-3598F957BD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07ABEE7-D94C-CB4F-15C5-AA2098F91D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834866A-5E17-6404-186C-CB76954F82BA}"/>
              </a:ext>
            </a:extLst>
          </p:cNvPr>
          <p:cNvSpPr>
            <a:spLocks noGrp="1"/>
          </p:cNvSpPr>
          <p:nvPr>
            <p:ph type="sldNum" sz="quarter" idx="12"/>
          </p:nvPr>
        </p:nvSpPr>
        <p:spPr/>
        <p:txBody>
          <a:bodyPr/>
          <a:lstStyle>
            <a:lvl1pPr>
              <a:defRPr/>
            </a:lvl1pPr>
          </a:lstStyle>
          <a:p>
            <a:r>
              <a:rPr lang="en-US" altLang="en-US"/>
              <a:t>Piercy - OSHA - AIHce – 2004 : </a:t>
            </a:r>
            <a:fld id="{F9B7899D-113C-431B-92E1-A02F34347245}" type="slidenum">
              <a:rPr lang="en-US" altLang="en-US"/>
              <a:pPr/>
              <a:t>‹#›</a:t>
            </a:fld>
            <a:r>
              <a:rPr lang="en-US" altLang="en-US" sz="1400"/>
              <a:t> </a:t>
            </a:r>
          </a:p>
        </p:txBody>
      </p:sp>
    </p:spTree>
    <p:extLst>
      <p:ext uri="{BB962C8B-B14F-4D97-AF65-F5344CB8AC3E}">
        <p14:creationId xmlns:p14="http://schemas.microsoft.com/office/powerpoint/2010/main" val="40714581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CA18-A9D8-CE1F-68B1-A95B647AF773}"/>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2ADEB-7F2C-9235-06FB-4C364DF03E2A}"/>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388786-8723-5281-32D3-7A6AA07E0F9D}"/>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2B48D-2E4E-C052-F0C7-33F52FA2A98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B94C01-76CC-9EE3-7B96-2802DB1D8FF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B5A734A-50AD-B311-3440-053B64C28E31}"/>
              </a:ext>
            </a:extLst>
          </p:cNvPr>
          <p:cNvSpPr>
            <a:spLocks noGrp="1"/>
          </p:cNvSpPr>
          <p:nvPr>
            <p:ph type="sldNum" sz="quarter" idx="12"/>
          </p:nvPr>
        </p:nvSpPr>
        <p:spPr>
          <a:xfrm>
            <a:off x="6807200" y="6477000"/>
            <a:ext cx="5384800" cy="381000"/>
          </a:xfrm>
        </p:spPr>
        <p:txBody>
          <a:bodyPr/>
          <a:lstStyle>
            <a:lvl1pPr>
              <a:defRPr/>
            </a:lvl1pPr>
          </a:lstStyle>
          <a:p>
            <a:r>
              <a:rPr lang="en-US" altLang="en-US"/>
              <a:t>Piercy - OSHA - AIHce – 2004 : </a:t>
            </a:r>
            <a:fld id="{3576ED37-D776-4E2F-B64B-E9D472E3D706}" type="slidenum">
              <a:rPr lang="en-US" altLang="en-US"/>
              <a:pPr/>
              <a:t>‹#›</a:t>
            </a:fld>
            <a:r>
              <a:rPr lang="en-US" altLang="en-US" sz="1400"/>
              <a:t> </a:t>
            </a:r>
          </a:p>
        </p:txBody>
      </p:sp>
    </p:spTree>
    <p:extLst>
      <p:ext uri="{BB962C8B-B14F-4D97-AF65-F5344CB8AC3E}">
        <p14:creationId xmlns:p14="http://schemas.microsoft.com/office/powerpoint/2010/main" val="424842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9/15/2022</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3712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9/15/2022</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19797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9/15/2022</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61953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9/15/2022</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746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3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DB5C3BE7-E80C-4D5C-8EB8-295547A75DAE}" type="datetimeFigureOut">
              <a:rPr lang="en-US" smtClean="0"/>
              <a:pPr/>
              <a:t>9/15/2022</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2753850069"/>
      </p:ext>
    </p:extLst>
  </p:cSld>
  <p:clrMap bg1="lt1" tx1="dk1" bg2="lt2" tx2="dk2" accent1="accent1" accent2="accent2" accent3="accent3" accent4="accent4" accent5="accent5" accent6="accent6" hlink="hlink" folHlink="folHlink"/>
  <p:sldLayoutIdLst>
    <p:sldLayoutId id="2147483769" r:id="rId1"/>
    <p:sldLayoutId id="2147483669" r:id="rId2"/>
    <p:sldLayoutId id="2147483770" r:id="rId3"/>
    <p:sldLayoutId id="2147483771" r:id="rId4"/>
    <p:sldLayoutId id="2147483772" r:id="rId5"/>
    <p:sldLayoutId id="2147483708" r:id="rId6"/>
    <p:sldLayoutId id="2147483718" r:id="rId7"/>
    <p:sldLayoutId id="2147483773" r:id="rId8"/>
    <p:sldLayoutId id="2147483692" r:id="rId9"/>
    <p:sldLayoutId id="2147483778" r:id="rId10"/>
    <p:sldLayoutId id="2147483777" r:id="rId11"/>
  </p:sldLayoutIdLst>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14"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16"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22"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24"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26"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28"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32"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34"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44"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46"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48"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74"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50"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52"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54"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56"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58"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5486B2C-7AC9-5009-C37E-D17BFFE587F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A20D76-23CF-77E6-CC81-03EED6D2480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E8C8CFF-9450-0A55-7FB8-06C0E0D82F85}"/>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a:extLst>
              <a:ext uri="{FF2B5EF4-FFF2-40B4-BE49-F238E27FC236}">
                <a16:creationId xmlns:a16="http://schemas.microsoft.com/office/drawing/2014/main" id="{AD65D150-F604-B867-8526-F9CCDFC1C72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a:extLst>
              <a:ext uri="{FF2B5EF4-FFF2-40B4-BE49-F238E27FC236}">
                <a16:creationId xmlns:a16="http://schemas.microsoft.com/office/drawing/2014/main" id="{39F6310E-B035-8CCF-7A21-913EA0D2C555}"/>
              </a:ext>
            </a:extLst>
          </p:cNvPr>
          <p:cNvSpPr>
            <a:spLocks noGrp="1" noChangeArrowheads="1"/>
          </p:cNvSpPr>
          <p:nvPr>
            <p:ph type="sldNum" sz="quarter" idx="4"/>
          </p:nvPr>
        </p:nvSpPr>
        <p:spPr bwMode="auto">
          <a:xfrm>
            <a:off x="6807200" y="6477000"/>
            <a:ext cx="5384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i="1">
                <a:solidFill>
                  <a:srgbClr val="000099"/>
                </a:solidFill>
              </a:defRPr>
            </a:lvl1pPr>
          </a:lstStyle>
          <a:p>
            <a:r>
              <a:rPr lang="en-US" altLang="en-US"/>
              <a:t>Piercy - OSHA - AIHce – 2004 : </a:t>
            </a:r>
            <a:fld id="{CCC1D41B-FDE6-45DE-8B99-5372CCAB3915}" type="slidenum">
              <a:rPr lang="en-US" altLang="en-US"/>
              <a:pPr/>
              <a:t>‹#›</a:t>
            </a:fld>
            <a:r>
              <a:rPr lang="en-US" altLang="en-US" sz="1400"/>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b="1" kern="1200">
          <a:solidFill>
            <a:srgbClr val="000099"/>
          </a:solidFill>
          <a:latin typeface="+mj-lt"/>
          <a:ea typeface="+mj-ea"/>
          <a:cs typeface="+mj-cs"/>
        </a:defRPr>
      </a:lvl1pPr>
      <a:lvl2pPr algn="ctr" rtl="0" fontAlgn="base">
        <a:spcBef>
          <a:spcPct val="0"/>
        </a:spcBef>
        <a:spcAft>
          <a:spcPct val="0"/>
        </a:spcAft>
        <a:defRPr sz="4400" b="1">
          <a:solidFill>
            <a:srgbClr val="000099"/>
          </a:solidFill>
          <a:latin typeface="Arial" panose="020B0604020202020204" pitchFamily="34" charset="0"/>
        </a:defRPr>
      </a:lvl2pPr>
      <a:lvl3pPr algn="ctr" rtl="0" fontAlgn="base">
        <a:spcBef>
          <a:spcPct val="0"/>
        </a:spcBef>
        <a:spcAft>
          <a:spcPct val="0"/>
        </a:spcAft>
        <a:defRPr sz="4400" b="1">
          <a:solidFill>
            <a:srgbClr val="000099"/>
          </a:solidFill>
          <a:latin typeface="Arial" panose="020B0604020202020204" pitchFamily="34" charset="0"/>
        </a:defRPr>
      </a:lvl3pPr>
      <a:lvl4pPr algn="ctr" rtl="0" fontAlgn="base">
        <a:spcBef>
          <a:spcPct val="0"/>
        </a:spcBef>
        <a:spcAft>
          <a:spcPct val="0"/>
        </a:spcAft>
        <a:defRPr sz="4400" b="1">
          <a:solidFill>
            <a:srgbClr val="000099"/>
          </a:solidFill>
          <a:latin typeface="Arial" panose="020B0604020202020204" pitchFamily="34" charset="0"/>
        </a:defRPr>
      </a:lvl4pPr>
      <a:lvl5pPr algn="ctr" rtl="0" fontAlgn="base">
        <a:spcBef>
          <a:spcPct val="0"/>
        </a:spcBef>
        <a:spcAft>
          <a:spcPct val="0"/>
        </a:spcAft>
        <a:defRPr sz="4400" b="1">
          <a:solidFill>
            <a:srgbClr val="000099"/>
          </a:solidFill>
          <a:latin typeface="Arial" panose="020B0604020202020204" pitchFamily="34" charset="0"/>
        </a:defRPr>
      </a:lvl5pPr>
      <a:lvl6pPr marL="457200" algn="ctr" rtl="0" fontAlgn="base">
        <a:spcBef>
          <a:spcPct val="0"/>
        </a:spcBef>
        <a:spcAft>
          <a:spcPct val="0"/>
        </a:spcAft>
        <a:defRPr sz="4400" b="1">
          <a:solidFill>
            <a:srgbClr val="000099"/>
          </a:solidFill>
          <a:latin typeface="Arial" panose="020B0604020202020204" pitchFamily="34" charset="0"/>
        </a:defRPr>
      </a:lvl6pPr>
      <a:lvl7pPr marL="914400" algn="ctr" rtl="0" fontAlgn="base">
        <a:spcBef>
          <a:spcPct val="0"/>
        </a:spcBef>
        <a:spcAft>
          <a:spcPct val="0"/>
        </a:spcAft>
        <a:defRPr sz="4400" b="1">
          <a:solidFill>
            <a:srgbClr val="000099"/>
          </a:solidFill>
          <a:latin typeface="Arial" panose="020B0604020202020204" pitchFamily="34" charset="0"/>
        </a:defRPr>
      </a:lvl7pPr>
      <a:lvl8pPr marL="1371600" algn="ctr" rtl="0" fontAlgn="base">
        <a:spcBef>
          <a:spcPct val="0"/>
        </a:spcBef>
        <a:spcAft>
          <a:spcPct val="0"/>
        </a:spcAft>
        <a:defRPr sz="4400" b="1">
          <a:solidFill>
            <a:srgbClr val="000099"/>
          </a:solidFill>
          <a:latin typeface="Arial" panose="020B0604020202020204" pitchFamily="34" charset="0"/>
        </a:defRPr>
      </a:lvl8pPr>
      <a:lvl9pPr marL="1828800" algn="ctr" rtl="0" fontAlgn="base">
        <a:spcBef>
          <a:spcPct val="0"/>
        </a:spcBef>
        <a:spcAft>
          <a:spcPct val="0"/>
        </a:spcAft>
        <a:defRPr sz="4400" b="1">
          <a:solidFill>
            <a:srgbClr val="000099"/>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rgbClr val="000099"/>
          </a:solidFill>
          <a:latin typeface="+mn-lt"/>
          <a:ea typeface="+mn-ea"/>
          <a:cs typeface="+mn-cs"/>
        </a:defRPr>
      </a:lvl1pPr>
      <a:lvl2pPr marL="742950" indent="-285750" algn="l" rtl="0" fontAlgn="base">
        <a:spcBef>
          <a:spcPct val="20000"/>
        </a:spcBef>
        <a:spcAft>
          <a:spcPct val="0"/>
        </a:spcAft>
        <a:buChar char="–"/>
        <a:defRPr sz="2800" kern="1200">
          <a:solidFill>
            <a:srgbClr val="000099"/>
          </a:solidFill>
          <a:latin typeface="+mn-lt"/>
          <a:ea typeface="+mn-ea"/>
          <a:cs typeface="+mn-cs"/>
        </a:defRPr>
      </a:lvl2pPr>
      <a:lvl3pPr marL="1143000" indent="-228600" algn="l" rtl="0" fontAlgn="base">
        <a:spcBef>
          <a:spcPct val="20000"/>
        </a:spcBef>
        <a:spcAft>
          <a:spcPct val="0"/>
        </a:spcAft>
        <a:buChar char="•"/>
        <a:defRPr sz="2400" kern="1200">
          <a:solidFill>
            <a:srgbClr val="000099"/>
          </a:solidFill>
          <a:latin typeface="+mn-lt"/>
          <a:ea typeface="+mn-ea"/>
          <a:cs typeface="+mn-cs"/>
        </a:defRPr>
      </a:lvl3pPr>
      <a:lvl4pPr marL="1600200" indent="-228600" algn="l" rtl="0" fontAlgn="base">
        <a:spcBef>
          <a:spcPct val="20000"/>
        </a:spcBef>
        <a:spcAft>
          <a:spcPct val="0"/>
        </a:spcAft>
        <a:buChar char="–"/>
        <a:defRPr sz="2000" kern="1200">
          <a:solidFill>
            <a:srgbClr val="000099"/>
          </a:solidFill>
          <a:latin typeface="+mn-lt"/>
          <a:ea typeface="+mn-ea"/>
          <a:cs typeface="+mn-cs"/>
        </a:defRPr>
      </a:lvl4pPr>
      <a:lvl5pPr marL="2057400" indent="-228600" algn="l" rtl="0" fontAlgn="base">
        <a:spcBef>
          <a:spcPct val="20000"/>
        </a:spcBef>
        <a:spcAft>
          <a:spcPct val="0"/>
        </a:spcAft>
        <a:buChar char="»"/>
        <a:defRPr sz="2000" kern="1200">
          <a:solidFill>
            <a:srgbClr val="0000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95"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CA37B36-4E9D-4DB2-0CBA-8B325692A7A8}"/>
              </a:ext>
            </a:extLst>
          </p:cNvPr>
          <p:cNvSpPr>
            <a:spLocks noGrp="1" noChangeArrowheads="1"/>
          </p:cNvSpPr>
          <p:nvPr>
            <p:ph type="title"/>
          </p:nvPr>
        </p:nvSpPr>
        <p:spPr bwMode="auto">
          <a:xfrm>
            <a:off x="508000" y="0"/>
            <a:ext cx="1168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3D21A9B4-0552-A6CF-3B91-38953E76AF8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0" name="Rectangle 4">
            <a:extLst>
              <a:ext uri="{FF2B5EF4-FFF2-40B4-BE49-F238E27FC236}">
                <a16:creationId xmlns:a16="http://schemas.microsoft.com/office/drawing/2014/main" id="{1263CB71-D408-B4C3-6FE4-174E8217613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80" charset="0"/>
              </a:defRPr>
            </a:lvl1pPr>
          </a:lstStyle>
          <a:p>
            <a:pPr>
              <a:defRPr/>
            </a:pPr>
            <a:fld id="{EABFE599-23EB-4EB2-919C-4F97ECFA1321}" type="datetime1">
              <a:rPr lang="en-US"/>
              <a:pPr>
                <a:defRPr/>
              </a:pPr>
              <a:t>9/15/2022</a:t>
            </a:fld>
            <a:endParaRPr lang="en-US"/>
          </a:p>
        </p:txBody>
      </p:sp>
      <p:sp>
        <p:nvSpPr>
          <p:cNvPr id="34821" name="Rectangle 5">
            <a:extLst>
              <a:ext uri="{FF2B5EF4-FFF2-40B4-BE49-F238E27FC236}">
                <a16:creationId xmlns:a16="http://schemas.microsoft.com/office/drawing/2014/main" id="{2DFCA214-D954-C835-DE7A-C420FAFBD2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80" charset="0"/>
              </a:defRPr>
            </a:lvl1pPr>
          </a:lstStyle>
          <a:p>
            <a:pPr>
              <a:defRPr/>
            </a:pPr>
            <a:endParaRPr lang="en-US"/>
          </a:p>
        </p:txBody>
      </p:sp>
      <p:sp>
        <p:nvSpPr>
          <p:cNvPr id="34822" name="Rectangle 6">
            <a:extLst>
              <a:ext uri="{FF2B5EF4-FFF2-40B4-BE49-F238E27FC236}">
                <a16:creationId xmlns:a16="http://schemas.microsoft.com/office/drawing/2014/main" id="{25D8D8C9-860F-A4D2-17FB-FF69CE305ECA}"/>
              </a:ext>
            </a:extLst>
          </p:cNvPr>
          <p:cNvSpPr>
            <a:spLocks noGrp="1" noChangeArrowheads="1"/>
          </p:cNvSpPr>
          <p:nvPr>
            <p:ph type="sldNum" sz="quarter" idx="4"/>
          </p:nvPr>
        </p:nvSpPr>
        <p:spPr bwMode="auto">
          <a:xfrm>
            <a:off x="114808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defRPr>
            </a:lvl1pPr>
          </a:lstStyle>
          <a:p>
            <a:fld id="{57BC6B07-2CF1-423C-9DBC-2EBBA76B050A}" type="slidenum">
              <a:rPr lang="en-US" altLang="en-US"/>
              <a:pPr/>
              <a:t>‹#›</a:t>
            </a:fld>
            <a:endParaRPr lang="en-US" altLang="en-US"/>
          </a:p>
        </p:txBody>
      </p:sp>
      <p:sp>
        <p:nvSpPr>
          <p:cNvPr id="34823" name="Rectangle 7">
            <a:extLst>
              <a:ext uri="{FF2B5EF4-FFF2-40B4-BE49-F238E27FC236}">
                <a16:creationId xmlns:a16="http://schemas.microsoft.com/office/drawing/2014/main" id="{C3D5B64F-0662-66F2-8662-6834B42713EC}"/>
              </a:ext>
            </a:extLst>
          </p:cNvPr>
          <p:cNvSpPr>
            <a:spLocks noChangeArrowheads="1"/>
          </p:cNvSpPr>
          <p:nvPr userDrawn="1"/>
        </p:nvSpPr>
        <p:spPr bwMode="auto">
          <a:xfrm>
            <a:off x="1" y="0"/>
            <a:ext cx="446617" cy="6858000"/>
          </a:xfrm>
          <a:prstGeom prst="rect">
            <a:avLst/>
          </a:prstGeom>
          <a:gradFill rotWithShape="0">
            <a:gsLst>
              <a:gs pos="0">
                <a:srgbClr val="003399"/>
              </a:gs>
              <a:gs pos="100000">
                <a:srgbClr val="003399">
                  <a:gamma/>
                  <a:tint val="0"/>
                  <a:invGamma/>
                </a:srgbClr>
              </a:gs>
            </a:gsLst>
            <a:lin ang="0" scaled="1"/>
          </a:gradFill>
          <a:ln w="9525">
            <a:noFill/>
            <a:miter lim="800000"/>
            <a:headEnd/>
            <a:tailEnd/>
          </a:ln>
          <a:effectLst/>
        </p:spPr>
        <p:txBody>
          <a:bodyPr wrap="none" anchor="ctr"/>
          <a:lstStyle/>
          <a:p>
            <a:pPr algn="ctr">
              <a:defRPr/>
            </a:pPr>
            <a:endParaRPr kumimoji="1"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ctr" rtl="0" eaLnBrk="0" fontAlgn="base" hangingPunct="0">
        <a:spcBef>
          <a:spcPct val="0"/>
        </a:spcBef>
        <a:spcAft>
          <a:spcPct val="0"/>
        </a:spcAft>
        <a:defRPr sz="4400">
          <a:solidFill>
            <a:srgbClr val="003399"/>
          </a:solidFill>
          <a:latin typeface="+mj-lt"/>
          <a:ea typeface="+mj-ea"/>
          <a:cs typeface="+mj-cs"/>
        </a:defRPr>
      </a:lvl1pPr>
      <a:lvl2pPr algn="ctr" rtl="0" eaLnBrk="0" fontAlgn="base" hangingPunct="0">
        <a:spcBef>
          <a:spcPct val="0"/>
        </a:spcBef>
        <a:spcAft>
          <a:spcPct val="0"/>
        </a:spcAft>
        <a:defRPr sz="4400">
          <a:solidFill>
            <a:srgbClr val="003399"/>
          </a:solidFill>
          <a:latin typeface="Tahoma" pitchFamily="34" charset="0"/>
        </a:defRPr>
      </a:lvl2pPr>
      <a:lvl3pPr algn="ctr" rtl="0" eaLnBrk="0" fontAlgn="base" hangingPunct="0">
        <a:spcBef>
          <a:spcPct val="0"/>
        </a:spcBef>
        <a:spcAft>
          <a:spcPct val="0"/>
        </a:spcAft>
        <a:defRPr sz="4400">
          <a:solidFill>
            <a:srgbClr val="003399"/>
          </a:solidFill>
          <a:latin typeface="Tahoma" pitchFamily="34" charset="0"/>
        </a:defRPr>
      </a:lvl3pPr>
      <a:lvl4pPr algn="ctr" rtl="0" eaLnBrk="0" fontAlgn="base" hangingPunct="0">
        <a:spcBef>
          <a:spcPct val="0"/>
        </a:spcBef>
        <a:spcAft>
          <a:spcPct val="0"/>
        </a:spcAft>
        <a:defRPr sz="4400">
          <a:solidFill>
            <a:srgbClr val="003399"/>
          </a:solidFill>
          <a:latin typeface="Tahoma" pitchFamily="34" charset="0"/>
        </a:defRPr>
      </a:lvl4pPr>
      <a:lvl5pPr algn="ctr" rtl="0" eaLnBrk="0" fontAlgn="base" hangingPunct="0">
        <a:spcBef>
          <a:spcPct val="0"/>
        </a:spcBef>
        <a:spcAft>
          <a:spcPct val="0"/>
        </a:spcAft>
        <a:defRPr sz="4400">
          <a:solidFill>
            <a:srgbClr val="003399"/>
          </a:solidFill>
          <a:latin typeface="Tahoma" pitchFamily="34" charset="0"/>
        </a:defRPr>
      </a:lvl5pPr>
      <a:lvl6pPr marL="457200" algn="ctr" rtl="0" fontAlgn="base">
        <a:spcBef>
          <a:spcPct val="0"/>
        </a:spcBef>
        <a:spcAft>
          <a:spcPct val="0"/>
        </a:spcAft>
        <a:defRPr sz="4400">
          <a:solidFill>
            <a:srgbClr val="003399"/>
          </a:solidFill>
          <a:latin typeface="Tahoma" pitchFamily="34" charset="0"/>
        </a:defRPr>
      </a:lvl6pPr>
      <a:lvl7pPr marL="914400" algn="ctr" rtl="0" fontAlgn="base">
        <a:spcBef>
          <a:spcPct val="0"/>
        </a:spcBef>
        <a:spcAft>
          <a:spcPct val="0"/>
        </a:spcAft>
        <a:defRPr sz="4400">
          <a:solidFill>
            <a:srgbClr val="003399"/>
          </a:solidFill>
          <a:latin typeface="Tahoma" pitchFamily="34" charset="0"/>
        </a:defRPr>
      </a:lvl7pPr>
      <a:lvl8pPr marL="1371600" algn="ctr" rtl="0" fontAlgn="base">
        <a:spcBef>
          <a:spcPct val="0"/>
        </a:spcBef>
        <a:spcAft>
          <a:spcPct val="0"/>
        </a:spcAft>
        <a:defRPr sz="4400">
          <a:solidFill>
            <a:srgbClr val="003399"/>
          </a:solidFill>
          <a:latin typeface="Tahoma" pitchFamily="34" charset="0"/>
        </a:defRPr>
      </a:lvl8pPr>
      <a:lvl9pPr marL="1828800" algn="ctr" rtl="0" fontAlgn="base">
        <a:spcBef>
          <a:spcPct val="0"/>
        </a:spcBef>
        <a:spcAft>
          <a:spcPct val="0"/>
        </a:spcAft>
        <a:defRPr sz="4400">
          <a:solidFill>
            <a:srgbClr val="003399"/>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up.edu/pa-oshaconsultat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7.xml"/><Relationship Id="rId5" Type="http://schemas.openxmlformats.org/officeDocument/2006/relationships/image" Target="../media/image16.jpeg"/><Relationship Id="rId4" Type="http://schemas.openxmlformats.org/officeDocument/2006/relationships/hyperlink" Target="http://commons.wikimedia.org/wiki/File:Bundesarchiv_Bild_183-50708-0002,_VEB_Berliner_Gluhlampen-Werke,_Produktion.jpg"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9.xml"/><Relationship Id="rId6" Type="http://schemas.openxmlformats.org/officeDocument/2006/relationships/hyperlink" Target="http://commons.wikimedia.org/wiki/File:Dna-split.png" TargetMode="External"/><Relationship Id="rId5" Type="http://schemas.openxmlformats.org/officeDocument/2006/relationships/image" Target="../media/image17.png"/><Relationship Id="rId4" Type="http://schemas.openxmlformats.org/officeDocument/2006/relationships/hyperlink" Target="http://upload.wikimedia.org/wikipedia/commons/0/08/Dna-split.png"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5.xml"/><Relationship Id="rId7" Type="http://schemas.openxmlformats.org/officeDocument/2006/relationships/image" Target="../media/image23.png"/><Relationship Id="rId2" Type="http://schemas.openxmlformats.org/officeDocument/2006/relationships/slideLayout" Target="../slideLayouts/slideLayout2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13.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8.xml"/><Relationship Id="rId7" Type="http://schemas.openxmlformats.org/officeDocument/2006/relationships/image" Target="../media/image29.jpeg"/><Relationship Id="rId2" Type="http://schemas.openxmlformats.org/officeDocument/2006/relationships/slideLayout" Target="../slideLayouts/slideLayout25.xml"/><Relationship Id="rId1" Type="http://schemas.openxmlformats.org/officeDocument/2006/relationships/tags" Target="../tags/tag14.xml"/><Relationship Id="rId6" Type="http://schemas.openxmlformats.org/officeDocument/2006/relationships/hyperlink" Target="http://commons.wikimedia.org/wiki/File:US_Navy_050419-N-5134J-002_Hospital_Corpsman_2nd_Class_Bilal_Muhammed_draws_a_vile_of_blood_from_a_donor_on_board_Naval_Air_Station_Whidbey_Island,_Wash.,_during_a_National_Bone_Marrow_drive.jpg" TargetMode="External"/><Relationship Id="rId5" Type="http://schemas.openxmlformats.org/officeDocument/2006/relationships/image" Target="../media/image28.jpeg"/><Relationship Id="rId4" Type="http://schemas.openxmlformats.org/officeDocument/2006/relationships/hyperlink" Target="http://upload.wikimedia.org/wikipedia/commons/f/f1/US_Navy_050419-N-5134J-002_Hospital_Corpsman_2nd_Class_Bilal_Muhammed_draws_a_vile_of_blood_from_a_donor_on_board_Naval_Air_Station_Whidbey_Island,_Wash.,_during_a_National_Bone_Marrow_drive.jpg"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tags" Target="../tags/tag1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xml"/><Relationship Id="rId1" Type="http://schemas.openxmlformats.org/officeDocument/2006/relationships/tags" Target="../tags/tag16.xml"/><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9.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0.xml"/><Relationship Id="rId1" Type="http://schemas.openxmlformats.org/officeDocument/2006/relationships/tags" Target="../tags/tag19.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tags" Target="../tags/tag20.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2.xml"/><Relationship Id="rId1" Type="http://schemas.openxmlformats.org/officeDocument/2006/relationships/tags" Target="../tags/tag21.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ags" Target="../tags/tag22.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4.xml"/><Relationship Id="rId1" Type="http://schemas.openxmlformats.org/officeDocument/2006/relationships/tags" Target="../tags/tag23.xm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5.xml"/><Relationship Id="rId1" Type="http://schemas.openxmlformats.org/officeDocument/2006/relationships/tags" Target="../tags/tag24.xml"/><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6.xml"/><Relationship Id="rId1" Type="http://schemas.openxmlformats.org/officeDocument/2006/relationships/tags" Target="../tags/tag25.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7.xml"/><Relationship Id="rId1" Type="http://schemas.openxmlformats.org/officeDocument/2006/relationships/tags" Target="../tags/tag26.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8.xml"/><Relationship Id="rId1" Type="http://schemas.openxmlformats.org/officeDocument/2006/relationships/tags" Target="../tags/tag2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28.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0.xml"/><Relationship Id="rId1" Type="http://schemas.openxmlformats.org/officeDocument/2006/relationships/tags" Target="../tags/tag29.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1.xml"/><Relationship Id="rId1" Type="http://schemas.openxmlformats.org/officeDocument/2006/relationships/tags" Target="../tags/tag30.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2.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3.xml"/><Relationship Id="rId1" Type="http://schemas.openxmlformats.org/officeDocument/2006/relationships/tags" Target="../tags/tag32.xml"/><Relationship Id="rId5" Type="http://schemas.openxmlformats.org/officeDocument/2006/relationships/hyperlink" Target="http://commons.wikimedia.org/wiki/File:Kittel.JPG" TargetMode="Externa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4.xml"/><Relationship Id="rId1" Type="http://schemas.openxmlformats.org/officeDocument/2006/relationships/tags" Target="../tags/tag33.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5.xml"/><Relationship Id="rId1" Type="http://schemas.openxmlformats.org/officeDocument/2006/relationships/tags" Target="../tags/tag3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osha.gov/harwoodgrants/grantmaterials/bytopic#b"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9.wmf"/><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www.periodictable.com/"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hyperlink" Target="http://commons.wikimedia.org/wiki/File:JWST_mirror_segment.jpg" TargetMode="External"/><Relationship Id="rId5" Type="http://schemas.openxmlformats.org/officeDocument/2006/relationships/image" Target="../media/image13.jpeg"/><Relationship Id="rId4" Type="http://schemas.openxmlformats.org/officeDocument/2006/relationships/hyperlink" Target="http://upload.wikimedia.org/wikipedia/commons/d/dc/JWST_mirror_segment.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facebook.com/Pennsylvania-OSHA-Consultation-Program-548810235234647/" TargetMode="External"/><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 Id="rId4" Type="http://schemas.openxmlformats.org/officeDocument/2006/relationships/hyperlink" Target="https://twitter.com/search?q=PA%20OSHA%20Consultation&amp;src=savs"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D0E600-516D-4156-B3F6-49679D712FA6}"/>
              </a:ext>
            </a:extLst>
          </p:cNvPr>
          <p:cNvSpPr/>
          <p:nvPr/>
        </p:nvSpPr>
        <p:spPr>
          <a:xfrm>
            <a:off x="3048000" y="1120676"/>
            <a:ext cx="6096000" cy="4616648"/>
          </a:xfrm>
          <a:prstGeom prst="rect">
            <a:avLst/>
          </a:prstGeom>
        </p:spPr>
        <p:txBody>
          <a:bodyPr>
            <a:spAutoFit/>
          </a:bodyPr>
          <a:lstStyle/>
          <a:p>
            <a:pPr algn="ctr"/>
            <a:r>
              <a:rPr lang="en-US" altLang="en-US" sz="6000" b="1" dirty="0">
                <a:solidFill>
                  <a:schemeClr val="bg1"/>
                </a:solidFill>
              </a:rPr>
              <a:t>Welcome</a:t>
            </a:r>
            <a:br>
              <a:rPr lang="en-US" altLang="en-US" sz="6000" b="1" dirty="0">
                <a:solidFill>
                  <a:schemeClr val="bg1"/>
                </a:solidFill>
              </a:rPr>
            </a:br>
            <a:br>
              <a:rPr lang="en-US" altLang="en-US" sz="3200" b="1" dirty="0">
                <a:solidFill>
                  <a:schemeClr val="bg1"/>
                </a:solidFill>
              </a:rPr>
            </a:br>
            <a:r>
              <a:rPr lang="en-US" altLang="en-US" sz="2800" b="1" u="sng" dirty="0">
                <a:solidFill>
                  <a:schemeClr val="bg1"/>
                </a:solidFill>
              </a:rPr>
              <a:t>Beryllium &amp; OSHA Compliance</a:t>
            </a:r>
            <a:br>
              <a:rPr lang="en-US" altLang="en-US" sz="2800" b="1" u="sng" dirty="0">
                <a:solidFill>
                  <a:schemeClr val="bg1"/>
                </a:solidFill>
              </a:rPr>
            </a:br>
            <a:br>
              <a:rPr lang="en-US" altLang="en-US" sz="2800" b="1" u="sng" dirty="0">
                <a:solidFill>
                  <a:schemeClr val="bg1"/>
                </a:solidFill>
              </a:rPr>
            </a:br>
            <a:r>
              <a:rPr lang="en-US" altLang="en-US" sz="2000" b="1" dirty="0">
                <a:solidFill>
                  <a:schemeClr val="bg1"/>
                </a:solidFill>
              </a:rPr>
              <a:t>Will begin at 10:30am</a:t>
            </a:r>
            <a:br>
              <a:rPr lang="en-US" altLang="en-US" sz="2000" b="1" dirty="0">
                <a:solidFill>
                  <a:schemeClr val="bg1"/>
                </a:solidFill>
              </a:rPr>
            </a:br>
            <a:br>
              <a:rPr lang="en-US" altLang="en-US" b="1" dirty="0">
                <a:solidFill>
                  <a:schemeClr val="bg1"/>
                </a:solidFill>
              </a:rPr>
            </a:br>
            <a:r>
              <a:rPr lang="en-US" altLang="en-US" b="1" dirty="0">
                <a:solidFill>
                  <a:schemeClr val="bg1"/>
                </a:solidFill>
              </a:rPr>
              <a:t>Presented by:</a:t>
            </a:r>
            <a:br>
              <a:rPr lang="en-US" altLang="en-US" b="1" dirty="0">
                <a:solidFill>
                  <a:schemeClr val="bg1"/>
                </a:solidFill>
              </a:rPr>
            </a:br>
            <a:r>
              <a:rPr lang="en-US" altLang="en-US" b="1" u="sng" dirty="0">
                <a:solidFill>
                  <a:schemeClr val="bg1"/>
                </a:solidFill>
              </a:rPr>
              <a:t>Daniel J. Larson, CIH</a:t>
            </a:r>
            <a:br>
              <a:rPr lang="en-US" altLang="en-US" dirty="0">
                <a:solidFill>
                  <a:schemeClr val="bg1"/>
                </a:solidFill>
              </a:rPr>
            </a:br>
            <a:br>
              <a:rPr lang="en-US" altLang="en-US" dirty="0">
                <a:solidFill>
                  <a:schemeClr val="bg1"/>
                </a:solidFill>
              </a:rPr>
            </a:br>
            <a:r>
              <a:rPr lang="en-US" altLang="en-US" b="1" dirty="0">
                <a:solidFill>
                  <a:schemeClr val="bg1"/>
                </a:solidFill>
              </a:rPr>
              <a:t>Pennsylvania OSHA Consultation Office</a:t>
            </a:r>
            <a:br>
              <a:rPr lang="en-US" altLang="en-US" b="1" dirty="0">
                <a:solidFill>
                  <a:schemeClr val="bg1"/>
                </a:solidFill>
              </a:rPr>
            </a:br>
            <a:r>
              <a:rPr lang="en-US" altLang="en-US" dirty="0">
                <a:solidFill>
                  <a:schemeClr val="bg1"/>
                </a:solidFill>
              </a:rPr>
              <a:t>Phone: 800-382-1241 or 724-357-4095</a:t>
            </a:r>
            <a:br>
              <a:rPr lang="en-US" altLang="en-US" dirty="0">
                <a:solidFill>
                  <a:schemeClr val="bg1"/>
                </a:solidFill>
              </a:rPr>
            </a:br>
            <a:r>
              <a:rPr lang="en-US" altLang="en-US" dirty="0">
                <a:solidFill>
                  <a:schemeClr val="bg1"/>
                </a:solidFill>
              </a:rPr>
              <a:t>Website</a:t>
            </a:r>
            <a:r>
              <a:rPr lang="en-US" altLang="en-US" b="1" dirty="0">
                <a:solidFill>
                  <a:schemeClr val="bg1"/>
                </a:solidFill>
              </a:rPr>
              <a:t>: </a:t>
            </a:r>
            <a:r>
              <a:rPr lang="en-US" altLang="en-US" b="1" dirty="0">
                <a:solidFill>
                  <a:schemeClr val="bg1"/>
                </a:solidFill>
                <a:hlinkClick r:id="rId3">
                  <a:extLst>
                    <a:ext uri="{A12FA001-AC4F-418D-AE19-62706E023703}">
                      <ahyp:hlinkClr xmlns:ahyp="http://schemas.microsoft.com/office/drawing/2018/hyperlinkcolor" val="tx"/>
                    </a:ext>
                  </a:extLst>
                </a:hlinkClick>
              </a:rPr>
              <a:t>www.iup.edu/pa-oshaconsultation</a:t>
            </a:r>
            <a:endParaRPr lang="en-US" dirty="0">
              <a:solidFill>
                <a:schemeClr val="bg1"/>
              </a:solidFill>
            </a:endParaRPr>
          </a:p>
        </p:txBody>
      </p:sp>
    </p:spTree>
    <p:extLst>
      <p:ext uri="{BB962C8B-B14F-4D97-AF65-F5344CB8AC3E}">
        <p14:creationId xmlns:p14="http://schemas.microsoft.com/office/powerpoint/2010/main" val="106465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6">
            <a:extLst>
              <a:ext uri="{FF2B5EF4-FFF2-40B4-BE49-F238E27FC236}">
                <a16:creationId xmlns:a16="http://schemas.microsoft.com/office/drawing/2014/main" id="{BB7EE9A7-E7D3-DFA3-8E6F-3A09E834F1D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042B608-ADC8-487B-B763-BB18A22AA34A}" type="slidenum">
              <a:rPr lang="en-US" altLang="en-US">
                <a:latin typeface="Tahoma" panose="020B0604030504040204" pitchFamily="34" charset="0"/>
              </a:rPr>
              <a:pPr/>
              <a:t>10</a:t>
            </a:fld>
            <a:endParaRPr lang="en-US" altLang="en-US">
              <a:latin typeface="Tahoma" panose="020B0604030504040204" pitchFamily="34" charset="0"/>
            </a:endParaRPr>
          </a:p>
        </p:txBody>
      </p:sp>
      <p:sp>
        <p:nvSpPr>
          <p:cNvPr id="58370" name="Rectangle 2">
            <a:extLst>
              <a:ext uri="{FF2B5EF4-FFF2-40B4-BE49-F238E27FC236}">
                <a16:creationId xmlns:a16="http://schemas.microsoft.com/office/drawing/2014/main" id="{691B8724-A609-ACA4-67C2-1876015808F6}"/>
              </a:ext>
            </a:extLst>
          </p:cNvPr>
          <p:cNvSpPr>
            <a:spLocks noGrp="1" noChangeArrowheads="1"/>
          </p:cNvSpPr>
          <p:nvPr>
            <p:ph type="title"/>
          </p:nvPr>
        </p:nvSpPr>
        <p:spPr/>
        <p:txBody>
          <a:bodyPr/>
          <a:lstStyle/>
          <a:p>
            <a:pPr eaLnBrk="1" hangingPunct="1"/>
            <a:r>
              <a:rPr lang="en-US" altLang="en-US">
                <a:cs typeface="Tahoma" panose="020B0604030504040204" pitchFamily="34" charset="0"/>
              </a:rPr>
              <a:t>Skin Effects</a:t>
            </a:r>
          </a:p>
        </p:txBody>
      </p:sp>
      <p:sp>
        <p:nvSpPr>
          <p:cNvPr id="58371" name="Rectangle 5">
            <a:extLst>
              <a:ext uri="{FF2B5EF4-FFF2-40B4-BE49-F238E27FC236}">
                <a16:creationId xmlns:a16="http://schemas.microsoft.com/office/drawing/2014/main" id="{B9123EA0-7A35-16A2-EEC9-6201E2161D2E}"/>
              </a:ext>
            </a:extLst>
          </p:cNvPr>
          <p:cNvSpPr>
            <a:spLocks noGrp="1" noChangeArrowheads="1"/>
          </p:cNvSpPr>
          <p:nvPr>
            <p:ph sz="half" idx="1"/>
          </p:nvPr>
        </p:nvSpPr>
        <p:spPr>
          <a:xfrm>
            <a:off x="5715000" y="990600"/>
            <a:ext cx="4495800" cy="4953000"/>
          </a:xfrm>
        </p:spPr>
        <p:txBody>
          <a:bodyPr/>
          <a:lstStyle/>
          <a:p>
            <a:pPr eaLnBrk="1" hangingPunct="1"/>
            <a:r>
              <a:rPr lang="en-US" altLang="en-US" sz="2600" b="1">
                <a:cs typeface="Tahoma" panose="020B0604030504040204" pitchFamily="34" charset="0"/>
              </a:rPr>
              <a:t>Slow wound healing</a:t>
            </a:r>
          </a:p>
          <a:p>
            <a:pPr eaLnBrk="1" hangingPunct="1"/>
            <a:r>
              <a:rPr lang="en-US" altLang="en-US" sz="2600" b="1">
                <a:cs typeface="Tahoma" panose="020B0604030504040204" pitchFamily="34" charset="0"/>
              </a:rPr>
              <a:t>Nodules</a:t>
            </a:r>
          </a:p>
          <a:p>
            <a:pPr lvl="1" eaLnBrk="1" hangingPunct="1"/>
            <a:r>
              <a:rPr lang="en-US" altLang="en-US" sz="2200">
                <a:cs typeface="Tahoma" panose="020B0604030504040204" pitchFamily="34" charset="0"/>
              </a:rPr>
              <a:t>Response to beryllium under the skin</a:t>
            </a:r>
          </a:p>
          <a:p>
            <a:pPr eaLnBrk="1" hangingPunct="1"/>
            <a:r>
              <a:rPr lang="en-US" altLang="en-US" sz="2600" b="1">
                <a:cs typeface="Tahoma" panose="020B0604030504040204" pitchFamily="34" charset="0"/>
              </a:rPr>
              <a:t>Allergic rash </a:t>
            </a:r>
          </a:p>
          <a:p>
            <a:pPr lvl="1" eaLnBrk="1" hangingPunct="1"/>
            <a:r>
              <a:rPr lang="en-US" altLang="en-US" sz="2200">
                <a:cs typeface="Tahoma" panose="020B0604030504040204" pitchFamily="34" charset="0"/>
              </a:rPr>
              <a:t>Beryllium salts</a:t>
            </a:r>
          </a:p>
          <a:p>
            <a:pPr eaLnBrk="1" hangingPunct="1"/>
            <a:r>
              <a:rPr lang="en-US" altLang="en-US" sz="2600" b="1">
                <a:cs typeface="Tahoma" panose="020B0604030504040204" pitchFamily="34" charset="0"/>
              </a:rPr>
              <a:t>BeS</a:t>
            </a:r>
          </a:p>
          <a:p>
            <a:pPr lvl="1" eaLnBrk="1" hangingPunct="1"/>
            <a:r>
              <a:rPr lang="en-US" altLang="en-US" sz="2200">
                <a:cs typeface="Tahoma" panose="020B0604030504040204" pitchFamily="34" charset="0"/>
              </a:rPr>
              <a:t>Broken skin &amp; cuts </a:t>
            </a:r>
          </a:p>
          <a:p>
            <a:pPr lvl="1" eaLnBrk="1" hangingPunct="1"/>
            <a:r>
              <a:rPr lang="en-US" altLang="en-US" sz="2200">
                <a:cs typeface="Tahoma" panose="020B0604030504040204" pitchFamily="34" charset="0"/>
              </a:rPr>
              <a:t>Rash</a:t>
            </a:r>
          </a:p>
          <a:p>
            <a:pPr lvl="1" eaLnBrk="1" hangingPunct="1"/>
            <a:r>
              <a:rPr lang="en-US" altLang="en-US" sz="2200">
                <a:cs typeface="Tahoma" panose="020B0604030504040204" pitchFamily="34" charset="0"/>
              </a:rPr>
              <a:t>Even unbroken skin may not be a complete barrier</a:t>
            </a:r>
            <a:endParaRPr lang="en-US" altLang="en-US" sz="2000">
              <a:cs typeface="Tahoma" panose="020B0604030504040204" pitchFamily="34" charset="0"/>
            </a:endParaRPr>
          </a:p>
          <a:p>
            <a:pPr lvl="1" eaLnBrk="1" hangingPunct="1">
              <a:buFontTx/>
              <a:buNone/>
            </a:pPr>
            <a:endParaRPr lang="en-US" altLang="en-US" sz="2200">
              <a:cs typeface="Tahoma" panose="020B0604030504040204" pitchFamily="34" charset="0"/>
            </a:endParaRPr>
          </a:p>
          <a:p>
            <a:pPr lvl="1" eaLnBrk="1" hangingPunct="1">
              <a:buFontTx/>
              <a:buNone/>
            </a:pPr>
            <a:endParaRPr lang="en-US" altLang="en-US" sz="1800" b="1"/>
          </a:p>
        </p:txBody>
      </p:sp>
      <p:pic>
        <p:nvPicPr>
          <p:cNvPr id="58372" name="Picture 3" descr="E:\Newman\Smaller(less res)\Image_15.pct">
            <a:extLst>
              <a:ext uri="{FF2B5EF4-FFF2-40B4-BE49-F238E27FC236}">
                <a16:creationId xmlns:a16="http://schemas.microsoft.com/office/drawing/2014/main" id="{6E3DE8F0-06EE-C907-10D9-CFA1AC1C6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81200"/>
            <a:ext cx="3733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6">
            <a:extLst>
              <a:ext uri="{FF2B5EF4-FFF2-40B4-BE49-F238E27FC236}">
                <a16:creationId xmlns:a16="http://schemas.microsoft.com/office/drawing/2014/main" id="{FFB49654-B584-DC4E-D9B1-5F0F5EBFED89}"/>
              </a:ext>
            </a:extLst>
          </p:cNvPr>
          <p:cNvSpPr txBox="1">
            <a:spLocks noChangeArrowheads="1"/>
          </p:cNvSpPr>
          <p:nvPr/>
        </p:nvSpPr>
        <p:spPr bwMode="auto">
          <a:xfrm>
            <a:off x="2667000" y="44958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sp>
        <p:nvSpPr>
          <p:cNvPr id="58374" name="Text Box 7">
            <a:extLst>
              <a:ext uri="{FF2B5EF4-FFF2-40B4-BE49-F238E27FC236}">
                <a16:creationId xmlns:a16="http://schemas.microsoft.com/office/drawing/2014/main" id="{56532945-E3E3-0A8A-5337-D6E89292E566}"/>
              </a:ext>
            </a:extLst>
          </p:cNvPr>
          <p:cNvSpPr txBox="1">
            <a:spLocks noChangeArrowheads="1"/>
          </p:cNvSpPr>
          <p:nvPr/>
        </p:nvSpPr>
        <p:spPr bwMode="auto">
          <a:xfrm>
            <a:off x="1905000" y="5715001"/>
            <a:ext cx="8458200" cy="94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a:solidFill>
                  <a:srgbClr val="FF0000"/>
                </a:solidFill>
                <a:latin typeface="Tahoma" panose="020B0604030504040204" pitchFamily="34" charset="0"/>
              </a:rPr>
              <a:t>All broken skin and cuts should be covered</a:t>
            </a:r>
          </a:p>
          <a:p>
            <a:pPr algn="ctr">
              <a:lnSpc>
                <a:spcPct val="60000"/>
              </a:lnSpc>
              <a:spcBef>
                <a:spcPct val="50000"/>
              </a:spcBef>
            </a:pPr>
            <a:r>
              <a:rPr lang="en-US" altLang="en-US" sz="2600">
                <a:solidFill>
                  <a:srgbClr val="FF0000"/>
                </a:solidFill>
                <a:latin typeface="Tahoma" panose="020B0604030504040204" pitchFamily="34" charset="0"/>
              </a:rPr>
              <a:t>Covering the skin may reduce the risk of BeS</a:t>
            </a:r>
          </a:p>
        </p:txBody>
      </p:sp>
      <p:sp>
        <p:nvSpPr>
          <p:cNvPr id="58375" name="Line 10">
            <a:extLst>
              <a:ext uri="{FF2B5EF4-FFF2-40B4-BE49-F238E27FC236}">
                <a16:creationId xmlns:a16="http://schemas.microsoft.com/office/drawing/2014/main" id="{A315D8FE-1208-FCE3-F602-B1BA9FD5185F}"/>
              </a:ext>
            </a:extLst>
          </p:cNvPr>
          <p:cNvSpPr>
            <a:spLocks noChangeShapeType="1"/>
          </p:cNvSpPr>
          <p:nvPr/>
        </p:nvSpPr>
        <p:spPr bwMode="auto">
          <a:xfrm flipH="1" flipV="1">
            <a:off x="3733800" y="3276600"/>
            <a:ext cx="685800" cy="3048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8376" name="Line 12">
            <a:extLst>
              <a:ext uri="{FF2B5EF4-FFF2-40B4-BE49-F238E27FC236}">
                <a16:creationId xmlns:a16="http://schemas.microsoft.com/office/drawing/2014/main" id="{3FC1E69A-C011-37F8-34DB-133ED41B51B2}"/>
              </a:ext>
            </a:extLst>
          </p:cNvPr>
          <p:cNvSpPr>
            <a:spLocks noChangeShapeType="1"/>
          </p:cNvSpPr>
          <p:nvPr/>
        </p:nvSpPr>
        <p:spPr bwMode="auto">
          <a:xfrm flipH="1">
            <a:off x="3962400" y="3581400"/>
            <a:ext cx="457200" cy="762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8377" name="Text Box 13">
            <a:extLst>
              <a:ext uri="{FF2B5EF4-FFF2-40B4-BE49-F238E27FC236}">
                <a16:creationId xmlns:a16="http://schemas.microsoft.com/office/drawing/2014/main" id="{577D33FC-DE74-24E2-3CD4-23BD7EC8B68C}"/>
              </a:ext>
            </a:extLst>
          </p:cNvPr>
          <p:cNvSpPr txBox="1">
            <a:spLocks noChangeArrowheads="1"/>
          </p:cNvSpPr>
          <p:nvPr/>
        </p:nvSpPr>
        <p:spPr bwMode="auto">
          <a:xfrm>
            <a:off x="4343400" y="34290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Nodules</a:t>
            </a:r>
          </a:p>
        </p:txBody>
      </p:sp>
    </p:spTree>
    <p:custDataLst>
      <p:tags r:id="rId1"/>
    </p:custDataLst>
    <p:extLst>
      <p:ext uri="{BB962C8B-B14F-4D97-AF65-F5344CB8AC3E}">
        <p14:creationId xmlns:p14="http://schemas.microsoft.com/office/powerpoint/2010/main" val="2202149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a:extLst>
              <a:ext uri="{FF2B5EF4-FFF2-40B4-BE49-F238E27FC236}">
                <a16:creationId xmlns:a16="http://schemas.microsoft.com/office/drawing/2014/main" id="{BBB683B2-9946-A0FF-0A12-A710D509D6C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309894E-0FEF-44BD-BAF3-33FB5078E5E3}" type="slidenum">
              <a:rPr lang="en-US" altLang="en-US">
                <a:latin typeface="Tahoma" panose="020B0604030504040204" pitchFamily="34" charset="0"/>
              </a:rPr>
              <a:pPr/>
              <a:t>11</a:t>
            </a:fld>
            <a:endParaRPr lang="en-US" altLang="en-US">
              <a:latin typeface="Tahoma" panose="020B0604030504040204" pitchFamily="34" charset="0"/>
            </a:endParaRPr>
          </a:p>
        </p:txBody>
      </p:sp>
      <p:sp>
        <p:nvSpPr>
          <p:cNvPr id="60418" name="Rectangle 2">
            <a:extLst>
              <a:ext uri="{FF2B5EF4-FFF2-40B4-BE49-F238E27FC236}">
                <a16:creationId xmlns:a16="http://schemas.microsoft.com/office/drawing/2014/main" id="{887274B5-3EE6-89BC-A033-24F2DE4CAC6D}"/>
              </a:ext>
            </a:extLst>
          </p:cNvPr>
          <p:cNvSpPr>
            <a:spLocks noGrp="1" noChangeArrowheads="1"/>
          </p:cNvSpPr>
          <p:nvPr>
            <p:ph type="title"/>
          </p:nvPr>
        </p:nvSpPr>
        <p:spPr/>
        <p:txBody>
          <a:bodyPr/>
          <a:lstStyle/>
          <a:p>
            <a:pPr eaLnBrk="1" hangingPunct="1"/>
            <a:r>
              <a:rPr lang="en-US" altLang="en-US" sz="4000">
                <a:cs typeface="Tahoma" panose="020B0604030504040204" pitchFamily="34" charset="0"/>
              </a:rPr>
              <a:t>Lung Effects: Acute Beryllium Disease</a:t>
            </a:r>
          </a:p>
        </p:txBody>
      </p:sp>
      <p:sp>
        <p:nvSpPr>
          <p:cNvPr id="60419" name="Rectangle 3">
            <a:extLst>
              <a:ext uri="{FF2B5EF4-FFF2-40B4-BE49-F238E27FC236}">
                <a16:creationId xmlns:a16="http://schemas.microsoft.com/office/drawing/2014/main" id="{DAB15864-5895-C26B-BB7E-045DC06BE51A}"/>
              </a:ext>
            </a:extLst>
          </p:cNvPr>
          <p:cNvSpPr>
            <a:spLocks noGrp="1" noChangeArrowheads="1"/>
          </p:cNvSpPr>
          <p:nvPr>
            <p:ph idx="1"/>
          </p:nvPr>
        </p:nvSpPr>
        <p:spPr>
          <a:xfrm>
            <a:off x="1981200" y="1219200"/>
            <a:ext cx="7086600" cy="5181600"/>
          </a:xfrm>
        </p:spPr>
        <p:txBody>
          <a:bodyPr/>
          <a:lstStyle/>
          <a:p>
            <a:pPr eaLnBrk="1" hangingPunct="1">
              <a:lnSpc>
                <a:spcPct val="90000"/>
              </a:lnSpc>
            </a:pPr>
            <a:r>
              <a:rPr lang="en-US" altLang="en-US" sz="2800">
                <a:cs typeface="Tahoma" panose="020B0604030504040204" pitchFamily="34" charset="0"/>
              </a:rPr>
              <a:t>First recognized disease from beryllium</a:t>
            </a:r>
          </a:p>
          <a:p>
            <a:pPr eaLnBrk="1" hangingPunct="1">
              <a:lnSpc>
                <a:spcPct val="90000"/>
              </a:lnSpc>
            </a:pPr>
            <a:r>
              <a:rPr lang="en-US" altLang="en-US" sz="2800">
                <a:cs typeface="Tahoma" panose="020B0604030504040204" pitchFamily="34" charset="0"/>
              </a:rPr>
              <a:t>Severe lung disease soon after exposure</a:t>
            </a:r>
          </a:p>
          <a:p>
            <a:pPr lvl="1" eaLnBrk="1" hangingPunct="1">
              <a:lnSpc>
                <a:spcPct val="90000"/>
              </a:lnSpc>
            </a:pPr>
            <a:r>
              <a:rPr lang="en-US" altLang="en-US" sz="2400">
                <a:cs typeface="Tahoma" panose="020B0604030504040204" pitchFamily="34" charset="0"/>
              </a:rPr>
              <a:t>Similar to pneumonia</a:t>
            </a:r>
          </a:p>
          <a:p>
            <a:pPr lvl="1" eaLnBrk="1" hangingPunct="1">
              <a:lnSpc>
                <a:spcPct val="90000"/>
              </a:lnSpc>
            </a:pPr>
            <a:r>
              <a:rPr lang="en-US" altLang="en-US" sz="2400">
                <a:cs typeface="Tahoma" panose="020B0604030504040204" pitchFamily="34" charset="0"/>
              </a:rPr>
              <a:t>5-10% died</a:t>
            </a:r>
          </a:p>
          <a:p>
            <a:pPr lvl="1" eaLnBrk="1" hangingPunct="1">
              <a:lnSpc>
                <a:spcPct val="90000"/>
              </a:lnSpc>
            </a:pPr>
            <a:r>
              <a:rPr lang="en-US" altLang="en-US" sz="2400">
                <a:cs typeface="Tahoma" panose="020B0604030504040204" pitchFamily="34" charset="0"/>
              </a:rPr>
              <a:t>Most of the others recovered in &lt; 1 year </a:t>
            </a:r>
          </a:p>
          <a:p>
            <a:pPr lvl="2" eaLnBrk="1" hangingPunct="1">
              <a:lnSpc>
                <a:spcPct val="90000"/>
              </a:lnSpc>
            </a:pPr>
            <a:r>
              <a:rPr lang="en-US" altLang="en-US" sz="2000">
                <a:cs typeface="Tahoma" panose="020B0604030504040204" pitchFamily="34" charset="0"/>
              </a:rPr>
              <a:t>Many later developed CBD </a:t>
            </a:r>
          </a:p>
          <a:p>
            <a:pPr eaLnBrk="1" hangingPunct="1">
              <a:lnSpc>
                <a:spcPct val="90000"/>
              </a:lnSpc>
            </a:pPr>
            <a:r>
              <a:rPr lang="en-US" altLang="en-US" sz="2800">
                <a:cs typeface="Tahoma" panose="020B0604030504040204" pitchFamily="34" charset="0"/>
              </a:rPr>
              <a:t> Due to very high level exposures </a:t>
            </a:r>
          </a:p>
          <a:p>
            <a:pPr lvl="1" eaLnBrk="1" hangingPunct="1">
              <a:lnSpc>
                <a:spcPct val="90000"/>
              </a:lnSpc>
            </a:pPr>
            <a:r>
              <a:rPr lang="en-US" altLang="en-US" sz="2400">
                <a:cs typeface="Tahoma" panose="020B0604030504040204" pitchFamily="34" charset="0"/>
              </a:rPr>
              <a:t>50-1,000 µg/m</a:t>
            </a:r>
            <a:r>
              <a:rPr lang="en-US" altLang="en-US" sz="2400" baseline="30000">
                <a:cs typeface="Tahoma" panose="020B0604030504040204" pitchFamily="34" charset="0"/>
              </a:rPr>
              <a:t>3</a:t>
            </a:r>
            <a:r>
              <a:rPr lang="en-US" altLang="en-US" sz="2400">
                <a:cs typeface="Tahoma" panose="020B0604030504040204" pitchFamily="34" charset="0"/>
              </a:rPr>
              <a:t> </a:t>
            </a:r>
          </a:p>
          <a:p>
            <a:pPr lvl="1" eaLnBrk="1" hangingPunct="1">
              <a:lnSpc>
                <a:spcPct val="90000"/>
              </a:lnSpc>
            </a:pPr>
            <a:r>
              <a:rPr lang="en-US" altLang="en-US" sz="2400">
                <a:cs typeface="Tahoma" panose="020B0604030504040204" pitchFamily="34" charset="0"/>
              </a:rPr>
              <a:t>very uncommon in recent years </a:t>
            </a:r>
          </a:p>
          <a:p>
            <a:pPr lvl="1" eaLnBrk="1" hangingPunct="1">
              <a:lnSpc>
                <a:spcPct val="90000"/>
              </a:lnSpc>
            </a:pPr>
            <a:r>
              <a:rPr lang="en-US" altLang="en-US" sz="2400">
                <a:cs typeface="Tahoma" panose="020B0604030504040204" pitchFamily="34" charset="0"/>
              </a:rPr>
              <a:t>possible after extremely high release</a:t>
            </a:r>
          </a:p>
          <a:p>
            <a:pPr lvl="1" eaLnBrk="1" hangingPunct="1">
              <a:lnSpc>
                <a:spcPct val="90000"/>
              </a:lnSpc>
              <a:buFontTx/>
              <a:buNone/>
            </a:pPr>
            <a:endParaRPr lang="en-US" altLang="en-US" sz="2400">
              <a:cs typeface="Tahoma" panose="020B0604030504040204" pitchFamily="34" charset="0"/>
            </a:endParaRPr>
          </a:p>
          <a:p>
            <a:pPr eaLnBrk="1" hangingPunct="1">
              <a:lnSpc>
                <a:spcPct val="90000"/>
              </a:lnSpc>
            </a:pPr>
            <a:r>
              <a:rPr lang="en-US" altLang="en-US" sz="2800">
                <a:cs typeface="Tahoma" panose="020B0604030504040204" pitchFamily="34" charset="0"/>
              </a:rPr>
              <a:t>Elevated risk of lung cancer</a:t>
            </a:r>
          </a:p>
          <a:p>
            <a:pPr lvl="1" eaLnBrk="1" hangingPunct="1">
              <a:lnSpc>
                <a:spcPct val="90000"/>
              </a:lnSpc>
            </a:pPr>
            <a:endParaRPr lang="en-US" altLang="en-US" sz="2400"/>
          </a:p>
          <a:p>
            <a:pPr lvl="2" eaLnBrk="1" hangingPunct="1">
              <a:lnSpc>
                <a:spcPct val="90000"/>
              </a:lnSpc>
            </a:pPr>
            <a:endParaRPr lang="en-US" altLang="en-US" sz="2000" u="sng"/>
          </a:p>
          <a:p>
            <a:pPr eaLnBrk="1" hangingPunct="1">
              <a:lnSpc>
                <a:spcPct val="90000"/>
              </a:lnSpc>
            </a:pPr>
            <a:endParaRPr lang="en-US" altLang="en-US" sz="2800"/>
          </a:p>
        </p:txBody>
      </p:sp>
      <p:sp>
        <p:nvSpPr>
          <p:cNvPr id="60420" name="TextBox 4">
            <a:extLst>
              <a:ext uri="{FF2B5EF4-FFF2-40B4-BE49-F238E27FC236}">
                <a16:creationId xmlns:a16="http://schemas.microsoft.com/office/drawing/2014/main" id="{F108BC81-3BAF-FD33-F0FC-8E0494AE8C0A}"/>
              </a:ext>
            </a:extLst>
          </p:cNvPr>
          <p:cNvSpPr txBox="1">
            <a:spLocks noChangeArrowheads="1"/>
          </p:cNvSpPr>
          <p:nvPr/>
        </p:nvSpPr>
        <p:spPr bwMode="auto">
          <a:xfrm>
            <a:off x="8382000" y="5334001"/>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BArchBotavailable under public domain from </a:t>
            </a:r>
            <a:r>
              <a:rPr lang="en-US" altLang="en-US" sz="600">
                <a:latin typeface="Tahoma" panose="020B0604030504040204" pitchFamily="34" charset="0"/>
                <a:cs typeface="Tahoma" panose="020B0604030504040204" pitchFamily="34" charset="0"/>
                <a:hlinkClick r:id="rId4"/>
              </a:rPr>
              <a:t>Wikimedia Commons</a:t>
            </a:r>
            <a:endParaRPr lang="en-US" altLang="en-US" sz="600">
              <a:latin typeface="Tahoma" panose="020B0604030504040204" pitchFamily="34" charset="0"/>
              <a:cs typeface="Tahoma" panose="020B0604030504040204" pitchFamily="34" charset="0"/>
            </a:endParaRPr>
          </a:p>
        </p:txBody>
      </p:sp>
      <p:pic>
        <p:nvPicPr>
          <p:cNvPr id="60421" name="Picture 6" descr="Bundesarchiv_Bild_183-50708-0002,_VEB_Berliner_Glühlampen-Werke,_Produktion.jpg">
            <a:extLst>
              <a:ext uri="{FF2B5EF4-FFF2-40B4-BE49-F238E27FC236}">
                <a16:creationId xmlns:a16="http://schemas.microsoft.com/office/drawing/2014/main" id="{DDE0BA89-B63B-D4E8-ECA6-749BBDCB5E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2209800"/>
            <a:ext cx="2057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4328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6">
            <a:extLst>
              <a:ext uri="{FF2B5EF4-FFF2-40B4-BE49-F238E27FC236}">
                <a16:creationId xmlns:a16="http://schemas.microsoft.com/office/drawing/2014/main" id="{05AC711D-A20B-922C-2F11-A475F26237E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0C767E5-FD4C-472D-B26C-DF4FC9338AF8}" type="slidenum">
              <a:rPr lang="en-US" altLang="en-US">
                <a:latin typeface="Tahoma" panose="020B0604030504040204" pitchFamily="34" charset="0"/>
              </a:rPr>
              <a:pPr/>
              <a:t>12</a:t>
            </a:fld>
            <a:endParaRPr lang="en-US" altLang="en-US">
              <a:latin typeface="Tahoma" panose="020B0604030504040204" pitchFamily="34" charset="0"/>
            </a:endParaRPr>
          </a:p>
        </p:txBody>
      </p:sp>
      <p:sp>
        <p:nvSpPr>
          <p:cNvPr id="62466" name="Rectangle 2">
            <a:extLst>
              <a:ext uri="{FF2B5EF4-FFF2-40B4-BE49-F238E27FC236}">
                <a16:creationId xmlns:a16="http://schemas.microsoft.com/office/drawing/2014/main" id="{EC345A45-D5C2-8C6E-B662-501F42F1000C}"/>
              </a:ext>
            </a:extLst>
          </p:cNvPr>
          <p:cNvSpPr>
            <a:spLocks noGrp="1" noChangeArrowheads="1"/>
          </p:cNvSpPr>
          <p:nvPr>
            <p:ph type="title"/>
          </p:nvPr>
        </p:nvSpPr>
        <p:spPr/>
        <p:txBody>
          <a:bodyPr/>
          <a:lstStyle/>
          <a:p>
            <a:r>
              <a:rPr lang="en-US" altLang="en-US" sz="4800" dirty="0"/>
              <a:t>Lung Effects: </a:t>
            </a:r>
            <a:r>
              <a:rPr lang="en-US" altLang="en-US" sz="4800" dirty="0" err="1"/>
              <a:t>BeS</a:t>
            </a:r>
            <a:r>
              <a:rPr lang="en-US" altLang="en-US" sz="4800" dirty="0"/>
              <a:t> &amp; CBD</a:t>
            </a:r>
          </a:p>
        </p:txBody>
      </p:sp>
      <p:sp>
        <p:nvSpPr>
          <p:cNvPr id="62467" name="Rectangle 3">
            <a:extLst>
              <a:ext uri="{FF2B5EF4-FFF2-40B4-BE49-F238E27FC236}">
                <a16:creationId xmlns:a16="http://schemas.microsoft.com/office/drawing/2014/main" id="{B52C5AD8-66DA-B117-A2F6-A2089B71A9F0}"/>
              </a:ext>
            </a:extLst>
          </p:cNvPr>
          <p:cNvSpPr>
            <a:spLocks noGrp="1" noChangeArrowheads="1"/>
          </p:cNvSpPr>
          <p:nvPr>
            <p:ph type="body" idx="1"/>
          </p:nvPr>
        </p:nvSpPr>
        <p:spPr>
          <a:xfrm>
            <a:off x="1905000" y="1219200"/>
            <a:ext cx="8458200" cy="5334000"/>
          </a:xfrm>
        </p:spPr>
        <p:txBody>
          <a:bodyPr/>
          <a:lstStyle/>
          <a:p>
            <a:pPr>
              <a:lnSpc>
                <a:spcPct val="80000"/>
              </a:lnSpc>
            </a:pPr>
            <a:r>
              <a:rPr lang="en-US" altLang="en-US" sz="2800">
                <a:cs typeface="Tahoma" panose="020B0604030504040204" pitchFamily="34" charset="0"/>
              </a:rPr>
              <a:t>BeS (Beryllium Sensitization)</a:t>
            </a:r>
          </a:p>
          <a:p>
            <a:pPr lvl="1">
              <a:lnSpc>
                <a:spcPct val="80000"/>
              </a:lnSpc>
            </a:pPr>
            <a:r>
              <a:rPr lang="en-US" altLang="en-US" sz="2400">
                <a:cs typeface="Tahoma" panose="020B0604030504040204" pitchFamily="34" charset="0"/>
              </a:rPr>
              <a:t>An allergy to beryllium </a:t>
            </a:r>
          </a:p>
          <a:p>
            <a:pPr lvl="1">
              <a:lnSpc>
                <a:spcPct val="80000"/>
              </a:lnSpc>
            </a:pPr>
            <a:r>
              <a:rPr lang="en-US" altLang="en-US" sz="2400">
                <a:cs typeface="Tahoma" panose="020B0604030504040204" pitchFamily="34" charset="0"/>
              </a:rPr>
              <a:t>BeS causes no symptoms</a:t>
            </a:r>
          </a:p>
          <a:p>
            <a:pPr lvl="1">
              <a:lnSpc>
                <a:spcPct val="80000"/>
              </a:lnSpc>
            </a:pPr>
            <a:r>
              <a:rPr lang="en-US" altLang="en-US" sz="2400">
                <a:cs typeface="Tahoma" panose="020B0604030504040204" pitchFamily="34" charset="0"/>
              </a:rPr>
              <a:t>2 abnormal beryllium tests (BeLPTs)</a:t>
            </a:r>
          </a:p>
          <a:p>
            <a:pPr lvl="1">
              <a:lnSpc>
                <a:spcPct val="80000"/>
              </a:lnSpc>
            </a:pPr>
            <a:r>
              <a:rPr lang="en-US" altLang="en-US" sz="2400" b="1">
                <a:cs typeface="Tahoma" panose="020B0604030504040204" pitchFamily="34" charset="0"/>
              </a:rPr>
              <a:t>Workers with BeS can develop CBD</a:t>
            </a:r>
          </a:p>
          <a:p>
            <a:pPr lvl="1">
              <a:lnSpc>
                <a:spcPct val="80000"/>
              </a:lnSpc>
              <a:buFontTx/>
              <a:buNone/>
            </a:pPr>
            <a:endParaRPr lang="en-US" altLang="en-US" sz="2400">
              <a:cs typeface="Tahoma" panose="020B0604030504040204" pitchFamily="34" charset="0"/>
            </a:endParaRPr>
          </a:p>
          <a:p>
            <a:pPr>
              <a:lnSpc>
                <a:spcPct val="80000"/>
              </a:lnSpc>
            </a:pPr>
            <a:r>
              <a:rPr lang="en-US" altLang="en-US" sz="2800">
                <a:cs typeface="Tahoma" panose="020B0604030504040204" pitchFamily="34" charset="0"/>
              </a:rPr>
              <a:t>CBD (Chronic Beryllium Disease)</a:t>
            </a:r>
          </a:p>
          <a:p>
            <a:pPr lvl="1">
              <a:lnSpc>
                <a:spcPct val="80000"/>
              </a:lnSpc>
            </a:pPr>
            <a:r>
              <a:rPr lang="en-US" altLang="en-US" sz="2400">
                <a:cs typeface="Tahoma" panose="020B0604030504040204" pitchFamily="34" charset="0"/>
              </a:rPr>
              <a:t>Inflammation </a:t>
            </a:r>
          </a:p>
          <a:p>
            <a:pPr lvl="1">
              <a:lnSpc>
                <a:spcPct val="80000"/>
              </a:lnSpc>
            </a:pPr>
            <a:r>
              <a:rPr lang="en-US" altLang="en-US" sz="2400">
                <a:cs typeface="Tahoma" panose="020B0604030504040204" pitchFamily="34" charset="0"/>
              </a:rPr>
              <a:t>Possibly scarring in the lungs</a:t>
            </a:r>
          </a:p>
          <a:p>
            <a:pPr lvl="1">
              <a:lnSpc>
                <a:spcPct val="80000"/>
              </a:lnSpc>
              <a:buFontTx/>
              <a:buNone/>
            </a:pPr>
            <a:endParaRPr lang="en-US" altLang="en-US" sz="2400">
              <a:cs typeface="Tahoma" panose="020B0604030504040204" pitchFamily="34" charset="0"/>
            </a:endParaRPr>
          </a:p>
          <a:p>
            <a:pPr>
              <a:lnSpc>
                <a:spcPct val="80000"/>
              </a:lnSpc>
            </a:pPr>
            <a:r>
              <a:rPr lang="en-US" altLang="en-US" sz="2800">
                <a:solidFill>
                  <a:srgbClr val="FF3300"/>
                </a:solidFill>
                <a:cs typeface="Tahoma" panose="020B0604030504040204" pitchFamily="34" charset="0"/>
              </a:rPr>
              <a:t>Most exposed workers will </a:t>
            </a:r>
            <a:r>
              <a:rPr lang="en-US" altLang="en-US" sz="2800" u="sng">
                <a:solidFill>
                  <a:srgbClr val="FF3300"/>
                </a:solidFill>
                <a:cs typeface="Tahoma" panose="020B0604030504040204" pitchFamily="34" charset="0"/>
              </a:rPr>
              <a:t>not</a:t>
            </a:r>
            <a:r>
              <a:rPr lang="en-US" altLang="en-US" sz="2800">
                <a:solidFill>
                  <a:srgbClr val="FF3300"/>
                </a:solidFill>
                <a:cs typeface="Tahoma" panose="020B0604030504040204" pitchFamily="34" charset="0"/>
              </a:rPr>
              <a:t> get BeS or CBD</a:t>
            </a:r>
            <a:r>
              <a:rPr lang="en-US" altLang="en-US" sz="2800">
                <a:cs typeface="Tahoma" panose="020B0604030504040204" pitchFamily="34" charset="0"/>
              </a:rPr>
              <a:t> </a:t>
            </a:r>
          </a:p>
          <a:p>
            <a:pPr>
              <a:lnSpc>
                <a:spcPct val="80000"/>
              </a:lnSpc>
            </a:pPr>
            <a:endParaRPr lang="en-US" altLang="en-US" sz="2800">
              <a:cs typeface="Tahoma" panose="020B0604030504040204" pitchFamily="34" charset="0"/>
            </a:endParaRPr>
          </a:p>
          <a:p>
            <a:pPr>
              <a:lnSpc>
                <a:spcPct val="80000"/>
              </a:lnSpc>
            </a:pPr>
            <a:r>
              <a:rPr lang="en-US" altLang="en-US" sz="2800">
                <a:cs typeface="Tahoma" panose="020B0604030504040204" pitchFamily="34" charset="0"/>
              </a:rPr>
              <a:t>Low levels of exposure decrease but do </a:t>
            </a:r>
            <a:r>
              <a:rPr lang="en-US" altLang="en-US" sz="2800" u="sng">
                <a:cs typeface="Tahoma" panose="020B0604030504040204" pitchFamily="34" charset="0"/>
              </a:rPr>
              <a:t>not</a:t>
            </a:r>
            <a:r>
              <a:rPr lang="en-US" altLang="en-US" sz="2800">
                <a:cs typeface="Tahoma" panose="020B0604030504040204" pitchFamily="34" charset="0"/>
              </a:rPr>
              <a:t> eliminate the risk of BeS and CBD</a:t>
            </a:r>
          </a:p>
          <a:p>
            <a:pPr lvl="1">
              <a:lnSpc>
                <a:spcPct val="80000"/>
              </a:lnSpc>
            </a:pPr>
            <a:endParaRPr lang="en-US" altLang="en-US" sz="2400">
              <a:cs typeface="Tahoma" panose="020B0604030504040204" pitchFamily="34" charset="0"/>
            </a:endParaRPr>
          </a:p>
        </p:txBody>
      </p:sp>
    </p:spTree>
    <p:custDataLst>
      <p:tags r:id="rId1"/>
    </p:custDataLst>
    <p:extLst>
      <p:ext uri="{BB962C8B-B14F-4D97-AF65-F5344CB8AC3E}">
        <p14:creationId xmlns:p14="http://schemas.microsoft.com/office/powerpoint/2010/main" val="177286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6">
            <a:extLst>
              <a:ext uri="{FF2B5EF4-FFF2-40B4-BE49-F238E27FC236}">
                <a16:creationId xmlns:a16="http://schemas.microsoft.com/office/drawing/2014/main" id="{DAC0FB73-16FF-638E-7F99-A8DE98FCCB5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08048CD-460E-4E74-AE80-B0EEF47165F1}" type="slidenum">
              <a:rPr lang="en-US" altLang="en-US">
                <a:latin typeface="Tahoma" panose="020B0604030504040204" pitchFamily="34" charset="0"/>
              </a:rPr>
              <a:pPr/>
              <a:t>13</a:t>
            </a:fld>
            <a:endParaRPr lang="en-US" altLang="en-US">
              <a:latin typeface="Tahoma" panose="020B0604030504040204" pitchFamily="34" charset="0"/>
            </a:endParaRPr>
          </a:p>
        </p:txBody>
      </p:sp>
      <p:sp>
        <p:nvSpPr>
          <p:cNvPr id="64514" name="Rectangle 2">
            <a:extLst>
              <a:ext uri="{FF2B5EF4-FFF2-40B4-BE49-F238E27FC236}">
                <a16:creationId xmlns:a16="http://schemas.microsoft.com/office/drawing/2014/main" id="{666973A4-3889-959A-E7BB-50A0F4103339}"/>
              </a:ext>
            </a:extLst>
          </p:cNvPr>
          <p:cNvSpPr>
            <a:spLocks noGrp="1" noChangeArrowheads="1"/>
          </p:cNvSpPr>
          <p:nvPr>
            <p:ph type="title" idx="4294967295"/>
          </p:nvPr>
        </p:nvSpPr>
        <p:spPr>
          <a:xfrm>
            <a:off x="2057400" y="457200"/>
            <a:ext cx="8610600" cy="990600"/>
          </a:xfrm>
        </p:spPr>
        <p:txBody>
          <a:bodyPr/>
          <a:lstStyle/>
          <a:p>
            <a:pPr eaLnBrk="1" hangingPunct="1"/>
            <a:r>
              <a:rPr lang="en-US" altLang="en-US" sz="4000" b="1">
                <a:cs typeface="Tahoma" panose="020B0604030504040204" pitchFamily="34" charset="0"/>
              </a:rPr>
              <a:t>Are </a:t>
            </a:r>
            <a:r>
              <a:rPr lang="en-US" altLang="en-US" sz="4000" b="1">
                <a:solidFill>
                  <a:srgbClr val="FF3300"/>
                </a:solidFill>
                <a:cs typeface="Tahoma" panose="020B0604030504040204" pitchFamily="34" charset="0"/>
              </a:rPr>
              <a:t>YOU</a:t>
            </a:r>
            <a:r>
              <a:rPr lang="en-US" altLang="en-US" sz="4000" b="1">
                <a:cs typeface="Tahoma" panose="020B0604030504040204" pitchFamily="34" charset="0"/>
              </a:rPr>
              <a:t> at Risk for BeS &amp; CBD?</a:t>
            </a:r>
            <a:br>
              <a:rPr lang="en-US" altLang="en-US" sz="4000">
                <a:cs typeface="Tahoma" panose="020B0604030504040204" pitchFamily="34" charset="0"/>
              </a:rPr>
            </a:br>
            <a:endParaRPr lang="en-US" altLang="en-US" sz="4000">
              <a:cs typeface="Tahoma" panose="020B0604030504040204" pitchFamily="34" charset="0"/>
            </a:endParaRPr>
          </a:p>
        </p:txBody>
      </p:sp>
      <p:sp>
        <p:nvSpPr>
          <p:cNvPr id="64515" name="Text Box 3">
            <a:extLst>
              <a:ext uri="{FF2B5EF4-FFF2-40B4-BE49-F238E27FC236}">
                <a16:creationId xmlns:a16="http://schemas.microsoft.com/office/drawing/2014/main" id="{C4ECC575-3F78-44D9-8D27-8D6D6B07AB08}"/>
              </a:ext>
            </a:extLst>
          </p:cNvPr>
          <p:cNvSpPr txBox="1">
            <a:spLocks noChangeArrowheads="1"/>
          </p:cNvSpPr>
          <p:nvPr/>
        </p:nvSpPr>
        <p:spPr bwMode="auto">
          <a:xfrm>
            <a:off x="7620000" y="2819401"/>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latin typeface="Calibri" panose="020F0502020204030204" pitchFamily="34" charset="0"/>
            </a:endParaRPr>
          </a:p>
        </p:txBody>
      </p:sp>
      <p:sp>
        <p:nvSpPr>
          <p:cNvPr id="64516" name="Text Box 5">
            <a:extLst>
              <a:ext uri="{FF2B5EF4-FFF2-40B4-BE49-F238E27FC236}">
                <a16:creationId xmlns:a16="http://schemas.microsoft.com/office/drawing/2014/main" id="{665E5C08-9B0D-5D84-9DA3-7939853043CD}"/>
              </a:ext>
            </a:extLst>
          </p:cNvPr>
          <p:cNvSpPr txBox="1">
            <a:spLocks noChangeArrowheads="1"/>
          </p:cNvSpPr>
          <p:nvPr/>
        </p:nvSpPr>
        <p:spPr bwMode="auto">
          <a:xfrm>
            <a:off x="4038600" y="5105401"/>
            <a:ext cx="7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latin typeface="Calibri" panose="020F0502020204030204" pitchFamily="34" charset="0"/>
            </a:endParaRPr>
          </a:p>
        </p:txBody>
      </p:sp>
      <p:sp>
        <p:nvSpPr>
          <p:cNvPr id="64517" name="Text Box 6">
            <a:extLst>
              <a:ext uri="{FF2B5EF4-FFF2-40B4-BE49-F238E27FC236}">
                <a16:creationId xmlns:a16="http://schemas.microsoft.com/office/drawing/2014/main" id="{4DC294B5-3F53-8553-2A21-1B1F6C0E6BEF}"/>
              </a:ext>
            </a:extLst>
          </p:cNvPr>
          <p:cNvSpPr txBox="1">
            <a:spLocks noChangeArrowheads="1"/>
          </p:cNvSpPr>
          <p:nvPr/>
        </p:nvSpPr>
        <p:spPr bwMode="auto">
          <a:xfrm>
            <a:off x="3581400" y="2362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latin typeface="Calibri" panose="020F0502020204030204" pitchFamily="34" charset="0"/>
              </a:rPr>
              <a:t>+</a:t>
            </a:r>
          </a:p>
        </p:txBody>
      </p:sp>
      <p:sp>
        <p:nvSpPr>
          <p:cNvPr id="64518" name="Text Box 10">
            <a:extLst>
              <a:ext uri="{FF2B5EF4-FFF2-40B4-BE49-F238E27FC236}">
                <a16:creationId xmlns:a16="http://schemas.microsoft.com/office/drawing/2014/main" id="{995301E9-9F66-6771-6400-330281E635E3}"/>
              </a:ext>
            </a:extLst>
          </p:cNvPr>
          <p:cNvSpPr txBox="1">
            <a:spLocks noChangeArrowheads="1"/>
          </p:cNvSpPr>
          <p:nvPr/>
        </p:nvSpPr>
        <p:spPr bwMode="auto">
          <a:xfrm>
            <a:off x="6553200" y="4724400"/>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3600" b="1">
                <a:latin typeface="Times New Roman" panose="02020603050405020304" pitchFamily="18" charset="0"/>
                <a:cs typeface="Times New Roman" panose="02020603050405020304" pitchFamily="18" charset="0"/>
              </a:rPr>
              <a:t> </a:t>
            </a:r>
          </a:p>
        </p:txBody>
      </p:sp>
      <p:sp>
        <p:nvSpPr>
          <p:cNvPr id="64519" name="Text Box 11">
            <a:extLst>
              <a:ext uri="{FF2B5EF4-FFF2-40B4-BE49-F238E27FC236}">
                <a16:creationId xmlns:a16="http://schemas.microsoft.com/office/drawing/2014/main" id="{FC3A6381-7101-9A30-FBD6-991573376F96}"/>
              </a:ext>
            </a:extLst>
          </p:cNvPr>
          <p:cNvSpPr txBox="1">
            <a:spLocks noChangeArrowheads="1"/>
          </p:cNvSpPr>
          <p:nvPr/>
        </p:nvSpPr>
        <p:spPr bwMode="auto">
          <a:xfrm>
            <a:off x="2209800" y="3581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endParaRPr lang="en-US" altLang="en-US" sz="2400">
              <a:latin typeface="Times New Roman" panose="02020603050405020304" pitchFamily="18" charset="0"/>
            </a:endParaRPr>
          </a:p>
        </p:txBody>
      </p:sp>
      <p:sp>
        <p:nvSpPr>
          <p:cNvPr id="64520" name="Text Box 13">
            <a:extLst>
              <a:ext uri="{FF2B5EF4-FFF2-40B4-BE49-F238E27FC236}">
                <a16:creationId xmlns:a16="http://schemas.microsoft.com/office/drawing/2014/main" id="{E08110FC-22A3-64AD-73A0-9F8B1F8600FD}"/>
              </a:ext>
            </a:extLst>
          </p:cNvPr>
          <p:cNvSpPr txBox="1">
            <a:spLocks noChangeArrowheads="1"/>
          </p:cNvSpPr>
          <p:nvPr/>
        </p:nvSpPr>
        <p:spPr bwMode="auto">
          <a:xfrm>
            <a:off x="6096000" y="1524000"/>
            <a:ext cx="68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3600" b="1">
                <a:latin typeface="Times New Roman" panose="02020603050405020304" pitchFamily="18" charset="0"/>
              </a:rPr>
              <a:t>→</a:t>
            </a:r>
          </a:p>
        </p:txBody>
      </p:sp>
      <p:sp>
        <p:nvSpPr>
          <p:cNvPr id="64521" name="Text Box 14">
            <a:extLst>
              <a:ext uri="{FF2B5EF4-FFF2-40B4-BE49-F238E27FC236}">
                <a16:creationId xmlns:a16="http://schemas.microsoft.com/office/drawing/2014/main" id="{57D0C97B-ECFE-95FB-E01C-CC4FC0F472F2}"/>
              </a:ext>
            </a:extLst>
          </p:cNvPr>
          <p:cNvSpPr txBox="1">
            <a:spLocks noChangeArrowheads="1"/>
          </p:cNvSpPr>
          <p:nvPr/>
        </p:nvSpPr>
        <p:spPr bwMode="auto">
          <a:xfrm>
            <a:off x="6727825" y="5097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2400">
                <a:latin typeface="Times New Roman" panose="02020603050405020304" pitchFamily="18" charset="0"/>
              </a:rPr>
              <a:t> </a:t>
            </a:r>
          </a:p>
        </p:txBody>
      </p:sp>
      <p:sp>
        <p:nvSpPr>
          <p:cNvPr id="64522" name="Text Box 15">
            <a:extLst>
              <a:ext uri="{FF2B5EF4-FFF2-40B4-BE49-F238E27FC236}">
                <a16:creationId xmlns:a16="http://schemas.microsoft.com/office/drawing/2014/main" id="{55F5DBC1-0BAC-6C47-DA4D-84885880F044}"/>
              </a:ext>
            </a:extLst>
          </p:cNvPr>
          <p:cNvSpPr txBox="1">
            <a:spLocks noChangeArrowheads="1"/>
          </p:cNvSpPr>
          <p:nvPr/>
        </p:nvSpPr>
        <p:spPr bwMode="auto">
          <a:xfrm>
            <a:off x="6096000" y="2971800"/>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3600" b="1">
                <a:latin typeface="Times New Roman" panose="02020603050405020304" pitchFamily="18" charset="0"/>
              </a:rPr>
              <a:t>→</a:t>
            </a:r>
          </a:p>
        </p:txBody>
      </p:sp>
      <p:sp>
        <p:nvSpPr>
          <p:cNvPr id="64523" name="Text Box 17">
            <a:extLst>
              <a:ext uri="{FF2B5EF4-FFF2-40B4-BE49-F238E27FC236}">
                <a16:creationId xmlns:a16="http://schemas.microsoft.com/office/drawing/2014/main" id="{955DBF2D-CDAF-4950-7BC5-00B93AE92621}"/>
              </a:ext>
            </a:extLst>
          </p:cNvPr>
          <p:cNvSpPr txBox="1">
            <a:spLocks noChangeArrowheads="1"/>
          </p:cNvSpPr>
          <p:nvPr/>
        </p:nvSpPr>
        <p:spPr bwMode="auto">
          <a:xfrm>
            <a:off x="1981200" y="3733801"/>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b="1">
                <a:latin typeface="Tahoma" panose="020B0604030504040204" pitchFamily="34" charset="0"/>
                <a:cs typeface="Tahoma" panose="020B0604030504040204" pitchFamily="34" charset="0"/>
              </a:rPr>
              <a:t>Your Genes</a:t>
            </a:r>
          </a:p>
        </p:txBody>
      </p:sp>
      <p:sp>
        <p:nvSpPr>
          <p:cNvPr id="64524" name="TextBox 23">
            <a:extLst>
              <a:ext uri="{FF2B5EF4-FFF2-40B4-BE49-F238E27FC236}">
                <a16:creationId xmlns:a16="http://schemas.microsoft.com/office/drawing/2014/main" id="{72C0AFB7-91C9-C484-6D68-D59322EE4C0E}"/>
              </a:ext>
            </a:extLst>
          </p:cNvPr>
          <p:cNvSpPr txBox="1">
            <a:spLocks noChangeArrowheads="1"/>
          </p:cNvSpPr>
          <p:nvPr/>
        </p:nvSpPr>
        <p:spPr bwMode="auto">
          <a:xfrm>
            <a:off x="3962400" y="3505201"/>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000" b="1">
                <a:latin typeface="Tahoma" panose="020B0604030504040204" pitchFamily="34" charset="0"/>
                <a:cs typeface="Tahoma" panose="020B0604030504040204" pitchFamily="34" charset="0"/>
              </a:rPr>
              <a:t>Beryllium</a:t>
            </a:r>
          </a:p>
          <a:p>
            <a:pPr algn="ctr"/>
            <a:r>
              <a:rPr lang="en-US" altLang="en-US" sz="2000" b="1">
                <a:latin typeface="Tahoma" panose="020B0604030504040204" pitchFamily="34" charset="0"/>
                <a:cs typeface="Tahoma" panose="020B0604030504040204" pitchFamily="34" charset="0"/>
              </a:rPr>
              <a:t>Exposure</a:t>
            </a:r>
          </a:p>
        </p:txBody>
      </p:sp>
      <p:sp>
        <p:nvSpPr>
          <p:cNvPr id="64525" name="Text Box 23">
            <a:extLst>
              <a:ext uri="{FF2B5EF4-FFF2-40B4-BE49-F238E27FC236}">
                <a16:creationId xmlns:a16="http://schemas.microsoft.com/office/drawing/2014/main" id="{02677F39-B8FA-304B-C659-BBA4915FF661}"/>
              </a:ext>
            </a:extLst>
          </p:cNvPr>
          <p:cNvSpPr txBox="1">
            <a:spLocks noChangeArrowheads="1"/>
          </p:cNvSpPr>
          <p:nvPr/>
        </p:nvSpPr>
        <p:spPr bwMode="auto">
          <a:xfrm>
            <a:off x="1828800" y="4572001"/>
            <a:ext cx="8839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FontTx/>
              <a:buChar char="•"/>
            </a:pPr>
            <a:r>
              <a:rPr lang="en-US" altLang="en-US" sz="2400" dirty="0">
                <a:latin typeface="Tahoma" panose="020B0604030504040204" pitchFamily="34" charset="0"/>
              </a:rPr>
              <a:t> </a:t>
            </a:r>
            <a:r>
              <a:rPr lang="en-US" altLang="en-US" sz="2400" dirty="0">
                <a:latin typeface="Tahoma" panose="020B0604030504040204" pitchFamily="34" charset="0"/>
                <a:cs typeface="Tahoma" panose="020B0604030504040204" pitchFamily="34" charset="0"/>
              </a:rPr>
              <a:t>Less than 1% to 16% of workers tested have </a:t>
            </a:r>
            <a:r>
              <a:rPr lang="en-US" altLang="en-US" sz="2400" dirty="0" err="1">
                <a:latin typeface="Tahoma" panose="020B0604030504040204" pitchFamily="34" charset="0"/>
                <a:cs typeface="Tahoma" panose="020B0604030504040204" pitchFamily="34" charset="0"/>
              </a:rPr>
              <a:t>BeS</a:t>
            </a:r>
            <a:endParaRPr lang="en-US" altLang="en-US" sz="2400" dirty="0">
              <a:latin typeface="Tahoma" panose="020B0604030504040204" pitchFamily="34" charset="0"/>
              <a:cs typeface="Tahoma" panose="020B0604030504040204" pitchFamily="34" charset="0"/>
            </a:endParaRPr>
          </a:p>
          <a:p>
            <a:pPr lvl="1">
              <a:spcBef>
                <a:spcPct val="50000"/>
              </a:spcBef>
              <a:buFontTx/>
              <a:buChar char="•"/>
            </a:pPr>
            <a:r>
              <a:rPr lang="en-US" altLang="en-US" dirty="0">
                <a:latin typeface="Tahoma" panose="020B0604030504040204" pitchFamily="34" charset="0"/>
                <a:cs typeface="Tahoma" panose="020B0604030504040204" pitchFamily="34" charset="0"/>
              </a:rPr>
              <a:t> The number depends on level of exposure and industry</a:t>
            </a:r>
          </a:p>
          <a:p>
            <a:pPr lvl="1">
              <a:spcBef>
                <a:spcPct val="50000"/>
              </a:spcBef>
              <a:buFontTx/>
              <a:buChar char="•"/>
            </a:pPr>
            <a:r>
              <a:rPr lang="en-US" altLang="en-US" dirty="0">
                <a:latin typeface="Tahoma" panose="020B0604030504040204" pitchFamily="34" charset="0"/>
                <a:cs typeface="Tahoma" panose="020B0604030504040204" pitchFamily="34" charset="0"/>
              </a:rPr>
              <a:t> Some workers with </a:t>
            </a:r>
            <a:r>
              <a:rPr lang="en-US" altLang="en-US" dirty="0" err="1">
                <a:latin typeface="Tahoma" panose="020B0604030504040204" pitchFamily="34" charset="0"/>
                <a:cs typeface="Tahoma" panose="020B0604030504040204" pitchFamily="34" charset="0"/>
              </a:rPr>
              <a:t>BeS</a:t>
            </a:r>
            <a:r>
              <a:rPr lang="en-US" altLang="en-US" dirty="0">
                <a:latin typeface="Tahoma" panose="020B0604030504040204" pitchFamily="34" charset="0"/>
                <a:cs typeface="Tahoma" panose="020B0604030504040204" pitchFamily="34" charset="0"/>
              </a:rPr>
              <a:t> had very low exposure </a:t>
            </a:r>
          </a:p>
          <a:p>
            <a:pPr lvl="1">
              <a:spcBef>
                <a:spcPct val="50000"/>
              </a:spcBef>
              <a:buFontTx/>
              <a:buChar char="•"/>
            </a:pPr>
            <a:r>
              <a:rPr lang="en-US" altLang="en-US" dirty="0">
                <a:latin typeface="Tahoma" panose="020B0604030504040204" pitchFamily="34" charset="0"/>
                <a:cs typeface="Tahoma" panose="020B0604030504040204" pitchFamily="34" charset="0"/>
              </a:rPr>
              <a:t> Some workers who are not sensitized on the first test later become </a:t>
            </a:r>
            <a:r>
              <a:rPr lang="en-US" altLang="en-US" dirty="0" err="1">
                <a:latin typeface="Tahoma" panose="020B0604030504040204" pitchFamily="34" charset="0"/>
                <a:cs typeface="Tahoma" panose="020B0604030504040204" pitchFamily="34" charset="0"/>
              </a:rPr>
              <a:t>BeS</a:t>
            </a:r>
            <a:r>
              <a:rPr lang="en-US" altLang="en-US" dirty="0">
                <a:latin typeface="Tahoma" panose="020B0604030504040204" pitchFamily="34" charset="0"/>
                <a:cs typeface="Tahoma" panose="020B0604030504040204" pitchFamily="34" charset="0"/>
              </a:rPr>
              <a:t> </a:t>
            </a:r>
          </a:p>
        </p:txBody>
      </p:sp>
      <p:sp>
        <p:nvSpPr>
          <p:cNvPr id="64526" name="Text Box 24">
            <a:extLst>
              <a:ext uri="{FF2B5EF4-FFF2-40B4-BE49-F238E27FC236}">
                <a16:creationId xmlns:a16="http://schemas.microsoft.com/office/drawing/2014/main" id="{FAF99D2D-D5A4-2C11-3569-D5DB9DF413A7}"/>
              </a:ext>
            </a:extLst>
          </p:cNvPr>
          <p:cNvSpPr txBox="1">
            <a:spLocks noChangeArrowheads="1"/>
          </p:cNvSpPr>
          <p:nvPr/>
        </p:nvSpPr>
        <p:spPr bwMode="auto">
          <a:xfrm>
            <a:off x="5867400" y="1981201"/>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a:latin typeface="Tahoma" panose="020B0604030504040204" pitchFamily="34" charset="0"/>
                <a:cs typeface="Tahoma" panose="020B0604030504040204" pitchFamily="34" charset="0"/>
              </a:rPr>
              <a:t>No immune response</a:t>
            </a:r>
          </a:p>
        </p:txBody>
      </p:sp>
      <p:sp>
        <p:nvSpPr>
          <p:cNvPr id="64527" name="Text Box 25">
            <a:extLst>
              <a:ext uri="{FF2B5EF4-FFF2-40B4-BE49-F238E27FC236}">
                <a16:creationId xmlns:a16="http://schemas.microsoft.com/office/drawing/2014/main" id="{B8067D6B-7400-2DC7-A1E4-B67143063055}"/>
              </a:ext>
            </a:extLst>
          </p:cNvPr>
          <p:cNvSpPr txBox="1">
            <a:spLocks noChangeArrowheads="1"/>
          </p:cNvSpPr>
          <p:nvPr/>
        </p:nvSpPr>
        <p:spPr bwMode="auto">
          <a:xfrm>
            <a:off x="5943600" y="3429000"/>
            <a:ext cx="1066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a:latin typeface="Tahoma" panose="020B0604030504040204" pitchFamily="34" charset="0"/>
                <a:cs typeface="Tahoma" panose="020B0604030504040204" pitchFamily="34" charset="0"/>
              </a:rPr>
              <a:t>Immune response</a:t>
            </a:r>
          </a:p>
          <a:p>
            <a:endParaRPr lang="en-US" altLang="en-US" sz="1600"/>
          </a:p>
        </p:txBody>
      </p:sp>
      <p:sp>
        <p:nvSpPr>
          <p:cNvPr id="64528" name="TextBox 24">
            <a:extLst>
              <a:ext uri="{FF2B5EF4-FFF2-40B4-BE49-F238E27FC236}">
                <a16:creationId xmlns:a16="http://schemas.microsoft.com/office/drawing/2014/main" id="{212C9F9B-DF31-9B94-9E91-9F823247B9F9}"/>
              </a:ext>
            </a:extLst>
          </p:cNvPr>
          <p:cNvSpPr txBox="1">
            <a:spLocks noChangeArrowheads="1"/>
          </p:cNvSpPr>
          <p:nvPr/>
        </p:nvSpPr>
        <p:spPr bwMode="auto">
          <a:xfrm>
            <a:off x="3886200" y="33528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sp>
        <p:nvSpPr>
          <p:cNvPr id="64529" name="TextBox 24">
            <a:extLst>
              <a:ext uri="{FF2B5EF4-FFF2-40B4-BE49-F238E27FC236}">
                <a16:creationId xmlns:a16="http://schemas.microsoft.com/office/drawing/2014/main" id="{FCE353BB-5852-A21C-45C6-218F7F73C08A}"/>
              </a:ext>
            </a:extLst>
          </p:cNvPr>
          <p:cNvSpPr txBox="1">
            <a:spLocks noChangeArrowheads="1"/>
          </p:cNvSpPr>
          <p:nvPr/>
        </p:nvSpPr>
        <p:spPr bwMode="auto">
          <a:xfrm>
            <a:off x="7848600" y="42672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pic>
        <p:nvPicPr>
          <p:cNvPr id="64530" name="Picture 175" descr="File:Dna-split.png">
            <a:hlinkClick r:id="rId4"/>
            <a:extLst>
              <a:ext uri="{FF2B5EF4-FFF2-40B4-BE49-F238E27FC236}">
                <a16:creationId xmlns:a16="http://schemas.microsoft.com/office/drawing/2014/main" id="{E62D0E72-F475-FC4A-439B-5694D1C64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1" y="1579564"/>
            <a:ext cx="14001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1" name="TextBox 24">
            <a:extLst>
              <a:ext uri="{FF2B5EF4-FFF2-40B4-BE49-F238E27FC236}">
                <a16:creationId xmlns:a16="http://schemas.microsoft.com/office/drawing/2014/main" id="{4DC024E5-D62D-A019-7AB9-966368460B22}"/>
              </a:ext>
            </a:extLst>
          </p:cNvPr>
          <p:cNvSpPr txBox="1">
            <a:spLocks noChangeArrowheads="1"/>
          </p:cNvSpPr>
          <p:nvPr/>
        </p:nvSpPr>
        <p:spPr bwMode="auto">
          <a:xfrm>
            <a:off x="1828800" y="3505201"/>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US DOE available under public domain from  </a:t>
            </a:r>
            <a:r>
              <a:rPr lang="en-US" altLang="en-US" sz="600">
                <a:latin typeface="Tahoma" panose="020B0604030504040204" pitchFamily="34" charset="0"/>
                <a:cs typeface="Tahoma" panose="020B0604030504040204" pitchFamily="34" charset="0"/>
                <a:hlinkClick r:id="rId6"/>
              </a:rPr>
              <a:t>Wikimedia Commons </a:t>
            </a:r>
            <a:endParaRPr lang="en-US" altLang="en-US" sz="600">
              <a:latin typeface="Tahoma" panose="020B0604030504040204" pitchFamily="34" charset="0"/>
              <a:cs typeface="Tahoma" panose="020B0604030504040204" pitchFamily="34" charset="0"/>
            </a:endParaRPr>
          </a:p>
        </p:txBody>
      </p:sp>
      <p:grpSp>
        <p:nvGrpSpPr>
          <p:cNvPr id="64532" name="Group 392">
            <a:extLst>
              <a:ext uri="{FF2B5EF4-FFF2-40B4-BE49-F238E27FC236}">
                <a16:creationId xmlns:a16="http://schemas.microsoft.com/office/drawing/2014/main" id="{C99D541E-4795-A7F5-BD6E-7BA9B612E3E5}"/>
              </a:ext>
            </a:extLst>
          </p:cNvPr>
          <p:cNvGrpSpPr>
            <a:grpSpLocks/>
          </p:cNvGrpSpPr>
          <p:nvPr/>
        </p:nvGrpSpPr>
        <p:grpSpPr bwMode="auto">
          <a:xfrm>
            <a:off x="7239000" y="1219200"/>
            <a:ext cx="3086100" cy="3009900"/>
            <a:chOff x="3600" y="768"/>
            <a:chExt cx="1944" cy="1896"/>
          </a:xfrm>
        </p:grpSpPr>
        <p:sp>
          <p:nvSpPr>
            <p:cNvPr id="64567" name="Text Box 26">
              <a:extLst>
                <a:ext uri="{FF2B5EF4-FFF2-40B4-BE49-F238E27FC236}">
                  <a16:creationId xmlns:a16="http://schemas.microsoft.com/office/drawing/2014/main" id="{EFC8D31C-7973-116E-0C47-CF2E34A6148B}"/>
                </a:ext>
              </a:extLst>
            </p:cNvPr>
            <p:cNvSpPr txBox="1">
              <a:spLocks noChangeArrowheads="1"/>
            </p:cNvSpPr>
            <p:nvPr/>
          </p:nvSpPr>
          <p:spPr bwMode="auto">
            <a:xfrm>
              <a:off x="3600" y="768"/>
              <a:ext cx="1944" cy="1896"/>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68" name="Text Box 28">
              <a:extLst>
                <a:ext uri="{FF2B5EF4-FFF2-40B4-BE49-F238E27FC236}">
                  <a16:creationId xmlns:a16="http://schemas.microsoft.com/office/drawing/2014/main" id="{381259EF-48D4-5BAF-75B2-8C4F28EE6F90}"/>
                </a:ext>
              </a:extLst>
            </p:cNvPr>
            <p:cNvSpPr txBox="1">
              <a:spLocks noChangeArrowheads="1"/>
            </p:cNvSpPr>
            <p:nvPr/>
          </p:nvSpPr>
          <p:spPr bwMode="auto">
            <a:xfrm>
              <a:off x="3600" y="2448"/>
              <a:ext cx="1147" cy="192"/>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Aft>
                  <a:spcPts val="1000"/>
                </a:spcAft>
              </a:pPr>
              <a:r>
                <a:rPr lang="en-US" altLang="en-US" sz="1400">
                  <a:latin typeface="Tahoma" panose="020B0604030504040204" pitchFamily="34" charset="0"/>
                </a:rPr>
                <a:t>Beryllium Sensitized</a:t>
              </a:r>
              <a:endParaRPr lang="en-US" altLang="en-US"/>
            </a:p>
          </p:txBody>
        </p:sp>
        <p:sp>
          <p:nvSpPr>
            <p:cNvPr id="64569" name="Text Box 156">
              <a:extLst>
                <a:ext uri="{FF2B5EF4-FFF2-40B4-BE49-F238E27FC236}">
                  <a16:creationId xmlns:a16="http://schemas.microsoft.com/office/drawing/2014/main" id="{EC1115E8-AD3C-90C8-A9BA-3DD25456DFD3}"/>
                </a:ext>
              </a:extLst>
            </p:cNvPr>
            <p:cNvSpPr txBox="1">
              <a:spLocks noChangeArrowheads="1"/>
            </p:cNvSpPr>
            <p:nvPr/>
          </p:nvSpPr>
          <p:spPr bwMode="auto">
            <a:xfrm>
              <a:off x="3792" y="1872"/>
              <a:ext cx="1598" cy="181"/>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Aft>
                  <a:spcPts val="1000"/>
                </a:spcAft>
              </a:pPr>
              <a:r>
                <a:rPr lang="en-US" altLang="en-US" sz="1400">
                  <a:latin typeface="Tahoma" panose="020B0604030504040204" pitchFamily="34" charset="0"/>
                </a:rPr>
                <a:t>Exposed, Non-sensitized</a:t>
              </a:r>
              <a:endParaRPr lang="en-US" altLang="en-US"/>
            </a:p>
          </p:txBody>
        </p:sp>
        <p:grpSp>
          <p:nvGrpSpPr>
            <p:cNvPr id="64570" name="Group 171">
              <a:extLst>
                <a:ext uri="{FF2B5EF4-FFF2-40B4-BE49-F238E27FC236}">
                  <a16:creationId xmlns:a16="http://schemas.microsoft.com/office/drawing/2014/main" id="{D47BAB19-2895-640D-EB9F-0440D3438769}"/>
                </a:ext>
              </a:extLst>
            </p:cNvPr>
            <p:cNvGrpSpPr>
              <a:grpSpLocks/>
            </p:cNvGrpSpPr>
            <p:nvPr/>
          </p:nvGrpSpPr>
          <p:grpSpPr bwMode="auto">
            <a:xfrm>
              <a:off x="5136" y="2112"/>
              <a:ext cx="130" cy="302"/>
              <a:chOff x="1845" y="1860"/>
              <a:chExt cx="330" cy="900"/>
            </a:xfrm>
          </p:grpSpPr>
          <p:sp>
            <p:nvSpPr>
              <p:cNvPr id="64776" name="Oval 172">
                <a:extLst>
                  <a:ext uri="{FF2B5EF4-FFF2-40B4-BE49-F238E27FC236}">
                    <a16:creationId xmlns:a16="http://schemas.microsoft.com/office/drawing/2014/main" id="{AC1396F3-3C01-58FB-98B4-5ACC23718B6F}"/>
                  </a:ext>
                </a:extLst>
              </p:cNvPr>
              <p:cNvSpPr>
                <a:spLocks noChangeArrowheads="1"/>
              </p:cNvSpPr>
              <p:nvPr/>
            </p:nvSpPr>
            <p:spPr bwMode="auto">
              <a:xfrm>
                <a:off x="1880" y="1860"/>
                <a:ext cx="239" cy="316"/>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77" name="AutoShape 173">
                <a:extLst>
                  <a:ext uri="{FF2B5EF4-FFF2-40B4-BE49-F238E27FC236}">
                    <a16:creationId xmlns:a16="http://schemas.microsoft.com/office/drawing/2014/main" id="{8A017A03-65AE-9F52-C2AC-DDF541861177}"/>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78" name="AutoShape 174">
                <a:extLst>
                  <a:ext uri="{FF2B5EF4-FFF2-40B4-BE49-F238E27FC236}">
                    <a16:creationId xmlns:a16="http://schemas.microsoft.com/office/drawing/2014/main" id="{B2AFF66F-75E6-32E6-6510-FA558954A8B4}"/>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79" name="AutoShape 175">
                <a:extLst>
                  <a:ext uri="{FF2B5EF4-FFF2-40B4-BE49-F238E27FC236}">
                    <a16:creationId xmlns:a16="http://schemas.microsoft.com/office/drawing/2014/main" id="{D4FB9574-7975-F841-8AE4-F8D63A1FBB15}"/>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80" name="AutoShape 176">
                <a:extLst>
                  <a:ext uri="{FF2B5EF4-FFF2-40B4-BE49-F238E27FC236}">
                    <a16:creationId xmlns:a16="http://schemas.microsoft.com/office/drawing/2014/main" id="{ABD20A39-A25D-5878-9925-BBA301F7E231}"/>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64571" name="Text Box 177">
              <a:extLst>
                <a:ext uri="{FF2B5EF4-FFF2-40B4-BE49-F238E27FC236}">
                  <a16:creationId xmlns:a16="http://schemas.microsoft.com/office/drawing/2014/main" id="{D4F55F31-290F-D87A-390D-611A7EDA59AE}"/>
                </a:ext>
              </a:extLst>
            </p:cNvPr>
            <p:cNvSpPr txBox="1">
              <a:spLocks noChangeArrowheads="1"/>
            </p:cNvSpPr>
            <p:nvPr/>
          </p:nvSpPr>
          <p:spPr bwMode="auto">
            <a:xfrm>
              <a:off x="5040" y="2448"/>
              <a:ext cx="378" cy="176"/>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Aft>
                  <a:spcPts val="1000"/>
                </a:spcAft>
              </a:pPr>
              <a:r>
                <a:rPr lang="en-US" altLang="en-US" sz="1400">
                  <a:latin typeface="Tahoma" panose="020B0604030504040204" pitchFamily="34" charset="0"/>
                </a:rPr>
                <a:t>CBD</a:t>
              </a:r>
              <a:endParaRPr lang="en-US" altLang="en-US"/>
            </a:p>
          </p:txBody>
        </p:sp>
        <p:grpSp>
          <p:nvGrpSpPr>
            <p:cNvPr id="64572" name="Group 403">
              <a:extLst>
                <a:ext uri="{FF2B5EF4-FFF2-40B4-BE49-F238E27FC236}">
                  <a16:creationId xmlns:a16="http://schemas.microsoft.com/office/drawing/2014/main" id="{DBBA436F-82AD-AD7E-0CEB-2A47BDA28263}"/>
                </a:ext>
              </a:extLst>
            </p:cNvPr>
            <p:cNvGrpSpPr>
              <a:grpSpLocks/>
            </p:cNvGrpSpPr>
            <p:nvPr/>
          </p:nvGrpSpPr>
          <p:grpSpPr bwMode="auto">
            <a:xfrm>
              <a:off x="3792" y="864"/>
              <a:ext cx="1620" cy="978"/>
              <a:chOff x="1056" y="624"/>
              <a:chExt cx="1620" cy="978"/>
            </a:xfrm>
          </p:grpSpPr>
          <p:grpSp>
            <p:nvGrpSpPr>
              <p:cNvPr id="64593" name="Group 34">
                <a:extLst>
                  <a:ext uri="{FF2B5EF4-FFF2-40B4-BE49-F238E27FC236}">
                    <a16:creationId xmlns:a16="http://schemas.microsoft.com/office/drawing/2014/main" id="{16B32F54-276B-02F9-0E1F-FB3D977F9A6D}"/>
                  </a:ext>
                </a:extLst>
              </p:cNvPr>
              <p:cNvGrpSpPr>
                <a:grpSpLocks/>
              </p:cNvGrpSpPr>
              <p:nvPr/>
            </p:nvGrpSpPr>
            <p:grpSpPr bwMode="auto">
              <a:xfrm>
                <a:off x="1056" y="624"/>
                <a:ext cx="1620" cy="301"/>
                <a:chOff x="1845" y="1860"/>
                <a:chExt cx="4110" cy="900"/>
              </a:xfrm>
            </p:grpSpPr>
            <p:grpSp>
              <p:nvGrpSpPr>
                <p:cNvPr id="64716" name="Group 35">
                  <a:extLst>
                    <a:ext uri="{FF2B5EF4-FFF2-40B4-BE49-F238E27FC236}">
                      <a16:creationId xmlns:a16="http://schemas.microsoft.com/office/drawing/2014/main" id="{A66D2B60-4B98-DAEF-2E77-F0775AEC0684}"/>
                    </a:ext>
                  </a:extLst>
                </p:cNvPr>
                <p:cNvGrpSpPr>
                  <a:grpSpLocks/>
                </p:cNvGrpSpPr>
                <p:nvPr/>
              </p:nvGrpSpPr>
              <p:grpSpPr bwMode="auto">
                <a:xfrm>
                  <a:off x="1845" y="1860"/>
                  <a:ext cx="330" cy="900"/>
                  <a:chOff x="1845" y="1860"/>
                  <a:chExt cx="330" cy="900"/>
                </a:xfrm>
              </p:grpSpPr>
              <p:sp>
                <p:nvSpPr>
                  <p:cNvPr id="64771" name="Oval 36">
                    <a:extLst>
                      <a:ext uri="{FF2B5EF4-FFF2-40B4-BE49-F238E27FC236}">
                        <a16:creationId xmlns:a16="http://schemas.microsoft.com/office/drawing/2014/main" id="{78251AA1-F6B5-99BA-A42C-D59F3145149D}"/>
                      </a:ext>
                    </a:extLst>
                  </p:cNvPr>
                  <p:cNvSpPr>
                    <a:spLocks noChangeArrowheads="1"/>
                  </p:cNvSpPr>
                  <p:nvPr/>
                </p:nvSpPr>
                <p:spPr bwMode="auto">
                  <a:xfrm>
                    <a:off x="1860" y="1860"/>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72" name="AutoShape 37">
                    <a:extLst>
                      <a:ext uri="{FF2B5EF4-FFF2-40B4-BE49-F238E27FC236}">
                        <a16:creationId xmlns:a16="http://schemas.microsoft.com/office/drawing/2014/main" id="{9C90D374-99D1-CA01-1EB0-D584A62D9ACF}"/>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73" name="AutoShape 38">
                    <a:extLst>
                      <a:ext uri="{FF2B5EF4-FFF2-40B4-BE49-F238E27FC236}">
                        <a16:creationId xmlns:a16="http://schemas.microsoft.com/office/drawing/2014/main" id="{F372EB94-F184-8388-F52C-9B5194D1A242}"/>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74" name="AutoShape 39">
                    <a:extLst>
                      <a:ext uri="{FF2B5EF4-FFF2-40B4-BE49-F238E27FC236}">
                        <a16:creationId xmlns:a16="http://schemas.microsoft.com/office/drawing/2014/main" id="{3C4EDC94-7BAE-2141-F716-9160C47A0804}"/>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75" name="AutoShape 40">
                    <a:extLst>
                      <a:ext uri="{FF2B5EF4-FFF2-40B4-BE49-F238E27FC236}">
                        <a16:creationId xmlns:a16="http://schemas.microsoft.com/office/drawing/2014/main" id="{E525B6A7-DA03-BB9A-4ABB-F9930518BDF5}"/>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17" name="Group 41">
                  <a:extLst>
                    <a:ext uri="{FF2B5EF4-FFF2-40B4-BE49-F238E27FC236}">
                      <a16:creationId xmlns:a16="http://schemas.microsoft.com/office/drawing/2014/main" id="{F0F1CC2B-97F2-2EFC-D52F-AD9C4E2D04DF}"/>
                    </a:ext>
                  </a:extLst>
                </p:cNvPr>
                <p:cNvGrpSpPr>
                  <a:grpSpLocks/>
                </p:cNvGrpSpPr>
                <p:nvPr/>
              </p:nvGrpSpPr>
              <p:grpSpPr bwMode="auto">
                <a:xfrm>
                  <a:off x="2235" y="1860"/>
                  <a:ext cx="330" cy="900"/>
                  <a:chOff x="1845" y="1860"/>
                  <a:chExt cx="330" cy="900"/>
                </a:xfrm>
              </p:grpSpPr>
              <p:sp>
                <p:nvSpPr>
                  <p:cNvPr id="64766" name="Oval 42">
                    <a:extLst>
                      <a:ext uri="{FF2B5EF4-FFF2-40B4-BE49-F238E27FC236}">
                        <a16:creationId xmlns:a16="http://schemas.microsoft.com/office/drawing/2014/main" id="{42E31BA6-FBD5-A220-A1AA-AF92D341833F}"/>
                      </a:ext>
                    </a:extLst>
                  </p:cNvPr>
                  <p:cNvSpPr>
                    <a:spLocks noChangeArrowheads="1"/>
                  </p:cNvSpPr>
                  <p:nvPr/>
                </p:nvSpPr>
                <p:spPr bwMode="auto">
                  <a:xfrm>
                    <a:off x="1861" y="1860"/>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67" name="AutoShape 43">
                    <a:extLst>
                      <a:ext uri="{FF2B5EF4-FFF2-40B4-BE49-F238E27FC236}">
                        <a16:creationId xmlns:a16="http://schemas.microsoft.com/office/drawing/2014/main" id="{8BCA9649-6019-77BE-C929-90B2F5364A94}"/>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68" name="AutoShape 44">
                    <a:extLst>
                      <a:ext uri="{FF2B5EF4-FFF2-40B4-BE49-F238E27FC236}">
                        <a16:creationId xmlns:a16="http://schemas.microsoft.com/office/drawing/2014/main" id="{C916928E-CC74-CC68-F940-D673AB0B8EEF}"/>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69" name="AutoShape 45">
                    <a:extLst>
                      <a:ext uri="{FF2B5EF4-FFF2-40B4-BE49-F238E27FC236}">
                        <a16:creationId xmlns:a16="http://schemas.microsoft.com/office/drawing/2014/main" id="{D4B30320-8020-5248-3AD4-555E56D4F7C0}"/>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70" name="AutoShape 46">
                    <a:extLst>
                      <a:ext uri="{FF2B5EF4-FFF2-40B4-BE49-F238E27FC236}">
                        <a16:creationId xmlns:a16="http://schemas.microsoft.com/office/drawing/2014/main" id="{36A699D9-0DD1-DFA3-590A-6056CC106430}"/>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18" name="Group 47">
                  <a:extLst>
                    <a:ext uri="{FF2B5EF4-FFF2-40B4-BE49-F238E27FC236}">
                      <a16:creationId xmlns:a16="http://schemas.microsoft.com/office/drawing/2014/main" id="{6227608E-4407-0260-224A-48753E03524D}"/>
                    </a:ext>
                  </a:extLst>
                </p:cNvPr>
                <p:cNvGrpSpPr>
                  <a:grpSpLocks/>
                </p:cNvGrpSpPr>
                <p:nvPr/>
              </p:nvGrpSpPr>
              <p:grpSpPr bwMode="auto">
                <a:xfrm>
                  <a:off x="2655" y="1860"/>
                  <a:ext cx="330" cy="900"/>
                  <a:chOff x="1845" y="1860"/>
                  <a:chExt cx="330" cy="900"/>
                </a:xfrm>
              </p:grpSpPr>
              <p:sp>
                <p:nvSpPr>
                  <p:cNvPr id="64761" name="Oval 48">
                    <a:extLst>
                      <a:ext uri="{FF2B5EF4-FFF2-40B4-BE49-F238E27FC236}">
                        <a16:creationId xmlns:a16="http://schemas.microsoft.com/office/drawing/2014/main" id="{8A456F5D-6F9A-2503-AC89-386ABAF13D7C}"/>
                      </a:ext>
                    </a:extLst>
                  </p:cNvPr>
                  <p:cNvSpPr>
                    <a:spLocks noChangeArrowheads="1"/>
                  </p:cNvSpPr>
                  <p:nvPr/>
                </p:nvSpPr>
                <p:spPr bwMode="auto">
                  <a:xfrm>
                    <a:off x="1860" y="1860"/>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62" name="AutoShape 49">
                    <a:extLst>
                      <a:ext uri="{FF2B5EF4-FFF2-40B4-BE49-F238E27FC236}">
                        <a16:creationId xmlns:a16="http://schemas.microsoft.com/office/drawing/2014/main" id="{D21A6A77-DDEE-3FBF-D7AB-AB924BF9A5DB}"/>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63" name="AutoShape 50">
                    <a:extLst>
                      <a:ext uri="{FF2B5EF4-FFF2-40B4-BE49-F238E27FC236}">
                        <a16:creationId xmlns:a16="http://schemas.microsoft.com/office/drawing/2014/main" id="{85486C85-DB5B-E642-5950-EFFBE7E76152}"/>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64" name="AutoShape 51">
                    <a:extLst>
                      <a:ext uri="{FF2B5EF4-FFF2-40B4-BE49-F238E27FC236}">
                        <a16:creationId xmlns:a16="http://schemas.microsoft.com/office/drawing/2014/main" id="{D6DB031F-FF55-C849-8DE7-2CFA436C2F22}"/>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65" name="AutoShape 52">
                    <a:extLst>
                      <a:ext uri="{FF2B5EF4-FFF2-40B4-BE49-F238E27FC236}">
                        <a16:creationId xmlns:a16="http://schemas.microsoft.com/office/drawing/2014/main" id="{F18BC85E-9ABA-731B-328C-4EEAB47C115E}"/>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19" name="Group 53">
                  <a:extLst>
                    <a:ext uri="{FF2B5EF4-FFF2-40B4-BE49-F238E27FC236}">
                      <a16:creationId xmlns:a16="http://schemas.microsoft.com/office/drawing/2014/main" id="{810F24E8-F0DE-78E6-3B67-AB6601FA6A53}"/>
                    </a:ext>
                  </a:extLst>
                </p:cNvPr>
                <p:cNvGrpSpPr>
                  <a:grpSpLocks/>
                </p:cNvGrpSpPr>
                <p:nvPr/>
              </p:nvGrpSpPr>
              <p:grpSpPr bwMode="auto">
                <a:xfrm>
                  <a:off x="3120" y="1860"/>
                  <a:ext cx="330" cy="900"/>
                  <a:chOff x="1845" y="1860"/>
                  <a:chExt cx="330" cy="900"/>
                </a:xfrm>
              </p:grpSpPr>
              <p:sp>
                <p:nvSpPr>
                  <p:cNvPr id="64756" name="Oval 54">
                    <a:extLst>
                      <a:ext uri="{FF2B5EF4-FFF2-40B4-BE49-F238E27FC236}">
                        <a16:creationId xmlns:a16="http://schemas.microsoft.com/office/drawing/2014/main" id="{3A55AD3A-7BC5-BBFB-0730-3823952AB7A8}"/>
                      </a:ext>
                    </a:extLst>
                  </p:cNvPr>
                  <p:cNvSpPr>
                    <a:spLocks noChangeArrowheads="1"/>
                  </p:cNvSpPr>
                  <p:nvPr/>
                </p:nvSpPr>
                <p:spPr bwMode="auto">
                  <a:xfrm>
                    <a:off x="1864" y="1860"/>
                    <a:ext cx="241"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57" name="AutoShape 55">
                    <a:extLst>
                      <a:ext uri="{FF2B5EF4-FFF2-40B4-BE49-F238E27FC236}">
                        <a16:creationId xmlns:a16="http://schemas.microsoft.com/office/drawing/2014/main" id="{E0560855-4ADC-3065-88AE-35C1C85FFCDC}"/>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58" name="AutoShape 56">
                    <a:extLst>
                      <a:ext uri="{FF2B5EF4-FFF2-40B4-BE49-F238E27FC236}">
                        <a16:creationId xmlns:a16="http://schemas.microsoft.com/office/drawing/2014/main" id="{B1DE7871-2140-D46B-9AB4-7304B67743C3}"/>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59" name="AutoShape 57">
                    <a:extLst>
                      <a:ext uri="{FF2B5EF4-FFF2-40B4-BE49-F238E27FC236}">
                        <a16:creationId xmlns:a16="http://schemas.microsoft.com/office/drawing/2014/main" id="{9E5D4518-8F29-CDCF-0177-20B77A59061D}"/>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60" name="AutoShape 58">
                    <a:extLst>
                      <a:ext uri="{FF2B5EF4-FFF2-40B4-BE49-F238E27FC236}">
                        <a16:creationId xmlns:a16="http://schemas.microsoft.com/office/drawing/2014/main" id="{B489B241-B3C6-25A6-A321-A752E77B7CD9}"/>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20" name="Group 59">
                  <a:extLst>
                    <a:ext uri="{FF2B5EF4-FFF2-40B4-BE49-F238E27FC236}">
                      <a16:creationId xmlns:a16="http://schemas.microsoft.com/office/drawing/2014/main" id="{4A24AE1B-E749-01B2-20AF-B671A99F8886}"/>
                    </a:ext>
                  </a:extLst>
                </p:cNvPr>
                <p:cNvGrpSpPr>
                  <a:grpSpLocks/>
                </p:cNvGrpSpPr>
                <p:nvPr/>
              </p:nvGrpSpPr>
              <p:grpSpPr bwMode="auto">
                <a:xfrm>
                  <a:off x="3540" y="1860"/>
                  <a:ext cx="330" cy="900"/>
                  <a:chOff x="1845" y="1860"/>
                  <a:chExt cx="330" cy="900"/>
                </a:xfrm>
              </p:grpSpPr>
              <p:sp>
                <p:nvSpPr>
                  <p:cNvPr id="64751" name="Oval 60">
                    <a:extLst>
                      <a:ext uri="{FF2B5EF4-FFF2-40B4-BE49-F238E27FC236}">
                        <a16:creationId xmlns:a16="http://schemas.microsoft.com/office/drawing/2014/main" id="{22C5EC0F-B882-A6AF-63C6-781535451421}"/>
                      </a:ext>
                    </a:extLst>
                  </p:cNvPr>
                  <p:cNvSpPr>
                    <a:spLocks noChangeArrowheads="1"/>
                  </p:cNvSpPr>
                  <p:nvPr/>
                </p:nvSpPr>
                <p:spPr bwMode="auto">
                  <a:xfrm>
                    <a:off x="1861" y="1860"/>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52" name="AutoShape 61">
                    <a:extLst>
                      <a:ext uri="{FF2B5EF4-FFF2-40B4-BE49-F238E27FC236}">
                        <a16:creationId xmlns:a16="http://schemas.microsoft.com/office/drawing/2014/main" id="{1830143F-7012-9F38-90FA-6D66F337A5A0}"/>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53" name="AutoShape 62">
                    <a:extLst>
                      <a:ext uri="{FF2B5EF4-FFF2-40B4-BE49-F238E27FC236}">
                        <a16:creationId xmlns:a16="http://schemas.microsoft.com/office/drawing/2014/main" id="{2A31C1AC-EE8A-6F17-C93A-DC2CC43E3E07}"/>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54" name="AutoShape 63">
                    <a:extLst>
                      <a:ext uri="{FF2B5EF4-FFF2-40B4-BE49-F238E27FC236}">
                        <a16:creationId xmlns:a16="http://schemas.microsoft.com/office/drawing/2014/main" id="{90CE149A-3EC3-0460-44F7-9E4590614BD7}"/>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55" name="AutoShape 64">
                    <a:extLst>
                      <a:ext uri="{FF2B5EF4-FFF2-40B4-BE49-F238E27FC236}">
                        <a16:creationId xmlns:a16="http://schemas.microsoft.com/office/drawing/2014/main" id="{8A27CC01-CE7F-4121-C5A1-F67117442549}"/>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21" name="Group 65">
                  <a:extLst>
                    <a:ext uri="{FF2B5EF4-FFF2-40B4-BE49-F238E27FC236}">
                      <a16:creationId xmlns:a16="http://schemas.microsoft.com/office/drawing/2014/main" id="{2DC32127-C5C9-C3BC-C40D-B842D707B1DF}"/>
                    </a:ext>
                  </a:extLst>
                </p:cNvPr>
                <p:cNvGrpSpPr>
                  <a:grpSpLocks/>
                </p:cNvGrpSpPr>
                <p:nvPr/>
              </p:nvGrpSpPr>
              <p:grpSpPr bwMode="auto">
                <a:xfrm>
                  <a:off x="3945" y="1860"/>
                  <a:ext cx="330" cy="900"/>
                  <a:chOff x="1845" y="1860"/>
                  <a:chExt cx="330" cy="900"/>
                </a:xfrm>
              </p:grpSpPr>
              <p:sp>
                <p:nvSpPr>
                  <p:cNvPr id="64746" name="Oval 66">
                    <a:extLst>
                      <a:ext uri="{FF2B5EF4-FFF2-40B4-BE49-F238E27FC236}">
                        <a16:creationId xmlns:a16="http://schemas.microsoft.com/office/drawing/2014/main" id="{CD807603-556B-3045-2DBC-786128B6ECB7}"/>
                      </a:ext>
                    </a:extLst>
                  </p:cNvPr>
                  <p:cNvSpPr>
                    <a:spLocks noChangeArrowheads="1"/>
                  </p:cNvSpPr>
                  <p:nvPr/>
                </p:nvSpPr>
                <p:spPr bwMode="auto">
                  <a:xfrm>
                    <a:off x="1864" y="1860"/>
                    <a:ext cx="241"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47" name="AutoShape 67">
                    <a:extLst>
                      <a:ext uri="{FF2B5EF4-FFF2-40B4-BE49-F238E27FC236}">
                        <a16:creationId xmlns:a16="http://schemas.microsoft.com/office/drawing/2014/main" id="{C3C96FDF-2653-D490-FFB3-5E41BD8C2309}"/>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48" name="AutoShape 68">
                    <a:extLst>
                      <a:ext uri="{FF2B5EF4-FFF2-40B4-BE49-F238E27FC236}">
                        <a16:creationId xmlns:a16="http://schemas.microsoft.com/office/drawing/2014/main" id="{4875D51B-51F5-DA45-6B3C-51BDF2A6A7C1}"/>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49" name="AutoShape 69">
                    <a:extLst>
                      <a:ext uri="{FF2B5EF4-FFF2-40B4-BE49-F238E27FC236}">
                        <a16:creationId xmlns:a16="http://schemas.microsoft.com/office/drawing/2014/main" id="{C2D70ED4-38F9-6914-1194-BD447E05E48A}"/>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50" name="AutoShape 70">
                    <a:extLst>
                      <a:ext uri="{FF2B5EF4-FFF2-40B4-BE49-F238E27FC236}">
                        <a16:creationId xmlns:a16="http://schemas.microsoft.com/office/drawing/2014/main" id="{884CC99B-385A-48E7-B505-0058F4CA6F05}"/>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22" name="Group 71">
                  <a:extLst>
                    <a:ext uri="{FF2B5EF4-FFF2-40B4-BE49-F238E27FC236}">
                      <a16:creationId xmlns:a16="http://schemas.microsoft.com/office/drawing/2014/main" id="{302EFB24-BE57-9D03-8631-CAA5B8074505}"/>
                    </a:ext>
                  </a:extLst>
                </p:cNvPr>
                <p:cNvGrpSpPr>
                  <a:grpSpLocks/>
                </p:cNvGrpSpPr>
                <p:nvPr/>
              </p:nvGrpSpPr>
              <p:grpSpPr bwMode="auto">
                <a:xfrm>
                  <a:off x="4350" y="1860"/>
                  <a:ext cx="330" cy="900"/>
                  <a:chOff x="1845" y="1860"/>
                  <a:chExt cx="330" cy="900"/>
                </a:xfrm>
              </p:grpSpPr>
              <p:sp>
                <p:nvSpPr>
                  <p:cNvPr id="64741" name="Oval 72">
                    <a:extLst>
                      <a:ext uri="{FF2B5EF4-FFF2-40B4-BE49-F238E27FC236}">
                        <a16:creationId xmlns:a16="http://schemas.microsoft.com/office/drawing/2014/main" id="{26098C68-F586-61C9-9180-5FCBB59E4C0D}"/>
                      </a:ext>
                    </a:extLst>
                  </p:cNvPr>
                  <p:cNvSpPr>
                    <a:spLocks noChangeArrowheads="1"/>
                  </p:cNvSpPr>
                  <p:nvPr/>
                </p:nvSpPr>
                <p:spPr bwMode="auto">
                  <a:xfrm>
                    <a:off x="1860" y="1860"/>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42" name="AutoShape 73">
                    <a:extLst>
                      <a:ext uri="{FF2B5EF4-FFF2-40B4-BE49-F238E27FC236}">
                        <a16:creationId xmlns:a16="http://schemas.microsoft.com/office/drawing/2014/main" id="{59903185-1F91-0608-456C-F98A414125CC}"/>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43" name="AutoShape 74">
                    <a:extLst>
                      <a:ext uri="{FF2B5EF4-FFF2-40B4-BE49-F238E27FC236}">
                        <a16:creationId xmlns:a16="http://schemas.microsoft.com/office/drawing/2014/main" id="{52DECE57-4F9D-EAC4-0F3C-C7BE837ADED9}"/>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44" name="AutoShape 75">
                    <a:extLst>
                      <a:ext uri="{FF2B5EF4-FFF2-40B4-BE49-F238E27FC236}">
                        <a16:creationId xmlns:a16="http://schemas.microsoft.com/office/drawing/2014/main" id="{3FB40C9D-9FD3-A5D7-C67D-655D7A354FB2}"/>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45" name="AutoShape 76">
                    <a:extLst>
                      <a:ext uri="{FF2B5EF4-FFF2-40B4-BE49-F238E27FC236}">
                        <a16:creationId xmlns:a16="http://schemas.microsoft.com/office/drawing/2014/main" id="{5C032B3E-D9B9-E912-B6F5-708682B25756}"/>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23" name="Group 77">
                  <a:extLst>
                    <a:ext uri="{FF2B5EF4-FFF2-40B4-BE49-F238E27FC236}">
                      <a16:creationId xmlns:a16="http://schemas.microsoft.com/office/drawing/2014/main" id="{E867E5B1-CD19-D070-50D4-329BCB62DBD0}"/>
                    </a:ext>
                  </a:extLst>
                </p:cNvPr>
                <p:cNvGrpSpPr>
                  <a:grpSpLocks/>
                </p:cNvGrpSpPr>
                <p:nvPr/>
              </p:nvGrpSpPr>
              <p:grpSpPr bwMode="auto">
                <a:xfrm>
                  <a:off x="4755" y="1860"/>
                  <a:ext cx="330" cy="900"/>
                  <a:chOff x="1845" y="1860"/>
                  <a:chExt cx="330" cy="900"/>
                </a:xfrm>
              </p:grpSpPr>
              <p:sp>
                <p:nvSpPr>
                  <p:cNvPr id="64736" name="Oval 78">
                    <a:extLst>
                      <a:ext uri="{FF2B5EF4-FFF2-40B4-BE49-F238E27FC236}">
                        <a16:creationId xmlns:a16="http://schemas.microsoft.com/office/drawing/2014/main" id="{6FFCE88B-FE5A-DD4F-3D27-CF08CACFC972}"/>
                      </a:ext>
                    </a:extLst>
                  </p:cNvPr>
                  <p:cNvSpPr>
                    <a:spLocks noChangeArrowheads="1"/>
                  </p:cNvSpPr>
                  <p:nvPr/>
                </p:nvSpPr>
                <p:spPr bwMode="auto">
                  <a:xfrm>
                    <a:off x="1864" y="1860"/>
                    <a:ext cx="241"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37" name="AutoShape 79">
                    <a:extLst>
                      <a:ext uri="{FF2B5EF4-FFF2-40B4-BE49-F238E27FC236}">
                        <a16:creationId xmlns:a16="http://schemas.microsoft.com/office/drawing/2014/main" id="{D0BA680C-6613-F114-916C-AC9BA858751E}"/>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38" name="AutoShape 80">
                    <a:extLst>
                      <a:ext uri="{FF2B5EF4-FFF2-40B4-BE49-F238E27FC236}">
                        <a16:creationId xmlns:a16="http://schemas.microsoft.com/office/drawing/2014/main" id="{EC0BD76F-E1F2-22FD-EB91-FFB98535E6B1}"/>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39" name="AutoShape 81">
                    <a:extLst>
                      <a:ext uri="{FF2B5EF4-FFF2-40B4-BE49-F238E27FC236}">
                        <a16:creationId xmlns:a16="http://schemas.microsoft.com/office/drawing/2014/main" id="{4DDCA313-096F-19B0-014B-358EBC388658}"/>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40" name="AutoShape 82">
                    <a:extLst>
                      <a:ext uri="{FF2B5EF4-FFF2-40B4-BE49-F238E27FC236}">
                        <a16:creationId xmlns:a16="http://schemas.microsoft.com/office/drawing/2014/main" id="{EEA10F80-AE6B-DF7C-1DD5-F309A4A3DCF3}"/>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24" name="Group 83">
                  <a:extLst>
                    <a:ext uri="{FF2B5EF4-FFF2-40B4-BE49-F238E27FC236}">
                      <a16:creationId xmlns:a16="http://schemas.microsoft.com/office/drawing/2014/main" id="{B2F32C46-29E1-D6ED-BA17-07048A4381C7}"/>
                    </a:ext>
                  </a:extLst>
                </p:cNvPr>
                <p:cNvGrpSpPr>
                  <a:grpSpLocks/>
                </p:cNvGrpSpPr>
                <p:nvPr/>
              </p:nvGrpSpPr>
              <p:grpSpPr bwMode="auto">
                <a:xfrm>
                  <a:off x="5190" y="1860"/>
                  <a:ext cx="330" cy="900"/>
                  <a:chOff x="1845" y="1860"/>
                  <a:chExt cx="330" cy="900"/>
                </a:xfrm>
              </p:grpSpPr>
              <p:sp>
                <p:nvSpPr>
                  <p:cNvPr id="64731" name="Oval 84">
                    <a:extLst>
                      <a:ext uri="{FF2B5EF4-FFF2-40B4-BE49-F238E27FC236}">
                        <a16:creationId xmlns:a16="http://schemas.microsoft.com/office/drawing/2014/main" id="{812B0AEF-5A23-74D9-C5ED-BBCFEE951EF8}"/>
                      </a:ext>
                    </a:extLst>
                  </p:cNvPr>
                  <p:cNvSpPr>
                    <a:spLocks noChangeArrowheads="1"/>
                  </p:cNvSpPr>
                  <p:nvPr/>
                </p:nvSpPr>
                <p:spPr bwMode="auto">
                  <a:xfrm>
                    <a:off x="1861" y="1860"/>
                    <a:ext cx="25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32" name="AutoShape 85">
                    <a:extLst>
                      <a:ext uri="{FF2B5EF4-FFF2-40B4-BE49-F238E27FC236}">
                        <a16:creationId xmlns:a16="http://schemas.microsoft.com/office/drawing/2014/main" id="{AA8B6936-E6D9-D491-0190-04C8A815576B}"/>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33" name="AutoShape 86">
                    <a:extLst>
                      <a:ext uri="{FF2B5EF4-FFF2-40B4-BE49-F238E27FC236}">
                        <a16:creationId xmlns:a16="http://schemas.microsoft.com/office/drawing/2014/main" id="{295E1C86-4CBA-E000-D08E-B7931423BD4B}"/>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34" name="AutoShape 87">
                    <a:extLst>
                      <a:ext uri="{FF2B5EF4-FFF2-40B4-BE49-F238E27FC236}">
                        <a16:creationId xmlns:a16="http://schemas.microsoft.com/office/drawing/2014/main" id="{A92EA6EB-EAA4-CB3A-E061-9CAC537EA75A}"/>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35" name="AutoShape 88">
                    <a:extLst>
                      <a:ext uri="{FF2B5EF4-FFF2-40B4-BE49-F238E27FC236}">
                        <a16:creationId xmlns:a16="http://schemas.microsoft.com/office/drawing/2014/main" id="{4836D474-6FF0-61B6-CD31-194145719E13}"/>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725" name="Group 89">
                  <a:extLst>
                    <a:ext uri="{FF2B5EF4-FFF2-40B4-BE49-F238E27FC236}">
                      <a16:creationId xmlns:a16="http://schemas.microsoft.com/office/drawing/2014/main" id="{5F760F71-8393-4835-E746-112A54B58362}"/>
                    </a:ext>
                  </a:extLst>
                </p:cNvPr>
                <p:cNvGrpSpPr>
                  <a:grpSpLocks/>
                </p:cNvGrpSpPr>
                <p:nvPr/>
              </p:nvGrpSpPr>
              <p:grpSpPr bwMode="auto">
                <a:xfrm>
                  <a:off x="5625" y="1860"/>
                  <a:ext cx="330" cy="900"/>
                  <a:chOff x="1845" y="1860"/>
                  <a:chExt cx="330" cy="900"/>
                </a:xfrm>
              </p:grpSpPr>
              <p:sp>
                <p:nvSpPr>
                  <p:cNvPr id="64726" name="Oval 90">
                    <a:extLst>
                      <a:ext uri="{FF2B5EF4-FFF2-40B4-BE49-F238E27FC236}">
                        <a16:creationId xmlns:a16="http://schemas.microsoft.com/office/drawing/2014/main" id="{D26396D2-1DAE-E42D-6155-38D8CA1DD659}"/>
                      </a:ext>
                    </a:extLst>
                  </p:cNvPr>
                  <p:cNvSpPr>
                    <a:spLocks noChangeArrowheads="1"/>
                  </p:cNvSpPr>
                  <p:nvPr/>
                </p:nvSpPr>
                <p:spPr bwMode="auto">
                  <a:xfrm>
                    <a:off x="1880" y="1860"/>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27" name="AutoShape 91">
                    <a:extLst>
                      <a:ext uri="{FF2B5EF4-FFF2-40B4-BE49-F238E27FC236}">
                        <a16:creationId xmlns:a16="http://schemas.microsoft.com/office/drawing/2014/main" id="{ED49AC56-3860-6105-9A73-542CE34E67F0}"/>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28" name="AutoShape 92">
                    <a:extLst>
                      <a:ext uri="{FF2B5EF4-FFF2-40B4-BE49-F238E27FC236}">
                        <a16:creationId xmlns:a16="http://schemas.microsoft.com/office/drawing/2014/main" id="{02546DCC-90AE-8D59-9A0C-6964380BCE34}"/>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29" name="AutoShape 93">
                    <a:extLst>
                      <a:ext uri="{FF2B5EF4-FFF2-40B4-BE49-F238E27FC236}">
                        <a16:creationId xmlns:a16="http://schemas.microsoft.com/office/drawing/2014/main" id="{EEA5B4FA-C8DE-624C-482C-D6DB8168EF8D}"/>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30" name="AutoShape 94">
                    <a:extLst>
                      <a:ext uri="{FF2B5EF4-FFF2-40B4-BE49-F238E27FC236}">
                        <a16:creationId xmlns:a16="http://schemas.microsoft.com/office/drawing/2014/main" id="{5B7E8FBF-2AD8-210D-49A2-45F44AFCDBAE}"/>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grpSp>
            <p:nvGrpSpPr>
              <p:cNvPr id="64594" name="Group 95">
                <a:extLst>
                  <a:ext uri="{FF2B5EF4-FFF2-40B4-BE49-F238E27FC236}">
                    <a16:creationId xmlns:a16="http://schemas.microsoft.com/office/drawing/2014/main" id="{AD38C744-7BE5-DCC2-48B3-51B1E3771FF4}"/>
                  </a:ext>
                </a:extLst>
              </p:cNvPr>
              <p:cNvGrpSpPr>
                <a:grpSpLocks/>
              </p:cNvGrpSpPr>
              <p:nvPr/>
            </p:nvGrpSpPr>
            <p:grpSpPr bwMode="auto">
              <a:xfrm>
                <a:off x="1062" y="956"/>
                <a:ext cx="1614" cy="306"/>
                <a:chOff x="1860" y="2850"/>
                <a:chExt cx="4095" cy="915"/>
              </a:xfrm>
            </p:grpSpPr>
            <p:grpSp>
              <p:nvGrpSpPr>
                <p:cNvPr id="64656" name="Group 96">
                  <a:extLst>
                    <a:ext uri="{FF2B5EF4-FFF2-40B4-BE49-F238E27FC236}">
                      <a16:creationId xmlns:a16="http://schemas.microsoft.com/office/drawing/2014/main" id="{E89446A4-56C7-99F9-E439-58684F9FE233}"/>
                    </a:ext>
                  </a:extLst>
                </p:cNvPr>
                <p:cNvGrpSpPr>
                  <a:grpSpLocks/>
                </p:cNvGrpSpPr>
                <p:nvPr/>
              </p:nvGrpSpPr>
              <p:grpSpPr bwMode="auto">
                <a:xfrm>
                  <a:off x="1860" y="2865"/>
                  <a:ext cx="330" cy="900"/>
                  <a:chOff x="1845" y="1860"/>
                  <a:chExt cx="330" cy="900"/>
                </a:xfrm>
              </p:grpSpPr>
              <p:sp>
                <p:nvSpPr>
                  <p:cNvPr id="64711" name="Oval 97">
                    <a:extLst>
                      <a:ext uri="{FF2B5EF4-FFF2-40B4-BE49-F238E27FC236}">
                        <a16:creationId xmlns:a16="http://schemas.microsoft.com/office/drawing/2014/main" id="{21F901C3-0196-6E31-B61E-1AAC3F5BFCD5}"/>
                      </a:ext>
                    </a:extLst>
                  </p:cNvPr>
                  <p:cNvSpPr>
                    <a:spLocks noChangeArrowheads="1"/>
                  </p:cNvSpPr>
                  <p:nvPr/>
                </p:nvSpPr>
                <p:spPr bwMode="auto">
                  <a:xfrm>
                    <a:off x="1860"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12" name="AutoShape 98">
                    <a:extLst>
                      <a:ext uri="{FF2B5EF4-FFF2-40B4-BE49-F238E27FC236}">
                        <a16:creationId xmlns:a16="http://schemas.microsoft.com/office/drawing/2014/main" id="{CE6E8532-6335-0870-AB80-929D895BE1A9}"/>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13" name="AutoShape 99">
                    <a:extLst>
                      <a:ext uri="{FF2B5EF4-FFF2-40B4-BE49-F238E27FC236}">
                        <a16:creationId xmlns:a16="http://schemas.microsoft.com/office/drawing/2014/main" id="{CF6582E5-59F1-08E4-B249-EAE413619423}"/>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14" name="AutoShape 100">
                    <a:extLst>
                      <a:ext uri="{FF2B5EF4-FFF2-40B4-BE49-F238E27FC236}">
                        <a16:creationId xmlns:a16="http://schemas.microsoft.com/office/drawing/2014/main" id="{C51F33C8-6F02-6142-8731-102F30DF36F4}"/>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15" name="AutoShape 101">
                    <a:extLst>
                      <a:ext uri="{FF2B5EF4-FFF2-40B4-BE49-F238E27FC236}">
                        <a16:creationId xmlns:a16="http://schemas.microsoft.com/office/drawing/2014/main" id="{4BDE2D7F-CE25-7980-E4E3-1FC8DCB3700B}"/>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57" name="Group 102">
                  <a:extLst>
                    <a:ext uri="{FF2B5EF4-FFF2-40B4-BE49-F238E27FC236}">
                      <a16:creationId xmlns:a16="http://schemas.microsoft.com/office/drawing/2014/main" id="{720533D5-2078-12CD-8877-357C85694957}"/>
                    </a:ext>
                  </a:extLst>
                </p:cNvPr>
                <p:cNvGrpSpPr>
                  <a:grpSpLocks/>
                </p:cNvGrpSpPr>
                <p:nvPr/>
              </p:nvGrpSpPr>
              <p:grpSpPr bwMode="auto">
                <a:xfrm>
                  <a:off x="2235" y="2865"/>
                  <a:ext cx="330" cy="900"/>
                  <a:chOff x="1845" y="1860"/>
                  <a:chExt cx="330" cy="900"/>
                </a:xfrm>
              </p:grpSpPr>
              <p:sp>
                <p:nvSpPr>
                  <p:cNvPr id="64706" name="Oval 103">
                    <a:extLst>
                      <a:ext uri="{FF2B5EF4-FFF2-40B4-BE49-F238E27FC236}">
                        <a16:creationId xmlns:a16="http://schemas.microsoft.com/office/drawing/2014/main" id="{8EA07E9F-1FBE-B7F4-DA25-EA91BC0A5D4C}"/>
                      </a:ext>
                    </a:extLst>
                  </p:cNvPr>
                  <p:cNvSpPr>
                    <a:spLocks noChangeArrowheads="1"/>
                  </p:cNvSpPr>
                  <p:nvPr/>
                </p:nvSpPr>
                <p:spPr bwMode="auto">
                  <a:xfrm>
                    <a:off x="1861"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07" name="AutoShape 104">
                    <a:extLst>
                      <a:ext uri="{FF2B5EF4-FFF2-40B4-BE49-F238E27FC236}">
                        <a16:creationId xmlns:a16="http://schemas.microsoft.com/office/drawing/2014/main" id="{EC795FF0-F0DA-0B3E-9D14-E25F7430941A}"/>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08" name="AutoShape 105">
                    <a:extLst>
                      <a:ext uri="{FF2B5EF4-FFF2-40B4-BE49-F238E27FC236}">
                        <a16:creationId xmlns:a16="http://schemas.microsoft.com/office/drawing/2014/main" id="{2EDB230A-8479-C589-6E88-F6881DFBC80A}"/>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09" name="AutoShape 106">
                    <a:extLst>
                      <a:ext uri="{FF2B5EF4-FFF2-40B4-BE49-F238E27FC236}">
                        <a16:creationId xmlns:a16="http://schemas.microsoft.com/office/drawing/2014/main" id="{535107EE-AAD0-E576-66E0-9AF0F23A676C}"/>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10" name="AutoShape 107">
                    <a:extLst>
                      <a:ext uri="{FF2B5EF4-FFF2-40B4-BE49-F238E27FC236}">
                        <a16:creationId xmlns:a16="http://schemas.microsoft.com/office/drawing/2014/main" id="{00AC21F9-47E6-BC17-23A0-CDA9AD364275}"/>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58" name="Group 108">
                  <a:extLst>
                    <a:ext uri="{FF2B5EF4-FFF2-40B4-BE49-F238E27FC236}">
                      <a16:creationId xmlns:a16="http://schemas.microsoft.com/office/drawing/2014/main" id="{B9965E8A-7839-0FBE-245A-E8ADB2DAD2F1}"/>
                    </a:ext>
                  </a:extLst>
                </p:cNvPr>
                <p:cNvGrpSpPr>
                  <a:grpSpLocks/>
                </p:cNvGrpSpPr>
                <p:nvPr/>
              </p:nvGrpSpPr>
              <p:grpSpPr bwMode="auto">
                <a:xfrm>
                  <a:off x="2670" y="2850"/>
                  <a:ext cx="330" cy="900"/>
                  <a:chOff x="1845" y="1860"/>
                  <a:chExt cx="330" cy="900"/>
                </a:xfrm>
              </p:grpSpPr>
              <p:sp>
                <p:nvSpPr>
                  <p:cNvPr id="64701" name="Oval 109">
                    <a:extLst>
                      <a:ext uri="{FF2B5EF4-FFF2-40B4-BE49-F238E27FC236}">
                        <a16:creationId xmlns:a16="http://schemas.microsoft.com/office/drawing/2014/main" id="{C0B56EDA-C05C-960E-2B2E-91FAABAC2941}"/>
                      </a:ext>
                    </a:extLst>
                  </p:cNvPr>
                  <p:cNvSpPr>
                    <a:spLocks noChangeArrowheads="1"/>
                  </p:cNvSpPr>
                  <p:nvPr/>
                </p:nvSpPr>
                <p:spPr bwMode="auto">
                  <a:xfrm>
                    <a:off x="1860"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702" name="AutoShape 110">
                    <a:extLst>
                      <a:ext uri="{FF2B5EF4-FFF2-40B4-BE49-F238E27FC236}">
                        <a16:creationId xmlns:a16="http://schemas.microsoft.com/office/drawing/2014/main" id="{C4992E82-ACD3-4572-B4FA-B1662452C212}"/>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03" name="AutoShape 111">
                    <a:extLst>
                      <a:ext uri="{FF2B5EF4-FFF2-40B4-BE49-F238E27FC236}">
                        <a16:creationId xmlns:a16="http://schemas.microsoft.com/office/drawing/2014/main" id="{29B97075-1430-FB33-205A-95CC8EABACD1}"/>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04" name="AutoShape 112">
                    <a:extLst>
                      <a:ext uri="{FF2B5EF4-FFF2-40B4-BE49-F238E27FC236}">
                        <a16:creationId xmlns:a16="http://schemas.microsoft.com/office/drawing/2014/main" id="{0D2EBBB1-1A51-9E8B-C806-5CD7CB3DA510}"/>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05" name="AutoShape 113">
                    <a:extLst>
                      <a:ext uri="{FF2B5EF4-FFF2-40B4-BE49-F238E27FC236}">
                        <a16:creationId xmlns:a16="http://schemas.microsoft.com/office/drawing/2014/main" id="{DEE252A2-AF8D-50FB-063D-87D332099F39}"/>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59" name="Group 114">
                  <a:extLst>
                    <a:ext uri="{FF2B5EF4-FFF2-40B4-BE49-F238E27FC236}">
                      <a16:creationId xmlns:a16="http://schemas.microsoft.com/office/drawing/2014/main" id="{13AFE694-BC9D-18E7-B6FD-EA37CC0FC0BB}"/>
                    </a:ext>
                  </a:extLst>
                </p:cNvPr>
                <p:cNvGrpSpPr>
                  <a:grpSpLocks/>
                </p:cNvGrpSpPr>
                <p:nvPr/>
              </p:nvGrpSpPr>
              <p:grpSpPr bwMode="auto">
                <a:xfrm>
                  <a:off x="3540" y="2850"/>
                  <a:ext cx="330" cy="900"/>
                  <a:chOff x="1845" y="1860"/>
                  <a:chExt cx="330" cy="900"/>
                </a:xfrm>
              </p:grpSpPr>
              <p:sp>
                <p:nvSpPr>
                  <p:cNvPr id="64696" name="Oval 115">
                    <a:extLst>
                      <a:ext uri="{FF2B5EF4-FFF2-40B4-BE49-F238E27FC236}">
                        <a16:creationId xmlns:a16="http://schemas.microsoft.com/office/drawing/2014/main" id="{7659BB01-98F3-7F4B-0925-55DCFFCD70AF}"/>
                      </a:ext>
                    </a:extLst>
                  </p:cNvPr>
                  <p:cNvSpPr>
                    <a:spLocks noChangeArrowheads="1"/>
                  </p:cNvSpPr>
                  <p:nvPr/>
                </p:nvSpPr>
                <p:spPr bwMode="auto">
                  <a:xfrm>
                    <a:off x="1861"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97" name="AutoShape 116">
                    <a:extLst>
                      <a:ext uri="{FF2B5EF4-FFF2-40B4-BE49-F238E27FC236}">
                        <a16:creationId xmlns:a16="http://schemas.microsoft.com/office/drawing/2014/main" id="{9977EF47-6491-3677-0242-96B36AEE1BB7}"/>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98" name="AutoShape 117">
                    <a:extLst>
                      <a:ext uri="{FF2B5EF4-FFF2-40B4-BE49-F238E27FC236}">
                        <a16:creationId xmlns:a16="http://schemas.microsoft.com/office/drawing/2014/main" id="{F64A26A4-B45C-E91F-8750-58C2DE3B258B}"/>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99" name="AutoShape 118">
                    <a:extLst>
                      <a:ext uri="{FF2B5EF4-FFF2-40B4-BE49-F238E27FC236}">
                        <a16:creationId xmlns:a16="http://schemas.microsoft.com/office/drawing/2014/main" id="{942B92B1-4AE8-B6A2-6F29-A3FD947B0129}"/>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700" name="AutoShape 119">
                    <a:extLst>
                      <a:ext uri="{FF2B5EF4-FFF2-40B4-BE49-F238E27FC236}">
                        <a16:creationId xmlns:a16="http://schemas.microsoft.com/office/drawing/2014/main" id="{F4F3BE68-ED63-230E-5527-9A30B5E21C1F}"/>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60" name="Group 120">
                  <a:extLst>
                    <a:ext uri="{FF2B5EF4-FFF2-40B4-BE49-F238E27FC236}">
                      <a16:creationId xmlns:a16="http://schemas.microsoft.com/office/drawing/2014/main" id="{610422F7-F96C-A133-AF81-90BF69E848D1}"/>
                    </a:ext>
                  </a:extLst>
                </p:cNvPr>
                <p:cNvGrpSpPr>
                  <a:grpSpLocks/>
                </p:cNvGrpSpPr>
                <p:nvPr/>
              </p:nvGrpSpPr>
              <p:grpSpPr bwMode="auto">
                <a:xfrm>
                  <a:off x="3930" y="2850"/>
                  <a:ext cx="330" cy="900"/>
                  <a:chOff x="1845" y="1860"/>
                  <a:chExt cx="330" cy="900"/>
                </a:xfrm>
              </p:grpSpPr>
              <p:sp>
                <p:nvSpPr>
                  <p:cNvPr id="64691" name="Oval 121">
                    <a:extLst>
                      <a:ext uri="{FF2B5EF4-FFF2-40B4-BE49-F238E27FC236}">
                        <a16:creationId xmlns:a16="http://schemas.microsoft.com/office/drawing/2014/main" id="{62CB9259-AA39-C0B2-E5C3-B36C8CDF9D7E}"/>
                      </a:ext>
                    </a:extLst>
                  </p:cNvPr>
                  <p:cNvSpPr>
                    <a:spLocks noChangeArrowheads="1"/>
                  </p:cNvSpPr>
                  <p:nvPr/>
                </p:nvSpPr>
                <p:spPr bwMode="auto">
                  <a:xfrm>
                    <a:off x="1864" y="1861"/>
                    <a:ext cx="241"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92" name="AutoShape 122">
                    <a:extLst>
                      <a:ext uri="{FF2B5EF4-FFF2-40B4-BE49-F238E27FC236}">
                        <a16:creationId xmlns:a16="http://schemas.microsoft.com/office/drawing/2014/main" id="{71830217-EBC5-BED7-586F-169E98EFEBB7}"/>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93" name="AutoShape 123">
                    <a:extLst>
                      <a:ext uri="{FF2B5EF4-FFF2-40B4-BE49-F238E27FC236}">
                        <a16:creationId xmlns:a16="http://schemas.microsoft.com/office/drawing/2014/main" id="{81DB8370-97B8-136E-191B-81E52E6D60AE}"/>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94" name="AutoShape 124">
                    <a:extLst>
                      <a:ext uri="{FF2B5EF4-FFF2-40B4-BE49-F238E27FC236}">
                        <a16:creationId xmlns:a16="http://schemas.microsoft.com/office/drawing/2014/main" id="{5C938041-8C39-EB95-B023-5224E3884455}"/>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95" name="AutoShape 125">
                    <a:extLst>
                      <a:ext uri="{FF2B5EF4-FFF2-40B4-BE49-F238E27FC236}">
                        <a16:creationId xmlns:a16="http://schemas.microsoft.com/office/drawing/2014/main" id="{36850217-4D5B-2E11-CDB0-1F3877E0BAB9}"/>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61" name="Group 126">
                  <a:extLst>
                    <a:ext uri="{FF2B5EF4-FFF2-40B4-BE49-F238E27FC236}">
                      <a16:creationId xmlns:a16="http://schemas.microsoft.com/office/drawing/2014/main" id="{490AD855-FBDA-B770-CD9D-ABCC301F94A9}"/>
                    </a:ext>
                  </a:extLst>
                </p:cNvPr>
                <p:cNvGrpSpPr>
                  <a:grpSpLocks/>
                </p:cNvGrpSpPr>
                <p:nvPr/>
              </p:nvGrpSpPr>
              <p:grpSpPr bwMode="auto">
                <a:xfrm>
                  <a:off x="4335" y="2865"/>
                  <a:ext cx="330" cy="900"/>
                  <a:chOff x="1845" y="1860"/>
                  <a:chExt cx="330" cy="900"/>
                </a:xfrm>
              </p:grpSpPr>
              <p:sp>
                <p:nvSpPr>
                  <p:cNvPr id="64686" name="Oval 127">
                    <a:extLst>
                      <a:ext uri="{FF2B5EF4-FFF2-40B4-BE49-F238E27FC236}">
                        <a16:creationId xmlns:a16="http://schemas.microsoft.com/office/drawing/2014/main" id="{0A5DE9D4-3EBF-8880-7E85-B976FFE6D4ED}"/>
                      </a:ext>
                    </a:extLst>
                  </p:cNvPr>
                  <p:cNvSpPr>
                    <a:spLocks noChangeArrowheads="1"/>
                  </p:cNvSpPr>
                  <p:nvPr/>
                </p:nvSpPr>
                <p:spPr bwMode="auto">
                  <a:xfrm>
                    <a:off x="1860" y="1861"/>
                    <a:ext cx="25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87" name="AutoShape 128">
                    <a:extLst>
                      <a:ext uri="{FF2B5EF4-FFF2-40B4-BE49-F238E27FC236}">
                        <a16:creationId xmlns:a16="http://schemas.microsoft.com/office/drawing/2014/main" id="{82DC8EE0-03E4-8BF5-6876-FFCA8548DCD3}"/>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88" name="AutoShape 129">
                    <a:extLst>
                      <a:ext uri="{FF2B5EF4-FFF2-40B4-BE49-F238E27FC236}">
                        <a16:creationId xmlns:a16="http://schemas.microsoft.com/office/drawing/2014/main" id="{271AA90D-1F54-25A7-F17A-510767603281}"/>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89" name="AutoShape 130">
                    <a:extLst>
                      <a:ext uri="{FF2B5EF4-FFF2-40B4-BE49-F238E27FC236}">
                        <a16:creationId xmlns:a16="http://schemas.microsoft.com/office/drawing/2014/main" id="{AFC67205-1941-2844-66DB-96A3096E1C47}"/>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90" name="AutoShape 131">
                    <a:extLst>
                      <a:ext uri="{FF2B5EF4-FFF2-40B4-BE49-F238E27FC236}">
                        <a16:creationId xmlns:a16="http://schemas.microsoft.com/office/drawing/2014/main" id="{7C5E7687-9F84-C036-624A-C91EB5F84050}"/>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62" name="Group 132">
                  <a:extLst>
                    <a:ext uri="{FF2B5EF4-FFF2-40B4-BE49-F238E27FC236}">
                      <a16:creationId xmlns:a16="http://schemas.microsoft.com/office/drawing/2014/main" id="{69DCC373-C0BC-BBAB-BEE3-E21C7510923C}"/>
                    </a:ext>
                  </a:extLst>
                </p:cNvPr>
                <p:cNvGrpSpPr>
                  <a:grpSpLocks/>
                </p:cNvGrpSpPr>
                <p:nvPr/>
              </p:nvGrpSpPr>
              <p:grpSpPr bwMode="auto">
                <a:xfrm>
                  <a:off x="4740" y="2865"/>
                  <a:ext cx="330" cy="900"/>
                  <a:chOff x="1845" y="1860"/>
                  <a:chExt cx="330" cy="900"/>
                </a:xfrm>
              </p:grpSpPr>
              <p:sp>
                <p:nvSpPr>
                  <p:cNvPr id="64681" name="Oval 133">
                    <a:extLst>
                      <a:ext uri="{FF2B5EF4-FFF2-40B4-BE49-F238E27FC236}">
                        <a16:creationId xmlns:a16="http://schemas.microsoft.com/office/drawing/2014/main" id="{B52CE317-C610-E061-83DC-F5F51DE2FD9F}"/>
                      </a:ext>
                    </a:extLst>
                  </p:cNvPr>
                  <p:cNvSpPr>
                    <a:spLocks noChangeArrowheads="1"/>
                  </p:cNvSpPr>
                  <p:nvPr/>
                </p:nvSpPr>
                <p:spPr bwMode="auto">
                  <a:xfrm>
                    <a:off x="1861"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82" name="AutoShape 134">
                    <a:extLst>
                      <a:ext uri="{FF2B5EF4-FFF2-40B4-BE49-F238E27FC236}">
                        <a16:creationId xmlns:a16="http://schemas.microsoft.com/office/drawing/2014/main" id="{1AD8136A-0129-770F-2B4B-CACBB4FACB91}"/>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83" name="AutoShape 135">
                    <a:extLst>
                      <a:ext uri="{FF2B5EF4-FFF2-40B4-BE49-F238E27FC236}">
                        <a16:creationId xmlns:a16="http://schemas.microsoft.com/office/drawing/2014/main" id="{B11B20A2-6D7E-B213-DA2E-C45641F462A3}"/>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84" name="AutoShape 136">
                    <a:extLst>
                      <a:ext uri="{FF2B5EF4-FFF2-40B4-BE49-F238E27FC236}">
                        <a16:creationId xmlns:a16="http://schemas.microsoft.com/office/drawing/2014/main" id="{6CB8A8DB-8267-80E7-7FB3-33FA95DB077F}"/>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85" name="AutoShape 137">
                    <a:extLst>
                      <a:ext uri="{FF2B5EF4-FFF2-40B4-BE49-F238E27FC236}">
                        <a16:creationId xmlns:a16="http://schemas.microsoft.com/office/drawing/2014/main" id="{D15A6036-6247-EC53-237D-A527F10F5424}"/>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63" name="Group 138">
                  <a:extLst>
                    <a:ext uri="{FF2B5EF4-FFF2-40B4-BE49-F238E27FC236}">
                      <a16:creationId xmlns:a16="http://schemas.microsoft.com/office/drawing/2014/main" id="{01F4B850-01A0-8EAD-7D4D-354E502467E0}"/>
                    </a:ext>
                  </a:extLst>
                </p:cNvPr>
                <p:cNvGrpSpPr>
                  <a:grpSpLocks/>
                </p:cNvGrpSpPr>
                <p:nvPr/>
              </p:nvGrpSpPr>
              <p:grpSpPr bwMode="auto">
                <a:xfrm>
                  <a:off x="5190" y="2865"/>
                  <a:ext cx="330" cy="900"/>
                  <a:chOff x="1845" y="1860"/>
                  <a:chExt cx="330" cy="900"/>
                </a:xfrm>
              </p:grpSpPr>
              <p:sp>
                <p:nvSpPr>
                  <p:cNvPr id="64676" name="Oval 139">
                    <a:extLst>
                      <a:ext uri="{FF2B5EF4-FFF2-40B4-BE49-F238E27FC236}">
                        <a16:creationId xmlns:a16="http://schemas.microsoft.com/office/drawing/2014/main" id="{E1BF53F4-1D22-39B3-812C-9E8D99F23453}"/>
                      </a:ext>
                    </a:extLst>
                  </p:cNvPr>
                  <p:cNvSpPr>
                    <a:spLocks noChangeArrowheads="1"/>
                  </p:cNvSpPr>
                  <p:nvPr/>
                </p:nvSpPr>
                <p:spPr bwMode="auto">
                  <a:xfrm>
                    <a:off x="1861" y="1861"/>
                    <a:ext cx="25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77" name="AutoShape 140">
                    <a:extLst>
                      <a:ext uri="{FF2B5EF4-FFF2-40B4-BE49-F238E27FC236}">
                        <a16:creationId xmlns:a16="http://schemas.microsoft.com/office/drawing/2014/main" id="{6D6E9BE3-2932-DD25-051D-A75838C1B0DC}"/>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78" name="AutoShape 141">
                    <a:extLst>
                      <a:ext uri="{FF2B5EF4-FFF2-40B4-BE49-F238E27FC236}">
                        <a16:creationId xmlns:a16="http://schemas.microsoft.com/office/drawing/2014/main" id="{75E4DE7A-D9EB-F407-78FE-62372FD859B2}"/>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79" name="AutoShape 142">
                    <a:extLst>
                      <a:ext uri="{FF2B5EF4-FFF2-40B4-BE49-F238E27FC236}">
                        <a16:creationId xmlns:a16="http://schemas.microsoft.com/office/drawing/2014/main" id="{7286C47A-0B63-067C-B553-1F3001F6AEAC}"/>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80" name="AutoShape 143">
                    <a:extLst>
                      <a:ext uri="{FF2B5EF4-FFF2-40B4-BE49-F238E27FC236}">
                        <a16:creationId xmlns:a16="http://schemas.microsoft.com/office/drawing/2014/main" id="{86BE4A1B-6D8B-D11E-03B5-4E13D6A7FF22}"/>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64" name="Group 144">
                  <a:extLst>
                    <a:ext uri="{FF2B5EF4-FFF2-40B4-BE49-F238E27FC236}">
                      <a16:creationId xmlns:a16="http://schemas.microsoft.com/office/drawing/2014/main" id="{167D24B3-7E08-1210-C375-C499C8AC3D59}"/>
                    </a:ext>
                  </a:extLst>
                </p:cNvPr>
                <p:cNvGrpSpPr>
                  <a:grpSpLocks/>
                </p:cNvGrpSpPr>
                <p:nvPr/>
              </p:nvGrpSpPr>
              <p:grpSpPr bwMode="auto">
                <a:xfrm>
                  <a:off x="5625" y="2865"/>
                  <a:ext cx="330" cy="900"/>
                  <a:chOff x="1845" y="1860"/>
                  <a:chExt cx="330" cy="900"/>
                </a:xfrm>
              </p:grpSpPr>
              <p:sp>
                <p:nvSpPr>
                  <p:cNvPr id="64671" name="Oval 145">
                    <a:extLst>
                      <a:ext uri="{FF2B5EF4-FFF2-40B4-BE49-F238E27FC236}">
                        <a16:creationId xmlns:a16="http://schemas.microsoft.com/office/drawing/2014/main" id="{5C500E11-C966-B106-34BD-EE9F5787F70F}"/>
                      </a:ext>
                    </a:extLst>
                  </p:cNvPr>
                  <p:cNvSpPr>
                    <a:spLocks noChangeArrowheads="1"/>
                  </p:cNvSpPr>
                  <p:nvPr/>
                </p:nvSpPr>
                <p:spPr bwMode="auto">
                  <a:xfrm>
                    <a:off x="1880"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72" name="AutoShape 146">
                    <a:extLst>
                      <a:ext uri="{FF2B5EF4-FFF2-40B4-BE49-F238E27FC236}">
                        <a16:creationId xmlns:a16="http://schemas.microsoft.com/office/drawing/2014/main" id="{DBB515C9-347A-D59A-53E5-76B6B0B81352}"/>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73" name="AutoShape 147">
                    <a:extLst>
                      <a:ext uri="{FF2B5EF4-FFF2-40B4-BE49-F238E27FC236}">
                        <a16:creationId xmlns:a16="http://schemas.microsoft.com/office/drawing/2014/main" id="{138BAE4B-48F2-5A19-80C7-2A7A182BC01D}"/>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74" name="AutoShape 148">
                    <a:extLst>
                      <a:ext uri="{FF2B5EF4-FFF2-40B4-BE49-F238E27FC236}">
                        <a16:creationId xmlns:a16="http://schemas.microsoft.com/office/drawing/2014/main" id="{4C49FF8F-5867-F017-1465-BD8D2D5A74D0}"/>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75" name="AutoShape 149">
                    <a:extLst>
                      <a:ext uri="{FF2B5EF4-FFF2-40B4-BE49-F238E27FC236}">
                        <a16:creationId xmlns:a16="http://schemas.microsoft.com/office/drawing/2014/main" id="{5932F6A4-98B5-4777-D614-16A9C9B71D7D}"/>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65" name="Group 150">
                  <a:extLst>
                    <a:ext uri="{FF2B5EF4-FFF2-40B4-BE49-F238E27FC236}">
                      <a16:creationId xmlns:a16="http://schemas.microsoft.com/office/drawing/2014/main" id="{440E3DEA-0BF0-504F-A6F9-992C0E1A99F8}"/>
                    </a:ext>
                  </a:extLst>
                </p:cNvPr>
                <p:cNvGrpSpPr>
                  <a:grpSpLocks/>
                </p:cNvGrpSpPr>
                <p:nvPr/>
              </p:nvGrpSpPr>
              <p:grpSpPr bwMode="auto">
                <a:xfrm>
                  <a:off x="3120" y="2850"/>
                  <a:ext cx="330" cy="900"/>
                  <a:chOff x="1845" y="1860"/>
                  <a:chExt cx="330" cy="900"/>
                </a:xfrm>
              </p:grpSpPr>
              <p:sp>
                <p:nvSpPr>
                  <p:cNvPr id="64666" name="Oval 151">
                    <a:extLst>
                      <a:ext uri="{FF2B5EF4-FFF2-40B4-BE49-F238E27FC236}">
                        <a16:creationId xmlns:a16="http://schemas.microsoft.com/office/drawing/2014/main" id="{16AB799D-2456-E044-7BF7-1F32F7D03416}"/>
                      </a:ext>
                    </a:extLst>
                  </p:cNvPr>
                  <p:cNvSpPr>
                    <a:spLocks noChangeArrowheads="1"/>
                  </p:cNvSpPr>
                  <p:nvPr/>
                </p:nvSpPr>
                <p:spPr bwMode="auto">
                  <a:xfrm>
                    <a:off x="1864" y="1861"/>
                    <a:ext cx="241"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67" name="AutoShape 152">
                    <a:extLst>
                      <a:ext uri="{FF2B5EF4-FFF2-40B4-BE49-F238E27FC236}">
                        <a16:creationId xmlns:a16="http://schemas.microsoft.com/office/drawing/2014/main" id="{798EC368-2542-F9C9-0F22-4AD97071A40C}"/>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68" name="AutoShape 153">
                    <a:extLst>
                      <a:ext uri="{FF2B5EF4-FFF2-40B4-BE49-F238E27FC236}">
                        <a16:creationId xmlns:a16="http://schemas.microsoft.com/office/drawing/2014/main" id="{C46C1591-A31D-53FC-6719-7212364F6A26}"/>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69" name="AutoShape 154">
                    <a:extLst>
                      <a:ext uri="{FF2B5EF4-FFF2-40B4-BE49-F238E27FC236}">
                        <a16:creationId xmlns:a16="http://schemas.microsoft.com/office/drawing/2014/main" id="{C606A997-4029-6083-7744-A3B6AE7119E5}"/>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70" name="AutoShape 155">
                    <a:extLst>
                      <a:ext uri="{FF2B5EF4-FFF2-40B4-BE49-F238E27FC236}">
                        <a16:creationId xmlns:a16="http://schemas.microsoft.com/office/drawing/2014/main" id="{0F3C4352-DE1C-B04A-A267-D0D4E6D0B4A9}"/>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grpSp>
            <p:nvGrpSpPr>
              <p:cNvPr id="64595" name="Group 95">
                <a:extLst>
                  <a:ext uri="{FF2B5EF4-FFF2-40B4-BE49-F238E27FC236}">
                    <a16:creationId xmlns:a16="http://schemas.microsoft.com/office/drawing/2014/main" id="{5758CA0E-4ADD-02DE-5502-C4F9C48D1B48}"/>
                  </a:ext>
                </a:extLst>
              </p:cNvPr>
              <p:cNvGrpSpPr>
                <a:grpSpLocks/>
              </p:cNvGrpSpPr>
              <p:nvPr/>
            </p:nvGrpSpPr>
            <p:grpSpPr bwMode="auto">
              <a:xfrm>
                <a:off x="1056" y="1296"/>
                <a:ext cx="1614" cy="306"/>
                <a:chOff x="1860" y="2850"/>
                <a:chExt cx="4095" cy="915"/>
              </a:xfrm>
            </p:grpSpPr>
            <p:grpSp>
              <p:nvGrpSpPr>
                <p:cNvPr id="64596" name="Group 96">
                  <a:extLst>
                    <a:ext uri="{FF2B5EF4-FFF2-40B4-BE49-F238E27FC236}">
                      <a16:creationId xmlns:a16="http://schemas.microsoft.com/office/drawing/2014/main" id="{9F835C9D-DC1C-5BB8-0E41-FC0F33DE412C}"/>
                    </a:ext>
                  </a:extLst>
                </p:cNvPr>
                <p:cNvGrpSpPr>
                  <a:grpSpLocks/>
                </p:cNvGrpSpPr>
                <p:nvPr/>
              </p:nvGrpSpPr>
              <p:grpSpPr bwMode="auto">
                <a:xfrm>
                  <a:off x="1860" y="2865"/>
                  <a:ext cx="330" cy="900"/>
                  <a:chOff x="1845" y="1860"/>
                  <a:chExt cx="330" cy="900"/>
                </a:xfrm>
              </p:grpSpPr>
              <p:sp>
                <p:nvSpPr>
                  <p:cNvPr id="64651" name="Oval 97">
                    <a:extLst>
                      <a:ext uri="{FF2B5EF4-FFF2-40B4-BE49-F238E27FC236}">
                        <a16:creationId xmlns:a16="http://schemas.microsoft.com/office/drawing/2014/main" id="{39D6BC88-4466-E3C6-2A49-41293D44D40C}"/>
                      </a:ext>
                    </a:extLst>
                  </p:cNvPr>
                  <p:cNvSpPr>
                    <a:spLocks noChangeArrowheads="1"/>
                  </p:cNvSpPr>
                  <p:nvPr/>
                </p:nvSpPr>
                <p:spPr bwMode="auto">
                  <a:xfrm>
                    <a:off x="1860"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52" name="AutoShape 98">
                    <a:extLst>
                      <a:ext uri="{FF2B5EF4-FFF2-40B4-BE49-F238E27FC236}">
                        <a16:creationId xmlns:a16="http://schemas.microsoft.com/office/drawing/2014/main" id="{7852B8C8-AF52-5D61-A04E-C262A175F495}"/>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53" name="AutoShape 99">
                    <a:extLst>
                      <a:ext uri="{FF2B5EF4-FFF2-40B4-BE49-F238E27FC236}">
                        <a16:creationId xmlns:a16="http://schemas.microsoft.com/office/drawing/2014/main" id="{3FE99B83-9134-65A0-B237-327643EBE107}"/>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54" name="AutoShape 100">
                    <a:extLst>
                      <a:ext uri="{FF2B5EF4-FFF2-40B4-BE49-F238E27FC236}">
                        <a16:creationId xmlns:a16="http://schemas.microsoft.com/office/drawing/2014/main" id="{0E343ACE-A220-BA9C-54D0-8459F7F27AB8}"/>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55" name="AutoShape 101">
                    <a:extLst>
                      <a:ext uri="{FF2B5EF4-FFF2-40B4-BE49-F238E27FC236}">
                        <a16:creationId xmlns:a16="http://schemas.microsoft.com/office/drawing/2014/main" id="{DBF3D13B-84D5-C3C5-775C-954CD23BF5B6}"/>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597" name="Group 102">
                  <a:extLst>
                    <a:ext uri="{FF2B5EF4-FFF2-40B4-BE49-F238E27FC236}">
                      <a16:creationId xmlns:a16="http://schemas.microsoft.com/office/drawing/2014/main" id="{4EF56C7C-CFC7-DD0C-39C4-07A0CB0AE13C}"/>
                    </a:ext>
                  </a:extLst>
                </p:cNvPr>
                <p:cNvGrpSpPr>
                  <a:grpSpLocks/>
                </p:cNvGrpSpPr>
                <p:nvPr/>
              </p:nvGrpSpPr>
              <p:grpSpPr bwMode="auto">
                <a:xfrm>
                  <a:off x="2235" y="2865"/>
                  <a:ext cx="330" cy="900"/>
                  <a:chOff x="1845" y="1860"/>
                  <a:chExt cx="330" cy="900"/>
                </a:xfrm>
              </p:grpSpPr>
              <p:sp>
                <p:nvSpPr>
                  <p:cNvPr id="64646" name="Oval 103">
                    <a:extLst>
                      <a:ext uri="{FF2B5EF4-FFF2-40B4-BE49-F238E27FC236}">
                        <a16:creationId xmlns:a16="http://schemas.microsoft.com/office/drawing/2014/main" id="{F7D8AFC6-7D0D-9601-37ED-82A318FC9C32}"/>
                      </a:ext>
                    </a:extLst>
                  </p:cNvPr>
                  <p:cNvSpPr>
                    <a:spLocks noChangeArrowheads="1"/>
                  </p:cNvSpPr>
                  <p:nvPr/>
                </p:nvSpPr>
                <p:spPr bwMode="auto">
                  <a:xfrm>
                    <a:off x="1861"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47" name="AutoShape 104">
                    <a:extLst>
                      <a:ext uri="{FF2B5EF4-FFF2-40B4-BE49-F238E27FC236}">
                        <a16:creationId xmlns:a16="http://schemas.microsoft.com/office/drawing/2014/main" id="{76FE8310-645C-AEA7-5588-16620AD64985}"/>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48" name="AutoShape 105">
                    <a:extLst>
                      <a:ext uri="{FF2B5EF4-FFF2-40B4-BE49-F238E27FC236}">
                        <a16:creationId xmlns:a16="http://schemas.microsoft.com/office/drawing/2014/main" id="{EC7EB7FA-38EB-7C9E-74AE-CD1E969D79B1}"/>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49" name="AutoShape 106">
                    <a:extLst>
                      <a:ext uri="{FF2B5EF4-FFF2-40B4-BE49-F238E27FC236}">
                        <a16:creationId xmlns:a16="http://schemas.microsoft.com/office/drawing/2014/main" id="{1F3A169E-556E-2594-F636-E7E19A2398AA}"/>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50" name="AutoShape 107">
                    <a:extLst>
                      <a:ext uri="{FF2B5EF4-FFF2-40B4-BE49-F238E27FC236}">
                        <a16:creationId xmlns:a16="http://schemas.microsoft.com/office/drawing/2014/main" id="{2A16CD6C-5C07-1B41-F24D-025FC9738933}"/>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598" name="Group 108">
                  <a:extLst>
                    <a:ext uri="{FF2B5EF4-FFF2-40B4-BE49-F238E27FC236}">
                      <a16:creationId xmlns:a16="http://schemas.microsoft.com/office/drawing/2014/main" id="{026CF106-AAE0-F1CC-A058-B4647BDB8039}"/>
                    </a:ext>
                  </a:extLst>
                </p:cNvPr>
                <p:cNvGrpSpPr>
                  <a:grpSpLocks/>
                </p:cNvGrpSpPr>
                <p:nvPr/>
              </p:nvGrpSpPr>
              <p:grpSpPr bwMode="auto">
                <a:xfrm>
                  <a:off x="2670" y="2850"/>
                  <a:ext cx="330" cy="900"/>
                  <a:chOff x="1845" y="1860"/>
                  <a:chExt cx="330" cy="900"/>
                </a:xfrm>
              </p:grpSpPr>
              <p:sp>
                <p:nvSpPr>
                  <p:cNvPr id="64641" name="Oval 109">
                    <a:extLst>
                      <a:ext uri="{FF2B5EF4-FFF2-40B4-BE49-F238E27FC236}">
                        <a16:creationId xmlns:a16="http://schemas.microsoft.com/office/drawing/2014/main" id="{B118DA08-D6F9-A8CD-20B1-E64269DD0B2E}"/>
                      </a:ext>
                    </a:extLst>
                  </p:cNvPr>
                  <p:cNvSpPr>
                    <a:spLocks noChangeArrowheads="1"/>
                  </p:cNvSpPr>
                  <p:nvPr/>
                </p:nvSpPr>
                <p:spPr bwMode="auto">
                  <a:xfrm>
                    <a:off x="1860"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42" name="AutoShape 110">
                    <a:extLst>
                      <a:ext uri="{FF2B5EF4-FFF2-40B4-BE49-F238E27FC236}">
                        <a16:creationId xmlns:a16="http://schemas.microsoft.com/office/drawing/2014/main" id="{1B89F738-4C91-E1FB-F9C8-01D867E54532}"/>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43" name="AutoShape 111">
                    <a:extLst>
                      <a:ext uri="{FF2B5EF4-FFF2-40B4-BE49-F238E27FC236}">
                        <a16:creationId xmlns:a16="http://schemas.microsoft.com/office/drawing/2014/main" id="{464924F2-CDBF-A198-1851-8F6E570B5BF8}"/>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44" name="AutoShape 112">
                    <a:extLst>
                      <a:ext uri="{FF2B5EF4-FFF2-40B4-BE49-F238E27FC236}">
                        <a16:creationId xmlns:a16="http://schemas.microsoft.com/office/drawing/2014/main" id="{DC38ABB0-73B4-6815-5ACC-213720C76CCF}"/>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45" name="AutoShape 113">
                    <a:extLst>
                      <a:ext uri="{FF2B5EF4-FFF2-40B4-BE49-F238E27FC236}">
                        <a16:creationId xmlns:a16="http://schemas.microsoft.com/office/drawing/2014/main" id="{9226312B-31A4-7FFF-8C83-8C3D0F91BEF8}"/>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599" name="Group 114">
                  <a:extLst>
                    <a:ext uri="{FF2B5EF4-FFF2-40B4-BE49-F238E27FC236}">
                      <a16:creationId xmlns:a16="http://schemas.microsoft.com/office/drawing/2014/main" id="{1392580D-522F-41E7-387C-3745C1A8C655}"/>
                    </a:ext>
                  </a:extLst>
                </p:cNvPr>
                <p:cNvGrpSpPr>
                  <a:grpSpLocks/>
                </p:cNvGrpSpPr>
                <p:nvPr/>
              </p:nvGrpSpPr>
              <p:grpSpPr bwMode="auto">
                <a:xfrm>
                  <a:off x="3540" y="2850"/>
                  <a:ext cx="330" cy="900"/>
                  <a:chOff x="1845" y="1860"/>
                  <a:chExt cx="330" cy="900"/>
                </a:xfrm>
              </p:grpSpPr>
              <p:sp>
                <p:nvSpPr>
                  <p:cNvPr id="64636" name="Oval 115">
                    <a:extLst>
                      <a:ext uri="{FF2B5EF4-FFF2-40B4-BE49-F238E27FC236}">
                        <a16:creationId xmlns:a16="http://schemas.microsoft.com/office/drawing/2014/main" id="{94E62AAD-988A-F120-FFC3-B288BB2A7EC6}"/>
                      </a:ext>
                    </a:extLst>
                  </p:cNvPr>
                  <p:cNvSpPr>
                    <a:spLocks noChangeArrowheads="1"/>
                  </p:cNvSpPr>
                  <p:nvPr/>
                </p:nvSpPr>
                <p:spPr bwMode="auto">
                  <a:xfrm>
                    <a:off x="1861"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37" name="AutoShape 116">
                    <a:extLst>
                      <a:ext uri="{FF2B5EF4-FFF2-40B4-BE49-F238E27FC236}">
                        <a16:creationId xmlns:a16="http://schemas.microsoft.com/office/drawing/2014/main" id="{AE78A31C-0EB3-7D07-2B7D-564FF5D24559}"/>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38" name="AutoShape 117">
                    <a:extLst>
                      <a:ext uri="{FF2B5EF4-FFF2-40B4-BE49-F238E27FC236}">
                        <a16:creationId xmlns:a16="http://schemas.microsoft.com/office/drawing/2014/main" id="{4A8CE899-B94D-3CEA-0381-CCC86657A78D}"/>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39" name="AutoShape 118">
                    <a:extLst>
                      <a:ext uri="{FF2B5EF4-FFF2-40B4-BE49-F238E27FC236}">
                        <a16:creationId xmlns:a16="http://schemas.microsoft.com/office/drawing/2014/main" id="{C7768DF9-0FE8-7A84-9570-A37A6B2D5B0D}"/>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40" name="AutoShape 119">
                    <a:extLst>
                      <a:ext uri="{FF2B5EF4-FFF2-40B4-BE49-F238E27FC236}">
                        <a16:creationId xmlns:a16="http://schemas.microsoft.com/office/drawing/2014/main" id="{19581729-58D2-5555-3390-84B235FCE04C}"/>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00" name="Group 120">
                  <a:extLst>
                    <a:ext uri="{FF2B5EF4-FFF2-40B4-BE49-F238E27FC236}">
                      <a16:creationId xmlns:a16="http://schemas.microsoft.com/office/drawing/2014/main" id="{E52081CA-B99C-1F63-D71D-7046FA37A44E}"/>
                    </a:ext>
                  </a:extLst>
                </p:cNvPr>
                <p:cNvGrpSpPr>
                  <a:grpSpLocks/>
                </p:cNvGrpSpPr>
                <p:nvPr/>
              </p:nvGrpSpPr>
              <p:grpSpPr bwMode="auto">
                <a:xfrm>
                  <a:off x="3930" y="2850"/>
                  <a:ext cx="330" cy="900"/>
                  <a:chOff x="1845" y="1860"/>
                  <a:chExt cx="330" cy="900"/>
                </a:xfrm>
              </p:grpSpPr>
              <p:sp>
                <p:nvSpPr>
                  <p:cNvPr id="64631" name="Oval 121">
                    <a:extLst>
                      <a:ext uri="{FF2B5EF4-FFF2-40B4-BE49-F238E27FC236}">
                        <a16:creationId xmlns:a16="http://schemas.microsoft.com/office/drawing/2014/main" id="{BDC68809-F7FF-8051-B522-75933BF8C430}"/>
                      </a:ext>
                    </a:extLst>
                  </p:cNvPr>
                  <p:cNvSpPr>
                    <a:spLocks noChangeArrowheads="1"/>
                  </p:cNvSpPr>
                  <p:nvPr/>
                </p:nvSpPr>
                <p:spPr bwMode="auto">
                  <a:xfrm>
                    <a:off x="1864" y="1861"/>
                    <a:ext cx="241"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32" name="AutoShape 122">
                    <a:extLst>
                      <a:ext uri="{FF2B5EF4-FFF2-40B4-BE49-F238E27FC236}">
                        <a16:creationId xmlns:a16="http://schemas.microsoft.com/office/drawing/2014/main" id="{E4E3FFE9-60D4-4742-BA87-CF911DBDF5F9}"/>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33" name="AutoShape 123">
                    <a:extLst>
                      <a:ext uri="{FF2B5EF4-FFF2-40B4-BE49-F238E27FC236}">
                        <a16:creationId xmlns:a16="http://schemas.microsoft.com/office/drawing/2014/main" id="{D8A52920-FF27-F07D-7C10-D87D851D41EC}"/>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34" name="AutoShape 124">
                    <a:extLst>
                      <a:ext uri="{FF2B5EF4-FFF2-40B4-BE49-F238E27FC236}">
                        <a16:creationId xmlns:a16="http://schemas.microsoft.com/office/drawing/2014/main" id="{87AA9F90-CAAB-E289-05E5-C00538A5891E}"/>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35" name="AutoShape 125">
                    <a:extLst>
                      <a:ext uri="{FF2B5EF4-FFF2-40B4-BE49-F238E27FC236}">
                        <a16:creationId xmlns:a16="http://schemas.microsoft.com/office/drawing/2014/main" id="{C1E55351-8E3D-B3E7-7F74-E1087CDD4C53}"/>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01" name="Group 126">
                  <a:extLst>
                    <a:ext uri="{FF2B5EF4-FFF2-40B4-BE49-F238E27FC236}">
                      <a16:creationId xmlns:a16="http://schemas.microsoft.com/office/drawing/2014/main" id="{1CF773E5-2B24-D046-6B54-F0D36AC7EE0D}"/>
                    </a:ext>
                  </a:extLst>
                </p:cNvPr>
                <p:cNvGrpSpPr>
                  <a:grpSpLocks/>
                </p:cNvGrpSpPr>
                <p:nvPr/>
              </p:nvGrpSpPr>
              <p:grpSpPr bwMode="auto">
                <a:xfrm>
                  <a:off x="4335" y="2865"/>
                  <a:ext cx="330" cy="900"/>
                  <a:chOff x="1845" y="1860"/>
                  <a:chExt cx="330" cy="900"/>
                </a:xfrm>
              </p:grpSpPr>
              <p:sp>
                <p:nvSpPr>
                  <p:cNvPr id="64626" name="Oval 127">
                    <a:extLst>
                      <a:ext uri="{FF2B5EF4-FFF2-40B4-BE49-F238E27FC236}">
                        <a16:creationId xmlns:a16="http://schemas.microsoft.com/office/drawing/2014/main" id="{4D94CBB0-0BC7-7CD3-E78C-5C388EDCC5D9}"/>
                      </a:ext>
                    </a:extLst>
                  </p:cNvPr>
                  <p:cNvSpPr>
                    <a:spLocks noChangeArrowheads="1"/>
                  </p:cNvSpPr>
                  <p:nvPr/>
                </p:nvSpPr>
                <p:spPr bwMode="auto">
                  <a:xfrm>
                    <a:off x="1860" y="1861"/>
                    <a:ext cx="25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27" name="AutoShape 128">
                    <a:extLst>
                      <a:ext uri="{FF2B5EF4-FFF2-40B4-BE49-F238E27FC236}">
                        <a16:creationId xmlns:a16="http://schemas.microsoft.com/office/drawing/2014/main" id="{541CF274-D5D2-D4B8-7642-D96698A78304}"/>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28" name="AutoShape 129">
                    <a:extLst>
                      <a:ext uri="{FF2B5EF4-FFF2-40B4-BE49-F238E27FC236}">
                        <a16:creationId xmlns:a16="http://schemas.microsoft.com/office/drawing/2014/main" id="{D1B7D755-D520-17DB-7275-DCE09B49EE93}"/>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29" name="AutoShape 130">
                    <a:extLst>
                      <a:ext uri="{FF2B5EF4-FFF2-40B4-BE49-F238E27FC236}">
                        <a16:creationId xmlns:a16="http://schemas.microsoft.com/office/drawing/2014/main" id="{6CFCC8B8-144D-FDF2-9693-DC87F35AACD0}"/>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30" name="AutoShape 131">
                    <a:extLst>
                      <a:ext uri="{FF2B5EF4-FFF2-40B4-BE49-F238E27FC236}">
                        <a16:creationId xmlns:a16="http://schemas.microsoft.com/office/drawing/2014/main" id="{EB02CBFC-C7D3-0126-5B44-1A5615FB4218}"/>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02" name="Group 132">
                  <a:extLst>
                    <a:ext uri="{FF2B5EF4-FFF2-40B4-BE49-F238E27FC236}">
                      <a16:creationId xmlns:a16="http://schemas.microsoft.com/office/drawing/2014/main" id="{E1E49BF6-EB9E-BD9E-EB11-7F06A480CADE}"/>
                    </a:ext>
                  </a:extLst>
                </p:cNvPr>
                <p:cNvGrpSpPr>
                  <a:grpSpLocks/>
                </p:cNvGrpSpPr>
                <p:nvPr/>
              </p:nvGrpSpPr>
              <p:grpSpPr bwMode="auto">
                <a:xfrm>
                  <a:off x="4740" y="2865"/>
                  <a:ext cx="330" cy="900"/>
                  <a:chOff x="1845" y="1860"/>
                  <a:chExt cx="330" cy="900"/>
                </a:xfrm>
              </p:grpSpPr>
              <p:sp>
                <p:nvSpPr>
                  <p:cNvPr id="64621" name="Oval 133">
                    <a:extLst>
                      <a:ext uri="{FF2B5EF4-FFF2-40B4-BE49-F238E27FC236}">
                        <a16:creationId xmlns:a16="http://schemas.microsoft.com/office/drawing/2014/main" id="{3ECDCB05-F956-DE59-83D1-06577EE661FC}"/>
                      </a:ext>
                    </a:extLst>
                  </p:cNvPr>
                  <p:cNvSpPr>
                    <a:spLocks noChangeArrowheads="1"/>
                  </p:cNvSpPr>
                  <p:nvPr/>
                </p:nvSpPr>
                <p:spPr bwMode="auto">
                  <a:xfrm>
                    <a:off x="1861"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22" name="AutoShape 134">
                    <a:extLst>
                      <a:ext uri="{FF2B5EF4-FFF2-40B4-BE49-F238E27FC236}">
                        <a16:creationId xmlns:a16="http://schemas.microsoft.com/office/drawing/2014/main" id="{88348CE5-9D88-08C0-B43A-8114D2E98D3B}"/>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23" name="AutoShape 135">
                    <a:extLst>
                      <a:ext uri="{FF2B5EF4-FFF2-40B4-BE49-F238E27FC236}">
                        <a16:creationId xmlns:a16="http://schemas.microsoft.com/office/drawing/2014/main" id="{53D3EA0A-973C-0CA6-9D22-7D896321260D}"/>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24" name="AutoShape 136">
                    <a:extLst>
                      <a:ext uri="{FF2B5EF4-FFF2-40B4-BE49-F238E27FC236}">
                        <a16:creationId xmlns:a16="http://schemas.microsoft.com/office/drawing/2014/main" id="{FC69EBEE-7514-FC59-EFDD-15CC1876C4B7}"/>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25" name="AutoShape 137">
                    <a:extLst>
                      <a:ext uri="{FF2B5EF4-FFF2-40B4-BE49-F238E27FC236}">
                        <a16:creationId xmlns:a16="http://schemas.microsoft.com/office/drawing/2014/main" id="{7643C6AE-DFC1-9C4D-AFC6-6758290655D1}"/>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03" name="Group 138">
                  <a:extLst>
                    <a:ext uri="{FF2B5EF4-FFF2-40B4-BE49-F238E27FC236}">
                      <a16:creationId xmlns:a16="http://schemas.microsoft.com/office/drawing/2014/main" id="{2EA47DCC-7D3A-9D10-5F11-BAB21BEC0077}"/>
                    </a:ext>
                  </a:extLst>
                </p:cNvPr>
                <p:cNvGrpSpPr>
                  <a:grpSpLocks/>
                </p:cNvGrpSpPr>
                <p:nvPr/>
              </p:nvGrpSpPr>
              <p:grpSpPr bwMode="auto">
                <a:xfrm>
                  <a:off x="5190" y="2865"/>
                  <a:ext cx="330" cy="900"/>
                  <a:chOff x="1845" y="1860"/>
                  <a:chExt cx="330" cy="900"/>
                </a:xfrm>
              </p:grpSpPr>
              <p:sp>
                <p:nvSpPr>
                  <p:cNvPr id="64616" name="Oval 139">
                    <a:extLst>
                      <a:ext uri="{FF2B5EF4-FFF2-40B4-BE49-F238E27FC236}">
                        <a16:creationId xmlns:a16="http://schemas.microsoft.com/office/drawing/2014/main" id="{2C82A9F8-3CC3-53E0-E26F-E6B6C038E32F}"/>
                      </a:ext>
                    </a:extLst>
                  </p:cNvPr>
                  <p:cNvSpPr>
                    <a:spLocks noChangeArrowheads="1"/>
                  </p:cNvSpPr>
                  <p:nvPr/>
                </p:nvSpPr>
                <p:spPr bwMode="auto">
                  <a:xfrm>
                    <a:off x="1861" y="1861"/>
                    <a:ext cx="25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17" name="AutoShape 140">
                    <a:extLst>
                      <a:ext uri="{FF2B5EF4-FFF2-40B4-BE49-F238E27FC236}">
                        <a16:creationId xmlns:a16="http://schemas.microsoft.com/office/drawing/2014/main" id="{A09CFB0A-594D-41E8-8F59-1E3865E4495B}"/>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18" name="AutoShape 141">
                    <a:extLst>
                      <a:ext uri="{FF2B5EF4-FFF2-40B4-BE49-F238E27FC236}">
                        <a16:creationId xmlns:a16="http://schemas.microsoft.com/office/drawing/2014/main" id="{36FAFD2A-985C-01A9-591B-3657B33006B6}"/>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19" name="AutoShape 142">
                    <a:extLst>
                      <a:ext uri="{FF2B5EF4-FFF2-40B4-BE49-F238E27FC236}">
                        <a16:creationId xmlns:a16="http://schemas.microsoft.com/office/drawing/2014/main" id="{929DA187-FA2C-F3AD-52AF-B6963790517D}"/>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20" name="AutoShape 143">
                    <a:extLst>
                      <a:ext uri="{FF2B5EF4-FFF2-40B4-BE49-F238E27FC236}">
                        <a16:creationId xmlns:a16="http://schemas.microsoft.com/office/drawing/2014/main" id="{ACF41306-F8AA-7CEF-C72D-1D254B528107}"/>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04" name="Group 144">
                  <a:extLst>
                    <a:ext uri="{FF2B5EF4-FFF2-40B4-BE49-F238E27FC236}">
                      <a16:creationId xmlns:a16="http://schemas.microsoft.com/office/drawing/2014/main" id="{A7B614BE-8F51-B56B-4141-12DB9354F4A1}"/>
                    </a:ext>
                  </a:extLst>
                </p:cNvPr>
                <p:cNvGrpSpPr>
                  <a:grpSpLocks/>
                </p:cNvGrpSpPr>
                <p:nvPr/>
              </p:nvGrpSpPr>
              <p:grpSpPr bwMode="auto">
                <a:xfrm>
                  <a:off x="5625" y="2865"/>
                  <a:ext cx="330" cy="900"/>
                  <a:chOff x="1845" y="1860"/>
                  <a:chExt cx="330" cy="900"/>
                </a:xfrm>
              </p:grpSpPr>
              <p:sp>
                <p:nvSpPr>
                  <p:cNvPr id="64611" name="Oval 145">
                    <a:extLst>
                      <a:ext uri="{FF2B5EF4-FFF2-40B4-BE49-F238E27FC236}">
                        <a16:creationId xmlns:a16="http://schemas.microsoft.com/office/drawing/2014/main" id="{F54D4F25-8E7A-A8F3-FB6C-150071E6BCE7}"/>
                      </a:ext>
                    </a:extLst>
                  </p:cNvPr>
                  <p:cNvSpPr>
                    <a:spLocks noChangeArrowheads="1"/>
                  </p:cNvSpPr>
                  <p:nvPr/>
                </p:nvSpPr>
                <p:spPr bwMode="auto">
                  <a:xfrm>
                    <a:off x="1880" y="1861"/>
                    <a:ext cx="239"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12" name="AutoShape 146">
                    <a:extLst>
                      <a:ext uri="{FF2B5EF4-FFF2-40B4-BE49-F238E27FC236}">
                        <a16:creationId xmlns:a16="http://schemas.microsoft.com/office/drawing/2014/main" id="{F89646D5-253E-BAF1-223E-2F099A6B5DC4}"/>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13" name="AutoShape 147">
                    <a:extLst>
                      <a:ext uri="{FF2B5EF4-FFF2-40B4-BE49-F238E27FC236}">
                        <a16:creationId xmlns:a16="http://schemas.microsoft.com/office/drawing/2014/main" id="{6F606210-C1F3-E909-9EBA-B9AE026ADDDA}"/>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14" name="AutoShape 148">
                    <a:extLst>
                      <a:ext uri="{FF2B5EF4-FFF2-40B4-BE49-F238E27FC236}">
                        <a16:creationId xmlns:a16="http://schemas.microsoft.com/office/drawing/2014/main" id="{463E1D84-DC51-1F92-9C10-CB84EAA77778}"/>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15" name="AutoShape 149">
                    <a:extLst>
                      <a:ext uri="{FF2B5EF4-FFF2-40B4-BE49-F238E27FC236}">
                        <a16:creationId xmlns:a16="http://schemas.microsoft.com/office/drawing/2014/main" id="{CADFC02B-F724-C239-FA5F-0C487FC184F5}"/>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605" name="Group 150">
                  <a:extLst>
                    <a:ext uri="{FF2B5EF4-FFF2-40B4-BE49-F238E27FC236}">
                      <a16:creationId xmlns:a16="http://schemas.microsoft.com/office/drawing/2014/main" id="{17A1BB42-8FA6-93C8-A4CE-FF92B764710F}"/>
                    </a:ext>
                  </a:extLst>
                </p:cNvPr>
                <p:cNvGrpSpPr>
                  <a:grpSpLocks/>
                </p:cNvGrpSpPr>
                <p:nvPr/>
              </p:nvGrpSpPr>
              <p:grpSpPr bwMode="auto">
                <a:xfrm>
                  <a:off x="3120" y="2850"/>
                  <a:ext cx="330" cy="900"/>
                  <a:chOff x="1845" y="1860"/>
                  <a:chExt cx="330" cy="900"/>
                </a:xfrm>
              </p:grpSpPr>
              <p:sp>
                <p:nvSpPr>
                  <p:cNvPr id="64606" name="Oval 151">
                    <a:extLst>
                      <a:ext uri="{FF2B5EF4-FFF2-40B4-BE49-F238E27FC236}">
                        <a16:creationId xmlns:a16="http://schemas.microsoft.com/office/drawing/2014/main" id="{E9AD3113-5EE7-7F3C-488F-11B3D0740F30}"/>
                      </a:ext>
                    </a:extLst>
                  </p:cNvPr>
                  <p:cNvSpPr>
                    <a:spLocks noChangeArrowheads="1"/>
                  </p:cNvSpPr>
                  <p:nvPr/>
                </p:nvSpPr>
                <p:spPr bwMode="auto">
                  <a:xfrm>
                    <a:off x="1864" y="1861"/>
                    <a:ext cx="241" cy="313"/>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607" name="AutoShape 152">
                    <a:extLst>
                      <a:ext uri="{FF2B5EF4-FFF2-40B4-BE49-F238E27FC236}">
                        <a16:creationId xmlns:a16="http://schemas.microsoft.com/office/drawing/2014/main" id="{EEBB0EEE-1451-3ED5-942C-CB20CE6EA30A}"/>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08" name="AutoShape 153">
                    <a:extLst>
                      <a:ext uri="{FF2B5EF4-FFF2-40B4-BE49-F238E27FC236}">
                        <a16:creationId xmlns:a16="http://schemas.microsoft.com/office/drawing/2014/main" id="{A0231518-B6B1-9F6C-5899-0EE2FDF9F61C}"/>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09" name="AutoShape 154">
                    <a:extLst>
                      <a:ext uri="{FF2B5EF4-FFF2-40B4-BE49-F238E27FC236}">
                        <a16:creationId xmlns:a16="http://schemas.microsoft.com/office/drawing/2014/main" id="{206A6F08-192F-E15D-83DC-14938769F7EB}"/>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610" name="AutoShape 155">
                    <a:extLst>
                      <a:ext uri="{FF2B5EF4-FFF2-40B4-BE49-F238E27FC236}">
                        <a16:creationId xmlns:a16="http://schemas.microsoft.com/office/drawing/2014/main" id="{10624983-A8DB-5AB7-3F5A-F84164D133B1}"/>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grpSp>
        <p:sp>
          <p:nvSpPr>
            <p:cNvPr id="64573" name="AutoShape 170">
              <a:extLst>
                <a:ext uri="{FF2B5EF4-FFF2-40B4-BE49-F238E27FC236}">
                  <a16:creationId xmlns:a16="http://schemas.microsoft.com/office/drawing/2014/main" id="{06802868-B1A9-8725-BB21-9EE07BBC0CBF}"/>
                </a:ext>
              </a:extLst>
            </p:cNvPr>
            <p:cNvSpPr>
              <a:spLocks noChangeArrowheads="1"/>
            </p:cNvSpPr>
            <p:nvPr/>
          </p:nvSpPr>
          <p:spPr bwMode="auto">
            <a:xfrm>
              <a:off x="4654" y="2218"/>
              <a:ext cx="225" cy="126"/>
            </a:xfrm>
            <a:prstGeom prst="rightArrow">
              <a:avLst>
                <a:gd name="adj1" fmla="val 50000"/>
                <a:gd name="adj2" fmla="val 44643"/>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64574" name="Group 588">
              <a:extLst>
                <a:ext uri="{FF2B5EF4-FFF2-40B4-BE49-F238E27FC236}">
                  <a16:creationId xmlns:a16="http://schemas.microsoft.com/office/drawing/2014/main" id="{7E2D0CED-982E-A343-D3AE-05AF552D14C1}"/>
                </a:ext>
              </a:extLst>
            </p:cNvPr>
            <p:cNvGrpSpPr>
              <a:grpSpLocks/>
            </p:cNvGrpSpPr>
            <p:nvPr/>
          </p:nvGrpSpPr>
          <p:grpSpPr bwMode="auto">
            <a:xfrm>
              <a:off x="3936" y="2112"/>
              <a:ext cx="472" cy="317"/>
              <a:chOff x="858" y="2145"/>
              <a:chExt cx="472" cy="317"/>
            </a:xfrm>
          </p:grpSpPr>
          <p:grpSp>
            <p:nvGrpSpPr>
              <p:cNvPr id="64575" name="Group 158">
                <a:extLst>
                  <a:ext uri="{FF2B5EF4-FFF2-40B4-BE49-F238E27FC236}">
                    <a16:creationId xmlns:a16="http://schemas.microsoft.com/office/drawing/2014/main" id="{5078070C-3DEE-5416-5994-B065E2B8EB5F}"/>
                  </a:ext>
                </a:extLst>
              </p:cNvPr>
              <p:cNvGrpSpPr>
                <a:grpSpLocks/>
              </p:cNvGrpSpPr>
              <p:nvPr/>
            </p:nvGrpSpPr>
            <p:grpSpPr bwMode="auto">
              <a:xfrm>
                <a:off x="858" y="2145"/>
                <a:ext cx="130" cy="302"/>
                <a:chOff x="1845" y="1860"/>
                <a:chExt cx="330" cy="900"/>
              </a:xfrm>
            </p:grpSpPr>
            <p:sp>
              <p:nvSpPr>
                <p:cNvPr id="64588" name="Oval 159">
                  <a:extLst>
                    <a:ext uri="{FF2B5EF4-FFF2-40B4-BE49-F238E27FC236}">
                      <a16:creationId xmlns:a16="http://schemas.microsoft.com/office/drawing/2014/main" id="{7AF0C0EB-89A0-5399-7480-8E3A3C994B9C}"/>
                    </a:ext>
                  </a:extLst>
                </p:cNvPr>
                <p:cNvSpPr>
                  <a:spLocks noChangeArrowheads="1"/>
                </p:cNvSpPr>
                <p:nvPr/>
              </p:nvSpPr>
              <p:spPr bwMode="auto">
                <a:xfrm>
                  <a:off x="1861" y="1860"/>
                  <a:ext cx="239" cy="316"/>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589" name="AutoShape 160">
                  <a:extLst>
                    <a:ext uri="{FF2B5EF4-FFF2-40B4-BE49-F238E27FC236}">
                      <a16:creationId xmlns:a16="http://schemas.microsoft.com/office/drawing/2014/main" id="{BF586A30-340E-3E83-E5B7-3B5EA08A4502}"/>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90" name="AutoShape 161">
                  <a:extLst>
                    <a:ext uri="{FF2B5EF4-FFF2-40B4-BE49-F238E27FC236}">
                      <a16:creationId xmlns:a16="http://schemas.microsoft.com/office/drawing/2014/main" id="{2412100F-F29E-ABEB-D325-7707BBB7650D}"/>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91" name="AutoShape 162">
                  <a:extLst>
                    <a:ext uri="{FF2B5EF4-FFF2-40B4-BE49-F238E27FC236}">
                      <a16:creationId xmlns:a16="http://schemas.microsoft.com/office/drawing/2014/main" id="{C2308307-1342-59FC-E0D0-89EA116E8674}"/>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92" name="AutoShape 163">
                  <a:extLst>
                    <a:ext uri="{FF2B5EF4-FFF2-40B4-BE49-F238E27FC236}">
                      <a16:creationId xmlns:a16="http://schemas.microsoft.com/office/drawing/2014/main" id="{37FF5EF3-CF5E-2B9F-BCE3-5E4C2CB79015}"/>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576" name="Group 164">
                <a:extLst>
                  <a:ext uri="{FF2B5EF4-FFF2-40B4-BE49-F238E27FC236}">
                    <a16:creationId xmlns:a16="http://schemas.microsoft.com/office/drawing/2014/main" id="{509198F2-6177-5E4F-798B-2FD5A70D4C27}"/>
                  </a:ext>
                </a:extLst>
              </p:cNvPr>
              <p:cNvGrpSpPr>
                <a:grpSpLocks/>
              </p:cNvGrpSpPr>
              <p:nvPr/>
            </p:nvGrpSpPr>
            <p:grpSpPr bwMode="auto">
              <a:xfrm>
                <a:off x="1023" y="2145"/>
                <a:ext cx="130" cy="302"/>
                <a:chOff x="1845" y="1860"/>
                <a:chExt cx="330" cy="900"/>
              </a:xfrm>
            </p:grpSpPr>
            <p:sp>
              <p:nvSpPr>
                <p:cNvPr id="64583" name="Oval 165">
                  <a:extLst>
                    <a:ext uri="{FF2B5EF4-FFF2-40B4-BE49-F238E27FC236}">
                      <a16:creationId xmlns:a16="http://schemas.microsoft.com/office/drawing/2014/main" id="{F12B3694-BB20-C648-770E-86ADD4079937}"/>
                    </a:ext>
                  </a:extLst>
                </p:cNvPr>
                <p:cNvSpPr>
                  <a:spLocks noChangeArrowheads="1"/>
                </p:cNvSpPr>
                <p:nvPr/>
              </p:nvSpPr>
              <p:spPr bwMode="auto">
                <a:xfrm>
                  <a:off x="1860" y="1860"/>
                  <a:ext cx="239" cy="316"/>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584" name="AutoShape 166">
                  <a:extLst>
                    <a:ext uri="{FF2B5EF4-FFF2-40B4-BE49-F238E27FC236}">
                      <a16:creationId xmlns:a16="http://schemas.microsoft.com/office/drawing/2014/main" id="{C740A878-055A-06F2-9CAD-2A9249898128}"/>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85" name="AutoShape 167">
                  <a:extLst>
                    <a:ext uri="{FF2B5EF4-FFF2-40B4-BE49-F238E27FC236}">
                      <a16:creationId xmlns:a16="http://schemas.microsoft.com/office/drawing/2014/main" id="{356B6DA1-54A7-A82F-163A-CCF6D093EEAC}"/>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86" name="AutoShape 168">
                  <a:extLst>
                    <a:ext uri="{FF2B5EF4-FFF2-40B4-BE49-F238E27FC236}">
                      <a16:creationId xmlns:a16="http://schemas.microsoft.com/office/drawing/2014/main" id="{57081DD6-E26C-7E25-2F14-865EB24B255B}"/>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87" name="AutoShape 169">
                  <a:extLst>
                    <a:ext uri="{FF2B5EF4-FFF2-40B4-BE49-F238E27FC236}">
                      <a16:creationId xmlns:a16="http://schemas.microsoft.com/office/drawing/2014/main" id="{F78DDEC0-84DA-AA26-0C7C-CC4326B6F5E1}"/>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64577" name="Group 164">
                <a:extLst>
                  <a:ext uri="{FF2B5EF4-FFF2-40B4-BE49-F238E27FC236}">
                    <a16:creationId xmlns:a16="http://schemas.microsoft.com/office/drawing/2014/main" id="{36E03D31-6A10-8164-2E0E-97CD6371BCF5}"/>
                  </a:ext>
                </a:extLst>
              </p:cNvPr>
              <p:cNvGrpSpPr>
                <a:grpSpLocks/>
              </p:cNvGrpSpPr>
              <p:nvPr/>
            </p:nvGrpSpPr>
            <p:grpSpPr bwMode="auto">
              <a:xfrm>
                <a:off x="1200" y="2160"/>
                <a:ext cx="130" cy="302"/>
                <a:chOff x="1845" y="1860"/>
                <a:chExt cx="330" cy="900"/>
              </a:xfrm>
            </p:grpSpPr>
            <p:sp>
              <p:nvSpPr>
                <p:cNvPr id="64578" name="Oval 165">
                  <a:extLst>
                    <a:ext uri="{FF2B5EF4-FFF2-40B4-BE49-F238E27FC236}">
                      <a16:creationId xmlns:a16="http://schemas.microsoft.com/office/drawing/2014/main" id="{AAD33A0C-447B-1E40-9660-35B37D2266F5}"/>
                    </a:ext>
                  </a:extLst>
                </p:cNvPr>
                <p:cNvSpPr>
                  <a:spLocks noChangeArrowheads="1"/>
                </p:cNvSpPr>
                <p:nvPr/>
              </p:nvSpPr>
              <p:spPr bwMode="auto">
                <a:xfrm>
                  <a:off x="1860" y="1860"/>
                  <a:ext cx="239" cy="316"/>
                </a:xfrm>
                <a:prstGeom prst="ellipse">
                  <a:avLst/>
                </a:prstGeom>
                <a:solidFill>
                  <a:srgbClr val="00CCFF"/>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64579" name="AutoShape 166">
                  <a:extLst>
                    <a:ext uri="{FF2B5EF4-FFF2-40B4-BE49-F238E27FC236}">
                      <a16:creationId xmlns:a16="http://schemas.microsoft.com/office/drawing/2014/main" id="{5B101C62-FED9-256B-14DF-B5AE129DFC9C}"/>
                    </a:ext>
                  </a:extLst>
                </p:cNvPr>
                <p:cNvCxnSpPr>
                  <a:cxnSpLocks noChangeShapeType="1"/>
                </p:cNvCxnSpPr>
                <p:nvPr/>
              </p:nvCxnSpPr>
              <p:spPr bwMode="auto">
                <a:xfrm>
                  <a:off x="1980" y="2175"/>
                  <a:ext cx="0" cy="3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80" name="AutoShape 167">
                  <a:extLst>
                    <a:ext uri="{FF2B5EF4-FFF2-40B4-BE49-F238E27FC236}">
                      <a16:creationId xmlns:a16="http://schemas.microsoft.com/office/drawing/2014/main" id="{F260C2D3-EA43-1189-38C9-6C5E40266160}"/>
                    </a:ext>
                  </a:extLst>
                </p:cNvPr>
                <p:cNvCxnSpPr>
                  <a:cxnSpLocks noChangeShapeType="1"/>
                </p:cNvCxnSpPr>
                <p:nvPr/>
              </p:nvCxnSpPr>
              <p:spPr bwMode="auto">
                <a:xfrm>
                  <a:off x="1860" y="2325"/>
                  <a:ext cx="2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81" name="AutoShape 168">
                  <a:extLst>
                    <a:ext uri="{FF2B5EF4-FFF2-40B4-BE49-F238E27FC236}">
                      <a16:creationId xmlns:a16="http://schemas.microsoft.com/office/drawing/2014/main" id="{9F16D1AA-920E-03EE-2F6C-B6E38E74A59C}"/>
                    </a:ext>
                  </a:extLst>
                </p:cNvPr>
                <p:cNvCxnSpPr>
                  <a:cxnSpLocks noChangeShapeType="1"/>
                </p:cNvCxnSpPr>
                <p:nvPr/>
              </p:nvCxnSpPr>
              <p:spPr bwMode="auto">
                <a:xfrm flipH="1">
                  <a:off x="1845" y="2550"/>
                  <a:ext cx="13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4582" name="AutoShape 169">
                  <a:extLst>
                    <a:ext uri="{FF2B5EF4-FFF2-40B4-BE49-F238E27FC236}">
                      <a16:creationId xmlns:a16="http://schemas.microsoft.com/office/drawing/2014/main" id="{4D222808-B661-94DA-8A53-AAD4C2A30F60}"/>
                    </a:ext>
                  </a:extLst>
                </p:cNvPr>
                <p:cNvCxnSpPr>
                  <a:cxnSpLocks noChangeShapeType="1"/>
                </p:cNvCxnSpPr>
                <p:nvPr/>
              </p:nvCxnSpPr>
              <p:spPr bwMode="auto">
                <a:xfrm>
                  <a:off x="1980" y="2550"/>
                  <a:ext cx="195" cy="2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grpSp>
      <p:grpSp>
        <p:nvGrpSpPr>
          <p:cNvPr id="64533" name="Group 50">
            <a:extLst>
              <a:ext uri="{FF2B5EF4-FFF2-40B4-BE49-F238E27FC236}">
                <a16:creationId xmlns:a16="http://schemas.microsoft.com/office/drawing/2014/main" id="{07A763DE-F13C-4EBF-1D20-D462107C13F8}"/>
              </a:ext>
            </a:extLst>
          </p:cNvPr>
          <p:cNvGrpSpPr>
            <a:grpSpLocks/>
          </p:cNvGrpSpPr>
          <p:nvPr/>
        </p:nvGrpSpPr>
        <p:grpSpPr bwMode="auto">
          <a:xfrm>
            <a:off x="4114800" y="1676400"/>
            <a:ext cx="1752600" cy="1524000"/>
            <a:chOff x="1872" y="864"/>
            <a:chExt cx="1008" cy="864"/>
          </a:xfrm>
        </p:grpSpPr>
        <p:grpSp>
          <p:nvGrpSpPr>
            <p:cNvPr id="64534" name="Group 51">
              <a:extLst>
                <a:ext uri="{FF2B5EF4-FFF2-40B4-BE49-F238E27FC236}">
                  <a16:creationId xmlns:a16="http://schemas.microsoft.com/office/drawing/2014/main" id="{FAF9E72D-2CD7-88DD-2EE8-837EBB1BC2BB}"/>
                </a:ext>
              </a:extLst>
            </p:cNvPr>
            <p:cNvGrpSpPr>
              <a:grpSpLocks/>
            </p:cNvGrpSpPr>
            <p:nvPr/>
          </p:nvGrpSpPr>
          <p:grpSpPr bwMode="auto">
            <a:xfrm>
              <a:off x="2160" y="1536"/>
              <a:ext cx="240" cy="192"/>
              <a:chOff x="2112" y="1440"/>
              <a:chExt cx="240" cy="192"/>
            </a:xfrm>
          </p:grpSpPr>
          <p:sp>
            <p:nvSpPr>
              <p:cNvPr id="64565" name="Oval 52">
                <a:extLst>
                  <a:ext uri="{FF2B5EF4-FFF2-40B4-BE49-F238E27FC236}">
                    <a16:creationId xmlns:a16="http://schemas.microsoft.com/office/drawing/2014/main" id="{B09FAF47-466F-A527-F9C8-C772C1713B57}"/>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66" name="Text Box 53">
                <a:extLst>
                  <a:ext uri="{FF2B5EF4-FFF2-40B4-BE49-F238E27FC236}">
                    <a16:creationId xmlns:a16="http://schemas.microsoft.com/office/drawing/2014/main" id="{7BAE7E43-6731-6129-1983-F3731BAF6218}"/>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35" name="Group 54">
              <a:extLst>
                <a:ext uri="{FF2B5EF4-FFF2-40B4-BE49-F238E27FC236}">
                  <a16:creationId xmlns:a16="http://schemas.microsoft.com/office/drawing/2014/main" id="{01A99E9A-51B0-17E4-8CA3-CA472FDE943A}"/>
                </a:ext>
              </a:extLst>
            </p:cNvPr>
            <p:cNvGrpSpPr>
              <a:grpSpLocks/>
            </p:cNvGrpSpPr>
            <p:nvPr/>
          </p:nvGrpSpPr>
          <p:grpSpPr bwMode="auto">
            <a:xfrm>
              <a:off x="2208" y="864"/>
              <a:ext cx="240" cy="192"/>
              <a:chOff x="2112" y="1440"/>
              <a:chExt cx="240" cy="192"/>
            </a:xfrm>
          </p:grpSpPr>
          <p:sp>
            <p:nvSpPr>
              <p:cNvPr id="64563" name="Oval 55">
                <a:extLst>
                  <a:ext uri="{FF2B5EF4-FFF2-40B4-BE49-F238E27FC236}">
                    <a16:creationId xmlns:a16="http://schemas.microsoft.com/office/drawing/2014/main" id="{D044ACE2-12B6-291A-C1D4-5E777C93F5F0}"/>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64" name="Text Box 56">
                <a:extLst>
                  <a:ext uri="{FF2B5EF4-FFF2-40B4-BE49-F238E27FC236}">
                    <a16:creationId xmlns:a16="http://schemas.microsoft.com/office/drawing/2014/main" id="{3B4748DA-11E2-3601-0FC6-C019F5A4CF88}"/>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36" name="Group 57">
              <a:extLst>
                <a:ext uri="{FF2B5EF4-FFF2-40B4-BE49-F238E27FC236}">
                  <a16:creationId xmlns:a16="http://schemas.microsoft.com/office/drawing/2014/main" id="{FDCEB91C-9D46-8CC8-81B3-BA48F46E6A9D}"/>
                </a:ext>
              </a:extLst>
            </p:cNvPr>
            <p:cNvGrpSpPr>
              <a:grpSpLocks/>
            </p:cNvGrpSpPr>
            <p:nvPr/>
          </p:nvGrpSpPr>
          <p:grpSpPr bwMode="auto">
            <a:xfrm>
              <a:off x="1872" y="1104"/>
              <a:ext cx="240" cy="192"/>
              <a:chOff x="2112" y="1440"/>
              <a:chExt cx="240" cy="192"/>
            </a:xfrm>
          </p:grpSpPr>
          <p:sp>
            <p:nvSpPr>
              <p:cNvPr id="64561" name="Oval 58">
                <a:extLst>
                  <a:ext uri="{FF2B5EF4-FFF2-40B4-BE49-F238E27FC236}">
                    <a16:creationId xmlns:a16="http://schemas.microsoft.com/office/drawing/2014/main" id="{25CB0C93-16C9-DFD2-658E-EC725985257C}"/>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62" name="Text Box 59">
                <a:extLst>
                  <a:ext uri="{FF2B5EF4-FFF2-40B4-BE49-F238E27FC236}">
                    <a16:creationId xmlns:a16="http://schemas.microsoft.com/office/drawing/2014/main" id="{7C0953B0-4E17-621C-9C5D-B381671DD183}"/>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37" name="Group 60">
              <a:extLst>
                <a:ext uri="{FF2B5EF4-FFF2-40B4-BE49-F238E27FC236}">
                  <a16:creationId xmlns:a16="http://schemas.microsoft.com/office/drawing/2014/main" id="{C823806A-2012-2DE8-51BC-90EEF8ADC961}"/>
                </a:ext>
              </a:extLst>
            </p:cNvPr>
            <p:cNvGrpSpPr>
              <a:grpSpLocks/>
            </p:cNvGrpSpPr>
            <p:nvPr/>
          </p:nvGrpSpPr>
          <p:grpSpPr bwMode="auto">
            <a:xfrm>
              <a:off x="2352" y="1056"/>
              <a:ext cx="240" cy="192"/>
              <a:chOff x="2112" y="1440"/>
              <a:chExt cx="240" cy="192"/>
            </a:xfrm>
          </p:grpSpPr>
          <p:sp>
            <p:nvSpPr>
              <p:cNvPr id="64559" name="Oval 61">
                <a:extLst>
                  <a:ext uri="{FF2B5EF4-FFF2-40B4-BE49-F238E27FC236}">
                    <a16:creationId xmlns:a16="http://schemas.microsoft.com/office/drawing/2014/main" id="{D493EBBB-165C-A78C-8635-A61E32E852CB}"/>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60" name="Text Box 62">
                <a:extLst>
                  <a:ext uri="{FF2B5EF4-FFF2-40B4-BE49-F238E27FC236}">
                    <a16:creationId xmlns:a16="http://schemas.microsoft.com/office/drawing/2014/main" id="{1C558DE1-DAAC-19EA-CE52-25BBC2B92150}"/>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38" name="Group 63">
              <a:extLst>
                <a:ext uri="{FF2B5EF4-FFF2-40B4-BE49-F238E27FC236}">
                  <a16:creationId xmlns:a16="http://schemas.microsoft.com/office/drawing/2014/main" id="{E8C3FF5C-D94A-9695-7085-45F80AF785C0}"/>
                </a:ext>
              </a:extLst>
            </p:cNvPr>
            <p:cNvGrpSpPr>
              <a:grpSpLocks/>
            </p:cNvGrpSpPr>
            <p:nvPr/>
          </p:nvGrpSpPr>
          <p:grpSpPr bwMode="auto">
            <a:xfrm>
              <a:off x="2112" y="1104"/>
              <a:ext cx="240" cy="192"/>
              <a:chOff x="2112" y="1440"/>
              <a:chExt cx="240" cy="192"/>
            </a:xfrm>
          </p:grpSpPr>
          <p:sp>
            <p:nvSpPr>
              <p:cNvPr id="64557" name="Oval 64">
                <a:extLst>
                  <a:ext uri="{FF2B5EF4-FFF2-40B4-BE49-F238E27FC236}">
                    <a16:creationId xmlns:a16="http://schemas.microsoft.com/office/drawing/2014/main" id="{7D8C302C-3F4F-5C65-BF83-EB01BC019EDB}"/>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58" name="Text Box 65">
                <a:extLst>
                  <a:ext uri="{FF2B5EF4-FFF2-40B4-BE49-F238E27FC236}">
                    <a16:creationId xmlns:a16="http://schemas.microsoft.com/office/drawing/2014/main" id="{485AE39D-592C-0986-8C40-6C685A2A0C88}"/>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39" name="Group 66">
              <a:extLst>
                <a:ext uri="{FF2B5EF4-FFF2-40B4-BE49-F238E27FC236}">
                  <a16:creationId xmlns:a16="http://schemas.microsoft.com/office/drawing/2014/main" id="{D84FFA24-2651-1761-BC6F-4FA3314D33B2}"/>
                </a:ext>
              </a:extLst>
            </p:cNvPr>
            <p:cNvGrpSpPr>
              <a:grpSpLocks/>
            </p:cNvGrpSpPr>
            <p:nvPr/>
          </p:nvGrpSpPr>
          <p:grpSpPr bwMode="auto">
            <a:xfrm>
              <a:off x="2016" y="1344"/>
              <a:ext cx="240" cy="192"/>
              <a:chOff x="2112" y="1440"/>
              <a:chExt cx="240" cy="192"/>
            </a:xfrm>
          </p:grpSpPr>
          <p:sp>
            <p:nvSpPr>
              <p:cNvPr id="64555" name="Oval 67">
                <a:extLst>
                  <a:ext uri="{FF2B5EF4-FFF2-40B4-BE49-F238E27FC236}">
                    <a16:creationId xmlns:a16="http://schemas.microsoft.com/office/drawing/2014/main" id="{3F64A472-3B26-C660-6460-41A48D56F732}"/>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56" name="Text Box 68">
                <a:extLst>
                  <a:ext uri="{FF2B5EF4-FFF2-40B4-BE49-F238E27FC236}">
                    <a16:creationId xmlns:a16="http://schemas.microsoft.com/office/drawing/2014/main" id="{9358C5D4-866C-DEA1-3759-76003265B836}"/>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40" name="Group 69">
              <a:extLst>
                <a:ext uri="{FF2B5EF4-FFF2-40B4-BE49-F238E27FC236}">
                  <a16:creationId xmlns:a16="http://schemas.microsoft.com/office/drawing/2014/main" id="{F2D3FB4F-78BB-4C84-B6F4-EBABCFC175F7}"/>
                </a:ext>
              </a:extLst>
            </p:cNvPr>
            <p:cNvGrpSpPr>
              <a:grpSpLocks/>
            </p:cNvGrpSpPr>
            <p:nvPr/>
          </p:nvGrpSpPr>
          <p:grpSpPr bwMode="auto">
            <a:xfrm>
              <a:off x="2304" y="1296"/>
              <a:ext cx="240" cy="192"/>
              <a:chOff x="2112" y="1440"/>
              <a:chExt cx="240" cy="192"/>
            </a:xfrm>
          </p:grpSpPr>
          <p:sp>
            <p:nvSpPr>
              <p:cNvPr id="64553" name="Oval 70">
                <a:extLst>
                  <a:ext uri="{FF2B5EF4-FFF2-40B4-BE49-F238E27FC236}">
                    <a16:creationId xmlns:a16="http://schemas.microsoft.com/office/drawing/2014/main" id="{B59138CE-3188-3B3B-5BA2-C0B50FF19723}"/>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54" name="Text Box 71">
                <a:extLst>
                  <a:ext uri="{FF2B5EF4-FFF2-40B4-BE49-F238E27FC236}">
                    <a16:creationId xmlns:a16="http://schemas.microsoft.com/office/drawing/2014/main" id="{9ACA5BB1-E15D-6B46-FDFD-F7B047C4D50F}"/>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41" name="Group 72">
              <a:extLst>
                <a:ext uri="{FF2B5EF4-FFF2-40B4-BE49-F238E27FC236}">
                  <a16:creationId xmlns:a16="http://schemas.microsoft.com/office/drawing/2014/main" id="{81623A44-C2F7-804F-4E76-42E734DF2CA1}"/>
                </a:ext>
              </a:extLst>
            </p:cNvPr>
            <p:cNvGrpSpPr>
              <a:grpSpLocks/>
            </p:cNvGrpSpPr>
            <p:nvPr/>
          </p:nvGrpSpPr>
          <p:grpSpPr bwMode="auto">
            <a:xfrm>
              <a:off x="1968" y="864"/>
              <a:ext cx="240" cy="192"/>
              <a:chOff x="2112" y="1440"/>
              <a:chExt cx="240" cy="192"/>
            </a:xfrm>
          </p:grpSpPr>
          <p:sp>
            <p:nvSpPr>
              <p:cNvPr id="64551" name="Oval 73">
                <a:extLst>
                  <a:ext uri="{FF2B5EF4-FFF2-40B4-BE49-F238E27FC236}">
                    <a16:creationId xmlns:a16="http://schemas.microsoft.com/office/drawing/2014/main" id="{FEDB7852-594C-DB8C-7235-E79F0B1234BF}"/>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52" name="Text Box 74">
                <a:extLst>
                  <a:ext uri="{FF2B5EF4-FFF2-40B4-BE49-F238E27FC236}">
                    <a16:creationId xmlns:a16="http://schemas.microsoft.com/office/drawing/2014/main" id="{9FE78E65-B17E-432D-22C9-3C31D9DBED0C}"/>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42" name="Group 75">
              <a:extLst>
                <a:ext uri="{FF2B5EF4-FFF2-40B4-BE49-F238E27FC236}">
                  <a16:creationId xmlns:a16="http://schemas.microsoft.com/office/drawing/2014/main" id="{5DC03365-3B15-1D23-9EBB-0BD7A7F5E432}"/>
                </a:ext>
              </a:extLst>
            </p:cNvPr>
            <p:cNvGrpSpPr>
              <a:grpSpLocks/>
            </p:cNvGrpSpPr>
            <p:nvPr/>
          </p:nvGrpSpPr>
          <p:grpSpPr bwMode="auto">
            <a:xfrm>
              <a:off x="2400" y="1536"/>
              <a:ext cx="240" cy="192"/>
              <a:chOff x="2112" y="1440"/>
              <a:chExt cx="240" cy="192"/>
            </a:xfrm>
          </p:grpSpPr>
          <p:sp>
            <p:nvSpPr>
              <p:cNvPr id="64549" name="Oval 76">
                <a:extLst>
                  <a:ext uri="{FF2B5EF4-FFF2-40B4-BE49-F238E27FC236}">
                    <a16:creationId xmlns:a16="http://schemas.microsoft.com/office/drawing/2014/main" id="{F1D824F2-8646-754F-18AE-2151076C2B8C}"/>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50" name="Text Box 77">
                <a:extLst>
                  <a:ext uri="{FF2B5EF4-FFF2-40B4-BE49-F238E27FC236}">
                    <a16:creationId xmlns:a16="http://schemas.microsoft.com/office/drawing/2014/main" id="{946CAF52-2D8D-2A5F-8229-B2B5DB0DA3AD}"/>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43" name="Group 78">
              <a:extLst>
                <a:ext uri="{FF2B5EF4-FFF2-40B4-BE49-F238E27FC236}">
                  <a16:creationId xmlns:a16="http://schemas.microsoft.com/office/drawing/2014/main" id="{7A35B176-BD2F-B269-6364-EC46B960C2C2}"/>
                </a:ext>
              </a:extLst>
            </p:cNvPr>
            <p:cNvGrpSpPr>
              <a:grpSpLocks/>
            </p:cNvGrpSpPr>
            <p:nvPr/>
          </p:nvGrpSpPr>
          <p:grpSpPr bwMode="auto">
            <a:xfrm>
              <a:off x="2544" y="1248"/>
              <a:ext cx="240" cy="192"/>
              <a:chOff x="2112" y="1440"/>
              <a:chExt cx="240" cy="192"/>
            </a:xfrm>
          </p:grpSpPr>
          <p:sp>
            <p:nvSpPr>
              <p:cNvPr id="64547" name="Oval 79">
                <a:extLst>
                  <a:ext uri="{FF2B5EF4-FFF2-40B4-BE49-F238E27FC236}">
                    <a16:creationId xmlns:a16="http://schemas.microsoft.com/office/drawing/2014/main" id="{3DB36947-E7E1-FAEA-F539-276A09BB70A6}"/>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48" name="Text Box 80">
                <a:extLst>
                  <a:ext uri="{FF2B5EF4-FFF2-40B4-BE49-F238E27FC236}">
                    <a16:creationId xmlns:a16="http://schemas.microsoft.com/office/drawing/2014/main" id="{DA5C805B-953C-B878-1E1C-CC63D4BABCEB}"/>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64544" name="Group 81">
              <a:extLst>
                <a:ext uri="{FF2B5EF4-FFF2-40B4-BE49-F238E27FC236}">
                  <a16:creationId xmlns:a16="http://schemas.microsoft.com/office/drawing/2014/main" id="{EF1395C1-1430-A4CF-3EAB-BA31D7C7710D}"/>
                </a:ext>
              </a:extLst>
            </p:cNvPr>
            <p:cNvGrpSpPr>
              <a:grpSpLocks/>
            </p:cNvGrpSpPr>
            <p:nvPr/>
          </p:nvGrpSpPr>
          <p:grpSpPr bwMode="auto">
            <a:xfrm>
              <a:off x="2640" y="1488"/>
              <a:ext cx="240" cy="192"/>
              <a:chOff x="2112" y="1440"/>
              <a:chExt cx="240" cy="192"/>
            </a:xfrm>
          </p:grpSpPr>
          <p:sp>
            <p:nvSpPr>
              <p:cNvPr id="64545" name="Oval 82">
                <a:extLst>
                  <a:ext uri="{FF2B5EF4-FFF2-40B4-BE49-F238E27FC236}">
                    <a16:creationId xmlns:a16="http://schemas.microsoft.com/office/drawing/2014/main" id="{565DA84D-13D3-6028-0D55-780224495E87}"/>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46" name="Text Box 83">
                <a:extLst>
                  <a:ext uri="{FF2B5EF4-FFF2-40B4-BE49-F238E27FC236}">
                    <a16:creationId xmlns:a16="http://schemas.microsoft.com/office/drawing/2014/main" id="{91495488-0C22-61C0-D48D-9D71F2F1087E}"/>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spTree>
    <p:custDataLst>
      <p:tags r:id="rId1"/>
    </p:custDataLst>
    <p:extLst>
      <p:ext uri="{BB962C8B-B14F-4D97-AF65-F5344CB8AC3E}">
        <p14:creationId xmlns:p14="http://schemas.microsoft.com/office/powerpoint/2010/main" val="2480131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a:extLst>
              <a:ext uri="{FF2B5EF4-FFF2-40B4-BE49-F238E27FC236}">
                <a16:creationId xmlns:a16="http://schemas.microsoft.com/office/drawing/2014/main" id="{E3F39EEA-80F0-996B-9D63-27C7D753DB1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67D0DF9-89A8-447E-8C1E-6F31BA3B890D}" type="slidenum">
              <a:rPr lang="en-US" altLang="en-US">
                <a:latin typeface="Tahoma" panose="020B0604030504040204" pitchFamily="34" charset="0"/>
              </a:rPr>
              <a:pPr/>
              <a:t>14</a:t>
            </a:fld>
            <a:endParaRPr lang="en-US" altLang="en-US">
              <a:latin typeface="Tahoma" panose="020B0604030504040204" pitchFamily="34" charset="0"/>
            </a:endParaRPr>
          </a:p>
        </p:txBody>
      </p:sp>
      <p:sp>
        <p:nvSpPr>
          <p:cNvPr id="2" name="TextBox 24">
            <a:extLst>
              <a:ext uri="{FF2B5EF4-FFF2-40B4-BE49-F238E27FC236}">
                <a16:creationId xmlns:a16="http://schemas.microsoft.com/office/drawing/2014/main" id="{8149EB8F-35DB-B941-1A31-270622EF7CAE}"/>
              </a:ext>
            </a:extLst>
          </p:cNvPr>
          <p:cNvSpPr txBox="1">
            <a:spLocks noChangeArrowheads="1"/>
          </p:cNvSpPr>
          <p:nvPr/>
        </p:nvSpPr>
        <p:spPr bwMode="auto">
          <a:xfrm>
            <a:off x="1524000" y="0"/>
            <a:ext cx="9144000" cy="762000"/>
          </a:xfrm>
          <a:prstGeom prst="rect">
            <a:avLst/>
          </a:prstGeom>
          <a:noFill/>
          <a:ln w="9525">
            <a:noFill/>
            <a:miter lim="800000"/>
            <a:headEnd/>
            <a:tailEnd/>
          </a:ln>
        </p:spPr>
        <p:txBody>
          <a:bodyPr wrap="square">
            <a:spAutoFit/>
          </a:bodyPr>
          <a:lstStyle/>
          <a:p>
            <a:pPr algn="ctr">
              <a:defRPr/>
            </a:pPr>
            <a:r>
              <a:rPr lang="en-US" sz="4400" dirty="0">
                <a:solidFill>
                  <a:schemeClr val="accent6">
                    <a:lumMod val="75000"/>
                  </a:schemeClr>
                </a:solidFill>
                <a:latin typeface="Tahoma" pitchFamily="34" charset="0"/>
                <a:cs typeface="Tahoma" pitchFamily="34" charset="0"/>
              </a:rPr>
              <a:t>Beryllium Sensitization</a:t>
            </a:r>
          </a:p>
        </p:txBody>
      </p:sp>
      <p:sp>
        <p:nvSpPr>
          <p:cNvPr id="2053" name="TextBox 19">
            <a:extLst>
              <a:ext uri="{FF2B5EF4-FFF2-40B4-BE49-F238E27FC236}">
                <a16:creationId xmlns:a16="http://schemas.microsoft.com/office/drawing/2014/main" id="{32CE7442-2BB4-53B5-99A3-4A21C7D19D48}"/>
              </a:ext>
            </a:extLst>
          </p:cNvPr>
          <p:cNvSpPr txBox="1">
            <a:spLocks noChangeArrowheads="1"/>
          </p:cNvSpPr>
          <p:nvPr/>
        </p:nvSpPr>
        <p:spPr bwMode="auto">
          <a:xfrm>
            <a:off x="1752600" y="914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400" u="sng">
                <a:latin typeface="Tahoma" panose="020B0604030504040204" pitchFamily="34" charset="0"/>
                <a:cs typeface="Tahoma" panose="020B0604030504040204" pitchFamily="34" charset="0"/>
              </a:rPr>
              <a:t>Normal Response</a:t>
            </a:r>
          </a:p>
        </p:txBody>
      </p:sp>
      <p:sp>
        <p:nvSpPr>
          <p:cNvPr id="2054" name="TextBox 20">
            <a:extLst>
              <a:ext uri="{FF2B5EF4-FFF2-40B4-BE49-F238E27FC236}">
                <a16:creationId xmlns:a16="http://schemas.microsoft.com/office/drawing/2014/main" id="{34C045A7-4C51-3254-8B8D-DDC4F2A2B44A}"/>
              </a:ext>
            </a:extLst>
          </p:cNvPr>
          <p:cNvSpPr txBox="1">
            <a:spLocks noChangeArrowheads="1"/>
          </p:cNvSpPr>
          <p:nvPr/>
        </p:nvSpPr>
        <p:spPr bwMode="auto">
          <a:xfrm>
            <a:off x="1752600" y="34290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400" u="sng">
                <a:latin typeface="Tahoma" panose="020B0604030504040204" pitchFamily="34" charset="0"/>
                <a:cs typeface="Tahoma" panose="020B0604030504040204" pitchFamily="34" charset="0"/>
              </a:rPr>
              <a:t>Abnormal Response</a:t>
            </a:r>
            <a:endParaRPr lang="en-US" altLang="en-US" sz="2200" i="1" u="sng">
              <a:latin typeface="Tahoma" panose="020B0604030504040204" pitchFamily="34" charset="0"/>
              <a:cs typeface="Tahoma" panose="020B0604030504040204" pitchFamily="34" charset="0"/>
            </a:endParaRPr>
          </a:p>
        </p:txBody>
      </p:sp>
      <p:sp>
        <p:nvSpPr>
          <p:cNvPr id="2055" name="TextBox 11">
            <a:extLst>
              <a:ext uri="{FF2B5EF4-FFF2-40B4-BE49-F238E27FC236}">
                <a16:creationId xmlns:a16="http://schemas.microsoft.com/office/drawing/2014/main" id="{3B1B263A-8555-6BDC-759D-ABBB35A344E2}"/>
              </a:ext>
            </a:extLst>
          </p:cNvPr>
          <p:cNvSpPr txBox="1">
            <a:spLocks noChangeArrowheads="1"/>
          </p:cNvSpPr>
          <p:nvPr/>
        </p:nvSpPr>
        <p:spPr bwMode="auto">
          <a:xfrm>
            <a:off x="6096001" y="1600200"/>
            <a:ext cx="442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3600">
                <a:latin typeface="Calibri" panose="020F0502020204030204" pitchFamily="34" charset="0"/>
              </a:rPr>
              <a:t>=</a:t>
            </a:r>
          </a:p>
        </p:txBody>
      </p:sp>
      <p:pic>
        <p:nvPicPr>
          <p:cNvPr id="2056" name="Picture 28" descr="Picture12.png">
            <a:extLst>
              <a:ext uri="{FF2B5EF4-FFF2-40B4-BE49-F238E27FC236}">
                <a16:creationId xmlns:a16="http://schemas.microsoft.com/office/drawing/2014/main" id="{7624A1FD-A404-2E9B-E16D-2EB7276FD400}"/>
              </a:ext>
            </a:extLst>
          </p:cNvPr>
          <p:cNvPicPr>
            <a:picLocks noChangeAspect="1"/>
          </p:cNvPicPr>
          <p:nvPr/>
        </p:nvPicPr>
        <p:blipFill>
          <a:blip r:embed="rId4">
            <a:extLst>
              <a:ext uri="{28A0092B-C50C-407E-A947-70E740481C1C}">
                <a14:useLocalDpi xmlns:a14="http://schemas.microsoft.com/office/drawing/2010/main" val="0"/>
              </a:ext>
            </a:extLst>
          </a:blip>
          <a:srcRect l="-7143"/>
          <a:stretch>
            <a:fillRect/>
          </a:stretch>
        </p:blipFill>
        <p:spPr bwMode="auto">
          <a:xfrm>
            <a:off x="2209800" y="1371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Box 6">
            <a:extLst>
              <a:ext uri="{FF2B5EF4-FFF2-40B4-BE49-F238E27FC236}">
                <a16:creationId xmlns:a16="http://schemas.microsoft.com/office/drawing/2014/main" id="{21386C12-10D3-667C-D5FE-26466E18FE87}"/>
              </a:ext>
            </a:extLst>
          </p:cNvPr>
          <p:cNvSpPr txBox="1">
            <a:spLocks noChangeArrowheads="1"/>
          </p:cNvSpPr>
          <p:nvPr/>
        </p:nvSpPr>
        <p:spPr bwMode="auto">
          <a:xfrm>
            <a:off x="3886201" y="1600200"/>
            <a:ext cx="531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3600">
                <a:latin typeface="Calibri" panose="020F0502020204030204" pitchFamily="34" charset="0"/>
              </a:rPr>
              <a:t>+</a:t>
            </a:r>
          </a:p>
        </p:txBody>
      </p:sp>
      <p:pic>
        <p:nvPicPr>
          <p:cNvPr id="2058" name="Picture 32" descr="Picture12.png">
            <a:extLst>
              <a:ext uri="{FF2B5EF4-FFF2-40B4-BE49-F238E27FC236}">
                <a16:creationId xmlns:a16="http://schemas.microsoft.com/office/drawing/2014/main" id="{EDD7AD2B-D6A2-5D2E-9143-2E809F2E5317}"/>
              </a:ext>
            </a:extLst>
          </p:cNvPr>
          <p:cNvPicPr>
            <a:picLocks noChangeAspect="1"/>
          </p:cNvPicPr>
          <p:nvPr/>
        </p:nvPicPr>
        <p:blipFill>
          <a:blip r:embed="rId4">
            <a:extLst>
              <a:ext uri="{28A0092B-C50C-407E-A947-70E740481C1C}">
                <a14:useLocalDpi xmlns:a14="http://schemas.microsoft.com/office/drawing/2010/main" val="0"/>
              </a:ext>
            </a:extLst>
          </a:blip>
          <a:srcRect l="-7143"/>
          <a:stretch>
            <a:fillRect/>
          </a:stretch>
        </p:blipFill>
        <p:spPr bwMode="auto">
          <a:xfrm>
            <a:off x="6858000" y="1371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Box 21">
            <a:extLst>
              <a:ext uri="{FF2B5EF4-FFF2-40B4-BE49-F238E27FC236}">
                <a16:creationId xmlns:a16="http://schemas.microsoft.com/office/drawing/2014/main" id="{8AF1A8F7-CA3A-16A7-456C-BA6398862367}"/>
              </a:ext>
            </a:extLst>
          </p:cNvPr>
          <p:cNvSpPr txBox="1">
            <a:spLocks noChangeArrowheads="1"/>
          </p:cNvSpPr>
          <p:nvPr/>
        </p:nvSpPr>
        <p:spPr bwMode="auto">
          <a:xfrm>
            <a:off x="2057400" y="23622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000">
                <a:latin typeface="Tahoma" panose="020B0604030504040204" pitchFamily="34" charset="0"/>
                <a:cs typeface="Tahoma" panose="020B0604030504040204" pitchFamily="34" charset="0"/>
              </a:rPr>
              <a:t>Immune cell</a:t>
            </a:r>
          </a:p>
        </p:txBody>
      </p:sp>
      <p:sp>
        <p:nvSpPr>
          <p:cNvPr id="2060" name="TextBox 37">
            <a:extLst>
              <a:ext uri="{FF2B5EF4-FFF2-40B4-BE49-F238E27FC236}">
                <a16:creationId xmlns:a16="http://schemas.microsoft.com/office/drawing/2014/main" id="{F5CF1AFC-8F1C-1A6E-22DE-D0717F41C53B}"/>
              </a:ext>
            </a:extLst>
          </p:cNvPr>
          <p:cNvSpPr txBox="1">
            <a:spLocks noChangeArrowheads="1"/>
          </p:cNvSpPr>
          <p:nvPr/>
        </p:nvSpPr>
        <p:spPr bwMode="auto">
          <a:xfrm>
            <a:off x="6172201" y="4267200"/>
            <a:ext cx="442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3600">
                <a:latin typeface="Calibri" panose="020F0502020204030204" pitchFamily="34" charset="0"/>
              </a:rPr>
              <a:t>=</a:t>
            </a:r>
          </a:p>
        </p:txBody>
      </p:sp>
      <p:pic>
        <p:nvPicPr>
          <p:cNvPr id="2061" name="Picture 39" descr="Picture12.png">
            <a:extLst>
              <a:ext uri="{FF2B5EF4-FFF2-40B4-BE49-F238E27FC236}">
                <a16:creationId xmlns:a16="http://schemas.microsoft.com/office/drawing/2014/main" id="{244B4306-9600-408D-95B7-A3366933B806}"/>
              </a:ext>
            </a:extLst>
          </p:cNvPr>
          <p:cNvPicPr>
            <a:picLocks noChangeAspect="1"/>
          </p:cNvPicPr>
          <p:nvPr/>
        </p:nvPicPr>
        <p:blipFill>
          <a:blip r:embed="rId4">
            <a:extLst>
              <a:ext uri="{28A0092B-C50C-407E-A947-70E740481C1C}">
                <a14:useLocalDpi xmlns:a14="http://schemas.microsoft.com/office/drawing/2010/main" val="0"/>
              </a:ext>
            </a:extLst>
          </a:blip>
          <a:srcRect l="-7143"/>
          <a:stretch>
            <a:fillRect/>
          </a:stretch>
        </p:blipFill>
        <p:spPr bwMode="auto">
          <a:xfrm>
            <a:off x="2286000" y="3886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TextBox 40">
            <a:extLst>
              <a:ext uri="{FF2B5EF4-FFF2-40B4-BE49-F238E27FC236}">
                <a16:creationId xmlns:a16="http://schemas.microsoft.com/office/drawing/2014/main" id="{308D9617-9AC4-1955-1758-A72413648790}"/>
              </a:ext>
            </a:extLst>
          </p:cNvPr>
          <p:cNvSpPr txBox="1">
            <a:spLocks noChangeArrowheads="1"/>
          </p:cNvSpPr>
          <p:nvPr/>
        </p:nvSpPr>
        <p:spPr bwMode="auto">
          <a:xfrm>
            <a:off x="3810001" y="4191000"/>
            <a:ext cx="531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3600">
                <a:latin typeface="Calibri" panose="020F0502020204030204" pitchFamily="34" charset="0"/>
              </a:rPr>
              <a:t>+</a:t>
            </a:r>
          </a:p>
        </p:txBody>
      </p:sp>
      <p:sp>
        <p:nvSpPr>
          <p:cNvPr id="2063" name="TextBox 22">
            <a:extLst>
              <a:ext uri="{FF2B5EF4-FFF2-40B4-BE49-F238E27FC236}">
                <a16:creationId xmlns:a16="http://schemas.microsoft.com/office/drawing/2014/main" id="{A8E0D540-800F-179D-80ED-964CAEBEB080}"/>
              </a:ext>
            </a:extLst>
          </p:cNvPr>
          <p:cNvSpPr txBox="1">
            <a:spLocks noChangeArrowheads="1"/>
          </p:cNvSpPr>
          <p:nvPr/>
        </p:nvSpPr>
        <p:spPr bwMode="auto">
          <a:xfrm>
            <a:off x="2133600" y="48768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000">
                <a:latin typeface="Tahoma" panose="020B0604030504040204" pitchFamily="34" charset="0"/>
                <a:cs typeface="Tahoma" panose="020B0604030504040204" pitchFamily="34" charset="0"/>
              </a:rPr>
              <a:t>Immune cell</a:t>
            </a:r>
          </a:p>
        </p:txBody>
      </p:sp>
      <p:sp>
        <p:nvSpPr>
          <p:cNvPr id="2064" name="TextBox 23">
            <a:extLst>
              <a:ext uri="{FF2B5EF4-FFF2-40B4-BE49-F238E27FC236}">
                <a16:creationId xmlns:a16="http://schemas.microsoft.com/office/drawing/2014/main" id="{EB862E69-1C8B-DAC9-5281-F815124F1C6F}"/>
              </a:ext>
            </a:extLst>
          </p:cNvPr>
          <p:cNvSpPr txBox="1">
            <a:spLocks noChangeArrowheads="1"/>
          </p:cNvSpPr>
          <p:nvPr/>
        </p:nvSpPr>
        <p:spPr bwMode="auto">
          <a:xfrm>
            <a:off x="8077200" y="1600201"/>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000">
                <a:latin typeface="Tahoma" panose="020B0604030504040204" pitchFamily="34" charset="0"/>
                <a:cs typeface="Tahoma" panose="020B0604030504040204" pitchFamily="34" charset="0"/>
              </a:rPr>
              <a:t>No Response</a:t>
            </a:r>
          </a:p>
        </p:txBody>
      </p:sp>
      <p:sp>
        <p:nvSpPr>
          <p:cNvPr id="2065" name="TextBox 26">
            <a:extLst>
              <a:ext uri="{FF2B5EF4-FFF2-40B4-BE49-F238E27FC236}">
                <a16:creationId xmlns:a16="http://schemas.microsoft.com/office/drawing/2014/main" id="{B40F91C2-9D1E-6A34-F6F4-6FF9CF1800E5}"/>
              </a:ext>
            </a:extLst>
          </p:cNvPr>
          <p:cNvSpPr txBox="1">
            <a:spLocks noChangeArrowheads="1"/>
          </p:cNvSpPr>
          <p:nvPr/>
        </p:nvSpPr>
        <p:spPr bwMode="auto">
          <a:xfrm>
            <a:off x="8763000" y="4267201"/>
            <a:ext cx="167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en-US" altLang="en-US" sz="1400" b="1">
                <a:latin typeface="Tahoma" panose="020B0604030504040204" pitchFamily="34" charset="0"/>
                <a:cs typeface="Tahoma" panose="020B0604030504040204" pitchFamily="34" charset="0"/>
              </a:rPr>
              <a:t>Immune cells </a:t>
            </a:r>
          </a:p>
          <a:p>
            <a:pPr algn="r"/>
            <a:r>
              <a:rPr lang="en-US" altLang="en-US" sz="1400" b="1">
                <a:latin typeface="Tahoma" panose="020B0604030504040204" pitchFamily="34" charset="0"/>
                <a:cs typeface="Tahoma" panose="020B0604030504040204" pitchFamily="34" charset="0"/>
              </a:rPr>
              <a:t>multiply</a:t>
            </a:r>
          </a:p>
        </p:txBody>
      </p:sp>
      <p:sp>
        <p:nvSpPr>
          <p:cNvPr id="2066" name="TextBox 41">
            <a:extLst>
              <a:ext uri="{FF2B5EF4-FFF2-40B4-BE49-F238E27FC236}">
                <a16:creationId xmlns:a16="http://schemas.microsoft.com/office/drawing/2014/main" id="{3723A807-2C4D-94F1-3397-F7F3C9330FB9}"/>
              </a:ext>
            </a:extLst>
          </p:cNvPr>
          <p:cNvSpPr txBox="1">
            <a:spLocks noChangeArrowheads="1"/>
          </p:cNvSpPr>
          <p:nvPr/>
        </p:nvSpPr>
        <p:spPr bwMode="auto">
          <a:xfrm>
            <a:off x="6172200" y="5257801"/>
            <a:ext cx="449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b="1">
                <a:latin typeface="Tahoma" panose="020B0604030504040204" pitchFamily="34" charset="0"/>
                <a:cs typeface="Tahoma" panose="020B0604030504040204" pitchFamily="34" charset="0"/>
              </a:rPr>
              <a:t>Beryllium Sensitization</a:t>
            </a:r>
          </a:p>
        </p:txBody>
      </p:sp>
      <p:sp>
        <p:nvSpPr>
          <p:cNvPr id="2067" name="TextBox 24">
            <a:extLst>
              <a:ext uri="{FF2B5EF4-FFF2-40B4-BE49-F238E27FC236}">
                <a16:creationId xmlns:a16="http://schemas.microsoft.com/office/drawing/2014/main" id="{4F7113D2-5FC0-6B0C-F1DC-E43D8EE3AAD8}"/>
              </a:ext>
            </a:extLst>
          </p:cNvPr>
          <p:cNvSpPr txBox="1">
            <a:spLocks noChangeArrowheads="1"/>
          </p:cNvSpPr>
          <p:nvPr/>
        </p:nvSpPr>
        <p:spPr bwMode="auto">
          <a:xfrm>
            <a:off x="1828800" y="28194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sp>
        <p:nvSpPr>
          <p:cNvPr id="2068" name="TextBox 24">
            <a:extLst>
              <a:ext uri="{FF2B5EF4-FFF2-40B4-BE49-F238E27FC236}">
                <a16:creationId xmlns:a16="http://schemas.microsoft.com/office/drawing/2014/main" id="{3B32A14F-635A-2C16-82E0-E218BA5B4B27}"/>
              </a:ext>
            </a:extLst>
          </p:cNvPr>
          <p:cNvSpPr txBox="1">
            <a:spLocks noChangeArrowheads="1"/>
          </p:cNvSpPr>
          <p:nvPr/>
        </p:nvSpPr>
        <p:spPr bwMode="auto">
          <a:xfrm>
            <a:off x="1905000" y="53340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grpSp>
        <p:nvGrpSpPr>
          <p:cNvPr id="2069" name="Group 50">
            <a:extLst>
              <a:ext uri="{FF2B5EF4-FFF2-40B4-BE49-F238E27FC236}">
                <a16:creationId xmlns:a16="http://schemas.microsoft.com/office/drawing/2014/main" id="{558D38C0-0235-004D-D44A-E89B60AEC6E0}"/>
              </a:ext>
            </a:extLst>
          </p:cNvPr>
          <p:cNvGrpSpPr>
            <a:grpSpLocks/>
          </p:cNvGrpSpPr>
          <p:nvPr/>
        </p:nvGrpSpPr>
        <p:grpSpPr bwMode="auto">
          <a:xfrm>
            <a:off x="4495800" y="1371600"/>
            <a:ext cx="1600200" cy="1371600"/>
            <a:chOff x="1872" y="864"/>
            <a:chExt cx="1008" cy="864"/>
          </a:xfrm>
        </p:grpSpPr>
        <p:grpSp>
          <p:nvGrpSpPr>
            <p:cNvPr id="2105" name="Group 51">
              <a:extLst>
                <a:ext uri="{FF2B5EF4-FFF2-40B4-BE49-F238E27FC236}">
                  <a16:creationId xmlns:a16="http://schemas.microsoft.com/office/drawing/2014/main" id="{B4870C60-F09A-3FF1-2315-65DBE617FE36}"/>
                </a:ext>
              </a:extLst>
            </p:cNvPr>
            <p:cNvGrpSpPr>
              <a:grpSpLocks/>
            </p:cNvGrpSpPr>
            <p:nvPr/>
          </p:nvGrpSpPr>
          <p:grpSpPr bwMode="auto">
            <a:xfrm>
              <a:off x="2160" y="1536"/>
              <a:ext cx="240" cy="192"/>
              <a:chOff x="2112" y="1440"/>
              <a:chExt cx="240" cy="192"/>
            </a:xfrm>
          </p:grpSpPr>
          <p:sp>
            <p:nvSpPr>
              <p:cNvPr id="2136" name="Oval 52">
                <a:extLst>
                  <a:ext uri="{FF2B5EF4-FFF2-40B4-BE49-F238E27FC236}">
                    <a16:creationId xmlns:a16="http://schemas.microsoft.com/office/drawing/2014/main" id="{6DC92A63-D892-2C67-0C29-E4590593F709}"/>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37" name="Text Box 53">
                <a:extLst>
                  <a:ext uri="{FF2B5EF4-FFF2-40B4-BE49-F238E27FC236}">
                    <a16:creationId xmlns:a16="http://schemas.microsoft.com/office/drawing/2014/main" id="{C0069CE9-47F2-FDD5-C52E-B74FAFEA41EC}"/>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06" name="Group 54">
              <a:extLst>
                <a:ext uri="{FF2B5EF4-FFF2-40B4-BE49-F238E27FC236}">
                  <a16:creationId xmlns:a16="http://schemas.microsoft.com/office/drawing/2014/main" id="{8050862E-1351-F027-BA69-627A1304628F}"/>
                </a:ext>
              </a:extLst>
            </p:cNvPr>
            <p:cNvGrpSpPr>
              <a:grpSpLocks/>
            </p:cNvGrpSpPr>
            <p:nvPr/>
          </p:nvGrpSpPr>
          <p:grpSpPr bwMode="auto">
            <a:xfrm>
              <a:off x="2208" y="864"/>
              <a:ext cx="240" cy="192"/>
              <a:chOff x="2112" y="1440"/>
              <a:chExt cx="240" cy="192"/>
            </a:xfrm>
          </p:grpSpPr>
          <p:sp>
            <p:nvSpPr>
              <p:cNvPr id="2134" name="Oval 55">
                <a:extLst>
                  <a:ext uri="{FF2B5EF4-FFF2-40B4-BE49-F238E27FC236}">
                    <a16:creationId xmlns:a16="http://schemas.microsoft.com/office/drawing/2014/main" id="{36B5563C-5EBA-52CA-1067-795E6049D662}"/>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35" name="Text Box 56">
                <a:extLst>
                  <a:ext uri="{FF2B5EF4-FFF2-40B4-BE49-F238E27FC236}">
                    <a16:creationId xmlns:a16="http://schemas.microsoft.com/office/drawing/2014/main" id="{6148D2F9-5EF8-2588-7767-2E9BEEB5FBF2}"/>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07" name="Group 57">
              <a:extLst>
                <a:ext uri="{FF2B5EF4-FFF2-40B4-BE49-F238E27FC236}">
                  <a16:creationId xmlns:a16="http://schemas.microsoft.com/office/drawing/2014/main" id="{944FF5C3-5429-ECFA-D926-C51A51B840C1}"/>
                </a:ext>
              </a:extLst>
            </p:cNvPr>
            <p:cNvGrpSpPr>
              <a:grpSpLocks/>
            </p:cNvGrpSpPr>
            <p:nvPr/>
          </p:nvGrpSpPr>
          <p:grpSpPr bwMode="auto">
            <a:xfrm>
              <a:off x="1872" y="1104"/>
              <a:ext cx="240" cy="192"/>
              <a:chOff x="2112" y="1440"/>
              <a:chExt cx="240" cy="192"/>
            </a:xfrm>
          </p:grpSpPr>
          <p:sp>
            <p:nvSpPr>
              <p:cNvPr id="2132" name="Oval 58">
                <a:extLst>
                  <a:ext uri="{FF2B5EF4-FFF2-40B4-BE49-F238E27FC236}">
                    <a16:creationId xmlns:a16="http://schemas.microsoft.com/office/drawing/2014/main" id="{5A8A8BD2-4661-C228-5611-1E8DC72AF79A}"/>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33" name="Text Box 59">
                <a:extLst>
                  <a:ext uri="{FF2B5EF4-FFF2-40B4-BE49-F238E27FC236}">
                    <a16:creationId xmlns:a16="http://schemas.microsoft.com/office/drawing/2014/main" id="{58036816-DD7A-576A-6FBC-659D73B4F546}"/>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08" name="Group 60">
              <a:extLst>
                <a:ext uri="{FF2B5EF4-FFF2-40B4-BE49-F238E27FC236}">
                  <a16:creationId xmlns:a16="http://schemas.microsoft.com/office/drawing/2014/main" id="{406C419C-86AB-5B52-B29E-6E9A5F8F3749}"/>
                </a:ext>
              </a:extLst>
            </p:cNvPr>
            <p:cNvGrpSpPr>
              <a:grpSpLocks/>
            </p:cNvGrpSpPr>
            <p:nvPr/>
          </p:nvGrpSpPr>
          <p:grpSpPr bwMode="auto">
            <a:xfrm>
              <a:off x="2352" y="1056"/>
              <a:ext cx="240" cy="192"/>
              <a:chOff x="2112" y="1440"/>
              <a:chExt cx="240" cy="192"/>
            </a:xfrm>
          </p:grpSpPr>
          <p:sp>
            <p:nvSpPr>
              <p:cNvPr id="2130" name="Oval 61">
                <a:extLst>
                  <a:ext uri="{FF2B5EF4-FFF2-40B4-BE49-F238E27FC236}">
                    <a16:creationId xmlns:a16="http://schemas.microsoft.com/office/drawing/2014/main" id="{02C233CB-CC3A-5521-6F64-7AC2D52D488C}"/>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31" name="Text Box 62">
                <a:extLst>
                  <a:ext uri="{FF2B5EF4-FFF2-40B4-BE49-F238E27FC236}">
                    <a16:creationId xmlns:a16="http://schemas.microsoft.com/office/drawing/2014/main" id="{253D068C-631C-B3E1-D183-F9C3B73E0626}"/>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09" name="Group 63">
              <a:extLst>
                <a:ext uri="{FF2B5EF4-FFF2-40B4-BE49-F238E27FC236}">
                  <a16:creationId xmlns:a16="http://schemas.microsoft.com/office/drawing/2014/main" id="{EC00A41A-C84C-87C5-5D66-EE9C20F09085}"/>
                </a:ext>
              </a:extLst>
            </p:cNvPr>
            <p:cNvGrpSpPr>
              <a:grpSpLocks/>
            </p:cNvGrpSpPr>
            <p:nvPr/>
          </p:nvGrpSpPr>
          <p:grpSpPr bwMode="auto">
            <a:xfrm>
              <a:off x="2112" y="1104"/>
              <a:ext cx="240" cy="192"/>
              <a:chOff x="2112" y="1440"/>
              <a:chExt cx="240" cy="192"/>
            </a:xfrm>
          </p:grpSpPr>
          <p:sp>
            <p:nvSpPr>
              <p:cNvPr id="2128" name="Oval 64">
                <a:extLst>
                  <a:ext uri="{FF2B5EF4-FFF2-40B4-BE49-F238E27FC236}">
                    <a16:creationId xmlns:a16="http://schemas.microsoft.com/office/drawing/2014/main" id="{5D2216FD-C03E-5BA9-ABB9-DFD0E5CAE8DF}"/>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29" name="Text Box 65">
                <a:extLst>
                  <a:ext uri="{FF2B5EF4-FFF2-40B4-BE49-F238E27FC236}">
                    <a16:creationId xmlns:a16="http://schemas.microsoft.com/office/drawing/2014/main" id="{9E222F55-402D-BDEE-0EB1-3E68EF373505}"/>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10" name="Group 66">
              <a:extLst>
                <a:ext uri="{FF2B5EF4-FFF2-40B4-BE49-F238E27FC236}">
                  <a16:creationId xmlns:a16="http://schemas.microsoft.com/office/drawing/2014/main" id="{CBFC72EF-633F-A18C-D406-89A04EE8866C}"/>
                </a:ext>
              </a:extLst>
            </p:cNvPr>
            <p:cNvGrpSpPr>
              <a:grpSpLocks/>
            </p:cNvGrpSpPr>
            <p:nvPr/>
          </p:nvGrpSpPr>
          <p:grpSpPr bwMode="auto">
            <a:xfrm>
              <a:off x="2016" y="1344"/>
              <a:ext cx="240" cy="192"/>
              <a:chOff x="2112" y="1440"/>
              <a:chExt cx="240" cy="192"/>
            </a:xfrm>
          </p:grpSpPr>
          <p:sp>
            <p:nvSpPr>
              <p:cNvPr id="2126" name="Oval 67">
                <a:extLst>
                  <a:ext uri="{FF2B5EF4-FFF2-40B4-BE49-F238E27FC236}">
                    <a16:creationId xmlns:a16="http://schemas.microsoft.com/office/drawing/2014/main" id="{FFB82F4E-2431-55ED-672E-15051095FD56}"/>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27" name="Text Box 68">
                <a:extLst>
                  <a:ext uri="{FF2B5EF4-FFF2-40B4-BE49-F238E27FC236}">
                    <a16:creationId xmlns:a16="http://schemas.microsoft.com/office/drawing/2014/main" id="{4643BDB9-46D5-9A51-327C-A9A707580CD9}"/>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11" name="Group 69">
              <a:extLst>
                <a:ext uri="{FF2B5EF4-FFF2-40B4-BE49-F238E27FC236}">
                  <a16:creationId xmlns:a16="http://schemas.microsoft.com/office/drawing/2014/main" id="{84458519-7B07-F154-3954-D4FE156DD80E}"/>
                </a:ext>
              </a:extLst>
            </p:cNvPr>
            <p:cNvGrpSpPr>
              <a:grpSpLocks/>
            </p:cNvGrpSpPr>
            <p:nvPr/>
          </p:nvGrpSpPr>
          <p:grpSpPr bwMode="auto">
            <a:xfrm>
              <a:off x="2304" y="1296"/>
              <a:ext cx="240" cy="192"/>
              <a:chOff x="2112" y="1440"/>
              <a:chExt cx="240" cy="192"/>
            </a:xfrm>
          </p:grpSpPr>
          <p:sp>
            <p:nvSpPr>
              <p:cNvPr id="2124" name="Oval 70">
                <a:extLst>
                  <a:ext uri="{FF2B5EF4-FFF2-40B4-BE49-F238E27FC236}">
                    <a16:creationId xmlns:a16="http://schemas.microsoft.com/office/drawing/2014/main" id="{AF2B3BA7-2C8A-610F-8DB3-494C9D9E3B7F}"/>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25" name="Text Box 71">
                <a:extLst>
                  <a:ext uri="{FF2B5EF4-FFF2-40B4-BE49-F238E27FC236}">
                    <a16:creationId xmlns:a16="http://schemas.microsoft.com/office/drawing/2014/main" id="{0AFEC128-32EF-1604-0375-8847F8DCE36A}"/>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12" name="Group 72">
              <a:extLst>
                <a:ext uri="{FF2B5EF4-FFF2-40B4-BE49-F238E27FC236}">
                  <a16:creationId xmlns:a16="http://schemas.microsoft.com/office/drawing/2014/main" id="{5FB78579-F68C-31B2-F384-B1F0CEA87521}"/>
                </a:ext>
              </a:extLst>
            </p:cNvPr>
            <p:cNvGrpSpPr>
              <a:grpSpLocks/>
            </p:cNvGrpSpPr>
            <p:nvPr/>
          </p:nvGrpSpPr>
          <p:grpSpPr bwMode="auto">
            <a:xfrm>
              <a:off x="1968" y="864"/>
              <a:ext cx="240" cy="192"/>
              <a:chOff x="2112" y="1440"/>
              <a:chExt cx="240" cy="192"/>
            </a:xfrm>
          </p:grpSpPr>
          <p:sp>
            <p:nvSpPr>
              <p:cNvPr id="2122" name="Oval 73">
                <a:extLst>
                  <a:ext uri="{FF2B5EF4-FFF2-40B4-BE49-F238E27FC236}">
                    <a16:creationId xmlns:a16="http://schemas.microsoft.com/office/drawing/2014/main" id="{08D7660E-E6C2-E92C-C9E2-A916D484E255}"/>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23" name="Text Box 74">
                <a:extLst>
                  <a:ext uri="{FF2B5EF4-FFF2-40B4-BE49-F238E27FC236}">
                    <a16:creationId xmlns:a16="http://schemas.microsoft.com/office/drawing/2014/main" id="{E67A810A-4E9D-628A-B150-0DBF04D96B00}"/>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13" name="Group 75">
              <a:extLst>
                <a:ext uri="{FF2B5EF4-FFF2-40B4-BE49-F238E27FC236}">
                  <a16:creationId xmlns:a16="http://schemas.microsoft.com/office/drawing/2014/main" id="{8F394A69-C5F5-AEDF-3F12-8FC5B5ED39FB}"/>
                </a:ext>
              </a:extLst>
            </p:cNvPr>
            <p:cNvGrpSpPr>
              <a:grpSpLocks/>
            </p:cNvGrpSpPr>
            <p:nvPr/>
          </p:nvGrpSpPr>
          <p:grpSpPr bwMode="auto">
            <a:xfrm>
              <a:off x="2400" y="1536"/>
              <a:ext cx="240" cy="192"/>
              <a:chOff x="2112" y="1440"/>
              <a:chExt cx="240" cy="192"/>
            </a:xfrm>
          </p:grpSpPr>
          <p:sp>
            <p:nvSpPr>
              <p:cNvPr id="2120" name="Oval 76">
                <a:extLst>
                  <a:ext uri="{FF2B5EF4-FFF2-40B4-BE49-F238E27FC236}">
                    <a16:creationId xmlns:a16="http://schemas.microsoft.com/office/drawing/2014/main" id="{8C7E8179-3519-C396-659E-764BAD529E11}"/>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21" name="Text Box 77">
                <a:extLst>
                  <a:ext uri="{FF2B5EF4-FFF2-40B4-BE49-F238E27FC236}">
                    <a16:creationId xmlns:a16="http://schemas.microsoft.com/office/drawing/2014/main" id="{31C308DF-B4B0-7913-39B6-7EEB5CE736EC}"/>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14" name="Group 78">
              <a:extLst>
                <a:ext uri="{FF2B5EF4-FFF2-40B4-BE49-F238E27FC236}">
                  <a16:creationId xmlns:a16="http://schemas.microsoft.com/office/drawing/2014/main" id="{FB8FEB09-9062-9623-DB55-A366030D0AF3}"/>
                </a:ext>
              </a:extLst>
            </p:cNvPr>
            <p:cNvGrpSpPr>
              <a:grpSpLocks/>
            </p:cNvGrpSpPr>
            <p:nvPr/>
          </p:nvGrpSpPr>
          <p:grpSpPr bwMode="auto">
            <a:xfrm>
              <a:off x="2544" y="1248"/>
              <a:ext cx="240" cy="192"/>
              <a:chOff x="2112" y="1440"/>
              <a:chExt cx="240" cy="192"/>
            </a:xfrm>
          </p:grpSpPr>
          <p:sp>
            <p:nvSpPr>
              <p:cNvPr id="2118" name="Oval 79">
                <a:extLst>
                  <a:ext uri="{FF2B5EF4-FFF2-40B4-BE49-F238E27FC236}">
                    <a16:creationId xmlns:a16="http://schemas.microsoft.com/office/drawing/2014/main" id="{9C728FF1-A2C6-21EE-2EB7-8BCA8BE05491}"/>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19" name="Text Box 80">
                <a:extLst>
                  <a:ext uri="{FF2B5EF4-FFF2-40B4-BE49-F238E27FC236}">
                    <a16:creationId xmlns:a16="http://schemas.microsoft.com/office/drawing/2014/main" id="{687F4EB6-B4FF-5628-F4CA-BE8E67EAAC8A}"/>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115" name="Group 81">
              <a:extLst>
                <a:ext uri="{FF2B5EF4-FFF2-40B4-BE49-F238E27FC236}">
                  <a16:creationId xmlns:a16="http://schemas.microsoft.com/office/drawing/2014/main" id="{585300F6-222F-02B7-3BCF-AA099E59D24E}"/>
                </a:ext>
              </a:extLst>
            </p:cNvPr>
            <p:cNvGrpSpPr>
              <a:grpSpLocks/>
            </p:cNvGrpSpPr>
            <p:nvPr/>
          </p:nvGrpSpPr>
          <p:grpSpPr bwMode="auto">
            <a:xfrm>
              <a:off x="2640" y="1488"/>
              <a:ext cx="240" cy="192"/>
              <a:chOff x="2112" y="1440"/>
              <a:chExt cx="240" cy="192"/>
            </a:xfrm>
          </p:grpSpPr>
          <p:sp>
            <p:nvSpPr>
              <p:cNvPr id="2116" name="Oval 82">
                <a:extLst>
                  <a:ext uri="{FF2B5EF4-FFF2-40B4-BE49-F238E27FC236}">
                    <a16:creationId xmlns:a16="http://schemas.microsoft.com/office/drawing/2014/main" id="{AE3CCEFD-7A06-50D7-9B84-9EE52086C596}"/>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17" name="Text Box 83">
                <a:extLst>
                  <a:ext uri="{FF2B5EF4-FFF2-40B4-BE49-F238E27FC236}">
                    <a16:creationId xmlns:a16="http://schemas.microsoft.com/office/drawing/2014/main" id="{37879D9B-0002-34FF-ED34-29C7ED89B25D}"/>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grpSp>
        <p:nvGrpSpPr>
          <p:cNvPr id="2070" name="Group 50">
            <a:extLst>
              <a:ext uri="{FF2B5EF4-FFF2-40B4-BE49-F238E27FC236}">
                <a16:creationId xmlns:a16="http://schemas.microsoft.com/office/drawing/2014/main" id="{84C3A93C-6372-C913-938B-72DD29FDC2C6}"/>
              </a:ext>
            </a:extLst>
          </p:cNvPr>
          <p:cNvGrpSpPr>
            <a:grpSpLocks/>
          </p:cNvGrpSpPr>
          <p:nvPr/>
        </p:nvGrpSpPr>
        <p:grpSpPr bwMode="auto">
          <a:xfrm>
            <a:off x="4419600" y="3810000"/>
            <a:ext cx="1600200" cy="1371600"/>
            <a:chOff x="1872" y="864"/>
            <a:chExt cx="1008" cy="864"/>
          </a:xfrm>
        </p:grpSpPr>
        <p:grpSp>
          <p:nvGrpSpPr>
            <p:cNvPr id="2072" name="Group 51">
              <a:extLst>
                <a:ext uri="{FF2B5EF4-FFF2-40B4-BE49-F238E27FC236}">
                  <a16:creationId xmlns:a16="http://schemas.microsoft.com/office/drawing/2014/main" id="{695C3F56-11A3-7F4A-2DA8-77E3BC2B366D}"/>
                </a:ext>
              </a:extLst>
            </p:cNvPr>
            <p:cNvGrpSpPr>
              <a:grpSpLocks/>
            </p:cNvGrpSpPr>
            <p:nvPr/>
          </p:nvGrpSpPr>
          <p:grpSpPr bwMode="auto">
            <a:xfrm>
              <a:off x="2160" y="1536"/>
              <a:ext cx="240" cy="192"/>
              <a:chOff x="2112" y="1440"/>
              <a:chExt cx="240" cy="192"/>
            </a:xfrm>
          </p:grpSpPr>
          <p:sp>
            <p:nvSpPr>
              <p:cNvPr id="2103" name="Oval 52">
                <a:extLst>
                  <a:ext uri="{FF2B5EF4-FFF2-40B4-BE49-F238E27FC236}">
                    <a16:creationId xmlns:a16="http://schemas.microsoft.com/office/drawing/2014/main" id="{26F28E3D-D9BC-811B-8C7C-5603DB987BB9}"/>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04" name="Text Box 53">
                <a:extLst>
                  <a:ext uri="{FF2B5EF4-FFF2-40B4-BE49-F238E27FC236}">
                    <a16:creationId xmlns:a16="http://schemas.microsoft.com/office/drawing/2014/main" id="{89250C44-B1C4-B968-800D-50481381AEB7}"/>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73" name="Group 54">
              <a:extLst>
                <a:ext uri="{FF2B5EF4-FFF2-40B4-BE49-F238E27FC236}">
                  <a16:creationId xmlns:a16="http://schemas.microsoft.com/office/drawing/2014/main" id="{998697DA-6532-561D-3FC9-B273846B8D41}"/>
                </a:ext>
              </a:extLst>
            </p:cNvPr>
            <p:cNvGrpSpPr>
              <a:grpSpLocks/>
            </p:cNvGrpSpPr>
            <p:nvPr/>
          </p:nvGrpSpPr>
          <p:grpSpPr bwMode="auto">
            <a:xfrm>
              <a:off x="2208" y="864"/>
              <a:ext cx="240" cy="192"/>
              <a:chOff x="2112" y="1440"/>
              <a:chExt cx="240" cy="192"/>
            </a:xfrm>
          </p:grpSpPr>
          <p:sp>
            <p:nvSpPr>
              <p:cNvPr id="2101" name="Oval 55">
                <a:extLst>
                  <a:ext uri="{FF2B5EF4-FFF2-40B4-BE49-F238E27FC236}">
                    <a16:creationId xmlns:a16="http://schemas.microsoft.com/office/drawing/2014/main" id="{6CE277C2-9538-81D0-5992-ED4F71D579C3}"/>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02" name="Text Box 56">
                <a:extLst>
                  <a:ext uri="{FF2B5EF4-FFF2-40B4-BE49-F238E27FC236}">
                    <a16:creationId xmlns:a16="http://schemas.microsoft.com/office/drawing/2014/main" id="{465616C8-58AF-9535-98C2-9B7FBFF9A8CB}"/>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74" name="Group 57">
              <a:extLst>
                <a:ext uri="{FF2B5EF4-FFF2-40B4-BE49-F238E27FC236}">
                  <a16:creationId xmlns:a16="http://schemas.microsoft.com/office/drawing/2014/main" id="{33F683BB-9A44-6A3F-8514-859518E59480}"/>
                </a:ext>
              </a:extLst>
            </p:cNvPr>
            <p:cNvGrpSpPr>
              <a:grpSpLocks/>
            </p:cNvGrpSpPr>
            <p:nvPr/>
          </p:nvGrpSpPr>
          <p:grpSpPr bwMode="auto">
            <a:xfrm>
              <a:off x="1872" y="1104"/>
              <a:ext cx="240" cy="192"/>
              <a:chOff x="2112" y="1440"/>
              <a:chExt cx="240" cy="192"/>
            </a:xfrm>
          </p:grpSpPr>
          <p:sp>
            <p:nvSpPr>
              <p:cNvPr id="2099" name="Oval 58">
                <a:extLst>
                  <a:ext uri="{FF2B5EF4-FFF2-40B4-BE49-F238E27FC236}">
                    <a16:creationId xmlns:a16="http://schemas.microsoft.com/office/drawing/2014/main" id="{BCA74227-BF34-0D95-4521-0DFE6ADECEE1}"/>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100" name="Text Box 59">
                <a:extLst>
                  <a:ext uri="{FF2B5EF4-FFF2-40B4-BE49-F238E27FC236}">
                    <a16:creationId xmlns:a16="http://schemas.microsoft.com/office/drawing/2014/main" id="{67DFF43B-F61C-7729-B3FF-3779111A9AB9}"/>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75" name="Group 60">
              <a:extLst>
                <a:ext uri="{FF2B5EF4-FFF2-40B4-BE49-F238E27FC236}">
                  <a16:creationId xmlns:a16="http://schemas.microsoft.com/office/drawing/2014/main" id="{98C8E6AE-BFE0-9BA9-4E5D-2FE2F562182E}"/>
                </a:ext>
              </a:extLst>
            </p:cNvPr>
            <p:cNvGrpSpPr>
              <a:grpSpLocks/>
            </p:cNvGrpSpPr>
            <p:nvPr/>
          </p:nvGrpSpPr>
          <p:grpSpPr bwMode="auto">
            <a:xfrm>
              <a:off x="2352" y="1056"/>
              <a:ext cx="240" cy="192"/>
              <a:chOff x="2112" y="1440"/>
              <a:chExt cx="240" cy="192"/>
            </a:xfrm>
          </p:grpSpPr>
          <p:sp>
            <p:nvSpPr>
              <p:cNvPr id="2097" name="Oval 61">
                <a:extLst>
                  <a:ext uri="{FF2B5EF4-FFF2-40B4-BE49-F238E27FC236}">
                    <a16:creationId xmlns:a16="http://schemas.microsoft.com/office/drawing/2014/main" id="{CBEBFD6D-B164-53CE-17E2-36CEE72AD193}"/>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098" name="Text Box 62">
                <a:extLst>
                  <a:ext uri="{FF2B5EF4-FFF2-40B4-BE49-F238E27FC236}">
                    <a16:creationId xmlns:a16="http://schemas.microsoft.com/office/drawing/2014/main" id="{FBB1C219-FCDE-2434-84F6-FCE0A4FDDA99}"/>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76" name="Group 63">
              <a:extLst>
                <a:ext uri="{FF2B5EF4-FFF2-40B4-BE49-F238E27FC236}">
                  <a16:creationId xmlns:a16="http://schemas.microsoft.com/office/drawing/2014/main" id="{C9B6E059-ADA4-5013-3774-D0A701ADFED6}"/>
                </a:ext>
              </a:extLst>
            </p:cNvPr>
            <p:cNvGrpSpPr>
              <a:grpSpLocks/>
            </p:cNvGrpSpPr>
            <p:nvPr/>
          </p:nvGrpSpPr>
          <p:grpSpPr bwMode="auto">
            <a:xfrm>
              <a:off x="2112" y="1104"/>
              <a:ext cx="240" cy="192"/>
              <a:chOff x="2112" y="1440"/>
              <a:chExt cx="240" cy="192"/>
            </a:xfrm>
          </p:grpSpPr>
          <p:sp>
            <p:nvSpPr>
              <p:cNvPr id="2095" name="Oval 64">
                <a:extLst>
                  <a:ext uri="{FF2B5EF4-FFF2-40B4-BE49-F238E27FC236}">
                    <a16:creationId xmlns:a16="http://schemas.microsoft.com/office/drawing/2014/main" id="{9CA9751D-0610-4191-6A16-4CE6DE28623F}"/>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096" name="Text Box 65">
                <a:extLst>
                  <a:ext uri="{FF2B5EF4-FFF2-40B4-BE49-F238E27FC236}">
                    <a16:creationId xmlns:a16="http://schemas.microsoft.com/office/drawing/2014/main" id="{94D86339-84BC-0FE2-6D5C-D50E5D727820}"/>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77" name="Group 66">
              <a:extLst>
                <a:ext uri="{FF2B5EF4-FFF2-40B4-BE49-F238E27FC236}">
                  <a16:creationId xmlns:a16="http://schemas.microsoft.com/office/drawing/2014/main" id="{8A73F69E-6E20-7470-601E-15C8234443A9}"/>
                </a:ext>
              </a:extLst>
            </p:cNvPr>
            <p:cNvGrpSpPr>
              <a:grpSpLocks/>
            </p:cNvGrpSpPr>
            <p:nvPr/>
          </p:nvGrpSpPr>
          <p:grpSpPr bwMode="auto">
            <a:xfrm>
              <a:off x="2016" y="1344"/>
              <a:ext cx="240" cy="192"/>
              <a:chOff x="2112" y="1440"/>
              <a:chExt cx="240" cy="192"/>
            </a:xfrm>
          </p:grpSpPr>
          <p:sp>
            <p:nvSpPr>
              <p:cNvPr id="2093" name="Oval 67">
                <a:extLst>
                  <a:ext uri="{FF2B5EF4-FFF2-40B4-BE49-F238E27FC236}">
                    <a16:creationId xmlns:a16="http://schemas.microsoft.com/office/drawing/2014/main" id="{DC66042D-08A7-F495-37B5-E74B2DEF9C1F}"/>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094" name="Text Box 68">
                <a:extLst>
                  <a:ext uri="{FF2B5EF4-FFF2-40B4-BE49-F238E27FC236}">
                    <a16:creationId xmlns:a16="http://schemas.microsoft.com/office/drawing/2014/main" id="{D3538ECD-1207-0A38-A484-2FA3EF322932}"/>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78" name="Group 69">
              <a:extLst>
                <a:ext uri="{FF2B5EF4-FFF2-40B4-BE49-F238E27FC236}">
                  <a16:creationId xmlns:a16="http://schemas.microsoft.com/office/drawing/2014/main" id="{6C3F93A2-1CA8-D8BA-C1D4-6C5BF1E4CCB6}"/>
                </a:ext>
              </a:extLst>
            </p:cNvPr>
            <p:cNvGrpSpPr>
              <a:grpSpLocks/>
            </p:cNvGrpSpPr>
            <p:nvPr/>
          </p:nvGrpSpPr>
          <p:grpSpPr bwMode="auto">
            <a:xfrm>
              <a:off x="2304" y="1296"/>
              <a:ext cx="240" cy="192"/>
              <a:chOff x="2112" y="1440"/>
              <a:chExt cx="240" cy="192"/>
            </a:xfrm>
          </p:grpSpPr>
          <p:sp>
            <p:nvSpPr>
              <p:cNvPr id="2091" name="Oval 70">
                <a:extLst>
                  <a:ext uri="{FF2B5EF4-FFF2-40B4-BE49-F238E27FC236}">
                    <a16:creationId xmlns:a16="http://schemas.microsoft.com/office/drawing/2014/main" id="{7C8CD6D7-FAB8-3DB6-4FB5-680AFEADDA1B}"/>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092" name="Text Box 71">
                <a:extLst>
                  <a:ext uri="{FF2B5EF4-FFF2-40B4-BE49-F238E27FC236}">
                    <a16:creationId xmlns:a16="http://schemas.microsoft.com/office/drawing/2014/main" id="{8B89B99A-BC02-48EA-F706-03555F359832}"/>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79" name="Group 72">
              <a:extLst>
                <a:ext uri="{FF2B5EF4-FFF2-40B4-BE49-F238E27FC236}">
                  <a16:creationId xmlns:a16="http://schemas.microsoft.com/office/drawing/2014/main" id="{843EFC9C-971B-2CC7-2E0C-E7100D11A194}"/>
                </a:ext>
              </a:extLst>
            </p:cNvPr>
            <p:cNvGrpSpPr>
              <a:grpSpLocks/>
            </p:cNvGrpSpPr>
            <p:nvPr/>
          </p:nvGrpSpPr>
          <p:grpSpPr bwMode="auto">
            <a:xfrm>
              <a:off x="1968" y="864"/>
              <a:ext cx="240" cy="192"/>
              <a:chOff x="2112" y="1440"/>
              <a:chExt cx="240" cy="192"/>
            </a:xfrm>
          </p:grpSpPr>
          <p:sp>
            <p:nvSpPr>
              <p:cNvPr id="2089" name="Oval 73">
                <a:extLst>
                  <a:ext uri="{FF2B5EF4-FFF2-40B4-BE49-F238E27FC236}">
                    <a16:creationId xmlns:a16="http://schemas.microsoft.com/office/drawing/2014/main" id="{93F8D004-8222-D2A8-9BBE-42C382EF2E43}"/>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090" name="Text Box 74">
                <a:extLst>
                  <a:ext uri="{FF2B5EF4-FFF2-40B4-BE49-F238E27FC236}">
                    <a16:creationId xmlns:a16="http://schemas.microsoft.com/office/drawing/2014/main" id="{FC4E845A-FBC9-E62C-23C6-8313616C105D}"/>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80" name="Group 75">
              <a:extLst>
                <a:ext uri="{FF2B5EF4-FFF2-40B4-BE49-F238E27FC236}">
                  <a16:creationId xmlns:a16="http://schemas.microsoft.com/office/drawing/2014/main" id="{C03631E3-47EF-5E6D-832D-04FAAA6A5AE7}"/>
                </a:ext>
              </a:extLst>
            </p:cNvPr>
            <p:cNvGrpSpPr>
              <a:grpSpLocks/>
            </p:cNvGrpSpPr>
            <p:nvPr/>
          </p:nvGrpSpPr>
          <p:grpSpPr bwMode="auto">
            <a:xfrm>
              <a:off x="2400" y="1536"/>
              <a:ext cx="240" cy="192"/>
              <a:chOff x="2112" y="1440"/>
              <a:chExt cx="240" cy="192"/>
            </a:xfrm>
          </p:grpSpPr>
          <p:sp>
            <p:nvSpPr>
              <p:cNvPr id="2087" name="Oval 76">
                <a:extLst>
                  <a:ext uri="{FF2B5EF4-FFF2-40B4-BE49-F238E27FC236}">
                    <a16:creationId xmlns:a16="http://schemas.microsoft.com/office/drawing/2014/main" id="{6E496E4D-CE36-3AFC-40A8-71F67064CE1C}"/>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088" name="Text Box 77">
                <a:extLst>
                  <a:ext uri="{FF2B5EF4-FFF2-40B4-BE49-F238E27FC236}">
                    <a16:creationId xmlns:a16="http://schemas.microsoft.com/office/drawing/2014/main" id="{99E062A4-6EA8-1421-4D1B-957F55CCDB5C}"/>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81" name="Group 78">
              <a:extLst>
                <a:ext uri="{FF2B5EF4-FFF2-40B4-BE49-F238E27FC236}">
                  <a16:creationId xmlns:a16="http://schemas.microsoft.com/office/drawing/2014/main" id="{2FAA32F5-9BFA-5392-8565-73868DD67E04}"/>
                </a:ext>
              </a:extLst>
            </p:cNvPr>
            <p:cNvGrpSpPr>
              <a:grpSpLocks/>
            </p:cNvGrpSpPr>
            <p:nvPr/>
          </p:nvGrpSpPr>
          <p:grpSpPr bwMode="auto">
            <a:xfrm>
              <a:off x="2544" y="1248"/>
              <a:ext cx="240" cy="192"/>
              <a:chOff x="2112" y="1440"/>
              <a:chExt cx="240" cy="192"/>
            </a:xfrm>
          </p:grpSpPr>
          <p:sp>
            <p:nvSpPr>
              <p:cNvPr id="2085" name="Oval 79">
                <a:extLst>
                  <a:ext uri="{FF2B5EF4-FFF2-40B4-BE49-F238E27FC236}">
                    <a16:creationId xmlns:a16="http://schemas.microsoft.com/office/drawing/2014/main" id="{572EA065-1569-D470-6B0A-F75687CA6A4F}"/>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086" name="Text Box 80">
                <a:extLst>
                  <a:ext uri="{FF2B5EF4-FFF2-40B4-BE49-F238E27FC236}">
                    <a16:creationId xmlns:a16="http://schemas.microsoft.com/office/drawing/2014/main" id="{7A719D37-7DD8-B18A-1164-68C358F4677D}"/>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2082" name="Group 81">
              <a:extLst>
                <a:ext uri="{FF2B5EF4-FFF2-40B4-BE49-F238E27FC236}">
                  <a16:creationId xmlns:a16="http://schemas.microsoft.com/office/drawing/2014/main" id="{96C3F276-9533-8EA9-1925-8943120EF5C1}"/>
                </a:ext>
              </a:extLst>
            </p:cNvPr>
            <p:cNvGrpSpPr>
              <a:grpSpLocks/>
            </p:cNvGrpSpPr>
            <p:nvPr/>
          </p:nvGrpSpPr>
          <p:grpSpPr bwMode="auto">
            <a:xfrm>
              <a:off x="2640" y="1488"/>
              <a:ext cx="240" cy="192"/>
              <a:chOff x="2112" y="1440"/>
              <a:chExt cx="240" cy="192"/>
            </a:xfrm>
          </p:grpSpPr>
          <p:sp>
            <p:nvSpPr>
              <p:cNvPr id="2083" name="Oval 82">
                <a:extLst>
                  <a:ext uri="{FF2B5EF4-FFF2-40B4-BE49-F238E27FC236}">
                    <a16:creationId xmlns:a16="http://schemas.microsoft.com/office/drawing/2014/main" id="{A051E53E-5CBF-7EC2-3475-912E260F18EF}"/>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084" name="Text Box 83">
                <a:extLst>
                  <a:ext uri="{FF2B5EF4-FFF2-40B4-BE49-F238E27FC236}">
                    <a16:creationId xmlns:a16="http://schemas.microsoft.com/office/drawing/2014/main" id="{7C7307D8-385E-6984-B53F-A7A50791E84E}"/>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sp>
        <p:nvSpPr>
          <p:cNvPr id="2071" name="TextBox 88">
            <a:extLst>
              <a:ext uri="{FF2B5EF4-FFF2-40B4-BE49-F238E27FC236}">
                <a16:creationId xmlns:a16="http://schemas.microsoft.com/office/drawing/2014/main" id="{C44F783C-E3EC-083E-4691-08F601EE20B3}"/>
              </a:ext>
            </a:extLst>
          </p:cNvPr>
          <p:cNvSpPr txBox="1">
            <a:spLocks noChangeArrowheads="1"/>
          </p:cNvSpPr>
          <p:nvPr/>
        </p:nvSpPr>
        <p:spPr bwMode="auto">
          <a:xfrm>
            <a:off x="2133600" y="6172201"/>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FF0000"/>
                </a:solidFill>
              </a:rPr>
              <a:t>Determined by exposure </a:t>
            </a:r>
            <a:r>
              <a:rPr lang="en-US" altLang="en-US" sz="2400" u="sng">
                <a:solidFill>
                  <a:srgbClr val="FF0000"/>
                </a:solidFill>
              </a:rPr>
              <a:t>and</a:t>
            </a:r>
            <a:r>
              <a:rPr lang="en-US" altLang="en-US" sz="2400">
                <a:solidFill>
                  <a:srgbClr val="FF0000"/>
                </a:solidFill>
              </a:rPr>
              <a:t> your genes</a:t>
            </a:r>
          </a:p>
        </p:txBody>
      </p:sp>
      <p:pic>
        <p:nvPicPr>
          <p:cNvPr id="2139" name="Picture 91">
            <a:extLst>
              <a:ext uri="{FF2B5EF4-FFF2-40B4-BE49-F238E27FC236}">
                <a16:creationId xmlns:a16="http://schemas.microsoft.com/office/drawing/2014/main" id="{70161C1D-32E7-79C3-06EA-40282F988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1" y="3962399"/>
            <a:ext cx="1981200" cy="10509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029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6">
            <a:extLst>
              <a:ext uri="{FF2B5EF4-FFF2-40B4-BE49-F238E27FC236}">
                <a16:creationId xmlns:a16="http://schemas.microsoft.com/office/drawing/2014/main" id="{89AE0182-5358-174E-A1BC-C32069F116E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7FAD1F2-2F74-48BA-93CC-40BCA45D5E83}" type="slidenum">
              <a:rPr lang="en-US" altLang="en-US">
                <a:latin typeface="Tahoma" panose="020B0604030504040204" pitchFamily="34" charset="0"/>
              </a:rPr>
              <a:pPr/>
              <a:t>15</a:t>
            </a:fld>
            <a:endParaRPr lang="en-US" altLang="en-US">
              <a:latin typeface="Tahoma" panose="020B0604030504040204" pitchFamily="34" charset="0"/>
            </a:endParaRPr>
          </a:p>
        </p:txBody>
      </p:sp>
      <p:grpSp>
        <p:nvGrpSpPr>
          <p:cNvPr id="69634" name="Group 5">
            <a:extLst>
              <a:ext uri="{FF2B5EF4-FFF2-40B4-BE49-F238E27FC236}">
                <a16:creationId xmlns:a16="http://schemas.microsoft.com/office/drawing/2014/main" id="{721E296E-8DF5-12C3-9F99-EAACE368ACF9}"/>
              </a:ext>
            </a:extLst>
          </p:cNvPr>
          <p:cNvGrpSpPr>
            <a:grpSpLocks/>
          </p:cNvGrpSpPr>
          <p:nvPr/>
        </p:nvGrpSpPr>
        <p:grpSpPr bwMode="auto">
          <a:xfrm>
            <a:off x="6172200" y="381000"/>
            <a:ext cx="4114800" cy="3581400"/>
            <a:chOff x="2895600" y="1371600"/>
            <a:chExt cx="4358640" cy="3429000"/>
          </a:xfrm>
        </p:grpSpPr>
        <p:pic>
          <p:nvPicPr>
            <p:cNvPr id="69888" name="Picture 6" descr="Picture13.png">
              <a:extLst>
                <a:ext uri="{FF2B5EF4-FFF2-40B4-BE49-F238E27FC236}">
                  <a16:creationId xmlns:a16="http://schemas.microsoft.com/office/drawing/2014/main" id="{9C5723EF-5484-4B49-FE72-368A10DDF704}"/>
                </a:ext>
              </a:extLst>
            </p:cNvPr>
            <p:cNvPicPr>
              <a:picLocks noChangeAspect="1"/>
            </p:cNvPicPr>
            <p:nvPr/>
          </p:nvPicPr>
          <p:blipFill>
            <a:blip r:embed="rId4">
              <a:extLst>
                <a:ext uri="{28A0092B-C50C-407E-A947-70E740481C1C}">
                  <a14:useLocalDpi xmlns:a14="http://schemas.microsoft.com/office/drawing/2010/main" val="0"/>
                </a:ext>
              </a:extLst>
            </a:blip>
            <a:srcRect b="-279"/>
            <a:stretch>
              <a:fillRect/>
            </a:stretch>
          </p:blipFill>
          <p:spPr bwMode="auto">
            <a:xfrm>
              <a:off x="2895600" y="1828800"/>
              <a:ext cx="435864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89" name="TextBox 7">
              <a:extLst>
                <a:ext uri="{FF2B5EF4-FFF2-40B4-BE49-F238E27FC236}">
                  <a16:creationId xmlns:a16="http://schemas.microsoft.com/office/drawing/2014/main" id="{13DB67C9-83C1-3420-2C4B-B990E4E26A98}"/>
                </a:ext>
              </a:extLst>
            </p:cNvPr>
            <p:cNvSpPr txBox="1">
              <a:spLocks noChangeArrowheads="1"/>
            </p:cNvSpPr>
            <p:nvPr/>
          </p:nvSpPr>
          <p:spPr bwMode="auto">
            <a:xfrm>
              <a:off x="3124294" y="1371600"/>
              <a:ext cx="1676529" cy="43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a:latin typeface="Tahoma" panose="020B0604030504040204" pitchFamily="34" charset="0"/>
                  <a:cs typeface="Tahoma" panose="020B0604030504040204" pitchFamily="34" charset="0"/>
                </a:rPr>
                <a:t>Normal</a:t>
              </a:r>
            </a:p>
          </p:txBody>
        </p:sp>
        <p:sp>
          <p:nvSpPr>
            <p:cNvPr id="69890" name="TextBox 8">
              <a:extLst>
                <a:ext uri="{FF2B5EF4-FFF2-40B4-BE49-F238E27FC236}">
                  <a16:creationId xmlns:a16="http://schemas.microsoft.com/office/drawing/2014/main" id="{047644D0-DDAF-B1B4-3D3E-63DE66F0DD8A}"/>
                </a:ext>
              </a:extLst>
            </p:cNvPr>
            <p:cNvSpPr txBox="1">
              <a:spLocks noChangeArrowheads="1"/>
            </p:cNvSpPr>
            <p:nvPr/>
          </p:nvSpPr>
          <p:spPr bwMode="auto">
            <a:xfrm>
              <a:off x="5333882" y="1371600"/>
              <a:ext cx="1676530" cy="43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a:latin typeface="Tahoma" panose="020B0604030504040204" pitchFamily="34" charset="0"/>
                  <a:cs typeface="Tahoma" panose="020B0604030504040204" pitchFamily="34" charset="0"/>
                </a:rPr>
                <a:t>CBD</a:t>
              </a:r>
            </a:p>
          </p:txBody>
        </p:sp>
      </p:grpSp>
      <p:sp>
        <p:nvSpPr>
          <p:cNvPr id="69635" name="TextBox 9">
            <a:extLst>
              <a:ext uri="{FF2B5EF4-FFF2-40B4-BE49-F238E27FC236}">
                <a16:creationId xmlns:a16="http://schemas.microsoft.com/office/drawing/2014/main" id="{3225FBEA-F120-4969-F612-10688B8DC141}"/>
              </a:ext>
            </a:extLst>
          </p:cNvPr>
          <p:cNvSpPr txBox="1">
            <a:spLocks noChangeArrowheads="1"/>
          </p:cNvSpPr>
          <p:nvPr/>
        </p:nvSpPr>
        <p:spPr bwMode="auto">
          <a:xfrm>
            <a:off x="6553200" y="2590800"/>
            <a:ext cx="13716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a:p>
            <a:endParaRPr lang="en-US" altLang="en-US"/>
          </a:p>
          <a:p>
            <a:endParaRPr lang="en-US" altLang="en-US"/>
          </a:p>
          <a:p>
            <a:endParaRPr lang="en-US" altLang="en-US"/>
          </a:p>
        </p:txBody>
      </p:sp>
      <p:cxnSp>
        <p:nvCxnSpPr>
          <p:cNvPr id="11" name="Straight Arrow Connector 10">
            <a:extLst>
              <a:ext uri="{FF2B5EF4-FFF2-40B4-BE49-F238E27FC236}">
                <a16:creationId xmlns:a16="http://schemas.microsoft.com/office/drawing/2014/main" id="{CACC86FB-C3CC-1EAC-9CC1-B36832946E22}"/>
              </a:ext>
            </a:extLst>
          </p:cNvPr>
          <p:cNvCxnSpPr/>
          <p:nvPr/>
        </p:nvCxnSpPr>
        <p:spPr>
          <a:xfrm rot="10800000" flipV="1">
            <a:off x="5181600" y="3810000"/>
            <a:ext cx="1371600" cy="76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637" name="TextBox 64">
            <a:extLst>
              <a:ext uri="{FF2B5EF4-FFF2-40B4-BE49-F238E27FC236}">
                <a16:creationId xmlns:a16="http://schemas.microsoft.com/office/drawing/2014/main" id="{437531D1-E026-2183-06F8-020F3C5A4209}"/>
              </a:ext>
            </a:extLst>
          </p:cNvPr>
          <p:cNvSpPr txBox="1">
            <a:spLocks noChangeArrowheads="1"/>
          </p:cNvSpPr>
          <p:nvPr/>
        </p:nvSpPr>
        <p:spPr bwMode="auto">
          <a:xfrm>
            <a:off x="8534400" y="2590800"/>
            <a:ext cx="13716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a:p>
            <a:endParaRPr lang="en-US" altLang="en-US"/>
          </a:p>
          <a:p>
            <a:endParaRPr lang="en-US" altLang="en-US"/>
          </a:p>
          <a:p>
            <a:endParaRPr lang="en-US" altLang="en-US"/>
          </a:p>
        </p:txBody>
      </p:sp>
      <p:cxnSp>
        <p:nvCxnSpPr>
          <p:cNvPr id="66" name="Straight Arrow Connector 65">
            <a:extLst>
              <a:ext uri="{FF2B5EF4-FFF2-40B4-BE49-F238E27FC236}">
                <a16:creationId xmlns:a16="http://schemas.microsoft.com/office/drawing/2014/main" id="{C16A853F-F989-A117-1A1B-EDED4B5D200F}"/>
              </a:ext>
            </a:extLst>
          </p:cNvPr>
          <p:cNvCxnSpPr/>
          <p:nvPr/>
        </p:nvCxnSpPr>
        <p:spPr>
          <a:xfrm rot="5400000">
            <a:off x="8801100" y="3924300"/>
            <a:ext cx="685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3" name="TextBox 74">
            <a:extLst>
              <a:ext uri="{FF2B5EF4-FFF2-40B4-BE49-F238E27FC236}">
                <a16:creationId xmlns:a16="http://schemas.microsoft.com/office/drawing/2014/main" id="{7423B095-CE41-185C-E18A-C0E4FDC57823}"/>
              </a:ext>
            </a:extLst>
          </p:cNvPr>
          <p:cNvSpPr txBox="1">
            <a:spLocks noChangeArrowheads="1"/>
          </p:cNvSpPr>
          <p:nvPr/>
        </p:nvSpPr>
        <p:spPr bwMode="auto">
          <a:xfrm>
            <a:off x="4724400" y="1"/>
            <a:ext cx="2133600" cy="823913"/>
          </a:xfrm>
          <a:prstGeom prst="rect">
            <a:avLst/>
          </a:prstGeom>
          <a:noFill/>
          <a:ln w="9525">
            <a:noFill/>
            <a:miter lim="800000"/>
            <a:headEnd/>
            <a:tailEnd/>
          </a:ln>
        </p:spPr>
        <p:txBody>
          <a:bodyPr wrap="square">
            <a:spAutoFit/>
          </a:bodyPr>
          <a:lstStyle/>
          <a:p>
            <a:pPr algn="ctr">
              <a:defRPr/>
            </a:pPr>
            <a:r>
              <a:rPr lang="en-US" sz="4800" dirty="0">
                <a:solidFill>
                  <a:schemeClr val="accent6">
                    <a:lumMod val="75000"/>
                  </a:schemeClr>
                </a:solidFill>
                <a:latin typeface="Tahoma" pitchFamily="34" charset="0"/>
                <a:cs typeface="Tahoma" pitchFamily="34" charset="0"/>
              </a:rPr>
              <a:t>CBD</a:t>
            </a:r>
          </a:p>
        </p:txBody>
      </p:sp>
      <p:sp>
        <p:nvSpPr>
          <p:cNvPr id="69640" name="Text Box 55">
            <a:extLst>
              <a:ext uri="{FF2B5EF4-FFF2-40B4-BE49-F238E27FC236}">
                <a16:creationId xmlns:a16="http://schemas.microsoft.com/office/drawing/2014/main" id="{218F249D-1DD2-F9EC-D439-02CDC8C65DF0}"/>
              </a:ext>
            </a:extLst>
          </p:cNvPr>
          <p:cNvSpPr txBox="1">
            <a:spLocks noChangeArrowheads="1"/>
          </p:cNvSpPr>
          <p:nvPr/>
        </p:nvSpPr>
        <p:spPr bwMode="auto">
          <a:xfrm>
            <a:off x="2743201" y="4495800"/>
            <a:ext cx="1114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Aft>
                <a:spcPts val="1000"/>
              </a:spcAft>
            </a:pPr>
            <a:r>
              <a:rPr lang="en-US" altLang="en-US">
                <a:latin typeface="Tahoma" panose="020B0604030504040204" pitchFamily="34" charset="0"/>
                <a:cs typeface="Tahoma" panose="020B0604030504040204" pitchFamily="34" charset="0"/>
              </a:rPr>
              <a:t>Normal</a:t>
            </a:r>
          </a:p>
        </p:txBody>
      </p:sp>
      <p:sp>
        <p:nvSpPr>
          <p:cNvPr id="69641" name="Text Box 56">
            <a:extLst>
              <a:ext uri="{FF2B5EF4-FFF2-40B4-BE49-F238E27FC236}">
                <a16:creationId xmlns:a16="http://schemas.microsoft.com/office/drawing/2014/main" id="{80D4472D-1D42-AA17-686D-2B41EFFFFD88}"/>
              </a:ext>
            </a:extLst>
          </p:cNvPr>
          <p:cNvSpPr txBox="1">
            <a:spLocks noChangeArrowheads="1"/>
          </p:cNvSpPr>
          <p:nvPr/>
        </p:nvSpPr>
        <p:spPr bwMode="auto">
          <a:xfrm>
            <a:off x="9144001" y="4648200"/>
            <a:ext cx="1114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Aft>
                <a:spcPts val="1000"/>
              </a:spcAft>
            </a:pPr>
            <a:r>
              <a:rPr lang="en-US" altLang="en-US">
                <a:latin typeface="Tahoma" panose="020B0604030504040204" pitchFamily="34" charset="0"/>
                <a:cs typeface="Tahoma" panose="020B0604030504040204" pitchFamily="34" charset="0"/>
              </a:rPr>
              <a:t>CBD</a:t>
            </a:r>
          </a:p>
        </p:txBody>
      </p:sp>
      <p:grpSp>
        <p:nvGrpSpPr>
          <p:cNvPr id="69642" name="Group 71">
            <a:extLst>
              <a:ext uri="{FF2B5EF4-FFF2-40B4-BE49-F238E27FC236}">
                <a16:creationId xmlns:a16="http://schemas.microsoft.com/office/drawing/2014/main" id="{25C753C8-C83C-DE4C-F1FC-62C33CF21F9E}"/>
              </a:ext>
            </a:extLst>
          </p:cNvPr>
          <p:cNvGrpSpPr>
            <a:grpSpLocks/>
          </p:cNvGrpSpPr>
          <p:nvPr/>
        </p:nvGrpSpPr>
        <p:grpSpPr bwMode="auto">
          <a:xfrm>
            <a:off x="8534400" y="1371600"/>
            <a:ext cx="1219200" cy="609600"/>
            <a:chOff x="9144000" y="4876800"/>
            <a:chExt cx="1838325" cy="1162050"/>
          </a:xfrm>
        </p:grpSpPr>
        <p:pic>
          <p:nvPicPr>
            <p:cNvPr id="73" name="Picture 72" descr="Picture12.png">
              <a:extLst>
                <a:ext uri="{FF2B5EF4-FFF2-40B4-BE49-F238E27FC236}">
                  <a16:creationId xmlns:a16="http://schemas.microsoft.com/office/drawing/2014/main" id="{73D8BD07-C366-B8A7-EF76-499C565E497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4808" y="5167313"/>
              <a:ext cx="606647" cy="70885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Picture12.png">
              <a:extLst>
                <a:ext uri="{FF2B5EF4-FFF2-40B4-BE49-F238E27FC236}">
                  <a16:creationId xmlns:a16="http://schemas.microsoft.com/office/drawing/2014/main" id="{02175780-4748-3649-FAD6-96E7889D6BD7}"/>
                </a:ext>
              </a:extLst>
            </p:cNvPr>
            <p:cNvPicPr/>
            <p:nvPr/>
          </p:nvPicPr>
          <p:blipFill>
            <a:blip r:embed="rId6" cstate="screen"/>
            <a:srcRect/>
            <a:stretch>
              <a:fillRect/>
            </a:stretch>
          </p:blipFill>
          <p:spPr>
            <a:xfrm>
              <a:off x="10744200" y="5181600"/>
              <a:ext cx="238125" cy="247650"/>
            </a:xfrm>
            <a:prstGeom prst="ellipse">
              <a:avLst/>
            </a:prstGeom>
            <a:blipFill dpi="0" rotWithShape="1">
              <a:blip r:embed="rId7" cstate="screen"/>
              <a:srcRect/>
              <a:stretch>
                <a:fillRect/>
              </a:stretch>
            </a:blipFill>
            <a:ln>
              <a:noFill/>
            </a:ln>
          </p:spPr>
        </p:pic>
        <p:pic>
          <p:nvPicPr>
            <p:cNvPr id="76" name="Picture 75" descr="Picture12.png">
              <a:extLst>
                <a:ext uri="{FF2B5EF4-FFF2-40B4-BE49-F238E27FC236}">
                  <a16:creationId xmlns:a16="http://schemas.microsoft.com/office/drawing/2014/main" id="{EC57B272-8B10-825E-AC6C-53130687AB85}"/>
                </a:ext>
              </a:extLst>
            </p:cNvPr>
            <p:cNvPicPr/>
            <p:nvPr/>
          </p:nvPicPr>
          <p:blipFill>
            <a:blip r:embed="rId6" cstate="screen"/>
            <a:srcRect/>
            <a:stretch>
              <a:fillRect/>
            </a:stretch>
          </p:blipFill>
          <p:spPr>
            <a:xfrm>
              <a:off x="10744200" y="5486400"/>
              <a:ext cx="238125" cy="247650"/>
            </a:xfrm>
            <a:prstGeom prst="ellipse">
              <a:avLst/>
            </a:prstGeom>
            <a:blipFill dpi="0" rotWithShape="1">
              <a:blip r:embed="rId7" cstate="screen"/>
              <a:srcRect/>
              <a:stretch>
                <a:fillRect/>
              </a:stretch>
            </a:blipFill>
            <a:ln>
              <a:noFill/>
            </a:ln>
          </p:spPr>
        </p:pic>
        <p:pic>
          <p:nvPicPr>
            <p:cNvPr id="77" name="Picture 76" descr="Picture12.png">
              <a:extLst>
                <a:ext uri="{FF2B5EF4-FFF2-40B4-BE49-F238E27FC236}">
                  <a16:creationId xmlns:a16="http://schemas.microsoft.com/office/drawing/2014/main" id="{2ECC10B2-3C12-9C0D-723C-F364E1DEB333}"/>
                </a:ext>
              </a:extLst>
            </p:cNvPr>
            <p:cNvPicPr/>
            <p:nvPr/>
          </p:nvPicPr>
          <p:blipFill>
            <a:blip r:embed="rId6" cstate="screen"/>
            <a:srcRect/>
            <a:stretch>
              <a:fillRect/>
            </a:stretch>
          </p:blipFill>
          <p:spPr>
            <a:xfrm>
              <a:off x="10668000" y="5791200"/>
              <a:ext cx="238125" cy="247650"/>
            </a:xfrm>
            <a:prstGeom prst="ellipse">
              <a:avLst/>
            </a:prstGeom>
            <a:blipFill dpi="0" rotWithShape="1">
              <a:blip r:embed="rId7" cstate="screen"/>
              <a:srcRect/>
              <a:stretch>
                <a:fillRect/>
              </a:stretch>
            </a:blipFill>
            <a:ln>
              <a:noFill/>
            </a:ln>
          </p:spPr>
        </p:pic>
        <p:pic>
          <p:nvPicPr>
            <p:cNvPr id="78" name="Picture 77" descr="Picture12.png">
              <a:extLst>
                <a:ext uri="{FF2B5EF4-FFF2-40B4-BE49-F238E27FC236}">
                  <a16:creationId xmlns:a16="http://schemas.microsoft.com/office/drawing/2014/main" id="{3907F192-0CE0-CBA5-37E0-9388B39A47D4}"/>
                </a:ext>
              </a:extLst>
            </p:cNvPr>
            <p:cNvPicPr/>
            <p:nvPr/>
          </p:nvPicPr>
          <p:blipFill>
            <a:blip r:embed="rId6" cstate="screen"/>
            <a:srcRect/>
            <a:stretch>
              <a:fillRect/>
            </a:stretch>
          </p:blipFill>
          <p:spPr>
            <a:xfrm>
              <a:off x="10287000" y="5562600"/>
              <a:ext cx="238125" cy="247650"/>
            </a:xfrm>
            <a:prstGeom prst="ellipse">
              <a:avLst/>
            </a:prstGeom>
            <a:blipFill dpi="0" rotWithShape="1">
              <a:blip r:embed="rId7" cstate="screen"/>
              <a:srcRect/>
              <a:stretch>
                <a:fillRect/>
              </a:stretch>
            </a:blipFill>
            <a:ln>
              <a:noFill/>
            </a:ln>
          </p:spPr>
        </p:pic>
        <p:pic>
          <p:nvPicPr>
            <p:cNvPr id="79" name="Picture 78" descr="Picture12.png">
              <a:extLst>
                <a:ext uri="{FF2B5EF4-FFF2-40B4-BE49-F238E27FC236}">
                  <a16:creationId xmlns:a16="http://schemas.microsoft.com/office/drawing/2014/main" id="{5CDE0C1A-782A-5B60-FCF7-BF8F6F227518}"/>
                </a:ext>
              </a:extLst>
            </p:cNvPr>
            <p:cNvPicPr/>
            <p:nvPr/>
          </p:nvPicPr>
          <p:blipFill>
            <a:blip r:embed="rId6" cstate="screen"/>
            <a:srcRect/>
            <a:stretch>
              <a:fillRect/>
            </a:stretch>
          </p:blipFill>
          <p:spPr>
            <a:xfrm>
              <a:off x="10668000" y="4876800"/>
              <a:ext cx="238125" cy="247650"/>
            </a:xfrm>
            <a:prstGeom prst="ellipse">
              <a:avLst/>
            </a:prstGeom>
            <a:blipFill dpi="0" rotWithShape="1">
              <a:blip r:embed="rId7" cstate="screen"/>
              <a:srcRect/>
              <a:stretch>
                <a:fillRect/>
              </a:stretch>
            </a:blipFill>
            <a:ln>
              <a:noFill/>
            </a:ln>
          </p:spPr>
        </p:pic>
        <p:pic>
          <p:nvPicPr>
            <p:cNvPr id="80" name="Picture 79" descr="Picture12.png">
              <a:extLst>
                <a:ext uri="{FF2B5EF4-FFF2-40B4-BE49-F238E27FC236}">
                  <a16:creationId xmlns:a16="http://schemas.microsoft.com/office/drawing/2014/main" id="{0332739E-B548-8D22-DB81-405207E6A85B}"/>
                </a:ext>
              </a:extLst>
            </p:cNvPr>
            <p:cNvPicPr/>
            <p:nvPr/>
          </p:nvPicPr>
          <p:blipFill>
            <a:blip r:embed="rId6" cstate="screen"/>
            <a:srcRect/>
            <a:stretch>
              <a:fillRect/>
            </a:stretch>
          </p:blipFill>
          <p:spPr>
            <a:xfrm>
              <a:off x="10287000" y="5181600"/>
              <a:ext cx="238125" cy="247650"/>
            </a:xfrm>
            <a:prstGeom prst="ellipse">
              <a:avLst/>
            </a:prstGeom>
            <a:blipFill dpi="0" rotWithShape="1">
              <a:blip r:embed="rId7" cstate="screen"/>
              <a:srcRect/>
              <a:stretch>
                <a:fillRect/>
              </a:stretch>
            </a:blipFill>
            <a:ln>
              <a:noFill/>
            </a:ln>
          </p:spPr>
        </p:pic>
        <p:pic>
          <p:nvPicPr>
            <p:cNvPr id="81" name="Picture 80" descr="Picture12.png">
              <a:extLst>
                <a:ext uri="{FF2B5EF4-FFF2-40B4-BE49-F238E27FC236}">
                  <a16:creationId xmlns:a16="http://schemas.microsoft.com/office/drawing/2014/main" id="{7DE7CBA3-8ADA-8C86-C1FD-9AFA1CCCAC88}"/>
                </a:ext>
              </a:extLst>
            </p:cNvPr>
            <p:cNvPicPr/>
            <p:nvPr/>
          </p:nvPicPr>
          <p:blipFill>
            <a:blip r:embed="rId6" cstate="screen"/>
            <a:srcRect/>
            <a:stretch>
              <a:fillRect/>
            </a:stretch>
          </p:blipFill>
          <p:spPr>
            <a:xfrm>
              <a:off x="9906000" y="5410200"/>
              <a:ext cx="238125" cy="247650"/>
            </a:xfrm>
            <a:prstGeom prst="ellipse">
              <a:avLst/>
            </a:prstGeom>
            <a:blipFill dpi="0" rotWithShape="1">
              <a:blip r:embed="rId7" cstate="screen"/>
              <a:srcRect/>
              <a:stretch>
                <a:fillRect/>
              </a:stretch>
            </a:blipFill>
            <a:ln>
              <a:noFill/>
            </a:ln>
          </p:spPr>
        </p:pic>
        <p:cxnSp>
          <p:nvCxnSpPr>
            <p:cNvPr id="82" name="Straight Arrow Connector 81">
              <a:extLst>
                <a:ext uri="{FF2B5EF4-FFF2-40B4-BE49-F238E27FC236}">
                  <a16:creationId xmlns:a16="http://schemas.microsoft.com/office/drawing/2014/main" id="{CCCDF102-F6C9-A5C3-95FF-8B07AFAD33B4}"/>
                </a:ext>
              </a:extLst>
            </p:cNvPr>
            <p:cNvCxnSpPr/>
            <p:nvPr/>
          </p:nvCxnSpPr>
          <p:spPr>
            <a:xfrm>
              <a:off x="9754382" y="5563742"/>
              <a:ext cx="1507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7CD6FE9-AEC3-9121-291B-9A318A50073B}"/>
                </a:ext>
              </a:extLst>
            </p:cNvPr>
            <p:cNvCxnSpPr/>
            <p:nvPr/>
          </p:nvCxnSpPr>
          <p:spPr>
            <a:xfrm>
              <a:off x="10515564" y="5333753"/>
              <a:ext cx="229791" cy="3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34D7A66-BEEF-D3D4-D2E1-E8D03FA36161}"/>
                </a:ext>
              </a:extLst>
            </p:cNvPr>
            <p:cNvCxnSpPr/>
            <p:nvPr/>
          </p:nvCxnSpPr>
          <p:spPr>
            <a:xfrm>
              <a:off x="10515564" y="5639395"/>
              <a:ext cx="15319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8C6A178-65C5-677D-5E7B-CDC052DF6A98}"/>
                </a:ext>
              </a:extLst>
            </p:cNvPr>
            <p:cNvCxnSpPr/>
            <p:nvPr/>
          </p:nvCxnSpPr>
          <p:spPr>
            <a:xfrm>
              <a:off x="10515564" y="5790704"/>
              <a:ext cx="153194" cy="756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6B92F88-27D7-7166-A889-EA63861DE5FD}"/>
                </a:ext>
              </a:extLst>
            </p:cNvPr>
            <p:cNvCxnSpPr/>
            <p:nvPr/>
          </p:nvCxnSpPr>
          <p:spPr>
            <a:xfrm flipV="1">
              <a:off x="10515564" y="5106789"/>
              <a:ext cx="153194" cy="756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37CA0FF-3483-AA95-F83F-C8E9DACB7E98}"/>
                </a:ext>
              </a:extLst>
            </p:cNvPr>
            <p:cNvCxnSpPr/>
            <p:nvPr/>
          </p:nvCxnSpPr>
          <p:spPr>
            <a:xfrm>
              <a:off x="10134972" y="5563742"/>
              <a:ext cx="153194" cy="756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58167D4-13C5-4F51-6832-4C0B983571D2}"/>
                </a:ext>
              </a:extLst>
            </p:cNvPr>
            <p:cNvCxnSpPr/>
            <p:nvPr/>
          </p:nvCxnSpPr>
          <p:spPr>
            <a:xfrm flipV="1">
              <a:off x="10134972" y="5333753"/>
              <a:ext cx="153194" cy="756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9643" name="TextBox 260">
            <a:extLst>
              <a:ext uri="{FF2B5EF4-FFF2-40B4-BE49-F238E27FC236}">
                <a16:creationId xmlns:a16="http://schemas.microsoft.com/office/drawing/2014/main" id="{61D16180-4FD7-8D28-29CC-A03FE3A8B0C9}"/>
              </a:ext>
            </a:extLst>
          </p:cNvPr>
          <p:cNvSpPr txBox="1">
            <a:spLocks noChangeArrowheads="1"/>
          </p:cNvSpPr>
          <p:nvPr/>
        </p:nvSpPr>
        <p:spPr bwMode="auto">
          <a:xfrm>
            <a:off x="2514600" y="6324601"/>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latin typeface="Tahoma" panose="020B0604030504040204" pitchFamily="34" charset="0"/>
                <a:cs typeface="Tahoma" panose="020B0604030504040204" pitchFamily="34" charset="0"/>
              </a:rPr>
              <a:t>Oxygen easily passes into blood</a:t>
            </a:r>
          </a:p>
        </p:txBody>
      </p:sp>
      <p:sp>
        <p:nvSpPr>
          <p:cNvPr id="69644" name="TextBox 261">
            <a:extLst>
              <a:ext uri="{FF2B5EF4-FFF2-40B4-BE49-F238E27FC236}">
                <a16:creationId xmlns:a16="http://schemas.microsoft.com/office/drawing/2014/main" id="{A3DF0366-97B5-04FE-2D68-52A91C12B8AC}"/>
              </a:ext>
            </a:extLst>
          </p:cNvPr>
          <p:cNvSpPr txBox="1">
            <a:spLocks noChangeArrowheads="1"/>
          </p:cNvSpPr>
          <p:nvPr/>
        </p:nvSpPr>
        <p:spPr bwMode="auto">
          <a:xfrm>
            <a:off x="6858000" y="63246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latin typeface="Tahoma" panose="020B0604030504040204" pitchFamily="34" charset="0"/>
                <a:cs typeface="Tahoma" panose="020B0604030504040204" pitchFamily="34" charset="0"/>
              </a:rPr>
              <a:t>Limited oxygen passes into blood</a:t>
            </a:r>
          </a:p>
        </p:txBody>
      </p:sp>
      <p:sp>
        <p:nvSpPr>
          <p:cNvPr id="69645" name="Freeform 28">
            <a:extLst>
              <a:ext uri="{FF2B5EF4-FFF2-40B4-BE49-F238E27FC236}">
                <a16:creationId xmlns:a16="http://schemas.microsoft.com/office/drawing/2014/main" id="{33D01DBD-B9EA-38AC-0F5F-7756CC272706}"/>
              </a:ext>
            </a:extLst>
          </p:cNvPr>
          <p:cNvSpPr>
            <a:spLocks/>
          </p:cNvSpPr>
          <p:nvPr/>
        </p:nvSpPr>
        <p:spPr bwMode="auto">
          <a:xfrm>
            <a:off x="3662363" y="3886201"/>
            <a:ext cx="1485900" cy="1660525"/>
          </a:xfrm>
          <a:custGeom>
            <a:avLst/>
            <a:gdLst>
              <a:gd name="T0" fmla="*/ 2147483647 w 1459"/>
              <a:gd name="T1" fmla="*/ 0 h 1877"/>
              <a:gd name="T2" fmla="*/ 2147483647 w 1459"/>
              <a:gd name="T3" fmla="*/ 2147483647 h 1877"/>
              <a:gd name="T4" fmla="*/ 2147483647 w 1459"/>
              <a:gd name="T5" fmla="*/ 2147483647 h 1877"/>
              <a:gd name="T6" fmla="*/ 2147483647 w 1459"/>
              <a:gd name="T7" fmla="*/ 2147483647 h 1877"/>
              <a:gd name="T8" fmla="*/ 2147483647 w 1459"/>
              <a:gd name="T9" fmla="*/ 2147483647 h 1877"/>
              <a:gd name="T10" fmla="*/ 2147483647 w 1459"/>
              <a:gd name="T11" fmla="*/ 2147483647 h 1877"/>
              <a:gd name="T12" fmla="*/ 2147483647 w 1459"/>
              <a:gd name="T13" fmla="*/ 2147483647 h 1877"/>
              <a:gd name="T14" fmla="*/ 2147483647 w 1459"/>
              <a:gd name="T15" fmla="*/ 2147483647 h 1877"/>
              <a:gd name="T16" fmla="*/ 2147483647 w 1459"/>
              <a:gd name="T17" fmla="*/ 0 h 18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9"/>
              <a:gd name="T28" fmla="*/ 0 h 1877"/>
              <a:gd name="T29" fmla="*/ 1459 w 1459"/>
              <a:gd name="T30" fmla="*/ 1877 h 18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9" h="1877">
                <a:moveTo>
                  <a:pt x="372" y="0"/>
                </a:moveTo>
                <a:cubicBezTo>
                  <a:pt x="422" y="106"/>
                  <a:pt x="472" y="213"/>
                  <a:pt x="462" y="330"/>
                </a:cubicBezTo>
                <a:cubicBezTo>
                  <a:pt x="452" y="447"/>
                  <a:pt x="384" y="578"/>
                  <a:pt x="312" y="705"/>
                </a:cubicBezTo>
                <a:cubicBezTo>
                  <a:pt x="240" y="832"/>
                  <a:pt x="49" y="928"/>
                  <a:pt x="27" y="1095"/>
                </a:cubicBezTo>
                <a:cubicBezTo>
                  <a:pt x="5" y="1262"/>
                  <a:pt x="0" y="1593"/>
                  <a:pt x="177" y="1710"/>
                </a:cubicBezTo>
                <a:cubicBezTo>
                  <a:pt x="354" y="1827"/>
                  <a:pt x="882" y="1877"/>
                  <a:pt x="1092" y="1800"/>
                </a:cubicBezTo>
                <a:cubicBezTo>
                  <a:pt x="1302" y="1723"/>
                  <a:pt x="1459" y="1455"/>
                  <a:pt x="1437" y="1245"/>
                </a:cubicBezTo>
                <a:cubicBezTo>
                  <a:pt x="1415" y="1035"/>
                  <a:pt x="1032" y="747"/>
                  <a:pt x="957" y="540"/>
                </a:cubicBezTo>
                <a:cubicBezTo>
                  <a:pt x="882" y="333"/>
                  <a:pt x="982" y="90"/>
                  <a:pt x="987" y="0"/>
                </a:cubicBezTo>
              </a:path>
            </a:pathLst>
          </a:custGeom>
          <a:noFill/>
          <a:ln w="28575" cmpd="sng">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9646" name="Group 382">
            <a:extLst>
              <a:ext uri="{FF2B5EF4-FFF2-40B4-BE49-F238E27FC236}">
                <a16:creationId xmlns:a16="http://schemas.microsoft.com/office/drawing/2014/main" id="{C6B3B9AB-5457-8781-37CA-7DEA6EBBF620}"/>
              </a:ext>
            </a:extLst>
          </p:cNvPr>
          <p:cNvGrpSpPr>
            <a:grpSpLocks/>
          </p:cNvGrpSpPr>
          <p:nvPr/>
        </p:nvGrpSpPr>
        <p:grpSpPr bwMode="auto">
          <a:xfrm>
            <a:off x="2514600" y="4343400"/>
            <a:ext cx="3657600" cy="1981200"/>
            <a:chOff x="990600" y="4343400"/>
            <a:chExt cx="3657600" cy="1981199"/>
          </a:xfrm>
        </p:grpSpPr>
        <p:grpSp>
          <p:nvGrpSpPr>
            <p:cNvPr id="69762" name="Group 182">
              <a:extLst>
                <a:ext uri="{FF2B5EF4-FFF2-40B4-BE49-F238E27FC236}">
                  <a16:creationId xmlns:a16="http://schemas.microsoft.com/office/drawing/2014/main" id="{7B42204A-D621-C9C4-13E8-B0945C9B185A}"/>
                </a:ext>
              </a:extLst>
            </p:cNvPr>
            <p:cNvGrpSpPr>
              <a:grpSpLocks/>
            </p:cNvGrpSpPr>
            <p:nvPr/>
          </p:nvGrpSpPr>
          <p:grpSpPr bwMode="auto">
            <a:xfrm>
              <a:off x="990600" y="5446917"/>
              <a:ext cx="3657600" cy="877682"/>
              <a:chOff x="1371600" y="3756433"/>
              <a:chExt cx="6096000" cy="1726795"/>
            </a:xfrm>
          </p:grpSpPr>
          <p:grpSp>
            <p:nvGrpSpPr>
              <p:cNvPr id="69812" name="Group 170">
                <a:extLst>
                  <a:ext uri="{FF2B5EF4-FFF2-40B4-BE49-F238E27FC236}">
                    <a16:creationId xmlns:a16="http://schemas.microsoft.com/office/drawing/2014/main" id="{48F656A4-C724-0637-C94F-90E269531838}"/>
                  </a:ext>
                </a:extLst>
              </p:cNvPr>
              <p:cNvGrpSpPr>
                <a:grpSpLocks/>
              </p:cNvGrpSpPr>
              <p:nvPr/>
            </p:nvGrpSpPr>
            <p:grpSpPr bwMode="auto">
              <a:xfrm>
                <a:off x="1371600" y="3756433"/>
                <a:ext cx="6096000" cy="1726795"/>
                <a:chOff x="1371600" y="3756433"/>
                <a:chExt cx="6096000" cy="1726795"/>
              </a:xfrm>
            </p:grpSpPr>
            <p:grpSp>
              <p:nvGrpSpPr>
                <p:cNvPr id="69836" name="Group 4">
                  <a:extLst>
                    <a:ext uri="{FF2B5EF4-FFF2-40B4-BE49-F238E27FC236}">
                      <a16:creationId xmlns:a16="http://schemas.microsoft.com/office/drawing/2014/main" id="{F4E8AD2F-F827-45E7-EA5F-242C2039E5C1}"/>
                    </a:ext>
                  </a:extLst>
                </p:cNvPr>
                <p:cNvGrpSpPr>
                  <a:grpSpLocks/>
                </p:cNvGrpSpPr>
                <p:nvPr/>
              </p:nvGrpSpPr>
              <p:grpSpPr bwMode="auto">
                <a:xfrm>
                  <a:off x="1371600" y="3756433"/>
                  <a:ext cx="6096000" cy="1726795"/>
                  <a:chOff x="3840" y="2446"/>
                  <a:chExt cx="3590" cy="992"/>
                </a:xfrm>
              </p:grpSpPr>
              <p:sp>
                <p:nvSpPr>
                  <p:cNvPr id="69871" name="Freeform 5">
                    <a:extLst>
                      <a:ext uri="{FF2B5EF4-FFF2-40B4-BE49-F238E27FC236}">
                        <a16:creationId xmlns:a16="http://schemas.microsoft.com/office/drawing/2014/main" id="{8AB75550-C581-DB65-4991-59BD8C01EB4C}"/>
                      </a:ext>
                    </a:extLst>
                  </p:cNvPr>
                  <p:cNvSpPr>
                    <a:spLocks/>
                  </p:cNvSpPr>
                  <p:nvPr/>
                </p:nvSpPr>
                <p:spPr bwMode="auto">
                  <a:xfrm>
                    <a:off x="3840" y="2446"/>
                    <a:ext cx="3485" cy="376"/>
                  </a:xfrm>
                  <a:custGeom>
                    <a:avLst/>
                    <a:gdLst>
                      <a:gd name="T0" fmla="*/ 0 w 3485"/>
                      <a:gd name="T1" fmla="*/ 369 h 376"/>
                      <a:gd name="T2" fmla="*/ 660 w 3485"/>
                      <a:gd name="T3" fmla="*/ 29 h 376"/>
                      <a:gd name="T4" fmla="*/ 1230 w 3485"/>
                      <a:gd name="T5" fmla="*/ 194 h 376"/>
                      <a:gd name="T6" fmla="*/ 2010 w 3485"/>
                      <a:gd name="T7" fmla="*/ 134 h 376"/>
                      <a:gd name="T8" fmla="*/ 2700 w 3485"/>
                      <a:gd name="T9" fmla="*/ 369 h 376"/>
                      <a:gd name="T10" fmla="*/ 3360 w 3485"/>
                      <a:gd name="T11" fmla="*/ 89 h 376"/>
                      <a:gd name="T12" fmla="*/ 3450 w 3485"/>
                      <a:gd name="T13" fmla="*/ 59 h 376"/>
                      <a:gd name="T14" fmla="*/ 0 60000 65536"/>
                      <a:gd name="T15" fmla="*/ 0 60000 65536"/>
                      <a:gd name="T16" fmla="*/ 0 60000 65536"/>
                      <a:gd name="T17" fmla="*/ 0 60000 65536"/>
                      <a:gd name="T18" fmla="*/ 0 60000 65536"/>
                      <a:gd name="T19" fmla="*/ 0 60000 65536"/>
                      <a:gd name="T20" fmla="*/ 0 60000 65536"/>
                      <a:gd name="T21" fmla="*/ 0 w 3485"/>
                      <a:gd name="T22" fmla="*/ 0 h 376"/>
                      <a:gd name="T23" fmla="*/ 3485 w 3485"/>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5" h="376">
                        <a:moveTo>
                          <a:pt x="0" y="369"/>
                        </a:moveTo>
                        <a:cubicBezTo>
                          <a:pt x="227" y="213"/>
                          <a:pt x="455" y="58"/>
                          <a:pt x="660" y="29"/>
                        </a:cubicBezTo>
                        <a:cubicBezTo>
                          <a:pt x="865" y="0"/>
                          <a:pt x="1005" y="176"/>
                          <a:pt x="1230" y="194"/>
                        </a:cubicBezTo>
                        <a:cubicBezTo>
                          <a:pt x="1455" y="212"/>
                          <a:pt x="1765" y="105"/>
                          <a:pt x="2010" y="134"/>
                        </a:cubicBezTo>
                        <a:cubicBezTo>
                          <a:pt x="2255" y="163"/>
                          <a:pt x="2475" y="376"/>
                          <a:pt x="2700" y="369"/>
                        </a:cubicBezTo>
                        <a:cubicBezTo>
                          <a:pt x="2925" y="362"/>
                          <a:pt x="3235" y="141"/>
                          <a:pt x="3360" y="89"/>
                        </a:cubicBezTo>
                        <a:cubicBezTo>
                          <a:pt x="3485" y="37"/>
                          <a:pt x="3467" y="48"/>
                          <a:pt x="3450" y="59"/>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872" name="Freeform 6">
                    <a:extLst>
                      <a:ext uri="{FF2B5EF4-FFF2-40B4-BE49-F238E27FC236}">
                        <a16:creationId xmlns:a16="http://schemas.microsoft.com/office/drawing/2014/main" id="{ADEDB043-5592-9E38-D03F-D8917A43BEF7}"/>
                      </a:ext>
                    </a:extLst>
                  </p:cNvPr>
                  <p:cNvSpPr>
                    <a:spLocks/>
                  </p:cNvSpPr>
                  <p:nvPr/>
                </p:nvSpPr>
                <p:spPr bwMode="auto">
                  <a:xfrm>
                    <a:off x="3945" y="3062"/>
                    <a:ext cx="3485" cy="376"/>
                  </a:xfrm>
                  <a:custGeom>
                    <a:avLst/>
                    <a:gdLst>
                      <a:gd name="T0" fmla="*/ 0 w 3485"/>
                      <a:gd name="T1" fmla="*/ 369 h 376"/>
                      <a:gd name="T2" fmla="*/ 660 w 3485"/>
                      <a:gd name="T3" fmla="*/ 29 h 376"/>
                      <a:gd name="T4" fmla="*/ 1230 w 3485"/>
                      <a:gd name="T5" fmla="*/ 194 h 376"/>
                      <a:gd name="T6" fmla="*/ 2010 w 3485"/>
                      <a:gd name="T7" fmla="*/ 134 h 376"/>
                      <a:gd name="T8" fmla="*/ 2700 w 3485"/>
                      <a:gd name="T9" fmla="*/ 369 h 376"/>
                      <a:gd name="T10" fmla="*/ 3360 w 3485"/>
                      <a:gd name="T11" fmla="*/ 89 h 376"/>
                      <a:gd name="T12" fmla="*/ 3450 w 3485"/>
                      <a:gd name="T13" fmla="*/ 59 h 376"/>
                      <a:gd name="T14" fmla="*/ 0 60000 65536"/>
                      <a:gd name="T15" fmla="*/ 0 60000 65536"/>
                      <a:gd name="T16" fmla="*/ 0 60000 65536"/>
                      <a:gd name="T17" fmla="*/ 0 60000 65536"/>
                      <a:gd name="T18" fmla="*/ 0 60000 65536"/>
                      <a:gd name="T19" fmla="*/ 0 60000 65536"/>
                      <a:gd name="T20" fmla="*/ 0 60000 65536"/>
                      <a:gd name="T21" fmla="*/ 0 w 3485"/>
                      <a:gd name="T22" fmla="*/ 0 h 376"/>
                      <a:gd name="T23" fmla="*/ 3485 w 3485"/>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5" h="376">
                        <a:moveTo>
                          <a:pt x="0" y="369"/>
                        </a:moveTo>
                        <a:cubicBezTo>
                          <a:pt x="227" y="213"/>
                          <a:pt x="455" y="58"/>
                          <a:pt x="660" y="29"/>
                        </a:cubicBezTo>
                        <a:cubicBezTo>
                          <a:pt x="865" y="0"/>
                          <a:pt x="1005" y="176"/>
                          <a:pt x="1230" y="194"/>
                        </a:cubicBezTo>
                        <a:cubicBezTo>
                          <a:pt x="1455" y="212"/>
                          <a:pt x="1765" y="105"/>
                          <a:pt x="2010" y="134"/>
                        </a:cubicBezTo>
                        <a:cubicBezTo>
                          <a:pt x="2255" y="163"/>
                          <a:pt x="2475" y="376"/>
                          <a:pt x="2700" y="369"/>
                        </a:cubicBezTo>
                        <a:cubicBezTo>
                          <a:pt x="2925" y="362"/>
                          <a:pt x="3235" y="141"/>
                          <a:pt x="3360" y="89"/>
                        </a:cubicBezTo>
                        <a:cubicBezTo>
                          <a:pt x="3485" y="37"/>
                          <a:pt x="3467" y="48"/>
                          <a:pt x="3450" y="59"/>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37" name="Group 169">
                  <a:extLst>
                    <a:ext uri="{FF2B5EF4-FFF2-40B4-BE49-F238E27FC236}">
                      <a16:creationId xmlns:a16="http://schemas.microsoft.com/office/drawing/2014/main" id="{BECCB843-B3D4-AA98-6601-F203CB6BF2FC}"/>
                    </a:ext>
                  </a:extLst>
                </p:cNvPr>
                <p:cNvGrpSpPr>
                  <a:grpSpLocks/>
                </p:cNvGrpSpPr>
                <p:nvPr/>
              </p:nvGrpSpPr>
              <p:grpSpPr bwMode="auto">
                <a:xfrm>
                  <a:off x="1371600" y="4114800"/>
                  <a:ext cx="5943600" cy="1219200"/>
                  <a:chOff x="1371600" y="4114800"/>
                  <a:chExt cx="5943600" cy="1219200"/>
                </a:xfrm>
              </p:grpSpPr>
              <p:grpSp>
                <p:nvGrpSpPr>
                  <p:cNvPr id="69838" name="Group 2">
                    <a:extLst>
                      <a:ext uri="{FF2B5EF4-FFF2-40B4-BE49-F238E27FC236}">
                        <a16:creationId xmlns:a16="http://schemas.microsoft.com/office/drawing/2014/main" id="{F810A29A-3198-B9AE-96ED-9BDC2AD0F9D0}"/>
                      </a:ext>
                    </a:extLst>
                  </p:cNvPr>
                  <p:cNvGrpSpPr>
                    <a:grpSpLocks/>
                  </p:cNvGrpSpPr>
                  <p:nvPr/>
                </p:nvGrpSpPr>
                <p:grpSpPr bwMode="auto">
                  <a:xfrm>
                    <a:off x="6705600" y="4191000"/>
                    <a:ext cx="609600" cy="304800"/>
                    <a:chOff x="4635" y="2880"/>
                    <a:chExt cx="1650" cy="1290"/>
                  </a:xfrm>
                </p:grpSpPr>
                <p:sp>
                  <p:nvSpPr>
                    <p:cNvPr id="69869" name="Oval 3">
                      <a:extLst>
                        <a:ext uri="{FF2B5EF4-FFF2-40B4-BE49-F238E27FC236}">
                          <a16:creationId xmlns:a16="http://schemas.microsoft.com/office/drawing/2014/main" id="{A1CBA8AE-8B70-02F6-902E-BEE498296A92}"/>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70" name="Arc 4">
                      <a:extLst>
                        <a:ext uri="{FF2B5EF4-FFF2-40B4-BE49-F238E27FC236}">
                          <a16:creationId xmlns:a16="http://schemas.microsoft.com/office/drawing/2014/main" id="{CD28B2CA-B157-4E5F-63D1-A7876708A1CC}"/>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39" name="Group 2">
                    <a:extLst>
                      <a:ext uri="{FF2B5EF4-FFF2-40B4-BE49-F238E27FC236}">
                        <a16:creationId xmlns:a16="http://schemas.microsoft.com/office/drawing/2014/main" id="{D437C4A2-B89F-F244-A736-A3B0C9E07FFD}"/>
                      </a:ext>
                    </a:extLst>
                  </p:cNvPr>
                  <p:cNvGrpSpPr>
                    <a:grpSpLocks/>
                  </p:cNvGrpSpPr>
                  <p:nvPr/>
                </p:nvGrpSpPr>
                <p:grpSpPr bwMode="auto">
                  <a:xfrm>
                    <a:off x="5791200" y="5029200"/>
                    <a:ext cx="609600" cy="304800"/>
                    <a:chOff x="4635" y="2880"/>
                    <a:chExt cx="1650" cy="1290"/>
                  </a:xfrm>
                </p:grpSpPr>
                <p:sp>
                  <p:nvSpPr>
                    <p:cNvPr id="69867" name="Oval 3">
                      <a:extLst>
                        <a:ext uri="{FF2B5EF4-FFF2-40B4-BE49-F238E27FC236}">
                          <a16:creationId xmlns:a16="http://schemas.microsoft.com/office/drawing/2014/main" id="{69F3A81B-55E1-7E36-5E5E-90B5413EBD3F}"/>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68" name="Arc 4">
                      <a:extLst>
                        <a:ext uri="{FF2B5EF4-FFF2-40B4-BE49-F238E27FC236}">
                          <a16:creationId xmlns:a16="http://schemas.microsoft.com/office/drawing/2014/main" id="{9C89057B-171A-6DFF-18B8-953153CB8A29}"/>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0" name="Group 2">
                    <a:extLst>
                      <a:ext uri="{FF2B5EF4-FFF2-40B4-BE49-F238E27FC236}">
                        <a16:creationId xmlns:a16="http://schemas.microsoft.com/office/drawing/2014/main" id="{3025BE23-3560-E9B4-07CF-DE638AD99A53}"/>
                      </a:ext>
                    </a:extLst>
                  </p:cNvPr>
                  <p:cNvGrpSpPr>
                    <a:grpSpLocks/>
                  </p:cNvGrpSpPr>
                  <p:nvPr/>
                </p:nvGrpSpPr>
                <p:grpSpPr bwMode="auto">
                  <a:xfrm>
                    <a:off x="5867400" y="4495800"/>
                    <a:ext cx="609600" cy="304800"/>
                    <a:chOff x="4635" y="2880"/>
                    <a:chExt cx="1650" cy="1290"/>
                  </a:xfrm>
                </p:grpSpPr>
                <p:sp>
                  <p:nvSpPr>
                    <p:cNvPr id="69865" name="Oval 3">
                      <a:extLst>
                        <a:ext uri="{FF2B5EF4-FFF2-40B4-BE49-F238E27FC236}">
                          <a16:creationId xmlns:a16="http://schemas.microsoft.com/office/drawing/2014/main" id="{B6AB5139-23B1-4054-0B97-2BD72513E24F}"/>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66" name="Arc 4">
                      <a:extLst>
                        <a:ext uri="{FF2B5EF4-FFF2-40B4-BE49-F238E27FC236}">
                          <a16:creationId xmlns:a16="http://schemas.microsoft.com/office/drawing/2014/main" id="{40FFE752-0C5F-F857-DDF8-4D43D1AD2B48}"/>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1" name="Group 2">
                    <a:extLst>
                      <a:ext uri="{FF2B5EF4-FFF2-40B4-BE49-F238E27FC236}">
                        <a16:creationId xmlns:a16="http://schemas.microsoft.com/office/drawing/2014/main" id="{27021B3E-28D2-C8CF-F501-1D3B03CA344B}"/>
                      </a:ext>
                    </a:extLst>
                  </p:cNvPr>
                  <p:cNvGrpSpPr>
                    <a:grpSpLocks/>
                  </p:cNvGrpSpPr>
                  <p:nvPr/>
                </p:nvGrpSpPr>
                <p:grpSpPr bwMode="auto">
                  <a:xfrm>
                    <a:off x="5181600" y="4648200"/>
                    <a:ext cx="609600" cy="304800"/>
                    <a:chOff x="4635" y="2880"/>
                    <a:chExt cx="1650" cy="1290"/>
                  </a:xfrm>
                </p:grpSpPr>
                <p:sp>
                  <p:nvSpPr>
                    <p:cNvPr id="69863" name="Oval 3">
                      <a:extLst>
                        <a:ext uri="{FF2B5EF4-FFF2-40B4-BE49-F238E27FC236}">
                          <a16:creationId xmlns:a16="http://schemas.microsoft.com/office/drawing/2014/main" id="{DF8A5CC2-5202-696C-4595-FBC5212A3468}"/>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64" name="Arc 4">
                      <a:extLst>
                        <a:ext uri="{FF2B5EF4-FFF2-40B4-BE49-F238E27FC236}">
                          <a16:creationId xmlns:a16="http://schemas.microsoft.com/office/drawing/2014/main" id="{2266CEB8-161A-5819-9D52-D04D8FDADAD5}"/>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2" name="Group 2">
                    <a:extLst>
                      <a:ext uri="{FF2B5EF4-FFF2-40B4-BE49-F238E27FC236}">
                        <a16:creationId xmlns:a16="http://schemas.microsoft.com/office/drawing/2014/main" id="{AF304C6C-FCD4-D89F-F67E-C01214A9D86F}"/>
                      </a:ext>
                    </a:extLst>
                  </p:cNvPr>
                  <p:cNvGrpSpPr>
                    <a:grpSpLocks/>
                  </p:cNvGrpSpPr>
                  <p:nvPr/>
                </p:nvGrpSpPr>
                <p:grpSpPr bwMode="auto">
                  <a:xfrm>
                    <a:off x="4953000" y="4267200"/>
                    <a:ext cx="609600" cy="304800"/>
                    <a:chOff x="4635" y="2880"/>
                    <a:chExt cx="1650" cy="1290"/>
                  </a:xfrm>
                </p:grpSpPr>
                <p:sp>
                  <p:nvSpPr>
                    <p:cNvPr id="69861" name="Oval 3">
                      <a:extLst>
                        <a:ext uri="{FF2B5EF4-FFF2-40B4-BE49-F238E27FC236}">
                          <a16:creationId xmlns:a16="http://schemas.microsoft.com/office/drawing/2014/main" id="{44B5BF30-C7DE-62D7-F330-9D1100E16346}"/>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62" name="Arc 4">
                      <a:extLst>
                        <a:ext uri="{FF2B5EF4-FFF2-40B4-BE49-F238E27FC236}">
                          <a16:creationId xmlns:a16="http://schemas.microsoft.com/office/drawing/2014/main" id="{2F90C638-D304-0DF2-E7C8-D3AE928634D4}"/>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3" name="Group 2">
                    <a:extLst>
                      <a:ext uri="{FF2B5EF4-FFF2-40B4-BE49-F238E27FC236}">
                        <a16:creationId xmlns:a16="http://schemas.microsoft.com/office/drawing/2014/main" id="{AA06A633-7EB0-904D-8BDC-46FE255C7D53}"/>
                      </a:ext>
                    </a:extLst>
                  </p:cNvPr>
                  <p:cNvGrpSpPr>
                    <a:grpSpLocks/>
                  </p:cNvGrpSpPr>
                  <p:nvPr/>
                </p:nvGrpSpPr>
                <p:grpSpPr bwMode="auto">
                  <a:xfrm>
                    <a:off x="3962400" y="4648200"/>
                    <a:ext cx="609600" cy="304800"/>
                    <a:chOff x="4635" y="2880"/>
                    <a:chExt cx="1650" cy="1290"/>
                  </a:xfrm>
                </p:grpSpPr>
                <p:sp>
                  <p:nvSpPr>
                    <p:cNvPr id="69859" name="Oval 3">
                      <a:extLst>
                        <a:ext uri="{FF2B5EF4-FFF2-40B4-BE49-F238E27FC236}">
                          <a16:creationId xmlns:a16="http://schemas.microsoft.com/office/drawing/2014/main" id="{BE12E38D-C493-1A67-0EAF-570973324DD0}"/>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60" name="Arc 4">
                      <a:extLst>
                        <a:ext uri="{FF2B5EF4-FFF2-40B4-BE49-F238E27FC236}">
                          <a16:creationId xmlns:a16="http://schemas.microsoft.com/office/drawing/2014/main" id="{CE6E4190-18F2-E7C9-7137-5BD4EC507A3E}"/>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4" name="Group 2">
                    <a:extLst>
                      <a:ext uri="{FF2B5EF4-FFF2-40B4-BE49-F238E27FC236}">
                        <a16:creationId xmlns:a16="http://schemas.microsoft.com/office/drawing/2014/main" id="{65CC8A23-FD86-2B66-7E8F-836BD32088C3}"/>
                      </a:ext>
                    </a:extLst>
                  </p:cNvPr>
                  <p:cNvGrpSpPr>
                    <a:grpSpLocks/>
                  </p:cNvGrpSpPr>
                  <p:nvPr/>
                </p:nvGrpSpPr>
                <p:grpSpPr bwMode="auto">
                  <a:xfrm>
                    <a:off x="3429000" y="4343400"/>
                    <a:ext cx="609600" cy="304800"/>
                    <a:chOff x="4635" y="2880"/>
                    <a:chExt cx="1650" cy="1290"/>
                  </a:xfrm>
                </p:grpSpPr>
                <p:sp>
                  <p:nvSpPr>
                    <p:cNvPr id="69857" name="Oval 3">
                      <a:extLst>
                        <a:ext uri="{FF2B5EF4-FFF2-40B4-BE49-F238E27FC236}">
                          <a16:creationId xmlns:a16="http://schemas.microsoft.com/office/drawing/2014/main" id="{FF2FC260-D31A-D7E1-05FA-65DA10217C05}"/>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58" name="Arc 4">
                      <a:extLst>
                        <a:ext uri="{FF2B5EF4-FFF2-40B4-BE49-F238E27FC236}">
                          <a16:creationId xmlns:a16="http://schemas.microsoft.com/office/drawing/2014/main" id="{41F5CB0D-C609-9C52-BB7A-FDECDA6CEE46}"/>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5" name="Group 2">
                    <a:extLst>
                      <a:ext uri="{FF2B5EF4-FFF2-40B4-BE49-F238E27FC236}">
                        <a16:creationId xmlns:a16="http://schemas.microsoft.com/office/drawing/2014/main" id="{6834B73A-6BD7-B08F-6E80-3C7213C951A7}"/>
                      </a:ext>
                    </a:extLst>
                  </p:cNvPr>
                  <p:cNvGrpSpPr>
                    <a:grpSpLocks/>
                  </p:cNvGrpSpPr>
                  <p:nvPr/>
                </p:nvGrpSpPr>
                <p:grpSpPr bwMode="auto">
                  <a:xfrm>
                    <a:off x="4114800" y="4191000"/>
                    <a:ext cx="609600" cy="304800"/>
                    <a:chOff x="4635" y="2880"/>
                    <a:chExt cx="1650" cy="1290"/>
                  </a:xfrm>
                </p:grpSpPr>
                <p:sp>
                  <p:nvSpPr>
                    <p:cNvPr id="69855" name="Oval 3">
                      <a:extLst>
                        <a:ext uri="{FF2B5EF4-FFF2-40B4-BE49-F238E27FC236}">
                          <a16:creationId xmlns:a16="http://schemas.microsoft.com/office/drawing/2014/main" id="{A8F92893-55BB-F3FB-5366-B6795652699C}"/>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56" name="Arc 4">
                      <a:extLst>
                        <a:ext uri="{FF2B5EF4-FFF2-40B4-BE49-F238E27FC236}">
                          <a16:creationId xmlns:a16="http://schemas.microsoft.com/office/drawing/2014/main" id="{5B69AF61-AE22-7667-7082-2E1FD90A3425}"/>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6" name="Group 2">
                    <a:extLst>
                      <a:ext uri="{FF2B5EF4-FFF2-40B4-BE49-F238E27FC236}">
                        <a16:creationId xmlns:a16="http://schemas.microsoft.com/office/drawing/2014/main" id="{C45DA05F-5AEC-EE2E-79B5-70AC66D6869E}"/>
                      </a:ext>
                    </a:extLst>
                  </p:cNvPr>
                  <p:cNvGrpSpPr>
                    <a:grpSpLocks/>
                  </p:cNvGrpSpPr>
                  <p:nvPr/>
                </p:nvGrpSpPr>
                <p:grpSpPr bwMode="auto">
                  <a:xfrm>
                    <a:off x="2057400" y="4114800"/>
                    <a:ext cx="609600" cy="304800"/>
                    <a:chOff x="4635" y="2880"/>
                    <a:chExt cx="1650" cy="1290"/>
                  </a:xfrm>
                </p:grpSpPr>
                <p:sp>
                  <p:nvSpPr>
                    <p:cNvPr id="69853" name="Oval 3">
                      <a:extLst>
                        <a:ext uri="{FF2B5EF4-FFF2-40B4-BE49-F238E27FC236}">
                          <a16:creationId xmlns:a16="http://schemas.microsoft.com/office/drawing/2014/main" id="{C91462A4-3B2E-30DE-F41C-CC4660E4EB3E}"/>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54" name="Arc 4">
                      <a:extLst>
                        <a:ext uri="{FF2B5EF4-FFF2-40B4-BE49-F238E27FC236}">
                          <a16:creationId xmlns:a16="http://schemas.microsoft.com/office/drawing/2014/main" id="{4C1222AE-E653-F40F-F224-BAC79AC69785}"/>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7" name="Group 2">
                    <a:extLst>
                      <a:ext uri="{FF2B5EF4-FFF2-40B4-BE49-F238E27FC236}">
                        <a16:creationId xmlns:a16="http://schemas.microsoft.com/office/drawing/2014/main" id="{B3768994-03E4-DD66-AC61-24C5B57BA899}"/>
                      </a:ext>
                    </a:extLst>
                  </p:cNvPr>
                  <p:cNvGrpSpPr>
                    <a:grpSpLocks/>
                  </p:cNvGrpSpPr>
                  <p:nvPr/>
                </p:nvGrpSpPr>
                <p:grpSpPr bwMode="auto">
                  <a:xfrm>
                    <a:off x="1371600" y="4724400"/>
                    <a:ext cx="609600" cy="304800"/>
                    <a:chOff x="4635" y="2880"/>
                    <a:chExt cx="1650" cy="1290"/>
                  </a:xfrm>
                </p:grpSpPr>
                <p:sp>
                  <p:nvSpPr>
                    <p:cNvPr id="69851" name="Oval 3">
                      <a:extLst>
                        <a:ext uri="{FF2B5EF4-FFF2-40B4-BE49-F238E27FC236}">
                          <a16:creationId xmlns:a16="http://schemas.microsoft.com/office/drawing/2014/main" id="{382559F7-F4B7-974E-0F2D-AB277A9E5B66}"/>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52" name="Arc 4">
                      <a:extLst>
                        <a:ext uri="{FF2B5EF4-FFF2-40B4-BE49-F238E27FC236}">
                          <a16:creationId xmlns:a16="http://schemas.microsoft.com/office/drawing/2014/main" id="{739C1391-C347-E819-16F7-5B06D19618B1}"/>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848" name="Group 2">
                    <a:extLst>
                      <a:ext uri="{FF2B5EF4-FFF2-40B4-BE49-F238E27FC236}">
                        <a16:creationId xmlns:a16="http://schemas.microsoft.com/office/drawing/2014/main" id="{FF6E3286-B287-DDF7-FFCF-264FB7479FB1}"/>
                      </a:ext>
                    </a:extLst>
                  </p:cNvPr>
                  <p:cNvGrpSpPr>
                    <a:grpSpLocks/>
                  </p:cNvGrpSpPr>
                  <p:nvPr/>
                </p:nvGrpSpPr>
                <p:grpSpPr bwMode="auto">
                  <a:xfrm>
                    <a:off x="2667000" y="4419600"/>
                    <a:ext cx="609600" cy="304800"/>
                    <a:chOff x="4635" y="2880"/>
                    <a:chExt cx="1650" cy="1290"/>
                  </a:xfrm>
                </p:grpSpPr>
                <p:sp>
                  <p:nvSpPr>
                    <p:cNvPr id="69849" name="Oval 3">
                      <a:extLst>
                        <a:ext uri="{FF2B5EF4-FFF2-40B4-BE49-F238E27FC236}">
                          <a16:creationId xmlns:a16="http://schemas.microsoft.com/office/drawing/2014/main" id="{FD02EB6A-C623-A04C-7A32-767B64C3A817}"/>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850" name="Arc 4">
                      <a:extLst>
                        <a:ext uri="{FF2B5EF4-FFF2-40B4-BE49-F238E27FC236}">
                          <a16:creationId xmlns:a16="http://schemas.microsoft.com/office/drawing/2014/main" id="{57BA44A4-A326-CE44-B575-81D763C63E7D}"/>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69813" name="Group 181">
                <a:extLst>
                  <a:ext uri="{FF2B5EF4-FFF2-40B4-BE49-F238E27FC236}">
                    <a16:creationId xmlns:a16="http://schemas.microsoft.com/office/drawing/2014/main" id="{90425980-39D8-61A7-F937-C8CB09D32CC0}"/>
                  </a:ext>
                </a:extLst>
              </p:cNvPr>
              <p:cNvGrpSpPr>
                <a:grpSpLocks/>
              </p:cNvGrpSpPr>
              <p:nvPr/>
            </p:nvGrpSpPr>
            <p:grpSpPr bwMode="auto">
              <a:xfrm>
                <a:off x="2743200" y="3962400"/>
                <a:ext cx="4495800" cy="1219200"/>
                <a:chOff x="2743200" y="3962400"/>
                <a:chExt cx="4495800" cy="1219200"/>
              </a:xfrm>
            </p:grpSpPr>
            <p:sp>
              <p:nvSpPr>
                <p:cNvPr id="222" name="Oval 221">
                  <a:extLst>
                    <a:ext uri="{FF2B5EF4-FFF2-40B4-BE49-F238E27FC236}">
                      <a16:creationId xmlns:a16="http://schemas.microsoft.com/office/drawing/2014/main" id="{796EFA45-9D2F-D5D3-B12F-C74974469A4F}"/>
                    </a:ext>
                  </a:extLst>
                </p:cNvPr>
                <p:cNvSpPr/>
                <p:nvPr/>
              </p:nvSpPr>
              <p:spPr>
                <a:xfrm>
                  <a:off x="4342872" y="4190171"/>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Oval 222">
                  <a:extLst>
                    <a:ext uri="{FF2B5EF4-FFF2-40B4-BE49-F238E27FC236}">
                      <a16:creationId xmlns:a16="http://schemas.microsoft.com/office/drawing/2014/main" id="{84FC122F-9FF8-AAC2-F9EB-C60257355304}"/>
                    </a:ext>
                  </a:extLst>
                </p:cNvPr>
                <p:cNvSpPr/>
                <p:nvPr/>
              </p:nvSpPr>
              <p:spPr>
                <a:xfrm>
                  <a:off x="5409142" y="4646177"/>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 name="Oval 283">
                  <a:extLst>
                    <a:ext uri="{FF2B5EF4-FFF2-40B4-BE49-F238E27FC236}">
                      <a16:creationId xmlns:a16="http://schemas.microsoft.com/office/drawing/2014/main" id="{B5425A9C-EAF0-1A35-D0E3-FFBDE4E2E88B}"/>
                    </a:ext>
                  </a:extLst>
                </p:cNvPr>
                <p:cNvSpPr/>
                <p:nvPr/>
              </p:nvSpPr>
              <p:spPr>
                <a:xfrm>
                  <a:off x="3657600" y="4343215"/>
                  <a:ext cx="150813"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5" name="Oval 284">
                  <a:extLst>
                    <a:ext uri="{FF2B5EF4-FFF2-40B4-BE49-F238E27FC236}">
                      <a16:creationId xmlns:a16="http://schemas.microsoft.com/office/drawing/2014/main" id="{AA67C14C-0C5A-9D6D-7A16-971283A5F95B}"/>
                    </a:ext>
                  </a:extLst>
                </p:cNvPr>
                <p:cNvSpPr/>
                <p:nvPr/>
              </p:nvSpPr>
              <p:spPr>
                <a:xfrm>
                  <a:off x="6935788" y="4190171"/>
                  <a:ext cx="150812"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 name="Oval 285">
                  <a:extLst>
                    <a:ext uri="{FF2B5EF4-FFF2-40B4-BE49-F238E27FC236}">
                      <a16:creationId xmlns:a16="http://schemas.microsoft.com/office/drawing/2014/main" id="{CF47533A-4542-DDDD-5040-F28EB7D7231A}"/>
                    </a:ext>
                  </a:extLst>
                </p:cNvPr>
                <p:cNvSpPr/>
                <p:nvPr/>
              </p:nvSpPr>
              <p:spPr>
                <a:xfrm>
                  <a:off x="5181600" y="4268256"/>
                  <a:ext cx="153458" cy="1499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7" name="Oval 286">
                  <a:extLst>
                    <a:ext uri="{FF2B5EF4-FFF2-40B4-BE49-F238E27FC236}">
                      <a16:creationId xmlns:a16="http://schemas.microsoft.com/office/drawing/2014/main" id="{621F8D42-D4EC-4E9C-2438-A1A8593E85C8}"/>
                    </a:ext>
                  </a:extLst>
                </p:cNvPr>
                <p:cNvSpPr/>
                <p:nvPr/>
              </p:nvSpPr>
              <p:spPr>
                <a:xfrm>
                  <a:off x="4189413" y="4646177"/>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 name="Oval 287">
                  <a:extLst>
                    <a:ext uri="{FF2B5EF4-FFF2-40B4-BE49-F238E27FC236}">
                      <a16:creationId xmlns:a16="http://schemas.microsoft.com/office/drawing/2014/main" id="{41B29499-0216-8FBC-05CB-E769D981EB38}"/>
                    </a:ext>
                  </a:extLst>
                </p:cNvPr>
                <p:cNvSpPr/>
                <p:nvPr/>
              </p:nvSpPr>
              <p:spPr>
                <a:xfrm>
                  <a:off x="6020330" y="5027222"/>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9" name="Oval 288">
                  <a:extLst>
                    <a:ext uri="{FF2B5EF4-FFF2-40B4-BE49-F238E27FC236}">
                      <a16:creationId xmlns:a16="http://schemas.microsoft.com/office/drawing/2014/main" id="{FA765F37-E4D3-F5AE-F93D-5807C9ECB013}"/>
                    </a:ext>
                  </a:extLst>
                </p:cNvPr>
                <p:cNvSpPr/>
                <p:nvPr/>
              </p:nvSpPr>
              <p:spPr>
                <a:xfrm>
                  <a:off x="6705600" y="4799221"/>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0" name="Oval 289">
                  <a:extLst>
                    <a:ext uri="{FF2B5EF4-FFF2-40B4-BE49-F238E27FC236}">
                      <a16:creationId xmlns:a16="http://schemas.microsoft.com/office/drawing/2014/main" id="{075E2E35-FC57-D4C9-A496-30444EABCDA0}"/>
                    </a:ext>
                  </a:extLst>
                </p:cNvPr>
                <p:cNvSpPr/>
                <p:nvPr/>
              </p:nvSpPr>
              <p:spPr>
                <a:xfrm>
                  <a:off x="3427413" y="4799221"/>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1" name="Oval 290">
                  <a:extLst>
                    <a:ext uri="{FF2B5EF4-FFF2-40B4-BE49-F238E27FC236}">
                      <a16:creationId xmlns:a16="http://schemas.microsoft.com/office/drawing/2014/main" id="{3E40EA7D-BB61-F9AF-03B8-6A0311D96667}"/>
                    </a:ext>
                  </a:extLst>
                </p:cNvPr>
                <p:cNvSpPr/>
                <p:nvPr/>
              </p:nvSpPr>
              <p:spPr>
                <a:xfrm>
                  <a:off x="3276600" y="4190171"/>
                  <a:ext cx="150813"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 name="Oval 291">
                  <a:extLst>
                    <a:ext uri="{FF2B5EF4-FFF2-40B4-BE49-F238E27FC236}">
                      <a16:creationId xmlns:a16="http://schemas.microsoft.com/office/drawing/2014/main" id="{61D8FAB6-54D0-2545-A1E2-AB0BA0FE53F9}"/>
                    </a:ext>
                  </a:extLst>
                </p:cNvPr>
                <p:cNvSpPr/>
                <p:nvPr/>
              </p:nvSpPr>
              <p:spPr>
                <a:xfrm>
                  <a:off x="2742142" y="3962170"/>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3" name="Oval 292">
                  <a:extLst>
                    <a:ext uri="{FF2B5EF4-FFF2-40B4-BE49-F238E27FC236}">
                      <a16:creationId xmlns:a16="http://schemas.microsoft.com/office/drawing/2014/main" id="{F530EAA1-466F-00FA-A488-DB25C275E3E6}"/>
                    </a:ext>
                  </a:extLst>
                </p:cNvPr>
                <p:cNvSpPr/>
                <p:nvPr/>
              </p:nvSpPr>
              <p:spPr>
                <a:xfrm>
                  <a:off x="6097058" y="4496257"/>
                  <a:ext cx="150813" cy="1499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4" name="Oval 293">
                  <a:extLst>
                    <a:ext uri="{FF2B5EF4-FFF2-40B4-BE49-F238E27FC236}">
                      <a16:creationId xmlns:a16="http://schemas.microsoft.com/office/drawing/2014/main" id="{9C9202FF-CC95-3CB0-80D6-6713A971D8DC}"/>
                    </a:ext>
                  </a:extLst>
                </p:cNvPr>
                <p:cNvSpPr/>
                <p:nvPr/>
              </p:nvSpPr>
              <p:spPr>
                <a:xfrm>
                  <a:off x="7086600" y="4724261"/>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5" name="Oval 294">
                  <a:extLst>
                    <a:ext uri="{FF2B5EF4-FFF2-40B4-BE49-F238E27FC236}">
                      <a16:creationId xmlns:a16="http://schemas.microsoft.com/office/drawing/2014/main" id="{FC5AFDF8-8D32-F12F-6D40-34DFCFC9B216}"/>
                    </a:ext>
                  </a:extLst>
                </p:cNvPr>
                <p:cNvSpPr/>
                <p:nvPr/>
              </p:nvSpPr>
              <p:spPr>
                <a:xfrm>
                  <a:off x="4800600" y="4724261"/>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Oval 295">
                  <a:extLst>
                    <a:ext uri="{FF2B5EF4-FFF2-40B4-BE49-F238E27FC236}">
                      <a16:creationId xmlns:a16="http://schemas.microsoft.com/office/drawing/2014/main" id="{C9A9CDA7-B40D-B117-7DD4-115575242A7A}"/>
                    </a:ext>
                  </a:extLst>
                </p:cNvPr>
                <p:cNvSpPr/>
                <p:nvPr/>
              </p:nvSpPr>
              <p:spPr>
                <a:xfrm>
                  <a:off x="3734330" y="4877303"/>
                  <a:ext cx="150812" cy="1499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 name="Oval 296">
                  <a:extLst>
                    <a:ext uri="{FF2B5EF4-FFF2-40B4-BE49-F238E27FC236}">
                      <a16:creationId xmlns:a16="http://schemas.microsoft.com/office/drawing/2014/main" id="{9839180B-A76C-C4CC-9024-8863ABC7B5D4}"/>
                    </a:ext>
                  </a:extLst>
                </p:cNvPr>
                <p:cNvSpPr/>
                <p:nvPr/>
              </p:nvSpPr>
              <p:spPr>
                <a:xfrm>
                  <a:off x="5485872" y="5027222"/>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8" name="Oval 297">
                  <a:extLst>
                    <a:ext uri="{FF2B5EF4-FFF2-40B4-BE49-F238E27FC236}">
                      <a16:creationId xmlns:a16="http://schemas.microsoft.com/office/drawing/2014/main" id="{A331E92C-F3D3-4149-16AA-B627472348E1}"/>
                    </a:ext>
                  </a:extLst>
                </p:cNvPr>
                <p:cNvSpPr/>
                <p:nvPr/>
              </p:nvSpPr>
              <p:spPr>
                <a:xfrm>
                  <a:off x="6478058" y="4268256"/>
                  <a:ext cx="150813" cy="1499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9" name="Oval 298">
                  <a:extLst>
                    <a:ext uri="{FF2B5EF4-FFF2-40B4-BE49-F238E27FC236}">
                      <a16:creationId xmlns:a16="http://schemas.microsoft.com/office/drawing/2014/main" id="{B2C53E99-A177-5A3D-BC79-A3DDE8D59F1E}"/>
                    </a:ext>
                  </a:extLst>
                </p:cNvPr>
                <p:cNvSpPr/>
                <p:nvPr/>
              </p:nvSpPr>
              <p:spPr>
                <a:xfrm>
                  <a:off x="4954058" y="4877303"/>
                  <a:ext cx="150813" cy="1499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Oval 299">
                  <a:extLst>
                    <a:ext uri="{FF2B5EF4-FFF2-40B4-BE49-F238E27FC236}">
                      <a16:creationId xmlns:a16="http://schemas.microsoft.com/office/drawing/2014/main" id="{69EB65F9-F1A2-B26F-BEB0-F19DC9AAF87D}"/>
                    </a:ext>
                  </a:extLst>
                </p:cNvPr>
                <p:cNvSpPr/>
                <p:nvPr/>
              </p:nvSpPr>
              <p:spPr>
                <a:xfrm>
                  <a:off x="3808413" y="4646177"/>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Oval 300">
                  <a:extLst>
                    <a:ext uri="{FF2B5EF4-FFF2-40B4-BE49-F238E27FC236}">
                      <a16:creationId xmlns:a16="http://schemas.microsoft.com/office/drawing/2014/main" id="{FFB04C28-20D6-ADD9-9239-8F9B46185D37}"/>
                    </a:ext>
                  </a:extLst>
                </p:cNvPr>
                <p:cNvSpPr/>
                <p:nvPr/>
              </p:nvSpPr>
              <p:spPr>
                <a:xfrm>
                  <a:off x="2969683" y="4496257"/>
                  <a:ext cx="153458" cy="1499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 name="Oval 301">
                  <a:extLst>
                    <a:ext uri="{FF2B5EF4-FFF2-40B4-BE49-F238E27FC236}">
                      <a16:creationId xmlns:a16="http://schemas.microsoft.com/office/drawing/2014/main" id="{C310D0CB-7628-5490-609D-44D3954A1225}"/>
                    </a:ext>
                  </a:extLst>
                </p:cNvPr>
                <p:cNvSpPr/>
                <p:nvPr/>
              </p:nvSpPr>
              <p:spPr>
                <a:xfrm>
                  <a:off x="3123142" y="4724261"/>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 name="Oval 302">
                  <a:extLst>
                    <a:ext uri="{FF2B5EF4-FFF2-40B4-BE49-F238E27FC236}">
                      <a16:creationId xmlns:a16="http://schemas.microsoft.com/office/drawing/2014/main" id="{F980ED2A-B318-53E4-2839-5992027205AE}"/>
                    </a:ext>
                  </a:extLst>
                </p:cNvPr>
                <p:cNvSpPr/>
                <p:nvPr/>
              </p:nvSpPr>
              <p:spPr>
                <a:xfrm>
                  <a:off x="6478058" y="5027222"/>
                  <a:ext cx="150813"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69763" name="Group 180">
              <a:extLst>
                <a:ext uri="{FF2B5EF4-FFF2-40B4-BE49-F238E27FC236}">
                  <a16:creationId xmlns:a16="http://schemas.microsoft.com/office/drawing/2014/main" id="{B4C894A3-6A0A-341E-86F4-C0F074819FB4}"/>
                </a:ext>
              </a:extLst>
            </p:cNvPr>
            <p:cNvGrpSpPr>
              <a:grpSpLocks/>
            </p:cNvGrpSpPr>
            <p:nvPr/>
          </p:nvGrpSpPr>
          <p:grpSpPr bwMode="auto">
            <a:xfrm>
              <a:off x="2209800" y="4343400"/>
              <a:ext cx="1325880" cy="1161911"/>
              <a:chOff x="3429000" y="1524000"/>
              <a:chExt cx="2209800" cy="2286000"/>
            </a:xfrm>
          </p:grpSpPr>
          <p:grpSp>
            <p:nvGrpSpPr>
              <p:cNvPr id="69771" name="Group 171">
                <a:extLst>
                  <a:ext uri="{FF2B5EF4-FFF2-40B4-BE49-F238E27FC236}">
                    <a16:creationId xmlns:a16="http://schemas.microsoft.com/office/drawing/2014/main" id="{5E6049DB-0B00-4E83-B1CE-C7DC43237FD3}"/>
                  </a:ext>
                </a:extLst>
              </p:cNvPr>
              <p:cNvGrpSpPr>
                <a:grpSpLocks/>
              </p:cNvGrpSpPr>
              <p:nvPr/>
            </p:nvGrpSpPr>
            <p:grpSpPr bwMode="auto">
              <a:xfrm>
                <a:off x="3429000" y="1524000"/>
                <a:ext cx="2209800" cy="1828800"/>
                <a:chOff x="3429000" y="1524000"/>
                <a:chExt cx="2209800" cy="1828800"/>
              </a:xfrm>
            </p:grpSpPr>
            <p:sp>
              <p:nvSpPr>
                <p:cNvPr id="351" name="Oval 350">
                  <a:extLst>
                    <a:ext uri="{FF2B5EF4-FFF2-40B4-BE49-F238E27FC236}">
                      <a16:creationId xmlns:a16="http://schemas.microsoft.com/office/drawing/2014/main" id="{12F8AE7A-2B18-C9F7-8290-BF6482F1D58A}"/>
                    </a:ext>
                  </a:extLst>
                </p:cNvPr>
                <p:cNvSpPr/>
                <p:nvPr/>
              </p:nvSpPr>
              <p:spPr>
                <a:xfrm>
                  <a:off x="3810000" y="2898261"/>
                  <a:ext cx="153458" cy="14991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2" name="Oval 351">
                  <a:extLst>
                    <a:ext uri="{FF2B5EF4-FFF2-40B4-BE49-F238E27FC236}">
                      <a16:creationId xmlns:a16="http://schemas.microsoft.com/office/drawing/2014/main" id="{3EFAA463-7089-5F98-45E5-880F93FEFD81}"/>
                    </a:ext>
                  </a:extLst>
                </p:cNvPr>
                <p:cNvSpPr/>
                <p:nvPr/>
              </p:nvSpPr>
              <p:spPr>
                <a:xfrm>
                  <a:off x="4572000" y="2898261"/>
                  <a:ext cx="150813" cy="14991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3" name="Oval 352">
                  <a:extLst>
                    <a:ext uri="{FF2B5EF4-FFF2-40B4-BE49-F238E27FC236}">
                      <a16:creationId xmlns:a16="http://schemas.microsoft.com/office/drawing/2014/main" id="{DE443762-A7FC-9226-BD33-77E56856D076}"/>
                    </a:ext>
                  </a:extLst>
                </p:cNvPr>
                <p:cNvSpPr/>
                <p:nvPr/>
              </p:nvSpPr>
              <p:spPr>
                <a:xfrm>
                  <a:off x="4495272" y="2211130"/>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4" name="Oval 353">
                  <a:extLst>
                    <a:ext uri="{FF2B5EF4-FFF2-40B4-BE49-F238E27FC236}">
                      <a16:creationId xmlns:a16="http://schemas.microsoft.com/office/drawing/2014/main" id="{D8365F4F-C0EA-8637-B582-6E4EAADD3260}"/>
                    </a:ext>
                  </a:extLst>
                </p:cNvPr>
                <p:cNvSpPr/>
                <p:nvPr/>
              </p:nvSpPr>
              <p:spPr>
                <a:xfrm>
                  <a:off x="4267730" y="2592176"/>
                  <a:ext cx="150812"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5" name="Oval 354">
                  <a:extLst>
                    <a:ext uri="{FF2B5EF4-FFF2-40B4-BE49-F238E27FC236}">
                      <a16:creationId xmlns:a16="http://schemas.microsoft.com/office/drawing/2014/main" id="{064801C6-70BA-FEED-2823-4049F6CB2893}"/>
                    </a:ext>
                  </a:extLst>
                </p:cNvPr>
                <p:cNvSpPr/>
                <p:nvPr/>
              </p:nvSpPr>
              <p:spPr>
                <a:xfrm>
                  <a:off x="3582458" y="2592176"/>
                  <a:ext cx="150813"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6" name="Oval 355">
                  <a:extLst>
                    <a:ext uri="{FF2B5EF4-FFF2-40B4-BE49-F238E27FC236}">
                      <a16:creationId xmlns:a16="http://schemas.microsoft.com/office/drawing/2014/main" id="{E1C82E74-5679-89AF-513F-51ED140EC7CE}"/>
                    </a:ext>
                  </a:extLst>
                </p:cNvPr>
                <p:cNvSpPr/>
                <p:nvPr/>
              </p:nvSpPr>
              <p:spPr>
                <a:xfrm>
                  <a:off x="5103813" y="2286090"/>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7" name="Oval 356">
                  <a:extLst>
                    <a:ext uri="{FF2B5EF4-FFF2-40B4-BE49-F238E27FC236}">
                      <a16:creationId xmlns:a16="http://schemas.microsoft.com/office/drawing/2014/main" id="{E7D23BDB-0785-23A8-7CBE-9D9A609CEEF9}"/>
                    </a:ext>
                  </a:extLst>
                </p:cNvPr>
                <p:cNvSpPr/>
                <p:nvPr/>
              </p:nvSpPr>
              <p:spPr>
                <a:xfrm>
                  <a:off x="3886730" y="2133048"/>
                  <a:ext cx="150812"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 name="Oval 357">
                  <a:extLst>
                    <a:ext uri="{FF2B5EF4-FFF2-40B4-BE49-F238E27FC236}">
                      <a16:creationId xmlns:a16="http://schemas.microsoft.com/office/drawing/2014/main" id="{A0147D7E-CD48-F4F7-22C3-8A8649377866}"/>
                    </a:ext>
                  </a:extLst>
                </p:cNvPr>
                <p:cNvSpPr/>
                <p:nvPr/>
              </p:nvSpPr>
              <p:spPr>
                <a:xfrm>
                  <a:off x="4876272" y="2592176"/>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9" name="Oval 358">
                  <a:extLst>
                    <a:ext uri="{FF2B5EF4-FFF2-40B4-BE49-F238E27FC236}">
                      <a16:creationId xmlns:a16="http://schemas.microsoft.com/office/drawing/2014/main" id="{C966F6BD-11F3-9960-804C-D4818ED763ED}"/>
                    </a:ext>
                  </a:extLst>
                </p:cNvPr>
                <p:cNvSpPr/>
                <p:nvPr/>
              </p:nvSpPr>
              <p:spPr>
                <a:xfrm>
                  <a:off x="5180542" y="2745219"/>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0" name="Oval 359">
                  <a:extLst>
                    <a:ext uri="{FF2B5EF4-FFF2-40B4-BE49-F238E27FC236}">
                      <a16:creationId xmlns:a16="http://schemas.microsoft.com/office/drawing/2014/main" id="{5393D98F-099F-3EB1-6ED7-42EFE4AA08D6}"/>
                    </a:ext>
                  </a:extLst>
                </p:cNvPr>
                <p:cNvSpPr/>
                <p:nvPr/>
              </p:nvSpPr>
              <p:spPr>
                <a:xfrm>
                  <a:off x="4495272" y="1830085"/>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1" name="Oval 360">
                  <a:extLst>
                    <a:ext uri="{FF2B5EF4-FFF2-40B4-BE49-F238E27FC236}">
                      <a16:creationId xmlns:a16="http://schemas.microsoft.com/office/drawing/2014/main" id="{06044E2E-C41A-9C06-F6C9-2FDC8EE6110E}"/>
                    </a:ext>
                  </a:extLst>
                </p:cNvPr>
                <p:cNvSpPr/>
                <p:nvPr/>
              </p:nvSpPr>
              <p:spPr>
                <a:xfrm>
                  <a:off x="5334000" y="2514094"/>
                  <a:ext cx="150813"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2" name="Oval 361">
                  <a:extLst>
                    <a:ext uri="{FF2B5EF4-FFF2-40B4-BE49-F238E27FC236}">
                      <a16:creationId xmlns:a16="http://schemas.microsoft.com/office/drawing/2014/main" id="{D0993748-6F10-533F-4C15-950A4C6743E4}"/>
                    </a:ext>
                  </a:extLst>
                </p:cNvPr>
                <p:cNvSpPr/>
                <p:nvPr/>
              </p:nvSpPr>
              <p:spPr>
                <a:xfrm>
                  <a:off x="4037542" y="1830085"/>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3" name="Oval 362">
                  <a:extLst>
                    <a:ext uri="{FF2B5EF4-FFF2-40B4-BE49-F238E27FC236}">
                      <a16:creationId xmlns:a16="http://schemas.microsoft.com/office/drawing/2014/main" id="{3356411C-21EC-66FD-D768-33F968EB58CF}"/>
                    </a:ext>
                  </a:extLst>
                </p:cNvPr>
                <p:cNvSpPr/>
                <p:nvPr/>
              </p:nvSpPr>
              <p:spPr>
                <a:xfrm>
                  <a:off x="4572000" y="2514094"/>
                  <a:ext cx="150813"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4" name="Oval 363">
                  <a:extLst>
                    <a:ext uri="{FF2B5EF4-FFF2-40B4-BE49-F238E27FC236}">
                      <a16:creationId xmlns:a16="http://schemas.microsoft.com/office/drawing/2014/main" id="{6592B669-D9E0-1AB7-3173-7DFD04475191}"/>
                    </a:ext>
                  </a:extLst>
                </p:cNvPr>
                <p:cNvSpPr/>
                <p:nvPr/>
              </p:nvSpPr>
              <p:spPr>
                <a:xfrm>
                  <a:off x="4191000" y="2211130"/>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5" name="Oval 364">
                  <a:extLst>
                    <a:ext uri="{FF2B5EF4-FFF2-40B4-BE49-F238E27FC236}">
                      <a16:creationId xmlns:a16="http://schemas.microsoft.com/office/drawing/2014/main" id="{AB65BFA7-827F-71AB-6A67-D03CC6402D83}"/>
                    </a:ext>
                  </a:extLst>
                </p:cNvPr>
                <p:cNvSpPr/>
                <p:nvPr/>
              </p:nvSpPr>
              <p:spPr>
                <a:xfrm>
                  <a:off x="4876272" y="2973221"/>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6" name="Oval 365">
                  <a:extLst>
                    <a:ext uri="{FF2B5EF4-FFF2-40B4-BE49-F238E27FC236}">
                      <a16:creationId xmlns:a16="http://schemas.microsoft.com/office/drawing/2014/main" id="{4A79C6BA-C130-6E79-5338-DA470A488F43}"/>
                    </a:ext>
                  </a:extLst>
                </p:cNvPr>
                <p:cNvSpPr/>
                <p:nvPr/>
              </p:nvSpPr>
              <p:spPr>
                <a:xfrm>
                  <a:off x="4648730" y="1524000"/>
                  <a:ext cx="150812"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7" name="Oval 366">
                  <a:extLst>
                    <a:ext uri="{FF2B5EF4-FFF2-40B4-BE49-F238E27FC236}">
                      <a16:creationId xmlns:a16="http://schemas.microsoft.com/office/drawing/2014/main" id="{A5378A25-3F45-72E1-78DE-C7A588D9BC18}"/>
                    </a:ext>
                  </a:extLst>
                </p:cNvPr>
                <p:cNvSpPr/>
                <p:nvPr/>
              </p:nvSpPr>
              <p:spPr>
                <a:xfrm>
                  <a:off x="4799542" y="1905045"/>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 name="Oval 367">
                  <a:extLst>
                    <a:ext uri="{FF2B5EF4-FFF2-40B4-BE49-F238E27FC236}">
                      <a16:creationId xmlns:a16="http://schemas.microsoft.com/office/drawing/2014/main" id="{68D7159E-258C-9525-DC20-2497039EEBC2}"/>
                    </a:ext>
                  </a:extLst>
                </p:cNvPr>
                <p:cNvSpPr/>
                <p:nvPr/>
              </p:nvSpPr>
              <p:spPr>
                <a:xfrm>
                  <a:off x="3963458" y="2439134"/>
                  <a:ext cx="150813"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9" name="Oval 368">
                  <a:extLst>
                    <a:ext uri="{FF2B5EF4-FFF2-40B4-BE49-F238E27FC236}">
                      <a16:creationId xmlns:a16="http://schemas.microsoft.com/office/drawing/2014/main" id="{2A09CC18-A8FF-86F5-2387-786CC945F50A}"/>
                    </a:ext>
                  </a:extLst>
                </p:cNvPr>
                <p:cNvSpPr/>
                <p:nvPr/>
              </p:nvSpPr>
              <p:spPr>
                <a:xfrm>
                  <a:off x="5334000" y="2898261"/>
                  <a:ext cx="150813" cy="14991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0" name="Oval 369">
                  <a:extLst>
                    <a:ext uri="{FF2B5EF4-FFF2-40B4-BE49-F238E27FC236}">
                      <a16:creationId xmlns:a16="http://schemas.microsoft.com/office/drawing/2014/main" id="{A805EA7A-06EA-EE7F-1C1B-A33A2F5A4C5D}"/>
                    </a:ext>
                  </a:extLst>
                </p:cNvPr>
                <p:cNvSpPr/>
                <p:nvPr/>
              </p:nvSpPr>
              <p:spPr>
                <a:xfrm>
                  <a:off x="4114272" y="2820179"/>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1" name="Oval 370">
                  <a:extLst>
                    <a:ext uri="{FF2B5EF4-FFF2-40B4-BE49-F238E27FC236}">
                      <a16:creationId xmlns:a16="http://schemas.microsoft.com/office/drawing/2014/main" id="{E67CD920-C6B9-F108-3099-4066C8F54441}"/>
                    </a:ext>
                  </a:extLst>
                </p:cNvPr>
                <p:cNvSpPr/>
                <p:nvPr/>
              </p:nvSpPr>
              <p:spPr>
                <a:xfrm>
                  <a:off x="3582458" y="2286090"/>
                  <a:ext cx="150813"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2" name="Oval 371">
                  <a:extLst>
                    <a:ext uri="{FF2B5EF4-FFF2-40B4-BE49-F238E27FC236}">
                      <a16:creationId xmlns:a16="http://schemas.microsoft.com/office/drawing/2014/main" id="{7AF63169-D3A4-F4C6-085B-58FBA3CF20E4}"/>
                    </a:ext>
                  </a:extLst>
                </p:cNvPr>
                <p:cNvSpPr/>
                <p:nvPr/>
              </p:nvSpPr>
              <p:spPr>
                <a:xfrm>
                  <a:off x="3429000" y="2898261"/>
                  <a:ext cx="153458" cy="14991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3" name="Oval 372">
                  <a:extLst>
                    <a:ext uri="{FF2B5EF4-FFF2-40B4-BE49-F238E27FC236}">
                      <a16:creationId xmlns:a16="http://schemas.microsoft.com/office/drawing/2014/main" id="{19E18A8D-1B90-7A26-561A-C0C5B3005AE1}"/>
                    </a:ext>
                  </a:extLst>
                </p:cNvPr>
                <p:cNvSpPr/>
                <p:nvPr/>
              </p:nvSpPr>
              <p:spPr>
                <a:xfrm>
                  <a:off x="5484813" y="3048180"/>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4" name="Oval 373">
                  <a:extLst>
                    <a:ext uri="{FF2B5EF4-FFF2-40B4-BE49-F238E27FC236}">
                      <a16:creationId xmlns:a16="http://schemas.microsoft.com/office/drawing/2014/main" id="{4364C4E6-5395-8B57-1C2C-B3E221C10838}"/>
                    </a:ext>
                  </a:extLst>
                </p:cNvPr>
                <p:cNvSpPr/>
                <p:nvPr/>
              </p:nvSpPr>
              <p:spPr>
                <a:xfrm>
                  <a:off x="3582458" y="3126264"/>
                  <a:ext cx="150813"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5" name="Oval 374">
                  <a:extLst>
                    <a:ext uri="{FF2B5EF4-FFF2-40B4-BE49-F238E27FC236}">
                      <a16:creationId xmlns:a16="http://schemas.microsoft.com/office/drawing/2014/main" id="{3BB3C4A3-12DC-80A0-991B-DF6BF052BFC7}"/>
                    </a:ext>
                  </a:extLst>
                </p:cNvPr>
                <p:cNvSpPr/>
                <p:nvPr/>
              </p:nvSpPr>
              <p:spPr>
                <a:xfrm>
                  <a:off x="5484813" y="2745219"/>
                  <a:ext cx="153458"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6" name="Oval 375">
                  <a:extLst>
                    <a:ext uri="{FF2B5EF4-FFF2-40B4-BE49-F238E27FC236}">
                      <a16:creationId xmlns:a16="http://schemas.microsoft.com/office/drawing/2014/main" id="{67B20C5E-867E-36ED-CF12-E96DD1755BB3}"/>
                    </a:ext>
                  </a:extLst>
                </p:cNvPr>
                <p:cNvSpPr/>
                <p:nvPr/>
              </p:nvSpPr>
              <p:spPr>
                <a:xfrm>
                  <a:off x="4344458" y="2973221"/>
                  <a:ext cx="150813"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7" name="Oval 376">
                  <a:extLst>
                    <a:ext uri="{FF2B5EF4-FFF2-40B4-BE49-F238E27FC236}">
                      <a16:creationId xmlns:a16="http://schemas.microsoft.com/office/drawing/2014/main" id="{9A7FBE53-FD27-6F93-B6E2-67B16A1C46BA}"/>
                    </a:ext>
                  </a:extLst>
                </p:cNvPr>
                <p:cNvSpPr/>
                <p:nvPr/>
              </p:nvSpPr>
              <p:spPr>
                <a:xfrm>
                  <a:off x="4191000" y="1524000"/>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 name="Oval 377">
                  <a:extLst>
                    <a:ext uri="{FF2B5EF4-FFF2-40B4-BE49-F238E27FC236}">
                      <a16:creationId xmlns:a16="http://schemas.microsoft.com/office/drawing/2014/main" id="{EAE85297-8E83-63A9-DA15-F4A35298AEBD}"/>
                    </a:ext>
                  </a:extLst>
                </p:cNvPr>
                <p:cNvSpPr/>
                <p:nvPr/>
              </p:nvSpPr>
              <p:spPr>
                <a:xfrm>
                  <a:off x="3963458" y="3126264"/>
                  <a:ext cx="150813"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 name="Oval 378">
                  <a:extLst>
                    <a:ext uri="{FF2B5EF4-FFF2-40B4-BE49-F238E27FC236}">
                      <a16:creationId xmlns:a16="http://schemas.microsoft.com/office/drawing/2014/main" id="{506B4AD3-75A2-78A5-E3C6-358BCD789143}"/>
                    </a:ext>
                  </a:extLst>
                </p:cNvPr>
                <p:cNvSpPr/>
                <p:nvPr/>
              </p:nvSpPr>
              <p:spPr>
                <a:xfrm>
                  <a:off x="4799542" y="2211130"/>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0" name="Oval 379">
                  <a:extLst>
                    <a:ext uri="{FF2B5EF4-FFF2-40B4-BE49-F238E27FC236}">
                      <a16:creationId xmlns:a16="http://schemas.microsoft.com/office/drawing/2014/main" id="{242B7F33-D1E8-386D-128F-1E84A0A1F4EF}"/>
                    </a:ext>
                  </a:extLst>
                </p:cNvPr>
                <p:cNvSpPr/>
                <p:nvPr/>
              </p:nvSpPr>
              <p:spPr>
                <a:xfrm>
                  <a:off x="5103813" y="3048180"/>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1" name="Oval 380">
                  <a:extLst>
                    <a:ext uri="{FF2B5EF4-FFF2-40B4-BE49-F238E27FC236}">
                      <a16:creationId xmlns:a16="http://schemas.microsoft.com/office/drawing/2014/main" id="{E6F8AEA0-811A-D9E5-FC03-EE735398CE6E}"/>
                    </a:ext>
                  </a:extLst>
                </p:cNvPr>
                <p:cNvSpPr/>
                <p:nvPr/>
              </p:nvSpPr>
              <p:spPr>
                <a:xfrm>
                  <a:off x="4267730" y="3201224"/>
                  <a:ext cx="150812"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2" name="Oval 381">
                  <a:extLst>
                    <a:ext uri="{FF2B5EF4-FFF2-40B4-BE49-F238E27FC236}">
                      <a16:creationId xmlns:a16="http://schemas.microsoft.com/office/drawing/2014/main" id="{1EDDA4F8-FFAB-65AD-EEF8-283073352DCE}"/>
                    </a:ext>
                  </a:extLst>
                </p:cNvPr>
                <p:cNvSpPr/>
                <p:nvPr/>
              </p:nvSpPr>
              <p:spPr>
                <a:xfrm>
                  <a:off x="4648730" y="3126264"/>
                  <a:ext cx="150812"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43" name="Oval 342">
                <a:extLst>
                  <a:ext uri="{FF2B5EF4-FFF2-40B4-BE49-F238E27FC236}">
                    <a16:creationId xmlns:a16="http://schemas.microsoft.com/office/drawing/2014/main" id="{22BB5560-3AD0-5A2E-13EB-9FDE8609874E}"/>
                  </a:ext>
                </a:extLst>
              </p:cNvPr>
              <p:cNvSpPr/>
              <p:nvPr/>
            </p:nvSpPr>
            <p:spPr>
              <a:xfrm>
                <a:off x="4648730" y="3657230"/>
                <a:ext cx="150812" cy="1530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4" name="Oval 343">
                <a:extLst>
                  <a:ext uri="{FF2B5EF4-FFF2-40B4-BE49-F238E27FC236}">
                    <a16:creationId xmlns:a16="http://schemas.microsoft.com/office/drawing/2014/main" id="{3ADC73B2-CCDC-E24B-E055-5145B4300BB3}"/>
                  </a:ext>
                </a:extLst>
              </p:cNvPr>
              <p:cNvSpPr/>
              <p:nvPr/>
            </p:nvSpPr>
            <p:spPr>
              <a:xfrm>
                <a:off x="4722813" y="3354267"/>
                <a:ext cx="153458" cy="14991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5" name="Oval 344">
                <a:extLst>
                  <a:ext uri="{FF2B5EF4-FFF2-40B4-BE49-F238E27FC236}">
                    <a16:creationId xmlns:a16="http://schemas.microsoft.com/office/drawing/2014/main" id="{2C30B06C-B3B9-C05B-58D3-AF7807A705ED}"/>
                  </a:ext>
                </a:extLst>
              </p:cNvPr>
              <p:cNvSpPr/>
              <p:nvPr/>
            </p:nvSpPr>
            <p:spPr>
              <a:xfrm>
                <a:off x="4953000" y="3354267"/>
                <a:ext cx="150813" cy="14991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6" name="Oval 345">
                <a:extLst>
                  <a:ext uri="{FF2B5EF4-FFF2-40B4-BE49-F238E27FC236}">
                    <a16:creationId xmlns:a16="http://schemas.microsoft.com/office/drawing/2014/main" id="{9D90A3EA-3792-7A63-E41A-B9C6E20B1084}"/>
                  </a:ext>
                </a:extLst>
              </p:cNvPr>
              <p:cNvSpPr/>
              <p:nvPr/>
            </p:nvSpPr>
            <p:spPr>
              <a:xfrm>
                <a:off x="5257272" y="3354267"/>
                <a:ext cx="153458" cy="14991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7" name="Oval 346">
                <a:extLst>
                  <a:ext uri="{FF2B5EF4-FFF2-40B4-BE49-F238E27FC236}">
                    <a16:creationId xmlns:a16="http://schemas.microsoft.com/office/drawing/2014/main" id="{06FC5479-6943-E369-5A1D-4AE747B73B39}"/>
                  </a:ext>
                </a:extLst>
              </p:cNvPr>
              <p:cNvSpPr/>
              <p:nvPr/>
            </p:nvSpPr>
            <p:spPr>
              <a:xfrm>
                <a:off x="4418542" y="3429226"/>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 name="Oval 347">
                <a:extLst>
                  <a:ext uri="{FF2B5EF4-FFF2-40B4-BE49-F238E27FC236}">
                    <a16:creationId xmlns:a16="http://schemas.microsoft.com/office/drawing/2014/main" id="{455860D2-75ED-9C72-88FA-C2381071BBAB}"/>
                  </a:ext>
                </a:extLst>
              </p:cNvPr>
              <p:cNvSpPr/>
              <p:nvPr/>
            </p:nvSpPr>
            <p:spPr>
              <a:xfrm>
                <a:off x="4191000" y="3504186"/>
                <a:ext cx="153458"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9" name="Oval 348">
                <a:extLst>
                  <a:ext uri="{FF2B5EF4-FFF2-40B4-BE49-F238E27FC236}">
                    <a16:creationId xmlns:a16="http://schemas.microsoft.com/office/drawing/2014/main" id="{BDD5632D-0155-7C93-F976-827CDCB92682}"/>
                  </a:ext>
                </a:extLst>
              </p:cNvPr>
              <p:cNvSpPr/>
              <p:nvPr/>
            </p:nvSpPr>
            <p:spPr>
              <a:xfrm>
                <a:off x="3582458" y="3429226"/>
                <a:ext cx="150813"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0" name="Oval 349">
                <a:extLst>
                  <a:ext uri="{FF2B5EF4-FFF2-40B4-BE49-F238E27FC236}">
                    <a16:creationId xmlns:a16="http://schemas.microsoft.com/office/drawing/2014/main" id="{68F9043E-59B7-A4B6-A779-CC251F9AD260}"/>
                  </a:ext>
                </a:extLst>
              </p:cNvPr>
              <p:cNvSpPr/>
              <p:nvPr/>
            </p:nvSpPr>
            <p:spPr>
              <a:xfrm>
                <a:off x="3886730" y="3429226"/>
                <a:ext cx="150812" cy="15304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9764" name="Group 21">
              <a:extLst>
                <a:ext uri="{FF2B5EF4-FFF2-40B4-BE49-F238E27FC236}">
                  <a16:creationId xmlns:a16="http://schemas.microsoft.com/office/drawing/2014/main" id="{1FE1AD47-E9B4-7F54-39DF-BC128903C2DC}"/>
                </a:ext>
              </a:extLst>
            </p:cNvPr>
            <p:cNvGrpSpPr>
              <a:grpSpLocks/>
            </p:cNvGrpSpPr>
            <p:nvPr/>
          </p:nvGrpSpPr>
          <p:grpSpPr bwMode="auto">
            <a:xfrm>
              <a:off x="2453848" y="5009381"/>
              <a:ext cx="794716" cy="915727"/>
              <a:chOff x="5655" y="6442"/>
              <a:chExt cx="780" cy="1035"/>
            </a:xfrm>
          </p:grpSpPr>
          <p:cxnSp>
            <p:nvCxnSpPr>
              <p:cNvPr id="69765" name="AutoShape 22">
                <a:extLst>
                  <a:ext uri="{FF2B5EF4-FFF2-40B4-BE49-F238E27FC236}">
                    <a16:creationId xmlns:a16="http://schemas.microsoft.com/office/drawing/2014/main" id="{9CB9A60E-7A4D-3242-1958-375F475EA48A}"/>
                  </a:ext>
                </a:extLst>
              </p:cNvPr>
              <p:cNvCxnSpPr>
                <a:cxnSpLocks noChangeShapeType="1"/>
              </p:cNvCxnSpPr>
              <p:nvPr/>
            </p:nvCxnSpPr>
            <p:spPr bwMode="auto">
              <a:xfrm flipH="1">
                <a:off x="5970" y="6555"/>
                <a:ext cx="15" cy="84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766" name="AutoShape 23">
                <a:extLst>
                  <a:ext uri="{FF2B5EF4-FFF2-40B4-BE49-F238E27FC236}">
                    <a16:creationId xmlns:a16="http://schemas.microsoft.com/office/drawing/2014/main" id="{65D3C41A-8F95-6B6C-C781-9DF04146BC2F}"/>
                  </a:ext>
                </a:extLst>
              </p:cNvPr>
              <p:cNvCxnSpPr>
                <a:cxnSpLocks noChangeShapeType="1"/>
              </p:cNvCxnSpPr>
              <p:nvPr/>
            </p:nvCxnSpPr>
            <p:spPr bwMode="auto">
              <a:xfrm flipH="1">
                <a:off x="5655" y="6555"/>
                <a:ext cx="15" cy="84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767" name="AutoShape 24">
                <a:extLst>
                  <a:ext uri="{FF2B5EF4-FFF2-40B4-BE49-F238E27FC236}">
                    <a16:creationId xmlns:a16="http://schemas.microsoft.com/office/drawing/2014/main" id="{6AC52FA7-94F9-1112-8D8F-77322414910C}"/>
                  </a:ext>
                </a:extLst>
              </p:cNvPr>
              <p:cNvCxnSpPr>
                <a:cxnSpLocks noChangeShapeType="1"/>
              </p:cNvCxnSpPr>
              <p:nvPr/>
            </p:nvCxnSpPr>
            <p:spPr bwMode="auto">
              <a:xfrm flipH="1">
                <a:off x="6135" y="6630"/>
                <a:ext cx="15" cy="84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768" name="AutoShape 25">
                <a:extLst>
                  <a:ext uri="{FF2B5EF4-FFF2-40B4-BE49-F238E27FC236}">
                    <a16:creationId xmlns:a16="http://schemas.microsoft.com/office/drawing/2014/main" id="{19F9971F-8D87-D604-659C-EF120DE08274}"/>
                  </a:ext>
                </a:extLst>
              </p:cNvPr>
              <p:cNvCxnSpPr>
                <a:cxnSpLocks noChangeShapeType="1"/>
              </p:cNvCxnSpPr>
              <p:nvPr/>
            </p:nvCxnSpPr>
            <p:spPr bwMode="auto">
              <a:xfrm flipH="1">
                <a:off x="5865" y="6442"/>
                <a:ext cx="15" cy="84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769" name="AutoShape 26">
                <a:extLst>
                  <a:ext uri="{FF2B5EF4-FFF2-40B4-BE49-F238E27FC236}">
                    <a16:creationId xmlns:a16="http://schemas.microsoft.com/office/drawing/2014/main" id="{877253D7-8D35-AB7F-06B2-E082116B9715}"/>
                  </a:ext>
                </a:extLst>
              </p:cNvPr>
              <p:cNvCxnSpPr>
                <a:cxnSpLocks noChangeShapeType="1"/>
              </p:cNvCxnSpPr>
              <p:nvPr/>
            </p:nvCxnSpPr>
            <p:spPr bwMode="auto">
              <a:xfrm flipH="1">
                <a:off x="6420" y="6637"/>
                <a:ext cx="15" cy="84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770" name="AutoShape 27">
                <a:extLst>
                  <a:ext uri="{FF2B5EF4-FFF2-40B4-BE49-F238E27FC236}">
                    <a16:creationId xmlns:a16="http://schemas.microsoft.com/office/drawing/2014/main" id="{C9816A46-7648-B196-B520-F67A7F982D02}"/>
                  </a:ext>
                </a:extLst>
              </p:cNvPr>
              <p:cNvCxnSpPr>
                <a:cxnSpLocks noChangeShapeType="1"/>
              </p:cNvCxnSpPr>
              <p:nvPr/>
            </p:nvCxnSpPr>
            <p:spPr bwMode="auto">
              <a:xfrm flipH="1">
                <a:off x="6300" y="6555"/>
                <a:ext cx="15" cy="84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69647" name="Text Box 54">
            <a:extLst>
              <a:ext uri="{FF2B5EF4-FFF2-40B4-BE49-F238E27FC236}">
                <a16:creationId xmlns:a16="http://schemas.microsoft.com/office/drawing/2014/main" id="{219746E0-69B2-A9E8-4E46-AF53F55E8A52}"/>
              </a:ext>
            </a:extLst>
          </p:cNvPr>
          <p:cNvSpPr txBox="1">
            <a:spLocks noChangeArrowheads="1"/>
          </p:cNvSpPr>
          <p:nvPr/>
        </p:nvSpPr>
        <p:spPr bwMode="auto">
          <a:xfrm>
            <a:off x="3962400" y="4648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ts val="1000"/>
              </a:spcAft>
            </a:pPr>
            <a:r>
              <a:rPr lang="en-US" altLang="en-US" sz="1400" b="1">
                <a:latin typeface="Tahoma" panose="020B0604030504040204" pitchFamily="34" charset="0"/>
                <a:cs typeface="Tahoma" panose="020B0604030504040204" pitchFamily="34" charset="0"/>
              </a:rPr>
              <a:t>Oxygen</a:t>
            </a:r>
          </a:p>
        </p:txBody>
      </p:sp>
      <p:grpSp>
        <p:nvGrpSpPr>
          <p:cNvPr id="69648" name="Group 383">
            <a:extLst>
              <a:ext uri="{FF2B5EF4-FFF2-40B4-BE49-F238E27FC236}">
                <a16:creationId xmlns:a16="http://schemas.microsoft.com/office/drawing/2014/main" id="{EE3D8298-FEB8-D50F-8BFD-2CA600E1CC3C}"/>
              </a:ext>
            </a:extLst>
          </p:cNvPr>
          <p:cNvGrpSpPr>
            <a:grpSpLocks/>
          </p:cNvGrpSpPr>
          <p:nvPr/>
        </p:nvGrpSpPr>
        <p:grpSpPr bwMode="auto">
          <a:xfrm>
            <a:off x="6629400" y="3962400"/>
            <a:ext cx="3733800" cy="2362200"/>
            <a:chOff x="1371600" y="1143000"/>
            <a:chExt cx="6096000" cy="4546194"/>
          </a:xfrm>
        </p:grpSpPr>
        <p:grpSp>
          <p:nvGrpSpPr>
            <p:cNvPr id="69656" name="Group 194">
              <a:extLst>
                <a:ext uri="{FF2B5EF4-FFF2-40B4-BE49-F238E27FC236}">
                  <a16:creationId xmlns:a16="http://schemas.microsoft.com/office/drawing/2014/main" id="{14D7798B-CB11-66D2-8386-3D67FAAED696}"/>
                </a:ext>
              </a:extLst>
            </p:cNvPr>
            <p:cNvGrpSpPr>
              <a:grpSpLocks/>
            </p:cNvGrpSpPr>
            <p:nvPr/>
          </p:nvGrpSpPr>
          <p:grpSpPr bwMode="auto">
            <a:xfrm>
              <a:off x="1371600" y="1143000"/>
              <a:ext cx="6096000" cy="4546197"/>
              <a:chOff x="1371600" y="1143000"/>
              <a:chExt cx="6096000" cy="4546197"/>
            </a:xfrm>
          </p:grpSpPr>
          <p:grpSp>
            <p:nvGrpSpPr>
              <p:cNvPr id="69658" name="Group 192">
                <a:extLst>
                  <a:ext uri="{FF2B5EF4-FFF2-40B4-BE49-F238E27FC236}">
                    <a16:creationId xmlns:a16="http://schemas.microsoft.com/office/drawing/2014/main" id="{902F32C1-1BBE-A30E-BBCA-AD79A0681C6C}"/>
                  </a:ext>
                </a:extLst>
              </p:cNvPr>
              <p:cNvGrpSpPr>
                <a:grpSpLocks/>
              </p:cNvGrpSpPr>
              <p:nvPr/>
            </p:nvGrpSpPr>
            <p:grpSpPr bwMode="auto">
              <a:xfrm>
                <a:off x="1371600" y="3962402"/>
                <a:ext cx="6096000" cy="1726795"/>
                <a:chOff x="1371600" y="3962402"/>
                <a:chExt cx="6096000" cy="1726795"/>
              </a:xfrm>
            </p:grpSpPr>
            <p:grpSp>
              <p:nvGrpSpPr>
                <p:cNvPr id="69713" name="Group 81">
                  <a:extLst>
                    <a:ext uri="{FF2B5EF4-FFF2-40B4-BE49-F238E27FC236}">
                      <a16:creationId xmlns:a16="http://schemas.microsoft.com/office/drawing/2014/main" id="{754CC6AE-01C7-9B0E-B28B-BE4E14EFECD6}"/>
                    </a:ext>
                  </a:extLst>
                </p:cNvPr>
                <p:cNvGrpSpPr>
                  <a:grpSpLocks/>
                </p:cNvGrpSpPr>
                <p:nvPr/>
              </p:nvGrpSpPr>
              <p:grpSpPr bwMode="auto">
                <a:xfrm>
                  <a:off x="1371600" y="3962402"/>
                  <a:ext cx="6096000" cy="1726795"/>
                  <a:chOff x="1371600" y="3756433"/>
                  <a:chExt cx="6096000" cy="1726795"/>
                </a:xfrm>
              </p:grpSpPr>
              <p:grpSp>
                <p:nvGrpSpPr>
                  <p:cNvPr id="69725" name="Group 4">
                    <a:extLst>
                      <a:ext uri="{FF2B5EF4-FFF2-40B4-BE49-F238E27FC236}">
                        <a16:creationId xmlns:a16="http://schemas.microsoft.com/office/drawing/2014/main" id="{87E4086E-B114-F109-D26C-9643D9A299FF}"/>
                      </a:ext>
                    </a:extLst>
                  </p:cNvPr>
                  <p:cNvGrpSpPr>
                    <a:grpSpLocks/>
                  </p:cNvGrpSpPr>
                  <p:nvPr/>
                </p:nvGrpSpPr>
                <p:grpSpPr bwMode="auto">
                  <a:xfrm>
                    <a:off x="1371600" y="3756433"/>
                    <a:ext cx="6096000" cy="1726795"/>
                    <a:chOff x="3840" y="2446"/>
                    <a:chExt cx="3590" cy="992"/>
                  </a:xfrm>
                </p:grpSpPr>
                <p:sp>
                  <p:nvSpPr>
                    <p:cNvPr id="69760" name="Freeform 5">
                      <a:extLst>
                        <a:ext uri="{FF2B5EF4-FFF2-40B4-BE49-F238E27FC236}">
                          <a16:creationId xmlns:a16="http://schemas.microsoft.com/office/drawing/2014/main" id="{C8BB23B0-7E4A-A7EE-6D76-5834320DDB93}"/>
                        </a:ext>
                      </a:extLst>
                    </p:cNvPr>
                    <p:cNvSpPr>
                      <a:spLocks/>
                    </p:cNvSpPr>
                    <p:nvPr/>
                  </p:nvSpPr>
                  <p:spPr bwMode="auto">
                    <a:xfrm>
                      <a:off x="3840" y="2446"/>
                      <a:ext cx="3485" cy="376"/>
                    </a:xfrm>
                    <a:custGeom>
                      <a:avLst/>
                      <a:gdLst>
                        <a:gd name="T0" fmla="*/ 0 w 3485"/>
                        <a:gd name="T1" fmla="*/ 369 h 376"/>
                        <a:gd name="T2" fmla="*/ 660 w 3485"/>
                        <a:gd name="T3" fmla="*/ 29 h 376"/>
                        <a:gd name="T4" fmla="*/ 1230 w 3485"/>
                        <a:gd name="T5" fmla="*/ 194 h 376"/>
                        <a:gd name="T6" fmla="*/ 2010 w 3485"/>
                        <a:gd name="T7" fmla="*/ 134 h 376"/>
                        <a:gd name="T8" fmla="*/ 2700 w 3485"/>
                        <a:gd name="T9" fmla="*/ 369 h 376"/>
                        <a:gd name="T10" fmla="*/ 3360 w 3485"/>
                        <a:gd name="T11" fmla="*/ 89 h 376"/>
                        <a:gd name="T12" fmla="*/ 3450 w 3485"/>
                        <a:gd name="T13" fmla="*/ 59 h 376"/>
                        <a:gd name="T14" fmla="*/ 0 60000 65536"/>
                        <a:gd name="T15" fmla="*/ 0 60000 65536"/>
                        <a:gd name="T16" fmla="*/ 0 60000 65536"/>
                        <a:gd name="T17" fmla="*/ 0 60000 65536"/>
                        <a:gd name="T18" fmla="*/ 0 60000 65536"/>
                        <a:gd name="T19" fmla="*/ 0 60000 65536"/>
                        <a:gd name="T20" fmla="*/ 0 60000 65536"/>
                        <a:gd name="T21" fmla="*/ 0 w 3485"/>
                        <a:gd name="T22" fmla="*/ 0 h 376"/>
                        <a:gd name="T23" fmla="*/ 3485 w 3485"/>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5" h="376">
                          <a:moveTo>
                            <a:pt x="0" y="369"/>
                          </a:moveTo>
                          <a:cubicBezTo>
                            <a:pt x="227" y="213"/>
                            <a:pt x="455" y="58"/>
                            <a:pt x="660" y="29"/>
                          </a:cubicBezTo>
                          <a:cubicBezTo>
                            <a:pt x="865" y="0"/>
                            <a:pt x="1005" y="176"/>
                            <a:pt x="1230" y="194"/>
                          </a:cubicBezTo>
                          <a:cubicBezTo>
                            <a:pt x="1455" y="212"/>
                            <a:pt x="1765" y="105"/>
                            <a:pt x="2010" y="134"/>
                          </a:cubicBezTo>
                          <a:cubicBezTo>
                            <a:pt x="2255" y="163"/>
                            <a:pt x="2475" y="376"/>
                            <a:pt x="2700" y="369"/>
                          </a:cubicBezTo>
                          <a:cubicBezTo>
                            <a:pt x="2925" y="362"/>
                            <a:pt x="3235" y="141"/>
                            <a:pt x="3360" y="89"/>
                          </a:cubicBezTo>
                          <a:cubicBezTo>
                            <a:pt x="3485" y="37"/>
                            <a:pt x="3467" y="48"/>
                            <a:pt x="3450" y="59"/>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61" name="Freeform 6">
                      <a:extLst>
                        <a:ext uri="{FF2B5EF4-FFF2-40B4-BE49-F238E27FC236}">
                          <a16:creationId xmlns:a16="http://schemas.microsoft.com/office/drawing/2014/main" id="{844DE2CC-4C91-056D-3461-9C47A6CF527C}"/>
                        </a:ext>
                      </a:extLst>
                    </p:cNvPr>
                    <p:cNvSpPr>
                      <a:spLocks/>
                    </p:cNvSpPr>
                    <p:nvPr/>
                  </p:nvSpPr>
                  <p:spPr bwMode="auto">
                    <a:xfrm>
                      <a:off x="3945" y="3062"/>
                      <a:ext cx="3485" cy="376"/>
                    </a:xfrm>
                    <a:custGeom>
                      <a:avLst/>
                      <a:gdLst>
                        <a:gd name="T0" fmla="*/ 0 w 3485"/>
                        <a:gd name="T1" fmla="*/ 369 h 376"/>
                        <a:gd name="T2" fmla="*/ 660 w 3485"/>
                        <a:gd name="T3" fmla="*/ 29 h 376"/>
                        <a:gd name="T4" fmla="*/ 1230 w 3485"/>
                        <a:gd name="T5" fmla="*/ 194 h 376"/>
                        <a:gd name="T6" fmla="*/ 2010 w 3485"/>
                        <a:gd name="T7" fmla="*/ 134 h 376"/>
                        <a:gd name="T8" fmla="*/ 2700 w 3485"/>
                        <a:gd name="T9" fmla="*/ 369 h 376"/>
                        <a:gd name="T10" fmla="*/ 3360 w 3485"/>
                        <a:gd name="T11" fmla="*/ 89 h 376"/>
                        <a:gd name="T12" fmla="*/ 3450 w 3485"/>
                        <a:gd name="T13" fmla="*/ 59 h 376"/>
                        <a:gd name="T14" fmla="*/ 0 60000 65536"/>
                        <a:gd name="T15" fmla="*/ 0 60000 65536"/>
                        <a:gd name="T16" fmla="*/ 0 60000 65536"/>
                        <a:gd name="T17" fmla="*/ 0 60000 65536"/>
                        <a:gd name="T18" fmla="*/ 0 60000 65536"/>
                        <a:gd name="T19" fmla="*/ 0 60000 65536"/>
                        <a:gd name="T20" fmla="*/ 0 60000 65536"/>
                        <a:gd name="T21" fmla="*/ 0 w 3485"/>
                        <a:gd name="T22" fmla="*/ 0 h 376"/>
                        <a:gd name="T23" fmla="*/ 3485 w 3485"/>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5" h="376">
                          <a:moveTo>
                            <a:pt x="0" y="369"/>
                          </a:moveTo>
                          <a:cubicBezTo>
                            <a:pt x="227" y="213"/>
                            <a:pt x="455" y="58"/>
                            <a:pt x="660" y="29"/>
                          </a:cubicBezTo>
                          <a:cubicBezTo>
                            <a:pt x="865" y="0"/>
                            <a:pt x="1005" y="176"/>
                            <a:pt x="1230" y="194"/>
                          </a:cubicBezTo>
                          <a:cubicBezTo>
                            <a:pt x="1455" y="212"/>
                            <a:pt x="1765" y="105"/>
                            <a:pt x="2010" y="134"/>
                          </a:cubicBezTo>
                          <a:cubicBezTo>
                            <a:pt x="2255" y="163"/>
                            <a:pt x="2475" y="376"/>
                            <a:pt x="2700" y="369"/>
                          </a:cubicBezTo>
                          <a:cubicBezTo>
                            <a:pt x="2925" y="362"/>
                            <a:pt x="3235" y="141"/>
                            <a:pt x="3360" y="89"/>
                          </a:cubicBezTo>
                          <a:cubicBezTo>
                            <a:pt x="3485" y="37"/>
                            <a:pt x="3467" y="48"/>
                            <a:pt x="3450" y="59"/>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26" name="Group 169">
                    <a:extLst>
                      <a:ext uri="{FF2B5EF4-FFF2-40B4-BE49-F238E27FC236}">
                        <a16:creationId xmlns:a16="http://schemas.microsoft.com/office/drawing/2014/main" id="{51BB65D9-952C-5546-42B6-64C53AE2E5CD}"/>
                      </a:ext>
                    </a:extLst>
                  </p:cNvPr>
                  <p:cNvGrpSpPr>
                    <a:grpSpLocks/>
                  </p:cNvGrpSpPr>
                  <p:nvPr/>
                </p:nvGrpSpPr>
                <p:grpSpPr bwMode="auto">
                  <a:xfrm>
                    <a:off x="1371600" y="4114800"/>
                    <a:ext cx="5943600" cy="1219200"/>
                    <a:chOff x="1371600" y="4114800"/>
                    <a:chExt cx="5943600" cy="1219200"/>
                  </a:xfrm>
                </p:grpSpPr>
                <p:grpSp>
                  <p:nvGrpSpPr>
                    <p:cNvPr id="69727" name="Group 2">
                      <a:extLst>
                        <a:ext uri="{FF2B5EF4-FFF2-40B4-BE49-F238E27FC236}">
                          <a16:creationId xmlns:a16="http://schemas.microsoft.com/office/drawing/2014/main" id="{55F1B5DB-BEB7-042B-7C76-4F19F27487BD}"/>
                        </a:ext>
                      </a:extLst>
                    </p:cNvPr>
                    <p:cNvGrpSpPr>
                      <a:grpSpLocks/>
                    </p:cNvGrpSpPr>
                    <p:nvPr/>
                  </p:nvGrpSpPr>
                  <p:grpSpPr bwMode="auto">
                    <a:xfrm>
                      <a:off x="6705600" y="4191000"/>
                      <a:ext cx="609600" cy="304800"/>
                      <a:chOff x="4635" y="2880"/>
                      <a:chExt cx="1650" cy="1290"/>
                    </a:xfrm>
                  </p:grpSpPr>
                  <p:sp>
                    <p:nvSpPr>
                      <p:cNvPr id="69758" name="Oval 3">
                        <a:extLst>
                          <a:ext uri="{FF2B5EF4-FFF2-40B4-BE49-F238E27FC236}">
                            <a16:creationId xmlns:a16="http://schemas.microsoft.com/office/drawing/2014/main" id="{D5779A9E-6E01-40B3-0E5A-086781A2D9F4}"/>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59" name="Arc 4">
                        <a:extLst>
                          <a:ext uri="{FF2B5EF4-FFF2-40B4-BE49-F238E27FC236}">
                            <a16:creationId xmlns:a16="http://schemas.microsoft.com/office/drawing/2014/main" id="{044FBA3E-D784-B6D2-076B-A42BAC948F0E}"/>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28" name="Group 2">
                      <a:extLst>
                        <a:ext uri="{FF2B5EF4-FFF2-40B4-BE49-F238E27FC236}">
                          <a16:creationId xmlns:a16="http://schemas.microsoft.com/office/drawing/2014/main" id="{C90384D6-02B6-F39B-AF97-1F54CEE2F96F}"/>
                        </a:ext>
                      </a:extLst>
                    </p:cNvPr>
                    <p:cNvGrpSpPr>
                      <a:grpSpLocks/>
                    </p:cNvGrpSpPr>
                    <p:nvPr/>
                  </p:nvGrpSpPr>
                  <p:grpSpPr bwMode="auto">
                    <a:xfrm>
                      <a:off x="5791200" y="5029200"/>
                      <a:ext cx="609600" cy="304800"/>
                      <a:chOff x="4635" y="2880"/>
                      <a:chExt cx="1650" cy="1290"/>
                    </a:xfrm>
                  </p:grpSpPr>
                  <p:sp>
                    <p:nvSpPr>
                      <p:cNvPr id="69756" name="Oval 3">
                        <a:extLst>
                          <a:ext uri="{FF2B5EF4-FFF2-40B4-BE49-F238E27FC236}">
                            <a16:creationId xmlns:a16="http://schemas.microsoft.com/office/drawing/2014/main" id="{AC060C2C-2096-9CC1-FCFA-51DA439F8AB2}"/>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57" name="Arc 4">
                        <a:extLst>
                          <a:ext uri="{FF2B5EF4-FFF2-40B4-BE49-F238E27FC236}">
                            <a16:creationId xmlns:a16="http://schemas.microsoft.com/office/drawing/2014/main" id="{3AEA0BD3-D386-7765-D208-A62A5368BAA7}"/>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29" name="Group 2">
                      <a:extLst>
                        <a:ext uri="{FF2B5EF4-FFF2-40B4-BE49-F238E27FC236}">
                          <a16:creationId xmlns:a16="http://schemas.microsoft.com/office/drawing/2014/main" id="{7FE97606-A4AB-8CA3-FDAD-5682597A71DF}"/>
                        </a:ext>
                      </a:extLst>
                    </p:cNvPr>
                    <p:cNvGrpSpPr>
                      <a:grpSpLocks/>
                    </p:cNvGrpSpPr>
                    <p:nvPr/>
                  </p:nvGrpSpPr>
                  <p:grpSpPr bwMode="auto">
                    <a:xfrm>
                      <a:off x="5867400" y="4495800"/>
                      <a:ext cx="609600" cy="304800"/>
                      <a:chOff x="4635" y="2880"/>
                      <a:chExt cx="1650" cy="1290"/>
                    </a:xfrm>
                  </p:grpSpPr>
                  <p:sp>
                    <p:nvSpPr>
                      <p:cNvPr id="69754" name="Oval 3">
                        <a:extLst>
                          <a:ext uri="{FF2B5EF4-FFF2-40B4-BE49-F238E27FC236}">
                            <a16:creationId xmlns:a16="http://schemas.microsoft.com/office/drawing/2014/main" id="{CD723234-B20F-F7BB-F2E2-89BCF185D465}"/>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55" name="Arc 4">
                        <a:extLst>
                          <a:ext uri="{FF2B5EF4-FFF2-40B4-BE49-F238E27FC236}">
                            <a16:creationId xmlns:a16="http://schemas.microsoft.com/office/drawing/2014/main" id="{899AB7BC-F764-AA40-ED0D-DA002285A3F7}"/>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30" name="Group 2">
                      <a:extLst>
                        <a:ext uri="{FF2B5EF4-FFF2-40B4-BE49-F238E27FC236}">
                          <a16:creationId xmlns:a16="http://schemas.microsoft.com/office/drawing/2014/main" id="{6E731B29-2A5C-6C90-A4EF-52780F4DE5D6}"/>
                        </a:ext>
                      </a:extLst>
                    </p:cNvPr>
                    <p:cNvGrpSpPr>
                      <a:grpSpLocks/>
                    </p:cNvGrpSpPr>
                    <p:nvPr/>
                  </p:nvGrpSpPr>
                  <p:grpSpPr bwMode="auto">
                    <a:xfrm>
                      <a:off x="5181600" y="4648200"/>
                      <a:ext cx="609600" cy="304800"/>
                      <a:chOff x="4635" y="2880"/>
                      <a:chExt cx="1650" cy="1290"/>
                    </a:xfrm>
                  </p:grpSpPr>
                  <p:sp>
                    <p:nvSpPr>
                      <p:cNvPr id="69752" name="Oval 3">
                        <a:extLst>
                          <a:ext uri="{FF2B5EF4-FFF2-40B4-BE49-F238E27FC236}">
                            <a16:creationId xmlns:a16="http://schemas.microsoft.com/office/drawing/2014/main" id="{5B792364-37CC-4E4F-84D0-2E6F37E5CB8D}"/>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53" name="Arc 4">
                        <a:extLst>
                          <a:ext uri="{FF2B5EF4-FFF2-40B4-BE49-F238E27FC236}">
                            <a16:creationId xmlns:a16="http://schemas.microsoft.com/office/drawing/2014/main" id="{43CA0CED-89E9-C112-0A53-956A46BA4405}"/>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31" name="Group 2">
                      <a:extLst>
                        <a:ext uri="{FF2B5EF4-FFF2-40B4-BE49-F238E27FC236}">
                          <a16:creationId xmlns:a16="http://schemas.microsoft.com/office/drawing/2014/main" id="{A8BB9D98-78D6-B850-BD7A-548C36E36E5B}"/>
                        </a:ext>
                      </a:extLst>
                    </p:cNvPr>
                    <p:cNvGrpSpPr>
                      <a:grpSpLocks/>
                    </p:cNvGrpSpPr>
                    <p:nvPr/>
                  </p:nvGrpSpPr>
                  <p:grpSpPr bwMode="auto">
                    <a:xfrm>
                      <a:off x="4953000" y="4267200"/>
                      <a:ext cx="609600" cy="304800"/>
                      <a:chOff x="4635" y="2880"/>
                      <a:chExt cx="1650" cy="1290"/>
                    </a:xfrm>
                  </p:grpSpPr>
                  <p:sp>
                    <p:nvSpPr>
                      <p:cNvPr id="69750" name="Oval 3">
                        <a:extLst>
                          <a:ext uri="{FF2B5EF4-FFF2-40B4-BE49-F238E27FC236}">
                            <a16:creationId xmlns:a16="http://schemas.microsoft.com/office/drawing/2014/main" id="{A5A114E2-F57A-8705-6AA3-E97783914C29}"/>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51" name="Arc 4">
                        <a:extLst>
                          <a:ext uri="{FF2B5EF4-FFF2-40B4-BE49-F238E27FC236}">
                            <a16:creationId xmlns:a16="http://schemas.microsoft.com/office/drawing/2014/main" id="{640F6662-31E5-4AD8-9B87-0E277C6CD586}"/>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32" name="Group 2">
                      <a:extLst>
                        <a:ext uri="{FF2B5EF4-FFF2-40B4-BE49-F238E27FC236}">
                          <a16:creationId xmlns:a16="http://schemas.microsoft.com/office/drawing/2014/main" id="{4CE2FFC1-659C-8DA3-1AA8-3EA1735C90C3}"/>
                        </a:ext>
                      </a:extLst>
                    </p:cNvPr>
                    <p:cNvGrpSpPr>
                      <a:grpSpLocks/>
                    </p:cNvGrpSpPr>
                    <p:nvPr/>
                  </p:nvGrpSpPr>
                  <p:grpSpPr bwMode="auto">
                    <a:xfrm>
                      <a:off x="3962400" y="4648200"/>
                      <a:ext cx="609600" cy="304800"/>
                      <a:chOff x="4635" y="2880"/>
                      <a:chExt cx="1650" cy="1290"/>
                    </a:xfrm>
                  </p:grpSpPr>
                  <p:sp>
                    <p:nvSpPr>
                      <p:cNvPr id="69748" name="Oval 3">
                        <a:extLst>
                          <a:ext uri="{FF2B5EF4-FFF2-40B4-BE49-F238E27FC236}">
                            <a16:creationId xmlns:a16="http://schemas.microsoft.com/office/drawing/2014/main" id="{38A63825-3B7A-AFE5-2147-83DA4776FCA9}"/>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49" name="Arc 4">
                        <a:extLst>
                          <a:ext uri="{FF2B5EF4-FFF2-40B4-BE49-F238E27FC236}">
                            <a16:creationId xmlns:a16="http://schemas.microsoft.com/office/drawing/2014/main" id="{0017529F-4222-805B-C12C-BF60F99D6532}"/>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33" name="Group 2">
                      <a:extLst>
                        <a:ext uri="{FF2B5EF4-FFF2-40B4-BE49-F238E27FC236}">
                          <a16:creationId xmlns:a16="http://schemas.microsoft.com/office/drawing/2014/main" id="{90755A7E-E672-7C08-FB3A-04EF5A9EB7F2}"/>
                        </a:ext>
                      </a:extLst>
                    </p:cNvPr>
                    <p:cNvGrpSpPr>
                      <a:grpSpLocks/>
                    </p:cNvGrpSpPr>
                    <p:nvPr/>
                  </p:nvGrpSpPr>
                  <p:grpSpPr bwMode="auto">
                    <a:xfrm>
                      <a:off x="3429000" y="4343400"/>
                      <a:ext cx="609600" cy="304800"/>
                      <a:chOff x="4635" y="2880"/>
                      <a:chExt cx="1650" cy="1290"/>
                    </a:xfrm>
                  </p:grpSpPr>
                  <p:sp>
                    <p:nvSpPr>
                      <p:cNvPr id="69746" name="Oval 3">
                        <a:extLst>
                          <a:ext uri="{FF2B5EF4-FFF2-40B4-BE49-F238E27FC236}">
                            <a16:creationId xmlns:a16="http://schemas.microsoft.com/office/drawing/2014/main" id="{3F1B9DD8-0E17-A112-DA7F-631A6891B190}"/>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47" name="Arc 4">
                        <a:extLst>
                          <a:ext uri="{FF2B5EF4-FFF2-40B4-BE49-F238E27FC236}">
                            <a16:creationId xmlns:a16="http://schemas.microsoft.com/office/drawing/2014/main" id="{4498798A-DBFB-79DB-2DB3-5D66D736431A}"/>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34" name="Group 2">
                      <a:extLst>
                        <a:ext uri="{FF2B5EF4-FFF2-40B4-BE49-F238E27FC236}">
                          <a16:creationId xmlns:a16="http://schemas.microsoft.com/office/drawing/2014/main" id="{C6C4445B-81C8-97B0-D67C-9E3B4449CED0}"/>
                        </a:ext>
                      </a:extLst>
                    </p:cNvPr>
                    <p:cNvGrpSpPr>
                      <a:grpSpLocks/>
                    </p:cNvGrpSpPr>
                    <p:nvPr/>
                  </p:nvGrpSpPr>
                  <p:grpSpPr bwMode="auto">
                    <a:xfrm>
                      <a:off x="4114800" y="4191000"/>
                      <a:ext cx="609600" cy="304800"/>
                      <a:chOff x="4635" y="2880"/>
                      <a:chExt cx="1650" cy="1290"/>
                    </a:xfrm>
                  </p:grpSpPr>
                  <p:sp>
                    <p:nvSpPr>
                      <p:cNvPr id="69744" name="Oval 3">
                        <a:extLst>
                          <a:ext uri="{FF2B5EF4-FFF2-40B4-BE49-F238E27FC236}">
                            <a16:creationId xmlns:a16="http://schemas.microsoft.com/office/drawing/2014/main" id="{C7992329-D215-A290-8320-A92B502CA8A7}"/>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45" name="Arc 4">
                        <a:extLst>
                          <a:ext uri="{FF2B5EF4-FFF2-40B4-BE49-F238E27FC236}">
                            <a16:creationId xmlns:a16="http://schemas.microsoft.com/office/drawing/2014/main" id="{32089A23-C3B8-F924-EA7C-92800501B009}"/>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35" name="Group 2">
                      <a:extLst>
                        <a:ext uri="{FF2B5EF4-FFF2-40B4-BE49-F238E27FC236}">
                          <a16:creationId xmlns:a16="http://schemas.microsoft.com/office/drawing/2014/main" id="{43935236-D04A-0409-D202-1F0C44D656CA}"/>
                        </a:ext>
                      </a:extLst>
                    </p:cNvPr>
                    <p:cNvGrpSpPr>
                      <a:grpSpLocks/>
                    </p:cNvGrpSpPr>
                    <p:nvPr/>
                  </p:nvGrpSpPr>
                  <p:grpSpPr bwMode="auto">
                    <a:xfrm>
                      <a:off x="2057400" y="4114800"/>
                      <a:ext cx="609600" cy="304800"/>
                      <a:chOff x="4635" y="2880"/>
                      <a:chExt cx="1650" cy="1290"/>
                    </a:xfrm>
                  </p:grpSpPr>
                  <p:sp>
                    <p:nvSpPr>
                      <p:cNvPr id="69742" name="Oval 3">
                        <a:extLst>
                          <a:ext uri="{FF2B5EF4-FFF2-40B4-BE49-F238E27FC236}">
                            <a16:creationId xmlns:a16="http://schemas.microsoft.com/office/drawing/2014/main" id="{9761A25C-C64D-37DA-36CA-042CB0E0E3A7}"/>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43" name="Arc 4">
                        <a:extLst>
                          <a:ext uri="{FF2B5EF4-FFF2-40B4-BE49-F238E27FC236}">
                            <a16:creationId xmlns:a16="http://schemas.microsoft.com/office/drawing/2014/main" id="{3BDC7515-90A3-A1EE-ED80-2763F3682FFA}"/>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36" name="Group 2">
                      <a:extLst>
                        <a:ext uri="{FF2B5EF4-FFF2-40B4-BE49-F238E27FC236}">
                          <a16:creationId xmlns:a16="http://schemas.microsoft.com/office/drawing/2014/main" id="{6023ECD0-5AB3-4EF4-9BE5-89A9F4AC9D17}"/>
                        </a:ext>
                      </a:extLst>
                    </p:cNvPr>
                    <p:cNvGrpSpPr>
                      <a:grpSpLocks/>
                    </p:cNvGrpSpPr>
                    <p:nvPr/>
                  </p:nvGrpSpPr>
                  <p:grpSpPr bwMode="auto">
                    <a:xfrm>
                      <a:off x="1371600" y="4724400"/>
                      <a:ext cx="609600" cy="304800"/>
                      <a:chOff x="4635" y="2880"/>
                      <a:chExt cx="1650" cy="1290"/>
                    </a:xfrm>
                  </p:grpSpPr>
                  <p:sp>
                    <p:nvSpPr>
                      <p:cNvPr id="69740" name="Oval 3">
                        <a:extLst>
                          <a:ext uri="{FF2B5EF4-FFF2-40B4-BE49-F238E27FC236}">
                            <a16:creationId xmlns:a16="http://schemas.microsoft.com/office/drawing/2014/main" id="{22C584C2-303C-97BD-2421-D8B2DA766764}"/>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41" name="Arc 4">
                        <a:extLst>
                          <a:ext uri="{FF2B5EF4-FFF2-40B4-BE49-F238E27FC236}">
                            <a16:creationId xmlns:a16="http://schemas.microsoft.com/office/drawing/2014/main" id="{DFD54452-806A-A85A-A4A0-AFF8580098AA}"/>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737" name="Group 2">
                      <a:extLst>
                        <a:ext uri="{FF2B5EF4-FFF2-40B4-BE49-F238E27FC236}">
                          <a16:creationId xmlns:a16="http://schemas.microsoft.com/office/drawing/2014/main" id="{4EF2DC59-2530-F244-70ED-9C8D06C117B9}"/>
                        </a:ext>
                      </a:extLst>
                    </p:cNvPr>
                    <p:cNvGrpSpPr>
                      <a:grpSpLocks/>
                    </p:cNvGrpSpPr>
                    <p:nvPr/>
                  </p:nvGrpSpPr>
                  <p:grpSpPr bwMode="auto">
                    <a:xfrm>
                      <a:off x="2667000" y="4419600"/>
                      <a:ext cx="609600" cy="304800"/>
                      <a:chOff x="4635" y="2880"/>
                      <a:chExt cx="1650" cy="1290"/>
                    </a:xfrm>
                  </p:grpSpPr>
                  <p:sp>
                    <p:nvSpPr>
                      <p:cNvPr id="69738" name="Oval 3">
                        <a:extLst>
                          <a:ext uri="{FF2B5EF4-FFF2-40B4-BE49-F238E27FC236}">
                            <a16:creationId xmlns:a16="http://schemas.microsoft.com/office/drawing/2014/main" id="{ABBC3C3C-94D0-16B7-5230-F4FE6EF40566}"/>
                          </a:ext>
                        </a:extLst>
                      </p:cNvPr>
                      <p:cNvSpPr>
                        <a:spLocks noChangeArrowheads="1"/>
                      </p:cNvSpPr>
                      <p:nvPr/>
                    </p:nvSpPr>
                    <p:spPr bwMode="auto">
                      <a:xfrm>
                        <a:off x="4635" y="2880"/>
                        <a:ext cx="1650" cy="1290"/>
                      </a:xfrm>
                      <a:prstGeom prst="ellipse">
                        <a:avLst/>
                      </a:prstGeom>
                      <a:solidFill>
                        <a:srgbClr val="FF0000"/>
                      </a:solidFill>
                      <a:ln w="9525">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69739" name="Arc 4">
                        <a:extLst>
                          <a:ext uri="{FF2B5EF4-FFF2-40B4-BE49-F238E27FC236}">
                            <a16:creationId xmlns:a16="http://schemas.microsoft.com/office/drawing/2014/main" id="{98E48525-ED2E-51F7-7286-55CA02EA8725}"/>
                          </a:ext>
                        </a:extLst>
                      </p:cNvPr>
                      <p:cNvSpPr>
                        <a:spLocks/>
                      </p:cNvSpPr>
                      <p:nvPr/>
                    </p:nvSpPr>
                    <p:spPr bwMode="auto">
                      <a:xfrm rot="6775975">
                        <a:off x="5146" y="3121"/>
                        <a:ext cx="554" cy="883"/>
                      </a:xfrm>
                      <a:custGeom>
                        <a:avLst/>
                        <a:gdLst>
                          <a:gd name="T0" fmla="*/ 0 w 21546"/>
                          <a:gd name="T1" fmla="*/ 0 h 20497"/>
                          <a:gd name="T2" fmla="*/ 0 w 21546"/>
                          <a:gd name="T3" fmla="*/ 0 h 20497"/>
                          <a:gd name="T4" fmla="*/ 0 w 21546"/>
                          <a:gd name="T5" fmla="*/ 0 h 20497"/>
                          <a:gd name="T6" fmla="*/ 0 60000 65536"/>
                          <a:gd name="T7" fmla="*/ 0 60000 65536"/>
                          <a:gd name="T8" fmla="*/ 0 60000 65536"/>
                          <a:gd name="T9" fmla="*/ 0 w 21546"/>
                          <a:gd name="T10" fmla="*/ 0 h 20497"/>
                          <a:gd name="T11" fmla="*/ 21546 w 21546"/>
                          <a:gd name="T12" fmla="*/ 20497 h 20497"/>
                        </a:gdLst>
                        <a:ahLst/>
                        <a:cxnLst>
                          <a:cxn ang="T6">
                            <a:pos x="T0" y="T1"/>
                          </a:cxn>
                          <a:cxn ang="T7">
                            <a:pos x="T2" y="T3"/>
                          </a:cxn>
                          <a:cxn ang="T8">
                            <a:pos x="T4" y="T5"/>
                          </a:cxn>
                        </a:cxnLst>
                        <a:rect l="T9" t="T10" r="T11" b="T12"/>
                        <a:pathLst>
                          <a:path w="21546" h="20497" fill="none" extrusionOk="0">
                            <a:moveTo>
                              <a:pt x="6814" y="0"/>
                            </a:moveTo>
                            <a:cubicBezTo>
                              <a:pt x="15112" y="2758"/>
                              <a:pt x="20927" y="10247"/>
                              <a:pt x="21545" y="18970"/>
                            </a:cubicBezTo>
                          </a:path>
                          <a:path w="21546" h="20497" stroke="0" extrusionOk="0">
                            <a:moveTo>
                              <a:pt x="6814" y="0"/>
                            </a:moveTo>
                            <a:cubicBezTo>
                              <a:pt x="15112" y="2758"/>
                              <a:pt x="20927" y="10247"/>
                              <a:pt x="21545" y="18970"/>
                            </a:cubicBezTo>
                            <a:lnTo>
                              <a:pt x="0" y="2049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69714" name="Group 191">
                  <a:extLst>
                    <a:ext uri="{FF2B5EF4-FFF2-40B4-BE49-F238E27FC236}">
                      <a16:creationId xmlns:a16="http://schemas.microsoft.com/office/drawing/2014/main" id="{593B2B0C-79C5-D72C-2DA3-0B38407F5FC4}"/>
                    </a:ext>
                  </a:extLst>
                </p:cNvPr>
                <p:cNvGrpSpPr>
                  <a:grpSpLocks/>
                </p:cNvGrpSpPr>
                <p:nvPr/>
              </p:nvGrpSpPr>
              <p:grpSpPr bwMode="auto">
                <a:xfrm>
                  <a:off x="3505200" y="4419600"/>
                  <a:ext cx="3810000" cy="990600"/>
                  <a:chOff x="3505200" y="4419600"/>
                  <a:chExt cx="3810000" cy="990600"/>
                </a:xfrm>
              </p:grpSpPr>
              <p:sp>
                <p:nvSpPr>
                  <p:cNvPr id="444" name="Oval 443">
                    <a:extLst>
                      <a:ext uri="{FF2B5EF4-FFF2-40B4-BE49-F238E27FC236}">
                        <a16:creationId xmlns:a16="http://schemas.microsoft.com/office/drawing/2014/main" id="{8067776F-FD1B-9011-7433-7CCA1DDADE32}"/>
                      </a:ext>
                    </a:extLst>
                  </p:cNvPr>
                  <p:cNvSpPr/>
                  <p:nvPr/>
                </p:nvSpPr>
                <p:spPr>
                  <a:xfrm>
                    <a:off x="4191518" y="4879556"/>
                    <a:ext cx="150327" cy="14970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5" name="Oval 444">
                    <a:extLst>
                      <a:ext uri="{FF2B5EF4-FFF2-40B4-BE49-F238E27FC236}">
                        <a16:creationId xmlns:a16="http://schemas.microsoft.com/office/drawing/2014/main" id="{D34058AF-1C5B-731C-19A9-C35CCE113BE3}"/>
                      </a:ext>
                    </a:extLst>
                  </p:cNvPr>
                  <p:cNvSpPr/>
                  <p:nvPr/>
                </p:nvSpPr>
                <p:spPr>
                  <a:xfrm>
                    <a:off x="5181600" y="4552645"/>
                    <a:ext cx="152919" cy="9776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6" name="Oval 445">
                    <a:extLst>
                      <a:ext uri="{FF2B5EF4-FFF2-40B4-BE49-F238E27FC236}">
                        <a16:creationId xmlns:a16="http://schemas.microsoft.com/office/drawing/2014/main" id="{E3A31722-EA64-94F8-DA3D-BB135B74FBC1}"/>
                      </a:ext>
                    </a:extLst>
                  </p:cNvPr>
                  <p:cNvSpPr/>
                  <p:nvPr/>
                </p:nvSpPr>
                <p:spPr>
                  <a:xfrm>
                    <a:off x="7161763" y="4879556"/>
                    <a:ext cx="152919" cy="14970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7" name="Oval 446">
                    <a:extLst>
                      <a:ext uri="{FF2B5EF4-FFF2-40B4-BE49-F238E27FC236}">
                        <a16:creationId xmlns:a16="http://schemas.microsoft.com/office/drawing/2014/main" id="{2BC7DC54-B868-ABCB-7DFB-136CA108F312}"/>
                      </a:ext>
                    </a:extLst>
                  </p:cNvPr>
                  <p:cNvSpPr/>
                  <p:nvPr/>
                </p:nvSpPr>
                <p:spPr>
                  <a:xfrm>
                    <a:off x="4722846" y="4803174"/>
                    <a:ext cx="152918" cy="1497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8" name="Oval 447">
                    <a:extLst>
                      <a:ext uri="{FF2B5EF4-FFF2-40B4-BE49-F238E27FC236}">
                        <a16:creationId xmlns:a16="http://schemas.microsoft.com/office/drawing/2014/main" id="{B65750BB-0453-476F-6CD8-8675BA236BDB}"/>
                      </a:ext>
                    </a:extLst>
                  </p:cNvPr>
                  <p:cNvSpPr/>
                  <p:nvPr/>
                </p:nvSpPr>
                <p:spPr>
                  <a:xfrm>
                    <a:off x="3504682" y="5029262"/>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9" name="Oval 448">
                    <a:extLst>
                      <a:ext uri="{FF2B5EF4-FFF2-40B4-BE49-F238E27FC236}">
                        <a16:creationId xmlns:a16="http://schemas.microsoft.com/office/drawing/2014/main" id="{C6AF30C9-A891-4157-F4E8-9BA0F13A024A}"/>
                      </a:ext>
                    </a:extLst>
                  </p:cNvPr>
                  <p:cNvSpPr/>
                  <p:nvPr/>
                </p:nvSpPr>
                <p:spPr>
                  <a:xfrm>
                    <a:off x="6933682" y="4476265"/>
                    <a:ext cx="152919" cy="14359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 name="Oval 449">
                    <a:extLst>
                      <a:ext uri="{FF2B5EF4-FFF2-40B4-BE49-F238E27FC236}">
                        <a16:creationId xmlns:a16="http://schemas.microsoft.com/office/drawing/2014/main" id="{D3431E38-3B3A-ABFF-C244-70E48790D9FA}"/>
                      </a:ext>
                    </a:extLst>
                  </p:cNvPr>
                  <p:cNvSpPr/>
                  <p:nvPr/>
                </p:nvSpPr>
                <p:spPr>
                  <a:xfrm>
                    <a:off x="6171682" y="4726794"/>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1" name="Oval 450">
                    <a:extLst>
                      <a:ext uri="{FF2B5EF4-FFF2-40B4-BE49-F238E27FC236}">
                        <a16:creationId xmlns:a16="http://schemas.microsoft.com/office/drawing/2014/main" id="{C7F5A7F0-E6C4-90C2-9E82-21C69FD79B8E}"/>
                      </a:ext>
                    </a:extLst>
                  </p:cNvPr>
                  <p:cNvSpPr/>
                  <p:nvPr/>
                </p:nvSpPr>
                <p:spPr>
                  <a:xfrm>
                    <a:off x="6705600" y="5029262"/>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2" name="Oval 451">
                    <a:extLst>
                      <a:ext uri="{FF2B5EF4-FFF2-40B4-BE49-F238E27FC236}">
                        <a16:creationId xmlns:a16="http://schemas.microsoft.com/office/drawing/2014/main" id="{7228EF89-DF33-54D9-E307-F6855D796642}"/>
                      </a:ext>
                    </a:extLst>
                  </p:cNvPr>
                  <p:cNvSpPr/>
                  <p:nvPr/>
                </p:nvSpPr>
                <p:spPr>
                  <a:xfrm>
                    <a:off x="5409682" y="4879556"/>
                    <a:ext cx="152919" cy="14970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3" name="Oval 452">
                    <a:extLst>
                      <a:ext uri="{FF2B5EF4-FFF2-40B4-BE49-F238E27FC236}">
                        <a16:creationId xmlns:a16="http://schemas.microsoft.com/office/drawing/2014/main" id="{BFF91478-9359-7DBF-E0D6-B833E5E67DA8}"/>
                      </a:ext>
                    </a:extLst>
                  </p:cNvPr>
                  <p:cNvSpPr/>
                  <p:nvPr/>
                </p:nvSpPr>
                <p:spPr>
                  <a:xfrm>
                    <a:off x="5484846" y="5258406"/>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69659" name="Group 193">
                <a:extLst>
                  <a:ext uri="{FF2B5EF4-FFF2-40B4-BE49-F238E27FC236}">
                    <a16:creationId xmlns:a16="http://schemas.microsoft.com/office/drawing/2014/main" id="{2FCD4DEC-98C8-6CC7-F74D-CD1CAFA1631B}"/>
                  </a:ext>
                </a:extLst>
              </p:cNvPr>
              <p:cNvGrpSpPr>
                <a:grpSpLocks/>
              </p:cNvGrpSpPr>
              <p:nvPr/>
            </p:nvGrpSpPr>
            <p:grpSpPr bwMode="auto">
              <a:xfrm>
                <a:off x="3200400" y="1143000"/>
                <a:ext cx="2443906" cy="3490912"/>
                <a:chOff x="3200400" y="1143000"/>
                <a:chExt cx="2443906" cy="3490912"/>
              </a:xfrm>
            </p:grpSpPr>
            <p:grpSp>
              <p:nvGrpSpPr>
                <p:cNvPr id="69660" name="Group 184">
                  <a:extLst>
                    <a:ext uri="{FF2B5EF4-FFF2-40B4-BE49-F238E27FC236}">
                      <a16:creationId xmlns:a16="http://schemas.microsoft.com/office/drawing/2014/main" id="{1B3359B8-57CF-F2D3-16F2-69B3DD06B38E}"/>
                    </a:ext>
                  </a:extLst>
                </p:cNvPr>
                <p:cNvGrpSpPr>
                  <a:grpSpLocks/>
                </p:cNvGrpSpPr>
                <p:nvPr/>
              </p:nvGrpSpPr>
              <p:grpSpPr bwMode="auto">
                <a:xfrm>
                  <a:off x="3200400" y="1143000"/>
                  <a:ext cx="2443906" cy="3032947"/>
                  <a:chOff x="3200400" y="1143000"/>
                  <a:chExt cx="2443906" cy="3032947"/>
                </a:xfrm>
              </p:grpSpPr>
              <p:grpSp>
                <p:nvGrpSpPr>
                  <p:cNvPr id="69670" name="Group 142">
                    <a:extLst>
                      <a:ext uri="{FF2B5EF4-FFF2-40B4-BE49-F238E27FC236}">
                        <a16:creationId xmlns:a16="http://schemas.microsoft.com/office/drawing/2014/main" id="{92018424-4247-41DD-4A82-E9760A5CBD95}"/>
                      </a:ext>
                    </a:extLst>
                  </p:cNvPr>
                  <p:cNvGrpSpPr>
                    <a:grpSpLocks/>
                  </p:cNvGrpSpPr>
                  <p:nvPr/>
                </p:nvGrpSpPr>
                <p:grpSpPr bwMode="auto">
                  <a:xfrm>
                    <a:off x="3276600" y="1752600"/>
                    <a:ext cx="2209800" cy="2286000"/>
                    <a:chOff x="3429000" y="1524000"/>
                    <a:chExt cx="2209800" cy="2286000"/>
                  </a:xfrm>
                </p:grpSpPr>
                <p:grpSp>
                  <p:nvGrpSpPr>
                    <p:cNvPr id="69672" name="Group 171">
                      <a:extLst>
                        <a:ext uri="{FF2B5EF4-FFF2-40B4-BE49-F238E27FC236}">
                          <a16:creationId xmlns:a16="http://schemas.microsoft.com/office/drawing/2014/main" id="{54CACB4D-D73E-FE21-6F5F-95CDDE1397FF}"/>
                        </a:ext>
                      </a:extLst>
                    </p:cNvPr>
                    <p:cNvGrpSpPr>
                      <a:grpSpLocks/>
                    </p:cNvGrpSpPr>
                    <p:nvPr/>
                  </p:nvGrpSpPr>
                  <p:grpSpPr bwMode="auto">
                    <a:xfrm>
                      <a:off x="3429000" y="1524000"/>
                      <a:ext cx="2209800" cy="1828800"/>
                      <a:chOff x="3429000" y="1524000"/>
                      <a:chExt cx="2209800" cy="1828800"/>
                    </a:xfrm>
                  </p:grpSpPr>
                  <p:sp>
                    <p:nvSpPr>
                      <p:cNvPr id="410" name="Oval 409">
                        <a:extLst>
                          <a:ext uri="{FF2B5EF4-FFF2-40B4-BE49-F238E27FC236}">
                            <a16:creationId xmlns:a16="http://schemas.microsoft.com/office/drawing/2014/main" id="{FADBA955-6C33-7165-EC56-2A66B8CA5EC9}"/>
                          </a:ext>
                        </a:extLst>
                      </p:cNvPr>
                      <p:cNvSpPr/>
                      <p:nvPr/>
                    </p:nvSpPr>
                    <p:spPr>
                      <a:xfrm>
                        <a:off x="3810001" y="2897249"/>
                        <a:ext cx="152919" cy="14970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 name="Oval 410">
                        <a:extLst>
                          <a:ext uri="{FF2B5EF4-FFF2-40B4-BE49-F238E27FC236}">
                            <a16:creationId xmlns:a16="http://schemas.microsoft.com/office/drawing/2014/main" id="{BD7F822C-7710-16D0-D271-31A3BC0C14BF}"/>
                          </a:ext>
                        </a:extLst>
                      </p:cNvPr>
                      <p:cNvSpPr/>
                      <p:nvPr/>
                    </p:nvSpPr>
                    <p:spPr>
                      <a:xfrm>
                        <a:off x="4572001" y="2897249"/>
                        <a:ext cx="152919" cy="14970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2" name="Oval 411">
                        <a:extLst>
                          <a:ext uri="{FF2B5EF4-FFF2-40B4-BE49-F238E27FC236}">
                            <a16:creationId xmlns:a16="http://schemas.microsoft.com/office/drawing/2014/main" id="{36F48AD4-B677-AB5E-F571-E62B3833E605}"/>
                          </a:ext>
                        </a:extLst>
                      </p:cNvPr>
                      <p:cNvSpPr/>
                      <p:nvPr/>
                    </p:nvSpPr>
                    <p:spPr>
                      <a:xfrm>
                        <a:off x="4496839" y="2209820"/>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3" name="Oval 412">
                        <a:extLst>
                          <a:ext uri="{FF2B5EF4-FFF2-40B4-BE49-F238E27FC236}">
                            <a16:creationId xmlns:a16="http://schemas.microsoft.com/office/drawing/2014/main" id="{860537BE-793B-EED4-61A5-1D4F2B380F39}"/>
                          </a:ext>
                        </a:extLst>
                      </p:cNvPr>
                      <p:cNvSpPr/>
                      <p:nvPr/>
                    </p:nvSpPr>
                    <p:spPr>
                      <a:xfrm>
                        <a:off x="4268757" y="2591726"/>
                        <a:ext cx="150327"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4" name="Oval 413">
                        <a:extLst>
                          <a:ext uri="{FF2B5EF4-FFF2-40B4-BE49-F238E27FC236}">
                            <a16:creationId xmlns:a16="http://schemas.microsoft.com/office/drawing/2014/main" id="{34751F55-A663-F38C-D1D5-3B7FDDFA9DDF}"/>
                          </a:ext>
                        </a:extLst>
                      </p:cNvPr>
                      <p:cNvSpPr/>
                      <p:nvPr/>
                    </p:nvSpPr>
                    <p:spPr>
                      <a:xfrm>
                        <a:off x="3581919" y="2591726"/>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5" name="Oval 414">
                        <a:extLst>
                          <a:ext uri="{FF2B5EF4-FFF2-40B4-BE49-F238E27FC236}">
                            <a16:creationId xmlns:a16="http://schemas.microsoft.com/office/drawing/2014/main" id="{4F4D535E-8B82-AD89-8B10-AE6879B1B26C}"/>
                          </a:ext>
                        </a:extLst>
                      </p:cNvPr>
                      <p:cNvSpPr/>
                      <p:nvPr/>
                    </p:nvSpPr>
                    <p:spPr>
                      <a:xfrm>
                        <a:off x="5105920" y="2286202"/>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6" name="Oval 415">
                        <a:extLst>
                          <a:ext uri="{FF2B5EF4-FFF2-40B4-BE49-F238E27FC236}">
                            <a16:creationId xmlns:a16="http://schemas.microsoft.com/office/drawing/2014/main" id="{F10A3BAF-0144-6B85-2B4D-62D894A79AAB}"/>
                          </a:ext>
                        </a:extLst>
                      </p:cNvPr>
                      <p:cNvSpPr/>
                      <p:nvPr/>
                    </p:nvSpPr>
                    <p:spPr>
                      <a:xfrm>
                        <a:off x="3885165" y="2133440"/>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7" name="Oval 416">
                        <a:extLst>
                          <a:ext uri="{FF2B5EF4-FFF2-40B4-BE49-F238E27FC236}">
                            <a16:creationId xmlns:a16="http://schemas.microsoft.com/office/drawing/2014/main" id="{1FEB9C21-0649-F150-E652-9B8A7AFD32CD}"/>
                          </a:ext>
                        </a:extLst>
                      </p:cNvPr>
                      <p:cNvSpPr/>
                      <p:nvPr/>
                    </p:nvSpPr>
                    <p:spPr>
                      <a:xfrm>
                        <a:off x="4877838" y="2591726"/>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8" name="Oval 417">
                        <a:extLst>
                          <a:ext uri="{FF2B5EF4-FFF2-40B4-BE49-F238E27FC236}">
                            <a16:creationId xmlns:a16="http://schemas.microsoft.com/office/drawing/2014/main" id="{046A702C-2A04-9F13-E9F3-344308296328}"/>
                          </a:ext>
                        </a:extLst>
                      </p:cNvPr>
                      <p:cNvSpPr/>
                      <p:nvPr/>
                    </p:nvSpPr>
                    <p:spPr>
                      <a:xfrm>
                        <a:off x="5183675" y="2744488"/>
                        <a:ext cx="150327"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 name="Oval 418">
                        <a:extLst>
                          <a:ext uri="{FF2B5EF4-FFF2-40B4-BE49-F238E27FC236}">
                            <a16:creationId xmlns:a16="http://schemas.microsoft.com/office/drawing/2014/main" id="{CFF3BBEE-59E8-F582-7648-829C17AD9794}"/>
                          </a:ext>
                        </a:extLst>
                      </p:cNvPr>
                      <p:cNvSpPr/>
                      <p:nvPr/>
                    </p:nvSpPr>
                    <p:spPr>
                      <a:xfrm>
                        <a:off x="4496839" y="1830971"/>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0" name="Oval 419">
                        <a:extLst>
                          <a:ext uri="{FF2B5EF4-FFF2-40B4-BE49-F238E27FC236}">
                            <a16:creationId xmlns:a16="http://schemas.microsoft.com/office/drawing/2014/main" id="{4373998E-8715-9CB1-20A3-9144247579A6}"/>
                          </a:ext>
                        </a:extLst>
                      </p:cNvPr>
                      <p:cNvSpPr/>
                      <p:nvPr/>
                    </p:nvSpPr>
                    <p:spPr>
                      <a:xfrm>
                        <a:off x="5334002" y="2515344"/>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1" name="Oval 420">
                        <a:extLst>
                          <a:ext uri="{FF2B5EF4-FFF2-40B4-BE49-F238E27FC236}">
                            <a16:creationId xmlns:a16="http://schemas.microsoft.com/office/drawing/2014/main" id="{EEAF4924-DEF1-F08F-FA72-D05D2F7DC232}"/>
                          </a:ext>
                        </a:extLst>
                      </p:cNvPr>
                      <p:cNvSpPr/>
                      <p:nvPr/>
                    </p:nvSpPr>
                    <p:spPr>
                      <a:xfrm>
                        <a:off x="4038083" y="1830971"/>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2" name="Oval 421">
                        <a:extLst>
                          <a:ext uri="{FF2B5EF4-FFF2-40B4-BE49-F238E27FC236}">
                            <a16:creationId xmlns:a16="http://schemas.microsoft.com/office/drawing/2014/main" id="{74CC27B4-DC29-CB6E-A407-991F8E15B93A}"/>
                          </a:ext>
                        </a:extLst>
                      </p:cNvPr>
                      <p:cNvSpPr/>
                      <p:nvPr/>
                    </p:nvSpPr>
                    <p:spPr>
                      <a:xfrm>
                        <a:off x="4572001" y="2515344"/>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3" name="Oval 422">
                        <a:extLst>
                          <a:ext uri="{FF2B5EF4-FFF2-40B4-BE49-F238E27FC236}">
                            <a16:creationId xmlns:a16="http://schemas.microsoft.com/office/drawing/2014/main" id="{8EB44F2C-AE23-20D7-AC2C-ACF7EC13CD79}"/>
                          </a:ext>
                        </a:extLst>
                      </p:cNvPr>
                      <p:cNvSpPr/>
                      <p:nvPr/>
                    </p:nvSpPr>
                    <p:spPr>
                      <a:xfrm>
                        <a:off x="4191002" y="2209820"/>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4" name="Oval 423">
                        <a:extLst>
                          <a:ext uri="{FF2B5EF4-FFF2-40B4-BE49-F238E27FC236}">
                            <a16:creationId xmlns:a16="http://schemas.microsoft.com/office/drawing/2014/main" id="{E92CF48A-626B-CF3E-A0CE-96D778F7BED7}"/>
                          </a:ext>
                        </a:extLst>
                      </p:cNvPr>
                      <p:cNvSpPr/>
                      <p:nvPr/>
                    </p:nvSpPr>
                    <p:spPr>
                      <a:xfrm>
                        <a:off x="4877838" y="2970575"/>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5" name="Oval 424">
                        <a:extLst>
                          <a:ext uri="{FF2B5EF4-FFF2-40B4-BE49-F238E27FC236}">
                            <a16:creationId xmlns:a16="http://schemas.microsoft.com/office/drawing/2014/main" id="{3E815D90-6F4D-0191-7B1B-397328A7A9CD}"/>
                          </a:ext>
                        </a:extLst>
                      </p:cNvPr>
                      <p:cNvSpPr/>
                      <p:nvPr/>
                    </p:nvSpPr>
                    <p:spPr>
                      <a:xfrm>
                        <a:off x="4649756" y="1525447"/>
                        <a:ext cx="150327"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6" name="Oval 425">
                        <a:extLst>
                          <a:ext uri="{FF2B5EF4-FFF2-40B4-BE49-F238E27FC236}">
                            <a16:creationId xmlns:a16="http://schemas.microsoft.com/office/drawing/2014/main" id="{D96DA0FE-17B0-778E-A421-E7FFE956519D}"/>
                          </a:ext>
                        </a:extLst>
                      </p:cNvPr>
                      <p:cNvSpPr/>
                      <p:nvPr/>
                    </p:nvSpPr>
                    <p:spPr>
                      <a:xfrm>
                        <a:off x="4800083" y="1907353"/>
                        <a:ext cx="152919" cy="14970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7" name="Oval 426">
                        <a:extLst>
                          <a:ext uri="{FF2B5EF4-FFF2-40B4-BE49-F238E27FC236}">
                            <a16:creationId xmlns:a16="http://schemas.microsoft.com/office/drawing/2014/main" id="{1EF8C957-512F-0B4C-78FD-F0A182D87BA6}"/>
                          </a:ext>
                        </a:extLst>
                      </p:cNvPr>
                      <p:cNvSpPr/>
                      <p:nvPr/>
                    </p:nvSpPr>
                    <p:spPr>
                      <a:xfrm>
                        <a:off x="3962920" y="2438964"/>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8" name="Oval 427">
                        <a:extLst>
                          <a:ext uri="{FF2B5EF4-FFF2-40B4-BE49-F238E27FC236}">
                            <a16:creationId xmlns:a16="http://schemas.microsoft.com/office/drawing/2014/main" id="{F1DE36E8-81A1-A2A9-E8C4-5A4F24FB0432}"/>
                          </a:ext>
                        </a:extLst>
                      </p:cNvPr>
                      <p:cNvSpPr/>
                      <p:nvPr/>
                    </p:nvSpPr>
                    <p:spPr>
                      <a:xfrm>
                        <a:off x="5334002" y="2897249"/>
                        <a:ext cx="152919" cy="14970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9" name="Oval 428">
                        <a:extLst>
                          <a:ext uri="{FF2B5EF4-FFF2-40B4-BE49-F238E27FC236}">
                            <a16:creationId xmlns:a16="http://schemas.microsoft.com/office/drawing/2014/main" id="{964B7F6B-A2BA-74FB-741F-0FBA299071B7}"/>
                          </a:ext>
                        </a:extLst>
                      </p:cNvPr>
                      <p:cNvSpPr/>
                      <p:nvPr/>
                    </p:nvSpPr>
                    <p:spPr>
                      <a:xfrm>
                        <a:off x="4115838" y="2820867"/>
                        <a:ext cx="152919" cy="1497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 name="Oval 429">
                        <a:extLst>
                          <a:ext uri="{FF2B5EF4-FFF2-40B4-BE49-F238E27FC236}">
                            <a16:creationId xmlns:a16="http://schemas.microsoft.com/office/drawing/2014/main" id="{9548D42E-292D-9D11-D57F-0A13A1DD257E}"/>
                          </a:ext>
                        </a:extLst>
                      </p:cNvPr>
                      <p:cNvSpPr/>
                      <p:nvPr/>
                    </p:nvSpPr>
                    <p:spPr>
                      <a:xfrm>
                        <a:off x="3581919" y="2286202"/>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1" name="Oval 430">
                        <a:extLst>
                          <a:ext uri="{FF2B5EF4-FFF2-40B4-BE49-F238E27FC236}">
                            <a16:creationId xmlns:a16="http://schemas.microsoft.com/office/drawing/2014/main" id="{FD6309D6-3C68-4915-49A1-480605E45A7D}"/>
                          </a:ext>
                        </a:extLst>
                      </p:cNvPr>
                      <p:cNvSpPr/>
                      <p:nvPr/>
                    </p:nvSpPr>
                    <p:spPr>
                      <a:xfrm>
                        <a:off x="3429002" y="2897249"/>
                        <a:ext cx="152918" cy="14970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2" name="Oval 431">
                        <a:extLst>
                          <a:ext uri="{FF2B5EF4-FFF2-40B4-BE49-F238E27FC236}">
                            <a16:creationId xmlns:a16="http://schemas.microsoft.com/office/drawing/2014/main" id="{8858FF9A-F128-2CA3-449A-6599A14A4F20}"/>
                          </a:ext>
                        </a:extLst>
                      </p:cNvPr>
                      <p:cNvSpPr/>
                      <p:nvPr/>
                    </p:nvSpPr>
                    <p:spPr>
                      <a:xfrm>
                        <a:off x="5486921" y="3046955"/>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3" name="Oval 432">
                        <a:extLst>
                          <a:ext uri="{FF2B5EF4-FFF2-40B4-BE49-F238E27FC236}">
                            <a16:creationId xmlns:a16="http://schemas.microsoft.com/office/drawing/2014/main" id="{D203C8D9-4938-7F2A-132F-1902D379C879}"/>
                          </a:ext>
                        </a:extLst>
                      </p:cNvPr>
                      <p:cNvSpPr/>
                      <p:nvPr/>
                    </p:nvSpPr>
                    <p:spPr>
                      <a:xfrm>
                        <a:off x="3581919" y="3123337"/>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4" name="Oval 433">
                        <a:extLst>
                          <a:ext uri="{FF2B5EF4-FFF2-40B4-BE49-F238E27FC236}">
                            <a16:creationId xmlns:a16="http://schemas.microsoft.com/office/drawing/2014/main" id="{91F900BD-2A73-CC30-3B3E-085B5676B6F3}"/>
                          </a:ext>
                        </a:extLst>
                      </p:cNvPr>
                      <p:cNvSpPr/>
                      <p:nvPr/>
                    </p:nvSpPr>
                    <p:spPr>
                      <a:xfrm>
                        <a:off x="5486921" y="2744488"/>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5" name="Oval 434">
                        <a:extLst>
                          <a:ext uri="{FF2B5EF4-FFF2-40B4-BE49-F238E27FC236}">
                            <a16:creationId xmlns:a16="http://schemas.microsoft.com/office/drawing/2014/main" id="{6F9FBB4A-CD46-F8DD-CD6B-678994FC47C0}"/>
                          </a:ext>
                        </a:extLst>
                      </p:cNvPr>
                      <p:cNvSpPr/>
                      <p:nvPr/>
                    </p:nvSpPr>
                    <p:spPr>
                      <a:xfrm>
                        <a:off x="4343920" y="2970575"/>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6" name="Oval 435">
                        <a:extLst>
                          <a:ext uri="{FF2B5EF4-FFF2-40B4-BE49-F238E27FC236}">
                            <a16:creationId xmlns:a16="http://schemas.microsoft.com/office/drawing/2014/main" id="{347A3D35-EFE6-DEF0-AE52-45DD30B8443A}"/>
                          </a:ext>
                        </a:extLst>
                      </p:cNvPr>
                      <p:cNvSpPr/>
                      <p:nvPr/>
                    </p:nvSpPr>
                    <p:spPr>
                      <a:xfrm>
                        <a:off x="4191002" y="1525447"/>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7" name="Oval 436">
                        <a:extLst>
                          <a:ext uri="{FF2B5EF4-FFF2-40B4-BE49-F238E27FC236}">
                            <a16:creationId xmlns:a16="http://schemas.microsoft.com/office/drawing/2014/main" id="{9EE1CE70-DDFB-35BD-8084-6A5432E36D17}"/>
                          </a:ext>
                        </a:extLst>
                      </p:cNvPr>
                      <p:cNvSpPr/>
                      <p:nvPr/>
                    </p:nvSpPr>
                    <p:spPr>
                      <a:xfrm>
                        <a:off x="3962920" y="3123337"/>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8" name="Oval 437">
                        <a:extLst>
                          <a:ext uri="{FF2B5EF4-FFF2-40B4-BE49-F238E27FC236}">
                            <a16:creationId xmlns:a16="http://schemas.microsoft.com/office/drawing/2014/main" id="{295F2528-A380-EC39-EECD-0977994194AB}"/>
                          </a:ext>
                        </a:extLst>
                      </p:cNvPr>
                      <p:cNvSpPr/>
                      <p:nvPr/>
                    </p:nvSpPr>
                    <p:spPr>
                      <a:xfrm>
                        <a:off x="4800083" y="2209820"/>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9" name="Oval 438">
                        <a:extLst>
                          <a:ext uri="{FF2B5EF4-FFF2-40B4-BE49-F238E27FC236}">
                            <a16:creationId xmlns:a16="http://schemas.microsoft.com/office/drawing/2014/main" id="{BE0A1AED-E93E-6FA4-4308-AB435B25D921}"/>
                          </a:ext>
                        </a:extLst>
                      </p:cNvPr>
                      <p:cNvSpPr/>
                      <p:nvPr/>
                    </p:nvSpPr>
                    <p:spPr>
                      <a:xfrm>
                        <a:off x="5105920" y="3046955"/>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 name="Oval 439">
                        <a:extLst>
                          <a:ext uri="{FF2B5EF4-FFF2-40B4-BE49-F238E27FC236}">
                            <a16:creationId xmlns:a16="http://schemas.microsoft.com/office/drawing/2014/main" id="{0CEDB630-1F99-D465-CE3B-2EAB2F30D66D}"/>
                          </a:ext>
                        </a:extLst>
                      </p:cNvPr>
                      <p:cNvSpPr/>
                      <p:nvPr/>
                    </p:nvSpPr>
                    <p:spPr>
                      <a:xfrm>
                        <a:off x="4268757" y="3199717"/>
                        <a:ext cx="150327"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1" name="Oval 440">
                        <a:extLst>
                          <a:ext uri="{FF2B5EF4-FFF2-40B4-BE49-F238E27FC236}">
                            <a16:creationId xmlns:a16="http://schemas.microsoft.com/office/drawing/2014/main" id="{61D8FF24-77F8-6647-4189-48FD32CFC1CC}"/>
                          </a:ext>
                        </a:extLst>
                      </p:cNvPr>
                      <p:cNvSpPr/>
                      <p:nvPr/>
                    </p:nvSpPr>
                    <p:spPr>
                      <a:xfrm>
                        <a:off x="4649756" y="3123337"/>
                        <a:ext cx="150327"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02" name="Oval 401">
                      <a:extLst>
                        <a:ext uri="{FF2B5EF4-FFF2-40B4-BE49-F238E27FC236}">
                          <a16:creationId xmlns:a16="http://schemas.microsoft.com/office/drawing/2014/main" id="{CDF4CCFE-631C-04FA-4888-C2E2CE780E9C}"/>
                        </a:ext>
                      </a:extLst>
                    </p:cNvPr>
                    <p:cNvSpPr/>
                    <p:nvPr/>
                  </p:nvSpPr>
                  <p:spPr>
                    <a:xfrm>
                      <a:off x="4649756" y="3658002"/>
                      <a:ext cx="150327"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3" name="Oval 402">
                      <a:extLst>
                        <a:ext uri="{FF2B5EF4-FFF2-40B4-BE49-F238E27FC236}">
                          <a16:creationId xmlns:a16="http://schemas.microsoft.com/office/drawing/2014/main" id="{BFCDE966-7715-82A9-5ADA-FFF8C12E48EC}"/>
                        </a:ext>
                      </a:extLst>
                    </p:cNvPr>
                    <p:cNvSpPr/>
                    <p:nvPr/>
                  </p:nvSpPr>
                  <p:spPr>
                    <a:xfrm>
                      <a:off x="4724920" y="3352479"/>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4" name="Oval 403">
                      <a:extLst>
                        <a:ext uri="{FF2B5EF4-FFF2-40B4-BE49-F238E27FC236}">
                          <a16:creationId xmlns:a16="http://schemas.microsoft.com/office/drawing/2014/main" id="{842AF9BC-F5D9-446C-7D71-8AB98F73C30A}"/>
                        </a:ext>
                      </a:extLst>
                    </p:cNvPr>
                    <p:cNvSpPr/>
                    <p:nvPr/>
                  </p:nvSpPr>
                  <p:spPr>
                    <a:xfrm>
                      <a:off x="4953002" y="3352479"/>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5" name="Oval 404">
                      <a:extLst>
                        <a:ext uri="{FF2B5EF4-FFF2-40B4-BE49-F238E27FC236}">
                          <a16:creationId xmlns:a16="http://schemas.microsoft.com/office/drawing/2014/main" id="{278E9507-FBD1-CAD9-0B96-783BD35F95A7}"/>
                        </a:ext>
                      </a:extLst>
                    </p:cNvPr>
                    <p:cNvSpPr/>
                    <p:nvPr/>
                  </p:nvSpPr>
                  <p:spPr>
                    <a:xfrm>
                      <a:off x="5258839" y="3352479"/>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6" name="Oval 405">
                      <a:extLst>
                        <a:ext uri="{FF2B5EF4-FFF2-40B4-BE49-F238E27FC236}">
                          <a16:creationId xmlns:a16="http://schemas.microsoft.com/office/drawing/2014/main" id="{62159C75-985D-8D93-BE9D-0262F55B9F64}"/>
                        </a:ext>
                      </a:extLst>
                    </p:cNvPr>
                    <p:cNvSpPr/>
                    <p:nvPr/>
                  </p:nvSpPr>
                  <p:spPr>
                    <a:xfrm>
                      <a:off x="4419084" y="3428860"/>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7" name="Oval 406">
                      <a:extLst>
                        <a:ext uri="{FF2B5EF4-FFF2-40B4-BE49-F238E27FC236}">
                          <a16:creationId xmlns:a16="http://schemas.microsoft.com/office/drawing/2014/main" id="{D5D1EB0D-81A3-4681-057B-5D827CCE83F4}"/>
                        </a:ext>
                      </a:extLst>
                    </p:cNvPr>
                    <p:cNvSpPr/>
                    <p:nvPr/>
                  </p:nvSpPr>
                  <p:spPr>
                    <a:xfrm>
                      <a:off x="4191002" y="3505240"/>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8" name="Oval 407">
                      <a:extLst>
                        <a:ext uri="{FF2B5EF4-FFF2-40B4-BE49-F238E27FC236}">
                          <a16:creationId xmlns:a16="http://schemas.microsoft.com/office/drawing/2014/main" id="{3BEA18CF-4061-F427-E8E0-BE83364AB5FB}"/>
                        </a:ext>
                      </a:extLst>
                    </p:cNvPr>
                    <p:cNvSpPr/>
                    <p:nvPr/>
                  </p:nvSpPr>
                  <p:spPr>
                    <a:xfrm>
                      <a:off x="3581919" y="3428860"/>
                      <a:ext cx="152919"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 name="Oval 408">
                      <a:extLst>
                        <a:ext uri="{FF2B5EF4-FFF2-40B4-BE49-F238E27FC236}">
                          <a16:creationId xmlns:a16="http://schemas.microsoft.com/office/drawing/2014/main" id="{CBB5B3EC-003D-B7A9-28AE-347DB7436B7D}"/>
                        </a:ext>
                      </a:extLst>
                    </p:cNvPr>
                    <p:cNvSpPr/>
                    <p:nvPr/>
                  </p:nvSpPr>
                  <p:spPr>
                    <a:xfrm>
                      <a:off x="3885165" y="3428860"/>
                      <a:ext cx="152918" cy="15276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9671" name="Freeform 48">
                    <a:extLst>
                      <a:ext uri="{FF2B5EF4-FFF2-40B4-BE49-F238E27FC236}">
                        <a16:creationId xmlns:a16="http://schemas.microsoft.com/office/drawing/2014/main" id="{6776BEA3-6105-843A-2272-16F570292CD7}"/>
                      </a:ext>
                    </a:extLst>
                  </p:cNvPr>
                  <p:cNvSpPr>
                    <a:spLocks/>
                  </p:cNvSpPr>
                  <p:nvPr/>
                </p:nvSpPr>
                <p:spPr bwMode="auto">
                  <a:xfrm>
                    <a:off x="3200400" y="1143000"/>
                    <a:ext cx="2443906" cy="3032947"/>
                  </a:xfrm>
                  <a:custGeom>
                    <a:avLst/>
                    <a:gdLst>
                      <a:gd name="T0" fmla="*/ 2147483647 w 1459"/>
                      <a:gd name="T1" fmla="*/ 0 h 1877"/>
                      <a:gd name="T2" fmla="*/ 2147483647 w 1459"/>
                      <a:gd name="T3" fmla="*/ 2147483647 h 1877"/>
                      <a:gd name="T4" fmla="*/ 2147483647 w 1459"/>
                      <a:gd name="T5" fmla="*/ 2147483647 h 1877"/>
                      <a:gd name="T6" fmla="*/ 2147483647 w 1459"/>
                      <a:gd name="T7" fmla="*/ 2147483647 h 1877"/>
                      <a:gd name="T8" fmla="*/ 2147483647 w 1459"/>
                      <a:gd name="T9" fmla="*/ 2147483647 h 1877"/>
                      <a:gd name="T10" fmla="*/ 2147483647 w 1459"/>
                      <a:gd name="T11" fmla="*/ 2147483647 h 1877"/>
                      <a:gd name="T12" fmla="*/ 2147483647 w 1459"/>
                      <a:gd name="T13" fmla="*/ 2147483647 h 1877"/>
                      <a:gd name="T14" fmla="*/ 2147483647 w 1459"/>
                      <a:gd name="T15" fmla="*/ 2147483647 h 1877"/>
                      <a:gd name="T16" fmla="*/ 2147483647 w 1459"/>
                      <a:gd name="T17" fmla="*/ 0 h 18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9"/>
                      <a:gd name="T28" fmla="*/ 0 h 1877"/>
                      <a:gd name="T29" fmla="*/ 1459 w 1459"/>
                      <a:gd name="T30" fmla="*/ 1877 h 18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9" h="1877">
                        <a:moveTo>
                          <a:pt x="372" y="0"/>
                        </a:moveTo>
                        <a:cubicBezTo>
                          <a:pt x="422" y="106"/>
                          <a:pt x="472" y="213"/>
                          <a:pt x="462" y="330"/>
                        </a:cubicBezTo>
                        <a:cubicBezTo>
                          <a:pt x="452" y="447"/>
                          <a:pt x="384" y="578"/>
                          <a:pt x="312" y="705"/>
                        </a:cubicBezTo>
                        <a:cubicBezTo>
                          <a:pt x="240" y="832"/>
                          <a:pt x="49" y="928"/>
                          <a:pt x="27" y="1095"/>
                        </a:cubicBezTo>
                        <a:cubicBezTo>
                          <a:pt x="5" y="1262"/>
                          <a:pt x="0" y="1593"/>
                          <a:pt x="177" y="1710"/>
                        </a:cubicBezTo>
                        <a:cubicBezTo>
                          <a:pt x="354" y="1827"/>
                          <a:pt x="882" y="1877"/>
                          <a:pt x="1092" y="1800"/>
                        </a:cubicBezTo>
                        <a:cubicBezTo>
                          <a:pt x="1302" y="1723"/>
                          <a:pt x="1459" y="1455"/>
                          <a:pt x="1437" y="1245"/>
                        </a:cubicBezTo>
                        <a:cubicBezTo>
                          <a:pt x="1415" y="1035"/>
                          <a:pt x="1032" y="747"/>
                          <a:pt x="957" y="540"/>
                        </a:cubicBezTo>
                        <a:cubicBezTo>
                          <a:pt x="882" y="333"/>
                          <a:pt x="982" y="90"/>
                          <a:pt x="987" y="0"/>
                        </a:cubicBezTo>
                      </a:path>
                    </a:pathLst>
                  </a:custGeom>
                  <a:noFill/>
                  <a:ln w="92075" cmpd="sng">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9661" name="Group 190">
                  <a:extLst>
                    <a:ext uri="{FF2B5EF4-FFF2-40B4-BE49-F238E27FC236}">
                      <a16:creationId xmlns:a16="http://schemas.microsoft.com/office/drawing/2014/main" id="{2FE48726-C365-6F03-F9CD-7D557EE52F76}"/>
                    </a:ext>
                  </a:extLst>
                </p:cNvPr>
                <p:cNvGrpSpPr>
                  <a:grpSpLocks/>
                </p:cNvGrpSpPr>
                <p:nvPr/>
              </p:nvGrpSpPr>
              <p:grpSpPr bwMode="auto">
                <a:xfrm>
                  <a:off x="3581400" y="3276600"/>
                  <a:ext cx="1449388" cy="1357312"/>
                  <a:chOff x="3581400" y="3276600"/>
                  <a:chExt cx="1449388" cy="1357312"/>
                </a:xfrm>
              </p:grpSpPr>
              <p:grpSp>
                <p:nvGrpSpPr>
                  <p:cNvPr id="69662" name="Group 186">
                    <a:extLst>
                      <a:ext uri="{FF2B5EF4-FFF2-40B4-BE49-F238E27FC236}">
                        <a16:creationId xmlns:a16="http://schemas.microsoft.com/office/drawing/2014/main" id="{3B9A822B-8BB6-9D5C-1F29-703E5476EE2B}"/>
                      </a:ext>
                    </a:extLst>
                  </p:cNvPr>
                  <p:cNvGrpSpPr>
                    <a:grpSpLocks/>
                  </p:cNvGrpSpPr>
                  <p:nvPr/>
                </p:nvGrpSpPr>
                <p:grpSpPr bwMode="auto">
                  <a:xfrm>
                    <a:off x="3733800" y="3276600"/>
                    <a:ext cx="1168126" cy="1357312"/>
                    <a:chOff x="9677400" y="2819400"/>
                    <a:chExt cx="1168126" cy="1357312"/>
                  </a:xfrm>
                </p:grpSpPr>
                <p:cxnSp>
                  <p:nvCxnSpPr>
                    <p:cNvPr id="69666" name="AutoShape 50">
                      <a:extLst>
                        <a:ext uri="{FF2B5EF4-FFF2-40B4-BE49-F238E27FC236}">
                          <a16:creationId xmlns:a16="http://schemas.microsoft.com/office/drawing/2014/main" id="{512A7671-072B-B2FB-716A-C2D6325FCC3F}"/>
                        </a:ext>
                      </a:extLst>
                    </p:cNvPr>
                    <p:cNvCxnSpPr>
                      <a:cxnSpLocks noChangeShapeType="1"/>
                    </p:cNvCxnSpPr>
                    <p:nvPr/>
                  </p:nvCxnSpPr>
                  <p:spPr bwMode="auto">
                    <a:xfrm flipH="1">
                      <a:off x="10820400" y="2819400"/>
                      <a:ext cx="25126" cy="135731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667" name="AutoShape 51">
                      <a:extLst>
                        <a:ext uri="{FF2B5EF4-FFF2-40B4-BE49-F238E27FC236}">
                          <a16:creationId xmlns:a16="http://schemas.microsoft.com/office/drawing/2014/main" id="{836D3DA3-BC4D-B385-1423-9C47CBEFC672}"/>
                        </a:ext>
                      </a:extLst>
                    </p:cNvPr>
                    <p:cNvCxnSpPr>
                      <a:cxnSpLocks noChangeShapeType="1"/>
                    </p:cNvCxnSpPr>
                    <p:nvPr/>
                  </p:nvCxnSpPr>
                  <p:spPr bwMode="auto">
                    <a:xfrm flipH="1">
                      <a:off x="10287000" y="2819400"/>
                      <a:ext cx="25126" cy="135731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668" name="AutoShape 52">
                      <a:extLst>
                        <a:ext uri="{FF2B5EF4-FFF2-40B4-BE49-F238E27FC236}">
                          <a16:creationId xmlns:a16="http://schemas.microsoft.com/office/drawing/2014/main" id="{2FF2CF73-29DA-0397-C6D8-8F878F59E890}"/>
                        </a:ext>
                      </a:extLst>
                    </p:cNvPr>
                    <p:cNvCxnSpPr>
                      <a:cxnSpLocks noChangeShapeType="1"/>
                    </p:cNvCxnSpPr>
                    <p:nvPr/>
                  </p:nvCxnSpPr>
                  <p:spPr bwMode="auto">
                    <a:xfrm rot="5400000">
                      <a:off x="9113838" y="3611562"/>
                      <a:ext cx="1128712" cy="1588"/>
                    </a:xfrm>
                    <a:prstGeom prst="straightConnector1">
                      <a:avLst/>
                    </a:prstGeom>
                    <a:noFill/>
                    <a:ln w="63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669" name="AutoShape 52">
                      <a:extLst>
                        <a:ext uri="{FF2B5EF4-FFF2-40B4-BE49-F238E27FC236}">
                          <a16:creationId xmlns:a16="http://schemas.microsoft.com/office/drawing/2014/main" id="{AC4EBAF1-F28D-C87B-962A-AF643AA707EB}"/>
                        </a:ext>
                      </a:extLst>
                    </p:cNvPr>
                    <p:cNvCxnSpPr>
                      <a:cxnSpLocks noChangeShapeType="1"/>
                    </p:cNvCxnSpPr>
                    <p:nvPr/>
                  </p:nvCxnSpPr>
                  <p:spPr bwMode="auto">
                    <a:xfrm rot="5400000">
                      <a:off x="9609138" y="3268662"/>
                      <a:ext cx="595312" cy="1588"/>
                    </a:xfrm>
                    <a:prstGeom prst="straightConnector1">
                      <a:avLst/>
                    </a:prstGeom>
                    <a:noFill/>
                    <a:ln w="6350">
                      <a:solidFill>
                        <a:srgbClr val="000000"/>
                      </a:solidFill>
                      <a:round/>
                      <a:headEnd/>
                      <a:tailEnd type="triangle" w="med" len="med"/>
                    </a:ln>
                    <a:extLst>
                      <a:ext uri="{909E8E84-426E-40DD-AFC4-6F175D3DCCD1}">
                        <a14:hiddenFill xmlns:a14="http://schemas.microsoft.com/office/drawing/2010/main">
                          <a:noFill/>
                        </a14:hiddenFill>
                      </a:ext>
                    </a:extLst>
                  </p:spPr>
                </p:cxnSp>
              </p:grpSp>
              <p:cxnSp>
                <p:nvCxnSpPr>
                  <p:cNvPr id="69663" name="AutoShape 52">
                    <a:extLst>
                      <a:ext uri="{FF2B5EF4-FFF2-40B4-BE49-F238E27FC236}">
                        <a16:creationId xmlns:a16="http://schemas.microsoft.com/office/drawing/2014/main" id="{16178B37-2D58-E0C0-370B-3D10ADD764CE}"/>
                      </a:ext>
                    </a:extLst>
                  </p:cNvPr>
                  <p:cNvCxnSpPr>
                    <a:cxnSpLocks noChangeShapeType="1"/>
                  </p:cNvCxnSpPr>
                  <p:nvPr/>
                </p:nvCxnSpPr>
                <p:spPr bwMode="auto">
                  <a:xfrm rot="5400000">
                    <a:off x="4732338" y="3649662"/>
                    <a:ext cx="595312" cy="1588"/>
                  </a:xfrm>
                  <a:prstGeom prst="straightConnector1">
                    <a:avLst/>
                  </a:prstGeom>
                  <a:noFill/>
                  <a:ln w="63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664" name="AutoShape 52">
                    <a:extLst>
                      <a:ext uri="{FF2B5EF4-FFF2-40B4-BE49-F238E27FC236}">
                        <a16:creationId xmlns:a16="http://schemas.microsoft.com/office/drawing/2014/main" id="{94C71781-869C-2AAC-64A4-4BF624D56BD2}"/>
                      </a:ext>
                    </a:extLst>
                  </p:cNvPr>
                  <p:cNvCxnSpPr>
                    <a:cxnSpLocks noChangeShapeType="1"/>
                  </p:cNvCxnSpPr>
                  <p:nvPr/>
                </p:nvCxnSpPr>
                <p:spPr bwMode="auto">
                  <a:xfrm rot="5400000">
                    <a:off x="3894138" y="3725862"/>
                    <a:ext cx="595312" cy="1588"/>
                  </a:xfrm>
                  <a:prstGeom prst="straightConnector1">
                    <a:avLst/>
                  </a:prstGeom>
                  <a:noFill/>
                  <a:ln w="63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9665" name="AutoShape 52">
                    <a:extLst>
                      <a:ext uri="{FF2B5EF4-FFF2-40B4-BE49-F238E27FC236}">
                        <a16:creationId xmlns:a16="http://schemas.microsoft.com/office/drawing/2014/main" id="{3B66F213-845E-E65C-9919-E42662EC99C3}"/>
                      </a:ext>
                    </a:extLst>
                  </p:cNvPr>
                  <p:cNvCxnSpPr>
                    <a:cxnSpLocks noChangeShapeType="1"/>
                  </p:cNvCxnSpPr>
                  <p:nvPr/>
                </p:nvCxnSpPr>
                <p:spPr bwMode="auto">
                  <a:xfrm rot="5400000">
                    <a:off x="3284538" y="3573462"/>
                    <a:ext cx="595312" cy="1588"/>
                  </a:xfrm>
                  <a:prstGeom prst="straightConnector1">
                    <a:avLst/>
                  </a:prstGeom>
                  <a:noFill/>
                  <a:ln w="6350">
                    <a:solidFill>
                      <a:srgbClr val="000000"/>
                    </a:solidFill>
                    <a:round/>
                    <a:headEnd/>
                    <a:tailEnd type="triangle" w="med" len="med"/>
                  </a:ln>
                  <a:extLst>
                    <a:ext uri="{909E8E84-426E-40DD-AFC4-6F175D3DCCD1}">
                      <a14:hiddenFill xmlns:a14="http://schemas.microsoft.com/office/drawing/2010/main">
                        <a:noFill/>
                      </a14:hiddenFill>
                    </a:ext>
                  </a:extLst>
                </p:spPr>
              </p:cxnSp>
            </p:grpSp>
          </p:grpSp>
        </p:grpSp>
        <p:cxnSp>
          <p:nvCxnSpPr>
            <p:cNvPr id="69657" name="AutoShape 52">
              <a:extLst>
                <a:ext uri="{FF2B5EF4-FFF2-40B4-BE49-F238E27FC236}">
                  <a16:creationId xmlns:a16="http://schemas.microsoft.com/office/drawing/2014/main" id="{0AC69EAA-8B11-32DB-0087-DD518B6AF58E}"/>
                </a:ext>
              </a:extLst>
            </p:cNvPr>
            <p:cNvCxnSpPr>
              <a:cxnSpLocks noChangeShapeType="1"/>
            </p:cNvCxnSpPr>
            <p:nvPr/>
          </p:nvCxnSpPr>
          <p:spPr bwMode="auto">
            <a:xfrm rot="5400000">
              <a:off x="4275138" y="3725862"/>
              <a:ext cx="595312" cy="1588"/>
            </a:xfrm>
            <a:prstGeom prst="straightConnector1">
              <a:avLst/>
            </a:prstGeom>
            <a:noFill/>
            <a:ln w="6350">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69649" name="Text Box 54">
            <a:extLst>
              <a:ext uri="{FF2B5EF4-FFF2-40B4-BE49-F238E27FC236}">
                <a16:creationId xmlns:a16="http://schemas.microsoft.com/office/drawing/2014/main" id="{CE41D4E0-A657-05F5-42DF-88DE1C27CEDF}"/>
              </a:ext>
            </a:extLst>
          </p:cNvPr>
          <p:cNvSpPr txBox="1">
            <a:spLocks noChangeArrowheads="1"/>
          </p:cNvSpPr>
          <p:nvPr/>
        </p:nvSpPr>
        <p:spPr bwMode="auto">
          <a:xfrm>
            <a:off x="8001000" y="47244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ts val="1000"/>
              </a:spcAft>
            </a:pPr>
            <a:r>
              <a:rPr lang="en-US" altLang="en-US" sz="1400" b="1">
                <a:latin typeface="Tahoma" panose="020B0604030504040204" pitchFamily="34" charset="0"/>
                <a:cs typeface="Tahoma" panose="020B0604030504040204" pitchFamily="34" charset="0"/>
              </a:rPr>
              <a:t>Oxygen</a:t>
            </a:r>
          </a:p>
        </p:txBody>
      </p:sp>
      <p:sp>
        <p:nvSpPr>
          <p:cNvPr id="69650" name="TextBox 253">
            <a:extLst>
              <a:ext uri="{FF2B5EF4-FFF2-40B4-BE49-F238E27FC236}">
                <a16:creationId xmlns:a16="http://schemas.microsoft.com/office/drawing/2014/main" id="{2B901BB9-ED74-D915-C12A-63BADCC036C4}"/>
              </a:ext>
            </a:extLst>
          </p:cNvPr>
          <p:cNvSpPr txBox="1">
            <a:spLocks noChangeArrowheads="1"/>
          </p:cNvSpPr>
          <p:nvPr/>
        </p:nvSpPr>
        <p:spPr bwMode="auto">
          <a:xfrm>
            <a:off x="6172200" y="38862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sp>
        <p:nvSpPr>
          <p:cNvPr id="69651" name="TextBox 254">
            <a:extLst>
              <a:ext uri="{FF2B5EF4-FFF2-40B4-BE49-F238E27FC236}">
                <a16:creationId xmlns:a16="http://schemas.microsoft.com/office/drawing/2014/main" id="{6AD2CB0F-FF4B-02D6-4F39-660FC69C23E9}"/>
              </a:ext>
            </a:extLst>
          </p:cNvPr>
          <p:cNvSpPr txBox="1">
            <a:spLocks noChangeArrowheads="1"/>
          </p:cNvSpPr>
          <p:nvPr/>
        </p:nvSpPr>
        <p:spPr bwMode="auto">
          <a:xfrm>
            <a:off x="3048000" y="61722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sp>
        <p:nvSpPr>
          <p:cNvPr id="69652" name="TextBox 254">
            <a:extLst>
              <a:ext uri="{FF2B5EF4-FFF2-40B4-BE49-F238E27FC236}">
                <a16:creationId xmlns:a16="http://schemas.microsoft.com/office/drawing/2014/main" id="{DE838644-221A-A7FA-EE52-8AAADF934E39}"/>
              </a:ext>
            </a:extLst>
          </p:cNvPr>
          <p:cNvSpPr txBox="1">
            <a:spLocks noChangeArrowheads="1"/>
          </p:cNvSpPr>
          <p:nvPr/>
        </p:nvSpPr>
        <p:spPr bwMode="auto">
          <a:xfrm>
            <a:off x="7239000" y="61722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pic>
        <p:nvPicPr>
          <p:cNvPr id="69653" name="Picture 256" descr="Picture15665212.png">
            <a:extLst>
              <a:ext uri="{FF2B5EF4-FFF2-40B4-BE49-F238E27FC236}">
                <a16:creationId xmlns:a16="http://schemas.microsoft.com/office/drawing/2014/main" id="{8D7D80E6-1849-CBD2-50EE-0A21EB0C6A8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609600"/>
            <a:ext cx="2514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4" name="TextBox 254">
            <a:extLst>
              <a:ext uri="{FF2B5EF4-FFF2-40B4-BE49-F238E27FC236}">
                <a16:creationId xmlns:a16="http://schemas.microsoft.com/office/drawing/2014/main" id="{56CA9B69-F6A2-F256-55ED-3CA3B0B823BA}"/>
              </a:ext>
            </a:extLst>
          </p:cNvPr>
          <p:cNvSpPr txBox="1">
            <a:spLocks noChangeArrowheads="1"/>
          </p:cNvSpPr>
          <p:nvPr/>
        </p:nvSpPr>
        <p:spPr bwMode="auto">
          <a:xfrm>
            <a:off x="2438400" y="35814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sp>
        <p:nvSpPr>
          <p:cNvPr id="69655" name="Text Box 259">
            <a:extLst>
              <a:ext uri="{FF2B5EF4-FFF2-40B4-BE49-F238E27FC236}">
                <a16:creationId xmlns:a16="http://schemas.microsoft.com/office/drawing/2014/main" id="{FCF69449-C3D1-6661-CAC9-211F1E730F4C}"/>
              </a:ext>
            </a:extLst>
          </p:cNvPr>
          <p:cNvSpPr txBox="1">
            <a:spLocks noChangeArrowheads="1"/>
          </p:cNvSpPr>
          <p:nvPr/>
        </p:nvSpPr>
        <p:spPr bwMode="auto">
          <a:xfrm>
            <a:off x="5334000" y="2895601"/>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68806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6">
            <a:extLst>
              <a:ext uri="{FF2B5EF4-FFF2-40B4-BE49-F238E27FC236}">
                <a16:creationId xmlns:a16="http://schemas.microsoft.com/office/drawing/2014/main" id="{4B1BA2AF-0207-3DCB-42F2-BA7CE33D6CE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B52BD3F-EDE8-458F-ABF3-FEA3872C0AA4}" type="slidenum">
              <a:rPr lang="en-US" altLang="en-US">
                <a:latin typeface="Tahoma" panose="020B0604030504040204" pitchFamily="34" charset="0"/>
              </a:rPr>
              <a:pPr/>
              <a:t>16</a:t>
            </a:fld>
            <a:endParaRPr lang="en-US" altLang="en-US">
              <a:latin typeface="Tahoma" panose="020B0604030504040204" pitchFamily="34" charset="0"/>
            </a:endParaRPr>
          </a:p>
        </p:txBody>
      </p:sp>
      <p:sp>
        <p:nvSpPr>
          <p:cNvPr id="71682" name="Rectangle 2">
            <a:extLst>
              <a:ext uri="{FF2B5EF4-FFF2-40B4-BE49-F238E27FC236}">
                <a16:creationId xmlns:a16="http://schemas.microsoft.com/office/drawing/2014/main" id="{8F5ABE73-D586-91FC-D1F5-17B5655B97AB}"/>
              </a:ext>
            </a:extLst>
          </p:cNvPr>
          <p:cNvSpPr>
            <a:spLocks noGrp="1" noChangeArrowheads="1"/>
          </p:cNvSpPr>
          <p:nvPr>
            <p:ph type="title"/>
          </p:nvPr>
        </p:nvSpPr>
        <p:spPr>
          <a:xfrm>
            <a:off x="2057400" y="0"/>
            <a:ext cx="8229600" cy="1143000"/>
          </a:xfrm>
        </p:spPr>
        <p:txBody>
          <a:bodyPr/>
          <a:lstStyle/>
          <a:p>
            <a:pPr eaLnBrk="1" hangingPunct="1"/>
            <a:r>
              <a:rPr lang="en-US" altLang="en-US" sz="3600">
                <a:cs typeface="Tahoma" panose="020B0604030504040204" pitchFamily="34" charset="0"/>
              </a:rPr>
              <a:t>Symptoms of Chronic Beryllium Disease</a:t>
            </a:r>
          </a:p>
        </p:txBody>
      </p:sp>
      <p:sp>
        <p:nvSpPr>
          <p:cNvPr id="71683" name="Rectangle 4">
            <a:extLst>
              <a:ext uri="{FF2B5EF4-FFF2-40B4-BE49-F238E27FC236}">
                <a16:creationId xmlns:a16="http://schemas.microsoft.com/office/drawing/2014/main" id="{9BFF0DD9-00DF-D5C1-5795-8DBC1A63124A}"/>
              </a:ext>
            </a:extLst>
          </p:cNvPr>
          <p:cNvSpPr>
            <a:spLocks noGrp="1" noChangeArrowheads="1"/>
          </p:cNvSpPr>
          <p:nvPr>
            <p:ph sz="half" idx="1"/>
          </p:nvPr>
        </p:nvSpPr>
        <p:spPr>
          <a:xfrm>
            <a:off x="1981200" y="1295400"/>
            <a:ext cx="8382000" cy="5257800"/>
          </a:xfrm>
        </p:spPr>
        <p:txBody>
          <a:bodyPr/>
          <a:lstStyle/>
          <a:p>
            <a:pPr eaLnBrk="1" hangingPunct="1">
              <a:lnSpc>
                <a:spcPct val="90000"/>
              </a:lnSpc>
            </a:pPr>
            <a:r>
              <a:rPr lang="en-US" altLang="en-US">
                <a:cs typeface="Tahoma" panose="020B0604030504040204" pitchFamily="34" charset="0"/>
              </a:rPr>
              <a:t>No symptoms initially</a:t>
            </a:r>
          </a:p>
          <a:p>
            <a:pPr eaLnBrk="1" hangingPunct="1">
              <a:lnSpc>
                <a:spcPct val="90000"/>
              </a:lnSpc>
            </a:pPr>
            <a:r>
              <a:rPr lang="en-US" altLang="en-US">
                <a:cs typeface="Tahoma" panose="020B0604030504040204" pitchFamily="34" charset="0"/>
              </a:rPr>
              <a:t>Gradually worsening</a:t>
            </a:r>
          </a:p>
          <a:p>
            <a:pPr lvl="1" eaLnBrk="1" hangingPunct="1">
              <a:lnSpc>
                <a:spcPct val="90000"/>
              </a:lnSpc>
            </a:pPr>
            <a:r>
              <a:rPr lang="en-US" altLang="en-US" b="1">
                <a:cs typeface="Tahoma" panose="020B0604030504040204" pitchFamily="34" charset="0"/>
              </a:rPr>
              <a:t>Cough</a:t>
            </a:r>
            <a:r>
              <a:rPr lang="en-US" altLang="en-US">
                <a:cs typeface="Tahoma" panose="020B0604030504040204" pitchFamily="34" charset="0"/>
              </a:rPr>
              <a:t>, usually dry</a:t>
            </a:r>
          </a:p>
          <a:p>
            <a:pPr lvl="1" eaLnBrk="1" hangingPunct="1">
              <a:lnSpc>
                <a:spcPct val="90000"/>
              </a:lnSpc>
            </a:pPr>
            <a:r>
              <a:rPr lang="en-US" altLang="en-US" b="1">
                <a:cs typeface="Tahoma" panose="020B0604030504040204" pitchFamily="34" charset="0"/>
              </a:rPr>
              <a:t>Shortness of breath</a:t>
            </a:r>
          </a:p>
          <a:p>
            <a:pPr lvl="2" eaLnBrk="1" hangingPunct="1">
              <a:lnSpc>
                <a:spcPct val="90000"/>
              </a:lnSpc>
            </a:pPr>
            <a:r>
              <a:rPr lang="en-US" altLang="en-US">
                <a:cs typeface="Tahoma" panose="020B0604030504040204" pitchFamily="34" charset="0"/>
              </a:rPr>
              <a:t>First noticed with physical activity</a:t>
            </a:r>
          </a:p>
          <a:p>
            <a:pPr lvl="1" eaLnBrk="1" hangingPunct="1">
              <a:lnSpc>
                <a:spcPct val="90000"/>
              </a:lnSpc>
            </a:pPr>
            <a:r>
              <a:rPr lang="en-US" altLang="en-US" b="1">
                <a:cs typeface="Tahoma" panose="020B0604030504040204" pitchFamily="34" charset="0"/>
              </a:rPr>
              <a:t>Sweating at night</a:t>
            </a:r>
          </a:p>
          <a:p>
            <a:pPr lvl="1" eaLnBrk="1" hangingPunct="1">
              <a:lnSpc>
                <a:spcPct val="90000"/>
              </a:lnSpc>
            </a:pPr>
            <a:r>
              <a:rPr lang="en-US" altLang="en-US" b="1">
                <a:cs typeface="Tahoma" panose="020B0604030504040204" pitchFamily="34" charset="0"/>
              </a:rPr>
              <a:t>Feeling tired all the time</a:t>
            </a:r>
          </a:p>
          <a:p>
            <a:pPr eaLnBrk="1" hangingPunct="1">
              <a:lnSpc>
                <a:spcPct val="90000"/>
              </a:lnSpc>
            </a:pPr>
            <a:r>
              <a:rPr lang="en-US" altLang="en-US">
                <a:cs typeface="Tahoma" panose="020B0604030504040204" pitchFamily="34" charset="0"/>
              </a:rPr>
              <a:t>In some cases, severe shortness of breath</a:t>
            </a:r>
          </a:p>
          <a:p>
            <a:pPr eaLnBrk="1" hangingPunct="1">
              <a:lnSpc>
                <a:spcPct val="90000"/>
              </a:lnSpc>
              <a:buFontTx/>
              <a:buNone/>
            </a:pPr>
            <a:endParaRPr lang="en-US" altLang="en-US" sz="2000">
              <a:cs typeface="Tahoma" panose="020B0604030504040204" pitchFamily="34" charset="0"/>
            </a:endParaRPr>
          </a:p>
          <a:p>
            <a:pPr eaLnBrk="1" hangingPunct="1">
              <a:lnSpc>
                <a:spcPct val="90000"/>
              </a:lnSpc>
            </a:pPr>
            <a:r>
              <a:rPr lang="en-US" altLang="en-US">
                <a:solidFill>
                  <a:srgbClr val="FF0000"/>
                </a:solidFill>
                <a:cs typeface="Tahoma" panose="020B0604030504040204" pitchFamily="34" charset="0"/>
              </a:rPr>
              <a:t>Can be mistaken for other lung diseases</a:t>
            </a:r>
          </a:p>
          <a:p>
            <a:pPr lvl="1" eaLnBrk="1" hangingPunct="1">
              <a:lnSpc>
                <a:spcPct val="90000"/>
              </a:lnSpc>
            </a:pPr>
            <a:r>
              <a:rPr lang="en-US" altLang="en-US">
                <a:solidFill>
                  <a:srgbClr val="FF0000"/>
                </a:solidFill>
                <a:cs typeface="Tahoma" panose="020B0604030504040204" pitchFamily="34" charset="0"/>
              </a:rPr>
              <a:t>May be misdiagnosed if BeLPT not done </a:t>
            </a:r>
          </a:p>
          <a:p>
            <a:pPr eaLnBrk="1" hangingPunct="1">
              <a:lnSpc>
                <a:spcPct val="90000"/>
              </a:lnSpc>
            </a:pPr>
            <a:r>
              <a:rPr lang="en-US" altLang="en-US">
                <a:solidFill>
                  <a:srgbClr val="FF0000"/>
                </a:solidFill>
                <a:cs typeface="Tahoma" panose="020B0604030504040204" pitchFamily="34" charset="0"/>
              </a:rPr>
              <a:t>If you have these symptoms, tell your doctor that you are exposed to beryllium</a:t>
            </a:r>
          </a:p>
          <a:p>
            <a:pPr lvl="2" eaLnBrk="1" hangingPunct="1">
              <a:lnSpc>
                <a:spcPct val="90000"/>
              </a:lnSpc>
              <a:buFontTx/>
              <a:buNone/>
            </a:pPr>
            <a:endParaRPr lang="en-US" altLang="en-US"/>
          </a:p>
          <a:p>
            <a:pPr lvl="2" eaLnBrk="1" hangingPunct="1">
              <a:lnSpc>
                <a:spcPct val="90000"/>
              </a:lnSpc>
            </a:pPr>
            <a:endParaRPr lang="en-US" altLang="en-US"/>
          </a:p>
          <a:p>
            <a:pPr lvl="1" eaLnBrk="1" hangingPunct="1">
              <a:lnSpc>
                <a:spcPct val="90000"/>
              </a:lnSpc>
              <a:buFontTx/>
              <a:buNone/>
            </a:pPr>
            <a:endParaRPr lang="en-US" altLang="en-US"/>
          </a:p>
        </p:txBody>
      </p:sp>
      <p:sp>
        <p:nvSpPr>
          <p:cNvPr id="71684" name="Text Box 6">
            <a:extLst>
              <a:ext uri="{FF2B5EF4-FFF2-40B4-BE49-F238E27FC236}">
                <a16:creationId xmlns:a16="http://schemas.microsoft.com/office/drawing/2014/main" id="{13F4EBB9-3421-0E38-2E4E-7F2B90586E8B}"/>
              </a:ext>
            </a:extLst>
          </p:cNvPr>
          <p:cNvSpPr txBox="1">
            <a:spLocks noChangeArrowheads="1"/>
          </p:cNvSpPr>
          <p:nvPr/>
        </p:nvSpPr>
        <p:spPr bwMode="auto">
          <a:xfrm>
            <a:off x="1905000" y="1066801"/>
            <a:ext cx="86106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endParaRPr lang="en-US" altLang="en-US">
              <a:latin typeface="Tahoma" panose="020B0604030504040204" pitchFamily="34" charset="0"/>
              <a:cs typeface="Tahoma" panose="020B0604030504040204" pitchFamily="34" charset="0"/>
            </a:endParaRPr>
          </a:p>
          <a:p>
            <a:pPr>
              <a:spcBef>
                <a:spcPct val="50000"/>
              </a:spcBef>
            </a:pPr>
            <a:endParaRPr lang="en-US" altLang="en-US"/>
          </a:p>
        </p:txBody>
      </p:sp>
      <p:sp>
        <p:nvSpPr>
          <p:cNvPr id="71685" name="TextBox 253">
            <a:extLst>
              <a:ext uri="{FF2B5EF4-FFF2-40B4-BE49-F238E27FC236}">
                <a16:creationId xmlns:a16="http://schemas.microsoft.com/office/drawing/2014/main" id="{0CF2CD2B-2097-8DCE-5D95-9609524F830A}"/>
              </a:ext>
            </a:extLst>
          </p:cNvPr>
          <p:cNvSpPr txBox="1">
            <a:spLocks noChangeArrowheads="1"/>
          </p:cNvSpPr>
          <p:nvPr/>
        </p:nvSpPr>
        <p:spPr bwMode="auto">
          <a:xfrm>
            <a:off x="7848600" y="35814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pic>
        <p:nvPicPr>
          <p:cNvPr id="71686" name="Picture 8" descr="Imaging_71251124">
            <a:extLst>
              <a:ext uri="{FF2B5EF4-FFF2-40B4-BE49-F238E27FC236}">
                <a16:creationId xmlns:a16="http://schemas.microsoft.com/office/drawing/2014/main" id="{71DD1E8D-01CA-1F6F-C972-5475CBC03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3716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002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6">
            <a:extLst>
              <a:ext uri="{FF2B5EF4-FFF2-40B4-BE49-F238E27FC236}">
                <a16:creationId xmlns:a16="http://schemas.microsoft.com/office/drawing/2014/main" id="{91B63992-7643-57CD-42A8-07EC2F2EF2B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FDB9D05-0C08-45BA-A613-6A926D74A8DB}" type="slidenum">
              <a:rPr lang="en-US" altLang="en-US">
                <a:latin typeface="Tahoma" panose="020B0604030504040204" pitchFamily="34" charset="0"/>
              </a:rPr>
              <a:pPr/>
              <a:t>17</a:t>
            </a:fld>
            <a:endParaRPr lang="en-US" altLang="en-US">
              <a:latin typeface="Tahoma" panose="020B0604030504040204" pitchFamily="34" charset="0"/>
            </a:endParaRPr>
          </a:p>
        </p:txBody>
      </p:sp>
      <p:sp>
        <p:nvSpPr>
          <p:cNvPr id="73730" name="Rectangle 2">
            <a:extLst>
              <a:ext uri="{FF2B5EF4-FFF2-40B4-BE49-F238E27FC236}">
                <a16:creationId xmlns:a16="http://schemas.microsoft.com/office/drawing/2014/main" id="{ECF17B6A-727E-C56B-6D56-B77CB4AB5431}"/>
              </a:ext>
            </a:extLst>
          </p:cNvPr>
          <p:cNvSpPr>
            <a:spLocks noGrp="1" noChangeArrowheads="1"/>
          </p:cNvSpPr>
          <p:nvPr>
            <p:ph type="title"/>
          </p:nvPr>
        </p:nvSpPr>
        <p:spPr/>
        <p:txBody>
          <a:bodyPr/>
          <a:lstStyle/>
          <a:p>
            <a:pPr eaLnBrk="1" hangingPunct="1"/>
            <a:r>
              <a:rPr lang="en-US" altLang="en-US">
                <a:cs typeface="Tahoma" panose="020B0604030504040204" pitchFamily="34" charset="0"/>
              </a:rPr>
              <a:t>Treatment of CBD</a:t>
            </a:r>
          </a:p>
        </p:txBody>
      </p:sp>
      <p:sp>
        <p:nvSpPr>
          <p:cNvPr id="73731" name="Rectangle 3">
            <a:extLst>
              <a:ext uri="{FF2B5EF4-FFF2-40B4-BE49-F238E27FC236}">
                <a16:creationId xmlns:a16="http://schemas.microsoft.com/office/drawing/2014/main" id="{E860147F-9764-AD1C-157F-4BFE69D3D033}"/>
              </a:ext>
            </a:extLst>
          </p:cNvPr>
          <p:cNvSpPr>
            <a:spLocks noGrp="1" noChangeArrowheads="1"/>
          </p:cNvSpPr>
          <p:nvPr>
            <p:ph idx="1"/>
          </p:nvPr>
        </p:nvSpPr>
        <p:spPr>
          <a:xfrm>
            <a:off x="1828800" y="1447800"/>
            <a:ext cx="7620000" cy="4876800"/>
          </a:xfrm>
        </p:spPr>
        <p:txBody>
          <a:bodyPr/>
          <a:lstStyle/>
          <a:p>
            <a:pPr eaLnBrk="1" hangingPunct="1">
              <a:lnSpc>
                <a:spcPct val="90000"/>
              </a:lnSpc>
            </a:pPr>
            <a:r>
              <a:rPr lang="en-US" altLang="en-US" sz="2800">
                <a:solidFill>
                  <a:srgbClr val="FF0000"/>
                </a:solidFill>
                <a:cs typeface="Tahoma" panose="020B0604030504040204" pitchFamily="34" charset="0"/>
              </a:rPr>
              <a:t>THERE IS NO CURE</a:t>
            </a:r>
          </a:p>
          <a:p>
            <a:pPr eaLnBrk="1" hangingPunct="1">
              <a:lnSpc>
                <a:spcPct val="90000"/>
              </a:lnSpc>
            </a:pPr>
            <a:r>
              <a:rPr lang="en-US" altLang="en-US" sz="2800">
                <a:cs typeface="Tahoma" panose="020B0604030504040204" pitchFamily="34" charset="0"/>
              </a:rPr>
              <a:t>No symptoms</a:t>
            </a:r>
          </a:p>
          <a:p>
            <a:pPr lvl="1" eaLnBrk="1" hangingPunct="1">
              <a:lnSpc>
                <a:spcPct val="90000"/>
              </a:lnSpc>
            </a:pPr>
            <a:r>
              <a:rPr lang="en-US" altLang="en-US" sz="2400">
                <a:cs typeface="Tahoma" panose="020B0604030504040204" pitchFamily="34" charset="0"/>
              </a:rPr>
              <a:t>No treatment</a:t>
            </a:r>
          </a:p>
          <a:p>
            <a:pPr eaLnBrk="1" hangingPunct="1">
              <a:lnSpc>
                <a:spcPct val="90000"/>
              </a:lnSpc>
            </a:pPr>
            <a:r>
              <a:rPr lang="en-US" altLang="en-US" sz="2800">
                <a:cs typeface="Tahoma" panose="020B0604030504040204" pitchFamily="34" charset="0"/>
              </a:rPr>
              <a:t>Mild symptoms</a:t>
            </a:r>
          </a:p>
          <a:p>
            <a:pPr lvl="1" eaLnBrk="1" hangingPunct="1">
              <a:lnSpc>
                <a:spcPct val="90000"/>
              </a:lnSpc>
            </a:pPr>
            <a:r>
              <a:rPr lang="en-US" altLang="en-US" sz="2400">
                <a:cs typeface="Tahoma" panose="020B0604030504040204" pitchFamily="34" charset="0"/>
              </a:rPr>
              <a:t>Inhaled medication</a:t>
            </a:r>
          </a:p>
          <a:p>
            <a:pPr eaLnBrk="1" hangingPunct="1">
              <a:lnSpc>
                <a:spcPct val="90000"/>
              </a:lnSpc>
            </a:pPr>
            <a:r>
              <a:rPr lang="en-US" altLang="en-US" sz="2800">
                <a:cs typeface="Tahoma" panose="020B0604030504040204" pitchFamily="34" charset="0"/>
              </a:rPr>
              <a:t>Increasing symptoms/worsening lung tests</a:t>
            </a:r>
          </a:p>
          <a:p>
            <a:pPr lvl="1" eaLnBrk="1" hangingPunct="1">
              <a:lnSpc>
                <a:spcPct val="90000"/>
              </a:lnSpc>
            </a:pPr>
            <a:r>
              <a:rPr lang="en-US" altLang="en-US" sz="2400">
                <a:cs typeface="Tahoma" panose="020B0604030504040204" pitchFamily="34" charset="0"/>
              </a:rPr>
              <a:t>Steroid pills (ex. Prednisone) </a:t>
            </a:r>
          </a:p>
          <a:p>
            <a:pPr eaLnBrk="1" hangingPunct="1">
              <a:lnSpc>
                <a:spcPct val="90000"/>
              </a:lnSpc>
            </a:pPr>
            <a:r>
              <a:rPr lang="en-US" altLang="en-US" sz="2800">
                <a:cs typeface="Tahoma" panose="020B0604030504040204" pitchFamily="34" charset="0"/>
              </a:rPr>
              <a:t>Worsening disease and lung function</a:t>
            </a:r>
          </a:p>
          <a:p>
            <a:pPr lvl="1" eaLnBrk="1" hangingPunct="1">
              <a:lnSpc>
                <a:spcPct val="90000"/>
              </a:lnSpc>
            </a:pPr>
            <a:r>
              <a:rPr lang="en-US" altLang="en-US" sz="2400">
                <a:cs typeface="Tahoma" panose="020B0604030504040204" pitchFamily="34" charset="0"/>
              </a:rPr>
              <a:t>Other medications</a:t>
            </a:r>
          </a:p>
          <a:p>
            <a:pPr eaLnBrk="1" hangingPunct="1">
              <a:lnSpc>
                <a:spcPct val="90000"/>
              </a:lnSpc>
            </a:pPr>
            <a:r>
              <a:rPr lang="en-US" altLang="en-US" sz="2800">
                <a:cs typeface="Tahoma" panose="020B0604030504040204" pitchFamily="34" charset="0"/>
              </a:rPr>
              <a:t>Severe disease</a:t>
            </a:r>
          </a:p>
          <a:p>
            <a:pPr lvl="1" eaLnBrk="1" hangingPunct="1">
              <a:lnSpc>
                <a:spcPct val="90000"/>
              </a:lnSpc>
            </a:pPr>
            <a:r>
              <a:rPr lang="en-US" altLang="en-US" sz="2400">
                <a:cs typeface="Tahoma" panose="020B0604030504040204" pitchFamily="34" charset="0"/>
              </a:rPr>
              <a:t>Use of oxygen</a:t>
            </a:r>
          </a:p>
        </p:txBody>
      </p:sp>
      <p:sp>
        <p:nvSpPr>
          <p:cNvPr id="73732" name="Text Box 4">
            <a:extLst>
              <a:ext uri="{FF2B5EF4-FFF2-40B4-BE49-F238E27FC236}">
                <a16:creationId xmlns:a16="http://schemas.microsoft.com/office/drawing/2014/main" id="{C7FEA73C-4760-FA71-2A57-CA588E54C600}"/>
              </a:ext>
            </a:extLst>
          </p:cNvPr>
          <p:cNvSpPr txBox="1">
            <a:spLocks noChangeArrowheads="1"/>
          </p:cNvSpPr>
          <p:nvPr/>
        </p:nvSpPr>
        <p:spPr bwMode="auto">
          <a:xfrm>
            <a:off x="7772400" y="228600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73733" name="Text Box 7">
            <a:extLst>
              <a:ext uri="{FF2B5EF4-FFF2-40B4-BE49-F238E27FC236}">
                <a16:creationId xmlns:a16="http://schemas.microsoft.com/office/drawing/2014/main" id="{A30CD14A-5478-6C77-2874-F2CC7053C55D}"/>
              </a:ext>
            </a:extLst>
          </p:cNvPr>
          <p:cNvSpPr txBox="1">
            <a:spLocks noChangeArrowheads="1"/>
          </p:cNvSpPr>
          <p:nvPr/>
        </p:nvSpPr>
        <p:spPr bwMode="auto">
          <a:xfrm>
            <a:off x="8305800" y="434340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73734" name="Text Box 9">
            <a:extLst>
              <a:ext uri="{FF2B5EF4-FFF2-40B4-BE49-F238E27FC236}">
                <a16:creationId xmlns:a16="http://schemas.microsoft.com/office/drawing/2014/main" id="{4CDBE01C-41DE-6334-A304-7B9ADC92B2EF}"/>
              </a:ext>
            </a:extLst>
          </p:cNvPr>
          <p:cNvSpPr txBox="1">
            <a:spLocks noChangeArrowheads="1"/>
          </p:cNvSpPr>
          <p:nvPr/>
        </p:nvSpPr>
        <p:spPr bwMode="auto">
          <a:xfrm>
            <a:off x="8382000" y="5486401"/>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73735" name="TextBox 13">
            <a:extLst>
              <a:ext uri="{FF2B5EF4-FFF2-40B4-BE49-F238E27FC236}">
                <a16:creationId xmlns:a16="http://schemas.microsoft.com/office/drawing/2014/main" id="{4B30ECDE-507F-0222-2DC0-5CCB63825BD6}"/>
              </a:ext>
            </a:extLst>
          </p:cNvPr>
          <p:cNvSpPr txBox="1">
            <a:spLocks noChangeArrowheads="1"/>
          </p:cNvSpPr>
          <p:nvPr/>
        </p:nvSpPr>
        <p:spPr bwMode="auto">
          <a:xfrm>
            <a:off x="8382000" y="35814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pic>
        <p:nvPicPr>
          <p:cNvPr id="73736" name="Picture 2" descr="Inhaler_Albuterol">
            <a:extLst>
              <a:ext uri="{FF2B5EF4-FFF2-40B4-BE49-F238E27FC236}">
                <a16:creationId xmlns:a16="http://schemas.microsoft.com/office/drawing/2014/main" id="{96D5BBBE-0DE4-6B4B-D30E-7A0B25CEA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1447800"/>
            <a:ext cx="19621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1" descr="secured o2 tank">
            <a:extLst>
              <a:ext uri="{FF2B5EF4-FFF2-40B4-BE49-F238E27FC236}">
                <a16:creationId xmlns:a16="http://schemas.microsoft.com/office/drawing/2014/main" id="{6DB390DD-D4C2-B169-6CBC-9CFC406BA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4191001"/>
            <a:ext cx="18669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TextBox 13">
            <a:extLst>
              <a:ext uri="{FF2B5EF4-FFF2-40B4-BE49-F238E27FC236}">
                <a16:creationId xmlns:a16="http://schemas.microsoft.com/office/drawing/2014/main" id="{D3191C6D-4DB8-6FD0-C355-2A6E2AC21C62}"/>
              </a:ext>
            </a:extLst>
          </p:cNvPr>
          <p:cNvSpPr txBox="1">
            <a:spLocks noChangeArrowheads="1"/>
          </p:cNvSpPr>
          <p:nvPr/>
        </p:nvSpPr>
        <p:spPr bwMode="auto">
          <a:xfrm>
            <a:off x="8382000" y="667385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spTree>
    <p:custDataLst>
      <p:tags r:id="rId1"/>
    </p:custDataLst>
    <p:extLst>
      <p:ext uri="{BB962C8B-B14F-4D97-AF65-F5344CB8AC3E}">
        <p14:creationId xmlns:p14="http://schemas.microsoft.com/office/powerpoint/2010/main" val="4066726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6">
            <a:extLst>
              <a:ext uri="{FF2B5EF4-FFF2-40B4-BE49-F238E27FC236}">
                <a16:creationId xmlns:a16="http://schemas.microsoft.com/office/drawing/2014/main" id="{5F729F57-523F-C9DE-CDC4-E800F04F51A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26691C3-AF61-4E8A-A84D-EC104C12343E}" type="slidenum">
              <a:rPr lang="en-US" altLang="en-US">
                <a:latin typeface="Tahoma" panose="020B0604030504040204" pitchFamily="34" charset="0"/>
              </a:rPr>
              <a:pPr/>
              <a:t>18</a:t>
            </a:fld>
            <a:endParaRPr lang="en-US" altLang="en-US">
              <a:latin typeface="Tahoma" panose="020B0604030504040204" pitchFamily="34" charset="0"/>
            </a:endParaRPr>
          </a:p>
        </p:txBody>
      </p:sp>
      <p:sp>
        <p:nvSpPr>
          <p:cNvPr id="98308" name="Rectangle 2">
            <a:extLst>
              <a:ext uri="{FF2B5EF4-FFF2-40B4-BE49-F238E27FC236}">
                <a16:creationId xmlns:a16="http://schemas.microsoft.com/office/drawing/2014/main" id="{6BD51A51-FCEF-1DC5-73D9-993B6B57A1E1}"/>
              </a:ext>
            </a:extLst>
          </p:cNvPr>
          <p:cNvSpPr txBox="1">
            <a:spLocks noChangeArrowheads="1"/>
          </p:cNvSpPr>
          <p:nvPr/>
        </p:nvSpPr>
        <p:spPr bwMode="auto">
          <a:xfrm>
            <a:off x="15240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3600">
                <a:solidFill>
                  <a:srgbClr val="22228B"/>
                </a:solidFill>
                <a:latin typeface="Tahoma" panose="020B0604030504040204" pitchFamily="34" charset="0"/>
                <a:cs typeface="Tahoma" panose="020B0604030504040204" pitchFamily="34" charset="0"/>
              </a:rPr>
              <a:t>How do we test for BeS and CBD?</a:t>
            </a:r>
            <a:endParaRPr lang="en-US" altLang="en-US" sz="2800">
              <a:solidFill>
                <a:srgbClr val="22228B"/>
              </a:solidFill>
              <a:latin typeface="Tahoma" panose="020B0604030504040204" pitchFamily="34" charset="0"/>
              <a:cs typeface="Tahoma" panose="020B0604030504040204" pitchFamily="34" charset="0"/>
            </a:endParaRPr>
          </a:p>
        </p:txBody>
      </p:sp>
      <p:sp>
        <p:nvSpPr>
          <p:cNvPr id="98309" name="Text Box 13">
            <a:extLst>
              <a:ext uri="{FF2B5EF4-FFF2-40B4-BE49-F238E27FC236}">
                <a16:creationId xmlns:a16="http://schemas.microsoft.com/office/drawing/2014/main" id="{D145FFC6-2965-D57F-68FA-F1DA4BB119F9}"/>
              </a:ext>
            </a:extLst>
          </p:cNvPr>
          <p:cNvSpPr txBox="1">
            <a:spLocks noChangeArrowheads="1"/>
          </p:cNvSpPr>
          <p:nvPr/>
        </p:nvSpPr>
        <p:spPr bwMode="auto">
          <a:xfrm>
            <a:off x="1828800" y="4370388"/>
            <a:ext cx="88392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Char char="•"/>
            </a:pPr>
            <a:r>
              <a:rPr lang="en-US" altLang="en-US" sz="2400">
                <a:latin typeface="Tahoma" panose="020B0604030504040204" pitchFamily="34" charset="0"/>
                <a:cs typeface="Tahoma" panose="020B0604030504040204" pitchFamily="34" charset="0"/>
              </a:rPr>
              <a:t>Means immune cells multiply (proliferate) when exposed to beryllium</a:t>
            </a:r>
          </a:p>
          <a:p>
            <a:pPr>
              <a:spcBef>
                <a:spcPct val="20000"/>
              </a:spcBef>
              <a:buFont typeface="Arial" panose="020B0604020202020204" pitchFamily="34" charset="0"/>
              <a:buChar char="•"/>
            </a:pPr>
            <a:r>
              <a:rPr lang="en-US" altLang="en-US" sz="2400">
                <a:solidFill>
                  <a:srgbClr val="FF0000"/>
                </a:solidFill>
                <a:latin typeface="Tahoma" panose="020B0604030504040204" pitchFamily="34" charset="0"/>
                <a:cs typeface="Tahoma" panose="020B0604030504040204" pitchFamily="34" charset="0"/>
              </a:rPr>
              <a:t>Abnormal immune response seen in both BeS and CBD</a:t>
            </a:r>
          </a:p>
          <a:p>
            <a:pPr>
              <a:spcBef>
                <a:spcPct val="20000"/>
              </a:spcBef>
              <a:buFont typeface="Arial" panose="020B0604020202020204" pitchFamily="34" charset="0"/>
              <a:buChar char="•"/>
            </a:pPr>
            <a:r>
              <a:rPr lang="en-US" altLang="en-US" sz="2400">
                <a:solidFill>
                  <a:srgbClr val="FF0000"/>
                </a:solidFill>
                <a:latin typeface="Tahoma" panose="020B0604030504040204" pitchFamily="34" charset="0"/>
                <a:cs typeface="Tahoma" panose="020B0604030504040204" pitchFamily="34" charset="0"/>
              </a:rPr>
              <a:t>Test does not mean high exposure to beryllium</a:t>
            </a:r>
          </a:p>
          <a:p>
            <a:pPr lvl="1">
              <a:spcBef>
                <a:spcPct val="20000"/>
              </a:spcBef>
              <a:buFont typeface="Arial" panose="020B0604020202020204" pitchFamily="34" charset="0"/>
              <a:buChar char="•"/>
            </a:pPr>
            <a:r>
              <a:rPr lang="en-US" altLang="en-US" sz="2400">
                <a:solidFill>
                  <a:srgbClr val="FF0000"/>
                </a:solidFill>
                <a:latin typeface="Tahoma" panose="020B0604030504040204" pitchFamily="34" charset="0"/>
                <a:cs typeface="Tahoma" panose="020B0604030504040204" pitchFamily="34" charset="0"/>
              </a:rPr>
              <a:t>A medical evaluation is needed to know if you have CBD</a:t>
            </a:r>
          </a:p>
          <a:p>
            <a:pPr>
              <a:spcBef>
                <a:spcPct val="20000"/>
              </a:spcBef>
            </a:pPr>
            <a:endParaRPr lang="en-US" altLang="en-US" sz="2400">
              <a:solidFill>
                <a:srgbClr val="FF0000"/>
              </a:solidFill>
              <a:latin typeface="Tahoma" panose="020B0604030504040204" pitchFamily="34" charset="0"/>
            </a:endParaRPr>
          </a:p>
        </p:txBody>
      </p:sp>
      <p:sp>
        <p:nvSpPr>
          <p:cNvPr id="98310" name="Text Box 7">
            <a:extLst>
              <a:ext uri="{FF2B5EF4-FFF2-40B4-BE49-F238E27FC236}">
                <a16:creationId xmlns:a16="http://schemas.microsoft.com/office/drawing/2014/main" id="{29DC3311-1FC8-6256-7028-2835DBB743F7}"/>
              </a:ext>
            </a:extLst>
          </p:cNvPr>
          <p:cNvSpPr txBox="1">
            <a:spLocks noChangeArrowheads="1"/>
          </p:cNvSpPr>
          <p:nvPr/>
        </p:nvSpPr>
        <p:spPr bwMode="auto">
          <a:xfrm>
            <a:off x="1905000" y="3810001"/>
            <a:ext cx="838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latin typeface="Tahoma" panose="020B0604030504040204" pitchFamily="34" charset="0"/>
                <a:cs typeface="Tahoma" panose="020B0604030504040204" pitchFamily="34" charset="0"/>
              </a:rPr>
              <a:t>Beryllium Lymphocyte Proliferation Test (BeLPT)</a:t>
            </a:r>
          </a:p>
        </p:txBody>
      </p:sp>
      <p:sp>
        <p:nvSpPr>
          <p:cNvPr id="98311" name="TextBox 10">
            <a:extLst>
              <a:ext uri="{FF2B5EF4-FFF2-40B4-BE49-F238E27FC236}">
                <a16:creationId xmlns:a16="http://schemas.microsoft.com/office/drawing/2014/main" id="{370E5E87-BB66-1E30-C7E3-A6C3DF042220}"/>
              </a:ext>
            </a:extLst>
          </p:cNvPr>
          <p:cNvSpPr txBox="1">
            <a:spLocks noChangeArrowheads="1"/>
          </p:cNvSpPr>
          <p:nvPr/>
        </p:nvSpPr>
        <p:spPr bwMode="auto">
          <a:xfrm>
            <a:off x="5105400" y="36576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sp>
        <p:nvSpPr>
          <p:cNvPr id="98312" name="TextBox 11">
            <a:extLst>
              <a:ext uri="{FF2B5EF4-FFF2-40B4-BE49-F238E27FC236}">
                <a16:creationId xmlns:a16="http://schemas.microsoft.com/office/drawing/2014/main" id="{F56402B8-835C-9D1E-1BF4-51B047490E96}"/>
              </a:ext>
            </a:extLst>
          </p:cNvPr>
          <p:cNvSpPr txBox="1">
            <a:spLocks noChangeArrowheads="1"/>
          </p:cNvSpPr>
          <p:nvPr/>
        </p:nvSpPr>
        <p:spPr bwMode="auto">
          <a:xfrm>
            <a:off x="7848600" y="36576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pic>
        <p:nvPicPr>
          <p:cNvPr id="98313" name="Picture 11" descr="File:US Navy 050419-N-5134J-002 Hospital Corpsman 2nd Class Bilal Muhammed draws a vile of blood from a donor on board Naval Air Station Whidbey Island, Wash., during a National Bone Marrow drive.jpg">
            <a:hlinkClick r:id="rId4"/>
            <a:extLst>
              <a:ext uri="{FF2B5EF4-FFF2-40B4-BE49-F238E27FC236}">
                <a16:creationId xmlns:a16="http://schemas.microsoft.com/office/drawing/2014/main" id="{FE22BDED-EF19-F759-1069-964835E91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143000"/>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TextBox 10">
            <a:extLst>
              <a:ext uri="{FF2B5EF4-FFF2-40B4-BE49-F238E27FC236}">
                <a16:creationId xmlns:a16="http://schemas.microsoft.com/office/drawing/2014/main" id="{CA6659F6-D6AD-27B4-CAC8-7FA8395D4FB3}"/>
              </a:ext>
            </a:extLst>
          </p:cNvPr>
          <p:cNvSpPr txBox="1">
            <a:spLocks noChangeArrowheads="1"/>
          </p:cNvSpPr>
          <p:nvPr/>
        </p:nvSpPr>
        <p:spPr bwMode="auto">
          <a:xfrm>
            <a:off x="2590800" y="3657601"/>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US Navy available under public domain from </a:t>
            </a:r>
            <a:r>
              <a:rPr lang="en-US" altLang="en-US" sz="600">
                <a:latin typeface="Tahoma" panose="020B0604030504040204" pitchFamily="34" charset="0"/>
                <a:cs typeface="Tahoma" panose="020B0604030504040204" pitchFamily="34" charset="0"/>
                <a:hlinkClick r:id="rId6"/>
              </a:rPr>
              <a:t>Wikimedia Commons</a:t>
            </a:r>
            <a:endParaRPr lang="en-US" altLang="en-US" sz="600">
              <a:latin typeface="Tahoma" panose="020B0604030504040204" pitchFamily="34" charset="0"/>
              <a:cs typeface="Tahoma" panose="020B0604030504040204" pitchFamily="34" charset="0"/>
            </a:endParaRPr>
          </a:p>
        </p:txBody>
      </p:sp>
      <p:pic>
        <p:nvPicPr>
          <p:cNvPr id="98315" name="Picture 13" descr="Be blood tubes">
            <a:extLst>
              <a:ext uri="{FF2B5EF4-FFF2-40B4-BE49-F238E27FC236}">
                <a16:creationId xmlns:a16="http://schemas.microsoft.com/office/drawing/2014/main" id="{E725DC5D-DEAA-ADF0-C254-73888AC8A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143000"/>
            <a:ext cx="2590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7" name="Picture 13">
            <a:extLst>
              <a:ext uri="{FF2B5EF4-FFF2-40B4-BE49-F238E27FC236}">
                <a16:creationId xmlns:a16="http://schemas.microsoft.com/office/drawing/2014/main" id="{1FEFA438-CBFB-7073-5680-8C7CD5C88D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2514600" cy="1524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6005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a:extLst>
              <a:ext uri="{FF2B5EF4-FFF2-40B4-BE49-F238E27FC236}">
                <a16:creationId xmlns:a16="http://schemas.microsoft.com/office/drawing/2014/main" id="{A9A25D73-3EF5-69A7-7DE4-910E5148B25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C7AC4CA-E507-47C8-9BA3-CDAF76B44430}" type="slidenum">
              <a:rPr lang="en-US" altLang="en-US">
                <a:latin typeface="Tahoma" panose="020B0604030504040204" pitchFamily="34" charset="0"/>
              </a:rPr>
              <a:pPr/>
              <a:t>19</a:t>
            </a:fld>
            <a:endParaRPr lang="en-US" altLang="en-US">
              <a:latin typeface="Tahoma" panose="020B0604030504040204" pitchFamily="34" charset="0"/>
            </a:endParaRPr>
          </a:p>
        </p:txBody>
      </p:sp>
      <p:sp>
        <p:nvSpPr>
          <p:cNvPr id="4100" name="Rectangle 2">
            <a:extLst>
              <a:ext uri="{FF2B5EF4-FFF2-40B4-BE49-F238E27FC236}">
                <a16:creationId xmlns:a16="http://schemas.microsoft.com/office/drawing/2014/main" id="{BF994401-FD5E-F972-EFC8-05DDB325D4CF}"/>
              </a:ext>
            </a:extLst>
          </p:cNvPr>
          <p:cNvSpPr>
            <a:spLocks noChangeArrowheads="1"/>
          </p:cNvSpPr>
          <p:nvPr/>
        </p:nvSpPr>
        <p:spPr bwMode="auto">
          <a:xfrm>
            <a:off x="1828800" y="3657600"/>
            <a:ext cx="853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01" name="Rectangle 2">
            <a:extLst>
              <a:ext uri="{FF2B5EF4-FFF2-40B4-BE49-F238E27FC236}">
                <a16:creationId xmlns:a16="http://schemas.microsoft.com/office/drawing/2014/main" id="{7F6C8E1E-105E-36D8-95D2-BCFD9ED313F9}"/>
              </a:ext>
            </a:extLst>
          </p:cNvPr>
          <p:cNvSpPr>
            <a:spLocks noChangeArrowheads="1"/>
          </p:cNvSpPr>
          <p:nvPr/>
        </p:nvSpPr>
        <p:spPr bwMode="auto">
          <a:xfrm>
            <a:off x="1828800" y="838200"/>
            <a:ext cx="85344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16" name="AutoShape 6">
            <a:extLst>
              <a:ext uri="{FF2B5EF4-FFF2-40B4-BE49-F238E27FC236}">
                <a16:creationId xmlns:a16="http://schemas.microsoft.com/office/drawing/2014/main" id="{D59CB99A-56F8-E806-C73B-30325F43D09A}"/>
              </a:ext>
            </a:extLst>
          </p:cNvPr>
          <p:cNvSpPr>
            <a:spLocks noChangeArrowheads="1"/>
          </p:cNvSpPr>
          <p:nvPr/>
        </p:nvSpPr>
        <p:spPr bwMode="auto">
          <a:xfrm flipV="1">
            <a:off x="3505200" y="2362200"/>
            <a:ext cx="228600" cy="152400"/>
          </a:xfrm>
          <a:prstGeom prst="flowChartConnector">
            <a:avLst/>
          </a:prstGeom>
          <a:solidFill>
            <a:srgbClr val="5119B9"/>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3" name="AutoShape 5">
            <a:extLst>
              <a:ext uri="{FF2B5EF4-FFF2-40B4-BE49-F238E27FC236}">
                <a16:creationId xmlns:a16="http://schemas.microsoft.com/office/drawing/2014/main" id="{6FDB8678-4140-C4AE-36A2-2185BF97E126}"/>
              </a:ext>
            </a:extLst>
          </p:cNvPr>
          <p:cNvSpPr>
            <a:spLocks noChangeArrowheads="1"/>
          </p:cNvSpPr>
          <p:nvPr/>
        </p:nvSpPr>
        <p:spPr bwMode="auto">
          <a:xfrm>
            <a:off x="2682875" y="1997075"/>
            <a:ext cx="2438400" cy="914400"/>
          </a:xfrm>
          <a:prstGeom prst="flowChartMagneticDisk">
            <a:avLst/>
          </a:prstGeom>
          <a:solidFill>
            <a:schemeClr val="accent5">
              <a:lumMod val="40000"/>
              <a:lumOff val="60000"/>
            </a:schemeClr>
          </a:solidFill>
          <a:ln w="28575">
            <a:solidFill>
              <a:schemeClr val="tx1"/>
            </a:solidFill>
            <a:round/>
            <a:headEnd/>
            <a:tailEnd/>
          </a:ln>
          <a:effectLst>
            <a:outerShdw sy="50000" kx="2453608" algn="bl"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grpSp>
        <p:nvGrpSpPr>
          <p:cNvPr id="4104" name="Group 207">
            <a:extLst>
              <a:ext uri="{FF2B5EF4-FFF2-40B4-BE49-F238E27FC236}">
                <a16:creationId xmlns:a16="http://schemas.microsoft.com/office/drawing/2014/main" id="{3FEEB169-6CA1-36BB-C286-34465AC3A933}"/>
              </a:ext>
            </a:extLst>
          </p:cNvPr>
          <p:cNvGrpSpPr>
            <a:grpSpLocks/>
          </p:cNvGrpSpPr>
          <p:nvPr/>
        </p:nvGrpSpPr>
        <p:grpSpPr bwMode="auto">
          <a:xfrm>
            <a:off x="2819400" y="2362200"/>
            <a:ext cx="2133600" cy="457200"/>
            <a:chOff x="1295400" y="2362200"/>
            <a:chExt cx="2133600" cy="457200"/>
          </a:xfrm>
        </p:grpSpPr>
        <p:sp>
          <p:nvSpPr>
            <p:cNvPr id="15" name="AutoShape 10">
              <a:extLst>
                <a:ext uri="{FF2B5EF4-FFF2-40B4-BE49-F238E27FC236}">
                  <a16:creationId xmlns:a16="http://schemas.microsoft.com/office/drawing/2014/main" id="{4331BF90-A95C-2AD3-F4A7-50528880C7F6}"/>
                </a:ext>
              </a:extLst>
            </p:cNvPr>
            <p:cNvSpPr>
              <a:spLocks noChangeArrowheads="1"/>
            </p:cNvSpPr>
            <p:nvPr/>
          </p:nvSpPr>
          <p:spPr bwMode="auto">
            <a:xfrm>
              <a:off x="1387475" y="2454275"/>
              <a:ext cx="2286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5" name="AutoShape 6">
              <a:extLst>
                <a:ext uri="{FF2B5EF4-FFF2-40B4-BE49-F238E27FC236}">
                  <a16:creationId xmlns:a16="http://schemas.microsoft.com/office/drawing/2014/main" id="{8BDA5473-91EA-B0A6-AC27-28BAADB92827}"/>
                </a:ext>
              </a:extLst>
            </p:cNvPr>
            <p:cNvSpPr>
              <a:spLocks noChangeArrowheads="1"/>
            </p:cNvSpPr>
            <p:nvPr/>
          </p:nvSpPr>
          <p:spPr bwMode="auto">
            <a:xfrm>
              <a:off x="20574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6" name="AutoShape 10">
              <a:extLst>
                <a:ext uri="{FF2B5EF4-FFF2-40B4-BE49-F238E27FC236}">
                  <a16:creationId xmlns:a16="http://schemas.microsoft.com/office/drawing/2014/main" id="{63094AF4-237F-60E1-11D1-631B432B9999}"/>
                </a:ext>
              </a:extLst>
            </p:cNvPr>
            <p:cNvSpPr>
              <a:spLocks noChangeArrowheads="1"/>
            </p:cNvSpPr>
            <p:nvPr/>
          </p:nvSpPr>
          <p:spPr bwMode="auto">
            <a:xfrm>
              <a:off x="1828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18" name="AutoShape 6">
              <a:extLst>
                <a:ext uri="{FF2B5EF4-FFF2-40B4-BE49-F238E27FC236}">
                  <a16:creationId xmlns:a16="http://schemas.microsoft.com/office/drawing/2014/main" id="{E2431457-AF07-9F41-3D5B-14B96FAFE588}"/>
                </a:ext>
              </a:extLst>
            </p:cNvPr>
            <p:cNvSpPr>
              <a:spLocks noChangeArrowheads="1"/>
            </p:cNvSpPr>
            <p:nvPr/>
          </p:nvSpPr>
          <p:spPr bwMode="auto">
            <a:xfrm>
              <a:off x="19050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19" name="AutoShape 10">
              <a:extLst>
                <a:ext uri="{FF2B5EF4-FFF2-40B4-BE49-F238E27FC236}">
                  <a16:creationId xmlns:a16="http://schemas.microsoft.com/office/drawing/2014/main" id="{E7DCCD8E-A794-918E-F80E-EAC07100C76D}"/>
                </a:ext>
              </a:extLst>
            </p:cNvPr>
            <p:cNvSpPr>
              <a:spLocks noChangeArrowheads="1"/>
            </p:cNvSpPr>
            <p:nvPr/>
          </p:nvSpPr>
          <p:spPr bwMode="auto">
            <a:xfrm>
              <a:off x="1676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43" name="AutoShape 23">
              <a:extLst>
                <a:ext uri="{FF2B5EF4-FFF2-40B4-BE49-F238E27FC236}">
                  <a16:creationId xmlns:a16="http://schemas.microsoft.com/office/drawing/2014/main" id="{33C6058E-BE76-E34D-BE51-FE592DC07D71}"/>
                </a:ext>
              </a:extLst>
            </p:cNvPr>
            <p:cNvSpPr>
              <a:spLocks noChangeArrowheads="1"/>
            </p:cNvSpPr>
            <p:nvPr/>
          </p:nvSpPr>
          <p:spPr bwMode="auto">
            <a:xfrm>
              <a:off x="23622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44" name="AutoShape 24">
              <a:extLst>
                <a:ext uri="{FF2B5EF4-FFF2-40B4-BE49-F238E27FC236}">
                  <a16:creationId xmlns:a16="http://schemas.microsoft.com/office/drawing/2014/main" id="{4A5DBB5C-D4A7-3D8A-FDCD-EFBF60DC536A}"/>
                </a:ext>
              </a:extLst>
            </p:cNvPr>
            <p:cNvSpPr>
              <a:spLocks noChangeArrowheads="1"/>
            </p:cNvSpPr>
            <p:nvPr/>
          </p:nvSpPr>
          <p:spPr bwMode="auto">
            <a:xfrm>
              <a:off x="2362200" y="2362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7" name="AutoShape 11">
              <a:extLst>
                <a:ext uri="{FF2B5EF4-FFF2-40B4-BE49-F238E27FC236}">
                  <a16:creationId xmlns:a16="http://schemas.microsoft.com/office/drawing/2014/main" id="{8D477A11-8B1C-828A-F796-47860DC0C316}"/>
                </a:ext>
              </a:extLst>
            </p:cNvPr>
            <p:cNvSpPr>
              <a:spLocks noChangeArrowheads="1"/>
            </p:cNvSpPr>
            <p:nvPr/>
          </p:nvSpPr>
          <p:spPr bwMode="auto">
            <a:xfrm>
              <a:off x="2971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8" name="AutoShape 14">
              <a:extLst>
                <a:ext uri="{FF2B5EF4-FFF2-40B4-BE49-F238E27FC236}">
                  <a16:creationId xmlns:a16="http://schemas.microsoft.com/office/drawing/2014/main" id="{C7974BE8-4C4D-86D5-66BD-2597F5FF3FA4}"/>
                </a:ext>
              </a:extLst>
            </p:cNvPr>
            <p:cNvSpPr>
              <a:spLocks noChangeArrowheads="1"/>
            </p:cNvSpPr>
            <p:nvPr/>
          </p:nvSpPr>
          <p:spPr bwMode="auto">
            <a:xfrm>
              <a:off x="28956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4347" name="AutoShape 17">
              <a:extLst>
                <a:ext uri="{FF2B5EF4-FFF2-40B4-BE49-F238E27FC236}">
                  <a16:creationId xmlns:a16="http://schemas.microsoft.com/office/drawing/2014/main" id="{607FCF14-0516-C0DA-3B3E-A7DEBDBA1906}"/>
                </a:ext>
              </a:extLst>
            </p:cNvPr>
            <p:cNvSpPr>
              <a:spLocks noChangeArrowheads="1"/>
            </p:cNvSpPr>
            <p:nvPr/>
          </p:nvSpPr>
          <p:spPr bwMode="auto">
            <a:xfrm>
              <a:off x="14478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48" name="AutoShape 22">
              <a:extLst>
                <a:ext uri="{FF2B5EF4-FFF2-40B4-BE49-F238E27FC236}">
                  <a16:creationId xmlns:a16="http://schemas.microsoft.com/office/drawing/2014/main" id="{ADFDDE6B-5D94-1BF7-601F-3B4657CB806E}"/>
                </a:ext>
              </a:extLst>
            </p:cNvPr>
            <p:cNvSpPr>
              <a:spLocks noChangeArrowheads="1"/>
            </p:cNvSpPr>
            <p:nvPr/>
          </p:nvSpPr>
          <p:spPr bwMode="auto">
            <a:xfrm>
              <a:off x="26670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49" name="AutoShape 23">
              <a:extLst>
                <a:ext uri="{FF2B5EF4-FFF2-40B4-BE49-F238E27FC236}">
                  <a16:creationId xmlns:a16="http://schemas.microsoft.com/office/drawing/2014/main" id="{B7186D8C-FCEB-2869-E737-3CF73835B093}"/>
                </a:ext>
              </a:extLst>
            </p:cNvPr>
            <p:cNvSpPr>
              <a:spLocks noChangeArrowheads="1"/>
            </p:cNvSpPr>
            <p:nvPr/>
          </p:nvSpPr>
          <p:spPr bwMode="auto">
            <a:xfrm>
              <a:off x="23622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50" name="AutoShape 24">
              <a:extLst>
                <a:ext uri="{FF2B5EF4-FFF2-40B4-BE49-F238E27FC236}">
                  <a16:creationId xmlns:a16="http://schemas.microsoft.com/office/drawing/2014/main" id="{6CEBD4BB-5937-9003-55C9-F2844F45FFF6}"/>
                </a:ext>
              </a:extLst>
            </p:cNvPr>
            <p:cNvSpPr>
              <a:spLocks noChangeArrowheads="1"/>
            </p:cNvSpPr>
            <p:nvPr/>
          </p:nvSpPr>
          <p:spPr bwMode="auto">
            <a:xfrm>
              <a:off x="22098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51" name="AutoShape 25">
              <a:extLst>
                <a:ext uri="{FF2B5EF4-FFF2-40B4-BE49-F238E27FC236}">
                  <a16:creationId xmlns:a16="http://schemas.microsoft.com/office/drawing/2014/main" id="{BD8DBE80-011B-0BFE-F714-7DBE3DE4F37A}"/>
                </a:ext>
              </a:extLst>
            </p:cNvPr>
            <p:cNvSpPr>
              <a:spLocks noChangeArrowheads="1"/>
            </p:cNvSpPr>
            <p:nvPr/>
          </p:nvSpPr>
          <p:spPr bwMode="auto">
            <a:xfrm>
              <a:off x="33528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20" name="AutoShape 11">
              <a:extLst>
                <a:ext uri="{FF2B5EF4-FFF2-40B4-BE49-F238E27FC236}">
                  <a16:creationId xmlns:a16="http://schemas.microsoft.com/office/drawing/2014/main" id="{1C508512-C386-4E1A-7396-0CA8FFC0CF2A}"/>
                </a:ext>
              </a:extLst>
            </p:cNvPr>
            <p:cNvSpPr>
              <a:spLocks noChangeArrowheads="1"/>
            </p:cNvSpPr>
            <p:nvPr/>
          </p:nvSpPr>
          <p:spPr bwMode="auto">
            <a:xfrm>
              <a:off x="2819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21" name="AutoShape 14">
              <a:extLst>
                <a:ext uri="{FF2B5EF4-FFF2-40B4-BE49-F238E27FC236}">
                  <a16:creationId xmlns:a16="http://schemas.microsoft.com/office/drawing/2014/main" id="{77EA369B-0312-0F6A-5A4B-3812EAEE02A5}"/>
                </a:ext>
              </a:extLst>
            </p:cNvPr>
            <p:cNvSpPr>
              <a:spLocks noChangeArrowheads="1"/>
            </p:cNvSpPr>
            <p:nvPr/>
          </p:nvSpPr>
          <p:spPr bwMode="auto">
            <a:xfrm>
              <a:off x="2743200" y="2362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54" name="AutoShape 17">
              <a:extLst>
                <a:ext uri="{FF2B5EF4-FFF2-40B4-BE49-F238E27FC236}">
                  <a16:creationId xmlns:a16="http://schemas.microsoft.com/office/drawing/2014/main" id="{D4BE523F-62BA-936D-07A7-FB7F8644EA43}"/>
                </a:ext>
              </a:extLst>
            </p:cNvPr>
            <p:cNvSpPr>
              <a:spLocks noChangeArrowheads="1"/>
            </p:cNvSpPr>
            <p:nvPr/>
          </p:nvSpPr>
          <p:spPr bwMode="auto">
            <a:xfrm>
              <a:off x="12954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55" name="AutoShape 22">
              <a:extLst>
                <a:ext uri="{FF2B5EF4-FFF2-40B4-BE49-F238E27FC236}">
                  <a16:creationId xmlns:a16="http://schemas.microsoft.com/office/drawing/2014/main" id="{C150DF58-D6E2-70AB-DC02-0CB2AA8E56D3}"/>
                </a:ext>
              </a:extLst>
            </p:cNvPr>
            <p:cNvSpPr>
              <a:spLocks noChangeArrowheads="1"/>
            </p:cNvSpPr>
            <p:nvPr/>
          </p:nvSpPr>
          <p:spPr bwMode="auto">
            <a:xfrm>
              <a:off x="25146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56" name="AutoShape 25">
              <a:extLst>
                <a:ext uri="{FF2B5EF4-FFF2-40B4-BE49-F238E27FC236}">
                  <a16:creationId xmlns:a16="http://schemas.microsoft.com/office/drawing/2014/main" id="{9E649B72-A73E-4752-ACA2-0DB307BF1AA0}"/>
                </a:ext>
              </a:extLst>
            </p:cNvPr>
            <p:cNvSpPr>
              <a:spLocks noChangeArrowheads="1"/>
            </p:cNvSpPr>
            <p:nvPr/>
          </p:nvSpPr>
          <p:spPr bwMode="auto">
            <a:xfrm>
              <a:off x="32004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grpSp>
      <p:sp>
        <p:nvSpPr>
          <p:cNvPr id="4105" name="Text Box 29">
            <a:extLst>
              <a:ext uri="{FF2B5EF4-FFF2-40B4-BE49-F238E27FC236}">
                <a16:creationId xmlns:a16="http://schemas.microsoft.com/office/drawing/2014/main" id="{FFBB8A52-0236-F9A7-947F-F25B7A046A02}"/>
              </a:ext>
            </a:extLst>
          </p:cNvPr>
          <p:cNvSpPr txBox="1">
            <a:spLocks noChangeArrowheads="1"/>
          </p:cNvSpPr>
          <p:nvPr/>
        </p:nvSpPr>
        <p:spPr bwMode="auto">
          <a:xfrm>
            <a:off x="3124200" y="2971801"/>
            <a:ext cx="1550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000" b="1">
                <a:solidFill>
                  <a:srgbClr val="FF0000"/>
                </a:solidFill>
                <a:latin typeface="Tahoma" panose="020B0604030504040204" pitchFamily="34" charset="0"/>
                <a:cs typeface="Tahoma" panose="020B0604030504040204" pitchFamily="34" charset="0"/>
              </a:rPr>
              <a:t>Blood cells</a:t>
            </a:r>
          </a:p>
        </p:txBody>
      </p:sp>
      <p:sp>
        <p:nvSpPr>
          <p:cNvPr id="4106" name="Text Box 77">
            <a:extLst>
              <a:ext uri="{FF2B5EF4-FFF2-40B4-BE49-F238E27FC236}">
                <a16:creationId xmlns:a16="http://schemas.microsoft.com/office/drawing/2014/main" id="{B6FF6D71-2A88-BF89-970C-8ABF00D9B5E8}"/>
              </a:ext>
            </a:extLst>
          </p:cNvPr>
          <p:cNvSpPr txBox="1">
            <a:spLocks noChangeArrowheads="1"/>
          </p:cNvSpPr>
          <p:nvPr/>
        </p:nvSpPr>
        <p:spPr bwMode="auto">
          <a:xfrm>
            <a:off x="8153400" y="1447801"/>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000" b="1">
                <a:solidFill>
                  <a:srgbClr val="FF0000"/>
                </a:solidFill>
                <a:latin typeface="Tahoma" panose="020B0604030504040204" pitchFamily="34" charset="0"/>
                <a:cs typeface="Tahoma" panose="020B0604030504040204" pitchFamily="34" charset="0"/>
              </a:rPr>
              <a:t>Normal</a:t>
            </a:r>
          </a:p>
        </p:txBody>
      </p:sp>
      <p:sp>
        <p:nvSpPr>
          <p:cNvPr id="133" name="AutoShape 51">
            <a:extLst>
              <a:ext uri="{FF2B5EF4-FFF2-40B4-BE49-F238E27FC236}">
                <a16:creationId xmlns:a16="http://schemas.microsoft.com/office/drawing/2014/main" id="{0821986C-07B7-9C61-9989-72D78380A33B}"/>
              </a:ext>
            </a:extLst>
          </p:cNvPr>
          <p:cNvSpPr>
            <a:spLocks noChangeArrowheads="1"/>
          </p:cNvSpPr>
          <p:nvPr/>
        </p:nvSpPr>
        <p:spPr bwMode="auto">
          <a:xfrm>
            <a:off x="7543800" y="5029200"/>
            <a:ext cx="2438400" cy="914400"/>
          </a:xfrm>
          <a:prstGeom prst="flowChartMagneticDisk">
            <a:avLst/>
          </a:prstGeom>
          <a:solidFill>
            <a:schemeClr val="accent5">
              <a:lumMod val="40000"/>
              <a:lumOff val="60000"/>
            </a:schemeClr>
          </a:solidFill>
          <a:ln w="28575">
            <a:solidFill>
              <a:schemeClr val="tx1"/>
            </a:solidFill>
            <a:round/>
            <a:headEnd/>
            <a:tailEnd/>
          </a:ln>
          <a:effectLst>
            <a:outerShdw sy="50000" kx="2453608" algn="bl"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08" name="Text Box 77">
            <a:extLst>
              <a:ext uri="{FF2B5EF4-FFF2-40B4-BE49-F238E27FC236}">
                <a16:creationId xmlns:a16="http://schemas.microsoft.com/office/drawing/2014/main" id="{F2DC0861-5AB3-3308-9975-84D4EBB2CF27}"/>
              </a:ext>
            </a:extLst>
          </p:cNvPr>
          <p:cNvSpPr txBox="1">
            <a:spLocks noChangeArrowheads="1"/>
          </p:cNvSpPr>
          <p:nvPr/>
        </p:nvSpPr>
        <p:spPr bwMode="auto">
          <a:xfrm>
            <a:off x="7467601" y="5867401"/>
            <a:ext cx="2671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000" b="1">
                <a:solidFill>
                  <a:srgbClr val="FF0000"/>
                </a:solidFill>
                <a:latin typeface="Tahoma" panose="020B0604030504040204" pitchFamily="34" charset="0"/>
                <a:cs typeface="Tahoma" panose="020B0604030504040204" pitchFamily="34" charset="0"/>
              </a:rPr>
              <a:t>Blood cells multiply</a:t>
            </a:r>
          </a:p>
        </p:txBody>
      </p:sp>
      <p:sp>
        <p:nvSpPr>
          <p:cNvPr id="140" name="AutoShape 122">
            <a:extLst>
              <a:ext uri="{FF2B5EF4-FFF2-40B4-BE49-F238E27FC236}">
                <a16:creationId xmlns:a16="http://schemas.microsoft.com/office/drawing/2014/main" id="{D499D021-FC5E-0FD6-D3C4-B779F546E972}"/>
              </a:ext>
            </a:extLst>
          </p:cNvPr>
          <p:cNvSpPr>
            <a:spLocks noChangeArrowheads="1"/>
          </p:cNvSpPr>
          <p:nvPr/>
        </p:nvSpPr>
        <p:spPr bwMode="auto">
          <a:xfrm>
            <a:off x="87630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10" name="AutoShape 128">
            <a:extLst>
              <a:ext uri="{FF2B5EF4-FFF2-40B4-BE49-F238E27FC236}">
                <a16:creationId xmlns:a16="http://schemas.microsoft.com/office/drawing/2014/main" id="{C4EAC9C7-80F9-AB2A-5CC1-287F29F9EF52}"/>
              </a:ext>
            </a:extLst>
          </p:cNvPr>
          <p:cNvSpPr>
            <a:spLocks noChangeArrowheads="1"/>
          </p:cNvSpPr>
          <p:nvPr/>
        </p:nvSpPr>
        <p:spPr bwMode="auto">
          <a:xfrm>
            <a:off x="5410200" y="5105400"/>
            <a:ext cx="13716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7030A0"/>
          </a:solidFill>
          <a:ln w="9525">
            <a:solidFill>
              <a:schemeClr val="tx1"/>
            </a:solidFill>
            <a:miter lim="800000"/>
            <a:headEnd/>
            <a:tailEnd/>
          </a:ln>
        </p:spPr>
        <p:txBody>
          <a:bodyPr wrap="none" anchor="ctr"/>
          <a:lstStyle/>
          <a:p>
            <a:endParaRPr lang="en-US"/>
          </a:p>
        </p:txBody>
      </p:sp>
      <p:sp>
        <p:nvSpPr>
          <p:cNvPr id="4111" name="Text Box 77">
            <a:extLst>
              <a:ext uri="{FF2B5EF4-FFF2-40B4-BE49-F238E27FC236}">
                <a16:creationId xmlns:a16="http://schemas.microsoft.com/office/drawing/2014/main" id="{4C2D5FB4-B76B-6C0D-5BEE-A34D92D73197}"/>
              </a:ext>
            </a:extLst>
          </p:cNvPr>
          <p:cNvSpPr txBox="1">
            <a:spLocks noChangeArrowheads="1"/>
          </p:cNvSpPr>
          <p:nvPr/>
        </p:nvSpPr>
        <p:spPr bwMode="auto">
          <a:xfrm>
            <a:off x="7239000" y="4419601"/>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000" b="1">
                <a:solidFill>
                  <a:srgbClr val="FF0000"/>
                </a:solidFill>
                <a:latin typeface="Tahoma" panose="020B0604030504040204" pitchFamily="34" charset="0"/>
                <a:cs typeface="Tahoma" panose="020B0604030504040204" pitchFamily="34" charset="0"/>
              </a:rPr>
              <a:t>Abnormal</a:t>
            </a:r>
          </a:p>
          <a:p>
            <a:pPr algn="ctr"/>
            <a:endParaRPr lang="en-US" altLang="en-US" sz="2000" b="1">
              <a:solidFill>
                <a:srgbClr val="FF0000"/>
              </a:solidFill>
              <a:latin typeface="Tahoma" panose="020B0604030504040204" pitchFamily="34" charset="0"/>
              <a:cs typeface="Tahoma" panose="020B0604030504040204" pitchFamily="34" charset="0"/>
            </a:endParaRPr>
          </a:p>
        </p:txBody>
      </p:sp>
      <p:sp>
        <p:nvSpPr>
          <p:cNvPr id="4112" name="Text Box 77">
            <a:extLst>
              <a:ext uri="{FF2B5EF4-FFF2-40B4-BE49-F238E27FC236}">
                <a16:creationId xmlns:a16="http://schemas.microsoft.com/office/drawing/2014/main" id="{4330A014-ED1C-1301-8960-08058776DD0E}"/>
              </a:ext>
            </a:extLst>
          </p:cNvPr>
          <p:cNvSpPr txBox="1">
            <a:spLocks noChangeArrowheads="1"/>
          </p:cNvSpPr>
          <p:nvPr/>
        </p:nvSpPr>
        <p:spPr bwMode="auto">
          <a:xfrm>
            <a:off x="1828800" y="1"/>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4000">
                <a:solidFill>
                  <a:srgbClr val="22228B"/>
                </a:solidFill>
                <a:latin typeface="Tahoma" panose="020B0604030504040204" pitchFamily="34" charset="0"/>
                <a:cs typeface="Tahoma" panose="020B0604030504040204" pitchFamily="34" charset="0"/>
              </a:rPr>
              <a:t>BeLPT: Blood Test for BeS and CBD</a:t>
            </a:r>
          </a:p>
        </p:txBody>
      </p:sp>
      <p:sp>
        <p:nvSpPr>
          <p:cNvPr id="210" name="AutoShape 5">
            <a:extLst>
              <a:ext uri="{FF2B5EF4-FFF2-40B4-BE49-F238E27FC236}">
                <a16:creationId xmlns:a16="http://schemas.microsoft.com/office/drawing/2014/main" id="{900CF427-28AF-CD33-8B44-22862D425E31}"/>
              </a:ext>
            </a:extLst>
          </p:cNvPr>
          <p:cNvSpPr>
            <a:spLocks noChangeArrowheads="1"/>
          </p:cNvSpPr>
          <p:nvPr/>
        </p:nvSpPr>
        <p:spPr bwMode="auto">
          <a:xfrm>
            <a:off x="2682875" y="4740275"/>
            <a:ext cx="2438400" cy="914400"/>
          </a:xfrm>
          <a:prstGeom prst="flowChartMagneticDisk">
            <a:avLst/>
          </a:prstGeom>
          <a:solidFill>
            <a:schemeClr val="accent5">
              <a:lumMod val="40000"/>
              <a:lumOff val="60000"/>
            </a:schemeClr>
          </a:solidFill>
          <a:ln w="28575">
            <a:solidFill>
              <a:schemeClr val="tx1"/>
            </a:solidFill>
            <a:round/>
            <a:headEnd/>
            <a:tailEnd/>
          </a:ln>
          <a:effectLst>
            <a:outerShdw sy="50000" kx="2453608" algn="bl"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14" name="Text Box 29">
            <a:extLst>
              <a:ext uri="{FF2B5EF4-FFF2-40B4-BE49-F238E27FC236}">
                <a16:creationId xmlns:a16="http://schemas.microsoft.com/office/drawing/2014/main" id="{050A7596-0840-57FE-F55C-C0EDA4A024AC}"/>
              </a:ext>
            </a:extLst>
          </p:cNvPr>
          <p:cNvSpPr txBox="1">
            <a:spLocks noChangeArrowheads="1"/>
          </p:cNvSpPr>
          <p:nvPr/>
        </p:nvSpPr>
        <p:spPr bwMode="auto">
          <a:xfrm>
            <a:off x="3124200" y="5715001"/>
            <a:ext cx="1550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000" b="1">
                <a:solidFill>
                  <a:srgbClr val="FF0000"/>
                </a:solidFill>
                <a:latin typeface="Tahoma" panose="020B0604030504040204" pitchFamily="34" charset="0"/>
                <a:cs typeface="Tahoma" panose="020B0604030504040204" pitchFamily="34" charset="0"/>
              </a:rPr>
              <a:t>Blood cells</a:t>
            </a:r>
          </a:p>
        </p:txBody>
      </p:sp>
      <p:sp>
        <p:nvSpPr>
          <p:cNvPr id="314" name="AutoShape 5">
            <a:extLst>
              <a:ext uri="{FF2B5EF4-FFF2-40B4-BE49-F238E27FC236}">
                <a16:creationId xmlns:a16="http://schemas.microsoft.com/office/drawing/2014/main" id="{6D1C12E1-26B1-CF92-0B94-5CF094659121}"/>
              </a:ext>
            </a:extLst>
          </p:cNvPr>
          <p:cNvSpPr>
            <a:spLocks noChangeArrowheads="1"/>
          </p:cNvSpPr>
          <p:nvPr/>
        </p:nvSpPr>
        <p:spPr bwMode="auto">
          <a:xfrm>
            <a:off x="7391400" y="1981200"/>
            <a:ext cx="2438400" cy="914400"/>
          </a:xfrm>
          <a:prstGeom prst="flowChartMagneticDisk">
            <a:avLst/>
          </a:prstGeom>
          <a:solidFill>
            <a:schemeClr val="accent5">
              <a:lumMod val="40000"/>
              <a:lumOff val="60000"/>
            </a:schemeClr>
          </a:solidFill>
          <a:ln w="28575">
            <a:solidFill>
              <a:schemeClr val="tx1"/>
            </a:solidFill>
            <a:round/>
            <a:headEnd/>
            <a:tailEnd/>
          </a:ln>
          <a:effectLst>
            <a:outerShdw sy="50000" kx="2453608" algn="bl"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16" name="AutoShape 128">
            <a:extLst>
              <a:ext uri="{FF2B5EF4-FFF2-40B4-BE49-F238E27FC236}">
                <a16:creationId xmlns:a16="http://schemas.microsoft.com/office/drawing/2014/main" id="{638CD72C-14B0-AB54-F211-5310678E5452}"/>
              </a:ext>
            </a:extLst>
          </p:cNvPr>
          <p:cNvSpPr>
            <a:spLocks noChangeArrowheads="1"/>
          </p:cNvSpPr>
          <p:nvPr/>
        </p:nvSpPr>
        <p:spPr bwMode="auto">
          <a:xfrm>
            <a:off x="5334000" y="2286000"/>
            <a:ext cx="13716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7030A0"/>
          </a:solidFill>
          <a:ln w="9525">
            <a:solidFill>
              <a:schemeClr val="tx1"/>
            </a:solidFill>
            <a:miter lim="800000"/>
            <a:headEnd/>
            <a:tailEnd/>
          </a:ln>
        </p:spPr>
        <p:txBody>
          <a:bodyPr wrap="none" anchor="ctr"/>
          <a:lstStyle/>
          <a:p>
            <a:endParaRPr lang="en-US"/>
          </a:p>
        </p:txBody>
      </p:sp>
      <p:grpSp>
        <p:nvGrpSpPr>
          <p:cNvPr id="4117" name="Group 218">
            <a:extLst>
              <a:ext uri="{FF2B5EF4-FFF2-40B4-BE49-F238E27FC236}">
                <a16:creationId xmlns:a16="http://schemas.microsoft.com/office/drawing/2014/main" id="{2DED4225-690A-85AC-F497-D5D703D22376}"/>
              </a:ext>
            </a:extLst>
          </p:cNvPr>
          <p:cNvGrpSpPr>
            <a:grpSpLocks/>
          </p:cNvGrpSpPr>
          <p:nvPr/>
        </p:nvGrpSpPr>
        <p:grpSpPr bwMode="auto">
          <a:xfrm>
            <a:off x="2819400" y="5105400"/>
            <a:ext cx="2133600" cy="457200"/>
            <a:chOff x="1295400" y="2362200"/>
            <a:chExt cx="2133600" cy="457200"/>
          </a:xfrm>
        </p:grpSpPr>
        <p:sp>
          <p:nvSpPr>
            <p:cNvPr id="241" name="AutoShape 10">
              <a:extLst>
                <a:ext uri="{FF2B5EF4-FFF2-40B4-BE49-F238E27FC236}">
                  <a16:creationId xmlns:a16="http://schemas.microsoft.com/office/drawing/2014/main" id="{0585713F-1384-C8F8-3517-D62E6EB5206F}"/>
                </a:ext>
              </a:extLst>
            </p:cNvPr>
            <p:cNvSpPr>
              <a:spLocks noChangeArrowheads="1"/>
            </p:cNvSpPr>
            <p:nvPr/>
          </p:nvSpPr>
          <p:spPr bwMode="auto">
            <a:xfrm>
              <a:off x="1387475" y="2454275"/>
              <a:ext cx="2286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244" name="AutoShape 6">
              <a:extLst>
                <a:ext uri="{FF2B5EF4-FFF2-40B4-BE49-F238E27FC236}">
                  <a16:creationId xmlns:a16="http://schemas.microsoft.com/office/drawing/2014/main" id="{DAC5C930-D55C-0772-B7D3-2433F3050B0D}"/>
                </a:ext>
              </a:extLst>
            </p:cNvPr>
            <p:cNvSpPr>
              <a:spLocks noChangeArrowheads="1"/>
            </p:cNvSpPr>
            <p:nvPr/>
          </p:nvSpPr>
          <p:spPr bwMode="auto">
            <a:xfrm>
              <a:off x="20574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245" name="AutoShape 10">
              <a:extLst>
                <a:ext uri="{FF2B5EF4-FFF2-40B4-BE49-F238E27FC236}">
                  <a16:creationId xmlns:a16="http://schemas.microsoft.com/office/drawing/2014/main" id="{0857F0CD-A3FA-1D3A-CC1A-91F536E186A3}"/>
                </a:ext>
              </a:extLst>
            </p:cNvPr>
            <p:cNvSpPr>
              <a:spLocks noChangeArrowheads="1"/>
            </p:cNvSpPr>
            <p:nvPr/>
          </p:nvSpPr>
          <p:spPr bwMode="auto">
            <a:xfrm>
              <a:off x="1828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246" name="AutoShape 6">
              <a:extLst>
                <a:ext uri="{FF2B5EF4-FFF2-40B4-BE49-F238E27FC236}">
                  <a16:creationId xmlns:a16="http://schemas.microsoft.com/office/drawing/2014/main" id="{1178B4A2-7EBF-492D-430E-D3BC5F307E91}"/>
                </a:ext>
              </a:extLst>
            </p:cNvPr>
            <p:cNvSpPr>
              <a:spLocks noChangeArrowheads="1"/>
            </p:cNvSpPr>
            <p:nvPr/>
          </p:nvSpPr>
          <p:spPr bwMode="auto">
            <a:xfrm>
              <a:off x="19050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249" name="AutoShape 10">
              <a:extLst>
                <a:ext uri="{FF2B5EF4-FFF2-40B4-BE49-F238E27FC236}">
                  <a16:creationId xmlns:a16="http://schemas.microsoft.com/office/drawing/2014/main" id="{ACF5AD60-1FC0-51CC-812F-CACC11867706}"/>
                </a:ext>
              </a:extLst>
            </p:cNvPr>
            <p:cNvSpPr>
              <a:spLocks noChangeArrowheads="1"/>
            </p:cNvSpPr>
            <p:nvPr/>
          </p:nvSpPr>
          <p:spPr bwMode="auto">
            <a:xfrm>
              <a:off x="1676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24" name="AutoShape 23">
              <a:extLst>
                <a:ext uri="{FF2B5EF4-FFF2-40B4-BE49-F238E27FC236}">
                  <a16:creationId xmlns:a16="http://schemas.microsoft.com/office/drawing/2014/main" id="{E2065897-24C3-BA26-6C87-D661FD550322}"/>
                </a:ext>
              </a:extLst>
            </p:cNvPr>
            <p:cNvSpPr>
              <a:spLocks noChangeArrowheads="1"/>
            </p:cNvSpPr>
            <p:nvPr/>
          </p:nvSpPr>
          <p:spPr bwMode="auto">
            <a:xfrm>
              <a:off x="23622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25" name="AutoShape 24">
              <a:extLst>
                <a:ext uri="{FF2B5EF4-FFF2-40B4-BE49-F238E27FC236}">
                  <a16:creationId xmlns:a16="http://schemas.microsoft.com/office/drawing/2014/main" id="{D1FB73F6-15E9-381E-4779-11B6960481C4}"/>
                </a:ext>
              </a:extLst>
            </p:cNvPr>
            <p:cNvSpPr>
              <a:spLocks noChangeArrowheads="1"/>
            </p:cNvSpPr>
            <p:nvPr/>
          </p:nvSpPr>
          <p:spPr bwMode="auto">
            <a:xfrm>
              <a:off x="2362200" y="2362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255" name="AutoShape 11">
              <a:extLst>
                <a:ext uri="{FF2B5EF4-FFF2-40B4-BE49-F238E27FC236}">
                  <a16:creationId xmlns:a16="http://schemas.microsoft.com/office/drawing/2014/main" id="{16BE9808-142A-8439-1493-DEEF6756944C}"/>
                </a:ext>
              </a:extLst>
            </p:cNvPr>
            <p:cNvSpPr>
              <a:spLocks noChangeArrowheads="1"/>
            </p:cNvSpPr>
            <p:nvPr/>
          </p:nvSpPr>
          <p:spPr bwMode="auto">
            <a:xfrm>
              <a:off x="2971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256" name="AutoShape 14">
              <a:extLst>
                <a:ext uri="{FF2B5EF4-FFF2-40B4-BE49-F238E27FC236}">
                  <a16:creationId xmlns:a16="http://schemas.microsoft.com/office/drawing/2014/main" id="{F2BC3BF5-9B71-F8B6-3622-7C7728BEFC27}"/>
                </a:ext>
              </a:extLst>
            </p:cNvPr>
            <p:cNvSpPr>
              <a:spLocks noChangeArrowheads="1"/>
            </p:cNvSpPr>
            <p:nvPr/>
          </p:nvSpPr>
          <p:spPr bwMode="auto">
            <a:xfrm>
              <a:off x="28956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4328" name="AutoShape 17">
              <a:extLst>
                <a:ext uri="{FF2B5EF4-FFF2-40B4-BE49-F238E27FC236}">
                  <a16:creationId xmlns:a16="http://schemas.microsoft.com/office/drawing/2014/main" id="{918E3F1B-652F-C441-2AFD-CE88DABD3B33}"/>
                </a:ext>
              </a:extLst>
            </p:cNvPr>
            <p:cNvSpPr>
              <a:spLocks noChangeArrowheads="1"/>
            </p:cNvSpPr>
            <p:nvPr/>
          </p:nvSpPr>
          <p:spPr bwMode="auto">
            <a:xfrm>
              <a:off x="14478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29" name="AutoShape 22">
              <a:extLst>
                <a:ext uri="{FF2B5EF4-FFF2-40B4-BE49-F238E27FC236}">
                  <a16:creationId xmlns:a16="http://schemas.microsoft.com/office/drawing/2014/main" id="{B8753A7E-4F45-F9C3-2194-B9286C0D1023}"/>
                </a:ext>
              </a:extLst>
            </p:cNvPr>
            <p:cNvSpPr>
              <a:spLocks noChangeArrowheads="1"/>
            </p:cNvSpPr>
            <p:nvPr/>
          </p:nvSpPr>
          <p:spPr bwMode="auto">
            <a:xfrm>
              <a:off x="26670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30" name="AutoShape 23">
              <a:extLst>
                <a:ext uri="{FF2B5EF4-FFF2-40B4-BE49-F238E27FC236}">
                  <a16:creationId xmlns:a16="http://schemas.microsoft.com/office/drawing/2014/main" id="{174AA913-77E3-39FC-29E8-247C84330BD0}"/>
                </a:ext>
              </a:extLst>
            </p:cNvPr>
            <p:cNvSpPr>
              <a:spLocks noChangeArrowheads="1"/>
            </p:cNvSpPr>
            <p:nvPr/>
          </p:nvSpPr>
          <p:spPr bwMode="auto">
            <a:xfrm>
              <a:off x="23622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31" name="AutoShape 24">
              <a:extLst>
                <a:ext uri="{FF2B5EF4-FFF2-40B4-BE49-F238E27FC236}">
                  <a16:creationId xmlns:a16="http://schemas.microsoft.com/office/drawing/2014/main" id="{8584C96A-E515-2B32-EF76-BA221A495B82}"/>
                </a:ext>
              </a:extLst>
            </p:cNvPr>
            <p:cNvSpPr>
              <a:spLocks noChangeArrowheads="1"/>
            </p:cNvSpPr>
            <p:nvPr/>
          </p:nvSpPr>
          <p:spPr bwMode="auto">
            <a:xfrm>
              <a:off x="22098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32" name="AutoShape 25">
              <a:extLst>
                <a:ext uri="{FF2B5EF4-FFF2-40B4-BE49-F238E27FC236}">
                  <a16:creationId xmlns:a16="http://schemas.microsoft.com/office/drawing/2014/main" id="{B477EC2A-2E3F-0A72-453F-C33B9C88B404}"/>
                </a:ext>
              </a:extLst>
            </p:cNvPr>
            <p:cNvSpPr>
              <a:spLocks noChangeArrowheads="1"/>
            </p:cNvSpPr>
            <p:nvPr/>
          </p:nvSpPr>
          <p:spPr bwMode="auto">
            <a:xfrm>
              <a:off x="33528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293" name="AutoShape 11">
              <a:extLst>
                <a:ext uri="{FF2B5EF4-FFF2-40B4-BE49-F238E27FC236}">
                  <a16:creationId xmlns:a16="http://schemas.microsoft.com/office/drawing/2014/main" id="{060C1837-E700-0342-DA73-6FEFCB083008}"/>
                </a:ext>
              </a:extLst>
            </p:cNvPr>
            <p:cNvSpPr>
              <a:spLocks noChangeArrowheads="1"/>
            </p:cNvSpPr>
            <p:nvPr/>
          </p:nvSpPr>
          <p:spPr bwMode="auto">
            <a:xfrm>
              <a:off x="2819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294" name="AutoShape 14">
              <a:extLst>
                <a:ext uri="{FF2B5EF4-FFF2-40B4-BE49-F238E27FC236}">
                  <a16:creationId xmlns:a16="http://schemas.microsoft.com/office/drawing/2014/main" id="{BD51B297-A307-1E04-0531-F2747E3B4099}"/>
                </a:ext>
              </a:extLst>
            </p:cNvPr>
            <p:cNvSpPr>
              <a:spLocks noChangeArrowheads="1"/>
            </p:cNvSpPr>
            <p:nvPr/>
          </p:nvSpPr>
          <p:spPr bwMode="auto">
            <a:xfrm>
              <a:off x="2743200" y="2362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35" name="AutoShape 17">
              <a:extLst>
                <a:ext uri="{FF2B5EF4-FFF2-40B4-BE49-F238E27FC236}">
                  <a16:creationId xmlns:a16="http://schemas.microsoft.com/office/drawing/2014/main" id="{7735AE2C-E466-A7B9-FF32-A2DC91B4551D}"/>
                </a:ext>
              </a:extLst>
            </p:cNvPr>
            <p:cNvSpPr>
              <a:spLocks noChangeArrowheads="1"/>
            </p:cNvSpPr>
            <p:nvPr/>
          </p:nvSpPr>
          <p:spPr bwMode="auto">
            <a:xfrm>
              <a:off x="12954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36" name="AutoShape 22">
              <a:extLst>
                <a:ext uri="{FF2B5EF4-FFF2-40B4-BE49-F238E27FC236}">
                  <a16:creationId xmlns:a16="http://schemas.microsoft.com/office/drawing/2014/main" id="{E5A615E7-961F-0F53-527A-D94F6364453C}"/>
                </a:ext>
              </a:extLst>
            </p:cNvPr>
            <p:cNvSpPr>
              <a:spLocks noChangeArrowheads="1"/>
            </p:cNvSpPr>
            <p:nvPr/>
          </p:nvSpPr>
          <p:spPr bwMode="auto">
            <a:xfrm>
              <a:off x="25146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37" name="AutoShape 25">
              <a:extLst>
                <a:ext uri="{FF2B5EF4-FFF2-40B4-BE49-F238E27FC236}">
                  <a16:creationId xmlns:a16="http://schemas.microsoft.com/office/drawing/2014/main" id="{A37D1846-125A-6E38-3EE7-6FA5D61E41CC}"/>
                </a:ext>
              </a:extLst>
            </p:cNvPr>
            <p:cNvSpPr>
              <a:spLocks noChangeArrowheads="1"/>
            </p:cNvSpPr>
            <p:nvPr/>
          </p:nvSpPr>
          <p:spPr bwMode="auto">
            <a:xfrm>
              <a:off x="32004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grpSp>
      <p:grpSp>
        <p:nvGrpSpPr>
          <p:cNvPr id="4118" name="Group 307">
            <a:extLst>
              <a:ext uri="{FF2B5EF4-FFF2-40B4-BE49-F238E27FC236}">
                <a16:creationId xmlns:a16="http://schemas.microsoft.com/office/drawing/2014/main" id="{E8ED15FA-FB64-8633-C9D5-4C91D3601280}"/>
              </a:ext>
            </a:extLst>
          </p:cNvPr>
          <p:cNvGrpSpPr>
            <a:grpSpLocks/>
          </p:cNvGrpSpPr>
          <p:nvPr/>
        </p:nvGrpSpPr>
        <p:grpSpPr bwMode="auto">
          <a:xfrm>
            <a:off x="7543800" y="2286000"/>
            <a:ext cx="2133600" cy="457200"/>
            <a:chOff x="1295400" y="2362200"/>
            <a:chExt cx="2133600" cy="457200"/>
          </a:xfrm>
        </p:grpSpPr>
        <p:sp>
          <p:nvSpPr>
            <p:cNvPr id="318" name="AutoShape 10">
              <a:extLst>
                <a:ext uri="{FF2B5EF4-FFF2-40B4-BE49-F238E27FC236}">
                  <a16:creationId xmlns:a16="http://schemas.microsoft.com/office/drawing/2014/main" id="{882A4155-E9C2-C283-1522-42804C851C1B}"/>
                </a:ext>
              </a:extLst>
            </p:cNvPr>
            <p:cNvSpPr>
              <a:spLocks noChangeArrowheads="1"/>
            </p:cNvSpPr>
            <p:nvPr/>
          </p:nvSpPr>
          <p:spPr bwMode="auto">
            <a:xfrm>
              <a:off x="1387475" y="2454275"/>
              <a:ext cx="2286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19" name="AutoShape 6">
              <a:extLst>
                <a:ext uri="{FF2B5EF4-FFF2-40B4-BE49-F238E27FC236}">
                  <a16:creationId xmlns:a16="http://schemas.microsoft.com/office/drawing/2014/main" id="{705DD0D2-DAF5-26B4-60E2-527C5D9CF43D}"/>
                </a:ext>
              </a:extLst>
            </p:cNvPr>
            <p:cNvSpPr>
              <a:spLocks noChangeArrowheads="1"/>
            </p:cNvSpPr>
            <p:nvPr/>
          </p:nvSpPr>
          <p:spPr bwMode="auto">
            <a:xfrm>
              <a:off x="20574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20" name="AutoShape 10">
              <a:extLst>
                <a:ext uri="{FF2B5EF4-FFF2-40B4-BE49-F238E27FC236}">
                  <a16:creationId xmlns:a16="http://schemas.microsoft.com/office/drawing/2014/main" id="{ADD2027A-0963-D575-0AB8-A2917342AF01}"/>
                </a:ext>
              </a:extLst>
            </p:cNvPr>
            <p:cNvSpPr>
              <a:spLocks noChangeArrowheads="1"/>
            </p:cNvSpPr>
            <p:nvPr/>
          </p:nvSpPr>
          <p:spPr bwMode="auto">
            <a:xfrm>
              <a:off x="1828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21" name="AutoShape 6">
              <a:extLst>
                <a:ext uri="{FF2B5EF4-FFF2-40B4-BE49-F238E27FC236}">
                  <a16:creationId xmlns:a16="http://schemas.microsoft.com/office/drawing/2014/main" id="{147FA93D-5C09-0449-3E38-755EA934F49C}"/>
                </a:ext>
              </a:extLst>
            </p:cNvPr>
            <p:cNvSpPr>
              <a:spLocks noChangeArrowheads="1"/>
            </p:cNvSpPr>
            <p:nvPr/>
          </p:nvSpPr>
          <p:spPr bwMode="auto">
            <a:xfrm>
              <a:off x="19050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23" name="AutoShape 10">
              <a:extLst>
                <a:ext uri="{FF2B5EF4-FFF2-40B4-BE49-F238E27FC236}">
                  <a16:creationId xmlns:a16="http://schemas.microsoft.com/office/drawing/2014/main" id="{40F68D1B-87FF-02D5-5F76-E8A75AE5174D}"/>
                </a:ext>
              </a:extLst>
            </p:cNvPr>
            <p:cNvSpPr>
              <a:spLocks noChangeArrowheads="1"/>
            </p:cNvSpPr>
            <p:nvPr/>
          </p:nvSpPr>
          <p:spPr bwMode="auto">
            <a:xfrm>
              <a:off x="1676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05" name="AutoShape 23">
              <a:extLst>
                <a:ext uri="{FF2B5EF4-FFF2-40B4-BE49-F238E27FC236}">
                  <a16:creationId xmlns:a16="http://schemas.microsoft.com/office/drawing/2014/main" id="{56920EE8-A1AB-5352-4047-328B62AA856C}"/>
                </a:ext>
              </a:extLst>
            </p:cNvPr>
            <p:cNvSpPr>
              <a:spLocks noChangeArrowheads="1"/>
            </p:cNvSpPr>
            <p:nvPr/>
          </p:nvSpPr>
          <p:spPr bwMode="auto">
            <a:xfrm>
              <a:off x="23622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06" name="AutoShape 24">
              <a:extLst>
                <a:ext uri="{FF2B5EF4-FFF2-40B4-BE49-F238E27FC236}">
                  <a16:creationId xmlns:a16="http://schemas.microsoft.com/office/drawing/2014/main" id="{C9E945CD-0359-44CC-CD70-ECF6F04EB219}"/>
                </a:ext>
              </a:extLst>
            </p:cNvPr>
            <p:cNvSpPr>
              <a:spLocks noChangeArrowheads="1"/>
            </p:cNvSpPr>
            <p:nvPr/>
          </p:nvSpPr>
          <p:spPr bwMode="auto">
            <a:xfrm>
              <a:off x="2362200" y="2362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326" name="AutoShape 11">
              <a:extLst>
                <a:ext uri="{FF2B5EF4-FFF2-40B4-BE49-F238E27FC236}">
                  <a16:creationId xmlns:a16="http://schemas.microsoft.com/office/drawing/2014/main" id="{2819A858-F2C1-4E63-B8F1-207791C47908}"/>
                </a:ext>
              </a:extLst>
            </p:cNvPr>
            <p:cNvSpPr>
              <a:spLocks noChangeArrowheads="1"/>
            </p:cNvSpPr>
            <p:nvPr/>
          </p:nvSpPr>
          <p:spPr bwMode="auto">
            <a:xfrm>
              <a:off x="2971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27" name="AutoShape 14">
              <a:extLst>
                <a:ext uri="{FF2B5EF4-FFF2-40B4-BE49-F238E27FC236}">
                  <a16:creationId xmlns:a16="http://schemas.microsoft.com/office/drawing/2014/main" id="{A1441962-5269-A977-651F-7200EF983761}"/>
                </a:ext>
              </a:extLst>
            </p:cNvPr>
            <p:cNvSpPr>
              <a:spLocks noChangeArrowheads="1"/>
            </p:cNvSpPr>
            <p:nvPr/>
          </p:nvSpPr>
          <p:spPr bwMode="auto">
            <a:xfrm>
              <a:off x="28956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4309" name="AutoShape 17">
              <a:extLst>
                <a:ext uri="{FF2B5EF4-FFF2-40B4-BE49-F238E27FC236}">
                  <a16:creationId xmlns:a16="http://schemas.microsoft.com/office/drawing/2014/main" id="{92E9EA67-A76D-F406-CB05-4810647D30D1}"/>
                </a:ext>
              </a:extLst>
            </p:cNvPr>
            <p:cNvSpPr>
              <a:spLocks noChangeArrowheads="1"/>
            </p:cNvSpPr>
            <p:nvPr/>
          </p:nvSpPr>
          <p:spPr bwMode="auto">
            <a:xfrm>
              <a:off x="14478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10" name="AutoShape 22">
              <a:extLst>
                <a:ext uri="{FF2B5EF4-FFF2-40B4-BE49-F238E27FC236}">
                  <a16:creationId xmlns:a16="http://schemas.microsoft.com/office/drawing/2014/main" id="{A4A109DE-AE37-A886-AA91-161BA5D10FAE}"/>
                </a:ext>
              </a:extLst>
            </p:cNvPr>
            <p:cNvSpPr>
              <a:spLocks noChangeArrowheads="1"/>
            </p:cNvSpPr>
            <p:nvPr/>
          </p:nvSpPr>
          <p:spPr bwMode="auto">
            <a:xfrm>
              <a:off x="26670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11" name="AutoShape 23">
              <a:extLst>
                <a:ext uri="{FF2B5EF4-FFF2-40B4-BE49-F238E27FC236}">
                  <a16:creationId xmlns:a16="http://schemas.microsoft.com/office/drawing/2014/main" id="{1584EC4A-32ED-A912-68C2-32161683B4C8}"/>
                </a:ext>
              </a:extLst>
            </p:cNvPr>
            <p:cNvSpPr>
              <a:spLocks noChangeArrowheads="1"/>
            </p:cNvSpPr>
            <p:nvPr/>
          </p:nvSpPr>
          <p:spPr bwMode="auto">
            <a:xfrm>
              <a:off x="23622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12" name="AutoShape 24">
              <a:extLst>
                <a:ext uri="{FF2B5EF4-FFF2-40B4-BE49-F238E27FC236}">
                  <a16:creationId xmlns:a16="http://schemas.microsoft.com/office/drawing/2014/main" id="{F5B5B538-ACAC-C87F-EABB-1C265780580A}"/>
                </a:ext>
              </a:extLst>
            </p:cNvPr>
            <p:cNvSpPr>
              <a:spLocks noChangeArrowheads="1"/>
            </p:cNvSpPr>
            <p:nvPr/>
          </p:nvSpPr>
          <p:spPr bwMode="auto">
            <a:xfrm>
              <a:off x="22098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13" name="AutoShape 25">
              <a:extLst>
                <a:ext uri="{FF2B5EF4-FFF2-40B4-BE49-F238E27FC236}">
                  <a16:creationId xmlns:a16="http://schemas.microsoft.com/office/drawing/2014/main" id="{83453CF7-1D6C-39E1-B1E6-67633A017444}"/>
                </a:ext>
              </a:extLst>
            </p:cNvPr>
            <p:cNvSpPr>
              <a:spLocks noChangeArrowheads="1"/>
            </p:cNvSpPr>
            <p:nvPr/>
          </p:nvSpPr>
          <p:spPr bwMode="auto">
            <a:xfrm>
              <a:off x="33528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335" name="AutoShape 11">
              <a:extLst>
                <a:ext uri="{FF2B5EF4-FFF2-40B4-BE49-F238E27FC236}">
                  <a16:creationId xmlns:a16="http://schemas.microsoft.com/office/drawing/2014/main" id="{F19BFFD6-BD39-4123-5950-07CDEBAEB0F5}"/>
                </a:ext>
              </a:extLst>
            </p:cNvPr>
            <p:cNvSpPr>
              <a:spLocks noChangeArrowheads="1"/>
            </p:cNvSpPr>
            <p:nvPr/>
          </p:nvSpPr>
          <p:spPr bwMode="auto">
            <a:xfrm>
              <a:off x="2819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36" name="AutoShape 14">
              <a:extLst>
                <a:ext uri="{FF2B5EF4-FFF2-40B4-BE49-F238E27FC236}">
                  <a16:creationId xmlns:a16="http://schemas.microsoft.com/office/drawing/2014/main" id="{F2DCE1FD-8910-4501-4766-7BCBB5B3ED52}"/>
                </a:ext>
              </a:extLst>
            </p:cNvPr>
            <p:cNvSpPr>
              <a:spLocks noChangeArrowheads="1"/>
            </p:cNvSpPr>
            <p:nvPr/>
          </p:nvSpPr>
          <p:spPr bwMode="auto">
            <a:xfrm>
              <a:off x="2743200" y="2362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16" name="AutoShape 17">
              <a:extLst>
                <a:ext uri="{FF2B5EF4-FFF2-40B4-BE49-F238E27FC236}">
                  <a16:creationId xmlns:a16="http://schemas.microsoft.com/office/drawing/2014/main" id="{FAA1AE4F-553C-4594-BB66-7CBD257A13C8}"/>
                </a:ext>
              </a:extLst>
            </p:cNvPr>
            <p:cNvSpPr>
              <a:spLocks noChangeArrowheads="1"/>
            </p:cNvSpPr>
            <p:nvPr/>
          </p:nvSpPr>
          <p:spPr bwMode="auto">
            <a:xfrm>
              <a:off x="12954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17" name="AutoShape 22">
              <a:extLst>
                <a:ext uri="{FF2B5EF4-FFF2-40B4-BE49-F238E27FC236}">
                  <a16:creationId xmlns:a16="http://schemas.microsoft.com/office/drawing/2014/main" id="{F9933C8C-BB57-2619-7780-B12D17930141}"/>
                </a:ext>
              </a:extLst>
            </p:cNvPr>
            <p:cNvSpPr>
              <a:spLocks noChangeArrowheads="1"/>
            </p:cNvSpPr>
            <p:nvPr/>
          </p:nvSpPr>
          <p:spPr bwMode="auto">
            <a:xfrm>
              <a:off x="25146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18" name="AutoShape 25">
              <a:extLst>
                <a:ext uri="{FF2B5EF4-FFF2-40B4-BE49-F238E27FC236}">
                  <a16:creationId xmlns:a16="http://schemas.microsoft.com/office/drawing/2014/main" id="{D2448BF6-CE1E-3964-991A-355D7C02FACE}"/>
                </a:ext>
              </a:extLst>
            </p:cNvPr>
            <p:cNvSpPr>
              <a:spLocks noChangeArrowheads="1"/>
            </p:cNvSpPr>
            <p:nvPr/>
          </p:nvSpPr>
          <p:spPr bwMode="auto">
            <a:xfrm>
              <a:off x="32004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grpSp>
      <p:sp>
        <p:nvSpPr>
          <p:cNvPr id="363" name="AutoShape 122">
            <a:extLst>
              <a:ext uri="{FF2B5EF4-FFF2-40B4-BE49-F238E27FC236}">
                <a16:creationId xmlns:a16="http://schemas.microsoft.com/office/drawing/2014/main" id="{D5844C99-4E44-7CD0-4F6F-E24965582F07}"/>
              </a:ext>
            </a:extLst>
          </p:cNvPr>
          <p:cNvSpPr>
            <a:spLocks noChangeArrowheads="1"/>
          </p:cNvSpPr>
          <p:nvPr/>
        </p:nvSpPr>
        <p:spPr bwMode="auto">
          <a:xfrm>
            <a:off x="89916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64" name="AutoShape 122">
            <a:extLst>
              <a:ext uri="{FF2B5EF4-FFF2-40B4-BE49-F238E27FC236}">
                <a16:creationId xmlns:a16="http://schemas.microsoft.com/office/drawing/2014/main" id="{5C0F3D26-3A82-7A87-FD7B-D465D7659C4B}"/>
              </a:ext>
            </a:extLst>
          </p:cNvPr>
          <p:cNvSpPr>
            <a:spLocks noChangeArrowheads="1"/>
          </p:cNvSpPr>
          <p:nvPr/>
        </p:nvSpPr>
        <p:spPr bwMode="auto">
          <a:xfrm>
            <a:off x="8077200" y="2286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65" name="AutoShape 122">
            <a:extLst>
              <a:ext uri="{FF2B5EF4-FFF2-40B4-BE49-F238E27FC236}">
                <a16:creationId xmlns:a16="http://schemas.microsoft.com/office/drawing/2014/main" id="{7BBACF42-53AD-C168-FF15-FE6BE25C8D7C}"/>
              </a:ext>
            </a:extLst>
          </p:cNvPr>
          <p:cNvSpPr>
            <a:spLocks noChangeArrowheads="1"/>
          </p:cNvSpPr>
          <p:nvPr/>
        </p:nvSpPr>
        <p:spPr bwMode="auto">
          <a:xfrm>
            <a:off x="78486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66" name="AutoShape 122">
            <a:extLst>
              <a:ext uri="{FF2B5EF4-FFF2-40B4-BE49-F238E27FC236}">
                <a16:creationId xmlns:a16="http://schemas.microsoft.com/office/drawing/2014/main" id="{232AC3AF-81A5-B291-6D70-989DA3729E06}"/>
              </a:ext>
            </a:extLst>
          </p:cNvPr>
          <p:cNvSpPr>
            <a:spLocks noChangeArrowheads="1"/>
          </p:cNvSpPr>
          <p:nvPr/>
        </p:nvSpPr>
        <p:spPr bwMode="auto">
          <a:xfrm>
            <a:off x="9601200" y="2286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67" name="AutoShape 122">
            <a:extLst>
              <a:ext uri="{FF2B5EF4-FFF2-40B4-BE49-F238E27FC236}">
                <a16:creationId xmlns:a16="http://schemas.microsoft.com/office/drawing/2014/main" id="{B7BCA39E-37B9-BE0D-26CA-F60D0022B98B}"/>
              </a:ext>
            </a:extLst>
          </p:cNvPr>
          <p:cNvSpPr>
            <a:spLocks noChangeArrowheads="1"/>
          </p:cNvSpPr>
          <p:nvPr/>
        </p:nvSpPr>
        <p:spPr bwMode="auto">
          <a:xfrm>
            <a:off x="87630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68" name="AutoShape 122">
            <a:extLst>
              <a:ext uri="{FF2B5EF4-FFF2-40B4-BE49-F238E27FC236}">
                <a16:creationId xmlns:a16="http://schemas.microsoft.com/office/drawing/2014/main" id="{02ECB3B8-C995-82BD-1532-EF97B7C35B52}"/>
              </a:ext>
            </a:extLst>
          </p:cNvPr>
          <p:cNvSpPr>
            <a:spLocks noChangeArrowheads="1"/>
          </p:cNvSpPr>
          <p:nvPr/>
        </p:nvSpPr>
        <p:spPr bwMode="auto">
          <a:xfrm>
            <a:off x="8763000" y="5410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69" name="AutoShape 122">
            <a:extLst>
              <a:ext uri="{FF2B5EF4-FFF2-40B4-BE49-F238E27FC236}">
                <a16:creationId xmlns:a16="http://schemas.microsoft.com/office/drawing/2014/main" id="{9661866C-90A5-38B0-493B-D1C5F1DCD333}"/>
              </a:ext>
            </a:extLst>
          </p:cNvPr>
          <p:cNvSpPr>
            <a:spLocks noChangeArrowheads="1"/>
          </p:cNvSpPr>
          <p:nvPr/>
        </p:nvSpPr>
        <p:spPr bwMode="auto">
          <a:xfrm>
            <a:off x="9067800" y="54864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70" name="AutoShape 122">
            <a:extLst>
              <a:ext uri="{FF2B5EF4-FFF2-40B4-BE49-F238E27FC236}">
                <a16:creationId xmlns:a16="http://schemas.microsoft.com/office/drawing/2014/main" id="{9462E17C-1DBE-76C8-C4AD-917B2B4355B4}"/>
              </a:ext>
            </a:extLst>
          </p:cNvPr>
          <p:cNvSpPr>
            <a:spLocks noChangeArrowheads="1"/>
          </p:cNvSpPr>
          <p:nvPr/>
        </p:nvSpPr>
        <p:spPr bwMode="auto">
          <a:xfrm>
            <a:off x="9753600" y="51054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71" name="AutoShape 122">
            <a:extLst>
              <a:ext uri="{FF2B5EF4-FFF2-40B4-BE49-F238E27FC236}">
                <a16:creationId xmlns:a16="http://schemas.microsoft.com/office/drawing/2014/main" id="{D9060D8E-7183-8DE6-5C7D-86F0368E43B7}"/>
              </a:ext>
            </a:extLst>
          </p:cNvPr>
          <p:cNvSpPr>
            <a:spLocks noChangeArrowheads="1"/>
          </p:cNvSpPr>
          <p:nvPr/>
        </p:nvSpPr>
        <p:spPr bwMode="auto">
          <a:xfrm>
            <a:off x="9677400" y="5334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72" name="AutoShape 122">
            <a:extLst>
              <a:ext uri="{FF2B5EF4-FFF2-40B4-BE49-F238E27FC236}">
                <a16:creationId xmlns:a16="http://schemas.microsoft.com/office/drawing/2014/main" id="{E567138B-3474-D55D-1807-E0C2B8E3A346}"/>
              </a:ext>
            </a:extLst>
          </p:cNvPr>
          <p:cNvSpPr>
            <a:spLocks noChangeArrowheads="1"/>
          </p:cNvSpPr>
          <p:nvPr/>
        </p:nvSpPr>
        <p:spPr bwMode="auto">
          <a:xfrm>
            <a:off x="7620000" y="5410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73" name="AutoShape 122">
            <a:extLst>
              <a:ext uri="{FF2B5EF4-FFF2-40B4-BE49-F238E27FC236}">
                <a16:creationId xmlns:a16="http://schemas.microsoft.com/office/drawing/2014/main" id="{2A1A9BE7-7A6F-7E77-EDF2-3C1B959DB798}"/>
              </a:ext>
            </a:extLst>
          </p:cNvPr>
          <p:cNvSpPr>
            <a:spLocks noChangeArrowheads="1"/>
          </p:cNvSpPr>
          <p:nvPr/>
        </p:nvSpPr>
        <p:spPr bwMode="auto">
          <a:xfrm>
            <a:off x="8915400" y="52578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74" name="AutoShape 122">
            <a:extLst>
              <a:ext uri="{FF2B5EF4-FFF2-40B4-BE49-F238E27FC236}">
                <a16:creationId xmlns:a16="http://schemas.microsoft.com/office/drawing/2014/main" id="{1412FA1A-3636-C2F5-9976-EDF4F8C266C0}"/>
              </a:ext>
            </a:extLst>
          </p:cNvPr>
          <p:cNvSpPr>
            <a:spLocks noChangeArrowheads="1"/>
          </p:cNvSpPr>
          <p:nvPr/>
        </p:nvSpPr>
        <p:spPr bwMode="auto">
          <a:xfrm>
            <a:off x="8763000" y="54864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grpSp>
        <p:nvGrpSpPr>
          <p:cNvPr id="4131" name="Group 374">
            <a:extLst>
              <a:ext uri="{FF2B5EF4-FFF2-40B4-BE49-F238E27FC236}">
                <a16:creationId xmlns:a16="http://schemas.microsoft.com/office/drawing/2014/main" id="{DDBBE489-9064-943E-31F5-0936C066B858}"/>
              </a:ext>
            </a:extLst>
          </p:cNvPr>
          <p:cNvGrpSpPr>
            <a:grpSpLocks/>
          </p:cNvGrpSpPr>
          <p:nvPr/>
        </p:nvGrpSpPr>
        <p:grpSpPr bwMode="auto">
          <a:xfrm>
            <a:off x="7696200" y="5334000"/>
            <a:ext cx="2133600" cy="457200"/>
            <a:chOff x="1295400" y="2362200"/>
            <a:chExt cx="2133600" cy="457200"/>
          </a:xfrm>
        </p:grpSpPr>
        <p:sp>
          <p:nvSpPr>
            <p:cNvPr id="376" name="AutoShape 10">
              <a:extLst>
                <a:ext uri="{FF2B5EF4-FFF2-40B4-BE49-F238E27FC236}">
                  <a16:creationId xmlns:a16="http://schemas.microsoft.com/office/drawing/2014/main" id="{E1D72E6F-5B73-1B0E-5A7C-171F3467DF46}"/>
                </a:ext>
              </a:extLst>
            </p:cNvPr>
            <p:cNvSpPr>
              <a:spLocks noChangeArrowheads="1"/>
            </p:cNvSpPr>
            <p:nvPr/>
          </p:nvSpPr>
          <p:spPr bwMode="auto">
            <a:xfrm>
              <a:off x="1387475" y="2454275"/>
              <a:ext cx="2286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77" name="AutoShape 6">
              <a:extLst>
                <a:ext uri="{FF2B5EF4-FFF2-40B4-BE49-F238E27FC236}">
                  <a16:creationId xmlns:a16="http://schemas.microsoft.com/office/drawing/2014/main" id="{DBB03714-E5BF-D577-178A-5ED4E0C78A71}"/>
                </a:ext>
              </a:extLst>
            </p:cNvPr>
            <p:cNvSpPr>
              <a:spLocks noChangeArrowheads="1"/>
            </p:cNvSpPr>
            <p:nvPr/>
          </p:nvSpPr>
          <p:spPr bwMode="auto">
            <a:xfrm>
              <a:off x="20574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78" name="AutoShape 10">
              <a:extLst>
                <a:ext uri="{FF2B5EF4-FFF2-40B4-BE49-F238E27FC236}">
                  <a16:creationId xmlns:a16="http://schemas.microsoft.com/office/drawing/2014/main" id="{62597DF8-2777-C8AD-348D-96265567CF11}"/>
                </a:ext>
              </a:extLst>
            </p:cNvPr>
            <p:cNvSpPr>
              <a:spLocks noChangeArrowheads="1"/>
            </p:cNvSpPr>
            <p:nvPr/>
          </p:nvSpPr>
          <p:spPr bwMode="auto">
            <a:xfrm>
              <a:off x="1828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79" name="AutoShape 6">
              <a:extLst>
                <a:ext uri="{FF2B5EF4-FFF2-40B4-BE49-F238E27FC236}">
                  <a16:creationId xmlns:a16="http://schemas.microsoft.com/office/drawing/2014/main" id="{C7252EE4-B2FE-13CC-9A4B-B5952ACEF1E0}"/>
                </a:ext>
              </a:extLst>
            </p:cNvPr>
            <p:cNvSpPr>
              <a:spLocks noChangeArrowheads="1"/>
            </p:cNvSpPr>
            <p:nvPr/>
          </p:nvSpPr>
          <p:spPr bwMode="auto">
            <a:xfrm>
              <a:off x="19050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80" name="AutoShape 10">
              <a:extLst>
                <a:ext uri="{FF2B5EF4-FFF2-40B4-BE49-F238E27FC236}">
                  <a16:creationId xmlns:a16="http://schemas.microsoft.com/office/drawing/2014/main" id="{671E105B-336F-C3BF-BC40-BD37354A7988}"/>
                </a:ext>
              </a:extLst>
            </p:cNvPr>
            <p:cNvSpPr>
              <a:spLocks noChangeArrowheads="1"/>
            </p:cNvSpPr>
            <p:nvPr/>
          </p:nvSpPr>
          <p:spPr bwMode="auto">
            <a:xfrm>
              <a:off x="1676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286" name="AutoShape 23">
              <a:extLst>
                <a:ext uri="{FF2B5EF4-FFF2-40B4-BE49-F238E27FC236}">
                  <a16:creationId xmlns:a16="http://schemas.microsoft.com/office/drawing/2014/main" id="{7EE45B79-0D14-A1D5-A987-85162C428CC8}"/>
                </a:ext>
              </a:extLst>
            </p:cNvPr>
            <p:cNvSpPr>
              <a:spLocks noChangeArrowheads="1"/>
            </p:cNvSpPr>
            <p:nvPr/>
          </p:nvSpPr>
          <p:spPr bwMode="auto">
            <a:xfrm>
              <a:off x="23622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87" name="AutoShape 24">
              <a:extLst>
                <a:ext uri="{FF2B5EF4-FFF2-40B4-BE49-F238E27FC236}">
                  <a16:creationId xmlns:a16="http://schemas.microsoft.com/office/drawing/2014/main" id="{EEDDE4B2-8067-27A8-5001-F7F9B7661547}"/>
                </a:ext>
              </a:extLst>
            </p:cNvPr>
            <p:cNvSpPr>
              <a:spLocks noChangeArrowheads="1"/>
            </p:cNvSpPr>
            <p:nvPr/>
          </p:nvSpPr>
          <p:spPr bwMode="auto">
            <a:xfrm>
              <a:off x="2362200" y="2362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383" name="AutoShape 11">
              <a:extLst>
                <a:ext uri="{FF2B5EF4-FFF2-40B4-BE49-F238E27FC236}">
                  <a16:creationId xmlns:a16="http://schemas.microsoft.com/office/drawing/2014/main" id="{0E639F6F-8ACD-B59D-9894-06246BB28DC8}"/>
                </a:ext>
              </a:extLst>
            </p:cNvPr>
            <p:cNvSpPr>
              <a:spLocks noChangeArrowheads="1"/>
            </p:cNvSpPr>
            <p:nvPr/>
          </p:nvSpPr>
          <p:spPr bwMode="auto">
            <a:xfrm>
              <a:off x="2971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84" name="AutoShape 14">
              <a:extLst>
                <a:ext uri="{FF2B5EF4-FFF2-40B4-BE49-F238E27FC236}">
                  <a16:creationId xmlns:a16="http://schemas.microsoft.com/office/drawing/2014/main" id="{0EC84A0B-5AC9-5D43-3FD0-B65CDB91F5F1}"/>
                </a:ext>
              </a:extLst>
            </p:cNvPr>
            <p:cNvSpPr>
              <a:spLocks noChangeArrowheads="1"/>
            </p:cNvSpPr>
            <p:nvPr/>
          </p:nvSpPr>
          <p:spPr bwMode="auto">
            <a:xfrm>
              <a:off x="28956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4290" name="AutoShape 17">
              <a:extLst>
                <a:ext uri="{FF2B5EF4-FFF2-40B4-BE49-F238E27FC236}">
                  <a16:creationId xmlns:a16="http://schemas.microsoft.com/office/drawing/2014/main" id="{F4D2884E-79BF-D4F7-5102-08CD1A3C60DA}"/>
                </a:ext>
              </a:extLst>
            </p:cNvPr>
            <p:cNvSpPr>
              <a:spLocks noChangeArrowheads="1"/>
            </p:cNvSpPr>
            <p:nvPr/>
          </p:nvSpPr>
          <p:spPr bwMode="auto">
            <a:xfrm>
              <a:off x="14478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91" name="AutoShape 22">
              <a:extLst>
                <a:ext uri="{FF2B5EF4-FFF2-40B4-BE49-F238E27FC236}">
                  <a16:creationId xmlns:a16="http://schemas.microsoft.com/office/drawing/2014/main" id="{662D8CD1-3FE9-A86E-C819-D1085AEE80F1}"/>
                </a:ext>
              </a:extLst>
            </p:cNvPr>
            <p:cNvSpPr>
              <a:spLocks noChangeArrowheads="1"/>
            </p:cNvSpPr>
            <p:nvPr/>
          </p:nvSpPr>
          <p:spPr bwMode="auto">
            <a:xfrm>
              <a:off x="26670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92" name="AutoShape 23">
              <a:extLst>
                <a:ext uri="{FF2B5EF4-FFF2-40B4-BE49-F238E27FC236}">
                  <a16:creationId xmlns:a16="http://schemas.microsoft.com/office/drawing/2014/main" id="{F8FAF98C-CE89-0346-B848-9700185C7EF1}"/>
                </a:ext>
              </a:extLst>
            </p:cNvPr>
            <p:cNvSpPr>
              <a:spLocks noChangeArrowheads="1"/>
            </p:cNvSpPr>
            <p:nvPr/>
          </p:nvSpPr>
          <p:spPr bwMode="auto">
            <a:xfrm>
              <a:off x="23622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93" name="AutoShape 24">
              <a:extLst>
                <a:ext uri="{FF2B5EF4-FFF2-40B4-BE49-F238E27FC236}">
                  <a16:creationId xmlns:a16="http://schemas.microsoft.com/office/drawing/2014/main" id="{82672BBC-6EA6-AB03-8C15-BD40C11E801D}"/>
                </a:ext>
              </a:extLst>
            </p:cNvPr>
            <p:cNvSpPr>
              <a:spLocks noChangeArrowheads="1"/>
            </p:cNvSpPr>
            <p:nvPr/>
          </p:nvSpPr>
          <p:spPr bwMode="auto">
            <a:xfrm>
              <a:off x="22098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94" name="AutoShape 25">
              <a:extLst>
                <a:ext uri="{FF2B5EF4-FFF2-40B4-BE49-F238E27FC236}">
                  <a16:creationId xmlns:a16="http://schemas.microsoft.com/office/drawing/2014/main" id="{95027761-E30A-87F7-47C7-B227B0DE18EB}"/>
                </a:ext>
              </a:extLst>
            </p:cNvPr>
            <p:cNvSpPr>
              <a:spLocks noChangeArrowheads="1"/>
            </p:cNvSpPr>
            <p:nvPr/>
          </p:nvSpPr>
          <p:spPr bwMode="auto">
            <a:xfrm>
              <a:off x="33528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390" name="AutoShape 11">
              <a:extLst>
                <a:ext uri="{FF2B5EF4-FFF2-40B4-BE49-F238E27FC236}">
                  <a16:creationId xmlns:a16="http://schemas.microsoft.com/office/drawing/2014/main" id="{994D28CB-26F6-A099-03BC-4EC66EF6108C}"/>
                </a:ext>
              </a:extLst>
            </p:cNvPr>
            <p:cNvSpPr>
              <a:spLocks noChangeArrowheads="1"/>
            </p:cNvSpPr>
            <p:nvPr/>
          </p:nvSpPr>
          <p:spPr bwMode="auto">
            <a:xfrm>
              <a:off x="2819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91" name="AutoShape 14">
              <a:extLst>
                <a:ext uri="{FF2B5EF4-FFF2-40B4-BE49-F238E27FC236}">
                  <a16:creationId xmlns:a16="http://schemas.microsoft.com/office/drawing/2014/main" id="{55E2DB51-CED4-C5A6-2C98-C899873E7FB1}"/>
                </a:ext>
              </a:extLst>
            </p:cNvPr>
            <p:cNvSpPr>
              <a:spLocks noChangeArrowheads="1"/>
            </p:cNvSpPr>
            <p:nvPr/>
          </p:nvSpPr>
          <p:spPr bwMode="auto">
            <a:xfrm>
              <a:off x="2743200" y="2362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297" name="AutoShape 17">
              <a:extLst>
                <a:ext uri="{FF2B5EF4-FFF2-40B4-BE49-F238E27FC236}">
                  <a16:creationId xmlns:a16="http://schemas.microsoft.com/office/drawing/2014/main" id="{E52E124F-E0A2-7B96-5C13-A8CA93868F09}"/>
                </a:ext>
              </a:extLst>
            </p:cNvPr>
            <p:cNvSpPr>
              <a:spLocks noChangeArrowheads="1"/>
            </p:cNvSpPr>
            <p:nvPr/>
          </p:nvSpPr>
          <p:spPr bwMode="auto">
            <a:xfrm>
              <a:off x="12954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98" name="AutoShape 22">
              <a:extLst>
                <a:ext uri="{FF2B5EF4-FFF2-40B4-BE49-F238E27FC236}">
                  <a16:creationId xmlns:a16="http://schemas.microsoft.com/office/drawing/2014/main" id="{320F9EC0-80D7-FA09-265B-45236455E174}"/>
                </a:ext>
              </a:extLst>
            </p:cNvPr>
            <p:cNvSpPr>
              <a:spLocks noChangeArrowheads="1"/>
            </p:cNvSpPr>
            <p:nvPr/>
          </p:nvSpPr>
          <p:spPr bwMode="auto">
            <a:xfrm>
              <a:off x="25146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99" name="AutoShape 25">
              <a:extLst>
                <a:ext uri="{FF2B5EF4-FFF2-40B4-BE49-F238E27FC236}">
                  <a16:creationId xmlns:a16="http://schemas.microsoft.com/office/drawing/2014/main" id="{097FD949-1A35-9952-3F23-DE82D7E138E0}"/>
                </a:ext>
              </a:extLst>
            </p:cNvPr>
            <p:cNvSpPr>
              <a:spLocks noChangeArrowheads="1"/>
            </p:cNvSpPr>
            <p:nvPr/>
          </p:nvSpPr>
          <p:spPr bwMode="auto">
            <a:xfrm>
              <a:off x="32004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grpSp>
      <p:grpSp>
        <p:nvGrpSpPr>
          <p:cNvPr id="4132" name="Group 394">
            <a:extLst>
              <a:ext uri="{FF2B5EF4-FFF2-40B4-BE49-F238E27FC236}">
                <a16:creationId xmlns:a16="http://schemas.microsoft.com/office/drawing/2014/main" id="{5255BDCB-043F-6E37-CF93-3D3E1372A64D}"/>
              </a:ext>
            </a:extLst>
          </p:cNvPr>
          <p:cNvGrpSpPr>
            <a:grpSpLocks/>
          </p:cNvGrpSpPr>
          <p:nvPr/>
        </p:nvGrpSpPr>
        <p:grpSpPr bwMode="auto">
          <a:xfrm>
            <a:off x="7620000" y="5410200"/>
            <a:ext cx="2133600" cy="457200"/>
            <a:chOff x="1295400" y="2362200"/>
            <a:chExt cx="2133600" cy="457200"/>
          </a:xfrm>
        </p:grpSpPr>
        <p:sp>
          <p:nvSpPr>
            <p:cNvPr id="2" name="AutoShape 10">
              <a:extLst>
                <a:ext uri="{FF2B5EF4-FFF2-40B4-BE49-F238E27FC236}">
                  <a16:creationId xmlns:a16="http://schemas.microsoft.com/office/drawing/2014/main" id="{5E3E8F75-8616-57B5-3876-B246B5EF9812}"/>
                </a:ext>
              </a:extLst>
            </p:cNvPr>
            <p:cNvSpPr>
              <a:spLocks noChangeArrowheads="1"/>
            </p:cNvSpPr>
            <p:nvPr/>
          </p:nvSpPr>
          <p:spPr bwMode="auto">
            <a:xfrm>
              <a:off x="1387475" y="2454275"/>
              <a:ext cx="2286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 name="AutoShape 6">
              <a:extLst>
                <a:ext uri="{FF2B5EF4-FFF2-40B4-BE49-F238E27FC236}">
                  <a16:creationId xmlns:a16="http://schemas.microsoft.com/office/drawing/2014/main" id="{DC9286D5-00AF-2B21-892B-272308426F50}"/>
                </a:ext>
              </a:extLst>
            </p:cNvPr>
            <p:cNvSpPr>
              <a:spLocks noChangeArrowheads="1"/>
            </p:cNvSpPr>
            <p:nvPr/>
          </p:nvSpPr>
          <p:spPr bwMode="auto">
            <a:xfrm>
              <a:off x="20574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9" name="AutoShape 10">
              <a:extLst>
                <a:ext uri="{FF2B5EF4-FFF2-40B4-BE49-F238E27FC236}">
                  <a16:creationId xmlns:a16="http://schemas.microsoft.com/office/drawing/2014/main" id="{F55E8CE2-289D-E33E-092A-3068A7476A38}"/>
                </a:ext>
              </a:extLst>
            </p:cNvPr>
            <p:cNvSpPr>
              <a:spLocks noChangeArrowheads="1"/>
            </p:cNvSpPr>
            <p:nvPr/>
          </p:nvSpPr>
          <p:spPr bwMode="auto">
            <a:xfrm>
              <a:off x="1828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10" name="AutoShape 6">
              <a:extLst>
                <a:ext uri="{FF2B5EF4-FFF2-40B4-BE49-F238E27FC236}">
                  <a16:creationId xmlns:a16="http://schemas.microsoft.com/office/drawing/2014/main" id="{D5A2EC7E-9795-76D5-670B-056FC82D82A5}"/>
                </a:ext>
              </a:extLst>
            </p:cNvPr>
            <p:cNvSpPr>
              <a:spLocks noChangeArrowheads="1"/>
            </p:cNvSpPr>
            <p:nvPr/>
          </p:nvSpPr>
          <p:spPr bwMode="auto">
            <a:xfrm>
              <a:off x="19050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11" name="AutoShape 10">
              <a:extLst>
                <a:ext uri="{FF2B5EF4-FFF2-40B4-BE49-F238E27FC236}">
                  <a16:creationId xmlns:a16="http://schemas.microsoft.com/office/drawing/2014/main" id="{95B0CB38-16C5-D37D-7564-75779CD3C22E}"/>
                </a:ext>
              </a:extLst>
            </p:cNvPr>
            <p:cNvSpPr>
              <a:spLocks noChangeArrowheads="1"/>
            </p:cNvSpPr>
            <p:nvPr/>
          </p:nvSpPr>
          <p:spPr bwMode="auto">
            <a:xfrm>
              <a:off x="1676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267" name="AutoShape 23">
              <a:extLst>
                <a:ext uri="{FF2B5EF4-FFF2-40B4-BE49-F238E27FC236}">
                  <a16:creationId xmlns:a16="http://schemas.microsoft.com/office/drawing/2014/main" id="{77CCD61E-BA44-99BC-D002-93F3AEFBA7A2}"/>
                </a:ext>
              </a:extLst>
            </p:cNvPr>
            <p:cNvSpPr>
              <a:spLocks noChangeArrowheads="1"/>
            </p:cNvSpPr>
            <p:nvPr/>
          </p:nvSpPr>
          <p:spPr bwMode="auto">
            <a:xfrm>
              <a:off x="23622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68" name="AutoShape 24">
              <a:extLst>
                <a:ext uri="{FF2B5EF4-FFF2-40B4-BE49-F238E27FC236}">
                  <a16:creationId xmlns:a16="http://schemas.microsoft.com/office/drawing/2014/main" id="{C744DE10-F28A-B2DC-EABB-28A5C6856332}"/>
                </a:ext>
              </a:extLst>
            </p:cNvPr>
            <p:cNvSpPr>
              <a:spLocks noChangeArrowheads="1"/>
            </p:cNvSpPr>
            <p:nvPr/>
          </p:nvSpPr>
          <p:spPr bwMode="auto">
            <a:xfrm>
              <a:off x="2362200" y="2362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12" name="AutoShape 11">
              <a:extLst>
                <a:ext uri="{FF2B5EF4-FFF2-40B4-BE49-F238E27FC236}">
                  <a16:creationId xmlns:a16="http://schemas.microsoft.com/office/drawing/2014/main" id="{4E955997-4F9E-6573-505D-2BC0924A98EB}"/>
                </a:ext>
              </a:extLst>
            </p:cNvPr>
            <p:cNvSpPr>
              <a:spLocks noChangeArrowheads="1"/>
            </p:cNvSpPr>
            <p:nvPr/>
          </p:nvSpPr>
          <p:spPr bwMode="auto">
            <a:xfrm>
              <a:off x="2971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13" name="AutoShape 14">
              <a:extLst>
                <a:ext uri="{FF2B5EF4-FFF2-40B4-BE49-F238E27FC236}">
                  <a16:creationId xmlns:a16="http://schemas.microsoft.com/office/drawing/2014/main" id="{51B3529B-0DF9-BE1D-50A6-B4F346373F3B}"/>
                </a:ext>
              </a:extLst>
            </p:cNvPr>
            <p:cNvSpPr>
              <a:spLocks noChangeArrowheads="1"/>
            </p:cNvSpPr>
            <p:nvPr/>
          </p:nvSpPr>
          <p:spPr bwMode="auto">
            <a:xfrm>
              <a:off x="28956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4271" name="AutoShape 17">
              <a:extLst>
                <a:ext uri="{FF2B5EF4-FFF2-40B4-BE49-F238E27FC236}">
                  <a16:creationId xmlns:a16="http://schemas.microsoft.com/office/drawing/2014/main" id="{A859DEDE-5E92-86D4-8C3E-0D939DD16DB1}"/>
                </a:ext>
              </a:extLst>
            </p:cNvPr>
            <p:cNvSpPr>
              <a:spLocks noChangeArrowheads="1"/>
            </p:cNvSpPr>
            <p:nvPr/>
          </p:nvSpPr>
          <p:spPr bwMode="auto">
            <a:xfrm>
              <a:off x="14478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72" name="AutoShape 22">
              <a:extLst>
                <a:ext uri="{FF2B5EF4-FFF2-40B4-BE49-F238E27FC236}">
                  <a16:creationId xmlns:a16="http://schemas.microsoft.com/office/drawing/2014/main" id="{A0DD3E0F-DDD4-B348-6D87-0C87DC8381B1}"/>
                </a:ext>
              </a:extLst>
            </p:cNvPr>
            <p:cNvSpPr>
              <a:spLocks noChangeArrowheads="1"/>
            </p:cNvSpPr>
            <p:nvPr/>
          </p:nvSpPr>
          <p:spPr bwMode="auto">
            <a:xfrm>
              <a:off x="26670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73" name="AutoShape 23">
              <a:extLst>
                <a:ext uri="{FF2B5EF4-FFF2-40B4-BE49-F238E27FC236}">
                  <a16:creationId xmlns:a16="http://schemas.microsoft.com/office/drawing/2014/main" id="{AC1C507A-9664-6970-7557-22C5B6DCF10D}"/>
                </a:ext>
              </a:extLst>
            </p:cNvPr>
            <p:cNvSpPr>
              <a:spLocks noChangeArrowheads="1"/>
            </p:cNvSpPr>
            <p:nvPr/>
          </p:nvSpPr>
          <p:spPr bwMode="auto">
            <a:xfrm>
              <a:off x="23622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74" name="AutoShape 24">
              <a:extLst>
                <a:ext uri="{FF2B5EF4-FFF2-40B4-BE49-F238E27FC236}">
                  <a16:creationId xmlns:a16="http://schemas.microsoft.com/office/drawing/2014/main" id="{18138D73-4204-31E5-1FE6-FD577957CF5B}"/>
                </a:ext>
              </a:extLst>
            </p:cNvPr>
            <p:cNvSpPr>
              <a:spLocks noChangeArrowheads="1"/>
            </p:cNvSpPr>
            <p:nvPr/>
          </p:nvSpPr>
          <p:spPr bwMode="auto">
            <a:xfrm>
              <a:off x="22098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75" name="AutoShape 25">
              <a:extLst>
                <a:ext uri="{FF2B5EF4-FFF2-40B4-BE49-F238E27FC236}">
                  <a16:creationId xmlns:a16="http://schemas.microsoft.com/office/drawing/2014/main" id="{7991B740-8B3A-AD14-C7E7-B09EF346266C}"/>
                </a:ext>
              </a:extLst>
            </p:cNvPr>
            <p:cNvSpPr>
              <a:spLocks noChangeArrowheads="1"/>
            </p:cNvSpPr>
            <p:nvPr/>
          </p:nvSpPr>
          <p:spPr bwMode="auto">
            <a:xfrm>
              <a:off x="33528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14" name="AutoShape 11">
              <a:extLst>
                <a:ext uri="{FF2B5EF4-FFF2-40B4-BE49-F238E27FC236}">
                  <a16:creationId xmlns:a16="http://schemas.microsoft.com/office/drawing/2014/main" id="{9606C3B5-ECC3-954B-F973-08EDBFB1B45D}"/>
                </a:ext>
              </a:extLst>
            </p:cNvPr>
            <p:cNvSpPr>
              <a:spLocks noChangeArrowheads="1"/>
            </p:cNvSpPr>
            <p:nvPr/>
          </p:nvSpPr>
          <p:spPr bwMode="auto">
            <a:xfrm>
              <a:off x="2819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17" name="AutoShape 14">
              <a:extLst>
                <a:ext uri="{FF2B5EF4-FFF2-40B4-BE49-F238E27FC236}">
                  <a16:creationId xmlns:a16="http://schemas.microsoft.com/office/drawing/2014/main" id="{988E69FA-7B6B-5955-164B-CDAB7B2A0989}"/>
                </a:ext>
              </a:extLst>
            </p:cNvPr>
            <p:cNvSpPr>
              <a:spLocks noChangeArrowheads="1"/>
            </p:cNvSpPr>
            <p:nvPr/>
          </p:nvSpPr>
          <p:spPr bwMode="auto">
            <a:xfrm>
              <a:off x="2743200" y="2362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278" name="AutoShape 17">
              <a:extLst>
                <a:ext uri="{FF2B5EF4-FFF2-40B4-BE49-F238E27FC236}">
                  <a16:creationId xmlns:a16="http://schemas.microsoft.com/office/drawing/2014/main" id="{423B4686-C6B1-4396-B5F0-A77296227431}"/>
                </a:ext>
              </a:extLst>
            </p:cNvPr>
            <p:cNvSpPr>
              <a:spLocks noChangeArrowheads="1"/>
            </p:cNvSpPr>
            <p:nvPr/>
          </p:nvSpPr>
          <p:spPr bwMode="auto">
            <a:xfrm>
              <a:off x="12954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79" name="AutoShape 22">
              <a:extLst>
                <a:ext uri="{FF2B5EF4-FFF2-40B4-BE49-F238E27FC236}">
                  <a16:creationId xmlns:a16="http://schemas.microsoft.com/office/drawing/2014/main" id="{67C85953-9563-23AA-EC82-8BF8C8332EFF}"/>
                </a:ext>
              </a:extLst>
            </p:cNvPr>
            <p:cNvSpPr>
              <a:spLocks noChangeArrowheads="1"/>
            </p:cNvSpPr>
            <p:nvPr/>
          </p:nvSpPr>
          <p:spPr bwMode="auto">
            <a:xfrm>
              <a:off x="25146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80" name="AutoShape 25">
              <a:extLst>
                <a:ext uri="{FF2B5EF4-FFF2-40B4-BE49-F238E27FC236}">
                  <a16:creationId xmlns:a16="http://schemas.microsoft.com/office/drawing/2014/main" id="{CA0B9111-C1F1-D9B1-AD7E-F7B0F0330BB8}"/>
                </a:ext>
              </a:extLst>
            </p:cNvPr>
            <p:cNvSpPr>
              <a:spLocks noChangeArrowheads="1"/>
            </p:cNvSpPr>
            <p:nvPr/>
          </p:nvSpPr>
          <p:spPr bwMode="auto">
            <a:xfrm>
              <a:off x="32004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grpSp>
      <p:sp>
        <p:nvSpPr>
          <p:cNvPr id="416" name="AutoShape 10">
            <a:extLst>
              <a:ext uri="{FF2B5EF4-FFF2-40B4-BE49-F238E27FC236}">
                <a16:creationId xmlns:a16="http://schemas.microsoft.com/office/drawing/2014/main" id="{EF638464-7EAF-4895-6C8A-38677AEC0B37}"/>
              </a:ext>
            </a:extLst>
          </p:cNvPr>
          <p:cNvSpPr>
            <a:spLocks noChangeArrowheads="1"/>
          </p:cNvSpPr>
          <p:nvPr/>
        </p:nvSpPr>
        <p:spPr bwMode="auto">
          <a:xfrm>
            <a:off x="8686800" y="5715000"/>
            <a:ext cx="2286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7" name="AutoShape 6">
            <a:extLst>
              <a:ext uri="{FF2B5EF4-FFF2-40B4-BE49-F238E27FC236}">
                <a16:creationId xmlns:a16="http://schemas.microsoft.com/office/drawing/2014/main" id="{CD58F262-0280-9B5E-ABD0-35EC08E85785}"/>
              </a:ext>
            </a:extLst>
          </p:cNvPr>
          <p:cNvSpPr>
            <a:spLocks noChangeArrowheads="1"/>
          </p:cNvSpPr>
          <p:nvPr/>
        </p:nvSpPr>
        <p:spPr bwMode="auto">
          <a:xfrm>
            <a:off x="8001000" y="5715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8" name="AutoShape 10">
            <a:extLst>
              <a:ext uri="{FF2B5EF4-FFF2-40B4-BE49-F238E27FC236}">
                <a16:creationId xmlns:a16="http://schemas.microsoft.com/office/drawing/2014/main" id="{A0B852A0-1C00-231A-6F7B-50A6028FA455}"/>
              </a:ext>
            </a:extLst>
          </p:cNvPr>
          <p:cNvSpPr>
            <a:spLocks noChangeArrowheads="1"/>
          </p:cNvSpPr>
          <p:nvPr/>
        </p:nvSpPr>
        <p:spPr bwMode="auto">
          <a:xfrm>
            <a:off x="9448800" y="5562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9" name="AutoShape 6">
            <a:extLst>
              <a:ext uri="{FF2B5EF4-FFF2-40B4-BE49-F238E27FC236}">
                <a16:creationId xmlns:a16="http://schemas.microsoft.com/office/drawing/2014/main" id="{11AE640D-CD2D-959C-2F8B-4B2F26387117}"/>
              </a:ext>
            </a:extLst>
          </p:cNvPr>
          <p:cNvSpPr>
            <a:spLocks noChangeArrowheads="1"/>
          </p:cNvSpPr>
          <p:nvPr/>
        </p:nvSpPr>
        <p:spPr bwMode="auto">
          <a:xfrm>
            <a:off x="9677400" y="5562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20" name="AutoShape 10">
            <a:extLst>
              <a:ext uri="{FF2B5EF4-FFF2-40B4-BE49-F238E27FC236}">
                <a16:creationId xmlns:a16="http://schemas.microsoft.com/office/drawing/2014/main" id="{1E5D15F2-21DB-109D-597C-348BE6AB7206}"/>
              </a:ext>
            </a:extLst>
          </p:cNvPr>
          <p:cNvSpPr>
            <a:spLocks noChangeArrowheads="1"/>
          </p:cNvSpPr>
          <p:nvPr/>
        </p:nvSpPr>
        <p:spPr bwMode="auto">
          <a:xfrm>
            <a:off x="8458200" y="56388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38" name="AutoShape 23">
            <a:extLst>
              <a:ext uri="{FF2B5EF4-FFF2-40B4-BE49-F238E27FC236}">
                <a16:creationId xmlns:a16="http://schemas.microsoft.com/office/drawing/2014/main" id="{0678505C-F208-2C33-1781-8073C7C0658B}"/>
              </a:ext>
            </a:extLst>
          </p:cNvPr>
          <p:cNvSpPr>
            <a:spLocks noChangeArrowheads="1"/>
          </p:cNvSpPr>
          <p:nvPr/>
        </p:nvSpPr>
        <p:spPr bwMode="auto">
          <a:xfrm>
            <a:off x="9067800" y="5715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39" name="AutoShape 24">
            <a:extLst>
              <a:ext uri="{FF2B5EF4-FFF2-40B4-BE49-F238E27FC236}">
                <a16:creationId xmlns:a16="http://schemas.microsoft.com/office/drawing/2014/main" id="{D253CDB5-4787-6352-8428-B9AB0CA7C917}"/>
              </a:ext>
            </a:extLst>
          </p:cNvPr>
          <p:cNvSpPr>
            <a:spLocks noChangeArrowheads="1"/>
          </p:cNvSpPr>
          <p:nvPr/>
        </p:nvSpPr>
        <p:spPr bwMode="auto">
          <a:xfrm>
            <a:off x="8229600" y="5257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3" name="AutoShape 11">
            <a:extLst>
              <a:ext uri="{FF2B5EF4-FFF2-40B4-BE49-F238E27FC236}">
                <a16:creationId xmlns:a16="http://schemas.microsoft.com/office/drawing/2014/main" id="{43C4E1A0-A39B-82BC-2757-261979CD9305}"/>
              </a:ext>
            </a:extLst>
          </p:cNvPr>
          <p:cNvSpPr>
            <a:spLocks noChangeArrowheads="1"/>
          </p:cNvSpPr>
          <p:nvPr/>
        </p:nvSpPr>
        <p:spPr bwMode="auto">
          <a:xfrm>
            <a:off x="9829800" y="52578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24" name="AutoShape 14">
            <a:extLst>
              <a:ext uri="{FF2B5EF4-FFF2-40B4-BE49-F238E27FC236}">
                <a16:creationId xmlns:a16="http://schemas.microsoft.com/office/drawing/2014/main" id="{120C287C-6673-2F68-74B4-56A87BC83271}"/>
              </a:ext>
            </a:extLst>
          </p:cNvPr>
          <p:cNvSpPr>
            <a:spLocks noChangeArrowheads="1"/>
          </p:cNvSpPr>
          <p:nvPr/>
        </p:nvSpPr>
        <p:spPr bwMode="auto">
          <a:xfrm>
            <a:off x="8001000" y="5105400"/>
            <a:ext cx="152400" cy="152400"/>
          </a:xfrm>
          <a:prstGeom prst="flowChartConnector">
            <a:avLst/>
          </a:prstGeom>
          <a:solidFill>
            <a:srgbClr val="FF0000"/>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4142" name="AutoShape 17">
            <a:extLst>
              <a:ext uri="{FF2B5EF4-FFF2-40B4-BE49-F238E27FC236}">
                <a16:creationId xmlns:a16="http://schemas.microsoft.com/office/drawing/2014/main" id="{C500F0F9-1E7C-FACD-BACF-1685D3B31125}"/>
              </a:ext>
            </a:extLst>
          </p:cNvPr>
          <p:cNvSpPr>
            <a:spLocks noChangeArrowheads="1"/>
          </p:cNvSpPr>
          <p:nvPr/>
        </p:nvSpPr>
        <p:spPr bwMode="auto">
          <a:xfrm>
            <a:off x="8915400" y="5181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43" name="AutoShape 22">
            <a:extLst>
              <a:ext uri="{FF2B5EF4-FFF2-40B4-BE49-F238E27FC236}">
                <a16:creationId xmlns:a16="http://schemas.microsoft.com/office/drawing/2014/main" id="{31E1C112-BA23-49BB-8CA0-685B92330655}"/>
              </a:ext>
            </a:extLst>
          </p:cNvPr>
          <p:cNvSpPr>
            <a:spLocks noChangeArrowheads="1"/>
          </p:cNvSpPr>
          <p:nvPr/>
        </p:nvSpPr>
        <p:spPr bwMode="auto">
          <a:xfrm>
            <a:off x="9448800" y="51054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44" name="AutoShape 23">
            <a:extLst>
              <a:ext uri="{FF2B5EF4-FFF2-40B4-BE49-F238E27FC236}">
                <a16:creationId xmlns:a16="http://schemas.microsoft.com/office/drawing/2014/main" id="{681D98E8-BA4D-79EA-CF4E-4B6BEDEB372A}"/>
              </a:ext>
            </a:extLst>
          </p:cNvPr>
          <p:cNvSpPr>
            <a:spLocks noChangeArrowheads="1"/>
          </p:cNvSpPr>
          <p:nvPr/>
        </p:nvSpPr>
        <p:spPr bwMode="auto">
          <a:xfrm>
            <a:off x="8458200" y="5181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45" name="AutoShape 24">
            <a:extLst>
              <a:ext uri="{FF2B5EF4-FFF2-40B4-BE49-F238E27FC236}">
                <a16:creationId xmlns:a16="http://schemas.microsoft.com/office/drawing/2014/main" id="{C4DC69C1-6193-663D-9C95-BAD011CA03DA}"/>
              </a:ext>
            </a:extLst>
          </p:cNvPr>
          <p:cNvSpPr>
            <a:spLocks noChangeArrowheads="1"/>
          </p:cNvSpPr>
          <p:nvPr/>
        </p:nvSpPr>
        <p:spPr bwMode="auto">
          <a:xfrm>
            <a:off x="9144000" y="54864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46" name="AutoShape 25">
            <a:extLst>
              <a:ext uri="{FF2B5EF4-FFF2-40B4-BE49-F238E27FC236}">
                <a16:creationId xmlns:a16="http://schemas.microsoft.com/office/drawing/2014/main" id="{A7889C5B-C156-ECDD-7EE0-8CFB80334676}"/>
              </a:ext>
            </a:extLst>
          </p:cNvPr>
          <p:cNvSpPr>
            <a:spLocks noChangeArrowheads="1"/>
          </p:cNvSpPr>
          <p:nvPr/>
        </p:nvSpPr>
        <p:spPr bwMode="auto">
          <a:xfrm>
            <a:off x="9525000" y="5257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0" name="AutoShape 11">
            <a:extLst>
              <a:ext uri="{FF2B5EF4-FFF2-40B4-BE49-F238E27FC236}">
                <a16:creationId xmlns:a16="http://schemas.microsoft.com/office/drawing/2014/main" id="{214533D7-B961-23A6-7A91-EFF53162B7E4}"/>
              </a:ext>
            </a:extLst>
          </p:cNvPr>
          <p:cNvSpPr>
            <a:spLocks noChangeArrowheads="1"/>
          </p:cNvSpPr>
          <p:nvPr/>
        </p:nvSpPr>
        <p:spPr bwMode="auto">
          <a:xfrm>
            <a:off x="8077200" y="5410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1" name="AutoShape 14">
            <a:extLst>
              <a:ext uri="{FF2B5EF4-FFF2-40B4-BE49-F238E27FC236}">
                <a16:creationId xmlns:a16="http://schemas.microsoft.com/office/drawing/2014/main" id="{4F29309C-EE70-6561-6F01-8E207CC80200}"/>
              </a:ext>
            </a:extLst>
          </p:cNvPr>
          <p:cNvSpPr>
            <a:spLocks noChangeArrowheads="1"/>
          </p:cNvSpPr>
          <p:nvPr/>
        </p:nvSpPr>
        <p:spPr bwMode="auto">
          <a:xfrm>
            <a:off x="8534400" y="54864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49" name="AutoShape 17">
            <a:extLst>
              <a:ext uri="{FF2B5EF4-FFF2-40B4-BE49-F238E27FC236}">
                <a16:creationId xmlns:a16="http://schemas.microsoft.com/office/drawing/2014/main" id="{ECC051BA-F153-7BA5-1118-C1207E010027}"/>
              </a:ext>
            </a:extLst>
          </p:cNvPr>
          <p:cNvSpPr>
            <a:spLocks noChangeArrowheads="1"/>
          </p:cNvSpPr>
          <p:nvPr/>
        </p:nvSpPr>
        <p:spPr bwMode="auto">
          <a:xfrm>
            <a:off x="9144000" y="5257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50" name="AutoShape 22">
            <a:extLst>
              <a:ext uri="{FF2B5EF4-FFF2-40B4-BE49-F238E27FC236}">
                <a16:creationId xmlns:a16="http://schemas.microsoft.com/office/drawing/2014/main" id="{EEACECDA-A076-5C0C-8A45-16A401004545}"/>
              </a:ext>
            </a:extLst>
          </p:cNvPr>
          <p:cNvSpPr>
            <a:spLocks noChangeArrowheads="1"/>
          </p:cNvSpPr>
          <p:nvPr/>
        </p:nvSpPr>
        <p:spPr bwMode="auto">
          <a:xfrm>
            <a:off x="8610600" y="5410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51" name="AutoShape 25">
            <a:extLst>
              <a:ext uri="{FF2B5EF4-FFF2-40B4-BE49-F238E27FC236}">
                <a16:creationId xmlns:a16="http://schemas.microsoft.com/office/drawing/2014/main" id="{C99275EE-486D-5AF0-55C0-46CACC0DDC27}"/>
              </a:ext>
            </a:extLst>
          </p:cNvPr>
          <p:cNvSpPr>
            <a:spLocks noChangeArrowheads="1"/>
          </p:cNvSpPr>
          <p:nvPr/>
        </p:nvSpPr>
        <p:spPr bwMode="auto">
          <a:xfrm>
            <a:off x="8686800" y="5334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36" name="AutoShape 10">
            <a:extLst>
              <a:ext uri="{FF2B5EF4-FFF2-40B4-BE49-F238E27FC236}">
                <a16:creationId xmlns:a16="http://schemas.microsoft.com/office/drawing/2014/main" id="{A65A223C-D9DF-3164-57BB-DA4E06C3D050}"/>
              </a:ext>
            </a:extLst>
          </p:cNvPr>
          <p:cNvSpPr>
            <a:spLocks noChangeArrowheads="1"/>
          </p:cNvSpPr>
          <p:nvPr/>
        </p:nvSpPr>
        <p:spPr bwMode="auto">
          <a:xfrm>
            <a:off x="9220200" y="5410200"/>
            <a:ext cx="2286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7" name="AutoShape 6">
            <a:extLst>
              <a:ext uri="{FF2B5EF4-FFF2-40B4-BE49-F238E27FC236}">
                <a16:creationId xmlns:a16="http://schemas.microsoft.com/office/drawing/2014/main" id="{AF69879F-4318-69DC-FF1F-F2D69D13D4AB}"/>
              </a:ext>
            </a:extLst>
          </p:cNvPr>
          <p:cNvSpPr>
            <a:spLocks noChangeArrowheads="1"/>
          </p:cNvSpPr>
          <p:nvPr/>
        </p:nvSpPr>
        <p:spPr bwMode="auto">
          <a:xfrm>
            <a:off x="8534400" y="52578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8" name="AutoShape 10">
            <a:extLst>
              <a:ext uri="{FF2B5EF4-FFF2-40B4-BE49-F238E27FC236}">
                <a16:creationId xmlns:a16="http://schemas.microsoft.com/office/drawing/2014/main" id="{E95CD9F1-B8F2-9333-403C-C9318D217DA1}"/>
              </a:ext>
            </a:extLst>
          </p:cNvPr>
          <p:cNvSpPr>
            <a:spLocks noChangeArrowheads="1"/>
          </p:cNvSpPr>
          <p:nvPr/>
        </p:nvSpPr>
        <p:spPr bwMode="auto">
          <a:xfrm>
            <a:off x="7924800" y="5334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39" name="AutoShape 6">
            <a:extLst>
              <a:ext uri="{FF2B5EF4-FFF2-40B4-BE49-F238E27FC236}">
                <a16:creationId xmlns:a16="http://schemas.microsoft.com/office/drawing/2014/main" id="{E138F71A-2A83-9E1E-C161-E70A4444E53B}"/>
              </a:ext>
            </a:extLst>
          </p:cNvPr>
          <p:cNvSpPr>
            <a:spLocks noChangeArrowheads="1"/>
          </p:cNvSpPr>
          <p:nvPr/>
        </p:nvSpPr>
        <p:spPr bwMode="auto">
          <a:xfrm>
            <a:off x="8915400" y="5715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40" name="AutoShape 10">
            <a:extLst>
              <a:ext uri="{FF2B5EF4-FFF2-40B4-BE49-F238E27FC236}">
                <a16:creationId xmlns:a16="http://schemas.microsoft.com/office/drawing/2014/main" id="{03001222-5D0D-AADB-659D-F8451C55A5D6}"/>
              </a:ext>
            </a:extLst>
          </p:cNvPr>
          <p:cNvSpPr>
            <a:spLocks noChangeArrowheads="1"/>
          </p:cNvSpPr>
          <p:nvPr/>
        </p:nvSpPr>
        <p:spPr bwMode="auto">
          <a:xfrm>
            <a:off x="8229600" y="5334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57" name="AutoShape 23">
            <a:extLst>
              <a:ext uri="{FF2B5EF4-FFF2-40B4-BE49-F238E27FC236}">
                <a16:creationId xmlns:a16="http://schemas.microsoft.com/office/drawing/2014/main" id="{7E7EF9DE-52B8-486E-D19A-14AD889EEEA7}"/>
              </a:ext>
            </a:extLst>
          </p:cNvPr>
          <p:cNvSpPr>
            <a:spLocks noChangeArrowheads="1"/>
          </p:cNvSpPr>
          <p:nvPr/>
        </p:nvSpPr>
        <p:spPr bwMode="auto">
          <a:xfrm>
            <a:off x="7696200" y="5181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58" name="AutoShape 24">
            <a:extLst>
              <a:ext uri="{FF2B5EF4-FFF2-40B4-BE49-F238E27FC236}">
                <a16:creationId xmlns:a16="http://schemas.microsoft.com/office/drawing/2014/main" id="{DD21D1F5-788F-0B60-B4DD-AD02F6919F5D}"/>
              </a:ext>
            </a:extLst>
          </p:cNvPr>
          <p:cNvSpPr>
            <a:spLocks noChangeArrowheads="1"/>
          </p:cNvSpPr>
          <p:nvPr/>
        </p:nvSpPr>
        <p:spPr bwMode="auto">
          <a:xfrm>
            <a:off x="8839200" y="5181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43" name="AutoShape 11">
            <a:extLst>
              <a:ext uri="{FF2B5EF4-FFF2-40B4-BE49-F238E27FC236}">
                <a16:creationId xmlns:a16="http://schemas.microsoft.com/office/drawing/2014/main" id="{85A76E07-9D31-8735-42A9-645C309B6BB1}"/>
              </a:ext>
            </a:extLst>
          </p:cNvPr>
          <p:cNvSpPr>
            <a:spLocks noChangeArrowheads="1"/>
          </p:cNvSpPr>
          <p:nvPr/>
        </p:nvSpPr>
        <p:spPr bwMode="auto">
          <a:xfrm>
            <a:off x="8382000" y="5334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44" name="AutoShape 14">
            <a:extLst>
              <a:ext uri="{FF2B5EF4-FFF2-40B4-BE49-F238E27FC236}">
                <a16:creationId xmlns:a16="http://schemas.microsoft.com/office/drawing/2014/main" id="{173B0B38-6BE7-D15F-A014-F207586182FE}"/>
              </a:ext>
            </a:extLst>
          </p:cNvPr>
          <p:cNvSpPr>
            <a:spLocks noChangeArrowheads="1"/>
          </p:cNvSpPr>
          <p:nvPr/>
        </p:nvSpPr>
        <p:spPr bwMode="auto">
          <a:xfrm>
            <a:off x="9525000" y="5257800"/>
            <a:ext cx="152400" cy="152400"/>
          </a:xfrm>
          <a:prstGeom prst="flowChartConnector">
            <a:avLst/>
          </a:prstGeom>
          <a:solidFill>
            <a:srgbClr val="FF0000"/>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4161" name="AutoShape 17">
            <a:extLst>
              <a:ext uri="{FF2B5EF4-FFF2-40B4-BE49-F238E27FC236}">
                <a16:creationId xmlns:a16="http://schemas.microsoft.com/office/drawing/2014/main" id="{D815F5F7-1E6C-2F8F-A3E7-82971B36568B}"/>
              </a:ext>
            </a:extLst>
          </p:cNvPr>
          <p:cNvSpPr>
            <a:spLocks noChangeArrowheads="1"/>
          </p:cNvSpPr>
          <p:nvPr/>
        </p:nvSpPr>
        <p:spPr bwMode="auto">
          <a:xfrm>
            <a:off x="8991600" y="51054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62" name="AutoShape 22">
            <a:extLst>
              <a:ext uri="{FF2B5EF4-FFF2-40B4-BE49-F238E27FC236}">
                <a16:creationId xmlns:a16="http://schemas.microsoft.com/office/drawing/2014/main" id="{B9EBBBDF-BEBF-DA4C-0CE5-CF432C9BEBB3}"/>
              </a:ext>
            </a:extLst>
          </p:cNvPr>
          <p:cNvSpPr>
            <a:spLocks noChangeArrowheads="1"/>
          </p:cNvSpPr>
          <p:nvPr/>
        </p:nvSpPr>
        <p:spPr bwMode="auto">
          <a:xfrm>
            <a:off x="9601200" y="5257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63" name="AutoShape 23">
            <a:extLst>
              <a:ext uri="{FF2B5EF4-FFF2-40B4-BE49-F238E27FC236}">
                <a16:creationId xmlns:a16="http://schemas.microsoft.com/office/drawing/2014/main" id="{E966A7B8-02AB-8C11-C408-73516F05E38E}"/>
              </a:ext>
            </a:extLst>
          </p:cNvPr>
          <p:cNvSpPr>
            <a:spLocks noChangeArrowheads="1"/>
          </p:cNvSpPr>
          <p:nvPr/>
        </p:nvSpPr>
        <p:spPr bwMode="auto">
          <a:xfrm>
            <a:off x="9144000" y="5257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64" name="AutoShape 24">
            <a:extLst>
              <a:ext uri="{FF2B5EF4-FFF2-40B4-BE49-F238E27FC236}">
                <a16:creationId xmlns:a16="http://schemas.microsoft.com/office/drawing/2014/main" id="{88C6FBB6-EABC-F659-3D99-EC8E7F36EC08}"/>
              </a:ext>
            </a:extLst>
          </p:cNvPr>
          <p:cNvSpPr>
            <a:spLocks noChangeArrowheads="1"/>
          </p:cNvSpPr>
          <p:nvPr/>
        </p:nvSpPr>
        <p:spPr bwMode="auto">
          <a:xfrm>
            <a:off x="9677400" y="51054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65" name="AutoShape 25">
            <a:extLst>
              <a:ext uri="{FF2B5EF4-FFF2-40B4-BE49-F238E27FC236}">
                <a16:creationId xmlns:a16="http://schemas.microsoft.com/office/drawing/2014/main" id="{0BA7BB9E-C232-1852-40B9-ADCDADE761C8}"/>
              </a:ext>
            </a:extLst>
          </p:cNvPr>
          <p:cNvSpPr>
            <a:spLocks noChangeArrowheads="1"/>
          </p:cNvSpPr>
          <p:nvPr/>
        </p:nvSpPr>
        <p:spPr bwMode="auto">
          <a:xfrm>
            <a:off x="8458200" y="5562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50" name="AutoShape 11">
            <a:extLst>
              <a:ext uri="{FF2B5EF4-FFF2-40B4-BE49-F238E27FC236}">
                <a16:creationId xmlns:a16="http://schemas.microsoft.com/office/drawing/2014/main" id="{5E471CB8-E91B-5B06-6491-57C8BFE441BE}"/>
              </a:ext>
            </a:extLst>
          </p:cNvPr>
          <p:cNvSpPr>
            <a:spLocks noChangeArrowheads="1"/>
          </p:cNvSpPr>
          <p:nvPr/>
        </p:nvSpPr>
        <p:spPr bwMode="auto">
          <a:xfrm>
            <a:off x="9525000" y="56388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51" name="AutoShape 14">
            <a:extLst>
              <a:ext uri="{FF2B5EF4-FFF2-40B4-BE49-F238E27FC236}">
                <a16:creationId xmlns:a16="http://schemas.microsoft.com/office/drawing/2014/main" id="{2CF6E85B-3C21-D79F-EC1A-3D55BFA43C05}"/>
              </a:ext>
            </a:extLst>
          </p:cNvPr>
          <p:cNvSpPr>
            <a:spLocks noChangeArrowheads="1"/>
          </p:cNvSpPr>
          <p:nvPr/>
        </p:nvSpPr>
        <p:spPr bwMode="auto">
          <a:xfrm>
            <a:off x="7772400" y="56388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68" name="AutoShape 17">
            <a:extLst>
              <a:ext uri="{FF2B5EF4-FFF2-40B4-BE49-F238E27FC236}">
                <a16:creationId xmlns:a16="http://schemas.microsoft.com/office/drawing/2014/main" id="{A44D8F69-17DF-BFE7-DD58-CCB8148D196F}"/>
              </a:ext>
            </a:extLst>
          </p:cNvPr>
          <p:cNvSpPr>
            <a:spLocks noChangeArrowheads="1"/>
          </p:cNvSpPr>
          <p:nvPr/>
        </p:nvSpPr>
        <p:spPr bwMode="auto">
          <a:xfrm>
            <a:off x="9601200" y="54864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69" name="AutoShape 22">
            <a:extLst>
              <a:ext uri="{FF2B5EF4-FFF2-40B4-BE49-F238E27FC236}">
                <a16:creationId xmlns:a16="http://schemas.microsoft.com/office/drawing/2014/main" id="{6C6C313D-024D-35ED-61E5-F3BE402E7019}"/>
              </a:ext>
            </a:extLst>
          </p:cNvPr>
          <p:cNvSpPr>
            <a:spLocks noChangeArrowheads="1"/>
          </p:cNvSpPr>
          <p:nvPr/>
        </p:nvSpPr>
        <p:spPr bwMode="auto">
          <a:xfrm>
            <a:off x="9448800" y="54864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70" name="AutoShape 25">
            <a:extLst>
              <a:ext uri="{FF2B5EF4-FFF2-40B4-BE49-F238E27FC236}">
                <a16:creationId xmlns:a16="http://schemas.microsoft.com/office/drawing/2014/main" id="{8E1E30BB-E40A-DB9D-0CD0-F9BF1688E5C9}"/>
              </a:ext>
            </a:extLst>
          </p:cNvPr>
          <p:cNvSpPr>
            <a:spLocks noChangeArrowheads="1"/>
          </p:cNvSpPr>
          <p:nvPr/>
        </p:nvSpPr>
        <p:spPr bwMode="auto">
          <a:xfrm>
            <a:off x="7620000" y="5257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71" name="TextBox 171">
            <a:extLst>
              <a:ext uri="{FF2B5EF4-FFF2-40B4-BE49-F238E27FC236}">
                <a16:creationId xmlns:a16="http://schemas.microsoft.com/office/drawing/2014/main" id="{EBDA7F28-E00A-BF7A-FEAD-8B6639680BBF}"/>
              </a:ext>
            </a:extLst>
          </p:cNvPr>
          <p:cNvSpPr txBox="1">
            <a:spLocks noChangeArrowheads="1"/>
          </p:cNvSpPr>
          <p:nvPr/>
        </p:nvSpPr>
        <p:spPr bwMode="auto">
          <a:xfrm>
            <a:off x="5029200" y="63246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sp>
        <p:nvSpPr>
          <p:cNvPr id="4172" name="TextBox 171">
            <a:extLst>
              <a:ext uri="{FF2B5EF4-FFF2-40B4-BE49-F238E27FC236}">
                <a16:creationId xmlns:a16="http://schemas.microsoft.com/office/drawing/2014/main" id="{2AEFD3AB-EBBE-7E51-A918-A25DAF0B39A1}"/>
              </a:ext>
            </a:extLst>
          </p:cNvPr>
          <p:cNvSpPr txBox="1">
            <a:spLocks noChangeArrowheads="1"/>
          </p:cNvSpPr>
          <p:nvPr/>
        </p:nvSpPr>
        <p:spPr bwMode="auto">
          <a:xfrm>
            <a:off x="4800600" y="35052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Illustration by National Jewish Health</a:t>
            </a:r>
          </a:p>
        </p:txBody>
      </p:sp>
      <p:grpSp>
        <p:nvGrpSpPr>
          <p:cNvPr id="4173" name="Group 394">
            <a:extLst>
              <a:ext uri="{FF2B5EF4-FFF2-40B4-BE49-F238E27FC236}">
                <a16:creationId xmlns:a16="http://schemas.microsoft.com/office/drawing/2014/main" id="{3A4F9B65-3637-3F9A-1554-C4A73E7E1511}"/>
              </a:ext>
            </a:extLst>
          </p:cNvPr>
          <p:cNvGrpSpPr>
            <a:grpSpLocks/>
          </p:cNvGrpSpPr>
          <p:nvPr/>
        </p:nvGrpSpPr>
        <p:grpSpPr bwMode="auto">
          <a:xfrm>
            <a:off x="7696200" y="5181600"/>
            <a:ext cx="2133600" cy="457200"/>
            <a:chOff x="1295400" y="2362200"/>
            <a:chExt cx="2133600" cy="457200"/>
          </a:xfrm>
        </p:grpSpPr>
        <p:sp>
          <p:nvSpPr>
            <p:cNvPr id="396" name="AutoShape 10">
              <a:extLst>
                <a:ext uri="{FF2B5EF4-FFF2-40B4-BE49-F238E27FC236}">
                  <a16:creationId xmlns:a16="http://schemas.microsoft.com/office/drawing/2014/main" id="{3715A119-5A7B-678B-56BF-92667B879A6C}"/>
                </a:ext>
              </a:extLst>
            </p:cNvPr>
            <p:cNvSpPr>
              <a:spLocks noChangeArrowheads="1"/>
            </p:cNvSpPr>
            <p:nvPr/>
          </p:nvSpPr>
          <p:spPr bwMode="auto">
            <a:xfrm>
              <a:off x="1387475" y="2454275"/>
              <a:ext cx="2286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97" name="AutoShape 6">
              <a:extLst>
                <a:ext uri="{FF2B5EF4-FFF2-40B4-BE49-F238E27FC236}">
                  <a16:creationId xmlns:a16="http://schemas.microsoft.com/office/drawing/2014/main" id="{AACBA20C-5A44-92CB-880E-654E8815C54F}"/>
                </a:ext>
              </a:extLst>
            </p:cNvPr>
            <p:cNvSpPr>
              <a:spLocks noChangeArrowheads="1"/>
            </p:cNvSpPr>
            <p:nvPr/>
          </p:nvSpPr>
          <p:spPr bwMode="auto">
            <a:xfrm>
              <a:off x="20574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98" name="AutoShape 10">
              <a:extLst>
                <a:ext uri="{FF2B5EF4-FFF2-40B4-BE49-F238E27FC236}">
                  <a16:creationId xmlns:a16="http://schemas.microsoft.com/office/drawing/2014/main" id="{D1D84EE7-B216-7DE1-5512-8C5594A1C163}"/>
                </a:ext>
              </a:extLst>
            </p:cNvPr>
            <p:cNvSpPr>
              <a:spLocks noChangeArrowheads="1"/>
            </p:cNvSpPr>
            <p:nvPr/>
          </p:nvSpPr>
          <p:spPr bwMode="auto">
            <a:xfrm>
              <a:off x="1828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399" name="AutoShape 6">
              <a:extLst>
                <a:ext uri="{FF2B5EF4-FFF2-40B4-BE49-F238E27FC236}">
                  <a16:creationId xmlns:a16="http://schemas.microsoft.com/office/drawing/2014/main" id="{0D5BC040-1E15-B585-FC02-F2EF79AA4EE1}"/>
                </a:ext>
              </a:extLst>
            </p:cNvPr>
            <p:cNvSpPr>
              <a:spLocks noChangeArrowheads="1"/>
            </p:cNvSpPr>
            <p:nvPr/>
          </p:nvSpPr>
          <p:spPr bwMode="auto">
            <a:xfrm>
              <a:off x="19050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00" name="AutoShape 10">
              <a:extLst>
                <a:ext uri="{FF2B5EF4-FFF2-40B4-BE49-F238E27FC236}">
                  <a16:creationId xmlns:a16="http://schemas.microsoft.com/office/drawing/2014/main" id="{5299AA22-7A5D-6E48-9FB2-21FDE3EC47EC}"/>
                </a:ext>
              </a:extLst>
            </p:cNvPr>
            <p:cNvSpPr>
              <a:spLocks noChangeArrowheads="1"/>
            </p:cNvSpPr>
            <p:nvPr/>
          </p:nvSpPr>
          <p:spPr bwMode="auto">
            <a:xfrm>
              <a:off x="1676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248" name="AutoShape 23">
              <a:extLst>
                <a:ext uri="{FF2B5EF4-FFF2-40B4-BE49-F238E27FC236}">
                  <a16:creationId xmlns:a16="http://schemas.microsoft.com/office/drawing/2014/main" id="{217E55B1-FAA0-6C36-4993-E8CF23EB1BBF}"/>
                </a:ext>
              </a:extLst>
            </p:cNvPr>
            <p:cNvSpPr>
              <a:spLocks noChangeArrowheads="1"/>
            </p:cNvSpPr>
            <p:nvPr/>
          </p:nvSpPr>
          <p:spPr bwMode="auto">
            <a:xfrm>
              <a:off x="23622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49" name="AutoShape 24">
              <a:extLst>
                <a:ext uri="{FF2B5EF4-FFF2-40B4-BE49-F238E27FC236}">
                  <a16:creationId xmlns:a16="http://schemas.microsoft.com/office/drawing/2014/main" id="{1AB06FA9-32BF-7056-2AFA-515DB8D07A74}"/>
                </a:ext>
              </a:extLst>
            </p:cNvPr>
            <p:cNvSpPr>
              <a:spLocks noChangeArrowheads="1"/>
            </p:cNvSpPr>
            <p:nvPr/>
          </p:nvSpPr>
          <p:spPr bwMode="auto">
            <a:xfrm>
              <a:off x="2362200" y="2362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03" name="AutoShape 11">
              <a:extLst>
                <a:ext uri="{FF2B5EF4-FFF2-40B4-BE49-F238E27FC236}">
                  <a16:creationId xmlns:a16="http://schemas.microsoft.com/office/drawing/2014/main" id="{C163A883-F325-DE80-33F7-DC40A076637F}"/>
                </a:ext>
              </a:extLst>
            </p:cNvPr>
            <p:cNvSpPr>
              <a:spLocks noChangeArrowheads="1"/>
            </p:cNvSpPr>
            <p:nvPr/>
          </p:nvSpPr>
          <p:spPr bwMode="auto">
            <a:xfrm>
              <a:off x="2971800" y="26670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04" name="AutoShape 14">
              <a:extLst>
                <a:ext uri="{FF2B5EF4-FFF2-40B4-BE49-F238E27FC236}">
                  <a16:creationId xmlns:a16="http://schemas.microsoft.com/office/drawing/2014/main" id="{5DE0A3DB-E66D-7306-F418-8A92052DF845}"/>
                </a:ext>
              </a:extLst>
            </p:cNvPr>
            <p:cNvSpPr>
              <a:spLocks noChangeArrowheads="1"/>
            </p:cNvSpPr>
            <p:nvPr/>
          </p:nvSpPr>
          <p:spPr bwMode="auto">
            <a:xfrm>
              <a:off x="28956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2"/>
              </a:outerShdw>
            </a:effectLst>
          </p:spPr>
          <p:txBody>
            <a:bodyPr wrap="none" anchor="ctr"/>
            <a:lstStyle/>
            <a:p>
              <a:pPr fontAlgn="auto">
                <a:spcBef>
                  <a:spcPts val="0"/>
                </a:spcBef>
                <a:spcAft>
                  <a:spcPts val="0"/>
                </a:spcAft>
                <a:defRPr/>
              </a:pPr>
              <a:endParaRPr lang="en-US">
                <a:latin typeface="+mn-lt"/>
              </a:endParaRPr>
            </a:p>
          </p:txBody>
        </p:sp>
        <p:sp>
          <p:nvSpPr>
            <p:cNvPr id="4252" name="AutoShape 17">
              <a:extLst>
                <a:ext uri="{FF2B5EF4-FFF2-40B4-BE49-F238E27FC236}">
                  <a16:creationId xmlns:a16="http://schemas.microsoft.com/office/drawing/2014/main" id="{D466A417-1FAD-32BB-5372-2745F586BBE9}"/>
                </a:ext>
              </a:extLst>
            </p:cNvPr>
            <p:cNvSpPr>
              <a:spLocks noChangeArrowheads="1"/>
            </p:cNvSpPr>
            <p:nvPr/>
          </p:nvSpPr>
          <p:spPr bwMode="auto">
            <a:xfrm>
              <a:off x="14478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53" name="AutoShape 22">
              <a:extLst>
                <a:ext uri="{FF2B5EF4-FFF2-40B4-BE49-F238E27FC236}">
                  <a16:creationId xmlns:a16="http://schemas.microsoft.com/office/drawing/2014/main" id="{BE2616A3-4F01-F25C-EDAC-3C6D4374E600}"/>
                </a:ext>
              </a:extLst>
            </p:cNvPr>
            <p:cNvSpPr>
              <a:spLocks noChangeArrowheads="1"/>
            </p:cNvSpPr>
            <p:nvPr/>
          </p:nvSpPr>
          <p:spPr bwMode="auto">
            <a:xfrm>
              <a:off x="26670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54" name="AutoShape 23">
              <a:extLst>
                <a:ext uri="{FF2B5EF4-FFF2-40B4-BE49-F238E27FC236}">
                  <a16:creationId xmlns:a16="http://schemas.microsoft.com/office/drawing/2014/main" id="{604D56CA-892F-037E-163C-CB4BC23858DC}"/>
                </a:ext>
              </a:extLst>
            </p:cNvPr>
            <p:cNvSpPr>
              <a:spLocks noChangeArrowheads="1"/>
            </p:cNvSpPr>
            <p:nvPr/>
          </p:nvSpPr>
          <p:spPr bwMode="auto">
            <a:xfrm>
              <a:off x="2362200" y="27432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55" name="AutoShape 24">
              <a:extLst>
                <a:ext uri="{FF2B5EF4-FFF2-40B4-BE49-F238E27FC236}">
                  <a16:creationId xmlns:a16="http://schemas.microsoft.com/office/drawing/2014/main" id="{C4DB9C7F-55AC-0B41-3A79-A3CA2F029B78}"/>
                </a:ext>
              </a:extLst>
            </p:cNvPr>
            <p:cNvSpPr>
              <a:spLocks noChangeArrowheads="1"/>
            </p:cNvSpPr>
            <p:nvPr/>
          </p:nvSpPr>
          <p:spPr bwMode="auto">
            <a:xfrm>
              <a:off x="22098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56" name="AutoShape 25">
              <a:extLst>
                <a:ext uri="{FF2B5EF4-FFF2-40B4-BE49-F238E27FC236}">
                  <a16:creationId xmlns:a16="http://schemas.microsoft.com/office/drawing/2014/main" id="{B4E69C4B-C907-BA96-F602-385F09688B9D}"/>
                </a:ext>
              </a:extLst>
            </p:cNvPr>
            <p:cNvSpPr>
              <a:spLocks noChangeArrowheads="1"/>
            </p:cNvSpPr>
            <p:nvPr/>
          </p:nvSpPr>
          <p:spPr bwMode="auto">
            <a:xfrm>
              <a:off x="3352800" y="26670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10" name="AutoShape 11">
              <a:extLst>
                <a:ext uri="{FF2B5EF4-FFF2-40B4-BE49-F238E27FC236}">
                  <a16:creationId xmlns:a16="http://schemas.microsoft.com/office/drawing/2014/main" id="{8C569A68-8D69-5642-1EEC-C6F61BF286D2}"/>
                </a:ext>
              </a:extLst>
            </p:cNvPr>
            <p:cNvSpPr>
              <a:spLocks noChangeArrowheads="1"/>
            </p:cNvSpPr>
            <p:nvPr/>
          </p:nvSpPr>
          <p:spPr bwMode="auto">
            <a:xfrm>
              <a:off x="2819400" y="25146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11" name="AutoShape 14">
              <a:extLst>
                <a:ext uri="{FF2B5EF4-FFF2-40B4-BE49-F238E27FC236}">
                  <a16:creationId xmlns:a16="http://schemas.microsoft.com/office/drawing/2014/main" id="{9793BF87-93DD-0176-27C6-F03B91879ED0}"/>
                </a:ext>
              </a:extLst>
            </p:cNvPr>
            <p:cNvSpPr>
              <a:spLocks noChangeArrowheads="1"/>
            </p:cNvSpPr>
            <p:nvPr/>
          </p:nvSpPr>
          <p:spPr bwMode="auto">
            <a:xfrm>
              <a:off x="2743200" y="2362200"/>
              <a:ext cx="152400" cy="152400"/>
            </a:xfrm>
            <a:prstGeom prst="flowChartConnector">
              <a:avLst/>
            </a:prstGeom>
            <a:solidFill>
              <a:srgbClr val="FF0000"/>
            </a:solidFill>
            <a:ln w="9525">
              <a:solidFill>
                <a:schemeClr val="tx1"/>
              </a:solidFill>
              <a:round/>
              <a:headEnd/>
              <a:tailEnd/>
            </a:ln>
            <a:effectLst>
              <a:outerShdw sy="50000" kx="2453608" rotWithShape="0">
                <a:schemeClr val="bg1">
                  <a:lumMod val="65000"/>
                </a:schemeClr>
              </a:outerShdw>
            </a:effectLst>
          </p:spPr>
          <p:txBody>
            <a:bodyPr wrap="none" anchor="ctr"/>
            <a:lstStyle/>
            <a:p>
              <a:pPr fontAlgn="auto">
                <a:spcBef>
                  <a:spcPts val="0"/>
                </a:spcBef>
                <a:spcAft>
                  <a:spcPts val="0"/>
                </a:spcAft>
                <a:defRPr/>
              </a:pPr>
              <a:endParaRPr lang="en-US">
                <a:latin typeface="+mn-lt"/>
              </a:endParaRPr>
            </a:p>
          </p:txBody>
        </p:sp>
        <p:sp>
          <p:nvSpPr>
            <p:cNvPr id="4259" name="AutoShape 17">
              <a:extLst>
                <a:ext uri="{FF2B5EF4-FFF2-40B4-BE49-F238E27FC236}">
                  <a16:creationId xmlns:a16="http://schemas.microsoft.com/office/drawing/2014/main" id="{3AA169CC-83E9-361E-B94E-71BA0C0DC657}"/>
                </a:ext>
              </a:extLst>
            </p:cNvPr>
            <p:cNvSpPr>
              <a:spLocks noChangeArrowheads="1"/>
            </p:cNvSpPr>
            <p:nvPr/>
          </p:nvSpPr>
          <p:spPr bwMode="auto">
            <a:xfrm>
              <a:off x="1295400" y="25908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60" name="AutoShape 22">
              <a:extLst>
                <a:ext uri="{FF2B5EF4-FFF2-40B4-BE49-F238E27FC236}">
                  <a16:creationId xmlns:a16="http://schemas.microsoft.com/office/drawing/2014/main" id="{CB17D2BC-7D7C-B99D-8344-7BDC4E310A15}"/>
                </a:ext>
              </a:extLst>
            </p:cNvPr>
            <p:cNvSpPr>
              <a:spLocks noChangeArrowheads="1"/>
            </p:cNvSpPr>
            <p:nvPr/>
          </p:nvSpPr>
          <p:spPr bwMode="auto">
            <a:xfrm>
              <a:off x="25146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
          <p:nvSpPr>
            <p:cNvPr id="4261" name="AutoShape 25">
              <a:extLst>
                <a:ext uri="{FF2B5EF4-FFF2-40B4-BE49-F238E27FC236}">
                  <a16:creationId xmlns:a16="http://schemas.microsoft.com/office/drawing/2014/main" id="{30390843-6C7D-791F-884A-BC87BAEA69DB}"/>
                </a:ext>
              </a:extLst>
            </p:cNvPr>
            <p:cNvSpPr>
              <a:spLocks noChangeArrowheads="1"/>
            </p:cNvSpPr>
            <p:nvPr/>
          </p:nvSpPr>
          <p:spPr bwMode="auto">
            <a:xfrm>
              <a:off x="3200400" y="2514600"/>
              <a:ext cx="76200" cy="762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grpSp>
      <p:sp>
        <p:nvSpPr>
          <p:cNvPr id="4174" name="Rectangle 2">
            <a:extLst>
              <a:ext uri="{FF2B5EF4-FFF2-40B4-BE49-F238E27FC236}">
                <a16:creationId xmlns:a16="http://schemas.microsoft.com/office/drawing/2014/main" id="{9917B750-75B6-BFCE-168C-15E2C0FDE3AF}"/>
              </a:ext>
            </a:extLst>
          </p:cNvPr>
          <p:cNvSpPr>
            <a:spLocks noChangeArrowheads="1"/>
          </p:cNvSpPr>
          <p:nvPr/>
        </p:nvSpPr>
        <p:spPr bwMode="auto">
          <a:xfrm>
            <a:off x="1828800" y="3657600"/>
            <a:ext cx="85344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grpSp>
        <p:nvGrpSpPr>
          <p:cNvPr id="4175" name="Group 50">
            <a:extLst>
              <a:ext uri="{FF2B5EF4-FFF2-40B4-BE49-F238E27FC236}">
                <a16:creationId xmlns:a16="http://schemas.microsoft.com/office/drawing/2014/main" id="{1E26FCE4-6B65-C186-A278-9ECACC6CFD96}"/>
              </a:ext>
            </a:extLst>
          </p:cNvPr>
          <p:cNvGrpSpPr>
            <a:grpSpLocks/>
          </p:cNvGrpSpPr>
          <p:nvPr/>
        </p:nvGrpSpPr>
        <p:grpSpPr bwMode="auto">
          <a:xfrm>
            <a:off x="5105400" y="990600"/>
            <a:ext cx="1600200" cy="1371600"/>
            <a:chOff x="1872" y="864"/>
            <a:chExt cx="1008" cy="864"/>
          </a:xfrm>
        </p:grpSpPr>
        <p:grpSp>
          <p:nvGrpSpPr>
            <p:cNvPr id="4210" name="Group 51">
              <a:extLst>
                <a:ext uri="{FF2B5EF4-FFF2-40B4-BE49-F238E27FC236}">
                  <a16:creationId xmlns:a16="http://schemas.microsoft.com/office/drawing/2014/main" id="{DCF90C3B-8317-86D6-A2F0-5A592712A6A4}"/>
                </a:ext>
              </a:extLst>
            </p:cNvPr>
            <p:cNvGrpSpPr>
              <a:grpSpLocks/>
            </p:cNvGrpSpPr>
            <p:nvPr/>
          </p:nvGrpSpPr>
          <p:grpSpPr bwMode="auto">
            <a:xfrm>
              <a:off x="2160" y="1536"/>
              <a:ext cx="240" cy="192"/>
              <a:chOff x="2112" y="1440"/>
              <a:chExt cx="240" cy="192"/>
            </a:xfrm>
          </p:grpSpPr>
          <p:sp>
            <p:nvSpPr>
              <p:cNvPr id="4241" name="Oval 52">
                <a:extLst>
                  <a:ext uri="{FF2B5EF4-FFF2-40B4-BE49-F238E27FC236}">
                    <a16:creationId xmlns:a16="http://schemas.microsoft.com/office/drawing/2014/main" id="{318B3420-8A69-E9F2-F2B9-B65569F92457}"/>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42" name="Text Box 53">
                <a:extLst>
                  <a:ext uri="{FF2B5EF4-FFF2-40B4-BE49-F238E27FC236}">
                    <a16:creationId xmlns:a16="http://schemas.microsoft.com/office/drawing/2014/main" id="{F8CD1448-76B8-77CC-F475-EE573E6AF200}"/>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1" name="Group 54">
              <a:extLst>
                <a:ext uri="{FF2B5EF4-FFF2-40B4-BE49-F238E27FC236}">
                  <a16:creationId xmlns:a16="http://schemas.microsoft.com/office/drawing/2014/main" id="{4207EE57-63F4-6015-529B-A256F9D33D84}"/>
                </a:ext>
              </a:extLst>
            </p:cNvPr>
            <p:cNvGrpSpPr>
              <a:grpSpLocks/>
            </p:cNvGrpSpPr>
            <p:nvPr/>
          </p:nvGrpSpPr>
          <p:grpSpPr bwMode="auto">
            <a:xfrm>
              <a:off x="2208" y="864"/>
              <a:ext cx="240" cy="192"/>
              <a:chOff x="2112" y="1440"/>
              <a:chExt cx="240" cy="192"/>
            </a:xfrm>
          </p:grpSpPr>
          <p:sp>
            <p:nvSpPr>
              <p:cNvPr id="4239" name="Oval 55">
                <a:extLst>
                  <a:ext uri="{FF2B5EF4-FFF2-40B4-BE49-F238E27FC236}">
                    <a16:creationId xmlns:a16="http://schemas.microsoft.com/office/drawing/2014/main" id="{AAED841E-3D0F-4B69-851F-F282FD40A958}"/>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40" name="Text Box 56">
                <a:extLst>
                  <a:ext uri="{FF2B5EF4-FFF2-40B4-BE49-F238E27FC236}">
                    <a16:creationId xmlns:a16="http://schemas.microsoft.com/office/drawing/2014/main" id="{5F974BA5-EA51-C578-012F-367C403A8D29}"/>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2" name="Group 57">
              <a:extLst>
                <a:ext uri="{FF2B5EF4-FFF2-40B4-BE49-F238E27FC236}">
                  <a16:creationId xmlns:a16="http://schemas.microsoft.com/office/drawing/2014/main" id="{F58C1DA1-5218-9F44-0ACA-152C8D92C12F}"/>
                </a:ext>
              </a:extLst>
            </p:cNvPr>
            <p:cNvGrpSpPr>
              <a:grpSpLocks/>
            </p:cNvGrpSpPr>
            <p:nvPr/>
          </p:nvGrpSpPr>
          <p:grpSpPr bwMode="auto">
            <a:xfrm>
              <a:off x="1872" y="1104"/>
              <a:ext cx="240" cy="192"/>
              <a:chOff x="2112" y="1440"/>
              <a:chExt cx="240" cy="192"/>
            </a:xfrm>
          </p:grpSpPr>
          <p:sp>
            <p:nvSpPr>
              <p:cNvPr id="4237" name="Oval 58">
                <a:extLst>
                  <a:ext uri="{FF2B5EF4-FFF2-40B4-BE49-F238E27FC236}">
                    <a16:creationId xmlns:a16="http://schemas.microsoft.com/office/drawing/2014/main" id="{D15877EE-FE13-C541-77BB-067608A7DC75}"/>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38" name="Text Box 59">
                <a:extLst>
                  <a:ext uri="{FF2B5EF4-FFF2-40B4-BE49-F238E27FC236}">
                    <a16:creationId xmlns:a16="http://schemas.microsoft.com/office/drawing/2014/main" id="{56E6764D-1264-C72B-4C1C-A74016097481}"/>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3" name="Group 60">
              <a:extLst>
                <a:ext uri="{FF2B5EF4-FFF2-40B4-BE49-F238E27FC236}">
                  <a16:creationId xmlns:a16="http://schemas.microsoft.com/office/drawing/2014/main" id="{5E8EB9A0-EBFB-8637-CB37-76781CC416F4}"/>
                </a:ext>
              </a:extLst>
            </p:cNvPr>
            <p:cNvGrpSpPr>
              <a:grpSpLocks/>
            </p:cNvGrpSpPr>
            <p:nvPr/>
          </p:nvGrpSpPr>
          <p:grpSpPr bwMode="auto">
            <a:xfrm>
              <a:off x="2352" y="1056"/>
              <a:ext cx="240" cy="192"/>
              <a:chOff x="2112" y="1440"/>
              <a:chExt cx="240" cy="192"/>
            </a:xfrm>
          </p:grpSpPr>
          <p:sp>
            <p:nvSpPr>
              <p:cNvPr id="4235" name="Oval 61">
                <a:extLst>
                  <a:ext uri="{FF2B5EF4-FFF2-40B4-BE49-F238E27FC236}">
                    <a16:creationId xmlns:a16="http://schemas.microsoft.com/office/drawing/2014/main" id="{D00368C3-B8FD-A40F-15B3-C88EFF1B4D5A}"/>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36" name="Text Box 62">
                <a:extLst>
                  <a:ext uri="{FF2B5EF4-FFF2-40B4-BE49-F238E27FC236}">
                    <a16:creationId xmlns:a16="http://schemas.microsoft.com/office/drawing/2014/main" id="{70D535FC-7E72-6C85-4703-A9FCF30EB009}"/>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4" name="Group 63">
              <a:extLst>
                <a:ext uri="{FF2B5EF4-FFF2-40B4-BE49-F238E27FC236}">
                  <a16:creationId xmlns:a16="http://schemas.microsoft.com/office/drawing/2014/main" id="{CF29A074-82CF-DB2E-1B09-AF735C654BC7}"/>
                </a:ext>
              </a:extLst>
            </p:cNvPr>
            <p:cNvGrpSpPr>
              <a:grpSpLocks/>
            </p:cNvGrpSpPr>
            <p:nvPr/>
          </p:nvGrpSpPr>
          <p:grpSpPr bwMode="auto">
            <a:xfrm>
              <a:off x="2112" y="1104"/>
              <a:ext cx="240" cy="192"/>
              <a:chOff x="2112" y="1440"/>
              <a:chExt cx="240" cy="192"/>
            </a:xfrm>
          </p:grpSpPr>
          <p:sp>
            <p:nvSpPr>
              <p:cNvPr id="4233" name="Oval 64">
                <a:extLst>
                  <a:ext uri="{FF2B5EF4-FFF2-40B4-BE49-F238E27FC236}">
                    <a16:creationId xmlns:a16="http://schemas.microsoft.com/office/drawing/2014/main" id="{5D58DE35-B5AE-AFF4-08F1-A65CD7A49815}"/>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34" name="Text Box 65">
                <a:extLst>
                  <a:ext uri="{FF2B5EF4-FFF2-40B4-BE49-F238E27FC236}">
                    <a16:creationId xmlns:a16="http://schemas.microsoft.com/office/drawing/2014/main" id="{3EA08BA8-B677-31F6-B8A8-1985FFC1BA27}"/>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5" name="Group 66">
              <a:extLst>
                <a:ext uri="{FF2B5EF4-FFF2-40B4-BE49-F238E27FC236}">
                  <a16:creationId xmlns:a16="http://schemas.microsoft.com/office/drawing/2014/main" id="{5760DA1A-4F65-E118-5854-0C8DD208596C}"/>
                </a:ext>
              </a:extLst>
            </p:cNvPr>
            <p:cNvGrpSpPr>
              <a:grpSpLocks/>
            </p:cNvGrpSpPr>
            <p:nvPr/>
          </p:nvGrpSpPr>
          <p:grpSpPr bwMode="auto">
            <a:xfrm>
              <a:off x="2016" y="1344"/>
              <a:ext cx="240" cy="192"/>
              <a:chOff x="2112" y="1440"/>
              <a:chExt cx="240" cy="192"/>
            </a:xfrm>
          </p:grpSpPr>
          <p:sp>
            <p:nvSpPr>
              <p:cNvPr id="4231" name="Oval 67">
                <a:extLst>
                  <a:ext uri="{FF2B5EF4-FFF2-40B4-BE49-F238E27FC236}">
                    <a16:creationId xmlns:a16="http://schemas.microsoft.com/office/drawing/2014/main" id="{8F84D809-607F-5448-5015-F6306379F939}"/>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32" name="Text Box 68">
                <a:extLst>
                  <a:ext uri="{FF2B5EF4-FFF2-40B4-BE49-F238E27FC236}">
                    <a16:creationId xmlns:a16="http://schemas.microsoft.com/office/drawing/2014/main" id="{210DD4DA-DE11-4DDC-0F0C-8D0BB15546E3}"/>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6" name="Group 69">
              <a:extLst>
                <a:ext uri="{FF2B5EF4-FFF2-40B4-BE49-F238E27FC236}">
                  <a16:creationId xmlns:a16="http://schemas.microsoft.com/office/drawing/2014/main" id="{4E298017-E7C7-8A72-5C5A-C9323C5B4030}"/>
                </a:ext>
              </a:extLst>
            </p:cNvPr>
            <p:cNvGrpSpPr>
              <a:grpSpLocks/>
            </p:cNvGrpSpPr>
            <p:nvPr/>
          </p:nvGrpSpPr>
          <p:grpSpPr bwMode="auto">
            <a:xfrm>
              <a:off x="2304" y="1296"/>
              <a:ext cx="240" cy="192"/>
              <a:chOff x="2112" y="1440"/>
              <a:chExt cx="240" cy="192"/>
            </a:xfrm>
          </p:grpSpPr>
          <p:sp>
            <p:nvSpPr>
              <p:cNvPr id="4229" name="Oval 70">
                <a:extLst>
                  <a:ext uri="{FF2B5EF4-FFF2-40B4-BE49-F238E27FC236}">
                    <a16:creationId xmlns:a16="http://schemas.microsoft.com/office/drawing/2014/main" id="{8CD922C2-D5A6-0D21-03E8-9604A1C53B58}"/>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30" name="Text Box 71">
                <a:extLst>
                  <a:ext uri="{FF2B5EF4-FFF2-40B4-BE49-F238E27FC236}">
                    <a16:creationId xmlns:a16="http://schemas.microsoft.com/office/drawing/2014/main" id="{46C9F9CA-04BF-4F67-BA1B-B9958065E82C}"/>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7" name="Group 72">
              <a:extLst>
                <a:ext uri="{FF2B5EF4-FFF2-40B4-BE49-F238E27FC236}">
                  <a16:creationId xmlns:a16="http://schemas.microsoft.com/office/drawing/2014/main" id="{C1B707CE-8CE3-1925-CF92-AAD904728A6C}"/>
                </a:ext>
              </a:extLst>
            </p:cNvPr>
            <p:cNvGrpSpPr>
              <a:grpSpLocks/>
            </p:cNvGrpSpPr>
            <p:nvPr/>
          </p:nvGrpSpPr>
          <p:grpSpPr bwMode="auto">
            <a:xfrm>
              <a:off x="1968" y="864"/>
              <a:ext cx="240" cy="192"/>
              <a:chOff x="2112" y="1440"/>
              <a:chExt cx="240" cy="192"/>
            </a:xfrm>
          </p:grpSpPr>
          <p:sp>
            <p:nvSpPr>
              <p:cNvPr id="4227" name="Oval 73">
                <a:extLst>
                  <a:ext uri="{FF2B5EF4-FFF2-40B4-BE49-F238E27FC236}">
                    <a16:creationId xmlns:a16="http://schemas.microsoft.com/office/drawing/2014/main" id="{D7A41856-E99D-959C-F1B5-E5D4FD45BCC5}"/>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28" name="Text Box 74">
                <a:extLst>
                  <a:ext uri="{FF2B5EF4-FFF2-40B4-BE49-F238E27FC236}">
                    <a16:creationId xmlns:a16="http://schemas.microsoft.com/office/drawing/2014/main" id="{24D80A73-61B5-9849-D698-38686E675152}"/>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8" name="Group 75">
              <a:extLst>
                <a:ext uri="{FF2B5EF4-FFF2-40B4-BE49-F238E27FC236}">
                  <a16:creationId xmlns:a16="http://schemas.microsoft.com/office/drawing/2014/main" id="{C114A5F3-12E6-9BD6-05F3-094E287CC3F6}"/>
                </a:ext>
              </a:extLst>
            </p:cNvPr>
            <p:cNvGrpSpPr>
              <a:grpSpLocks/>
            </p:cNvGrpSpPr>
            <p:nvPr/>
          </p:nvGrpSpPr>
          <p:grpSpPr bwMode="auto">
            <a:xfrm>
              <a:off x="2400" y="1536"/>
              <a:ext cx="240" cy="192"/>
              <a:chOff x="2112" y="1440"/>
              <a:chExt cx="240" cy="192"/>
            </a:xfrm>
          </p:grpSpPr>
          <p:sp>
            <p:nvSpPr>
              <p:cNvPr id="4225" name="Oval 76">
                <a:extLst>
                  <a:ext uri="{FF2B5EF4-FFF2-40B4-BE49-F238E27FC236}">
                    <a16:creationId xmlns:a16="http://schemas.microsoft.com/office/drawing/2014/main" id="{961EC007-A4C6-D1B3-B25E-2F8AEBF95A13}"/>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26" name="Text Box 77">
                <a:extLst>
                  <a:ext uri="{FF2B5EF4-FFF2-40B4-BE49-F238E27FC236}">
                    <a16:creationId xmlns:a16="http://schemas.microsoft.com/office/drawing/2014/main" id="{898D6D45-E799-5A6F-E78E-32664AC21AE7}"/>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19" name="Group 78">
              <a:extLst>
                <a:ext uri="{FF2B5EF4-FFF2-40B4-BE49-F238E27FC236}">
                  <a16:creationId xmlns:a16="http://schemas.microsoft.com/office/drawing/2014/main" id="{CB96EFDF-C41A-3B4D-30AD-467EC4692890}"/>
                </a:ext>
              </a:extLst>
            </p:cNvPr>
            <p:cNvGrpSpPr>
              <a:grpSpLocks/>
            </p:cNvGrpSpPr>
            <p:nvPr/>
          </p:nvGrpSpPr>
          <p:grpSpPr bwMode="auto">
            <a:xfrm>
              <a:off x="2544" y="1248"/>
              <a:ext cx="240" cy="192"/>
              <a:chOff x="2112" y="1440"/>
              <a:chExt cx="240" cy="192"/>
            </a:xfrm>
          </p:grpSpPr>
          <p:sp>
            <p:nvSpPr>
              <p:cNvPr id="4223" name="Oval 79">
                <a:extLst>
                  <a:ext uri="{FF2B5EF4-FFF2-40B4-BE49-F238E27FC236}">
                    <a16:creationId xmlns:a16="http://schemas.microsoft.com/office/drawing/2014/main" id="{283B48F4-D269-B27A-4E62-1B0BBE3AF68A}"/>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24" name="Text Box 80">
                <a:extLst>
                  <a:ext uri="{FF2B5EF4-FFF2-40B4-BE49-F238E27FC236}">
                    <a16:creationId xmlns:a16="http://schemas.microsoft.com/office/drawing/2014/main" id="{0DC697D2-7AFE-C860-5630-B526969FF19F}"/>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220" name="Group 81">
              <a:extLst>
                <a:ext uri="{FF2B5EF4-FFF2-40B4-BE49-F238E27FC236}">
                  <a16:creationId xmlns:a16="http://schemas.microsoft.com/office/drawing/2014/main" id="{7B0209B3-EE7A-EECE-7FA7-1ABF63DE40FF}"/>
                </a:ext>
              </a:extLst>
            </p:cNvPr>
            <p:cNvGrpSpPr>
              <a:grpSpLocks/>
            </p:cNvGrpSpPr>
            <p:nvPr/>
          </p:nvGrpSpPr>
          <p:grpSpPr bwMode="auto">
            <a:xfrm>
              <a:off x="2640" y="1488"/>
              <a:ext cx="240" cy="192"/>
              <a:chOff x="2112" y="1440"/>
              <a:chExt cx="240" cy="192"/>
            </a:xfrm>
          </p:grpSpPr>
          <p:sp>
            <p:nvSpPr>
              <p:cNvPr id="4221" name="Oval 82">
                <a:extLst>
                  <a:ext uri="{FF2B5EF4-FFF2-40B4-BE49-F238E27FC236}">
                    <a16:creationId xmlns:a16="http://schemas.microsoft.com/office/drawing/2014/main" id="{DA18E7DC-92DF-71D7-77D6-0A144DB39080}"/>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22" name="Text Box 83">
                <a:extLst>
                  <a:ext uri="{FF2B5EF4-FFF2-40B4-BE49-F238E27FC236}">
                    <a16:creationId xmlns:a16="http://schemas.microsoft.com/office/drawing/2014/main" id="{8685903F-A837-BEBC-7076-43F49E40B419}"/>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grpSp>
        <p:nvGrpSpPr>
          <p:cNvPr id="4176" name="Group 50">
            <a:extLst>
              <a:ext uri="{FF2B5EF4-FFF2-40B4-BE49-F238E27FC236}">
                <a16:creationId xmlns:a16="http://schemas.microsoft.com/office/drawing/2014/main" id="{E6FF83A0-D4EF-141D-6917-1DE2C17063DF}"/>
              </a:ext>
            </a:extLst>
          </p:cNvPr>
          <p:cNvGrpSpPr>
            <a:grpSpLocks/>
          </p:cNvGrpSpPr>
          <p:nvPr/>
        </p:nvGrpSpPr>
        <p:grpSpPr bwMode="auto">
          <a:xfrm>
            <a:off x="5105400" y="3810000"/>
            <a:ext cx="1600200" cy="1371600"/>
            <a:chOff x="1872" y="864"/>
            <a:chExt cx="1008" cy="864"/>
          </a:xfrm>
        </p:grpSpPr>
        <p:grpSp>
          <p:nvGrpSpPr>
            <p:cNvPr id="4177" name="Group 51">
              <a:extLst>
                <a:ext uri="{FF2B5EF4-FFF2-40B4-BE49-F238E27FC236}">
                  <a16:creationId xmlns:a16="http://schemas.microsoft.com/office/drawing/2014/main" id="{A700A25B-8592-F3EE-0065-1A9AF360C115}"/>
                </a:ext>
              </a:extLst>
            </p:cNvPr>
            <p:cNvGrpSpPr>
              <a:grpSpLocks/>
            </p:cNvGrpSpPr>
            <p:nvPr/>
          </p:nvGrpSpPr>
          <p:grpSpPr bwMode="auto">
            <a:xfrm>
              <a:off x="2160" y="1536"/>
              <a:ext cx="240" cy="192"/>
              <a:chOff x="2112" y="1440"/>
              <a:chExt cx="240" cy="192"/>
            </a:xfrm>
          </p:grpSpPr>
          <p:sp>
            <p:nvSpPr>
              <p:cNvPr id="4208" name="Oval 52">
                <a:extLst>
                  <a:ext uri="{FF2B5EF4-FFF2-40B4-BE49-F238E27FC236}">
                    <a16:creationId xmlns:a16="http://schemas.microsoft.com/office/drawing/2014/main" id="{5EB14983-1632-1684-F732-7328E56C212F}"/>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09" name="Text Box 53">
                <a:extLst>
                  <a:ext uri="{FF2B5EF4-FFF2-40B4-BE49-F238E27FC236}">
                    <a16:creationId xmlns:a16="http://schemas.microsoft.com/office/drawing/2014/main" id="{2A6D362E-0469-3DFA-FC54-030B5F759A05}"/>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78" name="Group 54">
              <a:extLst>
                <a:ext uri="{FF2B5EF4-FFF2-40B4-BE49-F238E27FC236}">
                  <a16:creationId xmlns:a16="http://schemas.microsoft.com/office/drawing/2014/main" id="{F5A8C04E-0FD6-292D-F8A5-7DD32D0A4E33}"/>
                </a:ext>
              </a:extLst>
            </p:cNvPr>
            <p:cNvGrpSpPr>
              <a:grpSpLocks/>
            </p:cNvGrpSpPr>
            <p:nvPr/>
          </p:nvGrpSpPr>
          <p:grpSpPr bwMode="auto">
            <a:xfrm>
              <a:off x="2208" y="864"/>
              <a:ext cx="240" cy="192"/>
              <a:chOff x="2112" y="1440"/>
              <a:chExt cx="240" cy="192"/>
            </a:xfrm>
          </p:grpSpPr>
          <p:sp>
            <p:nvSpPr>
              <p:cNvPr id="4206" name="Oval 55">
                <a:extLst>
                  <a:ext uri="{FF2B5EF4-FFF2-40B4-BE49-F238E27FC236}">
                    <a16:creationId xmlns:a16="http://schemas.microsoft.com/office/drawing/2014/main" id="{CB168E8B-E3D5-1326-BB1D-1995C63F94B7}"/>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07" name="Text Box 56">
                <a:extLst>
                  <a:ext uri="{FF2B5EF4-FFF2-40B4-BE49-F238E27FC236}">
                    <a16:creationId xmlns:a16="http://schemas.microsoft.com/office/drawing/2014/main" id="{135C3C46-FED0-53CD-7599-6FA22EF196B1}"/>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79" name="Group 57">
              <a:extLst>
                <a:ext uri="{FF2B5EF4-FFF2-40B4-BE49-F238E27FC236}">
                  <a16:creationId xmlns:a16="http://schemas.microsoft.com/office/drawing/2014/main" id="{8393EC4D-8034-DE85-B6E3-A88DAAF47F19}"/>
                </a:ext>
              </a:extLst>
            </p:cNvPr>
            <p:cNvGrpSpPr>
              <a:grpSpLocks/>
            </p:cNvGrpSpPr>
            <p:nvPr/>
          </p:nvGrpSpPr>
          <p:grpSpPr bwMode="auto">
            <a:xfrm>
              <a:off x="1872" y="1104"/>
              <a:ext cx="240" cy="192"/>
              <a:chOff x="2112" y="1440"/>
              <a:chExt cx="240" cy="192"/>
            </a:xfrm>
          </p:grpSpPr>
          <p:sp>
            <p:nvSpPr>
              <p:cNvPr id="4204" name="Oval 58">
                <a:extLst>
                  <a:ext uri="{FF2B5EF4-FFF2-40B4-BE49-F238E27FC236}">
                    <a16:creationId xmlns:a16="http://schemas.microsoft.com/office/drawing/2014/main" id="{43BE5876-EC8F-2A6B-39C6-61F55E17D465}"/>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05" name="Text Box 59">
                <a:extLst>
                  <a:ext uri="{FF2B5EF4-FFF2-40B4-BE49-F238E27FC236}">
                    <a16:creationId xmlns:a16="http://schemas.microsoft.com/office/drawing/2014/main" id="{55E09B84-9CE8-C955-5CD9-FAD07BDEA5FF}"/>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80" name="Group 60">
              <a:extLst>
                <a:ext uri="{FF2B5EF4-FFF2-40B4-BE49-F238E27FC236}">
                  <a16:creationId xmlns:a16="http://schemas.microsoft.com/office/drawing/2014/main" id="{7D1A6B3A-BCFB-7F60-D2E5-F277DA4428E1}"/>
                </a:ext>
              </a:extLst>
            </p:cNvPr>
            <p:cNvGrpSpPr>
              <a:grpSpLocks/>
            </p:cNvGrpSpPr>
            <p:nvPr/>
          </p:nvGrpSpPr>
          <p:grpSpPr bwMode="auto">
            <a:xfrm>
              <a:off x="2352" y="1056"/>
              <a:ext cx="240" cy="192"/>
              <a:chOff x="2112" y="1440"/>
              <a:chExt cx="240" cy="192"/>
            </a:xfrm>
          </p:grpSpPr>
          <p:sp>
            <p:nvSpPr>
              <p:cNvPr id="4202" name="Oval 61">
                <a:extLst>
                  <a:ext uri="{FF2B5EF4-FFF2-40B4-BE49-F238E27FC236}">
                    <a16:creationId xmlns:a16="http://schemas.microsoft.com/office/drawing/2014/main" id="{612F81BA-BF24-CA63-A1F2-CAAE332039D5}"/>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03" name="Text Box 62">
                <a:extLst>
                  <a:ext uri="{FF2B5EF4-FFF2-40B4-BE49-F238E27FC236}">
                    <a16:creationId xmlns:a16="http://schemas.microsoft.com/office/drawing/2014/main" id="{2F9C308B-B77A-14F2-F8E4-6EC31E69B077}"/>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81" name="Group 63">
              <a:extLst>
                <a:ext uri="{FF2B5EF4-FFF2-40B4-BE49-F238E27FC236}">
                  <a16:creationId xmlns:a16="http://schemas.microsoft.com/office/drawing/2014/main" id="{D79ECFBC-939F-9031-3790-D6B222832CE0}"/>
                </a:ext>
              </a:extLst>
            </p:cNvPr>
            <p:cNvGrpSpPr>
              <a:grpSpLocks/>
            </p:cNvGrpSpPr>
            <p:nvPr/>
          </p:nvGrpSpPr>
          <p:grpSpPr bwMode="auto">
            <a:xfrm>
              <a:off x="2112" y="1104"/>
              <a:ext cx="240" cy="192"/>
              <a:chOff x="2112" y="1440"/>
              <a:chExt cx="240" cy="192"/>
            </a:xfrm>
          </p:grpSpPr>
          <p:sp>
            <p:nvSpPr>
              <p:cNvPr id="4200" name="Oval 64">
                <a:extLst>
                  <a:ext uri="{FF2B5EF4-FFF2-40B4-BE49-F238E27FC236}">
                    <a16:creationId xmlns:a16="http://schemas.microsoft.com/office/drawing/2014/main" id="{CECCC574-FF27-6519-5A45-3D091FC111D1}"/>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201" name="Text Box 65">
                <a:extLst>
                  <a:ext uri="{FF2B5EF4-FFF2-40B4-BE49-F238E27FC236}">
                    <a16:creationId xmlns:a16="http://schemas.microsoft.com/office/drawing/2014/main" id="{F22A5D5F-D807-5BBE-8DDC-42DF6F09396E}"/>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82" name="Group 66">
              <a:extLst>
                <a:ext uri="{FF2B5EF4-FFF2-40B4-BE49-F238E27FC236}">
                  <a16:creationId xmlns:a16="http://schemas.microsoft.com/office/drawing/2014/main" id="{0C632755-F662-EA57-A1CE-1F2EC4E31C40}"/>
                </a:ext>
              </a:extLst>
            </p:cNvPr>
            <p:cNvGrpSpPr>
              <a:grpSpLocks/>
            </p:cNvGrpSpPr>
            <p:nvPr/>
          </p:nvGrpSpPr>
          <p:grpSpPr bwMode="auto">
            <a:xfrm>
              <a:off x="2016" y="1344"/>
              <a:ext cx="240" cy="192"/>
              <a:chOff x="2112" y="1440"/>
              <a:chExt cx="240" cy="192"/>
            </a:xfrm>
          </p:grpSpPr>
          <p:sp>
            <p:nvSpPr>
              <p:cNvPr id="4198" name="Oval 67">
                <a:extLst>
                  <a:ext uri="{FF2B5EF4-FFF2-40B4-BE49-F238E27FC236}">
                    <a16:creationId xmlns:a16="http://schemas.microsoft.com/office/drawing/2014/main" id="{FB36D8CE-4262-677D-2EB2-75F818AACF88}"/>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9" name="Text Box 68">
                <a:extLst>
                  <a:ext uri="{FF2B5EF4-FFF2-40B4-BE49-F238E27FC236}">
                    <a16:creationId xmlns:a16="http://schemas.microsoft.com/office/drawing/2014/main" id="{B27C8A01-2F92-35A3-2F07-5892DDA5386A}"/>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83" name="Group 69">
              <a:extLst>
                <a:ext uri="{FF2B5EF4-FFF2-40B4-BE49-F238E27FC236}">
                  <a16:creationId xmlns:a16="http://schemas.microsoft.com/office/drawing/2014/main" id="{B4438A0C-3301-8284-40F1-073F2418B0CC}"/>
                </a:ext>
              </a:extLst>
            </p:cNvPr>
            <p:cNvGrpSpPr>
              <a:grpSpLocks/>
            </p:cNvGrpSpPr>
            <p:nvPr/>
          </p:nvGrpSpPr>
          <p:grpSpPr bwMode="auto">
            <a:xfrm>
              <a:off x="2304" y="1296"/>
              <a:ext cx="240" cy="192"/>
              <a:chOff x="2112" y="1440"/>
              <a:chExt cx="240" cy="192"/>
            </a:xfrm>
          </p:grpSpPr>
          <p:sp>
            <p:nvSpPr>
              <p:cNvPr id="4196" name="Oval 70">
                <a:extLst>
                  <a:ext uri="{FF2B5EF4-FFF2-40B4-BE49-F238E27FC236}">
                    <a16:creationId xmlns:a16="http://schemas.microsoft.com/office/drawing/2014/main" id="{2499DDE6-58CB-D52F-C153-14991B1A15E6}"/>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7" name="Text Box 71">
                <a:extLst>
                  <a:ext uri="{FF2B5EF4-FFF2-40B4-BE49-F238E27FC236}">
                    <a16:creationId xmlns:a16="http://schemas.microsoft.com/office/drawing/2014/main" id="{CA08F565-053E-DD1D-5B76-2F2517145E45}"/>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84" name="Group 72">
              <a:extLst>
                <a:ext uri="{FF2B5EF4-FFF2-40B4-BE49-F238E27FC236}">
                  <a16:creationId xmlns:a16="http://schemas.microsoft.com/office/drawing/2014/main" id="{DECB8CA4-CE8E-7223-AEFD-D2EE95085B04}"/>
                </a:ext>
              </a:extLst>
            </p:cNvPr>
            <p:cNvGrpSpPr>
              <a:grpSpLocks/>
            </p:cNvGrpSpPr>
            <p:nvPr/>
          </p:nvGrpSpPr>
          <p:grpSpPr bwMode="auto">
            <a:xfrm>
              <a:off x="1968" y="864"/>
              <a:ext cx="240" cy="192"/>
              <a:chOff x="2112" y="1440"/>
              <a:chExt cx="240" cy="192"/>
            </a:xfrm>
          </p:grpSpPr>
          <p:sp>
            <p:nvSpPr>
              <p:cNvPr id="4194" name="Oval 73">
                <a:extLst>
                  <a:ext uri="{FF2B5EF4-FFF2-40B4-BE49-F238E27FC236}">
                    <a16:creationId xmlns:a16="http://schemas.microsoft.com/office/drawing/2014/main" id="{2A5E3735-5AEC-ED61-CE57-5A77C8A810C6}"/>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5" name="Text Box 74">
                <a:extLst>
                  <a:ext uri="{FF2B5EF4-FFF2-40B4-BE49-F238E27FC236}">
                    <a16:creationId xmlns:a16="http://schemas.microsoft.com/office/drawing/2014/main" id="{D96DDB91-F9F6-13D0-CE68-0D7169E4999C}"/>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85" name="Group 75">
              <a:extLst>
                <a:ext uri="{FF2B5EF4-FFF2-40B4-BE49-F238E27FC236}">
                  <a16:creationId xmlns:a16="http://schemas.microsoft.com/office/drawing/2014/main" id="{636EE62F-E70B-CD96-EB6F-C90F22192DAC}"/>
                </a:ext>
              </a:extLst>
            </p:cNvPr>
            <p:cNvGrpSpPr>
              <a:grpSpLocks/>
            </p:cNvGrpSpPr>
            <p:nvPr/>
          </p:nvGrpSpPr>
          <p:grpSpPr bwMode="auto">
            <a:xfrm>
              <a:off x="2400" y="1536"/>
              <a:ext cx="240" cy="192"/>
              <a:chOff x="2112" y="1440"/>
              <a:chExt cx="240" cy="192"/>
            </a:xfrm>
          </p:grpSpPr>
          <p:sp>
            <p:nvSpPr>
              <p:cNvPr id="4192" name="Oval 76">
                <a:extLst>
                  <a:ext uri="{FF2B5EF4-FFF2-40B4-BE49-F238E27FC236}">
                    <a16:creationId xmlns:a16="http://schemas.microsoft.com/office/drawing/2014/main" id="{FEF181D4-444B-7447-5E3F-A778F15EB8DB}"/>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3" name="Text Box 77">
                <a:extLst>
                  <a:ext uri="{FF2B5EF4-FFF2-40B4-BE49-F238E27FC236}">
                    <a16:creationId xmlns:a16="http://schemas.microsoft.com/office/drawing/2014/main" id="{63CA0E34-59DB-3DB3-626E-983090BF6009}"/>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86" name="Group 78">
              <a:extLst>
                <a:ext uri="{FF2B5EF4-FFF2-40B4-BE49-F238E27FC236}">
                  <a16:creationId xmlns:a16="http://schemas.microsoft.com/office/drawing/2014/main" id="{BF1EFF92-2E16-5AC8-640A-65CBD66B2716}"/>
                </a:ext>
              </a:extLst>
            </p:cNvPr>
            <p:cNvGrpSpPr>
              <a:grpSpLocks/>
            </p:cNvGrpSpPr>
            <p:nvPr/>
          </p:nvGrpSpPr>
          <p:grpSpPr bwMode="auto">
            <a:xfrm>
              <a:off x="2544" y="1248"/>
              <a:ext cx="240" cy="192"/>
              <a:chOff x="2112" y="1440"/>
              <a:chExt cx="240" cy="192"/>
            </a:xfrm>
          </p:grpSpPr>
          <p:sp>
            <p:nvSpPr>
              <p:cNvPr id="4190" name="Oval 79">
                <a:extLst>
                  <a:ext uri="{FF2B5EF4-FFF2-40B4-BE49-F238E27FC236}">
                    <a16:creationId xmlns:a16="http://schemas.microsoft.com/office/drawing/2014/main" id="{3A579B33-DA19-2DFE-E82B-C9AD3D27A533}"/>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1" name="Text Box 80">
                <a:extLst>
                  <a:ext uri="{FF2B5EF4-FFF2-40B4-BE49-F238E27FC236}">
                    <a16:creationId xmlns:a16="http://schemas.microsoft.com/office/drawing/2014/main" id="{1396F07A-DC14-F0DC-64D2-6162C7F62102}"/>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nvGrpSpPr>
            <p:cNvPr id="4187" name="Group 81">
              <a:extLst>
                <a:ext uri="{FF2B5EF4-FFF2-40B4-BE49-F238E27FC236}">
                  <a16:creationId xmlns:a16="http://schemas.microsoft.com/office/drawing/2014/main" id="{11849E6F-C51D-A839-E03C-5101C73A4F26}"/>
                </a:ext>
              </a:extLst>
            </p:cNvPr>
            <p:cNvGrpSpPr>
              <a:grpSpLocks/>
            </p:cNvGrpSpPr>
            <p:nvPr/>
          </p:nvGrpSpPr>
          <p:grpSpPr bwMode="auto">
            <a:xfrm>
              <a:off x="2640" y="1488"/>
              <a:ext cx="240" cy="192"/>
              <a:chOff x="2112" y="1440"/>
              <a:chExt cx="240" cy="192"/>
            </a:xfrm>
          </p:grpSpPr>
          <p:sp>
            <p:nvSpPr>
              <p:cNvPr id="4188" name="Oval 82">
                <a:extLst>
                  <a:ext uri="{FF2B5EF4-FFF2-40B4-BE49-F238E27FC236}">
                    <a16:creationId xmlns:a16="http://schemas.microsoft.com/office/drawing/2014/main" id="{19500075-474C-2775-EDC4-120B2C837218}"/>
                  </a:ext>
                </a:extLst>
              </p:cNvPr>
              <p:cNvSpPr>
                <a:spLocks noChangeArrowheads="1"/>
              </p:cNvSpPr>
              <p:nvPr/>
            </p:nvSpPr>
            <p:spPr bwMode="auto">
              <a:xfrm>
                <a:off x="2112" y="1440"/>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4189" name="Text Box 83">
                <a:extLst>
                  <a:ext uri="{FF2B5EF4-FFF2-40B4-BE49-F238E27FC236}">
                    <a16:creationId xmlns:a16="http://schemas.microsoft.com/office/drawing/2014/main" id="{58D64BB1-8895-C375-A1C7-69BA88037D4F}"/>
                  </a:ext>
                </a:extLst>
              </p:cNvPr>
              <p:cNvSpPr txBox="1">
                <a:spLocks noChangeArrowheads="1"/>
              </p:cNvSpPr>
              <p:nvPr/>
            </p:nvSpPr>
            <p:spPr bwMode="auto">
              <a:xfrm>
                <a:off x="2112" y="1440"/>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bg1"/>
                    </a:solidFill>
                    <a:latin typeface="Tahoma" panose="020B0604030504040204" pitchFamily="34" charset="0"/>
                  </a:rPr>
                  <a:t>Be</a:t>
                </a:r>
              </a:p>
            </p:txBody>
          </p:sp>
        </p:grpSp>
      </p:grpSp>
      <p:pic>
        <p:nvPicPr>
          <p:cNvPr id="4358" name="Picture 262">
            <a:extLst>
              <a:ext uri="{FF2B5EF4-FFF2-40B4-BE49-F238E27FC236}">
                <a16:creationId xmlns:a16="http://schemas.microsoft.com/office/drawing/2014/main" id="{36A1C045-80C2-52E7-E600-72C7861F1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810001"/>
            <a:ext cx="838200" cy="492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9829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428694" y="1307236"/>
            <a:ext cx="7369233" cy="1325563"/>
          </a:xfrm>
        </p:spPr>
        <p:txBody>
          <a:bodyPr>
            <a:normAutofit fontScale="90000"/>
          </a:bodyPr>
          <a:lstStyle/>
          <a:p>
            <a:pPr algn="ctr"/>
            <a:r>
              <a:rPr lang="en-US" u="sng" dirty="0"/>
              <a:t>Beryllium &amp; OSHA Compliance</a:t>
            </a:r>
            <a:br>
              <a:rPr lang="en-US" u="sng" dirty="0"/>
            </a:br>
            <a:r>
              <a:rPr lang="en-US" u="sng" dirty="0"/>
              <a:t>29 CFR 1910.1024</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93866" y="2911820"/>
            <a:ext cx="10515600" cy="2973590"/>
          </a:xfrm>
        </p:spPr>
        <p:txBody>
          <a:bodyPr>
            <a:normAutofit/>
          </a:bodyPr>
          <a:lstStyle/>
          <a:p>
            <a:pPr marL="0" indent="0" algn="ctr">
              <a:buNone/>
            </a:pPr>
            <a:r>
              <a:rPr lang="en-US" altLang="en-US" sz="2000" b="1" u="sng" dirty="0"/>
              <a:t>Webinar General Info</a:t>
            </a:r>
            <a:br>
              <a:rPr lang="en-US" altLang="en-US" sz="2000" dirty="0"/>
            </a:br>
            <a:r>
              <a:rPr lang="en-US" altLang="en-US" sz="2000" dirty="0"/>
              <a:t>PowerPoint Presentation</a:t>
            </a:r>
            <a:br>
              <a:rPr lang="en-US" altLang="en-US" sz="2000" dirty="0"/>
            </a:br>
            <a:r>
              <a:rPr lang="en-US" altLang="en-US" sz="2000" dirty="0"/>
              <a:t>Q&amp;A</a:t>
            </a:r>
            <a:br>
              <a:rPr lang="en-US" altLang="en-US" sz="2000" dirty="0"/>
            </a:br>
            <a:br>
              <a:rPr lang="en-US" altLang="en-US" sz="2000" b="1" u="sng" dirty="0"/>
            </a:br>
            <a:r>
              <a:rPr lang="en-US" altLang="en-US" sz="2000" b="1" u="sng" dirty="0"/>
              <a:t>Questions</a:t>
            </a:r>
            <a:r>
              <a:rPr lang="en-US" altLang="en-US" sz="2000" b="1" dirty="0"/>
              <a:t> </a:t>
            </a:r>
            <a:br>
              <a:rPr lang="en-US" altLang="en-US" sz="2000" b="1" dirty="0"/>
            </a:br>
            <a:r>
              <a:rPr lang="en-US" altLang="en-US" sz="2000" dirty="0"/>
              <a:t>Chat is open to submit questions.</a:t>
            </a:r>
            <a:br>
              <a:rPr lang="en-US" altLang="en-US" sz="2000" dirty="0"/>
            </a:br>
            <a:r>
              <a:rPr lang="en-US" altLang="en-US" sz="2000" dirty="0"/>
              <a:t>We will be answering questions through this chat feature. If due to the technical nature of the question a more thorough response is required, we will post the answer on our website within seven days of the webinar.</a:t>
            </a:r>
            <a:endParaRPr lang="en-US" sz="2000" dirty="0"/>
          </a:p>
        </p:txBody>
      </p:sp>
      <p:sp>
        <p:nvSpPr>
          <p:cNvPr id="4" name="TextBox 4">
            <a:extLst>
              <a:ext uri="{FF2B5EF4-FFF2-40B4-BE49-F238E27FC236}">
                <a16:creationId xmlns:a16="http://schemas.microsoft.com/office/drawing/2014/main" id="{0DBEB457-DF2D-408D-86B0-30630C57FA36}"/>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8664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6">
            <a:extLst>
              <a:ext uri="{FF2B5EF4-FFF2-40B4-BE49-F238E27FC236}">
                <a16:creationId xmlns:a16="http://schemas.microsoft.com/office/drawing/2014/main" id="{5E07C603-7435-DD5C-00C4-B6A3FF4BF1B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D5FC835-8BB4-47DD-8C6D-41898C1BF8F2}" type="slidenum">
              <a:rPr lang="en-US" altLang="en-US">
                <a:latin typeface="Tahoma" panose="020B0604030504040204" pitchFamily="34" charset="0"/>
              </a:rPr>
              <a:pPr/>
              <a:t>20</a:t>
            </a:fld>
            <a:endParaRPr lang="en-US" altLang="en-US">
              <a:latin typeface="Tahoma" panose="020B0604030504040204" pitchFamily="34" charset="0"/>
            </a:endParaRPr>
          </a:p>
        </p:txBody>
      </p:sp>
      <p:sp>
        <p:nvSpPr>
          <p:cNvPr id="107522" name="Rectangle 2">
            <a:extLst>
              <a:ext uri="{FF2B5EF4-FFF2-40B4-BE49-F238E27FC236}">
                <a16:creationId xmlns:a16="http://schemas.microsoft.com/office/drawing/2014/main" id="{EFC252C8-1E94-FC9D-2B12-1BF0BF0C82CF}"/>
              </a:ext>
            </a:extLst>
          </p:cNvPr>
          <p:cNvSpPr>
            <a:spLocks noGrp="1" noChangeArrowheads="1"/>
          </p:cNvSpPr>
          <p:nvPr>
            <p:ph type="title" idx="4294967295"/>
          </p:nvPr>
        </p:nvSpPr>
        <p:spPr>
          <a:xfrm>
            <a:off x="1524000" y="0"/>
            <a:ext cx="8915400" cy="1143000"/>
          </a:xfrm>
        </p:spPr>
        <p:txBody>
          <a:bodyPr/>
          <a:lstStyle/>
          <a:p>
            <a:pPr eaLnBrk="1" hangingPunct="1"/>
            <a:r>
              <a:rPr lang="en-US" altLang="en-US">
                <a:cs typeface="Tahoma" panose="020B0604030504040204" pitchFamily="34" charset="0"/>
              </a:rPr>
              <a:t>Medical Evaluation</a:t>
            </a:r>
          </a:p>
        </p:txBody>
      </p:sp>
      <p:sp>
        <p:nvSpPr>
          <p:cNvPr id="107523" name="Rectangle 3">
            <a:extLst>
              <a:ext uri="{FF2B5EF4-FFF2-40B4-BE49-F238E27FC236}">
                <a16:creationId xmlns:a16="http://schemas.microsoft.com/office/drawing/2014/main" id="{91BD2E17-CEC5-21C7-0DE2-805BA069FA43}"/>
              </a:ext>
            </a:extLst>
          </p:cNvPr>
          <p:cNvSpPr>
            <a:spLocks noGrp="1" noChangeArrowheads="1"/>
          </p:cNvSpPr>
          <p:nvPr>
            <p:ph type="body" idx="4294967295"/>
          </p:nvPr>
        </p:nvSpPr>
        <p:spPr>
          <a:xfrm>
            <a:off x="1752600" y="1143000"/>
            <a:ext cx="8001000" cy="5486400"/>
          </a:xfrm>
        </p:spPr>
        <p:txBody>
          <a:bodyPr/>
          <a:lstStyle/>
          <a:p>
            <a:pPr eaLnBrk="1" hangingPunct="1">
              <a:lnSpc>
                <a:spcPct val="90000"/>
              </a:lnSpc>
            </a:pPr>
            <a:r>
              <a:rPr lang="en-US" altLang="en-US" sz="2600">
                <a:cs typeface="Tahoma" panose="020B0604030504040204" pitchFamily="34" charset="0"/>
              </a:rPr>
              <a:t>History and examination</a:t>
            </a:r>
          </a:p>
          <a:p>
            <a:pPr eaLnBrk="1" hangingPunct="1">
              <a:lnSpc>
                <a:spcPct val="90000"/>
              </a:lnSpc>
            </a:pPr>
            <a:r>
              <a:rPr lang="en-US" altLang="en-US" sz="2600">
                <a:cs typeface="Tahoma" panose="020B0604030504040204" pitchFamily="34" charset="0"/>
              </a:rPr>
              <a:t>Pulmonary function tests </a:t>
            </a:r>
          </a:p>
          <a:p>
            <a:pPr lvl="1" eaLnBrk="1" hangingPunct="1">
              <a:lnSpc>
                <a:spcPct val="90000"/>
              </a:lnSpc>
            </a:pPr>
            <a:r>
              <a:rPr lang="en-US" altLang="en-US" sz="2200">
                <a:cs typeface="Tahoma" panose="020B0604030504040204" pitchFamily="34" charset="0"/>
              </a:rPr>
              <a:t>Breathing tests</a:t>
            </a:r>
          </a:p>
          <a:p>
            <a:pPr eaLnBrk="1" hangingPunct="1">
              <a:lnSpc>
                <a:spcPct val="90000"/>
              </a:lnSpc>
            </a:pPr>
            <a:r>
              <a:rPr lang="en-US" altLang="en-US" sz="2600">
                <a:cs typeface="Tahoma" panose="020B0604030504040204" pitchFamily="34" charset="0"/>
              </a:rPr>
              <a:t>Exercise tolerance test</a:t>
            </a:r>
          </a:p>
          <a:p>
            <a:pPr lvl="1" eaLnBrk="1" hangingPunct="1">
              <a:lnSpc>
                <a:spcPct val="90000"/>
              </a:lnSpc>
            </a:pPr>
            <a:r>
              <a:rPr lang="en-US" altLang="en-US" sz="2200">
                <a:cs typeface="Tahoma" panose="020B0604030504040204" pitchFamily="34" charset="0"/>
              </a:rPr>
              <a:t>Includes tests for oxygen</a:t>
            </a:r>
          </a:p>
          <a:p>
            <a:pPr eaLnBrk="1" hangingPunct="1">
              <a:lnSpc>
                <a:spcPct val="90000"/>
              </a:lnSpc>
            </a:pPr>
            <a:r>
              <a:rPr lang="en-US" altLang="en-US" sz="2600">
                <a:cs typeface="Tahoma" panose="020B0604030504040204" pitchFamily="34" charset="0"/>
              </a:rPr>
              <a:t>CT (CAT) scan/chest x-ray</a:t>
            </a:r>
          </a:p>
          <a:p>
            <a:pPr eaLnBrk="1" hangingPunct="1">
              <a:lnSpc>
                <a:spcPct val="90000"/>
              </a:lnSpc>
            </a:pPr>
            <a:r>
              <a:rPr lang="en-US" altLang="en-US" sz="2600">
                <a:cs typeface="Tahoma" panose="020B0604030504040204" pitchFamily="34" charset="0"/>
              </a:rPr>
              <a:t>Bronchoscopy</a:t>
            </a:r>
          </a:p>
          <a:p>
            <a:pPr lvl="1" eaLnBrk="1" hangingPunct="1">
              <a:lnSpc>
                <a:spcPct val="90000"/>
              </a:lnSpc>
            </a:pPr>
            <a:r>
              <a:rPr lang="en-US" altLang="en-US" sz="2200">
                <a:cs typeface="Tahoma" panose="020B0604030504040204" pitchFamily="34" charset="0"/>
              </a:rPr>
              <a:t>Collect immune cells from the lung </a:t>
            </a:r>
          </a:p>
          <a:p>
            <a:pPr lvl="2" eaLnBrk="1" hangingPunct="1">
              <a:lnSpc>
                <a:spcPct val="90000"/>
              </a:lnSpc>
            </a:pPr>
            <a:r>
              <a:rPr lang="en-US" altLang="en-US" sz="2000">
                <a:cs typeface="Tahoma" panose="020B0604030504040204" pitchFamily="34" charset="0"/>
              </a:rPr>
              <a:t>Examine type of immune cells present</a:t>
            </a:r>
          </a:p>
          <a:p>
            <a:pPr lvl="2" eaLnBrk="1" hangingPunct="1">
              <a:lnSpc>
                <a:spcPct val="90000"/>
              </a:lnSpc>
            </a:pPr>
            <a:r>
              <a:rPr lang="en-US" altLang="en-US" sz="2000">
                <a:cs typeface="Tahoma" panose="020B0604030504040204" pitchFamily="34" charset="0"/>
              </a:rPr>
              <a:t>Perform  BeLPT</a:t>
            </a:r>
          </a:p>
          <a:p>
            <a:pPr lvl="1" eaLnBrk="1" hangingPunct="1">
              <a:lnSpc>
                <a:spcPct val="90000"/>
              </a:lnSpc>
            </a:pPr>
            <a:r>
              <a:rPr lang="en-US" altLang="en-US" sz="2200">
                <a:cs typeface="Tahoma" panose="020B0604030504040204" pitchFamily="34" charset="0"/>
              </a:rPr>
              <a:t>Biopsy of lung tissue</a:t>
            </a:r>
          </a:p>
          <a:p>
            <a:pPr lvl="2" eaLnBrk="1" hangingPunct="1">
              <a:lnSpc>
                <a:spcPct val="90000"/>
              </a:lnSpc>
            </a:pPr>
            <a:r>
              <a:rPr lang="en-US" altLang="en-US" sz="2000">
                <a:cs typeface="Tahoma" panose="020B0604030504040204" pitchFamily="34" charset="0"/>
              </a:rPr>
              <a:t>Granulomas: </a:t>
            </a:r>
            <a:r>
              <a:rPr lang="en-US" altLang="en-US" sz="1900">
                <a:cs typeface="Tahoma" panose="020B0604030504040204" pitchFamily="34" charset="0"/>
              </a:rPr>
              <a:t>Abnormal collections of cells </a:t>
            </a:r>
          </a:p>
          <a:p>
            <a:pPr lvl="1" eaLnBrk="1" hangingPunct="1">
              <a:lnSpc>
                <a:spcPct val="90000"/>
              </a:lnSpc>
              <a:buFontTx/>
              <a:buNone/>
            </a:pPr>
            <a:endParaRPr lang="en-US" altLang="en-US" sz="2100"/>
          </a:p>
          <a:p>
            <a:pPr lvl="1" eaLnBrk="1" hangingPunct="1">
              <a:lnSpc>
                <a:spcPct val="90000"/>
              </a:lnSpc>
              <a:buFontTx/>
              <a:buNone/>
            </a:pPr>
            <a:endParaRPr lang="en-US" altLang="en-US" sz="2400"/>
          </a:p>
          <a:p>
            <a:pPr lvl="1" eaLnBrk="1" hangingPunct="1">
              <a:lnSpc>
                <a:spcPct val="90000"/>
              </a:lnSpc>
              <a:buFontTx/>
              <a:buNone/>
            </a:pPr>
            <a:endParaRPr lang="en-US" altLang="en-US" sz="2200"/>
          </a:p>
        </p:txBody>
      </p:sp>
      <p:sp>
        <p:nvSpPr>
          <p:cNvPr id="107524" name="TextBox 4">
            <a:extLst>
              <a:ext uri="{FF2B5EF4-FFF2-40B4-BE49-F238E27FC236}">
                <a16:creationId xmlns:a16="http://schemas.microsoft.com/office/drawing/2014/main" id="{5F31C294-20BA-2573-E449-58E188E780AA}"/>
              </a:ext>
            </a:extLst>
          </p:cNvPr>
          <p:cNvSpPr txBox="1">
            <a:spLocks noChangeArrowheads="1"/>
          </p:cNvSpPr>
          <p:nvPr/>
        </p:nvSpPr>
        <p:spPr bwMode="auto">
          <a:xfrm>
            <a:off x="7696200" y="40386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sp>
        <p:nvSpPr>
          <p:cNvPr id="107525" name="Text Box 7">
            <a:extLst>
              <a:ext uri="{FF2B5EF4-FFF2-40B4-BE49-F238E27FC236}">
                <a16:creationId xmlns:a16="http://schemas.microsoft.com/office/drawing/2014/main" id="{CF3DAC13-953B-95C1-3385-D2581F141F2B}"/>
              </a:ext>
            </a:extLst>
          </p:cNvPr>
          <p:cNvSpPr txBox="1">
            <a:spLocks noChangeArrowheads="1"/>
          </p:cNvSpPr>
          <p:nvPr/>
        </p:nvSpPr>
        <p:spPr bwMode="auto">
          <a:xfrm>
            <a:off x="8534400" y="5334001"/>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p>
        </p:txBody>
      </p:sp>
      <p:sp>
        <p:nvSpPr>
          <p:cNvPr id="107526" name="Text Box 9">
            <a:extLst>
              <a:ext uri="{FF2B5EF4-FFF2-40B4-BE49-F238E27FC236}">
                <a16:creationId xmlns:a16="http://schemas.microsoft.com/office/drawing/2014/main" id="{636CC4E7-C4C0-0C09-464D-2D629BA31C3A}"/>
              </a:ext>
            </a:extLst>
          </p:cNvPr>
          <p:cNvSpPr txBox="1">
            <a:spLocks noChangeArrowheads="1"/>
          </p:cNvSpPr>
          <p:nvPr/>
        </p:nvSpPr>
        <p:spPr bwMode="auto">
          <a:xfrm>
            <a:off x="8305800" y="6096001"/>
            <a:ext cx="1676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t>Photo by National Jewish Health</a:t>
            </a:r>
          </a:p>
          <a:p>
            <a:pPr>
              <a:spcBef>
                <a:spcPct val="50000"/>
              </a:spcBef>
            </a:pPr>
            <a:endParaRPr lang="en-US" altLang="en-US" sz="600"/>
          </a:p>
        </p:txBody>
      </p:sp>
      <p:pic>
        <p:nvPicPr>
          <p:cNvPr id="107527" name="Picture 9" descr="Picture1.png">
            <a:extLst>
              <a:ext uri="{FF2B5EF4-FFF2-40B4-BE49-F238E27FC236}">
                <a16:creationId xmlns:a16="http://schemas.microsoft.com/office/drawing/2014/main" id="{35EAC8A8-A3B5-5A35-72FB-0AA729D636B8}"/>
              </a:ext>
            </a:extLst>
          </p:cNvPr>
          <p:cNvPicPr>
            <a:picLocks noChangeAspect="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8001001" y="4648201"/>
            <a:ext cx="20669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9" descr="Bronch.JPG">
            <a:extLst>
              <a:ext uri="{FF2B5EF4-FFF2-40B4-BE49-F238E27FC236}">
                <a16:creationId xmlns:a16="http://schemas.microsoft.com/office/drawing/2014/main" id="{14872CA4-D161-5C03-4DCF-71D91A9F19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905001"/>
            <a:ext cx="33528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1318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6">
            <a:extLst>
              <a:ext uri="{FF2B5EF4-FFF2-40B4-BE49-F238E27FC236}">
                <a16:creationId xmlns:a16="http://schemas.microsoft.com/office/drawing/2014/main" id="{5B2A4FA3-C7AF-F321-0ADB-32DB998E151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A03E8A4-D06C-4EA9-AB68-52221D00A9BE}" type="slidenum">
              <a:rPr lang="en-US" altLang="en-US">
                <a:latin typeface="Tahoma" panose="020B0604030504040204" pitchFamily="34" charset="0"/>
              </a:rPr>
              <a:pPr/>
              <a:t>21</a:t>
            </a:fld>
            <a:endParaRPr lang="en-US" altLang="en-US">
              <a:latin typeface="Tahoma" panose="020B0604030504040204" pitchFamily="34" charset="0"/>
            </a:endParaRPr>
          </a:p>
        </p:txBody>
      </p:sp>
      <p:sp>
        <p:nvSpPr>
          <p:cNvPr id="109570" name="Rectangle 2">
            <a:extLst>
              <a:ext uri="{FF2B5EF4-FFF2-40B4-BE49-F238E27FC236}">
                <a16:creationId xmlns:a16="http://schemas.microsoft.com/office/drawing/2014/main" id="{C794D82D-D5E3-66FB-793A-32735373A3F7}"/>
              </a:ext>
            </a:extLst>
          </p:cNvPr>
          <p:cNvSpPr>
            <a:spLocks noGrp="1" noChangeArrowheads="1"/>
          </p:cNvSpPr>
          <p:nvPr>
            <p:ph type="title" idx="4294967295"/>
          </p:nvPr>
        </p:nvSpPr>
        <p:spPr>
          <a:xfrm>
            <a:off x="1676400" y="228600"/>
            <a:ext cx="8686800" cy="1143000"/>
          </a:xfrm>
        </p:spPr>
        <p:txBody>
          <a:bodyPr/>
          <a:lstStyle/>
          <a:p>
            <a:pPr eaLnBrk="1" hangingPunct="1"/>
            <a:r>
              <a:rPr lang="en-US" altLang="en-US" dirty="0">
                <a:cs typeface="Tahoma" panose="020B0604030504040204" pitchFamily="34" charset="0"/>
              </a:rPr>
              <a:t>When can you get </a:t>
            </a:r>
            <a:r>
              <a:rPr lang="en-US" altLang="en-US" dirty="0" err="1">
                <a:cs typeface="Tahoma" panose="020B0604030504040204" pitchFamily="34" charset="0"/>
              </a:rPr>
              <a:t>BeS</a:t>
            </a:r>
            <a:r>
              <a:rPr lang="en-US" altLang="en-US" dirty="0">
                <a:cs typeface="Tahoma" panose="020B0604030504040204" pitchFamily="34" charset="0"/>
              </a:rPr>
              <a:t> and CBD?</a:t>
            </a:r>
          </a:p>
        </p:txBody>
      </p:sp>
      <p:sp>
        <p:nvSpPr>
          <p:cNvPr id="109571" name="Rectangle 3">
            <a:extLst>
              <a:ext uri="{FF2B5EF4-FFF2-40B4-BE49-F238E27FC236}">
                <a16:creationId xmlns:a16="http://schemas.microsoft.com/office/drawing/2014/main" id="{5B773F67-33E1-2E73-FB0A-A9A7A432D7AD}"/>
              </a:ext>
            </a:extLst>
          </p:cNvPr>
          <p:cNvSpPr>
            <a:spLocks noGrp="1" noChangeArrowheads="1"/>
          </p:cNvSpPr>
          <p:nvPr>
            <p:ph type="body" idx="4294967295"/>
          </p:nvPr>
        </p:nvSpPr>
        <p:spPr>
          <a:xfrm>
            <a:off x="2286000" y="1447800"/>
            <a:ext cx="7924800" cy="5029200"/>
          </a:xfrm>
        </p:spPr>
        <p:txBody>
          <a:bodyPr/>
          <a:lstStyle/>
          <a:p>
            <a:pPr eaLnBrk="1" hangingPunct="1"/>
            <a:r>
              <a:rPr lang="en-US" altLang="en-US">
                <a:cs typeface="Tahoma" panose="020B0604030504040204" pitchFamily="34" charset="0"/>
              </a:rPr>
              <a:t>Within 3 months</a:t>
            </a:r>
          </a:p>
          <a:p>
            <a:pPr eaLnBrk="1" hangingPunct="1"/>
            <a:r>
              <a:rPr lang="en-US" altLang="en-US">
                <a:cs typeface="Tahoma" panose="020B0604030504040204" pitchFamily="34" charset="0"/>
              </a:rPr>
              <a:t>After many years</a:t>
            </a:r>
          </a:p>
          <a:p>
            <a:pPr eaLnBrk="1" hangingPunct="1"/>
            <a:r>
              <a:rPr lang="en-US" altLang="en-US">
                <a:cs typeface="Tahoma" panose="020B0604030504040204" pitchFamily="34" charset="0"/>
              </a:rPr>
              <a:t>Many years after last exposure</a:t>
            </a:r>
          </a:p>
          <a:p>
            <a:pPr lvl="1" eaLnBrk="1" hangingPunct="1"/>
            <a:r>
              <a:rPr lang="en-US" altLang="en-US">
                <a:cs typeface="Tahoma" panose="020B0604030504040204" pitchFamily="34" charset="0"/>
              </a:rPr>
              <a:t>Beryllium stays in the lungs</a:t>
            </a:r>
          </a:p>
          <a:p>
            <a:pPr eaLnBrk="1" hangingPunct="1"/>
            <a:r>
              <a:rPr lang="en-US" altLang="en-US">
                <a:cs typeface="Tahoma" panose="020B0604030504040204" pitchFamily="34" charset="0"/>
              </a:rPr>
              <a:t>Even after a normal BeLPT</a:t>
            </a:r>
          </a:p>
          <a:p>
            <a:pPr eaLnBrk="1" hangingPunct="1"/>
            <a:r>
              <a:rPr lang="en-US" altLang="en-US">
                <a:solidFill>
                  <a:srgbClr val="FF0000"/>
                </a:solidFill>
                <a:cs typeface="Tahoma" panose="020B0604030504040204" pitchFamily="34" charset="0"/>
              </a:rPr>
              <a:t>Any time after first exposure to beryllium</a:t>
            </a:r>
          </a:p>
          <a:p>
            <a:pPr eaLnBrk="1" hangingPunct="1"/>
            <a:endParaRPr lang="en-US" altLang="en-US"/>
          </a:p>
          <a:p>
            <a:pPr lvl="2" eaLnBrk="1" hangingPunct="1">
              <a:buFontTx/>
              <a:buNone/>
            </a:pPr>
            <a:endParaRPr lang="en-US" altLang="en-US"/>
          </a:p>
          <a:p>
            <a:pPr eaLnBrk="1" hangingPunct="1">
              <a:buFontTx/>
              <a:buNone/>
            </a:pPr>
            <a:endParaRPr lang="en-US" altLang="en-US"/>
          </a:p>
        </p:txBody>
      </p:sp>
    </p:spTree>
    <p:custDataLst>
      <p:tags r:id="rId1"/>
    </p:custDataLst>
    <p:extLst>
      <p:ext uri="{BB962C8B-B14F-4D97-AF65-F5344CB8AC3E}">
        <p14:creationId xmlns:p14="http://schemas.microsoft.com/office/powerpoint/2010/main" val="3789699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4">
            <a:extLst>
              <a:ext uri="{FF2B5EF4-FFF2-40B4-BE49-F238E27FC236}">
                <a16:creationId xmlns:a16="http://schemas.microsoft.com/office/drawing/2014/main" id="{65DCD2B2-A11A-06ED-A48A-79E5CD851153}"/>
              </a:ext>
            </a:extLst>
          </p:cNvPr>
          <p:cNvSpPr>
            <a:spLocks noGrp="1" noChangeArrowheads="1"/>
          </p:cNvSpPr>
          <p:nvPr>
            <p:ph type="ctrTitle"/>
          </p:nvPr>
        </p:nvSpPr>
        <p:spPr/>
        <p:txBody>
          <a:bodyPr/>
          <a:lstStyle/>
          <a:p>
            <a:pPr eaLnBrk="1" hangingPunct="1"/>
            <a:r>
              <a:rPr lang="en-US" altLang="en-US" sz="4000"/>
              <a:t>Beryllium</a:t>
            </a:r>
            <a:br>
              <a:rPr lang="en-US" altLang="en-US" sz="4000"/>
            </a:br>
            <a:r>
              <a:rPr lang="en-US" altLang="en-US" sz="4000"/>
              <a:t>Exposure Recognition &amp; Control</a:t>
            </a:r>
          </a:p>
        </p:txBody>
      </p:sp>
    </p:spTree>
    <p:custDataLst>
      <p:tags r:id="rId1"/>
    </p:custDataLst>
    <p:extLst>
      <p:ext uri="{BB962C8B-B14F-4D97-AF65-F5344CB8AC3E}">
        <p14:creationId xmlns:p14="http://schemas.microsoft.com/office/powerpoint/2010/main" val="33333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35" descr="DSC03257_WithSleeve.JPG">
            <a:extLst>
              <a:ext uri="{FF2B5EF4-FFF2-40B4-BE49-F238E27FC236}">
                <a16:creationId xmlns:a16="http://schemas.microsoft.com/office/drawing/2014/main" id="{FD48882B-9CAF-2607-2793-C7F3174B5D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19201"/>
            <a:ext cx="46482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6">
            <a:extLst>
              <a:ext uri="{FF2B5EF4-FFF2-40B4-BE49-F238E27FC236}">
                <a16:creationId xmlns:a16="http://schemas.microsoft.com/office/drawing/2014/main" id="{A201D334-6F85-6366-3397-28289226362C}"/>
              </a:ext>
            </a:extLst>
          </p:cNvPr>
          <p:cNvSpPr txBox="1">
            <a:spLocks noGrp="1" noChangeArrowheads="1"/>
          </p:cNvSpPr>
          <p:nvPr/>
        </p:nvSpPr>
        <p:spPr bwMode="auto">
          <a:xfrm>
            <a:off x="101346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68FAC168-D2AE-43FC-BC94-041B5BC126F3}" type="slidenum">
              <a:rPr lang="en-US" altLang="en-US" sz="1200">
                <a:latin typeface="Tahoma" panose="020B0604030504040204" pitchFamily="34" charset="0"/>
              </a:rPr>
              <a:pPr algn="r"/>
              <a:t>23</a:t>
            </a:fld>
            <a:endParaRPr lang="en-US" altLang="en-US" sz="1200">
              <a:latin typeface="Tahoma" panose="020B0604030504040204" pitchFamily="34" charset="0"/>
            </a:endParaRPr>
          </a:p>
        </p:txBody>
      </p:sp>
      <p:sp>
        <p:nvSpPr>
          <p:cNvPr id="113667" name="Rectangle 2">
            <a:extLst>
              <a:ext uri="{FF2B5EF4-FFF2-40B4-BE49-F238E27FC236}">
                <a16:creationId xmlns:a16="http://schemas.microsoft.com/office/drawing/2014/main" id="{D1BF4292-B34A-1CE9-1CCF-8269E9AF2E18}"/>
              </a:ext>
            </a:extLst>
          </p:cNvPr>
          <p:cNvSpPr>
            <a:spLocks noGrp="1" noChangeArrowheads="1"/>
          </p:cNvSpPr>
          <p:nvPr>
            <p:ph type="title" idx="4294967295"/>
          </p:nvPr>
        </p:nvSpPr>
        <p:spPr/>
        <p:txBody>
          <a:bodyPr/>
          <a:lstStyle/>
          <a:p>
            <a:r>
              <a:rPr lang="en-US" altLang="en-US" sz="3200"/>
              <a:t>How can I be exposed to beryllium at work?</a:t>
            </a:r>
          </a:p>
        </p:txBody>
      </p:sp>
      <p:sp>
        <p:nvSpPr>
          <p:cNvPr id="113668" name="Rectangle 3">
            <a:extLst>
              <a:ext uri="{FF2B5EF4-FFF2-40B4-BE49-F238E27FC236}">
                <a16:creationId xmlns:a16="http://schemas.microsoft.com/office/drawing/2014/main" id="{6C92B402-7F87-E129-D339-B05F860B2EDE}"/>
              </a:ext>
            </a:extLst>
          </p:cNvPr>
          <p:cNvSpPr>
            <a:spLocks noGrp="1" noChangeArrowheads="1"/>
          </p:cNvSpPr>
          <p:nvPr>
            <p:ph type="body" idx="4294967295"/>
          </p:nvPr>
        </p:nvSpPr>
        <p:spPr>
          <a:xfrm>
            <a:off x="6477000" y="1219200"/>
            <a:ext cx="3886200" cy="5257800"/>
          </a:xfrm>
        </p:spPr>
        <p:txBody>
          <a:bodyPr/>
          <a:lstStyle/>
          <a:p>
            <a:pPr>
              <a:lnSpc>
                <a:spcPct val="90000"/>
              </a:lnSpc>
            </a:pPr>
            <a:r>
              <a:rPr lang="en-US" altLang="en-US" sz="2800"/>
              <a:t>Particles produced by work processes</a:t>
            </a:r>
          </a:p>
          <a:p>
            <a:pPr>
              <a:lnSpc>
                <a:spcPct val="90000"/>
              </a:lnSpc>
            </a:pPr>
            <a:r>
              <a:rPr lang="en-US" altLang="en-US" sz="2800"/>
              <a:t>Particles blown from:</a:t>
            </a:r>
          </a:p>
          <a:p>
            <a:pPr lvl="1">
              <a:lnSpc>
                <a:spcPct val="90000"/>
              </a:lnSpc>
            </a:pPr>
            <a:r>
              <a:rPr lang="en-US" altLang="en-US" sz="2400"/>
              <a:t>Work surfaces</a:t>
            </a:r>
          </a:p>
          <a:p>
            <a:pPr lvl="1">
              <a:lnSpc>
                <a:spcPct val="90000"/>
              </a:lnSpc>
            </a:pPr>
            <a:r>
              <a:rPr lang="en-US" altLang="en-US" sz="2400"/>
              <a:t>Clothing</a:t>
            </a:r>
          </a:p>
          <a:p>
            <a:pPr lvl="1">
              <a:lnSpc>
                <a:spcPct val="90000"/>
              </a:lnSpc>
            </a:pPr>
            <a:r>
              <a:rPr lang="en-US" altLang="en-US" sz="2400"/>
              <a:t>Floor</a:t>
            </a:r>
          </a:p>
          <a:p>
            <a:pPr>
              <a:lnSpc>
                <a:spcPct val="90000"/>
              </a:lnSpc>
            </a:pPr>
            <a:r>
              <a:rPr lang="en-US" altLang="en-US" sz="2800"/>
              <a:t>Particles from nearby work processes</a:t>
            </a:r>
          </a:p>
          <a:p>
            <a:pPr>
              <a:lnSpc>
                <a:spcPct val="90000"/>
              </a:lnSpc>
            </a:pPr>
            <a:r>
              <a:rPr lang="en-US" altLang="en-US" sz="2800"/>
              <a:t>Skin contact with:</a:t>
            </a:r>
          </a:p>
          <a:p>
            <a:pPr lvl="1">
              <a:lnSpc>
                <a:spcPct val="90000"/>
              </a:lnSpc>
            </a:pPr>
            <a:r>
              <a:rPr lang="en-US" altLang="en-US" sz="2400"/>
              <a:t>Be parts</a:t>
            </a:r>
          </a:p>
          <a:p>
            <a:pPr lvl="1">
              <a:lnSpc>
                <a:spcPct val="90000"/>
              </a:lnSpc>
            </a:pPr>
            <a:r>
              <a:rPr lang="en-US" altLang="en-US" sz="2400"/>
              <a:t>Contaminated surfaces</a:t>
            </a:r>
          </a:p>
          <a:p>
            <a:pPr>
              <a:lnSpc>
                <a:spcPct val="90000"/>
              </a:lnSpc>
            </a:pPr>
            <a:endParaRPr lang="en-US" altLang="en-US" sz="2800"/>
          </a:p>
        </p:txBody>
      </p:sp>
      <p:sp>
        <p:nvSpPr>
          <p:cNvPr id="113669" name="Text Box 6">
            <a:extLst>
              <a:ext uri="{FF2B5EF4-FFF2-40B4-BE49-F238E27FC236}">
                <a16:creationId xmlns:a16="http://schemas.microsoft.com/office/drawing/2014/main" id="{E8D8D3A5-B7CB-AF09-55C5-AB1ED3F27230}"/>
              </a:ext>
            </a:extLst>
          </p:cNvPr>
          <p:cNvSpPr txBox="1">
            <a:spLocks noChangeArrowheads="1"/>
          </p:cNvSpPr>
          <p:nvPr/>
        </p:nvSpPr>
        <p:spPr bwMode="auto">
          <a:xfrm>
            <a:off x="1752600" y="6248400"/>
            <a:ext cx="4419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latin typeface="Tahoma" panose="020B0604030504040204" pitchFamily="34" charset="0"/>
              </a:rPr>
              <a:t>Photo used by National Jewish Health with written permission</a:t>
            </a:r>
          </a:p>
        </p:txBody>
      </p:sp>
      <p:sp>
        <p:nvSpPr>
          <p:cNvPr id="277" name="Oval 276">
            <a:extLst>
              <a:ext uri="{FF2B5EF4-FFF2-40B4-BE49-F238E27FC236}">
                <a16:creationId xmlns:a16="http://schemas.microsoft.com/office/drawing/2014/main" id="{027B1DF6-0FD7-7376-20B8-20E76911CC7F}"/>
              </a:ext>
            </a:extLst>
          </p:cNvPr>
          <p:cNvSpPr/>
          <p:nvPr/>
        </p:nvSpPr>
        <p:spPr>
          <a:xfrm>
            <a:off x="3200400" y="4419600"/>
            <a:ext cx="990600" cy="99060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237">
            <a:extLst>
              <a:ext uri="{FF2B5EF4-FFF2-40B4-BE49-F238E27FC236}">
                <a16:creationId xmlns:a16="http://schemas.microsoft.com/office/drawing/2014/main" id="{4B60A74C-DE55-5D25-939A-C47819FDBB0F}"/>
              </a:ext>
            </a:extLst>
          </p:cNvPr>
          <p:cNvGrpSpPr>
            <a:grpSpLocks/>
          </p:cNvGrpSpPr>
          <p:nvPr/>
        </p:nvGrpSpPr>
        <p:grpSpPr bwMode="auto">
          <a:xfrm>
            <a:off x="4267200" y="2667001"/>
            <a:ext cx="1358900" cy="1127125"/>
            <a:chOff x="1728" y="1680"/>
            <a:chExt cx="856" cy="710"/>
          </a:xfrm>
        </p:grpSpPr>
        <p:sp>
          <p:nvSpPr>
            <p:cNvPr id="113772" name="Oval 272">
              <a:extLst>
                <a:ext uri="{FF2B5EF4-FFF2-40B4-BE49-F238E27FC236}">
                  <a16:creationId xmlns:a16="http://schemas.microsoft.com/office/drawing/2014/main" id="{2BDB3BB9-D10D-8497-C41D-2121E84C165B}"/>
                </a:ext>
              </a:extLst>
            </p:cNvPr>
            <p:cNvSpPr>
              <a:spLocks noChangeArrowheads="1"/>
            </p:cNvSpPr>
            <p:nvPr/>
          </p:nvSpPr>
          <p:spPr bwMode="auto">
            <a:xfrm rot="-1508041">
              <a:off x="2112" y="2112"/>
              <a:ext cx="88"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73" name="Group 236">
              <a:extLst>
                <a:ext uri="{FF2B5EF4-FFF2-40B4-BE49-F238E27FC236}">
                  <a16:creationId xmlns:a16="http://schemas.microsoft.com/office/drawing/2014/main" id="{0739767E-2CA3-5BB7-9C79-F8F80A51CDED}"/>
                </a:ext>
              </a:extLst>
            </p:cNvPr>
            <p:cNvGrpSpPr>
              <a:grpSpLocks/>
            </p:cNvGrpSpPr>
            <p:nvPr/>
          </p:nvGrpSpPr>
          <p:grpSpPr bwMode="auto">
            <a:xfrm>
              <a:off x="1728" y="1680"/>
              <a:ext cx="856" cy="710"/>
              <a:chOff x="1728" y="1680"/>
              <a:chExt cx="856" cy="710"/>
            </a:xfrm>
          </p:grpSpPr>
          <p:sp>
            <p:nvSpPr>
              <p:cNvPr id="113774" name="Oval 257">
                <a:extLst>
                  <a:ext uri="{FF2B5EF4-FFF2-40B4-BE49-F238E27FC236}">
                    <a16:creationId xmlns:a16="http://schemas.microsoft.com/office/drawing/2014/main" id="{10BBAB93-A83E-D4CC-2A89-7589DD52AEDD}"/>
                  </a:ext>
                </a:extLst>
              </p:cNvPr>
              <p:cNvSpPr>
                <a:spLocks noChangeArrowheads="1"/>
              </p:cNvSpPr>
              <p:nvPr/>
            </p:nvSpPr>
            <p:spPr bwMode="auto">
              <a:xfrm rot="-1508041">
                <a:off x="2448" y="2160"/>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75" name="Oval 272">
                <a:extLst>
                  <a:ext uri="{FF2B5EF4-FFF2-40B4-BE49-F238E27FC236}">
                    <a16:creationId xmlns:a16="http://schemas.microsoft.com/office/drawing/2014/main" id="{172FF887-2A94-A70D-06DD-EB34DDAF37D3}"/>
                  </a:ext>
                </a:extLst>
              </p:cNvPr>
              <p:cNvSpPr>
                <a:spLocks noChangeArrowheads="1"/>
              </p:cNvSpPr>
              <p:nvPr/>
            </p:nvSpPr>
            <p:spPr bwMode="auto">
              <a:xfrm rot="-1508041">
                <a:off x="2112" y="2256"/>
                <a:ext cx="88"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76" name="Oval 272">
                <a:extLst>
                  <a:ext uri="{FF2B5EF4-FFF2-40B4-BE49-F238E27FC236}">
                    <a16:creationId xmlns:a16="http://schemas.microsoft.com/office/drawing/2014/main" id="{4F75D3D0-EAA3-0A23-B9EC-1C352C3249E1}"/>
                  </a:ext>
                </a:extLst>
              </p:cNvPr>
              <p:cNvSpPr>
                <a:spLocks noChangeArrowheads="1"/>
              </p:cNvSpPr>
              <p:nvPr/>
            </p:nvSpPr>
            <p:spPr bwMode="auto">
              <a:xfrm rot="-1508041">
                <a:off x="2304" y="2112"/>
                <a:ext cx="88"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77" name="Group 235">
                <a:extLst>
                  <a:ext uri="{FF2B5EF4-FFF2-40B4-BE49-F238E27FC236}">
                    <a16:creationId xmlns:a16="http://schemas.microsoft.com/office/drawing/2014/main" id="{2432272C-2585-3704-0432-672D7BE3D6AC}"/>
                  </a:ext>
                </a:extLst>
              </p:cNvPr>
              <p:cNvGrpSpPr>
                <a:grpSpLocks/>
              </p:cNvGrpSpPr>
              <p:nvPr/>
            </p:nvGrpSpPr>
            <p:grpSpPr bwMode="auto">
              <a:xfrm>
                <a:off x="1728" y="1680"/>
                <a:ext cx="856" cy="710"/>
                <a:chOff x="1728" y="1680"/>
                <a:chExt cx="856" cy="710"/>
              </a:xfrm>
            </p:grpSpPr>
            <p:grpSp>
              <p:nvGrpSpPr>
                <p:cNvPr id="113778" name="Group 255">
                  <a:extLst>
                    <a:ext uri="{FF2B5EF4-FFF2-40B4-BE49-F238E27FC236}">
                      <a16:creationId xmlns:a16="http://schemas.microsoft.com/office/drawing/2014/main" id="{2E7F2A60-8431-ED58-7A16-033D2A94AEC4}"/>
                    </a:ext>
                  </a:extLst>
                </p:cNvPr>
                <p:cNvGrpSpPr>
                  <a:grpSpLocks/>
                </p:cNvGrpSpPr>
                <p:nvPr/>
              </p:nvGrpSpPr>
              <p:grpSpPr bwMode="auto">
                <a:xfrm rot="258393">
                  <a:off x="1728" y="1680"/>
                  <a:ext cx="436" cy="384"/>
                  <a:chOff x="1872" y="864"/>
                  <a:chExt cx="960" cy="864"/>
                </a:xfrm>
              </p:grpSpPr>
              <p:sp>
                <p:nvSpPr>
                  <p:cNvPr id="113788" name="Oval 257">
                    <a:extLst>
                      <a:ext uri="{FF2B5EF4-FFF2-40B4-BE49-F238E27FC236}">
                        <a16:creationId xmlns:a16="http://schemas.microsoft.com/office/drawing/2014/main" id="{CE8DBABE-A5AA-0D56-AB2A-4F35F1BC148F}"/>
                      </a:ext>
                    </a:extLst>
                  </p:cNvPr>
                  <p:cNvSpPr>
                    <a:spLocks noChangeArrowheads="1"/>
                  </p:cNvSpPr>
                  <p:nvPr/>
                </p:nvSpPr>
                <p:spPr bwMode="auto">
                  <a:xfrm>
                    <a:off x="2160" y="153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9" name="Oval 260">
                    <a:extLst>
                      <a:ext uri="{FF2B5EF4-FFF2-40B4-BE49-F238E27FC236}">
                        <a16:creationId xmlns:a16="http://schemas.microsoft.com/office/drawing/2014/main" id="{8E076D88-6D2E-8BA2-D871-E9DFED564F7B}"/>
                      </a:ext>
                    </a:extLst>
                  </p:cNvPr>
                  <p:cNvSpPr>
                    <a:spLocks noChangeArrowheads="1"/>
                  </p:cNvSpPr>
                  <p:nvPr/>
                </p:nvSpPr>
                <p:spPr bwMode="auto">
                  <a:xfrm>
                    <a:off x="2208" y="86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0" name="Oval 263">
                    <a:extLst>
                      <a:ext uri="{FF2B5EF4-FFF2-40B4-BE49-F238E27FC236}">
                        <a16:creationId xmlns:a16="http://schemas.microsoft.com/office/drawing/2014/main" id="{D5620AFA-773C-0E20-1AE0-19BB60A32EB0}"/>
                      </a:ext>
                    </a:extLst>
                  </p:cNvPr>
                  <p:cNvSpPr>
                    <a:spLocks noChangeArrowheads="1"/>
                  </p:cNvSpPr>
                  <p:nvPr/>
                </p:nvSpPr>
                <p:spPr bwMode="auto">
                  <a:xfrm>
                    <a:off x="1872" y="110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1" name="Oval 266">
                    <a:extLst>
                      <a:ext uri="{FF2B5EF4-FFF2-40B4-BE49-F238E27FC236}">
                        <a16:creationId xmlns:a16="http://schemas.microsoft.com/office/drawing/2014/main" id="{A570DDDB-1808-2BD1-8953-DF7AE750BBBE}"/>
                      </a:ext>
                    </a:extLst>
                  </p:cNvPr>
                  <p:cNvSpPr>
                    <a:spLocks noChangeArrowheads="1"/>
                  </p:cNvSpPr>
                  <p:nvPr/>
                </p:nvSpPr>
                <p:spPr bwMode="auto">
                  <a:xfrm>
                    <a:off x="2352" y="105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2" name="Oval 269">
                    <a:extLst>
                      <a:ext uri="{FF2B5EF4-FFF2-40B4-BE49-F238E27FC236}">
                        <a16:creationId xmlns:a16="http://schemas.microsoft.com/office/drawing/2014/main" id="{2FDD2E3D-AA41-A31E-108E-E21BC741018A}"/>
                      </a:ext>
                    </a:extLst>
                  </p:cNvPr>
                  <p:cNvSpPr>
                    <a:spLocks noChangeArrowheads="1"/>
                  </p:cNvSpPr>
                  <p:nvPr/>
                </p:nvSpPr>
                <p:spPr bwMode="auto">
                  <a:xfrm>
                    <a:off x="2112" y="110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3" name="Oval 272">
                    <a:extLst>
                      <a:ext uri="{FF2B5EF4-FFF2-40B4-BE49-F238E27FC236}">
                        <a16:creationId xmlns:a16="http://schemas.microsoft.com/office/drawing/2014/main" id="{18DF6546-86BB-7CDB-1907-3B45BBDEF72A}"/>
                      </a:ext>
                    </a:extLst>
                  </p:cNvPr>
                  <p:cNvSpPr>
                    <a:spLocks noChangeArrowheads="1"/>
                  </p:cNvSpPr>
                  <p:nvPr/>
                </p:nvSpPr>
                <p:spPr bwMode="auto">
                  <a:xfrm>
                    <a:off x="2016" y="134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4" name="Oval 275">
                    <a:extLst>
                      <a:ext uri="{FF2B5EF4-FFF2-40B4-BE49-F238E27FC236}">
                        <a16:creationId xmlns:a16="http://schemas.microsoft.com/office/drawing/2014/main" id="{431ECEA8-BB80-0C1C-B7C2-89266DAAB998}"/>
                      </a:ext>
                    </a:extLst>
                  </p:cNvPr>
                  <p:cNvSpPr>
                    <a:spLocks noChangeArrowheads="1"/>
                  </p:cNvSpPr>
                  <p:nvPr/>
                </p:nvSpPr>
                <p:spPr bwMode="auto">
                  <a:xfrm>
                    <a:off x="2304" y="129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5" name="Oval 278">
                    <a:extLst>
                      <a:ext uri="{FF2B5EF4-FFF2-40B4-BE49-F238E27FC236}">
                        <a16:creationId xmlns:a16="http://schemas.microsoft.com/office/drawing/2014/main" id="{61595707-7899-25ED-2C25-9A25821124CA}"/>
                      </a:ext>
                    </a:extLst>
                  </p:cNvPr>
                  <p:cNvSpPr>
                    <a:spLocks noChangeArrowheads="1"/>
                  </p:cNvSpPr>
                  <p:nvPr/>
                </p:nvSpPr>
                <p:spPr bwMode="auto">
                  <a:xfrm>
                    <a:off x="1968" y="86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6" name="Oval 281">
                    <a:extLst>
                      <a:ext uri="{FF2B5EF4-FFF2-40B4-BE49-F238E27FC236}">
                        <a16:creationId xmlns:a16="http://schemas.microsoft.com/office/drawing/2014/main" id="{9BD42F6C-E455-FE38-5D91-79EF65121DD6}"/>
                      </a:ext>
                    </a:extLst>
                  </p:cNvPr>
                  <p:cNvSpPr>
                    <a:spLocks noChangeArrowheads="1"/>
                  </p:cNvSpPr>
                  <p:nvPr/>
                </p:nvSpPr>
                <p:spPr bwMode="auto">
                  <a:xfrm>
                    <a:off x="2400" y="153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7" name="Oval 284">
                    <a:extLst>
                      <a:ext uri="{FF2B5EF4-FFF2-40B4-BE49-F238E27FC236}">
                        <a16:creationId xmlns:a16="http://schemas.microsoft.com/office/drawing/2014/main" id="{EB1AE6D2-45D3-3F4D-DFBE-BCFE42AFE397}"/>
                      </a:ext>
                    </a:extLst>
                  </p:cNvPr>
                  <p:cNvSpPr>
                    <a:spLocks noChangeArrowheads="1"/>
                  </p:cNvSpPr>
                  <p:nvPr/>
                </p:nvSpPr>
                <p:spPr bwMode="auto">
                  <a:xfrm>
                    <a:off x="2544" y="1248"/>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98" name="Oval 287">
                    <a:extLst>
                      <a:ext uri="{FF2B5EF4-FFF2-40B4-BE49-F238E27FC236}">
                        <a16:creationId xmlns:a16="http://schemas.microsoft.com/office/drawing/2014/main" id="{382361F0-2BEF-C30E-6D47-F881976D6238}"/>
                      </a:ext>
                    </a:extLst>
                  </p:cNvPr>
                  <p:cNvSpPr>
                    <a:spLocks noChangeArrowheads="1"/>
                  </p:cNvSpPr>
                  <p:nvPr/>
                </p:nvSpPr>
                <p:spPr bwMode="auto">
                  <a:xfrm>
                    <a:off x="2640" y="1488"/>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113779" name="Oval 266">
                  <a:extLst>
                    <a:ext uri="{FF2B5EF4-FFF2-40B4-BE49-F238E27FC236}">
                      <a16:creationId xmlns:a16="http://schemas.microsoft.com/office/drawing/2014/main" id="{CA3332B6-0C19-C03C-1283-E29C8A777E13}"/>
                    </a:ext>
                  </a:extLst>
                </p:cNvPr>
                <p:cNvSpPr>
                  <a:spLocks noChangeArrowheads="1"/>
                </p:cNvSpPr>
                <p:nvPr/>
              </p:nvSpPr>
              <p:spPr bwMode="auto">
                <a:xfrm rot="-1508041">
                  <a:off x="1920" y="2112"/>
                  <a:ext cx="87"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0" name="Oval 269">
                  <a:extLst>
                    <a:ext uri="{FF2B5EF4-FFF2-40B4-BE49-F238E27FC236}">
                      <a16:creationId xmlns:a16="http://schemas.microsoft.com/office/drawing/2014/main" id="{E31EDED2-CE42-1AF2-620C-10050EEFD54E}"/>
                    </a:ext>
                  </a:extLst>
                </p:cNvPr>
                <p:cNvSpPr>
                  <a:spLocks noChangeArrowheads="1"/>
                </p:cNvSpPr>
                <p:nvPr/>
              </p:nvSpPr>
              <p:spPr bwMode="auto">
                <a:xfrm rot="-1508041">
                  <a:off x="2016" y="2064"/>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1" name="Oval 272">
                  <a:extLst>
                    <a:ext uri="{FF2B5EF4-FFF2-40B4-BE49-F238E27FC236}">
                      <a16:creationId xmlns:a16="http://schemas.microsoft.com/office/drawing/2014/main" id="{A86A080D-2F8C-E803-4219-1713B3CFEF13}"/>
                    </a:ext>
                  </a:extLst>
                </p:cNvPr>
                <p:cNvSpPr>
                  <a:spLocks noChangeArrowheads="1"/>
                </p:cNvSpPr>
                <p:nvPr/>
              </p:nvSpPr>
              <p:spPr bwMode="auto">
                <a:xfrm rot="-1508041">
                  <a:off x="2160" y="2016"/>
                  <a:ext cx="88"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2" name="Oval 281">
                  <a:extLst>
                    <a:ext uri="{FF2B5EF4-FFF2-40B4-BE49-F238E27FC236}">
                      <a16:creationId xmlns:a16="http://schemas.microsoft.com/office/drawing/2014/main" id="{B5814B47-C26B-5933-700F-B7743A24D4A9}"/>
                    </a:ext>
                  </a:extLst>
                </p:cNvPr>
                <p:cNvSpPr>
                  <a:spLocks noChangeArrowheads="1"/>
                </p:cNvSpPr>
                <p:nvPr/>
              </p:nvSpPr>
              <p:spPr bwMode="auto">
                <a:xfrm rot="-1508041">
                  <a:off x="2352" y="2208"/>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3" name="Oval 284">
                  <a:extLst>
                    <a:ext uri="{FF2B5EF4-FFF2-40B4-BE49-F238E27FC236}">
                      <a16:creationId xmlns:a16="http://schemas.microsoft.com/office/drawing/2014/main" id="{FB332CAB-FA44-B506-E0CD-2DDC4FB5E5E3}"/>
                    </a:ext>
                  </a:extLst>
                </p:cNvPr>
                <p:cNvSpPr>
                  <a:spLocks noChangeArrowheads="1"/>
                </p:cNvSpPr>
                <p:nvPr/>
              </p:nvSpPr>
              <p:spPr bwMode="auto">
                <a:xfrm rot="-1508041">
                  <a:off x="2208" y="2160"/>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4" name="Oval 287">
                  <a:extLst>
                    <a:ext uri="{FF2B5EF4-FFF2-40B4-BE49-F238E27FC236}">
                      <a16:creationId xmlns:a16="http://schemas.microsoft.com/office/drawing/2014/main" id="{E5D850FC-B289-C6B0-E9BD-79490A8BFEC5}"/>
                    </a:ext>
                  </a:extLst>
                </p:cNvPr>
                <p:cNvSpPr>
                  <a:spLocks noChangeArrowheads="1"/>
                </p:cNvSpPr>
                <p:nvPr/>
              </p:nvSpPr>
              <p:spPr bwMode="auto">
                <a:xfrm rot="-1508041">
                  <a:off x="2400" y="2304"/>
                  <a:ext cx="87"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5" name="Oval 272">
                  <a:extLst>
                    <a:ext uri="{FF2B5EF4-FFF2-40B4-BE49-F238E27FC236}">
                      <a16:creationId xmlns:a16="http://schemas.microsoft.com/office/drawing/2014/main" id="{BB6EA841-7B89-E9F5-9B53-01B690C78BDE}"/>
                    </a:ext>
                  </a:extLst>
                </p:cNvPr>
                <p:cNvSpPr>
                  <a:spLocks noChangeArrowheads="1"/>
                </p:cNvSpPr>
                <p:nvPr/>
              </p:nvSpPr>
              <p:spPr bwMode="auto">
                <a:xfrm rot="-1508041">
                  <a:off x="2256" y="2256"/>
                  <a:ext cx="88"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6" name="Oval 272">
                  <a:extLst>
                    <a:ext uri="{FF2B5EF4-FFF2-40B4-BE49-F238E27FC236}">
                      <a16:creationId xmlns:a16="http://schemas.microsoft.com/office/drawing/2014/main" id="{7DF097E2-8813-CF4E-499F-D191D29D2F82}"/>
                    </a:ext>
                  </a:extLst>
                </p:cNvPr>
                <p:cNvSpPr>
                  <a:spLocks noChangeArrowheads="1"/>
                </p:cNvSpPr>
                <p:nvPr/>
              </p:nvSpPr>
              <p:spPr bwMode="auto">
                <a:xfrm rot="-1508041">
                  <a:off x="2016" y="2208"/>
                  <a:ext cx="88"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87" name="Oval 272">
                  <a:extLst>
                    <a:ext uri="{FF2B5EF4-FFF2-40B4-BE49-F238E27FC236}">
                      <a16:creationId xmlns:a16="http://schemas.microsoft.com/office/drawing/2014/main" id="{9F0AC724-7754-CECE-27A7-DAABE9B3CF38}"/>
                    </a:ext>
                  </a:extLst>
                </p:cNvPr>
                <p:cNvSpPr>
                  <a:spLocks noChangeArrowheads="1"/>
                </p:cNvSpPr>
                <p:nvPr/>
              </p:nvSpPr>
              <p:spPr bwMode="auto">
                <a:xfrm rot="-1508041">
                  <a:off x="2496" y="2256"/>
                  <a:ext cx="88"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grpSp>
      </p:grpSp>
      <p:grpSp>
        <p:nvGrpSpPr>
          <p:cNvPr id="6" name="Group 277">
            <a:extLst>
              <a:ext uri="{FF2B5EF4-FFF2-40B4-BE49-F238E27FC236}">
                <a16:creationId xmlns:a16="http://schemas.microsoft.com/office/drawing/2014/main" id="{24DA2CCD-1DEA-1AD8-1D70-CC819C7B7A5E}"/>
              </a:ext>
            </a:extLst>
          </p:cNvPr>
          <p:cNvGrpSpPr>
            <a:grpSpLocks/>
          </p:cNvGrpSpPr>
          <p:nvPr/>
        </p:nvGrpSpPr>
        <p:grpSpPr bwMode="auto">
          <a:xfrm>
            <a:off x="3962401" y="2971800"/>
            <a:ext cx="919163" cy="1758950"/>
            <a:chOff x="1488" y="1872"/>
            <a:chExt cx="579" cy="1108"/>
          </a:xfrm>
        </p:grpSpPr>
        <p:sp>
          <p:nvSpPr>
            <p:cNvPr id="113748" name="Oval 260">
              <a:extLst>
                <a:ext uri="{FF2B5EF4-FFF2-40B4-BE49-F238E27FC236}">
                  <a16:creationId xmlns:a16="http://schemas.microsoft.com/office/drawing/2014/main" id="{B3C659A3-2C61-4B9C-ACAD-F91514923E3E}"/>
                </a:ext>
              </a:extLst>
            </p:cNvPr>
            <p:cNvSpPr>
              <a:spLocks noChangeArrowheads="1"/>
            </p:cNvSpPr>
            <p:nvPr/>
          </p:nvSpPr>
          <p:spPr bwMode="auto">
            <a:xfrm rot="258393">
              <a:off x="1796" y="2590"/>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49" name="Group 276">
              <a:extLst>
                <a:ext uri="{FF2B5EF4-FFF2-40B4-BE49-F238E27FC236}">
                  <a16:creationId xmlns:a16="http://schemas.microsoft.com/office/drawing/2014/main" id="{723A6808-8C60-5FDF-71A2-0968348865A4}"/>
                </a:ext>
              </a:extLst>
            </p:cNvPr>
            <p:cNvGrpSpPr>
              <a:grpSpLocks/>
            </p:cNvGrpSpPr>
            <p:nvPr/>
          </p:nvGrpSpPr>
          <p:grpSpPr bwMode="auto">
            <a:xfrm>
              <a:off x="1488" y="1872"/>
              <a:ext cx="579" cy="1108"/>
              <a:chOff x="1478" y="1872"/>
              <a:chExt cx="579" cy="1108"/>
            </a:xfrm>
          </p:grpSpPr>
          <p:sp>
            <p:nvSpPr>
              <p:cNvPr id="113750" name="Oval 272">
                <a:extLst>
                  <a:ext uri="{FF2B5EF4-FFF2-40B4-BE49-F238E27FC236}">
                    <a16:creationId xmlns:a16="http://schemas.microsoft.com/office/drawing/2014/main" id="{D4C271A2-59A3-9828-2C24-4ADCB1B395C5}"/>
                  </a:ext>
                </a:extLst>
              </p:cNvPr>
              <p:cNvSpPr>
                <a:spLocks noChangeArrowheads="1"/>
              </p:cNvSpPr>
              <p:nvPr/>
            </p:nvSpPr>
            <p:spPr bwMode="auto">
              <a:xfrm rot="-7530947">
                <a:off x="1631" y="2065"/>
                <a:ext cx="88" cy="86"/>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51" name="Group 275">
                <a:extLst>
                  <a:ext uri="{FF2B5EF4-FFF2-40B4-BE49-F238E27FC236}">
                    <a16:creationId xmlns:a16="http://schemas.microsoft.com/office/drawing/2014/main" id="{3F514C73-A0CE-8451-3E74-20836DF3AFCD}"/>
                  </a:ext>
                </a:extLst>
              </p:cNvPr>
              <p:cNvGrpSpPr>
                <a:grpSpLocks/>
              </p:cNvGrpSpPr>
              <p:nvPr/>
            </p:nvGrpSpPr>
            <p:grpSpPr bwMode="auto">
              <a:xfrm>
                <a:off x="1478" y="1872"/>
                <a:ext cx="579" cy="1108"/>
                <a:chOff x="1478" y="1872"/>
                <a:chExt cx="579" cy="1108"/>
              </a:xfrm>
            </p:grpSpPr>
            <p:sp>
              <p:nvSpPr>
                <p:cNvPr id="113752" name="Oval 275">
                  <a:extLst>
                    <a:ext uri="{FF2B5EF4-FFF2-40B4-BE49-F238E27FC236}">
                      <a16:creationId xmlns:a16="http://schemas.microsoft.com/office/drawing/2014/main" id="{82415C70-9A1E-09FD-84BF-7E9DF5057269}"/>
                    </a:ext>
                  </a:extLst>
                </p:cNvPr>
                <p:cNvSpPr>
                  <a:spLocks noChangeArrowheads="1"/>
                </p:cNvSpPr>
                <p:nvPr/>
              </p:nvSpPr>
              <p:spPr bwMode="auto">
                <a:xfrm rot="258393">
                  <a:off x="1824" y="2785"/>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53" name="Oval 284">
                  <a:extLst>
                    <a:ext uri="{FF2B5EF4-FFF2-40B4-BE49-F238E27FC236}">
                      <a16:creationId xmlns:a16="http://schemas.microsoft.com/office/drawing/2014/main" id="{37B829AF-BD96-8D47-9C5E-2BC1E41EEA57}"/>
                    </a:ext>
                  </a:extLst>
                </p:cNvPr>
                <p:cNvSpPr>
                  <a:spLocks noChangeArrowheads="1"/>
                </p:cNvSpPr>
                <p:nvPr/>
              </p:nvSpPr>
              <p:spPr bwMode="auto">
                <a:xfrm rot="258393">
                  <a:off x="1934" y="2772"/>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54" name="Oval 266">
                  <a:extLst>
                    <a:ext uri="{FF2B5EF4-FFF2-40B4-BE49-F238E27FC236}">
                      <a16:creationId xmlns:a16="http://schemas.microsoft.com/office/drawing/2014/main" id="{54A06DE0-3408-843C-052B-425F6ED55462}"/>
                    </a:ext>
                  </a:extLst>
                </p:cNvPr>
                <p:cNvSpPr>
                  <a:spLocks noChangeArrowheads="1"/>
                </p:cNvSpPr>
                <p:nvPr/>
              </p:nvSpPr>
              <p:spPr bwMode="auto">
                <a:xfrm rot="887881">
                  <a:off x="1624" y="2258"/>
                  <a:ext cx="87"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55" name="Group 274">
                  <a:extLst>
                    <a:ext uri="{FF2B5EF4-FFF2-40B4-BE49-F238E27FC236}">
                      <a16:creationId xmlns:a16="http://schemas.microsoft.com/office/drawing/2014/main" id="{77C71520-1613-4E1A-CB2C-4624B2960FE0}"/>
                    </a:ext>
                  </a:extLst>
                </p:cNvPr>
                <p:cNvGrpSpPr>
                  <a:grpSpLocks/>
                </p:cNvGrpSpPr>
                <p:nvPr/>
              </p:nvGrpSpPr>
              <p:grpSpPr bwMode="auto">
                <a:xfrm>
                  <a:off x="1478" y="1872"/>
                  <a:ext cx="579" cy="1108"/>
                  <a:chOff x="1478" y="1872"/>
                  <a:chExt cx="579" cy="1108"/>
                </a:xfrm>
              </p:grpSpPr>
              <p:sp>
                <p:nvSpPr>
                  <p:cNvPr id="113756" name="Oval 266">
                    <a:extLst>
                      <a:ext uri="{FF2B5EF4-FFF2-40B4-BE49-F238E27FC236}">
                        <a16:creationId xmlns:a16="http://schemas.microsoft.com/office/drawing/2014/main" id="{67AA86FD-0702-D719-ABD6-89B13167101A}"/>
                      </a:ext>
                    </a:extLst>
                  </p:cNvPr>
                  <p:cNvSpPr>
                    <a:spLocks noChangeArrowheads="1"/>
                  </p:cNvSpPr>
                  <p:nvPr/>
                </p:nvSpPr>
                <p:spPr bwMode="auto">
                  <a:xfrm rot="258393">
                    <a:off x="1854" y="2680"/>
                    <a:ext cx="87"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57" name="Oval 269">
                    <a:extLst>
                      <a:ext uri="{FF2B5EF4-FFF2-40B4-BE49-F238E27FC236}">
                        <a16:creationId xmlns:a16="http://schemas.microsoft.com/office/drawing/2014/main" id="{80407B9B-7FF6-16D6-F5DF-3988EC9A0ACC}"/>
                      </a:ext>
                    </a:extLst>
                  </p:cNvPr>
                  <p:cNvSpPr>
                    <a:spLocks noChangeArrowheads="1"/>
                  </p:cNvSpPr>
                  <p:nvPr/>
                </p:nvSpPr>
                <p:spPr bwMode="auto">
                  <a:xfrm rot="258393">
                    <a:off x="1744" y="2694"/>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58" name="Oval 278">
                    <a:extLst>
                      <a:ext uri="{FF2B5EF4-FFF2-40B4-BE49-F238E27FC236}">
                        <a16:creationId xmlns:a16="http://schemas.microsoft.com/office/drawing/2014/main" id="{74351F13-48C9-BEB7-7B16-72F3BDB65FA8}"/>
                      </a:ext>
                    </a:extLst>
                  </p:cNvPr>
                  <p:cNvSpPr>
                    <a:spLocks noChangeArrowheads="1"/>
                  </p:cNvSpPr>
                  <p:nvPr/>
                </p:nvSpPr>
                <p:spPr bwMode="auto">
                  <a:xfrm rot="258393">
                    <a:off x="1687" y="2582"/>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59" name="Oval 281">
                    <a:extLst>
                      <a:ext uri="{FF2B5EF4-FFF2-40B4-BE49-F238E27FC236}">
                        <a16:creationId xmlns:a16="http://schemas.microsoft.com/office/drawing/2014/main" id="{376605D4-3FFE-ABE8-A410-83BE08B2C26F}"/>
                      </a:ext>
                    </a:extLst>
                  </p:cNvPr>
                  <p:cNvSpPr>
                    <a:spLocks noChangeArrowheads="1"/>
                  </p:cNvSpPr>
                  <p:nvPr/>
                </p:nvSpPr>
                <p:spPr bwMode="auto">
                  <a:xfrm rot="258393">
                    <a:off x="1860" y="2895"/>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0" name="Oval 287">
                    <a:extLst>
                      <a:ext uri="{FF2B5EF4-FFF2-40B4-BE49-F238E27FC236}">
                        <a16:creationId xmlns:a16="http://schemas.microsoft.com/office/drawing/2014/main" id="{897A59F2-57E3-7E18-E243-B08D09E45197}"/>
                      </a:ext>
                    </a:extLst>
                  </p:cNvPr>
                  <p:cNvSpPr>
                    <a:spLocks noChangeArrowheads="1"/>
                  </p:cNvSpPr>
                  <p:nvPr/>
                </p:nvSpPr>
                <p:spPr bwMode="auto">
                  <a:xfrm rot="258393">
                    <a:off x="1970" y="2881"/>
                    <a:ext cx="87"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1" name="Oval 260">
                    <a:extLst>
                      <a:ext uri="{FF2B5EF4-FFF2-40B4-BE49-F238E27FC236}">
                        <a16:creationId xmlns:a16="http://schemas.microsoft.com/office/drawing/2014/main" id="{6693CE87-6CA4-3971-F4DE-322E736F322D}"/>
                      </a:ext>
                    </a:extLst>
                  </p:cNvPr>
                  <p:cNvSpPr>
                    <a:spLocks noChangeArrowheads="1"/>
                  </p:cNvSpPr>
                  <p:nvPr/>
                </p:nvSpPr>
                <p:spPr bwMode="auto">
                  <a:xfrm rot="887881">
                    <a:off x="1583" y="2159"/>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2" name="Oval 269">
                    <a:extLst>
                      <a:ext uri="{FF2B5EF4-FFF2-40B4-BE49-F238E27FC236}">
                        <a16:creationId xmlns:a16="http://schemas.microsoft.com/office/drawing/2014/main" id="{8CB90BBD-30BD-8A5A-683D-A122A22D2FF0}"/>
                      </a:ext>
                    </a:extLst>
                  </p:cNvPr>
                  <p:cNvSpPr>
                    <a:spLocks noChangeArrowheads="1"/>
                  </p:cNvSpPr>
                  <p:nvPr/>
                </p:nvSpPr>
                <p:spPr bwMode="auto">
                  <a:xfrm rot="887881">
                    <a:off x="1513" y="2251"/>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3" name="Oval 275">
                    <a:extLst>
                      <a:ext uri="{FF2B5EF4-FFF2-40B4-BE49-F238E27FC236}">
                        <a16:creationId xmlns:a16="http://schemas.microsoft.com/office/drawing/2014/main" id="{3C1C083D-53F4-6E48-712E-E32C3692E1AA}"/>
                      </a:ext>
                    </a:extLst>
                  </p:cNvPr>
                  <p:cNvSpPr>
                    <a:spLocks noChangeArrowheads="1"/>
                  </p:cNvSpPr>
                  <p:nvPr/>
                </p:nvSpPr>
                <p:spPr bwMode="auto">
                  <a:xfrm rot="887881">
                    <a:off x="1576" y="2356"/>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4" name="Oval 278">
                    <a:extLst>
                      <a:ext uri="{FF2B5EF4-FFF2-40B4-BE49-F238E27FC236}">
                        <a16:creationId xmlns:a16="http://schemas.microsoft.com/office/drawing/2014/main" id="{5130E59C-065C-216D-0590-98F82FB79E18}"/>
                      </a:ext>
                    </a:extLst>
                  </p:cNvPr>
                  <p:cNvSpPr>
                    <a:spLocks noChangeArrowheads="1"/>
                  </p:cNvSpPr>
                  <p:nvPr/>
                </p:nvSpPr>
                <p:spPr bwMode="auto">
                  <a:xfrm rot="887881">
                    <a:off x="1478" y="2131"/>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5" name="Oval 281">
                    <a:extLst>
                      <a:ext uri="{FF2B5EF4-FFF2-40B4-BE49-F238E27FC236}">
                        <a16:creationId xmlns:a16="http://schemas.microsoft.com/office/drawing/2014/main" id="{9D3E6F87-551C-59DD-F210-D845981127E3}"/>
                      </a:ext>
                    </a:extLst>
                  </p:cNvPr>
                  <p:cNvSpPr>
                    <a:spLocks noChangeArrowheads="1"/>
                  </p:cNvSpPr>
                  <p:nvPr/>
                </p:nvSpPr>
                <p:spPr bwMode="auto">
                  <a:xfrm rot="887881">
                    <a:off x="1591" y="2470"/>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6" name="Oval 284">
                    <a:extLst>
                      <a:ext uri="{FF2B5EF4-FFF2-40B4-BE49-F238E27FC236}">
                        <a16:creationId xmlns:a16="http://schemas.microsoft.com/office/drawing/2014/main" id="{A1A15D5C-8045-8EE7-5055-01D18E07661F}"/>
                      </a:ext>
                    </a:extLst>
                  </p:cNvPr>
                  <p:cNvSpPr>
                    <a:spLocks noChangeArrowheads="1"/>
                  </p:cNvSpPr>
                  <p:nvPr/>
                </p:nvSpPr>
                <p:spPr bwMode="auto">
                  <a:xfrm rot="887881">
                    <a:off x="1687" y="2363"/>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7" name="Oval 287">
                    <a:extLst>
                      <a:ext uri="{FF2B5EF4-FFF2-40B4-BE49-F238E27FC236}">
                        <a16:creationId xmlns:a16="http://schemas.microsoft.com/office/drawing/2014/main" id="{30243839-BB7C-E2BF-A639-631213C7D290}"/>
                      </a:ext>
                    </a:extLst>
                  </p:cNvPr>
                  <p:cNvSpPr>
                    <a:spLocks noChangeArrowheads="1"/>
                  </p:cNvSpPr>
                  <p:nvPr/>
                </p:nvSpPr>
                <p:spPr bwMode="auto">
                  <a:xfrm rot="887881">
                    <a:off x="1702" y="2477"/>
                    <a:ext cx="87"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8" name="Oval 257">
                    <a:extLst>
                      <a:ext uri="{FF2B5EF4-FFF2-40B4-BE49-F238E27FC236}">
                        <a16:creationId xmlns:a16="http://schemas.microsoft.com/office/drawing/2014/main" id="{F16FF6F1-B17A-14BE-AC3C-61D1996DA0A2}"/>
                      </a:ext>
                    </a:extLst>
                  </p:cNvPr>
                  <p:cNvSpPr>
                    <a:spLocks noChangeArrowheads="1"/>
                  </p:cNvSpPr>
                  <p:nvPr/>
                </p:nvSpPr>
                <p:spPr bwMode="auto">
                  <a:xfrm rot="-7530947">
                    <a:off x="1583" y="1873"/>
                    <a:ext cx="87" cy="85"/>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69" name="Oval 275">
                    <a:extLst>
                      <a:ext uri="{FF2B5EF4-FFF2-40B4-BE49-F238E27FC236}">
                        <a16:creationId xmlns:a16="http://schemas.microsoft.com/office/drawing/2014/main" id="{80A6E97A-4CAD-C82F-3E4F-66D5EC55460D}"/>
                      </a:ext>
                    </a:extLst>
                  </p:cNvPr>
                  <p:cNvSpPr>
                    <a:spLocks noChangeArrowheads="1"/>
                  </p:cNvSpPr>
                  <p:nvPr/>
                </p:nvSpPr>
                <p:spPr bwMode="auto">
                  <a:xfrm rot="-7530947">
                    <a:off x="1631" y="1969"/>
                    <a:ext cx="87" cy="85"/>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70" name="Oval 281">
                    <a:extLst>
                      <a:ext uri="{FF2B5EF4-FFF2-40B4-BE49-F238E27FC236}">
                        <a16:creationId xmlns:a16="http://schemas.microsoft.com/office/drawing/2014/main" id="{872D8CC7-F24E-7637-3F1A-3D1C9A9B9B5E}"/>
                      </a:ext>
                    </a:extLst>
                  </p:cNvPr>
                  <p:cNvSpPr>
                    <a:spLocks noChangeArrowheads="1"/>
                  </p:cNvSpPr>
                  <p:nvPr/>
                </p:nvSpPr>
                <p:spPr bwMode="auto">
                  <a:xfrm rot="-7530947">
                    <a:off x="1535" y="2017"/>
                    <a:ext cx="87" cy="85"/>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71" name="Oval 284">
                    <a:extLst>
                      <a:ext uri="{FF2B5EF4-FFF2-40B4-BE49-F238E27FC236}">
                        <a16:creationId xmlns:a16="http://schemas.microsoft.com/office/drawing/2014/main" id="{2AE22A7E-A599-731B-E3B8-A1AF6C583EDB}"/>
                      </a:ext>
                    </a:extLst>
                  </p:cNvPr>
                  <p:cNvSpPr>
                    <a:spLocks noChangeArrowheads="1"/>
                  </p:cNvSpPr>
                  <p:nvPr/>
                </p:nvSpPr>
                <p:spPr bwMode="auto">
                  <a:xfrm rot="-7530947">
                    <a:off x="1487" y="1921"/>
                    <a:ext cx="87" cy="85"/>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grpSp>
        </p:grpSp>
      </p:grpSp>
      <p:grpSp>
        <p:nvGrpSpPr>
          <p:cNvPr id="10" name="Group 343">
            <a:extLst>
              <a:ext uri="{FF2B5EF4-FFF2-40B4-BE49-F238E27FC236}">
                <a16:creationId xmlns:a16="http://schemas.microsoft.com/office/drawing/2014/main" id="{16280B15-AFB9-C162-D4D2-916E6455CCC1}"/>
              </a:ext>
            </a:extLst>
          </p:cNvPr>
          <p:cNvGrpSpPr>
            <a:grpSpLocks/>
          </p:cNvGrpSpPr>
          <p:nvPr/>
        </p:nvGrpSpPr>
        <p:grpSpPr bwMode="auto">
          <a:xfrm>
            <a:off x="2819400" y="2743200"/>
            <a:ext cx="1282700" cy="1606550"/>
            <a:chOff x="816" y="1728"/>
            <a:chExt cx="808" cy="1012"/>
          </a:xfrm>
        </p:grpSpPr>
        <p:sp>
          <p:nvSpPr>
            <p:cNvPr id="113713" name="Oval 260">
              <a:extLst>
                <a:ext uri="{FF2B5EF4-FFF2-40B4-BE49-F238E27FC236}">
                  <a16:creationId xmlns:a16="http://schemas.microsoft.com/office/drawing/2014/main" id="{580B059C-D204-5811-F6F1-577E50E8C9A1}"/>
                </a:ext>
              </a:extLst>
            </p:cNvPr>
            <p:cNvSpPr>
              <a:spLocks noChangeArrowheads="1"/>
            </p:cNvSpPr>
            <p:nvPr/>
          </p:nvSpPr>
          <p:spPr bwMode="auto">
            <a:xfrm rot="-7530947">
              <a:off x="1247" y="2257"/>
              <a:ext cx="87" cy="85"/>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14" name="Group 341">
              <a:extLst>
                <a:ext uri="{FF2B5EF4-FFF2-40B4-BE49-F238E27FC236}">
                  <a16:creationId xmlns:a16="http://schemas.microsoft.com/office/drawing/2014/main" id="{DC2A9929-6FBB-A940-8268-58396910FF5B}"/>
                </a:ext>
              </a:extLst>
            </p:cNvPr>
            <p:cNvGrpSpPr>
              <a:grpSpLocks/>
            </p:cNvGrpSpPr>
            <p:nvPr/>
          </p:nvGrpSpPr>
          <p:grpSpPr bwMode="auto">
            <a:xfrm>
              <a:off x="816" y="1728"/>
              <a:ext cx="808" cy="1012"/>
              <a:chOff x="816" y="1728"/>
              <a:chExt cx="808" cy="1012"/>
            </a:xfrm>
          </p:grpSpPr>
          <p:sp>
            <p:nvSpPr>
              <p:cNvPr id="113715" name="Oval 263">
                <a:extLst>
                  <a:ext uri="{FF2B5EF4-FFF2-40B4-BE49-F238E27FC236}">
                    <a16:creationId xmlns:a16="http://schemas.microsoft.com/office/drawing/2014/main" id="{DAE40328-EEB7-1995-9D0E-94079DD95C78}"/>
                  </a:ext>
                </a:extLst>
              </p:cNvPr>
              <p:cNvSpPr>
                <a:spLocks noChangeArrowheads="1"/>
              </p:cNvSpPr>
              <p:nvPr/>
            </p:nvSpPr>
            <p:spPr bwMode="auto">
              <a:xfrm rot="258393">
                <a:off x="1440" y="1824"/>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16" name="Group 340">
                <a:extLst>
                  <a:ext uri="{FF2B5EF4-FFF2-40B4-BE49-F238E27FC236}">
                    <a16:creationId xmlns:a16="http://schemas.microsoft.com/office/drawing/2014/main" id="{050812CE-5DDF-7AE1-75E5-372DF15784BA}"/>
                  </a:ext>
                </a:extLst>
              </p:cNvPr>
              <p:cNvGrpSpPr>
                <a:grpSpLocks/>
              </p:cNvGrpSpPr>
              <p:nvPr/>
            </p:nvGrpSpPr>
            <p:grpSpPr bwMode="auto">
              <a:xfrm>
                <a:off x="816" y="1728"/>
                <a:ext cx="808" cy="1012"/>
                <a:chOff x="816" y="1728"/>
                <a:chExt cx="808" cy="1012"/>
              </a:xfrm>
            </p:grpSpPr>
            <p:sp>
              <p:nvSpPr>
                <p:cNvPr id="113717" name="Oval 263">
                  <a:extLst>
                    <a:ext uri="{FF2B5EF4-FFF2-40B4-BE49-F238E27FC236}">
                      <a16:creationId xmlns:a16="http://schemas.microsoft.com/office/drawing/2014/main" id="{DF0D6D3E-3F66-4A4C-4A9F-26F7BCEC2027}"/>
                    </a:ext>
                  </a:extLst>
                </p:cNvPr>
                <p:cNvSpPr>
                  <a:spLocks noChangeArrowheads="1"/>
                </p:cNvSpPr>
                <p:nvPr/>
              </p:nvSpPr>
              <p:spPr bwMode="auto">
                <a:xfrm rot="887881">
                  <a:off x="1392" y="1728"/>
                  <a:ext cx="87" cy="85"/>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18" name="Group 339">
                  <a:extLst>
                    <a:ext uri="{FF2B5EF4-FFF2-40B4-BE49-F238E27FC236}">
                      <a16:creationId xmlns:a16="http://schemas.microsoft.com/office/drawing/2014/main" id="{1BDCCB3D-1284-F295-0214-5D17F17FD920}"/>
                    </a:ext>
                  </a:extLst>
                </p:cNvPr>
                <p:cNvGrpSpPr>
                  <a:grpSpLocks/>
                </p:cNvGrpSpPr>
                <p:nvPr/>
              </p:nvGrpSpPr>
              <p:grpSpPr bwMode="auto">
                <a:xfrm>
                  <a:off x="816" y="1776"/>
                  <a:ext cx="808" cy="964"/>
                  <a:chOff x="816" y="1776"/>
                  <a:chExt cx="808" cy="964"/>
                </a:xfrm>
              </p:grpSpPr>
              <p:sp>
                <p:nvSpPr>
                  <p:cNvPr id="113719" name="Oval 272">
                    <a:extLst>
                      <a:ext uri="{FF2B5EF4-FFF2-40B4-BE49-F238E27FC236}">
                        <a16:creationId xmlns:a16="http://schemas.microsoft.com/office/drawing/2014/main" id="{162EC0AF-A099-DC20-9E9E-58E9649EAC24}"/>
                      </a:ext>
                    </a:extLst>
                  </p:cNvPr>
                  <p:cNvSpPr>
                    <a:spLocks noChangeArrowheads="1"/>
                  </p:cNvSpPr>
                  <p:nvPr/>
                </p:nvSpPr>
                <p:spPr bwMode="auto">
                  <a:xfrm rot="-1508041">
                    <a:off x="1536" y="1776"/>
                    <a:ext cx="88" cy="86"/>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20" name="Oval 266">
                    <a:extLst>
                      <a:ext uri="{FF2B5EF4-FFF2-40B4-BE49-F238E27FC236}">
                        <a16:creationId xmlns:a16="http://schemas.microsoft.com/office/drawing/2014/main" id="{8C5156F3-04EE-7EED-B3E9-EB2C2FA225D3}"/>
                      </a:ext>
                    </a:extLst>
                  </p:cNvPr>
                  <p:cNvSpPr>
                    <a:spLocks noChangeArrowheads="1"/>
                  </p:cNvSpPr>
                  <p:nvPr/>
                </p:nvSpPr>
                <p:spPr bwMode="auto">
                  <a:xfrm rot="-7530947">
                    <a:off x="1151" y="2257"/>
                    <a:ext cx="87" cy="86"/>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21" name="Oval 269">
                    <a:extLst>
                      <a:ext uri="{FF2B5EF4-FFF2-40B4-BE49-F238E27FC236}">
                        <a16:creationId xmlns:a16="http://schemas.microsoft.com/office/drawing/2014/main" id="{9008ACD8-AABF-E405-D2F2-36B2F0817295}"/>
                      </a:ext>
                    </a:extLst>
                  </p:cNvPr>
                  <p:cNvSpPr>
                    <a:spLocks noChangeArrowheads="1"/>
                  </p:cNvSpPr>
                  <p:nvPr/>
                </p:nvSpPr>
                <p:spPr bwMode="auto">
                  <a:xfrm rot="-7530947">
                    <a:off x="1055" y="2161"/>
                    <a:ext cx="87" cy="85"/>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22" name="Oval 278">
                    <a:extLst>
                      <a:ext uri="{FF2B5EF4-FFF2-40B4-BE49-F238E27FC236}">
                        <a16:creationId xmlns:a16="http://schemas.microsoft.com/office/drawing/2014/main" id="{05B9BC6F-2EF1-7E85-0214-3DCBB68F49F5}"/>
                      </a:ext>
                    </a:extLst>
                  </p:cNvPr>
                  <p:cNvSpPr>
                    <a:spLocks noChangeArrowheads="1"/>
                  </p:cNvSpPr>
                  <p:nvPr/>
                </p:nvSpPr>
                <p:spPr bwMode="auto">
                  <a:xfrm rot="-7530947">
                    <a:off x="1199" y="2353"/>
                    <a:ext cx="87" cy="85"/>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723" name="Group 338">
                    <a:extLst>
                      <a:ext uri="{FF2B5EF4-FFF2-40B4-BE49-F238E27FC236}">
                        <a16:creationId xmlns:a16="http://schemas.microsoft.com/office/drawing/2014/main" id="{CC2FED1F-4300-B8B3-A79E-842FEDBFB31D}"/>
                      </a:ext>
                    </a:extLst>
                  </p:cNvPr>
                  <p:cNvGrpSpPr>
                    <a:grpSpLocks/>
                  </p:cNvGrpSpPr>
                  <p:nvPr/>
                </p:nvGrpSpPr>
                <p:grpSpPr bwMode="auto">
                  <a:xfrm>
                    <a:off x="816" y="1824"/>
                    <a:ext cx="672" cy="916"/>
                    <a:chOff x="816" y="1824"/>
                    <a:chExt cx="672" cy="916"/>
                  </a:xfrm>
                </p:grpSpPr>
                <p:grpSp>
                  <p:nvGrpSpPr>
                    <p:cNvPr id="113724" name="Group 255">
                      <a:extLst>
                        <a:ext uri="{FF2B5EF4-FFF2-40B4-BE49-F238E27FC236}">
                          <a16:creationId xmlns:a16="http://schemas.microsoft.com/office/drawing/2014/main" id="{7995CF5B-C75D-44FC-F4CF-E180C5EEB4F8}"/>
                        </a:ext>
                      </a:extLst>
                    </p:cNvPr>
                    <p:cNvGrpSpPr>
                      <a:grpSpLocks/>
                    </p:cNvGrpSpPr>
                    <p:nvPr/>
                  </p:nvGrpSpPr>
                  <p:grpSpPr bwMode="auto">
                    <a:xfrm rot="-6695538">
                      <a:off x="790" y="2330"/>
                      <a:ext cx="436" cy="384"/>
                      <a:chOff x="1872" y="864"/>
                      <a:chExt cx="960" cy="864"/>
                    </a:xfrm>
                  </p:grpSpPr>
                  <p:sp>
                    <p:nvSpPr>
                      <p:cNvPr id="113737" name="Oval 257">
                        <a:extLst>
                          <a:ext uri="{FF2B5EF4-FFF2-40B4-BE49-F238E27FC236}">
                            <a16:creationId xmlns:a16="http://schemas.microsoft.com/office/drawing/2014/main" id="{18972AE6-7466-1CE0-6DE8-F3EF13A850B7}"/>
                          </a:ext>
                        </a:extLst>
                      </p:cNvPr>
                      <p:cNvSpPr>
                        <a:spLocks noChangeArrowheads="1"/>
                      </p:cNvSpPr>
                      <p:nvPr/>
                    </p:nvSpPr>
                    <p:spPr bwMode="auto">
                      <a:xfrm>
                        <a:off x="2160" y="1536"/>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8" name="Oval 260">
                        <a:extLst>
                          <a:ext uri="{FF2B5EF4-FFF2-40B4-BE49-F238E27FC236}">
                            <a16:creationId xmlns:a16="http://schemas.microsoft.com/office/drawing/2014/main" id="{97761600-EF86-D05E-EC06-29BF6F35F454}"/>
                          </a:ext>
                        </a:extLst>
                      </p:cNvPr>
                      <p:cNvSpPr>
                        <a:spLocks noChangeArrowheads="1"/>
                      </p:cNvSpPr>
                      <p:nvPr/>
                    </p:nvSpPr>
                    <p:spPr bwMode="auto">
                      <a:xfrm>
                        <a:off x="2208" y="86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9" name="Oval 263">
                        <a:extLst>
                          <a:ext uri="{FF2B5EF4-FFF2-40B4-BE49-F238E27FC236}">
                            <a16:creationId xmlns:a16="http://schemas.microsoft.com/office/drawing/2014/main" id="{344DC2BE-4324-AAFA-1E5E-922A7E0DC0C1}"/>
                          </a:ext>
                        </a:extLst>
                      </p:cNvPr>
                      <p:cNvSpPr>
                        <a:spLocks noChangeArrowheads="1"/>
                      </p:cNvSpPr>
                      <p:nvPr/>
                    </p:nvSpPr>
                    <p:spPr bwMode="auto">
                      <a:xfrm>
                        <a:off x="1872" y="110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40" name="Oval 266">
                        <a:extLst>
                          <a:ext uri="{FF2B5EF4-FFF2-40B4-BE49-F238E27FC236}">
                            <a16:creationId xmlns:a16="http://schemas.microsoft.com/office/drawing/2014/main" id="{F10C70ED-D325-5018-0DD1-7B8FE7A0C962}"/>
                          </a:ext>
                        </a:extLst>
                      </p:cNvPr>
                      <p:cNvSpPr>
                        <a:spLocks noChangeArrowheads="1"/>
                      </p:cNvSpPr>
                      <p:nvPr/>
                    </p:nvSpPr>
                    <p:spPr bwMode="auto">
                      <a:xfrm>
                        <a:off x="2352" y="1056"/>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41" name="Oval 269">
                        <a:extLst>
                          <a:ext uri="{FF2B5EF4-FFF2-40B4-BE49-F238E27FC236}">
                            <a16:creationId xmlns:a16="http://schemas.microsoft.com/office/drawing/2014/main" id="{285707F9-B361-ECC6-A4AA-2B13BF7EE3A8}"/>
                          </a:ext>
                        </a:extLst>
                      </p:cNvPr>
                      <p:cNvSpPr>
                        <a:spLocks noChangeArrowheads="1"/>
                      </p:cNvSpPr>
                      <p:nvPr/>
                    </p:nvSpPr>
                    <p:spPr bwMode="auto">
                      <a:xfrm>
                        <a:off x="2112" y="110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42" name="Oval 272">
                        <a:extLst>
                          <a:ext uri="{FF2B5EF4-FFF2-40B4-BE49-F238E27FC236}">
                            <a16:creationId xmlns:a16="http://schemas.microsoft.com/office/drawing/2014/main" id="{94ABEF46-B872-59D2-3CA2-E4B185D846B0}"/>
                          </a:ext>
                        </a:extLst>
                      </p:cNvPr>
                      <p:cNvSpPr>
                        <a:spLocks noChangeArrowheads="1"/>
                      </p:cNvSpPr>
                      <p:nvPr/>
                    </p:nvSpPr>
                    <p:spPr bwMode="auto">
                      <a:xfrm>
                        <a:off x="2016" y="134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43" name="Oval 275">
                        <a:extLst>
                          <a:ext uri="{FF2B5EF4-FFF2-40B4-BE49-F238E27FC236}">
                            <a16:creationId xmlns:a16="http://schemas.microsoft.com/office/drawing/2014/main" id="{09A50BB8-78D6-C4C7-3A3D-E43E7F1455D5}"/>
                          </a:ext>
                        </a:extLst>
                      </p:cNvPr>
                      <p:cNvSpPr>
                        <a:spLocks noChangeArrowheads="1"/>
                      </p:cNvSpPr>
                      <p:nvPr/>
                    </p:nvSpPr>
                    <p:spPr bwMode="auto">
                      <a:xfrm>
                        <a:off x="2304" y="1296"/>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44" name="Oval 278">
                        <a:extLst>
                          <a:ext uri="{FF2B5EF4-FFF2-40B4-BE49-F238E27FC236}">
                            <a16:creationId xmlns:a16="http://schemas.microsoft.com/office/drawing/2014/main" id="{5681530F-8670-BD43-09D6-D49A0007B9F5}"/>
                          </a:ext>
                        </a:extLst>
                      </p:cNvPr>
                      <p:cNvSpPr>
                        <a:spLocks noChangeArrowheads="1"/>
                      </p:cNvSpPr>
                      <p:nvPr/>
                    </p:nvSpPr>
                    <p:spPr bwMode="auto">
                      <a:xfrm>
                        <a:off x="1968" y="86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45" name="Oval 281">
                        <a:extLst>
                          <a:ext uri="{FF2B5EF4-FFF2-40B4-BE49-F238E27FC236}">
                            <a16:creationId xmlns:a16="http://schemas.microsoft.com/office/drawing/2014/main" id="{C7F98B38-0533-689B-DF5A-A877C42483E8}"/>
                          </a:ext>
                        </a:extLst>
                      </p:cNvPr>
                      <p:cNvSpPr>
                        <a:spLocks noChangeArrowheads="1"/>
                      </p:cNvSpPr>
                      <p:nvPr/>
                    </p:nvSpPr>
                    <p:spPr bwMode="auto">
                      <a:xfrm>
                        <a:off x="2400" y="1536"/>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46" name="Oval 284">
                        <a:extLst>
                          <a:ext uri="{FF2B5EF4-FFF2-40B4-BE49-F238E27FC236}">
                            <a16:creationId xmlns:a16="http://schemas.microsoft.com/office/drawing/2014/main" id="{FF496A56-3043-BBC2-CAAD-4F678D028D3B}"/>
                          </a:ext>
                        </a:extLst>
                      </p:cNvPr>
                      <p:cNvSpPr>
                        <a:spLocks noChangeArrowheads="1"/>
                      </p:cNvSpPr>
                      <p:nvPr/>
                    </p:nvSpPr>
                    <p:spPr bwMode="auto">
                      <a:xfrm>
                        <a:off x="2544" y="1248"/>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47" name="Oval 287">
                        <a:extLst>
                          <a:ext uri="{FF2B5EF4-FFF2-40B4-BE49-F238E27FC236}">
                            <a16:creationId xmlns:a16="http://schemas.microsoft.com/office/drawing/2014/main" id="{B711DACF-3BEC-ED49-D1CE-CD4430F41612}"/>
                          </a:ext>
                        </a:extLst>
                      </p:cNvPr>
                      <p:cNvSpPr>
                        <a:spLocks noChangeArrowheads="1"/>
                      </p:cNvSpPr>
                      <p:nvPr/>
                    </p:nvSpPr>
                    <p:spPr bwMode="auto">
                      <a:xfrm>
                        <a:off x="2640" y="1488"/>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113725" name="Group 255">
                      <a:extLst>
                        <a:ext uri="{FF2B5EF4-FFF2-40B4-BE49-F238E27FC236}">
                          <a16:creationId xmlns:a16="http://schemas.microsoft.com/office/drawing/2014/main" id="{251BA2B8-0D56-DF8C-8C4F-19FC56130EB6}"/>
                        </a:ext>
                      </a:extLst>
                    </p:cNvPr>
                    <p:cNvGrpSpPr>
                      <a:grpSpLocks/>
                    </p:cNvGrpSpPr>
                    <p:nvPr/>
                  </p:nvGrpSpPr>
                  <p:grpSpPr bwMode="auto">
                    <a:xfrm rot="-6695538">
                      <a:off x="1078" y="1850"/>
                      <a:ext cx="436" cy="384"/>
                      <a:chOff x="1872" y="864"/>
                      <a:chExt cx="960" cy="864"/>
                    </a:xfrm>
                  </p:grpSpPr>
                  <p:sp>
                    <p:nvSpPr>
                      <p:cNvPr id="113726" name="Oval 257">
                        <a:extLst>
                          <a:ext uri="{FF2B5EF4-FFF2-40B4-BE49-F238E27FC236}">
                            <a16:creationId xmlns:a16="http://schemas.microsoft.com/office/drawing/2014/main" id="{7C145810-3595-F09C-F822-5AAF3592C64F}"/>
                          </a:ext>
                        </a:extLst>
                      </p:cNvPr>
                      <p:cNvSpPr>
                        <a:spLocks noChangeArrowheads="1"/>
                      </p:cNvSpPr>
                      <p:nvPr/>
                    </p:nvSpPr>
                    <p:spPr bwMode="auto">
                      <a:xfrm>
                        <a:off x="2160" y="1536"/>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27" name="Oval 260">
                        <a:extLst>
                          <a:ext uri="{FF2B5EF4-FFF2-40B4-BE49-F238E27FC236}">
                            <a16:creationId xmlns:a16="http://schemas.microsoft.com/office/drawing/2014/main" id="{62E8E8CE-7C59-5FAB-7FE2-C36150088FE2}"/>
                          </a:ext>
                        </a:extLst>
                      </p:cNvPr>
                      <p:cNvSpPr>
                        <a:spLocks noChangeArrowheads="1"/>
                      </p:cNvSpPr>
                      <p:nvPr/>
                    </p:nvSpPr>
                    <p:spPr bwMode="auto">
                      <a:xfrm>
                        <a:off x="2208" y="86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28" name="Oval 263">
                        <a:extLst>
                          <a:ext uri="{FF2B5EF4-FFF2-40B4-BE49-F238E27FC236}">
                            <a16:creationId xmlns:a16="http://schemas.microsoft.com/office/drawing/2014/main" id="{55CB00E9-45D9-E7E3-F76F-F20E15F103BA}"/>
                          </a:ext>
                        </a:extLst>
                      </p:cNvPr>
                      <p:cNvSpPr>
                        <a:spLocks noChangeArrowheads="1"/>
                      </p:cNvSpPr>
                      <p:nvPr/>
                    </p:nvSpPr>
                    <p:spPr bwMode="auto">
                      <a:xfrm>
                        <a:off x="1872" y="110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29" name="Oval 266">
                        <a:extLst>
                          <a:ext uri="{FF2B5EF4-FFF2-40B4-BE49-F238E27FC236}">
                            <a16:creationId xmlns:a16="http://schemas.microsoft.com/office/drawing/2014/main" id="{AB7D8F6E-DA05-E7DF-5622-250F2D409168}"/>
                          </a:ext>
                        </a:extLst>
                      </p:cNvPr>
                      <p:cNvSpPr>
                        <a:spLocks noChangeArrowheads="1"/>
                      </p:cNvSpPr>
                      <p:nvPr/>
                    </p:nvSpPr>
                    <p:spPr bwMode="auto">
                      <a:xfrm>
                        <a:off x="2352" y="1056"/>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0" name="Oval 269">
                        <a:extLst>
                          <a:ext uri="{FF2B5EF4-FFF2-40B4-BE49-F238E27FC236}">
                            <a16:creationId xmlns:a16="http://schemas.microsoft.com/office/drawing/2014/main" id="{5D2E4BBA-73A0-61F0-9E6B-00C768D9F3D2}"/>
                          </a:ext>
                        </a:extLst>
                      </p:cNvPr>
                      <p:cNvSpPr>
                        <a:spLocks noChangeArrowheads="1"/>
                      </p:cNvSpPr>
                      <p:nvPr/>
                    </p:nvSpPr>
                    <p:spPr bwMode="auto">
                      <a:xfrm>
                        <a:off x="2112" y="110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1" name="Oval 272">
                        <a:extLst>
                          <a:ext uri="{FF2B5EF4-FFF2-40B4-BE49-F238E27FC236}">
                            <a16:creationId xmlns:a16="http://schemas.microsoft.com/office/drawing/2014/main" id="{C8F702AF-B03A-8A29-C6C5-54AB0D346C29}"/>
                          </a:ext>
                        </a:extLst>
                      </p:cNvPr>
                      <p:cNvSpPr>
                        <a:spLocks noChangeArrowheads="1"/>
                      </p:cNvSpPr>
                      <p:nvPr/>
                    </p:nvSpPr>
                    <p:spPr bwMode="auto">
                      <a:xfrm>
                        <a:off x="2016" y="134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2" name="Oval 275">
                        <a:extLst>
                          <a:ext uri="{FF2B5EF4-FFF2-40B4-BE49-F238E27FC236}">
                            <a16:creationId xmlns:a16="http://schemas.microsoft.com/office/drawing/2014/main" id="{7A274621-2FFB-811F-A8A6-23C1D62557D9}"/>
                          </a:ext>
                        </a:extLst>
                      </p:cNvPr>
                      <p:cNvSpPr>
                        <a:spLocks noChangeArrowheads="1"/>
                      </p:cNvSpPr>
                      <p:nvPr/>
                    </p:nvSpPr>
                    <p:spPr bwMode="auto">
                      <a:xfrm>
                        <a:off x="2304" y="1296"/>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3" name="Oval 278">
                        <a:extLst>
                          <a:ext uri="{FF2B5EF4-FFF2-40B4-BE49-F238E27FC236}">
                            <a16:creationId xmlns:a16="http://schemas.microsoft.com/office/drawing/2014/main" id="{18FF9689-F80C-DFD9-58A9-438AB9CBC0BB}"/>
                          </a:ext>
                        </a:extLst>
                      </p:cNvPr>
                      <p:cNvSpPr>
                        <a:spLocks noChangeArrowheads="1"/>
                      </p:cNvSpPr>
                      <p:nvPr/>
                    </p:nvSpPr>
                    <p:spPr bwMode="auto">
                      <a:xfrm>
                        <a:off x="1968" y="864"/>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4" name="Oval 281">
                        <a:extLst>
                          <a:ext uri="{FF2B5EF4-FFF2-40B4-BE49-F238E27FC236}">
                            <a16:creationId xmlns:a16="http://schemas.microsoft.com/office/drawing/2014/main" id="{EF41B4B6-AB8F-7267-1F3D-2FB4305F27E7}"/>
                          </a:ext>
                        </a:extLst>
                      </p:cNvPr>
                      <p:cNvSpPr>
                        <a:spLocks noChangeArrowheads="1"/>
                      </p:cNvSpPr>
                      <p:nvPr/>
                    </p:nvSpPr>
                    <p:spPr bwMode="auto">
                      <a:xfrm>
                        <a:off x="2400" y="1536"/>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5" name="Oval 284">
                        <a:extLst>
                          <a:ext uri="{FF2B5EF4-FFF2-40B4-BE49-F238E27FC236}">
                            <a16:creationId xmlns:a16="http://schemas.microsoft.com/office/drawing/2014/main" id="{72A266B1-4BB9-6914-6C6E-A2F2B72CD715}"/>
                          </a:ext>
                        </a:extLst>
                      </p:cNvPr>
                      <p:cNvSpPr>
                        <a:spLocks noChangeArrowheads="1"/>
                      </p:cNvSpPr>
                      <p:nvPr/>
                    </p:nvSpPr>
                    <p:spPr bwMode="auto">
                      <a:xfrm>
                        <a:off x="2544" y="1248"/>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36" name="Oval 287">
                        <a:extLst>
                          <a:ext uri="{FF2B5EF4-FFF2-40B4-BE49-F238E27FC236}">
                            <a16:creationId xmlns:a16="http://schemas.microsoft.com/office/drawing/2014/main" id="{4F02EF44-2B7C-8C1C-13D2-15DCAB0E8C00}"/>
                          </a:ext>
                        </a:extLst>
                      </p:cNvPr>
                      <p:cNvSpPr>
                        <a:spLocks noChangeArrowheads="1"/>
                      </p:cNvSpPr>
                      <p:nvPr/>
                    </p:nvSpPr>
                    <p:spPr bwMode="auto">
                      <a:xfrm>
                        <a:off x="2640" y="1488"/>
                        <a:ext cx="192" cy="192"/>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grpSp>
            </p:grpSp>
          </p:grpSp>
        </p:grpSp>
      </p:grpSp>
      <p:grpSp>
        <p:nvGrpSpPr>
          <p:cNvPr id="17" name="Group 342">
            <a:extLst>
              <a:ext uri="{FF2B5EF4-FFF2-40B4-BE49-F238E27FC236}">
                <a16:creationId xmlns:a16="http://schemas.microsoft.com/office/drawing/2014/main" id="{72E2EEE8-82A6-61C1-67A0-1102C1D1B9DB}"/>
              </a:ext>
            </a:extLst>
          </p:cNvPr>
          <p:cNvGrpSpPr>
            <a:grpSpLocks/>
          </p:cNvGrpSpPr>
          <p:nvPr/>
        </p:nvGrpSpPr>
        <p:grpSpPr bwMode="auto">
          <a:xfrm>
            <a:off x="1752600" y="1447800"/>
            <a:ext cx="1911350" cy="1371600"/>
            <a:chOff x="192" y="960"/>
            <a:chExt cx="1204" cy="864"/>
          </a:xfrm>
        </p:grpSpPr>
        <p:sp>
          <p:nvSpPr>
            <p:cNvPr id="113675" name="Oval 263">
              <a:extLst>
                <a:ext uri="{FF2B5EF4-FFF2-40B4-BE49-F238E27FC236}">
                  <a16:creationId xmlns:a16="http://schemas.microsoft.com/office/drawing/2014/main" id="{81343CAA-87F6-3A73-CB7F-C48F2C5BA00B}"/>
                </a:ext>
              </a:extLst>
            </p:cNvPr>
            <p:cNvSpPr>
              <a:spLocks noChangeArrowheads="1"/>
            </p:cNvSpPr>
            <p:nvPr/>
          </p:nvSpPr>
          <p:spPr bwMode="auto">
            <a:xfrm rot="-7530947">
              <a:off x="479" y="1345"/>
              <a:ext cx="87" cy="85"/>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76" name="Oval 287">
              <a:extLst>
                <a:ext uri="{FF2B5EF4-FFF2-40B4-BE49-F238E27FC236}">
                  <a16:creationId xmlns:a16="http://schemas.microsoft.com/office/drawing/2014/main" id="{8A84A921-7853-2B7D-15B0-D9F87CEAFD2D}"/>
                </a:ext>
              </a:extLst>
            </p:cNvPr>
            <p:cNvSpPr>
              <a:spLocks noChangeArrowheads="1"/>
            </p:cNvSpPr>
            <p:nvPr/>
          </p:nvSpPr>
          <p:spPr bwMode="auto">
            <a:xfrm rot="-7530947">
              <a:off x="863" y="1633"/>
              <a:ext cx="87" cy="86"/>
            </a:xfrm>
            <a:prstGeom prst="ellipse">
              <a:avLst/>
            </a:prstGeom>
            <a:solidFill>
              <a:srgbClr val="3366FF"/>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3677" name="Group 255">
              <a:extLst>
                <a:ext uri="{FF2B5EF4-FFF2-40B4-BE49-F238E27FC236}">
                  <a16:creationId xmlns:a16="http://schemas.microsoft.com/office/drawing/2014/main" id="{88E7D391-F861-368F-5FD2-3BDF821D90EA}"/>
                </a:ext>
              </a:extLst>
            </p:cNvPr>
            <p:cNvGrpSpPr>
              <a:grpSpLocks/>
            </p:cNvGrpSpPr>
            <p:nvPr/>
          </p:nvGrpSpPr>
          <p:grpSpPr bwMode="auto">
            <a:xfrm rot="-1391339">
              <a:off x="192" y="960"/>
              <a:ext cx="436" cy="384"/>
              <a:chOff x="1872" y="864"/>
              <a:chExt cx="960" cy="864"/>
            </a:xfrm>
          </p:grpSpPr>
          <p:sp>
            <p:nvSpPr>
              <p:cNvPr id="113702" name="Oval 257">
                <a:extLst>
                  <a:ext uri="{FF2B5EF4-FFF2-40B4-BE49-F238E27FC236}">
                    <a16:creationId xmlns:a16="http://schemas.microsoft.com/office/drawing/2014/main" id="{F13B0D8E-76BE-2653-CDAB-96DB862B232B}"/>
                  </a:ext>
                </a:extLst>
              </p:cNvPr>
              <p:cNvSpPr>
                <a:spLocks noChangeArrowheads="1"/>
              </p:cNvSpPr>
              <p:nvPr/>
            </p:nvSpPr>
            <p:spPr bwMode="auto">
              <a:xfrm>
                <a:off x="2160" y="153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3" name="Oval 260">
                <a:extLst>
                  <a:ext uri="{FF2B5EF4-FFF2-40B4-BE49-F238E27FC236}">
                    <a16:creationId xmlns:a16="http://schemas.microsoft.com/office/drawing/2014/main" id="{9981CD81-293B-D622-15F6-E10286F6FDA7}"/>
                  </a:ext>
                </a:extLst>
              </p:cNvPr>
              <p:cNvSpPr>
                <a:spLocks noChangeArrowheads="1"/>
              </p:cNvSpPr>
              <p:nvPr/>
            </p:nvSpPr>
            <p:spPr bwMode="auto">
              <a:xfrm>
                <a:off x="2208" y="86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4" name="Oval 263">
                <a:extLst>
                  <a:ext uri="{FF2B5EF4-FFF2-40B4-BE49-F238E27FC236}">
                    <a16:creationId xmlns:a16="http://schemas.microsoft.com/office/drawing/2014/main" id="{E689ED07-3D82-D029-7E50-CFB00783B978}"/>
                  </a:ext>
                </a:extLst>
              </p:cNvPr>
              <p:cNvSpPr>
                <a:spLocks noChangeArrowheads="1"/>
              </p:cNvSpPr>
              <p:nvPr/>
            </p:nvSpPr>
            <p:spPr bwMode="auto">
              <a:xfrm>
                <a:off x="1872" y="110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5" name="Oval 266">
                <a:extLst>
                  <a:ext uri="{FF2B5EF4-FFF2-40B4-BE49-F238E27FC236}">
                    <a16:creationId xmlns:a16="http://schemas.microsoft.com/office/drawing/2014/main" id="{719F927B-AFC0-6AEE-5FF8-8B117E6F8F40}"/>
                  </a:ext>
                </a:extLst>
              </p:cNvPr>
              <p:cNvSpPr>
                <a:spLocks noChangeArrowheads="1"/>
              </p:cNvSpPr>
              <p:nvPr/>
            </p:nvSpPr>
            <p:spPr bwMode="auto">
              <a:xfrm>
                <a:off x="2352" y="105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6" name="Oval 269">
                <a:extLst>
                  <a:ext uri="{FF2B5EF4-FFF2-40B4-BE49-F238E27FC236}">
                    <a16:creationId xmlns:a16="http://schemas.microsoft.com/office/drawing/2014/main" id="{DAE789E9-DD0D-1572-4977-829D7D4B8B91}"/>
                  </a:ext>
                </a:extLst>
              </p:cNvPr>
              <p:cNvSpPr>
                <a:spLocks noChangeArrowheads="1"/>
              </p:cNvSpPr>
              <p:nvPr/>
            </p:nvSpPr>
            <p:spPr bwMode="auto">
              <a:xfrm>
                <a:off x="2112" y="110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7" name="Oval 272">
                <a:extLst>
                  <a:ext uri="{FF2B5EF4-FFF2-40B4-BE49-F238E27FC236}">
                    <a16:creationId xmlns:a16="http://schemas.microsoft.com/office/drawing/2014/main" id="{870C94AC-622F-6D19-21E1-A8E9A0F27C22}"/>
                  </a:ext>
                </a:extLst>
              </p:cNvPr>
              <p:cNvSpPr>
                <a:spLocks noChangeArrowheads="1"/>
              </p:cNvSpPr>
              <p:nvPr/>
            </p:nvSpPr>
            <p:spPr bwMode="auto">
              <a:xfrm>
                <a:off x="2016" y="134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8" name="Oval 275">
                <a:extLst>
                  <a:ext uri="{FF2B5EF4-FFF2-40B4-BE49-F238E27FC236}">
                    <a16:creationId xmlns:a16="http://schemas.microsoft.com/office/drawing/2014/main" id="{98F48E49-F3B4-C897-E9AA-D92BAF786266}"/>
                  </a:ext>
                </a:extLst>
              </p:cNvPr>
              <p:cNvSpPr>
                <a:spLocks noChangeArrowheads="1"/>
              </p:cNvSpPr>
              <p:nvPr/>
            </p:nvSpPr>
            <p:spPr bwMode="auto">
              <a:xfrm>
                <a:off x="2304" y="129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9" name="Oval 278">
                <a:extLst>
                  <a:ext uri="{FF2B5EF4-FFF2-40B4-BE49-F238E27FC236}">
                    <a16:creationId xmlns:a16="http://schemas.microsoft.com/office/drawing/2014/main" id="{438967AE-BAE4-A31F-67D9-79B52E5F1D93}"/>
                  </a:ext>
                </a:extLst>
              </p:cNvPr>
              <p:cNvSpPr>
                <a:spLocks noChangeArrowheads="1"/>
              </p:cNvSpPr>
              <p:nvPr/>
            </p:nvSpPr>
            <p:spPr bwMode="auto">
              <a:xfrm>
                <a:off x="1968" y="86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10" name="Oval 281">
                <a:extLst>
                  <a:ext uri="{FF2B5EF4-FFF2-40B4-BE49-F238E27FC236}">
                    <a16:creationId xmlns:a16="http://schemas.microsoft.com/office/drawing/2014/main" id="{98EF9EED-BFFA-C09E-CE91-F005114AEE09}"/>
                  </a:ext>
                </a:extLst>
              </p:cNvPr>
              <p:cNvSpPr>
                <a:spLocks noChangeArrowheads="1"/>
              </p:cNvSpPr>
              <p:nvPr/>
            </p:nvSpPr>
            <p:spPr bwMode="auto">
              <a:xfrm>
                <a:off x="2400" y="153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11" name="Oval 284">
                <a:extLst>
                  <a:ext uri="{FF2B5EF4-FFF2-40B4-BE49-F238E27FC236}">
                    <a16:creationId xmlns:a16="http://schemas.microsoft.com/office/drawing/2014/main" id="{D6E6AE4C-3E9C-DBC8-381D-E773681B11DC}"/>
                  </a:ext>
                </a:extLst>
              </p:cNvPr>
              <p:cNvSpPr>
                <a:spLocks noChangeArrowheads="1"/>
              </p:cNvSpPr>
              <p:nvPr/>
            </p:nvSpPr>
            <p:spPr bwMode="auto">
              <a:xfrm>
                <a:off x="2544" y="1248"/>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12" name="Oval 287">
                <a:extLst>
                  <a:ext uri="{FF2B5EF4-FFF2-40B4-BE49-F238E27FC236}">
                    <a16:creationId xmlns:a16="http://schemas.microsoft.com/office/drawing/2014/main" id="{1D346934-9BC3-E85E-FC8E-9BAE856620E9}"/>
                  </a:ext>
                </a:extLst>
              </p:cNvPr>
              <p:cNvSpPr>
                <a:spLocks noChangeArrowheads="1"/>
              </p:cNvSpPr>
              <p:nvPr/>
            </p:nvSpPr>
            <p:spPr bwMode="auto">
              <a:xfrm>
                <a:off x="2640" y="1488"/>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113678" name="Group 255">
              <a:extLst>
                <a:ext uri="{FF2B5EF4-FFF2-40B4-BE49-F238E27FC236}">
                  <a16:creationId xmlns:a16="http://schemas.microsoft.com/office/drawing/2014/main" id="{DBDAE401-7DF4-E16F-1761-A7AF51236277}"/>
                </a:ext>
              </a:extLst>
            </p:cNvPr>
            <p:cNvGrpSpPr>
              <a:grpSpLocks/>
            </p:cNvGrpSpPr>
            <p:nvPr/>
          </p:nvGrpSpPr>
          <p:grpSpPr bwMode="auto">
            <a:xfrm rot="-1391339">
              <a:off x="576" y="1248"/>
              <a:ext cx="436" cy="384"/>
              <a:chOff x="1872" y="864"/>
              <a:chExt cx="960" cy="864"/>
            </a:xfrm>
          </p:grpSpPr>
          <p:sp>
            <p:nvSpPr>
              <p:cNvPr id="113691" name="Oval 257">
                <a:extLst>
                  <a:ext uri="{FF2B5EF4-FFF2-40B4-BE49-F238E27FC236}">
                    <a16:creationId xmlns:a16="http://schemas.microsoft.com/office/drawing/2014/main" id="{0BCE2E08-FB24-8497-AD4D-434D563F84E0}"/>
                  </a:ext>
                </a:extLst>
              </p:cNvPr>
              <p:cNvSpPr>
                <a:spLocks noChangeArrowheads="1"/>
              </p:cNvSpPr>
              <p:nvPr/>
            </p:nvSpPr>
            <p:spPr bwMode="auto">
              <a:xfrm>
                <a:off x="2160" y="153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2" name="Oval 260">
                <a:extLst>
                  <a:ext uri="{FF2B5EF4-FFF2-40B4-BE49-F238E27FC236}">
                    <a16:creationId xmlns:a16="http://schemas.microsoft.com/office/drawing/2014/main" id="{8BFBD6E6-DC34-E50C-A230-F55A5C463E8A}"/>
                  </a:ext>
                </a:extLst>
              </p:cNvPr>
              <p:cNvSpPr>
                <a:spLocks noChangeArrowheads="1"/>
              </p:cNvSpPr>
              <p:nvPr/>
            </p:nvSpPr>
            <p:spPr bwMode="auto">
              <a:xfrm>
                <a:off x="2208" y="86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3" name="Oval 263">
                <a:extLst>
                  <a:ext uri="{FF2B5EF4-FFF2-40B4-BE49-F238E27FC236}">
                    <a16:creationId xmlns:a16="http://schemas.microsoft.com/office/drawing/2014/main" id="{28B7BAA8-871B-83C6-5CB5-203E172FAF6A}"/>
                  </a:ext>
                </a:extLst>
              </p:cNvPr>
              <p:cNvSpPr>
                <a:spLocks noChangeArrowheads="1"/>
              </p:cNvSpPr>
              <p:nvPr/>
            </p:nvSpPr>
            <p:spPr bwMode="auto">
              <a:xfrm>
                <a:off x="1872" y="110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4" name="Oval 266">
                <a:extLst>
                  <a:ext uri="{FF2B5EF4-FFF2-40B4-BE49-F238E27FC236}">
                    <a16:creationId xmlns:a16="http://schemas.microsoft.com/office/drawing/2014/main" id="{FA16CBC5-241D-72E1-C56B-F633DE138D96}"/>
                  </a:ext>
                </a:extLst>
              </p:cNvPr>
              <p:cNvSpPr>
                <a:spLocks noChangeArrowheads="1"/>
              </p:cNvSpPr>
              <p:nvPr/>
            </p:nvSpPr>
            <p:spPr bwMode="auto">
              <a:xfrm>
                <a:off x="2352" y="105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5" name="Oval 269">
                <a:extLst>
                  <a:ext uri="{FF2B5EF4-FFF2-40B4-BE49-F238E27FC236}">
                    <a16:creationId xmlns:a16="http://schemas.microsoft.com/office/drawing/2014/main" id="{3FE52CA4-0D2C-B1C3-0203-F60B8A5AD1CF}"/>
                  </a:ext>
                </a:extLst>
              </p:cNvPr>
              <p:cNvSpPr>
                <a:spLocks noChangeArrowheads="1"/>
              </p:cNvSpPr>
              <p:nvPr/>
            </p:nvSpPr>
            <p:spPr bwMode="auto">
              <a:xfrm>
                <a:off x="2112" y="110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6" name="Oval 272">
                <a:extLst>
                  <a:ext uri="{FF2B5EF4-FFF2-40B4-BE49-F238E27FC236}">
                    <a16:creationId xmlns:a16="http://schemas.microsoft.com/office/drawing/2014/main" id="{48B61CE9-2380-2EF4-F6B3-751CBF21BEC0}"/>
                  </a:ext>
                </a:extLst>
              </p:cNvPr>
              <p:cNvSpPr>
                <a:spLocks noChangeArrowheads="1"/>
              </p:cNvSpPr>
              <p:nvPr/>
            </p:nvSpPr>
            <p:spPr bwMode="auto">
              <a:xfrm>
                <a:off x="2016" y="134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7" name="Oval 275">
                <a:extLst>
                  <a:ext uri="{FF2B5EF4-FFF2-40B4-BE49-F238E27FC236}">
                    <a16:creationId xmlns:a16="http://schemas.microsoft.com/office/drawing/2014/main" id="{5CCFE406-660D-8621-5602-8D31388D105C}"/>
                  </a:ext>
                </a:extLst>
              </p:cNvPr>
              <p:cNvSpPr>
                <a:spLocks noChangeArrowheads="1"/>
              </p:cNvSpPr>
              <p:nvPr/>
            </p:nvSpPr>
            <p:spPr bwMode="auto">
              <a:xfrm>
                <a:off x="2304" y="129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8" name="Oval 278">
                <a:extLst>
                  <a:ext uri="{FF2B5EF4-FFF2-40B4-BE49-F238E27FC236}">
                    <a16:creationId xmlns:a16="http://schemas.microsoft.com/office/drawing/2014/main" id="{598BE3BE-4766-1CE4-421A-40D3D1855FB1}"/>
                  </a:ext>
                </a:extLst>
              </p:cNvPr>
              <p:cNvSpPr>
                <a:spLocks noChangeArrowheads="1"/>
              </p:cNvSpPr>
              <p:nvPr/>
            </p:nvSpPr>
            <p:spPr bwMode="auto">
              <a:xfrm>
                <a:off x="1968" y="86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9" name="Oval 281">
                <a:extLst>
                  <a:ext uri="{FF2B5EF4-FFF2-40B4-BE49-F238E27FC236}">
                    <a16:creationId xmlns:a16="http://schemas.microsoft.com/office/drawing/2014/main" id="{6A4E9F1B-6962-F788-93FB-946CE6766B90}"/>
                  </a:ext>
                </a:extLst>
              </p:cNvPr>
              <p:cNvSpPr>
                <a:spLocks noChangeArrowheads="1"/>
              </p:cNvSpPr>
              <p:nvPr/>
            </p:nvSpPr>
            <p:spPr bwMode="auto">
              <a:xfrm>
                <a:off x="2400" y="153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0" name="Oval 284">
                <a:extLst>
                  <a:ext uri="{FF2B5EF4-FFF2-40B4-BE49-F238E27FC236}">
                    <a16:creationId xmlns:a16="http://schemas.microsoft.com/office/drawing/2014/main" id="{A8A2D156-0FE9-0CE1-3C7D-1CDB44EBD0D9}"/>
                  </a:ext>
                </a:extLst>
              </p:cNvPr>
              <p:cNvSpPr>
                <a:spLocks noChangeArrowheads="1"/>
              </p:cNvSpPr>
              <p:nvPr/>
            </p:nvSpPr>
            <p:spPr bwMode="auto">
              <a:xfrm>
                <a:off x="2544" y="1248"/>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701" name="Oval 287">
                <a:extLst>
                  <a:ext uri="{FF2B5EF4-FFF2-40B4-BE49-F238E27FC236}">
                    <a16:creationId xmlns:a16="http://schemas.microsoft.com/office/drawing/2014/main" id="{340F3DE5-FFA2-635F-996F-B66275835F27}"/>
                  </a:ext>
                </a:extLst>
              </p:cNvPr>
              <p:cNvSpPr>
                <a:spLocks noChangeArrowheads="1"/>
              </p:cNvSpPr>
              <p:nvPr/>
            </p:nvSpPr>
            <p:spPr bwMode="auto">
              <a:xfrm>
                <a:off x="2640" y="1488"/>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113679" name="Group 255">
              <a:extLst>
                <a:ext uri="{FF2B5EF4-FFF2-40B4-BE49-F238E27FC236}">
                  <a16:creationId xmlns:a16="http://schemas.microsoft.com/office/drawing/2014/main" id="{6D924EC4-A112-1E5B-0FC6-9C3146FFE092}"/>
                </a:ext>
              </a:extLst>
            </p:cNvPr>
            <p:cNvGrpSpPr>
              <a:grpSpLocks/>
            </p:cNvGrpSpPr>
            <p:nvPr/>
          </p:nvGrpSpPr>
          <p:grpSpPr bwMode="auto">
            <a:xfrm rot="-2394489">
              <a:off x="960" y="1440"/>
              <a:ext cx="436" cy="384"/>
              <a:chOff x="1872" y="864"/>
              <a:chExt cx="960" cy="864"/>
            </a:xfrm>
          </p:grpSpPr>
          <p:sp>
            <p:nvSpPr>
              <p:cNvPr id="113680" name="Oval 257">
                <a:extLst>
                  <a:ext uri="{FF2B5EF4-FFF2-40B4-BE49-F238E27FC236}">
                    <a16:creationId xmlns:a16="http://schemas.microsoft.com/office/drawing/2014/main" id="{E2B24652-5CC7-C937-3C92-C237812D99CD}"/>
                  </a:ext>
                </a:extLst>
              </p:cNvPr>
              <p:cNvSpPr>
                <a:spLocks noChangeArrowheads="1"/>
              </p:cNvSpPr>
              <p:nvPr/>
            </p:nvSpPr>
            <p:spPr bwMode="auto">
              <a:xfrm>
                <a:off x="2160" y="153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1" name="Oval 260">
                <a:extLst>
                  <a:ext uri="{FF2B5EF4-FFF2-40B4-BE49-F238E27FC236}">
                    <a16:creationId xmlns:a16="http://schemas.microsoft.com/office/drawing/2014/main" id="{F34D2E7C-8F0B-E4AD-C1EA-602D5C5C6020}"/>
                  </a:ext>
                </a:extLst>
              </p:cNvPr>
              <p:cNvSpPr>
                <a:spLocks noChangeArrowheads="1"/>
              </p:cNvSpPr>
              <p:nvPr/>
            </p:nvSpPr>
            <p:spPr bwMode="auto">
              <a:xfrm>
                <a:off x="2208" y="86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2" name="Oval 263">
                <a:extLst>
                  <a:ext uri="{FF2B5EF4-FFF2-40B4-BE49-F238E27FC236}">
                    <a16:creationId xmlns:a16="http://schemas.microsoft.com/office/drawing/2014/main" id="{E5328536-91F9-64B9-2EFE-3898D085D5AB}"/>
                  </a:ext>
                </a:extLst>
              </p:cNvPr>
              <p:cNvSpPr>
                <a:spLocks noChangeArrowheads="1"/>
              </p:cNvSpPr>
              <p:nvPr/>
            </p:nvSpPr>
            <p:spPr bwMode="auto">
              <a:xfrm>
                <a:off x="1872" y="110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3" name="Oval 266">
                <a:extLst>
                  <a:ext uri="{FF2B5EF4-FFF2-40B4-BE49-F238E27FC236}">
                    <a16:creationId xmlns:a16="http://schemas.microsoft.com/office/drawing/2014/main" id="{93EA1135-95CF-F107-EFAD-71100BDE268F}"/>
                  </a:ext>
                </a:extLst>
              </p:cNvPr>
              <p:cNvSpPr>
                <a:spLocks noChangeArrowheads="1"/>
              </p:cNvSpPr>
              <p:nvPr/>
            </p:nvSpPr>
            <p:spPr bwMode="auto">
              <a:xfrm>
                <a:off x="2352" y="105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4" name="Oval 269">
                <a:extLst>
                  <a:ext uri="{FF2B5EF4-FFF2-40B4-BE49-F238E27FC236}">
                    <a16:creationId xmlns:a16="http://schemas.microsoft.com/office/drawing/2014/main" id="{6516CF40-F850-B94C-98A4-E62068196034}"/>
                  </a:ext>
                </a:extLst>
              </p:cNvPr>
              <p:cNvSpPr>
                <a:spLocks noChangeArrowheads="1"/>
              </p:cNvSpPr>
              <p:nvPr/>
            </p:nvSpPr>
            <p:spPr bwMode="auto">
              <a:xfrm>
                <a:off x="2112" y="110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5" name="Oval 272">
                <a:extLst>
                  <a:ext uri="{FF2B5EF4-FFF2-40B4-BE49-F238E27FC236}">
                    <a16:creationId xmlns:a16="http://schemas.microsoft.com/office/drawing/2014/main" id="{BACD6226-EC41-CD4D-9BBC-A98833A34588}"/>
                  </a:ext>
                </a:extLst>
              </p:cNvPr>
              <p:cNvSpPr>
                <a:spLocks noChangeArrowheads="1"/>
              </p:cNvSpPr>
              <p:nvPr/>
            </p:nvSpPr>
            <p:spPr bwMode="auto">
              <a:xfrm>
                <a:off x="2016" y="134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6" name="Oval 275">
                <a:extLst>
                  <a:ext uri="{FF2B5EF4-FFF2-40B4-BE49-F238E27FC236}">
                    <a16:creationId xmlns:a16="http://schemas.microsoft.com/office/drawing/2014/main" id="{2028749D-4BDB-12EF-4B0E-4FE3F91F31A2}"/>
                  </a:ext>
                </a:extLst>
              </p:cNvPr>
              <p:cNvSpPr>
                <a:spLocks noChangeArrowheads="1"/>
              </p:cNvSpPr>
              <p:nvPr/>
            </p:nvSpPr>
            <p:spPr bwMode="auto">
              <a:xfrm>
                <a:off x="2304" y="129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7" name="Oval 278">
                <a:extLst>
                  <a:ext uri="{FF2B5EF4-FFF2-40B4-BE49-F238E27FC236}">
                    <a16:creationId xmlns:a16="http://schemas.microsoft.com/office/drawing/2014/main" id="{BDCFA945-9857-4CB1-C3A9-A9F48784BB48}"/>
                  </a:ext>
                </a:extLst>
              </p:cNvPr>
              <p:cNvSpPr>
                <a:spLocks noChangeArrowheads="1"/>
              </p:cNvSpPr>
              <p:nvPr/>
            </p:nvSpPr>
            <p:spPr bwMode="auto">
              <a:xfrm>
                <a:off x="1968" y="864"/>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8" name="Oval 281">
                <a:extLst>
                  <a:ext uri="{FF2B5EF4-FFF2-40B4-BE49-F238E27FC236}">
                    <a16:creationId xmlns:a16="http://schemas.microsoft.com/office/drawing/2014/main" id="{B5BF0B2F-A080-BEEB-C0B4-25ABF30C0278}"/>
                  </a:ext>
                </a:extLst>
              </p:cNvPr>
              <p:cNvSpPr>
                <a:spLocks noChangeArrowheads="1"/>
              </p:cNvSpPr>
              <p:nvPr/>
            </p:nvSpPr>
            <p:spPr bwMode="auto">
              <a:xfrm>
                <a:off x="2400" y="1536"/>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89" name="Oval 284">
                <a:extLst>
                  <a:ext uri="{FF2B5EF4-FFF2-40B4-BE49-F238E27FC236}">
                    <a16:creationId xmlns:a16="http://schemas.microsoft.com/office/drawing/2014/main" id="{E4FE7092-C48F-37DF-D8E7-31B040C7F814}"/>
                  </a:ext>
                </a:extLst>
              </p:cNvPr>
              <p:cNvSpPr>
                <a:spLocks noChangeArrowheads="1"/>
              </p:cNvSpPr>
              <p:nvPr/>
            </p:nvSpPr>
            <p:spPr bwMode="auto">
              <a:xfrm>
                <a:off x="2544" y="1248"/>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3690" name="Oval 287">
                <a:extLst>
                  <a:ext uri="{FF2B5EF4-FFF2-40B4-BE49-F238E27FC236}">
                    <a16:creationId xmlns:a16="http://schemas.microsoft.com/office/drawing/2014/main" id="{2C19360D-D42D-78F0-ABFE-B539B86F7F2F}"/>
                  </a:ext>
                </a:extLst>
              </p:cNvPr>
              <p:cNvSpPr>
                <a:spLocks noChangeArrowheads="1"/>
              </p:cNvSpPr>
              <p:nvPr/>
            </p:nvSpPr>
            <p:spPr bwMode="auto">
              <a:xfrm>
                <a:off x="2640" y="1488"/>
                <a:ext cx="192" cy="192"/>
              </a:xfrm>
              <a:prstGeom prst="ellipse">
                <a:avLst/>
              </a:prstGeom>
              <a:solidFill>
                <a:srgbClr val="3366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grpSp>
      </p:grpSp>
    </p:spTree>
    <p:custDataLst>
      <p:tags r:id="rId1"/>
    </p:custDataLst>
    <p:extLst>
      <p:ext uri="{BB962C8B-B14F-4D97-AF65-F5344CB8AC3E}">
        <p14:creationId xmlns:p14="http://schemas.microsoft.com/office/powerpoint/2010/main" val="1552746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6">
            <a:extLst>
              <a:ext uri="{FF2B5EF4-FFF2-40B4-BE49-F238E27FC236}">
                <a16:creationId xmlns:a16="http://schemas.microsoft.com/office/drawing/2014/main" id="{997A1AEC-2F61-B32D-CB3A-0A0C494772B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BABE1D5-CDA8-4DA3-B279-148C72CB29C8}" type="slidenum">
              <a:rPr lang="en-US" altLang="en-US">
                <a:latin typeface="Tahoma" panose="020B0604030504040204" pitchFamily="34" charset="0"/>
              </a:rPr>
              <a:pPr/>
              <a:t>24</a:t>
            </a:fld>
            <a:endParaRPr lang="en-US" altLang="en-US">
              <a:latin typeface="Tahoma" panose="020B0604030504040204" pitchFamily="34" charset="0"/>
            </a:endParaRPr>
          </a:p>
        </p:txBody>
      </p:sp>
      <p:sp>
        <p:nvSpPr>
          <p:cNvPr id="115714" name="Rectangle 2">
            <a:extLst>
              <a:ext uri="{FF2B5EF4-FFF2-40B4-BE49-F238E27FC236}">
                <a16:creationId xmlns:a16="http://schemas.microsoft.com/office/drawing/2014/main" id="{B8124A7E-A7F8-2AD6-3DE0-388D40571428}"/>
              </a:ext>
            </a:extLst>
          </p:cNvPr>
          <p:cNvSpPr>
            <a:spLocks noGrp="1" noChangeArrowheads="1"/>
          </p:cNvSpPr>
          <p:nvPr>
            <p:ph type="title"/>
          </p:nvPr>
        </p:nvSpPr>
        <p:spPr/>
        <p:txBody>
          <a:bodyPr/>
          <a:lstStyle/>
          <a:p>
            <a:pPr eaLnBrk="1" hangingPunct="1"/>
            <a:r>
              <a:rPr lang="en-US" altLang="en-US" sz="3600"/>
              <a:t>How do I know if I could be exposed?</a:t>
            </a:r>
          </a:p>
        </p:txBody>
      </p:sp>
      <p:sp>
        <p:nvSpPr>
          <p:cNvPr id="115715" name="Rectangle 3">
            <a:extLst>
              <a:ext uri="{FF2B5EF4-FFF2-40B4-BE49-F238E27FC236}">
                <a16:creationId xmlns:a16="http://schemas.microsoft.com/office/drawing/2014/main" id="{556D3659-1533-9183-E77A-7E104F80C2E0}"/>
              </a:ext>
            </a:extLst>
          </p:cNvPr>
          <p:cNvSpPr>
            <a:spLocks noGrp="1" noChangeArrowheads="1"/>
          </p:cNvSpPr>
          <p:nvPr>
            <p:ph type="body" idx="1"/>
          </p:nvPr>
        </p:nvSpPr>
        <p:spPr>
          <a:xfrm>
            <a:off x="5334000" y="1295400"/>
            <a:ext cx="5334000" cy="5257800"/>
          </a:xfrm>
        </p:spPr>
        <p:txBody>
          <a:bodyPr/>
          <a:lstStyle/>
          <a:p>
            <a:pPr eaLnBrk="1" hangingPunct="1">
              <a:lnSpc>
                <a:spcPct val="90000"/>
              </a:lnSpc>
            </a:pPr>
            <a:r>
              <a:rPr lang="en-US" altLang="en-US" sz="2400" dirty="0"/>
              <a:t>If beryllium is used in your workplace you </a:t>
            </a:r>
            <a:r>
              <a:rPr lang="en-US" altLang="en-US" sz="2400" u="sng" dirty="0"/>
              <a:t>might</a:t>
            </a:r>
            <a:r>
              <a:rPr lang="en-US" altLang="en-US" sz="2400" dirty="0"/>
              <a:t> be exposed</a:t>
            </a:r>
          </a:p>
          <a:p>
            <a:pPr eaLnBrk="1" hangingPunct="1">
              <a:lnSpc>
                <a:spcPct val="90000"/>
              </a:lnSpc>
            </a:pPr>
            <a:r>
              <a:rPr lang="en-US" altLang="en-US" sz="2400" dirty="0"/>
              <a:t>Workers likely exposed:</a:t>
            </a:r>
          </a:p>
          <a:p>
            <a:pPr lvl="1" eaLnBrk="1" hangingPunct="1">
              <a:lnSpc>
                <a:spcPct val="90000"/>
              </a:lnSpc>
            </a:pPr>
            <a:r>
              <a:rPr lang="en-US" altLang="en-US" sz="2000" dirty="0"/>
              <a:t>Machinists</a:t>
            </a:r>
          </a:p>
          <a:p>
            <a:pPr lvl="1" eaLnBrk="1" hangingPunct="1">
              <a:lnSpc>
                <a:spcPct val="90000"/>
              </a:lnSpc>
            </a:pPr>
            <a:r>
              <a:rPr lang="en-US" altLang="en-US" sz="2000" dirty="0"/>
              <a:t>Production workers</a:t>
            </a:r>
          </a:p>
          <a:p>
            <a:pPr lvl="1" eaLnBrk="1" hangingPunct="1">
              <a:lnSpc>
                <a:spcPct val="90000"/>
              </a:lnSpc>
            </a:pPr>
            <a:r>
              <a:rPr lang="en-US" altLang="en-US" sz="2000" dirty="0"/>
              <a:t>Maintenance workers</a:t>
            </a:r>
          </a:p>
          <a:p>
            <a:pPr lvl="1" eaLnBrk="1" hangingPunct="1">
              <a:lnSpc>
                <a:spcPct val="90000"/>
              </a:lnSpc>
            </a:pPr>
            <a:r>
              <a:rPr lang="en-US" altLang="en-US" sz="2000" dirty="0"/>
              <a:t>Cleaning personnel</a:t>
            </a:r>
          </a:p>
          <a:p>
            <a:pPr lvl="1" eaLnBrk="1" hangingPunct="1">
              <a:lnSpc>
                <a:spcPct val="90000"/>
              </a:lnSpc>
            </a:pPr>
            <a:r>
              <a:rPr lang="en-US" altLang="en-US" sz="2000" dirty="0"/>
              <a:t>Laboratory</a:t>
            </a:r>
          </a:p>
          <a:p>
            <a:pPr lvl="1" eaLnBrk="1" hangingPunct="1">
              <a:lnSpc>
                <a:spcPct val="90000"/>
              </a:lnSpc>
            </a:pPr>
            <a:r>
              <a:rPr lang="en-US" altLang="en-US" sz="2000" dirty="0"/>
              <a:t>Shipping &amp; Receiving</a:t>
            </a:r>
          </a:p>
          <a:p>
            <a:pPr eaLnBrk="1" hangingPunct="1">
              <a:lnSpc>
                <a:spcPct val="90000"/>
              </a:lnSpc>
            </a:pPr>
            <a:r>
              <a:rPr lang="en-US" altLang="en-US" sz="2400" dirty="0"/>
              <a:t>Others that might be exposed:</a:t>
            </a:r>
          </a:p>
          <a:p>
            <a:pPr lvl="1" eaLnBrk="1" hangingPunct="1">
              <a:lnSpc>
                <a:spcPct val="90000"/>
              </a:lnSpc>
            </a:pPr>
            <a:r>
              <a:rPr lang="en-US" altLang="en-US" sz="2000" dirty="0"/>
              <a:t>Front office workers</a:t>
            </a:r>
          </a:p>
          <a:p>
            <a:pPr lvl="1" eaLnBrk="1" hangingPunct="1">
              <a:lnSpc>
                <a:spcPct val="90000"/>
              </a:lnSpc>
            </a:pPr>
            <a:r>
              <a:rPr lang="en-US" altLang="en-US" sz="2000" dirty="0"/>
              <a:t>Security guards</a:t>
            </a:r>
          </a:p>
          <a:p>
            <a:pPr lvl="1" eaLnBrk="1" hangingPunct="1">
              <a:lnSpc>
                <a:spcPct val="90000"/>
              </a:lnSpc>
            </a:pPr>
            <a:r>
              <a:rPr lang="en-US" altLang="en-US" sz="2000" dirty="0"/>
              <a:t>Family members of workers</a:t>
            </a:r>
          </a:p>
          <a:p>
            <a:pPr eaLnBrk="1" hangingPunct="1">
              <a:lnSpc>
                <a:spcPct val="90000"/>
              </a:lnSpc>
            </a:pPr>
            <a:endParaRPr lang="en-US" altLang="en-US" sz="2400" dirty="0"/>
          </a:p>
        </p:txBody>
      </p:sp>
      <p:pic>
        <p:nvPicPr>
          <p:cNvPr id="115716" name="Picture 7" descr="Rsrch_Female Lab">
            <a:extLst>
              <a:ext uri="{FF2B5EF4-FFF2-40B4-BE49-F238E27FC236}">
                <a16:creationId xmlns:a16="http://schemas.microsoft.com/office/drawing/2014/main" id="{BE883444-B589-0FE8-8667-FEC762C23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00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 Box 8">
            <a:extLst>
              <a:ext uri="{FF2B5EF4-FFF2-40B4-BE49-F238E27FC236}">
                <a16:creationId xmlns:a16="http://schemas.microsoft.com/office/drawing/2014/main" id="{70EAEF93-0745-D870-8D27-5403E338C753}"/>
              </a:ext>
            </a:extLst>
          </p:cNvPr>
          <p:cNvSpPr txBox="1">
            <a:spLocks noChangeArrowheads="1"/>
          </p:cNvSpPr>
          <p:nvPr/>
        </p:nvSpPr>
        <p:spPr bwMode="auto">
          <a:xfrm>
            <a:off x="2743200" y="5105400"/>
            <a:ext cx="1600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600">
                <a:latin typeface="Tahoma" panose="020B0604030504040204" pitchFamily="34" charset="0"/>
              </a:rPr>
              <a:t>Photo by National Jewish Health</a:t>
            </a:r>
          </a:p>
        </p:txBody>
      </p:sp>
    </p:spTree>
    <p:custDataLst>
      <p:tags r:id="rId1"/>
    </p:custDataLst>
    <p:extLst>
      <p:ext uri="{BB962C8B-B14F-4D97-AF65-F5344CB8AC3E}">
        <p14:creationId xmlns:p14="http://schemas.microsoft.com/office/powerpoint/2010/main" val="1392147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6">
            <a:extLst>
              <a:ext uri="{FF2B5EF4-FFF2-40B4-BE49-F238E27FC236}">
                <a16:creationId xmlns:a16="http://schemas.microsoft.com/office/drawing/2014/main" id="{B2B69483-63A4-CA68-2CBE-894C8BDFC6F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EE93F01-7A24-418D-BFD6-8AB77032D88D}" type="slidenum">
              <a:rPr lang="en-US" altLang="en-US">
                <a:latin typeface="Tahoma" panose="020B0604030504040204" pitchFamily="34" charset="0"/>
              </a:rPr>
              <a:pPr/>
              <a:t>25</a:t>
            </a:fld>
            <a:endParaRPr lang="en-US" altLang="en-US">
              <a:latin typeface="Tahoma" panose="020B0604030504040204" pitchFamily="34" charset="0"/>
            </a:endParaRPr>
          </a:p>
        </p:txBody>
      </p:sp>
      <p:sp>
        <p:nvSpPr>
          <p:cNvPr id="117762" name="Rectangle 2">
            <a:extLst>
              <a:ext uri="{FF2B5EF4-FFF2-40B4-BE49-F238E27FC236}">
                <a16:creationId xmlns:a16="http://schemas.microsoft.com/office/drawing/2014/main" id="{96D2504A-9F98-813E-63D7-84436BAF731E}"/>
              </a:ext>
            </a:extLst>
          </p:cNvPr>
          <p:cNvSpPr>
            <a:spLocks noGrp="1" noChangeArrowheads="1"/>
          </p:cNvSpPr>
          <p:nvPr>
            <p:ph type="title"/>
          </p:nvPr>
        </p:nvSpPr>
        <p:spPr/>
        <p:txBody>
          <a:bodyPr/>
          <a:lstStyle/>
          <a:p>
            <a:pPr eaLnBrk="1" hangingPunct="1"/>
            <a:r>
              <a:rPr lang="en-US" altLang="en-US"/>
              <a:t>How is beryllium measured?</a:t>
            </a:r>
          </a:p>
        </p:txBody>
      </p:sp>
      <p:sp>
        <p:nvSpPr>
          <p:cNvPr id="117763" name="Rectangle 3">
            <a:extLst>
              <a:ext uri="{FF2B5EF4-FFF2-40B4-BE49-F238E27FC236}">
                <a16:creationId xmlns:a16="http://schemas.microsoft.com/office/drawing/2014/main" id="{C785AC4E-0640-0764-C1AD-FF80DBD3AD38}"/>
              </a:ext>
            </a:extLst>
          </p:cNvPr>
          <p:cNvSpPr>
            <a:spLocks noGrp="1" noChangeArrowheads="1"/>
          </p:cNvSpPr>
          <p:nvPr>
            <p:ph type="body" idx="1"/>
          </p:nvPr>
        </p:nvSpPr>
        <p:spPr>
          <a:xfrm>
            <a:off x="1828800" y="1219200"/>
            <a:ext cx="5029200" cy="5181600"/>
          </a:xfrm>
        </p:spPr>
        <p:txBody>
          <a:bodyPr/>
          <a:lstStyle/>
          <a:p>
            <a:pPr eaLnBrk="1" hangingPunct="1">
              <a:lnSpc>
                <a:spcPct val="90000"/>
              </a:lnSpc>
            </a:pPr>
            <a:r>
              <a:rPr lang="en-US" altLang="en-US" sz="2800"/>
              <a:t>Air samples </a:t>
            </a:r>
            <a:r>
              <a:rPr lang="en-US" altLang="en-US" sz="2800">
                <a:cs typeface="Tahoma" panose="020B0604030504040204" pitchFamily="34" charset="0"/>
              </a:rPr>
              <a:t> </a:t>
            </a:r>
            <a:endParaRPr lang="en-US" altLang="en-US" sz="2800"/>
          </a:p>
          <a:p>
            <a:pPr lvl="1" eaLnBrk="1" hangingPunct="1">
              <a:lnSpc>
                <a:spcPct val="90000"/>
              </a:lnSpc>
            </a:pPr>
            <a:r>
              <a:rPr lang="en-US" altLang="en-US" sz="2400"/>
              <a:t>Measure the amount of beryllium in air</a:t>
            </a:r>
            <a:endParaRPr lang="en-US" altLang="en-US" sz="2400">
              <a:cs typeface="Tahoma" panose="020B0604030504040204" pitchFamily="34" charset="0"/>
            </a:endParaRPr>
          </a:p>
          <a:p>
            <a:pPr lvl="1" eaLnBrk="1" hangingPunct="1">
              <a:lnSpc>
                <a:spcPct val="90000"/>
              </a:lnSpc>
            </a:pPr>
            <a:r>
              <a:rPr lang="en-US" altLang="en-US" sz="2400"/>
              <a:t>Estimate the amount a worker might inhale into their lungs</a:t>
            </a:r>
          </a:p>
          <a:p>
            <a:pPr lvl="1" eaLnBrk="1" hangingPunct="1">
              <a:lnSpc>
                <a:spcPct val="90000"/>
              </a:lnSpc>
            </a:pPr>
            <a:r>
              <a:rPr lang="en-US" altLang="en-US" sz="2400"/>
              <a:t>Different types of air samples:</a:t>
            </a:r>
          </a:p>
          <a:p>
            <a:pPr lvl="2" eaLnBrk="1" hangingPunct="1">
              <a:lnSpc>
                <a:spcPct val="90000"/>
              </a:lnSpc>
            </a:pPr>
            <a:r>
              <a:rPr lang="en-US" altLang="en-US" sz="2000"/>
              <a:t>Personal samples</a:t>
            </a:r>
          </a:p>
          <a:p>
            <a:pPr lvl="2" eaLnBrk="1" hangingPunct="1">
              <a:lnSpc>
                <a:spcPct val="90000"/>
              </a:lnSpc>
            </a:pPr>
            <a:r>
              <a:rPr lang="en-US" altLang="en-US" sz="2000"/>
              <a:t>Area samples</a:t>
            </a:r>
          </a:p>
          <a:p>
            <a:pPr eaLnBrk="1" hangingPunct="1">
              <a:lnSpc>
                <a:spcPct val="90000"/>
              </a:lnSpc>
            </a:pPr>
            <a:r>
              <a:rPr lang="en-US" altLang="en-US" sz="2800"/>
              <a:t>Surface or Wipe Samples </a:t>
            </a:r>
            <a:r>
              <a:rPr lang="en-US" altLang="en-US" sz="2800">
                <a:cs typeface="Tahoma" panose="020B0604030504040204" pitchFamily="34" charset="0"/>
              </a:rPr>
              <a:t> </a:t>
            </a:r>
            <a:endParaRPr lang="en-US" altLang="en-US" sz="2800"/>
          </a:p>
          <a:p>
            <a:pPr lvl="1" eaLnBrk="1" hangingPunct="1">
              <a:lnSpc>
                <a:spcPct val="90000"/>
              </a:lnSpc>
            </a:pPr>
            <a:r>
              <a:rPr lang="en-US" altLang="en-US" sz="2400"/>
              <a:t>Measure the amount of beryllium on a surface</a:t>
            </a:r>
          </a:p>
          <a:p>
            <a:pPr lvl="1" eaLnBrk="1" hangingPunct="1">
              <a:lnSpc>
                <a:spcPct val="90000"/>
              </a:lnSpc>
            </a:pPr>
            <a:r>
              <a:rPr lang="en-US" altLang="en-US" sz="2400"/>
              <a:t>No consistent relationship to airborne beryllium exposure</a:t>
            </a:r>
          </a:p>
        </p:txBody>
      </p:sp>
      <p:sp>
        <p:nvSpPr>
          <p:cNvPr id="117764" name="Text Box 8">
            <a:extLst>
              <a:ext uri="{FF2B5EF4-FFF2-40B4-BE49-F238E27FC236}">
                <a16:creationId xmlns:a16="http://schemas.microsoft.com/office/drawing/2014/main" id="{A25B4B4B-CFA7-6688-BC3D-399563125B7C}"/>
              </a:ext>
            </a:extLst>
          </p:cNvPr>
          <p:cNvSpPr txBox="1">
            <a:spLocks noChangeArrowheads="1"/>
          </p:cNvSpPr>
          <p:nvPr/>
        </p:nvSpPr>
        <p:spPr bwMode="auto">
          <a:xfrm>
            <a:off x="8305800" y="3657600"/>
            <a:ext cx="1447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600">
                <a:latin typeface="Tahoma" panose="020B0604030504040204" pitchFamily="34" charset="0"/>
              </a:rPr>
              <a:t>Photo by National Jewish Health</a:t>
            </a:r>
          </a:p>
        </p:txBody>
      </p:sp>
      <p:pic>
        <p:nvPicPr>
          <p:cNvPr id="117765" name="Picture 8" descr="IMG_0011">
            <a:extLst>
              <a:ext uri="{FF2B5EF4-FFF2-40B4-BE49-F238E27FC236}">
                <a16:creationId xmlns:a16="http://schemas.microsoft.com/office/drawing/2014/main" id="{9677AB40-89EC-8E04-7D1F-70D51E140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066801"/>
            <a:ext cx="22098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9" descr="IMG_0022">
            <a:extLst>
              <a:ext uri="{FF2B5EF4-FFF2-40B4-BE49-F238E27FC236}">
                <a16:creationId xmlns:a16="http://schemas.microsoft.com/office/drawing/2014/main" id="{8DF55B38-4788-8CCC-068E-817358E8D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3962400"/>
            <a:ext cx="26670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 Box 8">
            <a:extLst>
              <a:ext uri="{FF2B5EF4-FFF2-40B4-BE49-F238E27FC236}">
                <a16:creationId xmlns:a16="http://schemas.microsoft.com/office/drawing/2014/main" id="{7BF6B5AD-46F3-4622-9557-99914BA7D1F1}"/>
              </a:ext>
            </a:extLst>
          </p:cNvPr>
          <p:cNvSpPr txBox="1">
            <a:spLocks noChangeArrowheads="1"/>
          </p:cNvSpPr>
          <p:nvPr/>
        </p:nvSpPr>
        <p:spPr bwMode="auto">
          <a:xfrm>
            <a:off x="8458200" y="6553200"/>
            <a:ext cx="1447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600">
                <a:latin typeface="Tahoma" panose="020B0604030504040204" pitchFamily="34" charset="0"/>
              </a:rPr>
              <a:t>Photo by National Jewish Health</a:t>
            </a:r>
          </a:p>
        </p:txBody>
      </p:sp>
    </p:spTree>
    <p:custDataLst>
      <p:tags r:id="rId1"/>
    </p:custDataLst>
    <p:extLst>
      <p:ext uri="{BB962C8B-B14F-4D97-AF65-F5344CB8AC3E}">
        <p14:creationId xmlns:p14="http://schemas.microsoft.com/office/powerpoint/2010/main" val="1616877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6">
            <a:extLst>
              <a:ext uri="{FF2B5EF4-FFF2-40B4-BE49-F238E27FC236}">
                <a16:creationId xmlns:a16="http://schemas.microsoft.com/office/drawing/2014/main" id="{2D2E7CC2-5D4D-51BA-A76D-DB0E5F2B771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688A2A0-702E-41C5-A7FE-A525EE660496}" type="slidenum">
              <a:rPr lang="en-US" altLang="en-US">
                <a:latin typeface="Tahoma" panose="020B0604030504040204" pitchFamily="34" charset="0"/>
              </a:rPr>
              <a:pPr/>
              <a:t>26</a:t>
            </a:fld>
            <a:endParaRPr lang="en-US" altLang="en-US">
              <a:latin typeface="Tahoma" panose="020B0604030504040204" pitchFamily="34" charset="0"/>
            </a:endParaRPr>
          </a:p>
        </p:txBody>
      </p:sp>
      <p:sp>
        <p:nvSpPr>
          <p:cNvPr id="119810" name="Rectangle 2">
            <a:extLst>
              <a:ext uri="{FF2B5EF4-FFF2-40B4-BE49-F238E27FC236}">
                <a16:creationId xmlns:a16="http://schemas.microsoft.com/office/drawing/2014/main" id="{99D71530-D5BA-1F2D-2FB5-683683210CBE}"/>
              </a:ext>
            </a:extLst>
          </p:cNvPr>
          <p:cNvSpPr>
            <a:spLocks noGrp="1" noChangeArrowheads="1"/>
          </p:cNvSpPr>
          <p:nvPr>
            <p:ph type="title"/>
          </p:nvPr>
        </p:nvSpPr>
        <p:spPr/>
        <p:txBody>
          <a:bodyPr/>
          <a:lstStyle/>
          <a:p>
            <a:pPr eaLnBrk="1" hangingPunct="1"/>
            <a:r>
              <a:rPr lang="en-US" altLang="en-US" sz="4000">
                <a:solidFill>
                  <a:schemeClr val="tx2"/>
                </a:solidFill>
              </a:rPr>
              <a:t>How is beryllium exposure measured?</a:t>
            </a:r>
          </a:p>
        </p:txBody>
      </p:sp>
      <p:sp>
        <p:nvSpPr>
          <p:cNvPr id="119811" name="Rectangle 3">
            <a:extLst>
              <a:ext uri="{FF2B5EF4-FFF2-40B4-BE49-F238E27FC236}">
                <a16:creationId xmlns:a16="http://schemas.microsoft.com/office/drawing/2014/main" id="{B9B44E15-406A-2EC0-6388-2F9E54EBA57F}"/>
              </a:ext>
            </a:extLst>
          </p:cNvPr>
          <p:cNvSpPr>
            <a:spLocks noGrp="1" noChangeArrowheads="1"/>
          </p:cNvSpPr>
          <p:nvPr>
            <p:ph type="body" sz="half" idx="3"/>
          </p:nvPr>
        </p:nvSpPr>
        <p:spPr>
          <a:xfrm>
            <a:off x="5029200" y="1752600"/>
            <a:ext cx="5638800" cy="3962400"/>
          </a:xfrm>
        </p:spPr>
        <p:txBody>
          <a:bodyPr/>
          <a:lstStyle/>
          <a:p>
            <a:pPr eaLnBrk="1" hangingPunct="1"/>
            <a:r>
              <a:rPr lang="en-US" altLang="en-US" sz="2400"/>
              <a:t>Personal samples measure </a:t>
            </a:r>
            <a:r>
              <a:rPr lang="en-US" altLang="en-US" sz="2400" u="sng">
                <a:solidFill>
                  <a:srgbClr val="FF0000"/>
                </a:solidFill>
              </a:rPr>
              <a:t>exposure</a:t>
            </a:r>
          </a:p>
          <a:p>
            <a:pPr lvl="1" eaLnBrk="1" hangingPunct="1">
              <a:lnSpc>
                <a:spcPct val="90000"/>
              </a:lnSpc>
            </a:pPr>
            <a:r>
              <a:rPr lang="en-US" altLang="en-US" sz="2000"/>
              <a:t>Workers wear sampling pump for </a:t>
            </a:r>
            <a:r>
              <a:rPr lang="en-US" altLang="en-US" sz="2000" u="sng"/>
              <a:t>entire</a:t>
            </a:r>
            <a:r>
              <a:rPr lang="en-US" altLang="en-US" sz="2000"/>
              <a:t> work shift</a:t>
            </a:r>
          </a:p>
          <a:p>
            <a:pPr lvl="1" eaLnBrk="1" hangingPunct="1">
              <a:lnSpc>
                <a:spcPct val="90000"/>
              </a:lnSpc>
            </a:pPr>
            <a:r>
              <a:rPr lang="en-US" altLang="en-US" sz="2000"/>
              <a:t>Best estimate of worker exposure</a:t>
            </a:r>
          </a:p>
          <a:p>
            <a:pPr lvl="1" eaLnBrk="1" hangingPunct="1">
              <a:lnSpc>
                <a:spcPct val="90000"/>
              </a:lnSpc>
            </a:pPr>
            <a:r>
              <a:rPr lang="en-US" altLang="en-US" sz="2000"/>
              <a:t>Meets OSHA requirements</a:t>
            </a:r>
          </a:p>
          <a:p>
            <a:pPr eaLnBrk="1" hangingPunct="1"/>
            <a:r>
              <a:rPr lang="en-US" altLang="en-US" sz="2400"/>
              <a:t>Area samples: Sampler placed in work area</a:t>
            </a:r>
          </a:p>
          <a:p>
            <a:pPr lvl="1" eaLnBrk="1" hangingPunct="1"/>
            <a:r>
              <a:rPr lang="en-US" altLang="en-US" sz="2000"/>
              <a:t>Measure air levels in non-beryllium areas</a:t>
            </a:r>
          </a:p>
          <a:p>
            <a:pPr lvl="1" eaLnBrk="1" hangingPunct="1"/>
            <a:r>
              <a:rPr lang="en-US" altLang="en-US" sz="2000"/>
              <a:t>Check control measures</a:t>
            </a:r>
          </a:p>
          <a:p>
            <a:pPr lvl="1" eaLnBrk="1" hangingPunct="1"/>
            <a:r>
              <a:rPr lang="en-US" altLang="en-US" sz="2000">
                <a:solidFill>
                  <a:srgbClr val="FF3300"/>
                </a:solidFill>
              </a:rPr>
              <a:t>Area samples DO NOT measure worker exposure</a:t>
            </a:r>
          </a:p>
        </p:txBody>
      </p:sp>
      <p:pic>
        <p:nvPicPr>
          <p:cNvPr id="119812" name="Picture 6" descr="IMG_0013">
            <a:extLst>
              <a:ext uri="{FF2B5EF4-FFF2-40B4-BE49-F238E27FC236}">
                <a16:creationId xmlns:a16="http://schemas.microsoft.com/office/drawing/2014/main" id="{E056D7A0-7759-885A-C410-78C976FA0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19200"/>
            <a:ext cx="21336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8">
            <a:extLst>
              <a:ext uri="{FF2B5EF4-FFF2-40B4-BE49-F238E27FC236}">
                <a16:creationId xmlns:a16="http://schemas.microsoft.com/office/drawing/2014/main" id="{CB0FFC1C-33CA-80C5-ED45-CF4C0442FA1B}"/>
              </a:ext>
            </a:extLst>
          </p:cNvPr>
          <p:cNvSpPr txBox="1">
            <a:spLocks noChangeArrowheads="1"/>
          </p:cNvSpPr>
          <p:nvPr/>
        </p:nvSpPr>
        <p:spPr bwMode="auto">
          <a:xfrm>
            <a:off x="2133600" y="4724400"/>
            <a:ext cx="1447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600">
                <a:latin typeface="Tahoma" panose="020B0604030504040204" pitchFamily="34" charset="0"/>
              </a:rPr>
              <a:t>Photos by National Jewish Health</a:t>
            </a:r>
          </a:p>
        </p:txBody>
      </p:sp>
      <p:pic>
        <p:nvPicPr>
          <p:cNvPr id="119814" name="Picture 8" descr="IMG_0011">
            <a:extLst>
              <a:ext uri="{FF2B5EF4-FFF2-40B4-BE49-F238E27FC236}">
                <a16:creationId xmlns:a16="http://schemas.microsoft.com/office/drawing/2014/main" id="{A12EE297-240D-680E-B382-76B077111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953000"/>
            <a:ext cx="14478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FF43818A-EDDE-1634-D4DA-6DEA1383C548}"/>
              </a:ext>
            </a:extLst>
          </p:cNvPr>
          <p:cNvGrpSpPr>
            <a:grpSpLocks/>
          </p:cNvGrpSpPr>
          <p:nvPr/>
        </p:nvGrpSpPr>
        <p:grpSpPr bwMode="auto">
          <a:xfrm>
            <a:off x="3352800" y="3124200"/>
            <a:ext cx="2057400" cy="1200150"/>
            <a:chOff x="1828800" y="3124200"/>
            <a:chExt cx="2057400" cy="1200329"/>
          </a:xfrm>
        </p:grpSpPr>
        <p:cxnSp>
          <p:nvCxnSpPr>
            <p:cNvPr id="9" name="Straight Arrow Connector 8">
              <a:extLst>
                <a:ext uri="{FF2B5EF4-FFF2-40B4-BE49-F238E27FC236}">
                  <a16:creationId xmlns:a16="http://schemas.microsoft.com/office/drawing/2014/main" id="{E3A99B11-35B8-DE3F-62CB-F98328C41728}"/>
                </a:ext>
              </a:extLst>
            </p:cNvPr>
            <p:cNvCxnSpPr/>
            <p:nvPr/>
          </p:nvCxnSpPr>
          <p:spPr>
            <a:xfrm rot="10800000" flipV="1">
              <a:off x="1828800" y="3581468"/>
              <a:ext cx="533400" cy="152423"/>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19823" name="TextBox 10">
              <a:extLst>
                <a:ext uri="{FF2B5EF4-FFF2-40B4-BE49-F238E27FC236}">
                  <a16:creationId xmlns:a16="http://schemas.microsoft.com/office/drawing/2014/main" id="{1ABB9A67-8D1F-4835-FDC0-B7A87F10D9C7}"/>
                </a:ext>
              </a:extLst>
            </p:cNvPr>
            <p:cNvSpPr txBox="1">
              <a:spLocks noChangeArrowheads="1"/>
            </p:cNvSpPr>
            <p:nvPr/>
          </p:nvSpPr>
          <p:spPr bwMode="auto">
            <a:xfrm>
              <a:off x="2438400" y="3124200"/>
              <a:ext cx="1447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Worker “wears” sampling pump</a:t>
              </a:r>
            </a:p>
          </p:txBody>
        </p:sp>
      </p:grpSp>
      <p:grpSp>
        <p:nvGrpSpPr>
          <p:cNvPr id="17" name="Group 16">
            <a:extLst>
              <a:ext uri="{FF2B5EF4-FFF2-40B4-BE49-F238E27FC236}">
                <a16:creationId xmlns:a16="http://schemas.microsoft.com/office/drawing/2014/main" id="{62B0675A-D4DB-2E21-17D1-2DD05751B8F5}"/>
              </a:ext>
            </a:extLst>
          </p:cNvPr>
          <p:cNvGrpSpPr>
            <a:grpSpLocks/>
          </p:cNvGrpSpPr>
          <p:nvPr/>
        </p:nvGrpSpPr>
        <p:grpSpPr bwMode="auto">
          <a:xfrm>
            <a:off x="3276600" y="1143001"/>
            <a:ext cx="2209800" cy="923925"/>
            <a:chOff x="1752600" y="1143000"/>
            <a:chExt cx="2209800" cy="923330"/>
          </a:xfrm>
        </p:grpSpPr>
        <p:cxnSp>
          <p:nvCxnSpPr>
            <p:cNvPr id="12" name="Straight Arrow Connector 11">
              <a:extLst>
                <a:ext uri="{FF2B5EF4-FFF2-40B4-BE49-F238E27FC236}">
                  <a16:creationId xmlns:a16="http://schemas.microsoft.com/office/drawing/2014/main" id="{582DC958-D0F7-D846-9364-EC4C57C1F226}"/>
                </a:ext>
              </a:extLst>
            </p:cNvPr>
            <p:cNvCxnSpPr/>
            <p:nvPr/>
          </p:nvCxnSpPr>
          <p:spPr>
            <a:xfrm rot="10800000" flipV="1">
              <a:off x="1752600" y="1676056"/>
              <a:ext cx="533400" cy="152302"/>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19821" name="TextBox 12">
              <a:extLst>
                <a:ext uri="{FF2B5EF4-FFF2-40B4-BE49-F238E27FC236}">
                  <a16:creationId xmlns:a16="http://schemas.microsoft.com/office/drawing/2014/main" id="{13D07F2D-00AA-5BAD-215E-B147CFDF7F13}"/>
                </a:ext>
              </a:extLst>
            </p:cNvPr>
            <p:cNvSpPr txBox="1">
              <a:spLocks noChangeArrowheads="1"/>
            </p:cNvSpPr>
            <p:nvPr/>
          </p:nvSpPr>
          <p:spPr bwMode="auto">
            <a:xfrm>
              <a:off x="2438400" y="1143000"/>
              <a:ext cx="152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Filter in “breathing zone”</a:t>
              </a:r>
            </a:p>
          </p:txBody>
        </p:sp>
      </p:grpSp>
      <p:grpSp>
        <p:nvGrpSpPr>
          <p:cNvPr id="18" name="Group 17">
            <a:extLst>
              <a:ext uri="{FF2B5EF4-FFF2-40B4-BE49-F238E27FC236}">
                <a16:creationId xmlns:a16="http://schemas.microsoft.com/office/drawing/2014/main" id="{92C8411D-5B5F-73D6-4A7D-DC7DDE0C65BD}"/>
              </a:ext>
            </a:extLst>
          </p:cNvPr>
          <p:cNvGrpSpPr>
            <a:grpSpLocks/>
          </p:cNvGrpSpPr>
          <p:nvPr/>
        </p:nvGrpSpPr>
        <p:grpSpPr bwMode="auto">
          <a:xfrm>
            <a:off x="2895600" y="5715001"/>
            <a:ext cx="3124200" cy="923925"/>
            <a:chOff x="1371600" y="5715000"/>
            <a:chExt cx="3124200" cy="923330"/>
          </a:xfrm>
        </p:grpSpPr>
        <p:cxnSp>
          <p:nvCxnSpPr>
            <p:cNvPr id="14" name="Straight Arrow Connector 13">
              <a:extLst>
                <a:ext uri="{FF2B5EF4-FFF2-40B4-BE49-F238E27FC236}">
                  <a16:creationId xmlns:a16="http://schemas.microsoft.com/office/drawing/2014/main" id="{2AF95D51-8188-953B-A273-38945DF5B288}"/>
                </a:ext>
              </a:extLst>
            </p:cNvPr>
            <p:cNvCxnSpPr/>
            <p:nvPr/>
          </p:nvCxnSpPr>
          <p:spPr>
            <a:xfrm rot="10800000" flipV="1">
              <a:off x="1371600" y="6324207"/>
              <a:ext cx="533400" cy="152302"/>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19819" name="TextBox 14">
              <a:extLst>
                <a:ext uri="{FF2B5EF4-FFF2-40B4-BE49-F238E27FC236}">
                  <a16:creationId xmlns:a16="http://schemas.microsoft.com/office/drawing/2014/main" id="{A1C34B50-77C5-7714-3389-EE936D47D30D}"/>
                </a:ext>
              </a:extLst>
            </p:cNvPr>
            <p:cNvSpPr txBox="1">
              <a:spLocks noChangeArrowheads="1"/>
            </p:cNvSpPr>
            <p:nvPr/>
          </p:nvSpPr>
          <p:spPr bwMode="auto">
            <a:xfrm>
              <a:off x="2057400" y="5715000"/>
              <a:ext cx="2438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Beryllium collected on filter and tested by laboratory</a:t>
              </a:r>
            </a:p>
          </p:txBody>
        </p:sp>
      </p:grpSp>
    </p:spTree>
    <p:custDataLst>
      <p:tags r:id="rId1"/>
    </p:custDataLst>
    <p:extLst>
      <p:ext uri="{BB962C8B-B14F-4D97-AF65-F5344CB8AC3E}">
        <p14:creationId xmlns:p14="http://schemas.microsoft.com/office/powerpoint/2010/main" val="2491384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a:extLst>
              <a:ext uri="{FF2B5EF4-FFF2-40B4-BE49-F238E27FC236}">
                <a16:creationId xmlns:a16="http://schemas.microsoft.com/office/drawing/2014/main" id="{B1B8BA0A-F95A-8C2E-D6E8-3ABC57E1C7E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0ADF526-389B-4CDE-B818-71925B62026F}" type="slidenum">
              <a:rPr lang="en-US" altLang="en-US">
                <a:latin typeface="Tahoma" panose="020B0604030504040204" pitchFamily="34" charset="0"/>
              </a:rPr>
              <a:pPr/>
              <a:t>27</a:t>
            </a:fld>
            <a:endParaRPr lang="en-US" altLang="en-US">
              <a:latin typeface="Tahoma" panose="020B0604030504040204" pitchFamily="34" charset="0"/>
            </a:endParaRPr>
          </a:p>
        </p:txBody>
      </p:sp>
      <p:sp>
        <p:nvSpPr>
          <p:cNvPr id="123906" name="Rectangle 2">
            <a:extLst>
              <a:ext uri="{FF2B5EF4-FFF2-40B4-BE49-F238E27FC236}">
                <a16:creationId xmlns:a16="http://schemas.microsoft.com/office/drawing/2014/main" id="{929F8A13-930B-AF8B-3011-6969B7AE96D0}"/>
              </a:ext>
            </a:extLst>
          </p:cNvPr>
          <p:cNvSpPr>
            <a:spLocks noGrp="1" noChangeArrowheads="1"/>
          </p:cNvSpPr>
          <p:nvPr>
            <p:ph type="title"/>
          </p:nvPr>
        </p:nvSpPr>
        <p:spPr>
          <a:xfrm>
            <a:off x="1752600" y="0"/>
            <a:ext cx="8915400" cy="1143000"/>
          </a:xfrm>
        </p:spPr>
        <p:txBody>
          <a:bodyPr/>
          <a:lstStyle/>
          <a:p>
            <a:pPr eaLnBrk="1" hangingPunct="1"/>
            <a:r>
              <a:rPr lang="en-US" altLang="en-US" sz="3600" dirty="0"/>
              <a:t>Does chemical form of beryllium matter?</a:t>
            </a:r>
          </a:p>
        </p:txBody>
      </p:sp>
      <p:sp>
        <p:nvSpPr>
          <p:cNvPr id="123907" name="Rectangle 3">
            <a:extLst>
              <a:ext uri="{FF2B5EF4-FFF2-40B4-BE49-F238E27FC236}">
                <a16:creationId xmlns:a16="http://schemas.microsoft.com/office/drawing/2014/main" id="{D28C4187-51EB-47D6-9BE7-0996B7DCC075}"/>
              </a:ext>
            </a:extLst>
          </p:cNvPr>
          <p:cNvSpPr>
            <a:spLocks noGrp="1" noChangeArrowheads="1"/>
          </p:cNvSpPr>
          <p:nvPr>
            <p:ph type="body" idx="1"/>
          </p:nvPr>
        </p:nvSpPr>
        <p:spPr>
          <a:xfrm>
            <a:off x="5638800" y="1447800"/>
            <a:ext cx="5029200" cy="4114800"/>
          </a:xfrm>
        </p:spPr>
        <p:txBody>
          <a:bodyPr/>
          <a:lstStyle/>
          <a:p>
            <a:pPr eaLnBrk="1" hangingPunct="1">
              <a:lnSpc>
                <a:spcPct val="90000"/>
              </a:lnSpc>
            </a:pPr>
            <a:r>
              <a:rPr lang="en-US" altLang="en-US" sz="2400"/>
              <a:t>No known differences in CBD risk</a:t>
            </a:r>
          </a:p>
          <a:p>
            <a:pPr lvl="1" eaLnBrk="1" hangingPunct="1">
              <a:lnSpc>
                <a:spcPct val="90000"/>
              </a:lnSpc>
            </a:pPr>
            <a:r>
              <a:rPr lang="en-US" altLang="en-US" sz="2000"/>
              <a:t>Pure beryllium metal</a:t>
            </a:r>
          </a:p>
          <a:p>
            <a:pPr lvl="1" eaLnBrk="1" hangingPunct="1">
              <a:lnSpc>
                <a:spcPct val="90000"/>
              </a:lnSpc>
            </a:pPr>
            <a:r>
              <a:rPr lang="en-US" altLang="en-US" sz="2000"/>
              <a:t>Beryllium alloys</a:t>
            </a:r>
          </a:p>
          <a:p>
            <a:pPr lvl="2" eaLnBrk="1" hangingPunct="1">
              <a:lnSpc>
                <a:spcPct val="90000"/>
              </a:lnSpc>
            </a:pPr>
            <a:r>
              <a:rPr lang="en-US" altLang="en-US" sz="1600"/>
              <a:t>Beryllium copper, AlBeMet</a:t>
            </a:r>
          </a:p>
          <a:p>
            <a:pPr lvl="1" eaLnBrk="1" hangingPunct="1">
              <a:lnSpc>
                <a:spcPct val="90000"/>
              </a:lnSpc>
            </a:pPr>
            <a:r>
              <a:rPr lang="en-US" altLang="en-US" sz="2000"/>
              <a:t>Beryllium composites (E-materials)</a:t>
            </a:r>
            <a:endParaRPr lang="en-US" altLang="en-US" sz="2400"/>
          </a:p>
          <a:p>
            <a:pPr eaLnBrk="1" hangingPunct="1">
              <a:lnSpc>
                <a:spcPct val="90000"/>
              </a:lnSpc>
            </a:pPr>
            <a:r>
              <a:rPr lang="en-US" altLang="en-US" sz="2400"/>
              <a:t>Possibly lower CBD risk</a:t>
            </a:r>
          </a:p>
          <a:p>
            <a:pPr lvl="1" eaLnBrk="1" hangingPunct="1">
              <a:lnSpc>
                <a:spcPct val="90000"/>
              </a:lnSpc>
            </a:pPr>
            <a:r>
              <a:rPr lang="en-US" altLang="en-US" sz="2000"/>
              <a:t>Beryllium silicates </a:t>
            </a:r>
          </a:p>
          <a:p>
            <a:pPr lvl="2" eaLnBrk="1" hangingPunct="1">
              <a:lnSpc>
                <a:spcPct val="90000"/>
              </a:lnSpc>
            </a:pPr>
            <a:r>
              <a:rPr lang="en-US" altLang="en-US" sz="1600"/>
              <a:t>Beryllium in soil and rocks</a:t>
            </a:r>
          </a:p>
          <a:p>
            <a:pPr lvl="1" eaLnBrk="1" hangingPunct="1">
              <a:lnSpc>
                <a:spcPct val="90000"/>
              </a:lnSpc>
            </a:pPr>
            <a:r>
              <a:rPr lang="en-US" altLang="en-US" sz="2000"/>
              <a:t>Soluble beryllium (salts)</a:t>
            </a:r>
          </a:p>
          <a:p>
            <a:pPr lvl="2" eaLnBrk="1" hangingPunct="1">
              <a:lnSpc>
                <a:spcPct val="90000"/>
              </a:lnSpc>
            </a:pPr>
            <a:r>
              <a:rPr lang="en-US" altLang="en-US" sz="1600"/>
              <a:t>Beryllium fluorides and sulfates</a:t>
            </a:r>
          </a:p>
          <a:p>
            <a:pPr eaLnBrk="1" hangingPunct="1">
              <a:lnSpc>
                <a:spcPct val="90000"/>
              </a:lnSpc>
            </a:pPr>
            <a:r>
              <a:rPr lang="en-US" altLang="en-US" sz="2400"/>
              <a:t>Possibly higher CBD risk</a:t>
            </a:r>
          </a:p>
          <a:p>
            <a:pPr lvl="1" eaLnBrk="1" hangingPunct="1">
              <a:lnSpc>
                <a:spcPct val="90000"/>
              </a:lnSpc>
            </a:pPr>
            <a:r>
              <a:rPr lang="en-US" altLang="en-US" sz="2000"/>
              <a:t>Beryllium ceramic</a:t>
            </a:r>
          </a:p>
          <a:p>
            <a:pPr lvl="1" eaLnBrk="1" hangingPunct="1">
              <a:lnSpc>
                <a:spcPct val="90000"/>
              </a:lnSpc>
            </a:pPr>
            <a:r>
              <a:rPr lang="en-US" altLang="en-US" sz="2000"/>
              <a:t>Beryllium oxide</a:t>
            </a:r>
          </a:p>
          <a:p>
            <a:pPr lvl="1" eaLnBrk="1" hangingPunct="1">
              <a:lnSpc>
                <a:spcPct val="90000"/>
              </a:lnSpc>
            </a:pPr>
            <a:endParaRPr lang="en-US" altLang="en-US" sz="2000"/>
          </a:p>
        </p:txBody>
      </p:sp>
      <p:pic>
        <p:nvPicPr>
          <p:cNvPr id="123908" name="Picture 9" descr="CrustBreak2.jpg">
            <a:extLst>
              <a:ext uri="{FF2B5EF4-FFF2-40B4-BE49-F238E27FC236}">
                <a16:creationId xmlns:a16="http://schemas.microsoft.com/office/drawing/2014/main" id="{0453F399-E21C-57AB-4EA5-32EF91BD85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962400"/>
            <a:ext cx="3505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10" descr="DSC03253_WithSleeve.JPG">
            <a:extLst>
              <a:ext uri="{FF2B5EF4-FFF2-40B4-BE49-F238E27FC236}">
                <a16:creationId xmlns:a16="http://schemas.microsoft.com/office/drawing/2014/main" id="{16BB313E-4F69-D857-0BF5-1264EE4A58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1430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6">
            <a:extLst>
              <a:ext uri="{FF2B5EF4-FFF2-40B4-BE49-F238E27FC236}">
                <a16:creationId xmlns:a16="http://schemas.microsoft.com/office/drawing/2014/main" id="{7C10A40F-5195-D9F0-3FD4-00BDD7A57FE4}"/>
              </a:ext>
            </a:extLst>
          </p:cNvPr>
          <p:cNvSpPr txBox="1">
            <a:spLocks noChangeArrowheads="1"/>
          </p:cNvSpPr>
          <p:nvPr/>
        </p:nvSpPr>
        <p:spPr bwMode="auto">
          <a:xfrm>
            <a:off x="1905000" y="3733800"/>
            <a:ext cx="3505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latin typeface="Tahoma" panose="020B0604030504040204" pitchFamily="34" charset="0"/>
              </a:rPr>
              <a:t>Photo used by National Jewish Health with written permission</a:t>
            </a:r>
          </a:p>
        </p:txBody>
      </p:sp>
      <p:sp>
        <p:nvSpPr>
          <p:cNvPr id="123911" name="Text Box 6">
            <a:extLst>
              <a:ext uri="{FF2B5EF4-FFF2-40B4-BE49-F238E27FC236}">
                <a16:creationId xmlns:a16="http://schemas.microsoft.com/office/drawing/2014/main" id="{C87B86D6-8CDB-41F7-F69C-8C2D978D1DEB}"/>
              </a:ext>
            </a:extLst>
          </p:cNvPr>
          <p:cNvSpPr txBox="1">
            <a:spLocks noChangeArrowheads="1"/>
          </p:cNvSpPr>
          <p:nvPr/>
        </p:nvSpPr>
        <p:spPr bwMode="auto">
          <a:xfrm>
            <a:off x="1905000" y="6553200"/>
            <a:ext cx="3505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latin typeface="Tahoma" panose="020B0604030504040204" pitchFamily="34" charset="0"/>
              </a:rPr>
              <a:t>Photo used by National Jewish Health with written permission</a:t>
            </a:r>
          </a:p>
        </p:txBody>
      </p:sp>
    </p:spTree>
    <p:custDataLst>
      <p:tags r:id="rId1"/>
    </p:custDataLst>
    <p:extLst>
      <p:ext uri="{BB962C8B-B14F-4D97-AF65-F5344CB8AC3E}">
        <p14:creationId xmlns:p14="http://schemas.microsoft.com/office/powerpoint/2010/main" val="1245844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6">
            <a:extLst>
              <a:ext uri="{FF2B5EF4-FFF2-40B4-BE49-F238E27FC236}">
                <a16:creationId xmlns:a16="http://schemas.microsoft.com/office/drawing/2014/main" id="{29BCE8BE-5ABC-CD51-E783-6262511CD1E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7D5F2F2E-2B04-41CE-81ED-C9D22D41803B}" type="slidenum">
              <a:rPr lang="en-US" altLang="en-US">
                <a:latin typeface="Tahoma" panose="020B0604030504040204" pitchFamily="34" charset="0"/>
              </a:rPr>
              <a:pPr/>
              <a:t>28</a:t>
            </a:fld>
            <a:endParaRPr lang="en-US" altLang="en-US">
              <a:latin typeface="Tahoma" panose="020B0604030504040204" pitchFamily="34" charset="0"/>
            </a:endParaRPr>
          </a:p>
        </p:txBody>
      </p:sp>
      <p:sp>
        <p:nvSpPr>
          <p:cNvPr id="125954" name="Rectangle 2">
            <a:extLst>
              <a:ext uri="{FF2B5EF4-FFF2-40B4-BE49-F238E27FC236}">
                <a16:creationId xmlns:a16="http://schemas.microsoft.com/office/drawing/2014/main" id="{52D753C3-C591-D57C-B0EB-29B13BA21EDB}"/>
              </a:ext>
            </a:extLst>
          </p:cNvPr>
          <p:cNvSpPr>
            <a:spLocks noGrp="1" noChangeArrowheads="1"/>
          </p:cNvSpPr>
          <p:nvPr>
            <p:ph type="title"/>
          </p:nvPr>
        </p:nvSpPr>
        <p:spPr/>
        <p:txBody>
          <a:bodyPr/>
          <a:lstStyle/>
          <a:p>
            <a:pPr eaLnBrk="1" hangingPunct="1"/>
            <a:r>
              <a:rPr lang="en-US" altLang="en-US"/>
              <a:t>Is particle size important?</a:t>
            </a:r>
          </a:p>
        </p:txBody>
      </p:sp>
      <p:sp>
        <p:nvSpPr>
          <p:cNvPr id="125955" name="Rectangle 3">
            <a:extLst>
              <a:ext uri="{FF2B5EF4-FFF2-40B4-BE49-F238E27FC236}">
                <a16:creationId xmlns:a16="http://schemas.microsoft.com/office/drawing/2014/main" id="{CAB809AB-573A-895E-2F2F-5A5FA60DAFB8}"/>
              </a:ext>
            </a:extLst>
          </p:cNvPr>
          <p:cNvSpPr>
            <a:spLocks noGrp="1" noChangeArrowheads="1"/>
          </p:cNvSpPr>
          <p:nvPr>
            <p:ph type="body" idx="1"/>
          </p:nvPr>
        </p:nvSpPr>
        <p:spPr>
          <a:xfrm>
            <a:off x="4953000" y="1600200"/>
            <a:ext cx="5486400" cy="4495800"/>
          </a:xfrm>
        </p:spPr>
        <p:txBody>
          <a:bodyPr/>
          <a:lstStyle/>
          <a:p>
            <a:pPr eaLnBrk="1" hangingPunct="1">
              <a:lnSpc>
                <a:spcPct val="80000"/>
              </a:lnSpc>
            </a:pPr>
            <a:r>
              <a:rPr lang="en-US" altLang="en-US" sz="2000"/>
              <a:t>Particle size effects where beryllium settles in the lung</a:t>
            </a:r>
          </a:p>
          <a:p>
            <a:pPr eaLnBrk="1" hangingPunct="1">
              <a:lnSpc>
                <a:spcPct val="80000"/>
              </a:lnSpc>
            </a:pPr>
            <a:r>
              <a:rPr lang="en-US" altLang="en-US" sz="2000"/>
              <a:t>Most industrial processes produce many particles less than 1 </a:t>
            </a:r>
            <a:r>
              <a:rPr lang="en-US" altLang="en-US" sz="2000">
                <a:cs typeface="Tahoma" panose="020B0604030504040204" pitchFamily="34" charset="0"/>
              </a:rPr>
              <a:t>µ</a:t>
            </a:r>
            <a:r>
              <a:rPr lang="en-US" altLang="en-US" sz="2000"/>
              <a:t>m (invisible to unaided eye)</a:t>
            </a:r>
          </a:p>
          <a:p>
            <a:pPr eaLnBrk="1" hangingPunct="1">
              <a:lnSpc>
                <a:spcPct val="80000"/>
              </a:lnSpc>
            </a:pPr>
            <a:r>
              <a:rPr lang="en-US" altLang="en-US" sz="2000"/>
              <a:t>Processes with smaller particles have higher rates of CBD/BeS</a:t>
            </a:r>
          </a:p>
          <a:p>
            <a:pPr lvl="1" eaLnBrk="1" hangingPunct="1">
              <a:lnSpc>
                <a:spcPct val="80000"/>
              </a:lnSpc>
            </a:pPr>
            <a:r>
              <a:rPr lang="en-US" altLang="en-US" sz="1800"/>
              <a:t>Lapping</a:t>
            </a:r>
          </a:p>
          <a:p>
            <a:pPr lvl="1" eaLnBrk="1" hangingPunct="1">
              <a:lnSpc>
                <a:spcPct val="80000"/>
              </a:lnSpc>
            </a:pPr>
            <a:r>
              <a:rPr lang="en-US" altLang="en-US" sz="1800"/>
              <a:t>Machining</a:t>
            </a:r>
          </a:p>
          <a:p>
            <a:pPr eaLnBrk="1" hangingPunct="1">
              <a:lnSpc>
                <a:spcPct val="80000"/>
              </a:lnSpc>
            </a:pPr>
            <a:r>
              <a:rPr lang="en-US" altLang="en-US" sz="2000"/>
              <a:t>Small particles can spread throughout the building</a:t>
            </a:r>
          </a:p>
          <a:p>
            <a:pPr lvl="1" eaLnBrk="1" hangingPunct="1">
              <a:lnSpc>
                <a:spcPct val="80000"/>
              </a:lnSpc>
            </a:pPr>
            <a:r>
              <a:rPr lang="en-US" altLang="en-US" sz="1800"/>
              <a:t>Settling time </a:t>
            </a:r>
            <a:r>
              <a:rPr lang="en-US" altLang="en-US" sz="900"/>
              <a:t>(still air – 2 m)</a:t>
            </a:r>
          </a:p>
          <a:p>
            <a:pPr lvl="2" eaLnBrk="1" hangingPunct="1">
              <a:lnSpc>
                <a:spcPct val="80000"/>
              </a:lnSpc>
            </a:pPr>
            <a:r>
              <a:rPr lang="en-US" altLang="en-US" sz="1600"/>
              <a:t>100 </a:t>
            </a:r>
            <a:r>
              <a:rPr lang="en-US" altLang="en-US" sz="1600">
                <a:cs typeface="Tahoma" panose="020B0604030504040204" pitchFamily="34" charset="0"/>
              </a:rPr>
              <a:t>µm – 8 seconds</a:t>
            </a:r>
          </a:p>
          <a:p>
            <a:pPr lvl="2" eaLnBrk="1" hangingPunct="1">
              <a:lnSpc>
                <a:spcPct val="80000"/>
              </a:lnSpc>
            </a:pPr>
            <a:r>
              <a:rPr lang="en-US" altLang="en-US" sz="1600">
                <a:cs typeface="Tahoma" panose="020B0604030504040204" pitchFamily="34" charset="0"/>
              </a:rPr>
              <a:t>10 µm – 10 minutes</a:t>
            </a:r>
          </a:p>
          <a:p>
            <a:pPr lvl="2" eaLnBrk="1" hangingPunct="1">
              <a:lnSpc>
                <a:spcPct val="80000"/>
              </a:lnSpc>
            </a:pPr>
            <a:r>
              <a:rPr lang="en-US" altLang="en-US" sz="1600">
                <a:cs typeface="Tahoma" panose="020B0604030504040204" pitchFamily="34" charset="0"/>
              </a:rPr>
              <a:t>1 µm – 15 days</a:t>
            </a:r>
          </a:p>
          <a:p>
            <a:pPr eaLnBrk="1" hangingPunct="1">
              <a:lnSpc>
                <a:spcPct val="80000"/>
              </a:lnSpc>
            </a:pPr>
            <a:endParaRPr lang="en-US" altLang="en-US" sz="2000"/>
          </a:p>
          <a:p>
            <a:pPr lvl="1" eaLnBrk="1" hangingPunct="1">
              <a:lnSpc>
                <a:spcPct val="80000"/>
              </a:lnSpc>
              <a:buFontTx/>
              <a:buNone/>
            </a:pPr>
            <a:endParaRPr lang="en-US" altLang="en-US" sz="1800"/>
          </a:p>
          <a:p>
            <a:pPr eaLnBrk="1" hangingPunct="1">
              <a:lnSpc>
                <a:spcPct val="80000"/>
              </a:lnSpc>
            </a:pPr>
            <a:endParaRPr lang="en-US" altLang="en-US" sz="2000"/>
          </a:p>
        </p:txBody>
      </p:sp>
      <p:sp>
        <p:nvSpPr>
          <p:cNvPr id="125956" name="Text Box 7">
            <a:extLst>
              <a:ext uri="{FF2B5EF4-FFF2-40B4-BE49-F238E27FC236}">
                <a16:creationId xmlns:a16="http://schemas.microsoft.com/office/drawing/2014/main" id="{038B506F-1B28-27C1-D4EB-7B2F77B75E96}"/>
              </a:ext>
            </a:extLst>
          </p:cNvPr>
          <p:cNvSpPr txBox="1">
            <a:spLocks noChangeArrowheads="1"/>
          </p:cNvSpPr>
          <p:nvPr/>
        </p:nvSpPr>
        <p:spPr bwMode="auto">
          <a:xfrm>
            <a:off x="2590800" y="5715000"/>
            <a:ext cx="1447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600">
                <a:latin typeface="Tahoma" panose="020B0604030504040204" pitchFamily="34" charset="0"/>
              </a:rPr>
              <a:t>Figure by National Jewish Health</a:t>
            </a:r>
          </a:p>
        </p:txBody>
      </p:sp>
      <p:sp>
        <p:nvSpPr>
          <p:cNvPr id="125957" name="Text Box 7">
            <a:extLst>
              <a:ext uri="{FF2B5EF4-FFF2-40B4-BE49-F238E27FC236}">
                <a16:creationId xmlns:a16="http://schemas.microsoft.com/office/drawing/2014/main" id="{36AA0572-8D88-47F0-A1A7-13E3301EE6E3}"/>
              </a:ext>
            </a:extLst>
          </p:cNvPr>
          <p:cNvSpPr txBox="1">
            <a:spLocks noChangeArrowheads="1"/>
          </p:cNvSpPr>
          <p:nvPr/>
        </p:nvSpPr>
        <p:spPr bwMode="auto">
          <a:xfrm>
            <a:off x="2438400" y="1524001"/>
            <a:ext cx="1905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700">
                <a:latin typeface="Tahoma" panose="020B0604030504040204" pitchFamily="34" charset="0"/>
              </a:rPr>
              <a:t>Sizes not actual, Relative size comparison</a:t>
            </a:r>
          </a:p>
        </p:txBody>
      </p:sp>
      <p:pic>
        <p:nvPicPr>
          <p:cNvPr id="125958" name="Picture 7" descr="ParticleSize">
            <a:extLst>
              <a:ext uri="{FF2B5EF4-FFF2-40B4-BE49-F238E27FC236}">
                <a16:creationId xmlns:a16="http://schemas.microsoft.com/office/drawing/2014/main" id="{9CCC3D26-9A42-1EA1-4E7C-2E764E691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414" r="29691" b="21881"/>
          <a:stretch>
            <a:fillRect/>
          </a:stretch>
        </p:blipFill>
        <p:spPr bwMode="auto">
          <a:xfrm>
            <a:off x="1828800" y="1676400"/>
            <a:ext cx="3200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7582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6">
            <a:extLst>
              <a:ext uri="{FF2B5EF4-FFF2-40B4-BE49-F238E27FC236}">
                <a16:creationId xmlns:a16="http://schemas.microsoft.com/office/drawing/2014/main" id="{C469D623-1D8E-6C98-911D-36C0A51049E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E26752F-C681-4C9E-8BD4-F19A7B7A9718}" type="slidenum">
              <a:rPr lang="en-US" altLang="en-US">
                <a:latin typeface="Tahoma" panose="020B0604030504040204" pitchFamily="34" charset="0"/>
              </a:rPr>
              <a:pPr/>
              <a:t>29</a:t>
            </a:fld>
            <a:endParaRPr lang="en-US" altLang="en-US">
              <a:latin typeface="Tahoma" panose="020B0604030504040204" pitchFamily="34" charset="0"/>
            </a:endParaRPr>
          </a:p>
        </p:txBody>
      </p:sp>
      <p:sp>
        <p:nvSpPr>
          <p:cNvPr id="128002" name="Rectangle 2">
            <a:extLst>
              <a:ext uri="{FF2B5EF4-FFF2-40B4-BE49-F238E27FC236}">
                <a16:creationId xmlns:a16="http://schemas.microsoft.com/office/drawing/2014/main" id="{B2C76104-D546-0FB7-91FF-E533220C6A87}"/>
              </a:ext>
            </a:extLst>
          </p:cNvPr>
          <p:cNvSpPr>
            <a:spLocks noGrp="1" noChangeArrowheads="1"/>
          </p:cNvSpPr>
          <p:nvPr>
            <p:ph type="title"/>
          </p:nvPr>
        </p:nvSpPr>
        <p:spPr/>
        <p:txBody>
          <a:bodyPr/>
          <a:lstStyle/>
          <a:p>
            <a:pPr eaLnBrk="1" hangingPunct="1"/>
            <a:r>
              <a:rPr lang="en-US" altLang="en-US"/>
              <a:t>Is skin exposure important?</a:t>
            </a:r>
          </a:p>
        </p:txBody>
      </p:sp>
      <p:sp>
        <p:nvSpPr>
          <p:cNvPr id="128003" name="Rectangle 40">
            <a:extLst>
              <a:ext uri="{FF2B5EF4-FFF2-40B4-BE49-F238E27FC236}">
                <a16:creationId xmlns:a16="http://schemas.microsoft.com/office/drawing/2014/main" id="{197EF4C9-880A-75A7-CF05-64A1A7E646F6}"/>
              </a:ext>
            </a:extLst>
          </p:cNvPr>
          <p:cNvSpPr>
            <a:spLocks noGrp="1" noChangeArrowheads="1"/>
          </p:cNvSpPr>
          <p:nvPr>
            <p:ph type="body" sz="half" idx="1"/>
          </p:nvPr>
        </p:nvSpPr>
        <p:spPr>
          <a:xfrm>
            <a:off x="1905000" y="4343400"/>
            <a:ext cx="8763000" cy="1524000"/>
          </a:xfrm>
        </p:spPr>
        <p:txBody>
          <a:bodyPr/>
          <a:lstStyle/>
          <a:p>
            <a:pPr eaLnBrk="1" hangingPunct="1"/>
            <a:r>
              <a:rPr lang="en-US" altLang="en-US" sz="2400"/>
              <a:t>Beryllium can enter damaged or cut skin</a:t>
            </a:r>
          </a:p>
          <a:p>
            <a:pPr eaLnBrk="1" hangingPunct="1"/>
            <a:r>
              <a:rPr lang="en-US" altLang="en-US" sz="2400"/>
              <a:t>Beryllium dissolves in sweat and may get through skin</a:t>
            </a:r>
          </a:p>
          <a:p>
            <a:pPr eaLnBrk="1" hangingPunct="1"/>
            <a:r>
              <a:rPr lang="en-US" altLang="en-US" sz="2400"/>
              <a:t>Very small particles may get through skin with force or pressure</a:t>
            </a:r>
          </a:p>
        </p:txBody>
      </p:sp>
      <p:sp>
        <p:nvSpPr>
          <p:cNvPr id="128004" name="Text Box 7">
            <a:extLst>
              <a:ext uri="{FF2B5EF4-FFF2-40B4-BE49-F238E27FC236}">
                <a16:creationId xmlns:a16="http://schemas.microsoft.com/office/drawing/2014/main" id="{A99C07C0-6C53-9197-0D8A-FB9DAA111361}"/>
              </a:ext>
            </a:extLst>
          </p:cNvPr>
          <p:cNvSpPr txBox="1">
            <a:spLocks noChangeArrowheads="1"/>
          </p:cNvSpPr>
          <p:nvPr/>
        </p:nvSpPr>
        <p:spPr bwMode="auto">
          <a:xfrm>
            <a:off x="1676400" y="6172201"/>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rgbClr val="FF0000"/>
                </a:solidFill>
                <a:latin typeface="Tahoma" panose="020B0604030504040204" pitchFamily="34" charset="0"/>
              </a:rPr>
              <a:t>Cover the skin to reduce the risk of beryllium sensitization (BeS)</a:t>
            </a:r>
          </a:p>
        </p:txBody>
      </p:sp>
      <p:pic>
        <p:nvPicPr>
          <p:cNvPr id="128005" name="Picture 7" descr="DSCN0473.JPG">
            <a:extLst>
              <a:ext uri="{FF2B5EF4-FFF2-40B4-BE49-F238E27FC236}">
                <a16:creationId xmlns:a16="http://schemas.microsoft.com/office/drawing/2014/main" id="{CF1F9111-762A-6487-61C8-CB63F42818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95400"/>
            <a:ext cx="22860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7053463F-E652-8325-D486-B54B8CE839EF}"/>
              </a:ext>
            </a:extLst>
          </p:cNvPr>
          <p:cNvGrpSpPr>
            <a:grpSpLocks/>
          </p:cNvGrpSpPr>
          <p:nvPr/>
        </p:nvGrpSpPr>
        <p:grpSpPr bwMode="auto">
          <a:xfrm>
            <a:off x="1905000" y="2057401"/>
            <a:ext cx="4419600" cy="1477963"/>
            <a:chOff x="381000" y="1905000"/>
            <a:chExt cx="4419600" cy="1477328"/>
          </a:xfrm>
        </p:grpSpPr>
        <p:cxnSp>
          <p:nvCxnSpPr>
            <p:cNvPr id="11" name="Straight Arrow Connector 10">
              <a:extLst>
                <a:ext uri="{FF2B5EF4-FFF2-40B4-BE49-F238E27FC236}">
                  <a16:creationId xmlns:a16="http://schemas.microsoft.com/office/drawing/2014/main" id="{AD62FF95-50CE-F5B5-95E7-EDF283E0A4B5}"/>
                </a:ext>
              </a:extLst>
            </p:cNvPr>
            <p:cNvCxnSpPr/>
            <p:nvPr/>
          </p:nvCxnSpPr>
          <p:spPr>
            <a:xfrm>
              <a:off x="3200400" y="2514338"/>
              <a:ext cx="1600200" cy="45700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28013" name="TextBox 11">
              <a:extLst>
                <a:ext uri="{FF2B5EF4-FFF2-40B4-BE49-F238E27FC236}">
                  <a16:creationId xmlns:a16="http://schemas.microsoft.com/office/drawing/2014/main" id="{A90894B0-90AB-464E-3E38-6C15B5A5928B}"/>
                </a:ext>
              </a:extLst>
            </p:cNvPr>
            <p:cNvSpPr txBox="1">
              <a:spLocks noChangeArrowheads="1"/>
            </p:cNvSpPr>
            <p:nvPr/>
          </p:nvSpPr>
          <p:spPr bwMode="auto">
            <a:xfrm>
              <a:off x="381000" y="1905000"/>
              <a:ext cx="3124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Assembly/Deburr	270 µg</a:t>
              </a:r>
            </a:p>
            <a:p>
              <a:r>
                <a:rPr lang="en-US" altLang="en-US"/>
                <a:t>Machinists	220 µg </a:t>
              </a:r>
            </a:p>
            <a:p>
              <a:r>
                <a:rPr lang="en-US" altLang="en-US"/>
                <a:t>Maintenance	74 µg</a:t>
              </a:r>
            </a:p>
            <a:p>
              <a:r>
                <a:rPr lang="en-US" altLang="en-US"/>
                <a:t>Administration	0.44 µg		</a:t>
              </a:r>
            </a:p>
          </p:txBody>
        </p:sp>
      </p:grpSp>
      <p:grpSp>
        <p:nvGrpSpPr>
          <p:cNvPr id="22" name="Group 21">
            <a:extLst>
              <a:ext uri="{FF2B5EF4-FFF2-40B4-BE49-F238E27FC236}">
                <a16:creationId xmlns:a16="http://schemas.microsoft.com/office/drawing/2014/main" id="{8067E1CC-51CF-84DB-8C87-5B4E55F0C3B5}"/>
              </a:ext>
            </a:extLst>
          </p:cNvPr>
          <p:cNvGrpSpPr>
            <a:grpSpLocks/>
          </p:cNvGrpSpPr>
          <p:nvPr/>
        </p:nvGrpSpPr>
        <p:grpSpPr bwMode="auto">
          <a:xfrm>
            <a:off x="6705600" y="2286001"/>
            <a:ext cx="3429000" cy="923925"/>
            <a:chOff x="5181600" y="2133600"/>
            <a:chExt cx="3429000" cy="923330"/>
          </a:xfrm>
        </p:grpSpPr>
        <p:cxnSp>
          <p:nvCxnSpPr>
            <p:cNvPr id="16" name="Straight Arrow Connector 15">
              <a:extLst>
                <a:ext uri="{FF2B5EF4-FFF2-40B4-BE49-F238E27FC236}">
                  <a16:creationId xmlns:a16="http://schemas.microsoft.com/office/drawing/2014/main" id="{9419FB9B-4288-8042-2986-807BA9843F77}"/>
                </a:ext>
              </a:extLst>
            </p:cNvPr>
            <p:cNvCxnSpPr/>
            <p:nvPr/>
          </p:nvCxnSpPr>
          <p:spPr>
            <a:xfrm rot="10800000" flipV="1">
              <a:off x="5181600" y="2666656"/>
              <a:ext cx="990600" cy="228453"/>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28011" name="TextBox 17">
              <a:extLst>
                <a:ext uri="{FF2B5EF4-FFF2-40B4-BE49-F238E27FC236}">
                  <a16:creationId xmlns:a16="http://schemas.microsoft.com/office/drawing/2014/main" id="{4EE876F7-5BAE-3C87-478A-771944396B99}"/>
                </a:ext>
              </a:extLst>
            </p:cNvPr>
            <p:cNvSpPr txBox="1">
              <a:spLocks noChangeArrowheads="1"/>
            </p:cNvSpPr>
            <p:nvPr/>
          </p:nvSpPr>
          <p:spPr bwMode="auto">
            <a:xfrm>
              <a:off x="6172200" y="2133600"/>
              <a:ext cx="2438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b="1">
                  <a:solidFill>
                    <a:srgbClr val="FF0000"/>
                  </a:solidFill>
                </a:rPr>
                <a:t>After hand washing</a:t>
              </a:r>
            </a:p>
            <a:p>
              <a:r>
                <a:rPr lang="en-US" altLang="en-US"/>
                <a:t>Up to 220 µg 		</a:t>
              </a:r>
            </a:p>
          </p:txBody>
        </p:sp>
      </p:grpSp>
      <p:sp>
        <p:nvSpPr>
          <p:cNvPr id="128008" name="Text Box 7">
            <a:extLst>
              <a:ext uri="{FF2B5EF4-FFF2-40B4-BE49-F238E27FC236}">
                <a16:creationId xmlns:a16="http://schemas.microsoft.com/office/drawing/2014/main" id="{BA608D23-CDB2-296F-2F58-F317C5966268}"/>
              </a:ext>
            </a:extLst>
          </p:cNvPr>
          <p:cNvSpPr txBox="1">
            <a:spLocks noChangeArrowheads="1"/>
          </p:cNvSpPr>
          <p:nvPr/>
        </p:nvSpPr>
        <p:spPr bwMode="auto">
          <a:xfrm>
            <a:off x="5638800" y="4038600"/>
            <a:ext cx="1447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600">
                <a:latin typeface="Tahoma" panose="020B0604030504040204" pitchFamily="34" charset="0"/>
              </a:rPr>
              <a:t>Photo by National Jewish Health</a:t>
            </a:r>
          </a:p>
        </p:txBody>
      </p:sp>
      <p:sp>
        <p:nvSpPr>
          <p:cNvPr id="128009" name="TextBox 13">
            <a:extLst>
              <a:ext uri="{FF2B5EF4-FFF2-40B4-BE49-F238E27FC236}">
                <a16:creationId xmlns:a16="http://schemas.microsoft.com/office/drawing/2014/main" id="{CBC4D43A-7AB6-A881-18EA-A6FF38A7C6CA}"/>
              </a:ext>
            </a:extLst>
          </p:cNvPr>
          <p:cNvSpPr txBox="1">
            <a:spLocks noChangeArrowheads="1"/>
          </p:cNvSpPr>
          <p:nvPr/>
        </p:nvSpPr>
        <p:spPr bwMode="auto">
          <a:xfrm>
            <a:off x="4800601" y="990600"/>
            <a:ext cx="330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Beryllium Hand Wipe Samples</a:t>
            </a:r>
          </a:p>
        </p:txBody>
      </p:sp>
    </p:spTree>
    <p:custDataLst>
      <p:tags r:id="rId1"/>
    </p:custDataLst>
    <p:extLst>
      <p:ext uri="{BB962C8B-B14F-4D97-AF65-F5344CB8AC3E}">
        <p14:creationId xmlns:p14="http://schemas.microsoft.com/office/powerpoint/2010/main" val="113277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468A-A73E-09AA-8B58-DFD37D96FD3C}"/>
              </a:ext>
            </a:extLst>
          </p:cNvPr>
          <p:cNvSpPr>
            <a:spLocks noGrp="1"/>
          </p:cNvSpPr>
          <p:nvPr>
            <p:ph type="ctrTitle"/>
          </p:nvPr>
        </p:nvSpPr>
        <p:spPr/>
        <p:txBody>
          <a:bodyPr/>
          <a:lstStyle/>
          <a:p>
            <a:r>
              <a:rPr lang="en-US" dirty="0"/>
              <a:t>Beryllium - Introduction</a:t>
            </a:r>
          </a:p>
        </p:txBody>
      </p:sp>
      <p:sp>
        <p:nvSpPr>
          <p:cNvPr id="3" name="Subtitle 2">
            <a:extLst>
              <a:ext uri="{FF2B5EF4-FFF2-40B4-BE49-F238E27FC236}">
                <a16:creationId xmlns:a16="http://schemas.microsoft.com/office/drawing/2014/main" id="{8548626E-A7F8-C998-A5FA-8752D6A9BE5F}"/>
              </a:ext>
            </a:extLst>
          </p:cNvPr>
          <p:cNvSpPr>
            <a:spLocks noGrp="1"/>
          </p:cNvSpPr>
          <p:nvPr>
            <p:ph type="subTitle" idx="1"/>
          </p:nvPr>
        </p:nvSpPr>
        <p:spPr/>
        <p:txBody>
          <a:bodyPr/>
          <a:lstStyle/>
          <a:p>
            <a:r>
              <a:rPr lang="en-US" dirty="0"/>
              <a:t>Background and Health Hazard Information</a:t>
            </a:r>
          </a:p>
        </p:txBody>
      </p:sp>
    </p:spTree>
    <p:extLst>
      <p:ext uri="{BB962C8B-B14F-4D97-AF65-F5344CB8AC3E}">
        <p14:creationId xmlns:p14="http://schemas.microsoft.com/office/powerpoint/2010/main" val="1117927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6">
            <a:extLst>
              <a:ext uri="{FF2B5EF4-FFF2-40B4-BE49-F238E27FC236}">
                <a16:creationId xmlns:a16="http://schemas.microsoft.com/office/drawing/2014/main" id="{69681A8B-391B-4466-6A86-92764AB850C3}"/>
              </a:ext>
            </a:extLst>
          </p:cNvPr>
          <p:cNvSpPr txBox="1">
            <a:spLocks noGrp="1" noChangeArrowheads="1"/>
          </p:cNvSpPr>
          <p:nvPr/>
        </p:nvSpPr>
        <p:spPr bwMode="auto">
          <a:xfrm>
            <a:off x="101346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4592657F-0A2B-4B01-9B21-D39DD92893DA}" type="slidenum">
              <a:rPr lang="en-US" altLang="en-US" sz="1200">
                <a:latin typeface="Tahoma" panose="020B0604030504040204" pitchFamily="34" charset="0"/>
              </a:rPr>
              <a:pPr algn="r"/>
              <a:t>30</a:t>
            </a:fld>
            <a:endParaRPr lang="en-US" altLang="en-US" sz="1200">
              <a:latin typeface="Tahoma" panose="020B0604030504040204" pitchFamily="34" charset="0"/>
            </a:endParaRPr>
          </a:p>
        </p:txBody>
      </p:sp>
      <p:sp>
        <p:nvSpPr>
          <p:cNvPr id="130050" name="Rectangle 2">
            <a:extLst>
              <a:ext uri="{FF2B5EF4-FFF2-40B4-BE49-F238E27FC236}">
                <a16:creationId xmlns:a16="http://schemas.microsoft.com/office/drawing/2014/main" id="{0FDA64E5-F2D7-0EC6-11BB-14339639E283}"/>
              </a:ext>
            </a:extLst>
          </p:cNvPr>
          <p:cNvSpPr>
            <a:spLocks noGrp="1" noChangeArrowheads="1"/>
          </p:cNvSpPr>
          <p:nvPr>
            <p:ph type="title" idx="4294967295"/>
          </p:nvPr>
        </p:nvSpPr>
        <p:spPr>
          <a:xfrm>
            <a:off x="1752600" y="0"/>
            <a:ext cx="8686800" cy="990600"/>
          </a:xfrm>
        </p:spPr>
        <p:txBody>
          <a:bodyPr/>
          <a:lstStyle/>
          <a:p>
            <a:pPr eaLnBrk="1" hangingPunct="1"/>
            <a:r>
              <a:rPr lang="en-US" altLang="en-US" sz="4000"/>
              <a:t>Is “take-home” exposure important?</a:t>
            </a:r>
          </a:p>
        </p:txBody>
      </p:sp>
      <p:sp>
        <p:nvSpPr>
          <p:cNvPr id="130051" name="Rectangle 5">
            <a:extLst>
              <a:ext uri="{FF2B5EF4-FFF2-40B4-BE49-F238E27FC236}">
                <a16:creationId xmlns:a16="http://schemas.microsoft.com/office/drawing/2014/main" id="{918E7562-4691-E287-1FC7-E4321483747D}"/>
              </a:ext>
            </a:extLst>
          </p:cNvPr>
          <p:cNvSpPr>
            <a:spLocks noGrp="1" noChangeArrowheads="1"/>
          </p:cNvSpPr>
          <p:nvPr>
            <p:ph type="body" sz="half" idx="4294967295"/>
          </p:nvPr>
        </p:nvSpPr>
        <p:spPr>
          <a:xfrm>
            <a:off x="1676400" y="5257800"/>
            <a:ext cx="8991600" cy="1295400"/>
          </a:xfrm>
        </p:spPr>
        <p:txBody>
          <a:bodyPr/>
          <a:lstStyle/>
          <a:p>
            <a:pPr eaLnBrk="1" hangingPunct="1"/>
            <a:r>
              <a:rPr lang="en-US" altLang="en-US" sz="1800"/>
              <a:t>Airborne beryllium has been measured while washing work clothes at home </a:t>
            </a:r>
            <a:endParaRPr lang="en-US" altLang="en-US" sz="1800">
              <a:cs typeface="Tahoma" panose="020B0604030504040204" pitchFamily="34" charset="0"/>
            </a:endParaRPr>
          </a:p>
          <a:p>
            <a:pPr eaLnBrk="1" hangingPunct="1"/>
            <a:r>
              <a:rPr lang="en-US" altLang="en-US" sz="1800">
                <a:cs typeface="Tahoma" panose="020B0604030504040204" pitchFamily="34" charset="0"/>
              </a:rPr>
              <a:t>Cases of BeS and CBD have been seen in family members of beryllium workers</a:t>
            </a:r>
          </a:p>
        </p:txBody>
      </p:sp>
      <p:sp>
        <p:nvSpPr>
          <p:cNvPr id="130052" name="Text Box 7">
            <a:extLst>
              <a:ext uri="{FF2B5EF4-FFF2-40B4-BE49-F238E27FC236}">
                <a16:creationId xmlns:a16="http://schemas.microsoft.com/office/drawing/2014/main" id="{D677E4CB-23DB-2C4A-5867-E2DB20B6EB4D}"/>
              </a:ext>
            </a:extLst>
          </p:cNvPr>
          <p:cNvSpPr txBox="1">
            <a:spLocks noChangeArrowheads="1"/>
          </p:cNvSpPr>
          <p:nvPr/>
        </p:nvSpPr>
        <p:spPr bwMode="auto">
          <a:xfrm>
            <a:off x="2362200" y="5972176"/>
            <a:ext cx="7543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600">
                <a:solidFill>
                  <a:srgbClr val="FF0000"/>
                </a:solidFill>
                <a:latin typeface="Tahoma" panose="020B0604030504040204" pitchFamily="34" charset="0"/>
              </a:rPr>
              <a:t>Changing clothes, changing shoes and showering is important to prevent take-home exposure.</a:t>
            </a:r>
          </a:p>
        </p:txBody>
      </p:sp>
      <p:pic>
        <p:nvPicPr>
          <p:cNvPr id="130053" name="Picture 6" descr="3d copy">
            <a:extLst>
              <a:ext uri="{FF2B5EF4-FFF2-40B4-BE49-F238E27FC236}">
                <a16:creationId xmlns:a16="http://schemas.microsoft.com/office/drawing/2014/main" id="{17750DC7-6E6B-1515-B677-BCC6CF5AE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31178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Line 7">
            <a:extLst>
              <a:ext uri="{FF2B5EF4-FFF2-40B4-BE49-F238E27FC236}">
                <a16:creationId xmlns:a16="http://schemas.microsoft.com/office/drawing/2014/main" id="{D8C784A8-E7EC-EB3D-52C1-44519DED3623}"/>
              </a:ext>
            </a:extLst>
          </p:cNvPr>
          <p:cNvSpPr>
            <a:spLocks noChangeShapeType="1"/>
          </p:cNvSpPr>
          <p:nvPr/>
        </p:nvSpPr>
        <p:spPr bwMode="auto">
          <a:xfrm flipH="1" flipV="1">
            <a:off x="6477000" y="3886200"/>
            <a:ext cx="1676400" cy="762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55" name="Line 8">
            <a:extLst>
              <a:ext uri="{FF2B5EF4-FFF2-40B4-BE49-F238E27FC236}">
                <a16:creationId xmlns:a16="http://schemas.microsoft.com/office/drawing/2014/main" id="{11056751-23C7-E1F1-986B-4C60BDE31B06}"/>
              </a:ext>
            </a:extLst>
          </p:cNvPr>
          <p:cNvSpPr>
            <a:spLocks noChangeShapeType="1"/>
          </p:cNvSpPr>
          <p:nvPr/>
        </p:nvSpPr>
        <p:spPr bwMode="auto">
          <a:xfrm>
            <a:off x="3505200" y="4191000"/>
            <a:ext cx="1676400" cy="5334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56" name="Line 9">
            <a:extLst>
              <a:ext uri="{FF2B5EF4-FFF2-40B4-BE49-F238E27FC236}">
                <a16:creationId xmlns:a16="http://schemas.microsoft.com/office/drawing/2014/main" id="{6BBCD1BB-6316-F426-E7B4-CBC3463030FA}"/>
              </a:ext>
            </a:extLst>
          </p:cNvPr>
          <p:cNvSpPr>
            <a:spLocks noChangeShapeType="1"/>
          </p:cNvSpPr>
          <p:nvPr/>
        </p:nvSpPr>
        <p:spPr bwMode="auto">
          <a:xfrm>
            <a:off x="3657600" y="2209800"/>
            <a:ext cx="1828800" cy="3810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57" name="Line 10">
            <a:extLst>
              <a:ext uri="{FF2B5EF4-FFF2-40B4-BE49-F238E27FC236}">
                <a16:creationId xmlns:a16="http://schemas.microsoft.com/office/drawing/2014/main" id="{F2C87471-588F-7F72-1627-9180EAEA78EF}"/>
              </a:ext>
            </a:extLst>
          </p:cNvPr>
          <p:cNvSpPr>
            <a:spLocks noChangeShapeType="1"/>
          </p:cNvSpPr>
          <p:nvPr/>
        </p:nvSpPr>
        <p:spPr bwMode="auto">
          <a:xfrm flipH="1">
            <a:off x="6781800" y="2590800"/>
            <a:ext cx="1371600" cy="9144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58" name="Text Box 11">
            <a:extLst>
              <a:ext uri="{FF2B5EF4-FFF2-40B4-BE49-F238E27FC236}">
                <a16:creationId xmlns:a16="http://schemas.microsoft.com/office/drawing/2014/main" id="{2C23CE4B-601D-1F80-76D8-D830FFED2F21}"/>
              </a:ext>
            </a:extLst>
          </p:cNvPr>
          <p:cNvSpPr txBox="1">
            <a:spLocks noChangeArrowheads="1"/>
          </p:cNvSpPr>
          <p:nvPr/>
        </p:nvSpPr>
        <p:spPr bwMode="auto">
          <a:xfrm>
            <a:off x="1676400" y="1828800"/>
            <a:ext cx="243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Tahoma" panose="020B0604030504040204" pitchFamily="34" charset="0"/>
              </a:rPr>
              <a:t>Steering Wheel: </a:t>
            </a:r>
          </a:p>
          <a:p>
            <a:pPr>
              <a:spcBef>
                <a:spcPct val="50000"/>
              </a:spcBef>
            </a:pPr>
            <a:r>
              <a:rPr lang="en-US" altLang="en-US">
                <a:latin typeface="Tahoma" panose="020B0604030504040204" pitchFamily="34" charset="0"/>
              </a:rPr>
              <a:t>Up to 5.3 µg/100 cm</a:t>
            </a:r>
            <a:r>
              <a:rPr lang="en-US" altLang="en-US" baseline="30000">
                <a:latin typeface="Tahoma" panose="020B0604030504040204" pitchFamily="34" charset="0"/>
              </a:rPr>
              <a:t>2</a:t>
            </a:r>
          </a:p>
          <a:p>
            <a:pPr>
              <a:spcBef>
                <a:spcPct val="50000"/>
              </a:spcBef>
            </a:pPr>
            <a:endParaRPr lang="en-US" altLang="en-US" b="1">
              <a:solidFill>
                <a:srgbClr val="FF3300"/>
              </a:solidFill>
              <a:latin typeface="Tahoma" panose="020B0604030504040204" pitchFamily="34" charset="0"/>
            </a:endParaRPr>
          </a:p>
        </p:txBody>
      </p:sp>
      <p:sp>
        <p:nvSpPr>
          <p:cNvPr id="130059" name="Text Box 12">
            <a:extLst>
              <a:ext uri="{FF2B5EF4-FFF2-40B4-BE49-F238E27FC236}">
                <a16:creationId xmlns:a16="http://schemas.microsoft.com/office/drawing/2014/main" id="{8EEDA9B7-491D-C4FE-AEF7-466EDA3BEF47}"/>
              </a:ext>
            </a:extLst>
          </p:cNvPr>
          <p:cNvSpPr txBox="1">
            <a:spLocks noChangeArrowheads="1"/>
          </p:cNvSpPr>
          <p:nvPr/>
        </p:nvSpPr>
        <p:spPr bwMode="auto">
          <a:xfrm>
            <a:off x="1676400" y="3886200"/>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Tahoma" panose="020B0604030504040204" pitchFamily="34" charset="0"/>
              </a:rPr>
              <a:t>Driver’s floor: </a:t>
            </a:r>
          </a:p>
          <a:p>
            <a:pPr>
              <a:spcBef>
                <a:spcPct val="50000"/>
              </a:spcBef>
            </a:pPr>
            <a:r>
              <a:rPr lang="en-US" altLang="en-US">
                <a:latin typeface="Tahoma" panose="020B0604030504040204" pitchFamily="34" charset="0"/>
              </a:rPr>
              <a:t>Up to 76.8</a:t>
            </a:r>
            <a:r>
              <a:rPr lang="en-US" altLang="en-US"/>
              <a:t> µg/100 cm</a:t>
            </a:r>
            <a:r>
              <a:rPr lang="en-US" altLang="en-US" baseline="30000"/>
              <a:t>2</a:t>
            </a:r>
          </a:p>
          <a:p>
            <a:pPr>
              <a:spcBef>
                <a:spcPct val="50000"/>
              </a:spcBef>
            </a:pPr>
            <a:endParaRPr lang="en-US" altLang="en-US">
              <a:latin typeface="Tahoma" panose="020B0604030504040204" pitchFamily="34" charset="0"/>
            </a:endParaRPr>
          </a:p>
        </p:txBody>
      </p:sp>
      <p:sp>
        <p:nvSpPr>
          <p:cNvPr id="130060" name="Text Box 13">
            <a:extLst>
              <a:ext uri="{FF2B5EF4-FFF2-40B4-BE49-F238E27FC236}">
                <a16:creationId xmlns:a16="http://schemas.microsoft.com/office/drawing/2014/main" id="{E6DC456A-E293-DC37-FE8B-5967C73F03C2}"/>
              </a:ext>
            </a:extLst>
          </p:cNvPr>
          <p:cNvSpPr txBox="1">
            <a:spLocks noChangeArrowheads="1"/>
          </p:cNvSpPr>
          <p:nvPr/>
        </p:nvSpPr>
        <p:spPr bwMode="auto">
          <a:xfrm>
            <a:off x="8153400" y="3657600"/>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Tahoma" panose="020B0604030504040204" pitchFamily="34" charset="0"/>
              </a:rPr>
              <a:t>Driver’s seat: </a:t>
            </a:r>
          </a:p>
          <a:p>
            <a:pPr>
              <a:spcBef>
                <a:spcPct val="50000"/>
              </a:spcBef>
            </a:pPr>
            <a:r>
              <a:rPr lang="en-US" altLang="en-US">
                <a:latin typeface="Tahoma" panose="020B0604030504040204" pitchFamily="34" charset="0"/>
              </a:rPr>
              <a:t>Up to 15.9 µg/100 cm</a:t>
            </a:r>
            <a:r>
              <a:rPr lang="en-US" altLang="en-US" baseline="30000">
                <a:latin typeface="Tahoma" panose="020B0604030504040204" pitchFamily="34" charset="0"/>
              </a:rPr>
              <a:t>2</a:t>
            </a:r>
          </a:p>
          <a:p>
            <a:pPr>
              <a:spcBef>
                <a:spcPct val="50000"/>
              </a:spcBef>
            </a:pPr>
            <a:endParaRPr lang="en-US" altLang="en-US">
              <a:latin typeface="Tahoma" panose="020B0604030504040204" pitchFamily="34" charset="0"/>
            </a:endParaRPr>
          </a:p>
        </p:txBody>
      </p:sp>
      <p:sp>
        <p:nvSpPr>
          <p:cNvPr id="130061" name="Text Box 14">
            <a:extLst>
              <a:ext uri="{FF2B5EF4-FFF2-40B4-BE49-F238E27FC236}">
                <a16:creationId xmlns:a16="http://schemas.microsoft.com/office/drawing/2014/main" id="{78BDD9B1-C863-FAF4-5961-8E33DBFD304C}"/>
              </a:ext>
            </a:extLst>
          </p:cNvPr>
          <p:cNvSpPr txBox="1">
            <a:spLocks noChangeArrowheads="1"/>
          </p:cNvSpPr>
          <p:nvPr/>
        </p:nvSpPr>
        <p:spPr bwMode="auto">
          <a:xfrm>
            <a:off x="8077200" y="220980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Tahoma" panose="020B0604030504040204" pitchFamily="34" charset="0"/>
              </a:rPr>
              <a:t>Driver’s armrest: </a:t>
            </a:r>
          </a:p>
          <a:p>
            <a:pPr>
              <a:spcBef>
                <a:spcPct val="50000"/>
              </a:spcBef>
            </a:pPr>
            <a:r>
              <a:rPr lang="en-US" altLang="en-US">
                <a:latin typeface="Tahoma" panose="020B0604030504040204" pitchFamily="34" charset="0"/>
              </a:rPr>
              <a:t>Up to 39.7 µg/100 cm</a:t>
            </a:r>
            <a:r>
              <a:rPr lang="en-US" altLang="en-US" baseline="30000">
                <a:latin typeface="Tahoma" panose="020B0604030504040204" pitchFamily="34" charset="0"/>
              </a:rPr>
              <a:t>2</a:t>
            </a:r>
          </a:p>
          <a:p>
            <a:pPr>
              <a:spcBef>
                <a:spcPct val="50000"/>
              </a:spcBef>
            </a:pPr>
            <a:endParaRPr lang="en-US" altLang="en-US">
              <a:latin typeface="Tahoma" panose="020B0604030504040204" pitchFamily="34" charset="0"/>
            </a:endParaRPr>
          </a:p>
        </p:txBody>
      </p:sp>
      <p:sp>
        <p:nvSpPr>
          <p:cNvPr id="130062" name="TextBox 171">
            <a:extLst>
              <a:ext uri="{FF2B5EF4-FFF2-40B4-BE49-F238E27FC236}">
                <a16:creationId xmlns:a16="http://schemas.microsoft.com/office/drawing/2014/main" id="{8FE3BFA2-888B-78C9-AAF5-D5B42D024101}"/>
              </a:ext>
            </a:extLst>
          </p:cNvPr>
          <p:cNvSpPr txBox="1">
            <a:spLocks noChangeArrowheads="1"/>
          </p:cNvSpPr>
          <p:nvPr/>
        </p:nvSpPr>
        <p:spPr bwMode="auto">
          <a:xfrm>
            <a:off x="4953000" y="50292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sp>
        <p:nvSpPr>
          <p:cNvPr id="130063" name="Text Box 16">
            <a:extLst>
              <a:ext uri="{FF2B5EF4-FFF2-40B4-BE49-F238E27FC236}">
                <a16:creationId xmlns:a16="http://schemas.microsoft.com/office/drawing/2014/main" id="{68B4F24B-1E6D-9DFC-708F-EB080CDC2934}"/>
              </a:ext>
            </a:extLst>
          </p:cNvPr>
          <p:cNvSpPr txBox="1">
            <a:spLocks noChangeArrowheads="1"/>
          </p:cNvSpPr>
          <p:nvPr/>
        </p:nvSpPr>
        <p:spPr bwMode="auto">
          <a:xfrm>
            <a:off x="1524000" y="914401"/>
            <a:ext cx="9144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90000"/>
              </a:lnSpc>
              <a:spcBef>
                <a:spcPct val="20000"/>
              </a:spcBef>
            </a:pPr>
            <a:r>
              <a:rPr lang="en-US" altLang="en-US" sz="2200" b="1"/>
              <a:t>Beryllium in wipe samples from workers’ personal vehicles</a:t>
            </a:r>
          </a:p>
          <a:p>
            <a:pPr>
              <a:spcBef>
                <a:spcPct val="50000"/>
              </a:spcBef>
            </a:pPr>
            <a:endParaRPr lang="en-US" altLang="en-US" sz="2200"/>
          </a:p>
        </p:txBody>
      </p:sp>
    </p:spTree>
    <p:custDataLst>
      <p:tags r:id="rId1"/>
    </p:custDataLst>
    <p:extLst>
      <p:ext uri="{BB962C8B-B14F-4D97-AF65-F5344CB8AC3E}">
        <p14:creationId xmlns:p14="http://schemas.microsoft.com/office/powerpoint/2010/main" val="3680197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6">
            <a:extLst>
              <a:ext uri="{FF2B5EF4-FFF2-40B4-BE49-F238E27FC236}">
                <a16:creationId xmlns:a16="http://schemas.microsoft.com/office/drawing/2014/main" id="{399A8557-08C8-11E4-32D7-4F7BDC5F95B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B4C0D2F-6150-4B0E-88E9-4912FBE32D81}" type="slidenum">
              <a:rPr lang="en-US" altLang="en-US">
                <a:latin typeface="Tahoma" panose="020B0604030504040204" pitchFamily="34" charset="0"/>
              </a:rPr>
              <a:pPr/>
              <a:t>31</a:t>
            </a:fld>
            <a:endParaRPr lang="en-US" altLang="en-US">
              <a:latin typeface="Tahoma" panose="020B0604030504040204" pitchFamily="34" charset="0"/>
            </a:endParaRPr>
          </a:p>
        </p:txBody>
      </p:sp>
      <p:sp>
        <p:nvSpPr>
          <p:cNvPr id="132098" name="Rectangle 2">
            <a:extLst>
              <a:ext uri="{FF2B5EF4-FFF2-40B4-BE49-F238E27FC236}">
                <a16:creationId xmlns:a16="http://schemas.microsoft.com/office/drawing/2014/main" id="{3A123779-96BA-3A5E-B937-6E0851A02BE9}"/>
              </a:ext>
            </a:extLst>
          </p:cNvPr>
          <p:cNvSpPr>
            <a:spLocks noGrp="1" noChangeArrowheads="1"/>
          </p:cNvSpPr>
          <p:nvPr>
            <p:ph type="title"/>
          </p:nvPr>
        </p:nvSpPr>
        <p:spPr>
          <a:xfrm>
            <a:off x="1905000" y="228600"/>
            <a:ext cx="8763000" cy="1143000"/>
          </a:xfrm>
        </p:spPr>
        <p:txBody>
          <a:bodyPr/>
          <a:lstStyle/>
          <a:p>
            <a:pPr eaLnBrk="1" hangingPunct="1"/>
            <a:r>
              <a:rPr lang="en-US" altLang="en-US" sz="4000"/>
              <a:t>How are beryllium exposures controlled in the workplace?</a:t>
            </a:r>
          </a:p>
        </p:txBody>
      </p:sp>
      <p:sp>
        <p:nvSpPr>
          <p:cNvPr id="132099" name="Rectangle 3">
            <a:extLst>
              <a:ext uri="{FF2B5EF4-FFF2-40B4-BE49-F238E27FC236}">
                <a16:creationId xmlns:a16="http://schemas.microsoft.com/office/drawing/2014/main" id="{8A9C13AC-5C13-9ACB-AEBF-CE651BCC651D}"/>
              </a:ext>
            </a:extLst>
          </p:cNvPr>
          <p:cNvSpPr>
            <a:spLocks noGrp="1" noChangeArrowheads="1"/>
          </p:cNvSpPr>
          <p:nvPr>
            <p:ph type="body" idx="1"/>
          </p:nvPr>
        </p:nvSpPr>
        <p:spPr>
          <a:xfrm>
            <a:off x="5715000" y="1828800"/>
            <a:ext cx="4343400" cy="4343400"/>
          </a:xfrm>
        </p:spPr>
        <p:txBody>
          <a:bodyPr/>
          <a:lstStyle/>
          <a:p>
            <a:pPr eaLnBrk="1" hangingPunct="1">
              <a:lnSpc>
                <a:spcPct val="90000"/>
              </a:lnSpc>
            </a:pPr>
            <a:r>
              <a:rPr lang="en-US" altLang="en-US" sz="2800"/>
              <a:t>Combined efforts needed to prevent and control beryllium exposure</a:t>
            </a:r>
          </a:p>
          <a:p>
            <a:pPr lvl="1" eaLnBrk="1" hangingPunct="1">
              <a:lnSpc>
                <a:spcPct val="90000"/>
              </a:lnSpc>
            </a:pPr>
            <a:r>
              <a:rPr lang="en-US" altLang="en-US" sz="2400"/>
              <a:t>Engineering controls</a:t>
            </a:r>
          </a:p>
          <a:p>
            <a:pPr lvl="1" eaLnBrk="1" hangingPunct="1">
              <a:lnSpc>
                <a:spcPct val="90000"/>
              </a:lnSpc>
            </a:pPr>
            <a:r>
              <a:rPr lang="en-US" altLang="en-US" sz="2400"/>
              <a:t>Work practice controls</a:t>
            </a:r>
          </a:p>
          <a:p>
            <a:pPr lvl="1" eaLnBrk="1" hangingPunct="1">
              <a:lnSpc>
                <a:spcPct val="90000"/>
              </a:lnSpc>
            </a:pPr>
            <a:r>
              <a:rPr lang="en-US" altLang="en-US" sz="2400"/>
              <a:t>Administrative controls</a:t>
            </a:r>
          </a:p>
          <a:p>
            <a:pPr lvl="1" eaLnBrk="1" hangingPunct="1">
              <a:lnSpc>
                <a:spcPct val="90000"/>
              </a:lnSpc>
            </a:pPr>
            <a:r>
              <a:rPr lang="en-US" altLang="en-US" sz="2400"/>
              <a:t>Personal protective equipment (PPE)</a:t>
            </a:r>
          </a:p>
          <a:p>
            <a:pPr lvl="1" eaLnBrk="1" hangingPunct="1">
              <a:lnSpc>
                <a:spcPct val="90000"/>
              </a:lnSpc>
            </a:pPr>
            <a:r>
              <a:rPr lang="en-US" altLang="en-US" sz="2400"/>
              <a:t>Medical surveillance</a:t>
            </a:r>
          </a:p>
          <a:p>
            <a:pPr lvl="1" eaLnBrk="1" hangingPunct="1">
              <a:lnSpc>
                <a:spcPct val="90000"/>
              </a:lnSpc>
              <a:buFontTx/>
              <a:buNone/>
            </a:pPr>
            <a:endParaRPr lang="en-US" altLang="en-US"/>
          </a:p>
          <a:p>
            <a:pPr eaLnBrk="1" hangingPunct="1">
              <a:lnSpc>
                <a:spcPct val="90000"/>
              </a:lnSpc>
            </a:pPr>
            <a:endParaRPr lang="en-US" altLang="en-US"/>
          </a:p>
        </p:txBody>
      </p:sp>
      <p:pic>
        <p:nvPicPr>
          <p:cNvPr id="132100" name="Picture 4" descr="DSC03256.JPG">
            <a:extLst>
              <a:ext uri="{FF2B5EF4-FFF2-40B4-BE49-F238E27FC236}">
                <a16:creationId xmlns:a16="http://schemas.microsoft.com/office/drawing/2014/main" id="{3B3063D8-CCBC-9F00-8C90-E9D99785C7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4384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6">
            <a:extLst>
              <a:ext uri="{FF2B5EF4-FFF2-40B4-BE49-F238E27FC236}">
                <a16:creationId xmlns:a16="http://schemas.microsoft.com/office/drawing/2014/main" id="{6B9A1757-DD1F-8C30-5267-8B012DC7ED6C}"/>
              </a:ext>
            </a:extLst>
          </p:cNvPr>
          <p:cNvSpPr txBox="1">
            <a:spLocks noChangeArrowheads="1"/>
          </p:cNvSpPr>
          <p:nvPr/>
        </p:nvSpPr>
        <p:spPr bwMode="auto">
          <a:xfrm>
            <a:off x="1905000" y="5334000"/>
            <a:ext cx="3505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latin typeface="Tahoma" panose="020B0604030504040204" pitchFamily="34" charset="0"/>
              </a:rPr>
              <a:t>Photo used by National Jewish Health with written permission</a:t>
            </a:r>
          </a:p>
        </p:txBody>
      </p:sp>
    </p:spTree>
    <p:custDataLst>
      <p:tags r:id="rId1"/>
    </p:custDataLst>
    <p:extLst>
      <p:ext uri="{BB962C8B-B14F-4D97-AF65-F5344CB8AC3E}">
        <p14:creationId xmlns:p14="http://schemas.microsoft.com/office/powerpoint/2010/main" val="1030156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6">
            <a:extLst>
              <a:ext uri="{FF2B5EF4-FFF2-40B4-BE49-F238E27FC236}">
                <a16:creationId xmlns:a16="http://schemas.microsoft.com/office/drawing/2014/main" id="{4A35224E-2E94-FC85-9278-6065FDF5F5E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732F0CC-5203-4209-AB33-7486EF1FA0F7}" type="slidenum">
              <a:rPr lang="en-US" altLang="en-US">
                <a:latin typeface="Tahoma" panose="020B0604030504040204" pitchFamily="34" charset="0"/>
              </a:rPr>
              <a:pPr/>
              <a:t>32</a:t>
            </a:fld>
            <a:endParaRPr lang="en-US" altLang="en-US">
              <a:latin typeface="Tahoma" panose="020B0604030504040204" pitchFamily="34" charset="0"/>
            </a:endParaRPr>
          </a:p>
        </p:txBody>
      </p:sp>
      <p:sp>
        <p:nvSpPr>
          <p:cNvPr id="134146" name="Rectangle 2">
            <a:extLst>
              <a:ext uri="{FF2B5EF4-FFF2-40B4-BE49-F238E27FC236}">
                <a16:creationId xmlns:a16="http://schemas.microsoft.com/office/drawing/2014/main" id="{7BA50998-10EA-C8C1-F2AF-E7C629ED2D76}"/>
              </a:ext>
            </a:extLst>
          </p:cNvPr>
          <p:cNvSpPr>
            <a:spLocks noGrp="1" noChangeArrowheads="1"/>
          </p:cNvSpPr>
          <p:nvPr>
            <p:ph type="title"/>
          </p:nvPr>
        </p:nvSpPr>
        <p:spPr/>
        <p:txBody>
          <a:bodyPr/>
          <a:lstStyle/>
          <a:p>
            <a:pPr eaLnBrk="1" hangingPunct="1"/>
            <a:r>
              <a:rPr lang="en-US" altLang="en-US"/>
              <a:t>What are engineering controls?</a:t>
            </a:r>
          </a:p>
        </p:txBody>
      </p:sp>
      <p:sp>
        <p:nvSpPr>
          <p:cNvPr id="134147" name="Rectangle 3">
            <a:extLst>
              <a:ext uri="{FF2B5EF4-FFF2-40B4-BE49-F238E27FC236}">
                <a16:creationId xmlns:a16="http://schemas.microsoft.com/office/drawing/2014/main" id="{2F816955-2FC1-3790-E848-8DD3C2814FEA}"/>
              </a:ext>
            </a:extLst>
          </p:cNvPr>
          <p:cNvSpPr>
            <a:spLocks noGrp="1" noChangeArrowheads="1"/>
          </p:cNvSpPr>
          <p:nvPr>
            <p:ph type="body" idx="1"/>
          </p:nvPr>
        </p:nvSpPr>
        <p:spPr>
          <a:xfrm>
            <a:off x="5791200" y="1981200"/>
            <a:ext cx="4876800" cy="4114800"/>
          </a:xfrm>
        </p:spPr>
        <p:txBody>
          <a:bodyPr/>
          <a:lstStyle/>
          <a:p>
            <a:pPr eaLnBrk="1" hangingPunct="1">
              <a:lnSpc>
                <a:spcPct val="80000"/>
              </a:lnSpc>
            </a:pPr>
            <a:r>
              <a:rPr lang="en-US" altLang="en-US" sz="2800"/>
              <a:t>Wet methods</a:t>
            </a:r>
          </a:p>
          <a:p>
            <a:pPr lvl="1" eaLnBrk="1" hangingPunct="1">
              <a:lnSpc>
                <a:spcPct val="80000"/>
              </a:lnSpc>
            </a:pPr>
            <a:r>
              <a:rPr lang="en-US" altLang="en-US" sz="2400"/>
              <a:t>Machining fluids</a:t>
            </a:r>
          </a:p>
          <a:p>
            <a:pPr eaLnBrk="1" hangingPunct="1">
              <a:lnSpc>
                <a:spcPct val="80000"/>
              </a:lnSpc>
            </a:pPr>
            <a:r>
              <a:rPr lang="en-US" altLang="en-US" sz="2800"/>
              <a:t>Ventilation</a:t>
            </a:r>
          </a:p>
          <a:p>
            <a:pPr lvl="1" eaLnBrk="1" hangingPunct="1">
              <a:lnSpc>
                <a:spcPct val="80000"/>
              </a:lnSpc>
            </a:pPr>
            <a:r>
              <a:rPr lang="en-US" altLang="en-US" sz="2400"/>
              <a:t>Local Exhaust Ventilation (suction)</a:t>
            </a:r>
          </a:p>
          <a:p>
            <a:pPr eaLnBrk="1" hangingPunct="1">
              <a:lnSpc>
                <a:spcPct val="80000"/>
              </a:lnSpc>
            </a:pPr>
            <a:r>
              <a:rPr lang="en-US" altLang="en-US" sz="2800"/>
              <a:t>Enclosures</a:t>
            </a:r>
          </a:p>
          <a:p>
            <a:pPr eaLnBrk="1" hangingPunct="1">
              <a:lnSpc>
                <a:spcPct val="80000"/>
              </a:lnSpc>
            </a:pPr>
            <a:r>
              <a:rPr lang="en-US" altLang="en-US" sz="2800"/>
              <a:t>Facility design</a:t>
            </a:r>
          </a:p>
          <a:p>
            <a:pPr lvl="1" eaLnBrk="1" hangingPunct="1">
              <a:lnSpc>
                <a:spcPct val="80000"/>
              </a:lnSpc>
            </a:pPr>
            <a:r>
              <a:rPr lang="en-US" altLang="en-US" sz="2400"/>
              <a:t>Hard cleanable surfaces</a:t>
            </a:r>
          </a:p>
          <a:p>
            <a:pPr lvl="1" eaLnBrk="1" hangingPunct="1">
              <a:lnSpc>
                <a:spcPct val="80000"/>
              </a:lnSpc>
            </a:pPr>
            <a:r>
              <a:rPr lang="en-US" altLang="en-US" sz="2400"/>
              <a:t>Separation of beryllium and non-beryllium processes</a:t>
            </a:r>
          </a:p>
          <a:p>
            <a:pPr lvl="1" eaLnBrk="1" hangingPunct="1">
              <a:lnSpc>
                <a:spcPct val="80000"/>
              </a:lnSpc>
            </a:pPr>
            <a:r>
              <a:rPr lang="en-US" altLang="en-US" sz="2400"/>
              <a:t>Separate ventilation systems</a:t>
            </a:r>
          </a:p>
        </p:txBody>
      </p:sp>
      <p:pic>
        <p:nvPicPr>
          <p:cNvPr id="134148" name="Picture 4" descr="DSC03264.JPG">
            <a:extLst>
              <a:ext uri="{FF2B5EF4-FFF2-40B4-BE49-F238E27FC236}">
                <a16:creationId xmlns:a16="http://schemas.microsoft.com/office/drawing/2014/main" id="{EA22F661-C3E9-EEA4-94FB-1A64FAF978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81200"/>
            <a:ext cx="41148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a:extLst>
              <a:ext uri="{FF2B5EF4-FFF2-40B4-BE49-F238E27FC236}">
                <a16:creationId xmlns:a16="http://schemas.microsoft.com/office/drawing/2014/main" id="{1A5B079A-C345-985A-3584-96609BD97A80}"/>
              </a:ext>
            </a:extLst>
          </p:cNvPr>
          <p:cNvSpPr txBox="1">
            <a:spLocks noChangeArrowheads="1"/>
          </p:cNvSpPr>
          <p:nvPr/>
        </p:nvSpPr>
        <p:spPr bwMode="auto">
          <a:xfrm>
            <a:off x="1981200" y="5486400"/>
            <a:ext cx="3505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latin typeface="Tahoma" panose="020B0604030504040204" pitchFamily="34" charset="0"/>
              </a:rPr>
              <a:t>Photo used by National Jewish Health with written permission</a:t>
            </a:r>
          </a:p>
        </p:txBody>
      </p:sp>
    </p:spTree>
    <p:custDataLst>
      <p:tags r:id="rId1"/>
    </p:custDataLst>
    <p:extLst>
      <p:ext uri="{BB962C8B-B14F-4D97-AF65-F5344CB8AC3E}">
        <p14:creationId xmlns:p14="http://schemas.microsoft.com/office/powerpoint/2010/main" val="117806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6">
            <a:extLst>
              <a:ext uri="{FF2B5EF4-FFF2-40B4-BE49-F238E27FC236}">
                <a16:creationId xmlns:a16="http://schemas.microsoft.com/office/drawing/2014/main" id="{35701E59-B2AF-CFA7-EDCA-B6DB6608D14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927D975-5170-466B-A573-E176A0992668}" type="slidenum">
              <a:rPr lang="en-US" altLang="en-US">
                <a:latin typeface="Tahoma" panose="020B0604030504040204" pitchFamily="34" charset="0"/>
              </a:rPr>
              <a:pPr/>
              <a:t>33</a:t>
            </a:fld>
            <a:endParaRPr lang="en-US" altLang="en-US">
              <a:latin typeface="Tahoma" panose="020B0604030504040204" pitchFamily="34" charset="0"/>
            </a:endParaRPr>
          </a:p>
        </p:txBody>
      </p:sp>
      <p:sp>
        <p:nvSpPr>
          <p:cNvPr id="136194" name="Rectangle 2">
            <a:extLst>
              <a:ext uri="{FF2B5EF4-FFF2-40B4-BE49-F238E27FC236}">
                <a16:creationId xmlns:a16="http://schemas.microsoft.com/office/drawing/2014/main" id="{8D4A157E-EDE3-CD9D-5847-14D9CDA106C0}"/>
              </a:ext>
            </a:extLst>
          </p:cNvPr>
          <p:cNvSpPr>
            <a:spLocks noGrp="1" noChangeArrowheads="1"/>
          </p:cNvSpPr>
          <p:nvPr>
            <p:ph type="title"/>
          </p:nvPr>
        </p:nvSpPr>
        <p:spPr/>
        <p:txBody>
          <a:bodyPr/>
          <a:lstStyle/>
          <a:p>
            <a:pPr eaLnBrk="1" hangingPunct="1"/>
            <a:r>
              <a:rPr lang="en-US" altLang="en-US" sz="3600"/>
              <a:t>Wet Methods + Local Exhaust Ventilation</a:t>
            </a:r>
          </a:p>
        </p:txBody>
      </p:sp>
      <p:pic>
        <p:nvPicPr>
          <p:cNvPr id="136195" name="Picture 5" descr="DSC03268.JPG">
            <a:extLst>
              <a:ext uri="{FF2B5EF4-FFF2-40B4-BE49-F238E27FC236}">
                <a16:creationId xmlns:a16="http://schemas.microsoft.com/office/drawing/2014/main" id="{4CB42CF0-4AE2-44FB-15AE-8B7B7EB05D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914400"/>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6">
            <a:extLst>
              <a:ext uri="{FF2B5EF4-FFF2-40B4-BE49-F238E27FC236}">
                <a16:creationId xmlns:a16="http://schemas.microsoft.com/office/drawing/2014/main" id="{B62EAD06-4338-36B5-A19C-48420615806E}"/>
              </a:ext>
            </a:extLst>
          </p:cNvPr>
          <p:cNvSpPr txBox="1">
            <a:spLocks noChangeArrowheads="1"/>
          </p:cNvSpPr>
          <p:nvPr/>
        </p:nvSpPr>
        <p:spPr bwMode="auto">
          <a:xfrm>
            <a:off x="4343400" y="6477000"/>
            <a:ext cx="3505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latin typeface="Tahoma" panose="020B0604030504040204" pitchFamily="34" charset="0"/>
              </a:rPr>
              <a:t>Photo used by National Jewish Health with written permission</a:t>
            </a:r>
          </a:p>
        </p:txBody>
      </p:sp>
    </p:spTree>
    <p:custDataLst>
      <p:tags r:id="rId1"/>
    </p:custDataLst>
    <p:extLst>
      <p:ext uri="{BB962C8B-B14F-4D97-AF65-F5344CB8AC3E}">
        <p14:creationId xmlns:p14="http://schemas.microsoft.com/office/powerpoint/2010/main" val="2858735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6">
            <a:extLst>
              <a:ext uri="{FF2B5EF4-FFF2-40B4-BE49-F238E27FC236}">
                <a16:creationId xmlns:a16="http://schemas.microsoft.com/office/drawing/2014/main" id="{F069952A-645C-4527-3E69-7760F538FEC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D01866C-9032-49C0-BE64-4E10EA1CBE81}" type="slidenum">
              <a:rPr lang="en-US" altLang="en-US">
                <a:latin typeface="Tahoma" panose="020B0604030504040204" pitchFamily="34" charset="0"/>
              </a:rPr>
              <a:pPr/>
              <a:t>34</a:t>
            </a:fld>
            <a:endParaRPr lang="en-US" altLang="en-US">
              <a:latin typeface="Tahoma" panose="020B0604030504040204" pitchFamily="34" charset="0"/>
            </a:endParaRPr>
          </a:p>
        </p:txBody>
      </p:sp>
      <p:sp>
        <p:nvSpPr>
          <p:cNvPr id="138242" name="Rectangle 2">
            <a:extLst>
              <a:ext uri="{FF2B5EF4-FFF2-40B4-BE49-F238E27FC236}">
                <a16:creationId xmlns:a16="http://schemas.microsoft.com/office/drawing/2014/main" id="{45261856-6725-929E-D692-E2E4BE5DC919}"/>
              </a:ext>
            </a:extLst>
          </p:cNvPr>
          <p:cNvSpPr>
            <a:spLocks noGrp="1" noChangeArrowheads="1"/>
          </p:cNvSpPr>
          <p:nvPr>
            <p:ph type="title"/>
          </p:nvPr>
        </p:nvSpPr>
        <p:spPr/>
        <p:txBody>
          <a:bodyPr/>
          <a:lstStyle/>
          <a:p>
            <a:pPr eaLnBrk="1" hangingPunct="1"/>
            <a:r>
              <a:rPr lang="en-US" altLang="en-US" sz="4000"/>
              <a:t>Enclosure + local exhaust ventilation</a:t>
            </a:r>
          </a:p>
        </p:txBody>
      </p:sp>
      <p:sp>
        <p:nvSpPr>
          <p:cNvPr id="138243" name="Text Box 6">
            <a:extLst>
              <a:ext uri="{FF2B5EF4-FFF2-40B4-BE49-F238E27FC236}">
                <a16:creationId xmlns:a16="http://schemas.microsoft.com/office/drawing/2014/main" id="{A8AC1645-3204-6E65-2701-472FEFED57B6}"/>
              </a:ext>
            </a:extLst>
          </p:cNvPr>
          <p:cNvSpPr txBox="1">
            <a:spLocks noChangeArrowheads="1"/>
          </p:cNvSpPr>
          <p:nvPr/>
        </p:nvSpPr>
        <p:spPr bwMode="auto">
          <a:xfrm>
            <a:off x="4343400" y="6248400"/>
            <a:ext cx="3505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latin typeface="Tahoma" panose="020B0604030504040204" pitchFamily="34" charset="0"/>
              </a:rPr>
              <a:t>Photo used by National Jewish Health with written permission</a:t>
            </a:r>
          </a:p>
        </p:txBody>
      </p:sp>
      <p:pic>
        <p:nvPicPr>
          <p:cNvPr id="138244" name="Picture 5" descr="DSC06987.JPG">
            <a:extLst>
              <a:ext uri="{FF2B5EF4-FFF2-40B4-BE49-F238E27FC236}">
                <a16:creationId xmlns:a16="http://schemas.microsoft.com/office/drawing/2014/main" id="{DD5AD2A2-AFD6-B8E0-E9D8-ED3793AFBE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9906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53585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6">
            <a:extLst>
              <a:ext uri="{FF2B5EF4-FFF2-40B4-BE49-F238E27FC236}">
                <a16:creationId xmlns:a16="http://schemas.microsoft.com/office/drawing/2014/main" id="{449F05AD-A349-FBD1-FA71-C3504730276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0AFB7A4-9E21-4F6E-B1AB-1B7E4806C6C8}" type="slidenum">
              <a:rPr lang="en-US" altLang="en-US">
                <a:latin typeface="Tahoma" panose="020B0604030504040204" pitchFamily="34" charset="0"/>
              </a:rPr>
              <a:pPr/>
              <a:t>35</a:t>
            </a:fld>
            <a:endParaRPr lang="en-US" altLang="en-US">
              <a:latin typeface="Tahoma" panose="020B0604030504040204" pitchFamily="34" charset="0"/>
            </a:endParaRPr>
          </a:p>
        </p:txBody>
      </p:sp>
      <p:sp>
        <p:nvSpPr>
          <p:cNvPr id="140290" name="Rectangle 2">
            <a:extLst>
              <a:ext uri="{FF2B5EF4-FFF2-40B4-BE49-F238E27FC236}">
                <a16:creationId xmlns:a16="http://schemas.microsoft.com/office/drawing/2014/main" id="{91772C97-5F0C-E924-EAE3-6D923368BF5B}"/>
              </a:ext>
            </a:extLst>
          </p:cNvPr>
          <p:cNvSpPr>
            <a:spLocks noGrp="1" noChangeArrowheads="1"/>
          </p:cNvSpPr>
          <p:nvPr>
            <p:ph type="title"/>
          </p:nvPr>
        </p:nvSpPr>
        <p:spPr/>
        <p:txBody>
          <a:bodyPr/>
          <a:lstStyle/>
          <a:p>
            <a:pPr eaLnBrk="1" hangingPunct="1"/>
            <a:r>
              <a:rPr lang="en-US" altLang="en-US"/>
              <a:t>What are work practice controls?</a:t>
            </a:r>
          </a:p>
        </p:txBody>
      </p:sp>
      <p:sp>
        <p:nvSpPr>
          <p:cNvPr id="140291" name="Rectangle 3">
            <a:extLst>
              <a:ext uri="{FF2B5EF4-FFF2-40B4-BE49-F238E27FC236}">
                <a16:creationId xmlns:a16="http://schemas.microsoft.com/office/drawing/2014/main" id="{7D1D059C-BEC6-71DF-2C22-96C82A4FBA44}"/>
              </a:ext>
            </a:extLst>
          </p:cNvPr>
          <p:cNvSpPr>
            <a:spLocks noGrp="1" noChangeArrowheads="1"/>
          </p:cNvSpPr>
          <p:nvPr>
            <p:ph type="body" idx="1"/>
          </p:nvPr>
        </p:nvSpPr>
        <p:spPr>
          <a:xfrm>
            <a:off x="5334000" y="1676400"/>
            <a:ext cx="5181600" cy="4572000"/>
          </a:xfrm>
        </p:spPr>
        <p:txBody>
          <a:bodyPr/>
          <a:lstStyle/>
          <a:p>
            <a:pPr eaLnBrk="1" hangingPunct="1">
              <a:lnSpc>
                <a:spcPct val="90000"/>
              </a:lnSpc>
            </a:pPr>
            <a:r>
              <a:rPr lang="en-US" altLang="en-US" sz="2400"/>
              <a:t>Proper use of engineering controls (all the time)</a:t>
            </a:r>
          </a:p>
          <a:p>
            <a:pPr eaLnBrk="1" hangingPunct="1">
              <a:lnSpc>
                <a:spcPct val="90000"/>
              </a:lnSpc>
            </a:pPr>
            <a:r>
              <a:rPr lang="en-US" altLang="en-US" sz="2400"/>
              <a:t>Labeling of all beryllium materials</a:t>
            </a:r>
          </a:p>
          <a:p>
            <a:pPr eaLnBrk="1" hangingPunct="1">
              <a:lnSpc>
                <a:spcPct val="90000"/>
              </a:lnSpc>
            </a:pPr>
            <a:r>
              <a:rPr lang="en-US" altLang="en-US" sz="2400"/>
              <a:t>Use industrial HEPA vacuums</a:t>
            </a:r>
          </a:p>
          <a:p>
            <a:pPr eaLnBrk="1" hangingPunct="1">
              <a:lnSpc>
                <a:spcPct val="90000"/>
              </a:lnSpc>
            </a:pPr>
            <a:r>
              <a:rPr lang="en-US" altLang="en-US" sz="2400">
                <a:solidFill>
                  <a:srgbClr val="FF3300"/>
                </a:solidFill>
              </a:rPr>
              <a:t>NO compressed air for cleaning</a:t>
            </a:r>
          </a:p>
          <a:p>
            <a:pPr eaLnBrk="1" hangingPunct="1">
              <a:lnSpc>
                <a:spcPct val="90000"/>
              </a:lnSpc>
            </a:pPr>
            <a:r>
              <a:rPr lang="en-US" altLang="en-US" sz="2400"/>
              <a:t>Wet wiping and mopping only</a:t>
            </a:r>
          </a:p>
          <a:p>
            <a:pPr eaLnBrk="1" hangingPunct="1">
              <a:lnSpc>
                <a:spcPct val="90000"/>
              </a:lnSpc>
            </a:pPr>
            <a:r>
              <a:rPr lang="en-US" altLang="en-US" sz="2400">
                <a:solidFill>
                  <a:srgbClr val="FF3300"/>
                </a:solidFill>
              </a:rPr>
              <a:t>NO dry sweeping</a:t>
            </a:r>
          </a:p>
          <a:p>
            <a:pPr eaLnBrk="1" hangingPunct="1">
              <a:lnSpc>
                <a:spcPct val="90000"/>
              </a:lnSpc>
            </a:pPr>
            <a:r>
              <a:rPr lang="en-US" altLang="en-US" sz="2400">
                <a:solidFill>
                  <a:srgbClr val="FF3300"/>
                </a:solidFill>
              </a:rPr>
              <a:t>No eating or drinking in beryllium contaminated areas</a:t>
            </a:r>
          </a:p>
          <a:p>
            <a:pPr eaLnBrk="1" hangingPunct="1">
              <a:lnSpc>
                <a:spcPct val="90000"/>
              </a:lnSpc>
            </a:pPr>
            <a:r>
              <a:rPr lang="en-US" altLang="en-US" sz="2400"/>
              <a:t>Education is critical for success</a:t>
            </a:r>
          </a:p>
          <a:p>
            <a:pPr eaLnBrk="1" hangingPunct="1">
              <a:lnSpc>
                <a:spcPct val="90000"/>
              </a:lnSpc>
              <a:buFontTx/>
              <a:buNone/>
            </a:pPr>
            <a:endParaRPr lang="en-US" altLang="en-US" sz="2400"/>
          </a:p>
        </p:txBody>
      </p:sp>
      <p:pic>
        <p:nvPicPr>
          <p:cNvPr id="140292" name="Picture 6" descr="DSC03262.JPG">
            <a:extLst>
              <a:ext uri="{FF2B5EF4-FFF2-40B4-BE49-F238E27FC236}">
                <a16:creationId xmlns:a16="http://schemas.microsoft.com/office/drawing/2014/main" id="{4C59CD43-EB6E-59C5-BDFA-CD062D0AB2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90600"/>
            <a:ext cx="24463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7" descr="DSC03259.JPG">
            <a:extLst>
              <a:ext uri="{FF2B5EF4-FFF2-40B4-BE49-F238E27FC236}">
                <a16:creationId xmlns:a16="http://schemas.microsoft.com/office/drawing/2014/main" id="{12ACCAC3-BD8B-94A9-52AE-608BC22AFF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657600"/>
            <a:ext cx="2819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 Box 6">
            <a:extLst>
              <a:ext uri="{FF2B5EF4-FFF2-40B4-BE49-F238E27FC236}">
                <a16:creationId xmlns:a16="http://schemas.microsoft.com/office/drawing/2014/main" id="{0E39217A-D7ED-574F-DC5D-EB0BAC164B03}"/>
              </a:ext>
            </a:extLst>
          </p:cNvPr>
          <p:cNvSpPr txBox="1">
            <a:spLocks noChangeArrowheads="1"/>
          </p:cNvSpPr>
          <p:nvPr/>
        </p:nvSpPr>
        <p:spPr bwMode="auto">
          <a:xfrm>
            <a:off x="1752600" y="6248400"/>
            <a:ext cx="3505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
                <a:latin typeface="Tahoma" panose="020B0604030504040204" pitchFamily="34" charset="0"/>
              </a:rPr>
              <a:t>Photos used by National Jewish Health with written permission</a:t>
            </a:r>
          </a:p>
        </p:txBody>
      </p:sp>
    </p:spTree>
    <p:custDataLst>
      <p:tags r:id="rId1"/>
    </p:custDataLst>
    <p:extLst>
      <p:ext uri="{BB962C8B-B14F-4D97-AF65-F5344CB8AC3E}">
        <p14:creationId xmlns:p14="http://schemas.microsoft.com/office/powerpoint/2010/main" val="910417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6">
            <a:extLst>
              <a:ext uri="{FF2B5EF4-FFF2-40B4-BE49-F238E27FC236}">
                <a16:creationId xmlns:a16="http://schemas.microsoft.com/office/drawing/2014/main" id="{B2A5AE12-EDB6-D478-97D4-D226EC3BF83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E5CAE97-9E0B-4157-9D5B-7EAAA349A5AF}" type="slidenum">
              <a:rPr lang="en-US" altLang="en-US">
                <a:latin typeface="Tahoma" panose="020B0604030504040204" pitchFamily="34" charset="0"/>
              </a:rPr>
              <a:pPr/>
              <a:t>36</a:t>
            </a:fld>
            <a:endParaRPr lang="en-US" altLang="en-US">
              <a:latin typeface="Tahoma" panose="020B0604030504040204" pitchFamily="34" charset="0"/>
            </a:endParaRPr>
          </a:p>
        </p:txBody>
      </p:sp>
      <p:sp>
        <p:nvSpPr>
          <p:cNvPr id="142338" name="Rectangle 2">
            <a:extLst>
              <a:ext uri="{FF2B5EF4-FFF2-40B4-BE49-F238E27FC236}">
                <a16:creationId xmlns:a16="http://schemas.microsoft.com/office/drawing/2014/main" id="{943EEB28-3996-A4B4-A20B-1D0B6E0D5275}"/>
              </a:ext>
            </a:extLst>
          </p:cNvPr>
          <p:cNvSpPr>
            <a:spLocks noGrp="1" noChangeArrowheads="1"/>
          </p:cNvSpPr>
          <p:nvPr>
            <p:ph type="title"/>
          </p:nvPr>
        </p:nvSpPr>
        <p:spPr/>
        <p:txBody>
          <a:bodyPr/>
          <a:lstStyle/>
          <a:p>
            <a:pPr eaLnBrk="1" hangingPunct="1"/>
            <a:r>
              <a:rPr lang="en-US" altLang="en-US"/>
              <a:t>What are administrative controls?</a:t>
            </a:r>
          </a:p>
        </p:txBody>
      </p:sp>
      <p:sp>
        <p:nvSpPr>
          <p:cNvPr id="142339" name="Rectangle 3">
            <a:extLst>
              <a:ext uri="{FF2B5EF4-FFF2-40B4-BE49-F238E27FC236}">
                <a16:creationId xmlns:a16="http://schemas.microsoft.com/office/drawing/2014/main" id="{09F2D0D0-8440-1CAE-52F4-3512DA518C36}"/>
              </a:ext>
            </a:extLst>
          </p:cNvPr>
          <p:cNvSpPr>
            <a:spLocks noGrp="1" noChangeArrowheads="1"/>
          </p:cNvSpPr>
          <p:nvPr>
            <p:ph type="body" idx="1"/>
          </p:nvPr>
        </p:nvSpPr>
        <p:spPr>
          <a:xfrm>
            <a:off x="5029200" y="1447800"/>
            <a:ext cx="5638800" cy="4114800"/>
          </a:xfrm>
        </p:spPr>
        <p:txBody>
          <a:bodyPr/>
          <a:lstStyle/>
          <a:p>
            <a:pPr eaLnBrk="1" hangingPunct="1">
              <a:lnSpc>
                <a:spcPct val="90000"/>
              </a:lnSpc>
            </a:pPr>
            <a:r>
              <a:rPr lang="en-US" altLang="en-US" sz="2800"/>
              <a:t>Restrict entry to beryllium areas</a:t>
            </a:r>
          </a:p>
          <a:p>
            <a:pPr lvl="2" eaLnBrk="1" hangingPunct="1">
              <a:lnSpc>
                <a:spcPct val="90000"/>
              </a:lnSpc>
            </a:pPr>
            <a:r>
              <a:rPr lang="en-US" altLang="en-US" sz="2000"/>
              <a:t>Limit number of exposed workers</a:t>
            </a:r>
          </a:p>
          <a:p>
            <a:pPr lvl="2" eaLnBrk="1" hangingPunct="1">
              <a:lnSpc>
                <a:spcPct val="90000"/>
              </a:lnSpc>
            </a:pPr>
            <a:r>
              <a:rPr lang="en-US" altLang="en-US" sz="2000"/>
              <a:t>Make sure contractors understand work practice controls </a:t>
            </a:r>
          </a:p>
          <a:p>
            <a:pPr eaLnBrk="1" hangingPunct="1">
              <a:lnSpc>
                <a:spcPct val="90000"/>
              </a:lnSpc>
            </a:pPr>
            <a:r>
              <a:rPr lang="en-US" altLang="en-US" sz="2800"/>
              <a:t>Limit spread of beryllium</a:t>
            </a:r>
          </a:p>
          <a:p>
            <a:pPr lvl="2" eaLnBrk="1" hangingPunct="1">
              <a:lnSpc>
                <a:spcPct val="90000"/>
              </a:lnSpc>
            </a:pPr>
            <a:r>
              <a:rPr lang="en-US" altLang="en-US" sz="2000"/>
              <a:t>Work uniforms</a:t>
            </a:r>
          </a:p>
          <a:p>
            <a:pPr lvl="2" eaLnBrk="1" hangingPunct="1">
              <a:lnSpc>
                <a:spcPct val="90000"/>
              </a:lnSpc>
            </a:pPr>
            <a:r>
              <a:rPr lang="en-US" altLang="en-US" sz="2000"/>
              <a:t>Shoe covers</a:t>
            </a:r>
          </a:p>
          <a:p>
            <a:pPr lvl="2" eaLnBrk="1" hangingPunct="1">
              <a:lnSpc>
                <a:spcPct val="90000"/>
              </a:lnSpc>
            </a:pPr>
            <a:r>
              <a:rPr lang="en-US" altLang="en-US" sz="2000"/>
              <a:t>Sticky mats</a:t>
            </a:r>
          </a:p>
          <a:p>
            <a:pPr lvl="2" eaLnBrk="1" hangingPunct="1">
              <a:lnSpc>
                <a:spcPct val="90000"/>
              </a:lnSpc>
            </a:pPr>
            <a:r>
              <a:rPr lang="en-US" altLang="en-US" sz="2000"/>
              <a:t>Designated change areas</a:t>
            </a:r>
          </a:p>
          <a:p>
            <a:pPr lvl="2" eaLnBrk="1" hangingPunct="1">
              <a:lnSpc>
                <a:spcPct val="90000"/>
              </a:lnSpc>
            </a:pPr>
            <a:r>
              <a:rPr lang="en-US" altLang="en-US" sz="2000"/>
              <a:t>Clean break area</a:t>
            </a:r>
          </a:p>
          <a:p>
            <a:pPr lvl="2" eaLnBrk="1" hangingPunct="1">
              <a:lnSpc>
                <a:spcPct val="90000"/>
              </a:lnSpc>
              <a:buFontTx/>
              <a:buNone/>
            </a:pPr>
            <a:endParaRPr lang="en-US" altLang="en-US" sz="2000"/>
          </a:p>
          <a:p>
            <a:pPr lvl="2" eaLnBrk="1" hangingPunct="1">
              <a:lnSpc>
                <a:spcPct val="90000"/>
              </a:lnSpc>
            </a:pPr>
            <a:endParaRPr lang="en-US" altLang="en-US" sz="2000"/>
          </a:p>
        </p:txBody>
      </p:sp>
      <p:pic>
        <p:nvPicPr>
          <p:cNvPr id="142340" name="Picture 6" descr="298px-Kittel">
            <a:extLst>
              <a:ext uri="{FF2B5EF4-FFF2-40B4-BE49-F238E27FC236}">
                <a16:creationId xmlns:a16="http://schemas.microsoft.com/office/drawing/2014/main" id="{B014195D-89DB-D663-F88B-DF4DBBF35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19201"/>
            <a:ext cx="2420938"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7">
            <a:extLst>
              <a:ext uri="{FF2B5EF4-FFF2-40B4-BE49-F238E27FC236}">
                <a16:creationId xmlns:a16="http://schemas.microsoft.com/office/drawing/2014/main" id="{D268BBBF-5A52-B36C-41B9-514EB60BFD26}"/>
              </a:ext>
            </a:extLst>
          </p:cNvPr>
          <p:cNvSpPr>
            <a:spLocks noChangeArrowheads="1"/>
          </p:cNvSpPr>
          <p:nvPr/>
        </p:nvSpPr>
        <p:spPr bwMode="auto">
          <a:xfrm>
            <a:off x="2286001" y="6092826"/>
            <a:ext cx="24923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800" b="1"/>
              <a:t>Dennis Myts, </a:t>
            </a:r>
            <a:r>
              <a:rPr lang="en-US" altLang="en-US" sz="700">
                <a:hlinkClick r:id="rId5"/>
              </a:rPr>
              <a:t>Wikimedia Commons</a:t>
            </a:r>
            <a:r>
              <a:rPr lang="en-US" altLang="en-US" sz="800" b="1"/>
              <a:t> – CC-BY-SA-2.5</a:t>
            </a:r>
            <a:r>
              <a:rPr lang="en-US" altLang="en-US" sz="800"/>
              <a:t> </a:t>
            </a:r>
          </a:p>
        </p:txBody>
      </p:sp>
      <p:sp>
        <p:nvSpPr>
          <p:cNvPr id="142342" name="Text Box 7">
            <a:extLst>
              <a:ext uri="{FF2B5EF4-FFF2-40B4-BE49-F238E27FC236}">
                <a16:creationId xmlns:a16="http://schemas.microsoft.com/office/drawing/2014/main" id="{EBBC0290-5DD3-B10C-0CB8-8F36291A82C7}"/>
              </a:ext>
            </a:extLst>
          </p:cNvPr>
          <p:cNvSpPr txBox="1">
            <a:spLocks noChangeArrowheads="1"/>
          </p:cNvSpPr>
          <p:nvPr/>
        </p:nvSpPr>
        <p:spPr bwMode="auto">
          <a:xfrm>
            <a:off x="5105400" y="5575300"/>
            <a:ext cx="5181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a:solidFill>
                  <a:srgbClr val="FF0000"/>
                </a:solidFill>
                <a:latin typeface="Tahoma" panose="020B0604030504040204" pitchFamily="34" charset="0"/>
              </a:rPr>
              <a:t>Changing clothes, changing shoes and showering is important to prevent take-home exposure.</a:t>
            </a:r>
          </a:p>
        </p:txBody>
      </p:sp>
    </p:spTree>
    <p:custDataLst>
      <p:tags r:id="rId1"/>
    </p:custDataLst>
    <p:extLst>
      <p:ext uri="{BB962C8B-B14F-4D97-AF65-F5344CB8AC3E}">
        <p14:creationId xmlns:p14="http://schemas.microsoft.com/office/powerpoint/2010/main" val="1546120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6">
            <a:extLst>
              <a:ext uri="{FF2B5EF4-FFF2-40B4-BE49-F238E27FC236}">
                <a16:creationId xmlns:a16="http://schemas.microsoft.com/office/drawing/2014/main" id="{C7A5C041-26BB-FAE0-761B-79E513B3C79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F372CC4-D180-4195-82B9-B67B370E3477}" type="slidenum">
              <a:rPr lang="en-US" altLang="en-US">
                <a:latin typeface="Tahoma" panose="020B0604030504040204" pitchFamily="34" charset="0"/>
              </a:rPr>
              <a:pPr/>
              <a:t>37</a:t>
            </a:fld>
            <a:endParaRPr lang="en-US" altLang="en-US">
              <a:latin typeface="Tahoma" panose="020B0604030504040204" pitchFamily="34" charset="0"/>
            </a:endParaRPr>
          </a:p>
        </p:txBody>
      </p:sp>
      <p:sp>
        <p:nvSpPr>
          <p:cNvPr id="144386" name="Rectangle 2">
            <a:extLst>
              <a:ext uri="{FF2B5EF4-FFF2-40B4-BE49-F238E27FC236}">
                <a16:creationId xmlns:a16="http://schemas.microsoft.com/office/drawing/2014/main" id="{6458B912-2BD0-9ACF-DDCC-672ED75482BF}"/>
              </a:ext>
            </a:extLst>
          </p:cNvPr>
          <p:cNvSpPr>
            <a:spLocks noGrp="1" noChangeArrowheads="1"/>
          </p:cNvSpPr>
          <p:nvPr>
            <p:ph type="title"/>
          </p:nvPr>
        </p:nvSpPr>
        <p:spPr/>
        <p:txBody>
          <a:bodyPr/>
          <a:lstStyle/>
          <a:p>
            <a:pPr eaLnBrk="1" hangingPunct="1"/>
            <a:r>
              <a:rPr lang="en-US" altLang="en-US" sz="3600" dirty="0"/>
              <a:t>What is personal protective equipment?</a:t>
            </a:r>
          </a:p>
        </p:txBody>
      </p:sp>
      <p:sp>
        <p:nvSpPr>
          <p:cNvPr id="144387" name="Rectangle 3">
            <a:extLst>
              <a:ext uri="{FF2B5EF4-FFF2-40B4-BE49-F238E27FC236}">
                <a16:creationId xmlns:a16="http://schemas.microsoft.com/office/drawing/2014/main" id="{3294C789-C068-372E-72D5-77350E44BF6B}"/>
              </a:ext>
            </a:extLst>
          </p:cNvPr>
          <p:cNvSpPr>
            <a:spLocks noGrp="1" noChangeArrowheads="1"/>
          </p:cNvSpPr>
          <p:nvPr>
            <p:ph type="body" idx="1"/>
          </p:nvPr>
        </p:nvSpPr>
        <p:spPr>
          <a:xfrm>
            <a:off x="1905000" y="914400"/>
            <a:ext cx="5486400" cy="6248400"/>
          </a:xfrm>
        </p:spPr>
        <p:txBody>
          <a:bodyPr/>
          <a:lstStyle/>
          <a:p>
            <a:pPr eaLnBrk="1" hangingPunct="1">
              <a:lnSpc>
                <a:spcPct val="80000"/>
              </a:lnSpc>
            </a:pPr>
            <a:r>
              <a:rPr lang="en-US" altLang="en-US" sz="2400" dirty="0"/>
              <a:t>Skin protection</a:t>
            </a:r>
          </a:p>
          <a:p>
            <a:pPr lvl="1" eaLnBrk="1" hangingPunct="1">
              <a:lnSpc>
                <a:spcPct val="80000"/>
              </a:lnSpc>
            </a:pPr>
            <a:r>
              <a:rPr lang="en-US" altLang="en-US" sz="2000" dirty="0"/>
              <a:t>Long sleeve work uniforms of tightly woven material</a:t>
            </a:r>
          </a:p>
          <a:p>
            <a:pPr lvl="1" eaLnBrk="1" hangingPunct="1">
              <a:lnSpc>
                <a:spcPct val="80000"/>
              </a:lnSpc>
            </a:pPr>
            <a:r>
              <a:rPr lang="en-US" altLang="en-US" sz="2000" dirty="0"/>
              <a:t>Gloves required when skin contact with beryllium possible</a:t>
            </a:r>
          </a:p>
          <a:p>
            <a:pPr lvl="1" eaLnBrk="1" hangingPunct="1">
              <a:lnSpc>
                <a:spcPct val="80000"/>
              </a:lnSpc>
              <a:buFontTx/>
              <a:buNone/>
            </a:pPr>
            <a:endParaRPr lang="en-US" altLang="en-US" sz="2000" dirty="0"/>
          </a:p>
          <a:p>
            <a:pPr eaLnBrk="1" hangingPunct="1">
              <a:lnSpc>
                <a:spcPct val="80000"/>
              </a:lnSpc>
            </a:pPr>
            <a:r>
              <a:rPr lang="en-US" altLang="en-US" sz="2400" dirty="0"/>
              <a:t>Respirators</a:t>
            </a:r>
          </a:p>
          <a:p>
            <a:pPr lvl="1" eaLnBrk="1" hangingPunct="1">
              <a:lnSpc>
                <a:spcPct val="80000"/>
              </a:lnSpc>
            </a:pPr>
            <a:r>
              <a:rPr lang="en-US" altLang="en-US" sz="2000" dirty="0"/>
              <a:t>Required for exposures that cannot be controlled to at least below the PEL or STEL</a:t>
            </a:r>
            <a:r>
              <a:rPr lang="en-US" altLang="en-US" sz="2000" dirty="0">
                <a:cs typeface="Tahoma" panose="020B0604030504040204" pitchFamily="34" charset="0"/>
              </a:rPr>
              <a:t> with engineering controls or to keep exposures as low as possible</a:t>
            </a:r>
            <a:endParaRPr lang="en-US" altLang="en-US" sz="2000" dirty="0"/>
          </a:p>
          <a:p>
            <a:pPr lvl="2" eaLnBrk="1" hangingPunct="1">
              <a:lnSpc>
                <a:spcPct val="80000"/>
              </a:lnSpc>
            </a:pPr>
            <a:r>
              <a:rPr lang="en-US" altLang="en-US" sz="1800" dirty="0"/>
              <a:t>Must be used correctly (no facial hair)</a:t>
            </a:r>
          </a:p>
          <a:p>
            <a:pPr lvl="2" eaLnBrk="1" hangingPunct="1">
              <a:lnSpc>
                <a:spcPct val="80000"/>
              </a:lnSpc>
            </a:pPr>
            <a:r>
              <a:rPr lang="en-US" altLang="en-US" sz="1800" dirty="0"/>
              <a:t>Must be used when required</a:t>
            </a:r>
          </a:p>
          <a:p>
            <a:pPr lvl="2" eaLnBrk="1" hangingPunct="1">
              <a:lnSpc>
                <a:spcPct val="80000"/>
              </a:lnSpc>
            </a:pPr>
            <a:r>
              <a:rPr lang="en-US" altLang="en-US" sz="1800" dirty="0"/>
              <a:t>Must be medically cleared and fit-tested</a:t>
            </a:r>
          </a:p>
          <a:p>
            <a:pPr lvl="2" eaLnBrk="1" hangingPunct="1">
              <a:lnSpc>
                <a:spcPct val="80000"/>
              </a:lnSpc>
            </a:pPr>
            <a:r>
              <a:rPr lang="en-US" altLang="en-US" sz="1800" dirty="0"/>
              <a:t>Proper training is necessary</a:t>
            </a:r>
          </a:p>
          <a:p>
            <a:pPr lvl="2" eaLnBrk="1" hangingPunct="1">
              <a:lnSpc>
                <a:spcPct val="80000"/>
              </a:lnSpc>
              <a:buFontTx/>
              <a:buNone/>
            </a:pPr>
            <a:endParaRPr lang="en-US" altLang="en-US" sz="1800" dirty="0"/>
          </a:p>
          <a:p>
            <a:pPr eaLnBrk="1" hangingPunct="1">
              <a:lnSpc>
                <a:spcPct val="80000"/>
              </a:lnSpc>
            </a:pPr>
            <a:r>
              <a:rPr lang="en-US" altLang="en-US" sz="2400" dirty="0">
                <a:solidFill>
                  <a:srgbClr val="FF0000"/>
                </a:solidFill>
              </a:rPr>
              <a:t>PPE is only effective when used properly </a:t>
            </a:r>
            <a:endParaRPr lang="en-US" altLang="en-US" sz="2000" dirty="0">
              <a:solidFill>
                <a:srgbClr val="FF0000"/>
              </a:solidFill>
            </a:endParaRPr>
          </a:p>
        </p:txBody>
      </p:sp>
      <p:pic>
        <p:nvPicPr>
          <p:cNvPr id="144388" name="Picture 6" descr="IMG_0034">
            <a:extLst>
              <a:ext uri="{FF2B5EF4-FFF2-40B4-BE49-F238E27FC236}">
                <a16:creationId xmlns:a16="http://schemas.microsoft.com/office/drawing/2014/main" id="{F07EBD2D-BD10-2D2F-5E34-9F9AAA04E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524001"/>
            <a:ext cx="304800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Box 171">
            <a:extLst>
              <a:ext uri="{FF2B5EF4-FFF2-40B4-BE49-F238E27FC236}">
                <a16:creationId xmlns:a16="http://schemas.microsoft.com/office/drawing/2014/main" id="{CC396B3E-2FE3-ECCF-A2B4-199388247E84}"/>
              </a:ext>
            </a:extLst>
          </p:cNvPr>
          <p:cNvSpPr txBox="1">
            <a:spLocks noChangeArrowheads="1"/>
          </p:cNvSpPr>
          <p:nvPr/>
        </p:nvSpPr>
        <p:spPr bwMode="auto">
          <a:xfrm>
            <a:off x="8077200" y="548640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National Jewish Health</a:t>
            </a:r>
          </a:p>
        </p:txBody>
      </p:sp>
    </p:spTree>
    <p:custDataLst>
      <p:tags r:id="rId1"/>
    </p:custDataLst>
    <p:extLst>
      <p:ext uri="{BB962C8B-B14F-4D97-AF65-F5344CB8AC3E}">
        <p14:creationId xmlns:p14="http://schemas.microsoft.com/office/powerpoint/2010/main" val="2839371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8F96B90F-DA9C-96E4-F527-ABE10A7DC108}"/>
              </a:ext>
            </a:extLst>
          </p:cNvPr>
          <p:cNvSpPr>
            <a:spLocks noGrp="1"/>
          </p:cNvSpPr>
          <p:nvPr>
            <p:ph type="title"/>
          </p:nvPr>
        </p:nvSpPr>
        <p:spPr/>
        <p:txBody>
          <a:bodyPr/>
          <a:lstStyle/>
          <a:p>
            <a:r>
              <a:rPr lang="en-US" altLang="en-US"/>
              <a:t>Why do medical surveillance?</a:t>
            </a:r>
          </a:p>
        </p:txBody>
      </p:sp>
      <p:sp>
        <p:nvSpPr>
          <p:cNvPr id="3" name="Content Placeholder 2">
            <a:extLst>
              <a:ext uri="{FF2B5EF4-FFF2-40B4-BE49-F238E27FC236}">
                <a16:creationId xmlns:a16="http://schemas.microsoft.com/office/drawing/2014/main" id="{03E973F8-35B8-5209-627B-0032C5A78FDC}"/>
              </a:ext>
            </a:extLst>
          </p:cNvPr>
          <p:cNvSpPr>
            <a:spLocks noGrp="1"/>
          </p:cNvSpPr>
          <p:nvPr>
            <p:ph idx="1"/>
          </p:nvPr>
        </p:nvSpPr>
        <p:spPr>
          <a:xfrm>
            <a:off x="1752600" y="3200400"/>
            <a:ext cx="8763000" cy="3505200"/>
          </a:xfrm>
        </p:spPr>
        <p:txBody>
          <a:bodyPr/>
          <a:lstStyle/>
          <a:p>
            <a:pPr>
              <a:defRPr/>
            </a:pPr>
            <a:r>
              <a:rPr lang="en-US" sz="2800" dirty="0"/>
              <a:t>To determine if exposure controls are working</a:t>
            </a:r>
          </a:p>
          <a:p>
            <a:pPr>
              <a:defRPr/>
            </a:pPr>
            <a:r>
              <a:rPr lang="en-US" sz="2800" dirty="0"/>
              <a:t>“Safety net” for exposure control</a:t>
            </a:r>
          </a:p>
          <a:p>
            <a:pPr>
              <a:defRPr/>
            </a:pPr>
            <a:r>
              <a:rPr lang="en-US" dirty="0">
                <a:solidFill>
                  <a:srgbClr val="22228B"/>
                </a:solidFill>
              </a:rPr>
              <a:t>If no </a:t>
            </a:r>
            <a:r>
              <a:rPr lang="en-US" dirty="0" err="1">
                <a:solidFill>
                  <a:srgbClr val="22228B"/>
                </a:solidFill>
              </a:rPr>
              <a:t>BeS</a:t>
            </a:r>
            <a:r>
              <a:rPr lang="en-US" dirty="0">
                <a:solidFill>
                  <a:srgbClr val="22228B"/>
                </a:solidFill>
              </a:rPr>
              <a:t> is identified in your workplace</a:t>
            </a:r>
          </a:p>
          <a:p>
            <a:pPr lvl="2" eaLnBrk="1" hangingPunct="1">
              <a:defRPr/>
            </a:pPr>
            <a:r>
              <a:rPr lang="en-US" sz="2000" dirty="0">
                <a:cs typeface="Tahoma" pitchFamily="34" charset="0"/>
              </a:rPr>
              <a:t>Helps confirm that your exposure controls are working</a:t>
            </a:r>
          </a:p>
          <a:p>
            <a:pPr eaLnBrk="1" hangingPunct="1">
              <a:defRPr/>
            </a:pPr>
            <a:r>
              <a:rPr lang="en-US" dirty="0">
                <a:solidFill>
                  <a:schemeClr val="accent6">
                    <a:lumMod val="75000"/>
                  </a:schemeClr>
                </a:solidFill>
                <a:cs typeface="Tahoma" pitchFamily="34" charset="0"/>
              </a:rPr>
              <a:t>If </a:t>
            </a:r>
            <a:r>
              <a:rPr lang="en-US" dirty="0" err="1">
                <a:solidFill>
                  <a:schemeClr val="accent6">
                    <a:lumMod val="75000"/>
                  </a:schemeClr>
                </a:solidFill>
                <a:cs typeface="Tahoma" pitchFamily="34" charset="0"/>
              </a:rPr>
              <a:t>BeS</a:t>
            </a:r>
            <a:r>
              <a:rPr lang="en-US" dirty="0">
                <a:solidFill>
                  <a:schemeClr val="accent6">
                    <a:lumMod val="75000"/>
                  </a:schemeClr>
                </a:solidFill>
                <a:cs typeface="Tahoma" pitchFamily="34" charset="0"/>
              </a:rPr>
              <a:t> is identified in your workplace</a:t>
            </a:r>
          </a:p>
          <a:p>
            <a:pPr lvl="2">
              <a:lnSpc>
                <a:spcPct val="90000"/>
              </a:lnSpc>
              <a:defRPr/>
            </a:pPr>
            <a:r>
              <a:rPr lang="en-US" sz="2000" dirty="0">
                <a:cs typeface="Tahoma" pitchFamily="34" charset="0"/>
              </a:rPr>
              <a:t>Suggests your exposure controls need to be improved</a:t>
            </a:r>
          </a:p>
          <a:p>
            <a:pPr lvl="2">
              <a:lnSpc>
                <a:spcPct val="90000"/>
              </a:lnSpc>
              <a:defRPr/>
            </a:pPr>
            <a:r>
              <a:rPr lang="en-US" sz="2000" dirty="0">
                <a:solidFill>
                  <a:srgbClr val="FF0000"/>
                </a:solidFill>
                <a:cs typeface="Tahoma" pitchFamily="34" charset="0"/>
              </a:rPr>
              <a:t>That other workers in similar jobs may be at risk </a:t>
            </a:r>
          </a:p>
          <a:p>
            <a:pPr eaLnBrk="1" hangingPunct="1">
              <a:buFontTx/>
              <a:buNone/>
              <a:defRPr/>
            </a:pPr>
            <a:endParaRPr lang="en-US" dirty="0">
              <a:solidFill>
                <a:schemeClr val="accent6">
                  <a:lumMod val="75000"/>
                </a:schemeClr>
              </a:solidFill>
              <a:cs typeface="Tahoma" pitchFamily="34" charset="0"/>
            </a:endParaRPr>
          </a:p>
          <a:p>
            <a:pPr eaLnBrk="1" hangingPunct="1">
              <a:defRPr/>
            </a:pPr>
            <a:endParaRPr lang="en-US" dirty="0">
              <a:cs typeface="Tahoma" pitchFamily="34" charset="0"/>
            </a:endParaRPr>
          </a:p>
          <a:p>
            <a:pPr lvl="1">
              <a:defRPr/>
            </a:pPr>
            <a:endParaRPr lang="en-US" dirty="0">
              <a:solidFill>
                <a:srgbClr val="22228B"/>
              </a:solidFill>
            </a:endParaRPr>
          </a:p>
          <a:p>
            <a:pPr>
              <a:defRPr/>
            </a:pPr>
            <a:endParaRPr lang="en-US" dirty="0"/>
          </a:p>
          <a:p>
            <a:pPr>
              <a:defRPr/>
            </a:pPr>
            <a:endParaRPr lang="en-US" dirty="0"/>
          </a:p>
        </p:txBody>
      </p:sp>
      <p:sp>
        <p:nvSpPr>
          <p:cNvPr id="148483" name="Slide Number Placeholder 3">
            <a:extLst>
              <a:ext uri="{FF2B5EF4-FFF2-40B4-BE49-F238E27FC236}">
                <a16:creationId xmlns:a16="http://schemas.microsoft.com/office/drawing/2014/main" id="{F1F9B7AC-08B1-618D-829E-9D261A5CBF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2EA8901-FA3D-4CFE-ADB4-C975F6E7A000}" type="slidenum">
              <a:rPr lang="en-US" altLang="en-US">
                <a:latin typeface="Tahoma" panose="020B0604030504040204" pitchFamily="34" charset="0"/>
              </a:rPr>
              <a:pPr/>
              <a:t>38</a:t>
            </a:fld>
            <a:endParaRPr lang="en-US" altLang="en-US">
              <a:latin typeface="Tahoma" panose="020B0604030504040204" pitchFamily="34" charset="0"/>
            </a:endParaRPr>
          </a:p>
        </p:txBody>
      </p:sp>
      <p:grpSp>
        <p:nvGrpSpPr>
          <p:cNvPr id="24" name="Group 23">
            <a:extLst>
              <a:ext uri="{FF2B5EF4-FFF2-40B4-BE49-F238E27FC236}">
                <a16:creationId xmlns:a16="http://schemas.microsoft.com/office/drawing/2014/main" id="{7904C9FE-BE81-4E7F-FD01-DA0F1A754BC3}"/>
              </a:ext>
            </a:extLst>
          </p:cNvPr>
          <p:cNvGrpSpPr>
            <a:grpSpLocks/>
          </p:cNvGrpSpPr>
          <p:nvPr/>
        </p:nvGrpSpPr>
        <p:grpSpPr bwMode="auto">
          <a:xfrm>
            <a:off x="2243138" y="990600"/>
            <a:ext cx="7823200" cy="1930400"/>
            <a:chOff x="718732" y="990853"/>
            <a:chExt cx="7824332" cy="1930401"/>
          </a:xfrm>
        </p:grpSpPr>
        <p:pic>
          <p:nvPicPr>
            <p:cNvPr id="148502" name="Picture 2263" descr="MCj04280790000[1]">
              <a:extLst>
                <a:ext uri="{FF2B5EF4-FFF2-40B4-BE49-F238E27FC236}">
                  <a16:creationId xmlns:a16="http://schemas.microsoft.com/office/drawing/2014/main" id="{3FA80C27-A6A3-FE70-F859-F2CFCA09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718732" y="9908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3" name="Picture 2263" descr="MCj04280790000[1]">
              <a:extLst>
                <a:ext uri="{FF2B5EF4-FFF2-40B4-BE49-F238E27FC236}">
                  <a16:creationId xmlns:a16="http://schemas.microsoft.com/office/drawing/2014/main" id="{8B364971-2A2B-F1BB-1F8D-4FBC97571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1698446" y="9908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4" name="Picture 2263" descr="MCj04280790000[1]">
              <a:extLst>
                <a:ext uri="{FF2B5EF4-FFF2-40B4-BE49-F238E27FC236}">
                  <a16:creationId xmlns:a16="http://schemas.microsoft.com/office/drawing/2014/main" id="{B2C7BF20-297D-9A50-B6ED-7509FD1A3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2678160" y="9908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5" name="Picture 2263" descr="MCj04280790000[1]">
              <a:extLst>
                <a:ext uri="{FF2B5EF4-FFF2-40B4-BE49-F238E27FC236}">
                  <a16:creationId xmlns:a16="http://schemas.microsoft.com/office/drawing/2014/main" id="{3F07AE9E-5EF9-8A0C-BFEF-F7C50BE84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3657874" y="9908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6" name="Picture 2263" descr="MCj04280790000[1]">
              <a:extLst>
                <a:ext uri="{FF2B5EF4-FFF2-40B4-BE49-F238E27FC236}">
                  <a16:creationId xmlns:a16="http://schemas.microsoft.com/office/drawing/2014/main" id="{6F7FD8C4-61B1-FF3E-E3CF-A72F7DA58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4637588" y="9908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7" name="Picture 2263" descr="MCj04280790000[1]">
              <a:extLst>
                <a:ext uri="{FF2B5EF4-FFF2-40B4-BE49-F238E27FC236}">
                  <a16:creationId xmlns:a16="http://schemas.microsoft.com/office/drawing/2014/main" id="{8CBA687F-3D38-4090-C256-7C6224E92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5617302" y="9908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8" name="Picture 2263" descr="MCj04280790000[1]">
              <a:extLst>
                <a:ext uri="{FF2B5EF4-FFF2-40B4-BE49-F238E27FC236}">
                  <a16:creationId xmlns:a16="http://schemas.microsoft.com/office/drawing/2014/main" id="{55A5E388-E128-A47D-F63A-F4CD49797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6597016" y="9908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9" name="Picture 2263" descr="MCj04280790000[1]">
              <a:extLst>
                <a:ext uri="{FF2B5EF4-FFF2-40B4-BE49-F238E27FC236}">
                  <a16:creationId xmlns:a16="http://schemas.microsoft.com/office/drawing/2014/main" id="{1493B2F6-88CE-26C3-3719-5D02D7D4C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7674702" y="9908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0" name="Picture 2263" descr="MCj04280790000[1]">
              <a:extLst>
                <a:ext uri="{FF2B5EF4-FFF2-40B4-BE49-F238E27FC236}">
                  <a16:creationId xmlns:a16="http://schemas.microsoft.com/office/drawing/2014/main" id="{C841811A-CD57-80A1-D415-DCDB9AEB9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718732" y="1981454"/>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1" name="Picture 2263" descr="MCj04280790000[1]">
              <a:extLst>
                <a:ext uri="{FF2B5EF4-FFF2-40B4-BE49-F238E27FC236}">
                  <a16:creationId xmlns:a16="http://schemas.microsoft.com/office/drawing/2014/main" id="{9757C3B4-7987-284B-950A-FF34E2D3E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1698446" y="1981454"/>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2" name="Picture 2263" descr="MCj04280790000[1]">
              <a:extLst>
                <a:ext uri="{FF2B5EF4-FFF2-40B4-BE49-F238E27FC236}">
                  <a16:creationId xmlns:a16="http://schemas.microsoft.com/office/drawing/2014/main" id="{608C93C8-49E7-4F57-87E5-CD40A2D3E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2678160" y="1981454"/>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3" name="Picture 2263" descr="MCj04280790000[1]">
              <a:extLst>
                <a:ext uri="{FF2B5EF4-FFF2-40B4-BE49-F238E27FC236}">
                  <a16:creationId xmlns:a16="http://schemas.microsoft.com/office/drawing/2014/main" id="{F1926942-DFD8-D58A-4118-5EC060A95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3657874" y="1981454"/>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4" name="Picture 2263" descr="MCj04280790000[1]">
              <a:extLst>
                <a:ext uri="{FF2B5EF4-FFF2-40B4-BE49-F238E27FC236}">
                  <a16:creationId xmlns:a16="http://schemas.microsoft.com/office/drawing/2014/main" id="{6367F36E-16A2-50BA-7148-3F64E7604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5617302" y="1981454"/>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5" name="Picture 2263" descr="MCj04280790000[1]">
              <a:extLst>
                <a:ext uri="{FF2B5EF4-FFF2-40B4-BE49-F238E27FC236}">
                  <a16:creationId xmlns:a16="http://schemas.microsoft.com/office/drawing/2014/main" id="{F28D8924-B963-094A-B47F-27CCE6158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6597016" y="1981454"/>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6" name="Picture 2263" descr="MCj04280790000[1]">
              <a:extLst>
                <a:ext uri="{FF2B5EF4-FFF2-40B4-BE49-F238E27FC236}">
                  <a16:creationId xmlns:a16="http://schemas.microsoft.com/office/drawing/2014/main" id="{0C374057-BB85-4F10-45FB-28D532BA8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7674702" y="1981454"/>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7" name="Picture 2263" descr="MCj04280790000[1]">
              <a:extLst>
                <a:ext uri="{FF2B5EF4-FFF2-40B4-BE49-F238E27FC236}">
                  <a16:creationId xmlns:a16="http://schemas.microsoft.com/office/drawing/2014/main" id="{A2E1F47F-565C-4E78-D39A-01AB9F502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2005" flipV="1">
              <a:off x="4648474" y="1981453"/>
              <a:ext cx="868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a:extLst>
              <a:ext uri="{FF2B5EF4-FFF2-40B4-BE49-F238E27FC236}">
                <a16:creationId xmlns:a16="http://schemas.microsoft.com/office/drawing/2014/main" id="{7D0FBEBC-586B-A3FA-9F24-FC99811456D5}"/>
              </a:ext>
            </a:extLst>
          </p:cNvPr>
          <p:cNvGrpSpPr>
            <a:grpSpLocks/>
          </p:cNvGrpSpPr>
          <p:nvPr/>
        </p:nvGrpSpPr>
        <p:grpSpPr bwMode="auto">
          <a:xfrm>
            <a:off x="2286000" y="990600"/>
            <a:ext cx="7778750" cy="1905000"/>
            <a:chOff x="762000" y="990600"/>
            <a:chExt cx="7778261" cy="1905000"/>
          </a:xfrm>
        </p:grpSpPr>
        <p:pic>
          <p:nvPicPr>
            <p:cNvPr id="148486" name="Picture 24" descr="sadguy.png">
              <a:extLst>
                <a:ext uri="{FF2B5EF4-FFF2-40B4-BE49-F238E27FC236}">
                  <a16:creationId xmlns:a16="http://schemas.microsoft.com/office/drawing/2014/main" id="{A624D4F6-A25A-CAF2-8C52-A7A42948A9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19812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25" descr="sadguy.png">
              <a:extLst>
                <a:ext uri="{FF2B5EF4-FFF2-40B4-BE49-F238E27FC236}">
                  <a16:creationId xmlns:a16="http://schemas.microsoft.com/office/drawing/2014/main" id="{E0C59425-DA1C-4B6C-80D0-2E5C2EFF79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9812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8" name="Picture 26" descr="sadguy.png">
              <a:extLst>
                <a:ext uri="{FF2B5EF4-FFF2-40B4-BE49-F238E27FC236}">
                  <a16:creationId xmlns:a16="http://schemas.microsoft.com/office/drawing/2014/main" id="{B472BB37-EDE6-0658-4224-370A98FC8C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812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9" name="Picture 27" descr="sadguy.png">
              <a:extLst>
                <a:ext uri="{FF2B5EF4-FFF2-40B4-BE49-F238E27FC236}">
                  <a16:creationId xmlns:a16="http://schemas.microsoft.com/office/drawing/2014/main" id="{66DAF769-1D37-AD8E-3269-DFCC8F0265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9906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Picture 28" descr="sadguy.png">
              <a:extLst>
                <a:ext uri="{FF2B5EF4-FFF2-40B4-BE49-F238E27FC236}">
                  <a16:creationId xmlns:a16="http://schemas.microsoft.com/office/drawing/2014/main" id="{3B60CF64-5D82-4178-8FF6-4CFE4F1657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9906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1" name="Picture 29" descr="sadguy.png">
              <a:extLst>
                <a:ext uri="{FF2B5EF4-FFF2-40B4-BE49-F238E27FC236}">
                  <a16:creationId xmlns:a16="http://schemas.microsoft.com/office/drawing/2014/main" id="{69670803-6D1B-B77A-7D04-9F21A27575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9906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2" name="Picture 30" descr="sadguy.png">
              <a:extLst>
                <a:ext uri="{FF2B5EF4-FFF2-40B4-BE49-F238E27FC236}">
                  <a16:creationId xmlns:a16="http://schemas.microsoft.com/office/drawing/2014/main" id="{E5604FC3-6D94-7AB1-7550-CA0D887052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9906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3" name="Picture 31" descr="sadguy.png">
              <a:extLst>
                <a:ext uri="{FF2B5EF4-FFF2-40B4-BE49-F238E27FC236}">
                  <a16:creationId xmlns:a16="http://schemas.microsoft.com/office/drawing/2014/main" id="{3C13F609-AD04-0142-6A62-4E89769585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9906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4" name="Picture 32" descr="sadguy.png">
              <a:extLst>
                <a:ext uri="{FF2B5EF4-FFF2-40B4-BE49-F238E27FC236}">
                  <a16:creationId xmlns:a16="http://schemas.microsoft.com/office/drawing/2014/main" id="{946435C0-2B5B-523E-BA19-32879FD059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9906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5" name="Picture 33" descr="sadguy.png">
              <a:extLst>
                <a:ext uri="{FF2B5EF4-FFF2-40B4-BE49-F238E27FC236}">
                  <a16:creationId xmlns:a16="http://schemas.microsoft.com/office/drawing/2014/main" id="{01D5D930-4CB4-6252-E6CB-6E86DAB8F2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9906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6" name="Picture 34" descr="sadguy.png">
              <a:extLst>
                <a:ext uri="{FF2B5EF4-FFF2-40B4-BE49-F238E27FC236}">
                  <a16:creationId xmlns:a16="http://schemas.microsoft.com/office/drawing/2014/main" id="{B8A1EBF1-E181-6D68-E68F-5E006CB5B0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906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7" name="Picture 35" descr="sadguy.png">
              <a:extLst>
                <a:ext uri="{FF2B5EF4-FFF2-40B4-BE49-F238E27FC236}">
                  <a16:creationId xmlns:a16="http://schemas.microsoft.com/office/drawing/2014/main" id="{0E69FA3C-D9D2-9C6E-69A3-D85646C30A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812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8" name="Picture 36" descr="sadguy.png">
              <a:extLst>
                <a:ext uri="{FF2B5EF4-FFF2-40B4-BE49-F238E27FC236}">
                  <a16:creationId xmlns:a16="http://schemas.microsoft.com/office/drawing/2014/main" id="{83EFBDDC-B86E-C14F-5B16-94727B214E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9812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9" name="Picture 37" descr="sadguy.png">
              <a:extLst>
                <a:ext uri="{FF2B5EF4-FFF2-40B4-BE49-F238E27FC236}">
                  <a16:creationId xmlns:a16="http://schemas.microsoft.com/office/drawing/2014/main" id="{542F32EB-C229-25DF-40D0-10CCF81E13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9812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0" name="Picture 38" descr="sadguy.png">
              <a:extLst>
                <a:ext uri="{FF2B5EF4-FFF2-40B4-BE49-F238E27FC236}">
                  <a16:creationId xmlns:a16="http://schemas.microsoft.com/office/drawing/2014/main" id="{14A29DF0-3BC7-7159-F383-226BA8D57A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599" y="1981200"/>
              <a:ext cx="84406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1" name="Picture 39" descr="RedGuy.png">
              <a:extLst>
                <a:ext uri="{FF2B5EF4-FFF2-40B4-BE49-F238E27FC236}">
                  <a16:creationId xmlns:a16="http://schemas.microsoft.com/office/drawing/2014/main" id="{7C2D5F59-238B-1B75-511C-886397006A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981200"/>
              <a:ext cx="838086" cy="90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063579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468A-A73E-09AA-8B58-DFD37D96FD3C}"/>
              </a:ext>
            </a:extLst>
          </p:cNvPr>
          <p:cNvSpPr>
            <a:spLocks noGrp="1"/>
          </p:cNvSpPr>
          <p:nvPr>
            <p:ph type="ctrTitle"/>
          </p:nvPr>
        </p:nvSpPr>
        <p:spPr/>
        <p:txBody>
          <a:bodyPr/>
          <a:lstStyle/>
          <a:p>
            <a:r>
              <a:rPr lang="en-US" dirty="0"/>
              <a:t>OSHA Compliance – 1910.1024</a:t>
            </a:r>
          </a:p>
        </p:txBody>
      </p:sp>
      <p:sp>
        <p:nvSpPr>
          <p:cNvPr id="3" name="Subtitle 2">
            <a:extLst>
              <a:ext uri="{FF2B5EF4-FFF2-40B4-BE49-F238E27FC236}">
                <a16:creationId xmlns:a16="http://schemas.microsoft.com/office/drawing/2014/main" id="{8548626E-A7F8-C998-A5FA-8752D6A9BE5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79661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Susan B. Harwood Training Grants</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400" b="0" i="0" dirty="0">
                <a:solidFill>
                  <a:srgbClr val="333333"/>
                </a:solidFill>
                <a:effectLst/>
              </a:rPr>
              <a:t>OSHA awards grants to nonprofit organizations on a competitive basis through its Susan Harwood Training Grant Program</a:t>
            </a:r>
            <a:endParaRPr lang="en-US" altLang="en-US" sz="2400" b="1" dirty="0"/>
          </a:p>
          <a:p>
            <a:r>
              <a:rPr lang="en-US" altLang="en-US" sz="2400" b="1" dirty="0"/>
              <a:t>Beryllium Training Grant</a:t>
            </a:r>
          </a:p>
          <a:p>
            <a:pPr lvl="1"/>
            <a:r>
              <a:rPr lang="en-US" altLang="en-US" sz="2000" dirty="0"/>
              <a:t>Grantee Name: National Jewish Health</a:t>
            </a:r>
          </a:p>
          <a:p>
            <a:pPr lvl="1"/>
            <a:r>
              <a:rPr lang="en-US" altLang="en-US" sz="2000" dirty="0"/>
              <a:t>The grantee developed training on the hazards of working with beryllium that targeted workers and employers in the beryllium industry. The training covers health effects, methods of exposure, high-risk processes and jobs, and protective measures. Training materials include PowerPoint presentations, training instructions and tests.</a:t>
            </a:r>
            <a:endParaRPr lang="en-US" sz="2000" dirty="0">
              <a:solidFill>
                <a:srgbClr val="0070C0"/>
              </a:solidFill>
              <a:hlinkClick r:id="rId3">
                <a:extLst>
                  <a:ext uri="{A12FA001-AC4F-418D-AE19-62706E023703}">
                    <ahyp:hlinkClr xmlns:ahyp="http://schemas.microsoft.com/office/drawing/2018/hyperlinkcolor" val="tx"/>
                  </a:ext>
                </a:extLst>
              </a:hlinkClick>
            </a:endParaRPr>
          </a:p>
          <a:p>
            <a:pPr lvl="1"/>
            <a:r>
              <a:rPr lang="en-US" sz="2000" dirty="0">
                <a:solidFill>
                  <a:srgbClr val="0070C0"/>
                </a:solidFill>
                <a:hlinkClick r:id="rId3">
                  <a:extLst>
                    <a:ext uri="{A12FA001-AC4F-418D-AE19-62706E023703}">
                      <ahyp:hlinkClr xmlns:ahyp="http://schemas.microsoft.com/office/drawing/2018/hyperlinkcolor" val="tx"/>
                    </a:ext>
                  </a:extLst>
                </a:hlinkClick>
              </a:rPr>
              <a:t>Grantee Materials - By Topic | Occupational Safety and Health Administration (osha.gov)</a:t>
            </a:r>
            <a:endParaRPr lang="en-US" sz="2000" dirty="0">
              <a:solidFill>
                <a:srgbClr val="0070C0"/>
              </a:solidFill>
            </a:endParaRP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61992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OSHA Compliance – Standard Timeline</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lnSpcReduction="10000"/>
          </a:bodyPr>
          <a:lstStyle/>
          <a:p>
            <a:r>
              <a:rPr lang="en-US" sz="2000" b="1" dirty="0"/>
              <a:t>Standard Timeline</a:t>
            </a:r>
          </a:p>
          <a:p>
            <a:pPr lvl="1"/>
            <a:r>
              <a:rPr lang="en-US" sz="2000" b="1" dirty="0"/>
              <a:t>Pre-2017 Beryllium PEL was considered too high and did not adequately protect employees</a:t>
            </a:r>
          </a:p>
          <a:p>
            <a:pPr lvl="1"/>
            <a:r>
              <a:rPr lang="en-US" sz="2000" b="1" dirty="0"/>
              <a:t>1/9/17 – Final Rule Issued.  Confusing and received a lot of push back from industry</a:t>
            </a:r>
          </a:p>
          <a:p>
            <a:pPr lvl="1"/>
            <a:r>
              <a:rPr lang="en-US" sz="2000" b="1" dirty="0"/>
              <a:t>5/7/18 – OSHA adopted clarifying amendments regarding trace amounts of beryllium</a:t>
            </a:r>
          </a:p>
          <a:p>
            <a:pPr lvl="1"/>
            <a:r>
              <a:rPr lang="en-US" sz="2000" b="1" dirty="0"/>
              <a:t>5/11/18 – OSHA begins enforcing PELs in general industry</a:t>
            </a:r>
          </a:p>
          <a:p>
            <a:pPr lvl="1"/>
            <a:r>
              <a:rPr lang="en-US" sz="2000" b="1" dirty="0"/>
              <a:t>12/12/18, OSHA begins enforcing general industry provisions for beryllium work areas and regulated areas, written exposure control plan, personal protective clothing and equipment, hygiene, housekeeping, communication of hazards, and recordkeeping.</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859898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OSHA Compliance - Standard Timeline</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pPr lvl="1"/>
            <a:r>
              <a:rPr lang="en-US" sz="2000" b="1" dirty="0"/>
              <a:t>3/11/19 OSHA begins enforcing general industry requirements for change rooms and showers.</a:t>
            </a:r>
          </a:p>
          <a:p>
            <a:pPr lvl="1"/>
            <a:r>
              <a:rPr lang="en-US" sz="2000" b="1" dirty="0"/>
              <a:t>3/10/20 OSHA enforces general industry engineering control requirements</a:t>
            </a:r>
          </a:p>
          <a:p>
            <a:pPr lvl="1"/>
            <a:r>
              <a:rPr lang="en-US" sz="2000" b="1" dirty="0"/>
              <a:t>7/14/20 – OSHA amends existing general industry standard to clarify provisions and simplify compliance.  2017 Appendix A was replaced with a new Appendix A to better define the definition of “Beryllium Work Area”</a:t>
            </a:r>
          </a:p>
          <a:p>
            <a:pPr lvl="1"/>
            <a:r>
              <a:rPr lang="en-US" sz="2000" b="1" dirty="0"/>
              <a:t>9/14/20 – 7/14/20 Final Rule Effective</a:t>
            </a: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048915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Scope and Application - 1910.1024(a)(3)</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fontScale="92500" lnSpcReduction="10000"/>
          </a:bodyPr>
          <a:lstStyle/>
          <a:p>
            <a:pPr marL="0" indent="0">
              <a:buNone/>
            </a:pPr>
            <a:r>
              <a:rPr lang="en-US" altLang="en-US" sz="3600" b="1" dirty="0"/>
              <a:t>This standard does not apply to materials</a:t>
            </a:r>
          </a:p>
          <a:p>
            <a:r>
              <a:rPr lang="en-US" altLang="en-US" sz="3600" b="1" dirty="0"/>
              <a:t>Containing less than </a:t>
            </a:r>
            <a:r>
              <a:rPr lang="en-US" altLang="en-US" sz="3600" b="1" dirty="0">
                <a:highlight>
                  <a:srgbClr val="FFFF00"/>
                </a:highlight>
              </a:rPr>
              <a:t>0.1</a:t>
            </a:r>
            <a:r>
              <a:rPr lang="en-US" altLang="en-US" sz="3600" b="1" dirty="0"/>
              <a:t>% beryllium by weight and; </a:t>
            </a:r>
          </a:p>
          <a:p>
            <a:r>
              <a:rPr lang="en-US" altLang="en-US" sz="3600" b="1" dirty="0"/>
              <a:t>Where the employer has objective data demonstrating that employee exposure to beryllium will remain below the action level as an 8-hour TWA </a:t>
            </a:r>
            <a:r>
              <a:rPr lang="en-US" altLang="en-US" sz="3600" b="1" dirty="0">
                <a:highlight>
                  <a:srgbClr val="FFFF00"/>
                </a:highlight>
              </a:rPr>
              <a:t>under any foreseeable conditions</a:t>
            </a:r>
          </a:p>
          <a:p>
            <a:pPr marL="0" indent="0">
              <a:buNone/>
            </a:pPr>
            <a:r>
              <a:rPr lang="en-US" altLang="en-US" sz="3600" b="1" dirty="0">
                <a:highlight>
                  <a:srgbClr val="FFFF00"/>
                </a:highlight>
              </a:rPr>
              <a:t>Must Meet Both Criteria</a:t>
            </a:r>
          </a:p>
          <a:p>
            <a:pPr marL="0" indent="0">
              <a:buNone/>
            </a:pPr>
            <a:endParaRPr lang="en-US" altLang="en-US" sz="3600" b="1" dirty="0">
              <a:highlight>
                <a:srgbClr val="FFFF00"/>
              </a:highlight>
            </a:endParaRP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152195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t>Exposure Limits (c)</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000" b="1" dirty="0"/>
              <a:t>Action Level</a:t>
            </a:r>
          </a:p>
          <a:p>
            <a:pPr lvl="1"/>
            <a:r>
              <a:rPr lang="en-US" sz="2000" b="1" dirty="0"/>
              <a:t>8-hr TWA exposure	</a:t>
            </a:r>
          </a:p>
          <a:p>
            <a:pPr lvl="1"/>
            <a:r>
              <a:rPr lang="en-US" altLang="en-US" sz="2000" b="1" dirty="0"/>
              <a:t>0.1 </a:t>
            </a:r>
            <a:r>
              <a:rPr lang="en-US" altLang="en-US" sz="2000" b="1" dirty="0">
                <a:sym typeface="Symbol" panose="05050102010706020507" pitchFamily="18" charset="2"/>
              </a:rPr>
              <a:t>g/m</a:t>
            </a:r>
            <a:r>
              <a:rPr lang="en-US" altLang="en-US" sz="2000" b="1" baseline="30000" dirty="0">
                <a:sym typeface="Symbol" panose="05050102010706020507" pitchFamily="18" charset="2"/>
              </a:rPr>
              <a:t>3</a:t>
            </a:r>
            <a:endParaRPr lang="en-US" altLang="en-US" sz="2800" dirty="0">
              <a:sym typeface="Symbol" panose="05050102010706020507" pitchFamily="18" charset="2"/>
            </a:endParaRPr>
          </a:p>
          <a:p>
            <a:r>
              <a:rPr lang="en-US" altLang="en-US" sz="2000" b="1" dirty="0"/>
              <a:t>Permissible Exposure Limit (PEL)</a:t>
            </a:r>
          </a:p>
          <a:p>
            <a:pPr lvl="1"/>
            <a:r>
              <a:rPr lang="en-US" sz="2000" b="1" dirty="0"/>
              <a:t>8-hr TWA exposure	</a:t>
            </a:r>
          </a:p>
          <a:p>
            <a:pPr lvl="1"/>
            <a:r>
              <a:rPr lang="en-US" altLang="en-US" sz="2000" b="1" dirty="0"/>
              <a:t>&gt;0.2 </a:t>
            </a:r>
            <a:r>
              <a:rPr lang="en-US" altLang="en-US" sz="2000" b="1" dirty="0">
                <a:sym typeface="Symbol" panose="05050102010706020507" pitchFamily="18" charset="2"/>
              </a:rPr>
              <a:t>g/m</a:t>
            </a:r>
            <a:r>
              <a:rPr lang="en-US" altLang="en-US" sz="2000" b="1" baseline="30000" dirty="0">
                <a:sym typeface="Symbol" panose="05050102010706020507" pitchFamily="18" charset="2"/>
              </a:rPr>
              <a:t>3</a:t>
            </a:r>
          </a:p>
          <a:p>
            <a:r>
              <a:rPr lang="en-US" sz="2000" b="1" dirty="0"/>
              <a:t>Short Term Exposure Limit</a:t>
            </a:r>
          </a:p>
          <a:p>
            <a:pPr lvl="1"/>
            <a:r>
              <a:rPr lang="en-US" sz="2000" b="1" dirty="0"/>
              <a:t>15-minute TWA exposure	</a:t>
            </a:r>
          </a:p>
          <a:p>
            <a:pPr lvl="1"/>
            <a:r>
              <a:rPr lang="en-US" altLang="en-US" sz="2000" b="1" dirty="0"/>
              <a:t>&gt;2.0 </a:t>
            </a:r>
            <a:r>
              <a:rPr lang="en-US" altLang="en-US" sz="2000" b="1" dirty="0">
                <a:sym typeface="Symbol" panose="05050102010706020507" pitchFamily="18" charset="2"/>
              </a:rPr>
              <a:t>g/m</a:t>
            </a:r>
            <a:r>
              <a:rPr lang="en-US" altLang="en-US" sz="2000" b="1" baseline="30000" dirty="0">
                <a:sym typeface="Symbol" panose="05050102010706020507" pitchFamily="18" charset="2"/>
              </a:rPr>
              <a:t>3</a:t>
            </a:r>
            <a:endParaRPr lang="en-US" sz="2000" b="1" dirty="0"/>
          </a:p>
          <a:p>
            <a:pPr lvl="1"/>
            <a:endParaRPr lang="en-US" sz="1600" b="1" dirty="0"/>
          </a:p>
          <a:p>
            <a:endParaRPr lang="en-US" sz="2000" b="1"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935821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Exposure Assessment (d)</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000" b="1" dirty="0"/>
              <a:t>Employer must assess airborne exposure of employees who have exposure to beryllium</a:t>
            </a:r>
          </a:p>
          <a:p>
            <a:pPr lvl="1"/>
            <a:r>
              <a:rPr lang="en-US" sz="1600" b="1" dirty="0"/>
              <a:t>Assessment based on any combination of air monitoring data and objective data sufficient to accurately characterize exposure</a:t>
            </a:r>
          </a:p>
          <a:p>
            <a:pPr lvl="1"/>
            <a:r>
              <a:rPr lang="en-US" sz="1600" b="1" dirty="0"/>
              <a:t>Must assess employee exposure compared to AL, PEL and STEL</a:t>
            </a:r>
          </a:p>
          <a:p>
            <a:pPr lvl="1"/>
            <a:r>
              <a:rPr lang="en-US" sz="1600" b="1" dirty="0"/>
              <a:t>Breathing zone samples</a:t>
            </a:r>
          </a:p>
          <a:p>
            <a:pPr lvl="1"/>
            <a:r>
              <a:rPr lang="en-US" sz="1600" b="1" dirty="0"/>
              <a:t>May do representative sampling</a:t>
            </a:r>
          </a:p>
          <a:p>
            <a:pPr lvl="1"/>
            <a:r>
              <a:rPr lang="en-US" sz="1600" b="1" dirty="0"/>
              <a:t>If employees are in same area and do same tasks – Sample employee expected to have highest exposure</a:t>
            </a:r>
          </a:p>
          <a:p>
            <a:pPr lvl="1"/>
            <a:r>
              <a:rPr lang="en-US" sz="1600" b="1" dirty="0"/>
              <a:t>Reassess employee airborne exposure if changes occur (e.g., change in production or operation) </a:t>
            </a:r>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648144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Initial Monitoring</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000" b="1" dirty="0"/>
              <a:t>Employee exposure below AL and at or below STEL – No additional monitoring required unless operations change</a:t>
            </a:r>
          </a:p>
          <a:p>
            <a:r>
              <a:rPr lang="en-US" sz="2000" b="1" dirty="0"/>
              <a:t>Employee exposure at or above AL but at or below the PEL – Repeat air monitoring every six (6) months</a:t>
            </a:r>
          </a:p>
          <a:p>
            <a:r>
              <a:rPr lang="en-US" sz="2000" b="1" dirty="0"/>
              <a:t>Employee exposure above the PEL or STEL – Repeat air monitoring every three (3) months</a:t>
            </a:r>
          </a:p>
          <a:p>
            <a:r>
              <a:rPr lang="en-US" sz="2000" b="1" dirty="0"/>
              <a:t>Can discontinue exposure monitoring when two (2) consecutive measurements taken more than seven (7) days apart are below STEL and AL.</a:t>
            </a:r>
          </a:p>
          <a:p>
            <a:r>
              <a:rPr lang="en-US" sz="2000" b="1" dirty="0"/>
              <a:t>Must notify employees of results within 15 working days after completing assessment</a:t>
            </a: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977092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Beryllium Work Areas and Regulated Areas (e)</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000" b="1" dirty="0"/>
              <a:t>Establish a “Beryllium Work Area”:</a:t>
            </a:r>
          </a:p>
          <a:p>
            <a:pPr lvl="1"/>
            <a:r>
              <a:rPr lang="en-US" sz="2000" b="1" dirty="0"/>
              <a:t>Beryllium work area means any work area where materials that contain at least 0.1 percent beryllium by weight are processed either:</a:t>
            </a:r>
          </a:p>
          <a:p>
            <a:pPr lvl="2">
              <a:buFont typeface="Wingdings" panose="05000000000000000000" pitchFamily="2" charset="2"/>
              <a:buChar char="q"/>
            </a:pPr>
            <a:r>
              <a:rPr lang="en-US" b="1" dirty="0"/>
              <a:t>During any of the operations listed in Appendix A of this standard; or</a:t>
            </a:r>
          </a:p>
          <a:p>
            <a:pPr lvl="2">
              <a:buFont typeface="Wingdings" panose="05000000000000000000" pitchFamily="2" charset="2"/>
              <a:buChar char="q"/>
            </a:pPr>
            <a:r>
              <a:rPr lang="en-US" b="1" dirty="0"/>
              <a:t>Where employees are, or can reasonably be expected to be, exposed to airborne beryllium at or above the action level</a:t>
            </a:r>
          </a:p>
          <a:p>
            <a:r>
              <a:rPr lang="en-US" sz="2000" b="1" dirty="0"/>
              <a:t>Establish a “Regulated Area”</a:t>
            </a:r>
          </a:p>
          <a:p>
            <a:pPr lvl="1"/>
            <a:r>
              <a:rPr lang="en-US" sz="2000" b="1" dirty="0"/>
              <a:t>Wherever employees are, or can reasonably be expected to be, exposed to airborne beryllium at levels above the TWA PEL or STEL.</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103680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Beryllium Work Areas and Regulated Areas</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000" b="1" dirty="0"/>
              <a:t>Identify areas with signs and establish boundaries of areas</a:t>
            </a:r>
          </a:p>
          <a:p>
            <a:r>
              <a:rPr lang="en-US" sz="2000" b="1" dirty="0"/>
              <a:t>Limit access to authorized persons</a:t>
            </a:r>
          </a:p>
          <a:p>
            <a:r>
              <a:rPr lang="en-US" sz="2000" b="1" dirty="0"/>
              <a:t>Provide personal protective equipment (PPE) including respirators</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042075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Methods of Compliance (f)</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fontScale="92500" lnSpcReduction="20000"/>
          </a:bodyPr>
          <a:lstStyle/>
          <a:p>
            <a:r>
              <a:rPr lang="en-US" sz="2000" b="1" dirty="0"/>
              <a:t>Employer must establish a written exposure control plan (ECP)</a:t>
            </a:r>
          </a:p>
          <a:p>
            <a:pPr lvl="1"/>
            <a:r>
              <a:rPr lang="en-US" sz="2000" b="1" dirty="0"/>
              <a:t>List of operations and job titles with airborne or dermal exposure to beryllium</a:t>
            </a:r>
          </a:p>
          <a:p>
            <a:pPr lvl="1"/>
            <a:r>
              <a:rPr lang="en-US" sz="2000" b="1" dirty="0"/>
              <a:t>List of operations and job titles with exposure at or above AL, PEL or STEL</a:t>
            </a:r>
          </a:p>
          <a:p>
            <a:pPr lvl="1"/>
            <a:r>
              <a:rPr lang="en-US" sz="2000" b="1" dirty="0"/>
              <a:t>Procedures for keeping surfaces as clean as practicable</a:t>
            </a:r>
          </a:p>
          <a:p>
            <a:pPr lvl="1"/>
            <a:r>
              <a:rPr lang="en-US" sz="2000" b="1" dirty="0"/>
              <a:t>Procedures for handling beryllium-contaminated PPE</a:t>
            </a:r>
          </a:p>
          <a:p>
            <a:r>
              <a:rPr lang="en-US" sz="2000" b="1" dirty="0"/>
              <a:t>ECP must be reviewed and updated at least annually</a:t>
            </a:r>
          </a:p>
          <a:p>
            <a:r>
              <a:rPr lang="en-US" sz="2000" b="1" dirty="0"/>
              <a:t>Copy of ECP must be made available to employees</a:t>
            </a:r>
          </a:p>
          <a:p>
            <a:r>
              <a:rPr lang="en-US" sz="2000" b="1" dirty="0"/>
              <a:t>Employer must utilize engineering/work practice controls to reduce and maintain exposure to below the PEL/STEL as much as feasible</a:t>
            </a:r>
          </a:p>
          <a:p>
            <a:r>
              <a:rPr lang="en-US" sz="2000" b="1" dirty="0"/>
              <a:t>May not rotate employees to different jobs to achieve compliance with PELs</a:t>
            </a:r>
          </a:p>
          <a:p>
            <a:pPr lvl="1"/>
            <a:endParaRPr lang="en-US" sz="16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96607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Respiratory Protection (g) &amp; PPE (h)</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altLang="en-US" sz="2000" b="1" dirty="0"/>
              <a:t>Respirator required if exposure exceeds PEL or STEL</a:t>
            </a:r>
          </a:p>
          <a:p>
            <a:r>
              <a:rPr lang="en-US" altLang="en-US" sz="2000" b="1" dirty="0"/>
              <a:t>Employer must provide respirator at no cost to employee if respiratory protection is required</a:t>
            </a:r>
          </a:p>
          <a:p>
            <a:r>
              <a:rPr lang="en-US" altLang="en-US" sz="2000" b="1" dirty="0"/>
              <a:t>Must provide a PAPR if requested by employee in areas where respiratory protection is required</a:t>
            </a:r>
          </a:p>
          <a:p>
            <a:r>
              <a:rPr lang="en-US" altLang="en-US" sz="2000" b="1" dirty="0"/>
              <a:t>Must implement a respiratory protection program in accordance with 1910.134</a:t>
            </a:r>
          </a:p>
          <a:p>
            <a:pPr lvl="1"/>
            <a:r>
              <a:rPr lang="en-US" altLang="en-US" sz="1600" b="1" dirty="0"/>
              <a:t>Selection &amp; Training</a:t>
            </a:r>
          </a:p>
          <a:p>
            <a:pPr lvl="1"/>
            <a:r>
              <a:rPr lang="en-US" altLang="en-US" sz="1600" b="1" dirty="0"/>
              <a:t>Fit Testing </a:t>
            </a:r>
          </a:p>
          <a:p>
            <a:pPr lvl="1"/>
            <a:r>
              <a:rPr lang="en-US" altLang="en-US" sz="1600" b="1" dirty="0"/>
              <a:t>Medical Evaluation</a:t>
            </a:r>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9535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FE401DB-879E-BB97-ABC2-46DD41925E8E}"/>
              </a:ext>
            </a:extLst>
          </p:cNvPr>
          <p:cNvSpPr>
            <a:spLocks noGrp="1" noChangeArrowheads="1"/>
          </p:cNvSpPr>
          <p:nvPr>
            <p:ph type="ctrTitle"/>
          </p:nvPr>
        </p:nvSpPr>
        <p:spPr>
          <a:xfrm>
            <a:off x="2209800" y="2590801"/>
            <a:ext cx="7772400" cy="1470025"/>
          </a:xfrm>
        </p:spPr>
        <p:txBody>
          <a:bodyPr/>
          <a:lstStyle/>
          <a:p>
            <a:pPr eaLnBrk="1" hangingPunct="1"/>
            <a:r>
              <a:rPr lang="en-US" altLang="en-US" sz="3600">
                <a:solidFill>
                  <a:schemeClr val="tx1"/>
                </a:solidFill>
              </a:rPr>
              <a:t>Preventing Chronic Beryllium Disease through</a:t>
            </a:r>
            <a:br>
              <a:rPr lang="en-US" altLang="en-US" sz="3600">
                <a:solidFill>
                  <a:schemeClr val="tx1"/>
                </a:solidFill>
              </a:rPr>
            </a:br>
            <a:r>
              <a:rPr lang="en-US" altLang="en-US" sz="3600">
                <a:solidFill>
                  <a:schemeClr val="tx1"/>
                </a:solidFill>
              </a:rPr>
              <a:t>Exposure Recognition and Control</a:t>
            </a:r>
            <a:br>
              <a:rPr lang="en-US" altLang="en-US" sz="3600">
                <a:solidFill>
                  <a:schemeClr val="tx1"/>
                </a:solidFill>
              </a:rPr>
            </a:br>
            <a:br>
              <a:rPr lang="en-US" altLang="en-US" sz="2800">
                <a:solidFill>
                  <a:schemeClr val="tx1"/>
                </a:solidFill>
              </a:rPr>
            </a:br>
            <a:r>
              <a:rPr lang="en-US" altLang="en-US" sz="2800">
                <a:solidFill>
                  <a:schemeClr val="tx1"/>
                </a:solidFill>
              </a:rPr>
              <a:t>Training for Beryllium Exposed Workers</a:t>
            </a:r>
          </a:p>
        </p:txBody>
      </p:sp>
      <p:sp>
        <p:nvSpPr>
          <p:cNvPr id="22530" name="Rectangle 3">
            <a:extLst>
              <a:ext uri="{FF2B5EF4-FFF2-40B4-BE49-F238E27FC236}">
                <a16:creationId xmlns:a16="http://schemas.microsoft.com/office/drawing/2014/main" id="{B1A9F519-F3C3-2A02-FAF7-6A56B475B06C}"/>
              </a:ext>
            </a:extLst>
          </p:cNvPr>
          <p:cNvSpPr>
            <a:spLocks noGrp="1" noChangeArrowheads="1"/>
          </p:cNvSpPr>
          <p:nvPr>
            <p:ph type="subTitle" idx="1"/>
          </p:nvPr>
        </p:nvSpPr>
        <p:spPr>
          <a:xfrm>
            <a:off x="2895600" y="4876800"/>
            <a:ext cx="6400800" cy="762000"/>
          </a:xfrm>
        </p:spPr>
        <p:txBody>
          <a:bodyPr/>
          <a:lstStyle/>
          <a:p>
            <a:pPr eaLnBrk="1" hangingPunct="1"/>
            <a:r>
              <a:rPr lang="en-US" altLang="en-US" sz="1400"/>
              <a:t>Training Developed by:</a:t>
            </a:r>
          </a:p>
        </p:txBody>
      </p:sp>
      <p:pic>
        <p:nvPicPr>
          <p:cNvPr id="22531" name="Picture 4" descr="beinformed">
            <a:extLst>
              <a:ext uri="{FF2B5EF4-FFF2-40B4-BE49-F238E27FC236}">
                <a16:creationId xmlns:a16="http://schemas.microsoft.com/office/drawing/2014/main" id="{D5D130B4-9543-4749-3067-A84AF0508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7803"/>
          <a:stretch>
            <a:fillRect/>
          </a:stretch>
        </p:blipFill>
        <p:spPr bwMode="auto">
          <a:xfrm>
            <a:off x="3352801" y="152400"/>
            <a:ext cx="60674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NJH_PH_Tag_3C_PMS">
            <a:extLst>
              <a:ext uri="{FF2B5EF4-FFF2-40B4-BE49-F238E27FC236}">
                <a16:creationId xmlns:a16="http://schemas.microsoft.com/office/drawing/2014/main" id="{0ABB6C91-8796-EC32-1582-08CEE1D7D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5029201"/>
            <a:ext cx="3352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6679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Respiratory Protection &amp; PPE</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altLang="en-US" sz="2000" b="1" dirty="0"/>
              <a:t>Employer must provide PPE at no cost to employee</a:t>
            </a:r>
          </a:p>
          <a:p>
            <a:r>
              <a:rPr lang="en-US" altLang="en-US" sz="2000" b="1" dirty="0"/>
              <a:t>Beryllium-contaminated PPE and clothing</a:t>
            </a:r>
          </a:p>
          <a:p>
            <a:pPr lvl="1">
              <a:buFont typeface="Wingdings" panose="05000000000000000000" pitchFamily="2" charset="2"/>
              <a:buChar char="q"/>
            </a:pPr>
            <a:r>
              <a:rPr lang="en-US" altLang="en-US" sz="2000" b="1" dirty="0"/>
              <a:t>Must be removed at end of work shift</a:t>
            </a:r>
          </a:p>
          <a:p>
            <a:pPr lvl="1">
              <a:buFont typeface="Wingdings" panose="05000000000000000000" pitchFamily="2" charset="2"/>
              <a:buChar char="q"/>
            </a:pPr>
            <a:r>
              <a:rPr lang="en-US" altLang="en-US" sz="2000" b="1" dirty="0"/>
              <a:t>Stored separately from street clothes</a:t>
            </a:r>
          </a:p>
          <a:p>
            <a:pPr lvl="1">
              <a:buFont typeface="Wingdings" panose="05000000000000000000" pitchFamily="2" charset="2"/>
              <a:buChar char="q"/>
            </a:pPr>
            <a:r>
              <a:rPr lang="en-US" altLang="en-US" sz="2000" b="1" dirty="0"/>
              <a:t>May not be removed from workplace</a:t>
            </a:r>
          </a:p>
          <a:p>
            <a:pPr lvl="1">
              <a:buFont typeface="Wingdings" panose="05000000000000000000" pitchFamily="2" charset="2"/>
              <a:buChar char="q"/>
            </a:pPr>
            <a:r>
              <a:rPr lang="en-US" altLang="en-US" sz="2000" b="1" dirty="0"/>
              <a:t>Must be stored and transported in sealed bags or other closed containers and labeled.  Notify outside contractors that PPE and clothing is contaminated with beryllium</a:t>
            </a:r>
          </a:p>
          <a:p>
            <a:pPr lvl="1">
              <a:buFont typeface="Wingdings" panose="05000000000000000000" pitchFamily="2" charset="2"/>
              <a:buChar char="q"/>
            </a:pPr>
            <a:r>
              <a:rPr lang="en-US" altLang="en-US" sz="2000" b="1" dirty="0"/>
              <a:t>May not blow or shake off PPE and clothing to remove beryllium contaminated dirt and debris</a:t>
            </a:r>
          </a:p>
          <a:p>
            <a:pPr lvl="1"/>
            <a:endParaRPr lang="en-US" altLang="en-US" sz="1200" b="1" dirty="0"/>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553811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Hygiene Areas (</a:t>
            </a:r>
            <a:r>
              <a:rPr lang="en-US" dirty="0" err="1">
                <a:solidFill>
                  <a:srgbClr val="9E0000"/>
                </a:solidFill>
              </a:rPr>
              <a:t>i</a:t>
            </a:r>
            <a:r>
              <a:rPr lang="en-US" dirty="0">
                <a:solidFill>
                  <a:srgbClr val="9E0000"/>
                </a:solidFill>
              </a:rPr>
              <a:t>), Practices &amp; Housekeeping (k)</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000" b="1" dirty="0"/>
              <a:t>For each employee working in beryllium work areas or who are expected to have dermal contact</a:t>
            </a:r>
          </a:p>
          <a:p>
            <a:pPr lvl="1">
              <a:buFont typeface="Wingdings" panose="05000000000000000000" pitchFamily="2" charset="2"/>
              <a:buChar char="q"/>
            </a:pPr>
            <a:r>
              <a:rPr lang="en-US" sz="1600" b="1" dirty="0"/>
              <a:t>Readily accessible washing facilities must be provided</a:t>
            </a:r>
          </a:p>
          <a:p>
            <a:pPr lvl="1">
              <a:buFont typeface="Wingdings" panose="05000000000000000000" pitchFamily="2" charset="2"/>
              <a:buChar char="q"/>
            </a:pPr>
            <a:r>
              <a:rPr lang="en-US" sz="1600" b="1" dirty="0"/>
              <a:t>Wash exposed skin at end of process, activity or shift and prior to eating, smoking, drinking, chewing tobacco, gum or applying cosmetics</a:t>
            </a:r>
          </a:p>
          <a:p>
            <a:pPr lvl="1">
              <a:buFont typeface="Wingdings" panose="05000000000000000000" pitchFamily="2" charset="2"/>
              <a:buChar char="q"/>
            </a:pPr>
            <a:r>
              <a:rPr lang="en-US" sz="1600" b="1" dirty="0"/>
              <a:t>Must be provided a designated change room if required to use PPE/equipment</a:t>
            </a:r>
          </a:p>
          <a:p>
            <a:pPr lvl="1">
              <a:buFont typeface="Wingdings" panose="05000000000000000000" pitchFamily="2" charset="2"/>
              <a:buChar char="q"/>
            </a:pPr>
            <a:r>
              <a:rPr lang="en-US" sz="1600" b="1" dirty="0"/>
              <a:t>Showers required if employee exposures exceed the PEL or STEL and the employee's hair or body parts other than hands, neck and face area expected to be contaminated with beryllium</a:t>
            </a:r>
          </a:p>
          <a:p>
            <a:pPr lvl="1">
              <a:buFont typeface="Wingdings" panose="05000000000000000000" pitchFamily="2" charset="2"/>
              <a:buChar char="q"/>
            </a:pPr>
            <a:r>
              <a:rPr lang="en-US" sz="1600" b="1" dirty="0"/>
              <a:t>Employee’s may not enter eating or drinking area wearing beryllium-contaminated PPE or clothing</a:t>
            </a:r>
          </a:p>
          <a:p>
            <a:r>
              <a:rPr lang="en-US" sz="2000" b="1" dirty="0"/>
              <a:t>All areas including eating and drinking areas must be maintained as clean as practicable from surface beryllium contamination</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670740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Medical Surveillance (k) (l)</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fontScale="92500" lnSpcReduction="20000"/>
          </a:bodyPr>
          <a:lstStyle/>
          <a:p>
            <a:r>
              <a:rPr lang="en-US" sz="2000" b="1" dirty="0"/>
              <a:t>Must be provided to employees if exposed at or above the AL for more than 30 days per year</a:t>
            </a:r>
          </a:p>
          <a:p>
            <a:r>
              <a:rPr lang="en-US" sz="2000" b="1" dirty="0"/>
              <a:t>Must be provided for employees with signs or symptoms of CBD or other beryllium-related health effects</a:t>
            </a:r>
          </a:p>
          <a:p>
            <a:r>
              <a:rPr lang="en-US" sz="2000" b="1" dirty="0"/>
              <a:t>Must be provided if employees exposed to beryllium during an emergency</a:t>
            </a:r>
          </a:p>
          <a:p>
            <a:r>
              <a:rPr lang="en-US" sz="2000" b="1" dirty="0"/>
              <a:t>Medical exam must be provided within 30 days of hire or assignment and every two (2) years thereafter and at termination of employment</a:t>
            </a:r>
          </a:p>
          <a:p>
            <a:r>
              <a:rPr lang="en-US" sz="2000" b="1" dirty="0"/>
              <a:t>Medical surveillance must be performed by or under the supervision of a licensed physician</a:t>
            </a:r>
          </a:p>
          <a:p>
            <a:r>
              <a:rPr lang="en-US" sz="2000" b="1" dirty="0"/>
              <a:t>Employee is eligible for medical removal if working in a job with exposure above the AL and removal is recommended by a medical professional</a:t>
            </a:r>
          </a:p>
          <a:p>
            <a:endParaRPr lang="en-US" sz="2000" b="1" dirty="0"/>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695322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Communication of Hazards (m)</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fontScale="92500" lnSpcReduction="10000"/>
          </a:bodyPr>
          <a:lstStyle/>
          <a:p>
            <a:r>
              <a:rPr lang="en-US" sz="2000" b="1" dirty="0"/>
              <a:t>Employer must comply with Hazard Communication Standard 1910.1200</a:t>
            </a:r>
          </a:p>
          <a:p>
            <a:r>
              <a:rPr lang="en-US" sz="2000" b="1" dirty="0"/>
              <a:t>Communication with employees must address: Cancer; lung effects (CBD and acute beryllium disease); beryllium sensitization; skin sensitization; and skin, eye and respiratory tract irritation</a:t>
            </a:r>
          </a:p>
          <a:p>
            <a:r>
              <a:rPr lang="en-US" sz="2000" b="1" dirty="0"/>
              <a:t>Must provide employees access to labels and safety data sheets (SDS) on beryllium</a:t>
            </a:r>
          </a:p>
          <a:p>
            <a:r>
              <a:rPr lang="en-US" sz="2000" b="1" dirty="0"/>
              <a:t>Provide and display warning signs at each approach to a regulated area  </a:t>
            </a:r>
          </a:p>
          <a:p>
            <a:r>
              <a:rPr lang="en-US" sz="2000" b="1" dirty="0"/>
              <a:t>Beryllium must be included in hazard communication training program</a:t>
            </a:r>
          </a:p>
          <a:p>
            <a:r>
              <a:rPr lang="en-US" sz="2000" b="1" dirty="0"/>
              <a:t>Beryllium training required initially and annually thereafter</a:t>
            </a:r>
          </a:p>
          <a:p>
            <a:r>
              <a:rPr lang="en-US" sz="2000" b="1" dirty="0"/>
              <a:t>Copy of Hazard Communication Written Program, Beryllium Exposure Control Plan and OSHA Standard 1910.1024 must be readily available to employees</a:t>
            </a: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243063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solidFill>
                  <a:srgbClr val="9E0000"/>
                </a:solidFill>
              </a:rPr>
              <a:t>Recordkeeping (n)</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sz="2000" b="1" dirty="0"/>
              <a:t>Air monitoring data/Objective data- 30 Years (See 1910.1020)</a:t>
            </a:r>
          </a:p>
          <a:p>
            <a:r>
              <a:rPr lang="en-US" sz="2000" b="1" dirty="0"/>
              <a:t>Medical records – Employment plus 30 years</a:t>
            </a:r>
          </a:p>
          <a:p>
            <a:endParaRPr lang="en-US" sz="2000" b="1"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91228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E670-7A84-9616-3013-F7C16EC78B77}"/>
              </a:ext>
            </a:extLst>
          </p:cNvPr>
          <p:cNvSpPr>
            <a:spLocks noGrp="1"/>
          </p:cNvSpPr>
          <p:nvPr>
            <p:ph type="ctrTitle"/>
          </p:nvPr>
        </p:nvSpPr>
        <p:spPr/>
        <p:txBody>
          <a:bodyPr/>
          <a:lstStyle/>
          <a:p>
            <a:r>
              <a:rPr lang="en-US" dirty="0"/>
              <a:t>OSHA Inspection</a:t>
            </a:r>
          </a:p>
        </p:txBody>
      </p:sp>
      <p:sp>
        <p:nvSpPr>
          <p:cNvPr id="3" name="Subtitle 2">
            <a:extLst>
              <a:ext uri="{FF2B5EF4-FFF2-40B4-BE49-F238E27FC236}">
                <a16:creationId xmlns:a16="http://schemas.microsoft.com/office/drawing/2014/main" id="{6F882067-662D-4CAD-7499-8C977B82E96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18437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66ABB81-D879-56FB-D8B9-CAA994630165}"/>
              </a:ext>
            </a:extLst>
          </p:cNvPr>
          <p:cNvSpPr>
            <a:spLocks noGrp="1"/>
          </p:cNvSpPr>
          <p:nvPr>
            <p:ph type="sldNum" sz="quarter" idx="12"/>
          </p:nvPr>
        </p:nvSpPr>
        <p:spPr/>
        <p:txBody>
          <a:bodyPr/>
          <a:lstStyle/>
          <a:p>
            <a:r>
              <a:rPr lang="en-US" altLang="en-US"/>
              <a:t>Piercy - OSHA - AIHce – 2004 : </a:t>
            </a:r>
            <a:fld id="{7823D19F-2701-4E46-8150-CCF1896650D1}" type="slidenum">
              <a:rPr lang="en-US" altLang="en-US"/>
              <a:pPr/>
              <a:t>56</a:t>
            </a:fld>
            <a:r>
              <a:rPr lang="en-US" altLang="en-US" sz="1400"/>
              <a:t> </a:t>
            </a:r>
          </a:p>
        </p:txBody>
      </p:sp>
      <p:sp>
        <p:nvSpPr>
          <p:cNvPr id="2050" name="Rectangle 2">
            <a:extLst>
              <a:ext uri="{FF2B5EF4-FFF2-40B4-BE49-F238E27FC236}">
                <a16:creationId xmlns:a16="http://schemas.microsoft.com/office/drawing/2014/main" id="{3174F255-6CE1-DC08-5215-70D42E5CF1BE}"/>
              </a:ext>
            </a:extLst>
          </p:cNvPr>
          <p:cNvSpPr>
            <a:spLocks noGrp="1" noChangeArrowheads="1"/>
          </p:cNvSpPr>
          <p:nvPr>
            <p:ph type="ctrTitle"/>
          </p:nvPr>
        </p:nvSpPr>
        <p:spPr>
          <a:xfrm>
            <a:off x="2286000" y="381000"/>
            <a:ext cx="7772400" cy="1847850"/>
          </a:xfrm>
        </p:spPr>
        <p:txBody>
          <a:bodyPr anchor="ctr"/>
          <a:lstStyle/>
          <a:p>
            <a:r>
              <a:rPr lang="en-US" altLang="en-US" sz="4400"/>
              <a:t>Beryllium Overexposure in</a:t>
            </a:r>
            <a:br>
              <a:rPr lang="en-US" altLang="en-US" sz="4400"/>
            </a:br>
            <a:r>
              <a:rPr lang="en-US" altLang="en-US" sz="4400"/>
              <a:t>a Blow Mold Repair Shop</a:t>
            </a:r>
          </a:p>
        </p:txBody>
      </p:sp>
      <p:sp>
        <p:nvSpPr>
          <p:cNvPr id="2051" name="Rectangle 3">
            <a:extLst>
              <a:ext uri="{FF2B5EF4-FFF2-40B4-BE49-F238E27FC236}">
                <a16:creationId xmlns:a16="http://schemas.microsoft.com/office/drawing/2014/main" id="{37218ED7-25A6-63A1-1D76-13F6BD880F53}"/>
              </a:ext>
            </a:extLst>
          </p:cNvPr>
          <p:cNvSpPr>
            <a:spLocks noGrp="1" noChangeArrowheads="1"/>
          </p:cNvSpPr>
          <p:nvPr>
            <p:ph type="subTitle" idx="1"/>
          </p:nvPr>
        </p:nvSpPr>
        <p:spPr>
          <a:xfrm>
            <a:off x="2895600" y="2971800"/>
            <a:ext cx="6400800" cy="2971800"/>
          </a:xfrm>
        </p:spPr>
        <p:txBody>
          <a:bodyPr/>
          <a:lstStyle/>
          <a:p>
            <a:r>
              <a:rPr lang="en-US" altLang="en-US" sz="3800" b="1"/>
              <a:t>Keith Piercy</a:t>
            </a:r>
          </a:p>
          <a:p>
            <a:r>
              <a:rPr lang="en-US" altLang="en-US" b="1"/>
              <a:t>Industrial Hygienist</a:t>
            </a:r>
          </a:p>
          <a:p>
            <a:r>
              <a:rPr lang="en-US" altLang="en-US" b="1"/>
              <a:t>U.S. Department of Labor / OSHA</a:t>
            </a:r>
          </a:p>
          <a:p>
            <a:r>
              <a:rPr lang="en-US" altLang="en-US" b="1"/>
              <a:t>Tampa Area Office</a:t>
            </a:r>
          </a:p>
          <a:p>
            <a:endParaRPr lang="en-US" altLang="en-US" sz="3200" b="1"/>
          </a:p>
          <a:p>
            <a:endParaRPr lang="en-US" altLang="en-US" sz="3200" b="1"/>
          </a:p>
          <a:p>
            <a:endParaRPr lang="en-US" altLang="en-US" sz="3200" b="1"/>
          </a:p>
        </p:txBody>
      </p:sp>
      <p:sp>
        <p:nvSpPr>
          <p:cNvPr id="2052" name="Line 4">
            <a:extLst>
              <a:ext uri="{FF2B5EF4-FFF2-40B4-BE49-F238E27FC236}">
                <a16:creationId xmlns:a16="http://schemas.microsoft.com/office/drawing/2014/main" id="{FF156DBB-AF56-BAD5-646C-3639345B8FB4}"/>
              </a:ext>
            </a:extLst>
          </p:cNvPr>
          <p:cNvSpPr>
            <a:spLocks noChangeShapeType="1"/>
          </p:cNvSpPr>
          <p:nvPr/>
        </p:nvSpPr>
        <p:spPr bwMode="auto">
          <a:xfrm>
            <a:off x="1981200" y="2438400"/>
            <a:ext cx="8305800" cy="0"/>
          </a:xfrm>
          <a:prstGeom prst="line">
            <a:avLst/>
          </a:prstGeom>
          <a:noFill/>
          <a:ln w="76200" cmpd="tri">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53" name="Picture 5">
            <a:extLst>
              <a:ext uri="{FF2B5EF4-FFF2-40B4-BE49-F238E27FC236}">
                <a16:creationId xmlns:a16="http://schemas.microsoft.com/office/drawing/2014/main" id="{8EB39123-9BFD-4E11-F539-13C116FA1BA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5284788"/>
            <a:ext cx="2438400" cy="1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19752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2185E6B-73F6-626B-67FD-0F68F95283BC}"/>
              </a:ext>
            </a:extLst>
          </p:cNvPr>
          <p:cNvSpPr>
            <a:spLocks noGrp="1"/>
          </p:cNvSpPr>
          <p:nvPr>
            <p:ph type="sldNum" sz="quarter" idx="12"/>
          </p:nvPr>
        </p:nvSpPr>
        <p:spPr/>
        <p:txBody>
          <a:bodyPr/>
          <a:lstStyle/>
          <a:p>
            <a:r>
              <a:rPr lang="en-US" altLang="en-US"/>
              <a:t>Piercy - OSHA - AIHce – 2004 : </a:t>
            </a:r>
            <a:fld id="{F6905673-2FA4-48FF-84C6-F98FCDBE682F}" type="slidenum">
              <a:rPr lang="en-US" altLang="en-US"/>
              <a:pPr/>
              <a:t>57</a:t>
            </a:fld>
            <a:r>
              <a:rPr lang="en-US" altLang="en-US" sz="1400"/>
              <a:t> </a:t>
            </a:r>
          </a:p>
        </p:txBody>
      </p:sp>
      <p:sp>
        <p:nvSpPr>
          <p:cNvPr id="3074" name="Rectangle 2">
            <a:extLst>
              <a:ext uri="{FF2B5EF4-FFF2-40B4-BE49-F238E27FC236}">
                <a16:creationId xmlns:a16="http://schemas.microsoft.com/office/drawing/2014/main" id="{31B5C61F-1BB4-EB98-BF83-67C2E83822FD}"/>
              </a:ext>
            </a:extLst>
          </p:cNvPr>
          <p:cNvSpPr>
            <a:spLocks noGrp="1" noChangeArrowheads="1"/>
          </p:cNvSpPr>
          <p:nvPr>
            <p:ph type="title"/>
          </p:nvPr>
        </p:nvSpPr>
        <p:spPr/>
        <p:txBody>
          <a:bodyPr/>
          <a:lstStyle/>
          <a:p>
            <a:r>
              <a:rPr lang="en-US" altLang="en-US"/>
              <a:t>Background</a:t>
            </a:r>
          </a:p>
        </p:txBody>
      </p:sp>
      <p:sp>
        <p:nvSpPr>
          <p:cNvPr id="3075" name="Rectangle 3">
            <a:extLst>
              <a:ext uri="{FF2B5EF4-FFF2-40B4-BE49-F238E27FC236}">
                <a16:creationId xmlns:a16="http://schemas.microsoft.com/office/drawing/2014/main" id="{988E8E28-E3BA-C3C9-3A10-06758DA581F3}"/>
              </a:ext>
            </a:extLst>
          </p:cNvPr>
          <p:cNvSpPr>
            <a:spLocks noGrp="1" noChangeArrowheads="1"/>
          </p:cNvSpPr>
          <p:nvPr>
            <p:ph type="body" idx="1"/>
          </p:nvPr>
        </p:nvSpPr>
        <p:spPr>
          <a:xfrm>
            <a:off x="1752600" y="1600200"/>
            <a:ext cx="8686800" cy="3886200"/>
          </a:xfrm>
        </p:spPr>
        <p:txBody>
          <a:bodyPr/>
          <a:lstStyle/>
          <a:p>
            <a:r>
              <a:rPr lang="en-US" altLang="en-US" sz="3400" b="1"/>
              <a:t>Complaint initiated inspection alleging:</a:t>
            </a:r>
          </a:p>
          <a:p>
            <a:pPr lvl="1">
              <a:lnSpc>
                <a:spcPct val="90000"/>
              </a:lnSpc>
              <a:spcBef>
                <a:spcPct val="40000"/>
              </a:spcBef>
              <a:spcAft>
                <a:spcPct val="40000"/>
              </a:spcAft>
            </a:pPr>
            <a:r>
              <a:rPr lang="en-US" altLang="en-US" b="1">
                <a:solidFill>
                  <a:srgbClr val="660033"/>
                </a:solidFill>
              </a:rPr>
              <a:t>Employees overexposed to beryllium while working on beryllium-copper alloys</a:t>
            </a:r>
          </a:p>
          <a:p>
            <a:pPr lvl="1">
              <a:lnSpc>
                <a:spcPct val="90000"/>
              </a:lnSpc>
              <a:spcBef>
                <a:spcPct val="40000"/>
              </a:spcBef>
              <a:spcAft>
                <a:spcPct val="40000"/>
              </a:spcAft>
            </a:pPr>
            <a:r>
              <a:rPr lang="en-US" altLang="en-US" b="1">
                <a:solidFill>
                  <a:srgbClr val="660033"/>
                </a:solidFill>
              </a:rPr>
              <a:t>No local exhaust ventilation provided</a:t>
            </a:r>
          </a:p>
          <a:p>
            <a:pPr lvl="1">
              <a:lnSpc>
                <a:spcPct val="90000"/>
              </a:lnSpc>
              <a:spcBef>
                <a:spcPct val="40000"/>
              </a:spcBef>
              <a:spcAft>
                <a:spcPct val="40000"/>
              </a:spcAft>
            </a:pPr>
            <a:r>
              <a:rPr lang="en-US" altLang="en-US" b="1">
                <a:solidFill>
                  <a:srgbClr val="660033"/>
                </a:solidFill>
              </a:rPr>
              <a:t>Employees not trained on health hazards of beryllium </a:t>
            </a:r>
          </a:p>
        </p:txBody>
      </p:sp>
    </p:spTree>
    <p:extLst>
      <p:ext uri="{BB962C8B-B14F-4D97-AF65-F5344CB8AC3E}">
        <p14:creationId xmlns:p14="http://schemas.microsoft.com/office/powerpoint/2010/main" val="3306954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83C62E0-D411-98B8-13BD-00B3DF9C2793}"/>
              </a:ext>
            </a:extLst>
          </p:cNvPr>
          <p:cNvSpPr>
            <a:spLocks noGrp="1"/>
          </p:cNvSpPr>
          <p:nvPr>
            <p:ph type="sldNum" sz="quarter" idx="12"/>
          </p:nvPr>
        </p:nvSpPr>
        <p:spPr/>
        <p:txBody>
          <a:bodyPr/>
          <a:lstStyle/>
          <a:p>
            <a:r>
              <a:rPr lang="en-US" altLang="en-US"/>
              <a:t>Piercy - OSHA - AIHce – 2004 : </a:t>
            </a:r>
            <a:fld id="{39884277-1950-4C24-945B-80CB578DC477}" type="slidenum">
              <a:rPr lang="en-US" altLang="en-US"/>
              <a:pPr/>
              <a:t>58</a:t>
            </a:fld>
            <a:r>
              <a:rPr lang="en-US" altLang="en-US" sz="1400"/>
              <a:t> </a:t>
            </a:r>
          </a:p>
        </p:txBody>
      </p:sp>
      <p:sp>
        <p:nvSpPr>
          <p:cNvPr id="5122" name="Rectangle 2">
            <a:extLst>
              <a:ext uri="{FF2B5EF4-FFF2-40B4-BE49-F238E27FC236}">
                <a16:creationId xmlns:a16="http://schemas.microsoft.com/office/drawing/2014/main" id="{A53DD4A7-6E89-9854-5298-19FB84DA387E}"/>
              </a:ext>
            </a:extLst>
          </p:cNvPr>
          <p:cNvSpPr>
            <a:spLocks noGrp="1" noChangeArrowheads="1"/>
          </p:cNvSpPr>
          <p:nvPr>
            <p:ph type="title"/>
          </p:nvPr>
        </p:nvSpPr>
        <p:spPr/>
        <p:txBody>
          <a:bodyPr/>
          <a:lstStyle/>
          <a:p>
            <a:r>
              <a:rPr lang="en-US" altLang="en-US"/>
              <a:t>Company Information</a:t>
            </a:r>
          </a:p>
        </p:txBody>
      </p:sp>
      <p:sp>
        <p:nvSpPr>
          <p:cNvPr id="5123" name="Rectangle 3">
            <a:extLst>
              <a:ext uri="{FF2B5EF4-FFF2-40B4-BE49-F238E27FC236}">
                <a16:creationId xmlns:a16="http://schemas.microsoft.com/office/drawing/2014/main" id="{7C073536-49C6-1192-1139-DC70E407C009}"/>
              </a:ext>
            </a:extLst>
          </p:cNvPr>
          <p:cNvSpPr>
            <a:spLocks noGrp="1" noChangeArrowheads="1"/>
          </p:cNvSpPr>
          <p:nvPr>
            <p:ph type="body" idx="1"/>
          </p:nvPr>
        </p:nvSpPr>
        <p:spPr>
          <a:xfrm>
            <a:off x="1828800" y="1600200"/>
            <a:ext cx="8686800" cy="4267200"/>
          </a:xfrm>
        </p:spPr>
        <p:txBody>
          <a:bodyPr/>
          <a:lstStyle/>
          <a:p>
            <a:pPr>
              <a:lnSpc>
                <a:spcPct val="90000"/>
              </a:lnSpc>
              <a:spcBef>
                <a:spcPct val="40000"/>
              </a:spcBef>
              <a:spcAft>
                <a:spcPct val="40000"/>
              </a:spcAft>
            </a:pPr>
            <a:r>
              <a:rPr lang="en-US" altLang="en-US" b="1" dirty="0"/>
              <a:t>SIC Code: 3544, Manufacturing Special Dies, Tools, Jigs &amp; Fixtures</a:t>
            </a:r>
          </a:p>
          <a:p>
            <a:pPr lvl="1">
              <a:lnSpc>
                <a:spcPct val="90000"/>
              </a:lnSpc>
              <a:spcBef>
                <a:spcPct val="40000"/>
              </a:spcBef>
              <a:spcAft>
                <a:spcPct val="40000"/>
              </a:spcAft>
              <a:buFontTx/>
              <a:buNone/>
            </a:pPr>
            <a:r>
              <a:rPr lang="en-US" altLang="en-US" sz="2400" b="1" i="1" dirty="0">
                <a:solidFill>
                  <a:srgbClr val="660033"/>
                </a:solidFill>
              </a:rPr>
              <a:t>Specifically injection blow molds for plastic containers</a:t>
            </a:r>
          </a:p>
          <a:p>
            <a:pPr>
              <a:lnSpc>
                <a:spcPct val="90000"/>
              </a:lnSpc>
              <a:spcBef>
                <a:spcPct val="40000"/>
              </a:spcBef>
              <a:spcAft>
                <a:spcPct val="40000"/>
              </a:spcAft>
            </a:pPr>
            <a:r>
              <a:rPr lang="en-US" altLang="en-US" b="1" dirty="0"/>
              <a:t>In business at location for 8 years</a:t>
            </a:r>
          </a:p>
          <a:p>
            <a:pPr>
              <a:lnSpc>
                <a:spcPct val="90000"/>
              </a:lnSpc>
              <a:spcBef>
                <a:spcPct val="40000"/>
              </a:spcBef>
              <a:spcAft>
                <a:spcPct val="40000"/>
              </a:spcAft>
            </a:pPr>
            <a:r>
              <a:rPr lang="en-US" altLang="en-US" b="1" dirty="0"/>
              <a:t># employees: 3 employees at this location; 25 nationwide in 3 other shops</a:t>
            </a:r>
          </a:p>
        </p:txBody>
      </p:sp>
    </p:spTree>
    <p:extLst>
      <p:ext uri="{BB962C8B-B14F-4D97-AF65-F5344CB8AC3E}">
        <p14:creationId xmlns:p14="http://schemas.microsoft.com/office/powerpoint/2010/main" val="3188696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CC1A213-4831-CCDC-4CE6-D9686C49FBE9}"/>
              </a:ext>
            </a:extLst>
          </p:cNvPr>
          <p:cNvSpPr>
            <a:spLocks noGrp="1"/>
          </p:cNvSpPr>
          <p:nvPr>
            <p:ph type="sldNum" sz="quarter" idx="12"/>
          </p:nvPr>
        </p:nvSpPr>
        <p:spPr/>
        <p:txBody>
          <a:bodyPr/>
          <a:lstStyle/>
          <a:p>
            <a:r>
              <a:rPr lang="en-US" altLang="en-US"/>
              <a:t>Piercy - OSHA - AIHce – 2004 : </a:t>
            </a:r>
            <a:fld id="{15022398-018E-4704-96B4-2ED7EBA849A7}" type="slidenum">
              <a:rPr lang="en-US" altLang="en-US"/>
              <a:pPr/>
              <a:t>59</a:t>
            </a:fld>
            <a:r>
              <a:rPr lang="en-US" altLang="en-US" sz="1400"/>
              <a:t> </a:t>
            </a:r>
          </a:p>
        </p:txBody>
      </p:sp>
      <p:sp>
        <p:nvSpPr>
          <p:cNvPr id="36866" name="Rectangle 2">
            <a:extLst>
              <a:ext uri="{FF2B5EF4-FFF2-40B4-BE49-F238E27FC236}">
                <a16:creationId xmlns:a16="http://schemas.microsoft.com/office/drawing/2014/main" id="{4AF3DE84-BA92-82E1-5AE1-D1C03478277F}"/>
              </a:ext>
            </a:extLst>
          </p:cNvPr>
          <p:cNvSpPr>
            <a:spLocks noGrp="1" noChangeArrowheads="1"/>
          </p:cNvSpPr>
          <p:nvPr>
            <p:ph type="title"/>
          </p:nvPr>
        </p:nvSpPr>
        <p:spPr/>
        <p:txBody>
          <a:bodyPr/>
          <a:lstStyle/>
          <a:p>
            <a:r>
              <a:rPr lang="en-US" altLang="en-US"/>
              <a:t>Shop Information</a:t>
            </a:r>
          </a:p>
        </p:txBody>
      </p:sp>
      <p:sp>
        <p:nvSpPr>
          <p:cNvPr id="36867" name="Rectangle 3">
            <a:extLst>
              <a:ext uri="{FF2B5EF4-FFF2-40B4-BE49-F238E27FC236}">
                <a16:creationId xmlns:a16="http://schemas.microsoft.com/office/drawing/2014/main" id="{FB12803A-E6E6-9D2E-25CB-3F27CBF45423}"/>
              </a:ext>
            </a:extLst>
          </p:cNvPr>
          <p:cNvSpPr>
            <a:spLocks noGrp="1" noChangeArrowheads="1"/>
          </p:cNvSpPr>
          <p:nvPr>
            <p:ph type="body" idx="1"/>
          </p:nvPr>
        </p:nvSpPr>
        <p:spPr/>
        <p:txBody>
          <a:bodyPr/>
          <a:lstStyle/>
          <a:p>
            <a:pPr>
              <a:spcBef>
                <a:spcPct val="25000"/>
              </a:spcBef>
              <a:spcAft>
                <a:spcPct val="25000"/>
              </a:spcAft>
            </a:pPr>
            <a:r>
              <a:rPr lang="en-US" altLang="en-US" sz="3400" b="1"/>
              <a:t>Setup: General Machine shop type equipment: drill press, mill, welding table, finishing table</a:t>
            </a:r>
          </a:p>
          <a:p>
            <a:pPr>
              <a:spcBef>
                <a:spcPct val="25000"/>
              </a:spcBef>
              <a:spcAft>
                <a:spcPct val="25000"/>
              </a:spcAft>
            </a:pPr>
            <a:r>
              <a:rPr lang="en-US" altLang="en-US" sz="3400" b="1"/>
              <a:t>95% of work is servicing old molds</a:t>
            </a:r>
          </a:p>
          <a:p>
            <a:pPr>
              <a:spcBef>
                <a:spcPct val="25000"/>
              </a:spcBef>
              <a:spcAft>
                <a:spcPct val="25000"/>
              </a:spcAft>
            </a:pPr>
            <a:r>
              <a:rPr lang="en-US" altLang="en-US" sz="3400" b="1"/>
              <a:t>5% is building new molds</a:t>
            </a:r>
          </a:p>
        </p:txBody>
      </p:sp>
    </p:spTree>
    <p:extLst>
      <p:ext uri="{BB962C8B-B14F-4D97-AF65-F5344CB8AC3E}">
        <p14:creationId xmlns:p14="http://schemas.microsoft.com/office/powerpoint/2010/main" val="2607727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a:extLst>
              <a:ext uri="{FF2B5EF4-FFF2-40B4-BE49-F238E27FC236}">
                <a16:creationId xmlns:a16="http://schemas.microsoft.com/office/drawing/2014/main" id="{7B328EF2-FF8B-39C2-128F-FA78C6AB65E1}"/>
              </a:ext>
            </a:extLst>
          </p:cNvPr>
          <p:cNvSpPr>
            <a:spLocks noGrp="1"/>
          </p:cNvSpPr>
          <p:nvPr>
            <p:ph type="title"/>
          </p:nvPr>
        </p:nvSpPr>
        <p:spPr/>
        <p:txBody>
          <a:bodyPr/>
          <a:lstStyle/>
          <a:p>
            <a:r>
              <a:rPr lang="en-US" altLang="en-US"/>
              <a:t>What is Beryllium?</a:t>
            </a:r>
          </a:p>
        </p:txBody>
      </p:sp>
      <p:sp>
        <p:nvSpPr>
          <p:cNvPr id="49154" name="Text Placeholder 3">
            <a:extLst>
              <a:ext uri="{FF2B5EF4-FFF2-40B4-BE49-F238E27FC236}">
                <a16:creationId xmlns:a16="http://schemas.microsoft.com/office/drawing/2014/main" id="{27C143AB-614C-7EC6-7C0E-44BACBD89896}"/>
              </a:ext>
            </a:extLst>
          </p:cNvPr>
          <p:cNvSpPr>
            <a:spLocks noGrp="1"/>
          </p:cNvSpPr>
          <p:nvPr>
            <p:ph type="body" sz="half" idx="1"/>
          </p:nvPr>
        </p:nvSpPr>
        <p:spPr>
          <a:xfrm>
            <a:off x="2133600" y="1447800"/>
            <a:ext cx="4953000" cy="4114800"/>
          </a:xfrm>
        </p:spPr>
        <p:txBody>
          <a:bodyPr/>
          <a:lstStyle/>
          <a:p>
            <a:r>
              <a:rPr lang="en-US" altLang="en-US"/>
              <a:t>Forms</a:t>
            </a:r>
          </a:p>
          <a:p>
            <a:pPr lvl="1">
              <a:spcBef>
                <a:spcPct val="0"/>
              </a:spcBef>
            </a:pPr>
            <a:r>
              <a:rPr lang="en-US" altLang="en-US" sz="2400"/>
              <a:t>Metal</a:t>
            </a:r>
          </a:p>
          <a:p>
            <a:pPr lvl="1">
              <a:spcBef>
                <a:spcPct val="0"/>
              </a:spcBef>
            </a:pPr>
            <a:r>
              <a:rPr lang="en-US" altLang="en-US" sz="2400"/>
              <a:t>Ceramic (Beryllia)</a:t>
            </a:r>
          </a:p>
          <a:p>
            <a:pPr lvl="1">
              <a:spcBef>
                <a:spcPct val="0"/>
              </a:spcBef>
            </a:pPr>
            <a:r>
              <a:rPr lang="en-US" altLang="en-US" sz="2400"/>
              <a:t>Alloys (BeCu, AlBeMet)</a:t>
            </a:r>
          </a:p>
          <a:p>
            <a:pPr lvl="1">
              <a:spcBef>
                <a:spcPct val="0"/>
              </a:spcBef>
            </a:pPr>
            <a:r>
              <a:rPr lang="en-US" altLang="en-US" sz="2400"/>
              <a:t>Contaminant in bauxite, alumina, recycled metals</a:t>
            </a:r>
          </a:p>
          <a:p>
            <a:r>
              <a:rPr lang="en-US" altLang="en-US"/>
              <a:t>Properties</a:t>
            </a:r>
          </a:p>
          <a:p>
            <a:pPr lvl="1">
              <a:spcBef>
                <a:spcPct val="0"/>
              </a:spcBef>
            </a:pPr>
            <a:r>
              <a:rPr lang="en-US" altLang="en-US" sz="2400"/>
              <a:t>3X lighter than aluminum</a:t>
            </a:r>
          </a:p>
          <a:p>
            <a:pPr lvl="1">
              <a:spcBef>
                <a:spcPct val="0"/>
              </a:spcBef>
            </a:pPr>
            <a:r>
              <a:rPr lang="en-US" altLang="en-US" sz="2400"/>
              <a:t>6X stiffer than steel</a:t>
            </a:r>
          </a:p>
          <a:p>
            <a:pPr lvl="1">
              <a:spcBef>
                <a:spcPct val="0"/>
              </a:spcBef>
            </a:pPr>
            <a:r>
              <a:rPr lang="en-US" altLang="en-US" sz="2400"/>
              <a:t>Conducts heat well</a:t>
            </a:r>
          </a:p>
          <a:p>
            <a:pPr lvl="1">
              <a:spcBef>
                <a:spcPct val="0"/>
              </a:spcBef>
            </a:pPr>
            <a:r>
              <a:rPr lang="en-US" altLang="en-US" sz="2400"/>
              <a:t>Dimensionally stable</a:t>
            </a:r>
          </a:p>
          <a:p>
            <a:pPr lvl="1">
              <a:spcBef>
                <a:spcPct val="0"/>
              </a:spcBef>
            </a:pPr>
            <a:r>
              <a:rPr lang="en-US" altLang="en-US" sz="2400"/>
              <a:t>Transparent to X-Rays</a:t>
            </a:r>
          </a:p>
          <a:p>
            <a:pPr lvl="1">
              <a:spcBef>
                <a:spcPct val="0"/>
              </a:spcBef>
            </a:pPr>
            <a:r>
              <a:rPr lang="en-US" altLang="en-US" sz="2400"/>
              <a:t>Reflects neutrons</a:t>
            </a:r>
          </a:p>
          <a:p>
            <a:endParaRPr lang="en-US" altLang="en-US"/>
          </a:p>
        </p:txBody>
      </p:sp>
      <p:sp>
        <p:nvSpPr>
          <p:cNvPr id="49155" name="Slide Number Placeholder 1">
            <a:extLst>
              <a:ext uri="{FF2B5EF4-FFF2-40B4-BE49-F238E27FC236}">
                <a16:creationId xmlns:a16="http://schemas.microsoft.com/office/drawing/2014/main" id="{3FD0C76E-FF03-E81C-212C-B103F23A9BB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C4DA9BA-4BBC-4583-93C1-D05D09348871}" type="slidenum">
              <a:rPr lang="en-US" altLang="en-US">
                <a:latin typeface="Tahoma" panose="020B0604030504040204" pitchFamily="34" charset="0"/>
              </a:rPr>
              <a:pPr/>
              <a:t>6</a:t>
            </a:fld>
            <a:endParaRPr lang="en-US" altLang="en-US">
              <a:latin typeface="Tahoma" panose="020B0604030504040204" pitchFamily="34" charset="0"/>
            </a:endParaRPr>
          </a:p>
        </p:txBody>
      </p:sp>
      <p:sp>
        <p:nvSpPr>
          <p:cNvPr id="49156" name="TextBox 6">
            <a:extLst>
              <a:ext uri="{FF2B5EF4-FFF2-40B4-BE49-F238E27FC236}">
                <a16:creationId xmlns:a16="http://schemas.microsoft.com/office/drawing/2014/main" id="{81A4B23B-78CA-9A49-6768-AAEC6888DA43}"/>
              </a:ext>
            </a:extLst>
          </p:cNvPr>
          <p:cNvSpPr txBox="1">
            <a:spLocks noChangeArrowheads="1"/>
          </p:cNvSpPr>
          <p:nvPr/>
        </p:nvSpPr>
        <p:spPr bwMode="auto">
          <a:xfrm>
            <a:off x="8610600" y="5181601"/>
            <a:ext cx="205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700">
                <a:latin typeface="Tahoma" panose="020B0604030504040204" pitchFamily="34" charset="0"/>
                <a:cs typeface="Tahoma" panose="020B0604030504040204" pitchFamily="34" charset="0"/>
              </a:rPr>
              <a:t>All Photos © 2011 </a:t>
            </a:r>
            <a:r>
              <a:rPr lang="en-US" altLang="en-US" sz="700">
                <a:solidFill>
                  <a:schemeClr val="tx2"/>
                </a:solidFill>
                <a:latin typeface="Tahoma" panose="020B0604030504040204" pitchFamily="34" charset="0"/>
                <a:cs typeface="Tahoma" panose="020B0604030504040204" pitchFamily="34" charset="0"/>
                <a:hlinkClick r:id="rId4"/>
              </a:rPr>
              <a:t>periodictable.com</a:t>
            </a:r>
            <a:endParaRPr lang="en-US" altLang="en-US" sz="700">
              <a:solidFill>
                <a:schemeClr val="tx2"/>
              </a:solidFill>
              <a:latin typeface="Tahoma" panose="020B0604030504040204" pitchFamily="34" charset="0"/>
              <a:cs typeface="Tahoma" panose="020B0604030504040204" pitchFamily="34" charset="0"/>
            </a:endParaRPr>
          </a:p>
          <a:p>
            <a:pPr algn="ctr"/>
            <a:r>
              <a:rPr lang="en-US" altLang="en-US" sz="700">
                <a:latin typeface="Tahoma" panose="020B0604030504040204" pitchFamily="34" charset="0"/>
                <a:cs typeface="Tahoma" panose="020B0604030504040204" pitchFamily="34" charset="0"/>
              </a:rPr>
              <a:t>Used with written permission for </a:t>
            </a:r>
          </a:p>
          <a:p>
            <a:pPr algn="ctr"/>
            <a:r>
              <a:rPr lang="en-US" altLang="en-US" sz="700">
                <a:latin typeface="Tahoma" panose="020B0604030504040204" pitchFamily="34" charset="0"/>
                <a:cs typeface="Tahoma" panose="020B0604030504040204" pitchFamily="34" charset="0"/>
              </a:rPr>
              <a:t>non-commerical use</a:t>
            </a:r>
          </a:p>
        </p:txBody>
      </p:sp>
      <p:pic>
        <p:nvPicPr>
          <p:cNvPr id="49157" name="Picture 10" descr="BEOInsulator.jpg">
            <a:extLst>
              <a:ext uri="{FF2B5EF4-FFF2-40B4-BE49-F238E27FC236}">
                <a16:creationId xmlns:a16="http://schemas.microsoft.com/office/drawing/2014/main" id="{1F0C2E9F-7D05-02C1-6219-EE0111AD50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143000"/>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descr="BeGyroScope.JPG">
            <a:extLst>
              <a:ext uri="{FF2B5EF4-FFF2-40B4-BE49-F238E27FC236}">
                <a16:creationId xmlns:a16="http://schemas.microsoft.com/office/drawing/2014/main" id="{6EB4A963-3C18-EB6F-E0E5-CFFD56CD98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2438400"/>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1" descr="BeCopperWrench.JPG">
            <a:extLst>
              <a:ext uri="{FF2B5EF4-FFF2-40B4-BE49-F238E27FC236}">
                <a16:creationId xmlns:a16="http://schemas.microsoft.com/office/drawing/2014/main" id="{C973D519-0C73-E73A-9476-24C5996FB9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4459288"/>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7045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AE237D-536B-71CA-1FC6-CB288CAA6EF2}"/>
              </a:ext>
            </a:extLst>
          </p:cNvPr>
          <p:cNvSpPr>
            <a:spLocks noGrp="1"/>
          </p:cNvSpPr>
          <p:nvPr>
            <p:ph type="sldNum" sz="quarter" idx="12"/>
          </p:nvPr>
        </p:nvSpPr>
        <p:spPr/>
        <p:txBody>
          <a:bodyPr/>
          <a:lstStyle/>
          <a:p>
            <a:r>
              <a:rPr lang="en-US" altLang="en-US"/>
              <a:t>Piercy - OSHA - AIHce – 2004 : </a:t>
            </a:r>
            <a:fld id="{861C8282-4776-444A-84C4-50B19B412A9B}" type="slidenum">
              <a:rPr lang="en-US" altLang="en-US"/>
              <a:pPr/>
              <a:t>60</a:t>
            </a:fld>
            <a:r>
              <a:rPr lang="en-US" altLang="en-US" sz="1400"/>
              <a:t> </a:t>
            </a:r>
          </a:p>
        </p:txBody>
      </p:sp>
      <p:sp>
        <p:nvSpPr>
          <p:cNvPr id="7170" name="Rectangle 2">
            <a:extLst>
              <a:ext uri="{FF2B5EF4-FFF2-40B4-BE49-F238E27FC236}">
                <a16:creationId xmlns:a16="http://schemas.microsoft.com/office/drawing/2014/main" id="{700B7756-4393-83C7-74B9-B504BFF24AA8}"/>
              </a:ext>
            </a:extLst>
          </p:cNvPr>
          <p:cNvSpPr>
            <a:spLocks noGrp="1" noChangeArrowheads="1"/>
          </p:cNvSpPr>
          <p:nvPr>
            <p:ph type="title"/>
          </p:nvPr>
        </p:nvSpPr>
        <p:spPr/>
        <p:txBody>
          <a:bodyPr/>
          <a:lstStyle/>
          <a:p>
            <a:r>
              <a:rPr lang="en-US" altLang="en-US"/>
              <a:t>Process Description</a:t>
            </a:r>
          </a:p>
        </p:txBody>
      </p:sp>
      <p:sp>
        <p:nvSpPr>
          <p:cNvPr id="7171" name="Rectangle 3">
            <a:extLst>
              <a:ext uri="{FF2B5EF4-FFF2-40B4-BE49-F238E27FC236}">
                <a16:creationId xmlns:a16="http://schemas.microsoft.com/office/drawing/2014/main" id="{C09A50A4-69D7-AC9F-7706-8FF647505C9A}"/>
              </a:ext>
            </a:extLst>
          </p:cNvPr>
          <p:cNvSpPr>
            <a:spLocks noGrp="1" noChangeArrowheads="1"/>
          </p:cNvSpPr>
          <p:nvPr>
            <p:ph type="body" idx="1"/>
          </p:nvPr>
        </p:nvSpPr>
        <p:spPr>
          <a:xfrm>
            <a:off x="1981200" y="1600200"/>
            <a:ext cx="8229600" cy="4419600"/>
          </a:xfrm>
        </p:spPr>
        <p:txBody>
          <a:bodyPr/>
          <a:lstStyle/>
          <a:p>
            <a:pPr>
              <a:lnSpc>
                <a:spcPct val="90000"/>
              </a:lnSpc>
              <a:spcBef>
                <a:spcPct val="25000"/>
              </a:spcBef>
              <a:spcAft>
                <a:spcPct val="25000"/>
              </a:spcAft>
            </a:pPr>
            <a:r>
              <a:rPr lang="en-US" altLang="en-US" b="1"/>
              <a:t>Employees weld on beryllium-copper metals which are part of the mold</a:t>
            </a:r>
          </a:p>
          <a:p>
            <a:pPr>
              <a:lnSpc>
                <a:spcPct val="90000"/>
              </a:lnSpc>
              <a:spcBef>
                <a:spcPct val="25000"/>
              </a:spcBef>
              <a:spcAft>
                <a:spcPct val="25000"/>
              </a:spcAft>
            </a:pPr>
            <a:r>
              <a:rPr lang="en-US" altLang="en-US" b="1"/>
              <a:t>Welding rods contained 2% beryllium</a:t>
            </a:r>
          </a:p>
          <a:p>
            <a:pPr>
              <a:lnSpc>
                <a:spcPct val="90000"/>
              </a:lnSpc>
              <a:spcBef>
                <a:spcPct val="25000"/>
              </a:spcBef>
              <a:spcAft>
                <a:spcPct val="25000"/>
              </a:spcAft>
            </a:pPr>
            <a:r>
              <a:rPr lang="en-US" altLang="en-US" b="1"/>
              <a:t>Molds used by companies using plastic injection units for containers</a:t>
            </a:r>
          </a:p>
          <a:p>
            <a:pPr>
              <a:lnSpc>
                <a:spcPct val="90000"/>
              </a:lnSpc>
              <a:spcBef>
                <a:spcPct val="25000"/>
              </a:spcBef>
              <a:spcAft>
                <a:spcPct val="25000"/>
              </a:spcAft>
            </a:pPr>
            <a:r>
              <a:rPr lang="en-US" altLang="en-US" b="1"/>
              <a:t>High heat and contact areas are BeCu (small part); rest is aluminum</a:t>
            </a:r>
          </a:p>
        </p:txBody>
      </p:sp>
    </p:spTree>
    <p:extLst>
      <p:ext uri="{BB962C8B-B14F-4D97-AF65-F5344CB8AC3E}">
        <p14:creationId xmlns:p14="http://schemas.microsoft.com/office/powerpoint/2010/main" val="2077088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3C040AB-E6DA-61F3-7464-BF80D5F58A37}"/>
              </a:ext>
            </a:extLst>
          </p:cNvPr>
          <p:cNvSpPr>
            <a:spLocks noGrp="1"/>
          </p:cNvSpPr>
          <p:nvPr>
            <p:ph type="sldNum" sz="quarter" idx="12"/>
          </p:nvPr>
        </p:nvSpPr>
        <p:spPr/>
        <p:txBody>
          <a:bodyPr/>
          <a:lstStyle/>
          <a:p>
            <a:r>
              <a:rPr lang="en-US" altLang="en-US"/>
              <a:t>Piercy - OSHA - AIHce – 2004 : </a:t>
            </a:r>
            <a:fld id="{D8C0A25D-A6AF-4E9C-990B-F07380CD87F9}" type="slidenum">
              <a:rPr lang="en-US" altLang="en-US"/>
              <a:pPr/>
              <a:t>61</a:t>
            </a:fld>
            <a:r>
              <a:rPr lang="en-US" altLang="en-US" sz="1400"/>
              <a:t> </a:t>
            </a:r>
          </a:p>
        </p:txBody>
      </p:sp>
      <p:sp>
        <p:nvSpPr>
          <p:cNvPr id="24581" name="Rectangle 5">
            <a:extLst>
              <a:ext uri="{FF2B5EF4-FFF2-40B4-BE49-F238E27FC236}">
                <a16:creationId xmlns:a16="http://schemas.microsoft.com/office/drawing/2014/main" id="{FB1C9D6B-BD76-C4A9-B7F2-16FA1BEB2F10}"/>
              </a:ext>
            </a:extLst>
          </p:cNvPr>
          <p:cNvSpPr>
            <a:spLocks noGrp="1" noChangeArrowheads="1"/>
          </p:cNvSpPr>
          <p:nvPr>
            <p:ph type="title"/>
          </p:nvPr>
        </p:nvSpPr>
        <p:spPr/>
        <p:txBody>
          <a:bodyPr/>
          <a:lstStyle/>
          <a:p>
            <a:r>
              <a:rPr lang="en-US" altLang="en-US"/>
              <a:t>General Shop Layout</a:t>
            </a:r>
          </a:p>
        </p:txBody>
      </p:sp>
      <p:pic>
        <p:nvPicPr>
          <p:cNvPr id="24580" name="Picture 4">
            <a:extLst>
              <a:ext uri="{FF2B5EF4-FFF2-40B4-BE49-F238E27FC236}">
                <a16:creationId xmlns:a16="http://schemas.microsoft.com/office/drawing/2014/main" id="{19A6A7EB-1967-56D7-CEA8-D4C3444E296E}"/>
              </a:ext>
            </a:extLst>
          </p:cNvPr>
          <p:cNvPicPr>
            <a:picLocks noGrp="1" noChangeAspect="1" noChangeArrowheads="1"/>
          </p:cNvPicPr>
          <p:nvPr>
            <p:ph idx="1"/>
          </p:nvPr>
        </p:nvPicPr>
        <p:blipFill>
          <a:blip r:embed="rId2">
            <a:lum contrast="18000"/>
            <a:extLst>
              <a:ext uri="{28A0092B-C50C-407E-A947-70E740481C1C}">
                <a14:useLocalDpi xmlns:a14="http://schemas.microsoft.com/office/drawing/2010/main" val="0"/>
              </a:ext>
            </a:extLst>
          </a:blip>
          <a:srcRect/>
          <a:stretch>
            <a:fillRect/>
          </a:stretch>
        </p:blipFill>
        <p:spPr>
          <a:xfrm>
            <a:off x="2438400" y="1295400"/>
            <a:ext cx="7056438" cy="5291138"/>
          </a:xfrm>
          <a:noFill/>
          <a:ln/>
        </p:spPr>
      </p:pic>
      <p:sp>
        <p:nvSpPr>
          <p:cNvPr id="24583" name="Oval 7">
            <a:extLst>
              <a:ext uri="{FF2B5EF4-FFF2-40B4-BE49-F238E27FC236}">
                <a16:creationId xmlns:a16="http://schemas.microsoft.com/office/drawing/2014/main" id="{BD8BAB1A-D901-1631-F182-2B903D40233E}"/>
              </a:ext>
            </a:extLst>
          </p:cNvPr>
          <p:cNvSpPr>
            <a:spLocks noChangeArrowheads="1"/>
          </p:cNvSpPr>
          <p:nvPr/>
        </p:nvSpPr>
        <p:spPr bwMode="auto">
          <a:xfrm>
            <a:off x="4191000" y="2209800"/>
            <a:ext cx="1524000" cy="2209800"/>
          </a:xfrm>
          <a:prstGeom prst="ellipse">
            <a:avLst/>
          </a:prstGeom>
          <a:noFill/>
          <a:ln w="28575" algn="ctr">
            <a:solidFill>
              <a:srgbClr val="FF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34055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1C4BC0-3EDC-88CE-FD29-93A01F74E54A}"/>
              </a:ext>
            </a:extLst>
          </p:cNvPr>
          <p:cNvSpPr>
            <a:spLocks noGrp="1"/>
          </p:cNvSpPr>
          <p:nvPr>
            <p:ph type="sldNum" sz="quarter" idx="12"/>
          </p:nvPr>
        </p:nvSpPr>
        <p:spPr/>
        <p:txBody>
          <a:bodyPr/>
          <a:lstStyle/>
          <a:p>
            <a:r>
              <a:rPr lang="en-US" altLang="en-US"/>
              <a:t>Piercy - OSHA - AIHce – 2004 : </a:t>
            </a:r>
            <a:fld id="{5A0E62BB-DE3D-4579-8F02-461C9B8C1137}" type="slidenum">
              <a:rPr lang="en-US" altLang="en-US"/>
              <a:pPr/>
              <a:t>62</a:t>
            </a:fld>
            <a:r>
              <a:rPr lang="en-US" altLang="en-US" sz="1400"/>
              <a:t> </a:t>
            </a:r>
          </a:p>
        </p:txBody>
      </p:sp>
      <p:sp>
        <p:nvSpPr>
          <p:cNvPr id="8194" name="Rectangle 2">
            <a:extLst>
              <a:ext uri="{FF2B5EF4-FFF2-40B4-BE49-F238E27FC236}">
                <a16:creationId xmlns:a16="http://schemas.microsoft.com/office/drawing/2014/main" id="{7E1C2D36-06B1-E0A3-9128-DD256EFF338D}"/>
              </a:ext>
            </a:extLst>
          </p:cNvPr>
          <p:cNvSpPr>
            <a:spLocks noGrp="1" noChangeArrowheads="1"/>
          </p:cNvSpPr>
          <p:nvPr>
            <p:ph type="title"/>
          </p:nvPr>
        </p:nvSpPr>
        <p:spPr/>
        <p:txBody>
          <a:bodyPr/>
          <a:lstStyle/>
          <a:p>
            <a:r>
              <a:rPr lang="en-US" altLang="en-US"/>
              <a:t>Controls</a:t>
            </a:r>
          </a:p>
        </p:txBody>
      </p:sp>
      <p:sp>
        <p:nvSpPr>
          <p:cNvPr id="8195" name="Rectangle 3">
            <a:extLst>
              <a:ext uri="{FF2B5EF4-FFF2-40B4-BE49-F238E27FC236}">
                <a16:creationId xmlns:a16="http://schemas.microsoft.com/office/drawing/2014/main" id="{091019CF-9B72-22A1-9D4C-25167CF6257D}"/>
              </a:ext>
            </a:extLst>
          </p:cNvPr>
          <p:cNvSpPr>
            <a:spLocks noGrp="1" noChangeArrowheads="1"/>
          </p:cNvSpPr>
          <p:nvPr>
            <p:ph type="body" idx="1"/>
          </p:nvPr>
        </p:nvSpPr>
        <p:spPr>
          <a:xfrm>
            <a:off x="2438400" y="1600200"/>
            <a:ext cx="8001000" cy="3124200"/>
          </a:xfrm>
        </p:spPr>
        <p:txBody>
          <a:bodyPr/>
          <a:lstStyle/>
          <a:p>
            <a:pPr>
              <a:lnSpc>
                <a:spcPct val="90000"/>
              </a:lnSpc>
              <a:spcBef>
                <a:spcPct val="40000"/>
              </a:spcBef>
              <a:spcAft>
                <a:spcPct val="40000"/>
              </a:spcAft>
            </a:pPr>
            <a:r>
              <a:rPr lang="en-US" altLang="en-US" sz="3400" b="1"/>
              <a:t>Welding table – kitchen type range hood</a:t>
            </a:r>
          </a:p>
          <a:p>
            <a:pPr>
              <a:lnSpc>
                <a:spcPct val="90000"/>
              </a:lnSpc>
              <a:spcBef>
                <a:spcPct val="40000"/>
              </a:spcBef>
              <a:spcAft>
                <a:spcPct val="40000"/>
              </a:spcAft>
            </a:pPr>
            <a:r>
              <a:rPr lang="en-US" altLang="en-US" sz="3400" b="1"/>
              <a:t>Finishing table – no LEV</a:t>
            </a:r>
          </a:p>
          <a:p>
            <a:pPr>
              <a:lnSpc>
                <a:spcPct val="90000"/>
              </a:lnSpc>
              <a:spcBef>
                <a:spcPct val="40000"/>
              </a:spcBef>
              <a:spcAft>
                <a:spcPct val="40000"/>
              </a:spcAft>
            </a:pPr>
            <a:r>
              <a:rPr lang="en-US" altLang="en-US" sz="3400" b="1"/>
              <a:t>Employees – respirator and welding hood</a:t>
            </a:r>
          </a:p>
        </p:txBody>
      </p:sp>
    </p:spTree>
    <p:extLst>
      <p:ext uri="{BB962C8B-B14F-4D97-AF65-F5344CB8AC3E}">
        <p14:creationId xmlns:p14="http://schemas.microsoft.com/office/powerpoint/2010/main" val="2859725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B35D62-60B7-5F31-266F-C46CD03DBD20}"/>
              </a:ext>
            </a:extLst>
          </p:cNvPr>
          <p:cNvSpPr>
            <a:spLocks noGrp="1"/>
          </p:cNvSpPr>
          <p:nvPr>
            <p:ph type="sldNum" sz="quarter" idx="12"/>
          </p:nvPr>
        </p:nvSpPr>
        <p:spPr/>
        <p:txBody>
          <a:bodyPr/>
          <a:lstStyle/>
          <a:p>
            <a:r>
              <a:rPr lang="en-US" altLang="en-US"/>
              <a:t>Piercy - OSHA - AIHce – 2004 : </a:t>
            </a:r>
            <a:fld id="{14262226-C8B4-4482-A440-B85A731F3B24}" type="slidenum">
              <a:rPr lang="en-US" altLang="en-US"/>
              <a:pPr/>
              <a:t>63</a:t>
            </a:fld>
            <a:r>
              <a:rPr lang="en-US" altLang="en-US" sz="1400"/>
              <a:t> </a:t>
            </a:r>
          </a:p>
        </p:txBody>
      </p:sp>
      <p:sp>
        <p:nvSpPr>
          <p:cNvPr id="21506" name="Rectangle 2">
            <a:extLst>
              <a:ext uri="{FF2B5EF4-FFF2-40B4-BE49-F238E27FC236}">
                <a16:creationId xmlns:a16="http://schemas.microsoft.com/office/drawing/2014/main" id="{01205ED7-5BEA-4C09-7130-EA01420FA9AF}"/>
              </a:ext>
            </a:extLst>
          </p:cNvPr>
          <p:cNvSpPr>
            <a:spLocks noGrp="1" noChangeArrowheads="1"/>
          </p:cNvSpPr>
          <p:nvPr>
            <p:ph type="title"/>
          </p:nvPr>
        </p:nvSpPr>
        <p:spPr/>
        <p:txBody>
          <a:bodyPr/>
          <a:lstStyle/>
          <a:p>
            <a:r>
              <a:rPr lang="en-US" altLang="en-US" sz="4000"/>
              <a:t>Household, </a:t>
            </a:r>
            <a:br>
              <a:rPr lang="en-US" altLang="en-US" sz="4000"/>
            </a:br>
            <a:r>
              <a:rPr lang="en-US" altLang="en-US" sz="4000"/>
              <a:t>Top-of-the-Line Range Hood</a:t>
            </a:r>
          </a:p>
        </p:txBody>
      </p:sp>
      <p:pic>
        <p:nvPicPr>
          <p:cNvPr id="21507" name="Picture 3">
            <a:extLst>
              <a:ext uri="{FF2B5EF4-FFF2-40B4-BE49-F238E27FC236}">
                <a16:creationId xmlns:a16="http://schemas.microsoft.com/office/drawing/2014/main" id="{B1F91F80-49A3-FC1E-4D6B-5CD642820E2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792084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1C131575-F87B-1EC1-0FA4-C0A2EBD3B723}"/>
              </a:ext>
            </a:extLst>
          </p:cNvPr>
          <p:cNvSpPr>
            <a:spLocks noGrp="1"/>
          </p:cNvSpPr>
          <p:nvPr>
            <p:ph type="sldNum" sz="quarter" idx="12"/>
          </p:nvPr>
        </p:nvSpPr>
        <p:spPr/>
        <p:txBody>
          <a:bodyPr/>
          <a:lstStyle/>
          <a:p>
            <a:r>
              <a:rPr lang="en-US" altLang="en-US"/>
              <a:t>Piercy - OSHA - AIHce – 2004 : </a:t>
            </a:r>
            <a:fld id="{35BBC9A6-8D5C-4EFB-BAFB-0166B03DEC57}" type="slidenum">
              <a:rPr lang="en-US" altLang="en-US"/>
              <a:pPr/>
              <a:t>64</a:t>
            </a:fld>
            <a:r>
              <a:rPr lang="en-US" altLang="en-US" sz="1400"/>
              <a:t> </a:t>
            </a:r>
          </a:p>
        </p:txBody>
      </p:sp>
      <p:sp>
        <p:nvSpPr>
          <p:cNvPr id="22533" name="Rectangle 5">
            <a:extLst>
              <a:ext uri="{FF2B5EF4-FFF2-40B4-BE49-F238E27FC236}">
                <a16:creationId xmlns:a16="http://schemas.microsoft.com/office/drawing/2014/main" id="{157B2330-08B1-B040-CA8C-B6B3C0CE87A5}"/>
              </a:ext>
            </a:extLst>
          </p:cNvPr>
          <p:cNvSpPr>
            <a:spLocks noGrp="1" noChangeArrowheads="1"/>
          </p:cNvSpPr>
          <p:nvPr>
            <p:ph type="title"/>
          </p:nvPr>
        </p:nvSpPr>
        <p:spPr/>
        <p:txBody>
          <a:bodyPr/>
          <a:lstStyle/>
          <a:p>
            <a:r>
              <a:rPr lang="en-US" altLang="en-US" sz="4000"/>
              <a:t>Beryllium-Copper Contact Points</a:t>
            </a:r>
          </a:p>
        </p:txBody>
      </p:sp>
      <p:pic>
        <p:nvPicPr>
          <p:cNvPr id="22532" name="Picture 4">
            <a:extLst>
              <a:ext uri="{FF2B5EF4-FFF2-40B4-BE49-F238E27FC236}">
                <a16:creationId xmlns:a16="http://schemas.microsoft.com/office/drawing/2014/main" id="{04FA4A71-801A-E790-635E-AAE6C50FE2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3733801"/>
            <a:ext cx="3627438" cy="2720975"/>
          </a:xfrm>
          <a:noFill/>
          <a:ln/>
        </p:spPr>
      </p:pic>
      <p:grpSp>
        <p:nvGrpSpPr>
          <p:cNvPr id="22537" name="Group 9">
            <a:extLst>
              <a:ext uri="{FF2B5EF4-FFF2-40B4-BE49-F238E27FC236}">
                <a16:creationId xmlns:a16="http://schemas.microsoft.com/office/drawing/2014/main" id="{7E2CCFEF-3F18-B178-1EC9-E95BCFE55EF7}"/>
              </a:ext>
            </a:extLst>
          </p:cNvPr>
          <p:cNvGrpSpPr>
            <a:grpSpLocks/>
          </p:cNvGrpSpPr>
          <p:nvPr/>
        </p:nvGrpSpPr>
        <p:grpSpPr bwMode="auto">
          <a:xfrm>
            <a:off x="6019800" y="2362201"/>
            <a:ext cx="4343400" cy="4068763"/>
            <a:chOff x="2496" y="912"/>
            <a:chExt cx="3408" cy="2851"/>
          </a:xfrm>
        </p:grpSpPr>
        <p:pic>
          <p:nvPicPr>
            <p:cNvPr id="22531" name="Picture 3">
              <a:extLst>
                <a:ext uri="{FF2B5EF4-FFF2-40B4-BE49-F238E27FC236}">
                  <a16:creationId xmlns:a16="http://schemas.microsoft.com/office/drawing/2014/main" id="{E8BF901A-70BC-72B3-560C-4A2BFF3C8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912"/>
              <a:ext cx="3408" cy="2851"/>
            </a:xfrm>
            <a:prstGeom prst="rect">
              <a:avLst/>
            </a:prstGeom>
          </p:spPr>
        </p:pic>
        <p:sp>
          <p:nvSpPr>
            <p:cNvPr id="22535" name="Freeform 7">
              <a:extLst>
                <a:ext uri="{FF2B5EF4-FFF2-40B4-BE49-F238E27FC236}">
                  <a16:creationId xmlns:a16="http://schemas.microsoft.com/office/drawing/2014/main" id="{FDAB7E09-D3D1-7741-DAAE-E6674F4839F3}"/>
                </a:ext>
              </a:extLst>
            </p:cNvPr>
            <p:cNvSpPr>
              <a:spLocks/>
            </p:cNvSpPr>
            <p:nvPr/>
          </p:nvSpPr>
          <p:spPr bwMode="auto">
            <a:xfrm>
              <a:off x="2928" y="1248"/>
              <a:ext cx="1104" cy="1536"/>
            </a:xfrm>
            <a:custGeom>
              <a:avLst/>
              <a:gdLst>
                <a:gd name="T0" fmla="*/ 816 w 1248"/>
                <a:gd name="T1" fmla="*/ 0 h 1536"/>
                <a:gd name="T2" fmla="*/ 1248 w 1248"/>
                <a:gd name="T3" fmla="*/ 0 h 1536"/>
                <a:gd name="T4" fmla="*/ 1248 w 1248"/>
                <a:gd name="T5" fmla="*/ 864 h 1536"/>
                <a:gd name="T6" fmla="*/ 336 w 1248"/>
                <a:gd name="T7" fmla="*/ 1536 h 1536"/>
                <a:gd name="T8" fmla="*/ 0 w 1248"/>
                <a:gd name="T9" fmla="*/ 1536 h 1536"/>
                <a:gd name="T10" fmla="*/ 0 w 1248"/>
                <a:gd name="T11" fmla="*/ 576 h 1536"/>
                <a:gd name="T12" fmla="*/ 816 w 1248"/>
                <a:gd name="T13" fmla="*/ 576 h 1536"/>
                <a:gd name="T14" fmla="*/ 816 w 1248"/>
                <a:gd name="T15" fmla="*/ 0 h 15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8" h="1536">
                  <a:moveTo>
                    <a:pt x="816" y="0"/>
                  </a:moveTo>
                  <a:lnTo>
                    <a:pt x="1248" y="0"/>
                  </a:lnTo>
                  <a:lnTo>
                    <a:pt x="1248" y="864"/>
                  </a:lnTo>
                  <a:lnTo>
                    <a:pt x="336" y="1536"/>
                  </a:lnTo>
                  <a:lnTo>
                    <a:pt x="0" y="1536"/>
                  </a:lnTo>
                  <a:lnTo>
                    <a:pt x="0" y="576"/>
                  </a:lnTo>
                  <a:lnTo>
                    <a:pt x="816" y="576"/>
                  </a:lnTo>
                  <a:lnTo>
                    <a:pt x="816" y="0"/>
                  </a:lnTo>
                  <a:close/>
                </a:path>
              </a:pathLst>
            </a:custGeom>
            <a:noFill/>
            <a:ln w="28575" cmpd="sng">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Freeform 8">
              <a:extLst>
                <a:ext uri="{FF2B5EF4-FFF2-40B4-BE49-F238E27FC236}">
                  <a16:creationId xmlns:a16="http://schemas.microsoft.com/office/drawing/2014/main" id="{53A1334D-96CE-8CB1-EDD9-E0CE152543C9}"/>
                </a:ext>
              </a:extLst>
            </p:cNvPr>
            <p:cNvSpPr>
              <a:spLocks/>
            </p:cNvSpPr>
            <p:nvPr/>
          </p:nvSpPr>
          <p:spPr bwMode="auto">
            <a:xfrm flipH="1">
              <a:off x="4272" y="1248"/>
              <a:ext cx="1104" cy="1536"/>
            </a:xfrm>
            <a:custGeom>
              <a:avLst/>
              <a:gdLst>
                <a:gd name="T0" fmla="*/ 816 w 1248"/>
                <a:gd name="T1" fmla="*/ 0 h 1536"/>
                <a:gd name="T2" fmla="*/ 1248 w 1248"/>
                <a:gd name="T3" fmla="*/ 0 h 1536"/>
                <a:gd name="T4" fmla="*/ 1248 w 1248"/>
                <a:gd name="T5" fmla="*/ 864 h 1536"/>
                <a:gd name="T6" fmla="*/ 336 w 1248"/>
                <a:gd name="T7" fmla="*/ 1536 h 1536"/>
                <a:gd name="T8" fmla="*/ 0 w 1248"/>
                <a:gd name="T9" fmla="*/ 1536 h 1536"/>
                <a:gd name="T10" fmla="*/ 0 w 1248"/>
                <a:gd name="T11" fmla="*/ 576 h 1536"/>
                <a:gd name="T12" fmla="*/ 816 w 1248"/>
                <a:gd name="T13" fmla="*/ 576 h 1536"/>
                <a:gd name="T14" fmla="*/ 816 w 1248"/>
                <a:gd name="T15" fmla="*/ 0 h 15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8" h="1536">
                  <a:moveTo>
                    <a:pt x="816" y="0"/>
                  </a:moveTo>
                  <a:lnTo>
                    <a:pt x="1248" y="0"/>
                  </a:lnTo>
                  <a:lnTo>
                    <a:pt x="1248" y="864"/>
                  </a:lnTo>
                  <a:lnTo>
                    <a:pt x="336" y="1536"/>
                  </a:lnTo>
                  <a:lnTo>
                    <a:pt x="0" y="1536"/>
                  </a:lnTo>
                  <a:lnTo>
                    <a:pt x="0" y="576"/>
                  </a:lnTo>
                  <a:lnTo>
                    <a:pt x="816" y="576"/>
                  </a:lnTo>
                  <a:lnTo>
                    <a:pt x="816" y="0"/>
                  </a:lnTo>
                  <a:close/>
                </a:path>
              </a:pathLst>
            </a:custGeom>
            <a:noFill/>
            <a:ln w="28575" cmpd="sng">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8" name="Text Box 10">
            <a:extLst>
              <a:ext uri="{FF2B5EF4-FFF2-40B4-BE49-F238E27FC236}">
                <a16:creationId xmlns:a16="http://schemas.microsoft.com/office/drawing/2014/main" id="{3B8862F3-39B3-2670-7F54-8509AE849337}"/>
              </a:ext>
            </a:extLst>
          </p:cNvPr>
          <p:cNvSpPr txBox="1">
            <a:spLocks noChangeArrowheads="1"/>
          </p:cNvSpPr>
          <p:nvPr/>
        </p:nvSpPr>
        <p:spPr bwMode="auto">
          <a:xfrm>
            <a:off x="2133600" y="1295401"/>
            <a:ext cx="81534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800" b="1">
                <a:solidFill>
                  <a:srgbClr val="660033"/>
                </a:solidFill>
              </a:rPr>
              <a:t>Molds: 5% is a beryllium- copper component; </a:t>
            </a:r>
          </a:p>
          <a:p>
            <a:pPr algn="l"/>
            <a:r>
              <a:rPr lang="en-US" altLang="en-US" sz="2800" b="1">
                <a:solidFill>
                  <a:srgbClr val="660033"/>
                </a:solidFill>
              </a:rPr>
              <a:t>remainder is aluminum</a:t>
            </a:r>
          </a:p>
          <a:p>
            <a:pPr algn="l"/>
            <a:endParaRPr lang="en-US" altLang="en-US" sz="2800" b="1">
              <a:solidFill>
                <a:srgbClr val="000099"/>
              </a:solidFill>
            </a:endParaRPr>
          </a:p>
          <a:p>
            <a:pPr algn="l"/>
            <a:r>
              <a:rPr lang="en-US" altLang="en-US" sz="2800" b="1">
                <a:solidFill>
                  <a:srgbClr val="660033"/>
                </a:solidFill>
              </a:rPr>
              <a:t>BeCu components: </a:t>
            </a:r>
          </a:p>
          <a:p>
            <a:pPr algn="l"/>
            <a:r>
              <a:rPr lang="en-US" altLang="en-US" sz="2800" b="1">
                <a:solidFill>
                  <a:srgbClr val="660033"/>
                </a:solidFill>
              </a:rPr>
              <a:t>2% Be; 98% Cu</a:t>
            </a:r>
          </a:p>
          <a:p>
            <a:pPr>
              <a:spcBef>
                <a:spcPct val="50000"/>
              </a:spcBef>
            </a:pPr>
            <a:endParaRPr lang="en-US" altLang="en-US" sz="2800">
              <a:solidFill>
                <a:srgbClr val="660033"/>
              </a:solidFill>
            </a:endParaRPr>
          </a:p>
        </p:txBody>
      </p:sp>
    </p:spTree>
    <p:extLst>
      <p:ext uri="{BB962C8B-B14F-4D97-AF65-F5344CB8AC3E}">
        <p14:creationId xmlns:p14="http://schemas.microsoft.com/office/powerpoint/2010/main" val="1883501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D0F07A-2CD5-561D-9DE6-71878BA12200}"/>
              </a:ext>
            </a:extLst>
          </p:cNvPr>
          <p:cNvSpPr>
            <a:spLocks noGrp="1"/>
          </p:cNvSpPr>
          <p:nvPr>
            <p:ph type="sldNum" sz="quarter" idx="12"/>
          </p:nvPr>
        </p:nvSpPr>
        <p:spPr/>
        <p:txBody>
          <a:bodyPr/>
          <a:lstStyle/>
          <a:p>
            <a:r>
              <a:rPr lang="en-US" altLang="en-US"/>
              <a:t>Piercy - OSHA - AIHce – 2004 : </a:t>
            </a:r>
            <a:fld id="{D72BB0D5-0906-4535-A5AB-C6DE1F138672}" type="slidenum">
              <a:rPr lang="en-US" altLang="en-US"/>
              <a:pPr/>
              <a:t>65</a:t>
            </a:fld>
            <a:r>
              <a:rPr lang="en-US" altLang="en-US" sz="1400"/>
              <a:t> </a:t>
            </a:r>
          </a:p>
        </p:txBody>
      </p:sp>
      <p:sp>
        <p:nvSpPr>
          <p:cNvPr id="38914" name="Rectangle 2">
            <a:extLst>
              <a:ext uri="{FF2B5EF4-FFF2-40B4-BE49-F238E27FC236}">
                <a16:creationId xmlns:a16="http://schemas.microsoft.com/office/drawing/2014/main" id="{3135CE2B-E59A-1ACF-70E3-D9AF717CF80A}"/>
              </a:ext>
            </a:extLst>
          </p:cNvPr>
          <p:cNvSpPr>
            <a:spLocks noGrp="1" noChangeArrowheads="1"/>
          </p:cNvSpPr>
          <p:nvPr>
            <p:ph type="title"/>
          </p:nvPr>
        </p:nvSpPr>
        <p:spPr/>
        <p:txBody>
          <a:bodyPr/>
          <a:lstStyle/>
          <a:p>
            <a:r>
              <a:rPr lang="en-US" altLang="en-US"/>
              <a:t>Sampling Methodology</a:t>
            </a:r>
          </a:p>
        </p:txBody>
      </p:sp>
      <p:sp>
        <p:nvSpPr>
          <p:cNvPr id="38915" name="Rectangle 3">
            <a:extLst>
              <a:ext uri="{FF2B5EF4-FFF2-40B4-BE49-F238E27FC236}">
                <a16:creationId xmlns:a16="http://schemas.microsoft.com/office/drawing/2014/main" id="{029B805D-76E2-72A9-7590-940CA4A03CDC}"/>
              </a:ext>
            </a:extLst>
          </p:cNvPr>
          <p:cNvSpPr>
            <a:spLocks noGrp="1" noChangeArrowheads="1"/>
          </p:cNvSpPr>
          <p:nvPr>
            <p:ph type="body" idx="1"/>
          </p:nvPr>
        </p:nvSpPr>
        <p:spPr>
          <a:xfrm>
            <a:off x="1981200" y="1447800"/>
            <a:ext cx="8229600" cy="5181600"/>
          </a:xfrm>
        </p:spPr>
        <p:txBody>
          <a:bodyPr/>
          <a:lstStyle/>
          <a:p>
            <a:pPr>
              <a:lnSpc>
                <a:spcPct val="90000"/>
              </a:lnSpc>
              <a:spcBef>
                <a:spcPct val="25000"/>
              </a:spcBef>
              <a:spcAft>
                <a:spcPct val="25000"/>
              </a:spcAft>
            </a:pPr>
            <a:r>
              <a:rPr lang="en-US" altLang="en-US" b="1"/>
              <a:t>Air Sampling	</a:t>
            </a:r>
            <a:r>
              <a:rPr lang="en-US" altLang="en-US" sz="3000" b="1"/>
              <a:t>	</a:t>
            </a:r>
          </a:p>
          <a:p>
            <a:pPr lvl="1">
              <a:lnSpc>
                <a:spcPct val="90000"/>
              </a:lnSpc>
              <a:spcBef>
                <a:spcPct val="25000"/>
              </a:spcBef>
              <a:spcAft>
                <a:spcPct val="25000"/>
              </a:spcAft>
            </a:pPr>
            <a:r>
              <a:rPr lang="en-US" altLang="en-US" b="1">
                <a:solidFill>
                  <a:srgbClr val="660033"/>
                </a:solidFill>
              </a:rPr>
              <a:t>OSHA Sampling Protocol ID-125G</a:t>
            </a:r>
          </a:p>
          <a:p>
            <a:pPr lvl="1">
              <a:lnSpc>
                <a:spcPct val="90000"/>
              </a:lnSpc>
              <a:spcBef>
                <a:spcPct val="25000"/>
              </a:spcBef>
              <a:spcAft>
                <a:spcPct val="25000"/>
              </a:spcAft>
            </a:pPr>
            <a:r>
              <a:rPr lang="en-US" altLang="en-US" b="1">
                <a:solidFill>
                  <a:srgbClr val="660033"/>
                </a:solidFill>
              </a:rPr>
              <a:t>2 liters per minute with 0.8u Mixed Cellulose Ester Filters</a:t>
            </a:r>
          </a:p>
          <a:p>
            <a:pPr lvl="1">
              <a:lnSpc>
                <a:spcPct val="90000"/>
              </a:lnSpc>
              <a:spcBef>
                <a:spcPct val="25000"/>
              </a:spcBef>
              <a:spcAft>
                <a:spcPct val="25000"/>
              </a:spcAft>
            </a:pPr>
            <a:r>
              <a:rPr lang="en-US" altLang="en-US" b="1">
                <a:solidFill>
                  <a:srgbClr val="660033"/>
                </a:solidFill>
              </a:rPr>
              <a:t>ICP Analysis for 13 metals</a:t>
            </a:r>
          </a:p>
          <a:p>
            <a:pPr>
              <a:lnSpc>
                <a:spcPct val="90000"/>
              </a:lnSpc>
              <a:spcBef>
                <a:spcPct val="25000"/>
              </a:spcBef>
              <a:spcAft>
                <a:spcPct val="25000"/>
              </a:spcAft>
            </a:pPr>
            <a:r>
              <a:rPr lang="en-US" altLang="en-US" b="1"/>
              <a:t>Swipe Samples</a:t>
            </a:r>
          </a:p>
          <a:p>
            <a:pPr lvl="1">
              <a:lnSpc>
                <a:spcPct val="90000"/>
              </a:lnSpc>
              <a:spcBef>
                <a:spcPct val="25000"/>
              </a:spcBef>
              <a:spcAft>
                <a:spcPct val="25000"/>
              </a:spcAft>
            </a:pPr>
            <a:r>
              <a:rPr lang="en-US" altLang="en-US" b="1">
                <a:solidFill>
                  <a:srgbClr val="660033"/>
                </a:solidFill>
              </a:rPr>
              <a:t>Whatman 41 Swipe Tabs</a:t>
            </a:r>
          </a:p>
          <a:p>
            <a:pPr lvl="1">
              <a:lnSpc>
                <a:spcPct val="90000"/>
              </a:lnSpc>
              <a:spcBef>
                <a:spcPct val="25000"/>
              </a:spcBef>
              <a:spcAft>
                <a:spcPct val="25000"/>
              </a:spcAft>
            </a:pPr>
            <a:r>
              <a:rPr lang="en-US" altLang="en-US" b="1">
                <a:solidFill>
                  <a:srgbClr val="660033"/>
                </a:solidFill>
              </a:rPr>
              <a:t>10cm x 10cm surface swipes with distilled water</a:t>
            </a:r>
          </a:p>
          <a:p>
            <a:pPr>
              <a:lnSpc>
                <a:spcPct val="90000"/>
              </a:lnSpc>
              <a:spcBef>
                <a:spcPct val="25000"/>
              </a:spcBef>
              <a:spcAft>
                <a:spcPct val="25000"/>
              </a:spcAft>
            </a:pPr>
            <a:endParaRPr lang="en-US" altLang="en-US" sz="2800" b="1"/>
          </a:p>
        </p:txBody>
      </p:sp>
    </p:spTree>
    <p:extLst>
      <p:ext uri="{BB962C8B-B14F-4D97-AF65-F5344CB8AC3E}">
        <p14:creationId xmlns:p14="http://schemas.microsoft.com/office/powerpoint/2010/main" val="2891449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571DE5-97E0-0A1B-B743-BAEF95604CFA}"/>
              </a:ext>
            </a:extLst>
          </p:cNvPr>
          <p:cNvSpPr>
            <a:spLocks noGrp="1"/>
          </p:cNvSpPr>
          <p:nvPr>
            <p:ph type="sldNum" sz="quarter" idx="12"/>
          </p:nvPr>
        </p:nvSpPr>
        <p:spPr/>
        <p:txBody>
          <a:bodyPr/>
          <a:lstStyle/>
          <a:p>
            <a:r>
              <a:rPr lang="en-US" altLang="en-US"/>
              <a:t>Piercy - OSHA - AIHce – 2004 : </a:t>
            </a:r>
            <a:fld id="{96CD437D-853E-4C6F-9A01-CA579BE7C00F}" type="slidenum">
              <a:rPr lang="en-US" altLang="en-US"/>
              <a:pPr/>
              <a:t>66</a:t>
            </a:fld>
            <a:r>
              <a:rPr lang="en-US" altLang="en-US" sz="1400"/>
              <a:t> </a:t>
            </a:r>
          </a:p>
        </p:txBody>
      </p:sp>
      <p:sp>
        <p:nvSpPr>
          <p:cNvPr id="27650" name="Rectangle 2">
            <a:extLst>
              <a:ext uri="{FF2B5EF4-FFF2-40B4-BE49-F238E27FC236}">
                <a16:creationId xmlns:a16="http://schemas.microsoft.com/office/drawing/2014/main" id="{EF21B386-06F9-3AD3-FEF6-302C1909DE98}"/>
              </a:ext>
            </a:extLst>
          </p:cNvPr>
          <p:cNvSpPr>
            <a:spLocks noGrp="1" noChangeArrowheads="1"/>
          </p:cNvSpPr>
          <p:nvPr>
            <p:ph type="title"/>
          </p:nvPr>
        </p:nvSpPr>
        <p:spPr/>
        <p:txBody>
          <a:bodyPr/>
          <a:lstStyle/>
          <a:p>
            <a:r>
              <a:rPr lang="en-US" altLang="en-US"/>
              <a:t>Dremel Use for Finishing</a:t>
            </a:r>
          </a:p>
        </p:txBody>
      </p:sp>
      <p:pic>
        <p:nvPicPr>
          <p:cNvPr id="27652" name="Picture 4">
            <a:extLst>
              <a:ext uri="{FF2B5EF4-FFF2-40B4-BE49-F238E27FC236}">
                <a16:creationId xmlns:a16="http://schemas.microsoft.com/office/drawing/2014/main" id="{A7F5B3B4-F43D-462B-9657-587C6D4CC99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581400" y="1236663"/>
            <a:ext cx="6705600" cy="5041900"/>
          </a:xfrm>
        </p:spPr>
      </p:pic>
    </p:spTree>
    <p:extLst>
      <p:ext uri="{BB962C8B-B14F-4D97-AF65-F5344CB8AC3E}">
        <p14:creationId xmlns:p14="http://schemas.microsoft.com/office/powerpoint/2010/main" val="2266270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D324C0F-7E07-4D69-9ED9-ACC37B6231B3}"/>
              </a:ext>
            </a:extLst>
          </p:cNvPr>
          <p:cNvSpPr>
            <a:spLocks noGrp="1"/>
          </p:cNvSpPr>
          <p:nvPr>
            <p:ph type="sldNum" sz="quarter" idx="12"/>
          </p:nvPr>
        </p:nvSpPr>
        <p:spPr/>
        <p:txBody>
          <a:bodyPr/>
          <a:lstStyle/>
          <a:p>
            <a:r>
              <a:rPr lang="en-US" altLang="en-US"/>
              <a:t>Piercy - OSHA - AIHce – 2004 : </a:t>
            </a:r>
            <a:fld id="{91BA871C-2CC0-4F7E-81B6-6C9E045F707C}" type="slidenum">
              <a:rPr lang="en-US" altLang="en-US"/>
              <a:pPr/>
              <a:t>67</a:t>
            </a:fld>
            <a:r>
              <a:rPr lang="en-US" altLang="en-US" sz="1400"/>
              <a:t> </a:t>
            </a:r>
          </a:p>
        </p:txBody>
      </p:sp>
      <p:pic>
        <p:nvPicPr>
          <p:cNvPr id="30722" name="Picture 1026">
            <a:extLst>
              <a:ext uri="{FF2B5EF4-FFF2-40B4-BE49-F238E27FC236}">
                <a16:creationId xmlns:a16="http://schemas.microsoft.com/office/drawing/2014/main" id="{0AA10272-DCD8-A070-04B9-32C871993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44" t="7292" r="19531" b="10417"/>
          <a:stretch>
            <a:fillRect/>
          </a:stretch>
        </p:blipFill>
        <p:spPr bwMode="auto">
          <a:xfrm>
            <a:off x="3886200" y="609600"/>
            <a:ext cx="6400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ext Box 1027">
            <a:extLst>
              <a:ext uri="{FF2B5EF4-FFF2-40B4-BE49-F238E27FC236}">
                <a16:creationId xmlns:a16="http://schemas.microsoft.com/office/drawing/2014/main" id="{4E1457E4-8D68-538B-C8F6-6F139D36F0D2}"/>
              </a:ext>
            </a:extLst>
          </p:cNvPr>
          <p:cNvSpPr txBox="1">
            <a:spLocks noChangeArrowheads="1"/>
          </p:cNvSpPr>
          <p:nvPr/>
        </p:nvSpPr>
        <p:spPr bwMode="auto">
          <a:xfrm>
            <a:off x="1524000" y="1219200"/>
            <a:ext cx="2286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000099"/>
                </a:solidFill>
              </a:rPr>
              <a:t>Welder, sampled inside &amp; outside the hood for comparison</a:t>
            </a:r>
          </a:p>
        </p:txBody>
      </p:sp>
      <p:sp>
        <p:nvSpPr>
          <p:cNvPr id="30724" name="Rectangle 1028">
            <a:extLst>
              <a:ext uri="{FF2B5EF4-FFF2-40B4-BE49-F238E27FC236}">
                <a16:creationId xmlns:a16="http://schemas.microsoft.com/office/drawing/2014/main" id="{B9A677B2-2FC2-C341-F07C-5DDEC0D88211}"/>
              </a:ext>
            </a:extLst>
          </p:cNvPr>
          <p:cNvSpPr>
            <a:spLocks noChangeArrowheads="1"/>
          </p:cNvSpPr>
          <p:nvPr/>
        </p:nvSpPr>
        <p:spPr bwMode="auto">
          <a:xfrm>
            <a:off x="7543800" y="2438400"/>
            <a:ext cx="1143000" cy="457200"/>
          </a:xfrm>
          <a:prstGeom prst="rect">
            <a:avLst/>
          </a:prstGeom>
          <a:solidFill>
            <a:srgbClr val="000080"/>
          </a:solidFill>
          <a:ln w="28575"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54627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96D9840F-9CC3-65EE-6244-32E2C1E736C2}"/>
              </a:ext>
            </a:extLst>
          </p:cNvPr>
          <p:cNvSpPr>
            <a:spLocks noGrp="1"/>
          </p:cNvSpPr>
          <p:nvPr>
            <p:ph type="sldNum" sz="quarter" idx="12"/>
          </p:nvPr>
        </p:nvSpPr>
        <p:spPr/>
        <p:txBody>
          <a:bodyPr/>
          <a:lstStyle/>
          <a:p>
            <a:r>
              <a:rPr lang="en-US" altLang="en-US"/>
              <a:t>Piercy - OSHA - AIHce – 2004 : </a:t>
            </a:r>
            <a:fld id="{2C91AA44-C25E-48EA-B254-D4975EC01265}" type="slidenum">
              <a:rPr lang="en-US" altLang="en-US"/>
              <a:pPr/>
              <a:t>68</a:t>
            </a:fld>
            <a:r>
              <a:rPr lang="en-US" altLang="en-US" sz="1400"/>
              <a:t> </a:t>
            </a:r>
          </a:p>
        </p:txBody>
      </p:sp>
      <p:pic>
        <p:nvPicPr>
          <p:cNvPr id="32770" name="Picture 2">
            <a:extLst>
              <a:ext uri="{FF2B5EF4-FFF2-40B4-BE49-F238E27FC236}">
                <a16:creationId xmlns:a16="http://schemas.microsoft.com/office/drawing/2014/main" id="{C7F205EA-8BCA-6ADE-D996-480656A87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313" t="3125" r="14063" b="6250"/>
          <a:stretch>
            <a:fillRect/>
          </a:stretch>
        </p:blipFill>
        <p:spPr bwMode="auto">
          <a:xfrm>
            <a:off x="4724401" y="304800"/>
            <a:ext cx="57388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3">
            <a:extLst>
              <a:ext uri="{FF2B5EF4-FFF2-40B4-BE49-F238E27FC236}">
                <a16:creationId xmlns:a16="http://schemas.microsoft.com/office/drawing/2014/main" id="{3C720CCB-D400-8F21-209B-F57C5FBF0351}"/>
              </a:ext>
            </a:extLst>
          </p:cNvPr>
          <p:cNvSpPr txBox="1">
            <a:spLocks noChangeArrowheads="1"/>
          </p:cNvSpPr>
          <p:nvPr/>
        </p:nvSpPr>
        <p:spPr bwMode="auto">
          <a:xfrm>
            <a:off x="1676400" y="1219200"/>
            <a:ext cx="2819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000099"/>
                </a:solidFill>
              </a:rPr>
              <a:t>View of welder in relation to “local exhaust”</a:t>
            </a:r>
          </a:p>
        </p:txBody>
      </p:sp>
    </p:spTree>
    <p:extLst>
      <p:ext uri="{BB962C8B-B14F-4D97-AF65-F5344CB8AC3E}">
        <p14:creationId xmlns:p14="http://schemas.microsoft.com/office/powerpoint/2010/main" val="3621951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B2BB64-4BEB-CF24-2122-06F4C65E4B2D}"/>
              </a:ext>
            </a:extLst>
          </p:cNvPr>
          <p:cNvSpPr>
            <a:spLocks noGrp="1"/>
          </p:cNvSpPr>
          <p:nvPr>
            <p:ph type="sldNum" sz="quarter" idx="12"/>
          </p:nvPr>
        </p:nvSpPr>
        <p:spPr/>
        <p:txBody>
          <a:bodyPr/>
          <a:lstStyle/>
          <a:p>
            <a:r>
              <a:rPr lang="en-US" altLang="en-US"/>
              <a:t>Piercy - OSHA - AIHce – 2004 : </a:t>
            </a:r>
            <a:fld id="{6A390023-CBB6-498B-A90E-0D36FE49C90F}" type="slidenum">
              <a:rPr lang="en-US" altLang="en-US"/>
              <a:pPr/>
              <a:t>69</a:t>
            </a:fld>
            <a:r>
              <a:rPr lang="en-US" altLang="en-US" sz="1400"/>
              <a:t> </a:t>
            </a:r>
          </a:p>
        </p:txBody>
      </p:sp>
      <p:sp>
        <p:nvSpPr>
          <p:cNvPr id="9218" name="Rectangle 2">
            <a:extLst>
              <a:ext uri="{FF2B5EF4-FFF2-40B4-BE49-F238E27FC236}">
                <a16:creationId xmlns:a16="http://schemas.microsoft.com/office/drawing/2014/main" id="{0499BD30-3E44-E912-EF43-06715E6BCCC7}"/>
              </a:ext>
            </a:extLst>
          </p:cNvPr>
          <p:cNvSpPr>
            <a:spLocks noGrp="1" noChangeArrowheads="1"/>
          </p:cNvSpPr>
          <p:nvPr>
            <p:ph type="title"/>
          </p:nvPr>
        </p:nvSpPr>
        <p:spPr/>
        <p:txBody>
          <a:bodyPr/>
          <a:lstStyle/>
          <a:p>
            <a:r>
              <a:rPr lang="en-US" altLang="en-US"/>
              <a:t>Air Sample Results</a:t>
            </a:r>
          </a:p>
        </p:txBody>
      </p:sp>
      <p:sp>
        <p:nvSpPr>
          <p:cNvPr id="9219" name="Rectangle 3">
            <a:extLst>
              <a:ext uri="{FF2B5EF4-FFF2-40B4-BE49-F238E27FC236}">
                <a16:creationId xmlns:a16="http://schemas.microsoft.com/office/drawing/2014/main" id="{C815233E-D847-900E-C8F3-4E0DCDD0EFAB}"/>
              </a:ext>
            </a:extLst>
          </p:cNvPr>
          <p:cNvSpPr>
            <a:spLocks noGrp="1" noChangeArrowheads="1"/>
          </p:cNvSpPr>
          <p:nvPr>
            <p:ph type="body" idx="1"/>
          </p:nvPr>
        </p:nvSpPr>
        <p:spPr>
          <a:xfrm>
            <a:off x="1981200" y="1600200"/>
            <a:ext cx="8229600" cy="4648200"/>
          </a:xfrm>
        </p:spPr>
        <p:txBody>
          <a:bodyPr/>
          <a:lstStyle/>
          <a:p>
            <a:pPr>
              <a:lnSpc>
                <a:spcPct val="90000"/>
              </a:lnSpc>
              <a:spcBef>
                <a:spcPct val="25000"/>
              </a:spcBef>
              <a:spcAft>
                <a:spcPct val="25000"/>
              </a:spcAft>
            </a:pPr>
            <a:r>
              <a:rPr lang="en-US" altLang="en-US" sz="3400" b="1" dirty="0"/>
              <a:t>8-hr TWAs:			   PEL**(2022)</a:t>
            </a:r>
          </a:p>
          <a:p>
            <a:pPr lvl="1">
              <a:lnSpc>
                <a:spcPct val="90000"/>
              </a:lnSpc>
              <a:spcBef>
                <a:spcPct val="25000"/>
              </a:spcBef>
              <a:spcAft>
                <a:spcPct val="25000"/>
              </a:spcAft>
            </a:pPr>
            <a:r>
              <a:rPr lang="en-US" altLang="en-US" sz="3000" b="1" dirty="0">
                <a:solidFill>
                  <a:srgbClr val="660033"/>
                </a:solidFill>
              </a:rPr>
              <a:t>Welder	0.18</a:t>
            </a:r>
            <a:r>
              <a:rPr lang="en-US" altLang="en-US" sz="2400" b="1" dirty="0">
                <a:solidFill>
                  <a:srgbClr val="660033"/>
                </a:solidFill>
              </a:rPr>
              <a:t>ug/m</a:t>
            </a:r>
            <a:r>
              <a:rPr lang="en-US" altLang="en-US" sz="2400" b="1" baseline="30000" dirty="0">
                <a:solidFill>
                  <a:srgbClr val="660033"/>
                </a:solidFill>
              </a:rPr>
              <a:t>3</a:t>
            </a:r>
            <a:r>
              <a:rPr lang="en-US" altLang="en-US" sz="2400" b="1" dirty="0">
                <a:solidFill>
                  <a:srgbClr val="660033"/>
                </a:solidFill>
              </a:rPr>
              <a:t>  </a:t>
            </a:r>
            <a:r>
              <a:rPr lang="en-US" altLang="en-US" sz="2400" b="1" baseline="30000" dirty="0">
                <a:solidFill>
                  <a:srgbClr val="660033"/>
                </a:solidFill>
              </a:rPr>
              <a:t> - - - - - </a:t>
            </a:r>
            <a:r>
              <a:rPr lang="en-US" altLang="en-US" sz="2400" b="1" baseline="30000" dirty="0">
                <a:solidFill>
                  <a:srgbClr val="660033"/>
                </a:solidFill>
                <a:sym typeface="Wingdings" panose="05000000000000000000" pitchFamily="2" charset="2"/>
              </a:rPr>
              <a:t></a:t>
            </a:r>
            <a:r>
              <a:rPr lang="en-US" altLang="en-US" sz="2400" b="1" baseline="30000" dirty="0">
                <a:solidFill>
                  <a:srgbClr val="660033"/>
                </a:solidFill>
              </a:rPr>
              <a:t> 	</a:t>
            </a:r>
            <a:r>
              <a:rPr lang="en-US" altLang="en-US" sz="2400" b="1" dirty="0">
                <a:solidFill>
                  <a:srgbClr val="660033"/>
                </a:solidFill>
              </a:rPr>
              <a:t>   </a:t>
            </a:r>
            <a:r>
              <a:rPr lang="en-US" altLang="en-US" sz="3000" b="1" dirty="0">
                <a:solidFill>
                  <a:srgbClr val="660033"/>
                </a:solidFill>
              </a:rPr>
              <a:t>0.2 </a:t>
            </a:r>
            <a:r>
              <a:rPr lang="en-US" altLang="en-US" sz="2400" b="1" dirty="0">
                <a:solidFill>
                  <a:srgbClr val="660033"/>
                </a:solidFill>
              </a:rPr>
              <a:t>ug/m</a:t>
            </a:r>
            <a:r>
              <a:rPr lang="en-US" altLang="en-US" sz="2400" b="1" baseline="30000" dirty="0">
                <a:solidFill>
                  <a:srgbClr val="660033"/>
                </a:solidFill>
              </a:rPr>
              <a:t>3</a:t>
            </a:r>
            <a:endParaRPr lang="en-US" altLang="en-US" sz="2400" b="1" dirty="0">
              <a:solidFill>
                <a:srgbClr val="660033"/>
              </a:solidFill>
            </a:endParaRPr>
          </a:p>
          <a:p>
            <a:pPr lvl="1">
              <a:lnSpc>
                <a:spcPct val="90000"/>
              </a:lnSpc>
              <a:spcBef>
                <a:spcPct val="25000"/>
              </a:spcBef>
              <a:spcAft>
                <a:spcPct val="25000"/>
              </a:spcAft>
            </a:pPr>
            <a:r>
              <a:rPr lang="en-US" altLang="en-US" sz="3000" b="1" dirty="0">
                <a:solidFill>
                  <a:srgbClr val="660033"/>
                </a:solidFill>
              </a:rPr>
              <a:t>Finisher	0.0812</a:t>
            </a:r>
            <a:r>
              <a:rPr lang="en-US" altLang="en-US" sz="2400" b="1" dirty="0">
                <a:solidFill>
                  <a:srgbClr val="660033"/>
                </a:solidFill>
              </a:rPr>
              <a:t>ug/m</a:t>
            </a:r>
            <a:r>
              <a:rPr lang="en-US" altLang="en-US" sz="2400" b="1" baseline="30000" dirty="0">
                <a:solidFill>
                  <a:srgbClr val="660033"/>
                </a:solidFill>
              </a:rPr>
              <a:t>3  - - - </a:t>
            </a:r>
            <a:r>
              <a:rPr lang="en-US" altLang="en-US" sz="2400" b="1" baseline="30000" dirty="0">
                <a:solidFill>
                  <a:srgbClr val="660033"/>
                </a:solidFill>
                <a:sym typeface="Wingdings" panose="05000000000000000000" pitchFamily="2" charset="2"/>
              </a:rPr>
              <a:t></a:t>
            </a:r>
            <a:r>
              <a:rPr lang="en-US" altLang="en-US" sz="2400" b="1" baseline="30000" dirty="0">
                <a:solidFill>
                  <a:srgbClr val="660033"/>
                </a:solidFill>
              </a:rPr>
              <a:t>	</a:t>
            </a:r>
            <a:r>
              <a:rPr lang="en-US" altLang="en-US" sz="2400" b="1" dirty="0">
                <a:solidFill>
                  <a:srgbClr val="660033"/>
                </a:solidFill>
              </a:rPr>
              <a:t>   </a:t>
            </a:r>
            <a:r>
              <a:rPr lang="en-US" altLang="en-US" sz="3000" b="1" dirty="0">
                <a:solidFill>
                  <a:srgbClr val="660033"/>
                </a:solidFill>
              </a:rPr>
              <a:t>0.2 </a:t>
            </a:r>
            <a:r>
              <a:rPr lang="en-US" altLang="en-US" sz="2400" b="1" dirty="0">
                <a:solidFill>
                  <a:srgbClr val="660033"/>
                </a:solidFill>
              </a:rPr>
              <a:t>ug/m</a:t>
            </a:r>
            <a:r>
              <a:rPr lang="en-US" altLang="en-US" sz="2400" b="1" baseline="30000" dirty="0">
                <a:solidFill>
                  <a:srgbClr val="660033"/>
                </a:solidFill>
              </a:rPr>
              <a:t>3</a:t>
            </a:r>
            <a:endParaRPr lang="en-US" altLang="en-US" sz="3000" b="1" dirty="0">
              <a:solidFill>
                <a:srgbClr val="660033"/>
              </a:solidFill>
            </a:endParaRPr>
          </a:p>
          <a:p>
            <a:pPr>
              <a:lnSpc>
                <a:spcPct val="90000"/>
              </a:lnSpc>
              <a:spcBef>
                <a:spcPct val="25000"/>
              </a:spcBef>
              <a:spcAft>
                <a:spcPct val="25000"/>
              </a:spcAft>
            </a:pPr>
            <a:r>
              <a:rPr lang="en-US" altLang="en-US" sz="3400" b="1" dirty="0"/>
              <a:t>15-min Ceilings:</a:t>
            </a:r>
          </a:p>
          <a:p>
            <a:pPr lvl="1">
              <a:lnSpc>
                <a:spcPct val="80000"/>
              </a:lnSpc>
              <a:spcAft>
                <a:spcPct val="20000"/>
              </a:spcAft>
            </a:pPr>
            <a:r>
              <a:rPr lang="en-US" altLang="en-US" sz="3000" b="1" dirty="0">
                <a:solidFill>
                  <a:srgbClr val="660033"/>
                </a:solidFill>
              </a:rPr>
              <a:t>Welder</a:t>
            </a:r>
            <a:r>
              <a:rPr lang="en-US" altLang="en-US" sz="3000" b="1" dirty="0"/>
              <a:t>*</a:t>
            </a:r>
            <a:r>
              <a:rPr lang="en-US" altLang="en-US" sz="3000" b="1" dirty="0">
                <a:solidFill>
                  <a:srgbClr val="660033"/>
                </a:solidFill>
              </a:rPr>
              <a:t>	5.6</a:t>
            </a:r>
            <a:r>
              <a:rPr lang="en-US" altLang="en-US" sz="2400" b="1" dirty="0">
                <a:solidFill>
                  <a:srgbClr val="660033"/>
                </a:solidFill>
              </a:rPr>
              <a:t>ug/m</a:t>
            </a:r>
            <a:r>
              <a:rPr lang="en-US" altLang="en-US" sz="2400" b="1" baseline="30000" dirty="0">
                <a:solidFill>
                  <a:srgbClr val="660033"/>
                </a:solidFill>
              </a:rPr>
              <a:t>3       - - - - - </a:t>
            </a:r>
            <a:r>
              <a:rPr lang="en-US" altLang="en-US" sz="2400" b="1" baseline="30000" dirty="0">
                <a:solidFill>
                  <a:srgbClr val="660033"/>
                </a:solidFill>
                <a:sym typeface="Wingdings" panose="05000000000000000000" pitchFamily="2" charset="2"/>
              </a:rPr>
              <a:t></a:t>
            </a:r>
            <a:r>
              <a:rPr lang="en-US" altLang="en-US" sz="2400" b="1" baseline="30000" dirty="0">
                <a:solidFill>
                  <a:srgbClr val="660033"/>
                </a:solidFill>
              </a:rPr>
              <a:t> 	     </a:t>
            </a:r>
            <a:r>
              <a:rPr lang="en-US" altLang="en-US" sz="3000" b="1" dirty="0">
                <a:solidFill>
                  <a:srgbClr val="660033"/>
                </a:solidFill>
              </a:rPr>
              <a:t>2.0</a:t>
            </a:r>
            <a:r>
              <a:rPr lang="en-US" altLang="en-US" sz="2400" b="1" dirty="0">
                <a:solidFill>
                  <a:srgbClr val="660033"/>
                </a:solidFill>
              </a:rPr>
              <a:t>ug/m</a:t>
            </a:r>
            <a:r>
              <a:rPr lang="en-US" altLang="en-US" sz="2400" b="1" baseline="30000" dirty="0">
                <a:solidFill>
                  <a:srgbClr val="660033"/>
                </a:solidFill>
              </a:rPr>
              <a:t>3</a:t>
            </a:r>
            <a:endParaRPr lang="en-US" altLang="en-US" sz="3000" b="1" dirty="0">
              <a:solidFill>
                <a:srgbClr val="660033"/>
              </a:solidFill>
            </a:endParaRPr>
          </a:p>
          <a:p>
            <a:pPr lvl="2">
              <a:lnSpc>
                <a:spcPct val="80000"/>
              </a:lnSpc>
              <a:spcAft>
                <a:spcPct val="20000"/>
              </a:spcAft>
              <a:buFontTx/>
              <a:buNone/>
            </a:pPr>
            <a:r>
              <a:rPr lang="en-US" altLang="en-US" sz="2500" b="1" i="1" dirty="0"/>
              <a:t>(*</a:t>
            </a:r>
            <a:r>
              <a:rPr lang="en-US" altLang="en-US" sz="2200" b="1" i="1" dirty="0"/>
              <a:t>outside the hood was 13x higher</a:t>
            </a:r>
            <a:r>
              <a:rPr lang="en-US" altLang="en-US" sz="2500" b="1" i="1" dirty="0"/>
              <a:t>)</a:t>
            </a:r>
          </a:p>
          <a:p>
            <a:pPr lvl="1">
              <a:lnSpc>
                <a:spcPct val="90000"/>
              </a:lnSpc>
              <a:spcBef>
                <a:spcPct val="25000"/>
              </a:spcBef>
              <a:spcAft>
                <a:spcPct val="25000"/>
              </a:spcAft>
            </a:pPr>
            <a:r>
              <a:rPr lang="en-US" altLang="en-US" sz="3000" b="1" dirty="0">
                <a:solidFill>
                  <a:srgbClr val="660033"/>
                </a:solidFill>
              </a:rPr>
              <a:t>Finisher*	2.6</a:t>
            </a:r>
            <a:r>
              <a:rPr lang="en-US" altLang="en-US" sz="2400" b="1" dirty="0">
                <a:solidFill>
                  <a:srgbClr val="660033"/>
                </a:solidFill>
              </a:rPr>
              <a:t>ug/m</a:t>
            </a:r>
            <a:r>
              <a:rPr lang="en-US" altLang="en-US" sz="2400" b="1" baseline="30000" dirty="0">
                <a:solidFill>
                  <a:srgbClr val="660033"/>
                </a:solidFill>
              </a:rPr>
              <a:t>3</a:t>
            </a:r>
            <a:r>
              <a:rPr lang="en-US" altLang="en-US" sz="2400" b="1" dirty="0">
                <a:solidFill>
                  <a:srgbClr val="660033"/>
                </a:solidFill>
              </a:rPr>
              <a:t>    </a:t>
            </a:r>
            <a:r>
              <a:rPr lang="en-US" altLang="en-US" sz="2400" b="1" baseline="30000" dirty="0">
                <a:solidFill>
                  <a:srgbClr val="660033"/>
                </a:solidFill>
              </a:rPr>
              <a:t> - - - - - </a:t>
            </a:r>
            <a:r>
              <a:rPr lang="en-US" altLang="en-US" sz="2400" b="1" baseline="30000" dirty="0">
                <a:solidFill>
                  <a:srgbClr val="660033"/>
                </a:solidFill>
                <a:sym typeface="Wingdings" panose="05000000000000000000" pitchFamily="2" charset="2"/>
              </a:rPr>
              <a:t></a:t>
            </a:r>
            <a:r>
              <a:rPr lang="en-US" altLang="en-US" sz="2400" b="1" baseline="30000" dirty="0">
                <a:solidFill>
                  <a:srgbClr val="660033"/>
                </a:solidFill>
              </a:rPr>
              <a:t> 	     </a:t>
            </a:r>
            <a:r>
              <a:rPr lang="en-US" altLang="en-US" sz="3000" b="1" dirty="0">
                <a:solidFill>
                  <a:srgbClr val="660033"/>
                </a:solidFill>
              </a:rPr>
              <a:t>2.0</a:t>
            </a:r>
            <a:r>
              <a:rPr lang="en-US" altLang="en-US" sz="2400" b="1" dirty="0">
                <a:solidFill>
                  <a:srgbClr val="660033"/>
                </a:solidFill>
              </a:rPr>
              <a:t>ug/m</a:t>
            </a:r>
            <a:r>
              <a:rPr lang="en-US" altLang="en-US" sz="2400" b="1" baseline="30000" dirty="0">
                <a:solidFill>
                  <a:srgbClr val="660033"/>
                </a:solidFill>
              </a:rPr>
              <a:t>3			</a:t>
            </a:r>
          </a:p>
        </p:txBody>
      </p:sp>
    </p:spTree>
    <p:extLst>
      <p:ext uri="{BB962C8B-B14F-4D97-AF65-F5344CB8AC3E}">
        <p14:creationId xmlns:p14="http://schemas.microsoft.com/office/powerpoint/2010/main" val="76400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6">
            <a:extLst>
              <a:ext uri="{FF2B5EF4-FFF2-40B4-BE49-F238E27FC236}">
                <a16:creationId xmlns:a16="http://schemas.microsoft.com/office/drawing/2014/main" id="{1FE95CC4-A6E2-6842-AE74-B3CA7820589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ADECAFC-0B8E-43E7-9CD2-E7720155AE6E}" type="slidenum">
              <a:rPr lang="en-US" altLang="en-US">
                <a:latin typeface="Tahoma" panose="020B0604030504040204" pitchFamily="34" charset="0"/>
              </a:rPr>
              <a:pPr/>
              <a:t>7</a:t>
            </a:fld>
            <a:endParaRPr lang="en-US" altLang="en-US">
              <a:latin typeface="Tahoma" panose="020B0604030504040204" pitchFamily="34" charset="0"/>
            </a:endParaRPr>
          </a:p>
        </p:txBody>
      </p:sp>
      <p:sp>
        <p:nvSpPr>
          <p:cNvPr id="8194" name="Rectangle 2">
            <a:extLst>
              <a:ext uri="{FF2B5EF4-FFF2-40B4-BE49-F238E27FC236}">
                <a16:creationId xmlns:a16="http://schemas.microsoft.com/office/drawing/2014/main" id="{7001E7A1-8A04-D932-8711-1C29E98B2266}"/>
              </a:ext>
            </a:extLst>
          </p:cNvPr>
          <p:cNvSpPr>
            <a:spLocks noGrp="1" noChangeArrowheads="1"/>
          </p:cNvSpPr>
          <p:nvPr>
            <p:ph type="title" idx="4294967295"/>
          </p:nvPr>
        </p:nvSpPr>
        <p:spPr>
          <a:xfrm>
            <a:off x="2590800" y="0"/>
            <a:ext cx="6858000" cy="1143000"/>
          </a:xfrm>
        </p:spPr>
        <p:txBody>
          <a:bodyPr/>
          <a:lstStyle/>
          <a:p>
            <a:pPr>
              <a:defRPr/>
            </a:pPr>
            <a:r>
              <a:rPr lang="en-US" sz="4800" dirty="0">
                <a:solidFill>
                  <a:schemeClr val="accent2">
                    <a:lumMod val="75000"/>
                  </a:schemeClr>
                </a:solidFill>
              </a:rPr>
              <a:t>Beryllium Uses</a:t>
            </a:r>
          </a:p>
        </p:txBody>
      </p:sp>
      <p:sp>
        <p:nvSpPr>
          <p:cNvPr id="51203" name="Rectangle 3">
            <a:extLst>
              <a:ext uri="{FF2B5EF4-FFF2-40B4-BE49-F238E27FC236}">
                <a16:creationId xmlns:a16="http://schemas.microsoft.com/office/drawing/2014/main" id="{98162465-8849-07C9-CEA7-EEA661701BDB}"/>
              </a:ext>
            </a:extLst>
          </p:cNvPr>
          <p:cNvSpPr>
            <a:spLocks noGrp="1" noChangeArrowheads="1"/>
          </p:cNvSpPr>
          <p:nvPr>
            <p:ph type="body" sz="half" idx="4294967295"/>
          </p:nvPr>
        </p:nvSpPr>
        <p:spPr>
          <a:xfrm>
            <a:off x="2209800" y="1219200"/>
            <a:ext cx="4267200" cy="4114800"/>
          </a:xfrm>
        </p:spPr>
        <p:txBody>
          <a:bodyPr/>
          <a:lstStyle/>
          <a:p>
            <a:r>
              <a:rPr lang="en-US" altLang="en-US" sz="2700" dirty="0">
                <a:cs typeface="Tahoma" panose="020B0604030504040204" pitchFamily="34" charset="0"/>
              </a:rPr>
              <a:t>Airplane and Space Industries</a:t>
            </a:r>
          </a:p>
          <a:p>
            <a:r>
              <a:rPr lang="en-US" altLang="en-US" sz="2700" dirty="0">
                <a:cs typeface="Tahoma" panose="020B0604030504040204" pitchFamily="34" charset="0"/>
              </a:rPr>
              <a:t>Nuclear Reactors</a:t>
            </a:r>
          </a:p>
          <a:p>
            <a:r>
              <a:rPr lang="en-US" altLang="en-US" sz="2700" dirty="0">
                <a:cs typeface="Tahoma" panose="020B0604030504040204" pitchFamily="34" charset="0"/>
              </a:rPr>
              <a:t>Computers, Phones</a:t>
            </a:r>
          </a:p>
          <a:p>
            <a:r>
              <a:rPr lang="en-US" altLang="en-US" sz="2700" dirty="0">
                <a:cs typeface="Tahoma" panose="020B0604030504040204" pitchFamily="34" charset="0"/>
              </a:rPr>
              <a:t>Automobile Industry</a:t>
            </a:r>
          </a:p>
          <a:p>
            <a:r>
              <a:rPr lang="en-US" altLang="en-US" sz="2700" dirty="0">
                <a:cs typeface="Tahoma" panose="020B0604030504040204" pitchFamily="34" charset="0"/>
              </a:rPr>
              <a:t>Dental alloys</a:t>
            </a:r>
          </a:p>
          <a:p>
            <a:r>
              <a:rPr lang="en-US" altLang="en-US" sz="2700" dirty="0">
                <a:cs typeface="Tahoma" panose="020B0604030504040204" pitchFamily="34" charset="0"/>
              </a:rPr>
              <a:t>Contaminant in aluminum smelting and metal recycling</a:t>
            </a:r>
          </a:p>
        </p:txBody>
      </p:sp>
      <p:pic>
        <p:nvPicPr>
          <p:cNvPr id="51204" name="Picture 8" descr="File:JWST mirror segment.jpg">
            <a:hlinkClick r:id="rId4"/>
            <a:extLst>
              <a:ext uri="{FF2B5EF4-FFF2-40B4-BE49-F238E27FC236}">
                <a16:creationId xmlns:a16="http://schemas.microsoft.com/office/drawing/2014/main" id="{71987BF4-B602-37D8-E026-93274EFD81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371600"/>
            <a:ext cx="3505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6">
            <a:extLst>
              <a:ext uri="{FF2B5EF4-FFF2-40B4-BE49-F238E27FC236}">
                <a16:creationId xmlns:a16="http://schemas.microsoft.com/office/drawing/2014/main" id="{D134EDC7-AD2F-5501-8C1D-A5F4AA98A961}"/>
              </a:ext>
            </a:extLst>
          </p:cNvPr>
          <p:cNvSpPr txBox="1">
            <a:spLocks noChangeArrowheads="1"/>
          </p:cNvSpPr>
          <p:nvPr/>
        </p:nvSpPr>
        <p:spPr bwMode="auto">
          <a:xfrm>
            <a:off x="7620000" y="6019801"/>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
                <a:latin typeface="Tahoma" panose="020B0604030504040204" pitchFamily="34" charset="0"/>
                <a:cs typeface="Tahoma" panose="020B0604030504040204" pitchFamily="34" charset="0"/>
              </a:rPr>
              <a:t>Photo by NASA available under public domain from </a:t>
            </a:r>
            <a:r>
              <a:rPr lang="en-US" altLang="en-US" sz="600">
                <a:latin typeface="Tahoma" panose="020B0604030504040204" pitchFamily="34" charset="0"/>
                <a:cs typeface="Tahoma" panose="020B0604030504040204" pitchFamily="34" charset="0"/>
                <a:hlinkClick r:id="rId6"/>
              </a:rPr>
              <a:t>Wikimedia Commons</a:t>
            </a:r>
            <a:endParaRPr lang="en-US" altLang="en-US" sz="60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408834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C487DC-7D93-AE9C-D283-25BF30C44A94}"/>
              </a:ext>
            </a:extLst>
          </p:cNvPr>
          <p:cNvSpPr>
            <a:spLocks noGrp="1"/>
          </p:cNvSpPr>
          <p:nvPr>
            <p:ph type="sldNum" sz="quarter" idx="12"/>
          </p:nvPr>
        </p:nvSpPr>
        <p:spPr/>
        <p:txBody>
          <a:bodyPr/>
          <a:lstStyle/>
          <a:p>
            <a:r>
              <a:rPr lang="en-US" altLang="en-US"/>
              <a:t>Piercy - OSHA - AIHce – 2004 : </a:t>
            </a:r>
            <a:fld id="{F5146335-FEDC-4532-8F3C-866FA317D853}" type="slidenum">
              <a:rPr lang="en-US" altLang="en-US"/>
              <a:pPr/>
              <a:t>70</a:t>
            </a:fld>
            <a:r>
              <a:rPr lang="en-US" altLang="en-US" sz="1400"/>
              <a:t> </a:t>
            </a:r>
          </a:p>
        </p:txBody>
      </p:sp>
      <p:sp>
        <p:nvSpPr>
          <p:cNvPr id="34818" name="Rectangle 2">
            <a:extLst>
              <a:ext uri="{FF2B5EF4-FFF2-40B4-BE49-F238E27FC236}">
                <a16:creationId xmlns:a16="http://schemas.microsoft.com/office/drawing/2014/main" id="{FF056334-8E96-E4FA-695D-3C5DA5C33A14}"/>
              </a:ext>
            </a:extLst>
          </p:cNvPr>
          <p:cNvSpPr>
            <a:spLocks noGrp="1" noChangeArrowheads="1"/>
          </p:cNvSpPr>
          <p:nvPr>
            <p:ph type="title"/>
          </p:nvPr>
        </p:nvSpPr>
        <p:spPr/>
        <p:txBody>
          <a:bodyPr/>
          <a:lstStyle/>
          <a:p>
            <a:r>
              <a:rPr lang="en-US" altLang="en-US"/>
              <a:t>Swipe Sample Results</a:t>
            </a:r>
          </a:p>
        </p:txBody>
      </p:sp>
      <p:sp>
        <p:nvSpPr>
          <p:cNvPr id="34819" name="Rectangle 3">
            <a:extLst>
              <a:ext uri="{FF2B5EF4-FFF2-40B4-BE49-F238E27FC236}">
                <a16:creationId xmlns:a16="http://schemas.microsoft.com/office/drawing/2014/main" id="{D90172CA-8B81-B4B7-B352-062A04487B11}"/>
              </a:ext>
            </a:extLst>
          </p:cNvPr>
          <p:cNvSpPr>
            <a:spLocks noGrp="1" noChangeArrowheads="1"/>
          </p:cNvSpPr>
          <p:nvPr>
            <p:ph type="body" idx="1"/>
          </p:nvPr>
        </p:nvSpPr>
        <p:spPr/>
        <p:txBody>
          <a:bodyPr/>
          <a:lstStyle/>
          <a:p>
            <a:pPr>
              <a:spcBef>
                <a:spcPct val="40000"/>
              </a:spcBef>
              <a:spcAft>
                <a:spcPct val="40000"/>
              </a:spcAft>
            </a:pPr>
            <a:r>
              <a:rPr lang="en-US" altLang="en-US" sz="3000" b="1"/>
              <a:t>Positive at:</a:t>
            </a:r>
          </a:p>
          <a:p>
            <a:pPr lvl="1">
              <a:spcBef>
                <a:spcPct val="40000"/>
              </a:spcBef>
              <a:spcAft>
                <a:spcPct val="40000"/>
              </a:spcAft>
            </a:pPr>
            <a:r>
              <a:rPr lang="en-US" altLang="en-US" sz="2600" b="1">
                <a:solidFill>
                  <a:srgbClr val="660033"/>
                </a:solidFill>
              </a:rPr>
              <a:t>Welding table   		0.48 </a:t>
            </a:r>
            <a:r>
              <a:rPr lang="en-US" altLang="en-US" sz="2000" b="1">
                <a:solidFill>
                  <a:srgbClr val="660033"/>
                </a:solidFill>
              </a:rPr>
              <a:t>ug/100cm</a:t>
            </a:r>
            <a:r>
              <a:rPr lang="en-US" altLang="en-US" sz="2000" b="1" baseline="30000">
                <a:solidFill>
                  <a:srgbClr val="660033"/>
                </a:solidFill>
              </a:rPr>
              <a:t>2</a:t>
            </a:r>
          </a:p>
          <a:p>
            <a:pPr lvl="1">
              <a:spcBef>
                <a:spcPct val="40000"/>
              </a:spcBef>
              <a:spcAft>
                <a:spcPct val="40000"/>
              </a:spcAft>
            </a:pPr>
            <a:r>
              <a:rPr lang="en-US" altLang="en-US" sz="2600" b="1">
                <a:solidFill>
                  <a:srgbClr val="660033"/>
                </a:solidFill>
              </a:rPr>
              <a:t>Dremel table			2.41 </a:t>
            </a:r>
            <a:r>
              <a:rPr lang="en-US" altLang="en-US" sz="2000" b="1">
                <a:solidFill>
                  <a:srgbClr val="660033"/>
                </a:solidFill>
              </a:rPr>
              <a:t>ug/100cm</a:t>
            </a:r>
            <a:r>
              <a:rPr lang="en-US" altLang="en-US" sz="2000" b="1" baseline="30000">
                <a:solidFill>
                  <a:srgbClr val="660033"/>
                </a:solidFill>
              </a:rPr>
              <a:t>2</a:t>
            </a:r>
            <a:endParaRPr lang="en-US" altLang="en-US" sz="2600" b="1">
              <a:solidFill>
                <a:srgbClr val="660033"/>
              </a:solidFill>
            </a:endParaRPr>
          </a:p>
          <a:p>
            <a:pPr lvl="1">
              <a:spcBef>
                <a:spcPct val="40000"/>
              </a:spcBef>
              <a:spcAft>
                <a:spcPct val="40000"/>
              </a:spcAft>
            </a:pPr>
            <a:r>
              <a:rPr lang="en-US" altLang="en-US" sz="2600" b="1">
                <a:solidFill>
                  <a:srgbClr val="660033"/>
                </a:solidFill>
              </a:rPr>
              <a:t>General work bench	1.11 </a:t>
            </a:r>
            <a:r>
              <a:rPr lang="en-US" altLang="en-US" sz="2000" b="1">
                <a:solidFill>
                  <a:srgbClr val="660033"/>
                </a:solidFill>
              </a:rPr>
              <a:t>ug/100cm</a:t>
            </a:r>
            <a:r>
              <a:rPr lang="en-US" altLang="en-US" sz="2000" b="1" baseline="30000">
                <a:solidFill>
                  <a:srgbClr val="660033"/>
                </a:solidFill>
              </a:rPr>
              <a:t>2</a:t>
            </a:r>
            <a:endParaRPr lang="en-US" altLang="en-US" sz="2600" b="1">
              <a:solidFill>
                <a:srgbClr val="660033"/>
              </a:solidFill>
            </a:endParaRPr>
          </a:p>
          <a:p>
            <a:pPr lvl="1">
              <a:spcBef>
                <a:spcPct val="40000"/>
              </a:spcBef>
              <a:spcAft>
                <a:spcPct val="40000"/>
              </a:spcAft>
            </a:pPr>
            <a:r>
              <a:rPr lang="en-US" altLang="en-US" sz="2600" b="1">
                <a:solidFill>
                  <a:srgbClr val="660033"/>
                </a:solidFill>
              </a:rPr>
              <a:t>Microwave table 		0.153 </a:t>
            </a:r>
            <a:r>
              <a:rPr lang="en-US" altLang="en-US" sz="2000" b="1">
                <a:solidFill>
                  <a:srgbClr val="660033"/>
                </a:solidFill>
              </a:rPr>
              <a:t>ug/100cm</a:t>
            </a:r>
            <a:r>
              <a:rPr lang="en-US" altLang="en-US" sz="2000" b="1" baseline="30000">
                <a:solidFill>
                  <a:srgbClr val="660033"/>
                </a:solidFill>
              </a:rPr>
              <a:t>2</a:t>
            </a:r>
          </a:p>
          <a:p>
            <a:pPr lvl="1">
              <a:spcBef>
                <a:spcPct val="40000"/>
              </a:spcBef>
              <a:spcAft>
                <a:spcPct val="40000"/>
              </a:spcAft>
            </a:pPr>
            <a:r>
              <a:rPr lang="en-US" altLang="en-US" sz="2600" b="1">
                <a:solidFill>
                  <a:srgbClr val="660033"/>
                </a:solidFill>
              </a:rPr>
              <a:t>Water Cooler Table</a:t>
            </a:r>
            <a:r>
              <a:rPr lang="en-US" altLang="en-US" sz="2000" b="1" baseline="30000">
                <a:solidFill>
                  <a:srgbClr val="660033"/>
                </a:solidFill>
              </a:rPr>
              <a:t>	 </a:t>
            </a:r>
            <a:r>
              <a:rPr lang="en-US" altLang="en-US" sz="2600" b="1">
                <a:solidFill>
                  <a:srgbClr val="660033"/>
                </a:solidFill>
              </a:rPr>
              <a:t>0.0  </a:t>
            </a:r>
            <a:r>
              <a:rPr lang="en-US" altLang="en-US" sz="2000" b="1">
                <a:solidFill>
                  <a:srgbClr val="660033"/>
                </a:solidFill>
              </a:rPr>
              <a:t>ug/100cm</a:t>
            </a:r>
            <a:r>
              <a:rPr lang="en-US" altLang="en-US" sz="2000" b="1" baseline="30000">
                <a:solidFill>
                  <a:srgbClr val="660033"/>
                </a:solidFill>
              </a:rPr>
              <a:t>2</a:t>
            </a:r>
            <a:endParaRPr lang="en-US" altLang="en-US" sz="2600" b="1">
              <a:solidFill>
                <a:srgbClr val="660033"/>
              </a:solidFill>
            </a:endParaRPr>
          </a:p>
          <a:p>
            <a:pPr lvl="1"/>
            <a:endParaRPr lang="en-US" altLang="en-US" sz="2600" b="1">
              <a:solidFill>
                <a:srgbClr val="660033"/>
              </a:solidFill>
            </a:endParaRPr>
          </a:p>
        </p:txBody>
      </p:sp>
    </p:spTree>
    <p:extLst>
      <p:ext uri="{BB962C8B-B14F-4D97-AF65-F5344CB8AC3E}">
        <p14:creationId xmlns:p14="http://schemas.microsoft.com/office/powerpoint/2010/main" val="8943562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6D1C7BE-809A-ABA6-7A27-07F686195AF0}"/>
              </a:ext>
            </a:extLst>
          </p:cNvPr>
          <p:cNvSpPr>
            <a:spLocks noGrp="1"/>
          </p:cNvSpPr>
          <p:nvPr>
            <p:ph type="sldNum" sz="quarter" idx="12"/>
          </p:nvPr>
        </p:nvSpPr>
        <p:spPr/>
        <p:txBody>
          <a:bodyPr/>
          <a:lstStyle/>
          <a:p>
            <a:r>
              <a:rPr lang="en-US" altLang="en-US"/>
              <a:t>Piercy - OSHA - AIHce – 2004 : </a:t>
            </a:r>
            <a:fld id="{A5D98231-1C4F-4BC2-BA0A-7D97BA9CF0BA}" type="slidenum">
              <a:rPr lang="en-US" altLang="en-US"/>
              <a:pPr/>
              <a:t>71</a:t>
            </a:fld>
            <a:r>
              <a:rPr lang="en-US" altLang="en-US" sz="1400"/>
              <a:t> </a:t>
            </a:r>
          </a:p>
        </p:txBody>
      </p:sp>
      <p:sp>
        <p:nvSpPr>
          <p:cNvPr id="39938" name="Rectangle 2">
            <a:extLst>
              <a:ext uri="{FF2B5EF4-FFF2-40B4-BE49-F238E27FC236}">
                <a16:creationId xmlns:a16="http://schemas.microsoft.com/office/drawing/2014/main" id="{E54E3FBF-7B52-EB16-A83B-4A600F5785D1}"/>
              </a:ext>
            </a:extLst>
          </p:cNvPr>
          <p:cNvSpPr>
            <a:spLocks noGrp="1" noChangeArrowheads="1"/>
          </p:cNvSpPr>
          <p:nvPr>
            <p:ph type="title"/>
          </p:nvPr>
        </p:nvSpPr>
        <p:spPr/>
        <p:txBody>
          <a:bodyPr/>
          <a:lstStyle/>
          <a:p>
            <a:r>
              <a:rPr lang="en-US" altLang="en-US"/>
              <a:t>Findings</a:t>
            </a:r>
          </a:p>
        </p:txBody>
      </p:sp>
      <p:sp>
        <p:nvSpPr>
          <p:cNvPr id="39939" name="Rectangle 3">
            <a:extLst>
              <a:ext uri="{FF2B5EF4-FFF2-40B4-BE49-F238E27FC236}">
                <a16:creationId xmlns:a16="http://schemas.microsoft.com/office/drawing/2014/main" id="{43B8B509-1DD5-D3AA-A8C9-72687ED5D8B7}"/>
              </a:ext>
            </a:extLst>
          </p:cNvPr>
          <p:cNvSpPr>
            <a:spLocks noGrp="1" noChangeArrowheads="1"/>
          </p:cNvSpPr>
          <p:nvPr>
            <p:ph type="body" idx="1"/>
          </p:nvPr>
        </p:nvSpPr>
        <p:spPr>
          <a:xfrm>
            <a:off x="1981200" y="1371600"/>
            <a:ext cx="8229600" cy="5181600"/>
          </a:xfrm>
        </p:spPr>
        <p:txBody>
          <a:bodyPr/>
          <a:lstStyle/>
          <a:p>
            <a:pPr>
              <a:lnSpc>
                <a:spcPct val="85000"/>
              </a:lnSpc>
              <a:spcBef>
                <a:spcPct val="25000"/>
              </a:spcBef>
              <a:spcAft>
                <a:spcPct val="25000"/>
              </a:spcAft>
            </a:pPr>
            <a:r>
              <a:rPr lang="en-US" altLang="en-US" b="1"/>
              <a:t>Ventilation – Exhaust Violations</a:t>
            </a:r>
          </a:p>
          <a:p>
            <a:pPr lvl="1">
              <a:lnSpc>
                <a:spcPct val="85000"/>
              </a:lnSpc>
              <a:spcBef>
                <a:spcPct val="25000"/>
              </a:spcBef>
              <a:spcAft>
                <a:spcPct val="25000"/>
              </a:spcAft>
            </a:pPr>
            <a:r>
              <a:rPr lang="en-US" altLang="en-US" b="1">
                <a:solidFill>
                  <a:srgbClr val="660033"/>
                </a:solidFill>
              </a:rPr>
              <a:t>1910.252(c)(8)        No LEV for Be-based </a:t>
            </a:r>
          </a:p>
          <a:p>
            <a:pPr lvl="4">
              <a:lnSpc>
                <a:spcPct val="85000"/>
              </a:lnSpc>
              <a:spcBef>
                <a:spcPct val="25000"/>
              </a:spcBef>
              <a:spcAft>
                <a:spcPct val="25000"/>
              </a:spcAft>
              <a:buFontTx/>
              <a:buNone/>
            </a:pPr>
            <a:r>
              <a:rPr lang="en-US" altLang="en-US" sz="2800" b="1">
                <a:solidFill>
                  <a:srgbClr val="660033"/>
                </a:solidFill>
              </a:rPr>
              <a:t>			   fillers metals</a:t>
            </a:r>
          </a:p>
          <a:p>
            <a:pPr>
              <a:lnSpc>
                <a:spcPct val="85000"/>
              </a:lnSpc>
              <a:spcBef>
                <a:spcPct val="25000"/>
              </a:spcBef>
              <a:spcAft>
                <a:spcPct val="25000"/>
              </a:spcAft>
            </a:pPr>
            <a:r>
              <a:rPr lang="en-US" altLang="en-US" b="1"/>
              <a:t>Respiratory Protection Violations</a:t>
            </a:r>
          </a:p>
          <a:p>
            <a:pPr lvl="1">
              <a:lnSpc>
                <a:spcPct val="85000"/>
              </a:lnSpc>
              <a:spcBef>
                <a:spcPct val="25000"/>
              </a:spcBef>
              <a:spcAft>
                <a:spcPct val="25000"/>
              </a:spcAft>
            </a:pPr>
            <a:r>
              <a:rPr lang="en-US" altLang="en-US" b="1">
                <a:solidFill>
                  <a:srgbClr val="660033"/>
                </a:solidFill>
              </a:rPr>
              <a:t>1910.134(c)(1) 	  No Program</a:t>
            </a:r>
          </a:p>
          <a:p>
            <a:pPr lvl="1">
              <a:lnSpc>
                <a:spcPct val="85000"/>
              </a:lnSpc>
              <a:spcBef>
                <a:spcPct val="25000"/>
              </a:spcBef>
              <a:spcAft>
                <a:spcPct val="25000"/>
              </a:spcAft>
            </a:pPr>
            <a:r>
              <a:rPr lang="en-US" altLang="en-US" b="1">
                <a:solidFill>
                  <a:srgbClr val="660033"/>
                </a:solidFill>
              </a:rPr>
              <a:t>1910.134(c)(2)(i)    No Appendix D</a:t>
            </a:r>
          </a:p>
          <a:p>
            <a:pPr lvl="1">
              <a:lnSpc>
                <a:spcPct val="85000"/>
              </a:lnSpc>
              <a:spcBef>
                <a:spcPct val="25000"/>
              </a:spcBef>
              <a:spcAft>
                <a:spcPct val="25000"/>
              </a:spcAft>
            </a:pPr>
            <a:r>
              <a:rPr lang="en-US" altLang="en-US" b="1">
                <a:solidFill>
                  <a:srgbClr val="660033"/>
                </a:solidFill>
              </a:rPr>
              <a:t>1910.134(e)(1)       No medical evaluations</a:t>
            </a:r>
          </a:p>
          <a:p>
            <a:pPr lvl="1">
              <a:lnSpc>
                <a:spcPct val="85000"/>
              </a:lnSpc>
              <a:spcBef>
                <a:spcPct val="25000"/>
              </a:spcBef>
              <a:spcAft>
                <a:spcPct val="25000"/>
              </a:spcAft>
            </a:pPr>
            <a:r>
              <a:rPr lang="en-US" altLang="en-US" b="1">
                <a:solidFill>
                  <a:srgbClr val="660033"/>
                </a:solidFill>
              </a:rPr>
              <a:t>1910.134(f)(1)        No fit-testing</a:t>
            </a:r>
          </a:p>
        </p:txBody>
      </p:sp>
    </p:spTree>
    <p:extLst>
      <p:ext uri="{BB962C8B-B14F-4D97-AF65-F5344CB8AC3E}">
        <p14:creationId xmlns:p14="http://schemas.microsoft.com/office/powerpoint/2010/main" val="1975963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964BA1-F8A5-4921-EFEF-0884C25E22CF}"/>
              </a:ext>
            </a:extLst>
          </p:cNvPr>
          <p:cNvSpPr>
            <a:spLocks noGrp="1"/>
          </p:cNvSpPr>
          <p:nvPr>
            <p:ph type="sldNum" sz="quarter" idx="12"/>
          </p:nvPr>
        </p:nvSpPr>
        <p:spPr/>
        <p:txBody>
          <a:bodyPr/>
          <a:lstStyle/>
          <a:p>
            <a:r>
              <a:rPr lang="en-US" altLang="en-US"/>
              <a:t>Piercy - OSHA - AIHce – 2004 : </a:t>
            </a:r>
            <a:fld id="{7EF4E5C2-B96E-4AC3-90B5-7068AE449799}" type="slidenum">
              <a:rPr lang="en-US" altLang="en-US"/>
              <a:pPr/>
              <a:t>72</a:t>
            </a:fld>
            <a:r>
              <a:rPr lang="en-US" altLang="en-US" sz="1400"/>
              <a:t> </a:t>
            </a:r>
          </a:p>
        </p:txBody>
      </p:sp>
      <p:sp>
        <p:nvSpPr>
          <p:cNvPr id="28674" name="Rectangle 2">
            <a:extLst>
              <a:ext uri="{FF2B5EF4-FFF2-40B4-BE49-F238E27FC236}">
                <a16:creationId xmlns:a16="http://schemas.microsoft.com/office/drawing/2014/main" id="{9ECE7583-AFF7-EE9D-BED2-8FCA77280EB1}"/>
              </a:ext>
            </a:extLst>
          </p:cNvPr>
          <p:cNvSpPr>
            <a:spLocks noGrp="1" noChangeArrowheads="1"/>
          </p:cNvSpPr>
          <p:nvPr>
            <p:ph type="title"/>
          </p:nvPr>
        </p:nvSpPr>
        <p:spPr/>
        <p:txBody>
          <a:bodyPr/>
          <a:lstStyle/>
          <a:p>
            <a:r>
              <a:rPr lang="en-US" altLang="en-US"/>
              <a:t>Findings</a:t>
            </a:r>
          </a:p>
        </p:txBody>
      </p:sp>
      <p:sp>
        <p:nvSpPr>
          <p:cNvPr id="28675" name="Rectangle 3">
            <a:extLst>
              <a:ext uri="{FF2B5EF4-FFF2-40B4-BE49-F238E27FC236}">
                <a16:creationId xmlns:a16="http://schemas.microsoft.com/office/drawing/2014/main" id="{9CC91162-7FAA-CF07-7FC2-063562C32CB3}"/>
              </a:ext>
            </a:extLst>
          </p:cNvPr>
          <p:cNvSpPr>
            <a:spLocks noGrp="1" noChangeArrowheads="1"/>
          </p:cNvSpPr>
          <p:nvPr>
            <p:ph type="body" idx="1"/>
          </p:nvPr>
        </p:nvSpPr>
        <p:spPr>
          <a:xfrm>
            <a:off x="1676400" y="1447801"/>
            <a:ext cx="8991600" cy="4525963"/>
          </a:xfrm>
        </p:spPr>
        <p:txBody>
          <a:bodyPr/>
          <a:lstStyle/>
          <a:p>
            <a:pPr>
              <a:lnSpc>
                <a:spcPct val="80000"/>
              </a:lnSpc>
              <a:spcAft>
                <a:spcPct val="20000"/>
              </a:spcAft>
            </a:pPr>
            <a:r>
              <a:rPr lang="en-US" altLang="en-US" b="1"/>
              <a:t>Hazard Communication Programs</a:t>
            </a:r>
          </a:p>
          <a:p>
            <a:pPr lvl="1">
              <a:lnSpc>
                <a:spcPct val="80000"/>
              </a:lnSpc>
              <a:spcAft>
                <a:spcPct val="20000"/>
              </a:spcAft>
            </a:pPr>
            <a:r>
              <a:rPr lang="en-US" altLang="en-US" b="1">
                <a:solidFill>
                  <a:srgbClr val="660033"/>
                </a:solidFill>
              </a:rPr>
              <a:t>1910.1200(e)(1)     No written HazCom program</a:t>
            </a:r>
          </a:p>
          <a:p>
            <a:pPr lvl="1">
              <a:lnSpc>
                <a:spcPct val="80000"/>
              </a:lnSpc>
              <a:spcAft>
                <a:spcPct val="20000"/>
              </a:spcAft>
            </a:pPr>
            <a:r>
              <a:rPr lang="en-US" altLang="en-US" b="1">
                <a:solidFill>
                  <a:srgbClr val="660033"/>
                </a:solidFill>
              </a:rPr>
              <a:t>1910.1200(g)(8)     No MSDSs</a:t>
            </a:r>
          </a:p>
          <a:p>
            <a:pPr lvl="1">
              <a:lnSpc>
                <a:spcPct val="80000"/>
              </a:lnSpc>
              <a:spcAft>
                <a:spcPct val="20000"/>
              </a:spcAft>
            </a:pPr>
            <a:r>
              <a:rPr lang="en-US" altLang="en-US" b="1">
                <a:solidFill>
                  <a:srgbClr val="660033"/>
                </a:solidFill>
              </a:rPr>
              <a:t>1910.1200(h)         No training</a:t>
            </a:r>
          </a:p>
          <a:p>
            <a:pPr lvl="1">
              <a:lnSpc>
                <a:spcPct val="80000"/>
              </a:lnSpc>
              <a:spcAft>
                <a:spcPct val="20000"/>
              </a:spcAft>
              <a:buFontTx/>
              <a:buNone/>
            </a:pPr>
            <a:endParaRPr lang="en-US" altLang="en-US" b="1">
              <a:solidFill>
                <a:srgbClr val="660033"/>
              </a:solidFill>
            </a:endParaRPr>
          </a:p>
          <a:p>
            <a:pPr>
              <a:lnSpc>
                <a:spcPct val="80000"/>
              </a:lnSpc>
              <a:spcAft>
                <a:spcPct val="20000"/>
              </a:spcAft>
            </a:pPr>
            <a:r>
              <a:rPr lang="en-US" altLang="en-US" b="1"/>
              <a:t>Housekeeping Violations</a:t>
            </a:r>
          </a:p>
          <a:p>
            <a:pPr lvl="1">
              <a:lnSpc>
                <a:spcPct val="80000"/>
              </a:lnSpc>
              <a:spcAft>
                <a:spcPct val="20000"/>
              </a:spcAft>
            </a:pPr>
            <a:r>
              <a:rPr lang="en-US" altLang="en-US" b="1">
                <a:solidFill>
                  <a:srgbClr val="660033"/>
                </a:solidFill>
              </a:rPr>
              <a:t>1910.141(a)(3)   Housekeeping</a:t>
            </a:r>
          </a:p>
          <a:p>
            <a:pPr lvl="1">
              <a:lnSpc>
                <a:spcPct val="80000"/>
              </a:lnSpc>
              <a:spcAft>
                <a:spcPct val="20000"/>
              </a:spcAft>
            </a:pPr>
            <a:r>
              <a:rPr lang="en-US" altLang="en-US" b="1">
                <a:solidFill>
                  <a:srgbClr val="660033"/>
                </a:solidFill>
              </a:rPr>
              <a:t>1910.141(g)(2)   Consumption of food-               				       beverages around toxics</a:t>
            </a:r>
          </a:p>
        </p:txBody>
      </p:sp>
    </p:spTree>
    <p:extLst>
      <p:ext uri="{BB962C8B-B14F-4D97-AF65-F5344CB8AC3E}">
        <p14:creationId xmlns:p14="http://schemas.microsoft.com/office/powerpoint/2010/main" val="2573414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7D16-C392-72AE-BB39-9FFF0052A8BD}"/>
              </a:ext>
            </a:extLst>
          </p:cNvPr>
          <p:cNvSpPr>
            <a:spLocks noGrp="1"/>
          </p:cNvSpPr>
          <p:nvPr>
            <p:ph type="sldNum" sz="quarter" idx="12"/>
          </p:nvPr>
        </p:nvSpPr>
        <p:spPr/>
        <p:txBody>
          <a:bodyPr/>
          <a:lstStyle/>
          <a:p>
            <a:r>
              <a:rPr lang="en-US" altLang="en-US"/>
              <a:t>Piercy - OSHA - AIHce – 2004 : </a:t>
            </a:r>
            <a:fld id="{E1F48AF5-86C6-41AC-A768-871F555D8E46}" type="slidenum">
              <a:rPr lang="en-US" altLang="en-US"/>
              <a:pPr/>
              <a:t>73</a:t>
            </a:fld>
            <a:r>
              <a:rPr lang="en-US" altLang="en-US" sz="1400"/>
              <a:t> </a:t>
            </a:r>
          </a:p>
        </p:txBody>
      </p:sp>
      <p:sp>
        <p:nvSpPr>
          <p:cNvPr id="40962" name="Rectangle 2">
            <a:extLst>
              <a:ext uri="{FF2B5EF4-FFF2-40B4-BE49-F238E27FC236}">
                <a16:creationId xmlns:a16="http://schemas.microsoft.com/office/drawing/2014/main" id="{246C47A5-D993-F91C-B711-E4B52C0212B2}"/>
              </a:ext>
            </a:extLst>
          </p:cNvPr>
          <p:cNvSpPr>
            <a:spLocks noGrp="1" noChangeArrowheads="1"/>
          </p:cNvSpPr>
          <p:nvPr>
            <p:ph type="title"/>
          </p:nvPr>
        </p:nvSpPr>
        <p:spPr/>
        <p:txBody>
          <a:bodyPr/>
          <a:lstStyle/>
          <a:p>
            <a:r>
              <a:rPr lang="en-US" altLang="en-US"/>
              <a:t>Findings</a:t>
            </a:r>
          </a:p>
        </p:txBody>
      </p:sp>
      <p:sp>
        <p:nvSpPr>
          <p:cNvPr id="40963" name="Rectangle 3">
            <a:extLst>
              <a:ext uri="{FF2B5EF4-FFF2-40B4-BE49-F238E27FC236}">
                <a16:creationId xmlns:a16="http://schemas.microsoft.com/office/drawing/2014/main" id="{84DD2CB3-4CD1-2AA8-1C10-29308A66C84D}"/>
              </a:ext>
            </a:extLst>
          </p:cNvPr>
          <p:cNvSpPr>
            <a:spLocks noGrp="1" noChangeArrowheads="1"/>
          </p:cNvSpPr>
          <p:nvPr>
            <p:ph type="body" idx="1"/>
          </p:nvPr>
        </p:nvSpPr>
        <p:spPr>
          <a:xfrm>
            <a:off x="1981200" y="1600200"/>
            <a:ext cx="8534400" cy="2743200"/>
          </a:xfrm>
        </p:spPr>
        <p:txBody>
          <a:bodyPr/>
          <a:lstStyle/>
          <a:p>
            <a:r>
              <a:rPr lang="en-US" altLang="en-US" b="1"/>
              <a:t>Miscellaneous Violations</a:t>
            </a:r>
          </a:p>
          <a:p>
            <a:pPr lvl="1">
              <a:spcBef>
                <a:spcPct val="25000"/>
              </a:spcBef>
              <a:spcAft>
                <a:spcPct val="25000"/>
              </a:spcAft>
            </a:pPr>
            <a:r>
              <a:rPr lang="en-US" altLang="en-US" b="1">
                <a:solidFill>
                  <a:srgbClr val="660033"/>
                </a:solidFill>
              </a:rPr>
              <a:t>1910.212(a)(5)       Fan guarding </a:t>
            </a:r>
          </a:p>
          <a:p>
            <a:pPr lvl="1">
              <a:spcBef>
                <a:spcPct val="25000"/>
              </a:spcBef>
              <a:spcAft>
                <a:spcPct val="25000"/>
              </a:spcAft>
            </a:pPr>
            <a:r>
              <a:rPr lang="en-US" altLang="en-US" b="1">
                <a:solidFill>
                  <a:srgbClr val="660033"/>
                </a:solidFill>
              </a:rPr>
              <a:t>1910.303(g)(2)(i)   Guarding of live parts</a:t>
            </a:r>
          </a:p>
          <a:p>
            <a:pPr lvl="1">
              <a:spcBef>
                <a:spcPct val="25000"/>
              </a:spcBef>
              <a:spcAft>
                <a:spcPct val="25000"/>
              </a:spcAft>
            </a:pPr>
            <a:r>
              <a:rPr lang="en-US" altLang="en-US" b="1">
                <a:solidFill>
                  <a:srgbClr val="660033"/>
                </a:solidFill>
              </a:rPr>
              <a:t>1910.242(b)           Compressed air</a:t>
            </a:r>
          </a:p>
        </p:txBody>
      </p:sp>
    </p:spTree>
    <p:extLst>
      <p:ext uri="{BB962C8B-B14F-4D97-AF65-F5344CB8AC3E}">
        <p14:creationId xmlns:p14="http://schemas.microsoft.com/office/powerpoint/2010/main" val="30692542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4A42967-2B1F-F3C3-C99B-C5CA80FB427C}"/>
              </a:ext>
            </a:extLst>
          </p:cNvPr>
          <p:cNvSpPr>
            <a:spLocks noGrp="1"/>
          </p:cNvSpPr>
          <p:nvPr>
            <p:ph type="sldNum" sz="quarter" idx="12"/>
          </p:nvPr>
        </p:nvSpPr>
        <p:spPr/>
        <p:txBody>
          <a:bodyPr/>
          <a:lstStyle/>
          <a:p>
            <a:r>
              <a:rPr lang="en-US" altLang="en-US"/>
              <a:t>Piercy - OSHA - AIHce – 2004 : </a:t>
            </a:r>
            <a:fld id="{2BC35C68-1FC7-4F1E-8D14-8428B2DE28EF}" type="slidenum">
              <a:rPr lang="en-US" altLang="en-US"/>
              <a:pPr/>
              <a:t>74</a:t>
            </a:fld>
            <a:r>
              <a:rPr lang="en-US" altLang="en-US" sz="1400"/>
              <a:t> </a:t>
            </a:r>
          </a:p>
        </p:txBody>
      </p:sp>
      <p:sp>
        <p:nvSpPr>
          <p:cNvPr id="12290" name="Rectangle 2">
            <a:extLst>
              <a:ext uri="{FF2B5EF4-FFF2-40B4-BE49-F238E27FC236}">
                <a16:creationId xmlns:a16="http://schemas.microsoft.com/office/drawing/2014/main" id="{9492552D-8384-1FFD-6871-139F4C3382F4}"/>
              </a:ext>
            </a:extLst>
          </p:cNvPr>
          <p:cNvSpPr>
            <a:spLocks noGrp="1" noChangeArrowheads="1"/>
          </p:cNvSpPr>
          <p:nvPr>
            <p:ph type="title"/>
          </p:nvPr>
        </p:nvSpPr>
        <p:spPr/>
        <p:txBody>
          <a:bodyPr/>
          <a:lstStyle/>
          <a:p>
            <a:r>
              <a:rPr lang="en-US" altLang="en-US"/>
              <a:t>Abatement Actions</a:t>
            </a:r>
          </a:p>
        </p:txBody>
      </p:sp>
      <p:sp>
        <p:nvSpPr>
          <p:cNvPr id="12291" name="Rectangle 3">
            <a:extLst>
              <a:ext uri="{FF2B5EF4-FFF2-40B4-BE49-F238E27FC236}">
                <a16:creationId xmlns:a16="http://schemas.microsoft.com/office/drawing/2014/main" id="{8F18145A-FD18-7865-5C31-0E391E6B323F}"/>
              </a:ext>
            </a:extLst>
          </p:cNvPr>
          <p:cNvSpPr>
            <a:spLocks noGrp="1" noChangeArrowheads="1"/>
          </p:cNvSpPr>
          <p:nvPr>
            <p:ph type="body" idx="1"/>
          </p:nvPr>
        </p:nvSpPr>
        <p:spPr>
          <a:xfrm>
            <a:off x="1905000" y="1295400"/>
            <a:ext cx="8229600" cy="4343400"/>
          </a:xfrm>
        </p:spPr>
        <p:txBody>
          <a:bodyPr/>
          <a:lstStyle/>
          <a:p>
            <a:pPr>
              <a:spcAft>
                <a:spcPct val="20000"/>
              </a:spcAft>
            </a:pPr>
            <a:r>
              <a:rPr lang="en-US" altLang="en-US" sz="3000" b="1"/>
              <a:t>Employer discontinued process until abatement</a:t>
            </a:r>
          </a:p>
          <a:p>
            <a:pPr lvl="1">
              <a:spcAft>
                <a:spcPct val="20000"/>
              </a:spcAft>
            </a:pPr>
            <a:r>
              <a:rPr lang="en-US" altLang="en-US" b="1">
                <a:solidFill>
                  <a:srgbClr val="660033"/>
                </a:solidFill>
              </a:rPr>
              <a:t>Emphasis on hand, arm &amp; face washing</a:t>
            </a:r>
          </a:p>
          <a:p>
            <a:pPr lvl="1">
              <a:spcAft>
                <a:spcPct val="20000"/>
              </a:spcAft>
            </a:pPr>
            <a:r>
              <a:rPr lang="en-US" altLang="en-US" b="1">
                <a:solidFill>
                  <a:srgbClr val="660033"/>
                </a:solidFill>
              </a:rPr>
              <a:t>Full PPE and laundering provided</a:t>
            </a:r>
          </a:p>
          <a:p>
            <a:pPr lvl="1">
              <a:spcAft>
                <a:spcPct val="20000"/>
              </a:spcAft>
            </a:pPr>
            <a:r>
              <a:rPr lang="en-US" altLang="en-US" b="1">
                <a:solidFill>
                  <a:srgbClr val="660033"/>
                </a:solidFill>
              </a:rPr>
              <a:t>Medical surveillance,  BeBLPT</a:t>
            </a:r>
          </a:p>
          <a:p>
            <a:pPr lvl="1">
              <a:spcAft>
                <a:spcPct val="20000"/>
              </a:spcAft>
            </a:pPr>
            <a:r>
              <a:rPr lang="en-US" altLang="en-US" b="1">
                <a:solidFill>
                  <a:srgbClr val="660033"/>
                </a:solidFill>
              </a:rPr>
              <a:t>Continuous flow air-line respirators</a:t>
            </a:r>
          </a:p>
          <a:p>
            <a:pPr lvl="1">
              <a:spcAft>
                <a:spcPct val="20000"/>
              </a:spcAft>
            </a:pPr>
            <a:r>
              <a:rPr lang="en-US" altLang="en-US" b="1">
                <a:solidFill>
                  <a:srgbClr val="660033"/>
                </a:solidFill>
              </a:rPr>
              <a:t>LEV installed</a:t>
            </a:r>
            <a:r>
              <a:rPr lang="en-US" altLang="en-US" sz="3200" b="1"/>
              <a:t> </a:t>
            </a:r>
          </a:p>
        </p:txBody>
      </p:sp>
    </p:spTree>
    <p:extLst>
      <p:ext uri="{BB962C8B-B14F-4D97-AF65-F5344CB8AC3E}">
        <p14:creationId xmlns:p14="http://schemas.microsoft.com/office/powerpoint/2010/main" val="3680532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2A57DF8-60E1-9580-7006-5601CCCEA039}"/>
              </a:ext>
            </a:extLst>
          </p:cNvPr>
          <p:cNvSpPr>
            <a:spLocks noGrp="1"/>
          </p:cNvSpPr>
          <p:nvPr>
            <p:ph type="sldNum" sz="quarter" idx="12"/>
          </p:nvPr>
        </p:nvSpPr>
        <p:spPr/>
        <p:txBody>
          <a:bodyPr/>
          <a:lstStyle/>
          <a:p>
            <a:r>
              <a:rPr lang="en-US" altLang="en-US"/>
              <a:t>Piercy - OSHA - AIHce – 2004 : </a:t>
            </a:r>
            <a:fld id="{BE33CDD4-9C6F-45B2-940D-2E7C7FFCAF65}" type="slidenum">
              <a:rPr lang="en-US" altLang="en-US"/>
              <a:pPr/>
              <a:t>75</a:t>
            </a:fld>
            <a:r>
              <a:rPr lang="en-US" altLang="en-US" sz="1400"/>
              <a:t> </a:t>
            </a:r>
          </a:p>
        </p:txBody>
      </p:sp>
      <p:sp>
        <p:nvSpPr>
          <p:cNvPr id="65538" name="Rectangle 2">
            <a:extLst>
              <a:ext uri="{FF2B5EF4-FFF2-40B4-BE49-F238E27FC236}">
                <a16:creationId xmlns:a16="http://schemas.microsoft.com/office/drawing/2014/main" id="{246CBC54-E58E-12CB-19AC-82F9EA437D1B}"/>
              </a:ext>
            </a:extLst>
          </p:cNvPr>
          <p:cNvSpPr>
            <a:spLocks noGrp="1" noChangeArrowheads="1"/>
          </p:cNvSpPr>
          <p:nvPr>
            <p:ph type="title"/>
          </p:nvPr>
        </p:nvSpPr>
        <p:spPr/>
        <p:txBody>
          <a:bodyPr/>
          <a:lstStyle/>
          <a:p>
            <a:r>
              <a:rPr lang="en-US" altLang="en-US"/>
              <a:t>New Local Exhaust System</a:t>
            </a:r>
          </a:p>
        </p:txBody>
      </p:sp>
      <p:pic>
        <p:nvPicPr>
          <p:cNvPr id="65539" name="Picture 3">
            <a:extLst>
              <a:ext uri="{FF2B5EF4-FFF2-40B4-BE49-F238E27FC236}">
                <a16:creationId xmlns:a16="http://schemas.microsoft.com/office/drawing/2014/main" id="{C2C755C7-FF14-A630-F74D-46F2EB57EE5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05001" y="1295400"/>
            <a:ext cx="4746625" cy="5105400"/>
          </a:xfrm>
        </p:spPr>
      </p:pic>
      <p:sp>
        <p:nvSpPr>
          <p:cNvPr id="65540" name="Text Box 4">
            <a:extLst>
              <a:ext uri="{FF2B5EF4-FFF2-40B4-BE49-F238E27FC236}">
                <a16:creationId xmlns:a16="http://schemas.microsoft.com/office/drawing/2014/main" id="{4B6F5DC4-9063-29A4-25FC-095E06B08122}"/>
              </a:ext>
            </a:extLst>
          </p:cNvPr>
          <p:cNvSpPr txBox="1">
            <a:spLocks noChangeArrowheads="1"/>
          </p:cNvSpPr>
          <p:nvPr/>
        </p:nvSpPr>
        <p:spPr bwMode="auto">
          <a:xfrm>
            <a:off x="5181600" y="1600200"/>
            <a:ext cx="4800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660033"/>
                </a:solidFill>
              </a:rPr>
              <a:t>All welding is done within 13 inches of the hood face to ensure 100fpm</a:t>
            </a:r>
          </a:p>
        </p:txBody>
      </p:sp>
    </p:spTree>
    <p:extLst>
      <p:ext uri="{BB962C8B-B14F-4D97-AF65-F5344CB8AC3E}">
        <p14:creationId xmlns:p14="http://schemas.microsoft.com/office/powerpoint/2010/main" val="7175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7CB939F-F09C-D4BC-2891-EF06FA55B6A1}"/>
              </a:ext>
            </a:extLst>
          </p:cNvPr>
          <p:cNvSpPr>
            <a:spLocks noGrp="1"/>
          </p:cNvSpPr>
          <p:nvPr>
            <p:ph type="sldNum" sz="quarter" idx="12"/>
          </p:nvPr>
        </p:nvSpPr>
        <p:spPr/>
        <p:txBody>
          <a:bodyPr/>
          <a:lstStyle/>
          <a:p>
            <a:r>
              <a:rPr lang="en-US" altLang="en-US"/>
              <a:t>Piercy - OSHA - AIHce – 2004 : </a:t>
            </a:r>
            <a:fld id="{57BE4FFF-9627-45E8-B215-CCC5EFB9D658}" type="slidenum">
              <a:rPr lang="en-US" altLang="en-US"/>
              <a:pPr/>
              <a:t>76</a:t>
            </a:fld>
            <a:r>
              <a:rPr lang="en-US" altLang="en-US" sz="1400"/>
              <a:t> </a:t>
            </a:r>
          </a:p>
        </p:txBody>
      </p:sp>
      <p:sp>
        <p:nvSpPr>
          <p:cNvPr id="64514" name="Rectangle 2">
            <a:extLst>
              <a:ext uri="{FF2B5EF4-FFF2-40B4-BE49-F238E27FC236}">
                <a16:creationId xmlns:a16="http://schemas.microsoft.com/office/drawing/2014/main" id="{88408649-4536-DC3D-309F-C4B23BD30675}"/>
              </a:ext>
            </a:extLst>
          </p:cNvPr>
          <p:cNvSpPr>
            <a:spLocks noGrp="1" noChangeArrowheads="1"/>
          </p:cNvSpPr>
          <p:nvPr>
            <p:ph type="title"/>
          </p:nvPr>
        </p:nvSpPr>
        <p:spPr/>
        <p:txBody>
          <a:bodyPr/>
          <a:lstStyle/>
          <a:p>
            <a:r>
              <a:rPr lang="en-US" altLang="en-US"/>
              <a:t>Follow-Up</a:t>
            </a:r>
          </a:p>
        </p:txBody>
      </p:sp>
      <p:sp>
        <p:nvSpPr>
          <p:cNvPr id="64515" name="Rectangle 3">
            <a:extLst>
              <a:ext uri="{FF2B5EF4-FFF2-40B4-BE49-F238E27FC236}">
                <a16:creationId xmlns:a16="http://schemas.microsoft.com/office/drawing/2014/main" id="{2C002BD5-B87A-9039-77A2-9EB93BBC22C9}"/>
              </a:ext>
            </a:extLst>
          </p:cNvPr>
          <p:cNvSpPr>
            <a:spLocks noGrp="1" noChangeArrowheads="1"/>
          </p:cNvSpPr>
          <p:nvPr>
            <p:ph type="body" idx="1"/>
          </p:nvPr>
        </p:nvSpPr>
        <p:spPr>
          <a:xfrm>
            <a:off x="1905000" y="1295400"/>
            <a:ext cx="8229600" cy="5029200"/>
          </a:xfrm>
        </p:spPr>
        <p:txBody>
          <a:bodyPr/>
          <a:lstStyle/>
          <a:p>
            <a:pPr>
              <a:spcAft>
                <a:spcPct val="20000"/>
              </a:spcAft>
            </a:pPr>
            <a:r>
              <a:rPr lang="en-US" altLang="en-US" sz="4000" b="1">
                <a:solidFill>
                  <a:srgbClr val="660033"/>
                </a:solidFill>
              </a:rPr>
              <a:t>Process Change Made</a:t>
            </a:r>
          </a:p>
          <a:p>
            <a:pPr lvl="1">
              <a:spcAft>
                <a:spcPct val="20000"/>
              </a:spcAft>
            </a:pPr>
            <a:r>
              <a:rPr lang="en-US" altLang="en-US" sz="3000" b="1"/>
              <a:t>Employer switched to a welding rod containing no beryllium</a:t>
            </a:r>
          </a:p>
          <a:p>
            <a:pPr>
              <a:spcBef>
                <a:spcPct val="35000"/>
              </a:spcBef>
              <a:spcAft>
                <a:spcPct val="35000"/>
              </a:spcAft>
            </a:pPr>
            <a:r>
              <a:rPr lang="en-US" altLang="en-US" sz="3400" b="1">
                <a:solidFill>
                  <a:srgbClr val="660033"/>
                </a:solidFill>
              </a:rPr>
              <a:t>Sampling repeated, negative</a:t>
            </a:r>
          </a:p>
          <a:p>
            <a:pPr>
              <a:spcBef>
                <a:spcPct val="35000"/>
              </a:spcBef>
              <a:spcAft>
                <a:spcPct val="35000"/>
              </a:spcAft>
            </a:pPr>
            <a:endParaRPr lang="en-US" altLang="en-US" sz="3600" b="1">
              <a:solidFill>
                <a:srgbClr val="660033"/>
              </a:solidFill>
            </a:endParaRPr>
          </a:p>
        </p:txBody>
      </p:sp>
    </p:spTree>
    <p:extLst>
      <p:ext uri="{BB962C8B-B14F-4D97-AF65-F5344CB8AC3E}">
        <p14:creationId xmlns:p14="http://schemas.microsoft.com/office/powerpoint/2010/main" val="34757965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6">
            <a:extLst>
              <a:ext uri="{FF2B5EF4-FFF2-40B4-BE49-F238E27FC236}">
                <a16:creationId xmlns:a16="http://schemas.microsoft.com/office/drawing/2014/main" id="{DCD77023-7AA1-27BA-E726-29C1C6061904}"/>
              </a:ext>
            </a:extLst>
          </p:cNvPr>
          <p:cNvSpPr>
            <a:spLocks noGrp="1"/>
          </p:cNvSpPr>
          <p:nvPr>
            <p:ph type="sldNum" sz="quarter" idx="12"/>
          </p:nvPr>
        </p:nvSpPr>
        <p:spPr/>
        <p:txBody>
          <a:bodyPr/>
          <a:lstStyle/>
          <a:p>
            <a:r>
              <a:rPr lang="en-US" altLang="en-US"/>
              <a:t>Piercy - OSHA - AIHce – 2004 : </a:t>
            </a:r>
            <a:fld id="{98760387-89D6-4DCB-BA72-CE181B3520BE}" type="slidenum">
              <a:rPr lang="en-US" altLang="en-US"/>
              <a:pPr/>
              <a:t>77</a:t>
            </a:fld>
            <a:r>
              <a:rPr lang="en-US" altLang="en-US" sz="1400"/>
              <a:t> </a:t>
            </a:r>
          </a:p>
        </p:txBody>
      </p:sp>
      <p:sp>
        <p:nvSpPr>
          <p:cNvPr id="56322" name="Rectangle 2">
            <a:extLst>
              <a:ext uri="{FF2B5EF4-FFF2-40B4-BE49-F238E27FC236}">
                <a16:creationId xmlns:a16="http://schemas.microsoft.com/office/drawing/2014/main" id="{92D8D149-8BA0-088D-C972-8272EF100A26}"/>
              </a:ext>
            </a:extLst>
          </p:cNvPr>
          <p:cNvSpPr>
            <a:spLocks noGrp="1" noChangeArrowheads="1"/>
          </p:cNvSpPr>
          <p:nvPr>
            <p:ph type="title"/>
          </p:nvPr>
        </p:nvSpPr>
        <p:spPr/>
        <p:txBody>
          <a:bodyPr/>
          <a:lstStyle/>
          <a:p>
            <a:r>
              <a:rPr lang="en-US" altLang="en-US"/>
              <a:t>Follow-Up</a:t>
            </a:r>
          </a:p>
        </p:txBody>
      </p:sp>
      <p:graphicFrame>
        <p:nvGraphicFramePr>
          <p:cNvPr id="56530" name="Group 210">
            <a:extLst>
              <a:ext uri="{FF2B5EF4-FFF2-40B4-BE49-F238E27FC236}">
                <a16:creationId xmlns:a16="http://schemas.microsoft.com/office/drawing/2014/main" id="{2D6007BB-F013-845C-4102-7C4333DC8BB9}"/>
              </a:ext>
            </a:extLst>
          </p:cNvPr>
          <p:cNvGraphicFramePr>
            <a:graphicFrameLocks noGrp="1"/>
          </p:cNvGraphicFramePr>
          <p:nvPr>
            <p:ph sz="half" idx="2"/>
            <p:extLst>
              <p:ext uri="{D42A27DB-BD31-4B8C-83A1-F6EECF244321}">
                <p14:modId xmlns:p14="http://schemas.microsoft.com/office/powerpoint/2010/main" val="2693227838"/>
              </p:ext>
            </p:extLst>
          </p:nvPr>
        </p:nvGraphicFramePr>
        <p:xfrm>
          <a:off x="2057400" y="1447800"/>
          <a:ext cx="7924800" cy="4495801"/>
        </p:xfrm>
        <a:graphic>
          <a:graphicData uri="http://schemas.openxmlformats.org/drawingml/2006/table">
            <a:tbl>
              <a:tblPr/>
              <a:tblGrid>
                <a:gridCol w="2108200">
                  <a:extLst>
                    <a:ext uri="{9D8B030D-6E8A-4147-A177-3AD203B41FA5}">
                      <a16:colId xmlns:a16="http://schemas.microsoft.com/office/drawing/2014/main" val="3840392062"/>
                    </a:ext>
                  </a:extLst>
                </a:gridCol>
                <a:gridCol w="1687513">
                  <a:extLst>
                    <a:ext uri="{9D8B030D-6E8A-4147-A177-3AD203B41FA5}">
                      <a16:colId xmlns:a16="http://schemas.microsoft.com/office/drawing/2014/main" val="2794569000"/>
                    </a:ext>
                  </a:extLst>
                </a:gridCol>
                <a:gridCol w="1889125">
                  <a:extLst>
                    <a:ext uri="{9D8B030D-6E8A-4147-A177-3AD203B41FA5}">
                      <a16:colId xmlns:a16="http://schemas.microsoft.com/office/drawing/2014/main" val="843021051"/>
                    </a:ext>
                  </a:extLst>
                </a:gridCol>
                <a:gridCol w="2239962">
                  <a:extLst>
                    <a:ext uri="{9D8B030D-6E8A-4147-A177-3AD203B41FA5}">
                      <a16:colId xmlns:a16="http://schemas.microsoft.com/office/drawing/2014/main" val="2716805585"/>
                    </a:ext>
                  </a:extLst>
                </a:gridCol>
              </a:tblGrid>
              <a:tr h="581025">
                <a:tc rowSpan="3">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rgbClr val="000099"/>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660033"/>
                      </a:solidFill>
                      <a:prstDash val="solid"/>
                      <a:round/>
                      <a:headEnd type="none" w="med" len="med"/>
                      <a:tailEnd type="none" w="med" len="med"/>
                    </a:lnB>
                    <a:lnTlToBr>
                      <a:noFill/>
                    </a:lnTlToBr>
                    <a:lnBlToTr>
                      <a:noFill/>
                    </a:lnBlToTr>
                    <a:noFill/>
                  </a:tcPr>
                </a:tc>
                <a:tc gridSpan="3">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660033"/>
                          </a:solidFill>
                          <a:effectLst/>
                          <a:latin typeface="Arial" panose="020B0604020202020204" pitchFamily="34" charset="0"/>
                        </a:rPr>
                        <a:t>Ceiling Sample Results in ug/m</a:t>
                      </a:r>
                      <a:r>
                        <a:rPr kumimoji="0" lang="en-US" altLang="en-US" sz="2800" b="1" i="0" u="none" strike="noStrike" cap="none" normalizeH="0" baseline="30000">
                          <a:ln>
                            <a:noFill/>
                          </a:ln>
                          <a:solidFill>
                            <a:srgbClr val="660033"/>
                          </a:solidFill>
                          <a:effectLst/>
                          <a:latin typeface="Arial" panose="020B0604020202020204" pitchFamily="34" charset="0"/>
                        </a:rPr>
                        <a:t>3</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3290140"/>
                  </a:ext>
                </a:extLst>
              </a:tr>
              <a:tr h="581025">
                <a:tc vMerge="1">
                  <a:txBody>
                    <a:bodyPr/>
                    <a:lstStyle/>
                    <a:p>
                      <a:endParaRPr lang="en-US"/>
                    </a:p>
                  </a:txBody>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660033"/>
                          </a:solidFill>
                          <a:effectLst/>
                          <a:latin typeface="Arial" panose="020B0604020202020204" pitchFamily="34" charset="0"/>
                        </a:rPr>
                        <a:t>OSHA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000099"/>
                          </a:solidFill>
                          <a:effectLst/>
                          <a:latin typeface="Arial" panose="020B0604020202020204" pitchFamily="34" charset="0"/>
                        </a:rPr>
                        <a:t>State Consultation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2473333962"/>
                  </a:ext>
                </a:extLst>
              </a:tr>
              <a:tr h="831850">
                <a:tc vMerge="1">
                  <a:txBody>
                    <a:bodyPr/>
                    <a:lstStyle/>
                    <a:p>
                      <a:endParaRPr lang="en-US"/>
                    </a:p>
                  </a:txBody>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660033"/>
                          </a:solidFill>
                          <a:effectLst/>
                          <a:latin typeface="Arial" panose="020B0604020202020204" pitchFamily="34" charset="0"/>
                        </a:rPr>
                        <a:t>03-07-01</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660033"/>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000099"/>
                          </a:solidFill>
                          <a:effectLst/>
                          <a:latin typeface="Arial" panose="020B0604020202020204" pitchFamily="34" charset="0"/>
                        </a:rPr>
                        <a:t>07-19-01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660033"/>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000099"/>
                          </a:solidFill>
                          <a:effectLst/>
                          <a:latin typeface="Arial" panose="020B0604020202020204" pitchFamily="34" charset="0"/>
                        </a:rPr>
                        <a:t>08-23-01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6600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4764709"/>
                  </a:ext>
                </a:extLst>
              </a:tr>
              <a:tr h="835025">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Employee 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66003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660033"/>
                          </a:solidFill>
                          <a:effectLst/>
                          <a:latin typeface="Arial" panose="020B0604020202020204" pitchFamily="34" charset="0"/>
                        </a:rPr>
                        <a:t>5.6</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66003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000099"/>
                          </a:solidFill>
                          <a:effectLst/>
                          <a:latin typeface="Arial" panose="020B0604020202020204" pitchFamily="34" charset="0"/>
                        </a:rPr>
                        <a:t>4.3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66003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000099"/>
                          </a:solidFill>
                          <a:effectLst/>
                          <a:latin typeface="Arial" panose="020B0604020202020204" pitchFamily="34" charset="0"/>
                        </a:rPr>
                        <a:t>&lt; 0.4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66003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7524633"/>
                  </a:ext>
                </a:extLst>
              </a:tr>
              <a:tr h="833438">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Employee 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660033"/>
                          </a:solidFill>
                          <a:effectLst/>
                          <a:latin typeface="Arial" panose="020B0604020202020204" pitchFamily="34" charset="0"/>
                        </a:rPr>
                        <a:t>2.6</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000099"/>
                          </a:solidFill>
                          <a:effectLst/>
                          <a:latin typeface="Arial" panose="020B0604020202020204" pitchFamily="34" charset="0"/>
                        </a:rPr>
                        <a:t>5.6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000099"/>
                          </a:solidFill>
                          <a:effectLst/>
                          <a:latin typeface="Arial" panose="020B0604020202020204" pitchFamily="34" charset="0"/>
                        </a:rPr>
                        <a:t>&lt; 0.3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23408288"/>
                  </a:ext>
                </a:extLst>
              </a:tr>
              <a:tr h="833438">
                <a:tc>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rgbClr val="000099"/>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lgn="l">
                        <a:spcBef>
                          <a:spcPct val="20000"/>
                        </a:spcBef>
                        <a:defRPr sz="2800">
                          <a:solidFill>
                            <a:srgbClr val="000099"/>
                          </a:solidFill>
                          <a:latin typeface="Arial" panose="020B0604020202020204" pitchFamily="34" charset="0"/>
                        </a:defRPr>
                      </a:lvl1pPr>
                      <a:lvl2pPr algn="l">
                        <a:spcBef>
                          <a:spcPct val="20000"/>
                        </a:spcBef>
                        <a:defRPr sz="2400">
                          <a:solidFill>
                            <a:srgbClr val="000099"/>
                          </a:solidFill>
                          <a:latin typeface="Arial" panose="020B0604020202020204" pitchFamily="34" charset="0"/>
                        </a:defRPr>
                      </a:lvl2pPr>
                      <a:lvl3pPr algn="l">
                        <a:spcBef>
                          <a:spcPct val="20000"/>
                        </a:spcBef>
                        <a:defRPr sz="2000">
                          <a:solidFill>
                            <a:srgbClr val="000099"/>
                          </a:solidFill>
                          <a:latin typeface="Arial" panose="020B0604020202020204" pitchFamily="34" charset="0"/>
                        </a:defRPr>
                      </a:lvl3pPr>
                      <a:lvl4pPr algn="l">
                        <a:spcBef>
                          <a:spcPct val="20000"/>
                        </a:spcBef>
                        <a:defRPr>
                          <a:solidFill>
                            <a:srgbClr val="000099"/>
                          </a:solidFill>
                          <a:latin typeface="Arial" panose="020B0604020202020204" pitchFamily="34" charset="0"/>
                        </a:defRPr>
                      </a:lvl4pPr>
                      <a:lvl5pPr algn="l">
                        <a:spcBef>
                          <a:spcPct val="20000"/>
                        </a:spcBef>
                        <a:defRPr>
                          <a:solidFill>
                            <a:srgbClr val="000099"/>
                          </a:solidFill>
                          <a:latin typeface="Arial" panose="020B0604020202020204" pitchFamily="34" charset="0"/>
                        </a:defRPr>
                      </a:lvl5pPr>
                      <a:lvl6pPr fontAlgn="base">
                        <a:spcBef>
                          <a:spcPct val="20000"/>
                        </a:spcBef>
                        <a:spcAft>
                          <a:spcPct val="0"/>
                        </a:spcAft>
                        <a:defRPr>
                          <a:solidFill>
                            <a:srgbClr val="000099"/>
                          </a:solidFill>
                          <a:latin typeface="Arial" panose="020B0604020202020204" pitchFamily="34" charset="0"/>
                        </a:defRPr>
                      </a:lvl6pPr>
                      <a:lvl7pPr fontAlgn="base">
                        <a:spcBef>
                          <a:spcPct val="20000"/>
                        </a:spcBef>
                        <a:spcAft>
                          <a:spcPct val="0"/>
                        </a:spcAft>
                        <a:defRPr>
                          <a:solidFill>
                            <a:srgbClr val="000099"/>
                          </a:solidFill>
                          <a:latin typeface="Arial" panose="020B0604020202020204" pitchFamily="34" charset="0"/>
                        </a:defRPr>
                      </a:lvl7pPr>
                      <a:lvl8pPr fontAlgn="base">
                        <a:spcBef>
                          <a:spcPct val="20000"/>
                        </a:spcBef>
                        <a:spcAft>
                          <a:spcPct val="0"/>
                        </a:spcAft>
                        <a:defRPr>
                          <a:solidFill>
                            <a:srgbClr val="000099"/>
                          </a:solidFill>
                          <a:latin typeface="Arial" panose="020B0604020202020204" pitchFamily="34" charset="0"/>
                        </a:defRPr>
                      </a:lvl8pPr>
                      <a:lvl9pPr fontAlgn="base">
                        <a:spcBef>
                          <a:spcPct val="20000"/>
                        </a:spcBef>
                        <a:spcAft>
                          <a:spcPct val="0"/>
                        </a:spcAft>
                        <a:defRPr>
                          <a:solidFill>
                            <a:srgbClr val="000099"/>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99"/>
                          </a:solidFill>
                          <a:effectLst/>
                          <a:latin typeface="Arial" panose="020B0604020202020204" pitchFamily="34" charset="0"/>
                        </a:rPr>
                        <a:t>OSHA Ceiling Limit** = 2.0</a:t>
                      </a:r>
                      <a:endParaRPr kumimoji="0" lang="en-US" altLang="en-US" sz="2800" b="1" i="0" u="none" strike="noStrike" cap="none" normalizeH="0" baseline="30000" dirty="0">
                        <a:ln>
                          <a:noFill/>
                        </a:ln>
                        <a:solidFill>
                          <a:srgbClr val="660033"/>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9336085"/>
                  </a:ext>
                </a:extLst>
              </a:tr>
            </a:tbl>
          </a:graphicData>
        </a:graphic>
      </p:graphicFrame>
    </p:spTree>
    <p:extLst>
      <p:ext uri="{BB962C8B-B14F-4D97-AF65-F5344CB8AC3E}">
        <p14:creationId xmlns:p14="http://schemas.microsoft.com/office/powerpoint/2010/main" val="4212978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838200" y="365127"/>
            <a:ext cx="10515600"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377">
              <a:lnSpc>
                <a:spcPct val="90000"/>
              </a:lnSpc>
              <a:spcBef>
                <a:spcPct val="0"/>
              </a:spcBef>
              <a:spcAft>
                <a:spcPts val="600"/>
              </a:spcAft>
              <a:buNone/>
            </a:pPr>
            <a:r>
              <a:rPr lang="en-US" altLang="en-US" sz="4400" b="1" i="0" kern="1200" dirty="0">
                <a:solidFill>
                  <a:schemeClr val="tx2"/>
                </a:solidFill>
                <a:ea typeface="+mj-ea"/>
                <a:cs typeface="Calibri" panose="020F0502020204030204" pitchFamily="34" charset="0"/>
              </a:rPr>
              <a:t>www.iup.edu/pa-oshaconsultation</a:t>
            </a:r>
          </a:p>
        </p:txBody>
      </p:sp>
      <p:pic>
        <p:nvPicPr>
          <p:cNvPr id="5" name="Picture 4">
            <a:extLst>
              <a:ext uri="{FF2B5EF4-FFF2-40B4-BE49-F238E27FC236}">
                <a16:creationId xmlns:a16="http://schemas.microsoft.com/office/drawing/2014/main" id="{D316FD53-05B2-491D-B2CA-C7B4B599CEC5}"/>
              </a:ext>
            </a:extLst>
          </p:cNvPr>
          <p:cNvPicPr>
            <a:picLocks noChangeAspect="1"/>
          </p:cNvPicPr>
          <p:nvPr/>
        </p:nvPicPr>
        <p:blipFill rotWithShape="1">
          <a:blip r:embed="rId2"/>
          <a:srcRect t="2096" b="14309"/>
          <a:stretch/>
        </p:blipFill>
        <p:spPr>
          <a:xfrm>
            <a:off x="838200" y="1825625"/>
            <a:ext cx="10515600" cy="4351338"/>
          </a:xfrm>
          <a:prstGeom prst="rect">
            <a:avLst/>
          </a:prstGeom>
          <a:noFill/>
        </p:spPr>
      </p:pic>
      <p:sp>
        <p:nvSpPr>
          <p:cNvPr id="7" name="TextBox 6">
            <a:extLst>
              <a:ext uri="{FF2B5EF4-FFF2-40B4-BE49-F238E27FC236}">
                <a16:creationId xmlns:a16="http://schemas.microsoft.com/office/drawing/2014/main" id="{044AA566-36E9-4957-832F-47BC7AE54C6E}"/>
              </a:ext>
            </a:extLst>
          </p:cNvPr>
          <p:cNvSpPr txBox="1"/>
          <p:nvPr/>
        </p:nvSpPr>
        <p:spPr>
          <a:xfrm>
            <a:off x="9040632" y="6308207"/>
            <a:ext cx="2528515" cy="276999"/>
          </a:xfrm>
          <a:prstGeom prst="rect">
            <a:avLst/>
          </a:prstGeom>
          <a:noFill/>
        </p:spPr>
        <p:txBody>
          <a:bodyPr wrap="square">
            <a:spAutoFit/>
          </a:bodyPr>
          <a:lstStyle/>
          <a:p>
            <a:pPr>
              <a:spcBef>
                <a:spcPct val="0"/>
              </a:spcBef>
              <a:buFontTx/>
              <a:buNone/>
            </a:pPr>
            <a:r>
              <a:rPr lang="en-US" altLang="en-US" sz="1200" b="1" dirty="0">
                <a:solidFill>
                  <a:srgbClr val="B40000"/>
                </a:solidFill>
                <a:latin typeface="Calibri" panose="020F0502020204030204" pitchFamily="34" charset="0"/>
                <a:cs typeface="Calibri" panose="020F0502020204030204" pitchFamily="34" charset="0"/>
              </a:rPr>
              <a:t>www.iup.edu/pa-oshaconsultation</a:t>
            </a:r>
          </a:p>
        </p:txBody>
      </p:sp>
    </p:spTree>
    <p:extLst>
      <p:ext uri="{BB962C8B-B14F-4D97-AF65-F5344CB8AC3E}">
        <p14:creationId xmlns:p14="http://schemas.microsoft.com/office/powerpoint/2010/main" val="1597866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Contact us</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656999"/>
            <a:ext cx="10515600" cy="4344785"/>
          </a:xfrm>
        </p:spPr>
        <p:txBody>
          <a:bodyPr>
            <a:normAutofit/>
          </a:bodyPr>
          <a:lstStyle/>
          <a:p>
            <a:pPr marL="0" indent="0" algn="ctr">
              <a:lnSpc>
                <a:spcPct val="110000"/>
              </a:lnSpc>
              <a:spcBef>
                <a:spcPts val="600"/>
              </a:spcBef>
              <a:spcAft>
                <a:spcPts val="600"/>
              </a:spcAft>
              <a:buNone/>
            </a:pPr>
            <a:r>
              <a:rPr lang="en-US" altLang="en-US" sz="2400" dirty="0"/>
              <a:t>Daniel Larson </a:t>
            </a:r>
          </a:p>
          <a:p>
            <a:pPr marL="0" indent="0" algn="ctr">
              <a:lnSpc>
                <a:spcPct val="110000"/>
              </a:lnSpc>
              <a:spcBef>
                <a:spcPts val="600"/>
              </a:spcBef>
              <a:spcAft>
                <a:spcPts val="600"/>
              </a:spcAft>
              <a:buNone/>
            </a:pPr>
            <a:r>
              <a:rPr lang="en-US" altLang="en-US" sz="2400" dirty="0"/>
              <a:t>dlarson@iup.edu</a:t>
            </a:r>
          </a:p>
          <a:p>
            <a:pPr marL="0" indent="0">
              <a:buNone/>
            </a:pPr>
            <a:endParaRPr lang="en-US" altLang="en-US" sz="2400" dirty="0"/>
          </a:p>
          <a:p>
            <a:r>
              <a:rPr lang="en-US" altLang="en-US" sz="1800" dirty="0"/>
              <a:t>Pennsylvania OSHA Consultation Office</a:t>
            </a:r>
          </a:p>
          <a:p>
            <a:r>
              <a:rPr lang="en-US" altLang="en-US" sz="1800" dirty="0"/>
              <a:t>Phone: 800-382-1241</a:t>
            </a:r>
          </a:p>
          <a:p>
            <a:r>
              <a:rPr lang="en-US" altLang="en-US" sz="1800" dirty="0"/>
              <a:t>Website: </a:t>
            </a:r>
            <a:r>
              <a:rPr lang="en-US" altLang="en-US" sz="18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1800" dirty="0">
              <a:solidFill>
                <a:srgbClr val="0070C0"/>
              </a:solidFill>
            </a:endParaRPr>
          </a:p>
          <a:p>
            <a:r>
              <a:rPr lang="en-US" altLang="en-US" sz="1800" dirty="0"/>
              <a:t>Facebook: </a:t>
            </a:r>
            <a:r>
              <a:rPr lang="en-US" altLang="en-US" sz="1800" dirty="0">
                <a:solidFill>
                  <a:srgbClr val="0070C0"/>
                </a:solidFill>
                <a:hlinkClick r:id="rId3">
                  <a:extLst>
                    <a:ext uri="{A12FA001-AC4F-418D-AE19-62706E023703}">
                      <ahyp:hlinkClr xmlns:ahyp="http://schemas.microsoft.com/office/drawing/2018/hyperlinkcolor" val="tx"/>
                    </a:ext>
                  </a:extLst>
                </a:hlinkClick>
              </a:rPr>
              <a:t>https://www.facebook.com/Pennsylvania-OSHA-Consultation-Program-548810235234647/</a:t>
            </a:r>
            <a:endParaRPr lang="en-US" altLang="en-US" sz="1800" dirty="0">
              <a:solidFill>
                <a:srgbClr val="0070C0"/>
              </a:solidFill>
            </a:endParaRPr>
          </a:p>
          <a:p>
            <a:r>
              <a:rPr lang="en-US" altLang="en-US" sz="1800" dirty="0"/>
              <a:t>Twitter: </a:t>
            </a:r>
            <a:r>
              <a:rPr lang="en-US" altLang="en-US" sz="1800" dirty="0">
                <a:solidFill>
                  <a:srgbClr val="0070C0"/>
                </a:solidFill>
                <a:hlinkClick r:id="rId4">
                  <a:extLst>
                    <a:ext uri="{A12FA001-AC4F-418D-AE19-62706E023703}">
                      <ahyp:hlinkClr xmlns:ahyp="http://schemas.microsoft.com/office/drawing/2018/hyperlinkcolor" val="tx"/>
                    </a:ext>
                  </a:extLst>
                </a:hlinkClick>
              </a:rPr>
              <a:t>https://twitter.com/search?q=PA%20OSHA%20Consultation&amp;src=savs</a:t>
            </a:r>
            <a:endParaRPr lang="en-US" altLang="en-US" sz="18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347383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C305EDE-8701-AF58-A3B4-ED4D17643F40}"/>
              </a:ext>
            </a:extLst>
          </p:cNvPr>
          <p:cNvSpPr>
            <a:spLocks noGrp="1"/>
          </p:cNvSpPr>
          <p:nvPr>
            <p:ph type="ctrTitle"/>
          </p:nvPr>
        </p:nvSpPr>
        <p:spPr/>
        <p:txBody>
          <a:bodyPr/>
          <a:lstStyle/>
          <a:p>
            <a:pPr eaLnBrk="1" hangingPunct="1"/>
            <a:r>
              <a:rPr lang="en-US" altLang="en-US"/>
              <a:t>Health Effects of Beryllium</a:t>
            </a:r>
          </a:p>
        </p:txBody>
      </p:sp>
    </p:spTree>
    <p:custDataLst>
      <p:tags r:id="rId1"/>
    </p:custDataLst>
    <p:extLst>
      <p:ext uri="{BB962C8B-B14F-4D97-AF65-F5344CB8AC3E}">
        <p14:creationId xmlns:p14="http://schemas.microsoft.com/office/powerpoint/2010/main" val="42938640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Thank You</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812175"/>
            <a:ext cx="10515600" cy="4344785"/>
          </a:xfrm>
        </p:spPr>
        <p:txBody>
          <a:bodyPr>
            <a:normAutofit/>
          </a:bodyPr>
          <a:lstStyle/>
          <a:p>
            <a:pPr algn="ctr">
              <a:buFontTx/>
              <a:buNone/>
              <a:defRPr/>
            </a:pPr>
            <a:r>
              <a:rPr lang="en-US" altLang="en-US" sz="2400" b="1" dirty="0"/>
              <a:t>Upcoming Webinar:</a:t>
            </a:r>
          </a:p>
          <a:p>
            <a:pPr algn="ctr">
              <a:buFontTx/>
              <a:buNone/>
              <a:defRPr/>
            </a:pPr>
            <a:r>
              <a:rPr lang="en-US" altLang="en-US" sz="2400" u="sng" dirty="0">
                <a:solidFill>
                  <a:srgbClr val="9E0000"/>
                </a:solidFill>
              </a:rPr>
              <a:t>Common But Often Unrecognized Electrical Hazards in </a:t>
            </a:r>
            <a:r>
              <a:rPr lang="en-US" altLang="en-US" sz="2400" u="sng">
                <a:solidFill>
                  <a:srgbClr val="9E0000"/>
                </a:solidFill>
              </a:rPr>
              <a:t>the Workplace </a:t>
            </a:r>
            <a:endParaRPr lang="en-US" altLang="en-US" sz="2400" u="sng" dirty="0">
              <a:solidFill>
                <a:srgbClr val="9E0000"/>
              </a:solidFill>
            </a:endParaRPr>
          </a:p>
          <a:p>
            <a:pPr algn="ctr">
              <a:buFontTx/>
              <a:buNone/>
              <a:defRPr/>
            </a:pPr>
            <a:r>
              <a:rPr lang="en-US" altLang="en-US" sz="2400" dirty="0">
                <a:solidFill>
                  <a:srgbClr val="9E0000"/>
                </a:solidFill>
              </a:rPr>
              <a:t>TBD @ 10:30am</a:t>
            </a:r>
          </a:p>
          <a:p>
            <a:pPr algn="ctr">
              <a:buFontTx/>
              <a:buNone/>
              <a:defRPr/>
            </a:pPr>
            <a:endParaRPr lang="en-US" altLang="en-US" sz="2400" dirty="0"/>
          </a:p>
          <a:p>
            <a:pPr algn="ctr">
              <a:buFontTx/>
              <a:buNone/>
              <a:defRPr/>
            </a:pPr>
            <a:r>
              <a:rPr lang="en-US" altLang="en-US" sz="2400" b="1" dirty="0"/>
              <a:t>Pennsylvania OSHA Consultation Office</a:t>
            </a:r>
          </a:p>
          <a:p>
            <a:pPr algn="ctr">
              <a:buFontTx/>
              <a:buNone/>
              <a:defRPr/>
            </a:pPr>
            <a:r>
              <a:rPr lang="en-US" altLang="en-US" sz="2400" dirty="0"/>
              <a:t>Phone: 800-382-1241 or 724-357-4095</a:t>
            </a:r>
          </a:p>
          <a:p>
            <a:pPr algn="ctr">
              <a:buFontTx/>
              <a:buNone/>
              <a:defRPr/>
            </a:pPr>
            <a:r>
              <a:rPr lang="en-US" altLang="en-US" sz="2400" dirty="0"/>
              <a:t>Website</a:t>
            </a:r>
            <a:r>
              <a:rPr lang="en-US" altLang="en-US" sz="2400" b="1" dirty="0"/>
              <a:t>: </a:t>
            </a:r>
            <a:r>
              <a:rPr lang="en-US" altLang="en-US" sz="24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10053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6">
            <a:extLst>
              <a:ext uri="{FF2B5EF4-FFF2-40B4-BE49-F238E27FC236}">
                <a16:creationId xmlns:a16="http://schemas.microsoft.com/office/drawing/2014/main" id="{5DB82CF8-3AD8-E490-A97B-22792145B3E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E824763-327B-44DA-826B-8916AE96B25B}" type="slidenum">
              <a:rPr lang="en-US" altLang="en-US">
                <a:latin typeface="Tahoma" panose="020B0604030504040204" pitchFamily="34" charset="0"/>
              </a:rPr>
              <a:pPr/>
              <a:t>9</a:t>
            </a:fld>
            <a:endParaRPr lang="en-US" altLang="en-US">
              <a:latin typeface="Tahoma" panose="020B0604030504040204" pitchFamily="34" charset="0"/>
            </a:endParaRPr>
          </a:p>
        </p:txBody>
      </p:sp>
      <p:sp>
        <p:nvSpPr>
          <p:cNvPr id="1028" name="Rectangle 2">
            <a:extLst>
              <a:ext uri="{FF2B5EF4-FFF2-40B4-BE49-F238E27FC236}">
                <a16:creationId xmlns:a16="http://schemas.microsoft.com/office/drawing/2014/main" id="{47DC9412-F03F-A6F6-8234-C3285AD3BF12}"/>
              </a:ext>
            </a:extLst>
          </p:cNvPr>
          <p:cNvSpPr>
            <a:spLocks noGrp="1" noChangeArrowheads="1"/>
          </p:cNvSpPr>
          <p:nvPr>
            <p:ph type="title" idx="4294967295"/>
          </p:nvPr>
        </p:nvSpPr>
        <p:spPr>
          <a:xfrm>
            <a:off x="1828800" y="228600"/>
            <a:ext cx="8229600" cy="1143000"/>
          </a:xfrm>
        </p:spPr>
        <p:txBody>
          <a:bodyPr/>
          <a:lstStyle/>
          <a:p>
            <a:pPr eaLnBrk="1" hangingPunct="1"/>
            <a:r>
              <a:rPr lang="en-US" altLang="en-US" sz="4000">
                <a:solidFill>
                  <a:srgbClr val="22228B"/>
                </a:solidFill>
              </a:rPr>
              <a:t>Health Effects of Beryllium</a:t>
            </a:r>
          </a:p>
        </p:txBody>
      </p:sp>
      <p:graphicFrame>
        <p:nvGraphicFramePr>
          <p:cNvPr id="1026" name="Object 3">
            <a:extLst>
              <a:ext uri="{FF2B5EF4-FFF2-40B4-BE49-F238E27FC236}">
                <a16:creationId xmlns:a16="http://schemas.microsoft.com/office/drawing/2014/main" id="{9EF54856-A04A-AD94-A2AA-2DB5E9E4D80C}"/>
              </a:ext>
            </a:extLst>
          </p:cNvPr>
          <p:cNvGraphicFramePr>
            <a:graphicFrameLocks noGrp="1" noChangeAspect="1"/>
          </p:cNvGraphicFramePr>
          <p:nvPr>
            <p:ph type="body" sz="half" idx="4294967295"/>
          </p:nvPr>
        </p:nvGraphicFramePr>
        <p:xfrm>
          <a:off x="2057400" y="1828800"/>
          <a:ext cx="5334000" cy="4267200"/>
        </p:xfrm>
        <a:graphic>
          <a:graphicData uri="http://schemas.openxmlformats.org/presentationml/2006/ole">
            <mc:AlternateContent xmlns:mc="http://schemas.openxmlformats.org/markup-compatibility/2006">
              <mc:Choice xmlns:v="urn:schemas-microsoft-com:vml" Requires="v">
                <p:oleObj name="Photo Editor Photo" r:id="rId4" imgW="10278910" imgH="6744641" progId="">
                  <p:embed/>
                </p:oleObj>
              </mc:Choice>
              <mc:Fallback>
                <p:oleObj name="Photo Editor Photo" r:id="rId4" imgW="10278910" imgH="6744641" progId="">
                  <p:embed/>
                  <p:pic>
                    <p:nvPicPr>
                      <p:cNvPr id="1026" name="Object 3">
                        <a:extLst>
                          <a:ext uri="{FF2B5EF4-FFF2-40B4-BE49-F238E27FC236}">
                            <a16:creationId xmlns:a16="http://schemas.microsoft.com/office/drawing/2014/main" id="{9EF54856-A04A-AD94-A2AA-2DB5E9E4D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828800"/>
                        <a:ext cx="533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10">
            <a:extLst>
              <a:ext uri="{FF2B5EF4-FFF2-40B4-BE49-F238E27FC236}">
                <a16:creationId xmlns:a16="http://schemas.microsoft.com/office/drawing/2014/main" id="{7A354D11-DD9C-85C4-D140-ACB4C32AC95B}"/>
              </a:ext>
            </a:extLst>
          </p:cNvPr>
          <p:cNvSpPr>
            <a:spLocks noGrp="1" noChangeArrowheads="1"/>
          </p:cNvSpPr>
          <p:nvPr>
            <p:ph type="body" sz="half" idx="4294967295"/>
          </p:nvPr>
        </p:nvSpPr>
        <p:spPr>
          <a:xfrm>
            <a:off x="6477000" y="1752600"/>
            <a:ext cx="4191000" cy="4800600"/>
          </a:xfrm>
        </p:spPr>
        <p:txBody>
          <a:bodyPr/>
          <a:lstStyle/>
          <a:p>
            <a:pPr eaLnBrk="1" hangingPunct="1">
              <a:lnSpc>
                <a:spcPct val="90000"/>
              </a:lnSpc>
            </a:pPr>
            <a:r>
              <a:rPr lang="en-US" altLang="en-US" sz="2400" b="1">
                <a:cs typeface="Tahoma" panose="020B0604030504040204" pitchFamily="34" charset="0"/>
              </a:rPr>
              <a:t>Lungs</a:t>
            </a:r>
          </a:p>
          <a:p>
            <a:pPr lvl="1" eaLnBrk="1" hangingPunct="1">
              <a:lnSpc>
                <a:spcPct val="90000"/>
              </a:lnSpc>
            </a:pPr>
            <a:r>
              <a:rPr lang="en-US" altLang="en-US" sz="2400">
                <a:cs typeface="Tahoma" panose="020B0604030504040204" pitchFamily="34" charset="0"/>
              </a:rPr>
              <a:t>Acute beryllium disease</a:t>
            </a:r>
          </a:p>
          <a:p>
            <a:pPr lvl="1" eaLnBrk="1" hangingPunct="1">
              <a:lnSpc>
                <a:spcPct val="90000"/>
              </a:lnSpc>
            </a:pPr>
            <a:r>
              <a:rPr lang="en-US" altLang="en-US" sz="2400">
                <a:cs typeface="Tahoma" panose="020B0604030504040204" pitchFamily="34" charset="0"/>
              </a:rPr>
              <a:t>Lung cancer</a:t>
            </a:r>
          </a:p>
          <a:p>
            <a:pPr lvl="1" eaLnBrk="1" hangingPunct="1">
              <a:lnSpc>
                <a:spcPct val="90000"/>
              </a:lnSpc>
            </a:pPr>
            <a:r>
              <a:rPr lang="en-US" altLang="en-US" sz="2400" b="1">
                <a:solidFill>
                  <a:srgbClr val="FF3300"/>
                </a:solidFill>
                <a:cs typeface="Tahoma" panose="020B0604030504040204" pitchFamily="34" charset="0"/>
              </a:rPr>
              <a:t>Beryllium sensitization (BeS)</a:t>
            </a:r>
          </a:p>
          <a:p>
            <a:pPr lvl="1" eaLnBrk="1" hangingPunct="1">
              <a:lnSpc>
                <a:spcPct val="90000"/>
              </a:lnSpc>
            </a:pPr>
            <a:r>
              <a:rPr lang="en-US" altLang="en-US" sz="2400" b="1">
                <a:solidFill>
                  <a:srgbClr val="FF3300"/>
                </a:solidFill>
                <a:cs typeface="Tahoma" panose="020B0604030504040204" pitchFamily="34" charset="0"/>
              </a:rPr>
              <a:t>Chronic beryllium disease (CBD)</a:t>
            </a:r>
          </a:p>
          <a:p>
            <a:pPr eaLnBrk="1" hangingPunct="1">
              <a:lnSpc>
                <a:spcPct val="90000"/>
              </a:lnSpc>
            </a:pPr>
            <a:r>
              <a:rPr lang="en-US" altLang="en-US" sz="2400" b="1">
                <a:cs typeface="Tahoma" panose="020B0604030504040204" pitchFamily="34" charset="0"/>
              </a:rPr>
              <a:t>Skin </a:t>
            </a:r>
          </a:p>
          <a:p>
            <a:pPr lvl="1" eaLnBrk="1" hangingPunct="1">
              <a:lnSpc>
                <a:spcPct val="90000"/>
              </a:lnSpc>
            </a:pPr>
            <a:r>
              <a:rPr lang="en-US" altLang="en-US" sz="2300">
                <a:cs typeface="Tahoma" panose="020B0604030504040204" pitchFamily="34" charset="0"/>
              </a:rPr>
              <a:t>Several skin effects</a:t>
            </a:r>
          </a:p>
          <a:p>
            <a:pPr lvl="1" eaLnBrk="1" hangingPunct="1">
              <a:lnSpc>
                <a:spcPct val="90000"/>
              </a:lnSpc>
            </a:pPr>
            <a:r>
              <a:rPr lang="en-US" altLang="en-US" sz="2300">
                <a:cs typeface="Tahoma" panose="020B0604030504040204" pitchFamily="34" charset="0"/>
              </a:rPr>
              <a:t>BeS</a:t>
            </a:r>
            <a:endParaRPr lang="en-US" altLang="en-US" sz="2400" b="1">
              <a:cs typeface="Tahoma" panose="020B0604030504040204" pitchFamily="34" charset="0"/>
            </a:endParaRPr>
          </a:p>
          <a:p>
            <a:pPr lvl="1" eaLnBrk="1" hangingPunct="1">
              <a:lnSpc>
                <a:spcPct val="90000"/>
              </a:lnSpc>
              <a:buFontTx/>
              <a:buNone/>
            </a:pPr>
            <a:endParaRPr lang="en-US" altLang="en-US" sz="2400">
              <a:solidFill>
                <a:srgbClr val="FF3300"/>
              </a:solidFill>
              <a:cs typeface="Tahoma" panose="020B0604030504040204" pitchFamily="34" charset="0"/>
            </a:endParaRPr>
          </a:p>
          <a:p>
            <a:pPr lvl="1" eaLnBrk="1" hangingPunct="1">
              <a:lnSpc>
                <a:spcPct val="90000"/>
              </a:lnSpc>
            </a:pPr>
            <a:endParaRPr lang="en-US" altLang="en-US" sz="2400">
              <a:cs typeface="Tahoma" panose="020B0604030504040204" pitchFamily="34" charset="0"/>
            </a:endParaRPr>
          </a:p>
          <a:p>
            <a:pPr eaLnBrk="1" hangingPunct="1">
              <a:lnSpc>
                <a:spcPct val="90000"/>
              </a:lnSpc>
              <a:buFontTx/>
              <a:buNone/>
            </a:pPr>
            <a:endParaRPr lang="en-US" altLang="en-US" sz="2800"/>
          </a:p>
        </p:txBody>
      </p:sp>
      <p:sp>
        <p:nvSpPr>
          <p:cNvPr id="1030" name="Line 4">
            <a:extLst>
              <a:ext uri="{FF2B5EF4-FFF2-40B4-BE49-F238E27FC236}">
                <a16:creationId xmlns:a16="http://schemas.microsoft.com/office/drawing/2014/main" id="{6D48D55E-4F5F-C0C2-CF48-0C46D8F74A4F}"/>
              </a:ext>
            </a:extLst>
          </p:cNvPr>
          <p:cNvSpPr>
            <a:spLocks noChangeShapeType="1"/>
          </p:cNvSpPr>
          <p:nvPr/>
        </p:nvSpPr>
        <p:spPr bwMode="auto">
          <a:xfrm>
            <a:off x="2133600" y="3505200"/>
            <a:ext cx="6096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1" name="Text Box 5">
            <a:extLst>
              <a:ext uri="{FF2B5EF4-FFF2-40B4-BE49-F238E27FC236}">
                <a16:creationId xmlns:a16="http://schemas.microsoft.com/office/drawing/2014/main" id="{0F3145F3-D089-B65C-7F4C-26D308B6CC07}"/>
              </a:ext>
            </a:extLst>
          </p:cNvPr>
          <p:cNvSpPr txBox="1">
            <a:spLocks noChangeArrowheads="1"/>
          </p:cNvSpPr>
          <p:nvPr/>
        </p:nvSpPr>
        <p:spPr bwMode="auto">
          <a:xfrm>
            <a:off x="5029200" y="52578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b="1">
                <a:latin typeface="Tahoma" panose="020B0604030504040204" pitchFamily="34" charset="0"/>
                <a:cs typeface="Tahoma" panose="020B0604030504040204" pitchFamily="34" charset="0"/>
              </a:rPr>
              <a:t>Skin</a:t>
            </a:r>
          </a:p>
        </p:txBody>
      </p:sp>
      <p:sp>
        <p:nvSpPr>
          <p:cNvPr id="1032" name="Text Box 6">
            <a:extLst>
              <a:ext uri="{FF2B5EF4-FFF2-40B4-BE49-F238E27FC236}">
                <a16:creationId xmlns:a16="http://schemas.microsoft.com/office/drawing/2014/main" id="{D077DF18-BC4A-BF8D-B11A-3680CF170EDF}"/>
              </a:ext>
            </a:extLst>
          </p:cNvPr>
          <p:cNvSpPr txBox="1">
            <a:spLocks noChangeArrowheads="1"/>
          </p:cNvSpPr>
          <p:nvPr/>
        </p:nvSpPr>
        <p:spPr bwMode="auto">
          <a:xfrm>
            <a:off x="1676400" y="30480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b="1">
                <a:latin typeface="Tahoma" panose="020B0604030504040204" pitchFamily="34" charset="0"/>
                <a:cs typeface="Tahoma" panose="020B0604030504040204" pitchFamily="34" charset="0"/>
              </a:rPr>
              <a:t>Breathing</a:t>
            </a:r>
          </a:p>
        </p:txBody>
      </p:sp>
      <p:sp>
        <p:nvSpPr>
          <p:cNvPr id="1033" name="Text Box 11">
            <a:extLst>
              <a:ext uri="{FF2B5EF4-FFF2-40B4-BE49-F238E27FC236}">
                <a16:creationId xmlns:a16="http://schemas.microsoft.com/office/drawing/2014/main" id="{1E3303B3-8472-AB5F-CC88-0F8BC3959023}"/>
              </a:ext>
            </a:extLst>
          </p:cNvPr>
          <p:cNvSpPr txBox="1">
            <a:spLocks noChangeArrowheads="1"/>
          </p:cNvSpPr>
          <p:nvPr/>
        </p:nvSpPr>
        <p:spPr bwMode="auto">
          <a:xfrm>
            <a:off x="1905000" y="1295401"/>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latin typeface="Tahoma" panose="020B0604030504040204" pitchFamily="34" charset="0"/>
                <a:cs typeface="Tahoma" panose="020B0604030504040204" pitchFamily="34" charset="0"/>
              </a:rPr>
              <a:t>Routes of Exposure</a:t>
            </a:r>
          </a:p>
        </p:txBody>
      </p:sp>
      <p:sp>
        <p:nvSpPr>
          <p:cNvPr id="1034" name="Text Box 12">
            <a:extLst>
              <a:ext uri="{FF2B5EF4-FFF2-40B4-BE49-F238E27FC236}">
                <a16:creationId xmlns:a16="http://schemas.microsoft.com/office/drawing/2014/main" id="{11DCD6D0-13C1-68C1-24A7-138EBF64729A}"/>
              </a:ext>
            </a:extLst>
          </p:cNvPr>
          <p:cNvSpPr txBox="1">
            <a:spLocks noChangeArrowheads="1"/>
          </p:cNvSpPr>
          <p:nvPr/>
        </p:nvSpPr>
        <p:spPr bwMode="auto">
          <a:xfrm>
            <a:off x="7010400" y="1295401"/>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latin typeface="Tahoma" panose="020B0604030504040204" pitchFamily="34" charset="0"/>
                <a:cs typeface="Tahoma" panose="020B0604030504040204" pitchFamily="34" charset="0"/>
              </a:rPr>
              <a:t>Health Effects</a:t>
            </a:r>
          </a:p>
        </p:txBody>
      </p:sp>
      <p:cxnSp>
        <p:nvCxnSpPr>
          <p:cNvPr id="20" name="Straight Arrow Connector 19">
            <a:extLst>
              <a:ext uri="{FF2B5EF4-FFF2-40B4-BE49-F238E27FC236}">
                <a16:creationId xmlns:a16="http://schemas.microsoft.com/office/drawing/2014/main" id="{9D30B155-1DF1-F7CF-7923-450CCFD359F7}"/>
              </a:ext>
            </a:extLst>
          </p:cNvPr>
          <p:cNvCxnSpPr/>
          <p:nvPr/>
        </p:nvCxnSpPr>
        <p:spPr>
          <a:xfrm rot="10800000">
            <a:off x="4572000" y="5410200"/>
            <a:ext cx="45720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036" name="TextBox 10">
            <a:extLst>
              <a:ext uri="{FF2B5EF4-FFF2-40B4-BE49-F238E27FC236}">
                <a16:creationId xmlns:a16="http://schemas.microsoft.com/office/drawing/2014/main" id="{4B658D9B-DBC7-84E4-02EF-217717AE64F7}"/>
              </a:ext>
            </a:extLst>
          </p:cNvPr>
          <p:cNvSpPr txBox="1">
            <a:spLocks noChangeArrowheads="1"/>
          </p:cNvSpPr>
          <p:nvPr/>
        </p:nvSpPr>
        <p:spPr bwMode="auto">
          <a:xfrm>
            <a:off x="1905000" y="5911850"/>
            <a:ext cx="205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600">
                <a:latin typeface="Tahoma" panose="020B0604030504040204" pitchFamily="34" charset="0"/>
                <a:cs typeface="Tahoma" panose="020B0604030504040204" pitchFamily="34" charset="0"/>
              </a:rPr>
              <a:t>Illustration by National Jewish Health</a:t>
            </a:r>
          </a:p>
        </p:txBody>
      </p:sp>
    </p:spTree>
    <p:custDataLst>
      <p:tags r:id="rId1"/>
    </p:custDataLst>
    <p:extLst>
      <p:ext uri="{BB962C8B-B14F-4D97-AF65-F5344CB8AC3E}">
        <p14:creationId xmlns:p14="http://schemas.microsoft.com/office/powerpoint/2010/main" val="837444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HAS_CHART" val="false"/>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ppt/theme/theme10.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SUPresentation0507_Abridged">
  <a:themeElements>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SUPresentation0507_Abridg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UPresentation0507_Abridg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UPresentation0507_Abridg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UPresentation0507_Abridg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UPresentation0507_Abridg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UPresentation0507_Abridg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UPresentation0507_Abridg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SUPresentation0507_Abridged 8">
        <a:dk1>
          <a:srgbClr val="000000"/>
        </a:dk1>
        <a:lt1>
          <a:srgbClr val="FFFFFF"/>
        </a:lt1>
        <a:dk2>
          <a:srgbClr val="0033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A94B4AE303654EA1B3ED0F5D3B74A7" ma:contentTypeVersion="16" ma:contentTypeDescription="Create a new document." ma:contentTypeScope="" ma:versionID="27b7c13a7dba81e36468e2369cdbff21">
  <xsd:schema xmlns:xsd="http://www.w3.org/2001/XMLSchema" xmlns:xs="http://www.w3.org/2001/XMLSchema" xmlns:p="http://schemas.microsoft.com/office/2006/metadata/properties" xmlns:ns2="9084b878-4063-4063-a2f4-2dc7d8d331e1" xmlns:ns3="bbecfde1-29a9-4db9-bc32-245c12180cd2" targetNamespace="http://schemas.microsoft.com/office/2006/metadata/properties" ma:root="true" ma:fieldsID="0a04460de4b784708a703289d140aece" ns2:_="" ns3:_="">
    <xsd:import namespace="9084b878-4063-4063-a2f4-2dc7d8d331e1"/>
    <xsd:import namespace="bbecfde1-29a9-4db9-bc32-245c12180c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4b878-4063-4063-a2f4-2dc7d8d3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c463df-4dc7-4bbf-9d12-c16d94ddfa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becfde1-29a9-4db9-bc32-245c12180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f370b49-73df-4130-b696-99833ddefccf}" ma:internalName="TaxCatchAll" ma:showField="CatchAllData" ma:web="bbecfde1-29a9-4db9-bc32-245c12180c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becfde1-29a9-4db9-bc32-245c12180cd2" xsi:nil="true"/>
    <lcf76f155ced4ddcb4097134ff3c332f xmlns="9084b878-4063-4063-a2f4-2dc7d8d331e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C2C549-B9AD-4231-8138-8A9033F93A93}"/>
</file>

<file path=customXml/itemProps2.xml><?xml version="1.0" encoding="utf-8"?>
<ds:datastoreItem xmlns:ds="http://schemas.openxmlformats.org/officeDocument/2006/customXml" ds:itemID="{AA840B02-7105-42A4-8F16-EC45E077E976}">
  <ds:schemaRef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dcmitype/"/>
    <ds:schemaRef ds:uri="http://purl.org/dc/terms/"/>
    <ds:schemaRef ds:uri="8f96fc14-4bb7-461b-b8f4-5174a669bc0b"/>
    <ds:schemaRef ds:uri="3870ece6-baab-44fb-953f-77fb9a8d79d5"/>
    <ds:schemaRef ds:uri="http://schemas.microsoft.com/office/2006/metadata/properties"/>
  </ds:schemaRefs>
</ds:datastoreItem>
</file>

<file path=customXml/itemProps3.xml><?xml version="1.0" encoding="utf-8"?>
<ds:datastoreItem xmlns:ds="http://schemas.openxmlformats.org/officeDocument/2006/customXml" ds:itemID="{40412AD0-324E-48B9-B3C2-D112A658DB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IUP Woodgrain v1.0</Template>
  <TotalTime>1151</TotalTime>
  <Words>11142</Words>
  <Application>Microsoft Office PowerPoint</Application>
  <PresentationFormat>Widescreen</PresentationFormat>
  <Paragraphs>900</Paragraphs>
  <Slides>80</Slides>
  <Notes>58</Notes>
  <HiddenSlides>0</HiddenSlides>
  <MMClips>0</MMClips>
  <ScaleCrop>false</ScaleCrop>
  <HeadingPairs>
    <vt:vector size="8" baseType="variant">
      <vt:variant>
        <vt:lpstr>Fonts Used</vt:lpstr>
      </vt:variant>
      <vt:variant>
        <vt:i4>7</vt:i4>
      </vt:variant>
      <vt:variant>
        <vt:lpstr>Theme</vt:lpstr>
      </vt:variant>
      <vt:variant>
        <vt:i4>36</vt:i4>
      </vt:variant>
      <vt:variant>
        <vt:lpstr>Embedded OLE Servers</vt:lpstr>
      </vt:variant>
      <vt:variant>
        <vt:i4>1</vt:i4>
      </vt:variant>
      <vt:variant>
        <vt:lpstr>Slide Titles</vt:lpstr>
      </vt:variant>
      <vt:variant>
        <vt:i4>80</vt:i4>
      </vt:variant>
    </vt:vector>
  </HeadingPairs>
  <TitlesOfParts>
    <vt:vector size="124" baseType="lpstr">
      <vt:lpstr>Arial</vt:lpstr>
      <vt:lpstr>Calibri</vt:lpstr>
      <vt:lpstr>Constantia</vt:lpstr>
      <vt:lpstr>Franklin Gothic Demi</vt:lpstr>
      <vt:lpstr>Tahoma</vt:lpstr>
      <vt:lpstr>Times New Roman</vt:lpstr>
      <vt:lpstr>Wingdings</vt:lpstr>
      <vt:lpstr>Office Theme</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CSUPresentation0507_Abridged</vt:lpstr>
      <vt:lpstr>Default Design</vt:lpstr>
      <vt:lpstr>Photo Editor Photo</vt:lpstr>
      <vt:lpstr>PowerPoint Presentation</vt:lpstr>
      <vt:lpstr>Beryllium &amp; OSHA Compliance 29 CFR 1910.1024</vt:lpstr>
      <vt:lpstr>Beryllium - Introduction</vt:lpstr>
      <vt:lpstr>Susan B. Harwood Training Grants</vt:lpstr>
      <vt:lpstr>Preventing Chronic Beryllium Disease through Exposure Recognition and Control  Training for Beryllium Exposed Workers</vt:lpstr>
      <vt:lpstr>What is Beryllium?</vt:lpstr>
      <vt:lpstr>Beryllium Uses</vt:lpstr>
      <vt:lpstr>Health Effects of Beryllium</vt:lpstr>
      <vt:lpstr>Health Effects of Beryllium</vt:lpstr>
      <vt:lpstr>Skin Effects</vt:lpstr>
      <vt:lpstr>Lung Effects: Acute Beryllium Disease</vt:lpstr>
      <vt:lpstr>Lung Effects: BeS &amp; CBD</vt:lpstr>
      <vt:lpstr>Are YOU at Risk for BeS &amp; CBD? </vt:lpstr>
      <vt:lpstr>PowerPoint Presentation</vt:lpstr>
      <vt:lpstr>PowerPoint Presentation</vt:lpstr>
      <vt:lpstr>Symptoms of Chronic Beryllium Disease</vt:lpstr>
      <vt:lpstr>Treatment of CBD</vt:lpstr>
      <vt:lpstr>PowerPoint Presentation</vt:lpstr>
      <vt:lpstr>PowerPoint Presentation</vt:lpstr>
      <vt:lpstr>Medical Evaluation</vt:lpstr>
      <vt:lpstr>When can you get BeS and CBD?</vt:lpstr>
      <vt:lpstr>Beryllium Exposure Recognition &amp; Control</vt:lpstr>
      <vt:lpstr>How can I be exposed to beryllium at work?</vt:lpstr>
      <vt:lpstr>How do I know if I could be exposed?</vt:lpstr>
      <vt:lpstr>How is beryllium measured?</vt:lpstr>
      <vt:lpstr>How is beryllium exposure measured?</vt:lpstr>
      <vt:lpstr>Does chemical form of beryllium matter?</vt:lpstr>
      <vt:lpstr>Is particle size important?</vt:lpstr>
      <vt:lpstr>Is skin exposure important?</vt:lpstr>
      <vt:lpstr>Is “take-home” exposure important?</vt:lpstr>
      <vt:lpstr>How are beryllium exposures controlled in the workplace?</vt:lpstr>
      <vt:lpstr>What are engineering controls?</vt:lpstr>
      <vt:lpstr>Wet Methods + Local Exhaust Ventilation</vt:lpstr>
      <vt:lpstr>Enclosure + local exhaust ventilation</vt:lpstr>
      <vt:lpstr>What are work practice controls?</vt:lpstr>
      <vt:lpstr>What are administrative controls?</vt:lpstr>
      <vt:lpstr>What is personal protective equipment?</vt:lpstr>
      <vt:lpstr>Why do medical surveillance?</vt:lpstr>
      <vt:lpstr>OSHA Compliance – 1910.1024</vt:lpstr>
      <vt:lpstr>OSHA Compliance – Standard Timeline</vt:lpstr>
      <vt:lpstr>OSHA Compliance - Standard Timeline</vt:lpstr>
      <vt:lpstr>Scope and Application - 1910.1024(a)(3)</vt:lpstr>
      <vt:lpstr>Exposure Limits (c)</vt:lpstr>
      <vt:lpstr>Exposure Assessment (d)</vt:lpstr>
      <vt:lpstr>Initial Monitoring</vt:lpstr>
      <vt:lpstr>Beryllium Work Areas and Regulated Areas (e)</vt:lpstr>
      <vt:lpstr>Beryllium Work Areas and Regulated Areas</vt:lpstr>
      <vt:lpstr>Methods of Compliance (f)</vt:lpstr>
      <vt:lpstr>Respiratory Protection (g) &amp; PPE (h)</vt:lpstr>
      <vt:lpstr>Respiratory Protection &amp; PPE</vt:lpstr>
      <vt:lpstr>Hygiene Areas (i), Practices &amp; Housekeeping (k)</vt:lpstr>
      <vt:lpstr>Medical Surveillance (k) (l)</vt:lpstr>
      <vt:lpstr>Communication of Hazards (m)</vt:lpstr>
      <vt:lpstr>Recordkeeping (n)</vt:lpstr>
      <vt:lpstr>OSHA Inspection</vt:lpstr>
      <vt:lpstr>Beryllium Overexposure in a Blow Mold Repair Shop</vt:lpstr>
      <vt:lpstr>Background</vt:lpstr>
      <vt:lpstr>Company Information</vt:lpstr>
      <vt:lpstr>Shop Information</vt:lpstr>
      <vt:lpstr>Process Description</vt:lpstr>
      <vt:lpstr>General Shop Layout</vt:lpstr>
      <vt:lpstr>Controls</vt:lpstr>
      <vt:lpstr>Household,  Top-of-the-Line Range Hood</vt:lpstr>
      <vt:lpstr>Beryllium-Copper Contact Points</vt:lpstr>
      <vt:lpstr>Sampling Methodology</vt:lpstr>
      <vt:lpstr>Dremel Use for Finishing</vt:lpstr>
      <vt:lpstr>PowerPoint Presentation</vt:lpstr>
      <vt:lpstr>PowerPoint Presentation</vt:lpstr>
      <vt:lpstr>Air Sample Results</vt:lpstr>
      <vt:lpstr>Swipe Sample Results</vt:lpstr>
      <vt:lpstr>Findings</vt:lpstr>
      <vt:lpstr>Findings</vt:lpstr>
      <vt:lpstr>Findings</vt:lpstr>
      <vt:lpstr>Abatement Actions</vt:lpstr>
      <vt:lpstr>New Local Exhaust System</vt:lpstr>
      <vt:lpstr>Follow-Up</vt:lpstr>
      <vt:lpstr>Follow-Up</vt:lpstr>
      <vt:lpstr>PowerPoint Presentation</vt:lpstr>
      <vt:lpstr>Contact us</vt:lpstr>
      <vt:lpstr>Thank You</vt:lpstr>
    </vt:vector>
  </TitlesOfParts>
  <Manager/>
  <Company>Indiana University of Pennsylvania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Tammy Harvey</dc:creator>
  <cp:keywords/>
  <dc:description/>
  <cp:lastModifiedBy>Daniel Larson</cp:lastModifiedBy>
  <cp:revision>23</cp:revision>
  <dcterms:created xsi:type="dcterms:W3CDTF">2019-09-06T20:18:55Z</dcterms:created>
  <dcterms:modified xsi:type="dcterms:W3CDTF">2022-09-15T15:25:58Z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0x010100BCC0EB3193117D41B800895A7E656994</vt:lpwstr>
  </property>
</Properties>
</file>