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56" r:id="rId3"/>
    <p:sldId id="280" r:id="rId4"/>
    <p:sldId id="270" r:id="rId5"/>
    <p:sldId id="258" r:id="rId6"/>
    <p:sldId id="281" r:id="rId7"/>
    <p:sldId id="259" r:id="rId8"/>
    <p:sldId id="260" r:id="rId9"/>
    <p:sldId id="268" r:id="rId10"/>
    <p:sldId id="265" r:id="rId11"/>
    <p:sldId id="263" r:id="rId12"/>
    <p:sldId id="264" r:id="rId13"/>
    <p:sldId id="262" r:id="rId14"/>
    <p:sldId id="269" r:id="rId15"/>
    <p:sldId id="272" r:id="rId16"/>
    <p:sldId id="273" r:id="rId17"/>
    <p:sldId id="282" r:id="rId18"/>
    <p:sldId id="274" r:id="rId19"/>
    <p:sldId id="275" r:id="rId20"/>
    <p:sldId id="266" r:id="rId21"/>
    <p:sldId id="276" r:id="rId22"/>
    <p:sldId id="278" r:id="rId23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CCFF"/>
    <a:srgbClr val="D89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CC722-9C9B-4C1E-AF4D-128EC3FFAED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8C03D16-1C12-4F75-B6FE-3BB2F2410F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Behavior Based Safety</a:t>
          </a:r>
        </a:p>
      </dgm:t>
    </dgm:pt>
    <dgm:pt modelId="{912C0B61-F1C6-4ACF-AA7C-3D08C48792C9}" type="parTrans" cxnId="{7D43E718-224A-47A3-BE2A-171249113469}">
      <dgm:prSet/>
      <dgm:spPr/>
      <dgm:t>
        <a:bodyPr/>
        <a:lstStyle/>
        <a:p>
          <a:endParaRPr lang="en-US"/>
        </a:p>
      </dgm:t>
    </dgm:pt>
    <dgm:pt modelId="{A3E9C631-77E0-4C24-8D4E-E7BAE377A429}" type="sibTrans" cxnId="{7D43E718-224A-47A3-BE2A-171249113469}">
      <dgm:prSet/>
      <dgm:spPr/>
      <dgm:t>
        <a:bodyPr/>
        <a:lstStyle/>
        <a:p>
          <a:endParaRPr lang="en-US"/>
        </a:p>
      </dgm:t>
    </dgm:pt>
    <dgm:pt modelId="{21B818E3-ECC4-4FDC-863E-CEB4051822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Measuring both positive and negative outcomes</a:t>
          </a:r>
        </a:p>
      </dgm:t>
    </dgm:pt>
    <dgm:pt modelId="{1181838A-3D6B-43F6-B338-88C2AEE65234}" type="parTrans" cxnId="{B966E2C6-B306-4D85-BD44-BB3589F2E490}">
      <dgm:prSet/>
      <dgm:spPr/>
      <dgm:t>
        <a:bodyPr/>
        <a:lstStyle/>
        <a:p>
          <a:endParaRPr lang="en-US"/>
        </a:p>
      </dgm:t>
    </dgm:pt>
    <dgm:pt modelId="{BE86E56F-705C-403A-9A6E-AD6EC749AA45}" type="sibTrans" cxnId="{B966E2C6-B306-4D85-BD44-BB3589F2E490}">
      <dgm:prSet/>
      <dgm:spPr/>
      <dgm:t>
        <a:bodyPr/>
        <a:lstStyle/>
        <a:p>
          <a:endParaRPr lang="en-US"/>
        </a:p>
      </dgm:t>
    </dgm:pt>
    <dgm:pt modelId="{9CB9E915-2164-4CD9-AAB1-D38E9B5C97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Total Worker Health / NIOSH</a:t>
          </a:r>
        </a:p>
      </dgm:t>
    </dgm:pt>
    <dgm:pt modelId="{34AE2AC3-6200-4C21-B08E-ED6204C36E7E}" type="parTrans" cxnId="{502F157B-642C-4A7D-9130-CD5D83CE8ECF}">
      <dgm:prSet/>
      <dgm:spPr/>
      <dgm:t>
        <a:bodyPr/>
        <a:lstStyle/>
        <a:p>
          <a:endParaRPr lang="en-US"/>
        </a:p>
      </dgm:t>
    </dgm:pt>
    <dgm:pt modelId="{A6DF91DF-A1B9-4453-B848-66637F99A303}" type="sibTrans" cxnId="{502F157B-642C-4A7D-9130-CD5D83CE8ECF}">
      <dgm:prSet/>
      <dgm:spPr/>
      <dgm:t>
        <a:bodyPr/>
        <a:lstStyle/>
        <a:p>
          <a:endParaRPr lang="en-US"/>
        </a:p>
      </dgm:t>
    </dgm:pt>
    <dgm:pt modelId="{577D74E1-D0EB-447C-A8D7-CCC964E8617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influences behaviors?	</a:t>
          </a:r>
        </a:p>
      </dgm:t>
    </dgm:pt>
    <dgm:pt modelId="{E7D0CCFB-8751-4E67-8E61-31AE2510390B}" type="parTrans" cxnId="{429DCA74-8A97-43F1-B241-E09B03DB131A}">
      <dgm:prSet/>
      <dgm:spPr/>
      <dgm:t>
        <a:bodyPr/>
        <a:lstStyle/>
        <a:p>
          <a:endParaRPr lang="en-US"/>
        </a:p>
      </dgm:t>
    </dgm:pt>
    <dgm:pt modelId="{EB1EEF19-6B52-41C5-A12C-9C4B08F61B49}" type="sibTrans" cxnId="{429DCA74-8A97-43F1-B241-E09B03DB131A}">
      <dgm:prSet/>
      <dgm:spPr/>
      <dgm:t>
        <a:bodyPr/>
        <a:lstStyle/>
        <a:p>
          <a:endParaRPr lang="en-US"/>
        </a:p>
      </dgm:t>
    </dgm:pt>
    <dgm:pt modelId="{D411E7B8-D250-4DBD-A4CC-2FD5693F34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Attitude</a:t>
          </a:r>
        </a:p>
      </dgm:t>
    </dgm:pt>
    <dgm:pt modelId="{55A89BD5-39C2-4239-9003-9EFB73CF6F91}" type="parTrans" cxnId="{A34D2C29-6551-465E-9E61-A266AB0B7702}">
      <dgm:prSet/>
      <dgm:spPr/>
      <dgm:t>
        <a:bodyPr/>
        <a:lstStyle/>
        <a:p>
          <a:endParaRPr lang="en-US"/>
        </a:p>
      </dgm:t>
    </dgm:pt>
    <dgm:pt modelId="{3985E952-5994-462D-B2FF-AE09B9E375DE}" type="sibTrans" cxnId="{A34D2C29-6551-465E-9E61-A266AB0B7702}">
      <dgm:prSet/>
      <dgm:spPr/>
      <dgm:t>
        <a:bodyPr/>
        <a:lstStyle/>
        <a:p>
          <a:endParaRPr lang="en-US"/>
        </a:p>
      </dgm:t>
    </dgm:pt>
    <dgm:pt modelId="{DD181FB8-7525-4AFE-8154-E2857017DD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Emotion / internal and external instances</a:t>
          </a:r>
        </a:p>
      </dgm:t>
    </dgm:pt>
    <dgm:pt modelId="{F37D4024-E897-446B-BBDE-29E2846ACEAF}" type="parTrans" cxnId="{8779F3FF-2BE6-454F-8A5A-F5132A9C0ECA}">
      <dgm:prSet/>
      <dgm:spPr/>
      <dgm:t>
        <a:bodyPr/>
        <a:lstStyle/>
        <a:p>
          <a:endParaRPr lang="en-US"/>
        </a:p>
      </dgm:t>
    </dgm:pt>
    <dgm:pt modelId="{120A1A8B-67AB-4974-A1F5-31318F27E7F1}" type="sibTrans" cxnId="{8779F3FF-2BE6-454F-8A5A-F5132A9C0ECA}">
      <dgm:prSet/>
      <dgm:spPr/>
      <dgm:t>
        <a:bodyPr/>
        <a:lstStyle/>
        <a:p>
          <a:endParaRPr lang="en-US"/>
        </a:p>
      </dgm:t>
    </dgm:pt>
    <dgm:pt modelId="{F878F076-1DB8-45A7-9D09-AA73E99E96A6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140C9005-2FD6-4708-93E0-75002ED8623B}" type="parTrans" cxnId="{1686B730-E59B-4E67-943F-6D3799845A8F}">
      <dgm:prSet/>
      <dgm:spPr/>
      <dgm:t>
        <a:bodyPr/>
        <a:lstStyle/>
        <a:p>
          <a:endParaRPr lang="en-US"/>
        </a:p>
      </dgm:t>
    </dgm:pt>
    <dgm:pt modelId="{F732F05D-C429-457D-B811-87F744BAC479}" type="sibTrans" cxnId="{1686B730-E59B-4E67-943F-6D3799845A8F}">
      <dgm:prSet/>
      <dgm:spPr/>
      <dgm:t>
        <a:bodyPr/>
        <a:lstStyle/>
        <a:p>
          <a:endParaRPr lang="en-US"/>
        </a:p>
      </dgm:t>
    </dgm:pt>
    <dgm:pt modelId="{20351014-69F5-420E-92D9-7E6522207B56}" type="pres">
      <dgm:prSet presAssocID="{979CC722-9C9B-4C1E-AF4D-128EC3FFAEDF}" presName="root" presStyleCnt="0">
        <dgm:presLayoutVars>
          <dgm:dir/>
          <dgm:resizeHandles val="exact"/>
        </dgm:presLayoutVars>
      </dgm:prSet>
      <dgm:spPr/>
    </dgm:pt>
    <dgm:pt modelId="{D21D3DA3-6D5C-43A2-B321-C2C449401EA1}" type="pres">
      <dgm:prSet presAssocID="{28C03D16-1C12-4F75-B6FE-3BB2F2410FAD}" presName="compNode" presStyleCnt="0"/>
      <dgm:spPr/>
    </dgm:pt>
    <dgm:pt modelId="{B51EF509-0567-4CD9-BCFD-2AF237633C16}" type="pres">
      <dgm:prSet presAssocID="{28C03D16-1C12-4F75-B6FE-3BB2F2410FA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D8D8A8A-9F0A-402C-9F5D-960F2674B013}" type="pres">
      <dgm:prSet presAssocID="{28C03D16-1C12-4F75-B6FE-3BB2F2410FAD}" presName="iconSpace" presStyleCnt="0"/>
      <dgm:spPr/>
    </dgm:pt>
    <dgm:pt modelId="{E58B37FA-1F67-4E3D-90D9-E22865671AAA}" type="pres">
      <dgm:prSet presAssocID="{28C03D16-1C12-4F75-B6FE-3BB2F2410FAD}" presName="parTx" presStyleLbl="revTx" presStyleIdx="0" presStyleCnt="4">
        <dgm:presLayoutVars>
          <dgm:chMax val="0"/>
          <dgm:chPref val="0"/>
        </dgm:presLayoutVars>
      </dgm:prSet>
      <dgm:spPr/>
    </dgm:pt>
    <dgm:pt modelId="{9EB27488-307A-49A1-BA5D-854E68291AD6}" type="pres">
      <dgm:prSet presAssocID="{28C03D16-1C12-4F75-B6FE-3BB2F2410FAD}" presName="txSpace" presStyleCnt="0"/>
      <dgm:spPr/>
    </dgm:pt>
    <dgm:pt modelId="{7E9782DA-FE7A-449C-9788-D185125322E9}" type="pres">
      <dgm:prSet presAssocID="{28C03D16-1C12-4F75-B6FE-3BB2F2410FAD}" presName="desTx" presStyleLbl="revTx" presStyleIdx="1" presStyleCnt="4">
        <dgm:presLayoutVars/>
      </dgm:prSet>
      <dgm:spPr/>
    </dgm:pt>
    <dgm:pt modelId="{B3F37BB3-0727-489E-AF45-C6F31023791C}" type="pres">
      <dgm:prSet presAssocID="{A3E9C631-77E0-4C24-8D4E-E7BAE377A429}" presName="sibTrans" presStyleCnt="0"/>
      <dgm:spPr/>
    </dgm:pt>
    <dgm:pt modelId="{DF4C0E40-00A6-40A3-B609-85DB8F94F50C}" type="pres">
      <dgm:prSet presAssocID="{577D74E1-D0EB-447C-A8D7-CCC964E86177}" presName="compNode" presStyleCnt="0"/>
      <dgm:spPr/>
    </dgm:pt>
    <dgm:pt modelId="{A44065B7-D6F8-45A3-A94F-4042AC851DBF}" type="pres">
      <dgm:prSet presAssocID="{577D74E1-D0EB-447C-A8D7-CCC964E8617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945C7FAD-AE32-476B-88BE-4ADB9A47F508}" type="pres">
      <dgm:prSet presAssocID="{577D74E1-D0EB-447C-A8D7-CCC964E86177}" presName="iconSpace" presStyleCnt="0"/>
      <dgm:spPr/>
    </dgm:pt>
    <dgm:pt modelId="{891EC946-1B7C-466C-B428-7F258669A40A}" type="pres">
      <dgm:prSet presAssocID="{577D74E1-D0EB-447C-A8D7-CCC964E86177}" presName="parTx" presStyleLbl="revTx" presStyleIdx="2" presStyleCnt="4">
        <dgm:presLayoutVars>
          <dgm:chMax val="0"/>
          <dgm:chPref val="0"/>
        </dgm:presLayoutVars>
      </dgm:prSet>
      <dgm:spPr/>
    </dgm:pt>
    <dgm:pt modelId="{7932A9CF-5FE2-4B23-A766-33149555B348}" type="pres">
      <dgm:prSet presAssocID="{577D74E1-D0EB-447C-A8D7-CCC964E86177}" presName="txSpace" presStyleCnt="0"/>
      <dgm:spPr/>
    </dgm:pt>
    <dgm:pt modelId="{6C3CC8E3-E7D5-4558-97FE-1837CF2F0F84}" type="pres">
      <dgm:prSet presAssocID="{577D74E1-D0EB-447C-A8D7-CCC964E86177}" presName="desTx" presStyleLbl="revTx" presStyleIdx="3" presStyleCnt="4">
        <dgm:presLayoutVars/>
      </dgm:prSet>
      <dgm:spPr/>
    </dgm:pt>
  </dgm:ptLst>
  <dgm:cxnLst>
    <dgm:cxn modelId="{C3715F02-246F-4963-AF40-07269516F940}" type="presOf" srcId="{F878F076-1DB8-45A7-9D09-AA73E99E96A6}" destId="{6C3CC8E3-E7D5-4558-97FE-1837CF2F0F84}" srcOrd="0" destOrd="2" presId="urn:microsoft.com/office/officeart/2018/5/layout/CenteredIconLabelDescriptionList"/>
    <dgm:cxn modelId="{17491D03-4A5D-4C18-AB8C-EFDCE569C44A}" type="presOf" srcId="{979CC722-9C9B-4C1E-AF4D-128EC3FFAEDF}" destId="{20351014-69F5-420E-92D9-7E6522207B56}" srcOrd="0" destOrd="0" presId="urn:microsoft.com/office/officeart/2018/5/layout/CenteredIconLabelDescriptionList"/>
    <dgm:cxn modelId="{406C0814-4E6E-4F6C-84DE-2727AF27C75A}" type="presOf" srcId="{28C03D16-1C12-4F75-B6FE-3BB2F2410FAD}" destId="{E58B37FA-1F67-4E3D-90D9-E22865671AAA}" srcOrd="0" destOrd="0" presId="urn:microsoft.com/office/officeart/2018/5/layout/CenteredIconLabelDescriptionList"/>
    <dgm:cxn modelId="{7D43E718-224A-47A3-BE2A-171249113469}" srcId="{979CC722-9C9B-4C1E-AF4D-128EC3FFAEDF}" destId="{28C03D16-1C12-4F75-B6FE-3BB2F2410FAD}" srcOrd="0" destOrd="0" parTransId="{912C0B61-F1C6-4ACF-AA7C-3D08C48792C9}" sibTransId="{A3E9C631-77E0-4C24-8D4E-E7BAE377A429}"/>
    <dgm:cxn modelId="{A34D2C29-6551-465E-9E61-A266AB0B7702}" srcId="{577D74E1-D0EB-447C-A8D7-CCC964E86177}" destId="{D411E7B8-D250-4DBD-A4CC-2FD5693F34B7}" srcOrd="0" destOrd="0" parTransId="{55A89BD5-39C2-4239-9003-9EFB73CF6F91}" sibTransId="{3985E952-5994-462D-B2FF-AE09B9E375DE}"/>
    <dgm:cxn modelId="{1686B730-E59B-4E67-943F-6D3799845A8F}" srcId="{577D74E1-D0EB-447C-A8D7-CCC964E86177}" destId="{F878F076-1DB8-45A7-9D09-AA73E99E96A6}" srcOrd="2" destOrd="0" parTransId="{140C9005-2FD6-4708-93E0-75002ED8623B}" sibTransId="{F732F05D-C429-457D-B811-87F744BAC479}"/>
    <dgm:cxn modelId="{18F8E14A-FFA9-4D68-A1FF-6FD986AFAD74}" type="presOf" srcId="{DD181FB8-7525-4AFE-8154-E2857017DDD5}" destId="{6C3CC8E3-E7D5-4558-97FE-1837CF2F0F84}" srcOrd="0" destOrd="1" presId="urn:microsoft.com/office/officeart/2018/5/layout/CenteredIconLabelDescriptionList"/>
    <dgm:cxn modelId="{429DCA74-8A97-43F1-B241-E09B03DB131A}" srcId="{979CC722-9C9B-4C1E-AF4D-128EC3FFAEDF}" destId="{577D74E1-D0EB-447C-A8D7-CCC964E86177}" srcOrd="1" destOrd="0" parTransId="{E7D0CCFB-8751-4E67-8E61-31AE2510390B}" sibTransId="{EB1EEF19-6B52-41C5-A12C-9C4B08F61B49}"/>
    <dgm:cxn modelId="{502F157B-642C-4A7D-9130-CD5D83CE8ECF}" srcId="{28C03D16-1C12-4F75-B6FE-3BB2F2410FAD}" destId="{9CB9E915-2164-4CD9-AAB1-D38E9B5C97EC}" srcOrd="1" destOrd="0" parTransId="{34AE2AC3-6200-4C21-B08E-ED6204C36E7E}" sibTransId="{A6DF91DF-A1B9-4453-B848-66637F99A303}"/>
    <dgm:cxn modelId="{F47B807E-43E5-499B-9495-8E843AFF64DC}" type="presOf" srcId="{D411E7B8-D250-4DBD-A4CC-2FD5693F34B7}" destId="{6C3CC8E3-E7D5-4558-97FE-1837CF2F0F84}" srcOrd="0" destOrd="0" presId="urn:microsoft.com/office/officeart/2018/5/layout/CenteredIconLabelDescriptionList"/>
    <dgm:cxn modelId="{DB8924B2-E99D-4E01-BEB2-B3CCE9BDE318}" type="presOf" srcId="{577D74E1-D0EB-447C-A8D7-CCC964E86177}" destId="{891EC946-1B7C-466C-B428-7F258669A40A}" srcOrd="0" destOrd="0" presId="urn:microsoft.com/office/officeart/2018/5/layout/CenteredIconLabelDescriptionList"/>
    <dgm:cxn modelId="{981BD8B5-67DC-4624-9E5E-19AC99C0CA37}" type="presOf" srcId="{21B818E3-ECC4-4FDC-863E-CEB4051822CB}" destId="{7E9782DA-FE7A-449C-9788-D185125322E9}" srcOrd="0" destOrd="0" presId="urn:microsoft.com/office/officeart/2018/5/layout/CenteredIconLabelDescriptionList"/>
    <dgm:cxn modelId="{B966E2C6-B306-4D85-BD44-BB3589F2E490}" srcId="{28C03D16-1C12-4F75-B6FE-3BB2F2410FAD}" destId="{21B818E3-ECC4-4FDC-863E-CEB4051822CB}" srcOrd="0" destOrd="0" parTransId="{1181838A-3D6B-43F6-B338-88C2AEE65234}" sibTransId="{BE86E56F-705C-403A-9A6E-AD6EC749AA45}"/>
    <dgm:cxn modelId="{605D44CB-F5DE-4A76-BABA-B7C4B70EFCF0}" type="presOf" srcId="{9CB9E915-2164-4CD9-AAB1-D38E9B5C97EC}" destId="{7E9782DA-FE7A-449C-9788-D185125322E9}" srcOrd="0" destOrd="1" presId="urn:microsoft.com/office/officeart/2018/5/layout/CenteredIconLabelDescriptionList"/>
    <dgm:cxn modelId="{8779F3FF-2BE6-454F-8A5A-F5132A9C0ECA}" srcId="{577D74E1-D0EB-447C-A8D7-CCC964E86177}" destId="{DD181FB8-7525-4AFE-8154-E2857017DDD5}" srcOrd="1" destOrd="0" parTransId="{F37D4024-E897-446B-BBDE-29E2846ACEAF}" sibTransId="{120A1A8B-67AB-4974-A1F5-31318F27E7F1}"/>
    <dgm:cxn modelId="{BFBB587A-0848-4459-97E2-4789006C423F}" type="presParOf" srcId="{20351014-69F5-420E-92D9-7E6522207B56}" destId="{D21D3DA3-6D5C-43A2-B321-C2C449401EA1}" srcOrd="0" destOrd="0" presId="urn:microsoft.com/office/officeart/2018/5/layout/CenteredIconLabelDescriptionList"/>
    <dgm:cxn modelId="{03889163-213B-4710-9E45-4ED10114C9BE}" type="presParOf" srcId="{D21D3DA3-6D5C-43A2-B321-C2C449401EA1}" destId="{B51EF509-0567-4CD9-BCFD-2AF237633C16}" srcOrd="0" destOrd="0" presId="urn:microsoft.com/office/officeart/2018/5/layout/CenteredIconLabelDescriptionList"/>
    <dgm:cxn modelId="{68D37D74-B255-4ED4-A331-E0F7E30CA8FB}" type="presParOf" srcId="{D21D3DA3-6D5C-43A2-B321-C2C449401EA1}" destId="{CD8D8A8A-9F0A-402C-9F5D-960F2674B013}" srcOrd="1" destOrd="0" presId="urn:microsoft.com/office/officeart/2018/5/layout/CenteredIconLabelDescriptionList"/>
    <dgm:cxn modelId="{DC99D84E-4D6A-468F-B800-3A5B6855FB40}" type="presParOf" srcId="{D21D3DA3-6D5C-43A2-B321-C2C449401EA1}" destId="{E58B37FA-1F67-4E3D-90D9-E22865671AAA}" srcOrd="2" destOrd="0" presId="urn:microsoft.com/office/officeart/2018/5/layout/CenteredIconLabelDescriptionList"/>
    <dgm:cxn modelId="{47D7593C-4593-4BD8-B9D1-1F98481945EC}" type="presParOf" srcId="{D21D3DA3-6D5C-43A2-B321-C2C449401EA1}" destId="{9EB27488-307A-49A1-BA5D-854E68291AD6}" srcOrd="3" destOrd="0" presId="urn:microsoft.com/office/officeart/2018/5/layout/CenteredIconLabelDescriptionList"/>
    <dgm:cxn modelId="{26C6623D-2099-4EDF-A3DD-3295E0966630}" type="presParOf" srcId="{D21D3DA3-6D5C-43A2-B321-C2C449401EA1}" destId="{7E9782DA-FE7A-449C-9788-D185125322E9}" srcOrd="4" destOrd="0" presId="urn:microsoft.com/office/officeart/2018/5/layout/CenteredIconLabelDescriptionList"/>
    <dgm:cxn modelId="{51FD44A4-BA9E-454D-A72A-91E41DC5DBF0}" type="presParOf" srcId="{20351014-69F5-420E-92D9-7E6522207B56}" destId="{B3F37BB3-0727-489E-AF45-C6F31023791C}" srcOrd="1" destOrd="0" presId="urn:microsoft.com/office/officeart/2018/5/layout/CenteredIconLabelDescriptionList"/>
    <dgm:cxn modelId="{8E1364E3-BE2B-4C96-B84E-4403C29BADC9}" type="presParOf" srcId="{20351014-69F5-420E-92D9-7E6522207B56}" destId="{DF4C0E40-00A6-40A3-B609-85DB8F94F50C}" srcOrd="2" destOrd="0" presId="urn:microsoft.com/office/officeart/2018/5/layout/CenteredIconLabelDescriptionList"/>
    <dgm:cxn modelId="{054EA1C8-FF44-41CA-AD21-89CD128F593A}" type="presParOf" srcId="{DF4C0E40-00A6-40A3-B609-85DB8F94F50C}" destId="{A44065B7-D6F8-45A3-A94F-4042AC851DBF}" srcOrd="0" destOrd="0" presId="urn:microsoft.com/office/officeart/2018/5/layout/CenteredIconLabelDescriptionList"/>
    <dgm:cxn modelId="{FE9FDD46-F18B-4857-9B23-D999A2D92A64}" type="presParOf" srcId="{DF4C0E40-00A6-40A3-B609-85DB8F94F50C}" destId="{945C7FAD-AE32-476B-88BE-4ADB9A47F508}" srcOrd="1" destOrd="0" presId="urn:microsoft.com/office/officeart/2018/5/layout/CenteredIconLabelDescriptionList"/>
    <dgm:cxn modelId="{D049E8C4-1BB5-4E6B-A560-563BA9BCB99B}" type="presParOf" srcId="{DF4C0E40-00A6-40A3-B609-85DB8F94F50C}" destId="{891EC946-1B7C-466C-B428-7F258669A40A}" srcOrd="2" destOrd="0" presId="urn:microsoft.com/office/officeart/2018/5/layout/CenteredIconLabelDescriptionList"/>
    <dgm:cxn modelId="{944FDD97-34A4-41A3-A371-AFE818D93273}" type="presParOf" srcId="{DF4C0E40-00A6-40A3-B609-85DB8F94F50C}" destId="{7932A9CF-5FE2-4B23-A766-33149555B348}" srcOrd="3" destOrd="0" presId="urn:microsoft.com/office/officeart/2018/5/layout/CenteredIconLabelDescriptionList"/>
    <dgm:cxn modelId="{BD65ED83-62E4-4253-A276-420EB8C171D5}" type="presParOf" srcId="{DF4C0E40-00A6-40A3-B609-85DB8F94F50C}" destId="{6C3CC8E3-E7D5-4558-97FE-1837CF2F0F8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F74D1-8544-426E-B33C-4EC2662176F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28F065-2148-43B4-9505-C9CE28EACE80}">
      <dgm:prSet/>
      <dgm:spPr/>
      <dgm:t>
        <a:bodyPr/>
        <a:lstStyle/>
        <a:p>
          <a:r>
            <a:rPr lang="en-US" dirty="0"/>
            <a:t>Ultimately, here to change the world for the better</a:t>
          </a:r>
        </a:p>
      </dgm:t>
    </dgm:pt>
    <dgm:pt modelId="{972EADE8-3ADB-4961-BF0E-E6BA56D240D4}" type="parTrans" cxnId="{FDE5A2DB-E9F8-446E-A769-E224D2199DA2}">
      <dgm:prSet/>
      <dgm:spPr/>
      <dgm:t>
        <a:bodyPr/>
        <a:lstStyle/>
        <a:p>
          <a:endParaRPr lang="en-US"/>
        </a:p>
      </dgm:t>
    </dgm:pt>
    <dgm:pt modelId="{368A88D8-CFB7-4F4D-94AF-E219FBE6CF58}" type="sibTrans" cxnId="{FDE5A2DB-E9F8-446E-A769-E224D2199DA2}">
      <dgm:prSet/>
      <dgm:spPr/>
      <dgm:t>
        <a:bodyPr/>
        <a:lstStyle/>
        <a:p>
          <a:endParaRPr lang="en-US"/>
        </a:p>
      </dgm:t>
    </dgm:pt>
    <dgm:pt modelId="{2CCEF997-5F24-47E2-B8D2-9ED71FFF9498}">
      <dgm:prSet/>
      <dgm:spPr/>
      <dgm:t>
        <a:bodyPr/>
        <a:lstStyle/>
        <a:p>
          <a:r>
            <a:rPr lang="en-US" dirty="0"/>
            <a:t>Create instances / your book</a:t>
          </a:r>
        </a:p>
      </dgm:t>
    </dgm:pt>
    <dgm:pt modelId="{80157086-24E7-4350-8694-0721FC0B220A}" type="parTrans" cxnId="{272FE9B5-25C6-4D68-9187-196DFD60A948}">
      <dgm:prSet/>
      <dgm:spPr/>
      <dgm:t>
        <a:bodyPr/>
        <a:lstStyle/>
        <a:p>
          <a:endParaRPr lang="en-US"/>
        </a:p>
      </dgm:t>
    </dgm:pt>
    <dgm:pt modelId="{C46EF245-B44E-4908-BE95-796ED4F8557C}" type="sibTrans" cxnId="{272FE9B5-25C6-4D68-9187-196DFD60A948}">
      <dgm:prSet/>
      <dgm:spPr/>
      <dgm:t>
        <a:bodyPr/>
        <a:lstStyle/>
        <a:p>
          <a:endParaRPr lang="en-US"/>
        </a:p>
      </dgm:t>
    </dgm:pt>
    <dgm:pt modelId="{29167671-82FD-4456-B076-1A682281FEDD}">
      <dgm:prSet/>
      <dgm:spPr/>
      <dgm:t>
        <a:bodyPr/>
        <a:lstStyle/>
        <a:p>
          <a:r>
            <a:rPr lang="en-US" dirty="0"/>
            <a:t>Defeat complacently</a:t>
          </a:r>
        </a:p>
      </dgm:t>
    </dgm:pt>
    <dgm:pt modelId="{F678FF77-C2B4-48ED-B3A6-CB835C11D549}" type="parTrans" cxnId="{43C696F7-AEA6-409E-9F4E-04FD54554A15}">
      <dgm:prSet/>
      <dgm:spPr/>
      <dgm:t>
        <a:bodyPr/>
        <a:lstStyle/>
        <a:p>
          <a:endParaRPr lang="en-US"/>
        </a:p>
      </dgm:t>
    </dgm:pt>
    <dgm:pt modelId="{034D170B-DFDC-48C1-9F0B-C5B87068DD69}" type="sibTrans" cxnId="{43C696F7-AEA6-409E-9F4E-04FD54554A15}">
      <dgm:prSet/>
      <dgm:spPr/>
      <dgm:t>
        <a:bodyPr/>
        <a:lstStyle/>
        <a:p>
          <a:endParaRPr lang="en-US"/>
        </a:p>
      </dgm:t>
    </dgm:pt>
    <dgm:pt modelId="{C7F98D5E-97B6-41C8-AF35-6A67AF7768B2}">
      <dgm:prSet/>
      <dgm:spPr/>
      <dgm:t>
        <a:bodyPr/>
        <a:lstStyle/>
        <a:p>
          <a:r>
            <a:rPr lang="en-US" dirty="0"/>
            <a:t>Work / relationships / mental / physical / social</a:t>
          </a:r>
        </a:p>
      </dgm:t>
    </dgm:pt>
    <dgm:pt modelId="{B46C9271-D6FD-49CA-BA72-37CF5970C2F1}" type="parTrans" cxnId="{30D79C6F-6898-467B-9786-F95A797A397B}">
      <dgm:prSet/>
      <dgm:spPr/>
      <dgm:t>
        <a:bodyPr/>
        <a:lstStyle/>
        <a:p>
          <a:endParaRPr lang="en-US"/>
        </a:p>
      </dgm:t>
    </dgm:pt>
    <dgm:pt modelId="{C2CA1A31-64D2-418A-8EEB-A16C58D3CEA7}" type="sibTrans" cxnId="{30D79C6F-6898-467B-9786-F95A797A397B}">
      <dgm:prSet/>
      <dgm:spPr/>
      <dgm:t>
        <a:bodyPr/>
        <a:lstStyle/>
        <a:p>
          <a:endParaRPr lang="en-US"/>
        </a:p>
      </dgm:t>
    </dgm:pt>
    <dgm:pt modelId="{DFF15FB0-4D17-47BC-8F2A-EAF6C5563E8C}">
      <dgm:prSet/>
      <dgm:spPr/>
      <dgm:t>
        <a:bodyPr/>
        <a:lstStyle/>
        <a:p>
          <a:r>
            <a:rPr lang="en-US" dirty="0"/>
            <a:t>Create more baskets</a:t>
          </a:r>
        </a:p>
      </dgm:t>
    </dgm:pt>
    <dgm:pt modelId="{6D7D18CA-7D75-4052-B246-2AC9AF969D89}" type="parTrans" cxnId="{5EC7719F-E984-4916-AC96-11638B8D8846}">
      <dgm:prSet/>
      <dgm:spPr/>
      <dgm:t>
        <a:bodyPr/>
        <a:lstStyle/>
        <a:p>
          <a:endParaRPr lang="en-US"/>
        </a:p>
      </dgm:t>
    </dgm:pt>
    <dgm:pt modelId="{D56F9FBB-E7D0-44AB-9138-2134633D072E}" type="sibTrans" cxnId="{5EC7719F-E984-4916-AC96-11638B8D8846}">
      <dgm:prSet/>
      <dgm:spPr/>
      <dgm:t>
        <a:bodyPr/>
        <a:lstStyle/>
        <a:p>
          <a:endParaRPr lang="en-US"/>
        </a:p>
      </dgm:t>
    </dgm:pt>
    <dgm:pt modelId="{8FE2A9FD-B641-4594-946C-2B1D51ACF514}">
      <dgm:prSet/>
      <dgm:spPr/>
      <dgm:t>
        <a:bodyPr/>
        <a:lstStyle/>
        <a:p>
          <a:r>
            <a:rPr lang="en-US" dirty="0"/>
            <a:t>What is your purpose?  What do you bring</a:t>
          </a:r>
        </a:p>
      </dgm:t>
    </dgm:pt>
    <dgm:pt modelId="{62002969-2ED2-4E49-AC61-272CC38FF3A8}" type="parTrans" cxnId="{C3BF2C94-95BE-486F-8833-599BD14AF0F5}">
      <dgm:prSet/>
      <dgm:spPr/>
      <dgm:t>
        <a:bodyPr/>
        <a:lstStyle/>
        <a:p>
          <a:endParaRPr lang="en-US"/>
        </a:p>
      </dgm:t>
    </dgm:pt>
    <dgm:pt modelId="{5E6E14E6-4D28-4835-86E3-BDD07D21EB35}" type="sibTrans" cxnId="{C3BF2C94-95BE-486F-8833-599BD14AF0F5}">
      <dgm:prSet/>
      <dgm:spPr/>
      <dgm:t>
        <a:bodyPr/>
        <a:lstStyle/>
        <a:p>
          <a:endParaRPr lang="en-US"/>
        </a:p>
      </dgm:t>
    </dgm:pt>
    <dgm:pt modelId="{AD3D9FCC-C55D-4252-B691-6C80200B5A16}" type="pres">
      <dgm:prSet presAssocID="{7CDF74D1-8544-426E-B33C-4EC2662176FE}" presName="diagram" presStyleCnt="0">
        <dgm:presLayoutVars>
          <dgm:dir/>
          <dgm:resizeHandles val="exact"/>
        </dgm:presLayoutVars>
      </dgm:prSet>
      <dgm:spPr/>
    </dgm:pt>
    <dgm:pt modelId="{4CE94DB5-40CF-4E96-BE3E-F8BFEAA8A464}" type="pres">
      <dgm:prSet presAssocID="{1D28F065-2148-43B4-9505-C9CE28EACE80}" presName="node" presStyleLbl="node1" presStyleIdx="0" presStyleCnt="3">
        <dgm:presLayoutVars>
          <dgm:bulletEnabled val="1"/>
        </dgm:presLayoutVars>
      </dgm:prSet>
      <dgm:spPr/>
    </dgm:pt>
    <dgm:pt modelId="{1C871280-CDE6-41CF-B48D-E1481858FE8A}" type="pres">
      <dgm:prSet presAssocID="{368A88D8-CFB7-4F4D-94AF-E219FBE6CF58}" presName="sibTrans" presStyleCnt="0"/>
      <dgm:spPr/>
    </dgm:pt>
    <dgm:pt modelId="{FAB1EB61-EED3-4E42-BC55-5BFB8B103B7B}" type="pres">
      <dgm:prSet presAssocID="{2CCEF997-5F24-47E2-B8D2-9ED71FFF9498}" presName="node" presStyleLbl="node1" presStyleIdx="1" presStyleCnt="3">
        <dgm:presLayoutVars>
          <dgm:bulletEnabled val="1"/>
        </dgm:presLayoutVars>
      </dgm:prSet>
      <dgm:spPr/>
    </dgm:pt>
    <dgm:pt modelId="{50F209EF-BAEB-42E3-9606-626E8BBCBBC5}" type="pres">
      <dgm:prSet presAssocID="{C46EF245-B44E-4908-BE95-796ED4F8557C}" presName="sibTrans" presStyleCnt="0"/>
      <dgm:spPr/>
    </dgm:pt>
    <dgm:pt modelId="{AF9EA83B-169F-4ED9-BE7A-A1C4ADE2A753}" type="pres">
      <dgm:prSet presAssocID="{29167671-82FD-4456-B076-1A682281FEDD}" presName="node" presStyleLbl="node1" presStyleIdx="2" presStyleCnt="3">
        <dgm:presLayoutVars>
          <dgm:bulletEnabled val="1"/>
        </dgm:presLayoutVars>
      </dgm:prSet>
      <dgm:spPr/>
    </dgm:pt>
  </dgm:ptLst>
  <dgm:cxnLst>
    <dgm:cxn modelId="{2011442A-977D-4A6F-A6F9-A9676A4AF280}" type="presOf" srcId="{2CCEF997-5F24-47E2-B8D2-9ED71FFF9498}" destId="{FAB1EB61-EED3-4E42-BC55-5BFB8B103B7B}" srcOrd="0" destOrd="0" presId="urn:microsoft.com/office/officeart/2005/8/layout/default"/>
    <dgm:cxn modelId="{8516BD3B-1721-41C7-91FA-498BA4F122E6}" type="presOf" srcId="{8FE2A9FD-B641-4594-946C-2B1D51ACF514}" destId="{AF9EA83B-169F-4ED9-BE7A-A1C4ADE2A753}" srcOrd="0" destOrd="3" presId="urn:microsoft.com/office/officeart/2005/8/layout/default"/>
    <dgm:cxn modelId="{30D79C6F-6898-467B-9786-F95A797A397B}" srcId="{29167671-82FD-4456-B076-1A682281FEDD}" destId="{C7F98D5E-97B6-41C8-AF35-6A67AF7768B2}" srcOrd="0" destOrd="0" parTransId="{B46C9271-D6FD-49CA-BA72-37CF5970C2F1}" sibTransId="{C2CA1A31-64D2-418A-8EEB-A16C58D3CEA7}"/>
    <dgm:cxn modelId="{32D3E678-F0C6-402F-AA67-CC934DAB5F99}" type="presOf" srcId="{1D28F065-2148-43B4-9505-C9CE28EACE80}" destId="{4CE94DB5-40CF-4E96-BE3E-F8BFEAA8A464}" srcOrd="0" destOrd="0" presId="urn:microsoft.com/office/officeart/2005/8/layout/default"/>
    <dgm:cxn modelId="{F98FB883-F87A-4A07-B651-377CB32F0C43}" type="presOf" srcId="{7CDF74D1-8544-426E-B33C-4EC2662176FE}" destId="{AD3D9FCC-C55D-4252-B691-6C80200B5A16}" srcOrd="0" destOrd="0" presId="urn:microsoft.com/office/officeart/2005/8/layout/default"/>
    <dgm:cxn modelId="{C3BF2C94-95BE-486F-8833-599BD14AF0F5}" srcId="{29167671-82FD-4456-B076-1A682281FEDD}" destId="{8FE2A9FD-B641-4594-946C-2B1D51ACF514}" srcOrd="2" destOrd="0" parTransId="{62002969-2ED2-4E49-AC61-272CC38FF3A8}" sibTransId="{5E6E14E6-4D28-4835-86E3-BDD07D21EB35}"/>
    <dgm:cxn modelId="{5EC7719F-E984-4916-AC96-11638B8D8846}" srcId="{29167671-82FD-4456-B076-1A682281FEDD}" destId="{DFF15FB0-4D17-47BC-8F2A-EAF6C5563E8C}" srcOrd="1" destOrd="0" parTransId="{6D7D18CA-7D75-4052-B246-2AC9AF969D89}" sibTransId="{D56F9FBB-E7D0-44AB-9138-2134633D072E}"/>
    <dgm:cxn modelId="{31E058A8-AB8E-48CA-ABE5-2D5ACF768B3F}" type="presOf" srcId="{DFF15FB0-4D17-47BC-8F2A-EAF6C5563E8C}" destId="{AF9EA83B-169F-4ED9-BE7A-A1C4ADE2A753}" srcOrd="0" destOrd="2" presId="urn:microsoft.com/office/officeart/2005/8/layout/default"/>
    <dgm:cxn modelId="{20EE9EAE-97AB-4D53-AFF4-043D7DE0D5A3}" type="presOf" srcId="{29167671-82FD-4456-B076-1A682281FEDD}" destId="{AF9EA83B-169F-4ED9-BE7A-A1C4ADE2A753}" srcOrd="0" destOrd="0" presId="urn:microsoft.com/office/officeart/2005/8/layout/default"/>
    <dgm:cxn modelId="{272FE9B5-25C6-4D68-9187-196DFD60A948}" srcId="{7CDF74D1-8544-426E-B33C-4EC2662176FE}" destId="{2CCEF997-5F24-47E2-B8D2-9ED71FFF9498}" srcOrd="1" destOrd="0" parTransId="{80157086-24E7-4350-8694-0721FC0B220A}" sibTransId="{C46EF245-B44E-4908-BE95-796ED4F8557C}"/>
    <dgm:cxn modelId="{FDE5A2DB-E9F8-446E-A769-E224D2199DA2}" srcId="{7CDF74D1-8544-426E-B33C-4EC2662176FE}" destId="{1D28F065-2148-43B4-9505-C9CE28EACE80}" srcOrd="0" destOrd="0" parTransId="{972EADE8-3ADB-4961-BF0E-E6BA56D240D4}" sibTransId="{368A88D8-CFB7-4F4D-94AF-E219FBE6CF58}"/>
    <dgm:cxn modelId="{E9A427F1-B5E6-4C57-A028-FF82FBDFD42F}" type="presOf" srcId="{C7F98D5E-97B6-41C8-AF35-6A67AF7768B2}" destId="{AF9EA83B-169F-4ED9-BE7A-A1C4ADE2A753}" srcOrd="0" destOrd="1" presId="urn:microsoft.com/office/officeart/2005/8/layout/default"/>
    <dgm:cxn modelId="{43C696F7-AEA6-409E-9F4E-04FD54554A15}" srcId="{7CDF74D1-8544-426E-B33C-4EC2662176FE}" destId="{29167671-82FD-4456-B076-1A682281FEDD}" srcOrd="2" destOrd="0" parTransId="{F678FF77-C2B4-48ED-B3A6-CB835C11D549}" sibTransId="{034D170B-DFDC-48C1-9F0B-C5B87068DD69}"/>
    <dgm:cxn modelId="{17AC72EC-9F62-4C2A-BE81-3D46E2226001}" type="presParOf" srcId="{AD3D9FCC-C55D-4252-B691-6C80200B5A16}" destId="{4CE94DB5-40CF-4E96-BE3E-F8BFEAA8A464}" srcOrd="0" destOrd="0" presId="urn:microsoft.com/office/officeart/2005/8/layout/default"/>
    <dgm:cxn modelId="{AC6336B4-ED0A-46AE-9BCB-3DA84D7AE93A}" type="presParOf" srcId="{AD3D9FCC-C55D-4252-B691-6C80200B5A16}" destId="{1C871280-CDE6-41CF-B48D-E1481858FE8A}" srcOrd="1" destOrd="0" presId="urn:microsoft.com/office/officeart/2005/8/layout/default"/>
    <dgm:cxn modelId="{53485B43-837E-43C1-883A-6C81DCFAC35E}" type="presParOf" srcId="{AD3D9FCC-C55D-4252-B691-6C80200B5A16}" destId="{FAB1EB61-EED3-4E42-BC55-5BFB8B103B7B}" srcOrd="2" destOrd="0" presId="urn:microsoft.com/office/officeart/2005/8/layout/default"/>
    <dgm:cxn modelId="{A381545B-7694-4A55-BE4E-DB8D80961973}" type="presParOf" srcId="{AD3D9FCC-C55D-4252-B691-6C80200B5A16}" destId="{50F209EF-BAEB-42E3-9606-626E8BBCBBC5}" srcOrd="3" destOrd="0" presId="urn:microsoft.com/office/officeart/2005/8/layout/default"/>
    <dgm:cxn modelId="{C2AFFB09-1914-41F2-BF06-77C74B81EB8C}" type="presParOf" srcId="{AD3D9FCC-C55D-4252-B691-6C80200B5A16}" destId="{AF9EA83B-169F-4ED9-BE7A-A1C4ADE2A75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EF509-0567-4CD9-BCFD-2AF237633C16}">
      <dsp:nvSpPr>
        <dsp:cNvPr id="0" name=""/>
        <dsp:cNvSpPr/>
      </dsp:nvSpPr>
      <dsp:spPr>
        <a:xfrm>
          <a:off x="1822512" y="500876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B37FA-1F67-4E3D-90D9-E22865671AAA}">
      <dsp:nvSpPr>
        <dsp:cNvPr id="0" name=""/>
        <dsp:cNvSpPr/>
      </dsp:nvSpPr>
      <dsp:spPr>
        <a:xfrm>
          <a:off x="418512" y="215690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/>
            <a:t>Behavior Based Safety</a:t>
          </a:r>
        </a:p>
      </dsp:txBody>
      <dsp:txXfrm>
        <a:off x="418512" y="2156908"/>
        <a:ext cx="4320000" cy="648000"/>
      </dsp:txXfrm>
    </dsp:sp>
    <dsp:sp modelId="{7E9782DA-FE7A-449C-9788-D185125322E9}">
      <dsp:nvSpPr>
        <dsp:cNvPr id="0" name=""/>
        <dsp:cNvSpPr/>
      </dsp:nvSpPr>
      <dsp:spPr>
        <a:xfrm>
          <a:off x="418512" y="2871900"/>
          <a:ext cx="4320000" cy="97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Measuring both positive and negative outcomes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Total Worker Health / NIOSH</a:t>
          </a:r>
        </a:p>
      </dsp:txBody>
      <dsp:txXfrm>
        <a:off x="418512" y="2871900"/>
        <a:ext cx="4320000" cy="978561"/>
      </dsp:txXfrm>
    </dsp:sp>
    <dsp:sp modelId="{A44065B7-D6F8-45A3-A94F-4042AC851DBF}">
      <dsp:nvSpPr>
        <dsp:cNvPr id="0" name=""/>
        <dsp:cNvSpPr/>
      </dsp:nvSpPr>
      <dsp:spPr>
        <a:xfrm>
          <a:off x="6898512" y="500876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EC946-1B7C-466C-B428-7F258669A40A}">
      <dsp:nvSpPr>
        <dsp:cNvPr id="0" name=""/>
        <dsp:cNvSpPr/>
      </dsp:nvSpPr>
      <dsp:spPr>
        <a:xfrm>
          <a:off x="5494512" y="215690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/>
            <a:t>What influences behaviors?	</a:t>
          </a:r>
        </a:p>
      </dsp:txBody>
      <dsp:txXfrm>
        <a:off x="5494512" y="2156908"/>
        <a:ext cx="4320000" cy="648000"/>
      </dsp:txXfrm>
    </dsp:sp>
    <dsp:sp modelId="{6C3CC8E3-E7D5-4558-97FE-1837CF2F0F84}">
      <dsp:nvSpPr>
        <dsp:cNvPr id="0" name=""/>
        <dsp:cNvSpPr/>
      </dsp:nvSpPr>
      <dsp:spPr>
        <a:xfrm>
          <a:off x="5494512" y="2871900"/>
          <a:ext cx="4320000" cy="97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Attitude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Emotion / internal and external instances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494512" y="2871900"/>
        <a:ext cx="4320000" cy="978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94DB5-40CF-4E96-BE3E-F8BFEAA8A464}">
      <dsp:nvSpPr>
        <dsp:cNvPr id="0" name=""/>
        <dsp:cNvSpPr/>
      </dsp:nvSpPr>
      <dsp:spPr>
        <a:xfrm>
          <a:off x="1349682" y="1537"/>
          <a:ext cx="3587826" cy="2152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Ultimately, here to change the world for the better</a:t>
          </a:r>
        </a:p>
      </dsp:txBody>
      <dsp:txXfrm>
        <a:off x="1349682" y="1537"/>
        <a:ext cx="3587826" cy="2152695"/>
      </dsp:txXfrm>
    </dsp:sp>
    <dsp:sp modelId="{FAB1EB61-EED3-4E42-BC55-5BFB8B103B7B}">
      <dsp:nvSpPr>
        <dsp:cNvPr id="0" name=""/>
        <dsp:cNvSpPr/>
      </dsp:nvSpPr>
      <dsp:spPr>
        <a:xfrm>
          <a:off x="5296291" y="1537"/>
          <a:ext cx="3587826" cy="2152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instances / your book</a:t>
          </a:r>
        </a:p>
      </dsp:txBody>
      <dsp:txXfrm>
        <a:off x="5296291" y="1537"/>
        <a:ext cx="3587826" cy="2152695"/>
      </dsp:txXfrm>
    </dsp:sp>
    <dsp:sp modelId="{AF9EA83B-169F-4ED9-BE7A-A1C4ADE2A753}">
      <dsp:nvSpPr>
        <dsp:cNvPr id="0" name=""/>
        <dsp:cNvSpPr/>
      </dsp:nvSpPr>
      <dsp:spPr>
        <a:xfrm>
          <a:off x="3322986" y="2513016"/>
          <a:ext cx="3587826" cy="2152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Defeat complacently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Work / relationships / mental / physical / social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more baskets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What is your purpose?  What do you bring</a:t>
          </a:r>
        </a:p>
      </dsp:txBody>
      <dsp:txXfrm>
        <a:off x="3322986" y="2513016"/>
        <a:ext cx="3587826" cy="2152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80397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64831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86435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6354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71702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66846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72992"/>
      </p:ext>
    </p:extLst>
  </p:cSld>
  <p:clrMapOvr>
    <a:masterClrMapping/>
  </p:clrMapOvr>
  <p:transition spd="slow">
    <p:cover dir="r"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39132"/>
      </p:ext>
    </p:extLst>
  </p:cSld>
  <p:clrMapOvr>
    <a:masterClrMapping/>
  </p:clrMapOvr>
  <p:transition spd="slow"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35702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91671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99227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73326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4396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35798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1987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7920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0084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6FA2B21-3FCD-4721-B95C-427943F61125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11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>
    <p:cover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mple.wikipedia.org/wiki/Depression_(mental_illness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isolated-thinking-freedom-ape-105250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35688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i2toriando.jimdofree.com/4eso/u7-el-periodo-de-entreguerra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lumenlearning.com/boundless-business/chapter/performance-promotion-and-firi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esheninger.blogspot.com/2017/10/achieving-balanc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thank-you-stamp-template-red-1656195/" TargetMode="External"/><Relationship Id="rId5" Type="http://schemas.openxmlformats.org/officeDocument/2006/relationships/image" Target="../media/image29.png"/><Relationship Id="rId4" Type="http://schemas.openxmlformats.org/officeDocument/2006/relationships/image" Target="cid:0B7F101E-E54F-44F8-BAF2-0B862E99298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cid:E870C7E2-DAD6-47A9-8383-81DEEB2959A5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cid:60E53A97-50EB-4ABA-959C-3FF52562D539" TargetMode="External"/><Relationship Id="rId9" Type="http://schemas.openxmlformats.org/officeDocument/2006/relationships/image" Target="cid:5B822C31-E808-4F54-99C8-FB90415E37A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en/view-image.php?image=119150&amp;picture=construction-site-safety-firs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qsels.com/en/public-domain-photo-owmv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usq.pressbooks.pub/traumainformedpractice/chapter/6-2-the-teacher-must-survive-self-care-and-managing-secondary-traum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atherhollick.com/2019/07/what-is-culture-anywa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olden-gate-bridge-82923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E857-6615-C483-FD0C-B7340B28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DC1DF-301F-3232-860D-1286E214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30853"/>
      </p:ext>
    </p:extLst>
  </p:cSld>
  <p:clrMapOvr>
    <a:masterClrMapping/>
  </p:clrMapOvr>
  <p:transition spd="slow"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51117-A08E-1291-CE25-DAA4215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Mental Health &amp;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B721C-651E-3598-8A1A-C51F78A9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“….a dynamic, positive state that pertains to a person’s everyday life in various ways and reflects that ability to cope with life.  It exceeds the traditional concept of “mental wellness” and is considered a proactive strategy in dealing with life.”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Rabbit hole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00F2A30A-01A5-E306-A989-0F2512D35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396" r="19020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2321"/>
      </p:ext>
    </p:extLst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B6B0-DDB1-ED6A-C04A-527AED2A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dirty="0"/>
              <a:t>Behaviors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9BEA9-74D6-114F-4FCA-E4886E32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many thoughts do we have a day?</a:t>
            </a:r>
          </a:p>
          <a:p>
            <a:pPr marL="0" indent="0">
              <a:buNone/>
            </a:pPr>
            <a:r>
              <a:rPr lang="en-US" dirty="0"/>
              <a:t>How many are negative?</a:t>
            </a:r>
          </a:p>
          <a:p>
            <a:pPr lvl="1"/>
            <a:r>
              <a:rPr lang="en-US" dirty="0"/>
              <a:t>Negativity Bias</a:t>
            </a:r>
          </a:p>
          <a:p>
            <a:pPr lvl="1"/>
            <a:r>
              <a:rPr lang="en-US" dirty="0"/>
              <a:t>Defense mechanism</a:t>
            </a:r>
          </a:p>
          <a:p>
            <a:pPr marL="0" indent="0">
              <a:buNone/>
            </a:pPr>
            <a:r>
              <a:rPr lang="en-US" dirty="0"/>
              <a:t>Companies / media are tricky</a:t>
            </a:r>
          </a:p>
          <a:p>
            <a:pPr lvl="1"/>
            <a:r>
              <a:rPr lang="en-US" dirty="0"/>
              <a:t>TV, radio, movies, news, social medial and video games</a:t>
            </a:r>
          </a:p>
          <a:p>
            <a:pPr lvl="1"/>
            <a:r>
              <a:rPr lang="en-US" dirty="0"/>
              <a:t>Smart phone / suicide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primate, mammal, ape, close&#10;&#10;Description automatically generated">
            <a:extLst>
              <a:ext uri="{FF2B5EF4-FFF2-40B4-BE49-F238E27FC236}">
                <a16:creationId xmlns:a16="http://schemas.microsoft.com/office/drawing/2014/main" id="{B8435F83-7272-6D0C-1562-5A3A37C25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651" r="27965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75974"/>
      </p:ext>
    </p:ext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One in a crowd">
            <a:extLst>
              <a:ext uri="{FF2B5EF4-FFF2-40B4-BE49-F238E27FC236}">
                <a16:creationId xmlns:a16="http://schemas.microsoft.com/office/drawing/2014/main" id="{7A11B34F-4177-EA0D-CA3A-84F6A5E4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r="1257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6E266-51CD-56DF-6603-4BE0B82E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	</a:t>
            </a:r>
            <a:r>
              <a:rPr lang="en-US" sz="3100" dirty="0"/>
              <a:t>Defeating Negativity Bias</a:t>
            </a:r>
            <a:br>
              <a:rPr lang="en-US" sz="4400" dirty="0"/>
            </a:br>
            <a:r>
              <a:rPr lang="en-US" sz="42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D381-6580-C544-DC75-97531E33B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45342"/>
            <a:ext cx="4572877" cy="4731621"/>
          </a:xfrm>
        </p:spPr>
        <p:txBody>
          <a:bodyPr>
            <a:normAutofit/>
          </a:bodyPr>
          <a:lstStyle/>
          <a:p>
            <a:pPr lvl="1"/>
            <a:r>
              <a:rPr lang="en-US" sz="2000" b="1" dirty="0"/>
              <a:t>Be aware of your emotions</a:t>
            </a:r>
          </a:p>
          <a:p>
            <a:pPr lvl="2"/>
            <a:r>
              <a:rPr lang="en-US" dirty="0"/>
              <a:t>Flip it from bad to good / not easy to do</a:t>
            </a:r>
          </a:p>
          <a:p>
            <a:pPr lvl="1"/>
            <a:r>
              <a:rPr lang="en-US" sz="2000" b="1" dirty="0"/>
              <a:t>Genuinely care about change </a:t>
            </a:r>
          </a:p>
          <a:p>
            <a:pPr lvl="1"/>
            <a:r>
              <a:rPr lang="en-US" sz="2000" b="1" dirty="0"/>
              <a:t>Surround yourself w positive people</a:t>
            </a:r>
          </a:p>
          <a:p>
            <a:pPr lvl="2"/>
            <a:r>
              <a:rPr lang="en-US" dirty="0"/>
              <a:t>“Show me your friends and I’ll show you your future.”</a:t>
            </a:r>
          </a:p>
          <a:p>
            <a:pPr lvl="1"/>
            <a:r>
              <a:rPr lang="en-US" sz="2000" b="1" dirty="0"/>
              <a:t>Be patient</a:t>
            </a:r>
          </a:p>
          <a:p>
            <a:pPr lvl="2"/>
            <a:r>
              <a:rPr lang="en-US" dirty="0"/>
              <a:t>“I buried the old Jason and I don’t plan on visiting his grave”</a:t>
            </a:r>
          </a:p>
          <a:p>
            <a:pPr marL="548640" lvl="2" indent="0">
              <a:buNone/>
            </a:pPr>
            <a:endParaRPr lang="en-US" dirty="0"/>
          </a:p>
          <a:p>
            <a:pPr lvl="3"/>
            <a:endParaRPr lang="en-US" sz="1700" dirty="0"/>
          </a:p>
          <a:p>
            <a:pPr lvl="4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39376241"/>
      </p:ext>
    </p:extLst>
  </p:cSld>
  <p:clrMapOvr>
    <a:masterClrMapping/>
  </p:clrMapOvr>
  <p:transition spd="slow"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8A2AB0-2893-7F4E-CFFA-AA82823C9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69559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3698280"/>
      </p:ext>
    </p:extLst>
  </p:cSld>
  <p:clrMapOvr>
    <a:masterClrMapping/>
  </p:clrMapOvr>
  <p:transition spd="slow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6386B-BAB9-E47F-867D-C00114AA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Mental Wellness Barriers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C8AB-80C1-E59B-0481-A0AD86F3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 lnSpcReduction="10000"/>
          </a:bodyPr>
          <a:lstStyle/>
          <a:p>
            <a:pPr marL="274320" lvl="1" indent="0">
              <a:buNone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Break the Stigma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Education  - do you know what to say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Awareness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1 and 5 of us will struggle with a mental illness</a:t>
            </a:r>
          </a:p>
          <a:p>
            <a:pPr lvl="2"/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</a:rPr>
              <a:t>Don’t ignore the symptoms: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Alone / loss of appetite / use of drugs-alcohol / quick to anger / appearance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Taking about suicide doesn’t cause someone to commit suicide.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Action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EAP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Mentorship program / help line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Continuous Support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I did it all wrong</a:t>
            </a:r>
          </a:p>
        </p:txBody>
      </p:sp>
    </p:spTree>
    <p:extLst>
      <p:ext uri="{BB962C8B-B14F-4D97-AF65-F5344CB8AC3E}">
        <p14:creationId xmlns:p14="http://schemas.microsoft.com/office/powerpoint/2010/main" val="1532353524"/>
      </p:ext>
    </p:extLst>
  </p:cSld>
  <p:clrMapOvr>
    <a:masterClrMapping/>
  </p:clrMapOvr>
  <p:transition spd="slow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4FB6-7A9D-46FD-C4B0-1F77976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/>
              <a:t>6 Baskets of + Mental Wellness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0E3ED-4F82-C8DA-67D2-63276F09A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r>
              <a:rPr lang="en-US" sz="2600" dirty="0"/>
              <a:t>Physical – In good shape / exercise / diet</a:t>
            </a:r>
          </a:p>
          <a:p>
            <a:r>
              <a:rPr lang="en-US" sz="2600" dirty="0"/>
              <a:t>Mental – Positive state of mind / ability to cope</a:t>
            </a:r>
          </a:p>
          <a:p>
            <a:r>
              <a:rPr lang="en-US" sz="2600" dirty="0"/>
              <a:t>Emotional – Express their feelings maturely </a:t>
            </a:r>
          </a:p>
          <a:p>
            <a:r>
              <a:rPr lang="en-US" sz="2600" dirty="0"/>
              <a:t>Spiritual – Finding your purpose and meaning</a:t>
            </a:r>
          </a:p>
          <a:p>
            <a:r>
              <a:rPr lang="en-US" sz="2600" dirty="0"/>
              <a:t>Social – Enjoyment of relationships</a:t>
            </a:r>
          </a:p>
          <a:p>
            <a:r>
              <a:rPr lang="en-US" sz="2600" dirty="0"/>
              <a:t>Environmental – Your appreciation for your surroundings </a:t>
            </a:r>
          </a:p>
        </p:txBody>
      </p:sp>
      <p:pic>
        <p:nvPicPr>
          <p:cNvPr id="5" name="Picture 4" descr="A group of baskets&#10;&#10;Description automatically generated with low confidence">
            <a:extLst>
              <a:ext uri="{FF2B5EF4-FFF2-40B4-BE49-F238E27FC236}">
                <a16:creationId xmlns:a16="http://schemas.microsoft.com/office/drawing/2014/main" id="{292EDD56-FA27-81F5-4636-175020850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044" r="24457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15289"/>
      </p:ext>
    </p:extLst>
  </p:cSld>
  <p:clrMapOvr>
    <a:masterClrMapping/>
  </p:clrMapOvr>
  <p:transition spd="slow"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BE92-4CA0-4698-B877-714B029D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dirty="0"/>
              <a:t>Our Why?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A2FF3-1722-DF08-2DD6-47B218491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3 Reasons Behind Our Cultural Shift</a:t>
            </a:r>
          </a:p>
          <a:p>
            <a:pPr marL="457200" lvl="1" indent="0">
              <a:buNone/>
            </a:pPr>
            <a:r>
              <a:rPr lang="en-US" dirty="0"/>
              <a:t>#1   Numbers don’t lie</a:t>
            </a:r>
          </a:p>
          <a:p>
            <a:pPr lvl="2"/>
            <a:r>
              <a:rPr lang="en-US" sz="2400" dirty="0"/>
              <a:t>&lt;90% of all loss  </a:t>
            </a:r>
          </a:p>
          <a:p>
            <a:pPr lvl="2"/>
            <a:r>
              <a:rPr lang="en-US" sz="2400" dirty="0"/>
              <a:t>Understanding poor behaviors</a:t>
            </a:r>
          </a:p>
          <a:p>
            <a:pPr lvl="2"/>
            <a:r>
              <a:rPr lang="en-US" sz="2400" dirty="0"/>
              <a:t>Mental Alertness</a:t>
            </a:r>
          </a:p>
          <a:p>
            <a:pPr lvl="2"/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“Enhancing Buildings, Bridges &amp; Lives.”</a:t>
            </a:r>
          </a:p>
        </p:txBody>
      </p:sp>
      <p:pic>
        <p:nvPicPr>
          <p:cNvPr id="5" name="Picture 4" descr="A picture containing person, outdoor, group&#10;&#10;Description automatically generated">
            <a:extLst>
              <a:ext uri="{FF2B5EF4-FFF2-40B4-BE49-F238E27FC236}">
                <a16:creationId xmlns:a16="http://schemas.microsoft.com/office/drawing/2014/main" id="{4D3C1DEC-7ABC-4EAB-01C2-20CBD34D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025" r="27434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66791"/>
      </p:ext>
    </p:extLst>
  </p:cSld>
  <p:clrMapOvr>
    <a:masterClrMapping/>
  </p:clrMapOvr>
  <p:transition spd="slow"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EA7A-146B-F9A4-99C3-3CD4799A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600" y="643468"/>
            <a:ext cx="2944152" cy="1622744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PET Scan</a:t>
            </a:r>
          </a:p>
        </p:txBody>
      </p:sp>
      <p:pic>
        <p:nvPicPr>
          <p:cNvPr id="1026" name="Picture 2" descr="TMS - Malta &amp; Gozo - Brain activity is reduced in depression. Transcranial  Magnetic Stimulation #TMS Therapy works by exciting neurons in the brain,  increasing function that is lost to #Depression. Contact">
            <a:extLst>
              <a:ext uri="{FF2B5EF4-FFF2-40B4-BE49-F238E27FC236}">
                <a16:creationId xmlns:a16="http://schemas.microsoft.com/office/drawing/2014/main" id="{45029C45-DDAF-C2AB-796A-E7E4A5FA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11" y="1083954"/>
            <a:ext cx="6833412" cy="46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92EFB09-F031-203F-69F8-8EA2FB98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2402733"/>
            <a:ext cx="2944151" cy="3774230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effectLst/>
                <a:latin typeface="Google Sans"/>
              </a:rPr>
              <a:t>Decreased brain activity in depressive patients.</a:t>
            </a:r>
          </a:p>
          <a:p>
            <a:r>
              <a:rPr lang="en-US" sz="1800" b="0" i="0" dirty="0">
                <a:solidFill>
                  <a:schemeClr val="tx1"/>
                </a:solidFill>
                <a:effectLst/>
                <a:latin typeface="Google Sans"/>
              </a:rPr>
              <a:t>Reduced gray matter volume and reduced functional activity would lead to negative emotion and the inability of cognitive processing in depressive patients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Google Sans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45874"/>
      </p:ext>
    </p:extLst>
  </p:cSld>
  <p:clrMapOvr>
    <a:masterClrMapping/>
  </p:clrMapOvr>
  <p:transition spd="slow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78D3-6280-0317-15C4-E8EA60CF4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#2	Employee Retention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BFF74-05C5-CF6A-942E-34BDA70E0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Being a part of something bigger</a:t>
            </a:r>
          </a:p>
          <a:p>
            <a:pPr lvl="1"/>
            <a:r>
              <a:rPr lang="en-US" dirty="0"/>
              <a:t>Being valued / appreciated</a:t>
            </a:r>
          </a:p>
          <a:p>
            <a:pPr lvl="1"/>
            <a:r>
              <a:rPr lang="en-US" dirty="0"/>
              <a:t>Adapt to the needs / generational</a:t>
            </a:r>
          </a:p>
          <a:p>
            <a:pPr lvl="1"/>
            <a:r>
              <a:rPr lang="en-US" dirty="0"/>
              <a:t>Engagement</a:t>
            </a:r>
          </a:p>
        </p:txBody>
      </p:sp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5401A658-3CD0-F6DE-07F4-DC8792D16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692" r="31399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9455"/>
      </p:ext>
    </p:extLst>
  </p:cSld>
  <p:clrMapOvr>
    <a:masterClrMapping/>
  </p:clrMapOvr>
  <p:transition spd="slow"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21D5F-D97A-34DA-A941-50D7C23A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#3	The Right Thing to Do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9FD07F56-EBCD-D0DF-1753-1858A7F5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56" r="645"/>
          <a:stretch/>
        </p:blipFill>
        <p:spPr>
          <a:xfrm>
            <a:off x="1131172" y="2745190"/>
            <a:ext cx="4187222" cy="2301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1CC22-2891-9FE3-3EF0-AEDF4AEB0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Support your values/ resources</a:t>
            </a:r>
          </a:p>
          <a:p>
            <a:pPr lvl="1"/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Commitment to our employee’s &amp; families</a:t>
            </a:r>
          </a:p>
          <a:p>
            <a:pPr lvl="1"/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Work and home</a:t>
            </a:r>
          </a:p>
          <a:p>
            <a:pPr lvl="1"/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Create a productive </a:t>
            </a:r>
            <a:r>
              <a:rPr lang="en-US" b="1" u="sng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Life-Work</a:t>
            </a: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balance</a:t>
            </a:r>
          </a:p>
          <a:p>
            <a:pPr lvl="2"/>
            <a:r>
              <a:rPr lang="en-US" sz="2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More good days than bad</a:t>
            </a:r>
          </a:p>
          <a:p>
            <a:pPr marL="548640" lvl="2" indent="0">
              <a:buNone/>
            </a:pPr>
            <a:endParaRPr lang="en-US" sz="24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8444D-0822-B062-C83B-BD2BF9891241}"/>
              </a:ext>
            </a:extLst>
          </p:cNvPr>
          <p:cNvSpPr txBox="1"/>
          <p:nvPr/>
        </p:nvSpPr>
        <p:spPr>
          <a:xfrm>
            <a:off x="3088296" y="4847035"/>
            <a:ext cx="223009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://esheninger.blogspot.com/2017/10/achieving-balanc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62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83442F9B-C0AA-BF05-A319-C7A8F612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25000"/>
          <a:stretch/>
        </p:blipFill>
        <p:spPr>
          <a:xfrm>
            <a:off x="1" y="10"/>
            <a:ext cx="12191999" cy="6857989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49742-F732-3176-55FB-D43157ED7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392680"/>
            <a:ext cx="9144000" cy="176784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5800" b="1" dirty="0">
                <a:solidFill>
                  <a:schemeClr val="bg1"/>
                </a:solidFill>
                <a:latin typeface="+mn-lt"/>
              </a:rPr>
              <a:t>Mental Wellness and the </a:t>
            </a:r>
            <a:br>
              <a:rPr lang="en-US" sz="5800" b="1" dirty="0">
                <a:solidFill>
                  <a:schemeClr val="bg1"/>
                </a:solidFill>
                <a:latin typeface="+mn-lt"/>
              </a:rPr>
            </a:br>
            <a:r>
              <a:rPr lang="en-US" sz="5800" b="1" dirty="0">
                <a:solidFill>
                  <a:schemeClr val="bg1"/>
                </a:solidFill>
                <a:latin typeface="+mn-lt"/>
              </a:rPr>
              <a:t>Effects on Employee Safety</a:t>
            </a:r>
          </a:p>
        </p:txBody>
      </p:sp>
    </p:spTree>
    <p:extLst>
      <p:ext uri="{BB962C8B-B14F-4D97-AF65-F5344CB8AC3E}">
        <p14:creationId xmlns:p14="http://schemas.microsoft.com/office/powerpoint/2010/main" val="1487151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6E345-4E9D-A644-E208-C83C0FF8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Ask Yourself -How Are You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5ABF-9D2E-984A-A7A9-8367E475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100% of all of us will experience a mental wellness concern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Depression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Anxiety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Grief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Anger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756116"/>
      </p:ext>
    </p:extLst>
  </p:cSld>
  <p:clrMapOvr>
    <a:masterClrMapping/>
  </p:clrMapOvr>
  <p:transition spd="slow"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3382-357C-4A3C-4037-4F330299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Find Your “Why”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77187A-F805-8486-B705-581D7DB04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389995"/>
              </p:ext>
            </p:extLst>
          </p:nvPr>
        </p:nvGraphicFramePr>
        <p:xfrm>
          <a:off x="1120000" y="1825625"/>
          <a:ext cx="102338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090642"/>
      </p:ext>
    </p:extLst>
  </p:cSld>
  <p:clrMapOvr>
    <a:masterClrMapping/>
  </p:clrMapOvr>
  <p:transition spd="slow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7FD4-5572-ED61-7F9A-70819370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48FA-CB1A-E257-78E2-F66959FD8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3549"/>
          <a:stretch>
            <a:fillRect/>
          </a:stretch>
        </p:blipFill>
        <p:spPr bwMode="auto">
          <a:xfrm>
            <a:off x="20" y="10"/>
            <a:ext cx="4343380" cy="669525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red and black sign&#10;&#10;Description automatically generated with low confidence">
            <a:extLst>
              <a:ext uri="{FF2B5EF4-FFF2-40B4-BE49-F238E27FC236}">
                <a16:creationId xmlns:a16="http://schemas.microsoft.com/office/drawing/2014/main" id="{33512F46-2FE3-F4BC-57CD-4515E7A33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72043" y="2123676"/>
            <a:ext cx="619932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8680"/>
      </p:ext>
    </p:extLst>
  </p:cSld>
  <p:clrMapOvr>
    <a:masterClrMapping/>
  </p:clrMapOvr>
  <p:transition spd="slow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D68A-9E66-FC0E-2527-3D8A498E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Good Morning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2B1F2-A801-8BD0-1C4F-B2D4DBCC3846}"/>
              </a:ext>
            </a:extLst>
          </p:cNvPr>
          <p:cNvSpPr txBox="1"/>
          <p:nvPr/>
        </p:nvSpPr>
        <p:spPr>
          <a:xfrm>
            <a:off x="4983480" y="1825625"/>
            <a:ext cx="64878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Objective - change</a:t>
            </a:r>
          </a:p>
          <a:p>
            <a:pPr mar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The safety professional &amp; current status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Culture 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Breaking down behaviors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Mental Wellness and its effect on loss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Your story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7432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7432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7432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45720" lvl="1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“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It’s common to define individual health as merely the absence of illness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.”</a:t>
            </a:r>
          </a:p>
        </p:txBody>
      </p:sp>
      <p:pic>
        <p:nvPicPr>
          <p:cNvPr id="4098" name="Picture 2" descr="Nature | Focus Areas | Sustainable Business Network and Consultancy | BSR">
            <a:extLst>
              <a:ext uri="{FF2B5EF4-FFF2-40B4-BE49-F238E27FC236}">
                <a16:creationId xmlns:a16="http://schemas.microsoft.com/office/drawing/2014/main" id="{643FCC84-3063-9502-DC20-094CAC03C4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1" r="27303" b="-1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1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F1BF-8F7F-1204-D3E6-41D51039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44" y="1493520"/>
            <a:ext cx="2633265" cy="368808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Georgia" panose="02040502050405020303" pitchFamily="18" charset="0"/>
              </a:rPr>
              <a:t>My Story</a:t>
            </a:r>
          </a:p>
        </p:txBody>
      </p:sp>
      <p:pic>
        <p:nvPicPr>
          <p:cNvPr id="5" name="Content Placeholder 4" descr="A group of people sitting together smiling&#10;&#10;Description automatically generated with medium confidence">
            <a:extLst>
              <a:ext uri="{FF2B5EF4-FFF2-40B4-BE49-F238E27FC236}">
                <a16:creationId xmlns:a16="http://schemas.microsoft.com/office/drawing/2014/main" id="{E3675C45-2ED6-3930-65A7-2038F5F69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72" y="635547"/>
            <a:ext cx="3021075" cy="209660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A5454B-E1D7-8C9B-A8A1-036358F54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6" b="13846"/>
          <a:stretch/>
        </p:blipFill>
        <p:spPr bwMode="auto">
          <a:xfrm>
            <a:off x="9629648" y="2739197"/>
            <a:ext cx="1853501" cy="2125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9BF236-5615-0CE2-57A3-D50A92C1A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8" b="28125"/>
          <a:stretch/>
        </p:blipFill>
        <p:spPr bwMode="auto">
          <a:xfrm>
            <a:off x="8551447" y="642594"/>
            <a:ext cx="2842325" cy="2096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B2F32322-65C1-4C0B-BF31-65CB9AE7A7DE" descr="IMG_3169.PNG">
            <a:extLst>
              <a:ext uri="{FF2B5EF4-FFF2-40B4-BE49-F238E27FC236}">
                <a16:creationId xmlns:a16="http://schemas.microsoft.com/office/drawing/2014/main" id="{80651CEC-44C0-F91B-6C96-2ADD8130C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3851"/>
          <a:stretch/>
        </p:blipFill>
        <p:spPr bwMode="auto">
          <a:xfrm>
            <a:off x="4963886" y="2746245"/>
            <a:ext cx="2394857" cy="219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31FBB-C299-5A2B-AC5B-366019317659}"/>
              </a:ext>
            </a:extLst>
          </p:cNvPr>
          <p:cNvPicPr>
            <a:picLocks noChangeAspect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0" r="20326" b="28808"/>
          <a:stretch/>
        </p:blipFill>
        <p:spPr bwMode="auto">
          <a:xfrm>
            <a:off x="7358743" y="2732150"/>
            <a:ext cx="2613866" cy="2209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B904233-A515-0AA5-E5B2-85988DA1B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6" y="5438084"/>
            <a:ext cx="3260425" cy="7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19726"/>
      </p:ext>
    </p:extLst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A021-45D9-2404-A795-1FC2AEC1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Let’s Start w/ a Question	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50D0E95-5699-2A0C-17CB-2EE46A143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5013"/>
          <a:stretch/>
        </p:blipFill>
        <p:spPr>
          <a:xfrm>
            <a:off x="956068" y="1924505"/>
            <a:ext cx="3354676" cy="22238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E66D-37A7-260D-5241-D337D7D5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825625"/>
            <a:ext cx="6553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Am I making a difference?</a:t>
            </a:r>
          </a:p>
          <a:p>
            <a:pPr marL="0" indent="0">
              <a:buNone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What is our role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See the unseen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Kinda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Checking the box</a:t>
            </a:r>
          </a:p>
          <a:p>
            <a:pPr marL="0" indent="0">
              <a:buNone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35510575"/>
      </p:ext>
    </p:extLst>
  </p:cSld>
  <p:clrMapOvr>
    <a:masterClrMapping/>
  </p:clrMapOvr>
  <p:transition spd="slow"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2F44-9465-72D2-B27E-D10DB764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dirty="0"/>
              <a:t>Number’s Don’t Lie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8FB2-34DA-08E8-3314-FACC49704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r>
              <a:rPr lang="en-US" dirty="0"/>
              <a:t>NSC – everyday, 14 occupational fatalities </a:t>
            </a:r>
          </a:p>
          <a:p>
            <a:r>
              <a:rPr lang="en-US" dirty="0"/>
              <a:t>5,190 workers in 21, up 8.9%</a:t>
            </a:r>
          </a:p>
          <a:p>
            <a:r>
              <a:rPr lang="en-US" dirty="0"/>
              <a:t>70M lost work-days</a:t>
            </a:r>
          </a:p>
          <a:p>
            <a:r>
              <a:rPr lang="en-US" dirty="0"/>
              <a:t>340M occupational injuries / year</a:t>
            </a:r>
          </a:p>
          <a:p>
            <a:r>
              <a:rPr lang="en-US" dirty="0"/>
              <a:t>718 Homicides / 15.5 suicides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$49.18 billion in direct U.S. workers compensation costs. 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/>
              <a:t>Why?</a:t>
            </a:r>
          </a:p>
          <a:p>
            <a:endParaRPr lang="en-US" dirty="0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3F59B40-515A-C597-F2C4-836E00836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642" r="30082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3345"/>
      </p:ext>
    </p:extLst>
  </p:cSld>
  <p:clrMapOvr>
    <a:masterClrMapping/>
  </p:clrMapOvr>
  <p:transition spd="slow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F431-8A39-7A37-D023-269E3B37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dirty="0"/>
              <a:t>What’s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0DFF9-E3AC-1FE5-7313-E4B3C583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US" sz="3200" dirty="0"/>
              <a:t>We take pride in:</a:t>
            </a:r>
          </a:p>
          <a:p>
            <a:pPr lvl="2"/>
            <a:r>
              <a:rPr lang="en-US" sz="2800" dirty="0"/>
              <a:t>Technology</a:t>
            </a:r>
          </a:p>
          <a:p>
            <a:pPr lvl="2"/>
            <a:r>
              <a:rPr lang="en-US" sz="2800" dirty="0"/>
              <a:t>Training</a:t>
            </a:r>
          </a:p>
          <a:p>
            <a:pPr lvl="2"/>
            <a:r>
              <a:rPr lang="en-US" sz="2800" dirty="0"/>
              <a:t>Equipment</a:t>
            </a:r>
          </a:p>
          <a:p>
            <a:pPr lvl="2"/>
            <a:r>
              <a:rPr lang="en-US" sz="2800" dirty="0"/>
              <a:t>Support</a:t>
            </a:r>
          </a:p>
          <a:p>
            <a:pPr lvl="2"/>
            <a:endParaRPr lang="en-US" sz="2800" dirty="0"/>
          </a:p>
          <a:p>
            <a:pPr marL="914400" lvl="2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E7C5640-6AFC-D565-74C2-F25EB932C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786" r="35255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7D14B-B819-A7C9-7165-A2C33AE3357A}"/>
              </a:ext>
            </a:extLst>
          </p:cNvPr>
          <p:cNvSpPr txBox="1"/>
          <p:nvPr/>
        </p:nvSpPr>
        <p:spPr>
          <a:xfrm>
            <a:off x="1975444" y="6657945"/>
            <a:ext cx="236795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usq.pressbooks.pub/traumainformedpractice/chapter/6-2-the-teacher-must-survive-self-care-and-managing-secondary-traum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07729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4A5DBF47-96D9-223F-D765-C20608279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77" r="878" b="4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7B0A4-4051-6B83-936F-1F858F229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“Ideals or processes handed down from generation to generation.”</a:t>
            </a:r>
          </a:p>
          <a:p>
            <a:pPr marL="0" indent="0">
              <a:buNone/>
            </a:pPr>
            <a:r>
              <a:rPr lang="en-US" dirty="0"/>
              <a:t>Most include</a:t>
            </a:r>
          </a:p>
          <a:p>
            <a:pPr lvl="1"/>
            <a:r>
              <a:rPr lang="en-US" dirty="0"/>
              <a:t>Shared values</a:t>
            </a:r>
          </a:p>
          <a:p>
            <a:pPr lvl="1"/>
            <a:r>
              <a:rPr lang="en-US" dirty="0"/>
              <a:t>Top down</a:t>
            </a:r>
          </a:p>
          <a:p>
            <a:pPr lvl="1"/>
            <a:r>
              <a:rPr lang="en-US" dirty="0"/>
              <a:t>Continuous learning – be creative</a:t>
            </a:r>
          </a:p>
          <a:p>
            <a:pPr lvl="1"/>
            <a:r>
              <a:rPr lang="en-US" dirty="0"/>
              <a:t>Accountability</a:t>
            </a:r>
          </a:p>
          <a:p>
            <a:pPr lvl="1"/>
            <a:r>
              <a:rPr lang="en-US" dirty="0"/>
              <a:t>Constant support/ team</a:t>
            </a:r>
          </a:p>
          <a:p>
            <a:pPr lvl="1"/>
            <a:r>
              <a:rPr lang="en-US" dirty="0"/>
              <a:t>…………..Evolving </a:t>
            </a:r>
          </a:p>
        </p:txBody>
      </p:sp>
    </p:spTree>
    <p:extLst>
      <p:ext uri="{BB962C8B-B14F-4D97-AF65-F5344CB8AC3E}">
        <p14:creationId xmlns:p14="http://schemas.microsoft.com/office/powerpoint/2010/main" val="77249961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E056-EB12-255B-8D8D-2B60FC74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New Direction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E8E9C1-9E2D-DB0A-FBCE-2E12FAFF9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Simple Text Message</a:t>
            </a:r>
          </a:p>
          <a:p>
            <a:pPr lvl="1"/>
            <a:r>
              <a:rPr lang="en-US" sz="2400" dirty="0"/>
              <a:t>The need for help is real</a:t>
            </a:r>
          </a:p>
          <a:p>
            <a:pPr lvl="2"/>
            <a:r>
              <a:rPr lang="en-US" sz="2000" dirty="0"/>
              <a:t>12B workdays lost due to anxiety / depression</a:t>
            </a:r>
          </a:p>
          <a:p>
            <a:pPr lvl="2"/>
            <a:r>
              <a:rPr lang="en-US" sz="2000" dirty="0"/>
              <a:t>35% increase in anti-depressant prescriptions</a:t>
            </a:r>
          </a:p>
          <a:p>
            <a:pPr lvl="2"/>
            <a:r>
              <a:rPr lang="en-US" sz="2000" dirty="0"/>
              <a:t>Construction is 2x higher than any other industry</a:t>
            </a:r>
          </a:p>
          <a:p>
            <a:pPr lvl="2"/>
            <a:r>
              <a:rPr lang="en-US" sz="2000" dirty="0"/>
              <a:t>We have lost 7 employee </a:t>
            </a:r>
          </a:p>
        </p:txBody>
      </p:sp>
      <p:pic>
        <p:nvPicPr>
          <p:cNvPr id="4" name="Picture 3" descr="A large red bridge over water&#10;&#10;Description automatically generated with medium confidence">
            <a:extLst>
              <a:ext uri="{FF2B5EF4-FFF2-40B4-BE49-F238E27FC236}">
                <a16:creationId xmlns:a16="http://schemas.microsoft.com/office/drawing/2014/main" id="{8654FBF7-7C61-2621-725C-BF72862D8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0942" y="1690688"/>
            <a:ext cx="11414760" cy="4581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F193A-D66D-0157-5E2A-B53D6007BFDC}"/>
              </a:ext>
            </a:extLst>
          </p:cNvPr>
          <p:cNvSpPr txBox="1"/>
          <p:nvPr/>
        </p:nvSpPr>
        <p:spPr>
          <a:xfrm>
            <a:off x="1268361" y="2271253"/>
            <a:ext cx="58698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Simple Text Message</a:t>
            </a:r>
          </a:p>
          <a:p>
            <a:pPr lvl="1"/>
            <a:r>
              <a:rPr lang="en-US" sz="2400" dirty="0"/>
              <a:t>The need for help is real</a:t>
            </a:r>
          </a:p>
          <a:p>
            <a:pPr lvl="2"/>
            <a:r>
              <a:rPr lang="en-US" sz="2000" dirty="0"/>
              <a:t>12B workdays lost due to anxiety / depression</a:t>
            </a:r>
          </a:p>
          <a:p>
            <a:pPr lvl="2"/>
            <a:r>
              <a:rPr lang="en-US" sz="2000" dirty="0"/>
              <a:t>35% increase in anti-depressant prescriptions</a:t>
            </a:r>
          </a:p>
          <a:p>
            <a:pPr lvl="2"/>
            <a:r>
              <a:rPr lang="en-US" sz="2000" dirty="0"/>
              <a:t>Construction- 2x higher </a:t>
            </a:r>
          </a:p>
          <a:p>
            <a:pPr lvl="2"/>
            <a:r>
              <a:rPr lang="en-US" sz="2000" dirty="0"/>
              <a:t>It’s personal to us.   </a:t>
            </a:r>
          </a:p>
        </p:txBody>
      </p:sp>
    </p:spTree>
    <p:extLst>
      <p:ext uri="{BB962C8B-B14F-4D97-AF65-F5344CB8AC3E}">
        <p14:creationId xmlns:p14="http://schemas.microsoft.com/office/powerpoint/2010/main" val="3114209648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94B4AE303654EA1B3ED0F5D3B74A7" ma:contentTypeVersion="16" ma:contentTypeDescription="Create a new document." ma:contentTypeScope="" ma:versionID="27b7c13a7dba81e36468e2369cdbff21">
  <xsd:schema xmlns:xsd="http://www.w3.org/2001/XMLSchema" xmlns:xs="http://www.w3.org/2001/XMLSchema" xmlns:p="http://schemas.microsoft.com/office/2006/metadata/properties" xmlns:ns2="9084b878-4063-4063-a2f4-2dc7d8d331e1" xmlns:ns3="bbecfde1-29a9-4db9-bc32-245c12180cd2" targetNamespace="http://schemas.microsoft.com/office/2006/metadata/properties" ma:root="true" ma:fieldsID="0a04460de4b784708a703289d140aece" ns2:_="" ns3:_="">
    <xsd:import namespace="9084b878-4063-4063-a2f4-2dc7d8d331e1"/>
    <xsd:import namespace="bbecfde1-29a9-4db9-bc32-245c12180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4b878-4063-4063-a2f4-2dc7d8d331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c463df-4dc7-4bbf-9d12-c16d94ddfa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cfde1-29a9-4db9-bc32-245c12180c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370b49-73df-4130-b696-99833ddefccf}" ma:internalName="TaxCatchAll" ma:showField="CatchAllData" ma:web="bbecfde1-29a9-4db9-bc32-245c12180c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8B7D73-E0A4-486F-BDBE-9B005D2431DC}"/>
</file>

<file path=customXml/itemProps2.xml><?xml version="1.0" encoding="utf-8"?>
<ds:datastoreItem xmlns:ds="http://schemas.openxmlformats.org/officeDocument/2006/customXml" ds:itemID="{EC251B60-D0C7-4961-BE37-3B49BE1A8A79}"/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8426</TotalTime>
  <Words>744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Corbel</vt:lpstr>
      <vt:lpstr>Georgia</vt:lpstr>
      <vt:lpstr>Google Sans</vt:lpstr>
      <vt:lpstr>Wingdings</vt:lpstr>
      <vt:lpstr>Depth</vt:lpstr>
      <vt:lpstr>PowerPoint Presentation</vt:lpstr>
      <vt:lpstr>Mental Wellness and the  Effects on Employee Safety</vt:lpstr>
      <vt:lpstr>Good Morning</vt:lpstr>
      <vt:lpstr>My Story</vt:lpstr>
      <vt:lpstr>Let’s Start w/ a Question </vt:lpstr>
      <vt:lpstr>Number’s Don’t Lie</vt:lpstr>
      <vt:lpstr>What’s Going On?</vt:lpstr>
      <vt:lpstr>PowerPoint Presentation</vt:lpstr>
      <vt:lpstr>A New Direction </vt:lpstr>
      <vt:lpstr>Mental Health &amp; Safety</vt:lpstr>
      <vt:lpstr>Behaviors </vt:lpstr>
      <vt:lpstr> Defeating Negativity Bias  </vt:lpstr>
      <vt:lpstr>PowerPoint Presentation</vt:lpstr>
      <vt:lpstr>Mental Wellness Barriers </vt:lpstr>
      <vt:lpstr>6 Baskets of + Mental Wellness </vt:lpstr>
      <vt:lpstr>Our Why? </vt:lpstr>
      <vt:lpstr>PET Scan</vt:lpstr>
      <vt:lpstr>#2 Employee Retention</vt:lpstr>
      <vt:lpstr>#3 The Right Thing to Do</vt:lpstr>
      <vt:lpstr>Ask Yourself -How Are You Doing?</vt:lpstr>
      <vt:lpstr>Find Your “Why”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Wellness &amp; the Impact on Employee Safety</dc:title>
  <dc:creator>Jason Malatak</dc:creator>
  <cp:lastModifiedBy>David Yanoschick</cp:lastModifiedBy>
  <cp:revision>62</cp:revision>
  <cp:lastPrinted>2023-04-24T13:35:22Z</cp:lastPrinted>
  <dcterms:created xsi:type="dcterms:W3CDTF">2023-03-03T16:57:29Z</dcterms:created>
  <dcterms:modified xsi:type="dcterms:W3CDTF">2023-06-12T12:58:56Z</dcterms:modified>
</cp:coreProperties>
</file>