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257" r:id="rId6"/>
    <p:sldId id="268" r:id="rId7"/>
    <p:sldId id="309" r:id="rId8"/>
    <p:sldId id="307" r:id="rId9"/>
    <p:sldId id="306" r:id="rId10"/>
    <p:sldId id="312" r:id="rId11"/>
    <p:sldId id="305" r:id="rId12"/>
    <p:sldId id="313" r:id="rId13"/>
    <p:sldId id="273" r:id="rId14"/>
    <p:sldId id="266" r:id="rId15"/>
    <p:sldId id="310" r:id="rId16"/>
    <p:sldId id="285" r:id="rId17"/>
    <p:sldId id="286" r:id="rId18"/>
    <p:sldId id="315" r:id="rId19"/>
    <p:sldId id="289" r:id="rId20"/>
    <p:sldId id="290" r:id="rId21"/>
    <p:sldId id="344" r:id="rId22"/>
    <p:sldId id="292" r:id="rId23"/>
    <p:sldId id="293" r:id="rId24"/>
    <p:sldId id="296" r:id="rId25"/>
    <p:sldId id="297" r:id="rId26"/>
    <p:sldId id="325" r:id="rId27"/>
    <p:sldId id="327" r:id="rId28"/>
    <p:sldId id="317" r:id="rId29"/>
    <p:sldId id="318" r:id="rId30"/>
    <p:sldId id="319" r:id="rId31"/>
    <p:sldId id="324" r:id="rId32"/>
    <p:sldId id="316" r:id="rId33"/>
    <p:sldId id="303" r:id="rId34"/>
    <p:sldId id="261" r:id="rId35"/>
    <p:sldId id="346" r:id="rId36"/>
    <p:sldId id="271" r:id="rId37"/>
    <p:sldId id="269" r:id="rId38"/>
    <p:sldId id="270" r:id="rId3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1B32"/>
    <a:srgbClr val="07B334"/>
    <a:srgbClr val="9E0000"/>
    <a:srgbClr val="5A5A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03" autoAdjust="0"/>
    <p:restoredTop sz="79318" autoAdjust="0"/>
  </p:normalViewPr>
  <p:slideViewPr>
    <p:cSldViewPr snapToGrid="0">
      <p:cViewPr varScale="1">
        <p:scale>
          <a:sx n="78" d="100"/>
          <a:sy n="78" d="100"/>
        </p:scale>
        <p:origin x="797" y="67"/>
      </p:cViewPr>
      <p:guideLst/>
    </p:cSldViewPr>
  </p:slideViewPr>
  <p:notesTextViewPr>
    <p:cViewPr>
      <p:scale>
        <a:sx n="1" d="1"/>
        <a:sy n="1" d="1"/>
      </p:scale>
      <p:origin x="0" y="0"/>
    </p:cViewPr>
  </p:notesTextViewPr>
  <p:sorterViewPr>
    <p:cViewPr>
      <p:scale>
        <a:sx n="100" d="100"/>
        <a:sy n="100" d="100"/>
      </p:scale>
      <p:origin x="0" y="-17874"/>
    </p:cViewPr>
  </p:sorterViewPr>
  <p:notesViewPr>
    <p:cSldViewPr snapToGrid="0">
      <p:cViewPr varScale="1">
        <p:scale>
          <a:sx n="53" d="100"/>
          <a:sy n="53" d="100"/>
        </p:scale>
        <p:origin x="288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0ED8921-17E2-416E-84C8-81EE1E730527}" type="datetimeFigureOut">
              <a:rPr lang="en-US" smtClean="0"/>
              <a:t>4/6/2023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CC5B986-9F8A-449C-99D0-D8513CAC5E8C}" type="slidenum">
              <a:rPr lang="en-US" smtClean="0"/>
              <a:t>‹#›</a:t>
            </a:fld>
            <a:endParaRPr lang="en-US"/>
          </a:p>
        </p:txBody>
      </p:sp>
    </p:spTree>
    <p:extLst>
      <p:ext uri="{BB962C8B-B14F-4D97-AF65-F5344CB8AC3E}">
        <p14:creationId xmlns:p14="http://schemas.microsoft.com/office/powerpoint/2010/main" val="482470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C5B986-9F8A-449C-99D0-D8513CAC5E8C}" type="slidenum">
              <a:rPr lang="en-US" smtClean="0"/>
              <a:t>1</a:t>
            </a:fld>
            <a:endParaRPr lang="en-US"/>
          </a:p>
        </p:txBody>
      </p:sp>
    </p:spTree>
    <p:extLst>
      <p:ext uri="{BB962C8B-B14F-4D97-AF65-F5344CB8AC3E}">
        <p14:creationId xmlns:p14="http://schemas.microsoft.com/office/powerpoint/2010/main" val="2074132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10</a:t>
            </a:fld>
            <a:endParaRPr lang="en-US"/>
          </a:p>
        </p:txBody>
      </p:sp>
    </p:spTree>
    <p:extLst>
      <p:ext uri="{BB962C8B-B14F-4D97-AF65-F5344CB8AC3E}">
        <p14:creationId xmlns:p14="http://schemas.microsoft.com/office/powerpoint/2010/main" val="3094814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11</a:t>
            </a:fld>
            <a:endParaRPr lang="en-US"/>
          </a:p>
        </p:txBody>
      </p:sp>
    </p:spTree>
    <p:extLst>
      <p:ext uri="{BB962C8B-B14F-4D97-AF65-F5344CB8AC3E}">
        <p14:creationId xmlns:p14="http://schemas.microsoft.com/office/powerpoint/2010/main" val="803972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endParaRPr lang="en-US" sz="1900" dirty="0">
              <a:solidFill>
                <a:srgbClr val="000000"/>
              </a:solidFill>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12</a:t>
            </a:fld>
            <a:endParaRPr lang="en-US"/>
          </a:p>
        </p:txBody>
      </p:sp>
    </p:spTree>
    <p:extLst>
      <p:ext uri="{BB962C8B-B14F-4D97-AF65-F5344CB8AC3E}">
        <p14:creationId xmlns:p14="http://schemas.microsoft.com/office/powerpoint/2010/main" val="116614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13</a:t>
            </a:fld>
            <a:endParaRPr lang="en-US"/>
          </a:p>
        </p:txBody>
      </p:sp>
    </p:spTree>
    <p:extLst>
      <p:ext uri="{BB962C8B-B14F-4D97-AF65-F5344CB8AC3E}">
        <p14:creationId xmlns:p14="http://schemas.microsoft.com/office/powerpoint/2010/main" val="538085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14</a:t>
            </a:fld>
            <a:endParaRPr lang="en-US"/>
          </a:p>
        </p:txBody>
      </p:sp>
    </p:spTree>
    <p:extLst>
      <p:ext uri="{BB962C8B-B14F-4D97-AF65-F5344CB8AC3E}">
        <p14:creationId xmlns:p14="http://schemas.microsoft.com/office/powerpoint/2010/main" val="2654446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4CC5B986-9F8A-449C-99D0-D8513CAC5E8C}" type="slidenum">
              <a:rPr lang="en-US" smtClean="0"/>
              <a:t>15</a:t>
            </a:fld>
            <a:endParaRPr lang="en-US"/>
          </a:p>
        </p:txBody>
      </p:sp>
    </p:spTree>
    <p:extLst>
      <p:ext uri="{BB962C8B-B14F-4D97-AF65-F5344CB8AC3E}">
        <p14:creationId xmlns:p14="http://schemas.microsoft.com/office/powerpoint/2010/main" val="500835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16</a:t>
            </a:fld>
            <a:endParaRPr lang="en-US"/>
          </a:p>
        </p:txBody>
      </p:sp>
    </p:spTree>
    <p:extLst>
      <p:ext uri="{BB962C8B-B14F-4D97-AF65-F5344CB8AC3E}">
        <p14:creationId xmlns:p14="http://schemas.microsoft.com/office/powerpoint/2010/main" val="2853740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889">
              <a:lnSpc>
                <a:spcPct val="105000"/>
              </a:lnSpc>
              <a:spcAft>
                <a:spcPts val="21"/>
              </a:spcAft>
            </a:pPr>
            <a:endParaRPr lang="en-US" dirty="0">
              <a:solidFill>
                <a:srgbClr val="FF0000"/>
              </a:solidFill>
              <a:effectLst/>
              <a:latin typeface="Times New Roman" panose="02020603050405020304" pitchFamily="18" charset="0"/>
              <a:ea typeface="Calibri" panose="020F0502020204030204" pitchFamily="34" charset="0"/>
            </a:endParaRPr>
          </a:p>
          <a:p>
            <a:pPr marL="5889">
              <a:lnSpc>
                <a:spcPct val="105000"/>
              </a:lnSpc>
              <a:spcAft>
                <a:spcPts val="21"/>
              </a:spcAft>
            </a:pPr>
            <a:endParaRPr lang="en-US" dirty="0">
              <a:solidFill>
                <a:srgbClr val="FF0000"/>
              </a:solidFill>
              <a:effectLst/>
              <a:latin typeface="Times New Roman" panose="02020603050405020304" pitchFamily="18" charset="0"/>
              <a:ea typeface="Calibri" panose="020F0502020204030204" pitchFamily="34" charset="0"/>
            </a:endParaRPr>
          </a:p>
          <a:p>
            <a:pPr marL="5889">
              <a:lnSpc>
                <a:spcPct val="105000"/>
              </a:lnSpc>
              <a:spcAft>
                <a:spcPts val="21"/>
              </a:spcAft>
            </a:pPr>
            <a:endParaRPr lang="en-US" dirty="0">
              <a:solidFill>
                <a:srgbClr val="FF000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17</a:t>
            </a:fld>
            <a:endParaRPr lang="en-US"/>
          </a:p>
        </p:txBody>
      </p:sp>
    </p:spTree>
    <p:extLst>
      <p:ext uri="{BB962C8B-B14F-4D97-AF65-F5344CB8AC3E}">
        <p14:creationId xmlns:p14="http://schemas.microsoft.com/office/powerpoint/2010/main" val="3076294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889">
              <a:lnSpc>
                <a:spcPct val="105000"/>
              </a:lnSpc>
              <a:spcAft>
                <a:spcPts val="21"/>
              </a:spcAft>
            </a:pPr>
            <a:endParaRPr lang="en-US" dirty="0">
              <a:solidFill>
                <a:srgbClr val="FF0000"/>
              </a:solidFill>
              <a:effectLst/>
              <a:latin typeface="Times New Roman" panose="02020603050405020304" pitchFamily="18" charset="0"/>
              <a:ea typeface="Calibri" panose="020F0502020204030204" pitchFamily="34" charset="0"/>
            </a:endParaRPr>
          </a:p>
          <a:p>
            <a:pPr marL="5889">
              <a:lnSpc>
                <a:spcPct val="105000"/>
              </a:lnSpc>
              <a:spcAft>
                <a:spcPts val="21"/>
              </a:spcAft>
            </a:pPr>
            <a:endParaRPr lang="en-US" dirty="0">
              <a:solidFill>
                <a:srgbClr val="FF0000"/>
              </a:solidFill>
              <a:effectLst/>
              <a:latin typeface="Times New Roman" panose="02020603050405020304" pitchFamily="18" charset="0"/>
              <a:ea typeface="Calibri" panose="020F0502020204030204" pitchFamily="34" charset="0"/>
            </a:endParaRPr>
          </a:p>
          <a:p>
            <a:pPr marL="5889">
              <a:lnSpc>
                <a:spcPct val="105000"/>
              </a:lnSpc>
              <a:spcAft>
                <a:spcPts val="21"/>
              </a:spcAft>
            </a:pPr>
            <a:endParaRPr lang="en-US" dirty="0">
              <a:solidFill>
                <a:srgbClr val="FF000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18</a:t>
            </a:fld>
            <a:endParaRPr lang="en-US"/>
          </a:p>
        </p:txBody>
      </p:sp>
    </p:spTree>
    <p:extLst>
      <p:ext uri="{BB962C8B-B14F-4D97-AF65-F5344CB8AC3E}">
        <p14:creationId xmlns:p14="http://schemas.microsoft.com/office/powerpoint/2010/main" val="4124527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3829621"/>
          </a:xfrm>
        </p:spPr>
        <p:txBody>
          <a:bodyPr/>
          <a:lstStyle/>
          <a:p>
            <a:pPr marL="5889">
              <a:lnSpc>
                <a:spcPct val="105000"/>
              </a:lnSpc>
              <a:spcAft>
                <a:spcPts val="21"/>
              </a:spcAft>
            </a:pPr>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19</a:t>
            </a:fld>
            <a:endParaRPr lang="en-US"/>
          </a:p>
        </p:txBody>
      </p:sp>
    </p:spTree>
    <p:extLst>
      <p:ext uri="{BB962C8B-B14F-4D97-AF65-F5344CB8AC3E}">
        <p14:creationId xmlns:p14="http://schemas.microsoft.com/office/powerpoint/2010/main" val="208109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C5B986-9F8A-449C-99D0-D8513CAC5E8C}" type="slidenum">
              <a:rPr lang="en-US" smtClean="0"/>
              <a:t>2</a:t>
            </a:fld>
            <a:endParaRPr lang="en-US"/>
          </a:p>
        </p:txBody>
      </p:sp>
    </p:spTree>
    <p:extLst>
      <p:ext uri="{BB962C8B-B14F-4D97-AF65-F5344CB8AC3E}">
        <p14:creationId xmlns:p14="http://schemas.microsoft.com/office/powerpoint/2010/main" val="430083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3920112"/>
          </a:xfrm>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20</a:t>
            </a:fld>
            <a:endParaRPr lang="en-US"/>
          </a:p>
        </p:txBody>
      </p:sp>
    </p:spTree>
    <p:extLst>
      <p:ext uri="{BB962C8B-B14F-4D97-AF65-F5344CB8AC3E}">
        <p14:creationId xmlns:p14="http://schemas.microsoft.com/office/powerpoint/2010/main" val="1112564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29514"/>
            <a:ext cx="5681980" cy="3886179"/>
          </a:xfrm>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21</a:t>
            </a:fld>
            <a:endParaRPr lang="en-US"/>
          </a:p>
        </p:txBody>
      </p:sp>
    </p:spTree>
    <p:extLst>
      <p:ext uri="{BB962C8B-B14F-4D97-AF65-F5344CB8AC3E}">
        <p14:creationId xmlns:p14="http://schemas.microsoft.com/office/powerpoint/2010/main" val="2914335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22</a:t>
            </a:fld>
            <a:endParaRPr lang="en-US"/>
          </a:p>
        </p:txBody>
      </p:sp>
    </p:spTree>
    <p:extLst>
      <p:ext uri="{BB962C8B-B14F-4D97-AF65-F5344CB8AC3E}">
        <p14:creationId xmlns:p14="http://schemas.microsoft.com/office/powerpoint/2010/main" val="3879061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889">
              <a:lnSpc>
                <a:spcPct val="105000"/>
              </a:lnSpc>
              <a:spcAft>
                <a:spcPts val="21"/>
              </a:spcAft>
            </a:pPr>
            <a:endParaRPr lang="en-US" sz="1400" dirty="0">
              <a:solidFill>
                <a:srgbClr val="000000"/>
              </a:solidFill>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23</a:t>
            </a:fld>
            <a:endParaRPr lang="en-US"/>
          </a:p>
        </p:txBody>
      </p:sp>
    </p:spTree>
    <p:extLst>
      <p:ext uri="{BB962C8B-B14F-4D97-AF65-F5344CB8AC3E}">
        <p14:creationId xmlns:p14="http://schemas.microsoft.com/office/powerpoint/2010/main" val="1070472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24</a:t>
            </a:fld>
            <a:endParaRPr lang="en-US"/>
          </a:p>
        </p:txBody>
      </p:sp>
    </p:spTree>
    <p:extLst>
      <p:ext uri="{BB962C8B-B14F-4D97-AF65-F5344CB8AC3E}">
        <p14:creationId xmlns:p14="http://schemas.microsoft.com/office/powerpoint/2010/main" val="3563660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C5B986-9F8A-449C-99D0-D8513CAC5E8C}" type="slidenum">
              <a:rPr lang="en-US" smtClean="0"/>
              <a:t>25</a:t>
            </a:fld>
            <a:endParaRPr lang="en-US"/>
          </a:p>
        </p:txBody>
      </p:sp>
    </p:spTree>
    <p:extLst>
      <p:ext uri="{BB962C8B-B14F-4D97-AF65-F5344CB8AC3E}">
        <p14:creationId xmlns:p14="http://schemas.microsoft.com/office/powerpoint/2010/main" val="569353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316012"/>
          </a:xfrm>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26</a:t>
            </a:fld>
            <a:endParaRPr lang="en-US"/>
          </a:p>
        </p:txBody>
      </p:sp>
    </p:spTree>
    <p:extLst>
      <p:ext uri="{BB962C8B-B14F-4D97-AF65-F5344CB8AC3E}">
        <p14:creationId xmlns:p14="http://schemas.microsoft.com/office/powerpoint/2010/main" val="1087594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270766"/>
          </a:xfrm>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27</a:t>
            </a:fld>
            <a:endParaRPr lang="en-US"/>
          </a:p>
        </p:txBody>
      </p:sp>
    </p:spTree>
    <p:extLst>
      <p:ext uri="{BB962C8B-B14F-4D97-AF65-F5344CB8AC3E}">
        <p14:creationId xmlns:p14="http://schemas.microsoft.com/office/powerpoint/2010/main" val="1940987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28</a:t>
            </a:fld>
            <a:endParaRPr lang="en-US"/>
          </a:p>
        </p:txBody>
      </p:sp>
    </p:spTree>
    <p:extLst>
      <p:ext uri="{BB962C8B-B14F-4D97-AF65-F5344CB8AC3E}">
        <p14:creationId xmlns:p14="http://schemas.microsoft.com/office/powerpoint/2010/main" val="3532003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29</a:t>
            </a:fld>
            <a:endParaRPr lang="en-US"/>
          </a:p>
        </p:txBody>
      </p:sp>
    </p:spTree>
    <p:extLst>
      <p:ext uri="{BB962C8B-B14F-4D97-AF65-F5344CB8AC3E}">
        <p14:creationId xmlns:p14="http://schemas.microsoft.com/office/powerpoint/2010/main" val="3837900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6038" y="496888"/>
            <a:ext cx="5394325" cy="3033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a:t>
            </a:fld>
            <a:endParaRPr lang="en-US"/>
          </a:p>
        </p:txBody>
      </p:sp>
    </p:spTree>
    <p:extLst>
      <p:ext uri="{BB962C8B-B14F-4D97-AF65-F5344CB8AC3E}">
        <p14:creationId xmlns:p14="http://schemas.microsoft.com/office/powerpoint/2010/main" val="3352511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30</a:t>
            </a:fld>
            <a:endParaRPr lang="en-US"/>
          </a:p>
        </p:txBody>
      </p:sp>
    </p:spTree>
    <p:extLst>
      <p:ext uri="{BB962C8B-B14F-4D97-AF65-F5344CB8AC3E}">
        <p14:creationId xmlns:p14="http://schemas.microsoft.com/office/powerpoint/2010/main" val="2455845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C5B986-9F8A-449C-99D0-D8513CAC5E8C}" type="slidenum">
              <a:rPr lang="en-US" smtClean="0"/>
              <a:t>34</a:t>
            </a:fld>
            <a:endParaRPr lang="en-US"/>
          </a:p>
        </p:txBody>
      </p:sp>
    </p:spTree>
    <p:extLst>
      <p:ext uri="{BB962C8B-B14F-4D97-AF65-F5344CB8AC3E}">
        <p14:creationId xmlns:p14="http://schemas.microsoft.com/office/powerpoint/2010/main" val="490783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C5B986-9F8A-449C-99D0-D8513CAC5E8C}" type="slidenum">
              <a:rPr lang="en-US" smtClean="0"/>
              <a:t>35</a:t>
            </a:fld>
            <a:endParaRPr lang="en-US"/>
          </a:p>
        </p:txBody>
      </p:sp>
    </p:spTree>
    <p:extLst>
      <p:ext uri="{BB962C8B-B14F-4D97-AF65-F5344CB8AC3E}">
        <p14:creationId xmlns:p14="http://schemas.microsoft.com/office/powerpoint/2010/main" val="40753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C5B986-9F8A-449C-99D0-D8513CAC5E8C}" type="slidenum">
              <a:rPr lang="en-US" smtClean="0"/>
              <a:t>4</a:t>
            </a:fld>
            <a:endParaRPr lang="en-US"/>
          </a:p>
        </p:txBody>
      </p:sp>
    </p:spTree>
    <p:extLst>
      <p:ext uri="{BB962C8B-B14F-4D97-AF65-F5344CB8AC3E}">
        <p14:creationId xmlns:p14="http://schemas.microsoft.com/office/powerpoint/2010/main" val="49456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C5B986-9F8A-449C-99D0-D8513CAC5E8C}" type="slidenum">
              <a:rPr lang="en-US" smtClean="0"/>
              <a:t>5</a:t>
            </a:fld>
            <a:endParaRPr lang="en-US"/>
          </a:p>
        </p:txBody>
      </p:sp>
    </p:spTree>
    <p:extLst>
      <p:ext uri="{BB962C8B-B14F-4D97-AF65-F5344CB8AC3E}">
        <p14:creationId xmlns:p14="http://schemas.microsoft.com/office/powerpoint/2010/main" val="838783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42289">
              <a:defRPr/>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6</a:t>
            </a:fld>
            <a:endParaRPr lang="en-US"/>
          </a:p>
        </p:txBody>
      </p:sp>
    </p:spTree>
    <p:extLst>
      <p:ext uri="{BB962C8B-B14F-4D97-AF65-F5344CB8AC3E}">
        <p14:creationId xmlns:p14="http://schemas.microsoft.com/office/powerpoint/2010/main" val="355903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3168609"/>
          </a:xfrm>
        </p:spPr>
        <p:txBody>
          <a:bodyPr/>
          <a:lstStyle/>
          <a:p>
            <a:pPr marR="15705" fontAlgn="base">
              <a:lnSpc>
                <a:spcPct val="107000"/>
              </a:lnSpc>
              <a:spcAft>
                <a:spcPts val="335"/>
              </a:spcAft>
              <a:buClr>
                <a:srgbClr val="006434"/>
              </a:buClr>
              <a:buSzPts val="2000"/>
            </a:pPr>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7</a:t>
            </a:fld>
            <a:endParaRPr lang="en-US"/>
          </a:p>
        </p:txBody>
      </p:sp>
    </p:spTree>
    <p:extLst>
      <p:ext uri="{BB962C8B-B14F-4D97-AF65-F5344CB8AC3E}">
        <p14:creationId xmlns:p14="http://schemas.microsoft.com/office/powerpoint/2010/main" val="1438368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5B986-9F8A-449C-99D0-D8513CAC5E8C}" type="slidenum">
              <a:rPr lang="en-US" smtClean="0"/>
              <a:t>8</a:t>
            </a:fld>
            <a:endParaRPr lang="en-US"/>
          </a:p>
        </p:txBody>
      </p:sp>
    </p:spTree>
    <p:extLst>
      <p:ext uri="{BB962C8B-B14F-4D97-AF65-F5344CB8AC3E}">
        <p14:creationId xmlns:p14="http://schemas.microsoft.com/office/powerpoint/2010/main" val="3563578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0000"/>
              </a:highlight>
            </a:endParaRPr>
          </a:p>
        </p:txBody>
      </p:sp>
      <p:sp>
        <p:nvSpPr>
          <p:cNvPr id="4" name="Slide Number Placeholder 3"/>
          <p:cNvSpPr>
            <a:spLocks noGrp="1"/>
          </p:cNvSpPr>
          <p:nvPr>
            <p:ph type="sldNum" sz="quarter" idx="5"/>
          </p:nvPr>
        </p:nvSpPr>
        <p:spPr/>
        <p:txBody>
          <a:bodyPr/>
          <a:lstStyle/>
          <a:p>
            <a:fld id="{4CC5B986-9F8A-449C-99D0-D8513CAC5E8C}" type="slidenum">
              <a:rPr lang="en-US" smtClean="0"/>
              <a:t>9</a:t>
            </a:fld>
            <a:endParaRPr lang="en-US"/>
          </a:p>
        </p:txBody>
      </p:sp>
    </p:spTree>
    <p:extLst>
      <p:ext uri="{BB962C8B-B14F-4D97-AF65-F5344CB8AC3E}">
        <p14:creationId xmlns:p14="http://schemas.microsoft.com/office/powerpoint/2010/main" val="2181801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CFC5E5-7CE2-0F40-93DC-911B1E3654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F47D9781-8A14-41C2-BACD-4380FDE9191D}"/>
              </a:ext>
            </a:extLst>
          </p:cNvPr>
          <p:cNvSpPr>
            <a:spLocks noGrp="1"/>
          </p:cNvSpPr>
          <p:nvPr>
            <p:ph type="title" hasCustomPrompt="1"/>
          </p:nvPr>
        </p:nvSpPr>
        <p:spPr>
          <a:xfrm>
            <a:off x="838200" y="365127"/>
            <a:ext cx="10515600" cy="1325563"/>
          </a:xfrm>
        </p:spPr>
        <p:txBody>
          <a:bodyPr/>
          <a:lstStyle/>
          <a:p>
            <a:r>
              <a:rPr lang="en-US" dirty="0"/>
              <a:t>Click to insert slide title</a:t>
            </a:r>
          </a:p>
        </p:txBody>
      </p:sp>
      <p:sp>
        <p:nvSpPr>
          <p:cNvPr id="3" name="Content Placeholder 2">
            <a:extLst>
              <a:ext uri="{FF2B5EF4-FFF2-40B4-BE49-F238E27FC236}">
                <a16:creationId xmlns:a16="http://schemas.microsoft.com/office/drawing/2014/main" id="{4133F452-C46B-4B3A-8EEC-FADC686C2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B353-B968-4C26-9195-ECDEBBAA2D9F}"/>
              </a:ext>
            </a:extLst>
          </p:cNvPr>
          <p:cNvSpPr>
            <a:spLocks noGrp="1"/>
          </p:cNvSpPr>
          <p:nvPr>
            <p:ph type="dt" sz="half" idx="10"/>
          </p:nvPr>
        </p:nvSpPr>
        <p:spPr/>
        <p:txBody>
          <a:bodyPr/>
          <a:lstStyle/>
          <a:p>
            <a:fld id="{DB5C3BE7-E80C-4D5C-8EB8-295547A75DAE}" type="datetimeFigureOut">
              <a:rPr lang="en-US" smtClean="0"/>
              <a:t>4/6/2023</a:t>
            </a:fld>
            <a:endParaRPr lang="en-US" dirty="0"/>
          </a:p>
        </p:txBody>
      </p:sp>
      <p:sp>
        <p:nvSpPr>
          <p:cNvPr id="5" name="Footer Placeholder 4">
            <a:extLst>
              <a:ext uri="{FF2B5EF4-FFF2-40B4-BE49-F238E27FC236}">
                <a16:creationId xmlns:a16="http://schemas.microsoft.com/office/drawing/2014/main" id="{529472C9-200B-4ABB-B686-1BCAACC875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EC6312-F216-45F1-A03D-36119C4B94E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8C7D19C7-AABD-5C4F-8150-7A9B8BE167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403401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3A05A6B-9B8F-6442-AAE0-C6AEEEFC08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3" name="Date Placeholder 2">
            <a:extLst>
              <a:ext uri="{FF2B5EF4-FFF2-40B4-BE49-F238E27FC236}">
                <a16:creationId xmlns:a16="http://schemas.microsoft.com/office/drawing/2014/main" id="{9C6823C2-4445-C94C-870F-7AD3C16D2BEC}"/>
              </a:ext>
            </a:extLst>
          </p:cNvPr>
          <p:cNvSpPr>
            <a:spLocks noGrp="1"/>
          </p:cNvSpPr>
          <p:nvPr>
            <p:ph type="dt" sz="half" idx="10"/>
          </p:nvPr>
        </p:nvSpPr>
        <p:spPr/>
        <p:txBody>
          <a:bodyPr/>
          <a:lstStyle/>
          <a:p>
            <a:fld id="{DB5C3BE7-E80C-4D5C-8EB8-295547A75DAE}" type="datetimeFigureOut">
              <a:rPr lang="en-US" smtClean="0"/>
              <a:pPr/>
              <a:t>4/6/2023</a:t>
            </a:fld>
            <a:endParaRPr lang="en-US" dirty="0"/>
          </a:p>
        </p:txBody>
      </p:sp>
      <p:sp>
        <p:nvSpPr>
          <p:cNvPr id="4" name="Footer Placeholder 3">
            <a:extLst>
              <a:ext uri="{FF2B5EF4-FFF2-40B4-BE49-F238E27FC236}">
                <a16:creationId xmlns:a16="http://schemas.microsoft.com/office/drawing/2014/main" id="{9C60DD90-1844-8540-80EF-5F7D2C3339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E5D7D9-EBE3-364E-B732-13B8342D0AF3}"/>
              </a:ext>
            </a:extLst>
          </p:cNvPr>
          <p:cNvSpPr>
            <a:spLocks noGrp="1"/>
          </p:cNvSpPr>
          <p:nvPr>
            <p:ph type="sldNum" sz="quarter" idx="12"/>
          </p:nvPr>
        </p:nvSpPr>
        <p:spPr/>
        <p:txBody>
          <a:bodyPr/>
          <a:lstStyle/>
          <a:p>
            <a:fld id="{A9EDB695-B233-4887-BF2C-7F3BB78C8EBC}" type="slidenum">
              <a:rPr lang="en-US" smtClean="0"/>
              <a:pPr/>
              <a:t>‹#›</a:t>
            </a:fld>
            <a:endParaRPr lang="en-US" dirty="0"/>
          </a:p>
        </p:txBody>
      </p:sp>
      <p:sp>
        <p:nvSpPr>
          <p:cNvPr id="6" name="Picture Placeholder 2">
            <a:extLst>
              <a:ext uri="{FF2B5EF4-FFF2-40B4-BE49-F238E27FC236}">
                <a16:creationId xmlns:a16="http://schemas.microsoft.com/office/drawing/2014/main" id="{8B9A9E11-04E1-9E44-84E7-3CF46AE5DB8F}"/>
              </a:ext>
            </a:extLst>
          </p:cNvPr>
          <p:cNvSpPr>
            <a:spLocks noGrp="1"/>
          </p:cNvSpPr>
          <p:nvPr>
            <p:ph type="pic" idx="1"/>
          </p:nvPr>
        </p:nvSpPr>
        <p:spPr>
          <a:xfrm>
            <a:off x="246888" y="269875"/>
            <a:ext cx="5783371" cy="590232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7" name="Picture Placeholder 3">
            <a:extLst>
              <a:ext uri="{FF2B5EF4-FFF2-40B4-BE49-F238E27FC236}">
                <a16:creationId xmlns:a16="http://schemas.microsoft.com/office/drawing/2014/main" id="{30EBFF6B-81BD-814A-B1D4-98573343A99C}"/>
              </a:ext>
            </a:extLst>
          </p:cNvPr>
          <p:cNvSpPr>
            <a:spLocks noGrp="1"/>
          </p:cNvSpPr>
          <p:nvPr>
            <p:ph type="pic" sz="quarter" idx="13"/>
          </p:nvPr>
        </p:nvSpPr>
        <p:spPr>
          <a:xfrm>
            <a:off x="6287389" y="269877"/>
            <a:ext cx="5590667" cy="2820797"/>
          </a:xfrm>
        </p:spPr>
        <p:txBody>
          <a:bodyPr/>
          <a:lstStyle>
            <a:lvl1pPr marL="0" indent="0">
              <a:buNone/>
              <a:defRPr sz="3200"/>
            </a:lvl1pPr>
          </a:lstStyle>
          <a:p>
            <a:r>
              <a:rPr lang="en-US" dirty="0"/>
              <a:t>Click icon to add picture</a:t>
            </a:r>
          </a:p>
        </p:txBody>
      </p:sp>
      <p:sp>
        <p:nvSpPr>
          <p:cNvPr id="8" name="Picture Placeholder 8">
            <a:extLst>
              <a:ext uri="{FF2B5EF4-FFF2-40B4-BE49-F238E27FC236}">
                <a16:creationId xmlns:a16="http://schemas.microsoft.com/office/drawing/2014/main" id="{3087B1AE-D78A-A248-8145-0F228BF3EA64}"/>
              </a:ext>
            </a:extLst>
          </p:cNvPr>
          <p:cNvSpPr>
            <a:spLocks noGrp="1"/>
          </p:cNvSpPr>
          <p:nvPr>
            <p:ph type="pic" sz="quarter" idx="14"/>
          </p:nvPr>
        </p:nvSpPr>
        <p:spPr>
          <a:xfrm>
            <a:off x="6287389" y="3351406"/>
            <a:ext cx="5590667" cy="2820797"/>
          </a:xfrm>
        </p:spPr>
        <p:txBody>
          <a:bodyPr>
            <a:normAutofit/>
          </a:bodyPr>
          <a:lstStyle>
            <a:lvl1pPr marL="0" indent="0">
              <a:buNone/>
              <a:defRPr sz="3200"/>
            </a:lvl1pPr>
          </a:lstStyle>
          <a:p>
            <a:r>
              <a:rPr lang="en-US" dirty="0"/>
              <a:t>Click icon to add picture</a:t>
            </a:r>
          </a:p>
        </p:txBody>
      </p:sp>
      <p:pic>
        <p:nvPicPr>
          <p:cNvPr id="10" name="Picture 9">
            <a:extLst>
              <a:ext uri="{FF2B5EF4-FFF2-40B4-BE49-F238E27FC236}">
                <a16:creationId xmlns:a16="http://schemas.microsoft.com/office/drawing/2014/main" id="{F13FFF10-3D70-6E4D-8722-78F95EC314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70208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5CE344-D670-6F46-A21E-FB65A76EC182}"/>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US" dirty="0"/>
              <a:t>Click icon to insert full-screen picture</a:t>
            </a:r>
          </a:p>
        </p:txBody>
      </p:sp>
    </p:spTree>
    <p:extLst>
      <p:ext uri="{BB962C8B-B14F-4D97-AF65-F5344CB8AC3E}">
        <p14:creationId xmlns:p14="http://schemas.microsoft.com/office/powerpoint/2010/main" val="349759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1C5C06-2DF9-D049-A6B2-04F61D39725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7D2C4B-B5D7-479A-9B0C-31DD325D4D28}"/>
              </a:ext>
            </a:extLst>
          </p:cNvPr>
          <p:cNvSpPr>
            <a:spLocks noGrp="1"/>
          </p:cNvSpPr>
          <p:nvPr>
            <p:ph type="ctrTitle" hasCustomPrompt="1"/>
          </p:nvPr>
        </p:nvSpPr>
        <p:spPr>
          <a:xfrm>
            <a:off x="841248" y="1664208"/>
            <a:ext cx="10515600" cy="2387600"/>
          </a:xfrm>
        </p:spPr>
        <p:txBody>
          <a:bodyPr anchor="b">
            <a:normAutofit/>
          </a:bodyPr>
          <a:lstStyle>
            <a:lvl1pPr algn="l">
              <a:defRPr sz="5400">
                <a:solidFill>
                  <a:schemeClr val="bg1"/>
                </a:solidFill>
              </a:defRPr>
            </a:lvl1pPr>
          </a:lstStyle>
          <a:p>
            <a:r>
              <a:rPr lang="en-US" dirty="0"/>
              <a:t>CLICK TO INSERT PRESENTATION TITLE</a:t>
            </a:r>
          </a:p>
        </p:txBody>
      </p:sp>
      <p:sp>
        <p:nvSpPr>
          <p:cNvPr id="3" name="Subtitle 2">
            <a:extLst>
              <a:ext uri="{FF2B5EF4-FFF2-40B4-BE49-F238E27FC236}">
                <a16:creationId xmlns:a16="http://schemas.microsoft.com/office/drawing/2014/main" id="{AA43BD4A-33EE-45CE-AB4A-75B9E3258839}"/>
              </a:ext>
            </a:extLst>
          </p:cNvPr>
          <p:cNvSpPr>
            <a:spLocks noGrp="1"/>
          </p:cNvSpPr>
          <p:nvPr>
            <p:ph type="subTitle" idx="1"/>
          </p:nvPr>
        </p:nvSpPr>
        <p:spPr>
          <a:xfrm>
            <a:off x="841248" y="4032504"/>
            <a:ext cx="10515600" cy="1152144"/>
          </a:xfrm>
        </p:spPr>
        <p:txBody>
          <a:bodyPr>
            <a:normAutofit/>
          </a:bodyPr>
          <a:lstStyle>
            <a:lvl1pPr marL="0" indent="0" algn="l">
              <a:buNone/>
              <a:defRPr sz="28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6CF198-BDD9-4152-8D3C-53043EA25BC4}"/>
              </a:ext>
            </a:extLst>
          </p:cNvPr>
          <p:cNvSpPr>
            <a:spLocks noGrp="1"/>
          </p:cNvSpPr>
          <p:nvPr>
            <p:ph type="dt" sz="half" idx="10"/>
          </p:nvPr>
        </p:nvSpPr>
        <p:spPr>
          <a:xfrm>
            <a:off x="4774931" y="5894265"/>
            <a:ext cx="1437120" cy="365125"/>
          </a:xfrm>
        </p:spPr>
        <p:txBody>
          <a:bodyPr/>
          <a:lstStyle>
            <a:lvl1pPr>
              <a:defRPr>
                <a:solidFill>
                  <a:schemeClr val="bg1"/>
                </a:solidFill>
              </a:defRPr>
            </a:lvl1pPr>
          </a:lstStyle>
          <a:p>
            <a:fld id="{DB5C3BE7-E80C-4D5C-8EB8-295547A75DAE}" type="datetimeFigureOut">
              <a:rPr lang="en-US" smtClean="0"/>
              <a:pPr/>
              <a:t>4/6/2023</a:t>
            </a:fld>
            <a:endParaRPr lang="en-US" dirty="0"/>
          </a:p>
        </p:txBody>
      </p:sp>
      <p:sp>
        <p:nvSpPr>
          <p:cNvPr id="5" name="Footer Placeholder 4">
            <a:extLst>
              <a:ext uri="{FF2B5EF4-FFF2-40B4-BE49-F238E27FC236}">
                <a16:creationId xmlns:a16="http://schemas.microsoft.com/office/drawing/2014/main" id="{328D4660-DB06-4FBE-B73A-F03B9B0714FA}"/>
              </a:ext>
            </a:extLst>
          </p:cNvPr>
          <p:cNvSpPr>
            <a:spLocks noGrp="1"/>
          </p:cNvSpPr>
          <p:nvPr>
            <p:ph type="ftr" sz="quarter" idx="11"/>
          </p:nvPr>
        </p:nvSpPr>
        <p:spPr>
          <a:xfrm>
            <a:off x="6579541" y="5893230"/>
            <a:ext cx="3029272"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4AD7523-8013-4431-9915-BB8899283C39}"/>
              </a:ext>
            </a:extLst>
          </p:cNvPr>
          <p:cNvSpPr>
            <a:spLocks noGrp="1"/>
          </p:cNvSpPr>
          <p:nvPr>
            <p:ph type="sldNum" sz="quarter" idx="12"/>
          </p:nvPr>
        </p:nvSpPr>
        <p:spPr>
          <a:xfrm>
            <a:off x="9986034" y="5893230"/>
            <a:ext cx="1370815" cy="365125"/>
          </a:xfrm>
        </p:spPr>
        <p:txBody>
          <a:bodyPr/>
          <a:lstStyle>
            <a:lvl1pPr>
              <a:defRPr>
                <a:solidFill>
                  <a:schemeClr val="bg1"/>
                </a:solidFill>
              </a:defRPr>
            </a:lvl1pPr>
          </a:lstStyle>
          <a:p>
            <a:fld id="{A9EDB695-B233-4887-BF2C-7F3BB78C8EBC}" type="slidenum">
              <a:rPr lang="en-US" smtClean="0"/>
              <a:pPr/>
              <a:t>‹#›</a:t>
            </a:fld>
            <a:endParaRPr lang="en-US" dirty="0"/>
          </a:p>
        </p:txBody>
      </p:sp>
      <p:pic>
        <p:nvPicPr>
          <p:cNvPr id="9" name="Picture 8">
            <a:extLst>
              <a:ext uri="{FF2B5EF4-FFF2-40B4-BE49-F238E27FC236}">
                <a16:creationId xmlns:a16="http://schemas.microsoft.com/office/drawing/2014/main" id="{14EFD232-0A3C-6A49-8C5A-A52910167A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5566" y="5594103"/>
            <a:ext cx="1733093" cy="689222"/>
          </a:xfrm>
          <a:prstGeom prst="rect">
            <a:avLst/>
          </a:prstGeom>
        </p:spPr>
      </p:pic>
    </p:spTree>
    <p:extLst>
      <p:ext uri="{BB962C8B-B14F-4D97-AF65-F5344CB8AC3E}">
        <p14:creationId xmlns:p14="http://schemas.microsoft.com/office/powerpoint/2010/main" val="5776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A7C493-589C-C841-AC42-8215ACB32B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4C0F03-81DE-40F6-8B2B-165F97389D32}"/>
              </a:ext>
            </a:extLst>
          </p:cNvPr>
          <p:cNvSpPr>
            <a:spLocks noGrp="1"/>
          </p:cNvSpPr>
          <p:nvPr>
            <p:ph type="title" hasCustomPrompt="1"/>
          </p:nvPr>
        </p:nvSpPr>
        <p:spPr>
          <a:xfrm>
            <a:off x="838200" y="4407410"/>
            <a:ext cx="10515600" cy="1865679"/>
          </a:xfrm>
        </p:spPr>
        <p:txBody>
          <a:bodyPr anchor="t">
            <a:normAutofit/>
          </a:bodyPr>
          <a:lstStyle>
            <a:lvl1pPr>
              <a:defRPr sz="5400">
                <a:solidFill>
                  <a:schemeClr val="bg1"/>
                </a:solidFill>
              </a:defRPr>
            </a:lvl1pPr>
          </a:lstStyle>
          <a:p>
            <a:r>
              <a:rPr lang="en-US" dirty="0"/>
              <a:t>Click to insert section header</a:t>
            </a:r>
          </a:p>
        </p:txBody>
      </p:sp>
      <p:sp>
        <p:nvSpPr>
          <p:cNvPr id="3" name="Text Placeholder 2">
            <a:extLst>
              <a:ext uri="{FF2B5EF4-FFF2-40B4-BE49-F238E27FC236}">
                <a16:creationId xmlns:a16="http://schemas.microsoft.com/office/drawing/2014/main" id="{D32EFF09-B482-4C53-9C14-844079885660}"/>
              </a:ext>
            </a:extLst>
          </p:cNvPr>
          <p:cNvSpPr>
            <a:spLocks noGrp="1"/>
          </p:cNvSpPr>
          <p:nvPr>
            <p:ph type="body" idx="1"/>
          </p:nvPr>
        </p:nvSpPr>
        <p:spPr>
          <a:xfrm>
            <a:off x="838200" y="2907794"/>
            <a:ext cx="10515600" cy="1500187"/>
          </a:xfrm>
        </p:spPr>
        <p:txBody>
          <a:bodyPr anchor="b">
            <a:normAutofit/>
          </a:bodyPr>
          <a:lstStyle>
            <a:lvl1pPr marL="0" indent="0">
              <a:buNone/>
              <a:defRPr sz="2800">
                <a:solidFill>
                  <a:schemeClr val="accent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133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2962677-F35E-5A44-9730-6B7FBC62D9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13D70542-BAD9-4527-8274-72EFC3485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AED776-5EF1-40ED-8122-D5295FDD5E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3B4FA-5FF7-49AD-B9DD-8E9CD27F8B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4BAF7-BFF1-4B48-9B36-E731868543BF}"/>
              </a:ext>
            </a:extLst>
          </p:cNvPr>
          <p:cNvSpPr>
            <a:spLocks noGrp="1"/>
          </p:cNvSpPr>
          <p:nvPr>
            <p:ph type="dt" sz="half" idx="10"/>
          </p:nvPr>
        </p:nvSpPr>
        <p:spPr/>
        <p:txBody>
          <a:bodyPr/>
          <a:lstStyle/>
          <a:p>
            <a:fld id="{DB5C3BE7-E80C-4D5C-8EB8-295547A75DAE}" type="datetimeFigureOut">
              <a:rPr lang="en-US" smtClean="0"/>
              <a:t>4/6/2023</a:t>
            </a:fld>
            <a:endParaRPr lang="en-US" dirty="0"/>
          </a:p>
        </p:txBody>
      </p:sp>
      <p:sp>
        <p:nvSpPr>
          <p:cNvPr id="6" name="Footer Placeholder 5">
            <a:extLst>
              <a:ext uri="{FF2B5EF4-FFF2-40B4-BE49-F238E27FC236}">
                <a16:creationId xmlns:a16="http://schemas.microsoft.com/office/drawing/2014/main" id="{B2C6FD7A-B770-489E-9D65-43C10BFACF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52CEAE-2949-49FA-9F6D-C60B6553AF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B6BB9DFD-786E-2847-9F8A-6E23BBAB3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874410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50FA805-C5EA-8D4A-89BB-A1B060D922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A949E802-5479-4E91-8145-E11CCBBE490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F94A8-D1EC-428C-B43C-4F8E523843F7}"/>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F5AFD-307B-427D-8FA0-E37F8990BE9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C8B95-B621-4AB9-BED5-238004F902FE}"/>
              </a:ext>
            </a:extLst>
          </p:cNvPr>
          <p:cNvSpPr>
            <a:spLocks noGrp="1"/>
          </p:cNvSpPr>
          <p:nvPr>
            <p:ph type="body" sz="quarter" idx="3"/>
          </p:nvPr>
        </p:nvSpPr>
        <p:spPr>
          <a:xfrm>
            <a:off x="6172201" y="1681163"/>
            <a:ext cx="5183188"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B85C5-7749-4B64-A0F0-69294B6CEA5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71985-2DE0-4FC9-B144-EF1F8FF7995A}"/>
              </a:ext>
            </a:extLst>
          </p:cNvPr>
          <p:cNvSpPr>
            <a:spLocks noGrp="1"/>
          </p:cNvSpPr>
          <p:nvPr>
            <p:ph type="dt" sz="half" idx="10"/>
          </p:nvPr>
        </p:nvSpPr>
        <p:spPr/>
        <p:txBody>
          <a:bodyPr/>
          <a:lstStyle/>
          <a:p>
            <a:fld id="{DB5C3BE7-E80C-4D5C-8EB8-295547A75DAE}" type="datetimeFigureOut">
              <a:rPr lang="en-US" smtClean="0"/>
              <a:t>4/6/2023</a:t>
            </a:fld>
            <a:endParaRPr lang="en-US" dirty="0"/>
          </a:p>
        </p:txBody>
      </p:sp>
      <p:sp>
        <p:nvSpPr>
          <p:cNvPr id="8" name="Footer Placeholder 7">
            <a:extLst>
              <a:ext uri="{FF2B5EF4-FFF2-40B4-BE49-F238E27FC236}">
                <a16:creationId xmlns:a16="http://schemas.microsoft.com/office/drawing/2014/main" id="{2ED19645-E376-447C-B18A-2A4EA8854B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3809BCB-31B7-4751-8EAF-AA50DD1CCA3D}"/>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10" name="Picture 9">
            <a:extLst>
              <a:ext uri="{FF2B5EF4-FFF2-40B4-BE49-F238E27FC236}">
                <a16:creationId xmlns:a16="http://schemas.microsoft.com/office/drawing/2014/main" id="{482CDBD5-A7DA-864D-922B-6E499FDDB9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9836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C0B1895-DF97-EC4E-82DD-352630A874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9ECF7CDE-623B-4B66-AA24-6CBE9B642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2E25B4-E103-42F4-8503-0786F3BD3963}"/>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600C98A-4325-4A4F-BE9C-2A7D4E089C2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9063E-E048-4D9F-B091-97298D713E89}"/>
              </a:ext>
            </a:extLst>
          </p:cNvPr>
          <p:cNvSpPr>
            <a:spLocks noGrp="1"/>
          </p:cNvSpPr>
          <p:nvPr>
            <p:ph type="dt" sz="half" idx="10"/>
          </p:nvPr>
        </p:nvSpPr>
        <p:spPr/>
        <p:txBody>
          <a:bodyPr/>
          <a:lstStyle/>
          <a:p>
            <a:fld id="{DB5C3BE7-E80C-4D5C-8EB8-295547A75DAE}" type="datetimeFigureOut">
              <a:rPr lang="en-US" smtClean="0"/>
              <a:t>4/6/2023</a:t>
            </a:fld>
            <a:endParaRPr lang="en-US" dirty="0"/>
          </a:p>
        </p:txBody>
      </p:sp>
      <p:sp>
        <p:nvSpPr>
          <p:cNvPr id="6" name="Footer Placeholder 5">
            <a:extLst>
              <a:ext uri="{FF2B5EF4-FFF2-40B4-BE49-F238E27FC236}">
                <a16:creationId xmlns:a16="http://schemas.microsoft.com/office/drawing/2014/main" id="{C0037E77-66B9-4D08-8DAC-5715DD472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6638A1-F14D-4936-AC8C-1D3B59B465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33E6EA25-A469-4146-BDB1-D2601BC7EF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237121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4BC3EF-3EA9-E744-BABE-07C0A5546949}"/>
              </a:ext>
            </a:extLst>
          </p:cNvPr>
          <p:cNvSpPr/>
          <p:nvPr userDrawn="1"/>
        </p:nvSpPr>
        <p:spPr>
          <a:xfrm>
            <a:off x="6099048" y="0"/>
            <a:ext cx="6099048" cy="68580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8" name="Picture 7">
            <a:extLst>
              <a:ext uri="{FF2B5EF4-FFF2-40B4-BE49-F238E27FC236}">
                <a16:creationId xmlns:a16="http://schemas.microsoft.com/office/drawing/2014/main" id="{88414A10-C669-6549-A1EF-76C7953061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pic>
        <p:nvPicPr>
          <p:cNvPr id="10" name="Picture 9">
            <a:extLst>
              <a:ext uri="{FF2B5EF4-FFF2-40B4-BE49-F238E27FC236}">
                <a16:creationId xmlns:a16="http://schemas.microsoft.com/office/drawing/2014/main" id="{B8A35792-033C-0B42-A6E6-BCF85424BC75}"/>
              </a:ext>
            </a:extLst>
          </p:cNvPr>
          <p:cNvPicPr>
            <a:picLocks noChangeAspect="1"/>
          </p:cNvPicPr>
          <p:nvPr userDrawn="1"/>
        </p:nvPicPr>
        <p:blipFill>
          <a:blip r:embed="rId3"/>
          <a:stretch>
            <a:fillRect/>
          </a:stretch>
        </p:blipFill>
        <p:spPr>
          <a:xfrm>
            <a:off x="9969501" y="5841999"/>
            <a:ext cx="2222500" cy="1016000"/>
          </a:xfrm>
          <a:prstGeom prst="rect">
            <a:avLst/>
          </a:prstGeom>
        </p:spPr>
      </p:pic>
      <p:sp>
        <p:nvSpPr>
          <p:cNvPr id="3" name="Picture Placeholder 2">
            <a:extLst>
              <a:ext uri="{FF2B5EF4-FFF2-40B4-BE49-F238E27FC236}">
                <a16:creationId xmlns:a16="http://schemas.microsoft.com/office/drawing/2014/main" id="{8CEB3D25-65B6-46A2-8EE9-4CF25DE6E427}"/>
              </a:ext>
            </a:extLst>
          </p:cNvPr>
          <p:cNvSpPr>
            <a:spLocks noGrp="1"/>
          </p:cNvSpPr>
          <p:nvPr>
            <p:ph type="pic" idx="1"/>
          </p:nvPr>
        </p:nvSpPr>
        <p:spPr>
          <a:xfrm>
            <a:off x="6099048" y="0"/>
            <a:ext cx="6099048" cy="6858000"/>
          </a:xfrm>
        </p:spPr>
        <p:txBody>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C9B74832-7E8D-4469-A2B3-ACA6209E34E9}"/>
              </a:ext>
            </a:extLst>
          </p:cNvPr>
          <p:cNvSpPr>
            <a:spLocks noGrp="1"/>
          </p:cNvSpPr>
          <p:nvPr>
            <p:ph type="dt" sz="half" idx="10"/>
          </p:nvPr>
        </p:nvSpPr>
        <p:spPr/>
        <p:txBody>
          <a:bodyPr/>
          <a:lstStyle/>
          <a:p>
            <a:fld id="{DB5C3BE7-E80C-4D5C-8EB8-295547A75DAE}" type="datetimeFigureOut">
              <a:rPr lang="en-US" smtClean="0"/>
              <a:t>4/6/2023</a:t>
            </a:fld>
            <a:endParaRPr lang="en-US" dirty="0"/>
          </a:p>
        </p:txBody>
      </p:sp>
      <p:sp>
        <p:nvSpPr>
          <p:cNvPr id="6" name="Footer Placeholder 5">
            <a:extLst>
              <a:ext uri="{FF2B5EF4-FFF2-40B4-BE49-F238E27FC236}">
                <a16:creationId xmlns:a16="http://schemas.microsoft.com/office/drawing/2014/main" id="{C484021A-A03E-4E8B-A2F8-FE7B0E798F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6042F4-6D58-4230-8F98-EF0FC7EC31A6}"/>
              </a:ext>
            </a:extLst>
          </p:cNvPr>
          <p:cNvSpPr>
            <a:spLocks noGrp="1"/>
          </p:cNvSpPr>
          <p:nvPr>
            <p:ph type="sldNum" sz="quarter" idx="12"/>
          </p:nvPr>
        </p:nvSpPr>
        <p:spPr/>
        <p:txBody>
          <a:bodyPr/>
          <a:lstStyle/>
          <a:p>
            <a:fld id="{A9EDB695-B233-4887-BF2C-7F3BB78C8EBC}" type="slidenum">
              <a:rPr lang="en-US" smtClean="0"/>
              <a:t>‹#›</a:t>
            </a:fld>
            <a:endParaRPr lang="en-US" dirty="0"/>
          </a:p>
        </p:txBody>
      </p:sp>
      <p:sp>
        <p:nvSpPr>
          <p:cNvPr id="4" name="Text Placeholder 3">
            <a:extLst>
              <a:ext uri="{FF2B5EF4-FFF2-40B4-BE49-F238E27FC236}">
                <a16:creationId xmlns:a16="http://schemas.microsoft.com/office/drawing/2014/main" id="{CF402D6F-433C-4853-A9A9-0AFEADB76C2A}"/>
              </a:ext>
            </a:extLst>
          </p:cNvPr>
          <p:cNvSpPr>
            <a:spLocks noGrp="1"/>
          </p:cNvSpPr>
          <p:nvPr>
            <p:ph type="body" sz="half" idx="2"/>
          </p:nvPr>
        </p:nvSpPr>
        <p:spPr>
          <a:xfrm>
            <a:off x="839788" y="2057400"/>
            <a:ext cx="5004959" cy="3811588"/>
          </a:xfrm>
        </p:spPr>
        <p:txBody>
          <a:bodyP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53C760ED-C6E0-4BB0-BFD5-A83E3DB89A6F}"/>
              </a:ext>
            </a:extLst>
          </p:cNvPr>
          <p:cNvSpPr>
            <a:spLocks noGrp="1"/>
          </p:cNvSpPr>
          <p:nvPr>
            <p:ph type="title" hasCustomPrompt="1"/>
          </p:nvPr>
        </p:nvSpPr>
        <p:spPr>
          <a:xfrm>
            <a:off x="839788" y="457200"/>
            <a:ext cx="5004959" cy="1600200"/>
          </a:xfrm>
        </p:spPr>
        <p:txBody>
          <a:bodyPr anchor="b">
            <a:normAutofit/>
          </a:bodyPr>
          <a:lstStyle>
            <a:lvl1pPr>
              <a:defRPr sz="3600"/>
            </a:lvl1pPr>
          </a:lstStyle>
          <a:p>
            <a:r>
              <a:rPr lang="en-US" dirty="0"/>
              <a:t>Click to add slide title</a:t>
            </a:r>
          </a:p>
        </p:txBody>
      </p:sp>
    </p:spTree>
    <p:extLst>
      <p:ext uri="{BB962C8B-B14F-4D97-AF65-F5344CB8AC3E}">
        <p14:creationId xmlns:p14="http://schemas.microsoft.com/office/powerpoint/2010/main" val="197971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8EF8D4-E7CC-944C-B26A-C90FBFD21F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D4AD5E22-B959-4B5E-A82E-A3EA5514A3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04DCF-3D69-461A-A65A-D1DC1311118F}"/>
              </a:ext>
            </a:extLst>
          </p:cNvPr>
          <p:cNvSpPr>
            <a:spLocks noGrp="1"/>
          </p:cNvSpPr>
          <p:nvPr>
            <p:ph type="dt" sz="half" idx="10"/>
          </p:nvPr>
        </p:nvSpPr>
        <p:spPr/>
        <p:txBody>
          <a:bodyPr/>
          <a:lstStyle/>
          <a:p>
            <a:fld id="{DB5C3BE7-E80C-4D5C-8EB8-295547A75DAE}" type="datetimeFigureOut">
              <a:rPr lang="en-US" smtClean="0"/>
              <a:t>4/6/2023</a:t>
            </a:fld>
            <a:endParaRPr lang="en-US" dirty="0"/>
          </a:p>
        </p:txBody>
      </p:sp>
      <p:sp>
        <p:nvSpPr>
          <p:cNvPr id="4" name="Footer Placeholder 3">
            <a:extLst>
              <a:ext uri="{FF2B5EF4-FFF2-40B4-BE49-F238E27FC236}">
                <a16:creationId xmlns:a16="http://schemas.microsoft.com/office/drawing/2014/main" id="{256819A5-4CBC-4639-81D8-4C116B788D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919AC1-069A-48C5-B1D4-FC07630A2A3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6" name="Picture 5">
            <a:extLst>
              <a:ext uri="{FF2B5EF4-FFF2-40B4-BE49-F238E27FC236}">
                <a16:creationId xmlns:a16="http://schemas.microsoft.com/office/drawing/2014/main" id="{B9DBF7BC-BC7A-5248-B04A-EDBD69E12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619535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816E31-77FA-8949-8661-38BF60CB07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Date Placeholder 1">
            <a:extLst>
              <a:ext uri="{FF2B5EF4-FFF2-40B4-BE49-F238E27FC236}">
                <a16:creationId xmlns:a16="http://schemas.microsoft.com/office/drawing/2014/main" id="{FB744649-15FC-4A75-869D-722F2242C68B}"/>
              </a:ext>
            </a:extLst>
          </p:cNvPr>
          <p:cNvSpPr>
            <a:spLocks noGrp="1"/>
          </p:cNvSpPr>
          <p:nvPr>
            <p:ph type="dt" sz="half" idx="10"/>
          </p:nvPr>
        </p:nvSpPr>
        <p:spPr/>
        <p:txBody>
          <a:bodyPr/>
          <a:lstStyle/>
          <a:p>
            <a:fld id="{DB5C3BE7-E80C-4D5C-8EB8-295547A75DAE}" type="datetimeFigureOut">
              <a:rPr lang="en-US" smtClean="0"/>
              <a:t>4/6/2023</a:t>
            </a:fld>
            <a:endParaRPr lang="en-US" dirty="0"/>
          </a:p>
        </p:txBody>
      </p:sp>
      <p:sp>
        <p:nvSpPr>
          <p:cNvPr id="3" name="Footer Placeholder 2">
            <a:extLst>
              <a:ext uri="{FF2B5EF4-FFF2-40B4-BE49-F238E27FC236}">
                <a16:creationId xmlns:a16="http://schemas.microsoft.com/office/drawing/2014/main" id="{394ED3A8-5E75-473A-AFB8-0C9C108763B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0EB949-22D7-473F-AD11-37456B6600CA}"/>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5" name="Picture 4">
            <a:extLst>
              <a:ext uri="{FF2B5EF4-FFF2-40B4-BE49-F238E27FC236}">
                <a16:creationId xmlns:a16="http://schemas.microsoft.com/office/drawing/2014/main" id="{AA895AA7-1587-7A44-B6E7-4AAE93B26F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7462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274CE-68B4-4471-88A1-7A2F06A4179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EB173B-AA29-42AE-B63E-363191608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5C3A81-A3FB-407B-9CF7-A75201601059}"/>
              </a:ext>
            </a:extLst>
          </p:cNvPr>
          <p:cNvSpPr>
            <a:spLocks noGrp="1"/>
          </p:cNvSpPr>
          <p:nvPr>
            <p:ph type="dt" sz="half" idx="2"/>
          </p:nvPr>
        </p:nvSpPr>
        <p:spPr>
          <a:xfrm>
            <a:off x="2412480" y="6356352"/>
            <a:ext cx="2743200" cy="365125"/>
          </a:xfrm>
          <a:prstGeom prst="rect">
            <a:avLst/>
          </a:prstGeom>
        </p:spPr>
        <p:txBody>
          <a:bodyPr vert="horz" lIns="91440" tIns="45720" rIns="91440" bIns="45720" rtlCol="0" anchor="ctr"/>
          <a:lstStyle>
            <a:lvl1pPr algn="l">
              <a:defRPr sz="1200" b="1" i="0">
                <a:solidFill>
                  <a:schemeClr val="bg2"/>
                </a:solidFill>
                <a:latin typeface="Franklin Gothic Demi" panose="020B0603020102020204" pitchFamily="34" charset="0"/>
              </a:defRPr>
            </a:lvl1pPr>
          </a:lstStyle>
          <a:p>
            <a:fld id="{DB5C3BE7-E80C-4D5C-8EB8-295547A75DAE}" type="datetimeFigureOut">
              <a:rPr lang="en-US" smtClean="0"/>
              <a:pPr/>
              <a:t>4/6/2023</a:t>
            </a:fld>
            <a:endParaRPr lang="en-US" dirty="0"/>
          </a:p>
        </p:txBody>
      </p:sp>
      <p:sp>
        <p:nvSpPr>
          <p:cNvPr id="5" name="Footer Placeholder 4">
            <a:extLst>
              <a:ext uri="{FF2B5EF4-FFF2-40B4-BE49-F238E27FC236}">
                <a16:creationId xmlns:a16="http://schemas.microsoft.com/office/drawing/2014/main" id="{3DACF0FC-C65B-460D-AB67-064DEA95DAA3}"/>
              </a:ext>
            </a:extLst>
          </p:cNvPr>
          <p:cNvSpPr>
            <a:spLocks noGrp="1"/>
          </p:cNvSpPr>
          <p:nvPr>
            <p:ph type="ftr" sz="quarter" idx="3"/>
          </p:nvPr>
        </p:nvSpPr>
        <p:spPr>
          <a:xfrm>
            <a:off x="5528035" y="6356352"/>
            <a:ext cx="4114800" cy="365125"/>
          </a:xfrm>
          <a:prstGeom prst="rect">
            <a:avLst/>
          </a:prstGeom>
        </p:spPr>
        <p:txBody>
          <a:bodyPr vert="horz" lIns="91440" tIns="45720" rIns="91440" bIns="45720" rtlCol="0" anchor="ctr"/>
          <a:lstStyle>
            <a:lvl1pPr algn="ctr">
              <a:defRPr sz="1200" b="1" i="0">
                <a:solidFill>
                  <a:schemeClr val="bg2"/>
                </a:solidFill>
                <a:latin typeface="Franklin Gothic Demi" panose="020B0603020102020204" pitchFamily="34" charset="0"/>
              </a:defRPr>
            </a:lvl1pPr>
          </a:lstStyle>
          <a:p>
            <a:endParaRPr lang="en-US" dirty="0"/>
          </a:p>
        </p:txBody>
      </p:sp>
      <p:sp>
        <p:nvSpPr>
          <p:cNvPr id="6" name="Slide Number Placeholder 5">
            <a:extLst>
              <a:ext uri="{FF2B5EF4-FFF2-40B4-BE49-F238E27FC236}">
                <a16:creationId xmlns:a16="http://schemas.microsoft.com/office/drawing/2014/main" id="{E4D4809D-D249-4D5C-A9E2-7E6FF603C0D2}"/>
              </a:ext>
            </a:extLst>
          </p:cNvPr>
          <p:cNvSpPr>
            <a:spLocks noGrp="1"/>
          </p:cNvSpPr>
          <p:nvPr>
            <p:ph type="sldNum" sz="quarter" idx="4"/>
          </p:nvPr>
        </p:nvSpPr>
        <p:spPr>
          <a:xfrm>
            <a:off x="9982986" y="6356352"/>
            <a:ext cx="1370815" cy="365125"/>
          </a:xfrm>
          <a:prstGeom prst="rect">
            <a:avLst/>
          </a:prstGeom>
        </p:spPr>
        <p:txBody>
          <a:bodyPr vert="horz" lIns="91440" tIns="45720" rIns="91440" bIns="45720" rtlCol="0" anchor="ctr"/>
          <a:lstStyle>
            <a:lvl1pPr algn="r">
              <a:defRPr sz="1200" b="1" i="0">
                <a:solidFill>
                  <a:schemeClr val="bg2"/>
                </a:solidFill>
                <a:latin typeface="Franklin Gothic Demi" panose="020B0603020102020204" pitchFamily="34" charset="0"/>
              </a:defRPr>
            </a:lvl1pPr>
          </a:lstStyle>
          <a:p>
            <a:fld id="{A9EDB695-B233-4887-BF2C-7F3BB78C8EBC}" type="slidenum">
              <a:rPr lang="en-US" smtClean="0"/>
              <a:pPr/>
              <a:t>‹#›</a:t>
            </a:fld>
            <a:endParaRPr lang="en-US" dirty="0"/>
          </a:p>
        </p:txBody>
      </p:sp>
    </p:spTree>
    <p:extLst>
      <p:ext uri="{BB962C8B-B14F-4D97-AF65-F5344CB8AC3E}">
        <p14:creationId xmlns:p14="http://schemas.microsoft.com/office/powerpoint/2010/main" val="275385006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6" r:id="rId6"/>
    <p:sldLayoutId id="2147483657" r:id="rId7"/>
    <p:sldLayoutId id="2147483654" r:id="rId8"/>
    <p:sldLayoutId id="2147483655" r:id="rId9"/>
    <p:sldLayoutId id="2147483659" r:id="rId10"/>
    <p:sldLayoutId id="2147483658" r:id="rId11"/>
  </p:sldLayoutIdLst>
  <p:txStyles>
    <p:title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p:titleStyle>
    <p:body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up.edu/pa-oshaconsultatio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4.sv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jfi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www.youthvoices.live/category/writing-communication/poetry/i-remember/"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6.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paoshaconsultationpaosha2922"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mailto:cmellen@iup.edu"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twitter.com/search?q=PA%20OSHA%20Consultation&amp;src=savs" TargetMode="External"/><Relationship Id="rId5" Type="http://schemas.openxmlformats.org/officeDocument/2006/relationships/hyperlink" Target="https://www.facebook.com/Pennsylvania-OSHA-Consultation-Program-548810235234647/" TargetMode="External"/><Relationship Id="rId4" Type="http://schemas.openxmlformats.org/officeDocument/2006/relationships/hyperlink" Target="http://www.iup.edu/pa-oshaconsultatio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iup.edu/pa-oshaconsultation/"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fif"/><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D0E600-516D-4156-B3F6-49679D712FA6}"/>
              </a:ext>
            </a:extLst>
          </p:cNvPr>
          <p:cNvSpPr/>
          <p:nvPr/>
        </p:nvSpPr>
        <p:spPr>
          <a:xfrm>
            <a:off x="2869325" y="1120676"/>
            <a:ext cx="6716110" cy="4770537"/>
          </a:xfrm>
          <a:prstGeom prst="rect">
            <a:avLst/>
          </a:prstGeom>
        </p:spPr>
        <p:txBody>
          <a:bodyPr wrap="square">
            <a:spAutoFit/>
          </a:bodyPr>
          <a:lstStyle/>
          <a:p>
            <a:pPr algn="ctr"/>
            <a:r>
              <a:rPr lang="en-US" altLang="en-US" sz="6000" b="1" dirty="0">
                <a:solidFill>
                  <a:schemeClr val="bg1"/>
                </a:solidFill>
              </a:rPr>
              <a:t>Welcome</a:t>
            </a:r>
            <a:br>
              <a:rPr lang="en-US" altLang="en-US" sz="6000" b="1" dirty="0">
                <a:solidFill>
                  <a:schemeClr val="bg1"/>
                </a:solidFill>
              </a:rPr>
            </a:br>
            <a:br>
              <a:rPr lang="en-US" altLang="en-US" sz="3200" b="1" dirty="0">
                <a:solidFill>
                  <a:schemeClr val="bg1"/>
                </a:solidFill>
              </a:rPr>
            </a:br>
            <a:r>
              <a:rPr lang="en-US" altLang="en-US" sz="2800" b="1" u="sng" dirty="0">
                <a:solidFill>
                  <a:schemeClr val="bg1"/>
                </a:solidFill>
              </a:rPr>
              <a:t>The LOTO Periodic Inspection-</a:t>
            </a:r>
          </a:p>
          <a:p>
            <a:pPr algn="ctr"/>
            <a:r>
              <a:rPr lang="en-US" altLang="en-US" sz="2800" b="1" u="sng" dirty="0">
                <a:solidFill>
                  <a:schemeClr val="bg1"/>
                </a:solidFill>
              </a:rPr>
              <a:t>More than Just an “Annual Review”</a:t>
            </a:r>
            <a:br>
              <a:rPr lang="en-US" altLang="en-US" sz="2800" b="1" u="sng" dirty="0">
                <a:solidFill>
                  <a:schemeClr val="bg1"/>
                </a:solidFill>
              </a:rPr>
            </a:br>
            <a:br>
              <a:rPr lang="en-US" altLang="en-US" sz="2800" b="1" u="sng" dirty="0">
                <a:solidFill>
                  <a:schemeClr val="bg1"/>
                </a:solidFill>
              </a:rPr>
            </a:br>
            <a:r>
              <a:rPr lang="en-US" altLang="en-US" sz="2000" b="1" dirty="0">
                <a:solidFill>
                  <a:schemeClr val="bg1"/>
                </a:solidFill>
              </a:rPr>
              <a:t>Will begin at 10:30am</a:t>
            </a:r>
            <a:br>
              <a:rPr lang="en-US" altLang="en-US" sz="2000" b="1" dirty="0">
                <a:solidFill>
                  <a:schemeClr val="bg1"/>
                </a:solidFill>
              </a:rPr>
            </a:br>
            <a:br>
              <a:rPr lang="en-US" altLang="en-US" b="1" dirty="0">
                <a:solidFill>
                  <a:schemeClr val="bg1"/>
                </a:solidFill>
              </a:rPr>
            </a:br>
            <a:r>
              <a:rPr lang="en-US" altLang="en-US" b="1" dirty="0">
                <a:solidFill>
                  <a:schemeClr val="bg1"/>
                </a:solidFill>
              </a:rPr>
              <a:t>Presented by:</a:t>
            </a:r>
            <a:br>
              <a:rPr lang="en-US" altLang="en-US" b="1" dirty="0">
                <a:solidFill>
                  <a:schemeClr val="bg1"/>
                </a:solidFill>
              </a:rPr>
            </a:br>
            <a:r>
              <a:rPr lang="en-US" altLang="en-US" u="sng" dirty="0">
                <a:solidFill>
                  <a:schemeClr val="bg1"/>
                </a:solidFill>
              </a:rPr>
              <a:t>Cynthia Mellen MS, CSP</a:t>
            </a:r>
            <a:br>
              <a:rPr lang="en-US" altLang="en-US" dirty="0">
                <a:solidFill>
                  <a:schemeClr val="bg1"/>
                </a:solidFill>
              </a:rPr>
            </a:br>
            <a:r>
              <a:rPr lang="en-US" altLang="en-US" b="1" dirty="0">
                <a:solidFill>
                  <a:schemeClr val="bg1"/>
                </a:solidFill>
              </a:rPr>
              <a:t>Pennsylvania OSHA Consultation Office</a:t>
            </a:r>
            <a:br>
              <a:rPr lang="en-US" altLang="en-US" b="1" dirty="0">
                <a:solidFill>
                  <a:schemeClr val="bg1"/>
                </a:solidFill>
              </a:rPr>
            </a:br>
            <a:r>
              <a:rPr lang="en-US" altLang="en-US" dirty="0">
                <a:solidFill>
                  <a:schemeClr val="bg1"/>
                </a:solidFill>
              </a:rPr>
              <a:t>Phone: 800-382-1241 or 724-357-4095</a:t>
            </a:r>
            <a:br>
              <a:rPr lang="en-US" altLang="en-US" dirty="0">
                <a:solidFill>
                  <a:schemeClr val="bg1"/>
                </a:solidFill>
              </a:rPr>
            </a:br>
            <a:r>
              <a:rPr lang="en-US" altLang="en-US" dirty="0">
                <a:solidFill>
                  <a:schemeClr val="bg1"/>
                </a:solidFill>
              </a:rPr>
              <a:t>Website</a:t>
            </a:r>
            <a:r>
              <a:rPr lang="en-US" altLang="en-US" b="1" dirty="0">
                <a:solidFill>
                  <a:schemeClr val="bg1"/>
                </a:solidFill>
              </a:rPr>
              <a:t>: </a:t>
            </a:r>
            <a:r>
              <a:rPr lang="en-US" altLang="en-US" b="1" dirty="0">
                <a:solidFill>
                  <a:schemeClr val="bg1"/>
                </a:solidFill>
                <a:hlinkClick r:id="rId3">
                  <a:extLst>
                    <a:ext uri="{A12FA001-AC4F-418D-AE19-62706E023703}">
                      <ahyp:hlinkClr xmlns:ahyp="http://schemas.microsoft.com/office/drawing/2018/hyperlinkcolor" val="tx"/>
                    </a:ext>
                  </a:extLst>
                </a:hlinkClick>
              </a:rPr>
              <a:t>www.iup.edu/pa-oshaconsultation</a:t>
            </a:r>
            <a:endParaRPr lang="en-US" dirty="0">
              <a:solidFill>
                <a:schemeClr val="bg1"/>
              </a:solidFill>
            </a:endParaRPr>
          </a:p>
        </p:txBody>
      </p:sp>
    </p:spTree>
    <p:extLst>
      <p:ext uri="{BB962C8B-B14F-4D97-AF65-F5344CB8AC3E}">
        <p14:creationId xmlns:p14="http://schemas.microsoft.com/office/powerpoint/2010/main" val="1064654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altLang="en-US" dirty="0">
                <a:solidFill>
                  <a:srgbClr val="9E0000"/>
                </a:solidFill>
              </a:rPr>
              <a:t>           According to the CPL</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318052" y="1341783"/>
            <a:ext cx="10969246" cy="4737591"/>
          </a:xfrm>
        </p:spPr>
        <p:txBody>
          <a:bodyP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362075" marR="9525" indent="-457200">
              <a:lnSpc>
                <a:spcPct val="105000"/>
              </a:lnSpc>
              <a:spcBef>
                <a:spcPts val="0"/>
              </a:spcBef>
              <a:spcAft>
                <a:spcPts val="20"/>
              </a:spcAft>
            </a:pPr>
            <a:r>
              <a:rPr lang="en-US" sz="5100" dirty="0"/>
              <a:t>At a minimum, these inspections must include a </a:t>
            </a:r>
            <a:r>
              <a:rPr lang="en-US" sz="5100" dirty="0">
                <a:solidFill>
                  <a:srgbClr val="9E1B32"/>
                </a:solidFill>
              </a:rPr>
              <a:t>demonstration of the procedures </a:t>
            </a:r>
            <a:r>
              <a:rPr lang="en-US" sz="5100" dirty="0"/>
              <a:t>and </a:t>
            </a:r>
          </a:p>
          <a:p>
            <a:pPr marL="1362075" marR="9525" indent="-457200">
              <a:lnSpc>
                <a:spcPct val="105000"/>
              </a:lnSpc>
              <a:spcBef>
                <a:spcPts val="0"/>
              </a:spcBef>
              <a:spcAft>
                <a:spcPts val="20"/>
              </a:spcAft>
            </a:pPr>
            <a:endParaRPr lang="en-US" sz="5100" dirty="0"/>
          </a:p>
          <a:p>
            <a:pPr marL="1362075" marR="9525" indent="-457200">
              <a:lnSpc>
                <a:spcPct val="105000"/>
              </a:lnSpc>
              <a:spcBef>
                <a:spcPts val="0"/>
              </a:spcBef>
              <a:spcAft>
                <a:spcPts val="20"/>
              </a:spcAft>
            </a:pPr>
            <a:r>
              <a:rPr lang="en-US" sz="5100" dirty="0"/>
              <a:t>Must be performed </a:t>
            </a:r>
            <a:r>
              <a:rPr lang="en-US" sz="5100" dirty="0">
                <a:solidFill>
                  <a:srgbClr val="9E1B32"/>
                </a:solidFill>
              </a:rPr>
              <a:t>while the authorized employees perform servicing and/or maintenance activities</a:t>
            </a:r>
            <a:r>
              <a:rPr lang="en-US" sz="5100" dirty="0"/>
              <a:t> on machines or equipment.  </a:t>
            </a:r>
          </a:p>
          <a:p>
            <a:pPr marL="904875" marR="9525" indent="0">
              <a:lnSpc>
                <a:spcPct val="105000"/>
              </a:lnSpc>
              <a:spcBef>
                <a:spcPts val="0"/>
              </a:spcBef>
              <a:spcAft>
                <a:spcPts val="20"/>
              </a:spcAft>
              <a:buNone/>
            </a:pPr>
            <a:endParaRPr lang="en-US" sz="5100" dirty="0"/>
          </a:p>
          <a:p>
            <a:pPr marL="1362075" marR="9525" indent="-457200">
              <a:lnSpc>
                <a:spcPct val="105000"/>
              </a:lnSpc>
              <a:spcBef>
                <a:spcPts val="0"/>
              </a:spcBef>
              <a:spcAft>
                <a:spcPts val="20"/>
              </a:spcAft>
            </a:pPr>
            <a:r>
              <a:rPr lang="en-US" sz="5100" dirty="0"/>
              <a:t>May be </a:t>
            </a:r>
            <a:r>
              <a:rPr lang="en-US" sz="5100" dirty="0">
                <a:solidFill>
                  <a:srgbClr val="9E1B32"/>
                </a:solidFill>
              </a:rPr>
              <a:t>accomplished at various times</a:t>
            </a:r>
            <a:r>
              <a:rPr lang="en-US" sz="5100" dirty="0"/>
              <a:t>- through random audits, plant safety tours, or planned visual observations.  </a:t>
            </a:r>
          </a:p>
          <a:p>
            <a:pPr marL="1362075" marR="9525" indent="-457200">
              <a:lnSpc>
                <a:spcPct val="105000"/>
              </a:lnSpc>
              <a:spcBef>
                <a:spcPts val="0"/>
              </a:spcBef>
              <a:spcAft>
                <a:spcPts val="20"/>
              </a:spcAft>
            </a:pPr>
            <a:endParaRPr lang="en-US" sz="5100" dirty="0">
              <a:latin typeface="+mj-lt"/>
            </a:endParaRPr>
          </a:p>
          <a:p>
            <a:pPr marL="1371600" indent="-457200">
              <a:lnSpc>
                <a:spcPct val="107000"/>
              </a:lnSpc>
              <a:spcBef>
                <a:spcPts val="0"/>
              </a:spcBef>
              <a:spcAft>
                <a:spcPts val="55"/>
              </a:spcAft>
            </a:pPr>
            <a:endParaRPr lang="en-US" sz="5100" dirty="0">
              <a:latin typeface="+mj-lt"/>
            </a:endParaRPr>
          </a:p>
          <a:p>
            <a:pPr marL="1362075" marR="9525" indent="-457200">
              <a:lnSpc>
                <a:spcPct val="105000"/>
              </a:lnSpc>
              <a:spcBef>
                <a:spcPts val="0"/>
              </a:spcBef>
              <a:spcAft>
                <a:spcPts val="20"/>
              </a:spcAft>
            </a:pPr>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3" name="Graphic 2" descr="Lightbulb and gear with solid fill">
            <a:extLst>
              <a:ext uri="{FF2B5EF4-FFF2-40B4-BE49-F238E27FC236}">
                <a16:creationId xmlns:a16="http://schemas.microsoft.com/office/drawing/2014/main" id="{63404C8E-6472-803C-ACCC-031FE0594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9367" y="309808"/>
            <a:ext cx="914400" cy="914400"/>
          </a:xfrm>
          <a:prstGeom prst="rect">
            <a:avLst/>
          </a:prstGeom>
        </p:spPr>
      </p:pic>
    </p:spTree>
    <p:extLst>
      <p:ext uri="{BB962C8B-B14F-4D97-AF65-F5344CB8AC3E}">
        <p14:creationId xmlns:p14="http://schemas.microsoft.com/office/powerpoint/2010/main" val="3175477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801515" y="657677"/>
            <a:ext cx="10378443" cy="1325563"/>
          </a:xfrm>
        </p:spPr>
        <p:txBody>
          <a:bodyPr>
            <a:normAutofit fontScale="90000"/>
          </a:bodyPr>
          <a:lstStyle/>
          <a:p>
            <a:pPr algn="ctr"/>
            <a:r>
              <a:rPr lang="en-US" dirty="0"/>
              <a:t>The LOTO Periodic Inspection: Component 1</a:t>
            </a:r>
            <a:br>
              <a:rPr lang="en-US" dirty="0"/>
            </a:br>
            <a:r>
              <a:rPr lang="en-US" dirty="0"/>
              <a:t>THE </a:t>
            </a:r>
            <a:r>
              <a:rPr lang="en-US" sz="6600" dirty="0"/>
              <a:t>WHO?</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5446642" y="2388885"/>
            <a:ext cx="5969863" cy="3374124"/>
          </a:xfrm>
        </p:spPr>
        <p:txBody>
          <a:bodyPr>
            <a:normAutofit/>
          </a:bodyPr>
          <a:lstStyle/>
          <a:p>
            <a:pPr marL="0" indent="0" algn="l">
              <a:buNone/>
            </a:pPr>
            <a:r>
              <a:rPr lang="en-US" sz="3000" b="1" dirty="0"/>
              <a:t>1910.147(c)(6)(</a:t>
            </a:r>
            <a:r>
              <a:rPr lang="en-US" sz="3000" b="1" dirty="0" err="1"/>
              <a:t>i</a:t>
            </a:r>
            <a:r>
              <a:rPr lang="en-US" sz="3000" b="1" dirty="0"/>
              <a:t>)(A)</a:t>
            </a:r>
          </a:p>
          <a:p>
            <a:pPr marL="0" indent="0" algn="l">
              <a:buNone/>
            </a:pPr>
            <a:r>
              <a:rPr lang="en-US" sz="3000" b="1" i="1" dirty="0"/>
              <a:t>The periodic inspection shall be performed by an </a:t>
            </a:r>
            <a:r>
              <a:rPr lang="en-US" sz="3000" b="1" i="1" dirty="0">
                <a:solidFill>
                  <a:srgbClr val="9E1B32"/>
                </a:solidFill>
              </a:rPr>
              <a:t>authorized employee</a:t>
            </a:r>
            <a:r>
              <a:rPr lang="en-US" sz="3000" b="1" i="1" dirty="0"/>
              <a:t> other than the ones(s) utilizing the energy control procedure being inspected.</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5" name="Picture 4" descr="A picture containing wall, person, person, indoor&#10;&#10;Description automatically generated">
            <a:extLst>
              <a:ext uri="{FF2B5EF4-FFF2-40B4-BE49-F238E27FC236}">
                <a16:creationId xmlns:a16="http://schemas.microsoft.com/office/drawing/2014/main" id="{BC5AFE0A-7046-DB3C-C40F-C7E5B2AFB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69" y="2731371"/>
            <a:ext cx="4802057" cy="2689152"/>
          </a:xfrm>
          <a:prstGeom prst="rect">
            <a:avLst/>
          </a:prstGeom>
        </p:spPr>
      </p:pic>
    </p:spTree>
    <p:extLst>
      <p:ext uri="{BB962C8B-B14F-4D97-AF65-F5344CB8AC3E}">
        <p14:creationId xmlns:p14="http://schemas.microsoft.com/office/powerpoint/2010/main" val="404891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normAutofit fontScale="90000"/>
          </a:bodyPr>
          <a:lstStyle/>
          <a:p>
            <a:pPr algn="ctr"/>
            <a:r>
              <a:rPr lang="en-US" sz="4000" dirty="0"/>
              <a:t>The LOTO Periodic Inspection: Component 1</a:t>
            </a:r>
            <a:br>
              <a:rPr lang="en-US" sz="4000" dirty="0"/>
            </a:br>
            <a:r>
              <a:rPr lang="en-US" sz="4000" dirty="0"/>
              <a:t>THE </a:t>
            </a:r>
            <a:r>
              <a:rPr lang="en-US" sz="5000" dirty="0"/>
              <a:t>WHO? The Inspector</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
        <p:nvSpPr>
          <p:cNvPr id="3" name="Content Placeholder 2">
            <a:extLst>
              <a:ext uri="{FF2B5EF4-FFF2-40B4-BE49-F238E27FC236}">
                <a16:creationId xmlns:a16="http://schemas.microsoft.com/office/drawing/2014/main" id="{27C5CB6F-10D0-BCDA-8017-5357C43EE15B}"/>
              </a:ext>
            </a:extLst>
          </p:cNvPr>
          <p:cNvSpPr>
            <a:spLocks noGrp="1"/>
          </p:cNvSpPr>
          <p:nvPr>
            <p:ph idx="1"/>
          </p:nvPr>
        </p:nvSpPr>
        <p:spPr>
          <a:xfrm>
            <a:off x="838200" y="1825625"/>
            <a:ext cx="10515600" cy="4436027"/>
          </a:xfrm>
        </p:spPr>
        <p:txBody>
          <a:bodyPr>
            <a:normAutofit/>
          </a:bodyPr>
          <a:lstStyle/>
          <a:p>
            <a:pPr marL="0" marR="0" indent="0">
              <a:lnSpc>
                <a:spcPct val="105000"/>
              </a:lnSpc>
              <a:spcBef>
                <a:spcPts val="0"/>
              </a:spcBef>
              <a:spcAft>
                <a:spcPts val="750"/>
              </a:spcAft>
              <a:buNone/>
            </a:pPr>
            <a:r>
              <a:rPr lang="en-US" sz="2800" dirty="0"/>
              <a:t>According to a 12-29-1996 </a:t>
            </a:r>
            <a:r>
              <a:rPr lang="en-US" sz="2800" dirty="0" err="1"/>
              <a:t>Mabley</a:t>
            </a:r>
            <a:r>
              <a:rPr lang="en-US" sz="2800" dirty="0"/>
              <a:t> /OSHA Interpretation letter:</a:t>
            </a:r>
          </a:p>
          <a:p>
            <a:pPr marL="0" marR="0" indent="0">
              <a:lnSpc>
                <a:spcPct val="105000"/>
              </a:lnSpc>
              <a:spcBef>
                <a:spcPts val="0"/>
              </a:spcBef>
              <a:spcAft>
                <a:spcPts val="750"/>
              </a:spcAft>
              <a:buNone/>
            </a:pPr>
            <a:r>
              <a:rPr lang="en-US" sz="2400" dirty="0"/>
              <a:t>For the purpose of complying with the lockout/tagout standard requirement:</a:t>
            </a:r>
          </a:p>
          <a:p>
            <a:pPr lvl="1">
              <a:lnSpc>
                <a:spcPct val="105000"/>
              </a:lnSpc>
              <a:spcBef>
                <a:spcPts val="0"/>
              </a:spcBef>
              <a:spcAft>
                <a:spcPts val="750"/>
              </a:spcAft>
            </a:pPr>
            <a:r>
              <a:rPr lang="en-US" dirty="0"/>
              <a:t>An </a:t>
            </a:r>
            <a:r>
              <a:rPr lang="en-US" sz="2800" dirty="0">
                <a:solidFill>
                  <a:srgbClr val="9E1B32"/>
                </a:solidFill>
              </a:rPr>
              <a:t>authorized employee </a:t>
            </a:r>
            <a:r>
              <a:rPr lang="en-US" dirty="0"/>
              <a:t>is a </a:t>
            </a:r>
            <a:r>
              <a:rPr lang="en-US" i="1" dirty="0">
                <a:solidFill>
                  <a:srgbClr val="9E1B32"/>
                </a:solidFill>
              </a:rPr>
              <a:t>qualified person </a:t>
            </a:r>
            <a:r>
              <a:rPr lang="en-US" i="1" dirty="0"/>
              <a:t>whom the authority and responsibility to perform a specific lockout or tagout inspection has been given by the employer. </a:t>
            </a:r>
          </a:p>
          <a:p>
            <a:pPr lvl="1">
              <a:lnSpc>
                <a:spcPct val="105000"/>
              </a:lnSpc>
              <a:spcBef>
                <a:spcPts val="0"/>
              </a:spcBef>
              <a:spcAft>
                <a:spcPts val="750"/>
              </a:spcAft>
            </a:pPr>
            <a:r>
              <a:rPr lang="en-US" dirty="0"/>
              <a:t>A </a:t>
            </a:r>
            <a:r>
              <a:rPr lang="en-US" sz="2800" dirty="0">
                <a:solidFill>
                  <a:srgbClr val="9E1B32"/>
                </a:solidFill>
              </a:rPr>
              <a:t>qualified person </a:t>
            </a:r>
            <a:r>
              <a:rPr lang="en-US" dirty="0"/>
              <a:t>is a </a:t>
            </a:r>
            <a:r>
              <a:rPr lang="en-US" i="1" dirty="0"/>
              <a:t>person who has been trained and has demonstrated proficiency, in compliance with 1910.147(c)(7</a:t>
            </a:r>
            <a:r>
              <a:rPr lang="en-US" sz="1800" i="1" dirty="0"/>
              <a:t>) </a:t>
            </a:r>
            <a:r>
              <a:rPr lang="en-US" sz="1800" dirty="0"/>
              <a:t>[communication and training], </a:t>
            </a:r>
            <a:r>
              <a:rPr lang="en-US" i="1" dirty="0"/>
              <a:t>to perform servicing and maintenance on the machine or equipment to be inspected</a:t>
            </a:r>
            <a:r>
              <a:rPr lang="en-US" dirty="0"/>
              <a:t>.</a:t>
            </a:r>
          </a:p>
          <a:p>
            <a:endParaRPr lang="en-US" dirty="0"/>
          </a:p>
        </p:txBody>
      </p:sp>
    </p:spTree>
    <p:extLst>
      <p:ext uri="{BB962C8B-B14F-4D97-AF65-F5344CB8AC3E}">
        <p14:creationId xmlns:p14="http://schemas.microsoft.com/office/powerpoint/2010/main" val="3191232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
        <p:nvSpPr>
          <p:cNvPr id="7" name="Title 48">
            <a:extLst>
              <a:ext uri="{FF2B5EF4-FFF2-40B4-BE49-F238E27FC236}">
                <a16:creationId xmlns:a16="http://schemas.microsoft.com/office/drawing/2014/main" id="{78E53681-0B5E-B321-5420-F25A8827728F}"/>
              </a:ext>
            </a:extLst>
          </p:cNvPr>
          <p:cNvSpPr txBox="1">
            <a:spLocks/>
          </p:cNvSpPr>
          <p:nvPr/>
        </p:nvSpPr>
        <p:spPr>
          <a:xfrm>
            <a:off x="904703" y="553921"/>
            <a:ext cx="10378443" cy="1325563"/>
          </a:xfrm>
          <a:prstGeom prst="rect">
            <a:avLst/>
          </a:prstGeom>
        </p:spPr>
        <p:txBody>
          <a:bodyPr vert="horz" lIns="91440" tIns="45720" rIns="91440" bIns="45720" rtlCol="0" anchor="ctr">
            <a:normAutofit fontScale="92500" lnSpcReduction="10000"/>
          </a:bodyPr>
          <a:lst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a:lstStyle>
          <a:p>
            <a:pPr algn="ctr"/>
            <a:r>
              <a:rPr lang="en-US" sz="4300" dirty="0"/>
              <a:t>The LOTO Periodic Inspection: Component 1</a:t>
            </a:r>
            <a:br>
              <a:rPr lang="en-US" sz="4300" dirty="0"/>
            </a:br>
            <a:r>
              <a:rPr lang="en-US" sz="4300" dirty="0"/>
              <a:t>THE </a:t>
            </a:r>
            <a:r>
              <a:rPr lang="en-US" sz="6400" dirty="0"/>
              <a:t>WHO?</a:t>
            </a:r>
          </a:p>
        </p:txBody>
      </p:sp>
      <p:sp>
        <p:nvSpPr>
          <p:cNvPr id="12" name="TextBox 11">
            <a:extLst>
              <a:ext uri="{FF2B5EF4-FFF2-40B4-BE49-F238E27FC236}">
                <a16:creationId xmlns:a16="http://schemas.microsoft.com/office/drawing/2014/main" id="{D4175999-716C-EC6F-A3A5-24FAFB0876F0}"/>
              </a:ext>
            </a:extLst>
          </p:cNvPr>
          <p:cNvSpPr txBox="1"/>
          <p:nvPr/>
        </p:nvSpPr>
        <p:spPr>
          <a:xfrm>
            <a:off x="904703" y="1879484"/>
            <a:ext cx="9044609" cy="4247317"/>
          </a:xfrm>
          <a:prstGeom prst="rect">
            <a:avLst/>
          </a:prstGeom>
          <a:noFill/>
        </p:spPr>
        <p:txBody>
          <a:bodyPr wrap="square" rtlCol="0">
            <a:spAutoFit/>
          </a:bodyPr>
          <a:lstStyle/>
          <a:p>
            <a:r>
              <a:rPr lang="en-US" sz="3600" b="1" dirty="0">
                <a:solidFill>
                  <a:schemeClr val="tx2"/>
                </a:solidFill>
                <a:ea typeface="+mj-ea"/>
                <a:cs typeface="+mj-cs"/>
              </a:rPr>
              <a:t>The “Inspector”</a:t>
            </a:r>
          </a:p>
          <a:p>
            <a:endParaRPr lang="en-US" sz="2400" dirty="0"/>
          </a:p>
          <a:p>
            <a:pPr marL="342900" indent="-342900">
              <a:buFont typeface="Arial" panose="020B0604020202020204" pitchFamily="34" charset="0"/>
              <a:buChar char="•"/>
            </a:pPr>
            <a:r>
              <a:rPr lang="en-US" sz="2400" dirty="0"/>
              <a:t>Must be an </a:t>
            </a:r>
            <a:r>
              <a:rPr lang="en-US" sz="2400" dirty="0">
                <a:solidFill>
                  <a:srgbClr val="9E1B32"/>
                </a:solidFill>
              </a:rPr>
              <a:t>authorized employee </a:t>
            </a:r>
            <a:r>
              <a:rPr lang="en-US" sz="2400" dirty="0"/>
              <a:t>other than the one(s) utilizing the energy control procedure being inspected.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This may be someone who previously has or currently implements the energy control procedure being inspected,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She or he </a:t>
            </a:r>
            <a:r>
              <a:rPr lang="en-US" sz="2400" dirty="0">
                <a:solidFill>
                  <a:srgbClr val="9E1B32"/>
                </a:solidFill>
              </a:rPr>
              <a:t>must not be implementing any part of the energy control procedure </a:t>
            </a:r>
            <a:r>
              <a:rPr lang="en-US" sz="2400" dirty="0"/>
              <a:t>while it is being inspected.</a:t>
            </a:r>
          </a:p>
          <a:p>
            <a:endParaRPr lang="en-US" dirty="0"/>
          </a:p>
        </p:txBody>
      </p:sp>
    </p:spTree>
    <p:extLst>
      <p:ext uri="{BB962C8B-B14F-4D97-AF65-F5344CB8AC3E}">
        <p14:creationId xmlns:p14="http://schemas.microsoft.com/office/powerpoint/2010/main" val="3297144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657397" y="554737"/>
            <a:ext cx="10696403" cy="1325563"/>
          </a:xfrm>
        </p:spPr>
        <p:txBody>
          <a:bodyPr>
            <a:normAutofit fontScale="90000"/>
          </a:bodyPr>
          <a:lstStyle/>
          <a:p>
            <a:pPr algn="ctr"/>
            <a:r>
              <a:rPr lang="en-US" dirty="0"/>
              <a:t>The LOTO Periodic Inspection: Component 1</a:t>
            </a:r>
            <a:br>
              <a:rPr lang="en-US" dirty="0"/>
            </a:br>
            <a:r>
              <a:rPr lang="en-US" dirty="0"/>
              <a:t>THE </a:t>
            </a:r>
            <a:r>
              <a:rPr lang="en-US" sz="6600" dirty="0"/>
              <a:t>WHO?</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
        <p:nvSpPr>
          <p:cNvPr id="3" name="Content Placeholder 2">
            <a:extLst>
              <a:ext uri="{FF2B5EF4-FFF2-40B4-BE49-F238E27FC236}">
                <a16:creationId xmlns:a16="http://schemas.microsoft.com/office/drawing/2014/main" id="{904DD1C5-7E07-AA16-10BA-252C902A7F94}"/>
              </a:ext>
            </a:extLst>
          </p:cNvPr>
          <p:cNvSpPr>
            <a:spLocks noGrp="1"/>
          </p:cNvSpPr>
          <p:nvPr>
            <p:ph idx="1"/>
          </p:nvPr>
        </p:nvSpPr>
        <p:spPr>
          <a:xfrm>
            <a:off x="838200" y="2196854"/>
            <a:ext cx="10515600" cy="4351338"/>
          </a:xfrm>
        </p:spPr>
        <p:txBody>
          <a:bodyPr/>
          <a:lstStyle/>
          <a:p>
            <a:pPr marL="0" indent="0">
              <a:buNone/>
            </a:pPr>
            <a:r>
              <a:rPr lang="en-US" sz="2800" b="1" dirty="0">
                <a:solidFill>
                  <a:schemeClr val="tx2"/>
                </a:solidFill>
                <a:ea typeface="+mj-ea"/>
                <a:cs typeface="+mj-cs"/>
              </a:rPr>
              <a:t>The “Inspector” </a:t>
            </a:r>
            <a:r>
              <a:rPr lang="en-US" dirty="0">
                <a:solidFill>
                  <a:srgbClr val="000000"/>
                </a:solidFill>
                <a:effectLst/>
                <a:ea typeface="Times New Roman" panose="02020603050405020304" pitchFamily="18" charset="0"/>
              </a:rPr>
              <a:t>must be able to determine whether:  </a:t>
            </a:r>
          </a:p>
          <a:p>
            <a:pPr marL="342900" indent="-342900">
              <a:buFont typeface="+mj-lt"/>
              <a:buAutoNum type="arabicParenR"/>
            </a:pPr>
            <a:r>
              <a:rPr lang="en-US" dirty="0">
                <a:solidFill>
                  <a:srgbClr val="000000"/>
                </a:solidFill>
                <a:effectLst/>
                <a:ea typeface="Times New Roman" panose="02020603050405020304" pitchFamily="18" charset="0"/>
              </a:rPr>
              <a:t>the steps in the energy control procedure are being followed; </a:t>
            </a:r>
          </a:p>
          <a:p>
            <a:pPr marL="342900" indent="-342900">
              <a:buFont typeface="+mj-lt"/>
              <a:buAutoNum type="arabicParenR"/>
            </a:pPr>
            <a:r>
              <a:rPr lang="en-US" dirty="0">
                <a:solidFill>
                  <a:srgbClr val="000000"/>
                </a:solidFill>
                <a:effectLst/>
                <a:ea typeface="Times New Roman" panose="02020603050405020304" pitchFamily="18" charset="0"/>
              </a:rPr>
              <a:t>the employees involved know their responsibilities under the procedure; and </a:t>
            </a:r>
          </a:p>
          <a:p>
            <a:pPr marL="342900" indent="-342900">
              <a:buFont typeface="+mj-lt"/>
              <a:buAutoNum type="arabicParenR"/>
            </a:pPr>
            <a:r>
              <a:rPr lang="en-US" dirty="0">
                <a:solidFill>
                  <a:srgbClr val="000000"/>
                </a:solidFill>
                <a:effectLst/>
                <a:ea typeface="Times New Roman" panose="02020603050405020304" pitchFamily="18" charset="0"/>
              </a:rPr>
              <a:t>the procedure is adequate to provide the necessary protection, and, if inadequate, what modifications are needed. </a:t>
            </a:r>
          </a:p>
          <a:p>
            <a:endParaRPr lang="en-US" dirty="0"/>
          </a:p>
        </p:txBody>
      </p:sp>
    </p:spTree>
    <p:extLst>
      <p:ext uri="{BB962C8B-B14F-4D97-AF65-F5344CB8AC3E}">
        <p14:creationId xmlns:p14="http://schemas.microsoft.com/office/powerpoint/2010/main" val="2879850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6B1A31-5454-E4B6-8400-CBA26F98BD82}"/>
              </a:ext>
            </a:extLst>
          </p:cNvPr>
          <p:cNvSpPr>
            <a:spLocks noGrp="1"/>
          </p:cNvSpPr>
          <p:nvPr>
            <p:ph idx="1"/>
          </p:nvPr>
        </p:nvSpPr>
        <p:spPr>
          <a:xfrm>
            <a:off x="745438" y="2544881"/>
            <a:ext cx="9104240" cy="3289389"/>
          </a:xfrm>
        </p:spPr>
        <p:txBody>
          <a:bodyPr>
            <a:normAutofit fontScale="92500" lnSpcReduction="10000"/>
          </a:bodyPr>
          <a:lstStyle/>
          <a:p>
            <a:pPr marL="462915" indent="-457200">
              <a:spcBef>
                <a:spcPts val="0"/>
              </a:spcBef>
              <a:spcAft>
                <a:spcPts val="20"/>
              </a:spcAft>
            </a:pPr>
            <a:r>
              <a:rPr lang="en-US" sz="3200" dirty="0"/>
              <a:t>At least </a:t>
            </a:r>
            <a:r>
              <a:rPr lang="en-US" dirty="0">
                <a:solidFill>
                  <a:srgbClr val="9E1B32"/>
                </a:solidFill>
              </a:rPr>
              <a:t>annually </a:t>
            </a:r>
          </a:p>
          <a:p>
            <a:pPr marL="5715" indent="0">
              <a:spcBef>
                <a:spcPts val="0"/>
              </a:spcBef>
              <a:spcAft>
                <a:spcPts val="20"/>
              </a:spcAft>
              <a:buNone/>
            </a:pPr>
            <a:r>
              <a:rPr lang="en-US" sz="3200" dirty="0"/>
              <a:t>	(based on twelve-month intervals) </a:t>
            </a:r>
          </a:p>
          <a:p>
            <a:pPr marL="5715" marR="0" indent="0">
              <a:spcBef>
                <a:spcPts val="0"/>
              </a:spcBef>
              <a:spcAft>
                <a:spcPts val="20"/>
              </a:spcAft>
              <a:buNone/>
            </a:pPr>
            <a:endParaRPr lang="en-US" sz="3200" dirty="0"/>
          </a:p>
          <a:p>
            <a:pPr marL="5715" marR="0" indent="0">
              <a:spcBef>
                <a:spcPts val="0"/>
              </a:spcBef>
              <a:spcAft>
                <a:spcPts val="20"/>
              </a:spcAft>
            </a:pPr>
            <a:endParaRPr lang="en-US" sz="3200" dirty="0"/>
          </a:p>
          <a:p>
            <a:pPr marL="5715" indent="0">
              <a:spcBef>
                <a:spcPts val="0"/>
              </a:spcBef>
              <a:spcAft>
                <a:spcPts val="20"/>
              </a:spcAft>
              <a:buNone/>
            </a:pPr>
            <a:r>
              <a:rPr lang="en-US" sz="3200" dirty="0"/>
              <a:t>        Energy control procedures used less frequently than once a year (based on a twelve-month interval) need be inspected </a:t>
            </a:r>
            <a:r>
              <a:rPr lang="en-US" sz="3200" dirty="0">
                <a:solidFill>
                  <a:srgbClr val="9E1B32"/>
                </a:solidFill>
              </a:rPr>
              <a:t>only when used</a:t>
            </a:r>
            <a:r>
              <a:rPr lang="en-US" sz="3200" dirty="0"/>
              <a:t>. </a:t>
            </a:r>
          </a:p>
          <a:p>
            <a:endParaRPr lang="en-US" dirty="0"/>
          </a:p>
        </p:txBody>
      </p:sp>
      <p:sp>
        <p:nvSpPr>
          <p:cNvPr id="9" name="TextBox 8">
            <a:extLst>
              <a:ext uri="{FF2B5EF4-FFF2-40B4-BE49-F238E27FC236}">
                <a16:creationId xmlns:a16="http://schemas.microsoft.com/office/drawing/2014/main" id="{7F811183-4C2A-7B24-FBEC-315824B1B365}"/>
              </a:ext>
            </a:extLst>
          </p:cNvPr>
          <p:cNvSpPr txBox="1"/>
          <p:nvPr/>
        </p:nvSpPr>
        <p:spPr>
          <a:xfrm>
            <a:off x="576472" y="375057"/>
            <a:ext cx="10495722" cy="1446550"/>
          </a:xfrm>
          <a:prstGeom prst="rect">
            <a:avLst/>
          </a:prstGeom>
          <a:noFill/>
        </p:spPr>
        <p:txBody>
          <a:bodyPr wrap="square" rtlCol="0">
            <a:spAutoFit/>
          </a:bodyPr>
          <a:lstStyle/>
          <a:p>
            <a:r>
              <a:rPr lang="en-US" sz="4400" b="1" dirty="0">
                <a:solidFill>
                  <a:srgbClr val="9E1B32"/>
                </a:solidFill>
                <a:latin typeface="+mj-lt"/>
              </a:rPr>
              <a:t>The LOTO Periodic Inspection: Breakdown</a:t>
            </a:r>
          </a:p>
          <a:p>
            <a:pPr algn="ctr"/>
            <a:r>
              <a:rPr lang="en-US" sz="3200" b="1" dirty="0">
                <a:solidFill>
                  <a:srgbClr val="9E1B32"/>
                </a:solidFill>
                <a:latin typeface="+mj-lt"/>
              </a:rPr>
              <a:t>THE</a:t>
            </a:r>
            <a:r>
              <a:rPr lang="en-US" sz="4400" b="1" dirty="0">
                <a:solidFill>
                  <a:srgbClr val="9E1B32"/>
                </a:solidFill>
                <a:latin typeface="+mj-lt"/>
              </a:rPr>
              <a:t> WHEN?</a:t>
            </a:r>
          </a:p>
        </p:txBody>
      </p:sp>
      <p:pic>
        <p:nvPicPr>
          <p:cNvPr id="13" name="Picture 12" descr="Top view of a calendar with a red pen on top">
            <a:extLst>
              <a:ext uri="{FF2B5EF4-FFF2-40B4-BE49-F238E27FC236}">
                <a16:creationId xmlns:a16="http://schemas.microsoft.com/office/drawing/2014/main" id="{1654546E-DF08-D295-214D-59E6A0348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8104">
            <a:off x="7890171" y="1686047"/>
            <a:ext cx="3418812" cy="2249611"/>
          </a:xfrm>
          <a:prstGeom prst="rect">
            <a:avLst/>
          </a:prstGeom>
        </p:spPr>
      </p:pic>
      <p:pic>
        <p:nvPicPr>
          <p:cNvPr id="15" name="Graphic 14" descr="Arrow: Slight curve with solid fill">
            <a:extLst>
              <a:ext uri="{FF2B5EF4-FFF2-40B4-BE49-F238E27FC236}">
                <a16:creationId xmlns:a16="http://schemas.microsoft.com/office/drawing/2014/main" id="{DE5ACD82-4C43-7C2C-AA60-11E73B1593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6472" y="3990791"/>
            <a:ext cx="914400" cy="914400"/>
          </a:xfrm>
          <a:prstGeom prst="rect">
            <a:avLst/>
          </a:prstGeom>
        </p:spPr>
      </p:pic>
      <p:sp>
        <p:nvSpPr>
          <p:cNvPr id="4" name="TextBox 3">
            <a:extLst>
              <a:ext uri="{FF2B5EF4-FFF2-40B4-BE49-F238E27FC236}">
                <a16:creationId xmlns:a16="http://schemas.microsoft.com/office/drawing/2014/main" id="{EA820D32-6D15-0929-A6BB-007377659E5E}"/>
              </a:ext>
            </a:extLst>
          </p:cNvPr>
          <p:cNvSpPr txBox="1"/>
          <p:nvPr/>
        </p:nvSpPr>
        <p:spPr>
          <a:xfrm rot="10800000" flipV="1">
            <a:off x="9351658" y="6419044"/>
            <a:ext cx="2698828" cy="276999"/>
          </a:xfrm>
          <a:prstGeom prst="rect">
            <a:avLst/>
          </a:prstGeom>
          <a:noFill/>
        </p:spPr>
        <p:txBody>
          <a:bodyPr wrap="square">
            <a:spAutoFit/>
          </a:bodyPr>
          <a:lstStyle/>
          <a:p>
            <a:pPr>
              <a:spcBef>
                <a:spcPct val="0"/>
              </a:spcBef>
            </a:pPr>
            <a:r>
              <a:rPr lang="en-US" altLang="en-US" sz="1200" b="1" dirty="0">
                <a:solidFill>
                  <a:srgbClr val="B40000"/>
                </a:solidFill>
                <a:latin typeface="Calibri" panose="020F0502020204030204" pitchFamily="34" charset="0"/>
              </a:rPr>
              <a:t>www.iup.edu/pa-oshaconsultation</a:t>
            </a:r>
          </a:p>
        </p:txBody>
      </p:sp>
    </p:spTree>
    <p:extLst>
      <p:ext uri="{BB962C8B-B14F-4D97-AF65-F5344CB8AC3E}">
        <p14:creationId xmlns:p14="http://schemas.microsoft.com/office/powerpoint/2010/main" val="3373627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743200" y="365127"/>
            <a:ext cx="8956797" cy="1714500"/>
          </a:xfrm>
        </p:spPr>
        <p:txBody>
          <a:bodyPr vert="horz" lIns="91440" tIns="45720" rIns="91440" bIns="45720" rtlCol="0" anchor="ctr">
            <a:normAutofit/>
          </a:bodyPr>
          <a:lstStyle/>
          <a:p>
            <a:r>
              <a:rPr lang="en-US" altLang="en-US" sz="3400" b="1" i="0" kern="1200" dirty="0">
                <a:latin typeface="Franklin Gothic Demi" panose="020B0603020102020204" pitchFamily="34" charset="0"/>
                <a:ea typeface="+mj-ea"/>
                <a:cs typeface="+mj-cs"/>
              </a:rPr>
              <a:t>Hey!  This </a:t>
            </a:r>
            <a:r>
              <a:rPr lang="en-US" altLang="en-US" sz="3400" dirty="0"/>
              <a:t>will be </a:t>
            </a:r>
            <a:r>
              <a:rPr lang="en-US" altLang="en-US" sz="3400" b="1" i="0" kern="1200" dirty="0">
                <a:latin typeface="Franklin Gothic Demi" panose="020B0603020102020204" pitchFamily="34" charset="0"/>
                <a:ea typeface="+mj-ea"/>
                <a:cs typeface="+mj-cs"/>
              </a:rPr>
              <a:t>IMPOSSIBLE-</a:t>
            </a:r>
            <a:br>
              <a:rPr lang="en-US" altLang="en-US" sz="3400" b="1" i="0" kern="1200" dirty="0">
                <a:latin typeface="Franklin Gothic Demi" panose="020B0603020102020204" pitchFamily="34" charset="0"/>
                <a:ea typeface="+mj-ea"/>
                <a:cs typeface="+mj-cs"/>
              </a:rPr>
            </a:br>
            <a:r>
              <a:rPr lang="en-US" altLang="en-US" sz="2400" b="0" i="1" kern="1200" dirty="0">
                <a:solidFill>
                  <a:srgbClr val="000000"/>
                </a:solidFill>
                <a:latin typeface="+mn-lt"/>
                <a:ea typeface="+mj-ea"/>
                <a:cs typeface="+mn-cs"/>
              </a:rPr>
              <a:t>Ou</a:t>
            </a:r>
            <a:r>
              <a:rPr lang="en-US" altLang="en-US" sz="2400" b="0" i="1" dirty="0">
                <a:solidFill>
                  <a:srgbClr val="000000"/>
                </a:solidFill>
                <a:latin typeface="+mn-lt"/>
                <a:cs typeface="+mn-cs"/>
              </a:rPr>
              <a:t>r company has too many energy control procedures.  This will be a full-time endeavor</a:t>
            </a:r>
            <a:r>
              <a:rPr lang="en-US" altLang="en-US" sz="2400" b="0" dirty="0">
                <a:solidFill>
                  <a:srgbClr val="000000"/>
                </a:solidFill>
                <a:latin typeface="+mn-lt"/>
                <a:cs typeface="+mn-cs"/>
              </a:rPr>
              <a:t>.</a:t>
            </a:r>
            <a:endParaRPr lang="en-US" sz="2400" b="0" dirty="0">
              <a:solidFill>
                <a:srgbClr val="000000"/>
              </a:solidFill>
              <a:latin typeface="+mn-lt"/>
              <a:cs typeface="+mn-cs"/>
            </a:endParaRP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838200" y="1825625"/>
            <a:ext cx="5181600" cy="43513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377">
              <a:spcBef>
                <a:spcPct val="0"/>
              </a:spcBef>
              <a:spcAft>
                <a:spcPts val="600"/>
              </a:spcAft>
              <a:buNone/>
            </a:pPr>
            <a:endParaRPr lang="en-US" altLang="en-US" sz="2800" b="1" dirty="0">
              <a:latin typeface="+mn-lt"/>
            </a:endParaRPr>
          </a:p>
        </p:txBody>
      </p:sp>
      <p:sp>
        <p:nvSpPr>
          <p:cNvPr id="2" name="Content Placeholder 1">
            <a:extLst>
              <a:ext uri="{FF2B5EF4-FFF2-40B4-BE49-F238E27FC236}">
                <a16:creationId xmlns:a16="http://schemas.microsoft.com/office/drawing/2014/main" id="{7E1CCD1A-6110-F6EA-7F63-9AD8DA16F5BE}"/>
              </a:ext>
            </a:extLst>
          </p:cNvPr>
          <p:cNvSpPr>
            <a:spLocks noGrp="1"/>
          </p:cNvSpPr>
          <p:nvPr>
            <p:ph sz="half" idx="2"/>
          </p:nvPr>
        </p:nvSpPr>
        <p:spPr>
          <a:xfrm>
            <a:off x="2884716" y="3873219"/>
            <a:ext cx="8815281" cy="2301535"/>
          </a:xfrm>
        </p:spPr>
        <p:txBody>
          <a:bodyPr>
            <a:noAutofit/>
          </a:bodyPr>
          <a:lstStyle/>
          <a:p>
            <a:pPr marL="0" indent="0">
              <a:buNone/>
            </a:pPr>
            <a:r>
              <a:rPr lang="en-US" sz="2400" dirty="0">
                <a:solidFill>
                  <a:srgbClr val="000000"/>
                </a:solidFill>
                <a:effectLst/>
                <a:ea typeface="Times New Roman" panose="02020603050405020304" pitchFamily="18" charset="0"/>
              </a:rPr>
              <a:t>According to </a:t>
            </a:r>
            <a:r>
              <a:rPr lang="en-US" sz="2400" dirty="0">
                <a:solidFill>
                  <a:srgbClr val="000000"/>
                </a:solidFill>
              </a:rPr>
              <a:t>§1910.147(c)(4)(</a:t>
            </a:r>
            <a:r>
              <a:rPr lang="en-US" sz="2400" dirty="0" err="1">
                <a:solidFill>
                  <a:srgbClr val="000000"/>
                </a:solidFill>
              </a:rPr>
              <a:t>i</a:t>
            </a:r>
            <a:r>
              <a:rPr lang="en-US" sz="2400" dirty="0">
                <a:solidFill>
                  <a:srgbClr val="000000"/>
                </a:solidFill>
              </a:rPr>
              <a:t>) </a:t>
            </a:r>
            <a:r>
              <a:rPr lang="en-US" sz="2400" dirty="0">
                <a:solidFill>
                  <a:srgbClr val="000000"/>
                </a:solidFill>
                <a:effectLst/>
                <a:ea typeface="Times New Roman" panose="02020603050405020304" pitchFamily="18" charset="0"/>
              </a:rPr>
              <a:t>An employer may group distinct procedures associated with similar machines or equipment and consider the group of distinct procedures to be a single procedure for purposes of conducting a periodic inspection, if the machines or equipment in the group have the same or similar types of control measures. </a:t>
            </a:r>
            <a:endParaRPr lang="en-US" sz="2400" dirty="0"/>
          </a:p>
        </p:txBody>
      </p:sp>
      <p:sp>
        <p:nvSpPr>
          <p:cNvPr id="3" name="TextBox 2">
            <a:extLst>
              <a:ext uri="{FF2B5EF4-FFF2-40B4-BE49-F238E27FC236}">
                <a16:creationId xmlns:a16="http://schemas.microsoft.com/office/drawing/2014/main" id="{4B1F7DDF-E822-2093-32C0-D87A93F9D06F}"/>
              </a:ext>
            </a:extLst>
          </p:cNvPr>
          <p:cNvSpPr txBox="1"/>
          <p:nvPr/>
        </p:nvSpPr>
        <p:spPr>
          <a:xfrm>
            <a:off x="2884716" y="3224215"/>
            <a:ext cx="4835403" cy="615553"/>
          </a:xfrm>
          <a:prstGeom prst="rect">
            <a:avLst/>
          </a:prstGeom>
          <a:noFill/>
        </p:spPr>
        <p:txBody>
          <a:bodyPr wrap="square" rtlCol="0">
            <a:spAutoFit/>
          </a:bodyPr>
          <a:lstStyle/>
          <a:p>
            <a:r>
              <a:rPr lang="en-US" sz="3400" b="1" dirty="0">
                <a:solidFill>
                  <a:srgbClr val="07B334"/>
                </a:solidFill>
                <a:latin typeface="Franklin Gothic Demi" panose="020B0603020102020204" pitchFamily="34" charset="0"/>
                <a:ea typeface="+mj-ea"/>
                <a:cs typeface="+mj-cs"/>
              </a:rPr>
              <a:t>NO Worries-Good News!</a:t>
            </a:r>
          </a:p>
        </p:txBody>
      </p:sp>
      <p:pic>
        <p:nvPicPr>
          <p:cNvPr id="1030" name="Picture 6" descr="Image result for Happy clip art free">
            <a:extLst>
              <a:ext uri="{FF2B5EF4-FFF2-40B4-BE49-F238E27FC236}">
                <a16:creationId xmlns:a16="http://schemas.microsoft.com/office/drawing/2014/main" id="{5B69E4A7-6A4B-E6BF-CA7C-DC47B633E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3730625"/>
            <a:ext cx="19431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rustrated Clip Art Free">
            <a:extLst>
              <a:ext uri="{FF2B5EF4-FFF2-40B4-BE49-F238E27FC236}">
                <a16:creationId xmlns:a16="http://schemas.microsoft.com/office/drawing/2014/main" id="{5E61FEF2-4423-B625-2322-D0ED5613B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684" y="68103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AAAFF6-B093-6282-373E-402210A74322}"/>
              </a:ext>
            </a:extLst>
          </p:cNvPr>
          <p:cNvSpPr txBox="1"/>
          <p:nvPr/>
        </p:nvSpPr>
        <p:spPr>
          <a:xfrm rot="10800000" flipV="1">
            <a:off x="9351658" y="6419044"/>
            <a:ext cx="2698828" cy="276999"/>
          </a:xfrm>
          <a:prstGeom prst="rect">
            <a:avLst/>
          </a:prstGeom>
          <a:noFill/>
        </p:spPr>
        <p:txBody>
          <a:bodyPr wrap="square">
            <a:spAutoFit/>
          </a:bodyPr>
          <a:lstStyle/>
          <a:p>
            <a:pPr>
              <a:spcBef>
                <a:spcPct val="0"/>
              </a:spcBef>
            </a:pPr>
            <a:r>
              <a:rPr lang="en-US" altLang="en-US" sz="1200" b="1" dirty="0">
                <a:solidFill>
                  <a:srgbClr val="B40000"/>
                </a:solidFill>
                <a:latin typeface="Calibri" panose="020F0502020204030204" pitchFamily="34" charset="0"/>
              </a:rPr>
              <a:t>www.iup.edu/pa-oshaconsultation</a:t>
            </a:r>
          </a:p>
        </p:txBody>
      </p:sp>
    </p:spTree>
    <p:extLst>
      <p:ext uri="{BB962C8B-B14F-4D97-AF65-F5344CB8AC3E}">
        <p14:creationId xmlns:p14="http://schemas.microsoft.com/office/powerpoint/2010/main" val="1975621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
        <p:nvSpPr>
          <p:cNvPr id="5" name="TextBox 4">
            <a:extLst>
              <a:ext uri="{FF2B5EF4-FFF2-40B4-BE49-F238E27FC236}">
                <a16:creationId xmlns:a16="http://schemas.microsoft.com/office/drawing/2014/main" id="{9C2E46D5-408E-E27F-274C-F78587C132EE}"/>
              </a:ext>
            </a:extLst>
          </p:cNvPr>
          <p:cNvSpPr txBox="1"/>
          <p:nvPr/>
        </p:nvSpPr>
        <p:spPr>
          <a:xfrm>
            <a:off x="496188" y="162219"/>
            <a:ext cx="10676156" cy="2123658"/>
          </a:xfrm>
          <a:prstGeom prst="rect">
            <a:avLst/>
          </a:prstGeom>
          <a:noFill/>
        </p:spPr>
        <p:txBody>
          <a:bodyPr wrap="square">
            <a:spAutoFit/>
          </a:bodyPr>
          <a:lstStyle/>
          <a:p>
            <a:pPr algn="ctr"/>
            <a:r>
              <a:rPr lang="en-US" sz="4400" b="1" dirty="0">
                <a:solidFill>
                  <a:srgbClr val="9E0000"/>
                </a:solidFill>
                <a:latin typeface="+mj-lt"/>
              </a:rPr>
              <a:t>GROUPING </a:t>
            </a:r>
          </a:p>
          <a:p>
            <a:pPr algn="ctr"/>
            <a:r>
              <a:rPr lang="en-US" sz="4400" b="1" dirty="0">
                <a:solidFill>
                  <a:srgbClr val="9E0000"/>
                </a:solidFill>
                <a:latin typeface="+mj-lt"/>
              </a:rPr>
              <a:t>Distinct Energy Control Procedures </a:t>
            </a:r>
          </a:p>
          <a:p>
            <a:pPr algn="ctr"/>
            <a:r>
              <a:rPr lang="en-US" sz="4400" b="1" dirty="0">
                <a:solidFill>
                  <a:srgbClr val="9E0000"/>
                </a:solidFill>
                <a:latin typeface="+mj-lt"/>
              </a:rPr>
              <a:t>to Single ones</a:t>
            </a:r>
            <a:endParaRPr lang="en-US" sz="4400" b="1" dirty="0">
              <a:latin typeface="+mj-lt"/>
            </a:endParaRPr>
          </a:p>
        </p:txBody>
      </p:sp>
      <p:sp>
        <p:nvSpPr>
          <p:cNvPr id="7" name="TextBox 6">
            <a:extLst>
              <a:ext uri="{FF2B5EF4-FFF2-40B4-BE49-F238E27FC236}">
                <a16:creationId xmlns:a16="http://schemas.microsoft.com/office/drawing/2014/main" id="{BC46D284-E854-09E5-61DC-E4F3B4F255C0}"/>
              </a:ext>
            </a:extLst>
          </p:cNvPr>
          <p:cNvSpPr txBox="1"/>
          <p:nvPr/>
        </p:nvSpPr>
        <p:spPr>
          <a:xfrm>
            <a:off x="910573" y="2285877"/>
            <a:ext cx="9847386" cy="3724096"/>
          </a:xfrm>
          <a:prstGeom prst="rect">
            <a:avLst/>
          </a:prstGeom>
          <a:noFill/>
        </p:spPr>
        <p:txBody>
          <a:bodyPr wrap="square">
            <a:spAutoFit/>
          </a:bodyPr>
          <a:lstStyle/>
          <a:p>
            <a:pPr marL="285750" indent="-285750">
              <a:buFont typeface="Arial" panose="020B0604020202020204" pitchFamily="34" charset="0"/>
              <a:buChar char="•"/>
            </a:pPr>
            <a:r>
              <a:rPr lang="en-US" sz="2000" dirty="0"/>
              <a:t>May consider the group of distinct procedures to be a single procedure for purposes of conducting a periodic inspection (if it complies with Section IX of Chapter 3 in the CPL)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Machines and equipment must all be listed/identified in the scope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machines or equipment in the group have the same </a:t>
            </a:r>
            <a:r>
              <a:rPr lang="en-US" sz="2000" dirty="0">
                <a:effectLst/>
                <a:ea typeface="Calibri" panose="020F0502020204030204" pitchFamily="34" charset="0"/>
              </a:rPr>
              <a:t>type and </a:t>
            </a:r>
            <a:r>
              <a:rPr lang="en-US" sz="2000" dirty="0"/>
              <a:t>same magnitude of  energy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machines or equipment in the group have the same or similar control measures.</a:t>
            </a:r>
          </a:p>
          <a:p>
            <a:pPr marL="285750" indent="-285750">
              <a:buFont typeface="Arial" panose="020B0604020202020204" pitchFamily="34" charset="0"/>
              <a:buChar char="•"/>
            </a:pPr>
            <a:endParaRPr lang="en-US" dirty="0">
              <a:effectLst/>
              <a:ea typeface="Calibri" panose="020F0502020204030204" pitchFamily="34" charset="0"/>
            </a:endParaRPr>
          </a:p>
          <a:p>
            <a:endParaRPr lang="en-US" dirty="0"/>
          </a:p>
        </p:txBody>
      </p:sp>
    </p:spTree>
    <p:extLst>
      <p:ext uri="{BB962C8B-B14F-4D97-AF65-F5344CB8AC3E}">
        <p14:creationId xmlns:p14="http://schemas.microsoft.com/office/powerpoint/2010/main" val="4118114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
        <p:nvSpPr>
          <p:cNvPr id="5" name="TextBox 4">
            <a:extLst>
              <a:ext uri="{FF2B5EF4-FFF2-40B4-BE49-F238E27FC236}">
                <a16:creationId xmlns:a16="http://schemas.microsoft.com/office/drawing/2014/main" id="{9C2E46D5-408E-E27F-274C-F78587C132EE}"/>
              </a:ext>
            </a:extLst>
          </p:cNvPr>
          <p:cNvSpPr txBox="1"/>
          <p:nvPr/>
        </p:nvSpPr>
        <p:spPr>
          <a:xfrm>
            <a:off x="1184029" y="216784"/>
            <a:ext cx="9026769" cy="2123658"/>
          </a:xfrm>
          <a:prstGeom prst="rect">
            <a:avLst/>
          </a:prstGeom>
          <a:noFill/>
        </p:spPr>
        <p:txBody>
          <a:bodyPr wrap="square">
            <a:spAutoFit/>
          </a:bodyPr>
          <a:lstStyle/>
          <a:p>
            <a:pPr algn="ctr"/>
            <a:r>
              <a:rPr lang="en-US" sz="4400" b="1" dirty="0">
                <a:solidFill>
                  <a:srgbClr val="9E0000"/>
                </a:solidFill>
                <a:latin typeface="+mj-lt"/>
              </a:rPr>
              <a:t>GROUPING </a:t>
            </a:r>
          </a:p>
          <a:p>
            <a:pPr algn="ctr"/>
            <a:r>
              <a:rPr lang="en-US" sz="4400" b="1" dirty="0">
                <a:solidFill>
                  <a:srgbClr val="9E0000"/>
                </a:solidFill>
                <a:latin typeface="+mj-lt"/>
              </a:rPr>
              <a:t>Distinct Energy Control Procedures </a:t>
            </a:r>
          </a:p>
          <a:p>
            <a:pPr algn="ctr"/>
            <a:r>
              <a:rPr lang="en-US" sz="4400" b="1" dirty="0">
                <a:solidFill>
                  <a:srgbClr val="9E0000"/>
                </a:solidFill>
                <a:latin typeface="+mj-lt"/>
              </a:rPr>
              <a:t>to Single ones</a:t>
            </a:r>
            <a:endParaRPr lang="en-US" sz="4400" b="1" dirty="0">
              <a:latin typeface="+mj-lt"/>
            </a:endParaRPr>
          </a:p>
        </p:txBody>
      </p:sp>
      <p:sp>
        <p:nvSpPr>
          <p:cNvPr id="7" name="TextBox 6">
            <a:extLst>
              <a:ext uri="{FF2B5EF4-FFF2-40B4-BE49-F238E27FC236}">
                <a16:creationId xmlns:a16="http://schemas.microsoft.com/office/drawing/2014/main" id="{BC46D284-E854-09E5-61DC-E4F3B4F255C0}"/>
              </a:ext>
            </a:extLst>
          </p:cNvPr>
          <p:cNvSpPr txBox="1"/>
          <p:nvPr/>
        </p:nvSpPr>
        <p:spPr>
          <a:xfrm>
            <a:off x="773721" y="2030032"/>
            <a:ext cx="9847386" cy="4518160"/>
          </a:xfrm>
          <a:prstGeom prst="rect">
            <a:avLst/>
          </a:prstGeom>
          <a:noFill/>
        </p:spPr>
        <p:txBody>
          <a:bodyPr wrap="square">
            <a:spAutoFit/>
          </a:bodyPr>
          <a:lstStyle/>
          <a:p>
            <a:pPr marL="285750" indent="-285750">
              <a:buFont typeface="Arial" panose="020B0604020202020204" pitchFamily="34" charset="0"/>
              <a:buChar char="•"/>
            </a:pPr>
            <a:endParaRPr lang="en-US" dirty="0">
              <a:effectLst/>
              <a:ea typeface="Calibri" panose="020F0502020204030204" pitchFamily="34" charset="0"/>
            </a:endParaRPr>
          </a:p>
          <a:p>
            <a:pPr marL="285750" indent="-285750">
              <a:buFont typeface="Arial" panose="020B0604020202020204" pitchFamily="34" charset="0"/>
              <a:buChar char="•"/>
            </a:pPr>
            <a:r>
              <a:rPr lang="en-US" sz="2000" dirty="0">
                <a:effectLst/>
                <a:ea typeface="Calibri" panose="020F0502020204030204" pitchFamily="34" charset="0"/>
              </a:rPr>
              <a:t>The single procedure must satisfactorily address the hazards and specify the measures for controlling the hazards.</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machines or equipment in the group can be rendered safe by using the same procedural/ sequential steps.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Machines and equipment must all have the same or similar:</a:t>
            </a:r>
          </a:p>
          <a:p>
            <a:pPr marL="800100" lvl="1" indent="-342900" fontAlgn="base">
              <a:lnSpc>
                <a:spcPct val="93000"/>
              </a:lnSpc>
              <a:buFont typeface="Arial" panose="020B0604020202020204" pitchFamily="34" charset="0"/>
              <a:buChar char="•"/>
              <a:tabLst>
                <a:tab pos="457200" algn="l"/>
              </a:tabLst>
            </a:pPr>
            <a:r>
              <a:rPr lang="en-US" sz="2000" dirty="0"/>
              <a:t>steps for shutting down, isolating, blocking, securing, and dissipating stored energy;</a:t>
            </a:r>
          </a:p>
          <a:p>
            <a:pPr marL="800100" lvl="1" indent="-342900" fontAlgn="base">
              <a:lnSpc>
                <a:spcPct val="93000"/>
              </a:lnSpc>
              <a:buFont typeface="Arial" panose="020B0604020202020204" pitchFamily="34" charset="0"/>
              <a:buChar char="•"/>
              <a:tabLst>
                <a:tab pos="457200" algn="l"/>
              </a:tabLst>
            </a:pPr>
            <a:r>
              <a:rPr lang="en-US" sz="2000" dirty="0"/>
              <a:t>steps for the placement, removal, and transfer of  LOTO devices and the responsibility for them; and </a:t>
            </a:r>
          </a:p>
          <a:p>
            <a:pPr marL="800100" lvl="1" indent="-342900" fontAlgn="base">
              <a:lnSpc>
                <a:spcPct val="93000"/>
              </a:lnSpc>
              <a:buFont typeface="Arial" panose="020B0604020202020204" pitchFamily="34" charset="0"/>
              <a:buChar char="•"/>
              <a:tabLst>
                <a:tab pos="457200" algn="l"/>
              </a:tabLst>
            </a:pPr>
            <a:r>
              <a:rPr lang="en-US" sz="2000" dirty="0"/>
              <a:t>requirements for testing to verify the effectiveness of LOTO devices and other control measures.</a:t>
            </a:r>
          </a:p>
          <a:p>
            <a:endParaRPr lang="en-US" dirty="0"/>
          </a:p>
        </p:txBody>
      </p:sp>
    </p:spTree>
    <p:extLst>
      <p:ext uri="{BB962C8B-B14F-4D97-AF65-F5344CB8AC3E}">
        <p14:creationId xmlns:p14="http://schemas.microsoft.com/office/powerpoint/2010/main" val="563959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9"/>
            <a:ext cx="10378443" cy="1054274"/>
          </a:xfrm>
        </p:spPr>
        <p:txBody>
          <a:bodyPr>
            <a:normAutofit fontScale="90000"/>
          </a:bodyPr>
          <a:lstStyle/>
          <a:p>
            <a:pPr algn="ctr"/>
            <a:r>
              <a:rPr lang="en-US" sz="4400" b="1" dirty="0">
                <a:solidFill>
                  <a:srgbClr val="9E0000"/>
                </a:solidFill>
                <a:latin typeface="+mj-lt"/>
              </a:rPr>
              <a:t> </a:t>
            </a:r>
            <a:r>
              <a:rPr lang="en-US" altLang="en-US" sz="4000" dirty="0">
                <a:solidFill>
                  <a:srgbClr val="9E0000"/>
                </a:solidFill>
              </a:rPr>
              <a:t>Example #1:  DIE SETTING</a:t>
            </a:r>
            <a:br>
              <a:rPr lang="en-US" altLang="en-US" sz="4000" dirty="0">
                <a:solidFill>
                  <a:srgbClr val="9E0000"/>
                </a:solidFill>
              </a:rPr>
            </a:br>
            <a:r>
              <a:rPr lang="en-US" altLang="en-US" sz="4000" dirty="0">
                <a:solidFill>
                  <a:srgbClr val="9E0000"/>
                </a:solidFill>
              </a:rPr>
              <a:t>Grouping Distinct Energy Control Procedures</a:t>
            </a:r>
            <a:endParaRPr lang="en-US" sz="4000"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366119"/>
            <a:ext cx="7080699" cy="4644398"/>
          </a:xfrm>
        </p:spPr>
        <p:txBody>
          <a:bodyPr>
            <a:normAutofit/>
          </a:bodyPr>
          <a:lstStyle/>
          <a:p>
            <a:pPr marL="291465" indent="-285750">
              <a:lnSpc>
                <a:spcPct val="105000"/>
              </a:lnSpc>
              <a:spcBef>
                <a:spcPts val="0"/>
              </a:spcBef>
              <a:spcAft>
                <a:spcPts val="20"/>
              </a:spcAft>
            </a:pPr>
            <a:r>
              <a:rPr lang="en-US" sz="1750" dirty="0">
                <a:ea typeface="Calibri" panose="020F0502020204030204" pitchFamily="34" charset="0"/>
                <a:cs typeface="Times New Roman" panose="02020603050405020304" pitchFamily="18" charset="0"/>
              </a:rPr>
              <a:t>Group </a:t>
            </a:r>
            <a:r>
              <a:rPr lang="en-US" sz="1750" kern="1200" dirty="0">
                <a:effectLst/>
                <a:ea typeface="Calibri" panose="020F0502020204030204" pitchFamily="34" charset="0"/>
                <a:cs typeface="Times New Roman" panose="02020603050405020304" pitchFamily="18" charset="0"/>
              </a:rPr>
              <a:t>power presses with similar design characteristics and energy sources </a:t>
            </a:r>
          </a:p>
          <a:p>
            <a:pPr marL="748654" lvl="1" indent="-285750">
              <a:lnSpc>
                <a:spcPct val="105000"/>
              </a:lnSpc>
              <a:spcBef>
                <a:spcPts val="0"/>
              </a:spcBef>
              <a:spcAft>
                <a:spcPts val="20"/>
              </a:spcAft>
            </a:pPr>
            <a:r>
              <a:rPr lang="en-US" sz="1750" dirty="0">
                <a:ea typeface="Calibri" panose="020F0502020204030204" pitchFamily="34" charset="0"/>
                <a:cs typeface="Times New Roman" panose="02020603050405020304" pitchFamily="18" charset="0"/>
              </a:rPr>
              <a:t>Write a single die set procedure</a:t>
            </a:r>
            <a:endParaRPr lang="en-US" sz="1750" kern="1200" dirty="0">
              <a:effectLst/>
              <a:ea typeface="Calibri" panose="020F0502020204030204" pitchFamily="34" charset="0"/>
              <a:cs typeface="Times New Roman" panose="02020603050405020304" pitchFamily="18" charset="0"/>
            </a:endParaRPr>
          </a:p>
          <a:p>
            <a:pPr marL="748654" lvl="1" indent="-285750">
              <a:lnSpc>
                <a:spcPct val="105000"/>
              </a:lnSpc>
              <a:spcBef>
                <a:spcPts val="0"/>
              </a:spcBef>
              <a:spcAft>
                <a:spcPts val="20"/>
              </a:spcAft>
            </a:pPr>
            <a:r>
              <a:rPr lang="en-US" sz="1750" kern="1200" dirty="0">
                <a:effectLst/>
                <a:ea typeface="Calibri" panose="020F0502020204030204" pitchFamily="34" charset="0"/>
                <a:cs typeface="Times New Roman" panose="02020603050405020304" pitchFamily="18" charset="0"/>
              </a:rPr>
              <a:t>This single procedure would need sufficient detail and clarity to guide a die-setter safely through the task steps when servicing each of the power presses.</a:t>
            </a:r>
          </a:p>
          <a:p>
            <a:pPr marL="462904" lvl="1" indent="0">
              <a:lnSpc>
                <a:spcPct val="105000"/>
              </a:lnSpc>
              <a:spcBef>
                <a:spcPts val="0"/>
              </a:spcBef>
              <a:spcAft>
                <a:spcPts val="20"/>
              </a:spcAft>
            </a:pPr>
            <a:endParaRPr lang="en-US" sz="1750" dirty="0">
              <a:ea typeface="Times New Roman" panose="02020603050405020304" pitchFamily="18" charset="0"/>
              <a:cs typeface="Times New Roman" panose="02020603050405020304" pitchFamily="18" charset="0"/>
            </a:endParaRPr>
          </a:p>
          <a:p>
            <a:pPr marL="291465" indent="-285750">
              <a:lnSpc>
                <a:spcPct val="105000"/>
              </a:lnSpc>
              <a:spcBef>
                <a:spcPts val="0"/>
              </a:spcBef>
              <a:spcAft>
                <a:spcPts val="20"/>
              </a:spcAft>
            </a:pPr>
            <a:r>
              <a:rPr lang="en-US" sz="1750" kern="1200" dirty="0">
                <a:effectLst/>
                <a:ea typeface="Calibri" panose="020F0502020204030204" pitchFamily="34" charset="0"/>
                <a:cs typeface="Times New Roman" panose="02020603050405020304" pitchFamily="18" charset="0"/>
              </a:rPr>
              <a:t>Develop several separate die-set procedures for each press or each type of press. </a:t>
            </a:r>
          </a:p>
          <a:p>
            <a:pPr marL="5715" indent="0">
              <a:lnSpc>
                <a:spcPct val="105000"/>
              </a:lnSpc>
              <a:spcBef>
                <a:spcPts val="0"/>
              </a:spcBef>
              <a:spcAft>
                <a:spcPts val="20"/>
              </a:spcAft>
            </a:pPr>
            <a:endParaRPr lang="en-US" sz="1750" dirty="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20"/>
              </a:spcAft>
              <a:buFont typeface="Arial" panose="020B0604020202020204" pitchFamily="34" charset="0"/>
              <a:buChar char="•"/>
              <a:tabLst>
                <a:tab pos="457200" algn="l"/>
              </a:tabLst>
            </a:pPr>
            <a:r>
              <a:rPr lang="en-US" sz="1750" kern="1200" dirty="0">
                <a:effectLst/>
                <a:ea typeface="Calibri" panose="020F0502020204030204" pitchFamily="34" charset="0"/>
                <a:cs typeface="Times New Roman" panose="02020603050405020304" pitchFamily="18" charset="0"/>
              </a:rPr>
              <a:t>Either method is acceptable IF the energy control procedure detail provides the authorized employees with enough information and guidance to safely accomplish all die set-up tasks</a:t>
            </a:r>
          </a:p>
          <a:p>
            <a:pPr marL="342900" marR="0" lvl="0" indent="-342900">
              <a:lnSpc>
                <a:spcPct val="105000"/>
              </a:lnSpc>
              <a:spcBef>
                <a:spcPts val="0"/>
              </a:spcBef>
              <a:spcAft>
                <a:spcPts val="20"/>
              </a:spcAft>
              <a:buFont typeface="Arial" panose="020B0604020202020204" pitchFamily="34" charset="0"/>
              <a:buChar char="•"/>
              <a:tabLst>
                <a:tab pos="457200" algn="l"/>
              </a:tabLst>
            </a:pPr>
            <a:endParaRPr lang="en-US" sz="1750" dirty="0">
              <a:ea typeface="Times New Roman" panose="02020603050405020304" pitchFamily="18" charset="0"/>
              <a:cs typeface="Times New Roman" panose="02020603050405020304" pitchFamily="18" charset="0"/>
            </a:endParaRPr>
          </a:p>
          <a:p>
            <a:pPr marL="342900" indent="-342900">
              <a:lnSpc>
                <a:spcPct val="105000"/>
              </a:lnSpc>
              <a:spcBef>
                <a:spcPts val="0"/>
              </a:spcBef>
              <a:spcAft>
                <a:spcPts val="20"/>
              </a:spcAft>
              <a:tabLst>
                <a:tab pos="457200" algn="l"/>
              </a:tabLst>
            </a:pPr>
            <a:r>
              <a:rPr lang="en-US" altLang="en-US" sz="1750" b="1" dirty="0">
                <a:solidFill>
                  <a:srgbClr val="9E1B32"/>
                </a:solidFill>
                <a:cs typeface="Times New Roman" panose="02020603050405020304" pitchFamily="18" charset="0"/>
              </a:rPr>
              <a:t>Equipment function is not significant in deciding whether machines or equipment can be covered by a single procedure.</a:t>
            </a:r>
          </a:p>
          <a:p>
            <a:pPr marL="342900" marR="0" lvl="0" indent="-342900">
              <a:lnSpc>
                <a:spcPct val="105000"/>
              </a:lnSpc>
              <a:spcBef>
                <a:spcPts val="0"/>
              </a:spcBef>
              <a:spcAft>
                <a:spcPts val="20"/>
              </a:spcAft>
              <a:buFont typeface="Arial" panose="020B0604020202020204" pitchFamily="34" charset="0"/>
              <a:buChar char="•"/>
              <a:tabLst>
                <a:tab pos="457200" algn="l"/>
              </a:tabLst>
            </a:pPr>
            <a:endParaRPr lang="en-US" sz="1600" dirty="0">
              <a:effectLst/>
              <a:ea typeface="Times New Roman" panose="02020603050405020304" pitchFamily="18" charset="0"/>
            </a:endParaRP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3" name="Picture 2" descr="A picture containing text, truck, road, green&#10;&#10;Description automatically generated">
            <a:extLst>
              <a:ext uri="{FF2B5EF4-FFF2-40B4-BE49-F238E27FC236}">
                <a16:creationId xmlns:a16="http://schemas.microsoft.com/office/drawing/2014/main" id="{1510861A-7900-2AE0-A577-1A091826F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2558" y="2052104"/>
            <a:ext cx="3272428" cy="3272428"/>
          </a:xfrm>
          <a:prstGeom prst="rect">
            <a:avLst/>
          </a:prstGeom>
        </p:spPr>
      </p:pic>
      <p:pic>
        <p:nvPicPr>
          <p:cNvPr id="5" name="Graphic 4" descr="Lightbulb and gear with solid fill">
            <a:extLst>
              <a:ext uri="{FF2B5EF4-FFF2-40B4-BE49-F238E27FC236}">
                <a16:creationId xmlns:a16="http://schemas.microsoft.com/office/drawing/2014/main" id="{70C644F9-BD68-DC15-2EB8-7F7A33833A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814" y="5094080"/>
            <a:ext cx="914400" cy="914400"/>
          </a:xfrm>
          <a:prstGeom prst="rect">
            <a:avLst/>
          </a:prstGeom>
        </p:spPr>
      </p:pic>
    </p:spTree>
    <p:extLst>
      <p:ext uri="{BB962C8B-B14F-4D97-AF65-F5344CB8AC3E}">
        <p14:creationId xmlns:p14="http://schemas.microsoft.com/office/powerpoint/2010/main" val="4163645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1432771" y="1199700"/>
            <a:ext cx="9237789" cy="1325563"/>
          </a:xfrm>
        </p:spPr>
        <p:txBody>
          <a:bodyPr>
            <a:normAutofit/>
          </a:bodyPr>
          <a:lstStyle/>
          <a:p>
            <a:pPr algn="ctr"/>
            <a:r>
              <a:rPr lang="en-US" altLang="en-US" u="sng" dirty="0">
                <a:solidFill>
                  <a:srgbClr val="9E0000"/>
                </a:solidFill>
              </a:rPr>
              <a:t>The LOTO Periodic Inspection</a:t>
            </a:r>
            <a:br>
              <a:rPr lang="en-US" altLang="en-US" u="sng" dirty="0">
                <a:solidFill>
                  <a:srgbClr val="9E0000"/>
                </a:solidFill>
              </a:rPr>
            </a:br>
            <a:r>
              <a:rPr lang="en-US" altLang="en-US" u="sng" dirty="0">
                <a:solidFill>
                  <a:srgbClr val="9E0000"/>
                </a:solidFill>
              </a:rPr>
              <a:t>More than just an “Annual Review” </a:t>
            </a:r>
            <a:endParaRPr lang="en-US" u="sng"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93866" y="2911820"/>
            <a:ext cx="10515600" cy="2973590"/>
          </a:xfrm>
        </p:spPr>
        <p:txBody>
          <a:bodyPr>
            <a:normAutofit/>
          </a:bodyPr>
          <a:lstStyle/>
          <a:p>
            <a:pPr marL="0" indent="0" algn="ctr">
              <a:buNone/>
            </a:pPr>
            <a:r>
              <a:rPr lang="en-US" altLang="en-US" sz="2000" b="1" u="sng" dirty="0"/>
              <a:t>Webinar General Info</a:t>
            </a:r>
            <a:br>
              <a:rPr lang="en-US" altLang="en-US" sz="2000" dirty="0"/>
            </a:br>
            <a:r>
              <a:rPr lang="en-US" altLang="en-US" sz="2000" dirty="0"/>
              <a:t>PowerPoint Presentation</a:t>
            </a:r>
            <a:br>
              <a:rPr lang="en-US" altLang="en-US" sz="2000" dirty="0"/>
            </a:br>
            <a:r>
              <a:rPr lang="en-US" altLang="en-US" sz="2000" dirty="0"/>
              <a:t>Q&amp;A</a:t>
            </a:r>
            <a:br>
              <a:rPr lang="en-US" altLang="en-US" sz="2000" dirty="0"/>
            </a:br>
            <a:br>
              <a:rPr lang="en-US" altLang="en-US" sz="2000" b="1" u="sng" dirty="0"/>
            </a:br>
            <a:r>
              <a:rPr lang="en-US" altLang="en-US" sz="2000" b="1" u="sng" dirty="0"/>
              <a:t>Questions</a:t>
            </a:r>
            <a:r>
              <a:rPr lang="en-US" altLang="en-US" sz="2000" b="1" dirty="0"/>
              <a:t> </a:t>
            </a:r>
            <a:br>
              <a:rPr lang="en-US" altLang="en-US" sz="2000" b="1" dirty="0"/>
            </a:br>
            <a:r>
              <a:rPr lang="en-US" altLang="en-US" sz="2000" dirty="0"/>
              <a:t>Chat is open to submit questions.</a:t>
            </a:r>
            <a:br>
              <a:rPr lang="en-US" altLang="en-US" sz="2000" dirty="0"/>
            </a:br>
            <a:r>
              <a:rPr lang="en-US" altLang="en-US" sz="2000" dirty="0"/>
              <a:t>We will be answering questions through this chat feature. If due to the technical nature of the question a more thorough response is required, we will post the answer on our website within seven days of the webinar.</a:t>
            </a:r>
            <a:endParaRPr lang="en-US" sz="2000" dirty="0"/>
          </a:p>
        </p:txBody>
      </p:sp>
      <p:sp>
        <p:nvSpPr>
          <p:cNvPr id="4" name="TextBox 4">
            <a:extLst>
              <a:ext uri="{FF2B5EF4-FFF2-40B4-BE49-F238E27FC236}">
                <a16:creationId xmlns:a16="http://schemas.microsoft.com/office/drawing/2014/main" id="{0DBEB457-DF2D-408D-86B0-30630C57FA36}"/>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86640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normAutofit fontScale="90000"/>
          </a:bodyPr>
          <a:lstStyle/>
          <a:p>
            <a:pPr algn="ctr"/>
            <a:r>
              <a:rPr lang="en-US" sz="4800" b="1" dirty="0">
                <a:solidFill>
                  <a:srgbClr val="9E0000"/>
                </a:solidFill>
                <a:latin typeface="+mj-lt"/>
              </a:rPr>
              <a:t> </a:t>
            </a:r>
            <a:r>
              <a:rPr lang="en-US" altLang="en-US" sz="4400" dirty="0">
                <a:solidFill>
                  <a:srgbClr val="9E0000"/>
                </a:solidFill>
              </a:rPr>
              <a:t>Example #2:  WOODWORKING SHOP</a:t>
            </a:r>
            <a:br>
              <a:rPr lang="en-US" altLang="en-US" sz="4400" dirty="0">
                <a:solidFill>
                  <a:srgbClr val="9E0000"/>
                </a:solidFill>
              </a:rPr>
            </a:br>
            <a:r>
              <a:rPr lang="en-US" altLang="en-US" sz="4400" dirty="0">
                <a:solidFill>
                  <a:srgbClr val="9E0000"/>
                </a:solidFill>
              </a:rPr>
              <a:t>Grouping Distinct Energy Control Procedures</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683354" y="1604654"/>
            <a:ext cx="7123512" cy="2302328"/>
          </a:xfrm>
        </p:spPr>
        <p:txBody>
          <a:bodyPr>
            <a:noAutofit/>
          </a:bodyPr>
          <a:lstStyle/>
          <a:p>
            <a:pPr marL="348615" indent="-342900">
              <a:lnSpc>
                <a:spcPct val="105000"/>
              </a:lnSpc>
              <a:spcBef>
                <a:spcPts val="0"/>
              </a:spcBef>
              <a:spcAft>
                <a:spcPts val="20"/>
              </a:spcAft>
            </a:pPr>
            <a:r>
              <a:rPr lang="en-US" sz="1950" dirty="0">
                <a:ea typeface="Calibri" panose="020F0502020204030204" pitchFamily="34" charset="0"/>
              </a:rPr>
              <a:t>M</a:t>
            </a:r>
            <a:r>
              <a:rPr lang="en-US" sz="1950" dirty="0">
                <a:effectLst/>
                <a:ea typeface="Calibri" panose="020F0502020204030204" pitchFamily="34" charset="0"/>
              </a:rPr>
              <a:t>achines in a woodworking shop are similar for purposes of the energy control procedure requirements because they all: </a:t>
            </a:r>
          </a:p>
          <a:p>
            <a:pPr marL="348615" indent="-342900">
              <a:lnSpc>
                <a:spcPct val="105000"/>
              </a:lnSpc>
              <a:spcBef>
                <a:spcPts val="0"/>
              </a:spcBef>
              <a:spcAft>
                <a:spcPts val="20"/>
              </a:spcAft>
            </a:pPr>
            <a:r>
              <a:rPr lang="en-US" sz="1950" dirty="0">
                <a:effectLst/>
                <a:ea typeface="Calibri" panose="020F0502020204030204" pitchFamily="34" charset="0"/>
              </a:rPr>
              <a:t>use relatively the same or </a:t>
            </a:r>
            <a:r>
              <a:rPr lang="en-US" sz="1950" b="1" dirty="0">
                <a:solidFill>
                  <a:srgbClr val="9E1B32"/>
                </a:solidFill>
                <a:effectLst/>
                <a:ea typeface="Calibri" panose="020F0502020204030204" pitchFamily="34" charset="0"/>
              </a:rPr>
              <a:t>similar types of energy</a:t>
            </a:r>
          </a:p>
          <a:p>
            <a:pPr marL="348615" indent="-342900">
              <a:lnSpc>
                <a:spcPct val="105000"/>
              </a:lnSpc>
              <a:spcBef>
                <a:spcPts val="0"/>
              </a:spcBef>
              <a:spcAft>
                <a:spcPts val="20"/>
              </a:spcAft>
            </a:pPr>
            <a:r>
              <a:rPr lang="en-US" sz="1950" dirty="0">
                <a:effectLst/>
                <a:ea typeface="Calibri" panose="020F0502020204030204" pitchFamily="34" charset="0"/>
              </a:rPr>
              <a:t>have the same or </a:t>
            </a:r>
            <a:r>
              <a:rPr lang="en-US" sz="1950" b="1" dirty="0">
                <a:solidFill>
                  <a:srgbClr val="9E1B32"/>
                </a:solidFill>
                <a:effectLst/>
                <a:ea typeface="Calibri" panose="020F0502020204030204" pitchFamily="34" charset="0"/>
              </a:rPr>
              <a:t>similar controls for isolating </a:t>
            </a:r>
            <a:r>
              <a:rPr lang="en-US" sz="1950" dirty="0">
                <a:effectLst/>
                <a:ea typeface="Calibri" panose="020F0502020204030204" pitchFamily="34" charset="0"/>
              </a:rPr>
              <a:t>the machines from the energy source, and </a:t>
            </a:r>
          </a:p>
          <a:p>
            <a:pPr marL="348615" indent="-342900">
              <a:lnSpc>
                <a:spcPct val="105000"/>
              </a:lnSpc>
              <a:spcBef>
                <a:spcPts val="0"/>
              </a:spcBef>
              <a:spcAft>
                <a:spcPts val="20"/>
              </a:spcAft>
            </a:pPr>
            <a:r>
              <a:rPr lang="en-US" sz="1950" dirty="0">
                <a:effectLst/>
                <a:ea typeface="Calibri" panose="020F0502020204030204" pitchFamily="34" charset="0"/>
              </a:rPr>
              <a:t>use the </a:t>
            </a:r>
            <a:r>
              <a:rPr lang="en-US" sz="1950" b="1" dirty="0">
                <a:solidFill>
                  <a:srgbClr val="9E1B32"/>
                </a:solidFill>
                <a:effectLst/>
                <a:ea typeface="Calibri" panose="020F0502020204030204" pitchFamily="34" charset="0"/>
              </a:rPr>
              <a:t>same sequential procedural steps</a:t>
            </a:r>
            <a:r>
              <a:rPr lang="en-US" sz="1950" dirty="0">
                <a:effectLst/>
                <a:ea typeface="Calibri" panose="020F0502020204030204" pitchFamily="34" charset="0"/>
              </a:rPr>
              <a:t> to protect employees from the mechanical hazards </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3" name="Picture 2" descr="A picture containing indoor, table, wall, floor&#10;&#10;Description automatically generated">
            <a:extLst>
              <a:ext uri="{FF2B5EF4-FFF2-40B4-BE49-F238E27FC236}">
                <a16:creationId xmlns:a16="http://schemas.microsoft.com/office/drawing/2014/main" id="{01E46E3E-00C4-32CA-1E78-E29D390A6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393" y="1769052"/>
            <a:ext cx="2976748" cy="2512399"/>
          </a:xfrm>
          <a:prstGeom prst="rect">
            <a:avLst/>
          </a:prstGeom>
        </p:spPr>
      </p:pic>
      <p:sp>
        <p:nvSpPr>
          <p:cNvPr id="5" name="TextBox 4">
            <a:extLst>
              <a:ext uri="{FF2B5EF4-FFF2-40B4-BE49-F238E27FC236}">
                <a16:creationId xmlns:a16="http://schemas.microsoft.com/office/drawing/2014/main" id="{1E558AE9-E988-E975-C5CB-651134288C00}"/>
              </a:ext>
            </a:extLst>
          </p:cNvPr>
          <p:cNvSpPr txBox="1"/>
          <p:nvPr/>
        </p:nvSpPr>
        <p:spPr>
          <a:xfrm>
            <a:off x="2757822" y="4439988"/>
            <a:ext cx="7795185" cy="1970091"/>
          </a:xfrm>
          <a:prstGeom prst="rect">
            <a:avLst/>
          </a:prstGeom>
          <a:noFill/>
        </p:spPr>
        <p:txBody>
          <a:bodyPr wrap="square" rtlCol="0">
            <a:spAutoFit/>
          </a:bodyPr>
          <a:lstStyle/>
          <a:p>
            <a:pPr marL="348615" indent="-342900">
              <a:lnSpc>
                <a:spcPct val="105000"/>
              </a:lnSpc>
              <a:spcBef>
                <a:spcPts val="0"/>
              </a:spcBef>
              <a:spcAft>
                <a:spcPts val="20"/>
              </a:spcAft>
            </a:pPr>
            <a:r>
              <a:rPr lang="en-US" sz="1950" dirty="0">
                <a:effectLst/>
                <a:ea typeface="Calibri" panose="020F0502020204030204" pitchFamily="34" charset="0"/>
              </a:rPr>
              <a:t>A single energy control procedure may be used for this group of woodworking machines, as long as:</a:t>
            </a:r>
          </a:p>
          <a:p>
            <a:pPr marL="920104" lvl="1" indent="-457200">
              <a:lnSpc>
                <a:spcPct val="105000"/>
              </a:lnSpc>
              <a:spcBef>
                <a:spcPts val="0"/>
              </a:spcBef>
              <a:spcAft>
                <a:spcPts val="20"/>
              </a:spcAft>
              <a:buFont typeface="+mj-lt"/>
              <a:buAutoNum type="arabicPeriod"/>
            </a:pPr>
            <a:r>
              <a:rPr lang="en-US" sz="1950" dirty="0">
                <a:effectLst/>
                <a:ea typeface="Calibri" panose="020F0502020204030204" pitchFamily="34" charset="0"/>
              </a:rPr>
              <a:t>the procedure </a:t>
            </a:r>
            <a:r>
              <a:rPr lang="en-US" sz="1950" b="1" dirty="0">
                <a:solidFill>
                  <a:srgbClr val="9E1B32"/>
                </a:solidFill>
                <a:effectLst/>
                <a:ea typeface="Calibri" panose="020F0502020204030204" pitchFamily="34" charset="0"/>
              </a:rPr>
              <a:t>includes each machine within its scope</a:t>
            </a:r>
            <a:r>
              <a:rPr lang="en-US" sz="1950" dirty="0">
                <a:effectLst/>
                <a:ea typeface="Calibri" panose="020F0502020204030204" pitchFamily="34" charset="0"/>
              </a:rPr>
              <a:t> and </a:t>
            </a:r>
          </a:p>
          <a:p>
            <a:pPr marL="920104" lvl="1" indent="-457200">
              <a:lnSpc>
                <a:spcPct val="105000"/>
              </a:lnSpc>
              <a:spcBef>
                <a:spcPts val="0"/>
              </a:spcBef>
              <a:spcAft>
                <a:spcPts val="20"/>
              </a:spcAft>
              <a:buFont typeface="+mj-lt"/>
              <a:buAutoNum type="arabicPeriod"/>
            </a:pPr>
            <a:r>
              <a:rPr lang="en-US" sz="1950" dirty="0">
                <a:effectLst/>
                <a:ea typeface="Calibri" panose="020F0502020204030204" pitchFamily="34" charset="0"/>
              </a:rPr>
              <a:t>has </a:t>
            </a:r>
            <a:r>
              <a:rPr lang="en-US" sz="1950" b="1" dirty="0">
                <a:solidFill>
                  <a:srgbClr val="9E1B32"/>
                </a:solidFill>
                <a:effectLst/>
                <a:ea typeface="Calibri" panose="020F0502020204030204" pitchFamily="34" charset="0"/>
              </a:rPr>
              <a:t>sufficient specificity </a:t>
            </a:r>
            <a:r>
              <a:rPr lang="en-US" sz="1950" dirty="0">
                <a:effectLst/>
                <a:ea typeface="Calibri" panose="020F0502020204030204" pitchFamily="34" charset="0"/>
              </a:rPr>
              <a:t>to allow employees to effectively isolate the hazardous energy source(s) and safely return each of the machine(s) to service.</a:t>
            </a:r>
            <a:endParaRPr lang="en-US" sz="1950"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54FA449D-BAD0-1725-D56A-6950D3784EED}"/>
              </a:ext>
            </a:extLst>
          </p:cNvPr>
          <p:cNvPicPr>
            <a:picLocks noChangeAspect="1"/>
          </p:cNvPicPr>
          <p:nvPr/>
        </p:nvPicPr>
        <p:blipFill>
          <a:blip r:embed="rId4"/>
          <a:stretch>
            <a:fillRect/>
          </a:stretch>
        </p:blipFill>
        <p:spPr>
          <a:xfrm>
            <a:off x="1843343" y="4439988"/>
            <a:ext cx="914479" cy="914479"/>
          </a:xfrm>
          <a:prstGeom prst="rect">
            <a:avLst/>
          </a:prstGeom>
        </p:spPr>
      </p:pic>
    </p:spTree>
    <p:extLst>
      <p:ext uri="{BB962C8B-B14F-4D97-AF65-F5344CB8AC3E}">
        <p14:creationId xmlns:p14="http://schemas.microsoft.com/office/powerpoint/2010/main" val="3253182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altLang="en-US" dirty="0">
                <a:solidFill>
                  <a:srgbClr val="9E0000"/>
                </a:solidFill>
              </a:rPr>
              <a:t>NOT PERMITTED:</a:t>
            </a:r>
            <a:br>
              <a:rPr lang="en-US" altLang="en-US" dirty="0">
                <a:solidFill>
                  <a:srgbClr val="9E0000"/>
                </a:solidFill>
              </a:rPr>
            </a:br>
            <a:r>
              <a:rPr lang="en-US" altLang="en-US" dirty="0">
                <a:solidFill>
                  <a:srgbClr val="9E0000"/>
                </a:solidFill>
              </a:rPr>
              <a:t>Grouping Dis-similar process systems</a:t>
            </a:r>
            <a:endParaRPr lang="en-US" dirty="0"/>
          </a:p>
        </p:txBody>
      </p:sp>
      <p:pic>
        <p:nvPicPr>
          <p:cNvPr id="3" name="Content Placeholder 2" descr="A machine in a factory&#10;&#10;Description automatically generated with low confidence">
            <a:extLst>
              <a:ext uri="{FF2B5EF4-FFF2-40B4-BE49-F238E27FC236}">
                <a16:creationId xmlns:a16="http://schemas.microsoft.com/office/drawing/2014/main" id="{F0E768C3-17CF-8912-F497-9321BA9336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6245" y="2138834"/>
            <a:ext cx="2466974" cy="1840380"/>
          </a:xfrm>
        </p:spPr>
      </p:pic>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6" name="Picture 5" descr="A picture containing building, indoor&#10;&#10;Description automatically generated">
            <a:extLst>
              <a:ext uri="{FF2B5EF4-FFF2-40B4-BE49-F238E27FC236}">
                <a16:creationId xmlns:a16="http://schemas.microsoft.com/office/drawing/2014/main" id="{5C38CF2D-98DD-EE69-2E60-3135252AC8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5356" y="3374779"/>
            <a:ext cx="2590800" cy="1847850"/>
          </a:xfrm>
          <a:prstGeom prst="rect">
            <a:avLst/>
          </a:prstGeom>
        </p:spPr>
      </p:pic>
      <p:sp>
        <p:nvSpPr>
          <p:cNvPr id="7" name="TextBox 6">
            <a:extLst>
              <a:ext uri="{FF2B5EF4-FFF2-40B4-BE49-F238E27FC236}">
                <a16:creationId xmlns:a16="http://schemas.microsoft.com/office/drawing/2014/main" id="{1D6B9B5B-F6F5-9627-78E0-3D3FEAF1586A}"/>
              </a:ext>
            </a:extLst>
          </p:cNvPr>
          <p:cNvSpPr txBox="1"/>
          <p:nvPr/>
        </p:nvSpPr>
        <p:spPr>
          <a:xfrm>
            <a:off x="184806" y="1681817"/>
            <a:ext cx="3946338" cy="400110"/>
          </a:xfrm>
          <a:prstGeom prst="rect">
            <a:avLst/>
          </a:prstGeom>
          <a:noFill/>
        </p:spPr>
        <p:txBody>
          <a:bodyPr wrap="square" rtlCol="0">
            <a:spAutoFit/>
          </a:bodyPr>
          <a:lstStyle/>
          <a:p>
            <a:r>
              <a:rPr lang="en-US" sz="2000" dirty="0"/>
              <a:t>Ammonia Refrigeration System</a:t>
            </a:r>
          </a:p>
        </p:txBody>
      </p:sp>
      <p:sp>
        <p:nvSpPr>
          <p:cNvPr id="8" name="TextBox 7">
            <a:extLst>
              <a:ext uri="{FF2B5EF4-FFF2-40B4-BE49-F238E27FC236}">
                <a16:creationId xmlns:a16="http://schemas.microsoft.com/office/drawing/2014/main" id="{1127317F-C1D1-F9D3-302D-9ED0279CF0EF}"/>
              </a:ext>
            </a:extLst>
          </p:cNvPr>
          <p:cNvSpPr txBox="1"/>
          <p:nvPr/>
        </p:nvSpPr>
        <p:spPr>
          <a:xfrm>
            <a:off x="3216807" y="2977182"/>
            <a:ext cx="3946338" cy="400110"/>
          </a:xfrm>
          <a:prstGeom prst="rect">
            <a:avLst/>
          </a:prstGeom>
          <a:noFill/>
        </p:spPr>
        <p:txBody>
          <a:bodyPr wrap="square" rtlCol="0">
            <a:spAutoFit/>
          </a:bodyPr>
          <a:lstStyle/>
          <a:p>
            <a:r>
              <a:rPr lang="en-US" sz="2000" dirty="0"/>
              <a:t>Natural Gas Fuel Heating System</a:t>
            </a:r>
          </a:p>
        </p:txBody>
      </p:sp>
      <p:sp>
        <p:nvSpPr>
          <p:cNvPr id="9" name="TextBox 8">
            <a:extLst>
              <a:ext uri="{FF2B5EF4-FFF2-40B4-BE49-F238E27FC236}">
                <a16:creationId xmlns:a16="http://schemas.microsoft.com/office/drawing/2014/main" id="{0C39BC55-9AD0-6293-DAB7-54C0F2CBCAE0}"/>
              </a:ext>
            </a:extLst>
          </p:cNvPr>
          <p:cNvSpPr txBox="1"/>
          <p:nvPr/>
        </p:nvSpPr>
        <p:spPr>
          <a:xfrm>
            <a:off x="3303673" y="2289583"/>
            <a:ext cx="827471" cy="769441"/>
          </a:xfrm>
          <a:prstGeom prst="rect">
            <a:avLst/>
          </a:prstGeom>
          <a:noFill/>
        </p:spPr>
        <p:txBody>
          <a:bodyPr wrap="none" rtlCol="0">
            <a:spAutoFit/>
          </a:bodyPr>
          <a:lstStyle/>
          <a:p>
            <a:r>
              <a:rPr lang="en-US" sz="4400" b="1" dirty="0">
                <a:solidFill>
                  <a:srgbClr val="9E0000"/>
                </a:solidFill>
                <a:latin typeface="Franklin Gothic Demi" panose="020B0603020102020204" pitchFamily="34" charset="0"/>
                <a:ea typeface="+mj-ea"/>
                <a:cs typeface="+mj-cs"/>
              </a:rPr>
              <a:t>VS</a:t>
            </a:r>
          </a:p>
        </p:txBody>
      </p:sp>
      <p:sp>
        <p:nvSpPr>
          <p:cNvPr id="10" name="TextBox 9">
            <a:extLst>
              <a:ext uri="{FF2B5EF4-FFF2-40B4-BE49-F238E27FC236}">
                <a16:creationId xmlns:a16="http://schemas.microsoft.com/office/drawing/2014/main" id="{2C2BDBC6-525A-4A6A-D64F-32C09198CA03}"/>
              </a:ext>
            </a:extLst>
          </p:cNvPr>
          <p:cNvSpPr txBox="1"/>
          <p:nvPr/>
        </p:nvSpPr>
        <p:spPr>
          <a:xfrm>
            <a:off x="7284438" y="1806477"/>
            <a:ext cx="3946338" cy="2341410"/>
          </a:xfrm>
          <a:prstGeom prst="rect">
            <a:avLst/>
          </a:prstGeom>
          <a:noFill/>
          <a:ln w="38100">
            <a:solidFill>
              <a:schemeClr val="tx1"/>
            </a:solidFill>
          </a:ln>
        </p:spPr>
        <p:txBody>
          <a:bodyPr wrap="square" rtlCol="0">
            <a:spAutoFit/>
          </a:bodyPr>
          <a:lstStyle/>
          <a:p>
            <a:pPr marR="0" lvl="0">
              <a:lnSpc>
                <a:spcPct val="105000"/>
              </a:lnSpc>
              <a:spcBef>
                <a:spcPts val="0"/>
              </a:spcBef>
              <a:spcAft>
                <a:spcPts val="0"/>
              </a:spcAft>
              <a:tabLst>
                <a:tab pos="457200" algn="l"/>
              </a:tabLst>
            </a:pPr>
            <a:r>
              <a:rPr lang="en-US" sz="2000" kern="1200" dirty="0">
                <a:effectLst/>
                <a:ea typeface="Calibri" panose="020F0502020204030204" pitchFamily="34" charset="0"/>
                <a:cs typeface="Times New Roman" panose="02020603050405020304" pitchFamily="18" charset="0"/>
              </a:rPr>
              <a:t>These two systems have </a:t>
            </a:r>
            <a:endParaRPr lang="en-US" sz="2000" dirty="0">
              <a:effectLst/>
              <a:ea typeface="Times New Roman" panose="02020603050405020304" pitchFamily="18" charset="0"/>
              <a:cs typeface="Times New Roman" panose="02020603050405020304" pitchFamily="18" charset="0"/>
            </a:endParaRPr>
          </a:p>
          <a:p>
            <a:pPr marL="342900" indent="-342900">
              <a:lnSpc>
                <a:spcPct val="105000"/>
              </a:lnSpc>
              <a:buFont typeface="Arial" panose="020B0604020202020204" pitchFamily="34" charset="0"/>
              <a:buChar char="•"/>
              <a:tabLst>
                <a:tab pos="914400" algn="l"/>
              </a:tabLst>
            </a:pPr>
            <a:r>
              <a:rPr lang="en-US" sz="2000" kern="1200" dirty="0">
                <a:effectLst/>
                <a:ea typeface="Calibri" panose="020F0502020204030204" pitchFamily="34" charset="0"/>
                <a:cs typeface="Times New Roman" panose="02020603050405020304" pitchFamily="18" charset="0"/>
              </a:rPr>
              <a:t>different types of hazards and control step sequences</a:t>
            </a:r>
          </a:p>
          <a:p>
            <a:pPr algn="ctr">
              <a:lnSpc>
                <a:spcPct val="105000"/>
              </a:lnSpc>
              <a:tabLst>
                <a:tab pos="914400" algn="l"/>
              </a:tabLst>
            </a:pPr>
            <a:r>
              <a:rPr lang="en-US" sz="2000" b="1" dirty="0">
                <a:solidFill>
                  <a:srgbClr val="9E1B32"/>
                </a:solidFill>
                <a:ea typeface="Times New Roman" panose="02020603050405020304" pitchFamily="18" charset="0"/>
                <a:cs typeface="Times New Roman" panose="02020603050405020304" pitchFamily="18" charset="0"/>
              </a:rPr>
              <a:t>OR</a:t>
            </a:r>
            <a:endParaRPr lang="en-US" sz="2800" b="1" dirty="0">
              <a:solidFill>
                <a:srgbClr val="9E1B32"/>
              </a:solidFill>
              <a:effectLst/>
              <a:ea typeface="Times New Roman" panose="02020603050405020304" pitchFamily="18" charset="0"/>
              <a:cs typeface="Times New Roman" panose="02020603050405020304" pitchFamily="18" charset="0"/>
            </a:endParaRPr>
          </a:p>
          <a:p>
            <a:pPr marL="342900" indent="-342900">
              <a:lnSpc>
                <a:spcPct val="105000"/>
              </a:lnSpc>
              <a:buFont typeface="Arial" panose="020B0604020202020204" pitchFamily="34" charset="0"/>
              <a:buChar char="•"/>
              <a:tabLst>
                <a:tab pos="914400" algn="l"/>
              </a:tabLst>
            </a:pPr>
            <a:r>
              <a:rPr lang="en-US" sz="2000" kern="1200" dirty="0">
                <a:effectLst/>
                <a:ea typeface="Calibri" panose="020F0502020204030204" pitchFamily="34" charset="0"/>
                <a:cs typeface="Times New Roman" panose="02020603050405020304" pitchFamily="18" charset="0"/>
              </a:rPr>
              <a:t>unique control measures within a single energy control procedure</a:t>
            </a:r>
            <a:endParaRPr lang="en-US" sz="2000" dirty="0">
              <a:effectLst/>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B3BD88B-903D-6494-32BE-0A8C428EF185}"/>
              </a:ext>
            </a:extLst>
          </p:cNvPr>
          <p:cNvSpPr txBox="1"/>
          <p:nvPr/>
        </p:nvSpPr>
        <p:spPr>
          <a:xfrm>
            <a:off x="6151862" y="4377407"/>
            <a:ext cx="5078914" cy="1693412"/>
          </a:xfrm>
          <a:prstGeom prst="rect">
            <a:avLst/>
          </a:prstGeom>
          <a:noFill/>
          <a:ln w="38100">
            <a:solidFill>
              <a:srgbClr val="9E1B32"/>
            </a:solidFill>
          </a:ln>
        </p:spPr>
        <p:txBody>
          <a:bodyPr wrap="square" rtlCol="0">
            <a:spAutoFit/>
          </a:bodyPr>
          <a:lstStyle/>
          <a:p>
            <a:pPr marR="0" lvl="0">
              <a:lnSpc>
                <a:spcPct val="105000"/>
              </a:lnSpc>
              <a:spcBef>
                <a:spcPts val="0"/>
              </a:spcBef>
              <a:spcAft>
                <a:spcPts val="0"/>
              </a:spcAft>
              <a:tabLst>
                <a:tab pos="457200" algn="l"/>
              </a:tabLst>
            </a:pP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When the associated control measures are dissimilar the employer is required to:</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5000"/>
              </a:lnSpc>
              <a:buFont typeface="Arial" panose="020B0604020202020204" pitchFamily="34" charset="0"/>
              <a:buChar char="•"/>
              <a:tabLst>
                <a:tab pos="914400" algn="l"/>
              </a:tabLst>
            </a:pP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develop more than one procedure for unique or different energy sources, or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5000"/>
              </a:lnSpc>
              <a:buFont typeface="Arial" panose="020B0604020202020204" pitchFamily="34" charset="0"/>
              <a:buChar char="•"/>
              <a:tabLst>
                <a:tab pos="914400" algn="l"/>
              </a:tabLst>
            </a:pP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to supplement a single, generic procedure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1255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r"/>
            <a:r>
              <a:rPr lang="en-US" sz="4000" dirty="0">
                <a:solidFill>
                  <a:srgbClr val="9E0000"/>
                </a:solidFill>
                <a:latin typeface="+mj-lt"/>
              </a:rPr>
              <a:t>When Grouping </a:t>
            </a:r>
            <a:r>
              <a:rPr lang="en-US" sz="4000" b="1" dirty="0">
                <a:solidFill>
                  <a:srgbClr val="9E0000"/>
                </a:solidFill>
                <a:latin typeface="+mj-lt"/>
              </a:rPr>
              <a:t>Distinct</a:t>
            </a:r>
            <a:br>
              <a:rPr lang="en-US" sz="4000" b="1" dirty="0">
                <a:solidFill>
                  <a:srgbClr val="9E0000"/>
                </a:solidFill>
                <a:latin typeface="+mj-lt"/>
              </a:rPr>
            </a:br>
            <a:r>
              <a:rPr lang="en-US" sz="4000" b="1" dirty="0">
                <a:solidFill>
                  <a:srgbClr val="9E0000"/>
                </a:solidFill>
                <a:latin typeface="+mj-lt"/>
              </a:rPr>
              <a:t>	Energy Control Procedures</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962727" y="2365499"/>
            <a:ext cx="10658302" cy="4344785"/>
          </a:xfrm>
        </p:spPr>
        <p:txBody>
          <a:bodyPr>
            <a:normAutofit fontScale="77500" lnSpcReduction="20000"/>
          </a:bodyPr>
          <a:lstStyle/>
          <a:p>
            <a:pPr marL="5715" indent="0" algn="ctr">
              <a:lnSpc>
                <a:spcPct val="170000"/>
              </a:lnSpc>
              <a:spcBef>
                <a:spcPts val="0"/>
              </a:spcBef>
              <a:spcAft>
                <a:spcPts val="20"/>
              </a:spcAft>
              <a:buNone/>
            </a:pPr>
            <a:r>
              <a:rPr lang="en-US" sz="2900" dirty="0">
                <a:ea typeface="Calibri" panose="020F0502020204030204" pitchFamily="34" charset="0"/>
              </a:rPr>
              <a:t>The MACHINES’ FUNCTIONS are </a:t>
            </a:r>
            <a:r>
              <a:rPr lang="en-US" sz="2900" b="1" dirty="0">
                <a:solidFill>
                  <a:srgbClr val="9E1B32"/>
                </a:solidFill>
                <a:ea typeface="Calibri" panose="020F0502020204030204" pitchFamily="34" charset="0"/>
              </a:rPr>
              <a:t>NOT</a:t>
            </a:r>
            <a:r>
              <a:rPr lang="en-US" sz="2900" dirty="0">
                <a:ea typeface="Calibri" panose="020F0502020204030204" pitchFamily="34" charset="0"/>
              </a:rPr>
              <a:t> the significant factor</a:t>
            </a:r>
          </a:p>
          <a:p>
            <a:pPr marL="462904" lvl="1" indent="0" algn="ctr">
              <a:lnSpc>
                <a:spcPct val="170000"/>
              </a:lnSpc>
              <a:spcBef>
                <a:spcPts val="0"/>
              </a:spcBef>
              <a:spcAft>
                <a:spcPts val="20"/>
              </a:spcAft>
              <a:buNone/>
            </a:pPr>
            <a:r>
              <a:rPr lang="en-US" sz="2900" dirty="0">
                <a:effectLst/>
                <a:ea typeface="Calibri" panose="020F0502020204030204" pitchFamily="34" charset="0"/>
                <a:cs typeface="Calibri" panose="020F0502020204030204" pitchFamily="34" charset="0"/>
              </a:rPr>
              <a:t>FUNCTION=different                            HAZARDS &amp; CONTROLS=same</a:t>
            </a:r>
          </a:p>
          <a:p>
            <a:pPr marL="291465" indent="-285750">
              <a:lnSpc>
                <a:spcPct val="120000"/>
              </a:lnSpc>
              <a:spcBef>
                <a:spcPts val="0"/>
              </a:spcBef>
              <a:spcAft>
                <a:spcPts val="20"/>
              </a:spcAft>
            </a:pPr>
            <a:endParaRPr lang="en-US" sz="2900" dirty="0">
              <a:effectLst/>
              <a:ea typeface="Calibri" panose="020F0502020204030204" pitchFamily="34" charset="0"/>
            </a:endParaRPr>
          </a:p>
          <a:p>
            <a:pPr marL="5715" indent="0">
              <a:lnSpc>
                <a:spcPct val="120000"/>
              </a:lnSpc>
              <a:spcBef>
                <a:spcPts val="0"/>
              </a:spcBef>
              <a:spcAft>
                <a:spcPts val="600"/>
              </a:spcAft>
              <a:buNone/>
            </a:pPr>
            <a:r>
              <a:rPr lang="en-US" sz="2900" dirty="0">
                <a:effectLst/>
                <a:ea typeface="Calibri" panose="020F0502020204030204" pitchFamily="34" charset="0"/>
              </a:rPr>
              <a:t>Machines that are designed to</a:t>
            </a:r>
            <a:r>
              <a:rPr lang="en-US" sz="2900" dirty="0">
                <a:ea typeface="Calibri" panose="020F0502020204030204" pitchFamily="34" charset="0"/>
              </a:rPr>
              <a:t> </a:t>
            </a:r>
            <a:r>
              <a:rPr lang="en-US" sz="2900" dirty="0">
                <a:effectLst/>
                <a:ea typeface="Calibri" panose="020F0502020204030204" pitchFamily="34" charset="0"/>
              </a:rPr>
              <a:t>perform different production functions may be covered by a single procedure if :</a:t>
            </a:r>
          </a:p>
          <a:p>
            <a:pPr marL="462904" lvl="1" indent="0">
              <a:lnSpc>
                <a:spcPct val="120000"/>
              </a:lnSpc>
              <a:spcBef>
                <a:spcPts val="0"/>
              </a:spcBef>
              <a:spcAft>
                <a:spcPts val="600"/>
              </a:spcAft>
            </a:pPr>
            <a:r>
              <a:rPr lang="en-US" sz="2900" dirty="0">
                <a:effectLst/>
                <a:ea typeface="Calibri" panose="020F0502020204030204" pitchFamily="34" charset="0"/>
              </a:rPr>
              <a:t>the procedure clearly and specifically details the same or similar energy control measures </a:t>
            </a:r>
          </a:p>
          <a:p>
            <a:pPr marL="462904" lvl="1" indent="0">
              <a:lnSpc>
                <a:spcPct val="120000"/>
              </a:lnSpc>
              <a:spcBef>
                <a:spcPts val="0"/>
              </a:spcBef>
              <a:spcAft>
                <a:spcPts val="600"/>
              </a:spcAft>
            </a:pPr>
            <a:r>
              <a:rPr lang="en-US" sz="2900" dirty="0">
                <a:effectLst/>
                <a:ea typeface="Calibri" panose="020F0502020204030204" pitchFamily="34" charset="0"/>
              </a:rPr>
              <a:t>the authorized employees have sufficient guidance to enable them to safely and effectively utilize hazardous energy control measures for each of the machines that will be included within the procedure.</a:t>
            </a:r>
          </a:p>
          <a:p>
            <a:pPr marL="5715" indent="0">
              <a:lnSpc>
                <a:spcPct val="105000"/>
              </a:lnSpc>
              <a:spcBef>
                <a:spcPts val="0"/>
              </a:spcBef>
              <a:spcAft>
                <a:spcPts val="20"/>
              </a:spcAft>
            </a:pPr>
            <a:endParaRPr lang="en-US" sz="2400" b="1" dirty="0">
              <a:ea typeface="Calibri" panose="020F0502020204030204" pitchFamily="34" charset="0"/>
            </a:endParaRPr>
          </a:p>
          <a:p>
            <a:pPr marL="462904" lvl="1" indent="0">
              <a:lnSpc>
                <a:spcPct val="105000"/>
              </a:lnSpc>
              <a:spcBef>
                <a:spcPts val="0"/>
              </a:spcBef>
              <a:spcAft>
                <a:spcPts val="20"/>
              </a:spcAft>
            </a:pPr>
            <a:endParaRPr lang="en-US" sz="2000" dirty="0">
              <a:ea typeface="Times New Roman" panose="02020603050405020304" pitchFamily="18" charset="0"/>
            </a:endParaRPr>
          </a:p>
          <a:p>
            <a:pPr marL="462904" lvl="1" indent="0">
              <a:lnSpc>
                <a:spcPct val="105000"/>
              </a:lnSpc>
              <a:spcBef>
                <a:spcPts val="0"/>
              </a:spcBef>
              <a:spcAft>
                <a:spcPts val="20"/>
              </a:spcAft>
            </a:pPr>
            <a:endParaRPr lang="en-US" sz="2000" dirty="0">
              <a:effectLst/>
              <a:ea typeface="Times New Roman" panose="02020603050405020304" pitchFamily="18" charset="0"/>
            </a:endParaRPr>
          </a:p>
          <a:p>
            <a:pPr marL="0" indent="0">
              <a:buNone/>
            </a:pPr>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2" name="Picture 1" descr="Graphical user interface, website&#10;&#10;Description automatically generated">
            <a:extLst>
              <a:ext uri="{FF2B5EF4-FFF2-40B4-BE49-F238E27FC236}">
                <a16:creationId xmlns:a16="http://schemas.microsoft.com/office/drawing/2014/main" id="{2D67147C-4D5D-DBB6-5C86-F669806DDB5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3529" y="147716"/>
            <a:ext cx="3609975" cy="2571750"/>
          </a:xfrm>
          <a:prstGeom prst="rect">
            <a:avLst/>
          </a:prstGeom>
        </p:spPr>
      </p:pic>
    </p:spTree>
    <p:extLst>
      <p:ext uri="{BB962C8B-B14F-4D97-AF65-F5344CB8AC3E}">
        <p14:creationId xmlns:p14="http://schemas.microsoft.com/office/powerpoint/2010/main" val="3076359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906778" y="309808"/>
            <a:ext cx="10378443" cy="1325563"/>
          </a:xfrm>
        </p:spPr>
        <p:txBody>
          <a:bodyPr/>
          <a:lstStyle/>
          <a:p>
            <a:pPr algn="ctr"/>
            <a:r>
              <a:rPr lang="en-US" altLang="en-US" dirty="0">
                <a:solidFill>
                  <a:srgbClr val="9E0000"/>
                </a:solidFill>
              </a:rPr>
              <a:t>LOTO is a PERFORMANCE STANDARD</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1485067" y="1781276"/>
            <a:ext cx="9665074" cy="4344785"/>
          </a:xfrm>
        </p:spPr>
        <p:txBody>
          <a:bodyPr>
            <a:normAutofit/>
          </a:bodyPr>
          <a:lstStyle/>
          <a:p>
            <a:pPr marL="0" indent="0">
              <a:buNone/>
            </a:pPr>
            <a:r>
              <a:rPr lang="en-US" sz="3200" b="0" i="0" dirty="0">
                <a:solidFill>
                  <a:srgbClr val="202124"/>
                </a:solidFill>
                <a:effectLst/>
              </a:rPr>
              <a:t>These are </a:t>
            </a:r>
            <a:r>
              <a:rPr lang="en-US" sz="3200" b="0" i="0" dirty="0">
                <a:solidFill>
                  <a:srgbClr val="040C28"/>
                </a:solidFill>
                <a:effectLst/>
              </a:rPr>
              <a:t>standards that focus on the achievement of desired results</a:t>
            </a:r>
            <a:r>
              <a:rPr lang="en-US" sz="3200" b="0" i="0" dirty="0">
                <a:solidFill>
                  <a:srgbClr val="202124"/>
                </a:solidFill>
                <a:effectLst/>
              </a:rPr>
              <a:t>. </a:t>
            </a:r>
          </a:p>
          <a:p>
            <a:pPr marL="0" indent="0">
              <a:buNone/>
            </a:pPr>
            <a:r>
              <a:rPr lang="en-US" sz="3200" b="0" i="0" dirty="0">
                <a:solidFill>
                  <a:srgbClr val="202124"/>
                </a:solidFill>
                <a:effectLst/>
              </a:rPr>
              <a:t>However, these standards do not specify how a goal is achieved. </a:t>
            </a:r>
          </a:p>
          <a:p>
            <a:pPr marL="0" indent="0">
              <a:buNone/>
            </a:pPr>
            <a:r>
              <a:rPr lang="en-US" sz="3200" b="0" i="0" dirty="0">
                <a:solidFill>
                  <a:srgbClr val="202124"/>
                </a:solidFill>
                <a:effectLst/>
              </a:rPr>
              <a:t>While there is no question about whether you must comply, it is not explicitly stated how you are going to comply.</a:t>
            </a:r>
            <a:endParaRPr lang="en-US" sz="32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3666349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838200" y="2335696"/>
            <a:ext cx="10515600" cy="3697356"/>
          </a:xfrm>
        </p:spPr>
        <p:txBody>
          <a:bodyPr>
            <a:normAutofit fontScale="92500" lnSpcReduction="10000"/>
          </a:bodyPr>
          <a:lstStyle/>
          <a:p>
            <a:pPr marL="285750" indent="-285750" defTabSz="914400">
              <a:lnSpc>
                <a:spcPct val="105000"/>
              </a:lnSpc>
              <a:spcBef>
                <a:spcPts val="0"/>
              </a:spcBef>
              <a:spcAft>
                <a:spcPts val="20"/>
              </a:spcAft>
            </a:pPr>
            <a:r>
              <a:rPr lang="en-US" dirty="0"/>
              <a:t>Select different individual procedures (from the group of same or similar procedures) each year for evaluation</a:t>
            </a:r>
          </a:p>
          <a:p>
            <a:pPr marL="5715" indent="0">
              <a:lnSpc>
                <a:spcPct val="105000"/>
              </a:lnSpc>
              <a:spcBef>
                <a:spcPts val="0"/>
              </a:spcBef>
              <a:spcAft>
                <a:spcPts val="20"/>
              </a:spcAft>
            </a:pPr>
            <a:endParaRPr lang="en-US" dirty="0">
              <a:effectLst/>
              <a:ea typeface="Calibri" panose="020F0502020204030204" pitchFamily="34" charset="0"/>
              <a:cs typeface="Calibri" panose="020F0502020204030204" pitchFamily="34" charset="0"/>
            </a:endParaRPr>
          </a:p>
          <a:p>
            <a:pPr marL="285750" indent="-285750" defTabSz="914400">
              <a:lnSpc>
                <a:spcPct val="105000"/>
              </a:lnSpc>
              <a:spcBef>
                <a:spcPts val="0"/>
              </a:spcBef>
              <a:spcAft>
                <a:spcPts val="20"/>
              </a:spcAft>
            </a:pPr>
            <a:r>
              <a:rPr lang="en-US" dirty="0"/>
              <a:t>An employer may be justified in focusing more regularly on a subset of procedures that are more likely to be deficient or incorrectly implemented by employees,</a:t>
            </a:r>
          </a:p>
          <a:p>
            <a:pPr marL="5715" indent="0">
              <a:lnSpc>
                <a:spcPct val="105000"/>
              </a:lnSpc>
              <a:spcBef>
                <a:spcPts val="0"/>
              </a:spcBef>
              <a:spcAft>
                <a:spcPts val="20"/>
              </a:spcAft>
            </a:pPr>
            <a:endParaRPr lang="en-US" dirty="0">
              <a:effectLst/>
              <a:ea typeface="Calibri" panose="020F0502020204030204" pitchFamily="34" charset="0"/>
              <a:cs typeface="Times New Roman" panose="02020603050405020304" pitchFamily="18" charset="0"/>
            </a:endParaRPr>
          </a:p>
          <a:p>
            <a:pPr marL="285750" indent="-285750" defTabSz="914400">
              <a:lnSpc>
                <a:spcPct val="105000"/>
              </a:lnSpc>
              <a:spcBef>
                <a:spcPts val="0"/>
              </a:spcBef>
              <a:spcAft>
                <a:spcPts val="20"/>
              </a:spcAft>
            </a:pPr>
            <a:r>
              <a:rPr lang="en-US" dirty="0"/>
              <a:t>These representative procedure inspections must reasonably reflect plant servicing and/or maintenance operations and practices. </a:t>
            </a:r>
          </a:p>
          <a:p>
            <a:pPr marL="5715" marR="0" indent="0">
              <a:lnSpc>
                <a:spcPct val="105000"/>
              </a:lnSpc>
              <a:spcBef>
                <a:spcPts val="0"/>
              </a:spcBef>
              <a:spcAft>
                <a:spcPts val="20"/>
              </a:spcAft>
            </a:pPr>
            <a:endPar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endParaRP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
        <p:nvSpPr>
          <p:cNvPr id="7" name="Title 6">
            <a:extLst>
              <a:ext uri="{FF2B5EF4-FFF2-40B4-BE49-F238E27FC236}">
                <a16:creationId xmlns:a16="http://schemas.microsoft.com/office/drawing/2014/main" id="{8E26907C-140B-D79D-A5F9-04448C6EB916}"/>
              </a:ext>
            </a:extLst>
          </p:cNvPr>
          <p:cNvSpPr>
            <a:spLocks noGrp="1"/>
          </p:cNvSpPr>
          <p:nvPr>
            <p:ph type="title"/>
          </p:nvPr>
        </p:nvSpPr>
        <p:spPr>
          <a:xfrm>
            <a:off x="838200" y="683179"/>
            <a:ext cx="10515600" cy="1325563"/>
          </a:xfrm>
        </p:spPr>
        <p:txBody>
          <a:bodyPr/>
          <a:lstStyle/>
          <a:p>
            <a:pPr algn="ctr"/>
            <a:r>
              <a:rPr lang="en-US" sz="4400" b="1" dirty="0">
                <a:solidFill>
                  <a:srgbClr val="9E0000"/>
                </a:solidFill>
                <a:latin typeface="+mj-lt"/>
              </a:rPr>
              <a:t>GROUPING </a:t>
            </a:r>
            <a:br>
              <a:rPr lang="en-US" sz="4400" b="1" dirty="0">
                <a:solidFill>
                  <a:srgbClr val="9E0000"/>
                </a:solidFill>
                <a:latin typeface="+mj-lt"/>
              </a:rPr>
            </a:br>
            <a:r>
              <a:rPr lang="en-US" sz="4400" b="1" dirty="0">
                <a:solidFill>
                  <a:srgbClr val="9E0000"/>
                </a:solidFill>
                <a:latin typeface="+mj-lt"/>
              </a:rPr>
              <a:t>Can be FLEXIBLE</a:t>
            </a:r>
            <a:endParaRPr lang="en-US" dirty="0"/>
          </a:p>
        </p:txBody>
      </p:sp>
    </p:spTree>
    <p:extLst>
      <p:ext uri="{BB962C8B-B14F-4D97-AF65-F5344CB8AC3E}">
        <p14:creationId xmlns:p14="http://schemas.microsoft.com/office/powerpoint/2010/main" val="271042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516429"/>
          </a:xfrm>
        </p:spPr>
        <p:txBody>
          <a:bodyPr>
            <a:normAutofit/>
          </a:bodyPr>
          <a:lstStyle/>
          <a:p>
            <a:br>
              <a:rPr lang="en-US" dirty="0"/>
            </a:b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457200" y="2555174"/>
            <a:ext cx="11391207" cy="3716794"/>
          </a:xfrm>
        </p:spPr>
        <p:txBody>
          <a:bodyPr>
            <a:normAutofit/>
          </a:bodyPr>
          <a:lstStyle/>
          <a:p>
            <a:pPr marL="342900" marR="0" lvl="0" indent="-342900">
              <a:lnSpc>
                <a:spcPct val="106000"/>
              </a:lnSpc>
              <a:spcBef>
                <a:spcPts val="0"/>
              </a:spcBef>
              <a:spcAft>
                <a:spcPts val="0"/>
              </a:spcAft>
              <a:buFont typeface="Wingdings" panose="05000000000000000000" pitchFamily="2" charset="2"/>
              <a:buChar char=""/>
              <a:tabLst>
                <a:tab pos="457200" algn="l"/>
              </a:tabLst>
            </a:pPr>
            <a:r>
              <a:rPr lang="en-US" sz="1800" kern="1200" dirty="0">
                <a:effectLst/>
                <a:ea typeface="Calibri" panose="020F0502020204030204" pitchFamily="34" charset="0"/>
              </a:rPr>
              <a:t>Inspector doesn’t have to observe every authorized employee using each Energy Control Procedures that they are qualified to use </a:t>
            </a:r>
          </a:p>
          <a:p>
            <a:pPr marL="800089" lvl="1" indent="-342900">
              <a:lnSpc>
                <a:spcPct val="106000"/>
              </a:lnSpc>
              <a:spcBef>
                <a:spcPts val="0"/>
              </a:spcBef>
              <a:spcAft>
                <a:spcPts val="0"/>
              </a:spcAft>
              <a:buFont typeface="Wingdings" panose="05000000000000000000" pitchFamily="2" charset="2"/>
              <a:buChar char=""/>
              <a:tabLst>
                <a:tab pos="457200" algn="l"/>
              </a:tabLst>
            </a:pPr>
            <a:r>
              <a:rPr lang="en-US" sz="1800" kern="1200" dirty="0">
                <a:effectLst/>
                <a:ea typeface="Calibri" panose="020F0502020204030204" pitchFamily="34" charset="0"/>
              </a:rPr>
              <a:t>INSTEAD, the inspector can observe and talk with a </a:t>
            </a:r>
            <a:r>
              <a:rPr lang="en-US" sz="1800" kern="1200" dirty="0">
                <a:solidFill>
                  <a:srgbClr val="9E1B32"/>
                </a:solidFill>
                <a:effectLst/>
                <a:ea typeface="Calibri" panose="020F0502020204030204" pitchFamily="34" charset="0"/>
              </a:rPr>
              <a:t>REPRESENTATIVE NUMBER </a:t>
            </a:r>
            <a:r>
              <a:rPr lang="en-US" sz="1800" kern="1200" dirty="0">
                <a:effectLst/>
                <a:ea typeface="Calibri" panose="020F0502020204030204" pitchFamily="34" charset="0"/>
              </a:rPr>
              <a:t>in order to gain an understanding of the work practices at the site.</a:t>
            </a:r>
          </a:p>
          <a:p>
            <a:pPr marL="342900" marR="0" lvl="0" indent="-342900">
              <a:lnSpc>
                <a:spcPct val="106000"/>
              </a:lnSpc>
              <a:spcBef>
                <a:spcPts val="0"/>
              </a:spcBef>
              <a:spcAft>
                <a:spcPts val="0"/>
              </a:spcAft>
              <a:buFont typeface="Wingdings" panose="05000000000000000000" pitchFamily="2" charset="2"/>
              <a:buChar char=""/>
              <a:tabLst>
                <a:tab pos="457200" algn="l"/>
              </a:tabLst>
            </a:pPr>
            <a:endParaRPr lang="en-US" sz="1800" kern="1200" dirty="0">
              <a:effectLst/>
              <a:ea typeface="Calibri" panose="020F0502020204030204" pitchFamily="34" charset="0"/>
            </a:endParaRPr>
          </a:p>
          <a:p>
            <a:pPr marL="342900" marR="0" lvl="0" indent="-342900">
              <a:lnSpc>
                <a:spcPct val="106000"/>
              </a:lnSpc>
              <a:spcBef>
                <a:spcPts val="0"/>
              </a:spcBef>
              <a:spcAft>
                <a:spcPts val="0"/>
              </a:spcAft>
              <a:buFont typeface="Wingdings" panose="05000000000000000000" pitchFamily="2" charset="2"/>
              <a:buChar char=""/>
              <a:tabLst>
                <a:tab pos="457200" algn="l"/>
              </a:tabLst>
            </a:pPr>
            <a:r>
              <a:rPr lang="en-US" altLang="en-US" sz="1800" dirty="0"/>
              <a:t>Must Share Results-Group Meetings</a:t>
            </a:r>
          </a:p>
          <a:p>
            <a:pPr marL="342900" marR="0" lvl="0" indent="-342900">
              <a:lnSpc>
                <a:spcPct val="106000"/>
              </a:lnSpc>
              <a:spcBef>
                <a:spcPts val="0"/>
              </a:spcBef>
              <a:spcAft>
                <a:spcPts val="0"/>
              </a:spcAft>
              <a:buFont typeface="Wingdings" panose="05000000000000000000" pitchFamily="2" charset="2"/>
              <a:buChar char=""/>
              <a:tabLst>
                <a:tab pos="457200" algn="l"/>
              </a:tabLst>
            </a:pPr>
            <a:endParaRPr lang="en-US" sz="1800" dirty="0"/>
          </a:p>
          <a:p>
            <a:pPr marL="342900" marR="0" lvl="0" indent="-342900">
              <a:lnSpc>
                <a:spcPct val="106000"/>
              </a:lnSpc>
              <a:spcBef>
                <a:spcPts val="0"/>
              </a:spcBef>
              <a:spcAft>
                <a:spcPts val="0"/>
              </a:spcAft>
              <a:buFont typeface="Wingdings" panose="05000000000000000000" pitchFamily="2" charset="2"/>
              <a:buChar char=""/>
              <a:tabLst>
                <a:tab pos="457200" algn="l"/>
              </a:tabLst>
            </a:pPr>
            <a:r>
              <a:rPr lang="en-US" sz="1800" dirty="0">
                <a:ea typeface="Calibri" panose="020F0502020204030204" pitchFamily="34" charset="0"/>
                <a:cs typeface="Times New Roman" panose="02020603050405020304" pitchFamily="18" charset="0"/>
              </a:rPr>
              <a:t>May not be practical for those authorized  </a:t>
            </a:r>
            <a:r>
              <a:rPr lang="en-US" sz="1800" kern="1200" dirty="0">
                <a:effectLst/>
                <a:ea typeface="Calibri" panose="020F0502020204030204" pitchFamily="34" charset="0"/>
                <a:cs typeface="Times New Roman" panose="02020603050405020304" pitchFamily="18" charset="0"/>
              </a:rPr>
              <a:t>servicing and/or maintenance tasks employees to review every procedure, they will implement </a:t>
            </a:r>
          </a:p>
          <a:p>
            <a:pPr marL="800089" lvl="1" indent="-342900">
              <a:lnSpc>
                <a:spcPct val="106000"/>
              </a:lnSpc>
              <a:spcBef>
                <a:spcPts val="0"/>
              </a:spcBef>
              <a:spcAft>
                <a:spcPts val="0"/>
              </a:spcAft>
              <a:buFont typeface="Wingdings" panose="05000000000000000000" pitchFamily="2" charset="2"/>
              <a:buChar char=""/>
              <a:tabLst>
                <a:tab pos="457200" algn="l"/>
              </a:tabLst>
            </a:pPr>
            <a:r>
              <a:rPr lang="en-US" sz="1800" kern="1200" dirty="0">
                <a:effectLst/>
                <a:ea typeface="Calibri" panose="020F0502020204030204" pitchFamily="34" charset="0"/>
                <a:cs typeface="Times New Roman" panose="02020603050405020304" pitchFamily="18" charset="0"/>
              </a:rPr>
              <a:t>BUT b</a:t>
            </a:r>
            <a:r>
              <a:rPr lang="en-US" sz="1800" dirty="0"/>
              <a:t>efore servicing they must review the inspection results from that machine or piece of equipment</a:t>
            </a:r>
          </a:p>
          <a:p>
            <a:pPr marL="0" indent="0" fontAlgn="base">
              <a:lnSpc>
                <a:spcPct val="106000"/>
              </a:lnSpc>
              <a:spcBef>
                <a:spcPts val="0"/>
              </a:spcBef>
              <a:spcAft>
                <a:spcPts val="745"/>
              </a:spcAft>
              <a:buNone/>
            </a:pPr>
            <a:endParaRPr lang="en-US" sz="1800" dirty="0">
              <a:effectLst/>
              <a:ea typeface="Calibri" panose="020F0502020204030204" pitchFamily="34" charset="0"/>
              <a:cs typeface="Times New Roman" panose="02020603050405020304" pitchFamily="18" charset="0"/>
            </a:endParaRPr>
          </a:p>
          <a:p>
            <a:pPr fontAlgn="base">
              <a:lnSpc>
                <a:spcPct val="106000"/>
              </a:lnSpc>
              <a:spcBef>
                <a:spcPts val="0"/>
              </a:spcBef>
              <a:spcAft>
                <a:spcPts val="745"/>
              </a:spcAft>
              <a:buFont typeface="Wingdings" panose="05000000000000000000" pitchFamily="2" charset="2"/>
              <a:buChar char="§"/>
            </a:pPr>
            <a:r>
              <a:rPr lang="en-US" sz="1800" dirty="0">
                <a:effectLst/>
                <a:ea typeface="Calibri" panose="020F0502020204030204" pitchFamily="34" charset="0"/>
                <a:cs typeface="Times New Roman" panose="02020603050405020304" pitchFamily="18" charset="0"/>
              </a:rPr>
              <a:t>Procedure Modifications require </a:t>
            </a:r>
            <a:r>
              <a:rPr lang="en-US" sz="1800" dirty="0">
                <a:solidFill>
                  <a:srgbClr val="9E1B32"/>
                </a:solidFill>
                <a:effectLst/>
                <a:ea typeface="Calibri" panose="020F0502020204030204" pitchFamily="34" charset="0"/>
                <a:cs typeface="Times New Roman" panose="02020603050405020304" pitchFamily="18" charset="0"/>
              </a:rPr>
              <a:t>RETRAINING</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
        <p:nvSpPr>
          <p:cNvPr id="3" name="TextBox 2">
            <a:extLst>
              <a:ext uri="{FF2B5EF4-FFF2-40B4-BE49-F238E27FC236}">
                <a16:creationId xmlns:a16="http://schemas.microsoft.com/office/drawing/2014/main" id="{1ED2CAE7-2B0A-DCAB-B81A-7E1D1A9F75E2}"/>
              </a:ext>
            </a:extLst>
          </p:cNvPr>
          <p:cNvSpPr txBox="1"/>
          <p:nvPr/>
        </p:nvSpPr>
        <p:spPr>
          <a:xfrm>
            <a:off x="457200" y="309808"/>
            <a:ext cx="10963102" cy="2123658"/>
          </a:xfrm>
          <a:prstGeom prst="rect">
            <a:avLst/>
          </a:prstGeom>
          <a:noFill/>
        </p:spPr>
        <p:txBody>
          <a:bodyPr wrap="square">
            <a:spAutoFit/>
          </a:bodyPr>
          <a:lstStyle/>
          <a:p>
            <a:pPr algn="ctr"/>
            <a:r>
              <a:rPr lang="en-US" sz="4400" dirty="0">
                <a:solidFill>
                  <a:srgbClr val="9E1B32"/>
                </a:solidFill>
                <a:latin typeface="+mj-lt"/>
              </a:rPr>
              <a:t>The LOTO Periodic Inspection: Component 2</a:t>
            </a:r>
            <a:br>
              <a:rPr lang="en-US" sz="4400" dirty="0">
                <a:solidFill>
                  <a:srgbClr val="9E1B32"/>
                </a:solidFill>
                <a:latin typeface="+mj-lt"/>
              </a:rPr>
            </a:br>
            <a:r>
              <a:rPr lang="en-US" sz="4400" dirty="0">
                <a:solidFill>
                  <a:srgbClr val="9E1B32"/>
                </a:solidFill>
                <a:latin typeface="+mj-lt"/>
              </a:rPr>
              <a:t>THE REVIEW </a:t>
            </a:r>
          </a:p>
          <a:p>
            <a:pPr algn="ctr"/>
            <a:r>
              <a:rPr lang="en-US" sz="4400" dirty="0">
                <a:solidFill>
                  <a:srgbClr val="9E1B32"/>
                </a:solidFill>
                <a:latin typeface="+mj-lt"/>
              </a:rPr>
              <a:t>with authorized employees</a:t>
            </a:r>
          </a:p>
        </p:txBody>
      </p:sp>
    </p:spTree>
    <p:extLst>
      <p:ext uri="{BB962C8B-B14F-4D97-AF65-F5344CB8AC3E}">
        <p14:creationId xmlns:p14="http://schemas.microsoft.com/office/powerpoint/2010/main" val="1090482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sz="4400" b="1" dirty="0">
                <a:solidFill>
                  <a:srgbClr val="9E1B32"/>
                </a:solidFill>
                <a:latin typeface="+mj-lt"/>
              </a:rPr>
              <a:t>The LOTO Periodic Inspection: Breakdown</a:t>
            </a:r>
            <a:br>
              <a:rPr lang="en-US" sz="4400" b="1" dirty="0">
                <a:solidFill>
                  <a:srgbClr val="9E1B32"/>
                </a:solidFill>
                <a:latin typeface="+mj-lt"/>
              </a:rPr>
            </a:br>
            <a:r>
              <a:rPr lang="en-US" dirty="0">
                <a:solidFill>
                  <a:srgbClr val="9E1B32"/>
                </a:solidFill>
                <a:latin typeface="+mj-lt"/>
              </a:rPr>
              <a:t>TRAINING  vs. RE-TRAINING</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fontScale="92500" lnSpcReduction="20000"/>
          </a:bodyPr>
          <a:lstStyle/>
          <a:p>
            <a:pPr marL="457200" marR="0" lvl="1" indent="0">
              <a:lnSpc>
                <a:spcPct val="150000"/>
              </a:lnSpc>
              <a:spcBef>
                <a:spcPts val="1200"/>
              </a:spcBef>
              <a:spcAft>
                <a:spcPts val="800"/>
              </a:spcAft>
              <a:buNone/>
            </a:pPr>
            <a:r>
              <a:rPr lang="en-US" sz="3200" dirty="0">
                <a:effectLst/>
                <a:ea typeface="Calibri" panose="020F0502020204030204" pitchFamily="34" charset="0"/>
                <a:cs typeface="Times New Roman" panose="02020603050405020304" pitchFamily="18" charset="0"/>
              </a:rPr>
              <a:t>When GENERAL LOTO </a:t>
            </a:r>
            <a:r>
              <a:rPr lang="en-US" sz="3200" b="1" dirty="0">
                <a:solidFill>
                  <a:srgbClr val="9E1B32"/>
                </a:solidFill>
                <a:effectLst/>
                <a:ea typeface="Calibri" panose="020F0502020204030204" pitchFamily="34" charset="0"/>
                <a:cs typeface="Times New Roman" panose="02020603050405020304" pitchFamily="18" charset="0"/>
              </a:rPr>
              <a:t>Training</a:t>
            </a:r>
            <a:r>
              <a:rPr lang="en-US" sz="3200" dirty="0">
                <a:effectLst/>
                <a:ea typeface="Calibri" panose="020F0502020204030204" pitchFamily="34" charset="0"/>
                <a:cs typeface="Times New Roman" panose="02020603050405020304" pitchFamily="18" charset="0"/>
              </a:rPr>
              <a:t> is required:</a:t>
            </a:r>
          </a:p>
          <a:p>
            <a:pPr marL="800112" lvl="1" indent="-342900">
              <a:lnSpc>
                <a:spcPct val="150000"/>
              </a:lnSpc>
              <a:spcBef>
                <a:spcPts val="1200"/>
              </a:spcBef>
              <a:spcAft>
                <a:spcPts val="800"/>
              </a:spcAft>
            </a:pPr>
            <a:r>
              <a:rPr lang="en-US" b="1" dirty="0">
                <a:solidFill>
                  <a:srgbClr val="9E1B32"/>
                </a:solidFill>
                <a:ea typeface="Calibri" panose="020F0502020204030204" pitchFamily="34" charset="0"/>
                <a:cs typeface="Times New Roman" panose="02020603050405020304" pitchFamily="18" charset="0"/>
              </a:rPr>
              <a:t>AUTHORIZED</a:t>
            </a:r>
            <a:r>
              <a:rPr lang="en-US" dirty="0">
                <a:ea typeface="Calibri" panose="020F0502020204030204" pitchFamily="34" charset="0"/>
                <a:cs typeface="Times New Roman" panose="02020603050405020304" pitchFamily="18" charset="0"/>
              </a:rPr>
              <a:t> </a:t>
            </a:r>
            <a:r>
              <a:rPr lang="en-US" sz="2100" dirty="0">
                <a:ea typeface="Calibri" panose="020F0502020204030204" pitchFamily="34" charset="0"/>
                <a:cs typeface="Times New Roman" panose="02020603050405020304" pitchFamily="18" charset="0"/>
              </a:rPr>
              <a:t>EMPLOYEES: </a:t>
            </a:r>
            <a:r>
              <a:rPr lang="en-US" sz="2000" b="0" i="0" dirty="0">
                <a:solidFill>
                  <a:srgbClr val="333333"/>
                </a:solidFill>
                <a:effectLst/>
              </a:rPr>
              <a:t>shall receive training in the recognition of applicable hazardous energy sources, the type and magnitude of the energy available in the workplace, and the methods and means necessary for energy isolation and control.</a:t>
            </a:r>
          </a:p>
          <a:p>
            <a:pPr marL="800112" lvl="1" indent="-342900">
              <a:lnSpc>
                <a:spcPct val="150000"/>
              </a:lnSpc>
              <a:spcBef>
                <a:spcPts val="1200"/>
              </a:spcBef>
              <a:spcAft>
                <a:spcPts val="800"/>
              </a:spcAft>
            </a:pPr>
            <a:r>
              <a:rPr lang="en-US" b="1" dirty="0">
                <a:solidFill>
                  <a:srgbClr val="9E1B32"/>
                </a:solidFill>
                <a:cs typeface="Times New Roman" panose="02020603050405020304" pitchFamily="18" charset="0"/>
              </a:rPr>
              <a:t>AFFECTED</a:t>
            </a:r>
            <a:r>
              <a:rPr lang="en-US" dirty="0">
                <a:cs typeface="Times New Roman" panose="02020603050405020304" pitchFamily="18" charset="0"/>
              </a:rPr>
              <a:t> </a:t>
            </a:r>
            <a:r>
              <a:rPr lang="en-US" sz="2100" dirty="0">
                <a:solidFill>
                  <a:srgbClr val="333333"/>
                </a:solidFill>
              </a:rPr>
              <a:t>EMPLOYEES: shall be instructed in the purpose and use of the energy control procedure.</a:t>
            </a:r>
          </a:p>
          <a:p>
            <a:pPr marL="800112" lvl="1" indent="-342900">
              <a:lnSpc>
                <a:spcPct val="150000"/>
              </a:lnSpc>
              <a:spcBef>
                <a:spcPts val="1200"/>
              </a:spcBef>
              <a:spcAft>
                <a:spcPts val="800"/>
              </a:spcAft>
            </a:pPr>
            <a:r>
              <a:rPr lang="en-US" b="1" dirty="0">
                <a:solidFill>
                  <a:srgbClr val="9E1B32"/>
                </a:solidFill>
                <a:cs typeface="Times New Roman" panose="02020603050405020304" pitchFamily="18" charset="0"/>
              </a:rPr>
              <a:t>OTHER</a:t>
            </a:r>
            <a:r>
              <a:rPr lang="en-US" dirty="0">
                <a:cs typeface="Times New Roman" panose="02020603050405020304" pitchFamily="18" charset="0"/>
              </a:rPr>
              <a:t> </a:t>
            </a:r>
            <a:r>
              <a:rPr lang="en-US" sz="2100" dirty="0">
                <a:cs typeface="Times New Roman" panose="02020603050405020304" pitchFamily="18" charset="0"/>
              </a:rPr>
              <a:t>EMPLOYEES:</a:t>
            </a:r>
            <a:r>
              <a:rPr lang="en-US" dirty="0">
                <a:cs typeface="Times New Roman" panose="02020603050405020304" pitchFamily="18" charset="0"/>
              </a:rPr>
              <a:t> </a:t>
            </a:r>
            <a:r>
              <a:rPr lang="en-US" sz="1600" b="0" i="0" dirty="0">
                <a:solidFill>
                  <a:srgbClr val="333333"/>
                </a:solidFill>
                <a:effectLst/>
              </a:rPr>
              <a:t>shall be instructed about the procedure, and about the prohibition relating to attempts to restart or reenergize machines or equipment which are locked out or tagged out.</a:t>
            </a:r>
            <a:endParaRPr lang="en-US" sz="2000" dirty="0">
              <a:effectLst/>
              <a:ea typeface="Calibri" panose="020F0502020204030204" pitchFamily="34" charset="0"/>
              <a:cs typeface="Times New Roman" panose="02020603050405020304" pitchFamily="18" charset="0"/>
            </a:endParaRPr>
          </a:p>
          <a:p>
            <a:pPr marL="457212" lvl="1" indent="0">
              <a:lnSpc>
                <a:spcPct val="150000"/>
              </a:lnSpc>
              <a:spcBef>
                <a:spcPts val="1200"/>
              </a:spcBef>
              <a:spcAft>
                <a:spcPts val="800"/>
              </a:spcAft>
              <a:buNone/>
            </a:pPr>
            <a:endParaRPr lang="en-US"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4155582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sz="4400" b="1" dirty="0">
                <a:solidFill>
                  <a:srgbClr val="9E1B32"/>
                </a:solidFill>
                <a:latin typeface="+mj-lt"/>
              </a:rPr>
              <a:t>The LOTO Periodic Inspection: Breakdown</a:t>
            </a:r>
            <a:br>
              <a:rPr lang="en-US" sz="4400" b="1" dirty="0">
                <a:solidFill>
                  <a:srgbClr val="9E1B32"/>
                </a:solidFill>
                <a:latin typeface="+mj-lt"/>
              </a:rPr>
            </a:br>
            <a:r>
              <a:rPr lang="en-US" dirty="0">
                <a:solidFill>
                  <a:srgbClr val="9E1B32"/>
                </a:solidFill>
                <a:latin typeface="+mj-lt"/>
              </a:rPr>
              <a:t>TRAINING  vs. RE-TRAINING</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1492531" y="2502467"/>
            <a:ext cx="10515600" cy="4045725"/>
          </a:xfrm>
        </p:spPr>
        <p:txBody>
          <a:bodyPr>
            <a:normAutofit lnSpcReduction="10000"/>
          </a:bodyPr>
          <a:lstStyle/>
          <a:p>
            <a:r>
              <a:rPr lang="en-US" sz="1800" dirty="0">
                <a:solidFill>
                  <a:srgbClr val="000000"/>
                </a:solidFill>
                <a:effectLst/>
                <a:latin typeface="Times New Roman" panose="02020603050405020304" pitchFamily="18" charset="0"/>
                <a:ea typeface="Times New Roman" panose="02020603050405020304" pitchFamily="18" charset="0"/>
              </a:rPr>
              <a:t>deviations from the energy control procedure being implemented </a:t>
            </a:r>
          </a:p>
          <a:p>
            <a:r>
              <a:rPr lang="en-US" sz="1800" dirty="0">
                <a:solidFill>
                  <a:srgbClr val="000000"/>
                </a:solidFill>
                <a:effectLst/>
                <a:latin typeface="Times New Roman" panose="02020603050405020304" pitchFamily="18" charset="0"/>
                <a:ea typeface="Times New Roman" panose="02020603050405020304" pitchFamily="18" charset="0"/>
              </a:rPr>
              <a:t>inadequacies in employee knowledge regarding the energy control procedure or its application</a:t>
            </a:r>
          </a:p>
          <a:p>
            <a:pPr lvl="1"/>
            <a:r>
              <a:rPr lang="en-US" sz="1400" dirty="0">
                <a:solidFill>
                  <a:srgbClr val="000000"/>
                </a:solidFill>
                <a:effectLst/>
                <a:latin typeface="Times New Roman" panose="02020603050405020304" pitchFamily="18" charset="0"/>
                <a:ea typeface="Times New Roman" panose="02020603050405020304" pitchFamily="18" charset="0"/>
              </a:rPr>
              <a:t>Corrective actions (e.g., enforcement of existing procedures) need to be instituted and retraining must be performed whenever any inspection reveals inadequacies in the employee's knowledge of, or use of, the energy control procedure. </a:t>
            </a:r>
          </a:p>
          <a:p>
            <a:r>
              <a:rPr lang="en-US" sz="1800" dirty="0">
                <a:solidFill>
                  <a:srgbClr val="000000"/>
                </a:solidFill>
                <a:effectLst/>
                <a:latin typeface="Times New Roman" panose="02020603050405020304" pitchFamily="18" charset="0"/>
                <a:ea typeface="Times New Roman" panose="02020603050405020304" pitchFamily="18" charset="0"/>
              </a:rPr>
              <a:t>energy control procedure inadequacies IDENTIFIED</a:t>
            </a:r>
          </a:p>
          <a:p>
            <a:pPr lvl="1"/>
            <a:r>
              <a:rPr lang="en-US" sz="1400" dirty="0">
                <a:solidFill>
                  <a:srgbClr val="000000"/>
                </a:solidFill>
                <a:effectLst/>
                <a:latin typeface="Times New Roman" panose="02020603050405020304" pitchFamily="18" charset="0"/>
                <a:ea typeface="Times New Roman" panose="02020603050405020304" pitchFamily="18" charset="0"/>
              </a:rPr>
              <a:t>a change in an energy control procedure</a:t>
            </a:r>
          </a:p>
          <a:p>
            <a:pPr lvl="1"/>
            <a:r>
              <a:rPr lang="en-US" sz="1400" dirty="0">
                <a:solidFill>
                  <a:srgbClr val="000000"/>
                </a:solidFill>
                <a:effectLst/>
                <a:latin typeface="Times New Roman" panose="02020603050405020304" pitchFamily="18" charset="0"/>
                <a:ea typeface="Times New Roman" panose="02020603050405020304" pitchFamily="18" charset="0"/>
              </a:rPr>
              <a:t>A modification in the procedure necessitates additional employee retraining and certification to re-establish employee proficiency for all affected and authorized employees affected by the change in the procedure. </a:t>
            </a:r>
          </a:p>
          <a:p>
            <a:r>
              <a:rPr lang="en-US" sz="1800" dirty="0">
                <a:solidFill>
                  <a:srgbClr val="000000"/>
                </a:solidFill>
                <a:effectLst/>
                <a:latin typeface="Times New Roman" panose="02020603050405020304" pitchFamily="18" charset="0"/>
                <a:ea typeface="Times New Roman" panose="02020603050405020304" pitchFamily="18" charset="0"/>
              </a:rPr>
              <a:t>NEW equipment with new LOTO procedures</a:t>
            </a:r>
          </a:p>
          <a:p>
            <a:pPr marL="0" indent="0">
              <a:buNone/>
            </a:pPr>
            <a:r>
              <a:rPr lang="en-US" sz="1800" dirty="0">
                <a:solidFill>
                  <a:srgbClr val="000000"/>
                </a:solidFill>
                <a:effectLst/>
                <a:latin typeface="Times New Roman" panose="02020603050405020304" pitchFamily="18" charset="0"/>
                <a:ea typeface="Times New Roman" panose="02020603050405020304" pitchFamily="18" charset="0"/>
              </a:rPr>
              <a:t>	  Employee retraining is not required when inspections do not reveal any deficiencies. </a:t>
            </a:r>
          </a:p>
          <a:p>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2" name="Graphic 1" descr="Arrow: Slight curve with solid fill">
            <a:extLst>
              <a:ext uri="{FF2B5EF4-FFF2-40B4-BE49-F238E27FC236}">
                <a16:creationId xmlns:a16="http://schemas.microsoft.com/office/drawing/2014/main" id="{217426EB-7B24-EC95-67C1-7E3EF9B6B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39488" y="5530566"/>
            <a:ext cx="914400" cy="914400"/>
          </a:xfrm>
          <a:prstGeom prst="rect">
            <a:avLst/>
          </a:prstGeom>
        </p:spPr>
      </p:pic>
      <p:sp>
        <p:nvSpPr>
          <p:cNvPr id="5" name="TextBox 4">
            <a:extLst>
              <a:ext uri="{FF2B5EF4-FFF2-40B4-BE49-F238E27FC236}">
                <a16:creationId xmlns:a16="http://schemas.microsoft.com/office/drawing/2014/main" id="{773867AC-20B6-7542-8C80-D368756CCDA5}"/>
              </a:ext>
            </a:extLst>
          </p:cNvPr>
          <p:cNvSpPr txBox="1"/>
          <p:nvPr/>
        </p:nvSpPr>
        <p:spPr>
          <a:xfrm>
            <a:off x="771698" y="1635371"/>
            <a:ext cx="8311244" cy="713272"/>
          </a:xfrm>
          <a:prstGeom prst="rect">
            <a:avLst/>
          </a:prstGeom>
          <a:noFill/>
        </p:spPr>
        <p:txBody>
          <a:bodyPr wrap="square">
            <a:spAutoFit/>
          </a:bodyPr>
          <a:lstStyle/>
          <a:p>
            <a:pPr marL="457200" marR="0" lvl="1" indent="0">
              <a:lnSpc>
                <a:spcPct val="150000"/>
              </a:lnSpc>
              <a:spcBef>
                <a:spcPts val="1200"/>
              </a:spcBef>
              <a:spcAft>
                <a:spcPts val="800"/>
              </a:spcAft>
              <a:buNone/>
            </a:pPr>
            <a:r>
              <a:rPr lang="en-US" sz="3000" dirty="0">
                <a:effectLst/>
                <a:ea typeface="Calibri" panose="020F0502020204030204" pitchFamily="34" charset="0"/>
                <a:cs typeface="Times New Roman" panose="02020603050405020304" pitchFamily="18" charset="0"/>
              </a:rPr>
              <a:t>When LOTO </a:t>
            </a:r>
            <a:r>
              <a:rPr lang="en-US" sz="3000" b="1" dirty="0">
                <a:solidFill>
                  <a:srgbClr val="9E1B32"/>
                </a:solidFill>
                <a:effectLst/>
                <a:ea typeface="Calibri" panose="020F0502020204030204" pitchFamily="34" charset="0"/>
                <a:cs typeface="Times New Roman" panose="02020603050405020304" pitchFamily="18" charset="0"/>
              </a:rPr>
              <a:t>RE</a:t>
            </a:r>
            <a:r>
              <a:rPr lang="en-US" sz="3000" dirty="0">
                <a:effectLst/>
                <a:ea typeface="Calibri" panose="020F0502020204030204" pitchFamily="34" charset="0"/>
                <a:cs typeface="Times New Roman" panose="02020603050405020304" pitchFamily="18" charset="0"/>
              </a:rPr>
              <a:t>-</a:t>
            </a:r>
            <a:r>
              <a:rPr lang="en-US" sz="3000" b="1" dirty="0">
                <a:solidFill>
                  <a:srgbClr val="9E1B32"/>
                </a:solidFill>
                <a:effectLst/>
                <a:ea typeface="Calibri" panose="020F0502020204030204" pitchFamily="34" charset="0"/>
                <a:cs typeface="Times New Roman" panose="02020603050405020304" pitchFamily="18" charset="0"/>
              </a:rPr>
              <a:t>Training</a:t>
            </a:r>
            <a:r>
              <a:rPr lang="en-US" sz="3000" dirty="0">
                <a:effectLst/>
                <a:ea typeface="Calibri" panose="020F0502020204030204" pitchFamily="34" charset="0"/>
                <a:cs typeface="Times New Roman" panose="02020603050405020304" pitchFamily="18" charset="0"/>
              </a:rPr>
              <a:t> is required:</a:t>
            </a:r>
          </a:p>
        </p:txBody>
      </p:sp>
    </p:spTree>
    <p:extLst>
      <p:ext uri="{BB962C8B-B14F-4D97-AF65-F5344CB8AC3E}">
        <p14:creationId xmlns:p14="http://schemas.microsoft.com/office/powerpoint/2010/main" val="4259626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sz="4400" b="1" dirty="0">
                <a:solidFill>
                  <a:srgbClr val="9E1B32"/>
                </a:solidFill>
                <a:latin typeface="+mj-lt"/>
              </a:rPr>
              <a:t>The LOTO Periodic Inspection: Breakdown</a:t>
            </a:r>
            <a:br>
              <a:rPr lang="en-US" sz="4400" b="1" dirty="0">
                <a:solidFill>
                  <a:srgbClr val="9E1B32"/>
                </a:solidFill>
                <a:latin typeface="+mj-lt"/>
              </a:rPr>
            </a:br>
            <a:r>
              <a:rPr lang="en-US" sz="3200" b="1" dirty="0">
                <a:solidFill>
                  <a:srgbClr val="9E1B32"/>
                </a:solidFill>
                <a:latin typeface="+mj-lt"/>
              </a:rPr>
              <a:t>THE</a:t>
            </a:r>
            <a:r>
              <a:rPr lang="en-US" sz="4400" b="1" dirty="0">
                <a:solidFill>
                  <a:srgbClr val="9E1B32"/>
                </a:solidFill>
                <a:latin typeface="+mj-lt"/>
              </a:rPr>
              <a:t> CERTIFICATION</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1166648" y="1734589"/>
            <a:ext cx="10120650" cy="3873584"/>
          </a:xfrm>
        </p:spPr>
        <p:txBody>
          <a:bodyPr>
            <a:normAutofit/>
          </a:bodyPr>
          <a:lstStyle/>
          <a:p>
            <a:pPr marL="0" marR="0" indent="0">
              <a:lnSpc>
                <a:spcPct val="105000"/>
              </a:lnSpc>
              <a:spcBef>
                <a:spcPts val="0"/>
              </a:spcBef>
              <a:spcAft>
                <a:spcPts val="750"/>
              </a:spcAft>
              <a:buNone/>
            </a:pPr>
            <a:r>
              <a:rPr lang="en-US" sz="2000" dirty="0">
                <a:solidFill>
                  <a:srgbClr val="333333"/>
                </a:solidFill>
                <a:effectLst/>
                <a:ea typeface="Times New Roman" panose="02020603050405020304" pitchFamily="18" charset="0"/>
              </a:rPr>
              <a:t>What must the certification identify?</a:t>
            </a:r>
            <a:endParaRPr lang="en-US" sz="2000" dirty="0">
              <a:solidFill>
                <a:srgbClr val="000000"/>
              </a:solidFill>
              <a:effectLst/>
              <a:ea typeface="Times New Roman" panose="02020603050405020304" pitchFamily="18" charset="0"/>
            </a:endParaRPr>
          </a:p>
          <a:p>
            <a:pPr marL="800089" lvl="1" indent="-342900">
              <a:lnSpc>
                <a:spcPct val="105000"/>
              </a:lnSpc>
              <a:spcBef>
                <a:spcPts val="0"/>
              </a:spcBef>
              <a:spcAft>
                <a:spcPts val="750"/>
              </a:spcAft>
              <a:buSzPts val="1000"/>
              <a:buFont typeface="Wingdings" panose="05000000000000000000" pitchFamily="2" charset="2"/>
              <a:buChar char=""/>
              <a:tabLst>
                <a:tab pos="457200" algn="l"/>
              </a:tabLst>
            </a:pPr>
            <a:r>
              <a:rPr lang="en-US" sz="1800" dirty="0">
                <a:solidFill>
                  <a:srgbClr val="333333"/>
                </a:solidFill>
                <a:effectLst/>
                <a:ea typeface="Times New Roman" panose="02020603050405020304" pitchFamily="18" charset="0"/>
              </a:rPr>
              <a:t>Identify machine on which the procedure was utilized</a:t>
            </a:r>
          </a:p>
          <a:p>
            <a:pPr marL="800089" lvl="1" indent="-342900">
              <a:lnSpc>
                <a:spcPct val="105000"/>
              </a:lnSpc>
              <a:spcBef>
                <a:spcPts val="0"/>
              </a:spcBef>
              <a:spcAft>
                <a:spcPts val="750"/>
              </a:spcAft>
              <a:buSzPts val="1000"/>
              <a:buFont typeface="Wingdings" panose="05000000000000000000" pitchFamily="2" charset="2"/>
              <a:buChar char=""/>
              <a:tabLst>
                <a:tab pos="457200" algn="l"/>
              </a:tabLst>
            </a:pPr>
            <a:r>
              <a:rPr lang="en-US" sz="1800" dirty="0">
                <a:solidFill>
                  <a:srgbClr val="333333"/>
                </a:solidFill>
                <a:effectLst/>
                <a:ea typeface="Times New Roman" panose="02020603050405020304" pitchFamily="18" charset="0"/>
              </a:rPr>
              <a:t>Date of inspection</a:t>
            </a:r>
          </a:p>
          <a:p>
            <a:pPr marL="800089" lvl="1" indent="-342900">
              <a:lnSpc>
                <a:spcPct val="105000"/>
              </a:lnSpc>
              <a:spcBef>
                <a:spcPts val="0"/>
              </a:spcBef>
              <a:spcAft>
                <a:spcPts val="750"/>
              </a:spcAft>
              <a:buSzPts val="1000"/>
              <a:buFont typeface="Wingdings" panose="05000000000000000000" pitchFamily="2" charset="2"/>
              <a:buChar char=""/>
              <a:tabLst>
                <a:tab pos="457200" algn="l"/>
              </a:tabLst>
            </a:pPr>
            <a:r>
              <a:rPr lang="en-US" sz="1800" dirty="0">
                <a:solidFill>
                  <a:srgbClr val="333333"/>
                </a:solidFill>
                <a:effectLst/>
                <a:ea typeface="Times New Roman" panose="02020603050405020304" pitchFamily="18" charset="0"/>
              </a:rPr>
              <a:t>Identify the employees included in inspection </a:t>
            </a:r>
          </a:p>
          <a:p>
            <a:pPr marL="800089" lvl="1" indent="-342900">
              <a:lnSpc>
                <a:spcPct val="105000"/>
              </a:lnSpc>
              <a:spcBef>
                <a:spcPts val="0"/>
              </a:spcBef>
              <a:spcAft>
                <a:spcPts val="750"/>
              </a:spcAft>
              <a:buSzPts val="1000"/>
              <a:buFont typeface="Wingdings" panose="05000000000000000000" pitchFamily="2" charset="2"/>
              <a:buChar char=""/>
              <a:tabLst>
                <a:tab pos="457200" algn="l"/>
              </a:tabLst>
            </a:pPr>
            <a:r>
              <a:rPr lang="en-US" sz="1800" dirty="0">
                <a:solidFill>
                  <a:srgbClr val="333333"/>
                </a:solidFill>
                <a:effectLst/>
                <a:ea typeface="Times New Roman" panose="02020603050405020304" pitchFamily="18" charset="0"/>
              </a:rPr>
              <a:t>Identify person who performed the inspection</a:t>
            </a:r>
          </a:p>
          <a:p>
            <a:pPr marL="0" marR="0" indent="0">
              <a:lnSpc>
                <a:spcPct val="107000"/>
              </a:lnSpc>
              <a:spcBef>
                <a:spcPts val="0"/>
              </a:spcBef>
              <a:spcAft>
                <a:spcPts val="800"/>
              </a:spcAft>
              <a:buNone/>
            </a:pPr>
            <a:r>
              <a:rPr lang="en-US" sz="2400" dirty="0">
                <a:solidFill>
                  <a:srgbClr val="9E1B32"/>
                </a:solidFill>
                <a:effectLst/>
                <a:ea typeface="Times New Roman" panose="02020603050405020304" pitchFamily="18" charset="0"/>
              </a:rPr>
              <a:t>Employer must certify IF training or retraining took place </a:t>
            </a:r>
          </a:p>
          <a:p>
            <a:pPr marL="0" marR="0" indent="0">
              <a:lnSpc>
                <a:spcPct val="107000"/>
              </a:lnSpc>
              <a:spcBef>
                <a:spcPts val="0"/>
              </a:spcBef>
              <a:spcAft>
                <a:spcPts val="800"/>
              </a:spcAft>
              <a:buNone/>
            </a:pPr>
            <a:r>
              <a:rPr lang="en-US" sz="2000" dirty="0">
                <a:solidFill>
                  <a:srgbClr val="333333"/>
                </a:solidFill>
              </a:rPr>
              <a:t>What information must appear on the certificate?</a:t>
            </a:r>
          </a:p>
          <a:p>
            <a:pPr marL="800089" lvl="1" indent="-342900">
              <a:lnSpc>
                <a:spcPct val="105000"/>
              </a:lnSpc>
              <a:spcBef>
                <a:spcPts val="0"/>
              </a:spcBef>
              <a:spcAft>
                <a:spcPts val="750"/>
              </a:spcAft>
              <a:buSzPts val="1000"/>
              <a:buFont typeface="Wingdings" panose="05000000000000000000" pitchFamily="2" charset="2"/>
              <a:buChar char=""/>
              <a:tabLst>
                <a:tab pos="457200" algn="l"/>
              </a:tabLst>
            </a:pPr>
            <a:r>
              <a:rPr lang="en-US" sz="1800" dirty="0">
                <a:solidFill>
                  <a:srgbClr val="333333"/>
                </a:solidFill>
                <a:effectLst/>
                <a:ea typeface="Times New Roman" panose="02020603050405020304" pitchFamily="18" charset="0"/>
              </a:rPr>
              <a:t>Each employee's name</a:t>
            </a:r>
          </a:p>
          <a:p>
            <a:pPr marL="800089" lvl="1" indent="-342900">
              <a:lnSpc>
                <a:spcPct val="105000"/>
              </a:lnSpc>
              <a:spcBef>
                <a:spcPts val="0"/>
              </a:spcBef>
              <a:spcAft>
                <a:spcPts val="750"/>
              </a:spcAft>
              <a:buSzPts val="1000"/>
              <a:buFont typeface="Wingdings" panose="05000000000000000000" pitchFamily="2" charset="2"/>
              <a:buChar char=""/>
              <a:tabLst>
                <a:tab pos="457200" algn="l"/>
              </a:tabLst>
            </a:pPr>
            <a:r>
              <a:rPr lang="en-US" sz="1800" dirty="0">
                <a:solidFill>
                  <a:srgbClr val="333333"/>
                </a:solidFill>
                <a:effectLst/>
                <a:ea typeface="Times New Roman" panose="02020603050405020304" pitchFamily="18" charset="0"/>
              </a:rPr>
              <a:t>The dates of training and /or retraining</a:t>
            </a:r>
            <a:endParaRPr lang="en-US" sz="1800" dirty="0">
              <a:solidFill>
                <a:srgbClr val="000000"/>
              </a:solidFill>
              <a:ea typeface="Times New Roman" panose="02020603050405020304" pitchFamily="18" charset="0"/>
            </a:endParaRP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2" name="Graphic 1" descr="Arrow: Slight curve with solid fill">
            <a:extLst>
              <a:ext uri="{FF2B5EF4-FFF2-40B4-BE49-F238E27FC236}">
                <a16:creationId xmlns:a16="http://schemas.microsoft.com/office/drawing/2014/main" id="{BFB74551-82CE-58EF-C5C1-FA510E1D1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6648" y="5495679"/>
            <a:ext cx="914400" cy="914400"/>
          </a:xfrm>
          <a:prstGeom prst="rect">
            <a:avLst/>
          </a:prstGeom>
        </p:spPr>
      </p:pic>
      <p:sp>
        <p:nvSpPr>
          <p:cNvPr id="5" name="TextBox 4">
            <a:extLst>
              <a:ext uri="{FF2B5EF4-FFF2-40B4-BE49-F238E27FC236}">
                <a16:creationId xmlns:a16="http://schemas.microsoft.com/office/drawing/2014/main" id="{D4A3B602-2D59-AACF-9D53-791ED4687A3B}"/>
              </a:ext>
            </a:extLst>
          </p:cNvPr>
          <p:cNvSpPr txBox="1"/>
          <p:nvPr/>
        </p:nvSpPr>
        <p:spPr>
          <a:xfrm>
            <a:off x="2039820" y="5608173"/>
            <a:ext cx="8985532" cy="857414"/>
          </a:xfrm>
          <a:prstGeom prst="rect">
            <a:avLst/>
          </a:prstGeom>
          <a:noFill/>
        </p:spPr>
        <p:txBody>
          <a:bodyPr wrap="square" rtlCol="0">
            <a:spAutoFit/>
          </a:bodyPr>
          <a:lstStyle/>
          <a:p>
            <a:pPr marL="5715" marR="0" indent="0">
              <a:lnSpc>
                <a:spcPct val="105000"/>
              </a:lnSpc>
              <a:spcBef>
                <a:spcPts val="0"/>
              </a:spcBef>
              <a:spcAft>
                <a:spcPts val="20"/>
              </a:spcAft>
              <a:buNone/>
            </a:pPr>
            <a:r>
              <a:rPr lang="en-US" sz="1600" dirty="0">
                <a:solidFill>
                  <a:srgbClr val="000000"/>
                </a:solidFill>
                <a:effectLst/>
                <a:ea typeface="Times New Roman" panose="02020603050405020304" pitchFamily="18" charset="0"/>
              </a:rPr>
              <a:t>The inspection records provide CSHOs with a means to determine employer compliance with the standard.  Most importantly, the inspection process provides employers with the assurance that employees can safely service, maintain, and repair machines and equipment. </a:t>
            </a:r>
          </a:p>
        </p:txBody>
      </p:sp>
    </p:spTree>
    <p:extLst>
      <p:ext uri="{BB962C8B-B14F-4D97-AF65-F5344CB8AC3E}">
        <p14:creationId xmlns:p14="http://schemas.microsoft.com/office/powerpoint/2010/main" val="1826807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1192696" y="309808"/>
            <a:ext cx="9957445" cy="1325563"/>
          </a:xfrm>
        </p:spPr>
        <p:txBody>
          <a:bodyPr/>
          <a:lstStyle/>
          <a:p>
            <a:r>
              <a:rPr lang="en-US" dirty="0">
                <a:solidFill>
                  <a:srgbClr val="9E0000"/>
                </a:solidFill>
              </a:rPr>
              <a:t>JUST SO YOU KNOW:</a:t>
            </a:r>
            <a:br>
              <a:rPr lang="en-US" dirty="0">
                <a:solidFill>
                  <a:srgbClr val="9E0000"/>
                </a:solidFill>
              </a:rPr>
            </a:br>
            <a:r>
              <a:rPr lang="en-US" dirty="0">
                <a:solidFill>
                  <a:srgbClr val="9E0000"/>
                </a:solidFill>
              </a:rPr>
              <a:t>        ANSI: ALTERNATIVE METHODS</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343593" y="2203407"/>
            <a:ext cx="9957445" cy="4344785"/>
          </a:xfrm>
        </p:spPr>
        <p:txBody>
          <a:bodyPr>
            <a:normAutofit/>
          </a:bodyPr>
          <a:lstStyle/>
          <a:p>
            <a:pPr marL="5715" marR="0" indent="0" algn="ctr">
              <a:lnSpc>
                <a:spcPct val="105000"/>
              </a:lnSpc>
              <a:spcBef>
                <a:spcPts val="0"/>
              </a:spcBef>
              <a:spcAft>
                <a:spcPts val="20"/>
              </a:spcAft>
              <a:buNone/>
            </a:pPr>
            <a:r>
              <a:rPr lang="en-US" sz="2000" b="1" dirty="0">
                <a:solidFill>
                  <a:srgbClr val="000000"/>
                </a:solidFill>
                <a:effectLst/>
                <a:ea typeface="Times New Roman" panose="02020603050405020304" pitchFamily="18" charset="0"/>
              </a:rPr>
              <a:t>The American National Standard on the Control of Hazardous Energy - Lockout/Tagout And Alternative Methods </a:t>
            </a:r>
          </a:p>
          <a:p>
            <a:pPr marL="5715" marR="0" indent="0" algn="ctr">
              <a:lnSpc>
                <a:spcPct val="105000"/>
              </a:lnSpc>
              <a:spcBef>
                <a:spcPts val="0"/>
              </a:spcBef>
              <a:spcAft>
                <a:spcPts val="20"/>
              </a:spcAft>
              <a:buNone/>
            </a:pPr>
            <a:r>
              <a:rPr lang="en-US" sz="2000" dirty="0">
                <a:solidFill>
                  <a:srgbClr val="000000"/>
                </a:solidFill>
                <a:effectLst/>
                <a:ea typeface="Times New Roman" panose="02020603050405020304" pitchFamily="18" charset="0"/>
              </a:rPr>
              <a:t>(</a:t>
            </a:r>
            <a:r>
              <a:rPr lang="en-US" sz="2000" b="1" dirty="0">
                <a:solidFill>
                  <a:srgbClr val="000000"/>
                </a:solidFill>
                <a:effectLst/>
                <a:ea typeface="Times New Roman" panose="02020603050405020304" pitchFamily="18" charset="0"/>
              </a:rPr>
              <a:t>ANSI/ASSE Z244.1-2003</a:t>
            </a:r>
            <a:r>
              <a:rPr lang="en-US" sz="2000" dirty="0">
                <a:solidFill>
                  <a:srgbClr val="000000"/>
                </a:solidFill>
                <a:effectLst/>
                <a:ea typeface="Times New Roman" panose="02020603050405020304" pitchFamily="18" charset="0"/>
              </a:rPr>
              <a:t>; Section 5.6 </a:t>
            </a:r>
          </a:p>
          <a:p>
            <a:pPr marL="5715" marR="0" indent="0" algn="ctr">
              <a:lnSpc>
                <a:spcPct val="105000"/>
              </a:lnSpc>
              <a:spcBef>
                <a:spcPts val="0"/>
              </a:spcBef>
              <a:spcAft>
                <a:spcPts val="20"/>
              </a:spcAft>
              <a:buNone/>
            </a:pPr>
            <a:r>
              <a:rPr lang="en-US" sz="2000" dirty="0">
                <a:solidFill>
                  <a:srgbClr val="000000"/>
                </a:solidFill>
                <a:effectLst/>
                <a:ea typeface="Times New Roman" panose="02020603050405020304" pitchFamily="18" charset="0"/>
              </a:rPr>
              <a:t>(a consensus standard) </a:t>
            </a:r>
          </a:p>
          <a:p>
            <a:pPr marL="5715" marR="0" indent="0">
              <a:lnSpc>
                <a:spcPct val="105000"/>
              </a:lnSpc>
              <a:spcBef>
                <a:spcPts val="0"/>
              </a:spcBef>
              <a:spcAft>
                <a:spcPts val="20"/>
              </a:spcAft>
              <a:buNone/>
            </a:pPr>
            <a:endParaRPr lang="en-US" sz="2000" dirty="0">
              <a:solidFill>
                <a:srgbClr val="000000"/>
              </a:solidFill>
              <a:effectLst/>
              <a:ea typeface="Times New Roman" panose="02020603050405020304" pitchFamily="18" charset="0"/>
            </a:endParaRPr>
          </a:p>
          <a:p>
            <a:pPr marL="5715" marR="0" indent="0">
              <a:lnSpc>
                <a:spcPct val="105000"/>
              </a:lnSpc>
              <a:spcBef>
                <a:spcPts val="0"/>
              </a:spcBef>
              <a:spcAft>
                <a:spcPts val="20"/>
              </a:spcAft>
              <a:buNone/>
            </a:pPr>
            <a:r>
              <a:rPr lang="en-US" sz="2000" b="1" dirty="0">
                <a:solidFill>
                  <a:srgbClr val="000000"/>
                </a:solidFill>
                <a:effectLst/>
                <a:ea typeface="Times New Roman" panose="02020603050405020304" pitchFamily="18" charset="0"/>
              </a:rPr>
              <a:t>Does NOT MANDATE all of the minimum requirements of OSHAs LOTO Program:</a:t>
            </a:r>
          </a:p>
          <a:p>
            <a:pPr marL="5715" marR="0" indent="0">
              <a:lnSpc>
                <a:spcPct val="105000"/>
              </a:lnSpc>
              <a:spcBef>
                <a:spcPts val="0"/>
              </a:spcBef>
              <a:spcAft>
                <a:spcPts val="20"/>
              </a:spcAft>
              <a:buNone/>
            </a:pPr>
            <a:endParaRPr lang="en-US" sz="2000" dirty="0">
              <a:solidFill>
                <a:srgbClr val="000000"/>
              </a:solidFill>
              <a:effectLst/>
              <a:ea typeface="Times New Roman" panose="02020603050405020304" pitchFamily="18" charset="0"/>
            </a:endParaRPr>
          </a:p>
          <a:p>
            <a:pPr marL="291465" indent="-285750">
              <a:lnSpc>
                <a:spcPct val="105000"/>
              </a:lnSpc>
              <a:spcBef>
                <a:spcPts val="0"/>
              </a:spcBef>
              <a:spcAft>
                <a:spcPts val="20"/>
              </a:spcAft>
            </a:pPr>
            <a:r>
              <a:rPr lang="en-US" sz="2000" dirty="0">
                <a:solidFill>
                  <a:srgbClr val="000000"/>
                </a:solidFill>
                <a:effectLst/>
                <a:ea typeface="Times New Roman" panose="02020603050405020304" pitchFamily="18" charset="0"/>
              </a:rPr>
              <a:t>additional affected employee review requirements when tagout is used for energy control that are prescribed in the LOTO standard. </a:t>
            </a:r>
          </a:p>
          <a:p>
            <a:pPr marL="291465" indent="-285750">
              <a:lnSpc>
                <a:spcPct val="105000"/>
              </a:lnSpc>
              <a:spcBef>
                <a:spcPts val="0"/>
              </a:spcBef>
              <a:spcAft>
                <a:spcPts val="20"/>
              </a:spcAft>
            </a:pPr>
            <a:r>
              <a:rPr lang="en-US" sz="2000" dirty="0">
                <a:solidFill>
                  <a:srgbClr val="000000"/>
                </a:solidFill>
                <a:effectLst/>
                <a:ea typeface="Times New Roman" panose="02020603050405020304" pitchFamily="18" charset="0"/>
              </a:rPr>
              <a:t>does not affect the employer's obligation to meet all of the requirements contained in the LOTO and related hazardous energy control standards.</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3" name="Graphic 2" descr="Exclamation mark with solid fill">
            <a:extLst>
              <a:ext uri="{FF2B5EF4-FFF2-40B4-BE49-F238E27FC236}">
                <a16:creationId xmlns:a16="http://schemas.microsoft.com/office/drawing/2014/main" id="{F87552A8-4111-2036-E926-BEC61DBEBF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85540" y="2239939"/>
            <a:ext cx="2729202" cy="2729202"/>
          </a:xfrm>
          <a:prstGeom prst="rect">
            <a:avLst/>
          </a:prstGeom>
        </p:spPr>
      </p:pic>
    </p:spTree>
    <p:extLst>
      <p:ext uri="{BB962C8B-B14F-4D97-AF65-F5344CB8AC3E}">
        <p14:creationId xmlns:p14="http://schemas.microsoft.com/office/powerpoint/2010/main" val="334119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8356" y="1441305"/>
            <a:ext cx="11350487" cy="1643329"/>
          </a:xfrm>
        </p:spPr>
        <p:txBody>
          <a:bodyPr>
            <a:normAutofit fontScale="55000" lnSpcReduction="20000"/>
          </a:bodyPr>
          <a:lstStyle/>
          <a:p>
            <a:pPr marL="0" indent="0">
              <a:spcBef>
                <a:spcPts val="600"/>
              </a:spcBef>
              <a:spcAft>
                <a:spcPts val="600"/>
              </a:spcAft>
              <a:buNone/>
            </a:pPr>
            <a:r>
              <a:rPr lang="en-US" sz="3600" b="1" dirty="0"/>
              <a:t>Scope:</a:t>
            </a:r>
            <a:r>
              <a:rPr lang="en-US" sz="2800" b="1" dirty="0"/>
              <a:t>  </a:t>
            </a:r>
            <a:r>
              <a:rPr lang="en-US" sz="3600" dirty="0"/>
              <a:t>Used when </a:t>
            </a:r>
            <a:r>
              <a:rPr lang="en-US" altLang="en-US" sz="3600" dirty="0"/>
              <a:t>servicing OR during maintenance of machines and equipment where there may be </a:t>
            </a:r>
            <a:r>
              <a:rPr lang="en-US" altLang="en-US" sz="2000" dirty="0"/>
              <a:t>	</a:t>
            </a:r>
          </a:p>
          <a:p>
            <a:pPr marL="0" indent="0">
              <a:spcBef>
                <a:spcPts val="600"/>
              </a:spcBef>
              <a:spcAft>
                <a:spcPts val="600"/>
              </a:spcAft>
              <a:buNone/>
            </a:pPr>
            <a:r>
              <a:rPr lang="en-US" altLang="en-US" sz="2800" dirty="0"/>
              <a:t>	         	</a:t>
            </a:r>
            <a:r>
              <a:rPr lang="en-US" altLang="en-US" sz="3300" dirty="0"/>
              <a:t>Unexpected energization </a:t>
            </a:r>
            <a:r>
              <a:rPr lang="en-US" altLang="en-US" sz="3300" u="sng" dirty="0"/>
              <a:t>or</a:t>
            </a:r>
            <a:r>
              <a:rPr lang="en-US" altLang="en-US" sz="3300" dirty="0"/>
              <a:t> </a:t>
            </a:r>
          </a:p>
          <a:p>
            <a:pPr marL="0" indent="0">
              <a:spcBef>
                <a:spcPts val="600"/>
              </a:spcBef>
              <a:spcAft>
                <a:spcPts val="600"/>
              </a:spcAft>
              <a:buNone/>
            </a:pPr>
            <a:r>
              <a:rPr lang="en-US" altLang="en-US" sz="3300" dirty="0"/>
              <a:t>			    Start up </a:t>
            </a:r>
            <a:r>
              <a:rPr lang="en-US" altLang="en-US" sz="3300" u="sng" dirty="0"/>
              <a:t>or</a:t>
            </a:r>
            <a:endParaRPr lang="en-US" altLang="en-US" sz="3300" dirty="0"/>
          </a:p>
          <a:p>
            <a:pPr marL="0" indent="0">
              <a:spcBef>
                <a:spcPts val="600"/>
              </a:spcBef>
              <a:spcAft>
                <a:spcPts val="600"/>
              </a:spcAft>
              <a:buNone/>
            </a:pPr>
            <a:r>
              <a:rPr lang="en-US" altLang="en-US" sz="3300" dirty="0"/>
              <a:t>				Release of stored energy</a:t>
            </a:r>
          </a:p>
        </p:txBody>
      </p:sp>
      <p:sp>
        <p:nvSpPr>
          <p:cNvPr id="4" name="Title 1"/>
          <p:cNvSpPr>
            <a:spLocks noGrp="1"/>
          </p:cNvSpPr>
          <p:nvPr>
            <p:ph type="title"/>
          </p:nvPr>
        </p:nvSpPr>
        <p:spPr>
          <a:xfrm>
            <a:off x="796157" y="431801"/>
            <a:ext cx="10665374" cy="762000"/>
          </a:xfrm>
          <a:prstGeom prst="rect">
            <a:avLst/>
          </a:prstGeom>
        </p:spPr>
        <p:txBody>
          <a:bodyPr>
            <a:noAutofit/>
          </a:bodyPr>
          <a:lstStyle/>
          <a:p>
            <a:r>
              <a:rPr lang="en-US" sz="4800" dirty="0"/>
              <a:t>Quick Review: </a:t>
            </a:r>
            <a:r>
              <a:rPr lang="en-US" dirty="0"/>
              <a:t>Lockout/Tagout 1910.147</a:t>
            </a:r>
          </a:p>
        </p:txBody>
      </p:sp>
      <p:sp>
        <p:nvSpPr>
          <p:cNvPr id="6" name="TextBox 5">
            <a:extLst>
              <a:ext uri="{FF2B5EF4-FFF2-40B4-BE49-F238E27FC236}">
                <a16:creationId xmlns:a16="http://schemas.microsoft.com/office/drawing/2014/main" id="{C219F2F4-6BFD-49D8-E37A-E06A2F0B1AC3}"/>
              </a:ext>
            </a:extLst>
          </p:cNvPr>
          <p:cNvSpPr txBox="1"/>
          <p:nvPr/>
        </p:nvSpPr>
        <p:spPr>
          <a:xfrm>
            <a:off x="2554014" y="3429000"/>
            <a:ext cx="8841829" cy="2708434"/>
          </a:xfrm>
          <a:prstGeom prst="rect">
            <a:avLst/>
          </a:prstGeom>
          <a:noFill/>
        </p:spPr>
        <p:txBody>
          <a:bodyPr wrap="square">
            <a:spAutoFit/>
          </a:bodyPr>
          <a:lstStyle/>
          <a:p>
            <a:pPr marL="0" indent="0" defTabSz="914377">
              <a:spcBef>
                <a:spcPts val="600"/>
              </a:spcBef>
              <a:spcAft>
                <a:spcPts val="600"/>
              </a:spcAft>
              <a:buFont typeface="Arial" panose="020B0604020202020204" pitchFamily="34" charset="0"/>
              <a:buNone/>
            </a:pPr>
            <a:r>
              <a:rPr lang="en-US" sz="3600" b="1" dirty="0"/>
              <a:t>Energy Control Program:  </a:t>
            </a:r>
            <a:r>
              <a:rPr lang="en-US" sz="4000" b="1" dirty="0">
                <a:latin typeface="+mj-lt"/>
              </a:rPr>
              <a:t>3</a:t>
            </a:r>
            <a:r>
              <a:rPr lang="en-US" sz="3200" b="1" dirty="0"/>
              <a:t> Main Parts</a:t>
            </a:r>
            <a:r>
              <a:rPr lang="en-US" sz="3600" b="1" dirty="0"/>
              <a:t>:</a:t>
            </a:r>
          </a:p>
          <a:p>
            <a:pPr defTabSz="914377">
              <a:spcBef>
                <a:spcPts val="600"/>
              </a:spcBef>
              <a:spcAft>
                <a:spcPts val="600"/>
              </a:spcAft>
            </a:pPr>
            <a:r>
              <a:rPr lang="en-US" sz="2800" dirty="0"/>
              <a:t>	    Energy Control Procedures</a:t>
            </a:r>
          </a:p>
          <a:p>
            <a:pPr lvl="3" defTabSz="914377">
              <a:spcBef>
                <a:spcPts val="600"/>
              </a:spcBef>
              <a:spcAft>
                <a:spcPts val="600"/>
              </a:spcAft>
            </a:pPr>
            <a:r>
              <a:rPr lang="en-US" sz="4400" b="1" dirty="0">
                <a:solidFill>
                  <a:srgbClr val="9E1B32"/>
                </a:solidFill>
              </a:rPr>
              <a:t>	Periodic Inspections</a:t>
            </a:r>
          </a:p>
          <a:p>
            <a:pPr lvl="3" defTabSz="914377">
              <a:spcBef>
                <a:spcPts val="600"/>
              </a:spcBef>
              <a:spcAft>
                <a:spcPts val="600"/>
              </a:spcAft>
            </a:pPr>
            <a:r>
              <a:rPr lang="en-US" sz="2800" dirty="0"/>
              <a:t>		Employee Training</a:t>
            </a:r>
          </a:p>
        </p:txBody>
      </p:sp>
      <p:pic>
        <p:nvPicPr>
          <p:cNvPr id="7" name="Picture 6">
            <a:extLst>
              <a:ext uri="{FF2B5EF4-FFF2-40B4-BE49-F238E27FC236}">
                <a16:creationId xmlns:a16="http://schemas.microsoft.com/office/drawing/2014/main" id="{D66347FE-74A0-A065-DBEB-271E099B76B0}"/>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96157" y="3380569"/>
            <a:ext cx="1584960"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Graphic 19" descr="Star outline">
            <a:extLst>
              <a:ext uri="{FF2B5EF4-FFF2-40B4-BE49-F238E27FC236}">
                <a16:creationId xmlns:a16="http://schemas.microsoft.com/office/drawing/2014/main" id="{93DF70C1-2D82-B6D1-69AC-9DCACE6AF9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0596" y="4748975"/>
            <a:ext cx="914400" cy="914400"/>
          </a:xfrm>
          <a:prstGeom prst="rect">
            <a:avLst/>
          </a:prstGeom>
        </p:spPr>
      </p:pic>
      <p:pic>
        <p:nvPicPr>
          <p:cNvPr id="21" name="Graphic 20" descr="Star outline">
            <a:extLst>
              <a:ext uri="{FF2B5EF4-FFF2-40B4-BE49-F238E27FC236}">
                <a16:creationId xmlns:a16="http://schemas.microsoft.com/office/drawing/2014/main" id="{633174AE-EE7F-9C8C-2212-26D4DD5906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0592" y="4705233"/>
            <a:ext cx="914400" cy="914400"/>
          </a:xfrm>
          <a:prstGeom prst="rect">
            <a:avLst/>
          </a:prstGeom>
        </p:spPr>
      </p:pic>
    </p:spTree>
    <p:extLst>
      <p:ext uri="{BB962C8B-B14F-4D97-AF65-F5344CB8AC3E}">
        <p14:creationId xmlns:p14="http://schemas.microsoft.com/office/powerpoint/2010/main" val="432950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560864" y="1550779"/>
            <a:ext cx="7070272" cy="1325563"/>
          </a:xfrm>
        </p:spPr>
        <p:txBody>
          <a:bodyPr>
            <a:noAutofit/>
          </a:bodyPr>
          <a:lstStyle/>
          <a:p>
            <a:pPr algn="ctr"/>
            <a:r>
              <a:rPr lang="en-US" altLang="en-US" sz="5400" dirty="0">
                <a:solidFill>
                  <a:srgbClr val="9E0000"/>
                </a:solidFill>
              </a:rPr>
              <a:t>Lockout Tagout </a:t>
            </a:r>
            <a:br>
              <a:rPr lang="en-US" altLang="en-US" sz="5400" dirty="0">
                <a:solidFill>
                  <a:srgbClr val="9E0000"/>
                </a:solidFill>
              </a:rPr>
            </a:br>
            <a:r>
              <a:rPr lang="en-US" altLang="en-US" sz="5400" dirty="0">
                <a:solidFill>
                  <a:srgbClr val="9E0000"/>
                </a:solidFill>
              </a:rPr>
              <a:t>Periodic Inspection</a:t>
            </a:r>
            <a:endParaRPr lang="en-US" sz="54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
        <p:nvSpPr>
          <p:cNvPr id="3" name="TextBox 2">
            <a:extLst>
              <a:ext uri="{FF2B5EF4-FFF2-40B4-BE49-F238E27FC236}">
                <a16:creationId xmlns:a16="http://schemas.microsoft.com/office/drawing/2014/main" id="{6172EB01-074B-5F6F-B382-168075BAF9F7}"/>
              </a:ext>
            </a:extLst>
          </p:cNvPr>
          <p:cNvSpPr txBox="1"/>
          <p:nvPr/>
        </p:nvSpPr>
        <p:spPr>
          <a:xfrm>
            <a:off x="3595687" y="3429000"/>
            <a:ext cx="5000625" cy="1323439"/>
          </a:xfrm>
          <a:prstGeom prst="rect">
            <a:avLst/>
          </a:prstGeom>
          <a:noFill/>
        </p:spPr>
        <p:txBody>
          <a:bodyPr wrap="square">
            <a:spAutoFit/>
          </a:bodyPr>
          <a:lstStyle/>
          <a:p>
            <a:pPr algn="ctr"/>
            <a:r>
              <a:rPr lang="en-US" altLang="en-US" sz="8000" dirty="0">
                <a:solidFill>
                  <a:srgbClr val="9E0000"/>
                </a:solidFill>
                <a:latin typeface="+mj-lt"/>
              </a:rPr>
              <a:t>SUMMARY</a:t>
            </a:r>
            <a:endParaRPr lang="en-US" sz="8000" dirty="0">
              <a:latin typeface="+mj-lt"/>
            </a:endParaRPr>
          </a:p>
        </p:txBody>
      </p:sp>
    </p:spTree>
    <p:extLst>
      <p:ext uri="{BB962C8B-B14F-4D97-AF65-F5344CB8AC3E}">
        <p14:creationId xmlns:p14="http://schemas.microsoft.com/office/powerpoint/2010/main" val="3885630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B6CB8603-4A8E-4F0E-A36A-0D2E419A1C55}"/>
              </a:ext>
            </a:extLst>
          </p:cNvPr>
          <p:cNvSpPr txBox="1">
            <a:spLocks noChangeArrowheads="1"/>
          </p:cNvSpPr>
          <p:nvPr/>
        </p:nvSpPr>
        <p:spPr bwMode="auto">
          <a:xfrm>
            <a:off x="838200" y="365127"/>
            <a:ext cx="10515600"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377">
              <a:lnSpc>
                <a:spcPct val="90000"/>
              </a:lnSpc>
              <a:spcBef>
                <a:spcPct val="0"/>
              </a:spcBef>
              <a:spcAft>
                <a:spcPts val="600"/>
              </a:spcAft>
              <a:buNone/>
            </a:pPr>
            <a:r>
              <a:rPr lang="en-US" altLang="en-US" sz="4400" b="1" i="0" kern="1200" dirty="0">
                <a:solidFill>
                  <a:schemeClr val="tx2"/>
                </a:solidFill>
                <a:ea typeface="+mj-ea"/>
                <a:cs typeface="Calibri" panose="020F0502020204030204" pitchFamily="34" charset="0"/>
              </a:rPr>
              <a:t>www.iup.edu/pa-oshaconsultation</a:t>
            </a:r>
          </a:p>
        </p:txBody>
      </p:sp>
      <p:sp>
        <p:nvSpPr>
          <p:cNvPr id="7" name="TextBox 6">
            <a:extLst>
              <a:ext uri="{FF2B5EF4-FFF2-40B4-BE49-F238E27FC236}">
                <a16:creationId xmlns:a16="http://schemas.microsoft.com/office/drawing/2014/main" id="{044AA566-36E9-4957-832F-47BC7AE54C6E}"/>
              </a:ext>
            </a:extLst>
          </p:cNvPr>
          <p:cNvSpPr txBox="1"/>
          <p:nvPr/>
        </p:nvSpPr>
        <p:spPr>
          <a:xfrm>
            <a:off x="9040632" y="6308207"/>
            <a:ext cx="2528515" cy="276999"/>
          </a:xfrm>
          <a:prstGeom prst="rect">
            <a:avLst/>
          </a:prstGeom>
          <a:noFill/>
        </p:spPr>
        <p:txBody>
          <a:bodyPr wrap="square">
            <a:spAutoFit/>
          </a:bodyPr>
          <a:lstStyle/>
          <a:p>
            <a:pPr>
              <a:spcBef>
                <a:spcPct val="0"/>
              </a:spcBef>
              <a:buFontTx/>
              <a:buNone/>
            </a:pPr>
            <a:r>
              <a:rPr lang="en-US" altLang="en-US" sz="1200" b="1" dirty="0">
                <a:solidFill>
                  <a:srgbClr val="B40000"/>
                </a:solidFill>
                <a:latin typeface="Calibri" panose="020F0502020204030204" pitchFamily="34" charset="0"/>
                <a:cs typeface="Calibri" panose="020F0502020204030204" pitchFamily="34" charset="0"/>
              </a:rPr>
              <a:t>www.iup.edu/pa-oshaconsultation</a:t>
            </a:r>
          </a:p>
        </p:txBody>
      </p:sp>
      <p:pic>
        <p:nvPicPr>
          <p:cNvPr id="2" name="Picture 1">
            <a:extLst>
              <a:ext uri="{FF2B5EF4-FFF2-40B4-BE49-F238E27FC236}">
                <a16:creationId xmlns:a16="http://schemas.microsoft.com/office/drawing/2014/main" id="{E69E7291-CA8F-DC5A-E7EC-A7E989F1CE94}"/>
              </a:ext>
            </a:extLst>
          </p:cNvPr>
          <p:cNvPicPr>
            <a:picLocks noChangeAspect="1"/>
          </p:cNvPicPr>
          <p:nvPr/>
        </p:nvPicPr>
        <p:blipFill rotWithShape="1">
          <a:blip r:embed="rId2"/>
          <a:srcRect t="14568" r="4478" b="4280"/>
          <a:stretch/>
        </p:blipFill>
        <p:spPr>
          <a:xfrm>
            <a:off x="1182832" y="1440873"/>
            <a:ext cx="9826336" cy="4720243"/>
          </a:xfrm>
          <a:prstGeom prst="rect">
            <a:avLst/>
          </a:prstGeom>
        </p:spPr>
      </p:pic>
      <p:cxnSp>
        <p:nvCxnSpPr>
          <p:cNvPr id="5" name="Straight Arrow Connector 4">
            <a:extLst>
              <a:ext uri="{FF2B5EF4-FFF2-40B4-BE49-F238E27FC236}">
                <a16:creationId xmlns:a16="http://schemas.microsoft.com/office/drawing/2014/main" id="{9C77CF4D-F8C8-C35F-42BB-85398F0E1F4E}"/>
              </a:ext>
            </a:extLst>
          </p:cNvPr>
          <p:cNvCxnSpPr>
            <a:cxnSpLocks/>
          </p:cNvCxnSpPr>
          <p:nvPr/>
        </p:nvCxnSpPr>
        <p:spPr>
          <a:xfrm flipH="1" flipV="1">
            <a:off x="7136296" y="2146852"/>
            <a:ext cx="1093304" cy="3081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866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CB59AD-E28D-7AFA-0072-C75A0B880092}"/>
              </a:ext>
            </a:extLst>
          </p:cNvPr>
          <p:cNvPicPr>
            <a:picLocks noChangeAspect="1"/>
          </p:cNvPicPr>
          <p:nvPr/>
        </p:nvPicPr>
        <p:blipFill>
          <a:blip r:embed="rId2"/>
          <a:stretch>
            <a:fillRect/>
          </a:stretch>
        </p:blipFill>
        <p:spPr>
          <a:xfrm>
            <a:off x="359735" y="825316"/>
            <a:ext cx="11472530" cy="5474439"/>
          </a:xfrm>
          <a:prstGeom prst="rect">
            <a:avLst/>
          </a:prstGeom>
        </p:spPr>
      </p:pic>
      <p:sp>
        <p:nvSpPr>
          <p:cNvPr id="7" name="TextBox 6">
            <a:extLst>
              <a:ext uri="{FF2B5EF4-FFF2-40B4-BE49-F238E27FC236}">
                <a16:creationId xmlns:a16="http://schemas.microsoft.com/office/drawing/2014/main" id="{044AA566-36E9-4957-832F-47BC7AE54C6E}"/>
              </a:ext>
            </a:extLst>
          </p:cNvPr>
          <p:cNvSpPr txBox="1"/>
          <p:nvPr/>
        </p:nvSpPr>
        <p:spPr>
          <a:xfrm>
            <a:off x="9040632" y="6308207"/>
            <a:ext cx="2528515" cy="276999"/>
          </a:xfrm>
          <a:prstGeom prst="rect">
            <a:avLst/>
          </a:prstGeom>
          <a:noFill/>
        </p:spPr>
        <p:txBody>
          <a:bodyPr wrap="square">
            <a:spAutoFit/>
          </a:bodyPr>
          <a:lstStyle/>
          <a:p>
            <a:pPr>
              <a:spcBef>
                <a:spcPct val="0"/>
              </a:spcBef>
              <a:buFontTx/>
              <a:buNone/>
            </a:pPr>
            <a:r>
              <a:rPr lang="en-US" altLang="en-US" sz="1200" b="1" dirty="0">
                <a:solidFill>
                  <a:srgbClr val="B40000"/>
                </a:solidFill>
                <a:latin typeface="Calibri" panose="020F0502020204030204" pitchFamily="34" charset="0"/>
                <a:cs typeface="Calibri" panose="020F0502020204030204" pitchFamily="34" charset="0"/>
              </a:rPr>
              <a:t>www.iup.edu/pa-oshaconsultation</a:t>
            </a:r>
          </a:p>
        </p:txBody>
      </p:sp>
      <p:pic>
        <p:nvPicPr>
          <p:cNvPr id="8" name="Picture 7">
            <a:extLst>
              <a:ext uri="{FF2B5EF4-FFF2-40B4-BE49-F238E27FC236}">
                <a16:creationId xmlns:a16="http://schemas.microsoft.com/office/drawing/2014/main" id="{7B1C6DB7-A0B5-0067-3E48-349227528076}"/>
              </a:ext>
            </a:extLst>
          </p:cNvPr>
          <p:cNvPicPr>
            <a:picLocks noChangeAspect="1"/>
          </p:cNvPicPr>
          <p:nvPr/>
        </p:nvPicPr>
        <p:blipFill>
          <a:blip r:embed="rId3"/>
          <a:stretch>
            <a:fillRect/>
          </a:stretch>
        </p:blipFill>
        <p:spPr>
          <a:xfrm>
            <a:off x="0" y="0"/>
            <a:ext cx="12192000" cy="762000"/>
          </a:xfrm>
          <a:prstGeom prst="rect">
            <a:avLst/>
          </a:prstGeom>
        </p:spPr>
      </p:pic>
      <p:pic>
        <p:nvPicPr>
          <p:cNvPr id="9" name="Picture 8">
            <a:extLst>
              <a:ext uri="{FF2B5EF4-FFF2-40B4-BE49-F238E27FC236}">
                <a16:creationId xmlns:a16="http://schemas.microsoft.com/office/drawing/2014/main" id="{EF367A0C-89A5-1586-3B2C-F5BEB0E3FE4A}"/>
              </a:ext>
            </a:extLst>
          </p:cNvPr>
          <p:cNvPicPr>
            <a:picLocks noChangeAspect="1"/>
          </p:cNvPicPr>
          <p:nvPr/>
        </p:nvPicPr>
        <p:blipFill>
          <a:blip r:embed="rId4"/>
          <a:stretch>
            <a:fillRect/>
          </a:stretch>
        </p:blipFill>
        <p:spPr>
          <a:xfrm>
            <a:off x="359735" y="8452"/>
            <a:ext cx="11472530" cy="816864"/>
          </a:xfrm>
          <a:prstGeom prst="rect">
            <a:avLst/>
          </a:prstGeom>
        </p:spPr>
      </p:pic>
      <p:sp>
        <p:nvSpPr>
          <p:cNvPr id="10" name="Oval 9">
            <a:extLst>
              <a:ext uri="{FF2B5EF4-FFF2-40B4-BE49-F238E27FC236}">
                <a16:creationId xmlns:a16="http://schemas.microsoft.com/office/drawing/2014/main" id="{5EB65BAE-C964-3F14-200E-90BC56627D39}"/>
              </a:ext>
            </a:extLst>
          </p:cNvPr>
          <p:cNvSpPr/>
          <p:nvPr/>
        </p:nvSpPr>
        <p:spPr>
          <a:xfrm>
            <a:off x="2082133" y="654867"/>
            <a:ext cx="2335696" cy="35780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37E8559-5F0A-784D-0D6A-AD57C2F7CC55}"/>
              </a:ext>
            </a:extLst>
          </p:cNvPr>
          <p:cNvSpPr/>
          <p:nvPr/>
        </p:nvSpPr>
        <p:spPr>
          <a:xfrm>
            <a:off x="2082133" y="2294637"/>
            <a:ext cx="2335696" cy="35780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4FA9CEC-8E0F-7D37-D5F7-449A5BAEDE95}"/>
              </a:ext>
            </a:extLst>
          </p:cNvPr>
          <p:cNvCxnSpPr>
            <a:cxnSpLocks/>
          </p:cNvCxnSpPr>
          <p:nvPr/>
        </p:nvCxnSpPr>
        <p:spPr>
          <a:xfrm>
            <a:off x="1306881" y="825316"/>
            <a:ext cx="77525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ED81D84-0ED6-F89C-AA76-BF1F0B7A52B6}"/>
              </a:ext>
            </a:extLst>
          </p:cNvPr>
          <p:cNvCxnSpPr>
            <a:cxnSpLocks/>
          </p:cNvCxnSpPr>
          <p:nvPr/>
        </p:nvCxnSpPr>
        <p:spPr>
          <a:xfrm>
            <a:off x="1306881" y="2463133"/>
            <a:ext cx="77525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826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AA566-36E9-4957-832F-47BC7AE54C6E}"/>
              </a:ext>
            </a:extLst>
          </p:cNvPr>
          <p:cNvSpPr txBox="1"/>
          <p:nvPr/>
        </p:nvSpPr>
        <p:spPr>
          <a:xfrm>
            <a:off x="9040632" y="6308207"/>
            <a:ext cx="2528515" cy="276999"/>
          </a:xfrm>
          <a:prstGeom prst="rect">
            <a:avLst/>
          </a:prstGeom>
          <a:noFill/>
        </p:spPr>
        <p:txBody>
          <a:bodyPr wrap="square">
            <a:spAutoFit/>
          </a:bodyPr>
          <a:lstStyle/>
          <a:p>
            <a:pPr>
              <a:spcBef>
                <a:spcPct val="0"/>
              </a:spcBef>
              <a:buFontTx/>
              <a:buNone/>
            </a:pPr>
            <a:r>
              <a:rPr lang="en-US" altLang="en-US" sz="1200" b="1" dirty="0">
                <a:solidFill>
                  <a:srgbClr val="B40000"/>
                </a:solidFill>
                <a:latin typeface="Calibri" panose="020F0502020204030204" pitchFamily="34" charset="0"/>
                <a:cs typeface="Calibri" panose="020F0502020204030204" pitchFamily="34" charset="0"/>
              </a:rPr>
              <a:t>www.iup.edu/pa-oshaconsultation</a:t>
            </a:r>
          </a:p>
        </p:txBody>
      </p:sp>
      <p:sp>
        <p:nvSpPr>
          <p:cNvPr id="5" name="TextBox 4">
            <a:extLst>
              <a:ext uri="{FF2B5EF4-FFF2-40B4-BE49-F238E27FC236}">
                <a16:creationId xmlns:a16="http://schemas.microsoft.com/office/drawing/2014/main" id="{D8382731-B97E-AEEA-5CBE-3C4DC459A796}"/>
              </a:ext>
            </a:extLst>
          </p:cNvPr>
          <p:cNvSpPr txBox="1"/>
          <p:nvPr/>
        </p:nvSpPr>
        <p:spPr>
          <a:xfrm>
            <a:off x="1147156" y="659477"/>
            <a:ext cx="9953106" cy="646331"/>
          </a:xfrm>
          <a:prstGeom prst="rect">
            <a:avLst/>
          </a:prstGeom>
          <a:noFill/>
        </p:spPr>
        <p:txBody>
          <a:bodyPr wrap="square">
            <a:spAutoFit/>
          </a:bodyPr>
          <a:lstStyle/>
          <a:p>
            <a:r>
              <a:rPr lang="en-US" altLang="en-US" sz="1800" b="1" dirty="0"/>
              <a:t>Please consider subscribing to our </a:t>
            </a:r>
            <a:r>
              <a:rPr lang="en-US" altLang="en-US" sz="1800" b="1" dirty="0" err="1"/>
              <a:t>youtube</a:t>
            </a:r>
            <a:r>
              <a:rPr lang="en-US" altLang="en-US" sz="1800" b="1" dirty="0"/>
              <a:t> channel to be notified of new webinars: </a:t>
            </a:r>
            <a:r>
              <a:rPr lang="en-US" altLang="en-US" sz="1800" b="1" dirty="0">
                <a:hlinkClick r:id="rId2"/>
              </a:rPr>
              <a:t>https://www.youtube.com/@paoshaconsultationpaosha2922</a:t>
            </a:r>
            <a:endParaRPr lang="en-US" altLang="en-US" sz="1800" b="1" dirty="0"/>
          </a:p>
        </p:txBody>
      </p:sp>
      <p:pic>
        <p:nvPicPr>
          <p:cNvPr id="8" name="Picture 7">
            <a:extLst>
              <a:ext uri="{FF2B5EF4-FFF2-40B4-BE49-F238E27FC236}">
                <a16:creationId xmlns:a16="http://schemas.microsoft.com/office/drawing/2014/main" id="{8D5B9781-6DB4-2513-8D11-BBB8FAC3B1B5}"/>
              </a:ext>
            </a:extLst>
          </p:cNvPr>
          <p:cNvPicPr>
            <a:picLocks noChangeAspect="1"/>
          </p:cNvPicPr>
          <p:nvPr/>
        </p:nvPicPr>
        <p:blipFill rotWithShape="1">
          <a:blip r:embed="rId3"/>
          <a:srcRect l="5076" t="11313" r="6919" b="4035"/>
          <a:stretch/>
        </p:blipFill>
        <p:spPr>
          <a:xfrm>
            <a:off x="1690254" y="1408213"/>
            <a:ext cx="7880466" cy="4899994"/>
          </a:xfrm>
          <a:prstGeom prst="rect">
            <a:avLst/>
          </a:prstGeom>
        </p:spPr>
      </p:pic>
      <p:sp>
        <p:nvSpPr>
          <p:cNvPr id="9" name="Oval 8">
            <a:extLst>
              <a:ext uri="{FF2B5EF4-FFF2-40B4-BE49-F238E27FC236}">
                <a16:creationId xmlns:a16="http://schemas.microsoft.com/office/drawing/2014/main" id="{4B6DC682-82D7-2B44-D9D1-73B0F28C2C61}"/>
              </a:ext>
            </a:extLst>
          </p:cNvPr>
          <p:cNvSpPr/>
          <p:nvPr/>
        </p:nvSpPr>
        <p:spPr>
          <a:xfrm>
            <a:off x="8353447" y="1790006"/>
            <a:ext cx="1095354" cy="659478"/>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FF9543B-D725-CAA3-AFDB-B6E3FDF25A35}"/>
              </a:ext>
            </a:extLst>
          </p:cNvPr>
          <p:cNvCxnSpPr/>
          <p:nvPr/>
        </p:nvCxnSpPr>
        <p:spPr>
          <a:xfrm flipH="1">
            <a:off x="9448801" y="982642"/>
            <a:ext cx="1302326" cy="918202"/>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423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Contact us</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656999"/>
            <a:ext cx="10515600" cy="4344785"/>
          </a:xfrm>
        </p:spPr>
        <p:txBody>
          <a:bodyPr>
            <a:normAutofit/>
          </a:bodyPr>
          <a:lstStyle/>
          <a:p>
            <a:pPr marL="0" indent="0" algn="ctr">
              <a:lnSpc>
                <a:spcPct val="110000"/>
              </a:lnSpc>
              <a:spcBef>
                <a:spcPts val="600"/>
              </a:spcBef>
              <a:spcAft>
                <a:spcPts val="600"/>
              </a:spcAft>
              <a:buNone/>
            </a:pPr>
            <a:r>
              <a:rPr lang="en-US" altLang="en-US" sz="2400" dirty="0"/>
              <a:t>Cynthia Mellen</a:t>
            </a:r>
          </a:p>
          <a:p>
            <a:pPr marL="0" indent="0" algn="ctr">
              <a:lnSpc>
                <a:spcPct val="110000"/>
              </a:lnSpc>
              <a:spcBef>
                <a:spcPts val="600"/>
              </a:spcBef>
              <a:spcAft>
                <a:spcPts val="600"/>
              </a:spcAft>
              <a:buNone/>
            </a:pPr>
            <a:r>
              <a:rPr lang="en-US" altLang="en-US" sz="2400" dirty="0">
                <a:hlinkClick r:id="rId3"/>
              </a:rPr>
              <a:t>cmellen@iup.edu</a:t>
            </a:r>
            <a:r>
              <a:rPr lang="en-US" altLang="en-US" sz="2400" dirty="0"/>
              <a:t> </a:t>
            </a:r>
          </a:p>
          <a:p>
            <a:pPr marL="0" indent="0">
              <a:buNone/>
            </a:pPr>
            <a:endParaRPr lang="en-US" altLang="en-US" sz="2400" dirty="0"/>
          </a:p>
          <a:p>
            <a:r>
              <a:rPr lang="en-US" altLang="en-US" sz="1800" dirty="0"/>
              <a:t>Pennsylvania OSHA Consultation Office</a:t>
            </a:r>
          </a:p>
          <a:p>
            <a:r>
              <a:rPr lang="en-US" altLang="en-US" sz="1800" dirty="0"/>
              <a:t>Phone: 800-382-1241</a:t>
            </a:r>
          </a:p>
          <a:p>
            <a:r>
              <a:rPr lang="en-US" altLang="en-US" sz="1800" dirty="0"/>
              <a:t>Website: </a:t>
            </a:r>
            <a:r>
              <a:rPr lang="en-US" altLang="en-US" sz="1800" dirty="0">
                <a:solidFill>
                  <a:srgbClr val="0070C0"/>
                </a:solidFill>
                <a:hlinkClick r:id="rId4">
                  <a:extLst>
                    <a:ext uri="{A12FA001-AC4F-418D-AE19-62706E023703}">
                      <ahyp:hlinkClr xmlns:ahyp="http://schemas.microsoft.com/office/drawing/2018/hyperlinkcolor" val="tx"/>
                    </a:ext>
                  </a:extLst>
                </a:hlinkClick>
              </a:rPr>
              <a:t>www.iup.edu/pa-oshaconsultation/</a:t>
            </a:r>
            <a:endParaRPr lang="en-US" altLang="en-US" sz="1800" dirty="0">
              <a:solidFill>
                <a:srgbClr val="0070C0"/>
              </a:solidFill>
            </a:endParaRPr>
          </a:p>
          <a:p>
            <a:r>
              <a:rPr lang="en-US" altLang="en-US" sz="1800" dirty="0"/>
              <a:t>Facebook: </a:t>
            </a:r>
            <a:r>
              <a:rPr lang="en-US" altLang="en-US" sz="1800" dirty="0">
                <a:solidFill>
                  <a:srgbClr val="0070C0"/>
                </a:solidFill>
                <a:hlinkClick r:id="rId5">
                  <a:extLst>
                    <a:ext uri="{A12FA001-AC4F-418D-AE19-62706E023703}">
                      <ahyp:hlinkClr xmlns:ahyp="http://schemas.microsoft.com/office/drawing/2018/hyperlinkcolor" val="tx"/>
                    </a:ext>
                  </a:extLst>
                </a:hlinkClick>
              </a:rPr>
              <a:t>https://www.facebook.com/Pennsylvania-OSHA-Consultation-Program-548810235234647/</a:t>
            </a:r>
            <a:endParaRPr lang="en-US" altLang="en-US" sz="1800" dirty="0">
              <a:solidFill>
                <a:srgbClr val="0070C0"/>
              </a:solidFill>
            </a:endParaRPr>
          </a:p>
          <a:p>
            <a:r>
              <a:rPr lang="en-US" altLang="en-US" sz="1800" dirty="0"/>
              <a:t>Twitter: </a:t>
            </a:r>
            <a:r>
              <a:rPr lang="en-US" altLang="en-US" sz="1800" dirty="0">
                <a:solidFill>
                  <a:srgbClr val="0070C0"/>
                </a:solidFill>
                <a:hlinkClick r:id="rId6">
                  <a:extLst>
                    <a:ext uri="{A12FA001-AC4F-418D-AE19-62706E023703}">
                      <ahyp:hlinkClr xmlns:ahyp="http://schemas.microsoft.com/office/drawing/2018/hyperlinkcolor" val="tx"/>
                    </a:ext>
                  </a:extLst>
                </a:hlinkClick>
              </a:rPr>
              <a:t>https://twitter.com/search?q=PA%20OSHA%20Consultation&amp;src=savs</a:t>
            </a:r>
            <a:endParaRPr lang="en-US" altLang="en-US" sz="18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1347383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Thank You</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812175"/>
            <a:ext cx="10515600" cy="4344785"/>
          </a:xfrm>
        </p:spPr>
        <p:txBody>
          <a:bodyPr>
            <a:normAutofit/>
          </a:bodyPr>
          <a:lstStyle/>
          <a:p>
            <a:pPr algn="ctr">
              <a:buFontTx/>
              <a:buNone/>
              <a:defRPr/>
            </a:pPr>
            <a:r>
              <a:rPr lang="en-US" altLang="en-US" sz="2400" b="1" dirty="0"/>
              <a:t>Upcoming Webinar:</a:t>
            </a:r>
          </a:p>
          <a:p>
            <a:pPr algn="ctr">
              <a:buFontTx/>
              <a:buNone/>
              <a:defRPr/>
            </a:pPr>
            <a:r>
              <a:rPr lang="en-US" altLang="en-US" sz="2400" dirty="0">
                <a:solidFill>
                  <a:srgbClr val="9E0000"/>
                </a:solidFill>
              </a:rPr>
              <a:t>July 12</a:t>
            </a:r>
            <a:r>
              <a:rPr lang="en-US" altLang="en-US" sz="2400" baseline="30000" dirty="0">
                <a:solidFill>
                  <a:srgbClr val="9E0000"/>
                </a:solidFill>
              </a:rPr>
              <a:t>th</a:t>
            </a:r>
            <a:r>
              <a:rPr lang="en-US" altLang="en-US" sz="2400" dirty="0">
                <a:solidFill>
                  <a:srgbClr val="9E0000"/>
                </a:solidFill>
              </a:rPr>
              <a:t> @ 10:30am</a:t>
            </a:r>
          </a:p>
          <a:p>
            <a:pPr algn="ctr">
              <a:buFontTx/>
              <a:buNone/>
              <a:defRPr/>
            </a:pPr>
            <a:endParaRPr lang="en-US" altLang="en-US" sz="2400" dirty="0"/>
          </a:p>
          <a:p>
            <a:pPr algn="ctr">
              <a:buFontTx/>
              <a:buNone/>
              <a:defRPr/>
            </a:pPr>
            <a:r>
              <a:rPr lang="en-US" altLang="en-US" sz="2400" b="1" dirty="0"/>
              <a:t>Pennsylvania OSHA Consultation Office</a:t>
            </a:r>
          </a:p>
          <a:p>
            <a:pPr algn="ctr">
              <a:buFontTx/>
              <a:buNone/>
              <a:defRPr/>
            </a:pPr>
            <a:r>
              <a:rPr lang="en-US" altLang="en-US" sz="2400" dirty="0"/>
              <a:t>Phone: 800-382-1241 or 724-357-4095</a:t>
            </a:r>
          </a:p>
          <a:p>
            <a:pPr algn="ctr">
              <a:buFontTx/>
              <a:buNone/>
              <a:defRPr/>
            </a:pPr>
            <a:r>
              <a:rPr lang="en-US" altLang="en-US" sz="2400" dirty="0"/>
              <a:t>Website</a:t>
            </a:r>
            <a:r>
              <a:rPr lang="en-US" altLang="en-US" sz="2400" b="1" dirty="0"/>
              <a:t>: </a:t>
            </a:r>
            <a:r>
              <a:rPr lang="en-US" altLang="en-US" sz="2400" dirty="0">
                <a:solidFill>
                  <a:srgbClr val="0070C0"/>
                </a:solidFill>
                <a:hlinkClick r:id="rId3">
                  <a:extLst>
                    <a:ext uri="{A12FA001-AC4F-418D-AE19-62706E023703}">
                      <ahyp:hlinkClr xmlns:ahyp="http://schemas.microsoft.com/office/drawing/2018/hyperlinkcolor" val="tx"/>
                    </a:ext>
                  </a:extLst>
                </a:hlinkClick>
              </a:rPr>
              <a:t>www.iup.edu/pa-oshaconsultation</a:t>
            </a:r>
            <a:endParaRPr lang="en-US" altLang="en-US" sz="24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4100533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D3B8-1F29-38E2-6499-0C50BC799650}"/>
              </a:ext>
            </a:extLst>
          </p:cNvPr>
          <p:cNvSpPr>
            <a:spLocks noGrp="1"/>
          </p:cNvSpPr>
          <p:nvPr>
            <p:ph type="title"/>
          </p:nvPr>
        </p:nvSpPr>
        <p:spPr/>
        <p:txBody>
          <a:bodyPr>
            <a:normAutofit fontScale="90000"/>
          </a:bodyPr>
          <a:lstStyle/>
          <a:p>
            <a:r>
              <a:rPr lang="en-US" dirty="0"/>
              <a:t>LOCKOUT/ TAGOUT: The Confusion about the Periodic Inspection 1910.147(c)(6)</a:t>
            </a:r>
            <a:br>
              <a:rPr lang="en-US" dirty="0"/>
            </a:br>
            <a:endParaRPr lang="en-US" dirty="0"/>
          </a:p>
        </p:txBody>
      </p:sp>
      <p:pic>
        <p:nvPicPr>
          <p:cNvPr id="6" name="Content Placeholder 5" descr="Graphical user interface, application, Word&#10;&#10;Description automatically generated">
            <a:extLst>
              <a:ext uri="{FF2B5EF4-FFF2-40B4-BE49-F238E27FC236}">
                <a16:creationId xmlns:a16="http://schemas.microsoft.com/office/drawing/2014/main" id="{DD82565D-12C3-DDFA-D164-5A80B367FB2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8039" y="1242392"/>
            <a:ext cx="4498823" cy="3816625"/>
          </a:xfrm>
        </p:spPr>
      </p:pic>
      <p:pic>
        <p:nvPicPr>
          <p:cNvPr id="8" name="Content Placeholder 7" descr="Text&#10;&#10;Description automatically generated">
            <a:extLst>
              <a:ext uri="{FF2B5EF4-FFF2-40B4-BE49-F238E27FC236}">
                <a16:creationId xmlns:a16="http://schemas.microsoft.com/office/drawing/2014/main" id="{922AB295-A460-5BCB-F0BE-E98C2A45065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781226">
            <a:off x="8665316" y="1342443"/>
            <a:ext cx="3054602" cy="2299797"/>
          </a:xfrm>
        </p:spPr>
      </p:pic>
      <p:pic>
        <p:nvPicPr>
          <p:cNvPr id="13" name="Picture 12">
            <a:extLst>
              <a:ext uri="{FF2B5EF4-FFF2-40B4-BE49-F238E27FC236}">
                <a16:creationId xmlns:a16="http://schemas.microsoft.com/office/drawing/2014/main" id="{3C9A5313-D4C2-0F21-DF05-805E5530D2CC}"/>
              </a:ext>
            </a:extLst>
          </p:cNvPr>
          <p:cNvPicPr>
            <a:picLocks noChangeAspect="1"/>
          </p:cNvPicPr>
          <p:nvPr/>
        </p:nvPicPr>
        <p:blipFill>
          <a:blip r:embed="rId5"/>
          <a:stretch>
            <a:fillRect/>
          </a:stretch>
        </p:blipFill>
        <p:spPr>
          <a:xfrm rot="20554938">
            <a:off x="2509692" y="2562428"/>
            <a:ext cx="3336790" cy="3761381"/>
          </a:xfrm>
          <a:prstGeom prst="rect">
            <a:avLst/>
          </a:prstGeom>
        </p:spPr>
      </p:pic>
      <p:pic>
        <p:nvPicPr>
          <p:cNvPr id="16" name="Picture 15">
            <a:extLst>
              <a:ext uri="{FF2B5EF4-FFF2-40B4-BE49-F238E27FC236}">
                <a16:creationId xmlns:a16="http://schemas.microsoft.com/office/drawing/2014/main" id="{42FD8E0B-7BA4-B004-5A95-925E52F11F53}"/>
              </a:ext>
            </a:extLst>
          </p:cNvPr>
          <p:cNvPicPr>
            <a:picLocks noChangeAspect="1"/>
          </p:cNvPicPr>
          <p:nvPr/>
        </p:nvPicPr>
        <p:blipFill>
          <a:blip r:embed="rId6"/>
          <a:stretch>
            <a:fillRect/>
          </a:stretch>
        </p:blipFill>
        <p:spPr>
          <a:xfrm>
            <a:off x="5088168" y="1797753"/>
            <a:ext cx="3645962" cy="4225359"/>
          </a:xfrm>
          <a:prstGeom prst="rect">
            <a:avLst/>
          </a:prstGeom>
        </p:spPr>
      </p:pic>
      <p:pic>
        <p:nvPicPr>
          <p:cNvPr id="17" name="Picture 16">
            <a:extLst>
              <a:ext uri="{FF2B5EF4-FFF2-40B4-BE49-F238E27FC236}">
                <a16:creationId xmlns:a16="http://schemas.microsoft.com/office/drawing/2014/main" id="{9D349D1F-EACD-C78E-7B5E-595525EA9426}"/>
              </a:ext>
            </a:extLst>
          </p:cNvPr>
          <p:cNvPicPr>
            <a:picLocks noChangeAspect="1"/>
          </p:cNvPicPr>
          <p:nvPr/>
        </p:nvPicPr>
        <p:blipFill>
          <a:blip r:embed="rId7"/>
          <a:stretch>
            <a:fillRect/>
          </a:stretch>
        </p:blipFill>
        <p:spPr>
          <a:xfrm>
            <a:off x="6165410" y="1414522"/>
            <a:ext cx="4560203" cy="5084505"/>
          </a:xfrm>
          <a:prstGeom prst="rect">
            <a:avLst/>
          </a:prstGeom>
        </p:spPr>
      </p:pic>
    </p:spTree>
    <p:extLst>
      <p:ext uri="{BB962C8B-B14F-4D97-AF65-F5344CB8AC3E}">
        <p14:creationId xmlns:p14="http://schemas.microsoft.com/office/powerpoint/2010/main" val="45483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B8A0-5C10-8166-58C1-E1D5776B1746}"/>
              </a:ext>
            </a:extLst>
          </p:cNvPr>
          <p:cNvSpPr>
            <a:spLocks noGrp="1"/>
          </p:cNvSpPr>
          <p:nvPr>
            <p:ph type="title"/>
          </p:nvPr>
        </p:nvSpPr>
        <p:spPr/>
        <p:txBody>
          <a:bodyPr/>
          <a:lstStyle/>
          <a:p>
            <a:r>
              <a:rPr lang="en-US" dirty="0"/>
              <a:t>The Periodic Inspection: References</a:t>
            </a:r>
          </a:p>
        </p:txBody>
      </p:sp>
      <p:pic>
        <p:nvPicPr>
          <p:cNvPr id="8" name="Content Placeholder 7" descr="A white and black sign&#10;&#10;Description automatically generated with low confidence">
            <a:extLst>
              <a:ext uri="{FF2B5EF4-FFF2-40B4-BE49-F238E27FC236}">
                <a16:creationId xmlns:a16="http://schemas.microsoft.com/office/drawing/2014/main" id="{99CB9817-BB12-D03E-28BE-E36B78CBC69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92912" y="1775889"/>
            <a:ext cx="5181600" cy="2120534"/>
          </a:xfrm>
        </p:spPr>
      </p:pic>
      <p:pic>
        <p:nvPicPr>
          <p:cNvPr id="14" name="Content Placeholder 13" descr="Graphical user interface, text, application, email&#10;&#10;Description automatically generated">
            <a:extLst>
              <a:ext uri="{FF2B5EF4-FFF2-40B4-BE49-F238E27FC236}">
                <a16:creationId xmlns:a16="http://schemas.microsoft.com/office/drawing/2014/main" id="{644CCAEB-C98E-3B81-B8D4-102889A308B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71059" y="2185930"/>
            <a:ext cx="4588566" cy="3143986"/>
          </a:xfrm>
        </p:spPr>
      </p:pic>
      <p:pic>
        <p:nvPicPr>
          <p:cNvPr id="4" name="Picture 3" descr="A picture containing text&#10;&#10;Description automatically generated">
            <a:extLst>
              <a:ext uri="{FF2B5EF4-FFF2-40B4-BE49-F238E27FC236}">
                <a16:creationId xmlns:a16="http://schemas.microsoft.com/office/drawing/2014/main" id="{24A57B05-0E44-8FB0-31DF-933BF1D7D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4036" y="4810422"/>
            <a:ext cx="5423393" cy="844473"/>
          </a:xfrm>
          <a:prstGeom prst="rect">
            <a:avLst/>
          </a:prstGeom>
        </p:spPr>
      </p:pic>
      <p:sp>
        <p:nvSpPr>
          <p:cNvPr id="5" name="TextBox 4">
            <a:extLst>
              <a:ext uri="{FF2B5EF4-FFF2-40B4-BE49-F238E27FC236}">
                <a16:creationId xmlns:a16="http://schemas.microsoft.com/office/drawing/2014/main" id="{A5AC13E1-7CAF-95CC-D950-B5E8B66F02A0}"/>
              </a:ext>
            </a:extLst>
          </p:cNvPr>
          <p:cNvSpPr txBox="1"/>
          <p:nvPr/>
        </p:nvSpPr>
        <p:spPr>
          <a:xfrm>
            <a:off x="5687842" y="5732823"/>
            <a:ext cx="4622291" cy="369332"/>
          </a:xfrm>
          <a:prstGeom prst="rect">
            <a:avLst/>
          </a:prstGeom>
          <a:noFill/>
        </p:spPr>
        <p:txBody>
          <a:bodyPr wrap="none" rtlCol="0">
            <a:spAutoFit/>
          </a:bodyPr>
          <a:lstStyle/>
          <a:p>
            <a:r>
              <a:rPr lang="en-US" dirty="0">
                <a:solidFill>
                  <a:srgbClr val="0070C0"/>
                </a:solidFill>
              </a:rPr>
              <a:t>https://www.osha.gov/etools/lockout-tagout</a:t>
            </a:r>
          </a:p>
        </p:txBody>
      </p:sp>
      <p:sp>
        <p:nvSpPr>
          <p:cNvPr id="7" name="TextBox 6">
            <a:extLst>
              <a:ext uri="{FF2B5EF4-FFF2-40B4-BE49-F238E27FC236}">
                <a16:creationId xmlns:a16="http://schemas.microsoft.com/office/drawing/2014/main" id="{4B52F10F-B7A8-05FC-BEFB-13D9280E4663}"/>
              </a:ext>
            </a:extLst>
          </p:cNvPr>
          <p:cNvSpPr txBox="1"/>
          <p:nvPr/>
        </p:nvSpPr>
        <p:spPr>
          <a:xfrm>
            <a:off x="6200121" y="3757923"/>
            <a:ext cx="5767181" cy="276999"/>
          </a:xfrm>
          <a:prstGeom prst="rect">
            <a:avLst/>
          </a:prstGeom>
          <a:noFill/>
        </p:spPr>
        <p:txBody>
          <a:bodyPr wrap="square">
            <a:spAutoFit/>
          </a:bodyPr>
          <a:lstStyle/>
          <a:p>
            <a:r>
              <a:rPr lang="en-US" sz="1200" dirty="0">
                <a:solidFill>
                  <a:srgbClr val="0070C0"/>
                </a:solidFill>
              </a:rPr>
              <a:t>https://www.osha.gov/sites/default/files/enforcement/directives/CPL_02-00-147.pdf</a:t>
            </a:r>
          </a:p>
        </p:txBody>
      </p:sp>
      <p:sp>
        <p:nvSpPr>
          <p:cNvPr id="9" name="TextBox 8">
            <a:extLst>
              <a:ext uri="{FF2B5EF4-FFF2-40B4-BE49-F238E27FC236}">
                <a16:creationId xmlns:a16="http://schemas.microsoft.com/office/drawing/2014/main" id="{D27C71DE-763B-A7E8-676E-BF020CA9F370}"/>
              </a:ext>
            </a:extLst>
          </p:cNvPr>
          <p:cNvSpPr txBox="1"/>
          <p:nvPr/>
        </p:nvSpPr>
        <p:spPr>
          <a:xfrm>
            <a:off x="235039" y="1908931"/>
            <a:ext cx="5198539" cy="276999"/>
          </a:xfrm>
          <a:prstGeom prst="rect">
            <a:avLst/>
          </a:prstGeom>
          <a:noFill/>
        </p:spPr>
        <p:txBody>
          <a:bodyPr wrap="none" rtlCol="0">
            <a:spAutoFit/>
          </a:bodyPr>
          <a:lstStyle/>
          <a:p>
            <a:r>
              <a:rPr lang="en-US" sz="1200" dirty="0">
                <a:solidFill>
                  <a:srgbClr val="0070C0"/>
                </a:solidFill>
              </a:rPr>
              <a:t>https://www.osha.gov/laws-regs/regulations/standardnumber/1910/1910.147</a:t>
            </a:r>
          </a:p>
        </p:txBody>
      </p:sp>
    </p:spTree>
    <p:extLst>
      <p:ext uri="{BB962C8B-B14F-4D97-AF65-F5344CB8AC3E}">
        <p14:creationId xmlns:p14="http://schemas.microsoft.com/office/powerpoint/2010/main" val="2144322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299B43E-122D-ED40-F5E8-C4AB355D4B43}"/>
              </a:ext>
            </a:extLst>
          </p:cNvPr>
          <p:cNvSpPr>
            <a:spLocks noGrp="1"/>
          </p:cNvSpPr>
          <p:nvPr>
            <p:ph type="title"/>
          </p:nvPr>
        </p:nvSpPr>
        <p:spPr>
          <a:xfrm>
            <a:off x="839788" y="365127"/>
            <a:ext cx="10515600" cy="1325563"/>
          </a:xfrm>
        </p:spPr>
        <p:txBody>
          <a:bodyPr anchor="ctr">
            <a:normAutofit/>
          </a:bodyPr>
          <a:lstStyle/>
          <a:p>
            <a:pPr algn="ctr"/>
            <a:r>
              <a:rPr lang="en-US" dirty="0"/>
              <a:t>The LOTO Periodic Inspection: </a:t>
            </a:r>
            <a:br>
              <a:rPr lang="en-US" dirty="0"/>
            </a:br>
            <a:r>
              <a:rPr lang="en-US" dirty="0"/>
              <a:t>THE WHAT?</a:t>
            </a:r>
          </a:p>
        </p:txBody>
      </p:sp>
      <p:sp>
        <p:nvSpPr>
          <p:cNvPr id="4" name="Content Placeholder 3">
            <a:extLst>
              <a:ext uri="{FF2B5EF4-FFF2-40B4-BE49-F238E27FC236}">
                <a16:creationId xmlns:a16="http://schemas.microsoft.com/office/drawing/2014/main" id="{E553861B-6142-658D-CA9D-49CCA95005F2}"/>
              </a:ext>
            </a:extLst>
          </p:cNvPr>
          <p:cNvSpPr>
            <a:spLocks noGrp="1"/>
          </p:cNvSpPr>
          <p:nvPr>
            <p:ph sz="half" idx="2"/>
          </p:nvPr>
        </p:nvSpPr>
        <p:spPr>
          <a:xfrm>
            <a:off x="673342" y="2643808"/>
            <a:ext cx="10682046" cy="3379306"/>
          </a:xfrm>
        </p:spPr>
        <p:txBody>
          <a:bodyPr>
            <a:normAutofit/>
          </a:bodyPr>
          <a:lstStyle/>
          <a:p>
            <a:pPr marL="457200" marR="0">
              <a:lnSpc>
                <a:spcPct val="107000"/>
              </a:lnSpc>
              <a:spcBef>
                <a:spcPts val="0"/>
              </a:spcBef>
              <a:spcAft>
                <a:spcPts val="800"/>
              </a:spcAft>
            </a:pPr>
            <a:r>
              <a:rPr lang="en-US" dirty="0"/>
              <a:t>Required annually</a:t>
            </a:r>
          </a:p>
          <a:p>
            <a:pPr marL="457200" marR="0">
              <a:lnSpc>
                <a:spcPct val="107000"/>
              </a:lnSpc>
              <a:spcBef>
                <a:spcPts val="0"/>
              </a:spcBef>
              <a:spcAft>
                <a:spcPts val="800"/>
              </a:spcAft>
            </a:pPr>
            <a:r>
              <a:rPr lang="en-US" dirty="0"/>
              <a:t>Conducted by </a:t>
            </a:r>
            <a:r>
              <a:rPr lang="en-US" sz="3000" dirty="0"/>
              <a:t>authorized</a:t>
            </a:r>
            <a:r>
              <a:rPr lang="en-US" dirty="0"/>
              <a:t> employee </a:t>
            </a:r>
          </a:p>
          <a:p>
            <a:pPr marL="914389" lvl="1">
              <a:lnSpc>
                <a:spcPct val="107000"/>
              </a:lnSpc>
              <a:spcBef>
                <a:spcPts val="0"/>
              </a:spcBef>
              <a:spcAft>
                <a:spcPts val="800"/>
              </a:spcAft>
            </a:pPr>
            <a:r>
              <a:rPr lang="en-US" sz="2800" dirty="0"/>
              <a:t>other than the employee that utilizes that LOTO procedure</a:t>
            </a:r>
          </a:p>
          <a:p>
            <a:pPr marL="457200">
              <a:lnSpc>
                <a:spcPct val="107000"/>
              </a:lnSpc>
              <a:spcBef>
                <a:spcPts val="0"/>
              </a:spcBef>
              <a:spcAft>
                <a:spcPts val="800"/>
              </a:spcAft>
            </a:pPr>
            <a:r>
              <a:rPr lang="en-US" dirty="0"/>
              <a:t>Review the employee’s responsibility under the LOTO procedure being inspected</a:t>
            </a:r>
          </a:p>
          <a:p>
            <a:pPr marL="457200" marR="0">
              <a:lnSpc>
                <a:spcPct val="107000"/>
              </a:lnSpc>
              <a:spcBef>
                <a:spcPts val="0"/>
              </a:spcBef>
              <a:spcAft>
                <a:spcPts val="800"/>
              </a:spcAft>
            </a:pPr>
            <a:r>
              <a:rPr lang="en-US" dirty="0"/>
              <a:t>Certify (document) the inspection</a:t>
            </a:r>
          </a:p>
          <a:p>
            <a:pPr>
              <a:lnSpc>
                <a:spcPct val="90000"/>
              </a:lnSpc>
            </a:pPr>
            <a:endParaRPr lang="en-US" sz="1500" dirty="0"/>
          </a:p>
        </p:txBody>
      </p:sp>
      <p:sp>
        <p:nvSpPr>
          <p:cNvPr id="18" name="Text Placeholder 17">
            <a:extLst>
              <a:ext uri="{FF2B5EF4-FFF2-40B4-BE49-F238E27FC236}">
                <a16:creationId xmlns:a16="http://schemas.microsoft.com/office/drawing/2014/main" id="{B5D55F8A-DF84-DEF2-4057-8CC660EAD359}"/>
              </a:ext>
            </a:extLst>
          </p:cNvPr>
          <p:cNvSpPr>
            <a:spLocks noGrp="1"/>
          </p:cNvSpPr>
          <p:nvPr>
            <p:ph type="body" idx="1"/>
          </p:nvPr>
        </p:nvSpPr>
        <p:spPr>
          <a:xfrm>
            <a:off x="673342" y="1834599"/>
            <a:ext cx="10845316" cy="566945"/>
          </a:xfrm>
        </p:spPr>
        <p:txBody>
          <a:bodyPr>
            <a:noAutofit/>
          </a:bodyPr>
          <a:lstStyle/>
          <a:p>
            <a:r>
              <a:rPr lang="en-US" dirty="0">
                <a:latin typeface="+mn-lt"/>
              </a:rPr>
              <a:t>Ensures procedure and requirements of standard are being met</a:t>
            </a:r>
          </a:p>
        </p:txBody>
      </p:sp>
    </p:spTree>
    <p:extLst>
      <p:ext uri="{BB962C8B-B14F-4D97-AF65-F5344CB8AC3E}">
        <p14:creationId xmlns:p14="http://schemas.microsoft.com/office/powerpoint/2010/main" val="1441144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299B43E-122D-ED40-F5E8-C4AB355D4B43}"/>
              </a:ext>
            </a:extLst>
          </p:cNvPr>
          <p:cNvSpPr>
            <a:spLocks noGrp="1"/>
          </p:cNvSpPr>
          <p:nvPr>
            <p:ph type="title"/>
          </p:nvPr>
        </p:nvSpPr>
        <p:spPr>
          <a:xfrm>
            <a:off x="756565" y="518253"/>
            <a:ext cx="10515600" cy="1598364"/>
          </a:xfrm>
        </p:spPr>
        <p:txBody>
          <a:bodyPr anchor="ctr">
            <a:normAutofit/>
          </a:bodyPr>
          <a:lstStyle/>
          <a:p>
            <a:pPr algn="ctr"/>
            <a:r>
              <a:rPr lang="en-US" sz="4000" dirty="0"/>
              <a:t>The LOTO Periodic Inspection: Breakdown</a:t>
            </a:r>
            <a:br>
              <a:rPr lang="en-US" sz="4000" dirty="0"/>
            </a:br>
            <a:r>
              <a:rPr lang="en-US" sz="4000" dirty="0"/>
              <a:t>THE </a:t>
            </a:r>
            <a:r>
              <a:rPr lang="en-US" sz="5900" dirty="0"/>
              <a:t>WHAT?</a:t>
            </a:r>
          </a:p>
        </p:txBody>
      </p:sp>
      <p:sp>
        <p:nvSpPr>
          <p:cNvPr id="4" name="Content Placeholder 3">
            <a:extLst>
              <a:ext uri="{FF2B5EF4-FFF2-40B4-BE49-F238E27FC236}">
                <a16:creationId xmlns:a16="http://schemas.microsoft.com/office/drawing/2014/main" id="{E553861B-6142-658D-CA9D-49CCA95005F2}"/>
              </a:ext>
            </a:extLst>
          </p:cNvPr>
          <p:cNvSpPr>
            <a:spLocks noGrp="1"/>
          </p:cNvSpPr>
          <p:nvPr>
            <p:ph sz="half" idx="2"/>
          </p:nvPr>
        </p:nvSpPr>
        <p:spPr>
          <a:xfrm>
            <a:off x="673342" y="2977980"/>
            <a:ext cx="10682046" cy="2256184"/>
          </a:xfrm>
        </p:spPr>
        <p:txBody>
          <a:bodyPr>
            <a:normAutofit/>
          </a:bodyPr>
          <a:lstStyle/>
          <a:p>
            <a:pPr marL="742956" marR="0" indent="-514350">
              <a:lnSpc>
                <a:spcPct val="107000"/>
              </a:lnSpc>
              <a:spcBef>
                <a:spcPts val="0"/>
              </a:spcBef>
              <a:spcAft>
                <a:spcPts val="800"/>
              </a:spcAft>
              <a:buFont typeface="+mj-lt"/>
              <a:buAutoNum type="arabicPeriod"/>
            </a:pPr>
            <a:r>
              <a:rPr lang="en-US" dirty="0"/>
              <a:t>an </a:t>
            </a:r>
            <a:r>
              <a:rPr lang="en-US" u="sng" dirty="0"/>
              <a:t>inspection</a:t>
            </a:r>
            <a:r>
              <a:rPr lang="en-US" dirty="0"/>
              <a:t> of </a:t>
            </a:r>
            <a:r>
              <a:rPr lang="en-US" dirty="0">
                <a:solidFill>
                  <a:srgbClr val="9E1B32"/>
                </a:solidFill>
              </a:rPr>
              <a:t>EACH energy control procedure </a:t>
            </a:r>
            <a:r>
              <a:rPr lang="en-US" dirty="0"/>
              <a:t>required by 1910.147(c)(4) –</a:t>
            </a:r>
            <a:r>
              <a:rPr lang="en-US" sz="2400" dirty="0"/>
              <a:t>Energy control procedures</a:t>
            </a:r>
          </a:p>
          <a:p>
            <a:pPr marL="742956" marR="0" indent="-514350">
              <a:lnSpc>
                <a:spcPct val="107000"/>
              </a:lnSpc>
              <a:spcBef>
                <a:spcPts val="0"/>
              </a:spcBef>
              <a:spcAft>
                <a:spcPts val="800"/>
              </a:spcAft>
              <a:buFont typeface="+mj-lt"/>
              <a:buAutoNum type="arabicPeriod"/>
            </a:pPr>
            <a:r>
              <a:rPr lang="en-US" dirty="0"/>
              <a:t>a </a:t>
            </a:r>
            <a:r>
              <a:rPr lang="en-US" u="sng" dirty="0"/>
              <a:t>review</a:t>
            </a:r>
            <a:r>
              <a:rPr lang="en-US" dirty="0"/>
              <a:t> of each employee’s responsibilities under the energy control procedure being inspected.</a:t>
            </a:r>
          </a:p>
        </p:txBody>
      </p:sp>
      <p:sp>
        <p:nvSpPr>
          <p:cNvPr id="18" name="Text Placeholder 17">
            <a:extLst>
              <a:ext uri="{FF2B5EF4-FFF2-40B4-BE49-F238E27FC236}">
                <a16:creationId xmlns:a16="http://schemas.microsoft.com/office/drawing/2014/main" id="{B5D55F8A-DF84-DEF2-4057-8CC660EAD359}"/>
              </a:ext>
            </a:extLst>
          </p:cNvPr>
          <p:cNvSpPr>
            <a:spLocks noGrp="1"/>
          </p:cNvSpPr>
          <p:nvPr>
            <p:ph type="body" idx="1"/>
          </p:nvPr>
        </p:nvSpPr>
        <p:spPr>
          <a:xfrm>
            <a:off x="510072" y="2205863"/>
            <a:ext cx="10845316" cy="566945"/>
          </a:xfrm>
        </p:spPr>
        <p:txBody>
          <a:bodyPr>
            <a:noAutofit/>
          </a:bodyPr>
          <a:lstStyle/>
          <a:p>
            <a:r>
              <a:rPr lang="en-US" sz="3000" dirty="0">
                <a:latin typeface="+mn-lt"/>
              </a:rPr>
              <a:t>Must contain at least TWO components:</a:t>
            </a:r>
          </a:p>
        </p:txBody>
      </p:sp>
      <p:sp>
        <p:nvSpPr>
          <p:cNvPr id="3" name="TextBox 2">
            <a:extLst>
              <a:ext uri="{FF2B5EF4-FFF2-40B4-BE49-F238E27FC236}">
                <a16:creationId xmlns:a16="http://schemas.microsoft.com/office/drawing/2014/main" id="{D98DD1CB-0183-69F6-B406-E32EEF666C6F}"/>
              </a:ext>
            </a:extLst>
          </p:cNvPr>
          <p:cNvSpPr txBox="1"/>
          <p:nvPr/>
        </p:nvSpPr>
        <p:spPr>
          <a:xfrm>
            <a:off x="2128344" y="5234164"/>
            <a:ext cx="9680027" cy="1048749"/>
          </a:xfrm>
          <a:prstGeom prst="rect">
            <a:avLst/>
          </a:prstGeom>
          <a:noFill/>
        </p:spPr>
        <p:txBody>
          <a:bodyPr wrap="square">
            <a:spAutoFit/>
          </a:bodyPr>
          <a:lstStyle/>
          <a:p>
            <a:pPr marL="5715" marR="0" indent="0">
              <a:lnSpc>
                <a:spcPct val="105000"/>
              </a:lnSpc>
              <a:spcBef>
                <a:spcPts val="0"/>
              </a:spcBef>
              <a:spcAft>
                <a:spcPts val="20"/>
              </a:spcAft>
            </a:pPr>
            <a:r>
              <a:rPr lang="en-US" sz="2000" dirty="0">
                <a:solidFill>
                  <a:srgbClr val="000000"/>
                </a:solidFill>
                <a:effectLst/>
                <a:ea typeface="Times New Roman" panose="02020603050405020304" pitchFamily="18" charset="0"/>
              </a:rPr>
              <a:t>Energy control procedures that are not required to be documented, per the §1910.147(c)(4)(</a:t>
            </a:r>
            <a:r>
              <a:rPr lang="en-US" sz="2000" dirty="0" err="1">
                <a:solidFill>
                  <a:srgbClr val="000000"/>
                </a:solidFill>
                <a:effectLst/>
                <a:ea typeface="Times New Roman" panose="02020603050405020304" pitchFamily="18" charset="0"/>
              </a:rPr>
              <a:t>i</a:t>
            </a:r>
            <a:r>
              <a:rPr lang="en-US" sz="2000" dirty="0">
                <a:solidFill>
                  <a:srgbClr val="000000"/>
                </a:solidFill>
                <a:effectLst/>
                <a:ea typeface="Times New Roman" panose="02020603050405020304" pitchFamily="18" charset="0"/>
              </a:rPr>
              <a:t>) documentation exception, still need to be inspected and reviewed to ensure that they are adequate and being properly utilized</a:t>
            </a:r>
            <a:r>
              <a:rPr lang="en-US" sz="1800" dirty="0">
                <a:solidFill>
                  <a:srgbClr val="000000"/>
                </a:solidFill>
                <a:effectLst/>
                <a:ea typeface="Times New Roman" panose="02020603050405020304" pitchFamily="18" charset="0"/>
              </a:rPr>
              <a:t>. </a:t>
            </a:r>
          </a:p>
        </p:txBody>
      </p:sp>
      <p:pic>
        <p:nvPicPr>
          <p:cNvPr id="5" name="Graphic 4" descr="Arrow: Slight curve with solid fill">
            <a:extLst>
              <a:ext uri="{FF2B5EF4-FFF2-40B4-BE49-F238E27FC236}">
                <a16:creationId xmlns:a16="http://schemas.microsoft.com/office/drawing/2014/main" id="{D738D7A0-49F3-6D36-062D-322B7C4C0F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3944" y="5028992"/>
            <a:ext cx="914400" cy="914400"/>
          </a:xfrm>
          <a:prstGeom prst="rect">
            <a:avLst/>
          </a:prstGeom>
        </p:spPr>
      </p:pic>
    </p:spTree>
    <p:extLst>
      <p:ext uri="{BB962C8B-B14F-4D97-AF65-F5344CB8AC3E}">
        <p14:creationId xmlns:p14="http://schemas.microsoft.com/office/powerpoint/2010/main" val="2075290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5B68E-0AD4-AE12-A342-9CFDEDC3E563}"/>
              </a:ext>
            </a:extLst>
          </p:cNvPr>
          <p:cNvSpPr>
            <a:spLocks noGrp="1"/>
          </p:cNvSpPr>
          <p:nvPr>
            <p:ph type="title"/>
          </p:nvPr>
        </p:nvSpPr>
        <p:spPr/>
        <p:txBody>
          <a:bodyPr/>
          <a:lstStyle/>
          <a:p>
            <a:pPr algn="ctr"/>
            <a:r>
              <a:rPr lang="en-US" dirty="0"/>
              <a:t>The LOTO Periodic Inspection: </a:t>
            </a:r>
            <a:br>
              <a:rPr lang="en-US" dirty="0"/>
            </a:br>
            <a:r>
              <a:rPr lang="en-US" sz="4000" dirty="0"/>
              <a:t>What it is NOT:</a:t>
            </a:r>
          </a:p>
        </p:txBody>
      </p:sp>
      <p:sp>
        <p:nvSpPr>
          <p:cNvPr id="6" name="TextBox 5">
            <a:extLst>
              <a:ext uri="{FF2B5EF4-FFF2-40B4-BE49-F238E27FC236}">
                <a16:creationId xmlns:a16="http://schemas.microsoft.com/office/drawing/2014/main" id="{F74FE34E-4D5C-BCC8-61CC-78CC8F79F38F}"/>
              </a:ext>
            </a:extLst>
          </p:cNvPr>
          <p:cNvSpPr txBox="1"/>
          <p:nvPr/>
        </p:nvSpPr>
        <p:spPr>
          <a:xfrm>
            <a:off x="308114" y="2314564"/>
            <a:ext cx="5787886" cy="2006383"/>
          </a:xfrm>
          <a:prstGeom prst="rect">
            <a:avLst/>
          </a:prstGeom>
          <a:noFill/>
        </p:spPr>
        <p:txBody>
          <a:bodyPr wrap="square">
            <a:spAutoFit/>
          </a:bodyPr>
          <a:lstStyle/>
          <a:p>
            <a:pPr marL="285756" indent="-228594" defTabSz="914377">
              <a:lnSpc>
                <a:spcPct val="107000"/>
              </a:lnSpc>
              <a:spcAft>
                <a:spcPts val="800"/>
              </a:spcAft>
              <a:buFont typeface="Arial" panose="020B0604020202020204" pitchFamily="34" charset="0"/>
              <a:buChar char="•"/>
            </a:pPr>
            <a:r>
              <a:rPr lang="en-US" sz="2800" dirty="0"/>
              <a:t>The Periodic Inspection is </a:t>
            </a:r>
            <a:r>
              <a:rPr lang="en-US" sz="2800" u="sng" dirty="0"/>
              <a:t>MORE than</a:t>
            </a:r>
            <a:r>
              <a:rPr lang="en-US" sz="2800" dirty="0"/>
              <a:t> an Annual Review of the LOTO Program</a:t>
            </a:r>
          </a:p>
          <a:p>
            <a:pPr marL="285756" indent="-228594" defTabSz="914377">
              <a:lnSpc>
                <a:spcPct val="107000"/>
              </a:lnSpc>
              <a:spcAft>
                <a:spcPts val="800"/>
              </a:spcAft>
              <a:buFont typeface="Arial" panose="020B0604020202020204" pitchFamily="34" charset="0"/>
              <a:buChar char="•"/>
            </a:pPr>
            <a:endParaRPr lang="en-US" sz="2800" dirty="0">
              <a:latin typeface="+mj-lt"/>
            </a:endParaRPr>
          </a:p>
        </p:txBody>
      </p:sp>
      <p:pic>
        <p:nvPicPr>
          <p:cNvPr id="10" name="Picture 9" descr="Diagram&#10;&#10;Description automatically generated">
            <a:extLst>
              <a:ext uri="{FF2B5EF4-FFF2-40B4-BE49-F238E27FC236}">
                <a16:creationId xmlns:a16="http://schemas.microsoft.com/office/drawing/2014/main" id="{2F9AC7A4-7A88-57AA-F2EB-922B7D1D4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526" y="3962059"/>
            <a:ext cx="2505075" cy="1828800"/>
          </a:xfrm>
          <a:prstGeom prst="rect">
            <a:avLst/>
          </a:prstGeom>
        </p:spPr>
      </p:pic>
      <p:sp>
        <p:nvSpPr>
          <p:cNvPr id="17" name="TextBox 16">
            <a:extLst>
              <a:ext uri="{FF2B5EF4-FFF2-40B4-BE49-F238E27FC236}">
                <a16:creationId xmlns:a16="http://schemas.microsoft.com/office/drawing/2014/main" id="{DC0755A8-767D-2769-1570-2A2F3195D5E6}"/>
              </a:ext>
            </a:extLst>
          </p:cNvPr>
          <p:cNvSpPr txBox="1"/>
          <p:nvPr/>
        </p:nvSpPr>
        <p:spPr>
          <a:xfrm>
            <a:off x="397566" y="4527377"/>
            <a:ext cx="6097656" cy="993926"/>
          </a:xfrm>
          <a:prstGeom prst="rect">
            <a:avLst/>
          </a:prstGeom>
          <a:noFill/>
        </p:spPr>
        <p:txBody>
          <a:bodyPr wrap="square">
            <a:spAutoFit/>
          </a:bodyPr>
          <a:lstStyle/>
          <a:p>
            <a:pPr marL="285756" indent="-228594" defTabSz="914377">
              <a:lnSpc>
                <a:spcPct val="107000"/>
              </a:lnSpc>
              <a:spcAft>
                <a:spcPts val="800"/>
              </a:spcAft>
              <a:buFont typeface="Arial" panose="020B0604020202020204" pitchFamily="34" charset="0"/>
              <a:buChar char="•"/>
            </a:pPr>
            <a:r>
              <a:rPr lang="en-US" sz="2800" dirty="0"/>
              <a:t>The purpose is </a:t>
            </a:r>
            <a:r>
              <a:rPr lang="en-US" sz="2800" b="1" u="sng" dirty="0">
                <a:solidFill>
                  <a:srgbClr val="9E1B32"/>
                </a:solidFill>
              </a:rPr>
              <a:t>NOT</a:t>
            </a:r>
            <a:r>
              <a:rPr lang="en-US" sz="2800" b="1" dirty="0">
                <a:solidFill>
                  <a:srgbClr val="9E1B32"/>
                </a:solidFill>
              </a:rPr>
              <a:t> Re-training </a:t>
            </a:r>
            <a:r>
              <a:rPr lang="en-US" sz="2800" dirty="0"/>
              <a:t>on the LOTO program</a:t>
            </a:r>
          </a:p>
        </p:txBody>
      </p:sp>
      <p:pic>
        <p:nvPicPr>
          <p:cNvPr id="19" name="Picture 18" descr="A picture containing text&#10;&#10;Description automatically generated">
            <a:extLst>
              <a:ext uri="{FF2B5EF4-FFF2-40B4-BE49-F238E27FC236}">
                <a16:creationId xmlns:a16="http://schemas.microsoft.com/office/drawing/2014/main" id="{8CF2ACFB-D90D-FDF2-5867-664B6AA6B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8225" y="3212107"/>
            <a:ext cx="2695575" cy="971550"/>
          </a:xfrm>
          <a:prstGeom prst="rect">
            <a:avLst/>
          </a:prstGeom>
        </p:spPr>
      </p:pic>
      <p:pic>
        <p:nvPicPr>
          <p:cNvPr id="20" name="Picture 19">
            <a:extLst>
              <a:ext uri="{FF2B5EF4-FFF2-40B4-BE49-F238E27FC236}">
                <a16:creationId xmlns:a16="http://schemas.microsoft.com/office/drawing/2014/main" id="{A4D12C91-B76F-3D66-AC88-DAA79F08F2BA}"/>
              </a:ext>
            </a:extLst>
          </p:cNvPr>
          <p:cNvPicPr>
            <a:picLocks noChangeAspect="1"/>
          </p:cNvPicPr>
          <p:nvPr/>
        </p:nvPicPr>
        <p:blipFill>
          <a:blip r:embed="rId5"/>
          <a:stretch>
            <a:fillRect/>
          </a:stretch>
        </p:blipFill>
        <p:spPr>
          <a:xfrm>
            <a:off x="7793014" y="1690690"/>
            <a:ext cx="2505673" cy="1664352"/>
          </a:xfrm>
          <a:prstGeom prst="rect">
            <a:avLst/>
          </a:prstGeom>
        </p:spPr>
      </p:pic>
      <p:sp>
        <p:nvSpPr>
          <p:cNvPr id="21" name="&quot;Not Allowed&quot; Symbol 20">
            <a:extLst>
              <a:ext uri="{FF2B5EF4-FFF2-40B4-BE49-F238E27FC236}">
                <a16:creationId xmlns:a16="http://schemas.microsoft.com/office/drawing/2014/main" id="{234229EB-3627-8149-202F-D75C9183AA2A}"/>
              </a:ext>
            </a:extLst>
          </p:cNvPr>
          <p:cNvSpPr/>
          <p:nvPr/>
        </p:nvSpPr>
        <p:spPr>
          <a:xfrm>
            <a:off x="6663037" y="1182756"/>
            <a:ext cx="5015441" cy="4866758"/>
          </a:xfrm>
          <a:prstGeom prst="noSmoking">
            <a:avLst>
              <a:gd name="adj" fmla="val 4818"/>
            </a:avLst>
          </a:prstGeom>
          <a:solidFill>
            <a:srgbClr val="9E1B3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0680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dirty="0"/>
              <a:t>The LOTO Periodic Inspection: Breakdown</a:t>
            </a:r>
            <a:br>
              <a:rPr lang="en-US" dirty="0"/>
            </a:br>
            <a:r>
              <a:rPr lang="en-US" sz="3200" dirty="0"/>
              <a:t>THE</a:t>
            </a:r>
            <a:r>
              <a:rPr lang="en-US" sz="4400" dirty="0"/>
              <a:t> HOW?</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2728081"/>
          </a:xfrm>
        </p:spPr>
        <p:txBody>
          <a:bodyPr>
            <a:noAutofit/>
          </a:bodyPr>
          <a:lstStyle/>
          <a:p>
            <a:pPr marL="1362075" marR="9525" indent="-457200">
              <a:lnSpc>
                <a:spcPct val="105000"/>
              </a:lnSpc>
              <a:spcBef>
                <a:spcPts val="0"/>
              </a:spcBef>
              <a:spcAft>
                <a:spcPts val="20"/>
              </a:spcAft>
            </a:pPr>
            <a:r>
              <a:rPr lang="en-US" sz="2400" dirty="0">
                <a:solidFill>
                  <a:srgbClr val="9E1B32"/>
                </a:solidFill>
              </a:rPr>
              <a:t>By observing the implementation </a:t>
            </a:r>
            <a:r>
              <a:rPr lang="en-US" sz="2400" dirty="0"/>
              <a:t>of the energy control procedure for the servicing and/or maintenance activities being evaluated</a:t>
            </a:r>
          </a:p>
          <a:p>
            <a:pPr marL="904875" marR="9525" indent="0">
              <a:lnSpc>
                <a:spcPct val="105000"/>
              </a:lnSpc>
              <a:spcBef>
                <a:spcPts val="0"/>
              </a:spcBef>
              <a:spcAft>
                <a:spcPts val="20"/>
              </a:spcAft>
              <a:buNone/>
            </a:pPr>
            <a:endParaRPr lang="en-US" sz="2400" dirty="0"/>
          </a:p>
          <a:p>
            <a:pPr marL="1362075" marR="9525" indent="-457200">
              <a:lnSpc>
                <a:spcPct val="105000"/>
              </a:lnSpc>
              <a:spcBef>
                <a:spcPts val="0"/>
              </a:spcBef>
              <a:spcAft>
                <a:spcPts val="20"/>
              </a:spcAft>
            </a:pPr>
            <a:r>
              <a:rPr lang="en-US" sz="2400" dirty="0">
                <a:solidFill>
                  <a:srgbClr val="9E1B32"/>
                </a:solidFill>
              </a:rPr>
              <a:t>By talking with employees implementing the procedure </a:t>
            </a:r>
            <a:r>
              <a:rPr lang="en-US" sz="2400" dirty="0"/>
              <a:t>to determine that all the requirements of the LOTO standard are understood and being followed by employees.</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
        <p:nvSpPr>
          <p:cNvPr id="3" name="TextBox 2">
            <a:extLst>
              <a:ext uri="{FF2B5EF4-FFF2-40B4-BE49-F238E27FC236}">
                <a16:creationId xmlns:a16="http://schemas.microsoft.com/office/drawing/2014/main" id="{17E60F14-FEE6-C662-41F0-2709E5E08E69}"/>
              </a:ext>
            </a:extLst>
          </p:cNvPr>
          <p:cNvSpPr txBox="1"/>
          <p:nvPr/>
        </p:nvSpPr>
        <p:spPr>
          <a:xfrm>
            <a:off x="546652" y="4745011"/>
            <a:ext cx="10784198" cy="1526956"/>
          </a:xfrm>
          <a:prstGeom prst="rect">
            <a:avLst/>
          </a:prstGeom>
          <a:noFill/>
        </p:spPr>
        <p:txBody>
          <a:bodyPr wrap="square">
            <a:spAutoFit/>
          </a:bodyPr>
          <a:lstStyle/>
          <a:p>
            <a:pPr marL="1362075" marR="9525" indent="-457200">
              <a:lnSpc>
                <a:spcPct val="105000"/>
              </a:lnSpc>
              <a:spcBef>
                <a:spcPts val="0"/>
              </a:spcBef>
              <a:spcAft>
                <a:spcPts val="20"/>
              </a:spcAft>
            </a:pPr>
            <a:r>
              <a:rPr lang="en-US" sz="1800" dirty="0"/>
              <a:t>In the event a small business cannot meet this requirement, contained in §1910.147(c)(6)(</a:t>
            </a:r>
            <a:r>
              <a:rPr lang="en-US" sz="1800" dirty="0" err="1"/>
              <a:t>i</a:t>
            </a:r>
            <a:r>
              <a:rPr lang="en-US" sz="1800" dirty="0"/>
              <a:t>)(A), CSHOs shall evaluate the situation, on a case-by-case basis, in accordance with the impossibility affirmative defense*. </a:t>
            </a:r>
          </a:p>
          <a:p>
            <a:pPr marL="904875" marR="9525" indent="0">
              <a:lnSpc>
                <a:spcPct val="105000"/>
              </a:lnSpc>
              <a:spcBef>
                <a:spcPts val="0"/>
              </a:spcBef>
              <a:spcAft>
                <a:spcPts val="20"/>
              </a:spcAft>
              <a:buNone/>
            </a:pPr>
            <a:endParaRPr lang="en-US" dirty="0"/>
          </a:p>
          <a:p>
            <a:pPr marL="904875" marR="9525" indent="0">
              <a:lnSpc>
                <a:spcPct val="105000"/>
              </a:lnSpc>
              <a:spcBef>
                <a:spcPts val="0"/>
              </a:spcBef>
              <a:spcAft>
                <a:spcPts val="20"/>
              </a:spcAft>
              <a:buNone/>
            </a:pPr>
            <a:r>
              <a:rPr lang="en-US" dirty="0"/>
              <a:t>*</a:t>
            </a:r>
            <a:r>
              <a:rPr lang="en-US" sz="1600" dirty="0"/>
              <a:t>See CPL Chapter 2, Section VI.B for additional guidance. </a:t>
            </a:r>
          </a:p>
        </p:txBody>
      </p:sp>
      <p:pic>
        <p:nvPicPr>
          <p:cNvPr id="2" name="Graphic 1" descr="Arrow: Slight curve with solid fill">
            <a:extLst>
              <a:ext uri="{FF2B5EF4-FFF2-40B4-BE49-F238E27FC236}">
                <a16:creationId xmlns:a16="http://schemas.microsoft.com/office/drawing/2014/main" id="{F1E8DAF6-0154-9788-93ED-CBEF531B99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698" y="4864281"/>
            <a:ext cx="914400" cy="914400"/>
          </a:xfrm>
          <a:prstGeom prst="rect">
            <a:avLst/>
          </a:prstGeom>
        </p:spPr>
      </p:pic>
    </p:spTree>
    <p:extLst>
      <p:ext uri="{BB962C8B-B14F-4D97-AF65-F5344CB8AC3E}">
        <p14:creationId xmlns:p14="http://schemas.microsoft.com/office/powerpoint/2010/main" val="1952994215"/>
      </p:ext>
    </p:extLst>
  </p:cSld>
  <p:clrMapOvr>
    <a:masterClrMapping/>
  </p:clrMapOvr>
</p:sld>
</file>

<file path=ppt/theme/theme1.xml><?xml version="1.0" encoding="utf-8"?>
<a:theme xmlns:a="http://schemas.openxmlformats.org/drawingml/2006/main" name="Office Theme">
  <a:themeElements>
    <a:clrScheme name="IUP 2019">
      <a:dk1>
        <a:srgbClr val="000000"/>
      </a:dk1>
      <a:lt1>
        <a:srgbClr val="FFFFFF"/>
      </a:lt1>
      <a:dk2>
        <a:srgbClr val="9E1B32"/>
      </a:dk2>
      <a:lt2>
        <a:srgbClr val="595959"/>
      </a:lt2>
      <a:accent1>
        <a:srgbClr val="9E1B32"/>
      </a:accent1>
      <a:accent2>
        <a:srgbClr val="595959"/>
      </a:accent2>
      <a:accent3>
        <a:srgbClr val="ECB51B"/>
      </a:accent3>
      <a:accent4>
        <a:srgbClr val="F4824E"/>
      </a:accent4>
      <a:accent5>
        <a:srgbClr val="558185"/>
      </a:accent5>
      <a:accent6>
        <a:srgbClr val="ED596E"/>
      </a:accent6>
      <a:hlink>
        <a:srgbClr val="568286"/>
      </a:hlink>
      <a:folHlink>
        <a:srgbClr val="558185"/>
      </a:folHlink>
    </a:clrScheme>
    <a:fontScheme name="IUP Office 365 Fonts">
      <a:majorFont>
        <a:latin typeface="Franklin Gothic Demi"/>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3C217AD-677F-D24F-AED0-A101B8E738B0}" vid="{7542860F-0F1C-414E-89D0-F5ADD30D18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becfde1-29a9-4db9-bc32-245c12180cd2" xsi:nil="true"/>
    <lcf76f155ced4ddcb4097134ff3c332f xmlns="9084b878-4063-4063-a2f4-2dc7d8d331e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A94B4AE303654EA1B3ED0F5D3B74A7" ma:contentTypeVersion="16" ma:contentTypeDescription="Create a new document." ma:contentTypeScope="" ma:versionID="27b7c13a7dba81e36468e2369cdbff21">
  <xsd:schema xmlns:xsd="http://www.w3.org/2001/XMLSchema" xmlns:xs="http://www.w3.org/2001/XMLSchema" xmlns:p="http://schemas.microsoft.com/office/2006/metadata/properties" xmlns:ns2="9084b878-4063-4063-a2f4-2dc7d8d331e1" xmlns:ns3="bbecfde1-29a9-4db9-bc32-245c12180cd2" targetNamespace="http://schemas.microsoft.com/office/2006/metadata/properties" ma:root="true" ma:fieldsID="0a04460de4b784708a703289d140aece" ns2:_="" ns3:_="">
    <xsd:import namespace="9084b878-4063-4063-a2f4-2dc7d8d331e1"/>
    <xsd:import namespace="bbecfde1-29a9-4db9-bc32-245c12180c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84b878-4063-4063-a2f4-2dc7d8d331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c463df-4dc7-4bbf-9d12-c16d94ddfa5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becfde1-29a9-4db9-bc32-245c12180c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f370b49-73df-4130-b696-99833ddefccf}" ma:internalName="TaxCatchAll" ma:showField="CatchAllData" ma:web="bbecfde1-29a9-4db9-bc32-245c12180c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840B02-7105-42A4-8F16-EC45E077E976}">
  <ds:schemaRef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bbecfde1-29a9-4db9-bc32-245c12180cd2"/>
    <ds:schemaRef ds:uri="http://schemas.microsoft.com/office/infopath/2007/PartnerControls"/>
    <ds:schemaRef ds:uri="9084b878-4063-4063-a2f4-2dc7d8d331e1"/>
    <ds:schemaRef ds:uri="http://www.w3.org/XML/1998/namespace"/>
    <ds:schemaRef ds:uri="http://purl.org/dc/terms/"/>
  </ds:schemaRefs>
</ds:datastoreItem>
</file>

<file path=customXml/itemProps2.xml><?xml version="1.0" encoding="utf-8"?>
<ds:datastoreItem xmlns:ds="http://schemas.openxmlformats.org/officeDocument/2006/customXml" ds:itemID="{40412AD0-324E-48B9-B3C2-D112A658DBBE}">
  <ds:schemaRefs>
    <ds:schemaRef ds:uri="http://schemas.microsoft.com/sharepoint/v3/contenttype/forms"/>
  </ds:schemaRefs>
</ds:datastoreItem>
</file>

<file path=customXml/itemProps3.xml><?xml version="1.0" encoding="utf-8"?>
<ds:datastoreItem xmlns:ds="http://schemas.openxmlformats.org/officeDocument/2006/customXml" ds:itemID="{6D6C51EE-FEE0-45E7-B4FC-AB1FE55DF0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84b878-4063-4063-a2f4-2dc7d8d331e1"/>
    <ds:schemaRef ds:uri="bbecfde1-29a9-4db9-bc32-245c12180c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IUP Woodgrain v1.0</Template>
  <TotalTime>1924</TotalTime>
  <Words>2643</Words>
  <Application>Microsoft Office PowerPoint</Application>
  <PresentationFormat>Widescreen</PresentationFormat>
  <Paragraphs>281</Paragraphs>
  <Slides>35</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Constantia</vt:lpstr>
      <vt:lpstr>Franklin Gothic Demi</vt:lpstr>
      <vt:lpstr>Times New Roman</vt:lpstr>
      <vt:lpstr>Wingdings</vt:lpstr>
      <vt:lpstr>Office Theme</vt:lpstr>
      <vt:lpstr>PowerPoint Presentation</vt:lpstr>
      <vt:lpstr>The LOTO Periodic Inspection More than just an “Annual Review” </vt:lpstr>
      <vt:lpstr>Quick Review: Lockout/Tagout 1910.147</vt:lpstr>
      <vt:lpstr>LOCKOUT/ TAGOUT: The Confusion about the Periodic Inspection 1910.147(c)(6) </vt:lpstr>
      <vt:lpstr>The Periodic Inspection: References</vt:lpstr>
      <vt:lpstr>The LOTO Periodic Inspection:  THE WHAT?</vt:lpstr>
      <vt:lpstr>The LOTO Periodic Inspection: Breakdown THE WHAT?</vt:lpstr>
      <vt:lpstr>The LOTO Periodic Inspection:  What it is NOT:</vt:lpstr>
      <vt:lpstr>The LOTO Periodic Inspection: Breakdown THE HOW?</vt:lpstr>
      <vt:lpstr>           According to the CPL</vt:lpstr>
      <vt:lpstr>The LOTO Periodic Inspection: Component 1 THE WHO?</vt:lpstr>
      <vt:lpstr>The LOTO Periodic Inspection: Component 1 THE WHO? The Inspector</vt:lpstr>
      <vt:lpstr>PowerPoint Presentation</vt:lpstr>
      <vt:lpstr>The LOTO Periodic Inspection: Component 1 THE WHO?</vt:lpstr>
      <vt:lpstr>PowerPoint Presentation</vt:lpstr>
      <vt:lpstr>Hey!  This will be IMPOSSIBLE- Our company has too many energy control procedures.  This will be a full-time endeavor.</vt:lpstr>
      <vt:lpstr>PowerPoint Presentation</vt:lpstr>
      <vt:lpstr>PowerPoint Presentation</vt:lpstr>
      <vt:lpstr> Example #1:  DIE SETTING Grouping Distinct Energy Control Procedures</vt:lpstr>
      <vt:lpstr> Example #2:  WOODWORKING SHOP Grouping Distinct Energy Control Procedures</vt:lpstr>
      <vt:lpstr>NOT PERMITTED: Grouping Dis-similar process systems</vt:lpstr>
      <vt:lpstr>When Grouping Distinct  Energy Control Procedures</vt:lpstr>
      <vt:lpstr>LOTO is a PERFORMANCE STANDARD</vt:lpstr>
      <vt:lpstr>GROUPING  Can be FLEXIBLE</vt:lpstr>
      <vt:lpstr> </vt:lpstr>
      <vt:lpstr>The LOTO Periodic Inspection: Breakdown TRAINING  vs. RE-TRAINING</vt:lpstr>
      <vt:lpstr>The LOTO Periodic Inspection: Breakdown TRAINING  vs. RE-TRAINING</vt:lpstr>
      <vt:lpstr>The LOTO Periodic Inspection: Breakdown THE CERTIFICATION</vt:lpstr>
      <vt:lpstr>JUST SO YOU KNOW:         ANSI: ALTERNATIVE METHODS</vt:lpstr>
      <vt:lpstr>Lockout Tagout  Periodic Inspection</vt:lpstr>
      <vt:lpstr>PowerPoint Presentation</vt:lpstr>
      <vt:lpstr>PowerPoint Presentation</vt:lpstr>
      <vt:lpstr>PowerPoint Presentation</vt:lpstr>
      <vt:lpstr>Contact us</vt:lpstr>
      <vt:lpstr>Thank You</vt:lpstr>
    </vt:vector>
  </TitlesOfParts>
  <Manager/>
  <Company>Indiana University of Pennsylvania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Tammy Harvey</dc:creator>
  <cp:keywords/>
  <dc:description/>
  <cp:lastModifiedBy>Tammy J. Harvey</cp:lastModifiedBy>
  <cp:revision>25</cp:revision>
  <cp:lastPrinted>2023-03-20T21:50:04Z</cp:lastPrinted>
  <dcterms:created xsi:type="dcterms:W3CDTF">2019-09-06T20:18:55Z</dcterms:created>
  <dcterms:modified xsi:type="dcterms:W3CDTF">2023-04-06T12:12:08Z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0x01010091A94B4AE303654EA1B3ED0F5D3B74A7</vt:lpwstr>
  </property>
  <property fmtid="{D5CDD505-2E9C-101B-9397-08002B2CF9AE}" pid="4" name="MediaServiceImageTags">
    <vt:lpwstr/>
  </property>
</Properties>
</file>