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92"/>
  </p:notesMasterIdLst>
  <p:sldIdLst>
    <p:sldId id="256" r:id="rId5"/>
    <p:sldId id="257" r:id="rId6"/>
    <p:sldId id="265" r:id="rId7"/>
    <p:sldId id="274" r:id="rId8"/>
    <p:sldId id="276" r:id="rId9"/>
    <p:sldId id="275" r:id="rId10"/>
    <p:sldId id="277" r:id="rId11"/>
    <p:sldId id="281" r:id="rId12"/>
    <p:sldId id="284" r:id="rId13"/>
    <p:sldId id="285" r:id="rId14"/>
    <p:sldId id="286" r:id="rId15"/>
    <p:sldId id="287" r:id="rId16"/>
    <p:sldId id="288" r:id="rId17"/>
    <p:sldId id="278" r:id="rId18"/>
    <p:sldId id="280" r:id="rId19"/>
    <p:sldId id="283" r:id="rId20"/>
    <p:sldId id="282" r:id="rId21"/>
    <p:sldId id="289" r:id="rId22"/>
    <p:sldId id="315" r:id="rId23"/>
    <p:sldId id="316" r:id="rId24"/>
    <p:sldId id="313" r:id="rId25"/>
    <p:sldId id="328" r:id="rId26"/>
    <p:sldId id="325" r:id="rId27"/>
    <p:sldId id="326" r:id="rId28"/>
    <p:sldId id="327" r:id="rId29"/>
    <p:sldId id="329" r:id="rId30"/>
    <p:sldId id="330" r:id="rId31"/>
    <p:sldId id="331" r:id="rId32"/>
    <p:sldId id="332" r:id="rId33"/>
    <p:sldId id="333" r:id="rId34"/>
    <p:sldId id="336" r:id="rId35"/>
    <p:sldId id="337" r:id="rId36"/>
    <p:sldId id="334" r:id="rId37"/>
    <p:sldId id="335" r:id="rId38"/>
    <p:sldId id="339" r:id="rId39"/>
    <p:sldId id="352" r:id="rId40"/>
    <p:sldId id="342" r:id="rId41"/>
    <p:sldId id="345" r:id="rId42"/>
    <p:sldId id="347" r:id="rId43"/>
    <p:sldId id="341" r:id="rId44"/>
    <p:sldId id="343" r:id="rId45"/>
    <p:sldId id="353" r:id="rId46"/>
    <p:sldId id="292" r:id="rId47"/>
    <p:sldId id="355" r:id="rId48"/>
    <p:sldId id="354" r:id="rId49"/>
    <p:sldId id="358" r:id="rId50"/>
    <p:sldId id="363" r:id="rId51"/>
    <p:sldId id="364" r:id="rId52"/>
    <p:sldId id="366" r:id="rId53"/>
    <p:sldId id="360" r:id="rId54"/>
    <p:sldId id="361" r:id="rId55"/>
    <p:sldId id="362" r:id="rId56"/>
    <p:sldId id="367" r:id="rId57"/>
    <p:sldId id="368" r:id="rId58"/>
    <p:sldId id="293" r:id="rId59"/>
    <p:sldId id="369" r:id="rId60"/>
    <p:sldId id="371" r:id="rId61"/>
    <p:sldId id="299" r:id="rId62"/>
    <p:sldId id="298" r:id="rId63"/>
    <p:sldId id="372" r:id="rId64"/>
    <p:sldId id="373" r:id="rId65"/>
    <p:sldId id="374" r:id="rId66"/>
    <p:sldId id="377" r:id="rId67"/>
    <p:sldId id="375" r:id="rId68"/>
    <p:sldId id="379" r:id="rId69"/>
    <p:sldId id="378" r:id="rId70"/>
    <p:sldId id="380" r:id="rId71"/>
    <p:sldId id="381" r:id="rId72"/>
    <p:sldId id="300" r:id="rId73"/>
    <p:sldId id="301" r:id="rId74"/>
    <p:sldId id="382" r:id="rId75"/>
    <p:sldId id="302" r:id="rId76"/>
    <p:sldId id="383" r:id="rId77"/>
    <p:sldId id="384" r:id="rId78"/>
    <p:sldId id="385" r:id="rId79"/>
    <p:sldId id="306" r:id="rId80"/>
    <p:sldId id="392" r:id="rId81"/>
    <p:sldId id="305" r:id="rId82"/>
    <p:sldId id="307" r:id="rId83"/>
    <p:sldId id="309" r:id="rId84"/>
    <p:sldId id="393" r:id="rId85"/>
    <p:sldId id="310" r:id="rId86"/>
    <p:sldId id="261" r:id="rId87"/>
    <p:sldId id="271" r:id="rId88"/>
    <p:sldId id="273" r:id="rId89"/>
    <p:sldId id="269" r:id="rId90"/>
    <p:sldId id="270" r:id="rId91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0000"/>
    <a:srgbClr val="5A5A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25" autoAdjust="0"/>
    <p:restoredTop sz="92131" autoAdjust="0"/>
  </p:normalViewPr>
  <p:slideViewPr>
    <p:cSldViewPr snapToGrid="0">
      <p:cViewPr varScale="1">
        <p:scale>
          <a:sx n="105" d="100"/>
          <a:sy n="105" d="100"/>
        </p:scale>
        <p:origin x="720" y="102"/>
      </p:cViewPr>
      <p:guideLst/>
    </p:cSldViewPr>
  </p:slideViewPr>
  <p:outlineViewPr>
    <p:cViewPr>
      <p:scale>
        <a:sx n="33" d="100"/>
        <a:sy n="33" d="100"/>
      </p:scale>
      <p:origin x="0" y="-46284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4" d="100"/>
          <a:sy n="74" d="100"/>
        </p:scale>
        <p:origin x="2106" y="2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slide" Target="slides/slide80.xml"/><Relationship Id="rId89" Type="http://schemas.openxmlformats.org/officeDocument/2006/relationships/slide" Target="slides/slide85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5" Type="http://schemas.openxmlformats.org/officeDocument/2006/relationships/slide" Target="slides/slide1.xml"/><Relationship Id="rId90" Type="http://schemas.openxmlformats.org/officeDocument/2006/relationships/slide" Target="slides/slide86.xml"/><Relationship Id="rId95" Type="http://schemas.openxmlformats.org/officeDocument/2006/relationships/theme" Target="theme/theme1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91" Type="http://schemas.openxmlformats.org/officeDocument/2006/relationships/slide" Target="slides/slide87.xml"/><Relationship Id="rId9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9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97" Type="http://schemas.microsoft.com/office/2016/11/relationships/changesInfo" Target="changesInfos/changesInfo1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slide" Target="slides/slide83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56" Type="http://schemas.openxmlformats.org/officeDocument/2006/relationships/slide" Target="slides/slide52.xml"/><Relationship Id="rId77" Type="http://schemas.openxmlformats.org/officeDocument/2006/relationships/slide" Target="slides/slide73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93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mmy Harvey" userId="35362629-2dfb-429a-89d3-b702148684f5" providerId="ADAL" clId="{3BFD8856-6D88-4AD5-AA56-CFD333562D83}"/>
    <pc:docChg chg="modSld">
      <pc:chgData name="Tammy Harvey" userId="35362629-2dfb-429a-89d3-b702148684f5" providerId="ADAL" clId="{3BFD8856-6D88-4AD5-AA56-CFD333562D83}" dt="2024-01-10T19:29:27.881" v="15" actId="6549"/>
      <pc:docMkLst>
        <pc:docMk/>
      </pc:docMkLst>
      <pc:sldChg chg="modSp mod">
        <pc:chgData name="Tammy Harvey" userId="35362629-2dfb-429a-89d3-b702148684f5" providerId="ADAL" clId="{3BFD8856-6D88-4AD5-AA56-CFD333562D83}" dt="2024-01-10T19:29:27.881" v="15" actId="6549"/>
        <pc:sldMkLst>
          <pc:docMk/>
          <pc:sldMk cId="1064654676" sldId="256"/>
        </pc:sldMkLst>
        <pc:spChg chg="mod">
          <ac:chgData name="Tammy Harvey" userId="35362629-2dfb-429a-89d3-b702148684f5" providerId="ADAL" clId="{3BFD8856-6D88-4AD5-AA56-CFD333562D83}" dt="2024-01-10T19:29:27.881" v="15" actId="6549"/>
          <ac:spMkLst>
            <pc:docMk/>
            <pc:sldMk cId="1064654676" sldId="256"/>
            <ac:spMk id="5" creationId="{89D0E600-516D-4156-B3F6-49679D712FA6}"/>
          </ac:spMkLst>
        </pc:spChg>
      </pc:sldChg>
    </pc:docChg>
  </pc:docChgLst>
  <pc:docChgLst>
    <pc:chgData name="Bryan Brougher" userId="78366a08-4713-438e-b214-746be428d724" providerId="ADAL" clId="{964B0F72-BF00-4426-BD0D-2F59401D5A76}"/>
    <pc:docChg chg="modSld">
      <pc:chgData name="Bryan Brougher" userId="78366a08-4713-438e-b214-746be428d724" providerId="ADAL" clId="{964B0F72-BF00-4426-BD0D-2F59401D5A76}" dt="2023-12-28T17:22:06.997" v="90" actId="6549"/>
      <pc:docMkLst>
        <pc:docMk/>
      </pc:docMkLst>
      <pc:sldChg chg="modNotesTx">
        <pc:chgData name="Bryan Brougher" userId="78366a08-4713-438e-b214-746be428d724" providerId="ADAL" clId="{964B0F72-BF00-4426-BD0D-2F59401D5A76}" dt="2023-12-28T17:16:34.164" v="0" actId="6549"/>
        <pc:sldMkLst>
          <pc:docMk/>
          <pc:sldMk cId="1064654676" sldId="256"/>
        </pc:sldMkLst>
      </pc:sldChg>
      <pc:sldChg chg="modNotesTx">
        <pc:chgData name="Bryan Brougher" userId="78366a08-4713-438e-b214-746be428d724" providerId="ADAL" clId="{964B0F72-BF00-4426-BD0D-2F59401D5A76}" dt="2023-12-28T17:16:38.284" v="1" actId="6549"/>
        <pc:sldMkLst>
          <pc:docMk/>
          <pc:sldMk cId="2866403356" sldId="257"/>
        </pc:sldMkLst>
      </pc:sldChg>
      <pc:sldChg chg="modNotesTx">
        <pc:chgData name="Bryan Brougher" userId="78366a08-4713-438e-b214-746be428d724" providerId="ADAL" clId="{964B0F72-BF00-4426-BD0D-2F59401D5A76}" dt="2023-12-28T17:21:45.919" v="86" actId="6549"/>
        <pc:sldMkLst>
          <pc:docMk/>
          <pc:sldMk cId="1597866225" sldId="261"/>
        </pc:sldMkLst>
      </pc:sldChg>
      <pc:sldChg chg="modNotesTx">
        <pc:chgData name="Bryan Brougher" userId="78366a08-4713-438e-b214-746be428d724" providerId="ADAL" clId="{964B0F72-BF00-4426-BD0D-2F59401D5A76}" dt="2023-12-28T17:16:41.633" v="2" actId="6549"/>
        <pc:sldMkLst>
          <pc:docMk/>
          <pc:sldMk cId="859898338" sldId="265"/>
        </pc:sldMkLst>
      </pc:sldChg>
      <pc:sldChg chg="modNotesTx">
        <pc:chgData name="Bryan Brougher" userId="78366a08-4713-438e-b214-746be428d724" providerId="ADAL" clId="{964B0F72-BF00-4426-BD0D-2F59401D5A76}" dt="2023-12-28T17:21:56.431" v="89" actId="6549"/>
        <pc:sldMkLst>
          <pc:docMk/>
          <pc:sldMk cId="1347383668" sldId="269"/>
        </pc:sldMkLst>
      </pc:sldChg>
      <pc:sldChg chg="modNotesTx">
        <pc:chgData name="Bryan Brougher" userId="78366a08-4713-438e-b214-746be428d724" providerId="ADAL" clId="{964B0F72-BF00-4426-BD0D-2F59401D5A76}" dt="2023-12-28T17:22:06.997" v="90" actId="6549"/>
        <pc:sldMkLst>
          <pc:docMk/>
          <pc:sldMk cId="4100533507" sldId="270"/>
        </pc:sldMkLst>
      </pc:sldChg>
      <pc:sldChg chg="modNotesTx">
        <pc:chgData name="Bryan Brougher" userId="78366a08-4713-438e-b214-746be428d724" providerId="ADAL" clId="{964B0F72-BF00-4426-BD0D-2F59401D5A76}" dt="2023-12-28T17:21:51.506" v="87" actId="6549"/>
        <pc:sldMkLst>
          <pc:docMk/>
          <pc:sldMk cId="3132177987" sldId="271"/>
        </pc:sldMkLst>
      </pc:sldChg>
      <pc:sldChg chg="modNotesTx">
        <pc:chgData name="Bryan Brougher" userId="78366a08-4713-438e-b214-746be428d724" providerId="ADAL" clId="{964B0F72-BF00-4426-BD0D-2F59401D5A76}" dt="2023-12-28T17:21:54.044" v="88" actId="6549"/>
        <pc:sldMkLst>
          <pc:docMk/>
          <pc:sldMk cId="3742423562" sldId="273"/>
        </pc:sldMkLst>
      </pc:sldChg>
      <pc:sldChg chg="modNotesTx">
        <pc:chgData name="Bryan Brougher" userId="78366a08-4713-438e-b214-746be428d724" providerId="ADAL" clId="{964B0F72-BF00-4426-BD0D-2F59401D5A76}" dt="2023-12-28T17:16:46.068" v="3" actId="6549"/>
        <pc:sldMkLst>
          <pc:docMk/>
          <pc:sldMk cId="312494175" sldId="274"/>
        </pc:sldMkLst>
      </pc:sldChg>
      <pc:sldChg chg="modNotesTx">
        <pc:chgData name="Bryan Brougher" userId="78366a08-4713-438e-b214-746be428d724" providerId="ADAL" clId="{964B0F72-BF00-4426-BD0D-2F59401D5A76}" dt="2023-12-28T17:16:52.267" v="5" actId="6549"/>
        <pc:sldMkLst>
          <pc:docMk/>
          <pc:sldMk cId="3349759560" sldId="275"/>
        </pc:sldMkLst>
      </pc:sldChg>
      <pc:sldChg chg="modNotesTx">
        <pc:chgData name="Bryan Brougher" userId="78366a08-4713-438e-b214-746be428d724" providerId="ADAL" clId="{964B0F72-BF00-4426-BD0D-2F59401D5A76}" dt="2023-12-28T17:16:49.061" v="4" actId="6549"/>
        <pc:sldMkLst>
          <pc:docMk/>
          <pc:sldMk cId="1411352387" sldId="276"/>
        </pc:sldMkLst>
      </pc:sldChg>
      <pc:sldChg chg="modNotesTx">
        <pc:chgData name="Bryan Brougher" userId="78366a08-4713-438e-b214-746be428d724" providerId="ADAL" clId="{964B0F72-BF00-4426-BD0D-2F59401D5A76}" dt="2023-12-28T17:16:56.291" v="6" actId="6549"/>
        <pc:sldMkLst>
          <pc:docMk/>
          <pc:sldMk cId="3772312622" sldId="277"/>
        </pc:sldMkLst>
      </pc:sldChg>
      <pc:sldChg chg="modNotesTx">
        <pc:chgData name="Bryan Brougher" userId="78366a08-4713-438e-b214-746be428d724" providerId="ADAL" clId="{964B0F72-BF00-4426-BD0D-2F59401D5A76}" dt="2023-12-28T17:17:21.371" v="14" actId="6549"/>
        <pc:sldMkLst>
          <pc:docMk/>
          <pc:sldMk cId="1308655883" sldId="278"/>
        </pc:sldMkLst>
      </pc:sldChg>
      <pc:sldChg chg="modNotesTx">
        <pc:chgData name="Bryan Brougher" userId="78366a08-4713-438e-b214-746be428d724" providerId="ADAL" clId="{964B0F72-BF00-4426-BD0D-2F59401D5A76}" dt="2023-12-28T17:17:24.642" v="15" actId="6549"/>
        <pc:sldMkLst>
          <pc:docMk/>
          <pc:sldMk cId="2520489594" sldId="280"/>
        </pc:sldMkLst>
      </pc:sldChg>
      <pc:sldChg chg="modNotesTx">
        <pc:chgData name="Bryan Brougher" userId="78366a08-4713-438e-b214-746be428d724" providerId="ADAL" clId="{964B0F72-BF00-4426-BD0D-2F59401D5A76}" dt="2023-12-28T17:16:59.598" v="7" actId="6549"/>
        <pc:sldMkLst>
          <pc:docMk/>
          <pc:sldMk cId="278553371" sldId="281"/>
        </pc:sldMkLst>
      </pc:sldChg>
      <pc:sldChg chg="modNotesTx">
        <pc:chgData name="Bryan Brougher" userId="78366a08-4713-438e-b214-746be428d724" providerId="ADAL" clId="{964B0F72-BF00-4426-BD0D-2F59401D5A76}" dt="2023-12-28T17:17:35.488" v="17" actId="6549"/>
        <pc:sldMkLst>
          <pc:docMk/>
          <pc:sldMk cId="2549550460" sldId="282"/>
        </pc:sldMkLst>
      </pc:sldChg>
      <pc:sldChg chg="modNotesTx">
        <pc:chgData name="Bryan Brougher" userId="78366a08-4713-438e-b214-746be428d724" providerId="ADAL" clId="{964B0F72-BF00-4426-BD0D-2F59401D5A76}" dt="2023-12-28T17:17:27.461" v="16" actId="6549"/>
        <pc:sldMkLst>
          <pc:docMk/>
          <pc:sldMk cId="182405157" sldId="283"/>
        </pc:sldMkLst>
      </pc:sldChg>
      <pc:sldChg chg="modNotesTx">
        <pc:chgData name="Bryan Brougher" userId="78366a08-4713-438e-b214-746be428d724" providerId="ADAL" clId="{964B0F72-BF00-4426-BD0D-2F59401D5A76}" dt="2023-12-28T17:17:03.205" v="8" actId="6549"/>
        <pc:sldMkLst>
          <pc:docMk/>
          <pc:sldMk cId="1977345528" sldId="284"/>
        </pc:sldMkLst>
      </pc:sldChg>
      <pc:sldChg chg="modNotesTx">
        <pc:chgData name="Bryan Brougher" userId="78366a08-4713-438e-b214-746be428d724" providerId="ADAL" clId="{964B0F72-BF00-4426-BD0D-2F59401D5A76}" dt="2023-12-28T17:17:07.611" v="10" actId="6549"/>
        <pc:sldMkLst>
          <pc:docMk/>
          <pc:sldMk cId="2342804376" sldId="285"/>
        </pc:sldMkLst>
      </pc:sldChg>
      <pc:sldChg chg="modNotesTx">
        <pc:chgData name="Bryan Brougher" userId="78366a08-4713-438e-b214-746be428d724" providerId="ADAL" clId="{964B0F72-BF00-4426-BD0D-2F59401D5A76}" dt="2023-12-28T17:17:10.307" v="11" actId="6549"/>
        <pc:sldMkLst>
          <pc:docMk/>
          <pc:sldMk cId="3138952596" sldId="286"/>
        </pc:sldMkLst>
      </pc:sldChg>
      <pc:sldChg chg="modNotesTx">
        <pc:chgData name="Bryan Brougher" userId="78366a08-4713-438e-b214-746be428d724" providerId="ADAL" clId="{964B0F72-BF00-4426-BD0D-2F59401D5A76}" dt="2023-12-28T17:17:14.811" v="12" actId="6549"/>
        <pc:sldMkLst>
          <pc:docMk/>
          <pc:sldMk cId="823281449" sldId="287"/>
        </pc:sldMkLst>
      </pc:sldChg>
      <pc:sldChg chg="modNotesTx">
        <pc:chgData name="Bryan Brougher" userId="78366a08-4713-438e-b214-746be428d724" providerId="ADAL" clId="{964B0F72-BF00-4426-BD0D-2F59401D5A76}" dt="2023-12-28T17:17:17.441" v="13" actId="6549"/>
        <pc:sldMkLst>
          <pc:docMk/>
          <pc:sldMk cId="2271013595" sldId="288"/>
        </pc:sldMkLst>
      </pc:sldChg>
      <pc:sldChg chg="modNotesTx">
        <pc:chgData name="Bryan Brougher" userId="78366a08-4713-438e-b214-746be428d724" providerId="ADAL" clId="{964B0F72-BF00-4426-BD0D-2F59401D5A76}" dt="2023-12-28T17:17:37.849" v="18" actId="6549"/>
        <pc:sldMkLst>
          <pc:docMk/>
          <pc:sldMk cId="3824567880" sldId="289"/>
        </pc:sldMkLst>
      </pc:sldChg>
      <pc:sldChg chg="modNotesTx">
        <pc:chgData name="Bryan Brougher" userId="78366a08-4713-438e-b214-746be428d724" providerId="ADAL" clId="{964B0F72-BF00-4426-BD0D-2F59401D5A76}" dt="2023-12-28T17:19:18.308" v="43" actId="6549"/>
        <pc:sldMkLst>
          <pc:docMk/>
          <pc:sldMk cId="3146614486" sldId="292"/>
        </pc:sldMkLst>
      </pc:sldChg>
      <pc:sldChg chg="modNotesTx">
        <pc:chgData name="Bryan Brougher" userId="78366a08-4713-438e-b214-746be428d724" providerId="ADAL" clId="{964B0F72-BF00-4426-BD0D-2F59401D5A76}" dt="2023-12-28T17:19:58.391" v="55" actId="6549"/>
        <pc:sldMkLst>
          <pc:docMk/>
          <pc:sldMk cId="3861855097" sldId="293"/>
        </pc:sldMkLst>
      </pc:sldChg>
      <pc:sldChg chg="modNotesTx">
        <pc:chgData name="Bryan Brougher" userId="78366a08-4713-438e-b214-746be428d724" providerId="ADAL" clId="{964B0F72-BF00-4426-BD0D-2F59401D5A76}" dt="2023-12-28T17:20:13.419" v="59" actId="6549"/>
        <pc:sldMkLst>
          <pc:docMk/>
          <pc:sldMk cId="3279268379" sldId="298"/>
        </pc:sldMkLst>
      </pc:sldChg>
      <pc:sldChg chg="modNotesTx">
        <pc:chgData name="Bryan Brougher" userId="78366a08-4713-438e-b214-746be428d724" providerId="ADAL" clId="{964B0F72-BF00-4426-BD0D-2F59401D5A76}" dt="2023-12-28T17:20:05.764" v="58" actId="6549"/>
        <pc:sldMkLst>
          <pc:docMk/>
          <pc:sldMk cId="3711988972" sldId="299"/>
        </pc:sldMkLst>
      </pc:sldChg>
      <pc:sldChg chg="modNotesTx">
        <pc:chgData name="Bryan Brougher" userId="78366a08-4713-438e-b214-746be428d724" providerId="ADAL" clId="{964B0F72-BF00-4426-BD0D-2F59401D5A76}" dt="2023-12-28T17:20:54.569" v="70" actId="6549"/>
        <pc:sldMkLst>
          <pc:docMk/>
          <pc:sldMk cId="1660696419" sldId="300"/>
        </pc:sldMkLst>
      </pc:sldChg>
      <pc:sldChg chg="modNotesTx">
        <pc:chgData name="Bryan Brougher" userId="78366a08-4713-438e-b214-746be428d724" providerId="ADAL" clId="{964B0F72-BF00-4426-BD0D-2F59401D5A76}" dt="2023-12-28T17:20:58.341" v="72" actId="6549"/>
        <pc:sldMkLst>
          <pc:docMk/>
          <pc:sldMk cId="3731191440" sldId="301"/>
        </pc:sldMkLst>
      </pc:sldChg>
      <pc:sldChg chg="modNotesTx">
        <pc:chgData name="Bryan Brougher" userId="78366a08-4713-438e-b214-746be428d724" providerId="ADAL" clId="{964B0F72-BF00-4426-BD0D-2F59401D5A76}" dt="2023-12-28T17:21:07.172" v="74" actId="6549"/>
        <pc:sldMkLst>
          <pc:docMk/>
          <pc:sldMk cId="3149869108" sldId="302"/>
        </pc:sldMkLst>
      </pc:sldChg>
      <pc:sldChg chg="modNotesTx">
        <pc:chgData name="Bryan Brougher" userId="78366a08-4713-438e-b214-746be428d724" providerId="ADAL" clId="{964B0F72-BF00-4426-BD0D-2F59401D5A76}" dt="2023-12-28T17:21:30.687" v="80" actId="6549"/>
        <pc:sldMkLst>
          <pc:docMk/>
          <pc:sldMk cId="2969662741" sldId="305"/>
        </pc:sldMkLst>
      </pc:sldChg>
      <pc:sldChg chg="modNotesTx">
        <pc:chgData name="Bryan Brougher" userId="78366a08-4713-438e-b214-746be428d724" providerId="ADAL" clId="{964B0F72-BF00-4426-BD0D-2F59401D5A76}" dt="2023-12-28T17:21:20.645" v="78" actId="6549"/>
        <pc:sldMkLst>
          <pc:docMk/>
          <pc:sldMk cId="1217899523" sldId="306"/>
        </pc:sldMkLst>
      </pc:sldChg>
      <pc:sldChg chg="modNotesTx">
        <pc:chgData name="Bryan Brougher" userId="78366a08-4713-438e-b214-746be428d724" providerId="ADAL" clId="{964B0F72-BF00-4426-BD0D-2F59401D5A76}" dt="2023-12-28T17:21:33.024" v="81" actId="6549"/>
        <pc:sldMkLst>
          <pc:docMk/>
          <pc:sldMk cId="1353344767" sldId="307"/>
        </pc:sldMkLst>
      </pc:sldChg>
      <pc:sldChg chg="modNotesTx">
        <pc:chgData name="Bryan Brougher" userId="78366a08-4713-438e-b214-746be428d724" providerId="ADAL" clId="{964B0F72-BF00-4426-BD0D-2F59401D5A76}" dt="2023-12-28T17:21:35.697" v="82" actId="6549"/>
        <pc:sldMkLst>
          <pc:docMk/>
          <pc:sldMk cId="1194433314" sldId="309"/>
        </pc:sldMkLst>
      </pc:sldChg>
      <pc:sldChg chg="modNotesTx">
        <pc:chgData name="Bryan Brougher" userId="78366a08-4713-438e-b214-746be428d724" providerId="ADAL" clId="{964B0F72-BF00-4426-BD0D-2F59401D5A76}" dt="2023-12-28T17:21:41.166" v="84" actId="6549"/>
        <pc:sldMkLst>
          <pc:docMk/>
          <pc:sldMk cId="1578044343" sldId="310"/>
        </pc:sldMkLst>
      </pc:sldChg>
      <pc:sldChg chg="modNotesTx">
        <pc:chgData name="Bryan Brougher" userId="78366a08-4713-438e-b214-746be428d724" providerId="ADAL" clId="{964B0F72-BF00-4426-BD0D-2F59401D5A76}" dt="2023-12-28T17:17:45.888" v="21" actId="6549"/>
        <pc:sldMkLst>
          <pc:docMk/>
          <pc:sldMk cId="661362356" sldId="313"/>
        </pc:sldMkLst>
      </pc:sldChg>
      <pc:sldChg chg="modNotesTx">
        <pc:chgData name="Bryan Brougher" userId="78366a08-4713-438e-b214-746be428d724" providerId="ADAL" clId="{964B0F72-BF00-4426-BD0D-2F59401D5A76}" dt="2023-12-28T17:17:39.940" v="19" actId="6549"/>
        <pc:sldMkLst>
          <pc:docMk/>
          <pc:sldMk cId="1528980491" sldId="315"/>
        </pc:sldMkLst>
      </pc:sldChg>
      <pc:sldChg chg="modNotesTx">
        <pc:chgData name="Bryan Brougher" userId="78366a08-4713-438e-b214-746be428d724" providerId="ADAL" clId="{964B0F72-BF00-4426-BD0D-2F59401D5A76}" dt="2023-12-28T17:17:42.261" v="20" actId="6549"/>
        <pc:sldMkLst>
          <pc:docMk/>
          <pc:sldMk cId="2933308904" sldId="316"/>
        </pc:sldMkLst>
      </pc:sldChg>
      <pc:sldChg chg="modNotesTx">
        <pc:chgData name="Bryan Brougher" userId="78366a08-4713-438e-b214-746be428d724" providerId="ADAL" clId="{964B0F72-BF00-4426-BD0D-2F59401D5A76}" dt="2023-12-28T17:17:51.202" v="23" actId="6549"/>
        <pc:sldMkLst>
          <pc:docMk/>
          <pc:sldMk cId="2331941442" sldId="325"/>
        </pc:sldMkLst>
      </pc:sldChg>
      <pc:sldChg chg="modNotesTx">
        <pc:chgData name="Bryan Brougher" userId="78366a08-4713-438e-b214-746be428d724" providerId="ADAL" clId="{964B0F72-BF00-4426-BD0D-2F59401D5A76}" dt="2023-12-28T17:17:54.146" v="24" actId="6549"/>
        <pc:sldMkLst>
          <pc:docMk/>
          <pc:sldMk cId="381811370" sldId="326"/>
        </pc:sldMkLst>
      </pc:sldChg>
      <pc:sldChg chg="modNotesTx">
        <pc:chgData name="Bryan Brougher" userId="78366a08-4713-438e-b214-746be428d724" providerId="ADAL" clId="{964B0F72-BF00-4426-BD0D-2F59401D5A76}" dt="2023-12-28T17:17:56.976" v="25" actId="6549"/>
        <pc:sldMkLst>
          <pc:docMk/>
          <pc:sldMk cId="3209143250" sldId="327"/>
        </pc:sldMkLst>
      </pc:sldChg>
      <pc:sldChg chg="modNotesTx">
        <pc:chgData name="Bryan Brougher" userId="78366a08-4713-438e-b214-746be428d724" providerId="ADAL" clId="{964B0F72-BF00-4426-BD0D-2F59401D5A76}" dt="2023-12-28T17:17:48.395" v="22" actId="6549"/>
        <pc:sldMkLst>
          <pc:docMk/>
          <pc:sldMk cId="2792437765" sldId="328"/>
        </pc:sldMkLst>
      </pc:sldChg>
      <pc:sldChg chg="modNotesTx">
        <pc:chgData name="Bryan Brougher" userId="78366a08-4713-438e-b214-746be428d724" providerId="ADAL" clId="{964B0F72-BF00-4426-BD0D-2F59401D5A76}" dt="2023-12-28T17:17:59.754" v="26" actId="6549"/>
        <pc:sldMkLst>
          <pc:docMk/>
          <pc:sldMk cId="900386006" sldId="329"/>
        </pc:sldMkLst>
      </pc:sldChg>
      <pc:sldChg chg="modNotesTx">
        <pc:chgData name="Bryan Brougher" userId="78366a08-4713-438e-b214-746be428d724" providerId="ADAL" clId="{964B0F72-BF00-4426-BD0D-2F59401D5A76}" dt="2023-12-28T17:18:02.508" v="27" actId="6549"/>
        <pc:sldMkLst>
          <pc:docMk/>
          <pc:sldMk cId="1030550473" sldId="330"/>
        </pc:sldMkLst>
      </pc:sldChg>
      <pc:sldChg chg="modNotesTx">
        <pc:chgData name="Bryan Brougher" userId="78366a08-4713-438e-b214-746be428d724" providerId="ADAL" clId="{964B0F72-BF00-4426-BD0D-2F59401D5A76}" dt="2023-12-28T17:18:08.345" v="28" actId="6549"/>
        <pc:sldMkLst>
          <pc:docMk/>
          <pc:sldMk cId="1639079180" sldId="331"/>
        </pc:sldMkLst>
      </pc:sldChg>
      <pc:sldChg chg="modNotesTx">
        <pc:chgData name="Bryan Brougher" userId="78366a08-4713-438e-b214-746be428d724" providerId="ADAL" clId="{964B0F72-BF00-4426-BD0D-2F59401D5A76}" dt="2023-12-28T17:18:10.890" v="29" actId="6549"/>
        <pc:sldMkLst>
          <pc:docMk/>
          <pc:sldMk cId="2360304785" sldId="332"/>
        </pc:sldMkLst>
      </pc:sldChg>
      <pc:sldChg chg="modNotesTx">
        <pc:chgData name="Bryan Brougher" userId="78366a08-4713-438e-b214-746be428d724" providerId="ADAL" clId="{964B0F72-BF00-4426-BD0D-2F59401D5A76}" dt="2023-12-28T17:18:13.112" v="30" actId="6549"/>
        <pc:sldMkLst>
          <pc:docMk/>
          <pc:sldMk cId="2599601285" sldId="333"/>
        </pc:sldMkLst>
      </pc:sldChg>
      <pc:sldChg chg="modNotesTx">
        <pc:chgData name="Bryan Brougher" userId="78366a08-4713-438e-b214-746be428d724" providerId="ADAL" clId="{964B0F72-BF00-4426-BD0D-2F59401D5A76}" dt="2023-12-28T17:18:43.792" v="33" actId="6549"/>
        <pc:sldMkLst>
          <pc:docMk/>
          <pc:sldMk cId="781097295" sldId="334"/>
        </pc:sldMkLst>
      </pc:sldChg>
      <pc:sldChg chg="modNotesTx">
        <pc:chgData name="Bryan Brougher" userId="78366a08-4713-438e-b214-746be428d724" providerId="ADAL" clId="{964B0F72-BF00-4426-BD0D-2F59401D5A76}" dt="2023-12-28T17:18:46.377" v="34" actId="6549"/>
        <pc:sldMkLst>
          <pc:docMk/>
          <pc:sldMk cId="490735566" sldId="335"/>
        </pc:sldMkLst>
      </pc:sldChg>
      <pc:sldChg chg="modNotesTx">
        <pc:chgData name="Bryan Brougher" userId="78366a08-4713-438e-b214-746be428d724" providerId="ADAL" clId="{964B0F72-BF00-4426-BD0D-2F59401D5A76}" dt="2023-12-28T17:18:16.104" v="31" actId="6549"/>
        <pc:sldMkLst>
          <pc:docMk/>
          <pc:sldMk cId="171154836" sldId="336"/>
        </pc:sldMkLst>
      </pc:sldChg>
      <pc:sldChg chg="modNotesTx">
        <pc:chgData name="Bryan Brougher" userId="78366a08-4713-438e-b214-746be428d724" providerId="ADAL" clId="{964B0F72-BF00-4426-BD0D-2F59401D5A76}" dt="2023-12-28T17:18:41.348" v="32" actId="6549"/>
        <pc:sldMkLst>
          <pc:docMk/>
          <pc:sldMk cId="1497336662" sldId="337"/>
        </pc:sldMkLst>
      </pc:sldChg>
      <pc:sldChg chg="modNotesTx">
        <pc:chgData name="Bryan Brougher" userId="78366a08-4713-438e-b214-746be428d724" providerId="ADAL" clId="{964B0F72-BF00-4426-BD0D-2F59401D5A76}" dt="2023-12-28T17:18:48.972" v="35" actId="6549"/>
        <pc:sldMkLst>
          <pc:docMk/>
          <pc:sldMk cId="1057475134" sldId="339"/>
        </pc:sldMkLst>
      </pc:sldChg>
      <pc:sldChg chg="modNotesTx">
        <pc:chgData name="Bryan Brougher" userId="78366a08-4713-438e-b214-746be428d724" providerId="ADAL" clId="{964B0F72-BF00-4426-BD0D-2F59401D5A76}" dt="2023-12-28T17:19:05.382" v="40" actId="6549"/>
        <pc:sldMkLst>
          <pc:docMk/>
          <pc:sldMk cId="374333100" sldId="341"/>
        </pc:sldMkLst>
      </pc:sldChg>
      <pc:sldChg chg="modNotesTx">
        <pc:chgData name="Bryan Brougher" userId="78366a08-4713-438e-b214-746be428d724" providerId="ADAL" clId="{964B0F72-BF00-4426-BD0D-2F59401D5A76}" dt="2023-12-28T17:18:57.934" v="37" actId="6549"/>
        <pc:sldMkLst>
          <pc:docMk/>
          <pc:sldMk cId="2920803135" sldId="342"/>
        </pc:sldMkLst>
      </pc:sldChg>
      <pc:sldChg chg="modNotesTx">
        <pc:chgData name="Bryan Brougher" userId="78366a08-4713-438e-b214-746be428d724" providerId="ADAL" clId="{964B0F72-BF00-4426-BD0D-2F59401D5A76}" dt="2023-12-28T17:19:07.737" v="41" actId="6549"/>
        <pc:sldMkLst>
          <pc:docMk/>
          <pc:sldMk cId="3806889134" sldId="343"/>
        </pc:sldMkLst>
      </pc:sldChg>
      <pc:sldChg chg="modNotesTx">
        <pc:chgData name="Bryan Brougher" userId="78366a08-4713-438e-b214-746be428d724" providerId="ADAL" clId="{964B0F72-BF00-4426-BD0D-2F59401D5A76}" dt="2023-12-28T17:18:59.709" v="38" actId="6549"/>
        <pc:sldMkLst>
          <pc:docMk/>
          <pc:sldMk cId="2466200785" sldId="345"/>
        </pc:sldMkLst>
      </pc:sldChg>
      <pc:sldChg chg="modNotesTx">
        <pc:chgData name="Bryan Brougher" userId="78366a08-4713-438e-b214-746be428d724" providerId="ADAL" clId="{964B0F72-BF00-4426-BD0D-2F59401D5A76}" dt="2023-12-28T17:19:01.933" v="39" actId="6549"/>
        <pc:sldMkLst>
          <pc:docMk/>
          <pc:sldMk cId="1854158201" sldId="347"/>
        </pc:sldMkLst>
      </pc:sldChg>
      <pc:sldChg chg="modNotesTx">
        <pc:chgData name="Bryan Brougher" userId="78366a08-4713-438e-b214-746be428d724" providerId="ADAL" clId="{964B0F72-BF00-4426-BD0D-2F59401D5A76}" dt="2023-12-28T17:18:55.088" v="36" actId="6549"/>
        <pc:sldMkLst>
          <pc:docMk/>
          <pc:sldMk cId="3554688195" sldId="352"/>
        </pc:sldMkLst>
      </pc:sldChg>
      <pc:sldChg chg="modNotesTx">
        <pc:chgData name="Bryan Brougher" userId="78366a08-4713-438e-b214-746be428d724" providerId="ADAL" clId="{964B0F72-BF00-4426-BD0D-2F59401D5A76}" dt="2023-12-28T17:19:16.160" v="42" actId="6549"/>
        <pc:sldMkLst>
          <pc:docMk/>
          <pc:sldMk cId="4239684509" sldId="353"/>
        </pc:sldMkLst>
      </pc:sldChg>
      <pc:sldChg chg="modNotesTx">
        <pc:chgData name="Bryan Brougher" userId="78366a08-4713-438e-b214-746be428d724" providerId="ADAL" clId="{964B0F72-BF00-4426-BD0D-2F59401D5A76}" dt="2023-12-28T17:19:22.909" v="45" actId="6549"/>
        <pc:sldMkLst>
          <pc:docMk/>
          <pc:sldMk cId="3538523643" sldId="354"/>
        </pc:sldMkLst>
      </pc:sldChg>
      <pc:sldChg chg="modNotesTx">
        <pc:chgData name="Bryan Brougher" userId="78366a08-4713-438e-b214-746be428d724" providerId="ADAL" clId="{964B0F72-BF00-4426-BD0D-2F59401D5A76}" dt="2023-12-28T17:19:20.483" v="44" actId="6549"/>
        <pc:sldMkLst>
          <pc:docMk/>
          <pc:sldMk cId="97796346" sldId="355"/>
        </pc:sldMkLst>
      </pc:sldChg>
      <pc:sldChg chg="modNotesTx">
        <pc:chgData name="Bryan Brougher" userId="78366a08-4713-438e-b214-746be428d724" providerId="ADAL" clId="{964B0F72-BF00-4426-BD0D-2F59401D5A76}" dt="2023-12-28T17:19:25.149" v="46" actId="6549"/>
        <pc:sldMkLst>
          <pc:docMk/>
          <pc:sldMk cId="2932102486" sldId="358"/>
        </pc:sldMkLst>
      </pc:sldChg>
      <pc:sldChg chg="modNotesTx">
        <pc:chgData name="Bryan Brougher" userId="78366a08-4713-438e-b214-746be428d724" providerId="ADAL" clId="{964B0F72-BF00-4426-BD0D-2F59401D5A76}" dt="2023-12-28T17:19:38.712" v="50" actId="6549"/>
        <pc:sldMkLst>
          <pc:docMk/>
          <pc:sldMk cId="82817996" sldId="360"/>
        </pc:sldMkLst>
      </pc:sldChg>
      <pc:sldChg chg="modNotesTx">
        <pc:chgData name="Bryan Brougher" userId="78366a08-4713-438e-b214-746be428d724" providerId="ADAL" clId="{964B0F72-BF00-4426-BD0D-2F59401D5A76}" dt="2023-12-28T17:19:40.617" v="51" actId="6549"/>
        <pc:sldMkLst>
          <pc:docMk/>
          <pc:sldMk cId="2803360083" sldId="361"/>
        </pc:sldMkLst>
      </pc:sldChg>
      <pc:sldChg chg="modNotesTx">
        <pc:chgData name="Bryan Brougher" userId="78366a08-4713-438e-b214-746be428d724" providerId="ADAL" clId="{964B0F72-BF00-4426-BD0D-2F59401D5A76}" dt="2023-12-28T17:19:42.826" v="52" actId="6549"/>
        <pc:sldMkLst>
          <pc:docMk/>
          <pc:sldMk cId="2212430236" sldId="362"/>
        </pc:sldMkLst>
      </pc:sldChg>
      <pc:sldChg chg="modNotesTx">
        <pc:chgData name="Bryan Brougher" userId="78366a08-4713-438e-b214-746be428d724" providerId="ADAL" clId="{964B0F72-BF00-4426-BD0D-2F59401D5A76}" dt="2023-12-28T17:19:27.952" v="47" actId="6549"/>
        <pc:sldMkLst>
          <pc:docMk/>
          <pc:sldMk cId="3315097535" sldId="363"/>
        </pc:sldMkLst>
      </pc:sldChg>
      <pc:sldChg chg="modNotesTx">
        <pc:chgData name="Bryan Brougher" userId="78366a08-4713-438e-b214-746be428d724" providerId="ADAL" clId="{964B0F72-BF00-4426-BD0D-2F59401D5A76}" dt="2023-12-28T17:19:30.730" v="48" actId="6549"/>
        <pc:sldMkLst>
          <pc:docMk/>
          <pc:sldMk cId="279336600" sldId="364"/>
        </pc:sldMkLst>
      </pc:sldChg>
      <pc:sldChg chg="modNotesTx">
        <pc:chgData name="Bryan Brougher" userId="78366a08-4713-438e-b214-746be428d724" providerId="ADAL" clId="{964B0F72-BF00-4426-BD0D-2F59401D5A76}" dt="2023-12-28T17:19:36.574" v="49" actId="6549"/>
        <pc:sldMkLst>
          <pc:docMk/>
          <pc:sldMk cId="3164996624" sldId="366"/>
        </pc:sldMkLst>
      </pc:sldChg>
      <pc:sldChg chg="modNotesTx">
        <pc:chgData name="Bryan Brougher" userId="78366a08-4713-438e-b214-746be428d724" providerId="ADAL" clId="{964B0F72-BF00-4426-BD0D-2F59401D5A76}" dt="2023-12-28T17:19:44.977" v="53" actId="6549"/>
        <pc:sldMkLst>
          <pc:docMk/>
          <pc:sldMk cId="1028653674" sldId="367"/>
        </pc:sldMkLst>
      </pc:sldChg>
      <pc:sldChg chg="modNotesTx">
        <pc:chgData name="Bryan Brougher" userId="78366a08-4713-438e-b214-746be428d724" providerId="ADAL" clId="{964B0F72-BF00-4426-BD0D-2F59401D5A76}" dt="2023-12-28T17:19:52.136" v="54" actId="6549"/>
        <pc:sldMkLst>
          <pc:docMk/>
          <pc:sldMk cId="3892408911" sldId="368"/>
        </pc:sldMkLst>
      </pc:sldChg>
      <pc:sldChg chg="modNotesTx">
        <pc:chgData name="Bryan Brougher" userId="78366a08-4713-438e-b214-746be428d724" providerId="ADAL" clId="{964B0F72-BF00-4426-BD0D-2F59401D5A76}" dt="2023-12-28T17:20:00.977" v="56" actId="6549"/>
        <pc:sldMkLst>
          <pc:docMk/>
          <pc:sldMk cId="413130637" sldId="369"/>
        </pc:sldMkLst>
      </pc:sldChg>
      <pc:sldChg chg="modNotesTx">
        <pc:chgData name="Bryan Brougher" userId="78366a08-4713-438e-b214-746be428d724" providerId="ADAL" clId="{964B0F72-BF00-4426-BD0D-2F59401D5A76}" dt="2023-12-28T17:20:03.200" v="57" actId="6549"/>
        <pc:sldMkLst>
          <pc:docMk/>
          <pc:sldMk cId="2088891077" sldId="371"/>
        </pc:sldMkLst>
      </pc:sldChg>
      <pc:sldChg chg="modNotesTx">
        <pc:chgData name="Bryan Brougher" userId="78366a08-4713-438e-b214-746be428d724" providerId="ADAL" clId="{964B0F72-BF00-4426-BD0D-2F59401D5A76}" dt="2023-12-28T17:20:19.901" v="61" actId="6549"/>
        <pc:sldMkLst>
          <pc:docMk/>
          <pc:sldMk cId="18860110" sldId="372"/>
        </pc:sldMkLst>
      </pc:sldChg>
      <pc:sldChg chg="modNotesTx">
        <pc:chgData name="Bryan Brougher" userId="78366a08-4713-438e-b214-746be428d724" providerId="ADAL" clId="{964B0F72-BF00-4426-BD0D-2F59401D5A76}" dt="2023-12-28T17:20:16.693" v="60" actId="6549"/>
        <pc:sldMkLst>
          <pc:docMk/>
          <pc:sldMk cId="2294821518" sldId="373"/>
        </pc:sldMkLst>
      </pc:sldChg>
      <pc:sldChg chg="modNotesTx">
        <pc:chgData name="Bryan Brougher" userId="78366a08-4713-438e-b214-746be428d724" providerId="ADAL" clId="{964B0F72-BF00-4426-BD0D-2F59401D5A76}" dt="2023-12-28T17:20:25.683" v="62" actId="6549"/>
        <pc:sldMkLst>
          <pc:docMk/>
          <pc:sldMk cId="2914221786" sldId="374"/>
        </pc:sldMkLst>
      </pc:sldChg>
      <pc:sldChg chg="modNotesTx">
        <pc:chgData name="Bryan Brougher" userId="78366a08-4713-438e-b214-746be428d724" providerId="ADAL" clId="{964B0F72-BF00-4426-BD0D-2F59401D5A76}" dt="2023-12-28T17:20:29.757" v="64" actId="6549"/>
        <pc:sldMkLst>
          <pc:docMk/>
          <pc:sldMk cId="71484962" sldId="375"/>
        </pc:sldMkLst>
      </pc:sldChg>
      <pc:sldChg chg="modNotesTx">
        <pc:chgData name="Bryan Brougher" userId="78366a08-4713-438e-b214-746be428d724" providerId="ADAL" clId="{964B0F72-BF00-4426-BD0D-2F59401D5A76}" dt="2023-12-28T17:20:27.804" v="63" actId="6549"/>
        <pc:sldMkLst>
          <pc:docMk/>
          <pc:sldMk cId="327754837" sldId="377"/>
        </pc:sldMkLst>
      </pc:sldChg>
      <pc:sldChg chg="modNotesTx">
        <pc:chgData name="Bryan Brougher" userId="78366a08-4713-438e-b214-746be428d724" providerId="ADAL" clId="{964B0F72-BF00-4426-BD0D-2F59401D5A76}" dt="2023-12-28T17:20:44.619" v="66" actId="6549"/>
        <pc:sldMkLst>
          <pc:docMk/>
          <pc:sldMk cId="1886021301" sldId="378"/>
        </pc:sldMkLst>
      </pc:sldChg>
      <pc:sldChg chg="modNotesTx">
        <pc:chgData name="Bryan Brougher" userId="78366a08-4713-438e-b214-746be428d724" providerId="ADAL" clId="{964B0F72-BF00-4426-BD0D-2F59401D5A76}" dt="2023-12-28T17:20:36.240" v="65" actId="6549"/>
        <pc:sldMkLst>
          <pc:docMk/>
          <pc:sldMk cId="2984308633" sldId="379"/>
        </pc:sldMkLst>
      </pc:sldChg>
      <pc:sldChg chg="modNotesTx">
        <pc:chgData name="Bryan Brougher" userId="78366a08-4713-438e-b214-746be428d724" providerId="ADAL" clId="{964B0F72-BF00-4426-BD0D-2F59401D5A76}" dt="2023-12-28T17:20:46.956" v="67" actId="6549"/>
        <pc:sldMkLst>
          <pc:docMk/>
          <pc:sldMk cId="4221034561" sldId="380"/>
        </pc:sldMkLst>
      </pc:sldChg>
      <pc:sldChg chg="modNotesTx">
        <pc:chgData name="Bryan Brougher" userId="78366a08-4713-438e-b214-746be428d724" providerId="ADAL" clId="{964B0F72-BF00-4426-BD0D-2F59401D5A76}" dt="2023-12-28T17:20:50.686" v="69" actId="6549"/>
        <pc:sldMkLst>
          <pc:docMk/>
          <pc:sldMk cId="1379163134" sldId="381"/>
        </pc:sldMkLst>
      </pc:sldChg>
      <pc:sldChg chg="modNotesTx">
        <pc:chgData name="Bryan Brougher" userId="78366a08-4713-438e-b214-746be428d724" providerId="ADAL" clId="{964B0F72-BF00-4426-BD0D-2F59401D5A76}" dt="2023-12-28T17:21:00.814" v="73" actId="6549"/>
        <pc:sldMkLst>
          <pc:docMk/>
          <pc:sldMk cId="1534981431" sldId="382"/>
        </pc:sldMkLst>
      </pc:sldChg>
      <pc:sldChg chg="modNotesTx">
        <pc:chgData name="Bryan Brougher" userId="78366a08-4713-438e-b214-746be428d724" providerId="ADAL" clId="{964B0F72-BF00-4426-BD0D-2F59401D5A76}" dt="2023-12-28T17:21:13.473" v="75" actId="6549"/>
        <pc:sldMkLst>
          <pc:docMk/>
          <pc:sldMk cId="668030564" sldId="383"/>
        </pc:sldMkLst>
      </pc:sldChg>
      <pc:sldChg chg="modNotesTx">
        <pc:chgData name="Bryan Brougher" userId="78366a08-4713-438e-b214-746be428d724" providerId="ADAL" clId="{964B0F72-BF00-4426-BD0D-2F59401D5A76}" dt="2023-12-28T17:21:15.711" v="76" actId="6549"/>
        <pc:sldMkLst>
          <pc:docMk/>
          <pc:sldMk cId="1612396574" sldId="384"/>
        </pc:sldMkLst>
      </pc:sldChg>
      <pc:sldChg chg="modNotesTx">
        <pc:chgData name="Bryan Brougher" userId="78366a08-4713-438e-b214-746be428d724" providerId="ADAL" clId="{964B0F72-BF00-4426-BD0D-2F59401D5A76}" dt="2023-12-28T17:21:17.932" v="77" actId="6549"/>
        <pc:sldMkLst>
          <pc:docMk/>
          <pc:sldMk cId="2682707231" sldId="385"/>
        </pc:sldMkLst>
      </pc:sldChg>
      <pc:sldChg chg="modNotesTx">
        <pc:chgData name="Bryan Brougher" userId="78366a08-4713-438e-b214-746be428d724" providerId="ADAL" clId="{964B0F72-BF00-4426-BD0D-2F59401D5A76}" dt="2023-12-28T17:21:24.326" v="79" actId="6549"/>
        <pc:sldMkLst>
          <pc:docMk/>
          <pc:sldMk cId="2165504727" sldId="392"/>
        </pc:sldMkLst>
      </pc:sldChg>
      <pc:sldChg chg="modNotesTx">
        <pc:chgData name="Bryan Brougher" userId="78366a08-4713-438e-b214-746be428d724" providerId="ADAL" clId="{964B0F72-BF00-4426-BD0D-2F59401D5A76}" dt="2023-12-28T17:21:38.334" v="83" actId="6549"/>
        <pc:sldMkLst>
          <pc:docMk/>
          <pc:sldMk cId="2034501212" sldId="39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F4EEBD14-D4D2-4BE6-A876-54247A91AB8E}" type="datetimeFigureOut">
              <a:rPr lang="en-US" smtClean="0"/>
              <a:t>1/24/2024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3F5E02B8-8F3F-4731-B2F5-4456EEF951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233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5E02B8-8F3F-4731-B2F5-4456EEF951E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98087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5E02B8-8F3F-4731-B2F5-4456EEF951E7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3353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5E02B8-8F3F-4731-B2F5-4456EEF951E7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5876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5E02B8-8F3F-4731-B2F5-4456EEF951E7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795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5E02B8-8F3F-4731-B2F5-4456EEF951E7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17056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5E02B8-8F3F-4731-B2F5-4456EEF951E7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5731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5E02B8-8F3F-4731-B2F5-4456EEF951E7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26921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5E02B8-8F3F-4731-B2F5-4456EEF951E7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01646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5E02B8-8F3F-4731-B2F5-4456EEF951E7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4519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5E02B8-8F3F-4731-B2F5-4456EEF951E7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2052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5E02B8-8F3F-4731-B2F5-4456EEF951E7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4519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5E02B8-8F3F-4731-B2F5-4456EEF951E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02863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5E02B8-8F3F-4731-B2F5-4456EEF951E7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5244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5E02B8-8F3F-4731-B2F5-4456EEF951E7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42432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5E02B8-8F3F-4731-B2F5-4456EEF951E7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628471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5E02B8-8F3F-4731-B2F5-4456EEF951E7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023096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5E02B8-8F3F-4731-B2F5-4456EEF951E7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556065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5E02B8-8F3F-4731-B2F5-4456EEF951E7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15728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5E02B8-8F3F-4731-B2F5-4456EEF951E7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05389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5E02B8-8F3F-4731-B2F5-4456EEF951E7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29115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5E02B8-8F3F-4731-B2F5-4456EEF951E7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00353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5E02B8-8F3F-4731-B2F5-4456EEF951E7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5193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5E02B8-8F3F-4731-B2F5-4456EEF951E7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88311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5E02B8-8F3F-4731-B2F5-4456EEF951E7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456527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5E02B8-8F3F-4731-B2F5-4456EEF951E7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84563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5E02B8-8F3F-4731-B2F5-4456EEF951E7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61482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5E02B8-8F3F-4731-B2F5-4456EEF951E7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99321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5E02B8-8F3F-4731-B2F5-4456EEF951E7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47525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5E02B8-8F3F-4731-B2F5-4456EEF951E7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7633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5E02B8-8F3F-4731-B2F5-4456EEF951E7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03975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5E02B8-8F3F-4731-B2F5-4456EEF951E7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26446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5E02B8-8F3F-4731-B2F5-4456EEF951E7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37095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5E02B8-8F3F-4731-B2F5-4456EEF951E7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0370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5E02B8-8F3F-4731-B2F5-4456EEF951E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30176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5E02B8-8F3F-4731-B2F5-4456EEF951E7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32554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5E02B8-8F3F-4731-B2F5-4456EEF951E7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78360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5E02B8-8F3F-4731-B2F5-4456EEF951E7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72577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5E02B8-8F3F-4731-B2F5-4456EEF951E7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00133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5E02B8-8F3F-4731-B2F5-4456EEF951E7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965525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5E02B8-8F3F-4731-B2F5-4456EEF951E7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47352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5E02B8-8F3F-4731-B2F5-4456EEF951E7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42231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5E02B8-8F3F-4731-B2F5-4456EEF951E7}" type="slidenum">
              <a:rPr lang="en-US" smtClean="0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39471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5E02B8-8F3F-4731-B2F5-4456EEF951E7}" type="slidenum">
              <a:rPr lang="en-US" smtClean="0"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21838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5E02B8-8F3F-4731-B2F5-4456EEF951E7}" type="slidenum">
              <a:rPr lang="en-US" smtClean="0"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2518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5E02B8-8F3F-4731-B2F5-4456EEF951E7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97026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5E02B8-8F3F-4731-B2F5-4456EEF951E7}" type="slidenum">
              <a:rPr lang="en-US" smtClean="0"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92882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5E02B8-8F3F-4731-B2F5-4456EEF951E7}" type="slidenum">
              <a:rPr lang="en-US" smtClean="0"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003595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5E02B8-8F3F-4731-B2F5-4456EEF951E7}" type="slidenum">
              <a:rPr lang="en-US" smtClean="0"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004262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5E02B8-8F3F-4731-B2F5-4456EEF951E7}" type="slidenum">
              <a:rPr lang="en-US" smtClean="0"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759608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5E02B8-8F3F-4731-B2F5-4456EEF951E7}" type="slidenum">
              <a:rPr lang="en-US" smtClean="0"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1069873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5E02B8-8F3F-4731-B2F5-4456EEF951E7}" type="slidenum">
              <a:rPr lang="en-US" smtClean="0"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459051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5E02B8-8F3F-4731-B2F5-4456EEF951E7}" type="slidenum">
              <a:rPr lang="en-US" smtClean="0"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898072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5E02B8-8F3F-4731-B2F5-4456EEF951E7}" type="slidenum">
              <a:rPr lang="en-US" smtClean="0"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052146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5E02B8-8F3F-4731-B2F5-4456EEF951E7}" type="slidenum">
              <a:rPr lang="en-US" smtClean="0"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6463161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5E02B8-8F3F-4731-B2F5-4456EEF951E7}" type="slidenum">
              <a:rPr lang="en-US" smtClean="0"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72645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5E02B8-8F3F-4731-B2F5-4456EEF951E7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0942912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5E02B8-8F3F-4731-B2F5-4456EEF951E7}" type="slidenum">
              <a:rPr lang="en-US" smtClean="0"/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562216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5E02B8-8F3F-4731-B2F5-4456EEF951E7}" type="slidenum">
              <a:rPr lang="en-US" smtClean="0"/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718324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5E02B8-8F3F-4731-B2F5-4456EEF951E7}" type="slidenum">
              <a:rPr lang="en-US" smtClean="0"/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8843239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5E02B8-8F3F-4731-B2F5-4456EEF951E7}" type="slidenum">
              <a:rPr lang="en-US" smtClean="0"/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4069228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5E02B8-8F3F-4731-B2F5-4456EEF951E7}" type="slidenum">
              <a:rPr lang="en-US" smtClean="0"/>
              <a:t>64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629108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5E02B8-8F3F-4731-B2F5-4456EEF951E7}" type="slidenum">
              <a:rPr lang="en-US" smtClean="0"/>
              <a:t>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740762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5E02B8-8F3F-4731-B2F5-4456EEF951E7}" type="slidenum">
              <a:rPr lang="en-US" smtClean="0"/>
              <a:t>66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1081753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5E02B8-8F3F-4731-B2F5-4456EEF951E7}" type="slidenum">
              <a:rPr lang="en-US" smtClean="0"/>
              <a:t>67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376065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5E02B8-8F3F-4731-B2F5-4456EEF951E7}" type="slidenum">
              <a:rPr lang="en-US" smtClean="0"/>
              <a:t>68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889494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5E02B8-8F3F-4731-B2F5-4456EEF951E7}" type="slidenum">
              <a:rPr lang="en-US" smtClean="0"/>
              <a:t>69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5441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5E02B8-8F3F-4731-B2F5-4456EEF951E7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567451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5E02B8-8F3F-4731-B2F5-4456EEF951E7}" type="slidenum">
              <a:rPr lang="en-US" smtClean="0"/>
              <a:t>70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30056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5E02B8-8F3F-4731-B2F5-4456EEF951E7}" type="slidenum">
              <a:rPr lang="en-US" smtClean="0"/>
              <a:t>71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1767448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5E02B8-8F3F-4731-B2F5-4456EEF951E7}" type="slidenum">
              <a:rPr lang="en-US" smtClean="0"/>
              <a:t>72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487790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5E02B8-8F3F-4731-B2F5-4456EEF951E7}" type="slidenum">
              <a:rPr lang="en-US" smtClean="0"/>
              <a:t>73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799798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5E02B8-8F3F-4731-B2F5-4456EEF951E7}" type="slidenum">
              <a:rPr lang="en-US" smtClean="0"/>
              <a:t>74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725282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5566" indent="-235566" defTabSz="942265">
              <a:spcBef>
                <a:spcPts val="1031"/>
              </a:spcBef>
              <a:spcAft>
                <a:spcPts val="1031"/>
              </a:spcAft>
              <a:buFont typeface="Arial" panose="020B0604020202020204" pitchFamily="34" charset="0"/>
              <a:buChar char="•"/>
              <a:defRPr/>
            </a:pPr>
            <a:endParaRPr lang="en-US" sz="6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5E02B8-8F3F-4731-B2F5-4456EEF951E7}" type="slidenum">
              <a:rPr lang="en-US" smtClean="0"/>
              <a:t>75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789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b="0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5E02B8-8F3F-4731-B2F5-4456EEF951E7}" type="slidenum">
              <a:rPr lang="en-US" smtClean="0"/>
              <a:t>76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90170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5E02B8-8F3F-4731-B2F5-4456EEF951E7}" type="slidenum">
              <a:rPr lang="en-US" smtClean="0"/>
              <a:t>77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758878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5E02B8-8F3F-4731-B2F5-4456EEF951E7}" type="slidenum">
              <a:rPr lang="en-US" smtClean="0"/>
              <a:t>78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711110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5E02B8-8F3F-4731-B2F5-4456EEF951E7}" type="slidenum">
              <a:rPr lang="en-US" smtClean="0"/>
              <a:t>79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8034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5E02B8-8F3F-4731-B2F5-4456EEF951E7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283734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5E02B8-8F3F-4731-B2F5-4456EEF951E7}" type="slidenum">
              <a:rPr lang="en-US" smtClean="0"/>
              <a:t>80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599156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5E02B8-8F3F-4731-B2F5-4456EEF951E7}" type="slidenum">
              <a:rPr lang="en-US" smtClean="0"/>
              <a:t>81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450710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5E02B8-8F3F-4731-B2F5-4456EEF951E7}" type="slidenum">
              <a:rPr lang="en-US" smtClean="0"/>
              <a:t>82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61212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5E02B8-8F3F-4731-B2F5-4456EEF951E7}" type="slidenum">
              <a:rPr lang="en-US" smtClean="0"/>
              <a:t>83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839060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5E02B8-8F3F-4731-B2F5-4456EEF951E7}" type="slidenum">
              <a:rPr lang="en-US" smtClean="0"/>
              <a:t>84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864219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5E02B8-8F3F-4731-B2F5-4456EEF951E7}" type="slidenum">
              <a:rPr lang="en-US" smtClean="0"/>
              <a:t>85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782133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5E02B8-8F3F-4731-B2F5-4456EEF951E7}" type="slidenum">
              <a:rPr lang="en-US" smtClean="0"/>
              <a:t>86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696545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5E02B8-8F3F-4731-B2F5-4456EEF951E7}" type="slidenum">
              <a:rPr lang="en-US" smtClean="0"/>
              <a:t>87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05655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5E02B8-8F3F-4731-B2F5-4456EEF951E7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542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6ECFC5E5-7CE2-0F40-93DC-911B1E3654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1168" b="38372"/>
          <a:stretch/>
        </p:blipFill>
        <p:spPr>
          <a:xfrm>
            <a:off x="7924800" y="3"/>
            <a:ext cx="4267200" cy="685799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7D9781-8A14-41C2-BACD-4380FDE919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7"/>
            <a:ext cx="10515600" cy="1325563"/>
          </a:xfrm>
        </p:spPr>
        <p:txBody>
          <a:bodyPr/>
          <a:lstStyle/>
          <a:p>
            <a:r>
              <a:rPr lang="en-US" dirty="0"/>
              <a:t>Click to insert slide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33F452-C46B-4B3A-8EEC-FADC686C21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D2B353-B968-4C26-9195-ECDEBBAA2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C3BE7-E80C-4D5C-8EB8-295547A75DAE}" type="datetimeFigureOut">
              <a:rPr lang="en-US" smtClean="0"/>
              <a:t>1/24/2024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9472C9-200B-4ABB-B686-1BCAACC87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EC6312-F216-45F1-A03D-36119C4B9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DB695-B233-4887-BF2C-7F3BB78C8EB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C7D19C7-AABD-5C4F-8150-7A9B8BE167F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268" y="6356350"/>
            <a:ext cx="919725" cy="3657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34014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D3A05A6B-9B8F-6442-AAE0-C6AEEEFC08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1168" b="38372"/>
          <a:stretch/>
        </p:blipFill>
        <p:spPr>
          <a:xfrm>
            <a:off x="7924800" y="3"/>
            <a:ext cx="4267200" cy="6857998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6823C2-4445-C94C-870F-7AD3C16D2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C3BE7-E80C-4D5C-8EB8-295547A75DAE}" type="datetimeFigureOut">
              <a:rPr lang="en-US" smtClean="0"/>
              <a:pPr/>
              <a:t>1/24/2024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60DD90-1844-8540-80EF-5F7D2C333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E5D7D9-EBE3-364E-B732-13B8342D0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DB695-B233-4887-BF2C-7F3BB78C8EB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8B9A9E11-04E1-9E44-84E7-3CF46AE5DB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46888" y="269875"/>
            <a:ext cx="5783371" cy="5902326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30EBFF6B-81BD-814A-B1D4-98573343A99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87389" y="269877"/>
            <a:ext cx="5590667" cy="2820797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3087B1AE-D78A-A248-8145-0F228BF3EA6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87389" y="3351406"/>
            <a:ext cx="5590667" cy="2820797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r>
              <a:rPr lang="en-US" dirty="0"/>
              <a:t>Click icon to add picture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13FFF10-3D70-6E4D-8722-78F95EC3143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268" y="6356350"/>
            <a:ext cx="919725" cy="3657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02087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Full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A5CE344-D670-6F46-A21E-FB65A76EC18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insert full-screen picture</a:t>
            </a:r>
          </a:p>
        </p:txBody>
      </p:sp>
    </p:spTree>
    <p:extLst>
      <p:ext uri="{BB962C8B-B14F-4D97-AF65-F5344CB8AC3E}">
        <p14:creationId xmlns:p14="http://schemas.microsoft.com/office/powerpoint/2010/main" val="3497590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E1C5C06-2DF9-D049-A6B2-04F61D3972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F7D2C4B-B5D7-479A-9B0C-31DD325D4D2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1248" y="1664208"/>
            <a:ext cx="10515600" cy="2387600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INSERT 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43BD4A-33EE-45CE-AB4A-75B9E32588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032504"/>
            <a:ext cx="10515600" cy="1152144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accent3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6CF198-BDD9-4152-8D3C-53043EA25B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74931" y="5894265"/>
            <a:ext cx="143712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B5C3BE7-E80C-4D5C-8EB8-295547A75DAE}" type="datetimeFigureOut">
              <a:rPr lang="en-US" smtClean="0"/>
              <a:pPr/>
              <a:t>1/24/2024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8D4660-DB06-4FBE-B73A-F03B9B0714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579541" y="5893230"/>
            <a:ext cx="302927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AD7523-8013-4431-9915-BB8899283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86034" y="5893230"/>
            <a:ext cx="137081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9EDB695-B233-4887-BF2C-7F3BB78C8EB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4EFD232-0A3C-6A49-8C5A-A52910167AF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5566" y="5594103"/>
            <a:ext cx="1733093" cy="689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63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0A7C493-589C-C841-AC42-8215ACB32B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84C0F03-81DE-40F6-8B2B-165F97389D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407410"/>
            <a:ext cx="10515600" cy="1865679"/>
          </a:xfrm>
        </p:spPr>
        <p:txBody>
          <a:bodyPr anchor="t"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insert section header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2EFF09-B482-4C53-9C14-8440798856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907794"/>
            <a:ext cx="105156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2800">
                <a:solidFill>
                  <a:schemeClr val="accent3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51339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12962677-F35E-5A44-9730-6B7FBC62D9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1168" b="38372"/>
          <a:stretch/>
        </p:blipFill>
        <p:spPr>
          <a:xfrm>
            <a:off x="7924800" y="3"/>
            <a:ext cx="4267200" cy="685799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3D70542-BAD9-4527-8274-72EFC34854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AED776-5EF1-40ED-8122-D5295FDD5E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23B4FA-5FF7-49AD-B9DD-8E9CD27F8B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64BAF7-BFF1-4B48-9B36-E73186854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C3BE7-E80C-4D5C-8EB8-295547A75DAE}" type="datetimeFigureOut">
              <a:rPr lang="en-US" smtClean="0"/>
              <a:t>1/24/2024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C6FD7A-B770-489E-9D65-43C10BFAC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52CEAE-2949-49FA-9F6D-C60B6553A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DB695-B233-4887-BF2C-7F3BB78C8EB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6BB9DFD-786E-2847-9F8A-6E23BBAB3D8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268" y="6356350"/>
            <a:ext cx="919725" cy="3657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74410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11">
            <a:extLst>
              <a:ext uri="{FF2B5EF4-FFF2-40B4-BE49-F238E27FC236}">
                <a16:creationId xmlns:a16="http://schemas.microsoft.com/office/drawing/2014/main" id="{950FA805-C5EA-8D4A-89BB-A1B060D922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1168" b="38372"/>
          <a:stretch/>
        </p:blipFill>
        <p:spPr>
          <a:xfrm>
            <a:off x="7924800" y="3"/>
            <a:ext cx="4267200" cy="685799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949E802-5479-4E91-8145-E11CCBBE4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0F94A8-D1EC-428C-B43C-4F8E523843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latin typeface="+mj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6F5AFD-307B-427D-8FA0-E37F8990BE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8C8B95-B621-4AB9-BED5-238004F902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latin typeface="+mj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0B85C5-7749-4B64-A0F0-69294B6CEA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971985-2DE0-4FC9-B144-EF1F8FF79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C3BE7-E80C-4D5C-8EB8-295547A75DAE}" type="datetimeFigureOut">
              <a:rPr lang="en-US" smtClean="0"/>
              <a:t>1/24/2024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ED19645-E376-447C-B18A-2A4EA8854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3809BCB-31B7-4751-8EAF-AA50DD1CC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DB695-B233-4887-BF2C-7F3BB78C8EB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82CDBD5-A7DA-864D-922B-6E499FDDB9E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268" y="6356350"/>
            <a:ext cx="919725" cy="3657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98365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7C0B1895-DF97-EC4E-82DD-352630A874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1168" b="38372"/>
          <a:stretch/>
        </p:blipFill>
        <p:spPr>
          <a:xfrm>
            <a:off x="7924800" y="3"/>
            <a:ext cx="4267200" cy="685799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ECF7CDE-623B-4B66-AA24-6CBE9B6420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2E25B4-E103-42F4-8503-0786F3BD39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00C98A-4325-4A4F-BE9C-2A7D4E089C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69063E-E048-4D9F-B091-97298D713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C3BE7-E80C-4D5C-8EB8-295547A75DAE}" type="datetimeFigureOut">
              <a:rPr lang="en-US" smtClean="0"/>
              <a:t>1/24/2024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037E77-66B9-4D08-8DAC-5715DD472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6638A1-F14D-4936-AC8C-1D3B59B46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DB695-B233-4887-BF2C-7F3BB78C8EB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3E6EA25-A469-4146-BDB1-D2601BC7EFB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268" y="6356350"/>
            <a:ext cx="919725" cy="3657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71217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4BC3EF-3EA9-E744-BABE-07C0A5546949}"/>
              </a:ext>
            </a:extLst>
          </p:cNvPr>
          <p:cNvSpPr/>
          <p:nvPr userDrawn="1"/>
        </p:nvSpPr>
        <p:spPr>
          <a:xfrm>
            <a:off x="6099048" y="0"/>
            <a:ext cx="6099048" cy="6858000"/>
          </a:xfrm>
          <a:prstGeom prst="rect">
            <a:avLst/>
          </a:prstGeom>
          <a:solidFill>
            <a:srgbClr val="5A5A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8414A10-C669-6549-A1EF-76C7953061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268" y="6356350"/>
            <a:ext cx="919725" cy="365760"/>
          </a:xfrm>
          <a:prstGeom prst="rect">
            <a:avLst/>
          </a:prstGeom>
          <a:noFill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8A35792-033C-0B42-A6E6-BCF85424BC7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69501" y="5841999"/>
            <a:ext cx="2222500" cy="1016000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CEB3D25-65B6-46A2-8EE9-4CF25DE6E4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9048" y="0"/>
            <a:ext cx="6099048" cy="6858000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B74832-7E8D-4469-A2B3-ACA6209E34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C3BE7-E80C-4D5C-8EB8-295547A75DAE}" type="datetimeFigureOut">
              <a:rPr lang="en-US" smtClean="0"/>
              <a:t>1/24/2024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84021A-A03E-4E8B-A2F8-FE7B0E798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6042F4-6D58-4230-8F98-EF0FC7EC3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DB695-B233-4887-BF2C-7F3BB78C8EB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402D6F-433C-4853-A9A9-0AFEADB76C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5004959" cy="381158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C760ED-C6E0-4BB0-BFD5-A83E3DB89A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5004959" cy="16002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add slide title</a:t>
            </a:r>
          </a:p>
        </p:txBody>
      </p:sp>
    </p:spTree>
    <p:extLst>
      <p:ext uri="{BB962C8B-B14F-4D97-AF65-F5344CB8AC3E}">
        <p14:creationId xmlns:p14="http://schemas.microsoft.com/office/powerpoint/2010/main" val="1979715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308EF8D4-E7CC-944C-B26A-C90FBFD21F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1168" b="38372"/>
          <a:stretch/>
        </p:blipFill>
        <p:spPr>
          <a:xfrm>
            <a:off x="7924800" y="3"/>
            <a:ext cx="4267200" cy="685799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4AD5E22-B959-4B5E-A82E-A3EA5514A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404DCF-3D69-461A-A65A-D1DC13111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C3BE7-E80C-4D5C-8EB8-295547A75DAE}" type="datetimeFigureOut">
              <a:rPr lang="en-US" smtClean="0"/>
              <a:t>1/24/2024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6819A5-4CBC-4639-81D8-4C116B788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919AC1-069A-48C5-B1D4-FC07630A2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DB695-B233-4887-BF2C-7F3BB78C8EB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9DBF7BC-BC7A-5248-B04A-EDBD69E1245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268" y="6356350"/>
            <a:ext cx="919725" cy="3657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19535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DB816E31-77FA-8949-8661-38BF60CB07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1168" b="38372"/>
          <a:stretch/>
        </p:blipFill>
        <p:spPr>
          <a:xfrm>
            <a:off x="7924800" y="3"/>
            <a:ext cx="4267200" cy="6857998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744649-15FC-4A75-869D-722F2242C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C3BE7-E80C-4D5C-8EB8-295547A75DAE}" type="datetimeFigureOut">
              <a:rPr lang="en-US" smtClean="0"/>
              <a:t>1/24/2024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4ED3A8-5E75-473A-AFB8-0C9C10876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0EB949-22D7-473F-AD11-37456B660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DB695-B233-4887-BF2C-7F3BB78C8EB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895AA7-1587-7A44-B6E7-4AAE93B26F2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268" y="6356350"/>
            <a:ext cx="919725" cy="3657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74624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D274CE-68B4-4471-88A1-7A2F06A41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EB173B-AA29-42AE-B63E-363191608C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5C3A81-A3FB-407B-9CF7-A752016010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41248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>
                <a:solidFill>
                  <a:schemeClr val="bg2"/>
                </a:solidFill>
                <a:latin typeface="Franklin Gothic Demi" panose="020B0603020102020204" pitchFamily="34" charset="0"/>
              </a:defRPr>
            </a:lvl1pPr>
          </a:lstStyle>
          <a:p>
            <a:fld id="{DB5C3BE7-E80C-4D5C-8EB8-295547A75DAE}" type="datetimeFigureOut">
              <a:rPr lang="en-US" smtClean="0"/>
              <a:pPr/>
              <a:t>1/24/2024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ACF0FC-C65B-460D-AB67-064DEA95DA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28035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chemeClr val="bg2"/>
                </a:solidFill>
                <a:latin typeface="Franklin Gothic Demi" panose="020B06030201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D4809D-D249-4D5C-A9E2-7E6FF603C0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82986" y="6356352"/>
            <a:ext cx="13708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bg2"/>
                </a:solidFill>
                <a:latin typeface="Franklin Gothic Demi" panose="020B0603020102020204" pitchFamily="34" charset="0"/>
              </a:defRPr>
            </a:lvl1pPr>
          </a:lstStyle>
          <a:p>
            <a:fld id="{A9EDB695-B233-4887-BF2C-7F3BB78C8E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850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  <p:sldLayoutId id="2147483651" r:id="rId3"/>
    <p:sldLayoutId id="2147483652" r:id="rId4"/>
    <p:sldLayoutId id="2147483653" r:id="rId5"/>
    <p:sldLayoutId id="2147483656" r:id="rId6"/>
    <p:sldLayoutId id="2147483657" r:id="rId7"/>
    <p:sldLayoutId id="2147483654" r:id="rId8"/>
    <p:sldLayoutId id="2147483655" r:id="rId9"/>
    <p:sldLayoutId id="2147483659" r:id="rId10"/>
    <p:sldLayoutId id="2147483658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2"/>
          </a:solidFill>
          <a:latin typeface="Franklin Gothic Demi" panose="020B0603020102020204" pitchFamily="34" charset="0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100000"/>
        </a:lnSpc>
        <a:spcBef>
          <a:spcPts val="1000"/>
        </a:spcBef>
        <a:spcAft>
          <a:spcPts val="100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100000"/>
        </a:lnSpc>
        <a:spcBef>
          <a:spcPts val="500"/>
        </a:spcBef>
        <a:spcAft>
          <a:spcPts val="5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100000"/>
        </a:lnSpc>
        <a:spcBef>
          <a:spcPts val="500"/>
        </a:spcBef>
        <a:spcAft>
          <a:spcPts val="5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100000"/>
        </a:lnSpc>
        <a:spcBef>
          <a:spcPts val="500"/>
        </a:spcBef>
        <a:spcAft>
          <a:spcPts val="5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100000"/>
        </a:lnSpc>
        <a:spcBef>
          <a:spcPts val="500"/>
        </a:spcBef>
        <a:spcAft>
          <a:spcPts val="5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up.edu/pa-oshaconsultation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5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6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8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3.pn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2.png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gif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5.gif"/><Relationship Id="rId4" Type="http://schemas.openxmlformats.org/officeDocument/2006/relationships/image" Target="../media/image84.gif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0.jpe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3.jpeg"/><Relationship Id="rId4" Type="http://schemas.openxmlformats.org/officeDocument/2006/relationships/image" Target="../media/image92.jpe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7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0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@paoshaconsultationpaosha2922" TargetMode="External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3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up.edu/pa-oshaconsultation/" TargetMode="External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twitter.com/search?q=PA%20OSHA%20Consultation&amp;src=savs" TargetMode="External"/><Relationship Id="rId4" Type="http://schemas.openxmlformats.org/officeDocument/2006/relationships/hyperlink" Target="https://www.facebook.com/Pennsylvania-OSHA-Consultation-Program-548810235234647/" TargetMode="Externa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up.edu/pa-oshaconsultation/" TargetMode="External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9D0E600-516D-4156-B3F6-49679D712FA6}"/>
              </a:ext>
            </a:extLst>
          </p:cNvPr>
          <p:cNvSpPr/>
          <p:nvPr/>
        </p:nvSpPr>
        <p:spPr>
          <a:xfrm>
            <a:off x="3048000" y="1120676"/>
            <a:ext cx="6096000" cy="553997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altLang="en-US" sz="6000" b="1" dirty="0">
                <a:solidFill>
                  <a:schemeClr val="bg1"/>
                </a:solidFill>
              </a:rPr>
              <a:t>Welcome</a:t>
            </a:r>
            <a:br>
              <a:rPr lang="en-US" altLang="en-US" sz="6000" b="1" dirty="0">
                <a:solidFill>
                  <a:schemeClr val="bg1"/>
                </a:solidFill>
              </a:rPr>
            </a:br>
            <a:br>
              <a:rPr lang="en-US" altLang="en-US" sz="3200" b="1" dirty="0">
                <a:solidFill>
                  <a:schemeClr val="bg1"/>
                </a:solidFill>
              </a:rPr>
            </a:br>
            <a:r>
              <a:rPr lang="en-US" altLang="en-US" sz="3200" b="1" dirty="0">
                <a:solidFill>
                  <a:schemeClr val="bg1"/>
                </a:solidFill>
              </a:rPr>
              <a:t>An Overview of </a:t>
            </a:r>
            <a:r>
              <a:rPr lang="en-US" altLang="en-US" sz="2800" b="1" u="sng" dirty="0">
                <a:solidFill>
                  <a:schemeClr val="bg1"/>
                </a:solidFill>
              </a:rPr>
              <a:t>Safety and Health Hazards in Veterinary Clinics/Hospitals</a:t>
            </a:r>
            <a:br>
              <a:rPr lang="en-US" altLang="en-US" sz="2800" b="1" u="sng" dirty="0">
                <a:solidFill>
                  <a:schemeClr val="bg1"/>
                </a:solidFill>
              </a:rPr>
            </a:br>
            <a:br>
              <a:rPr lang="en-US" altLang="en-US" sz="2800" b="1" u="sng" dirty="0">
                <a:solidFill>
                  <a:schemeClr val="bg1"/>
                </a:solidFill>
              </a:rPr>
            </a:br>
            <a:r>
              <a:rPr lang="en-US" altLang="en-US" sz="2000" b="1" dirty="0">
                <a:solidFill>
                  <a:schemeClr val="bg1"/>
                </a:solidFill>
              </a:rPr>
              <a:t>Will begin at 10:30am</a:t>
            </a:r>
            <a:br>
              <a:rPr lang="en-US" altLang="en-US" sz="2000" b="1" dirty="0">
                <a:solidFill>
                  <a:schemeClr val="bg1"/>
                </a:solidFill>
              </a:rPr>
            </a:br>
            <a:br>
              <a:rPr lang="en-US" altLang="en-US" b="1" dirty="0">
                <a:solidFill>
                  <a:schemeClr val="bg1"/>
                </a:solidFill>
              </a:rPr>
            </a:br>
            <a:r>
              <a:rPr lang="en-US" altLang="en-US" b="1" dirty="0">
                <a:solidFill>
                  <a:schemeClr val="bg1"/>
                </a:solidFill>
              </a:rPr>
              <a:t>Presented by:</a:t>
            </a:r>
            <a:br>
              <a:rPr lang="en-US" altLang="en-US" b="1" dirty="0">
                <a:solidFill>
                  <a:schemeClr val="bg1"/>
                </a:solidFill>
              </a:rPr>
            </a:br>
            <a:r>
              <a:rPr lang="en-US" altLang="en-US" u="sng" dirty="0">
                <a:solidFill>
                  <a:schemeClr val="bg1"/>
                </a:solidFill>
              </a:rPr>
              <a:t>Bryan Brougher, CSP</a:t>
            </a:r>
            <a:br>
              <a:rPr lang="en-US" altLang="en-US" dirty="0">
                <a:solidFill>
                  <a:schemeClr val="bg1"/>
                </a:solidFill>
              </a:rPr>
            </a:br>
            <a:br>
              <a:rPr lang="en-US" altLang="en-US" dirty="0">
                <a:solidFill>
                  <a:schemeClr val="bg1"/>
                </a:solidFill>
              </a:rPr>
            </a:br>
            <a:r>
              <a:rPr lang="en-US" altLang="en-US" b="1" dirty="0">
                <a:solidFill>
                  <a:schemeClr val="bg1"/>
                </a:solidFill>
              </a:rPr>
              <a:t>Pennsylvania OSHA Consultation Office</a:t>
            </a:r>
            <a:br>
              <a:rPr lang="en-US" altLang="en-US" b="1" dirty="0">
                <a:solidFill>
                  <a:schemeClr val="bg1"/>
                </a:solidFill>
              </a:rPr>
            </a:br>
            <a:r>
              <a:rPr lang="en-US" altLang="en-US" dirty="0">
                <a:solidFill>
                  <a:schemeClr val="bg1"/>
                </a:solidFill>
              </a:rPr>
              <a:t>Phone</a:t>
            </a:r>
            <a:r>
              <a:rPr lang="en-US" altLang="en-US">
                <a:solidFill>
                  <a:schemeClr val="bg1"/>
                </a:solidFill>
              </a:rPr>
              <a:t>: 724-357-4095</a:t>
            </a:r>
            <a:br>
              <a:rPr lang="en-US" altLang="en-US" dirty="0">
                <a:solidFill>
                  <a:schemeClr val="bg1"/>
                </a:solidFill>
              </a:rPr>
            </a:br>
            <a:r>
              <a:rPr lang="en-US" altLang="en-US" dirty="0">
                <a:solidFill>
                  <a:schemeClr val="bg1"/>
                </a:solidFill>
              </a:rPr>
              <a:t>Website</a:t>
            </a:r>
            <a:r>
              <a:rPr lang="en-US" altLang="en-US" b="1" dirty="0">
                <a:solidFill>
                  <a:schemeClr val="bg1"/>
                </a:solidFill>
              </a:rPr>
              <a:t>: </a:t>
            </a:r>
            <a:r>
              <a:rPr lang="en-US" altLang="en-US" b="1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www.iup.edu/pa-oshaconsultation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6546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48">
            <a:extLst>
              <a:ext uri="{FF2B5EF4-FFF2-40B4-BE49-F238E27FC236}">
                <a16:creationId xmlns:a16="http://schemas.microsoft.com/office/drawing/2014/main" id="{C19F34E3-3380-0E40-A916-2904ED112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670" y="184445"/>
            <a:ext cx="11790309" cy="776141"/>
          </a:xfrm>
        </p:spPr>
        <p:txBody>
          <a:bodyPr/>
          <a:lstStyle/>
          <a:p>
            <a:r>
              <a:rPr lang="en-US" dirty="0">
                <a:solidFill>
                  <a:srgbClr val="9E0000"/>
                </a:solidFill>
              </a:rPr>
              <a:t>Biological Hazards</a:t>
            </a:r>
            <a:endParaRPr lang="en-US" dirty="0"/>
          </a:p>
        </p:txBody>
      </p:sp>
      <p:sp>
        <p:nvSpPr>
          <p:cNvPr id="52" name="Content Placeholder 51">
            <a:extLst>
              <a:ext uri="{FF2B5EF4-FFF2-40B4-BE49-F238E27FC236}">
                <a16:creationId xmlns:a16="http://schemas.microsoft.com/office/drawing/2014/main" id="{050272A7-4D39-9C48-B531-D840481AD9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528" y="1001833"/>
            <a:ext cx="10875517" cy="1214527"/>
          </a:xfrm>
        </p:spPr>
        <p:txBody>
          <a:bodyPr>
            <a:noAutofit/>
          </a:bodyPr>
          <a:lstStyle/>
          <a:p>
            <a:pPr marL="0" marR="0" lvl="0" indent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3200" b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Allergens</a:t>
            </a:r>
            <a:r>
              <a:rPr lang="en-US" sz="32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– Prevention</a:t>
            </a:r>
            <a:r>
              <a:rPr kumimoji="0" lang="en-US" sz="32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tantia"/>
                <a:ea typeface="Calibri" panose="020F0502020204030204" pitchFamily="34" charset="0"/>
                <a:cs typeface="Times New Roman" panose="02020603050405020304" pitchFamily="18" charset="0"/>
              </a:rPr>
              <a:t>/Control</a:t>
            </a:r>
            <a:endParaRPr lang="en-US" sz="32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3200" dirty="0"/>
              <a:t>Employers should:</a:t>
            </a: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39D9DB98-F88F-40F8-9337-421406466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57607" y="6271967"/>
            <a:ext cx="2590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B4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www.iup.edu/pa-oshaconsultation</a:t>
            </a:r>
          </a:p>
        </p:txBody>
      </p:sp>
      <p:sp>
        <p:nvSpPr>
          <p:cNvPr id="2" name="Content Placeholder 51">
            <a:extLst>
              <a:ext uri="{FF2B5EF4-FFF2-40B4-BE49-F238E27FC236}">
                <a16:creationId xmlns:a16="http://schemas.microsoft.com/office/drawing/2014/main" id="{071006C3-F8E5-B0A7-75B0-513C59A88E46}"/>
              </a:ext>
            </a:extLst>
          </p:cNvPr>
          <p:cNvSpPr txBox="1">
            <a:spLocks/>
          </p:cNvSpPr>
          <p:nvPr/>
        </p:nvSpPr>
        <p:spPr>
          <a:xfrm>
            <a:off x="378528" y="2484323"/>
            <a:ext cx="7788415" cy="12003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594" indent="-228594" algn="l" defTabSz="914377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</a:rPr>
              <a:t>Modify ventilation and filtration systems: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</a:rPr>
              <a:t>Increase the ventilation rate and humidity</a:t>
            </a:r>
          </a:p>
        </p:txBody>
      </p:sp>
      <p:pic>
        <p:nvPicPr>
          <p:cNvPr id="15364" name="Picture 4" descr="Image result for Veterinary ventillated animal cage">
            <a:extLst>
              <a:ext uri="{FF2B5EF4-FFF2-40B4-BE49-F238E27FC236}">
                <a16:creationId xmlns:a16="http://schemas.microsoft.com/office/drawing/2014/main" id="{C31159D6-47D5-7F9A-CE1E-92F23BD91F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02228" y="111110"/>
            <a:ext cx="3551816" cy="3551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51">
            <a:extLst>
              <a:ext uri="{FF2B5EF4-FFF2-40B4-BE49-F238E27FC236}">
                <a16:creationId xmlns:a16="http://schemas.microsoft.com/office/drawing/2014/main" id="{88987426-1A6E-9F6A-6007-16F27123C826}"/>
              </a:ext>
            </a:extLst>
          </p:cNvPr>
          <p:cNvSpPr txBox="1">
            <a:spLocks/>
          </p:cNvSpPr>
          <p:nvPr/>
        </p:nvSpPr>
        <p:spPr>
          <a:xfrm>
            <a:off x="378527" y="3678933"/>
            <a:ext cx="10875517" cy="21772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594" indent="-228594" algn="l" defTabSz="914377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</a:rPr>
              <a:t>Separate animal housing and handling 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</a:rPr>
              <a:t>Air flow direction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</a:rPr>
              <a:t>ventilated animal cage racks or filter-top animal cages.</a:t>
            </a:r>
          </a:p>
        </p:txBody>
      </p:sp>
    </p:spTree>
    <p:extLst>
      <p:ext uri="{BB962C8B-B14F-4D97-AF65-F5344CB8AC3E}">
        <p14:creationId xmlns:p14="http://schemas.microsoft.com/office/powerpoint/2010/main" val="23428043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48">
            <a:extLst>
              <a:ext uri="{FF2B5EF4-FFF2-40B4-BE49-F238E27FC236}">
                <a16:creationId xmlns:a16="http://schemas.microsoft.com/office/drawing/2014/main" id="{C19F34E3-3380-0E40-A916-2904ED112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670" y="184445"/>
            <a:ext cx="11790309" cy="776141"/>
          </a:xfrm>
        </p:spPr>
        <p:txBody>
          <a:bodyPr/>
          <a:lstStyle/>
          <a:p>
            <a:r>
              <a:rPr lang="en-US" dirty="0">
                <a:solidFill>
                  <a:srgbClr val="9E0000"/>
                </a:solidFill>
              </a:rPr>
              <a:t>Biological Hazards</a:t>
            </a:r>
            <a:endParaRPr lang="en-US" dirty="0"/>
          </a:p>
        </p:txBody>
      </p:sp>
      <p:sp>
        <p:nvSpPr>
          <p:cNvPr id="52" name="Content Placeholder 51">
            <a:extLst>
              <a:ext uri="{FF2B5EF4-FFF2-40B4-BE49-F238E27FC236}">
                <a16:creationId xmlns:a16="http://schemas.microsoft.com/office/drawing/2014/main" id="{050272A7-4D39-9C48-B531-D840481AD9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528" y="1001833"/>
            <a:ext cx="10875517" cy="1214527"/>
          </a:xfrm>
        </p:spPr>
        <p:txBody>
          <a:bodyPr>
            <a:noAutofit/>
          </a:bodyPr>
          <a:lstStyle/>
          <a:p>
            <a:pPr marL="0" marR="0" lvl="0" indent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3200" b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Allergens</a:t>
            </a:r>
            <a:r>
              <a:rPr lang="en-US" sz="32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– Prevention</a:t>
            </a:r>
            <a:r>
              <a:rPr kumimoji="0" lang="en-US" sz="32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tantia"/>
                <a:ea typeface="Calibri" panose="020F0502020204030204" pitchFamily="34" charset="0"/>
                <a:cs typeface="Times New Roman" panose="02020603050405020304" pitchFamily="18" charset="0"/>
              </a:rPr>
              <a:t>/Control</a:t>
            </a:r>
            <a:endParaRPr lang="en-US" sz="32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3200" dirty="0"/>
              <a:t>Employers should:</a:t>
            </a: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39D9DB98-F88F-40F8-9337-421406466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57607" y="6271967"/>
            <a:ext cx="2590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B4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www.iup.edu/pa-oshaconsultation</a:t>
            </a:r>
          </a:p>
        </p:txBody>
      </p:sp>
      <p:sp>
        <p:nvSpPr>
          <p:cNvPr id="2" name="Content Placeholder 51">
            <a:extLst>
              <a:ext uri="{FF2B5EF4-FFF2-40B4-BE49-F238E27FC236}">
                <a16:creationId xmlns:a16="http://schemas.microsoft.com/office/drawing/2014/main" id="{071006C3-F8E5-B0A7-75B0-513C59A88E46}"/>
              </a:ext>
            </a:extLst>
          </p:cNvPr>
          <p:cNvSpPr txBox="1">
            <a:spLocks/>
          </p:cNvSpPr>
          <p:nvPr/>
        </p:nvSpPr>
        <p:spPr>
          <a:xfrm>
            <a:off x="370454" y="2685676"/>
            <a:ext cx="11078722" cy="30997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594" indent="-228594" algn="l" defTabSz="914377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594" marR="0" lvl="0" indent="-228594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Decrease animal density </a:t>
            </a:r>
          </a:p>
          <a:p>
            <a:pPr marL="228594" marR="0" lvl="0" indent="-228594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Keep cages and animal areas clean</a:t>
            </a:r>
          </a:p>
          <a:p>
            <a:pPr marL="228594" marR="0" lvl="0" indent="-228594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Use absorbent pads</a:t>
            </a:r>
            <a:r>
              <a:rPr lang="en-US" dirty="0">
                <a:solidFill>
                  <a:srgbClr val="000000"/>
                </a:solidFill>
                <a:latin typeface="Constantia"/>
              </a:rPr>
              <a:t> or corncob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for bedding</a:t>
            </a:r>
          </a:p>
        </p:txBody>
      </p:sp>
      <p:pic>
        <p:nvPicPr>
          <p:cNvPr id="16386" name="Picture 2" descr="Image result for Veterinary absorbent bedding">
            <a:extLst>
              <a:ext uri="{FF2B5EF4-FFF2-40B4-BE49-F238E27FC236}">
                <a16:creationId xmlns:a16="http://schemas.microsoft.com/office/drawing/2014/main" id="{187F3230-15F6-C533-CE55-A877E23820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112529" y="2918982"/>
            <a:ext cx="1962676" cy="2691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Image result for Veterinary absorbent bedding">
            <a:extLst>
              <a:ext uri="{FF2B5EF4-FFF2-40B4-BE49-F238E27FC236}">
                <a16:creationId xmlns:a16="http://schemas.microsoft.com/office/drawing/2014/main" id="{6D9A4E9C-962B-7F5D-D1AB-6B9C5305B0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12667" y="282115"/>
            <a:ext cx="3962400" cy="225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89525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48">
            <a:extLst>
              <a:ext uri="{FF2B5EF4-FFF2-40B4-BE49-F238E27FC236}">
                <a16:creationId xmlns:a16="http://schemas.microsoft.com/office/drawing/2014/main" id="{C19F34E3-3380-0E40-A916-2904ED112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670" y="184445"/>
            <a:ext cx="11790309" cy="776141"/>
          </a:xfrm>
        </p:spPr>
        <p:txBody>
          <a:bodyPr/>
          <a:lstStyle/>
          <a:p>
            <a:r>
              <a:rPr lang="en-US" dirty="0">
                <a:solidFill>
                  <a:srgbClr val="9E0000"/>
                </a:solidFill>
              </a:rPr>
              <a:t>Biological Hazards</a:t>
            </a:r>
            <a:endParaRPr lang="en-US" dirty="0"/>
          </a:p>
        </p:txBody>
      </p:sp>
      <p:sp>
        <p:nvSpPr>
          <p:cNvPr id="52" name="Content Placeholder 51">
            <a:extLst>
              <a:ext uri="{FF2B5EF4-FFF2-40B4-BE49-F238E27FC236}">
                <a16:creationId xmlns:a16="http://schemas.microsoft.com/office/drawing/2014/main" id="{050272A7-4D39-9C48-B531-D840481AD9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528" y="1001833"/>
            <a:ext cx="10875517" cy="1214527"/>
          </a:xfrm>
        </p:spPr>
        <p:txBody>
          <a:bodyPr>
            <a:noAutofit/>
          </a:bodyPr>
          <a:lstStyle/>
          <a:p>
            <a:pPr marL="0" marR="0" lvl="0" indent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3200" b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Allergens</a:t>
            </a:r>
            <a:r>
              <a:rPr lang="en-US" sz="32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– Prevention</a:t>
            </a:r>
            <a:r>
              <a:rPr kumimoji="0" lang="en-US" sz="32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tantia"/>
                <a:ea typeface="Calibri" panose="020F0502020204030204" pitchFamily="34" charset="0"/>
                <a:cs typeface="Times New Roman" panose="02020603050405020304" pitchFamily="18" charset="0"/>
              </a:rPr>
              <a:t>/Control</a:t>
            </a:r>
            <a:endParaRPr lang="en-US" sz="32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3200" dirty="0"/>
              <a:t>Employers should:</a:t>
            </a: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39D9DB98-F88F-40F8-9337-421406466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57607" y="6271967"/>
            <a:ext cx="2590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B4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www.iup.edu/pa-oshaconsultation</a:t>
            </a:r>
          </a:p>
        </p:txBody>
      </p:sp>
      <p:sp>
        <p:nvSpPr>
          <p:cNvPr id="2" name="Content Placeholder 51">
            <a:extLst>
              <a:ext uri="{FF2B5EF4-FFF2-40B4-BE49-F238E27FC236}">
                <a16:creationId xmlns:a16="http://schemas.microsoft.com/office/drawing/2014/main" id="{071006C3-F8E5-B0A7-75B0-513C59A88E46}"/>
              </a:ext>
            </a:extLst>
          </p:cNvPr>
          <p:cNvSpPr txBox="1">
            <a:spLocks/>
          </p:cNvSpPr>
          <p:nvPr/>
        </p:nvSpPr>
        <p:spPr>
          <a:xfrm>
            <a:off x="378527" y="2350341"/>
            <a:ext cx="11243977" cy="22913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594" indent="-228594" algn="l" defTabSz="914377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594" marR="0" lvl="0" indent="-228594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Provide PPE for animal handlers 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Gloves, 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Lab coats 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Approved particulate respirators 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Face shields.</a:t>
            </a:r>
          </a:p>
        </p:txBody>
      </p:sp>
      <p:pic>
        <p:nvPicPr>
          <p:cNvPr id="17410" name="Picture 2" descr="Image result for Veterinary PPE">
            <a:extLst>
              <a:ext uri="{FF2B5EF4-FFF2-40B4-BE49-F238E27FC236}">
                <a16:creationId xmlns:a16="http://schemas.microsoft.com/office/drawing/2014/main" id="{1722BB4E-D013-A1C9-EDB7-784174F84C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52825" y="4492048"/>
            <a:ext cx="3184859" cy="1929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Image result for Veterinary PPE">
            <a:extLst>
              <a:ext uri="{FF2B5EF4-FFF2-40B4-BE49-F238E27FC236}">
                <a16:creationId xmlns:a16="http://schemas.microsoft.com/office/drawing/2014/main" id="{C1E89190-4E67-E6DC-90A1-5B4BFAC7F3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47178" y="2750023"/>
            <a:ext cx="2329608" cy="310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Image result for Veterinary PPE">
            <a:extLst>
              <a:ext uri="{FF2B5EF4-FFF2-40B4-BE49-F238E27FC236}">
                <a16:creationId xmlns:a16="http://schemas.microsoft.com/office/drawing/2014/main" id="{B804D723-22C6-E0C3-DADD-1508C3B12D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267295" y="417794"/>
            <a:ext cx="2329608" cy="1968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32814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48">
            <a:extLst>
              <a:ext uri="{FF2B5EF4-FFF2-40B4-BE49-F238E27FC236}">
                <a16:creationId xmlns:a16="http://schemas.microsoft.com/office/drawing/2014/main" id="{C19F34E3-3380-0E40-A916-2904ED112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670" y="184445"/>
            <a:ext cx="11790309" cy="776141"/>
          </a:xfrm>
        </p:spPr>
        <p:txBody>
          <a:bodyPr/>
          <a:lstStyle/>
          <a:p>
            <a:r>
              <a:rPr lang="en-US" dirty="0">
                <a:solidFill>
                  <a:srgbClr val="9E0000"/>
                </a:solidFill>
              </a:rPr>
              <a:t>Biological Hazards</a:t>
            </a:r>
            <a:endParaRPr lang="en-US" dirty="0"/>
          </a:p>
        </p:txBody>
      </p:sp>
      <p:sp>
        <p:nvSpPr>
          <p:cNvPr id="52" name="Content Placeholder 51">
            <a:extLst>
              <a:ext uri="{FF2B5EF4-FFF2-40B4-BE49-F238E27FC236}">
                <a16:creationId xmlns:a16="http://schemas.microsoft.com/office/drawing/2014/main" id="{050272A7-4D39-9C48-B531-D840481AD9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528" y="1001833"/>
            <a:ext cx="10875517" cy="1214527"/>
          </a:xfrm>
        </p:spPr>
        <p:txBody>
          <a:bodyPr>
            <a:noAutofit/>
          </a:bodyPr>
          <a:lstStyle/>
          <a:p>
            <a:pPr marL="0" marR="0" lvl="0" indent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3200" b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Allergens</a:t>
            </a:r>
            <a:r>
              <a:rPr lang="en-US" sz="32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– Prevention</a:t>
            </a:r>
            <a:r>
              <a:rPr kumimoji="0" lang="en-US" sz="32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tantia"/>
                <a:ea typeface="Calibri" panose="020F0502020204030204" pitchFamily="34" charset="0"/>
                <a:cs typeface="Times New Roman" panose="02020603050405020304" pitchFamily="18" charset="0"/>
              </a:rPr>
              <a:t>/Control</a:t>
            </a:r>
            <a:endParaRPr lang="en-US" sz="32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3200" dirty="0"/>
              <a:t>Employers should:</a:t>
            </a: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39D9DB98-F88F-40F8-9337-421406466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57607" y="6271967"/>
            <a:ext cx="2590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B4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www.iup.edu/pa-oshaconsultation</a:t>
            </a:r>
          </a:p>
        </p:txBody>
      </p:sp>
      <p:sp>
        <p:nvSpPr>
          <p:cNvPr id="2" name="Content Placeholder 51">
            <a:extLst>
              <a:ext uri="{FF2B5EF4-FFF2-40B4-BE49-F238E27FC236}">
                <a16:creationId xmlns:a16="http://schemas.microsoft.com/office/drawing/2014/main" id="{071006C3-F8E5-B0A7-75B0-513C59A88E46}"/>
              </a:ext>
            </a:extLst>
          </p:cNvPr>
          <p:cNvSpPr txBox="1">
            <a:spLocks/>
          </p:cNvSpPr>
          <p:nvPr/>
        </p:nvSpPr>
        <p:spPr>
          <a:xfrm>
            <a:off x="378528" y="2484323"/>
            <a:ext cx="11078722" cy="28325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594" indent="-228594" algn="l" defTabSz="914377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594" marR="0" lvl="0" indent="-228594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srgbClr val="000000"/>
                </a:solidFill>
                <a:latin typeface="Constantia"/>
              </a:rPr>
              <a:t>Training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  <a:p>
            <a:pPr marL="228594" marR="0" lvl="0" indent="-228594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srgbClr val="000000"/>
                </a:solidFill>
                <a:latin typeface="Constantia"/>
              </a:rPr>
              <a:t>Health monitoring and medical follow up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pic>
        <p:nvPicPr>
          <p:cNvPr id="18434" name="Picture 2" descr="Image result for Veterinary PPE">
            <a:extLst>
              <a:ext uri="{FF2B5EF4-FFF2-40B4-BE49-F238E27FC236}">
                <a16:creationId xmlns:a16="http://schemas.microsoft.com/office/drawing/2014/main" id="{FF975E2A-163D-06DC-05E2-9A104B097A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16286" y="3900582"/>
            <a:ext cx="4067175" cy="197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10135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48">
            <a:extLst>
              <a:ext uri="{FF2B5EF4-FFF2-40B4-BE49-F238E27FC236}">
                <a16:creationId xmlns:a16="http://schemas.microsoft.com/office/drawing/2014/main" id="{C19F34E3-3380-0E40-A916-2904ED112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726" y="241349"/>
            <a:ext cx="11790309" cy="68937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9E0000"/>
                </a:solidFill>
              </a:rPr>
              <a:t>Biological Hazards</a:t>
            </a:r>
            <a:endParaRPr lang="en-US" dirty="0"/>
          </a:p>
        </p:txBody>
      </p:sp>
      <p:sp>
        <p:nvSpPr>
          <p:cNvPr id="52" name="Content Placeholder 51">
            <a:extLst>
              <a:ext uri="{FF2B5EF4-FFF2-40B4-BE49-F238E27FC236}">
                <a16:creationId xmlns:a16="http://schemas.microsoft.com/office/drawing/2014/main" id="{050272A7-4D39-9C48-B531-D840481AD9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863" y="1409953"/>
            <a:ext cx="10515600" cy="1707686"/>
          </a:xfrm>
        </p:spPr>
        <p:txBody>
          <a:bodyPr>
            <a:noAutofit/>
          </a:bodyPr>
          <a:lstStyle/>
          <a:p>
            <a:pPr marL="0" marR="0" lvl="0" indent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3200" b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Zoonoses</a:t>
            </a:r>
            <a:r>
              <a:rPr lang="en-US" sz="32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sz="2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Infectious diseases that spread from animals to humans </a:t>
            </a:r>
          </a:p>
          <a:p>
            <a:pPr marL="457189" lvl="1" indent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Routes of transmission include: </a:t>
            </a: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39D9DB98-F88F-40F8-9337-421406466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57607" y="6271967"/>
            <a:ext cx="2590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B4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www.iup.edu/pa-oshaconsultation</a:t>
            </a:r>
          </a:p>
        </p:txBody>
      </p:sp>
      <p:sp>
        <p:nvSpPr>
          <p:cNvPr id="2" name="Content Placeholder 51">
            <a:extLst>
              <a:ext uri="{FF2B5EF4-FFF2-40B4-BE49-F238E27FC236}">
                <a16:creationId xmlns:a16="http://schemas.microsoft.com/office/drawing/2014/main" id="{678AAFBB-2149-7D27-4A09-3BA029F01451}"/>
              </a:ext>
            </a:extLst>
          </p:cNvPr>
          <p:cNvSpPr txBox="1">
            <a:spLocks/>
          </p:cNvSpPr>
          <p:nvPr/>
        </p:nvSpPr>
        <p:spPr>
          <a:xfrm>
            <a:off x="296726" y="3182838"/>
            <a:ext cx="3791590" cy="17076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594" indent="-228594" algn="l" defTabSz="914377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57277" lvl="2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Aerosol, </a:t>
            </a:r>
          </a:p>
          <a:p>
            <a:pPr marL="1257277" lvl="2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Droplet spray </a:t>
            </a:r>
          </a:p>
          <a:p>
            <a:pPr marL="1257277" lvl="2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Ingestion (oral)</a:t>
            </a:r>
          </a:p>
          <a:p>
            <a:pPr marL="1257277" lvl="2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Direct contact </a:t>
            </a:r>
          </a:p>
        </p:txBody>
      </p:sp>
      <p:sp>
        <p:nvSpPr>
          <p:cNvPr id="3" name="Content Placeholder 51">
            <a:extLst>
              <a:ext uri="{FF2B5EF4-FFF2-40B4-BE49-F238E27FC236}">
                <a16:creationId xmlns:a16="http://schemas.microsoft.com/office/drawing/2014/main" id="{FA805632-01B6-C427-7185-4F721DCB0D89}"/>
              </a:ext>
            </a:extLst>
          </p:cNvPr>
          <p:cNvSpPr txBox="1">
            <a:spLocks/>
          </p:cNvSpPr>
          <p:nvPr/>
        </p:nvSpPr>
        <p:spPr>
          <a:xfrm>
            <a:off x="4217431" y="3236833"/>
            <a:ext cx="2941358" cy="15996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594" indent="-228594" algn="l" defTabSz="914377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Indirect contact (e.g., fomite) 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Vector-borne</a:t>
            </a:r>
            <a:r>
              <a:rPr lang="en-US" sz="32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0242" name="Picture 2" descr="Image result for zoonotic routes of transmission">
            <a:extLst>
              <a:ext uri="{FF2B5EF4-FFF2-40B4-BE49-F238E27FC236}">
                <a16:creationId xmlns:a16="http://schemas.microsoft.com/office/drawing/2014/main" id="{6A8AC4F8-2C99-E444-407D-C1E1DC79C0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87905" y="2026401"/>
            <a:ext cx="4345056" cy="3652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86558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48">
            <a:extLst>
              <a:ext uri="{FF2B5EF4-FFF2-40B4-BE49-F238E27FC236}">
                <a16:creationId xmlns:a16="http://schemas.microsoft.com/office/drawing/2014/main" id="{C19F34E3-3380-0E40-A916-2904ED112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670" y="184445"/>
            <a:ext cx="11790309" cy="776141"/>
          </a:xfrm>
        </p:spPr>
        <p:txBody>
          <a:bodyPr/>
          <a:lstStyle/>
          <a:p>
            <a:r>
              <a:rPr lang="en-US" dirty="0">
                <a:solidFill>
                  <a:srgbClr val="9E0000"/>
                </a:solidFill>
              </a:rPr>
              <a:t>Biological Hazards</a:t>
            </a:r>
            <a:endParaRPr lang="en-US" dirty="0"/>
          </a:p>
        </p:txBody>
      </p:sp>
      <p:sp>
        <p:nvSpPr>
          <p:cNvPr id="52" name="Content Placeholder 51">
            <a:extLst>
              <a:ext uri="{FF2B5EF4-FFF2-40B4-BE49-F238E27FC236}">
                <a16:creationId xmlns:a16="http://schemas.microsoft.com/office/drawing/2014/main" id="{050272A7-4D39-9C48-B531-D840481AD9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449" y="1350406"/>
            <a:ext cx="10875517" cy="2803755"/>
          </a:xfrm>
        </p:spPr>
        <p:txBody>
          <a:bodyPr>
            <a:noAutofit/>
          </a:bodyPr>
          <a:lstStyle/>
          <a:p>
            <a:pPr marL="0" marR="0" lvl="0" indent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3200" b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Zoonosis</a:t>
            </a:r>
          </a:p>
          <a:p>
            <a:pPr marL="0" marR="0" lvl="0" indent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32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Approximately 60% of the more than 1400 human pathogens are zoonotic. </a:t>
            </a:r>
          </a:p>
          <a:p>
            <a:pPr marL="0" marR="0" lvl="0" indent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32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About 75% of emerging pathogens are zoonotic. </a:t>
            </a: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39D9DB98-F88F-40F8-9337-421406466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57607" y="6271967"/>
            <a:ext cx="2590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B4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www.iup.edu/pa-oshaconsultation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9F69287-8FFC-04E2-2C27-0BEEA389215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3544" y="4020091"/>
            <a:ext cx="2301540" cy="2321496"/>
          </a:xfrm>
          <a:prstGeom prst="rect">
            <a:avLst/>
          </a:prstGeom>
        </p:spPr>
      </p:pic>
      <p:pic>
        <p:nvPicPr>
          <p:cNvPr id="25602" name="Picture 2" descr="Good News: Therapy Dog Sports PPE in Mexico City Hospital - Dailybreak">
            <a:extLst>
              <a:ext uri="{FF2B5EF4-FFF2-40B4-BE49-F238E27FC236}">
                <a16:creationId xmlns:a16="http://schemas.microsoft.com/office/drawing/2014/main" id="{DCD7F3B8-DBD7-8C9B-20D7-F6F9C38403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86"/>
          <a:stretch/>
        </p:blipFill>
        <p:spPr bwMode="auto">
          <a:xfrm>
            <a:off x="1983683" y="3955764"/>
            <a:ext cx="2390862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04895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48">
            <a:extLst>
              <a:ext uri="{FF2B5EF4-FFF2-40B4-BE49-F238E27FC236}">
                <a16:creationId xmlns:a16="http://schemas.microsoft.com/office/drawing/2014/main" id="{C19F34E3-3380-0E40-A916-2904ED112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670" y="184445"/>
            <a:ext cx="11790309" cy="776141"/>
          </a:xfrm>
        </p:spPr>
        <p:txBody>
          <a:bodyPr/>
          <a:lstStyle/>
          <a:p>
            <a:r>
              <a:rPr lang="en-US" dirty="0">
                <a:solidFill>
                  <a:srgbClr val="9E0000"/>
                </a:solidFill>
              </a:rPr>
              <a:t>Biological Hazards</a:t>
            </a:r>
            <a:endParaRPr lang="en-US" dirty="0"/>
          </a:p>
        </p:txBody>
      </p:sp>
      <p:sp>
        <p:nvSpPr>
          <p:cNvPr id="52" name="Content Placeholder 51">
            <a:extLst>
              <a:ext uri="{FF2B5EF4-FFF2-40B4-BE49-F238E27FC236}">
                <a16:creationId xmlns:a16="http://schemas.microsoft.com/office/drawing/2014/main" id="{050272A7-4D39-9C48-B531-D840481AD9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670" y="878067"/>
            <a:ext cx="10875517" cy="641896"/>
          </a:xfrm>
        </p:spPr>
        <p:txBody>
          <a:bodyPr>
            <a:noAutofit/>
          </a:bodyPr>
          <a:lstStyle/>
          <a:p>
            <a:pPr marL="0" marR="0" lvl="0" indent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32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Zoonoses reported in veterinary personnel include:</a:t>
            </a:r>
            <a:endParaRPr lang="en-US" sz="3200" b="1" dirty="0"/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39D9DB98-F88F-40F8-9337-421406466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57607" y="6271967"/>
            <a:ext cx="2590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B4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www.iup.edu/pa-oshaconsultation</a:t>
            </a:r>
          </a:p>
        </p:txBody>
      </p:sp>
      <p:sp>
        <p:nvSpPr>
          <p:cNvPr id="2" name="Content Placeholder 51">
            <a:extLst>
              <a:ext uri="{FF2B5EF4-FFF2-40B4-BE49-F238E27FC236}">
                <a16:creationId xmlns:a16="http://schemas.microsoft.com/office/drawing/2014/main" id="{071006C3-F8E5-B0A7-75B0-513C59A88E46}"/>
              </a:ext>
            </a:extLst>
          </p:cNvPr>
          <p:cNvSpPr txBox="1">
            <a:spLocks/>
          </p:cNvSpPr>
          <p:nvPr/>
        </p:nvSpPr>
        <p:spPr>
          <a:xfrm>
            <a:off x="301007" y="1560042"/>
            <a:ext cx="3176119" cy="44198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594" indent="-228594" algn="l" defTabSz="914377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None/>
              <a:defRPr/>
            </a:pPr>
            <a:r>
              <a:rPr kumimoji="0" lang="en-US" sz="24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tantia"/>
                <a:ea typeface="Calibri" panose="020F0502020204030204" pitchFamily="34" charset="0"/>
                <a:cs typeface="Times New Roman" panose="02020603050405020304" pitchFamily="18" charset="0"/>
              </a:rPr>
              <a:t>Salmonellosis</a:t>
            </a:r>
          </a:p>
          <a:p>
            <a:pPr marL="0" indent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None/>
              <a:defRPr/>
            </a:pPr>
            <a:r>
              <a:rPr kumimoji="0" lang="en-US" sz="24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tantia"/>
                <a:ea typeface="Calibri" panose="020F0502020204030204" pitchFamily="34" charset="0"/>
                <a:cs typeface="Times New Roman" panose="02020603050405020304" pitchFamily="18" charset="0"/>
              </a:rPr>
              <a:t>Cryptosporidiosis</a:t>
            </a:r>
          </a:p>
          <a:p>
            <a:pPr marL="0" indent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None/>
              <a:defRPr/>
            </a:pPr>
            <a:r>
              <a:rPr kumimoji="0" lang="en-US" sz="24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tantia"/>
                <a:ea typeface="Calibri" panose="020F0502020204030204" pitchFamily="34" charset="0"/>
                <a:cs typeface="Times New Roman" panose="02020603050405020304" pitchFamily="18" charset="0"/>
              </a:rPr>
              <a:t>Plague </a:t>
            </a:r>
          </a:p>
          <a:p>
            <a:pPr marL="0" indent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None/>
              <a:defRPr/>
            </a:pPr>
            <a:r>
              <a:rPr kumimoji="0" lang="en-US" sz="24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tantia"/>
                <a:ea typeface="Calibri" panose="020F0502020204030204" pitchFamily="34" charset="0"/>
                <a:cs typeface="Times New Roman" panose="02020603050405020304" pitchFamily="18" charset="0"/>
              </a:rPr>
              <a:t>Sporotrichosis </a:t>
            </a:r>
          </a:p>
          <a:p>
            <a:pPr marL="0" indent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None/>
              <a:defRPr/>
            </a:pPr>
            <a:r>
              <a:rPr kumimoji="0" lang="en-US" sz="24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tantia"/>
                <a:ea typeface="Calibri" panose="020F0502020204030204" pitchFamily="34" charset="0"/>
                <a:cs typeface="Times New Roman" panose="02020603050405020304" pitchFamily="18" charset="0"/>
              </a:rPr>
              <a:t>Methicillin-resistant </a:t>
            </a:r>
          </a:p>
          <a:p>
            <a:pPr marL="0" indent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None/>
              <a:defRPr/>
            </a:pPr>
            <a:r>
              <a:rPr kumimoji="0" lang="en-US" sz="24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tantia"/>
                <a:ea typeface="Calibri" panose="020F0502020204030204" pitchFamily="34" charset="0"/>
                <a:cs typeface="Times New Roman" panose="02020603050405020304" pitchFamily="18" charset="0"/>
              </a:rPr>
              <a:t>Staphylococcus aureus (MRSA)</a:t>
            </a:r>
          </a:p>
          <a:p>
            <a:pPr marL="0" indent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None/>
              <a:defRPr/>
            </a:pPr>
            <a:r>
              <a:rPr kumimoji="0" lang="en-US" sz="24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tantia"/>
                <a:ea typeface="Calibri" panose="020F0502020204030204" pitchFamily="34" charset="0"/>
                <a:cs typeface="Times New Roman" panose="02020603050405020304" pitchFamily="18" charset="0"/>
              </a:rPr>
              <a:t>Psittacosis</a:t>
            </a:r>
          </a:p>
          <a:p>
            <a:pPr marL="0" indent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None/>
              <a:defRPr/>
            </a:pPr>
            <a:endParaRPr kumimoji="0" lang="en-US" sz="2400" b="0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highlight>
                <a:srgbClr val="FFFF00"/>
              </a:highlight>
              <a:uLnTx/>
              <a:uFillTx/>
              <a:latin typeface="Constantia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51">
            <a:extLst>
              <a:ext uri="{FF2B5EF4-FFF2-40B4-BE49-F238E27FC236}">
                <a16:creationId xmlns:a16="http://schemas.microsoft.com/office/drawing/2014/main" id="{4BC214CD-B3D8-532B-6AA0-7918DC2DD470}"/>
              </a:ext>
            </a:extLst>
          </p:cNvPr>
          <p:cNvSpPr txBox="1">
            <a:spLocks/>
          </p:cNvSpPr>
          <p:nvPr/>
        </p:nvSpPr>
        <p:spPr>
          <a:xfrm>
            <a:off x="7079781" y="1560041"/>
            <a:ext cx="4355652" cy="51285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594" indent="-228594" algn="l" defTabSz="914377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None/>
              <a:defRPr/>
            </a:pPr>
            <a:r>
              <a:rPr kumimoji="0" lang="en-US" sz="24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Parasite</a:t>
            </a:r>
          </a:p>
          <a:p>
            <a:pPr marL="0" indent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None/>
              <a:defRPr/>
            </a:pPr>
            <a:r>
              <a:rPr kumimoji="0" lang="en-US" sz="24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Swine Influenza  	</a:t>
            </a:r>
          </a:p>
          <a:p>
            <a:pPr marL="0" indent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None/>
              <a:defRPr/>
            </a:pPr>
            <a:r>
              <a:rPr kumimoji="0" lang="en-US" sz="24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Tuberculosis</a:t>
            </a:r>
          </a:p>
          <a:p>
            <a:pPr marL="0" indent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None/>
              <a:defRPr/>
            </a:pPr>
            <a:r>
              <a:rPr kumimoji="0" lang="en-US" sz="24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Vector-Borne Diseases – can </a:t>
            </a:r>
            <a:r>
              <a:rPr lang="en-US" sz="2400" kern="1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be zoonotic</a:t>
            </a:r>
          </a:p>
          <a:p>
            <a:pPr marL="0" indent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None/>
              <a:defRPr/>
            </a:pPr>
            <a:r>
              <a:rPr lang="en-US" sz="2400" kern="1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Rabies </a:t>
            </a:r>
          </a:p>
          <a:p>
            <a:pPr marL="0" indent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None/>
              <a:defRPr/>
            </a:pPr>
            <a:r>
              <a:rPr lang="en-US" sz="2400" kern="1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Toxoplasmosis.</a:t>
            </a:r>
            <a:endParaRPr lang="en-US" sz="2400" b="1" dirty="0">
              <a:solidFill>
                <a:srgbClr val="000000"/>
              </a:solidFill>
            </a:endParaRPr>
          </a:p>
          <a:p>
            <a:pPr marL="0" indent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None/>
              <a:defRPr/>
            </a:pPr>
            <a:endParaRPr kumimoji="0" lang="en-US" sz="2400" b="0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None/>
              <a:defRPr/>
            </a:pPr>
            <a:endParaRPr kumimoji="0" lang="en-US" sz="2400" b="0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089" marR="0" lvl="1" indent="-342900" algn="l" defTabSz="914377" rtl="0" eaLnBrk="1" fontAlgn="auto" latinLnBrk="0" hangingPunct="1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endParaRPr kumimoji="0" lang="en-US" b="0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51">
            <a:extLst>
              <a:ext uri="{FF2B5EF4-FFF2-40B4-BE49-F238E27FC236}">
                <a16:creationId xmlns:a16="http://schemas.microsoft.com/office/drawing/2014/main" id="{53C1359B-F3CA-1690-0724-845020F9993A}"/>
              </a:ext>
            </a:extLst>
          </p:cNvPr>
          <p:cNvSpPr txBox="1">
            <a:spLocks/>
          </p:cNvSpPr>
          <p:nvPr/>
        </p:nvSpPr>
        <p:spPr>
          <a:xfrm>
            <a:off x="3736491" y="1515899"/>
            <a:ext cx="2930316" cy="46121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594" indent="-228594" algn="l" defTabSz="914377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None/>
              <a:defRPr/>
            </a:pPr>
            <a:r>
              <a:rPr kumimoji="0" lang="en-US" sz="24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tantia"/>
                <a:ea typeface="Calibri" panose="020F0502020204030204" pitchFamily="34" charset="0"/>
                <a:cs typeface="Times New Roman" panose="02020603050405020304" pitchFamily="18" charset="0"/>
              </a:rPr>
              <a:t>Dermatophytosis</a:t>
            </a:r>
          </a:p>
          <a:p>
            <a:pPr marL="0" indent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None/>
              <a:defRPr/>
            </a:pPr>
            <a:r>
              <a:rPr kumimoji="0" lang="en-US" sz="24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tantia"/>
                <a:ea typeface="Calibri" panose="020F0502020204030204" pitchFamily="34" charset="0"/>
                <a:cs typeface="Times New Roman" panose="02020603050405020304" pitchFamily="18" charset="0"/>
              </a:rPr>
              <a:t>Leptospirosis</a:t>
            </a:r>
          </a:p>
          <a:p>
            <a:pPr marL="0" indent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None/>
              <a:defRPr/>
            </a:pPr>
            <a:r>
              <a:rPr kumimoji="0" lang="en-US" sz="24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tantia"/>
                <a:ea typeface="Calibri" panose="020F0502020204030204" pitchFamily="34" charset="0"/>
                <a:cs typeface="Times New Roman" panose="02020603050405020304" pitchFamily="18" charset="0"/>
              </a:rPr>
              <a:t>Q fever</a:t>
            </a:r>
          </a:p>
          <a:p>
            <a:pPr marL="0" indent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None/>
              <a:defRPr/>
            </a:pPr>
            <a:r>
              <a:rPr kumimoji="0" lang="en-US" sz="24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tantia"/>
                <a:ea typeface="Calibri" panose="020F0502020204030204" pitchFamily="34" charset="0"/>
                <a:cs typeface="Times New Roman" panose="02020603050405020304" pitchFamily="18" charset="0"/>
              </a:rPr>
              <a:t>Anthrax</a:t>
            </a:r>
          </a:p>
          <a:p>
            <a:pPr marL="0" indent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None/>
              <a:defRPr/>
            </a:pPr>
            <a:r>
              <a:rPr kumimoji="0" lang="en-US" sz="24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tantia"/>
                <a:ea typeface="Calibri" panose="020F0502020204030204" pitchFamily="34" charset="0"/>
                <a:cs typeface="Times New Roman" panose="02020603050405020304" pitchFamily="18" charset="0"/>
              </a:rPr>
              <a:t>Avian influenza</a:t>
            </a:r>
          </a:p>
          <a:p>
            <a:pPr marL="0" indent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None/>
              <a:defRPr/>
            </a:pPr>
            <a:r>
              <a:rPr kumimoji="0" lang="en-US" sz="24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tantia"/>
                <a:ea typeface="Calibri" panose="020F0502020204030204" pitchFamily="34" charset="0"/>
                <a:cs typeface="Times New Roman" panose="02020603050405020304" pitchFamily="18" charset="0"/>
              </a:rPr>
              <a:t>B-virus</a:t>
            </a:r>
          </a:p>
          <a:p>
            <a:pPr marL="0" indent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None/>
              <a:defRPr/>
            </a:pPr>
            <a:r>
              <a:rPr lang="en-US" sz="2400" kern="100" dirty="0">
                <a:solidFill>
                  <a:srgbClr val="000000"/>
                </a:solidFill>
                <a:latin typeface="Constantia"/>
                <a:ea typeface="Calibri" panose="020F0502020204030204" pitchFamily="34" charset="0"/>
                <a:cs typeface="Times New Roman" panose="02020603050405020304" pitchFamily="18" charset="0"/>
              </a:rPr>
              <a:t>Brucellosis</a:t>
            </a:r>
          </a:p>
          <a:p>
            <a:pPr marL="0" indent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None/>
              <a:defRPr/>
            </a:pPr>
            <a:endParaRPr lang="en-US" sz="2400" kern="100" dirty="0">
              <a:solidFill>
                <a:srgbClr val="000000"/>
              </a:solidFill>
              <a:latin typeface="Constantia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None/>
              <a:defRPr/>
            </a:pPr>
            <a:endParaRPr kumimoji="0" lang="en-US" sz="2400" b="0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tantia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None/>
              <a:defRPr/>
            </a:pPr>
            <a:endParaRPr kumimoji="0" lang="en-US" sz="2400" b="0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tantia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None/>
              <a:defRPr/>
            </a:pPr>
            <a:endParaRPr kumimoji="0" lang="en-US" sz="2400" b="0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tantia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089" marR="0" lvl="1" indent="-342900" algn="l" defTabSz="914377" rtl="0" eaLnBrk="1" fontAlgn="auto" latinLnBrk="0" hangingPunct="1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endParaRPr kumimoji="0" lang="en-US" b="0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tantia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4051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48">
            <a:extLst>
              <a:ext uri="{FF2B5EF4-FFF2-40B4-BE49-F238E27FC236}">
                <a16:creationId xmlns:a16="http://schemas.microsoft.com/office/drawing/2014/main" id="{C19F34E3-3380-0E40-A916-2904ED112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726" y="309809"/>
            <a:ext cx="11790309" cy="71592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9E0000"/>
                </a:solidFill>
              </a:rPr>
              <a:t>Biological Hazards</a:t>
            </a:r>
            <a:endParaRPr lang="en-US" dirty="0"/>
          </a:p>
        </p:txBody>
      </p:sp>
      <p:sp>
        <p:nvSpPr>
          <p:cNvPr id="52" name="Content Placeholder 51">
            <a:extLst>
              <a:ext uri="{FF2B5EF4-FFF2-40B4-BE49-F238E27FC236}">
                <a16:creationId xmlns:a16="http://schemas.microsoft.com/office/drawing/2014/main" id="{050272A7-4D39-9C48-B531-D840481AD9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863" y="1301962"/>
            <a:ext cx="6189884" cy="4970006"/>
          </a:xfrm>
        </p:spPr>
        <p:txBody>
          <a:bodyPr>
            <a:no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2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Zoonoses </a:t>
            </a:r>
          </a:p>
          <a:p>
            <a:pPr marL="457189" lvl="1" indent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Exposure sources </a:t>
            </a:r>
          </a:p>
          <a:p>
            <a:pPr marL="1257277" lvl="2" indent="-34290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Animals </a:t>
            </a:r>
          </a:p>
          <a:p>
            <a:pPr marL="1257277" lvl="2" indent="-34290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Body fluids </a:t>
            </a:r>
          </a:p>
          <a:p>
            <a:pPr marL="1257277" lvl="2" indent="-34290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Tool</a:t>
            </a:r>
            <a:r>
              <a:rPr lang="en-US" sz="2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24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1257277" lvl="2" indent="-34290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24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urfaces</a:t>
            </a:r>
          </a:p>
          <a:p>
            <a:pPr marL="1257277" lvl="2" indent="-34290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Other objects in the environment</a:t>
            </a: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39D9DB98-F88F-40F8-9337-421406466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57607" y="6271967"/>
            <a:ext cx="2590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B4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www.iup.edu/pa-oshaconsultation</a:t>
            </a:r>
          </a:p>
        </p:txBody>
      </p:sp>
      <p:pic>
        <p:nvPicPr>
          <p:cNvPr id="11266" name="Picture 2" descr="Image result for zoonotic exposure sources">
            <a:extLst>
              <a:ext uri="{FF2B5EF4-FFF2-40B4-BE49-F238E27FC236}">
                <a16:creationId xmlns:a16="http://schemas.microsoft.com/office/drawing/2014/main" id="{7B0AB2BA-FA15-E8A4-F358-C2FF62677A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19032" y="212586"/>
            <a:ext cx="3838575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Image result for veterinary tools and equipment list">
            <a:extLst>
              <a:ext uri="{FF2B5EF4-FFF2-40B4-BE49-F238E27FC236}">
                <a16:creationId xmlns:a16="http://schemas.microsoft.com/office/drawing/2014/main" id="{179F4AB7-99C4-2F01-5985-C717F98FE3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61747" y="3594701"/>
            <a:ext cx="4086225" cy="253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95504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48">
            <a:extLst>
              <a:ext uri="{FF2B5EF4-FFF2-40B4-BE49-F238E27FC236}">
                <a16:creationId xmlns:a16="http://schemas.microsoft.com/office/drawing/2014/main" id="{C19F34E3-3380-0E40-A916-2904ED112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670" y="184445"/>
            <a:ext cx="11790309" cy="776141"/>
          </a:xfrm>
        </p:spPr>
        <p:txBody>
          <a:bodyPr/>
          <a:lstStyle/>
          <a:p>
            <a:r>
              <a:rPr lang="en-US" dirty="0">
                <a:solidFill>
                  <a:srgbClr val="9E0000"/>
                </a:solidFill>
              </a:rPr>
              <a:t>Biological Hazards – Prevention/Control</a:t>
            </a:r>
            <a:endParaRPr lang="en-US" dirty="0"/>
          </a:p>
        </p:txBody>
      </p:sp>
      <p:sp>
        <p:nvSpPr>
          <p:cNvPr id="52" name="Content Placeholder 51">
            <a:extLst>
              <a:ext uri="{FF2B5EF4-FFF2-40B4-BE49-F238E27FC236}">
                <a16:creationId xmlns:a16="http://schemas.microsoft.com/office/drawing/2014/main" id="{050272A7-4D39-9C48-B531-D840481AD9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021" y="878066"/>
            <a:ext cx="11737386" cy="5393901"/>
          </a:xfrm>
        </p:spPr>
        <p:txBody>
          <a:bodyPr>
            <a:noAutofit/>
          </a:bodyPr>
          <a:lstStyle/>
          <a:p>
            <a:pPr marL="0" marR="0" lv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200" b="1" dirty="0"/>
              <a:t>Hygiene - </a:t>
            </a:r>
            <a:r>
              <a:rPr lang="en-US" b="1" dirty="0"/>
              <a:t>Hand Hygiene – General - Wash hands 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sz="2800" b="1" dirty="0"/>
              <a:t>before eating, drinking, or smoking 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sz="2800" b="1" dirty="0"/>
              <a:t>after </a:t>
            </a:r>
          </a:p>
          <a:p>
            <a:pPr lvl="2">
              <a:spcBef>
                <a:spcPts val="600"/>
              </a:spcBef>
              <a:spcAft>
                <a:spcPts val="0"/>
              </a:spcAft>
            </a:pPr>
            <a:r>
              <a:rPr lang="en-US" sz="2400" b="1" dirty="0"/>
              <a:t>using the restroom </a:t>
            </a:r>
          </a:p>
          <a:p>
            <a:pPr lvl="2">
              <a:spcBef>
                <a:spcPts val="600"/>
              </a:spcBef>
              <a:spcAft>
                <a:spcPts val="0"/>
              </a:spcAft>
            </a:pPr>
            <a:r>
              <a:rPr lang="en-US" sz="2400" b="1" dirty="0"/>
              <a:t>cleaning animal cages or animal-care areas</a:t>
            </a:r>
            <a:endParaRPr lang="en-US" b="1" dirty="0"/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sz="2800" b="1" dirty="0"/>
              <a:t>whenever hands are visibly soiled. 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sz="2800" b="1" dirty="0"/>
              <a:t>before and after …  each patient encounter and after contact with </a:t>
            </a:r>
          </a:p>
          <a:p>
            <a:pPr lvl="1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endParaRPr lang="en-US" b="1" dirty="0"/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39D9DB98-F88F-40F8-9337-421406466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57607" y="6271967"/>
            <a:ext cx="2590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B4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www.iup.edu/pa-oshaconsultation</a:t>
            </a:r>
          </a:p>
        </p:txBody>
      </p:sp>
      <p:sp>
        <p:nvSpPr>
          <p:cNvPr id="2" name="Content Placeholder 51">
            <a:extLst>
              <a:ext uri="{FF2B5EF4-FFF2-40B4-BE49-F238E27FC236}">
                <a16:creationId xmlns:a16="http://schemas.microsoft.com/office/drawing/2014/main" id="{BF9B200B-EEAF-5E43-A37A-6B73FDD69956}"/>
              </a:ext>
            </a:extLst>
          </p:cNvPr>
          <p:cNvSpPr txBox="1">
            <a:spLocks/>
          </p:cNvSpPr>
          <p:nvPr/>
        </p:nvSpPr>
        <p:spPr>
          <a:xfrm>
            <a:off x="933071" y="4559269"/>
            <a:ext cx="4553328" cy="18282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594" indent="-228594" algn="l" defTabSz="914377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783" marR="0" lvl="1" indent="-228594" algn="l" defTabSz="914377" rtl="0" eaLnBrk="1" fontAlgn="auto" latinLnBrk="0" hangingPunct="1"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Feces</a:t>
            </a:r>
          </a:p>
          <a:p>
            <a:pPr marL="685783" marR="0" lvl="1" indent="-228594" algn="l" defTabSz="914377" rtl="0" eaLnBrk="1" fontAlgn="auto" latinLnBrk="0" hangingPunct="1"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Blood</a:t>
            </a:r>
          </a:p>
          <a:p>
            <a:pPr marL="685783" marR="0" lvl="1" indent="-228594" algn="l" defTabSz="914377" rtl="0" eaLnBrk="1" fontAlgn="auto" latinLnBrk="0" hangingPunct="1"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Body fluids</a:t>
            </a:r>
          </a:p>
          <a:p>
            <a:pPr marL="685783" marR="0" lvl="1" indent="-228594" algn="l" defTabSz="914377" rtl="0" eaLnBrk="1" fontAlgn="auto" latinLnBrk="0" hangingPunct="1"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Secretions</a:t>
            </a:r>
          </a:p>
        </p:txBody>
      </p:sp>
      <p:sp>
        <p:nvSpPr>
          <p:cNvPr id="3" name="Content Placeholder 51">
            <a:extLst>
              <a:ext uri="{FF2B5EF4-FFF2-40B4-BE49-F238E27FC236}">
                <a16:creationId xmlns:a16="http://schemas.microsoft.com/office/drawing/2014/main" id="{444C82D6-ED79-41E0-F388-58DA10E524F7}"/>
              </a:ext>
            </a:extLst>
          </p:cNvPr>
          <p:cNvSpPr txBox="1">
            <a:spLocks/>
          </p:cNvSpPr>
          <p:nvPr/>
        </p:nvSpPr>
        <p:spPr>
          <a:xfrm>
            <a:off x="5167683" y="4559269"/>
            <a:ext cx="5195730" cy="21142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94" indent="-228594" algn="l" defTabSz="914377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783" marR="0" lvl="1" indent="-228594" algn="l" defTabSz="914377" rtl="0" eaLnBrk="1" fontAlgn="auto" latinLnBrk="0" hangingPunct="1"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1" dirty="0">
                <a:solidFill>
                  <a:srgbClr val="000000"/>
                </a:solidFill>
                <a:latin typeface="Constantia"/>
              </a:rPr>
              <a:t>Excretions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  <a:p>
            <a:pPr marL="685783" marR="0" lvl="1" indent="-228594" algn="l" defTabSz="914377" rtl="0" eaLnBrk="1" fontAlgn="auto" latinLnBrk="0" hangingPunct="1"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1" dirty="0">
                <a:solidFill>
                  <a:srgbClr val="000000"/>
                </a:solidFill>
                <a:latin typeface="Constantia"/>
              </a:rPr>
              <a:t>Exudates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  <a:p>
            <a:pPr marL="685783" marR="0" lvl="1" indent="-228594" algn="l" defTabSz="914377" rtl="0" eaLnBrk="1" fontAlgn="auto" latinLnBrk="0" hangingPunct="1"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Articles contaminated by these substances</a:t>
            </a:r>
            <a:endParaRPr kumimoji="0" lang="en-US" sz="2600" b="0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highlight>
                <a:srgbClr val="FFFF00"/>
              </a:highlight>
              <a:uLnTx/>
              <a:uFillTx/>
              <a:latin typeface="Constantia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292" name="Picture 4" descr="Image result for hand washing">
            <a:extLst>
              <a:ext uri="{FF2B5EF4-FFF2-40B4-BE49-F238E27FC236}">
                <a16:creationId xmlns:a16="http://schemas.microsoft.com/office/drawing/2014/main" id="{B9D29264-E1EF-3F23-2F34-DC660DA861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1632" y="1373084"/>
            <a:ext cx="3164305" cy="2113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45678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48">
            <a:extLst>
              <a:ext uri="{FF2B5EF4-FFF2-40B4-BE49-F238E27FC236}">
                <a16:creationId xmlns:a16="http://schemas.microsoft.com/office/drawing/2014/main" id="{C19F34E3-3380-0E40-A916-2904ED112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670" y="184445"/>
            <a:ext cx="11790309" cy="776141"/>
          </a:xfrm>
        </p:spPr>
        <p:txBody>
          <a:bodyPr/>
          <a:lstStyle/>
          <a:p>
            <a:r>
              <a:rPr lang="en-US" dirty="0">
                <a:solidFill>
                  <a:srgbClr val="9E0000"/>
                </a:solidFill>
              </a:rPr>
              <a:t>Biological Hazards – Prevention/Control</a:t>
            </a:r>
            <a:endParaRPr lang="en-US" dirty="0"/>
          </a:p>
        </p:txBody>
      </p:sp>
      <p:sp>
        <p:nvSpPr>
          <p:cNvPr id="52" name="Content Placeholder 51">
            <a:extLst>
              <a:ext uri="{FF2B5EF4-FFF2-40B4-BE49-F238E27FC236}">
                <a16:creationId xmlns:a16="http://schemas.microsoft.com/office/drawing/2014/main" id="{050272A7-4D39-9C48-B531-D840481AD9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670" y="878066"/>
            <a:ext cx="10875517" cy="5032228"/>
          </a:xfrm>
        </p:spPr>
        <p:txBody>
          <a:bodyPr>
            <a:noAutofit/>
          </a:bodyPr>
          <a:lstStyle/>
          <a:p>
            <a:pPr marL="0" marR="0" lvl="0" indent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3200" b="1" dirty="0"/>
              <a:t>Hygiene</a:t>
            </a:r>
          </a:p>
          <a:p>
            <a:pPr marL="0" marR="0" lvl="0" indent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b="1" dirty="0"/>
              <a:t>Hand Hygiene -</a:t>
            </a:r>
          </a:p>
          <a:p>
            <a:pPr marL="457189" lvl="1" indent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b="1" dirty="0"/>
              <a:t>Liquid hand sanitizers may be used if hands are not visibly soiled</a:t>
            </a:r>
          </a:p>
          <a:p>
            <a:pPr marL="457189" lvl="1" indent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b="1" dirty="0"/>
              <a:t>Keep fingernails short</a:t>
            </a:r>
          </a:p>
          <a:p>
            <a:pPr marL="457189" lvl="1" indent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b="1" dirty="0"/>
              <a:t>Avoid artificial nails or hand jewelry  </a:t>
            </a:r>
          </a:p>
          <a:p>
            <a:pPr marL="457189" lvl="1" indent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b="1" dirty="0"/>
              <a:t>Well stocked hand-washing supplies</a:t>
            </a: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39D9DB98-F88F-40F8-9337-421406466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57607" y="6271967"/>
            <a:ext cx="2590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B4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www.iup.edu/pa-oshaconsultation</a:t>
            </a:r>
          </a:p>
        </p:txBody>
      </p:sp>
      <p:pic>
        <p:nvPicPr>
          <p:cNvPr id="13314" name="Picture 2" descr="Image result for Hand Sanitizer Dispenser">
            <a:extLst>
              <a:ext uri="{FF2B5EF4-FFF2-40B4-BE49-F238E27FC236}">
                <a16:creationId xmlns:a16="http://schemas.microsoft.com/office/drawing/2014/main" id="{131D4C40-626B-D9F0-9E76-2644FD98C7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60412" y="3735916"/>
            <a:ext cx="1979696" cy="1979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89804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48">
            <a:extLst>
              <a:ext uri="{FF2B5EF4-FFF2-40B4-BE49-F238E27FC236}">
                <a16:creationId xmlns:a16="http://schemas.microsoft.com/office/drawing/2014/main" id="{C19F34E3-3380-0E40-A916-2904ED112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0140" y="666120"/>
            <a:ext cx="7387787" cy="1966680"/>
          </a:xfrm>
        </p:spPr>
        <p:txBody>
          <a:bodyPr>
            <a:normAutofit/>
          </a:bodyPr>
          <a:lstStyle/>
          <a:p>
            <a:pPr algn="ctr"/>
            <a:r>
              <a:rPr lang="en-US" altLang="en-US" u="sng" dirty="0">
                <a:solidFill>
                  <a:srgbClr val="9E0000"/>
                </a:solidFill>
              </a:rPr>
              <a:t>An Overview of Safety and Health Hazards in Veterinary Clinics/Hospitals</a:t>
            </a:r>
            <a:endParaRPr lang="en-US" u="sng" dirty="0"/>
          </a:p>
        </p:txBody>
      </p:sp>
      <p:sp>
        <p:nvSpPr>
          <p:cNvPr id="52" name="Content Placeholder 51">
            <a:extLst>
              <a:ext uri="{FF2B5EF4-FFF2-40B4-BE49-F238E27FC236}">
                <a16:creationId xmlns:a16="http://schemas.microsoft.com/office/drawing/2014/main" id="{050272A7-4D39-9C48-B531-D840481AD9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866" y="2911820"/>
            <a:ext cx="10515600" cy="297359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en-US" sz="2000" b="1" u="sng" dirty="0"/>
              <a:t>Webinar General Info</a:t>
            </a:r>
            <a:br>
              <a:rPr lang="en-US" altLang="en-US" sz="2000" dirty="0"/>
            </a:br>
            <a:r>
              <a:rPr lang="en-US" altLang="en-US" sz="2000" dirty="0"/>
              <a:t>PowerPoint Presentation</a:t>
            </a:r>
            <a:br>
              <a:rPr lang="en-US" altLang="en-US" sz="2000" dirty="0"/>
            </a:br>
            <a:r>
              <a:rPr lang="en-US" altLang="en-US" sz="2000" dirty="0"/>
              <a:t>Q&amp;A</a:t>
            </a:r>
            <a:br>
              <a:rPr lang="en-US" altLang="en-US" sz="2000" dirty="0"/>
            </a:br>
            <a:br>
              <a:rPr lang="en-US" altLang="en-US" sz="2000" b="1" u="sng" dirty="0"/>
            </a:br>
            <a:r>
              <a:rPr lang="en-US" altLang="en-US" sz="2000" b="1" u="sng" dirty="0"/>
              <a:t>Questions</a:t>
            </a:r>
            <a:r>
              <a:rPr lang="en-US" altLang="en-US" sz="2000" b="1" dirty="0"/>
              <a:t> </a:t>
            </a:r>
            <a:br>
              <a:rPr lang="en-US" altLang="en-US" sz="2000" b="1" dirty="0"/>
            </a:br>
            <a:r>
              <a:rPr lang="en-US" altLang="en-US" sz="2000" dirty="0"/>
              <a:t>Chat is open to submit questions.</a:t>
            </a:r>
            <a:br>
              <a:rPr lang="en-US" altLang="en-US" sz="2000" dirty="0"/>
            </a:br>
            <a:r>
              <a:rPr lang="en-US" altLang="en-US" sz="2000" dirty="0"/>
              <a:t>We will be answering questions through this chat feature. If due to the technical nature of the question a more thorough response is required, we will post the answer on our website within seven days of the webinar.</a:t>
            </a:r>
            <a:endParaRPr lang="en-US" sz="2000" dirty="0"/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0DBEB457-DF2D-408D-86B0-30630C57FA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57607" y="6271967"/>
            <a:ext cx="2590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1" dirty="0">
                <a:solidFill>
                  <a:srgbClr val="B40000"/>
                </a:solidFill>
              </a:rPr>
              <a:t>www.iup.edu/pa-oshaconsultation</a:t>
            </a:r>
          </a:p>
        </p:txBody>
      </p:sp>
    </p:spTree>
    <p:extLst>
      <p:ext uri="{BB962C8B-B14F-4D97-AF65-F5344CB8AC3E}">
        <p14:creationId xmlns:p14="http://schemas.microsoft.com/office/powerpoint/2010/main" val="28664033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48">
            <a:extLst>
              <a:ext uri="{FF2B5EF4-FFF2-40B4-BE49-F238E27FC236}">
                <a16:creationId xmlns:a16="http://schemas.microsoft.com/office/drawing/2014/main" id="{C19F34E3-3380-0E40-A916-2904ED112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670" y="184445"/>
            <a:ext cx="11790309" cy="776141"/>
          </a:xfrm>
        </p:spPr>
        <p:txBody>
          <a:bodyPr/>
          <a:lstStyle/>
          <a:p>
            <a:r>
              <a:rPr lang="en-US" dirty="0">
                <a:solidFill>
                  <a:srgbClr val="9E0000"/>
                </a:solidFill>
              </a:rPr>
              <a:t>Biological Hazards – Prevention/Control</a:t>
            </a:r>
            <a:endParaRPr lang="en-US" dirty="0"/>
          </a:p>
        </p:txBody>
      </p:sp>
      <p:sp>
        <p:nvSpPr>
          <p:cNvPr id="52" name="Content Placeholder 51">
            <a:extLst>
              <a:ext uri="{FF2B5EF4-FFF2-40B4-BE49-F238E27FC236}">
                <a16:creationId xmlns:a16="http://schemas.microsoft.com/office/drawing/2014/main" id="{050272A7-4D39-9C48-B531-D840481AD9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670" y="878066"/>
            <a:ext cx="10875517" cy="5062506"/>
          </a:xfrm>
        </p:spPr>
        <p:txBody>
          <a:bodyPr>
            <a:noAutofit/>
          </a:bodyPr>
          <a:lstStyle/>
          <a:p>
            <a:pPr marL="0" marR="0" lvl="0" indent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3200" b="1" dirty="0"/>
              <a:t>Personal Protective Equipment (PPE)</a:t>
            </a:r>
          </a:p>
          <a:p>
            <a:pPr marL="0" marR="0" lvl="0" indent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b="1" dirty="0"/>
              <a:t>Gloves and Sleeves - Wear gloves and/or sleeves when touching:</a:t>
            </a: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39D9DB98-F88F-40F8-9337-421406466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57607" y="6271967"/>
            <a:ext cx="2590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B4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www.iup.edu/pa-oshaconsultation</a:t>
            </a:r>
          </a:p>
        </p:txBody>
      </p:sp>
      <p:sp>
        <p:nvSpPr>
          <p:cNvPr id="5" name="Content Placeholder 51">
            <a:extLst>
              <a:ext uri="{FF2B5EF4-FFF2-40B4-BE49-F238E27FC236}">
                <a16:creationId xmlns:a16="http://schemas.microsoft.com/office/drawing/2014/main" id="{A452BE68-4D02-CD3E-3BD8-7B695D5265CC}"/>
              </a:ext>
            </a:extLst>
          </p:cNvPr>
          <p:cNvSpPr txBox="1">
            <a:spLocks/>
          </p:cNvSpPr>
          <p:nvPr/>
        </p:nvSpPr>
        <p:spPr>
          <a:xfrm>
            <a:off x="52974" y="3110822"/>
            <a:ext cx="3023566" cy="2261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94" indent="-228594" algn="l" defTabSz="914377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783" marR="0" lvl="1" indent="-228594" algn="l" defTabSz="914377" rtl="0" eaLnBrk="1" fontAlgn="auto" latinLnBrk="0" hangingPunct="1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Feces</a:t>
            </a:r>
          </a:p>
          <a:p>
            <a:pPr marL="685783" marR="0" lvl="1" indent="-228594" algn="l" defTabSz="914377" rtl="0" eaLnBrk="1" fontAlgn="auto" latinLnBrk="0" hangingPunct="1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Blood</a:t>
            </a:r>
          </a:p>
          <a:p>
            <a:pPr marL="685783" marR="0" lvl="1" indent="-228594" algn="l" defTabSz="914377" rtl="0" eaLnBrk="1" fontAlgn="auto" latinLnBrk="0" hangingPunct="1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Body fluids </a:t>
            </a:r>
          </a:p>
        </p:txBody>
      </p:sp>
      <p:sp>
        <p:nvSpPr>
          <p:cNvPr id="6" name="Content Placeholder 51">
            <a:extLst>
              <a:ext uri="{FF2B5EF4-FFF2-40B4-BE49-F238E27FC236}">
                <a16:creationId xmlns:a16="http://schemas.microsoft.com/office/drawing/2014/main" id="{1EC47F28-CDF0-C811-DB4B-79CF2F59FDFC}"/>
              </a:ext>
            </a:extLst>
          </p:cNvPr>
          <p:cNvSpPr txBox="1">
            <a:spLocks/>
          </p:cNvSpPr>
          <p:nvPr/>
        </p:nvSpPr>
        <p:spPr>
          <a:xfrm>
            <a:off x="6279701" y="3158476"/>
            <a:ext cx="3260572" cy="22138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94" indent="-228594" algn="l" defTabSz="914377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783" marR="0" lvl="1" indent="-228594" algn="l" defTabSz="914377" rtl="0" eaLnBrk="1" fontAlgn="auto" latinLnBrk="0" hangingPunct="1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Secretions </a:t>
            </a:r>
          </a:p>
          <a:p>
            <a:pPr marL="685783" marR="0" lvl="1" indent="-228594" algn="l" defTabSz="914377" rtl="0" eaLnBrk="1" fontAlgn="auto" latinLnBrk="0" hangingPunct="1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Exudates</a:t>
            </a:r>
          </a:p>
          <a:p>
            <a:pPr marL="685783" marR="0" lvl="1" indent="-228594" algn="l" defTabSz="914377" rtl="0" eaLnBrk="1" fontAlgn="auto" latinLnBrk="0" hangingPunct="1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b="1" dirty="0"/>
              <a:t>Non-intact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skin</a:t>
            </a:r>
          </a:p>
        </p:txBody>
      </p:sp>
      <p:pic>
        <p:nvPicPr>
          <p:cNvPr id="14338" name="Picture 2" descr="Image result for Veterinar gloves cleaning up">
            <a:extLst>
              <a:ext uri="{FF2B5EF4-FFF2-40B4-BE49-F238E27FC236}">
                <a16:creationId xmlns:a16="http://schemas.microsoft.com/office/drawing/2014/main" id="{7E9979AF-BD16-8B46-1944-6BE1E41645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46843" y="2789967"/>
            <a:ext cx="2665458" cy="3120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CDCEB48-31C8-D4B8-9D38-24E1061AFF8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04867" y="3925287"/>
            <a:ext cx="2743540" cy="20546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333089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48">
            <a:extLst>
              <a:ext uri="{FF2B5EF4-FFF2-40B4-BE49-F238E27FC236}">
                <a16:creationId xmlns:a16="http://schemas.microsoft.com/office/drawing/2014/main" id="{C19F34E3-3380-0E40-A916-2904ED112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670" y="184446"/>
            <a:ext cx="11790309" cy="645734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9E0000"/>
                </a:solidFill>
              </a:rPr>
              <a:t>Biological Hazards – Prevention/Control</a:t>
            </a:r>
            <a:endParaRPr lang="en-US" dirty="0"/>
          </a:p>
        </p:txBody>
      </p:sp>
      <p:sp>
        <p:nvSpPr>
          <p:cNvPr id="52" name="Content Placeholder 51">
            <a:extLst>
              <a:ext uri="{FF2B5EF4-FFF2-40B4-BE49-F238E27FC236}">
                <a16:creationId xmlns:a16="http://schemas.microsoft.com/office/drawing/2014/main" id="{050272A7-4D39-9C48-B531-D840481AD9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670" y="1155272"/>
            <a:ext cx="10875517" cy="5062506"/>
          </a:xfrm>
        </p:spPr>
        <p:txBody>
          <a:bodyPr>
            <a:noAutofit/>
          </a:bodyPr>
          <a:lstStyle/>
          <a:p>
            <a:pPr marL="0" marR="0" lvl="0" indent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3200" b="1" dirty="0"/>
              <a:t>PPE – Procedural specific</a:t>
            </a:r>
          </a:p>
          <a:p>
            <a:pPr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b="1" dirty="0"/>
              <a:t>General –Outerwear and gloves for all procedures especially with infectious animals and soft tissue aspirations.</a:t>
            </a:r>
          </a:p>
          <a:p>
            <a:pPr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b="1" dirty="0"/>
              <a:t>Dental –Outerwear, gloves, and facial protection within range of splashes or sprays.</a:t>
            </a:r>
          </a:p>
          <a:p>
            <a:pPr marL="228594" marR="0" lvl="0" indent="-228594" algn="l" defTabSz="914377" rtl="0" eaLnBrk="1" fontAlgn="auto" latinLnBrk="0" hangingPunct="1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Resuscitation – Gloves and facial protection</a:t>
            </a:r>
          </a:p>
          <a:p>
            <a:pPr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endParaRPr lang="en-US" b="1" dirty="0"/>
          </a:p>
          <a:p>
            <a:pPr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endParaRPr lang="en-US" b="1" dirty="0"/>
          </a:p>
          <a:p>
            <a:pPr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endParaRPr lang="en-US" b="1" dirty="0"/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39D9DB98-F88F-40F8-9337-421406466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57607" y="6271967"/>
            <a:ext cx="2590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B4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www.iup.edu/pa-oshaconsultation</a:t>
            </a:r>
          </a:p>
        </p:txBody>
      </p:sp>
      <p:pic>
        <p:nvPicPr>
          <p:cNvPr id="2" name="Picture 2" descr="Image result for Veterinary PPE">
            <a:extLst>
              <a:ext uri="{FF2B5EF4-FFF2-40B4-BE49-F238E27FC236}">
                <a16:creationId xmlns:a16="http://schemas.microsoft.com/office/drawing/2014/main" id="{6728EBB0-257B-3CF2-3681-A0CCBA07E7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28908" y="3686525"/>
            <a:ext cx="3237188" cy="2160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13623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48">
            <a:extLst>
              <a:ext uri="{FF2B5EF4-FFF2-40B4-BE49-F238E27FC236}">
                <a16:creationId xmlns:a16="http://schemas.microsoft.com/office/drawing/2014/main" id="{C19F34E3-3380-0E40-A916-2904ED112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670" y="184445"/>
            <a:ext cx="11790309" cy="549481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9E0000"/>
                </a:solidFill>
              </a:rPr>
              <a:t>Biological Hazards – Prevention/Control</a:t>
            </a:r>
            <a:endParaRPr lang="en-US" dirty="0"/>
          </a:p>
        </p:txBody>
      </p:sp>
      <p:sp>
        <p:nvSpPr>
          <p:cNvPr id="52" name="Content Placeholder 51">
            <a:extLst>
              <a:ext uri="{FF2B5EF4-FFF2-40B4-BE49-F238E27FC236}">
                <a16:creationId xmlns:a16="http://schemas.microsoft.com/office/drawing/2014/main" id="{050272A7-4D39-9C48-B531-D840481AD9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670" y="986349"/>
            <a:ext cx="11067141" cy="5285617"/>
          </a:xfrm>
        </p:spPr>
        <p:txBody>
          <a:bodyPr>
            <a:noAutofit/>
          </a:bodyPr>
          <a:lstStyle/>
          <a:p>
            <a:pPr marL="0" marR="0" lvl="0" indent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3200" b="1" dirty="0"/>
              <a:t>PPE – Procedural specific</a:t>
            </a:r>
          </a:p>
          <a:p>
            <a:pPr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b="1" dirty="0"/>
              <a:t>Obstetrics – Gloves or shoulder-length sleeves, facial protection and impermeable outerwear</a:t>
            </a:r>
          </a:p>
          <a:p>
            <a:pPr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b="1" dirty="0"/>
              <a:t>Necropsy – Cut resistant gloves, facial protection, and impermeable outwear</a:t>
            </a:r>
          </a:p>
          <a:p>
            <a:pPr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b="1" dirty="0"/>
              <a:t>Diagnostic – Specimen handling –Protective outerwear and gloves.  </a:t>
            </a:r>
          </a:p>
          <a:p>
            <a:pPr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endParaRPr lang="en-US" b="1" dirty="0"/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39D9DB98-F88F-40F8-9337-421406466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57607" y="6271967"/>
            <a:ext cx="2590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B4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www.iup.edu/pa-oshaconsultation</a:t>
            </a:r>
          </a:p>
        </p:txBody>
      </p:sp>
      <p:pic>
        <p:nvPicPr>
          <p:cNvPr id="19460" name="Picture 4" descr="Image result for Veterinary PPE">
            <a:extLst>
              <a:ext uri="{FF2B5EF4-FFF2-40B4-BE49-F238E27FC236}">
                <a16:creationId xmlns:a16="http://schemas.microsoft.com/office/drawing/2014/main" id="{152A76EF-A0D4-0334-C86D-0B1B431D25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0609" y="4311150"/>
            <a:ext cx="2997173" cy="2172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24377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48">
            <a:extLst>
              <a:ext uri="{FF2B5EF4-FFF2-40B4-BE49-F238E27FC236}">
                <a16:creationId xmlns:a16="http://schemas.microsoft.com/office/drawing/2014/main" id="{C19F34E3-3380-0E40-A916-2904ED112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670" y="184445"/>
            <a:ext cx="11790309" cy="776141"/>
          </a:xfrm>
        </p:spPr>
        <p:txBody>
          <a:bodyPr/>
          <a:lstStyle/>
          <a:p>
            <a:r>
              <a:rPr lang="en-US" dirty="0">
                <a:solidFill>
                  <a:srgbClr val="9E0000"/>
                </a:solidFill>
              </a:rPr>
              <a:t>Biological Hazards – Prevention/Control</a:t>
            </a:r>
            <a:endParaRPr lang="en-US" dirty="0"/>
          </a:p>
        </p:txBody>
      </p:sp>
      <p:sp>
        <p:nvSpPr>
          <p:cNvPr id="52" name="Content Placeholder 51">
            <a:extLst>
              <a:ext uri="{FF2B5EF4-FFF2-40B4-BE49-F238E27FC236}">
                <a16:creationId xmlns:a16="http://schemas.microsoft.com/office/drawing/2014/main" id="{050272A7-4D39-9C48-B531-D840481AD9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670" y="878065"/>
            <a:ext cx="10875517" cy="5393901"/>
          </a:xfrm>
        </p:spPr>
        <p:txBody>
          <a:bodyPr>
            <a:noAutofit/>
          </a:bodyPr>
          <a:lstStyle/>
          <a:p>
            <a:pPr marL="0" marR="0" lvl="0" indent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3200" b="1" dirty="0"/>
              <a:t>Procedural precautions</a:t>
            </a:r>
          </a:p>
          <a:p>
            <a:pPr marL="0" indent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3200" b="1" dirty="0"/>
              <a:t>Intake/Reception - aggressive or potentially infectious animals</a:t>
            </a:r>
          </a:p>
          <a:p>
            <a:pPr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b="1" dirty="0"/>
              <a:t>Alternate entrance, carry/cage/gurney, or direct entry to exam room</a:t>
            </a:r>
          </a:p>
          <a:p>
            <a:pPr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b="1" dirty="0"/>
              <a:t>Similar precautions should be taken in large animal and equine facilities.</a:t>
            </a: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39D9DB98-F88F-40F8-9337-421406466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57607" y="6271967"/>
            <a:ext cx="2590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B4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www.iup.edu/pa-oshaconsultation</a:t>
            </a:r>
          </a:p>
        </p:txBody>
      </p:sp>
    </p:spTree>
    <p:extLst>
      <p:ext uri="{BB962C8B-B14F-4D97-AF65-F5344CB8AC3E}">
        <p14:creationId xmlns:p14="http://schemas.microsoft.com/office/powerpoint/2010/main" val="23319414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48">
            <a:extLst>
              <a:ext uri="{FF2B5EF4-FFF2-40B4-BE49-F238E27FC236}">
                <a16:creationId xmlns:a16="http://schemas.microsoft.com/office/drawing/2014/main" id="{C19F34E3-3380-0E40-A916-2904ED112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670" y="184445"/>
            <a:ext cx="11790309" cy="776141"/>
          </a:xfrm>
        </p:spPr>
        <p:txBody>
          <a:bodyPr/>
          <a:lstStyle/>
          <a:p>
            <a:r>
              <a:rPr lang="en-US" dirty="0">
                <a:solidFill>
                  <a:srgbClr val="9E0000"/>
                </a:solidFill>
              </a:rPr>
              <a:t>Biological Hazards – Prevention/Control</a:t>
            </a:r>
            <a:endParaRPr lang="en-US" dirty="0"/>
          </a:p>
        </p:txBody>
      </p:sp>
      <p:sp>
        <p:nvSpPr>
          <p:cNvPr id="52" name="Content Placeholder 51">
            <a:extLst>
              <a:ext uri="{FF2B5EF4-FFF2-40B4-BE49-F238E27FC236}">
                <a16:creationId xmlns:a16="http://schemas.microsoft.com/office/drawing/2014/main" id="{050272A7-4D39-9C48-B531-D840481AD9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670" y="878065"/>
            <a:ext cx="10875517" cy="5393901"/>
          </a:xfrm>
        </p:spPr>
        <p:txBody>
          <a:bodyPr>
            <a:noAutofit/>
          </a:bodyPr>
          <a:lstStyle/>
          <a:p>
            <a:pPr marL="0" marR="0" lvl="0" indent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3200" b="1" dirty="0"/>
              <a:t>Procedural precautions</a:t>
            </a:r>
          </a:p>
          <a:p>
            <a:pPr marL="0" indent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3200" b="1" dirty="0"/>
              <a:t>Needlestick injury prevention – See information later on – bloodborne pathogens</a:t>
            </a:r>
          </a:p>
          <a:p>
            <a:pPr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b="1" dirty="0"/>
              <a:t>Do not recap needles</a:t>
            </a:r>
          </a:p>
          <a:p>
            <a:pPr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b="1" dirty="0"/>
              <a:t>Do not remove an uncapped needle from the syringe by hand or place a needle cap in the mouth </a:t>
            </a:r>
          </a:p>
          <a:p>
            <a:pPr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b="1" dirty="0"/>
              <a:t>Sharps disposal </a:t>
            </a:r>
          </a:p>
          <a:p>
            <a:pPr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b="1" dirty="0"/>
              <a:t>Sharps container replacement </a:t>
            </a: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39D9DB98-F88F-40F8-9337-421406466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57607" y="6271967"/>
            <a:ext cx="2590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B4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www.iup.edu/pa-oshaconsultation</a:t>
            </a:r>
          </a:p>
        </p:txBody>
      </p:sp>
      <p:pic>
        <p:nvPicPr>
          <p:cNvPr id="20484" name="Picture 4" descr="Sharps Container Cart">
            <a:extLst>
              <a:ext uri="{FF2B5EF4-FFF2-40B4-BE49-F238E27FC236}">
                <a16:creationId xmlns:a16="http://schemas.microsoft.com/office/drawing/2014/main" id="{DA44B4D9-9A57-75C5-1AC8-7DA692CCD1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37346" y="3933084"/>
            <a:ext cx="2338882" cy="2338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8113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48">
            <a:extLst>
              <a:ext uri="{FF2B5EF4-FFF2-40B4-BE49-F238E27FC236}">
                <a16:creationId xmlns:a16="http://schemas.microsoft.com/office/drawing/2014/main" id="{C19F34E3-3380-0E40-A916-2904ED112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670" y="184445"/>
            <a:ext cx="11790309" cy="776141"/>
          </a:xfrm>
        </p:spPr>
        <p:txBody>
          <a:bodyPr/>
          <a:lstStyle/>
          <a:p>
            <a:r>
              <a:rPr lang="en-US" dirty="0">
                <a:solidFill>
                  <a:srgbClr val="9E0000"/>
                </a:solidFill>
              </a:rPr>
              <a:t>Biological Hazards – Prevention/Control</a:t>
            </a:r>
            <a:endParaRPr lang="en-US" dirty="0"/>
          </a:p>
        </p:txBody>
      </p:sp>
      <p:sp>
        <p:nvSpPr>
          <p:cNvPr id="52" name="Content Placeholder 51">
            <a:extLst>
              <a:ext uri="{FF2B5EF4-FFF2-40B4-BE49-F238E27FC236}">
                <a16:creationId xmlns:a16="http://schemas.microsoft.com/office/drawing/2014/main" id="{050272A7-4D39-9C48-B531-D840481AD9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269" y="682771"/>
            <a:ext cx="7246215" cy="3395743"/>
          </a:xfrm>
        </p:spPr>
        <p:txBody>
          <a:bodyPr>
            <a:noAutofit/>
          </a:bodyPr>
          <a:lstStyle/>
          <a:p>
            <a:pPr marL="0" marR="0" lvl="0" indent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3200" b="1" dirty="0"/>
              <a:t>Procedures</a:t>
            </a:r>
          </a:p>
          <a:p>
            <a:pPr marL="0" indent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3200" b="1" dirty="0"/>
              <a:t>Isolation of infectious animals</a:t>
            </a:r>
          </a:p>
          <a:p>
            <a:pPr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b="1" dirty="0"/>
              <a:t>Isolate animals ASAP</a:t>
            </a:r>
          </a:p>
          <a:p>
            <a:pPr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b="1" dirty="0"/>
              <a:t>Label with patient’s status, and precautions</a:t>
            </a: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39D9DB98-F88F-40F8-9337-421406466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57607" y="6271967"/>
            <a:ext cx="2590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B4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www.iup.edu/pa-oshaconsultation</a:t>
            </a:r>
          </a:p>
        </p:txBody>
      </p:sp>
      <p:sp>
        <p:nvSpPr>
          <p:cNvPr id="2" name="Content Placeholder 51">
            <a:extLst>
              <a:ext uri="{FF2B5EF4-FFF2-40B4-BE49-F238E27FC236}">
                <a16:creationId xmlns:a16="http://schemas.microsoft.com/office/drawing/2014/main" id="{B297585B-59B0-5426-F410-5031AAEFEC82}"/>
              </a:ext>
            </a:extLst>
          </p:cNvPr>
          <p:cNvSpPr txBox="1">
            <a:spLocks/>
          </p:cNvSpPr>
          <p:nvPr/>
        </p:nvSpPr>
        <p:spPr>
          <a:xfrm>
            <a:off x="343593" y="3893026"/>
            <a:ext cx="10875517" cy="23353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594" indent="-228594" algn="l" defTabSz="914377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b="1" dirty="0"/>
              <a:t>Keep only required equipment and cleaning supplies in the isolation room </a:t>
            </a:r>
          </a:p>
          <a:p>
            <a:pPr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b="1" dirty="0"/>
              <a:t>Disassemble clean and disinfect equipment removed from isolation</a:t>
            </a:r>
          </a:p>
        </p:txBody>
      </p:sp>
      <p:pic>
        <p:nvPicPr>
          <p:cNvPr id="22534" name="Picture 6" descr="Image result for Veterinary animal isolation">
            <a:extLst>
              <a:ext uri="{FF2B5EF4-FFF2-40B4-BE49-F238E27FC236}">
                <a16:creationId xmlns:a16="http://schemas.microsoft.com/office/drawing/2014/main" id="{1B3FDBE4-11F7-D4C6-B3A1-1981ABF8BB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9881" y="1273323"/>
            <a:ext cx="451485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91432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48">
            <a:extLst>
              <a:ext uri="{FF2B5EF4-FFF2-40B4-BE49-F238E27FC236}">
                <a16:creationId xmlns:a16="http://schemas.microsoft.com/office/drawing/2014/main" id="{C19F34E3-3380-0E40-A916-2904ED112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670" y="184445"/>
            <a:ext cx="11790309" cy="776141"/>
          </a:xfrm>
        </p:spPr>
        <p:txBody>
          <a:bodyPr/>
          <a:lstStyle/>
          <a:p>
            <a:r>
              <a:rPr lang="en-US" dirty="0">
                <a:solidFill>
                  <a:srgbClr val="9E0000"/>
                </a:solidFill>
              </a:rPr>
              <a:t>Biological Hazards – Prevention/Control</a:t>
            </a:r>
            <a:endParaRPr lang="en-US" dirty="0"/>
          </a:p>
        </p:txBody>
      </p:sp>
      <p:sp>
        <p:nvSpPr>
          <p:cNvPr id="52" name="Content Placeholder 51">
            <a:extLst>
              <a:ext uri="{FF2B5EF4-FFF2-40B4-BE49-F238E27FC236}">
                <a16:creationId xmlns:a16="http://schemas.microsoft.com/office/drawing/2014/main" id="{050272A7-4D39-9C48-B531-D840481AD9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670" y="878065"/>
            <a:ext cx="10875517" cy="5492457"/>
          </a:xfrm>
        </p:spPr>
        <p:txBody>
          <a:bodyPr>
            <a:noAutofit/>
          </a:bodyPr>
          <a:lstStyle/>
          <a:p>
            <a:pPr marL="0" marR="0" lvl="0" indent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3200" b="1" dirty="0"/>
              <a:t>Procedures</a:t>
            </a:r>
          </a:p>
          <a:p>
            <a:pPr marL="0" indent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3200" b="1" dirty="0"/>
              <a:t>Isolation of infectious animals</a:t>
            </a:r>
          </a:p>
          <a:p>
            <a:pPr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b="1" dirty="0"/>
              <a:t>Discard gloves after use </a:t>
            </a:r>
          </a:p>
          <a:p>
            <a:pPr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b="1" dirty="0"/>
              <a:t>Leave other PPE in the isolation room for reuse  </a:t>
            </a:r>
          </a:p>
          <a:p>
            <a:pPr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b="1" dirty="0"/>
              <a:t>Clean and disinfect or discard PPE between patients and whenever contaminated by body fluids. </a:t>
            </a:r>
          </a:p>
          <a:p>
            <a:pPr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b="1" dirty="0"/>
              <a:t>Place potentially contaminated materials in bag</a:t>
            </a: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39D9DB98-F88F-40F8-9337-421406466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57607" y="6271967"/>
            <a:ext cx="2590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B4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www.iup.edu/pa-oshaconsultation</a:t>
            </a:r>
          </a:p>
        </p:txBody>
      </p:sp>
      <p:pic>
        <p:nvPicPr>
          <p:cNvPr id="23556" name="Picture 4" descr="Image result for veterinary contaminated PPE bagging">
            <a:extLst>
              <a:ext uri="{FF2B5EF4-FFF2-40B4-BE49-F238E27FC236}">
                <a16:creationId xmlns:a16="http://schemas.microsoft.com/office/drawing/2014/main" id="{01AB7DCD-1E52-73F0-0956-7BF973DADA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98067" y="987148"/>
            <a:ext cx="1140803" cy="1785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03860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48">
            <a:extLst>
              <a:ext uri="{FF2B5EF4-FFF2-40B4-BE49-F238E27FC236}">
                <a16:creationId xmlns:a16="http://schemas.microsoft.com/office/drawing/2014/main" id="{C19F34E3-3380-0E40-A916-2904ED112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670" y="184445"/>
            <a:ext cx="11790309" cy="677585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9E0000"/>
                </a:solidFill>
              </a:rPr>
              <a:t>Biological Hazards – Prevention/Control</a:t>
            </a:r>
            <a:endParaRPr lang="en-US" dirty="0"/>
          </a:p>
        </p:txBody>
      </p:sp>
      <p:sp>
        <p:nvSpPr>
          <p:cNvPr id="52" name="Content Placeholder 51">
            <a:extLst>
              <a:ext uri="{FF2B5EF4-FFF2-40B4-BE49-F238E27FC236}">
                <a16:creationId xmlns:a16="http://schemas.microsoft.com/office/drawing/2014/main" id="{050272A7-4D39-9C48-B531-D840481AD9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670" y="878066"/>
            <a:ext cx="10200867" cy="1884003"/>
          </a:xfrm>
        </p:spPr>
        <p:txBody>
          <a:bodyPr>
            <a:noAutofit/>
          </a:bodyPr>
          <a:lstStyle/>
          <a:p>
            <a:pPr marL="0" marR="0" lvl="0" indent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3200" b="1" dirty="0"/>
              <a:t>Procedures</a:t>
            </a:r>
          </a:p>
          <a:p>
            <a:pPr marL="0" indent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3200" b="1" dirty="0"/>
              <a:t>Isolation of infectious animals</a:t>
            </a:r>
          </a:p>
          <a:p>
            <a:pPr marL="0" indent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b="1" dirty="0"/>
              <a:t>Use a disinfectant footbath at entry to isolation area. </a:t>
            </a:r>
          </a:p>
          <a:p>
            <a:pPr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endParaRPr lang="en-US" sz="2000" b="1" dirty="0"/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39D9DB98-F88F-40F8-9337-421406466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57607" y="6271967"/>
            <a:ext cx="2590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B4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www.iup.edu/pa-oshaconsultation</a:t>
            </a:r>
          </a:p>
        </p:txBody>
      </p:sp>
      <p:pic>
        <p:nvPicPr>
          <p:cNvPr id="24580" name="Picture 4" descr="Image result for veterinary disinfectant foot bath">
            <a:extLst>
              <a:ext uri="{FF2B5EF4-FFF2-40B4-BE49-F238E27FC236}">
                <a16:creationId xmlns:a16="http://schemas.microsoft.com/office/drawing/2014/main" id="{296AA031-F5BD-16F4-D388-E825D01883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30039" y="3132587"/>
            <a:ext cx="4156911" cy="2980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51">
            <a:extLst>
              <a:ext uri="{FF2B5EF4-FFF2-40B4-BE49-F238E27FC236}">
                <a16:creationId xmlns:a16="http://schemas.microsoft.com/office/drawing/2014/main" id="{44B62A4F-E55B-4038-5BAB-CE22C83BFF32}"/>
              </a:ext>
            </a:extLst>
          </p:cNvPr>
          <p:cNvSpPr txBox="1">
            <a:spLocks/>
          </p:cNvSpPr>
          <p:nvPr/>
        </p:nvSpPr>
        <p:spPr>
          <a:xfrm>
            <a:off x="290670" y="2762069"/>
            <a:ext cx="5910105" cy="18840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594" indent="-228594" algn="l" defTabSz="914377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b="1" dirty="0"/>
              <a:t>Limit access to the isolation area. </a:t>
            </a:r>
          </a:p>
          <a:p>
            <a:pPr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b="1" dirty="0"/>
              <a:t>Keep sign-in logs</a:t>
            </a:r>
          </a:p>
          <a:p>
            <a:pPr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b="1" dirty="0"/>
              <a:t> Monitor air pressure</a:t>
            </a:r>
          </a:p>
          <a:p>
            <a:pPr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endParaRPr lang="en-US" b="1" dirty="0"/>
          </a:p>
        </p:txBody>
      </p:sp>
      <p:sp>
        <p:nvSpPr>
          <p:cNvPr id="3" name="Content Placeholder 51">
            <a:extLst>
              <a:ext uri="{FF2B5EF4-FFF2-40B4-BE49-F238E27FC236}">
                <a16:creationId xmlns:a16="http://schemas.microsoft.com/office/drawing/2014/main" id="{3CD5F223-B00F-3A6F-E631-F18F128A5614}"/>
              </a:ext>
            </a:extLst>
          </p:cNvPr>
          <p:cNvSpPr txBox="1">
            <a:spLocks/>
          </p:cNvSpPr>
          <p:nvPr/>
        </p:nvSpPr>
        <p:spPr>
          <a:xfrm>
            <a:off x="262555" y="4879013"/>
            <a:ext cx="7352683" cy="8903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594" indent="-228594" algn="l" defTabSz="914377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305504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48">
            <a:extLst>
              <a:ext uri="{FF2B5EF4-FFF2-40B4-BE49-F238E27FC236}">
                <a16:creationId xmlns:a16="http://schemas.microsoft.com/office/drawing/2014/main" id="{C19F34E3-3380-0E40-A916-2904ED112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670" y="184445"/>
            <a:ext cx="11790309" cy="776141"/>
          </a:xfrm>
        </p:spPr>
        <p:txBody>
          <a:bodyPr/>
          <a:lstStyle/>
          <a:p>
            <a:r>
              <a:rPr lang="en-US" dirty="0">
                <a:solidFill>
                  <a:srgbClr val="9E0000"/>
                </a:solidFill>
              </a:rPr>
              <a:t>Biological Hazards – Prevention/Control</a:t>
            </a:r>
            <a:endParaRPr lang="en-US" dirty="0"/>
          </a:p>
        </p:txBody>
      </p:sp>
      <p:sp>
        <p:nvSpPr>
          <p:cNvPr id="52" name="Content Placeholder 51">
            <a:extLst>
              <a:ext uri="{FF2B5EF4-FFF2-40B4-BE49-F238E27FC236}">
                <a16:creationId xmlns:a16="http://schemas.microsoft.com/office/drawing/2014/main" id="{050272A7-4D39-9C48-B531-D840481AD9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671" y="878065"/>
            <a:ext cx="6238718" cy="5492457"/>
          </a:xfrm>
        </p:spPr>
        <p:txBody>
          <a:bodyPr>
            <a:noAutofit/>
          </a:bodyPr>
          <a:lstStyle/>
          <a:p>
            <a:pPr marL="0" marR="0" lvl="0" indent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3200" b="1" dirty="0"/>
              <a:t>Procedures</a:t>
            </a:r>
          </a:p>
          <a:p>
            <a:pPr marL="0" indent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3200" b="1" dirty="0"/>
              <a:t>Laundry</a:t>
            </a:r>
          </a:p>
          <a:p>
            <a:pPr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b="1" dirty="0"/>
              <a:t>Wear gloves</a:t>
            </a:r>
          </a:p>
          <a:p>
            <a:pPr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b="1" dirty="0"/>
              <a:t>Wash animal bedding and other laundry</a:t>
            </a:r>
          </a:p>
          <a:p>
            <a:pPr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b="1" dirty="0"/>
              <a:t>Use separate storage and transport bins</a:t>
            </a: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39D9DB98-F88F-40F8-9337-421406466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57607" y="6271967"/>
            <a:ext cx="2590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B4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www.iup.edu/pa-oshaconsultation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C05A1BE-E190-E7DE-6E7C-8315B3C1CD4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0182" y="4605008"/>
            <a:ext cx="2481262" cy="165242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3BBE2EB-500E-4823-EFCD-973335E892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0523" y="1334997"/>
            <a:ext cx="440055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0791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48">
            <a:extLst>
              <a:ext uri="{FF2B5EF4-FFF2-40B4-BE49-F238E27FC236}">
                <a16:creationId xmlns:a16="http://schemas.microsoft.com/office/drawing/2014/main" id="{C19F34E3-3380-0E40-A916-2904ED112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670" y="184445"/>
            <a:ext cx="11790309" cy="776141"/>
          </a:xfrm>
        </p:spPr>
        <p:txBody>
          <a:bodyPr/>
          <a:lstStyle/>
          <a:p>
            <a:r>
              <a:rPr lang="en-US" dirty="0">
                <a:solidFill>
                  <a:srgbClr val="9E0000"/>
                </a:solidFill>
              </a:rPr>
              <a:t>Biological Hazards – Prevention/Control</a:t>
            </a:r>
            <a:endParaRPr lang="en-US" dirty="0"/>
          </a:p>
        </p:txBody>
      </p:sp>
      <p:sp>
        <p:nvSpPr>
          <p:cNvPr id="52" name="Content Placeholder 51">
            <a:extLst>
              <a:ext uri="{FF2B5EF4-FFF2-40B4-BE49-F238E27FC236}">
                <a16:creationId xmlns:a16="http://schemas.microsoft.com/office/drawing/2014/main" id="{050272A7-4D39-9C48-B531-D840481AD9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670" y="878065"/>
            <a:ext cx="10875517" cy="5492457"/>
          </a:xfrm>
        </p:spPr>
        <p:txBody>
          <a:bodyPr>
            <a:noAutofit/>
          </a:bodyPr>
          <a:lstStyle/>
          <a:p>
            <a:pPr marL="0" marR="0" lvl="0" indent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3200" b="1" dirty="0"/>
              <a:t>Procedures</a:t>
            </a:r>
          </a:p>
          <a:p>
            <a:pPr marL="0" indent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3200" b="1" dirty="0"/>
              <a:t>Veterinary medical waste disposal</a:t>
            </a:r>
          </a:p>
          <a:p>
            <a:pPr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b="1" dirty="0"/>
              <a:t>Follow federal, state, and local regulations for proper disposal</a:t>
            </a: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39D9DB98-F88F-40F8-9337-421406466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57607" y="6271967"/>
            <a:ext cx="2590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B4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www.iup.edu/pa-oshaconsultation</a:t>
            </a:r>
          </a:p>
        </p:txBody>
      </p:sp>
      <p:pic>
        <p:nvPicPr>
          <p:cNvPr id="26626" name="Picture 2" descr="Image result for Veveterinary waste disposal">
            <a:extLst>
              <a:ext uri="{FF2B5EF4-FFF2-40B4-BE49-F238E27FC236}">
                <a16:creationId xmlns:a16="http://schemas.microsoft.com/office/drawing/2014/main" id="{F61CEAB9-2D72-52E1-DD0C-14F82FDBEC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089" y="3179104"/>
            <a:ext cx="1978694" cy="2776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8" name="Picture 4" descr="Image result for veterinary Biohazard Medical Waste Disposal">
            <a:extLst>
              <a:ext uri="{FF2B5EF4-FFF2-40B4-BE49-F238E27FC236}">
                <a16:creationId xmlns:a16="http://schemas.microsoft.com/office/drawing/2014/main" id="{34894612-3A26-AD35-45D2-5E3458C4ED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71003" y="3211675"/>
            <a:ext cx="4038480" cy="268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0" name="Picture 6" descr="Image result for veterinary Biohazard Medical Waste Disposal">
            <a:extLst>
              <a:ext uri="{FF2B5EF4-FFF2-40B4-BE49-F238E27FC236}">
                <a16:creationId xmlns:a16="http://schemas.microsoft.com/office/drawing/2014/main" id="{6BBCD8E3-8F33-3ABF-DA46-2C4451D370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3645" y="3319778"/>
            <a:ext cx="3241014" cy="2660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03047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48">
            <a:extLst>
              <a:ext uri="{FF2B5EF4-FFF2-40B4-BE49-F238E27FC236}">
                <a16:creationId xmlns:a16="http://schemas.microsoft.com/office/drawing/2014/main" id="{C19F34E3-3380-0E40-A916-2904ED112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726" y="309809"/>
            <a:ext cx="11790309" cy="992152"/>
          </a:xfrm>
        </p:spPr>
        <p:txBody>
          <a:bodyPr/>
          <a:lstStyle/>
          <a:p>
            <a:r>
              <a:rPr lang="en-US" altLang="en-US" dirty="0">
                <a:solidFill>
                  <a:srgbClr val="9E0000"/>
                </a:solidFill>
              </a:rPr>
              <a:t>Animal Handling, Restraint and Bite Prevention</a:t>
            </a:r>
            <a:endParaRPr lang="en-US" dirty="0"/>
          </a:p>
        </p:txBody>
      </p:sp>
      <p:sp>
        <p:nvSpPr>
          <p:cNvPr id="52" name="Content Placeholder 51">
            <a:extLst>
              <a:ext uri="{FF2B5EF4-FFF2-40B4-BE49-F238E27FC236}">
                <a16:creationId xmlns:a16="http://schemas.microsoft.com/office/drawing/2014/main" id="{050272A7-4D39-9C48-B531-D840481AD9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40" y="1401287"/>
            <a:ext cx="10635280" cy="50551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/>
              <a:t>Typical Animal Behavior – Expected adverse behavior</a:t>
            </a:r>
          </a:p>
          <a:p>
            <a:pPr marL="0" indent="0">
              <a:buNone/>
            </a:pPr>
            <a:endParaRPr lang="en-US" sz="1000" b="1" dirty="0"/>
          </a:p>
          <a:p>
            <a:pPr marL="342900" marR="0" lvl="0" indent="-34290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Hide or attack when approached by a stranger</a:t>
            </a:r>
          </a:p>
          <a:p>
            <a:pPr marL="342900" marR="0" lvl="0" indent="-34290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React in fear to quick movements</a:t>
            </a:r>
          </a:p>
          <a:p>
            <a:pPr marL="342900" marR="0" lvl="0" indent="-34290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Hear high-frequency sounds that we can't and may react to something they are sensing of which we are unaware</a:t>
            </a:r>
          </a:p>
          <a:p>
            <a:pPr marL="342900" marR="0" lvl="0" indent="-34290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Have better night vision than us so may react before we see them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3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200" b="1" dirty="0"/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39D9DB98-F88F-40F8-9337-421406466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57607" y="6271967"/>
            <a:ext cx="2590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1" dirty="0">
                <a:solidFill>
                  <a:srgbClr val="B40000"/>
                </a:solidFill>
              </a:rPr>
              <a:t>www.iup.edu/pa-oshaconsultation</a:t>
            </a:r>
          </a:p>
        </p:txBody>
      </p:sp>
      <p:pic>
        <p:nvPicPr>
          <p:cNvPr id="1026" name="Picture 2" descr="Image result for attack dog pic">
            <a:extLst>
              <a:ext uri="{FF2B5EF4-FFF2-40B4-BE49-F238E27FC236}">
                <a16:creationId xmlns:a16="http://schemas.microsoft.com/office/drawing/2014/main" id="{4317D0DA-8347-37FC-93C9-A7A3006AB8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9877" y="2072464"/>
            <a:ext cx="275272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dog hidding">
            <a:extLst>
              <a:ext uri="{FF2B5EF4-FFF2-40B4-BE49-F238E27FC236}">
                <a16:creationId xmlns:a16="http://schemas.microsoft.com/office/drawing/2014/main" id="{01FA6413-5241-4DC8-9162-94DE3DD90A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58209" y="5338986"/>
            <a:ext cx="1730559" cy="1216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98983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48">
            <a:extLst>
              <a:ext uri="{FF2B5EF4-FFF2-40B4-BE49-F238E27FC236}">
                <a16:creationId xmlns:a16="http://schemas.microsoft.com/office/drawing/2014/main" id="{C19F34E3-3380-0E40-A916-2904ED112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670" y="184445"/>
            <a:ext cx="11790309" cy="776141"/>
          </a:xfrm>
        </p:spPr>
        <p:txBody>
          <a:bodyPr/>
          <a:lstStyle/>
          <a:p>
            <a:r>
              <a:rPr lang="en-US" dirty="0">
                <a:solidFill>
                  <a:srgbClr val="9E0000"/>
                </a:solidFill>
              </a:rPr>
              <a:t>Biological Hazards – Prevention/Control</a:t>
            </a:r>
            <a:endParaRPr lang="en-US" dirty="0"/>
          </a:p>
        </p:txBody>
      </p:sp>
      <p:sp>
        <p:nvSpPr>
          <p:cNvPr id="52" name="Content Placeholder 51">
            <a:extLst>
              <a:ext uri="{FF2B5EF4-FFF2-40B4-BE49-F238E27FC236}">
                <a16:creationId xmlns:a16="http://schemas.microsoft.com/office/drawing/2014/main" id="{050272A7-4D39-9C48-B531-D840481AD9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670" y="878065"/>
            <a:ext cx="10875517" cy="5492457"/>
          </a:xfrm>
        </p:spPr>
        <p:txBody>
          <a:bodyPr>
            <a:noAutofit/>
          </a:bodyPr>
          <a:lstStyle/>
          <a:p>
            <a:pPr marL="0" marR="0" lvl="0" indent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3200" b="1" dirty="0"/>
              <a:t>Procedures</a:t>
            </a:r>
          </a:p>
          <a:p>
            <a:pPr marL="0" indent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3200" b="1" dirty="0"/>
              <a:t>Rodent and vector control</a:t>
            </a:r>
          </a:p>
          <a:p>
            <a:pPr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b="1" dirty="0"/>
              <a:t>Seal entry portals</a:t>
            </a:r>
          </a:p>
          <a:p>
            <a:pPr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b="1" dirty="0"/>
              <a:t>Eliminate clutter and standing water</a:t>
            </a:r>
          </a:p>
          <a:p>
            <a:pPr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b="1" dirty="0"/>
              <a:t>Keep animal food in closed metal or thick plastic covered containers</a:t>
            </a:r>
          </a:p>
          <a:p>
            <a:pPr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b="1" dirty="0"/>
              <a:t>Dispose of food waste properly</a:t>
            </a: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39D9DB98-F88F-40F8-9337-421406466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57607" y="6271967"/>
            <a:ext cx="2590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B4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www.iup.edu/pa-oshaconsultation</a:t>
            </a:r>
          </a:p>
        </p:txBody>
      </p:sp>
      <p:pic>
        <p:nvPicPr>
          <p:cNvPr id="27652" name="Picture 4" descr="Image result for veterinary clinic food storage">
            <a:extLst>
              <a:ext uri="{FF2B5EF4-FFF2-40B4-BE49-F238E27FC236}">
                <a16:creationId xmlns:a16="http://schemas.microsoft.com/office/drawing/2014/main" id="{1887AB3B-9B18-93EE-2E27-F04420DE4F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00710" y="960586"/>
            <a:ext cx="3004784" cy="238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96012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48">
            <a:extLst>
              <a:ext uri="{FF2B5EF4-FFF2-40B4-BE49-F238E27FC236}">
                <a16:creationId xmlns:a16="http://schemas.microsoft.com/office/drawing/2014/main" id="{C19F34E3-3380-0E40-A916-2904ED112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670" y="184445"/>
            <a:ext cx="11790309" cy="776141"/>
          </a:xfrm>
        </p:spPr>
        <p:txBody>
          <a:bodyPr/>
          <a:lstStyle/>
          <a:p>
            <a:r>
              <a:rPr lang="en-US" dirty="0">
                <a:solidFill>
                  <a:srgbClr val="9E0000"/>
                </a:solidFill>
              </a:rPr>
              <a:t>Biological Hazards – Prevention/Control</a:t>
            </a:r>
            <a:endParaRPr lang="en-US" dirty="0"/>
          </a:p>
        </p:txBody>
      </p:sp>
      <p:sp>
        <p:nvSpPr>
          <p:cNvPr id="52" name="Content Placeholder 51">
            <a:extLst>
              <a:ext uri="{FF2B5EF4-FFF2-40B4-BE49-F238E27FC236}">
                <a16:creationId xmlns:a16="http://schemas.microsoft.com/office/drawing/2014/main" id="{050272A7-4D39-9C48-B531-D840481AD9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670" y="878065"/>
            <a:ext cx="10875517" cy="5522735"/>
          </a:xfrm>
        </p:spPr>
        <p:txBody>
          <a:bodyPr>
            <a:noAutofit/>
          </a:bodyPr>
          <a:lstStyle/>
          <a:p>
            <a:pPr marL="0" marR="0" lvl="0" indent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3200" b="1" dirty="0"/>
              <a:t>Procedures</a:t>
            </a:r>
          </a:p>
          <a:p>
            <a:pPr marL="0" indent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b="1" dirty="0"/>
              <a:t>Cleaning and disinfecting equipment and environmental surfaces</a:t>
            </a:r>
          </a:p>
          <a:p>
            <a:pPr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2400" b="1" dirty="0"/>
              <a:t>Clean surfaces and equipment</a:t>
            </a:r>
          </a:p>
          <a:p>
            <a:pPr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2400" b="1" dirty="0"/>
              <a:t>Use approved disinfectant </a:t>
            </a:r>
          </a:p>
          <a:p>
            <a:pPr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2400" b="1" dirty="0"/>
              <a:t>Mist with water or disinfectant</a:t>
            </a:r>
          </a:p>
          <a:p>
            <a:pPr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2400" b="1" dirty="0"/>
              <a:t>Clean and disinfect between uses and whenever visibly soiled</a:t>
            </a:r>
          </a:p>
          <a:p>
            <a:pPr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2400" b="1" dirty="0"/>
              <a:t>Clean litter boxes </a:t>
            </a:r>
          </a:p>
          <a:p>
            <a:pPr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2400" b="1" dirty="0"/>
              <a:t>Wear gloves when cleaning</a:t>
            </a:r>
          </a:p>
          <a:p>
            <a:pPr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2400" b="1" dirty="0"/>
              <a:t>Wash hands</a:t>
            </a: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39D9DB98-F88F-40F8-9337-421406466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57607" y="6271967"/>
            <a:ext cx="2590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B4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www.iup.edu/pa-oshaconsultation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A18DB0E-7562-8887-0821-A1532E4CA79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7500" y="2056700"/>
            <a:ext cx="3440219" cy="203945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70ACAFE-ED7E-6DC5-1162-EBACFFD773D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9925" y="4766125"/>
            <a:ext cx="2009775" cy="1782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548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48">
            <a:extLst>
              <a:ext uri="{FF2B5EF4-FFF2-40B4-BE49-F238E27FC236}">
                <a16:creationId xmlns:a16="http://schemas.microsoft.com/office/drawing/2014/main" id="{C19F34E3-3380-0E40-A916-2904ED112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670" y="184445"/>
            <a:ext cx="11790309" cy="776141"/>
          </a:xfrm>
        </p:spPr>
        <p:txBody>
          <a:bodyPr/>
          <a:lstStyle/>
          <a:p>
            <a:r>
              <a:rPr lang="en-US" dirty="0">
                <a:solidFill>
                  <a:srgbClr val="9E0000"/>
                </a:solidFill>
              </a:rPr>
              <a:t>Biological Hazards – Prevention/Control</a:t>
            </a:r>
            <a:endParaRPr lang="en-US" dirty="0"/>
          </a:p>
        </p:txBody>
      </p:sp>
      <p:sp>
        <p:nvSpPr>
          <p:cNvPr id="52" name="Content Placeholder 51">
            <a:extLst>
              <a:ext uri="{FF2B5EF4-FFF2-40B4-BE49-F238E27FC236}">
                <a16:creationId xmlns:a16="http://schemas.microsoft.com/office/drawing/2014/main" id="{050272A7-4D39-9C48-B531-D840481AD9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671" y="878066"/>
            <a:ext cx="10694162" cy="5137724"/>
          </a:xfrm>
        </p:spPr>
        <p:txBody>
          <a:bodyPr>
            <a:noAutofit/>
          </a:bodyPr>
          <a:lstStyle/>
          <a:p>
            <a:pPr marL="0" marR="0" lvl="0" indent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3200" b="1" dirty="0"/>
              <a:t>Procedures</a:t>
            </a:r>
          </a:p>
          <a:p>
            <a:pPr marL="0" marR="0" lvl="0" indent="0" algn="l" defTabSz="914377" rtl="0" eaLnBrk="1" fontAlgn="auto" latinLnBrk="0" hangingPunct="1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Decontamination/Spill control response</a:t>
            </a:r>
          </a:p>
          <a:p>
            <a:pPr marL="0" marR="0" lvl="0" indent="0" algn="l" defTabSz="914377" rtl="0" eaLnBrk="1" fontAlgn="auto" latinLnBrk="0" hangingPunct="1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Immediately spray a spill or splash with disinfectant and contain it with absorbent material </a:t>
            </a:r>
            <a:endParaRPr lang="en-US" sz="2400" b="1" dirty="0">
              <a:solidFill>
                <a:srgbClr val="000000"/>
              </a:solidFill>
              <a:latin typeface="Constantia"/>
            </a:endParaRPr>
          </a:p>
          <a:p>
            <a:pPr marL="0" marR="0" lvl="0" indent="0" algn="l" defTabSz="914377" rtl="0" eaLnBrk="1" fontAlgn="auto" latinLnBrk="0" hangingPunct="1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400" b="1" dirty="0">
                <a:solidFill>
                  <a:srgbClr val="000000"/>
                </a:solidFill>
                <a:latin typeface="Constantia"/>
              </a:rPr>
              <a:t>Wear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PPE</a:t>
            </a:r>
            <a:endParaRPr lang="en-US" sz="2400" b="1" dirty="0">
              <a:solidFill>
                <a:srgbClr val="000000"/>
              </a:solidFill>
              <a:latin typeface="Constantia"/>
            </a:endParaRPr>
          </a:p>
          <a:p>
            <a:pPr marL="0" indent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None/>
              <a:defRPr/>
            </a:pPr>
            <a:r>
              <a:rPr lang="en-US" sz="2400" b="1" dirty="0">
                <a:solidFill>
                  <a:srgbClr val="000000"/>
                </a:solidFill>
              </a:rPr>
              <a:t>Restrict entry to area</a:t>
            </a:r>
          </a:p>
          <a:p>
            <a:pPr marL="0" marR="0" lvl="0" indent="0" algn="l" defTabSz="914377" rtl="0" eaLnBrk="1" fontAlgn="auto" latinLnBrk="0" hangingPunct="1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Seal it in a leak-proof plastic bag</a:t>
            </a:r>
          </a:p>
          <a:p>
            <a:pPr marL="0" marR="0" lvl="0" indent="0" algn="l" defTabSz="914377" rtl="0" eaLnBrk="1" fontAlgn="auto" latinLnBrk="0" hangingPunct="1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400" b="1" dirty="0">
                <a:solidFill>
                  <a:srgbClr val="000000"/>
                </a:solidFill>
                <a:latin typeface="Constantia"/>
              </a:rPr>
              <a:t>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lean and disinfect the area</a:t>
            </a: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39D9DB98-F88F-40F8-9337-421406466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57607" y="6271967"/>
            <a:ext cx="2590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B4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www.iup.edu/pa-oshaconsultation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23D8A8-162B-0699-1F98-2B9F3E312DB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29350" y="3028950"/>
            <a:ext cx="3500438" cy="2671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3366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48">
            <a:extLst>
              <a:ext uri="{FF2B5EF4-FFF2-40B4-BE49-F238E27FC236}">
                <a16:creationId xmlns:a16="http://schemas.microsoft.com/office/drawing/2014/main" id="{C19F34E3-3380-0E40-A916-2904ED112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670" y="184445"/>
            <a:ext cx="11790309" cy="776141"/>
          </a:xfrm>
        </p:spPr>
        <p:txBody>
          <a:bodyPr/>
          <a:lstStyle/>
          <a:p>
            <a:r>
              <a:rPr lang="en-US" dirty="0">
                <a:solidFill>
                  <a:srgbClr val="9E0000"/>
                </a:solidFill>
              </a:rPr>
              <a:t>Biological Hazards – Prevention/Control</a:t>
            </a:r>
            <a:endParaRPr lang="en-US" dirty="0"/>
          </a:p>
        </p:txBody>
      </p:sp>
      <p:sp>
        <p:nvSpPr>
          <p:cNvPr id="52" name="Content Placeholder 51">
            <a:extLst>
              <a:ext uri="{FF2B5EF4-FFF2-40B4-BE49-F238E27FC236}">
                <a16:creationId xmlns:a16="http://schemas.microsoft.com/office/drawing/2014/main" id="{050272A7-4D39-9C48-B531-D840481AD9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670" y="878065"/>
            <a:ext cx="10875517" cy="5492457"/>
          </a:xfrm>
        </p:spPr>
        <p:txBody>
          <a:bodyPr>
            <a:noAutofit/>
          </a:bodyPr>
          <a:lstStyle/>
          <a:p>
            <a:pPr marL="0" marR="0" lvl="0" indent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3200" b="1" dirty="0"/>
              <a:t>Procedures</a:t>
            </a:r>
          </a:p>
          <a:p>
            <a:pPr marL="0" indent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3200" b="1" dirty="0"/>
              <a:t>Other environmental controls</a:t>
            </a:r>
          </a:p>
          <a:p>
            <a:pPr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b="1" dirty="0"/>
              <a:t>Designated areas for eating, drinking, smoking, application of make-up, and similar activities</a:t>
            </a:r>
          </a:p>
          <a:p>
            <a:pPr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b="1" dirty="0"/>
              <a:t>Forbid these activities in animal-care areas or in the laboratory area</a:t>
            </a: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39D9DB98-F88F-40F8-9337-421406466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57607" y="6271967"/>
            <a:ext cx="2590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B4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www.iup.edu/pa-oshaconsultation</a:t>
            </a:r>
          </a:p>
        </p:txBody>
      </p:sp>
      <p:pic>
        <p:nvPicPr>
          <p:cNvPr id="28674" name="Picture 2" descr="No Food Drink Aluminum Sign (HIP Reflective)">
            <a:extLst>
              <a:ext uri="{FF2B5EF4-FFF2-40B4-BE49-F238E27FC236}">
                <a16:creationId xmlns:a16="http://schemas.microsoft.com/office/drawing/2014/main" id="{420BCDAA-56F2-DF5A-2D64-67DE5C9DE2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47328" y="3732802"/>
            <a:ext cx="2514600" cy="2815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10972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48">
            <a:extLst>
              <a:ext uri="{FF2B5EF4-FFF2-40B4-BE49-F238E27FC236}">
                <a16:creationId xmlns:a16="http://schemas.microsoft.com/office/drawing/2014/main" id="{C19F34E3-3380-0E40-A916-2904ED112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670" y="184445"/>
            <a:ext cx="11790309" cy="776141"/>
          </a:xfrm>
        </p:spPr>
        <p:txBody>
          <a:bodyPr/>
          <a:lstStyle/>
          <a:p>
            <a:r>
              <a:rPr lang="en-US" dirty="0">
                <a:solidFill>
                  <a:srgbClr val="9E0000"/>
                </a:solidFill>
              </a:rPr>
              <a:t>Biological Hazards – Prevention/Control</a:t>
            </a:r>
            <a:endParaRPr lang="en-US" dirty="0"/>
          </a:p>
        </p:txBody>
      </p:sp>
      <p:sp>
        <p:nvSpPr>
          <p:cNvPr id="52" name="Content Placeholder 51">
            <a:extLst>
              <a:ext uri="{FF2B5EF4-FFF2-40B4-BE49-F238E27FC236}">
                <a16:creationId xmlns:a16="http://schemas.microsoft.com/office/drawing/2014/main" id="{050272A7-4D39-9C48-B531-D840481AD9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669" y="878066"/>
            <a:ext cx="11557737" cy="4873030"/>
          </a:xfrm>
        </p:spPr>
        <p:txBody>
          <a:bodyPr>
            <a:noAutofit/>
          </a:bodyPr>
          <a:lstStyle/>
          <a:p>
            <a:pPr marL="0" marR="0" lvl="0" indent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3200" b="1" dirty="0"/>
              <a:t>Procedures</a:t>
            </a:r>
          </a:p>
          <a:p>
            <a:pPr marL="0" indent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3200" b="1" dirty="0"/>
              <a:t>Other environmental controls</a:t>
            </a:r>
          </a:p>
          <a:p>
            <a:pPr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b="1" dirty="0"/>
              <a:t>Do not keep food or drink for human consumption in the same refrigerator as food for animals, biologics, or laboratory specimens. </a:t>
            </a:r>
          </a:p>
          <a:p>
            <a:pPr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b="1" dirty="0"/>
              <a:t>Dishes for human use should be cleaned and stored away from animal-care and animal food–preparation areas.</a:t>
            </a: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39D9DB98-F88F-40F8-9337-421406466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57607" y="6271967"/>
            <a:ext cx="2590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B4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www.iup.edu/pa-oshaconsultation</a:t>
            </a:r>
          </a:p>
        </p:txBody>
      </p:sp>
      <p:pic>
        <p:nvPicPr>
          <p:cNvPr id="29698" name="Picture 2" descr="Image result for lab refrigerator no food or drink sign">
            <a:extLst>
              <a:ext uri="{FF2B5EF4-FFF2-40B4-BE49-F238E27FC236}">
                <a16:creationId xmlns:a16="http://schemas.microsoft.com/office/drawing/2014/main" id="{83CBFEC1-1226-9E4E-F3D8-15CDF1F1E1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83480" y="4761035"/>
            <a:ext cx="1912520" cy="1912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073556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48">
            <a:extLst>
              <a:ext uri="{FF2B5EF4-FFF2-40B4-BE49-F238E27FC236}">
                <a16:creationId xmlns:a16="http://schemas.microsoft.com/office/drawing/2014/main" id="{C19F34E3-3380-0E40-A916-2904ED112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670" y="184445"/>
            <a:ext cx="11790309" cy="776141"/>
          </a:xfrm>
        </p:spPr>
        <p:txBody>
          <a:bodyPr/>
          <a:lstStyle/>
          <a:p>
            <a:r>
              <a:rPr lang="en-US" dirty="0">
                <a:solidFill>
                  <a:srgbClr val="9E0000"/>
                </a:solidFill>
              </a:rPr>
              <a:t>Hazard Communication</a:t>
            </a:r>
            <a:endParaRPr lang="en-US" dirty="0"/>
          </a:p>
        </p:txBody>
      </p:sp>
      <p:sp>
        <p:nvSpPr>
          <p:cNvPr id="52" name="Content Placeholder 51">
            <a:extLst>
              <a:ext uri="{FF2B5EF4-FFF2-40B4-BE49-F238E27FC236}">
                <a16:creationId xmlns:a16="http://schemas.microsoft.com/office/drawing/2014/main" id="{050272A7-4D39-9C48-B531-D840481AD9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670" y="878066"/>
            <a:ext cx="10875517" cy="5062506"/>
          </a:xfrm>
        </p:spPr>
        <p:txBody>
          <a:bodyPr>
            <a:noAutofit/>
          </a:bodyPr>
          <a:lstStyle/>
          <a:p>
            <a:pPr marL="0" marR="0" lvl="0" indent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3200" b="1" dirty="0"/>
              <a:t>Written Program</a:t>
            </a:r>
          </a:p>
          <a:p>
            <a:pPr marL="0" marR="0" lvl="0" indent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b="1" dirty="0"/>
              <a:t>Must at least describes how </a:t>
            </a:r>
          </a:p>
          <a:p>
            <a:pPr marL="0" marR="0" lvl="0" indent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b="1" dirty="0"/>
              <a:t>labels and other forms of warning, </a:t>
            </a:r>
          </a:p>
          <a:p>
            <a:pPr marL="0" marR="0" lvl="0" indent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b="1" dirty="0"/>
              <a:t>safety data sheets, and </a:t>
            </a:r>
          </a:p>
          <a:p>
            <a:pPr marL="0" marR="0" lvl="0" indent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b="1" dirty="0"/>
              <a:t>employee information and training </a:t>
            </a:r>
          </a:p>
          <a:p>
            <a:pPr marL="0" marR="0" lvl="0" indent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b="1" dirty="0"/>
              <a:t>will be met…</a:t>
            </a:r>
          </a:p>
          <a:p>
            <a:pPr marL="0" marR="0" lvl="0" indent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lang="en-US" sz="3200" b="1" dirty="0"/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39D9DB98-F88F-40F8-9337-421406466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57607" y="6271967"/>
            <a:ext cx="2590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B4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www.iup.edu/pa-oshaconsultation</a:t>
            </a: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80752E3D-C648-E71A-7529-498419C4E0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04731">
            <a:off x="6665554" y="2600816"/>
            <a:ext cx="3824288" cy="316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ACA94F5-BAF4-61B1-1524-BEA58FFADE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72975" y="3736412"/>
            <a:ext cx="2307195" cy="1015663"/>
          </a:xfrm>
          <a:prstGeom prst="rect">
            <a:avLst/>
          </a:prstGeom>
          <a:solidFill>
            <a:srgbClr val="D6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 eaLnBrk="1" hangingPunct="1"/>
            <a:r>
              <a:rPr lang="en-US" sz="2000" b="1" dirty="0"/>
              <a:t>Hazard</a:t>
            </a:r>
          </a:p>
          <a:p>
            <a:pPr algn="ctr" eaLnBrk="1" hangingPunct="1"/>
            <a:r>
              <a:rPr lang="en-US" sz="2000" b="1" dirty="0"/>
              <a:t>Communication</a:t>
            </a:r>
          </a:p>
          <a:p>
            <a:pPr algn="ctr" eaLnBrk="1" hangingPunct="1"/>
            <a:r>
              <a:rPr lang="en-US" sz="2000" b="1" dirty="0"/>
              <a:t>Program</a:t>
            </a:r>
          </a:p>
        </p:txBody>
      </p:sp>
    </p:spTree>
    <p:extLst>
      <p:ext uri="{BB962C8B-B14F-4D97-AF65-F5344CB8AC3E}">
        <p14:creationId xmlns:p14="http://schemas.microsoft.com/office/powerpoint/2010/main" val="1057475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48">
            <a:extLst>
              <a:ext uri="{FF2B5EF4-FFF2-40B4-BE49-F238E27FC236}">
                <a16:creationId xmlns:a16="http://schemas.microsoft.com/office/drawing/2014/main" id="{C19F34E3-3380-0E40-A916-2904ED112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670" y="184445"/>
            <a:ext cx="11790309" cy="776141"/>
          </a:xfrm>
        </p:spPr>
        <p:txBody>
          <a:bodyPr/>
          <a:lstStyle/>
          <a:p>
            <a:r>
              <a:rPr lang="en-US" dirty="0">
                <a:solidFill>
                  <a:srgbClr val="9E0000"/>
                </a:solidFill>
              </a:rPr>
              <a:t>Hazard Communication</a:t>
            </a:r>
            <a:endParaRPr lang="en-US" dirty="0"/>
          </a:p>
        </p:txBody>
      </p:sp>
      <p:sp>
        <p:nvSpPr>
          <p:cNvPr id="52" name="Content Placeholder 51">
            <a:extLst>
              <a:ext uri="{FF2B5EF4-FFF2-40B4-BE49-F238E27FC236}">
                <a16:creationId xmlns:a16="http://schemas.microsoft.com/office/drawing/2014/main" id="{050272A7-4D39-9C48-B531-D840481AD9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670" y="878066"/>
            <a:ext cx="10875517" cy="5062506"/>
          </a:xfrm>
        </p:spPr>
        <p:txBody>
          <a:bodyPr>
            <a:noAutofit/>
          </a:bodyPr>
          <a:lstStyle/>
          <a:p>
            <a:pPr marL="0" marR="0" lvl="0" indent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3200" b="1" dirty="0"/>
              <a:t>Written Program</a:t>
            </a:r>
          </a:p>
          <a:p>
            <a:pPr marL="0" marR="0" lvl="0" indent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b="1" dirty="0"/>
              <a:t>also includes the following:</a:t>
            </a:r>
          </a:p>
          <a:p>
            <a:pPr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2400" b="1" u="sng" dirty="0"/>
              <a:t>list of the hazardous chemicals</a:t>
            </a:r>
            <a:endParaRPr lang="en-US" sz="2400" b="1" dirty="0"/>
          </a:p>
          <a:p>
            <a:pPr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2400" b="1" u="sng" dirty="0"/>
              <a:t>non-routine tasks </a:t>
            </a:r>
            <a:r>
              <a:rPr lang="en-US" sz="2400" b="1" dirty="0"/>
              <a:t>(for example, the cleaning of reactor vessels), and the hazards of chemicals contained in </a:t>
            </a:r>
            <a:r>
              <a:rPr lang="en-US" sz="2400" b="1" u="sng" dirty="0"/>
              <a:t>unlabeled pipes</a:t>
            </a:r>
            <a:r>
              <a:rPr lang="en-US" sz="2400" b="1" dirty="0"/>
              <a:t>.</a:t>
            </a:r>
          </a:p>
          <a:p>
            <a:pPr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2400" b="1" u="sng" dirty="0"/>
              <a:t>Other employer</a:t>
            </a:r>
            <a:r>
              <a:rPr lang="en-US" sz="2400" b="1" dirty="0"/>
              <a:t>(s) – access to SDS and precautionary measures, in-house labeling</a:t>
            </a:r>
          </a:p>
          <a:p>
            <a:pPr marL="0" marR="0" lvl="0" indent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lang="en-US" sz="3200" b="1" dirty="0"/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39D9DB98-F88F-40F8-9337-421406466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57607" y="6271967"/>
            <a:ext cx="2590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B4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www.iup.edu/pa-oshaconsultation</a:t>
            </a:r>
          </a:p>
        </p:txBody>
      </p:sp>
    </p:spTree>
    <p:extLst>
      <p:ext uri="{BB962C8B-B14F-4D97-AF65-F5344CB8AC3E}">
        <p14:creationId xmlns:p14="http://schemas.microsoft.com/office/powerpoint/2010/main" val="355468819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48">
            <a:extLst>
              <a:ext uri="{FF2B5EF4-FFF2-40B4-BE49-F238E27FC236}">
                <a16:creationId xmlns:a16="http://schemas.microsoft.com/office/drawing/2014/main" id="{C19F34E3-3380-0E40-A916-2904ED112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670" y="184445"/>
            <a:ext cx="11790309" cy="776141"/>
          </a:xfrm>
        </p:spPr>
        <p:txBody>
          <a:bodyPr/>
          <a:lstStyle/>
          <a:p>
            <a:r>
              <a:rPr lang="en-US" dirty="0">
                <a:solidFill>
                  <a:srgbClr val="9E0000"/>
                </a:solidFill>
              </a:rPr>
              <a:t>Hazard Communication</a:t>
            </a:r>
            <a:endParaRPr lang="en-US" dirty="0"/>
          </a:p>
        </p:txBody>
      </p:sp>
      <p:sp>
        <p:nvSpPr>
          <p:cNvPr id="52" name="Content Placeholder 51">
            <a:extLst>
              <a:ext uri="{FF2B5EF4-FFF2-40B4-BE49-F238E27FC236}">
                <a16:creationId xmlns:a16="http://schemas.microsoft.com/office/drawing/2014/main" id="{050272A7-4D39-9C48-B531-D840481AD9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670" y="878066"/>
            <a:ext cx="10875517" cy="5062506"/>
          </a:xfrm>
        </p:spPr>
        <p:txBody>
          <a:bodyPr>
            <a:noAutofit/>
          </a:bodyPr>
          <a:lstStyle/>
          <a:p>
            <a:pPr marL="0" marR="0" lvl="0" indent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3200" b="1" dirty="0"/>
              <a:t>Labeling – Primary container</a:t>
            </a:r>
          </a:p>
          <a:p>
            <a:pPr marL="0" marR="0" lvl="0" indent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lang="en-US" sz="3200" b="1" dirty="0"/>
          </a:p>
          <a:p>
            <a:pPr marL="0" marR="0" lvl="0" indent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lang="en-US" sz="3200" b="1" dirty="0"/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39D9DB98-F88F-40F8-9337-421406466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57607" y="6271967"/>
            <a:ext cx="2590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B4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www.iup.edu/pa-oshaconsultation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EC76F567-91C1-88C7-ABC8-200C98B7C4B6}"/>
              </a:ext>
            </a:extLst>
          </p:cNvPr>
          <p:cNvSpPr txBox="1">
            <a:spLocks/>
          </p:cNvSpPr>
          <p:nvPr/>
        </p:nvSpPr>
        <p:spPr bwMode="auto">
          <a:xfrm>
            <a:off x="457200" y="1676400"/>
            <a:ext cx="4253946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10000"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Label elements: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Symbols called “Pictograms”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Signal Words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Hazard Statements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Precautionary Statements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Product Identification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Supplier/Manufacturer Identification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B11F9B-1340-A2CF-D820-8DE3AB0AC8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16216" y="1485595"/>
            <a:ext cx="4189413" cy="5062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080313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48">
            <a:extLst>
              <a:ext uri="{FF2B5EF4-FFF2-40B4-BE49-F238E27FC236}">
                <a16:creationId xmlns:a16="http://schemas.microsoft.com/office/drawing/2014/main" id="{C19F34E3-3380-0E40-A916-2904ED112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670" y="214724"/>
            <a:ext cx="11790309" cy="776141"/>
          </a:xfrm>
        </p:spPr>
        <p:txBody>
          <a:bodyPr/>
          <a:lstStyle/>
          <a:p>
            <a:r>
              <a:rPr lang="en-US" dirty="0">
                <a:solidFill>
                  <a:srgbClr val="9E0000"/>
                </a:solidFill>
              </a:rPr>
              <a:t>Hazard Communication</a:t>
            </a:r>
            <a:endParaRPr lang="en-US" dirty="0"/>
          </a:p>
        </p:txBody>
      </p:sp>
      <p:sp>
        <p:nvSpPr>
          <p:cNvPr id="52" name="Content Placeholder 51">
            <a:extLst>
              <a:ext uri="{FF2B5EF4-FFF2-40B4-BE49-F238E27FC236}">
                <a16:creationId xmlns:a16="http://schemas.microsoft.com/office/drawing/2014/main" id="{050272A7-4D39-9C48-B531-D840481AD9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617" y="990866"/>
            <a:ext cx="9271169" cy="692600"/>
          </a:xfrm>
        </p:spPr>
        <p:txBody>
          <a:bodyPr>
            <a:noAutofit/>
          </a:bodyPr>
          <a:lstStyle/>
          <a:p>
            <a:pPr marL="0" marR="0" lvl="0" indent="0" algn="ctr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3200" b="1" dirty="0"/>
              <a:t>Labels: Pictograms</a:t>
            </a:r>
          </a:p>
          <a:p>
            <a:pPr marL="0" marR="0" lvl="0" indent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lang="en-US" sz="3200" b="1" dirty="0"/>
          </a:p>
          <a:p>
            <a:pPr marL="0" marR="0" lvl="0" indent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lang="en-US" sz="3200" b="1" dirty="0"/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39D9DB98-F88F-40F8-9337-421406466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57607" y="6271967"/>
            <a:ext cx="2590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B4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www.iup.edu/pa-oshaconsultation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7B07A5-D0FB-C15C-974A-FFEDB1BD632D}"/>
              </a:ext>
            </a:extLst>
          </p:cNvPr>
          <p:cNvSpPr txBox="1">
            <a:spLocks/>
          </p:cNvSpPr>
          <p:nvPr/>
        </p:nvSpPr>
        <p:spPr bwMode="auto">
          <a:xfrm>
            <a:off x="1091022" y="1623219"/>
            <a:ext cx="8229600" cy="2070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There are 9 pictograms.  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Health Hazards 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Physical Hazards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Environmental Hazards</a:t>
            </a:r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C0F65D2A-0366-DBE4-DBB2-646931B8BF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923" y="4143500"/>
            <a:ext cx="11746154" cy="1285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62007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48">
            <a:extLst>
              <a:ext uri="{FF2B5EF4-FFF2-40B4-BE49-F238E27FC236}">
                <a16:creationId xmlns:a16="http://schemas.microsoft.com/office/drawing/2014/main" id="{C19F34E3-3380-0E40-A916-2904ED112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670" y="184445"/>
            <a:ext cx="11790309" cy="776141"/>
          </a:xfrm>
        </p:spPr>
        <p:txBody>
          <a:bodyPr/>
          <a:lstStyle/>
          <a:p>
            <a:r>
              <a:rPr lang="en-US" dirty="0">
                <a:solidFill>
                  <a:srgbClr val="9E0000"/>
                </a:solidFill>
              </a:rPr>
              <a:t>Hazard Communication</a:t>
            </a:r>
            <a:endParaRPr lang="en-US" dirty="0"/>
          </a:p>
        </p:txBody>
      </p:sp>
      <p:sp>
        <p:nvSpPr>
          <p:cNvPr id="52" name="Content Placeholder 51">
            <a:extLst>
              <a:ext uri="{FF2B5EF4-FFF2-40B4-BE49-F238E27FC236}">
                <a16:creationId xmlns:a16="http://schemas.microsoft.com/office/drawing/2014/main" id="{050272A7-4D39-9C48-B531-D840481AD9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670" y="878066"/>
            <a:ext cx="10875517" cy="5062506"/>
          </a:xfrm>
        </p:spPr>
        <p:txBody>
          <a:bodyPr>
            <a:noAutofit/>
          </a:bodyPr>
          <a:lstStyle/>
          <a:p>
            <a:pPr marL="0" marR="0" lvl="0" indent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3200" b="1" dirty="0"/>
              <a:t>Labeling – secondary must have</a:t>
            </a:r>
          </a:p>
          <a:p>
            <a:pPr marL="0" marR="0" lvl="0" indent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b="1" dirty="0"/>
              <a:t>Product identifier </a:t>
            </a:r>
            <a:r>
              <a:rPr lang="en-US" b="1" dirty="0">
                <a:solidFill>
                  <a:srgbClr val="FF0000"/>
                </a:solidFill>
              </a:rPr>
              <a:t>AND</a:t>
            </a:r>
            <a:r>
              <a:rPr lang="en-US" b="1" dirty="0"/>
              <a:t> words pictures, symbols, or combination which provides the same basic information.</a:t>
            </a:r>
          </a:p>
          <a:p>
            <a:pPr marL="0" marR="0" lvl="0" indent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b="1" dirty="0"/>
              <a:t>Can use - Same information on primary container labeling </a:t>
            </a:r>
            <a:r>
              <a:rPr lang="en-US" b="1" dirty="0">
                <a:solidFill>
                  <a:srgbClr val="FF0000"/>
                </a:solidFill>
              </a:rPr>
              <a:t>OR </a:t>
            </a:r>
            <a:r>
              <a:rPr lang="en-US" b="1" dirty="0"/>
              <a:t>any other labeling meeting the requirements such as</a:t>
            </a:r>
            <a:endParaRPr lang="en-US" b="1" dirty="0">
              <a:solidFill>
                <a:srgbClr val="FF0000"/>
              </a:solidFill>
            </a:endParaRPr>
          </a:p>
          <a:p>
            <a:pPr marL="0" marR="0" lvl="0" indent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lang="en-US" sz="3200" b="1" dirty="0"/>
          </a:p>
          <a:p>
            <a:pPr marL="0" marR="0" lvl="0" indent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lang="en-US" sz="3200" b="1" dirty="0"/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39D9DB98-F88F-40F8-9337-421406466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57607" y="6271967"/>
            <a:ext cx="2590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B4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www.iup.edu/pa-oshaconsultation</a:t>
            </a:r>
          </a:p>
        </p:txBody>
      </p:sp>
      <p:grpSp>
        <p:nvGrpSpPr>
          <p:cNvPr id="2" name="Group 5">
            <a:extLst>
              <a:ext uri="{FF2B5EF4-FFF2-40B4-BE49-F238E27FC236}">
                <a16:creationId xmlns:a16="http://schemas.microsoft.com/office/drawing/2014/main" id="{23482F39-2C1C-15BC-1EC5-EDDD041DE58D}"/>
              </a:ext>
            </a:extLst>
          </p:cNvPr>
          <p:cNvGrpSpPr>
            <a:grpSpLocks/>
          </p:cNvGrpSpPr>
          <p:nvPr/>
        </p:nvGrpSpPr>
        <p:grpSpPr bwMode="auto">
          <a:xfrm>
            <a:off x="1037557" y="4899050"/>
            <a:ext cx="2133600" cy="1206500"/>
            <a:chOff x="609600" y="5486399"/>
            <a:chExt cx="2133600" cy="1206047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9CDDAD02-A41B-739E-976C-BED9550B63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600" y="5486399"/>
              <a:ext cx="2133600" cy="1206047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kern="0" dirty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7F39958-A1ED-1E65-B04E-C5C9350D7665}"/>
                </a:ext>
              </a:extLst>
            </p:cNvPr>
            <p:cNvSpPr/>
            <p:nvPr/>
          </p:nvSpPr>
          <p:spPr bwMode="auto">
            <a:xfrm>
              <a:off x="685800" y="5486399"/>
              <a:ext cx="1981200" cy="374509"/>
            </a:xfrm>
            <a:prstGeom prst="rect">
              <a:avLst/>
            </a:prstGeom>
            <a:solidFill>
              <a:srgbClr val="AACAFF">
                <a:lumMod val="50000"/>
              </a:srgbClr>
            </a:solidFill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r>
                <a:rPr lang="en-US" b="1" kern="0" dirty="0">
                  <a:solidFill>
                    <a:srgbClr val="000000"/>
                  </a:solidFill>
                  <a:latin typeface="Calibri"/>
                </a:rPr>
                <a:t>HEALTH</a:t>
              </a:r>
            </a:p>
          </p:txBody>
        </p:sp>
        <p:sp>
          <p:nvSpPr>
            <p:cNvPr id="6" name="Rectangle 11">
              <a:extLst>
                <a:ext uri="{FF2B5EF4-FFF2-40B4-BE49-F238E27FC236}">
                  <a16:creationId xmlns:a16="http://schemas.microsoft.com/office/drawing/2014/main" id="{ECBA9FB6-10AC-6406-F8DC-42822800B0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5800" y="5778389"/>
              <a:ext cx="1981200" cy="380857"/>
            </a:xfrm>
            <a:prstGeom prst="rect">
              <a:avLst/>
            </a:prstGeom>
            <a:solidFill>
              <a:srgbClr val="C00000"/>
            </a:solidFill>
            <a:ln w="9525" algn="ctr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r>
                <a:rPr lang="en-US" b="1" kern="0" dirty="0">
                  <a:solidFill>
                    <a:srgbClr val="000000"/>
                  </a:solidFill>
                  <a:latin typeface="Calibri"/>
                </a:rPr>
                <a:t>FIRE</a:t>
              </a:r>
            </a:p>
          </p:txBody>
        </p:sp>
        <p:sp>
          <p:nvSpPr>
            <p:cNvPr id="7" name="Rectangle 12">
              <a:extLst>
                <a:ext uri="{FF2B5EF4-FFF2-40B4-BE49-F238E27FC236}">
                  <a16:creationId xmlns:a16="http://schemas.microsoft.com/office/drawing/2014/main" id="{A8DE708D-B75D-772C-155E-464A56138F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5800" y="6083075"/>
              <a:ext cx="1981200" cy="304686"/>
            </a:xfrm>
            <a:prstGeom prst="rect">
              <a:avLst/>
            </a:prstGeom>
            <a:solidFill>
              <a:srgbClr val="FFC000"/>
            </a:solidFill>
            <a:ln w="9525" algn="ctr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r>
                <a:rPr lang="en-US" sz="1700" b="1" kern="0" dirty="0">
                  <a:solidFill>
                    <a:srgbClr val="00254A"/>
                  </a:solidFill>
                  <a:latin typeface="Calibri"/>
                </a:rPr>
                <a:t>PHYSICAL HZ</a:t>
              </a:r>
            </a:p>
          </p:txBody>
        </p:sp>
        <p:sp>
          <p:nvSpPr>
            <p:cNvPr id="8" name="Rectangle 13">
              <a:extLst>
                <a:ext uri="{FF2B5EF4-FFF2-40B4-BE49-F238E27FC236}">
                  <a16:creationId xmlns:a16="http://schemas.microsoft.com/office/drawing/2014/main" id="{CC736FAA-FCBA-82A0-DEBC-6BEC37F294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5800" y="6387760"/>
              <a:ext cx="1524000" cy="304686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r>
                <a:rPr lang="en-US" b="1" kern="0" dirty="0">
                  <a:solidFill>
                    <a:srgbClr val="00254A"/>
                  </a:solidFill>
                  <a:latin typeface="Calibri"/>
                </a:rPr>
                <a:t>PPE</a:t>
              </a:r>
            </a:p>
          </p:txBody>
        </p:sp>
        <p:sp>
          <p:nvSpPr>
            <p:cNvPr id="9" name="Rectangle 4">
              <a:extLst>
                <a:ext uri="{FF2B5EF4-FFF2-40B4-BE49-F238E27FC236}">
                  <a16:creationId xmlns:a16="http://schemas.microsoft.com/office/drawing/2014/main" id="{63D466D9-164A-79BA-8848-277B1ADA85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24100" y="5538766"/>
              <a:ext cx="228600" cy="217406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rgbClr val="00254A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kern="0" dirty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10" name="Rectangle 17">
              <a:extLst>
                <a:ext uri="{FF2B5EF4-FFF2-40B4-BE49-F238E27FC236}">
                  <a16:creationId xmlns:a16="http://schemas.microsoft.com/office/drawing/2014/main" id="{2840A55E-D1E8-CE65-B2F7-35FAE12FDD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24100" y="5854561"/>
              <a:ext cx="228600" cy="228514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rgbClr val="00254A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kern="0" dirty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11" name="Rectangle 18">
              <a:extLst>
                <a:ext uri="{FF2B5EF4-FFF2-40B4-BE49-F238E27FC236}">
                  <a16:creationId xmlns:a16="http://schemas.microsoft.com/office/drawing/2014/main" id="{6AD6A693-639A-5E5D-4CB6-D05824F3D5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24100" y="6159246"/>
              <a:ext cx="228600" cy="228514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rgbClr val="00254A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kern="0" dirty="0">
                <a:solidFill>
                  <a:sysClr val="windowText" lastClr="000000"/>
                </a:solidFill>
                <a:latin typeface="Calibri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EF4B97E-1859-FBA5-364B-B80AD07C4B72}"/>
              </a:ext>
            </a:extLst>
          </p:cNvPr>
          <p:cNvGrpSpPr>
            <a:grpSpLocks/>
          </p:cNvGrpSpPr>
          <p:nvPr/>
        </p:nvGrpSpPr>
        <p:grpSpPr bwMode="auto">
          <a:xfrm>
            <a:off x="4019524" y="4445745"/>
            <a:ext cx="1536700" cy="1674812"/>
            <a:chOff x="4034" y="2696"/>
            <a:chExt cx="1010" cy="1194"/>
          </a:xfrm>
        </p:grpSpPr>
        <p:pic>
          <p:nvPicPr>
            <p:cNvPr id="13" name="Picture 2">
              <a:extLst>
                <a:ext uri="{FF2B5EF4-FFF2-40B4-BE49-F238E27FC236}">
                  <a16:creationId xmlns:a16="http://schemas.microsoft.com/office/drawing/2014/main" id="{D3E8B78B-F45A-FFA2-AC4C-55353D24F23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4" y="2956"/>
              <a:ext cx="960" cy="9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Text Box 7">
              <a:extLst>
                <a:ext uri="{FF2B5EF4-FFF2-40B4-BE49-F238E27FC236}">
                  <a16:creationId xmlns:a16="http://schemas.microsoft.com/office/drawing/2014/main" id="{65B4B28E-E8BB-4AEF-DF2F-27E95882E9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34" y="2696"/>
              <a:ext cx="990" cy="2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</a:rPr>
                <a:t>NFPA Label</a:t>
              </a:r>
            </a:p>
          </p:txBody>
        </p:sp>
      </p:grpSp>
      <p:sp>
        <p:nvSpPr>
          <p:cNvPr id="15" name="TextBox 6">
            <a:extLst>
              <a:ext uri="{FF2B5EF4-FFF2-40B4-BE49-F238E27FC236}">
                <a16:creationId xmlns:a16="http://schemas.microsoft.com/office/drawing/2014/main" id="{648DFDC2-DC1D-C041-DA9F-01483ADCB3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3257" y="4445745"/>
            <a:ext cx="15255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HMIS Label</a:t>
            </a:r>
          </a:p>
        </p:txBody>
      </p:sp>
      <p:sp>
        <p:nvSpPr>
          <p:cNvPr id="16" name="TextBox 6">
            <a:extLst>
              <a:ext uri="{FF2B5EF4-FFF2-40B4-BE49-F238E27FC236}">
                <a16:creationId xmlns:a16="http://schemas.microsoft.com/office/drawing/2014/main" id="{181B2B14-66C4-EA06-8E75-561C34C4DF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510" y="4864264"/>
            <a:ext cx="255760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Other labels with minimal information </a:t>
            </a:r>
          </a:p>
        </p:txBody>
      </p:sp>
      <p:sp>
        <p:nvSpPr>
          <p:cNvPr id="17" name="TextBox 6">
            <a:extLst>
              <a:ext uri="{FF2B5EF4-FFF2-40B4-BE49-F238E27FC236}">
                <a16:creationId xmlns:a16="http://schemas.microsoft.com/office/drawing/2014/main" id="{38F2A30F-DC8D-6051-2DF0-1DADA511E3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2304" y="5181595"/>
            <a:ext cx="55335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OR</a:t>
            </a:r>
          </a:p>
        </p:txBody>
      </p:sp>
      <p:sp>
        <p:nvSpPr>
          <p:cNvPr id="18" name="TextBox 6">
            <a:extLst>
              <a:ext uri="{FF2B5EF4-FFF2-40B4-BE49-F238E27FC236}">
                <a16:creationId xmlns:a16="http://schemas.microsoft.com/office/drawing/2014/main" id="{5859D316-3EF2-61A7-1295-7CCF7B7509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9145" y="5231735"/>
            <a:ext cx="55335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OR</a:t>
            </a:r>
          </a:p>
        </p:txBody>
      </p:sp>
    </p:spTree>
    <p:extLst>
      <p:ext uri="{BB962C8B-B14F-4D97-AF65-F5344CB8AC3E}">
        <p14:creationId xmlns:p14="http://schemas.microsoft.com/office/powerpoint/2010/main" val="18541582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48">
            <a:extLst>
              <a:ext uri="{FF2B5EF4-FFF2-40B4-BE49-F238E27FC236}">
                <a16:creationId xmlns:a16="http://schemas.microsoft.com/office/drawing/2014/main" id="{C19F34E3-3380-0E40-A916-2904ED112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726" y="309809"/>
            <a:ext cx="11790309" cy="992152"/>
          </a:xfrm>
        </p:spPr>
        <p:txBody>
          <a:bodyPr/>
          <a:lstStyle/>
          <a:p>
            <a:r>
              <a:rPr lang="en-US" altLang="en-US" dirty="0">
                <a:solidFill>
                  <a:srgbClr val="9E0000"/>
                </a:solidFill>
              </a:rPr>
              <a:t>Animal Handling, Restraint and Bite Prevention</a:t>
            </a:r>
            <a:endParaRPr lang="en-US" dirty="0"/>
          </a:p>
        </p:txBody>
      </p:sp>
      <p:sp>
        <p:nvSpPr>
          <p:cNvPr id="52" name="Content Placeholder 51">
            <a:extLst>
              <a:ext uri="{FF2B5EF4-FFF2-40B4-BE49-F238E27FC236}">
                <a16:creationId xmlns:a16="http://schemas.microsoft.com/office/drawing/2014/main" id="{050272A7-4D39-9C48-B531-D840481AD9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863" y="1552920"/>
            <a:ext cx="10515600" cy="4344785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US" sz="3200" b="1" dirty="0"/>
              <a:t>Typical Causes of Aggression</a:t>
            </a:r>
          </a:p>
          <a:p>
            <a:pPr marL="342900" marR="0" lvl="0" indent="-34290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Injured or in pain - Injections, treatment of wounds, and even examinations.</a:t>
            </a:r>
          </a:p>
          <a:p>
            <a:pPr marL="342900" marR="0" lvl="0" indent="-34290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Nervous or apprehensive</a:t>
            </a:r>
          </a:p>
          <a:p>
            <a:pPr marL="342900" marR="0" lvl="0" indent="-34290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Protecting their young</a:t>
            </a:r>
          </a:p>
          <a:p>
            <a:pPr marL="342900" marR="0" lvl="0" indent="-34290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Protecting their territory or owner</a:t>
            </a:r>
          </a:p>
          <a:p>
            <a:pPr marL="342900" marR="0" lvl="0" indent="-34290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Fearful - Animals will attempt to keep a stranger away when it feels it cannot avoid the situation</a:t>
            </a:r>
            <a:endParaRPr lang="en-US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200" b="1" dirty="0"/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39D9DB98-F88F-40F8-9337-421406466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57607" y="6271967"/>
            <a:ext cx="2590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B4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www.iup.edu/pa-oshaconsultation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04881E8-B1F2-1BD1-B6AF-A375F7C5BD4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73239" y="2786839"/>
            <a:ext cx="3240405" cy="20002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249417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48">
            <a:extLst>
              <a:ext uri="{FF2B5EF4-FFF2-40B4-BE49-F238E27FC236}">
                <a16:creationId xmlns:a16="http://schemas.microsoft.com/office/drawing/2014/main" id="{C19F34E3-3380-0E40-A916-2904ED112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670" y="184445"/>
            <a:ext cx="11790309" cy="776141"/>
          </a:xfrm>
        </p:spPr>
        <p:txBody>
          <a:bodyPr/>
          <a:lstStyle/>
          <a:p>
            <a:r>
              <a:rPr lang="en-US" dirty="0">
                <a:solidFill>
                  <a:srgbClr val="9E0000"/>
                </a:solidFill>
              </a:rPr>
              <a:t>Hazard Communication</a:t>
            </a:r>
            <a:endParaRPr lang="en-US" dirty="0"/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39D9DB98-F88F-40F8-9337-421406466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57607" y="6271967"/>
            <a:ext cx="2590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B4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www.iup.edu/pa-oshaconsultation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D1775F-B3B8-88EA-B342-86DB2F402CCB}"/>
              </a:ext>
            </a:extLst>
          </p:cNvPr>
          <p:cNvSpPr txBox="1">
            <a:spLocks/>
          </p:cNvSpPr>
          <p:nvPr/>
        </p:nvSpPr>
        <p:spPr>
          <a:xfrm>
            <a:off x="1911055" y="762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2"/>
                </a:solidFill>
                <a:latin typeface="Franklin Gothic Demi" panose="020B0603020102020204" pitchFamily="34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200" b="0" dirty="0">
                <a:solidFill>
                  <a:schemeClr val="tx1"/>
                </a:solidFill>
                <a:latin typeface="+mn-lt"/>
              </a:rPr>
              <a:t>16-Section Safety Data Sheet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9083E96-1670-23F1-E4A5-65BE7E72247A}"/>
              </a:ext>
            </a:extLst>
          </p:cNvPr>
          <p:cNvSpPr txBox="1">
            <a:spLocks/>
          </p:cNvSpPr>
          <p:nvPr/>
        </p:nvSpPr>
        <p:spPr>
          <a:xfrm>
            <a:off x="1126347" y="1828800"/>
            <a:ext cx="9084453" cy="4419600"/>
          </a:xfrm>
          <a:prstGeom prst="rect">
            <a:avLst/>
          </a:prstGeom>
        </p:spPr>
        <p:txBody>
          <a:bodyPr vert="horz" lIns="91440" tIns="45720" rIns="91440" bIns="45720" numCol="2" rtlCol="0">
            <a:normAutofit fontScale="92500" lnSpcReduction="20000"/>
          </a:bodyPr>
          <a:lstStyle>
            <a:lvl1pPr marL="228594" indent="-228594" algn="l" defTabSz="914377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  <a:defRPr/>
            </a:pPr>
            <a:r>
              <a:rPr lang="en-US" sz="1800" dirty="0"/>
              <a:t>Identification of the substance</a:t>
            </a:r>
            <a:br>
              <a:rPr lang="en-US" sz="1800" dirty="0"/>
            </a:br>
            <a:r>
              <a:rPr lang="en-US" sz="1800" dirty="0"/>
              <a:t>or mixture and of the supplier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1800" dirty="0"/>
              <a:t>Hazards identification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1800" dirty="0"/>
              <a:t>Composition/information on ingredients Substance/Mixture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1800" dirty="0"/>
              <a:t>First aid measures 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1800" dirty="0"/>
              <a:t>Firefighting measures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1800" dirty="0"/>
              <a:t>Accidental release measures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1800" dirty="0"/>
              <a:t>Handling and storage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1800" dirty="0"/>
              <a:t>Exposure controls/personal protection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1800" dirty="0"/>
              <a:t>Physical and chemical properties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1800" dirty="0"/>
              <a:t>Stability and reactivity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1800" dirty="0"/>
              <a:t>Toxicological 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1800" i="1" dirty="0"/>
              <a:t>Ecological information</a:t>
            </a:r>
            <a:br>
              <a:rPr lang="en-US" sz="1800" i="1" dirty="0"/>
            </a:br>
            <a:r>
              <a:rPr lang="en-US" sz="1800" i="1" dirty="0"/>
              <a:t>(non mandatory)</a:t>
            </a:r>
            <a:endParaRPr lang="en-US" sz="1800" dirty="0"/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1800" i="1" dirty="0"/>
              <a:t>Disposal considerations</a:t>
            </a:r>
            <a:br>
              <a:rPr lang="en-US" sz="1800" i="1" dirty="0"/>
            </a:br>
            <a:r>
              <a:rPr lang="en-US" sz="1800" i="1" dirty="0"/>
              <a:t>(non mandatory)</a:t>
            </a:r>
            <a:endParaRPr lang="en-US" sz="1800" dirty="0"/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1800" i="1" dirty="0"/>
              <a:t>Transport information</a:t>
            </a:r>
            <a:br>
              <a:rPr lang="en-US" sz="1800" i="1" dirty="0"/>
            </a:br>
            <a:r>
              <a:rPr lang="en-US" sz="1800" i="1" dirty="0"/>
              <a:t>(non mandatory)</a:t>
            </a:r>
            <a:endParaRPr lang="en-US" sz="1800" dirty="0"/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1800" i="1" dirty="0"/>
              <a:t>Regulatory information</a:t>
            </a:r>
            <a:br>
              <a:rPr lang="en-US" sz="1800" i="1" dirty="0"/>
            </a:br>
            <a:r>
              <a:rPr lang="en-US" sz="1800" i="1" dirty="0"/>
              <a:t>(non mandatory)</a:t>
            </a:r>
            <a:endParaRPr lang="en-US" sz="1800" dirty="0"/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1800" dirty="0"/>
              <a:t>Other information including information on preparation and revision of the SDS</a:t>
            </a:r>
          </a:p>
          <a:p>
            <a:pPr marL="457200" indent="-457200">
              <a:buFont typeface="+mj-lt"/>
              <a:buAutoNum type="arabicPeriod"/>
              <a:defRPr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74333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animClr clrSpc="rgb" dir="cw">
                                      <p:cBhvr>
                                        <p:cTn id="7" dur="20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0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animClr clrSpc="rgb" dir="cw">
                                      <p:cBhvr>
                                        <p:cTn id="17" dur="20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2000" fill="hold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animClr clrSpc="rgb" dir="cw">
                                      <p:cBhvr>
                                        <p:cTn id="22" dur="2000" fill="hold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48">
            <a:extLst>
              <a:ext uri="{FF2B5EF4-FFF2-40B4-BE49-F238E27FC236}">
                <a16:creationId xmlns:a16="http://schemas.microsoft.com/office/drawing/2014/main" id="{C19F34E3-3380-0E40-A916-2904ED112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670" y="184445"/>
            <a:ext cx="11790309" cy="776141"/>
          </a:xfrm>
        </p:spPr>
        <p:txBody>
          <a:bodyPr/>
          <a:lstStyle/>
          <a:p>
            <a:r>
              <a:rPr lang="en-US" dirty="0">
                <a:solidFill>
                  <a:srgbClr val="9E0000"/>
                </a:solidFill>
              </a:rPr>
              <a:t>Hazard Communication</a:t>
            </a:r>
            <a:endParaRPr lang="en-US" dirty="0"/>
          </a:p>
        </p:txBody>
      </p:sp>
      <p:sp>
        <p:nvSpPr>
          <p:cNvPr id="52" name="Content Placeholder 51">
            <a:extLst>
              <a:ext uri="{FF2B5EF4-FFF2-40B4-BE49-F238E27FC236}">
                <a16:creationId xmlns:a16="http://schemas.microsoft.com/office/drawing/2014/main" id="{050272A7-4D39-9C48-B531-D840481AD9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670" y="878066"/>
            <a:ext cx="10875517" cy="5062506"/>
          </a:xfrm>
        </p:spPr>
        <p:txBody>
          <a:bodyPr>
            <a:noAutofit/>
          </a:bodyPr>
          <a:lstStyle/>
          <a:p>
            <a:pPr marL="0" marR="0" lvl="0" indent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3200" b="1" dirty="0"/>
              <a:t>Training – before employees work with chemicals</a:t>
            </a:r>
          </a:p>
          <a:p>
            <a:pPr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2400" b="1" u="sng" dirty="0"/>
              <a:t>Hazard communication </a:t>
            </a:r>
            <a:r>
              <a:rPr lang="en-US" sz="2400" b="1" dirty="0"/>
              <a:t>standard </a:t>
            </a:r>
          </a:p>
          <a:p>
            <a:pPr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2400" b="1" u="sng" dirty="0"/>
              <a:t>Hazardous chemicals </a:t>
            </a:r>
            <a:r>
              <a:rPr lang="en-US" sz="2400" b="1" dirty="0"/>
              <a:t>in workplace and specific operations used</a:t>
            </a:r>
          </a:p>
          <a:p>
            <a:pPr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2400" b="1" u="sng" dirty="0"/>
              <a:t>Location</a:t>
            </a:r>
            <a:r>
              <a:rPr lang="en-US" sz="2400" b="1" dirty="0"/>
              <a:t> of the written plan</a:t>
            </a:r>
          </a:p>
          <a:p>
            <a:pPr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2400" b="1" u="sng" dirty="0"/>
              <a:t>Labels and safety data sheets</a:t>
            </a:r>
          </a:p>
          <a:p>
            <a:pPr lvl="1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2000" b="1" u="sng" dirty="0"/>
              <a:t>Meaning </a:t>
            </a:r>
            <a:r>
              <a:rPr lang="en-US" sz="2000" b="1" dirty="0"/>
              <a:t>of pictograms, signal words, precautionary statements, </a:t>
            </a:r>
          </a:p>
          <a:p>
            <a:pPr lvl="1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2000" b="1" dirty="0"/>
              <a:t> SDS format</a:t>
            </a:r>
          </a:p>
          <a:p>
            <a:pPr marL="0" marR="0" lvl="0" indent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lang="en-US" sz="3200" b="1" dirty="0"/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39D9DB98-F88F-40F8-9337-421406466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57607" y="6271967"/>
            <a:ext cx="2590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B4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www.iup.edu/pa-oshaconsultation</a:t>
            </a:r>
          </a:p>
        </p:txBody>
      </p:sp>
    </p:spTree>
    <p:extLst>
      <p:ext uri="{BB962C8B-B14F-4D97-AF65-F5344CB8AC3E}">
        <p14:creationId xmlns:p14="http://schemas.microsoft.com/office/powerpoint/2010/main" val="380688913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48">
            <a:extLst>
              <a:ext uri="{FF2B5EF4-FFF2-40B4-BE49-F238E27FC236}">
                <a16:creationId xmlns:a16="http://schemas.microsoft.com/office/drawing/2014/main" id="{C19F34E3-3380-0E40-A916-2904ED112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670" y="184445"/>
            <a:ext cx="11790309" cy="776141"/>
          </a:xfrm>
        </p:spPr>
        <p:txBody>
          <a:bodyPr/>
          <a:lstStyle/>
          <a:p>
            <a:r>
              <a:rPr lang="en-US" dirty="0">
                <a:solidFill>
                  <a:srgbClr val="9E0000"/>
                </a:solidFill>
              </a:rPr>
              <a:t>Hazard Communication</a:t>
            </a:r>
            <a:endParaRPr lang="en-US" dirty="0"/>
          </a:p>
        </p:txBody>
      </p:sp>
      <p:sp>
        <p:nvSpPr>
          <p:cNvPr id="52" name="Content Placeholder 51">
            <a:extLst>
              <a:ext uri="{FF2B5EF4-FFF2-40B4-BE49-F238E27FC236}">
                <a16:creationId xmlns:a16="http://schemas.microsoft.com/office/drawing/2014/main" id="{050272A7-4D39-9C48-B531-D840481AD9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670" y="878066"/>
            <a:ext cx="10875517" cy="5062506"/>
          </a:xfrm>
        </p:spPr>
        <p:txBody>
          <a:bodyPr>
            <a:noAutofit/>
          </a:bodyPr>
          <a:lstStyle/>
          <a:p>
            <a:pPr marL="0" marR="0" lvl="0" indent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3200" b="1" dirty="0"/>
              <a:t>Training – before employees work with chemicals</a:t>
            </a:r>
          </a:p>
          <a:p>
            <a:pPr marL="0" marR="0" lvl="0" indent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400" b="1" u="sng" dirty="0"/>
              <a:t>Physical and health hazards </a:t>
            </a:r>
            <a:r>
              <a:rPr lang="en-US" sz="2400" b="1" dirty="0"/>
              <a:t> in work area</a:t>
            </a:r>
          </a:p>
          <a:p>
            <a:pPr marL="0" marR="0" lvl="0" indent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400" b="1" dirty="0"/>
              <a:t>How to detect </a:t>
            </a:r>
            <a:r>
              <a:rPr lang="en-US" sz="2400" b="1" u="sng" dirty="0"/>
              <a:t>presence or release of hazardous chemicals</a:t>
            </a:r>
            <a:endParaRPr lang="en-US" sz="2400" b="1" dirty="0"/>
          </a:p>
          <a:p>
            <a:pPr marL="0" marR="0" lvl="0" indent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400" b="1" dirty="0"/>
              <a:t>Steps taken to </a:t>
            </a:r>
            <a:r>
              <a:rPr lang="en-US" sz="2400" b="1" u="sng" dirty="0"/>
              <a:t>prevent or reduce exposure</a:t>
            </a:r>
            <a:endParaRPr lang="en-US" sz="2400" b="1" dirty="0"/>
          </a:p>
          <a:p>
            <a:pPr marL="0" marR="0" lvl="0" indent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400" b="1" dirty="0"/>
              <a:t>How employees can </a:t>
            </a:r>
            <a:r>
              <a:rPr lang="en-US" sz="2400" b="1" u="sng" dirty="0"/>
              <a:t>protect themselves </a:t>
            </a:r>
            <a:r>
              <a:rPr lang="en-US" sz="2400" b="1" dirty="0"/>
              <a:t>from exposure to these hazardous chemicals </a:t>
            </a:r>
          </a:p>
          <a:p>
            <a:pPr marL="0" marR="0" lvl="0" indent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400" b="1" dirty="0"/>
              <a:t>Explanation </a:t>
            </a:r>
            <a:r>
              <a:rPr lang="en-US" sz="2400" b="1" u="sng" dirty="0"/>
              <a:t>special labeling </a:t>
            </a:r>
            <a:r>
              <a:rPr lang="en-US" sz="2400" b="1" dirty="0"/>
              <a:t>in the workplace</a:t>
            </a:r>
          </a:p>
          <a:p>
            <a:pPr marL="0" marR="0" lvl="0" indent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400" b="1" u="sng" dirty="0"/>
              <a:t>Emergency procedures</a:t>
            </a:r>
            <a:endParaRPr lang="en-US" sz="2400" b="1" dirty="0"/>
          </a:p>
          <a:p>
            <a:pPr marL="0" marR="0" lvl="0" indent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lang="en-US" sz="3200" b="1" dirty="0"/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39D9DB98-F88F-40F8-9337-421406466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57607" y="6271967"/>
            <a:ext cx="2590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B4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www.iup.edu/pa-oshaconsultation</a:t>
            </a:r>
          </a:p>
        </p:txBody>
      </p:sp>
    </p:spTree>
    <p:extLst>
      <p:ext uri="{BB962C8B-B14F-4D97-AF65-F5344CB8AC3E}">
        <p14:creationId xmlns:p14="http://schemas.microsoft.com/office/powerpoint/2010/main" val="423968450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48">
            <a:extLst>
              <a:ext uri="{FF2B5EF4-FFF2-40B4-BE49-F238E27FC236}">
                <a16:creationId xmlns:a16="http://schemas.microsoft.com/office/drawing/2014/main" id="{C19F34E3-3380-0E40-A916-2904ED112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670" y="184445"/>
            <a:ext cx="11790309" cy="776141"/>
          </a:xfrm>
        </p:spPr>
        <p:txBody>
          <a:bodyPr/>
          <a:lstStyle/>
          <a:p>
            <a:r>
              <a:rPr lang="en-US" dirty="0">
                <a:solidFill>
                  <a:srgbClr val="9E0000"/>
                </a:solidFill>
              </a:rPr>
              <a:t>Anesthetics and Wastes</a:t>
            </a:r>
            <a:endParaRPr lang="en-US" dirty="0"/>
          </a:p>
        </p:txBody>
      </p:sp>
      <p:sp>
        <p:nvSpPr>
          <p:cNvPr id="52" name="Content Placeholder 51">
            <a:extLst>
              <a:ext uri="{FF2B5EF4-FFF2-40B4-BE49-F238E27FC236}">
                <a16:creationId xmlns:a16="http://schemas.microsoft.com/office/drawing/2014/main" id="{050272A7-4D39-9C48-B531-D840481AD9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670" y="878066"/>
            <a:ext cx="10875517" cy="5062506"/>
          </a:xfrm>
        </p:spPr>
        <p:txBody>
          <a:bodyPr>
            <a:noAutofit/>
          </a:bodyPr>
          <a:lstStyle/>
          <a:p>
            <a:pPr marL="0" marR="0" lvl="0" indent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3200" b="1" u="sng" dirty="0"/>
              <a:t>Acute effects: </a:t>
            </a:r>
            <a:r>
              <a:rPr lang="en-US" sz="3200" b="1" dirty="0"/>
              <a:t>Drowsiness, irritability, depression, headaches, dizziness, and nausea, as well as problems with coordination, audiovisual ability, and judgment.</a:t>
            </a:r>
          </a:p>
          <a:p>
            <a:pPr marL="0" marR="0" lvl="0" indent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3200" b="1" u="sng" dirty="0"/>
              <a:t>Chronic effects</a:t>
            </a:r>
            <a:r>
              <a:rPr lang="en-US" sz="3200" b="1" dirty="0"/>
              <a:t>: Liver and kidney disease, and adverse reproductive effects.</a:t>
            </a:r>
          </a:p>
          <a:p>
            <a:pPr marL="0" marR="0" lvl="0" indent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3200" b="1" dirty="0"/>
              <a:t>Increased risk of miscarriage.</a:t>
            </a:r>
          </a:p>
          <a:p>
            <a:pPr marL="0" marR="0" lvl="0" indent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3200" b="1" dirty="0"/>
              <a:t>Birth defects.</a:t>
            </a:r>
          </a:p>
          <a:p>
            <a:pPr marL="0" marR="0" lvl="0" indent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3200" b="1" dirty="0"/>
              <a:t>Cancer.</a:t>
            </a:r>
          </a:p>
          <a:p>
            <a:pPr marL="0" marR="0" lvl="0" indent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lang="en-US" sz="3200" b="1" dirty="0"/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39D9DB98-F88F-40F8-9337-421406466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57607" y="6271967"/>
            <a:ext cx="2590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B4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www.iup.edu/pa-oshaconsultation</a:t>
            </a:r>
          </a:p>
        </p:txBody>
      </p:sp>
      <p:pic>
        <p:nvPicPr>
          <p:cNvPr id="2" name="Picture 1" descr="Image result for respirator use in veterinary clinic">
            <a:extLst>
              <a:ext uri="{FF2B5EF4-FFF2-40B4-BE49-F238E27FC236}">
                <a16:creationId xmlns:a16="http://schemas.microsoft.com/office/drawing/2014/main" id="{B291C953-481A-5E99-02FC-7CE9E72C5A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82743" y="3429000"/>
            <a:ext cx="4783444" cy="26898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4661448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48">
            <a:extLst>
              <a:ext uri="{FF2B5EF4-FFF2-40B4-BE49-F238E27FC236}">
                <a16:creationId xmlns:a16="http://schemas.microsoft.com/office/drawing/2014/main" id="{C19F34E3-3380-0E40-A916-2904ED112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670" y="184445"/>
            <a:ext cx="11790309" cy="776141"/>
          </a:xfrm>
        </p:spPr>
        <p:txBody>
          <a:bodyPr/>
          <a:lstStyle/>
          <a:p>
            <a:r>
              <a:rPr lang="en-US" dirty="0">
                <a:solidFill>
                  <a:srgbClr val="9E0000"/>
                </a:solidFill>
              </a:rPr>
              <a:t>Anesthetics and Wastes</a:t>
            </a:r>
            <a:endParaRPr lang="en-US" dirty="0"/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39D9DB98-F88F-40F8-9337-421406466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57607" y="6271967"/>
            <a:ext cx="2590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B4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www.iup.edu/pa-oshaconsultation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6795F79E-E5E2-44FF-34C0-36275E3353E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2326536"/>
              </p:ext>
            </p:extLst>
          </p:nvPr>
        </p:nvGraphicFramePr>
        <p:xfrm>
          <a:off x="3028013" y="1424066"/>
          <a:ext cx="6229594" cy="5124124"/>
        </p:xfrm>
        <a:graphic>
          <a:graphicData uri="http://schemas.openxmlformats.org/drawingml/2006/table">
            <a:tbl>
              <a:tblPr firstRow="1" firstCol="1" bandRow="1"/>
              <a:tblGrid>
                <a:gridCol w="2749449">
                  <a:extLst>
                    <a:ext uri="{9D8B030D-6E8A-4147-A177-3AD203B41FA5}">
                      <a16:colId xmlns:a16="http://schemas.microsoft.com/office/drawing/2014/main" val="3709783154"/>
                    </a:ext>
                  </a:extLst>
                </a:gridCol>
                <a:gridCol w="3480145">
                  <a:extLst>
                    <a:ext uri="{9D8B030D-6E8A-4147-A177-3AD203B41FA5}">
                      <a16:colId xmlns:a16="http://schemas.microsoft.com/office/drawing/2014/main" val="1414726967"/>
                    </a:ext>
                  </a:extLst>
                </a:gridCol>
              </a:tblGrid>
              <a:tr h="101913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</a:pPr>
                      <a:r>
                        <a:rPr lang="en-US" sz="2800" kern="0" dirty="0">
                          <a:solidFill>
                            <a:srgbClr val="21212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Generic or chemical name</a:t>
                      </a:r>
                      <a:endParaRPr lang="en-US" sz="24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</a:pPr>
                      <a:r>
                        <a:rPr lang="en-US" sz="2800" kern="0" dirty="0">
                          <a:solidFill>
                            <a:srgbClr val="21212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Commercial name</a:t>
                      </a:r>
                      <a:endParaRPr lang="en-US" sz="24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799949"/>
                  </a:ext>
                </a:extLst>
              </a:tr>
              <a:tr h="53331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</a:pPr>
                      <a:r>
                        <a:rPr lang="en-US" sz="2800" kern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Nitrous oxide</a:t>
                      </a:r>
                      <a:endParaRPr lang="en-US" sz="28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</a:pPr>
                      <a:r>
                        <a:rPr lang="en-US" sz="2800" kern="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Fluothane</a:t>
                      </a: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9106192"/>
                  </a:ext>
                </a:extLst>
              </a:tr>
              <a:tr h="59527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</a:pPr>
                      <a:r>
                        <a:rPr lang="en-US" sz="2800" kern="0" dirty="0">
                          <a:solidFill>
                            <a:srgbClr val="21212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Halothane</a:t>
                      </a:r>
                      <a:endParaRPr lang="en-US" sz="28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</a:pPr>
                      <a:r>
                        <a:rPr lang="en-US" sz="2800" kern="1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Penthrane</a:t>
                      </a:r>
                      <a:r>
                        <a:rPr lang="en-US" sz="2800" kern="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®</a:t>
                      </a: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8391509"/>
                  </a:ext>
                </a:extLst>
              </a:tr>
              <a:tr h="59527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</a:pPr>
                      <a:r>
                        <a:rPr lang="en-US" sz="2800" kern="0" dirty="0">
                          <a:solidFill>
                            <a:srgbClr val="21212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Methoxyflurane</a:t>
                      </a:r>
                      <a:endParaRPr lang="en-US" sz="28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</a:pPr>
                      <a:r>
                        <a:rPr lang="en-US" sz="2800" kern="1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Ethrane</a:t>
                      </a:r>
                      <a:r>
                        <a:rPr lang="en-US" sz="2800" kern="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®</a:t>
                      </a: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9755746"/>
                  </a:ext>
                </a:extLst>
              </a:tr>
              <a:tr h="59527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</a:pPr>
                      <a:r>
                        <a:rPr lang="en-US" sz="2800" kern="0" dirty="0">
                          <a:solidFill>
                            <a:srgbClr val="21212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Enflurane</a:t>
                      </a:r>
                      <a:endParaRPr lang="en-US" sz="28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</a:pPr>
                      <a:r>
                        <a:rPr lang="en-US" sz="2800" kern="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Forane®</a:t>
                      </a: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3519138"/>
                  </a:ext>
                </a:extLst>
              </a:tr>
              <a:tr h="59527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</a:pPr>
                      <a:r>
                        <a:rPr lang="en-US" sz="2800" kern="0" dirty="0">
                          <a:solidFill>
                            <a:srgbClr val="21212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Isoflurane</a:t>
                      </a:r>
                      <a:endParaRPr lang="en-US" sz="28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</a:pPr>
                      <a:r>
                        <a:rPr lang="en-US" sz="2800" kern="1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Suprane</a:t>
                      </a:r>
                      <a:r>
                        <a:rPr lang="en-US" sz="2800" kern="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®</a:t>
                      </a: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6875471"/>
                  </a:ext>
                </a:extLst>
              </a:tr>
              <a:tr h="59527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</a:pPr>
                      <a:r>
                        <a:rPr lang="en-US" sz="2800" kern="0" dirty="0">
                          <a:solidFill>
                            <a:srgbClr val="21212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Desflurane</a:t>
                      </a:r>
                      <a:endParaRPr lang="en-US" sz="28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</a:pPr>
                      <a:r>
                        <a:rPr lang="en-US" sz="2800" kern="1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Ultane</a:t>
                      </a:r>
                      <a:r>
                        <a:rPr lang="en-US" sz="2800" kern="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®</a:t>
                      </a: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968766"/>
                  </a:ext>
                </a:extLst>
              </a:tr>
              <a:tr h="59527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</a:pPr>
                      <a:r>
                        <a:rPr lang="en-US" sz="2800" kern="0" dirty="0">
                          <a:solidFill>
                            <a:srgbClr val="21212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Sevoflurane</a:t>
                      </a:r>
                      <a:endParaRPr lang="en-US" sz="28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</a:pPr>
                      <a:endParaRPr lang="en-US" sz="28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626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79634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48">
            <a:extLst>
              <a:ext uri="{FF2B5EF4-FFF2-40B4-BE49-F238E27FC236}">
                <a16:creationId xmlns:a16="http://schemas.microsoft.com/office/drawing/2014/main" id="{C19F34E3-3380-0E40-A916-2904ED112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670" y="184445"/>
            <a:ext cx="11790309" cy="776141"/>
          </a:xfrm>
        </p:spPr>
        <p:txBody>
          <a:bodyPr/>
          <a:lstStyle/>
          <a:p>
            <a:r>
              <a:rPr lang="en-US" dirty="0">
                <a:solidFill>
                  <a:srgbClr val="9E0000"/>
                </a:solidFill>
              </a:rPr>
              <a:t>Anesthetics and Wastes</a:t>
            </a:r>
            <a:endParaRPr lang="en-US" dirty="0"/>
          </a:p>
        </p:txBody>
      </p:sp>
      <p:sp>
        <p:nvSpPr>
          <p:cNvPr id="52" name="Content Placeholder 51">
            <a:extLst>
              <a:ext uri="{FF2B5EF4-FFF2-40B4-BE49-F238E27FC236}">
                <a16:creationId xmlns:a16="http://schemas.microsoft.com/office/drawing/2014/main" id="{050272A7-4D39-9C48-B531-D840481AD9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670" y="1085023"/>
            <a:ext cx="11557737" cy="5186944"/>
          </a:xfrm>
        </p:spPr>
        <p:txBody>
          <a:bodyPr>
            <a:noAutofit/>
          </a:bodyPr>
          <a:lstStyle/>
          <a:p>
            <a:pPr marL="0" marR="0" lvl="0" indent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3200" b="1" dirty="0"/>
              <a:t>Causes of waste anesthetic gas exposure</a:t>
            </a:r>
          </a:p>
          <a:p>
            <a:pPr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b="1" dirty="0"/>
              <a:t>When repositioning the patient during procedures</a:t>
            </a:r>
          </a:p>
          <a:p>
            <a:pPr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endParaRPr lang="en-US" b="1" dirty="0"/>
          </a:p>
          <a:p>
            <a:pPr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endParaRPr lang="en-US" b="1" dirty="0"/>
          </a:p>
          <a:p>
            <a:pPr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endParaRPr lang="en-US" b="1" dirty="0"/>
          </a:p>
          <a:p>
            <a:pPr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endParaRPr lang="en-US" b="1" dirty="0"/>
          </a:p>
          <a:p>
            <a:pPr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endParaRPr lang="en-US" b="1" dirty="0"/>
          </a:p>
          <a:p>
            <a:pPr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b="1" dirty="0"/>
              <a:t>From the edges of a patient’s mask or around the endotracheal cuff</a:t>
            </a: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39D9DB98-F88F-40F8-9337-421406466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57607" y="6271967"/>
            <a:ext cx="2590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B4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www.iup.edu/pa-oshaconsultation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9047A6-2183-63B9-7912-157AEBBC780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509" t="603" r="7181"/>
          <a:stretch/>
        </p:blipFill>
        <p:spPr bwMode="auto">
          <a:xfrm>
            <a:off x="926431" y="2273969"/>
            <a:ext cx="5354054" cy="29051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1137EF7-AA54-9703-FC69-DD413934D1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52460" y="2459737"/>
            <a:ext cx="4229100" cy="25336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3852364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48">
            <a:extLst>
              <a:ext uri="{FF2B5EF4-FFF2-40B4-BE49-F238E27FC236}">
                <a16:creationId xmlns:a16="http://schemas.microsoft.com/office/drawing/2014/main" id="{C19F34E3-3380-0E40-A916-2904ED112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670" y="184445"/>
            <a:ext cx="11790309" cy="776141"/>
          </a:xfrm>
        </p:spPr>
        <p:txBody>
          <a:bodyPr/>
          <a:lstStyle/>
          <a:p>
            <a:r>
              <a:rPr lang="en-US" dirty="0">
                <a:solidFill>
                  <a:srgbClr val="9E0000"/>
                </a:solidFill>
              </a:rPr>
              <a:t>Anesthetics and Wastes</a:t>
            </a:r>
            <a:endParaRPr lang="en-US" dirty="0"/>
          </a:p>
        </p:txBody>
      </p:sp>
      <p:sp>
        <p:nvSpPr>
          <p:cNvPr id="52" name="Content Placeholder 51">
            <a:extLst>
              <a:ext uri="{FF2B5EF4-FFF2-40B4-BE49-F238E27FC236}">
                <a16:creationId xmlns:a16="http://schemas.microsoft.com/office/drawing/2014/main" id="{050272A7-4D39-9C48-B531-D840481AD9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13" y="1214866"/>
            <a:ext cx="7257886" cy="4868434"/>
          </a:xfrm>
        </p:spPr>
        <p:txBody>
          <a:bodyPr>
            <a:noAutofit/>
          </a:bodyPr>
          <a:lstStyle/>
          <a:p>
            <a:pPr marL="0" marR="0" lvl="0" indent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3200" b="1" dirty="0"/>
              <a:t>Causes of waste anesthetic gas exposure</a:t>
            </a:r>
          </a:p>
          <a:p>
            <a:pPr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b="1" dirty="0"/>
              <a:t>During hookup and disconnection of the system – gas on?</a:t>
            </a:r>
          </a:p>
          <a:p>
            <a:pPr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b="1" dirty="0"/>
              <a:t>From leaks in the breathing circuit -connectors, tubing, and valves  - tight?</a:t>
            </a:r>
          </a:p>
          <a:p>
            <a:pPr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b="1" dirty="0"/>
              <a:t>When patients are exhaling during recovery from anesthesia</a:t>
            </a:r>
          </a:p>
          <a:p>
            <a:pPr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endParaRPr lang="en-US" sz="3200" b="1" dirty="0"/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39D9DB98-F88F-40F8-9337-421406466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57607" y="6271967"/>
            <a:ext cx="2590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B4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www.iup.edu/pa-oshaconsultation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CE7DB57-2AF2-49A7-47D7-60B79AC5437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7599" y="1440468"/>
            <a:ext cx="4200508" cy="2932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10248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48">
            <a:extLst>
              <a:ext uri="{FF2B5EF4-FFF2-40B4-BE49-F238E27FC236}">
                <a16:creationId xmlns:a16="http://schemas.microsoft.com/office/drawing/2014/main" id="{C19F34E3-3380-0E40-A916-2904ED112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670" y="184445"/>
            <a:ext cx="11790309" cy="776141"/>
          </a:xfrm>
        </p:spPr>
        <p:txBody>
          <a:bodyPr/>
          <a:lstStyle/>
          <a:p>
            <a:r>
              <a:rPr lang="en-US" dirty="0">
                <a:solidFill>
                  <a:srgbClr val="9E0000"/>
                </a:solidFill>
              </a:rPr>
              <a:t>Anesthetics and Wastes</a:t>
            </a:r>
            <a:endParaRPr lang="en-US" dirty="0"/>
          </a:p>
        </p:txBody>
      </p:sp>
      <p:sp>
        <p:nvSpPr>
          <p:cNvPr id="52" name="Content Placeholder 51">
            <a:extLst>
              <a:ext uri="{FF2B5EF4-FFF2-40B4-BE49-F238E27FC236}">
                <a16:creationId xmlns:a16="http://schemas.microsoft.com/office/drawing/2014/main" id="{050272A7-4D39-9C48-B531-D840481AD9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944" y="960586"/>
            <a:ext cx="11737386" cy="776141"/>
          </a:xfrm>
        </p:spPr>
        <p:txBody>
          <a:bodyPr>
            <a:noAutofit/>
          </a:bodyPr>
          <a:lstStyle/>
          <a:p>
            <a:pPr marL="0" marR="0" lvl="0" indent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3200" b="1" dirty="0"/>
              <a:t>Causes of waste anesthetic gas exposure</a:t>
            </a:r>
            <a:endParaRPr lang="en-US" sz="2800" b="1" dirty="0"/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39D9DB98-F88F-40F8-9337-421406466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57607" y="6271967"/>
            <a:ext cx="2590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B4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www.iup.edu/pa-oshaconsultation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0C490B-F37A-C666-A6A5-165E829DDA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8275" y="1714500"/>
            <a:ext cx="4514850" cy="3429000"/>
          </a:xfrm>
          <a:prstGeom prst="rect">
            <a:avLst/>
          </a:prstGeom>
        </p:spPr>
      </p:pic>
      <p:sp>
        <p:nvSpPr>
          <p:cNvPr id="2" name="Content Placeholder 51">
            <a:extLst>
              <a:ext uri="{FF2B5EF4-FFF2-40B4-BE49-F238E27FC236}">
                <a16:creationId xmlns:a16="http://schemas.microsoft.com/office/drawing/2014/main" id="{707AA19F-3366-0925-1BC6-065BBF65DAB7}"/>
              </a:ext>
            </a:extLst>
          </p:cNvPr>
          <p:cNvSpPr txBox="1">
            <a:spLocks/>
          </p:cNvSpPr>
          <p:nvPr/>
        </p:nvSpPr>
        <p:spPr>
          <a:xfrm>
            <a:off x="471488" y="1714501"/>
            <a:ext cx="5429250" cy="45574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594" indent="-228594" algn="l" defTabSz="914377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b="1" dirty="0"/>
              <a:t>When opening the induction box</a:t>
            </a:r>
          </a:p>
          <a:p>
            <a:pPr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b="1" dirty="0"/>
              <a:t>When refilling the vaporizer</a:t>
            </a:r>
          </a:p>
          <a:p>
            <a:pPr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b="1" dirty="0"/>
              <a:t>When cleaning up spills. </a:t>
            </a:r>
          </a:p>
          <a:p>
            <a:pPr lvl="1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b="1" dirty="0"/>
              <a:t>Large spills can cause overexposure</a:t>
            </a:r>
          </a:p>
          <a:p>
            <a:pPr lvl="1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b="1" dirty="0"/>
              <a:t>Evacuate those without respirators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31509753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48">
            <a:extLst>
              <a:ext uri="{FF2B5EF4-FFF2-40B4-BE49-F238E27FC236}">
                <a16:creationId xmlns:a16="http://schemas.microsoft.com/office/drawing/2014/main" id="{C19F34E3-3380-0E40-A916-2904ED112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670" y="184445"/>
            <a:ext cx="11790309" cy="776141"/>
          </a:xfrm>
        </p:spPr>
        <p:txBody>
          <a:bodyPr/>
          <a:lstStyle/>
          <a:p>
            <a:r>
              <a:rPr lang="en-US" dirty="0">
                <a:solidFill>
                  <a:srgbClr val="9E0000"/>
                </a:solidFill>
              </a:rPr>
              <a:t>Anesthetics and Wastes</a:t>
            </a:r>
            <a:endParaRPr lang="en-US" dirty="0"/>
          </a:p>
        </p:txBody>
      </p:sp>
      <p:sp>
        <p:nvSpPr>
          <p:cNvPr id="52" name="Content Placeholder 51">
            <a:extLst>
              <a:ext uri="{FF2B5EF4-FFF2-40B4-BE49-F238E27FC236}">
                <a16:creationId xmlns:a16="http://schemas.microsoft.com/office/drawing/2014/main" id="{050272A7-4D39-9C48-B531-D840481AD9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670" y="960586"/>
            <a:ext cx="6808630" cy="4483055"/>
          </a:xfrm>
        </p:spPr>
        <p:txBody>
          <a:bodyPr>
            <a:noAutofit/>
          </a:bodyPr>
          <a:lstStyle/>
          <a:p>
            <a:pPr marL="0" marR="0" lvl="0" indent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3200" b="1" dirty="0"/>
              <a:t>Controls – Engineering</a:t>
            </a:r>
          </a:p>
          <a:p>
            <a:pPr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b="1" dirty="0"/>
              <a:t>Effective anesthetic gas scavenging systems</a:t>
            </a:r>
          </a:p>
          <a:p>
            <a:pPr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b="1" dirty="0"/>
              <a:t>A nonrecirculating ventilation system</a:t>
            </a:r>
          </a:p>
          <a:p>
            <a:pPr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endParaRPr lang="en-US" sz="2000" b="1" dirty="0"/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39D9DB98-F88F-40F8-9337-421406466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57607" y="6271967"/>
            <a:ext cx="2590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B4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www.iup.edu/pa-oshaconsultation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9084DB-B7A2-50E7-8B87-92B0744AE5D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25496" y="753769"/>
            <a:ext cx="4875834" cy="2972027"/>
          </a:xfrm>
          <a:prstGeom prst="rect">
            <a:avLst/>
          </a:prstGeom>
        </p:spPr>
      </p:pic>
      <p:sp>
        <p:nvSpPr>
          <p:cNvPr id="5" name="Content Placeholder 51">
            <a:extLst>
              <a:ext uri="{FF2B5EF4-FFF2-40B4-BE49-F238E27FC236}">
                <a16:creationId xmlns:a16="http://schemas.microsoft.com/office/drawing/2014/main" id="{C2896C70-7932-DF52-5BF7-04D20A699E67}"/>
              </a:ext>
            </a:extLst>
          </p:cNvPr>
          <p:cNvSpPr txBox="1">
            <a:spLocks/>
          </p:cNvSpPr>
          <p:nvPr/>
        </p:nvSpPr>
        <p:spPr>
          <a:xfrm>
            <a:off x="290670" y="3518978"/>
            <a:ext cx="10797123" cy="12275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594" indent="-228594" algn="l" defTabSz="914377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b="1" dirty="0"/>
              <a:t>Effective HVAC systems and/or general or dilution ventilation</a:t>
            </a:r>
          </a:p>
          <a:p>
            <a:pPr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endParaRPr lang="en-US" sz="2000" b="1" dirty="0"/>
          </a:p>
          <a:p>
            <a:pPr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933660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48">
            <a:extLst>
              <a:ext uri="{FF2B5EF4-FFF2-40B4-BE49-F238E27FC236}">
                <a16:creationId xmlns:a16="http://schemas.microsoft.com/office/drawing/2014/main" id="{C19F34E3-3380-0E40-A916-2904ED112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670" y="184445"/>
            <a:ext cx="11790309" cy="776141"/>
          </a:xfrm>
        </p:spPr>
        <p:txBody>
          <a:bodyPr/>
          <a:lstStyle/>
          <a:p>
            <a:r>
              <a:rPr lang="en-US" dirty="0">
                <a:solidFill>
                  <a:srgbClr val="9E0000"/>
                </a:solidFill>
              </a:rPr>
              <a:t>Anesthetics and Wastes</a:t>
            </a:r>
            <a:endParaRPr lang="en-US" dirty="0"/>
          </a:p>
        </p:txBody>
      </p:sp>
      <p:sp>
        <p:nvSpPr>
          <p:cNvPr id="52" name="Content Placeholder 51">
            <a:extLst>
              <a:ext uri="{FF2B5EF4-FFF2-40B4-BE49-F238E27FC236}">
                <a16:creationId xmlns:a16="http://schemas.microsoft.com/office/drawing/2014/main" id="{050272A7-4D39-9C48-B531-D840481AD9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670" y="960586"/>
            <a:ext cx="6110535" cy="4483055"/>
          </a:xfrm>
        </p:spPr>
        <p:txBody>
          <a:bodyPr>
            <a:noAutofit/>
          </a:bodyPr>
          <a:lstStyle/>
          <a:p>
            <a:pPr marL="0" marR="0" lvl="0" indent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3200" b="1" dirty="0"/>
              <a:t>Controls – Engineering</a:t>
            </a:r>
          </a:p>
          <a:p>
            <a:pPr marL="228594" marR="0" lvl="0" indent="-228594" algn="l" defTabSz="914377" rtl="0" eaLnBrk="1" fontAlgn="auto" latinLnBrk="0" hangingPunct="1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Adsorbers to trap most excess anesthetic gases</a:t>
            </a:r>
          </a:p>
          <a:p>
            <a:pPr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b="1" dirty="0"/>
              <a:t>Use a key-fill adapter when refilling the vaporizer</a:t>
            </a:r>
          </a:p>
          <a:p>
            <a:pPr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endParaRPr lang="en-US" b="1" dirty="0"/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39D9DB98-F88F-40F8-9337-421406466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57607" y="6271967"/>
            <a:ext cx="2590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B4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www.iup.edu/pa-oshaconsultation</a:t>
            </a:r>
          </a:p>
        </p:txBody>
      </p:sp>
      <p:sp>
        <p:nvSpPr>
          <p:cNvPr id="5" name="Content Placeholder 51">
            <a:extLst>
              <a:ext uri="{FF2B5EF4-FFF2-40B4-BE49-F238E27FC236}">
                <a16:creationId xmlns:a16="http://schemas.microsoft.com/office/drawing/2014/main" id="{C2896C70-7932-DF52-5BF7-04D20A699E67}"/>
              </a:ext>
            </a:extLst>
          </p:cNvPr>
          <p:cNvSpPr txBox="1">
            <a:spLocks/>
          </p:cNvSpPr>
          <p:nvPr/>
        </p:nvSpPr>
        <p:spPr>
          <a:xfrm>
            <a:off x="188377" y="4442943"/>
            <a:ext cx="10364630" cy="17319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594" indent="-228594" algn="l" defTabSz="914377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594" marR="0" lvl="0" indent="-228594" algn="l" defTabSz="914377" rtl="0" eaLnBrk="1" fontAlgn="auto" latinLnBrk="0" hangingPunct="1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  <a:p>
            <a:pPr marL="228594" marR="0" lvl="0" indent="-228594" algn="l" defTabSz="914377" rtl="0" eaLnBrk="1" fontAlgn="auto" latinLnBrk="0" hangingPunct="1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F6C0049-1DFC-84C7-ACBD-D837BE37442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4128" y="683100"/>
            <a:ext cx="5447202" cy="45998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D0E6824-CC9F-8277-0666-3E15F4FB1C6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906" y="4748475"/>
            <a:ext cx="5236918" cy="106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9966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48">
            <a:extLst>
              <a:ext uri="{FF2B5EF4-FFF2-40B4-BE49-F238E27FC236}">
                <a16:creationId xmlns:a16="http://schemas.microsoft.com/office/drawing/2014/main" id="{C19F34E3-3380-0E40-A916-2904ED112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726" y="309809"/>
            <a:ext cx="11790309" cy="992152"/>
          </a:xfrm>
        </p:spPr>
        <p:txBody>
          <a:bodyPr/>
          <a:lstStyle/>
          <a:p>
            <a:r>
              <a:rPr lang="en-US" altLang="en-US" dirty="0">
                <a:solidFill>
                  <a:srgbClr val="9E0000"/>
                </a:solidFill>
              </a:rPr>
              <a:t>Animal Handling, Restraint and Bite Prevention</a:t>
            </a:r>
            <a:endParaRPr lang="en-US" dirty="0"/>
          </a:p>
        </p:txBody>
      </p:sp>
      <p:sp>
        <p:nvSpPr>
          <p:cNvPr id="52" name="Content Placeholder 51">
            <a:extLst>
              <a:ext uri="{FF2B5EF4-FFF2-40B4-BE49-F238E27FC236}">
                <a16:creationId xmlns:a16="http://schemas.microsoft.com/office/drawing/2014/main" id="{050272A7-4D39-9C48-B531-D840481AD9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674" y="1405782"/>
            <a:ext cx="10515600" cy="2636829"/>
          </a:xfrm>
        </p:spPr>
        <p:txBody>
          <a:bodyPr>
            <a:normAutofit fontScale="77500" lnSpcReduction="20000"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US" sz="4100" b="1" dirty="0"/>
              <a:t>Addressing aggressive behavior </a:t>
            </a:r>
            <a:r>
              <a:rPr lang="en-US" sz="41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Develop policy/program – to protect employees, clients and animals.</a:t>
            </a:r>
          </a:p>
          <a:p>
            <a:pPr marL="342900" marR="0" lvl="0" indent="-34290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6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Patient History - Proper recordkeeping and review – appropriate warnings of past aggression – Prominent display in charts</a:t>
            </a:r>
          </a:p>
          <a:p>
            <a:pPr marL="342900" marR="0" lvl="0" indent="-34290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6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Observation – Observe animals when entering  keeping in mind:</a:t>
            </a:r>
          </a:p>
          <a:p>
            <a:pPr marL="800089" lvl="1" indent="-34290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089" lvl="1" indent="-34290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200" b="1" dirty="0"/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39D9DB98-F88F-40F8-9337-421406466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57607" y="6271967"/>
            <a:ext cx="2590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B4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www.iup.edu/pa-oshaconsultation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04A36B7-EF80-3C18-A010-B9F7514554B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4901" y="3912443"/>
            <a:ext cx="4178116" cy="2151473"/>
          </a:xfrm>
          <a:prstGeom prst="rect">
            <a:avLst/>
          </a:prstGeom>
        </p:spPr>
      </p:pic>
      <p:sp>
        <p:nvSpPr>
          <p:cNvPr id="3" name="Content Placeholder 51">
            <a:extLst>
              <a:ext uri="{FF2B5EF4-FFF2-40B4-BE49-F238E27FC236}">
                <a16:creationId xmlns:a16="http://schemas.microsoft.com/office/drawing/2014/main" id="{34F395FF-A030-1035-309C-69D60829BD09}"/>
              </a:ext>
            </a:extLst>
          </p:cNvPr>
          <p:cNvSpPr txBox="1">
            <a:spLocks/>
          </p:cNvSpPr>
          <p:nvPr/>
        </p:nvSpPr>
        <p:spPr>
          <a:xfrm>
            <a:off x="499674" y="3912444"/>
            <a:ext cx="6394091" cy="235952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594" indent="-228594" algn="l" defTabSz="914377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0089" lvl="1" indent="-34290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kern="100" dirty="0">
                <a:ea typeface="Calibri" panose="020F0502020204030204" pitchFamily="34" charset="0"/>
                <a:cs typeface="Times New Roman" panose="02020603050405020304" pitchFamily="18" charset="0"/>
              </a:rPr>
              <a:t>Body language</a:t>
            </a:r>
          </a:p>
          <a:p>
            <a:pPr marL="800089" lvl="1" indent="-34290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kern="100" dirty="0">
                <a:ea typeface="Calibri" panose="020F0502020204030204" pitchFamily="34" charset="0"/>
                <a:cs typeface="Times New Roman" panose="02020603050405020304" pitchFamily="18" charset="0"/>
              </a:rPr>
              <a:t>The sex</a:t>
            </a:r>
          </a:p>
          <a:p>
            <a:pPr marL="800089" lvl="1" indent="-34290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kern="100" dirty="0">
                <a:ea typeface="Calibri" panose="020F0502020204030204" pitchFamily="34" charset="0"/>
                <a:cs typeface="Times New Roman" panose="02020603050405020304" pitchFamily="18" charset="0"/>
              </a:rPr>
              <a:t>If both sexes are present and whether they are intact</a:t>
            </a:r>
          </a:p>
          <a:p>
            <a:pPr marL="800089" lvl="1" indent="-34290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kern="100" dirty="0">
                <a:ea typeface="Calibri" panose="020F0502020204030204" pitchFamily="34" charset="0"/>
                <a:cs typeface="Times New Roman" panose="02020603050405020304" pitchFamily="18" charset="0"/>
              </a:rPr>
              <a:t>Restraint being used</a:t>
            </a:r>
            <a:endParaRPr lang="en-US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41135238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48">
            <a:extLst>
              <a:ext uri="{FF2B5EF4-FFF2-40B4-BE49-F238E27FC236}">
                <a16:creationId xmlns:a16="http://schemas.microsoft.com/office/drawing/2014/main" id="{C19F34E3-3380-0E40-A916-2904ED112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670" y="184445"/>
            <a:ext cx="11790309" cy="776141"/>
          </a:xfrm>
        </p:spPr>
        <p:txBody>
          <a:bodyPr/>
          <a:lstStyle/>
          <a:p>
            <a:r>
              <a:rPr lang="en-US" dirty="0">
                <a:solidFill>
                  <a:srgbClr val="9E0000"/>
                </a:solidFill>
              </a:rPr>
              <a:t>Anesthetics and Wastes</a:t>
            </a:r>
            <a:endParaRPr lang="en-US" dirty="0"/>
          </a:p>
        </p:txBody>
      </p:sp>
      <p:sp>
        <p:nvSpPr>
          <p:cNvPr id="52" name="Content Placeholder 51">
            <a:extLst>
              <a:ext uri="{FF2B5EF4-FFF2-40B4-BE49-F238E27FC236}">
                <a16:creationId xmlns:a16="http://schemas.microsoft.com/office/drawing/2014/main" id="{050272A7-4D39-9C48-B531-D840481AD9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248" y="1113704"/>
            <a:ext cx="8756359" cy="4483055"/>
          </a:xfrm>
        </p:spPr>
        <p:txBody>
          <a:bodyPr>
            <a:noAutofit/>
          </a:bodyPr>
          <a:lstStyle/>
          <a:p>
            <a:pPr marL="0" marR="0" lvl="0" indent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3200" b="1" dirty="0"/>
              <a:t>Controls – Work practices</a:t>
            </a:r>
          </a:p>
          <a:p>
            <a:pPr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b="1" dirty="0"/>
              <a:t>Visually inspect all anesthesia delivery components </a:t>
            </a:r>
          </a:p>
          <a:p>
            <a:pPr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b="1" dirty="0"/>
              <a:t>Leak test prior to each use of the anesthesia machine.</a:t>
            </a:r>
          </a:p>
          <a:p>
            <a:pPr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b="1" dirty="0"/>
              <a:t>Weigh charcoal canister daily and cap it during storage and disposal. </a:t>
            </a:r>
          </a:p>
          <a:p>
            <a:pPr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b="1" dirty="0"/>
              <a:t>Use the lowest anesthetic gas flow rate possible.</a:t>
            </a:r>
          </a:p>
          <a:p>
            <a:pPr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endParaRPr lang="en-US" b="1" dirty="0"/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39D9DB98-F88F-40F8-9337-421406466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57607" y="6271967"/>
            <a:ext cx="2590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B4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www.iup.edu/pa-oshaconsultation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C0D3F94-53F0-3136-B828-34D69012A4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4097" y="309538"/>
            <a:ext cx="2956655" cy="428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1799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48">
            <a:extLst>
              <a:ext uri="{FF2B5EF4-FFF2-40B4-BE49-F238E27FC236}">
                <a16:creationId xmlns:a16="http://schemas.microsoft.com/office/drawing/2014/main" id="{C19F34E3-3380-0E40-A916-2904ED112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670" y="184445"/>
            <a:ext cx="11790309" cy="776141"/>
          </a:xfrm>
        </p:spPr>
        <p:txBody>
          <a:bodyPr/>
          <a:lstStyle/>
          <a:p>
            <a:r>
              <a:rPr lang="en-US" dirty="0">
                <a:solidFill>
                  <a:srgbClr val="9E0000"/>
                </a:solidFill>
              </a:rPr>
              <a:t>Anesthetics and Wastes</a:t>
            </a:r>
            <a:endParaRPr lang="en-US" dirty="0"/>
          </a:p>
        </p:txBody>
      </p:sp>
      <p:sp>
        <p:nvSpPr>
          <p:cNvPr id="52" name="Content Placeholder 51">
            <a:extLst>
              <a:ext uri="{FF2B5EF4-FFF2-40B4-BE49-F238E27FC236}">
                <a16:creationId xmlns:a16="http://schemas.microsoft.com/office/drawing/2014/main" id="{050272A7-4D39-9C48-B531-D840481AD9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593" y="1085950"/>
            <a:ext cx="6989963" cy="2150545"/>
          </a:xfrm>
        </p:spPr>
        <p:txBody>
          <a:bodyPr>
            <a:noAutofit/>
          </a:bodyPr>
          <a:lstStyle/>
          <a:p>
            <a:pPr marL="0" marR="0" lvl="0" indent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3200" b="1" dirty="0"/>
              <a:t>Controls – work practices</a:t>
            </a:r>
          </a:p>
          <a:p>
            <a:pPr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b="1" dirty="0"/>
              <a:t>Turn off anesthetic gas flow before disconnecting patient during a procedure</a:t>
            </a:r>
          </a:p>
          <a:p>
            <a:pPr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endParaRPr lang="en-US" b="1" dirty="0"/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39D9DB98-F88F-40F8-9337-421406466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57607" y="6271967"/>
            <a:ext cx="2590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B4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www.iup.edu/pa-oshaconsultation</a:t>
            </a:r>
          </a:p>
        </p:txBody>
      </p:sp>
      <p:pic>
        <p:nvPicPr>
          <p:cNvPr id="1026" name="Picture 2" descr="Image result for veterinary anesthesia machine flushing">
            <a:extLst>
              <a:ext uri="{FF2B5EF4-FFF2-40B4-BE49-F238E27FC236}">
                <a16:creationId xmlns:a16="http://schemas.microsoft.com/office/drawing/2014/main" id="{6EBC2BC2-10EB-FCA8-0BAD-8632FC092D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33557" y="309808"/>
            <a:ext cx="4514850" cy="253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51">
            <a:extLst>
              <a:ext uri="{FF2B5EF4-FFF2-40B4-BE49-F238E27FC236}">
                <a16:creationId xmlns:a16="http://schemas.microsoft.com/office/drawing/2014/main" id="{A4DCFDB7-35B2-8AEF-A64C-E817B6F551B3}"/>
              </a:ext>
            </a:extLst>
          </p:cNvPr>
          <p:cNvSpPr txBox="1">
            <a:spLocks/>
          </p:cNvSpPr>
          <p:nvPr/>
        </p:nvSpPr>
        <p:spPr>
          <a:xfrm>
            <a:off x="294679" y="3361859"/>
            <a:ext cx="11553728" cy="30349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594" indent="-228594" algn="l" defTabSz="914377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b="1" dirty="0"/>
              <a:t>Eliminate residual anesthesia - Flush systems with oxygen, before disconnecting patient from breathing system</a:t>
            </a:r>
          </a:p>
          <a:p>
            <a:pPr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b="1" dirty="0"/>
              <a:t>Minimize use of face masks and induction boxes</a:t>
            </a:r>
          </a:p>
          <a:p>
            <a:pPr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b="1" dirty="0"/>
              <a:t>Use properly inflated endotracheal cuffs to create a sealed airway</a:t>
            </a:r>
          </a:p>
          <a:p>
            <a:pPr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0336008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48">
            <a:extLst>
              <a:ext uri="{FF2B5EF4-FFF2-40B4-BE49-F238E27FC236}">
                <a16:creationId xmlns:a16="http://schemas.microsoft.com/office/drawing/2014/main" id="{C19F34E3-3380-0E40-A916-2904ED112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670" y="184445"/>
            <a:ext cx="11790309" cy="776141"/>
          </a:xfrm>
        </p:spPr>
        <p:txBody>
          <a:bodyPr/>
          <a:lstStyle/>
          <a:p>
            <a:r>
              <a:rPr lang="en-US" dirty="0">
                <a:solidFill>
                  <a:srgbClr val="9E0000"/>
                </a:solidFill>
              </a:rPr>
              <a:t>Anesthetics and Wastes</a:t>
            </a:r>
            <a:endParaRPr lang="en-US" dirty="0"/>
          </a:p>
        </p:txBody>
      </p:sp>
      <p:sp>
        <p:nvSpPr>
          <p:cNvPr id="52" name="Content Placeholder 51">
            <a:extLst>
              <a:ext uri="{FF2B5EF4-FFF2-40B4-BE49-F238E27FC236}">
                <a16:creationId xmlns:a16="http://schemas.microsoft.com/office/drawing/2014/main" id="{050272A7-4D39-9C48-B531-D840481AD9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124" y="1575420"/>
            <a:ext cx="10897002" cy="4387706"/>
          </a:xfrm>
        </p:spPr>
        <p:txBody>
          <a:bodyPr>
            <a:noAutofit/>
          </a:bodyPr>
          <a:lstStyle/>
          <a:p>
            <a:pPr marL="0" marR="0" lvl="0" indent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3200" b="1" dirty="0"/>
              <a:t>Controls  – Work practices</a:t>
            </a:r>
          </a:p>
          <a:p>
            <a:pPr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b="1" dirty="0"/>
              <a:t>Don't use the "smell test" for assessing gas flow</a:t>
            </a:r>
          </a:p>
          <a:p>
            <a:pPr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b="1" dirty="0"/>
              <a:t>Proper maintenance of equipment to prevent leaks</a:t>
            </a:r>
          </a:p>
          <a:p>
            <a:pPr lvl="1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b="1" dirty="0"/>
              <a:t>Air flow measurements of ventilation</a:t>
            </a:r>
          </a:p>
          <a:p>
            <a:pPr lvl="1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b="1" dirty="0"/>
              <a:t>Calibrate and P&amp;M on anesthesia machine including leak detection</a:t>
            </a:r>
          </a:p>
          <a:p>
            <a:pPr lvl="1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b="1" dirty="0"/>
              <a:t>Keep maintenance records of anesthesia machine and leak detection tests</a:t>
            </a:r>
          </a:p>
          <a:p>
            <a:pPr marL="0" indent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lang="en-US" b="1" dirty="0"/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39D9DB98-F88F-40F8-9337-421406466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57607" y="6271967"/>
            <a:ext cx="2590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B4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www.iup.edu/pa-oshaconsultation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73B06E-808D-7E12-B386-1980901E442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6066" y="894874"/>
            <a:ext cx="1768534" cy="208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43023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48">
            <a:extLst>
              <a:ext uri="{FF2B5EF4-FFF2-40B4-BE49-F238E27FC236}">
                <a16:creationId xmlns:a16="http://schemas.microsoft.com/office/drawing/2014/main" id="{C19F34E3-3380-0E40-A916-2904ED112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670" y="184445"/>
            <a:ext cx="11790309" cy="776141"/>
          </a:xfrm>
        </p:spPr>
        <p:txBody>
          <a:bodyPr/>
          <a:lstStyle/>
          <a:p>
            <a:r>
              <a:rPr lang="en-US" dirty="0">
                <a:solidFill>
                  <a:srgbClr val="9E0000"/>
                </a:solidFill>
              </a:rPr>
              <a:t>Anesthetics and Wastes</a:t>
            </a:r>
            <a:endParaRPr lang="en-US" dirty="0"/>
          </a:p>
        </p:txBody>
      </p:sp>
      <p:sp>
        <p:nvSpPr>
          <p:cNvPr id="52" name="Content Placeholder 51">
            <a:extLst>
              <a:ext uri="{FF2B5EF4-FFF2-40B4-BE49-F238E27FC236}">
                <a16:creationId xmlns:a16="http://schemas.microsoft.com/office/drawing/2014/main" id="{050272A7-4D39-9C48-B531-D840481AD9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247" y="1113704"/>
            <a:ext cx="11347159" cy="1543771"/>
          </a:xfrm>
        </p:spPr>
        <p:txBody>
          <a:bodyPr>
            <a:noAutofit/>
          </a:bodyPr>
          <a:lstStyle/>
          <a:p>
            <a:pPr marL="0" marR="0" lvl="0" indent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3200" b="1" dirty="0"/>
              <a:t>Controls  – work practices</a:t>
            </a:r>
          </a:p>
          <a:p>
            <a:pPr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b="1" dirty="0"/>
              <a:t>Periodic personnel exposure and environmental monitoring</a:t>
            </a: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39D9DB98-F88F-40F8-9337-421406466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57607" y="6271967"/>
            <a:ext cx="2590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B4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www.iup.edu/pa-oshaconsultation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C8059A-A0F8-56DF-3A6A-FAC1BBDAC0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6885" y="2987264"/>
            <a:ext cx="3107219" cy="2954914"/>
          </a:xfrm>
          <a:prstGeom prst="rect">
            <a:avLst/>
          </a:prstGeom>
        </p:spPr>
      </p:pic>
      <p:sp>
        <p:nvSpPr>
          <p:cNvPr id="7" name="Content Placeholder 51">
            <a:extLst>
              <a:ext uri="{FF2B5EF4-FFF2-40B4-BE49-F238E27FC236}">
                <a16:creationId xmlns:a16="http://schemas.microsoft.com/office/drawing/2014/main" id="{B01E7799-9986-35F5-8F2F-21C503B542C1}"/>
              </a:ext>
            </a:extLst>
          </p:cNvPr>
          <p:cNvSpPr txBox="1">
            <a:spLocks/>
          </p:cNvSpPr>
          <p:nvPr/>
        </p:nvSpPr>
        <p:spPr>
          <a:xfrm>
            <a:off x="501247" y="2810593"/>
            <a:ext cx="6547252" cy="33473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594" indent="-228594" algn="l" defTabSz="914377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b="1" dirty="0"/>
              <a:t>Use of proper PPE</a:t>
            </a:r>
          </a:p>
          <a:p>
            <a:pPr lvl="1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b="1" dirty="0"/>
              <a:t>Gloves, goggles, face shields, and chemical protective clothing (CPC) … respirator? </a:t>
            </a:r>
          </a:p>
          <a:p>
            <a:pPr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b="1" dirty="0"/>
              <a:t>Employee training</a:t>
            </a:r>
          </a:p>
          <a:p>
            <a:pPr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2865367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48">
            <a:extLst>
              <a:ext uri="{FF2B5EF4-FFF2-40B4-BE49-F238E27FC236}">
                <a16:creationId xmlns:a16="http://schemas.microsoft.com/office/drawing/2014/main" id="{C19F34E3-3380-0E40-A916-2904ED112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670" y="184445"/>
            <a:ext cx="11790309" cy="776141"/>
          </a:xfrm>
        </p:spPr>
        <p:txBody>
          <a:bodyPr/>
          <a:lstStyle/>
          <a:p>
            <a:r>
              <a:rPr lang="en-US" dirty="0">
                <a:solidFill>
                  <a:srgbClr val="9E0000"/>
                </a:solidFill>
              </a:rPr>
              <a:t>Drugs/Narcotics</a:t>
            </a:r>
            <a:endParaRPr lang="en-US" dirty="0"/>
          </a:p>
        </p:txBody>
      </p:sp>
      <p:sp>
        <p:nvSpPr>
          <p:cNvPr id="52" name="Content Placeholder 51">
            <a:extLst>
              <a:ext uri="{FF2B5EF4-FFF2-40B4-BE49-F238E27FC236}">
                <a16:creationId xmlns:a16="http://schemas.microsoft.com/office/drawing/2014/main" id="{050272A7-4D39-9C48-B531-D840481AD9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670" y="878066"/>
            <a:ext cx="10875517" cy="5062506"/>
          </a:xfrm>
        </p:spPr>
        <p:txBody>
          <a:bodyPr>
            <a:noAutofit/>
          </a:bodyPr>
          <a:lstStyle/>
          <a:p>
            <a:pPr marL="0" marR="0" lvl="0" indent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3200" b="1" dirty="0"/>
              <a:t>Examples</a:t>
            </a:r>
          </a:p>
          <a:p>
            <a:pPr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b="1" dirty="0"/>
              <a:t>Antineoplastic - animal cancer treatment</a:t>
            </a:r>
          </a:p>
          <a:p>
            <a:pPr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b="1" dirty="0"/>
              <a:t>Chemicals affecting pregnant or to be pregnant</a:t>
            </a:r>
          </a:p>
          <a:p>
            <a:pPr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b="1" dirty="0"/>
              <a:t>Micotil 300 – antibiotic – cause illness or death if injected or puncture wound or contact with skin or mucous membranes.</a:t>
            </a:r>
          </a:p>
          <a:p>
            <a:pPr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b="1" dirty="0"/>
              <a:t>Chloramphenicol – aplastic anemia in humans</a:t>
            </a: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39D9DB98-F88F-40F8-9337-421406466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57607" y="6271967"/>
            <a:ext cx="2590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B4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www.iup.edu/pa-oshaconsultation</a:t>
            </a:r>
          </a:p>
        </p:txBody>
      </p:sp>
      <p:pic>
        <p:nvPicPr>
          <p:cNvPr id="2050" name="Picture 2" descr="Image result for Veterinary drugs ">
            <a:extLst>
              <a:ext uri="{FF2B5EF4-FFF2-40B4-BE49-F238E27FC236}">
                <a16:creationId xmlns:a16="http://schemas.microsoft.com/office/drawing/2014/main" id="{FBB71F60-5E6F-FA6D-C6E6-5861CE21F6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90110" y="4363100"/>
            <a:ext cx="3623511" cy="2310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434AD96-72E7-C7C2-73C9-F687C5AF6C8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50705" y="208291"/>
            <a:ext cx="2803357" cy="223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40891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48">
            <a:extLst>
              <a:ext uri="{FF2B5EF4-FFF2-40B4-BE49-F238E27FC236}">
                <a16:creationId xmlns:a16="http://schemas.microsoft.com/office/drawing/2014/main" id="{C19F34E3-3380-0E40-A916-2904ED112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670" y="184445"/>
            <a:ext cx="11790309" cy="776141"/>
          </a:xfrm>
        </p:spPr>
        <p:txBody>
          <a:bodyPr/>
          <a:lstStyle/>
          <a:p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9E0000"/>
                </a:solidFill>
                <a:effectLst/>
                <a:uLnTx/>
                <a:uFillTx/>
                <a:latin typeface="Franklin Gothic Demi" panose="020B0603020102020204" pitchFamily="34" charset="0"/>
                <a:ea typeface="+mj-ea"/>
                <a:cs typeface="+mj-cs"/>
              </a:rPr>
              <a:t>Drugs/Narcotics</a:t>
            </a:r>
            <a:endParaRPr lang="en-US" dirty="0"/>
          </a:p>
        </p:txBody>
      </p:sp>
      <p:sp>
        <p:nvSpPr>
          <p:cNvPr id="52" name="Content Placeholder 51">
            <a:extLst>
              <a:ext uri="{FF2B5EF4-FFF2-40B4-BE49-F238E27FC236}">
                <a16:creationId xmlns:a16="http://schemas.microsoft.com/office/drawing/2014/main" id="{050272A7-4D39-9C48-B531-D840481AD9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670" y="878066"/>
            <a:ext cx="10875517" cy="5573534"/>
          </a:xfrm>
        </p:spPr>
        <p:txBody>
          <a:bodyPr>
            <a:noAutofit/>
          </a:bodyPr>
          <a:lstStyle/>
          <a:p>
            <a:pPr marL="0" marR="0" lvl="0" indent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3200" b="1" dirty="0"/>
              <a:t>Controls</a:t>
            </a:r>
          </a:p>
          <a:p>
            <a:pPr marL="0" marR="0" lvl="0" indent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b="1" dirty="0"/>
              <a:t>Hazard communication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400" b="1" dirty="0"/>
              <a:t>Labels 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400" b="1" dirty="0"/>
              <a:t>SDS 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400" b="1" dirty="0"/>
              <a:t>Training</a:t>
            </a:r>
          </a:p>
          <a:p>
            <a:pPr marL="0" indent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b="1" dirty="0"/>
              <a:t>PPE- </a:t>
            </a:r>
          </a:p>
          <a:p>
            <a:pPr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2400" b="1" dirty="0"/>
              <a:t>Chemotherapy gloves </a:t>
            </a:r>
          </a:p>
          <a:p>
            <a:pPr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2400" b="1" dirty="0"/>
              <a:t>Non-permeable gowns</a:t>
            </a:r>
          </a:p>
          <a:p>
            <a:pPr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2400" b="1" dirty="0"/>
              <a:t>Respiratory protection</a:t>
            </a: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39D9DB98-F88F-40F8-9337-421406466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57607" y="6271967"/>
            <a:ext cx="2590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B4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www.iup.edu/pa-oshaconsultation</a:t>
            </a:r>
          </a:p>
        </p:txBody>
      </p:sp>
      <p:sp>
        <p:nvSpPr>
          <p:cNvPr id="2" name="Content Placeholder 51">
            <a:extLst>
              <a:ext uri="{FF2B5EF4-FFF2-40B4-BE49-F238E27FC236}">
                <a16:creationId xmlns:a16="http://schemas.microsoft.com/office/drawing/2014/main" id="{5A25F59E-4C66-46AC-2CB6-8957A55C3138}"/>
              </a:ext>
            </a:extLst>
          </p:cNvPr>
          <p:cNvSpPr txBox="1">
            <a:spLocks/>
          </p:cNvSpPr>
          <p:nvPr/>
        </p:nvSpPr>
        <p:spPr>
          <a:xfrm>
            <a:off x="4906406" y="4124079"/>
            <a:ext cx="5710794" cy="2286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594" indent="-228594" algn="l" defTabSz="914377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2400" b="1" dirty="0"/>
              <a:t>Under pads and containment devices</a:t>
            </a:r>
          </a:p>
          <a:p>
            <a:pPr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2400" b="1" dirty="0"/>
              <a:t>Eye and/or splash protection </a:t>
            </a:r>
          </a:p>
          <a:p>
            <a:pPr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2400" b="1" dirty="0"/>
              <a:t>Shoe covers </a:t>
            </a:r>
          </a:p>
          <a:p>
            <a:pPr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2400" b="1" dirty="0"/>
              <a:t>Spill kit </a:t>
            </a:r>
            <a:endParaRPr lang="en-US" b="1" dirty="0"/>
          </a:p>
          <a:p>
            <a:pPr marL="0" indent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endParaRPr lang="en-US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86E2F4D-BAFE-D25F-A4D6-8F26E062429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5888" y="1571459"/>
            <a:ext cx="2962025" cy="185754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B948555-44BC-B2FD-1D09-A7180D5D9B4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86445" y="764736"/>
            <a:ext cx="2837138" cy="2851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85509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48">
            <a:extLst>
              <a:ext uri="{FF2B5EF4-FFF2-40B4-BE49-F238E27FC236}">
                <a16:creationId xmlns:a16="http://schemas.microsoft.com/office/drawing/2014/main" id="{C19F34E3-3380-0E40-A916-2904ED112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670" y="184445"/>
            <a:ext cx="11790309" cy="776141"/>
          </a:xfrm>
        </p:spPr>
        <p:txBody>
          <a:bodyPr/>
          <a:lstStyle/>
          <a:p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9E0000"/>
                </a:solidFill>
                <a:effectLst/>
                <a:uLnTx/>
                <a:uFillTx/>
                <a:latin typeface="Franklin Gothic Demi" panose="020B0603020102020204" pitchFamily="34" charset="0"/>
                <a:ea typeface="+mj-ea"/>
                <a:cs typeface="+mj-cs"/>
              </a:rPr>
              <a:t>Drugs/Narcotics</a:t>
            </a:r>
            <a:endParaRPr lang="en-US" dirty="0"/>
          </a:p>
        </p:txBody>
      </p:sp>
      <p:sp>
        <p:nvSpPr>
          <p:cNvPr id="52" name="Content Placeholder 51">
            <a:extLst>
              <a:ext uri="{FF2B5EF4-FFF2-40B4-BE49-F238E27FC236}">
                <a16:creationId xmlns:a16="http://schemas.microsoft.com/office/drawing/2014/main" id="{050272A7-4D39-9C48-B531-D840481AD9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670" y="878067"/>
            <a:ext cx="8966937" cy="3058057"/>
          </a:xfrm>
        </p:spPr>
        <p:txBody>
          <a:bodyPr>
            <a:noAutofit/>
          </a:bodyPr>
          <a:lstStyle/>
          <a:p>
            <a:pPr marL="0" marR="0" lvl="0" indent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3200" b="1" dirty="0"/>
              <a:t>Controls</a:t>
            </a:r>
          </a:p>
          <a:p>
            <a:pPr marL="0" indent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b="1" dirty="0"/>
              <a:t>Signage – Warning of hazardous drugs pregnant, breastfeeding, reproductive effects</a:t>
            </a:r>
          </a:p>
          <a:p>
            <a:pPr marL="0" marR="0" lvl="0" indent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b="1" dirty="0"/>
              <a:t>Receiving &amp; Storage  - Inventory, proper storage </a:t>
            </a:r>
          </a:p>
          <a:p>
            <a:pPr marL="0" marR="0" lvl="0" indent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b="1" dirty="0"/>
              <a:t>Limited access</a:t>
            </a:r>
          </a:p>
          <a:p>
            <a:pPr marL="0" marR="0" lvl="0" indent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lang="en-US" b="1" dirty="0"/>
          </a:p>
          <a:p>
            <a:pPr marL="0" marR="0" lvl="0" indent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lang="en-US" b="1" dirty="0"/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39D9DB98-F88F-40F8-9337-421406466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57607" y="6271967"/>
            <a:ext cx="2590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B4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www.iup.edu/pa-oshaconsultation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DBF1822-E265-446E-EEB6-A30351E432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7157" y="285745"/>
            <a:ext cx="2171700" cy="3429000"/>
          </a:xfrm>
          <a:prstGeom prst="rect">
            <a:avLst/>
          </a:prstGeom>
        </p:spPr>
      </p:pic>
      <p:sp>
        <p:nvSpPr>
          <p:cNvPr id="3" name="Content Placeholder 51">
            <a:extLst>
              <a:ext uri="{FF2B5EF4-FFF2-40B4-BE49-F238E27FC236}">
                <a16:creationId xmlns:a16="http://schemas.microsoft.com/office/drawing/2014/main" id="{0E5C7B44-C7AE-2A9B-1359-3BE8660D5F58}"/>
              </a:ext>
            </a:extLst>
          </p:cNvPr>
          <p:cNvSpPr txBox="1">
            <a:spLocks/>
          </p:cNvSpPr>
          <p:nvPr/>
        </p:nvSpPr>
        <p:spPr>
          <a:xfrm>
            <a:off x="290670" y="3799943"/>
            <a:ext cx="11235583" cy="30580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594" indent="-228594" algn="l" defTabSz="914377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b="1" dirty="0">
                <a:solidFill>
                  <a:srgbClr val="000000"/>
                </a:solidFill>
                <a:latin typeface="Constantia"/>
              </a:rPr>
              <a:t>Hygiene – housekeeping, handwashing, eating and drinking</a:t>
            </a:r>
          </a:p>
          <a:p>
            <a:pPr marL="0" indent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b="1" dirty="0">
                <a:solidFill>
                  <a:srgbClr val="000000"/>
                </a:solidFill>
                <a:latin typeface="Constantia"/>
              </a:rPr>
              <a:t>Transportation – containers/sealed, wipe down, and labeling</a:t>
            </a:r>
          </a:p>
          <a:p>
            <a:pPr marL="0" indent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313063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48">
            <a:extLst>
              <a:ext uri="{FF2B5EF4-FFF2-40B4-BE49-F238E27FC236}">
                <a16:creationId xmlns:a16="http://schemas.microsoft.com/office/drawing/2014/main" id="{C19F34E3-3380-0E40-A916-2904ED112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670" y="184445"/>
            <a:ext cx="11790309" cy="776141"/>
          </a:xfrm>
        </p:spPr>
        <p:txBody>
          <a:bodyPr/>
          <a:lstStyle/>
          <a:p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9E0000"/>
                </a:solidFill>
                <a:effectLst/>
                <a:uLnTx/>
                <a:uFillTx/>
                <a:latin typeface="Franklin Gothic Demi" panose="020B0603020102020204" pitchFamily="34" charset="0"/>
                <a:ea typeface="+mj-ea"/>
                <a:cs typeface="+mj-cs"/>
              </a:rPr>
              <a:t>Drugs/Narcotics</a:t>
            </a:r>
            <a:endParaRPr lang="en-US" dirty="0"/>
          </a:p>
        </p:txBody>
      </p:sp>
      <p:sp>
        <p:nvSpPr>
          <p:cNvPr id="52" name="Content Placeholder 51">
            <a:extLst>
              <a:ext uri="{FF2B5EF4-FFF2-40B4-BE49-F238E27FC236}">
                <a16:creationId xmlns:a16="http://schemas.microsoft.com/office/drawing/2014/main" id="{050272A7-4D39-9C48-B531-D840481AD9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670" y="878066"/>
            <a:ext cx="11295741" cy="5573534"/>
          </a:xfrm>
        </p:spPr>
        <p:txBody>
          <a:bodyPr>
            <a:noAutofit/>
          </a:bodyPr>
          <a:lstStyle/>
          <a:p>
            <a:pPr marL="0" marR="0" lvl="0" indent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3200" b="1" dirty="0"/>
              <a:t>Controls</a:t>
            </a:r>
          </a:p>
          <a:p>
            <a:pPr marL="0" marR="0" lvl="0" indent="0" algn="l" defTabSz="914377" rtl="0" eaLnBrk="1" fontAlgn="auto" latinLnBrk="0" hangingPunct="1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Dispensing – PPE, dedicated location, IV administration and disposal, clean up</a:t>
            </a:r>
          </a:p>
          <a:p>
            <a:pPr marL="0" marR="0" lvl="0" indent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b="1" dirty="0"/>
              <a:t>Waste cleanup – PPE – Disposal – double bag </a:t>
            </a:r>
          </a:p>
          <a:p>
            <a:pPr marL="0" marR="0" lvl="0" indent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b="1" dirty="0"/>
              <a:t>Spill control </a:t>
            </a:r>
          </a:p>
          <a:p>
            <a:pPr marL="0" marR="0" lvl="0" indent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b="1" dirty="0"/>
              <a:t>Medical surveillance</a:t>
            </a: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39D9DB98-F88F-40F8-9337-421406466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57607" y="6271967"/>
            <a:ext cx="2590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B4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www.iup.edu/pa-oshaconsultation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A8C9325-4DA1-F48D-B10A-A20884BB372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5192" y="3429000"/>
            <a:ext cx="1698227" cy="3119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89107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48">
            <a:extLst>
              <a:ext uri="{FF2B5EF4-FFF2-40B4-BE49-F238E27FC236}">
                <a16:creationId xmlns:a16="http://schemas.microsoft.com/office/drawing/2014/main" id="{C19F34E3-3380-0E40-A916-2904ED112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670" y="184445"/>
            <a:ext cx="11790309" cy="776141"/>
          </a:xfrm>
        </p:spPr>
        <p:txBody>
          <a:bodyPr/>
          <a:lstStyle/>
          <a:p>
            <a:r>
              <a:rPr lang="en-US" dirty="0">
                <a:solidFill>
                  <a:srgbClr val="9E0000"/>
                </a:solidFill>
              </a:rPr>
              <a:t>Cleaning Chemicals</a:t>
            </a:r>
            <a:endParaRPr lang="en-US" dirty="0"/>
          </a:p>
        </p:txBody>
      </p:sp>
      <p:sp>
        <p:nvSpPr>
          <p:cNvPr id="52" name="Content Placeholder 51">
            <a:extLst>
              <a:ext uri="{FF2B5EF4-FFF2-40B4-BE49-F238E27FC236}">
                <a16:creationId xmlns:a16="http://schemas.microsoft.com/office/drawing/2014/main" id="{050272A7-4D39-9C48-B531-D840481AD9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670" y="878066"/>
            <a:ext cx="10875517" cy="5062506"/>
          </a:xfrm>
        </p:spPr>
        <p:txBody>
          <a:bodyPr>
            <a:noAutofit/>
          </a:bodyPr>
          <a:lstStyle/>
          <a:p>
            <a:pPr marL="0" marR="0" lvl="0" indent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3200" b="1" dirty="0"/>
              <a:t>May cause:</a:t>
            </a:r>
          </a:p>
          <a:p>
            <a:pPr marL="0" marR="0" lvl="0" indent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b="1" dirty="0"/>
              <a:t>Irritation – Skin rashes, URT and eye irritation</a:t>
            </a:r>
          </a:p>
          <a:p>
            <a:pPr marL="0" marR="0" lvl="0" indent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b="1" dirty="0"/>
              <a:t>Corrosive – Skin and eye burns</a:t>
            </a:r>
          </a:p>
          <a:p>
            <a:pPr marL="0" marR="0" lvl="0" indent="0" algn="l" defTabSz="914377" rtl="0" eaLnBrk="1" fontAlgn="auto" latinLnBrk="0" hangingPunct="1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Replacement/substitution </a:t>
            </a:r>
          </a:p>
          <a:p>
            <a:pPr marL="0" marR="0" lvl="0" indent="0" algn="l" defTabSz="914377" rtl="0" eaLnBrk="1" fontAlgn="auto" latinLnBrk="0" hangingPunct="1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Hazard communication	</a:t>
            </a:r>
          </a:p>
          <a:p>
            <a:pPr marL="228594" marR="0" lvl="0" indent="-228594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Labels  </a:t>
            </a:r>
          </a:p>
          <a:p>
            <a:pPr marL="228594" marR="0" lvl="0" indent="-228594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SDS  </a:t>
            </a:r>
          </a:p>
          <a:p>
            <a:pPr marL="228594" marR="0" lvl="0" indent="-228594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Training</a:t>
            </a:r>
          </a:p>
          <a:p>
            <a:pPr marL="0" marR="0" lvl="0" indent="0" algn="l" defTabSz="914377" rtl="0" eaLnBrk="1" fontAlgn="auto" latinLnBrk="0" hangingPunct="1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PPE </a:t>
            </a:r>
          </a:p>
          <a:p>
            <a:pPr marL="0" marR="0" lvl="0" indent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lang="en-US" b="1" dirty="0"/>
          </a:p>
          <a:p>
            <a:pPr marL="0" marR="0" lvl="0" indent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lang="en-US" b="1" dirty="0"/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39D9DB98-F88F-40F8-9337-421406466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57607" y="6271967"/>
            <a:ext cx="2590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B4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www.iup.edu/pa-oshaconsultation</a:t>
            </a:r>
          </a:p>
        </p:txBody>
      </p:sp>
      <p:sp>
        <p:nvSpPr>
          <p:cNvPr id="2" name="Content Placeholder 51">
            <a:extLst>
              <a:ext uri="{FF2B5EF4-FFF2-40B4-BE49-F238E27FC236}">
                <a16:creationId xmlns:a16="http://schemas.microsoft.com/office/drawing/2014/main" id="{B0F35B76-2C7A-2094-15C3-944E1BC3A52D}"/>
              </a:ext>
            </a:extLst>
          </p:cNvPr>
          <p:cNvSpPr txBox="1">
            <a:spLocks/>
          </p:cNvSpPr>
          <p:nvPr/>
        </p:nvSpPr>
        <p:spPr>
          <a:xfrm>
            <a:off x="4935826" y="3974290"/>
            <a:ext cx="4679662" cy="20056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594" indent="-228594" algn="l" defTabSz="914377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2400" b="1" dirty="0">
                <a:solidFill>
                  <a:srgbClr val="FF0000"/>
                </a:solidFill>
              </a:rPr>
              <a:t>DO NOT MIX  different cleaning products </a:t>
            </a:r>
          </a:p>
          <a:p>
            <a:pPr marL="0" indent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2400" b="1" u="sng" dirty="0">
                <a:solidFill>
                  <a:srgbClr val="FF0000"/>
                </a:solidFill>
              </a:rPr>
              <a:t>Bleach and ammonia </a:t>
            </a:r>
            <a:r>
              <a:rPr lang="en-US" sz="2400" b="1" dirty="0">
                <a:solidFill>
                  <a:srgbClr val="FF0000"/>
                </a:solidFill>
              </a:rPr>
              <a:t>can cause severe lung damage or death.</a:t>
            </a:r>
          </a:p>
        </p:txBody>
      </p:sp>
    </p:spTree>
    <p:extLst>
      <p:ext uri="{BB962C8B-B14F-4D97-AF65-F5344CB8AC3E}">
        <p14:creationId xmlns:p14="http://schemas.microsoft.com/office/powerpoint/2010/main" val="371198897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48">
            <a:extLst>
              <a:ext uri="{FF2B5EF4-FFF2-40B4-BE49-F238E27FC236}">
                <a16:creationId xmlns:a16="http://schemas.microsoft.com/office/drawing/2014/main" id="{C19F34E3-3380-0E40-A916-2904ED112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670" y="184445"/>
            <a:ext cx="11790309" cy="776141"/>
          </a:xfrm>
        </p:spPr>
        <p:txBody>
          <a:bodyPr/>
          <a:lstStyle/>
          <a:p>
            <a:r>
              <a:rPr lang="en-US" dirty="0">
                <a:solidFill>
                  <a:srgbClr val="9E0000"/>
                </a:solidFill>
              </a:rPr>
              <a:t>Disinfectants/Sterilant</a:t>
            </a:r>
            <a:endParaRPr lang="en-US" dirty="0"/>
          </a:p>
        </p:txBody>
      </p:sp>
      <p:sp>
        <p:nvSpPr>
          <p:cNvPr id="52" name="Content Placeholder 51">
            <a:extLst>
              <a:ext uri="{FF2B5EF4-FFF2-40B4-BE49-F238E27FC236}">
                <a16:creationId xmlns:a16="http://schemas.microsoft.com/office/drawing/2014/main" id="{050272A7-4D39-9C48-B531-D840481AD9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670" y="878066"/>
            <a:ext cx="10875517" cy="5497334"/>
          </a:xfrm>
        </p:spPr>
        <p:txBody>
          <a:bodyPr>
            <a:noAutofit/>
          </a:bodyPr>
          <a:lstStyle/>
          <a:p>
            <a:pPr marL="0" marR="0" lvl="0" indent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3200" b="1" dirty="0"/>
              <a:t>Ethylene Oxide</a:t>
            </a:r>
          </a:p>
          <a:p>
            <a:pPr marL="0" marR="0" lvl="0" indent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b="1" dirty="0"/>
              <a:t>Carcinogen that may cause leukemia and other cancers</a:t>
            </a:r>
          </a:p>
          <a:p>
            <a:pPr marL="0" marR="0" lvl="0" indent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b="1" dirty="0"/>
              <a:t>Spontaneous abortions</a:t>
            </a:r>
          </a:p>
          <a:p>
            <a:pPr marL="0" marR="0" lvl="0" indent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b="1" dirty="0"/>
              <a:t>Genetic damage</a:t>
            </a:r>
          </a:p>
          <a:p>
            <a:pPr marL="0" marR="0" lvl="0" indent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b="1" dirty="0"/>
              <a:t>Nerve damage</a:t>
            </a:r>
          </a:p>
          <a:p>
            <a:pPr marL="0" marR="0" lvl="0" indent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b="1" dirty="0"/>
              <a:t>Peripheral paralysis</a:t>
            </a:r>
          </a:p>
          <a:p>
            <a:pPr marL="0" marR="0" lvl="0" indent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b="1" dirty="0"/>
              <a:t>Muscle weakness</a:t>
            </a:r>
          </a:p>
          <a:p>
            <a:pPr marL="0" marR="0" lvl="0" indent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b="1" dirty="0"/>
              <a:t>Impaired thinking and memory</a:t>
            </a:r>
          </a:p>
          <a:p>
            <a:pPr marL="0" marR="0" lvl="0" indent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b="1" dirty="0"/>
              <a:t>Flammable</a:t>
            </a: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39D9DB98-F88F-40F8-9337-421406466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57607" y="6271967"/>
            <a:ext cx="2590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B4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www.iup.edu/pa-oshaconsultation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4E54952-9049-68F0-D036-1C1FDE71FBA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1379" y="2609946"/>
            <a:ext cx="3615241" cy="2408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2683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48">
            <a:extLst>
              <a:ext uri="{FF2B5EF4-FFF2-40B4-BE49-F238E27FC236}">
                <a16:creationId xmlns:a16="http://schemas.microsoft.com/office/drawing/2014/main" id="{C19F34E3-3380-0E40-A916-2904ED112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726" y="309809"/>
            <a:ext cx="11790309" cy="992152"/>
          </a:xfrm>
        </p:spPr>
        <p:txBody>
          <a:bodyPr/>
          <a:lstStyle/>
          <a:p>
            <a:r>
              <a:rPr lang="en-US" altLang="en-US" dirty="0">
                <a:solidFill>
                  <a:srgbClr val="9E0000"/>
                </a:solidFill>
              </a:rPr>
              <a:t>Animal Handling, Restraint and Bite Prevention</a:t>
            </a:r>
            <a:endParaRPr lang="en-US" dirty="0"/>
          </a:p>
        </p:txBody>
      </p:sp>
      <p:sp>
        <p:nvSpPr>
          <p:cNvPr id="52" name="Content Placeholder 51">
            <a:extLst>
              <a:ext uri="{FF2B5EF4-FFF2-40B4-BE49-F238E27FC236}">
                <a16:creationId xmlns:a16="http://schemas.microsoft.com/office/drawing/2014/main" id="{050272A7-4D39-9C48-B531-D840481AD9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389" y="1301962"/>
            <a:ext cx="10558074" cy="5082936"/>
          </a:xfrm>
        </p:spPr>
        <p:txBody>
          <a:bodyPr>
            <a:normAutofit fontScale="92500" lnSpcReduction="20000"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US" sz="4100" b="1" dirty="0"/>
              <a:t>Addressing aggressive behavior</a:t>
            </a:r>
            <a:endParaRPr lang="en-US" sz="41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6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Assistance – based on history and observation… and comfort level of thos</a:t>
            </a:r>
            <a:r>
              <a:rPr lang="en-US" sz="36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e handling.</a:t>
            </a:r>
            <a:endParaRPr lang="en-US" sz="36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6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Restraint program– Identify the types being used and need for different. </a:t>
            </a:r>
          </a:p>
          <a:p>
            <a:pPr marL="800089" lvl="1" indent="-34290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1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Inspections – Daily – Monthly</a:t>
            </a:r>
          </a:p>
          <a:p>
            <a:pPr marL="800089" lvl="1" indent="-34290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1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Removal or repair defective</a:t>
            </a:r>
          </a:p>
          <a:p>
            <a:pPr marL="800089" lvl="1" indent="-34290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1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Proper storage</a:t>
            </a:r>
          </a:p>
          <a:p>
            <a:pPr marL="800089" lvl="1" indent="-34290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1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Maintain Manuals</a:t>
            </a:r>
          </a:p>
          <a:p>
            <a:pPr marL="0" indent="0">
              <a:buNone/>
            </a:pPr>
            <a:endParaRPr lang="en-US" sz="3200" b="1" dirty="0"/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39D9DB98-F88F-40F8-9337-421406466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57607" y="6271967"/>
            <a:ext cx="2590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B4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www.iup.edu/pa-oshaconsultation</a:t>
            </a:r>
          </a:p>
        </p:txBody>
      </p:sp>
      <p:pic>
        <p:nvPicPr>
          <p:cNvPr id="2" name="Picture 8" descr="Image result for aggressive dog restraints and bite prevention">
            <a:extLst>
              <a:ext uri="{FF2B5EF4-FFF2-40B4-BE49-F238E27FC236}">
                <a16:creationId xmlns:a16="http://schemas.microsoft.com/office/drawing/2014/main" id="{B4166958-74FE-DF9B-978F-6A3AE1AE20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9345" y="3612246"/>
            <a:ext cx="1958244" cy="2929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975956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48">
            <a:extLst>
              <a:ext uri="{FF2B5EF4-FFF2-40B4-BE49-F238E27FC236}">
                <a16:creationId xmlns:a16="http://schemas.microsoft.com/office/drawing/2014/main" id="{C19F34E3-3380-0E40-A916-2904ED112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670" y="184445"/>
            <a:ext cx="11790309" cy="776141"/>
          </a:xfrm>
        </p:spPr>
        <p:txBody>
          <a:bodyPr/>
          <a:lstStyle/>
          <a:p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9E0000"/>
                </a:solidFill>
                <a:effectLst/>
                <a:uLnTx/>
                <a:uFillTx/>
                <a:latin typeface="Franklin Gothic Demi" panose="020B0603020102020204" pitchFamily="34" charset="0"/>
                <a:ea typeface="+mj-ea"/>
                <a:cs typeface="+mj-cs"/>
              </a:rPr>
              <a:t>Disinfectants/Sterilant</a:t>
            </a:r>
            <a:endParaRPr lang="en-US" dirty="0"/>
          </a:p>
        </p:txBody>
      </p:sp>
      <p:sp>
        <p:nvSpPr>
          <p:cNvPr id="52" name="Content Placeholder 51">
            <a:extLst>
              <a:ext uri="{FF2B5EF4-FFF2-40B4-BE49-F238E27FC236}">
                <a16:creationId xmlns:a16="http://schemas.microsoft.com/office/drawing/2014/main" id="{050272A7-4D39-9C48-B531-D840481AD9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670" y="878066"/>
            <a:ext cx="10875517" cy="5062506"/>
          </a:xfrm>
        </p:spPr>
        <p:txBody>
          <a:bodyPr>
            <a:noAutofit/>
          </a:bodyPr>
          <a:lstStyle/>
          <a:p>
            <a:pPr marL="0" marR="0" lvl="0" indent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3200" b="1" dirty="0"/>
              <a:t>Ethylene Oxide</a:t>
            </a:r>
          </a:p>
          <a:p>
            <a:pPr marL="0" marR="0" lvl="0" indent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b="1" dirty="0"/>
              <a:t>OSHA Exposure limits – </a:t>
            </a:r>
          </a:p>
          <a:p>
            <a:pPr marL="0" marR="0" lvl="0" indent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000" b="1" dirty="0"/>
              <a:t>8 hr. TWA = 1 ppm, STEL/Excursion = 5 ppm, Action level = 0.5 ppm IDLH 800 ppm</a:t>
            </a:r>
            <a:endParaRPr lang="en-US" sz="2400" b="1" dirty="0"/>
          </a:p>
          <a:p>
            <a:pPr marL="0" marR="0" lvl="0" indent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lang="en-US" b="1" dirty="0"/>
          </a:p>
          <a:p>
            <a:pPr marL="0" marR="0" lvl="0" indent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b="1" dirty="0"/>
              <a:t>	</a:t>
            </a: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39D9DB98-F88F-40F8-9337-421406466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57607" y="6271967"/>
            <a:ext cx="2590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B4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www.iup.edu/pa-oshaconsultation</a:t>
            </a:r>
          </a:p>
        </p:txBody>
      </p:sp>
      <p:sp>
        <p:nvSpPr>
          <p:cNvPr id="5" name="Content Placeholder 51">
            <a:extLst>
              <a:ext uri="{FF2B5EF4-FFF2-40B4-BE49-F238E27FC236}">
                <a16:creationId xmlns:a16="http://schemas.microsoft.com/office/drawing/2014/main" id="{FFAF7898-DBE7-06F5-51E2-E6DDDAE56635}"/>
              </a:ext>
            </a:extLst>
          </p:cNvPr>
          <p:cNvSpPr txBox="1">
            <a:spLocks/>
          </p:cNvSpPr>
          <p:nvPr/>
        </p:nvSpPr>
        <p:spPr>
          <a:xfrm>
            <a:off x="568417" y="2833687"/>
            <a:ext cx="5286585" cy="36144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594" indent="-228594" algn="l" defTabSz="914377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b="1" dirty="0">
                <a:solidFill>
                  <a:srgbClr val="000000"/>
                </a:solidFill>
              </a:rPr>
              <a:t>Air sampling/monitoring</a:t>
            </a:r>
          </a:p>
          <a:p>
            <a:pPr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b="1" dirty="0">
                <a:solidFill>
                  <a:srgbClr val="000000"/>
                </a:solidFill>
              </a:rPr>
              <a:t>Regulated areas</a:t>
            </a:r>
          </a:p>
          <a:p>
            <a:pPr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b="1" dirty="0">
                <a:solidFill>
                  <a:srgbClr val="000000"/>
                </a:solidFill>
              </a:rPr>
              <a:t>Engineering controls</a:t>
            </a:r>
          </a:p>
          <a:p>
            <a:pPr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b="1" dirty="0">
                <a:solidFill>
                  <a:srgbClr val="000000"/>
                </a:solidFill>
              </a:rPr>
              <a:t>Written program</a:t>
            </a:r>
          </a:p>
          <a:p>
            <a:pPr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b="1" dirty="0">
                <a:solidFill>
                  <a:srgbClr val="000000"/>
                </a:solidFill>
              </a:rPr>
              <a:t>Respirators &amp; PPE</a:t>
            </a:r>
          </a:p>
          <a:p>
            <a:pPr marL="0" indent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	</a:t>
            </a:r>
          </a:p>
        </p:txBody>
      </p:sp>
      <p:sp>
        <p:nvSpPr>
          <p:cNvPr id="6" name="Content Placeholder 51">
            <a:extLst>
              <a:ext uri="{FF2B5EF4-FFF2-40B4-BE49-F238E27FC236}">
                <a16:creationId xmlns:a16="http://schemas.microsoft.com/office/drawing/2014/main" id="{8A728F15-4743-86D7-C05E-42556DAC8C29}"/>
              </a:ext>
            </a:extLst>
          </p:cNvPr>
          <p:cNvSpPr txBox="1">
            <a:spLocks/>
          </p:cNvSpPr>
          <p:nvPr/>
        </p:nvSpPr>
        <p:spPr>
          <a:xfrm>
            <a:off x="6354541" y="2833687"/>
            <a:ext cx="4811646" cy="33382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594" indent="-228594" algn="l" defTabSz="914377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b="1" dirty="0">
                <a:solidFill>
                  <a:srgbClr val="000000"/>
                </a:solidFill>
              </a:rPr>
              <a:t>Emergencies/plans</a:t>
            </a:r>
          </a:p>
          <a:p>
            <a:pPr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b="1" dirty="0">
                <a:solidFill>
                  <a:srgbClr val="000000"/>
                </a:solidFill>
              </a:rPr>
              <a:t>Medical surveillance</a:t>
            </a:r>
          </a:p>
          <a:p>
            <a:pPr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000000"/>
                </a:solidFill>
                <a:latin typeface="Constantia"/>
              </a:rPr>
              <a:t>Hazard communication</a:t>
            </a:r>
          </a:p>
          <a:p>
            <a:pPr lvl="1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Signs and Labelling</a:t>
            </a:r>
          </a:p>
          <a:p>
            <a:pPr lvl="1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Training</a:t>
            </a:r>
          </a:p>
          <a:p>
            <a:pPr marL="0" marR="0" lvl="0" indent="0" algn="l" defTabSz="914377" rtl="0" eaLnBrk="1" fontAlgn="auto" latinLnBrk="0" hangingPunct="1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  <a:p>
            <a:pPr marL="0" marR="0" lvl="0" indent="0" algn="l" defTabSz="914377" rtl="0" eaLnBrk="1" fontAlgn="auto" latinLnBrk="0" hangingPunct="1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886011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48">
            <a:extLst>
              <a:ext uri="{FF2B5EF4-FFF2-40B4-BE49-F238E27FC236}">
                <a16:creationId xmlns:a16="http://schemas.microsoft.com/office/drawing/2014/main" id="{C19F34E3-3380-0E40-A916-2904ED112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670" y="184445"/>
            <a:ext cx="11790309" cy="776141"/>
          </a:xfrm>
        </p:spPr>
        <p:txBody>
          <a:bodyPr/>
          <a:lstStyle/>
          <a:p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9E0000"/>
                </a:solidFill>
                <a:effectLst/>
                <a:uLnTx/>
                <a:uFillTx/>
                <a:latin typeface="Franklin Gothic Demi" panose="020B0603020102020204" pitchFamily="34" charset="0"/>
                <a:ea typeface="+mj-ea"/>
                <a:cs typeface="+mj-cs"/>
              </a:rPr>
              <a:t>Disinfectants/Sterilant</a:t>
            </a:r>
            <a:endParaRPr lang="en-US" dirty="0"/>
          </a:p>
        </p:txBody>
      </p:sp>
      <p:sp>
        <p:nvSpPr>
          <p:cNvPr id="52" name="Content Placeholder 51">
            <a:extLst>
              <a:ext uri="{FF2B5EF4-FFF2-40B4-BE49-F238E27FC236}">
                <a16:creationId xmlns:a16="http://schemas.microsoft.com/office/drawing/2014/main" id="{050272A7-4D39-9C48-B531-D840481AD9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670" y="878065"/>
            <a:ext cx="10875517" cy="5267901"/>
          </a:xfrm>
        </p:spPr>
        <p:txBody>
          <a:bodyPr>
            <a:noAutofit/>
          </a:bodyPr>
          <a:lstStyle/>
          <a:p>
            <a:pPr marL="0" marR="0" lvl="0" indent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3200" b="1" dirty="0"/>
              <a:t>Formaldehyde–Formalin </a:t>
            </a: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/>
              <a:t> </a:t>
            </a:r>
            <a:r>
              <a:rPr lang="en-US" b="1" dirty="0"/>
              <a:t>- also used as a preservative or tissue fixation</a:t>
            </a:r>
            <a:endParaRPr lang="en-US" sz="3200" b="1" dirty="0"/>
          </a:p>
          <a:p>
            <a:pPr marL="0" marR="0" lvl="0" indent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b="1" dirty="0"/>
              <a:t>Carcinogen</a:t>
            </a:r>
          </a:p>
          <a:p>
            <a:pPr marL="0" marR="0" lvl="0" indent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b="1" dirty="0"/>
              <a:t>Highly irritating to the eyes, nose, and throat</a:t>
            </a:r>
          </a:p>
          <a:p>
            <a:pPr marL="0" marR="0" lvl="0" indent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b="1" dirty="0"/>
              <a:t>Severe allergic reactions of the skin, eyes and respiratory tract</a:t>
            </a:r>
          </a:p>
          <a:p>
            <a:pPr marL="0" marR="0" lvl="0" indent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b="1" dirty="0"/>
              <a:t>Asthma-like respiratory problems</a:t>
            </a:r>
          </a:p>
          <a:p>
            <a:pPr marL="0" marR="0" lvl="0" indent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b="1" dirty="0"/>
              <a:t>Itching, skin irritation, such as dermatitis itching</a:t>
            </a:r>
          </a:p>
          <a:p>
            <a:pPr marL="0" marR="0" lvl="0" indent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b="1" dirty="0"/>
              <a:t>Ingestion can be fatal</a:t>
            </a:r>
          </a:p>
          <a:p>
            <a:pPr marL="0" marR="0" lvl="0" indent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b="1" dirty="0"/>
              <a:t>Flammable</a:t>
            </a: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39D9DB98-F88F-40F8-9337-421406466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57607" y="6271967"/>
            <a:ext cx="2590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B4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www.iup.edu/pa-oshaconsultation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448DBF8-C9B1-4D92-1D59-BA9F62B43DC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0807" y="494790"/>
            <a:ext cx="1998993" cy="231883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1E0C1A8-2434-9705-040A-CB8C91324F1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2336" y="4115822"/>
            <a:ext cx="3036071" cy="203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82151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48">
            <a:extLst>
              <a:ext uri="{FF2B5EF4-FFF2-40B4-BE49-F238E27FC236}">
                <a16:creationId xmlns:a16="http://schemas.microsoft.com/office/drawing/2014/main" id="{C19F34E3-3380-0E40-A916-2904ED112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670" y="184445"/>
            <a:ext cx="11790309" cy="776141"/>
          </a:xfrm>
        </p:spPr>
        <p:txBody>
          <a:bodyPr/>
          <a:lstStyle/>
          <a:p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9E0000"/>
                </a:solidFill>
                <a:effectLst/>
                <a:uLnTx/>
                <a:uFillTx/>
                <a:latin typeface="Franklin Gothic Demi" panose="020B0603020102020204" pitchFamily="34" charset="0"/>
                <a:ea typeface="+mj-ea"/>
                <a:cs typeface="+mj-cs"/>
              </a:rPr>
              <a:t>Disinfectants/Sterilant</a:t>
            </a:r>
            <a:endParaRPr lang="en-US" dirty="0"/>
          </a:p>
        </p:txBody>
      </p:sp>
      <p:sp>
        <p:nvSpPr>
          <p:cNvPr id="52" name="Content Placeholder 51">
            <a:extLst>
              <a:ext uri="{FF2B5EF4-FFF2-40B4-BE49-F238E27FC236}">
                <a16:creationId xmlns:a16="http://schemas.microsoft.com/office/drawing/2014/main" id="{050272A7-4D39-9C48-B531-D840481AD9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670" y="878065"/>
            <a:ext cx="10875517" cy="5393901"/>
          </a:xfrm>
        </p:spPr>
        <p:txBody>
          <a:bodyPr>
            <a:noAutofit/>
          </a:bodyPr>
          <a:lstStyle/>
          <a:p>
            <a:pPr marL="0" marR="0" lvl="0" indent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3200" b="1" dirty="0"/>
              <a:t>Formaldehyde–Formalin</a:t>
            </a:r>
          </a:p>
          <a:p>
            <a:pPr marL="0" marR="0" lvl="0" indent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b="1" dirty="0"/>
              <a:t>OSHA Exposure limits – </a:t>
            </a:r>
          </a:p>
          <a:p>
            <a:pPr marL="0" marR="0" lvl="0" indent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400" b="1" dirty="0"/>
              <a:t>8 hr. TWA = 0.75 ppm, STEL= 2 ppm, Action level = 0.5 ppm IDLH 20 ppm</a:t>
            </a:r>
          </a:p>
          <a:p>
            <a:pPr marL="0" marR="0" lvl="0" indent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lang="en-US" b="1" dirty="0"/>
          </a:p>
          <a:p>
            <a:pPr marL="0" marR="0" lvl="0" indent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b="1" dirty="0"/>
              <a:t>	</a:t>
            </a:r>
          </a:p>
          <a:p>
            <a:pPr marL="0" marR="0" lvl="0" indent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lang="en-US" b="1" dirty="0"/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39D9DB98-F88F-40F8-9337-421406466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57607" y="6271967"/>
            <a:ext cx="2590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B4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www.iup.edu/pa-oshaconsultation</a:t>
            </a:r>
          </a:p>
        </p:txBody>
      </p:sp>
      <p:sp>
        <p:nvSpPr>
          <p:cNvPr id="2" name="Content Placeholder 51">
            <a:extLst>
              <a:ext uri="{FF2B5EF4-FFF2-40B4-BE49-F238E27FC236}">
                <a16:creationId xmlns:a16="http://schemas.microsoft.com/office/drawing/2014/main" id="{A2E19D4B-6B63-68D3-7EA4-4AE8CDF82CC3}"/>
              </a:ext>
            </a:extLst>
          </p:cNvPr>
          <p:cNvSpPr txBox="1">
            <a:spLocks/>
          </p:cNvSpPr>
          <p:nvPr/>
        </p:nvSpPr>
        <p:spPr>
          <a:xfrm>
            <a:off x="6491355" y="2933701"/>
            <a:ext cx="4674832" cy="28414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594" indent="-228594" algn="l" defTabSz="914377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b="1" dirty="0">
                <a:solidFill>
                  <a:srgbClr val="000000"/>
                </a:solidFill>
              </a:rPr>
              <a:t>Housekeeping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b="1" dirty="0">
                <a:solidFill>
                  <a:srgbClr val="000000"/>
                </a:solidFill>
              </a:rPr>
              <a:t>Emergencies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b="1" dirty="0">
                <a:solidFill>
                  <a:srgbClr val="000000"/>
                </a:solidFill>
              </a:rPr>
              <a:t>Medical surveillance</a:t>
            </a:r>
          </a:p>
          <a:p>
            <a:pPr>
              <a:spcBef>
                <a:spcPts val="60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000000"/>
                </a:solidFill>
                <a:latin typeface="Constantia"/>
              </a:rPr>
              <a:t>Hazard communication </a:t>
            </a:r>
          </a:p>
          <a:p>
            <a:pPr>
              <a:spcBef>
                <a:spcPts val="600"/>
              </a:spcBef>
              <a:spcAft>
                <a:spcPts val="0"/>
              </a:spcAft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Training</a:t>
            </a:r>
          </a:p>
          <a:p>
            <a:pPr marL="0" marR="0" lvl="0" indent="0" algn="l" defTabSz="914377" rtl="0" eaLnBrk="1" fontAlgn="auto" latinLnBrk="0" hangingPunct="1"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  <a:p>
            <a:pPr marL="0" marR="0" lvl="0" indent="0" algn="l" defTabSz="914377" rtl="0" eaLnBrk="1" fontAlgn="auto" latinLnBrk="0" hangingPunct="1"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	</a:t>
            </a:r>
          </a:p>
        </p:txBody>
      </p:sp>
      <p:sp>
        <p:nvSpPr>
          <p:cNvPr id="3" name="Content Placeholder 51">
            <a:extLst>
              <a:ext uri="{FF2B5EF4-FFF2-40B4-BE49-F238E27FC236}">
                <a16:creationId xmlns:a16="http://schemas.microsoft.com/office/drawing/2014/main" id="{6BD23458-5480-92BF-46B6-F72360EA1962}"/>
              </a:ext>
            </a:extLst>
          </p:cNvPr>
          <p:cNvSpPr txBox="1">
            <a:spLocks/>
          </p:cNvSpPr>
          <p:nvPr/>
        </p:nvSpPr>
        <p:spPr>
          <a:xfrm>
            <a:off x="568417" y="2833688"/>
            <a:ext cx="5132229" cy="29414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594" indent="-228594" algn="l" defTabSz="914377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b="1" dirty="0">
                <a:solidFill>
                  <a:srgbClr val="000000"/>
                </a:solidFill>
              </a:rPr>
              <a:t>Air sampling/monitoring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b="1" dirty="0">
                <a:solidFill>
                  <a:srgbClr val="000000"/>
                </a:solidFill>
              </a:rPr>
              <a:t>Regulated areas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b="1" dirty="0">
                <a:solidFill>
                  <a:srgbClr val="000000"/>
                </a:solidFill>
              </a:rPr>
              <a:t>Engineering controls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b="1" dirty="0">
                <a:solidFill>
                  <a:srgbClr val="000000"/>
                </a:solidFill>
              </a:rPr>
              <a:t>Respirators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PPE</a:t>
            </a:r>
          </a:p>
          <a:p>
            <a:pPr>
              <a:spcBef>
                <a:spcPts val="600"/>
              </a:spcBef>
              <a:spcAft>
                <a:spcPts val="0"/>
              </a:spcAf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Hygiene 	</a:t>
            </a:r>
          </a:p>
        </p:txBody>
      </p:sp>
    </p:spTree>
    <p:extLst>
      <p:ext uri="{BB962C8B-B14F-4D97-AF65-F5344CB8AC3E}">
        <p14:creationId xmlns:p14="http://schemas.microsoft.com/office/powerpoint/2010/main" val="291422178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48">
            <a:extLst>
              <a:ext uri="{FF2B5EF4-FFF2-40B4-BE49-F238E27FC236}">
                <a16:creationId xmlns:a16="http://schemas.microsoft.com/office/drawing/2014/main" id="{C19F34E3-3380-0E40-A916-2904ED112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670" y="184445"/>
            <a:ext cx="11790309" cy="776141"/>
          </a:xfrm>
        </p:spPr>
        <p:txBody>
          <a:bodyPr/>
          <a:lstStyle/>
          <a:p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9E0000"/>
                </a:solidFill>
                <a:effectLst/>
                <a:uLnTx/>
                <a:uFillTx/>
                <a:latin typeface="Franklin Gothic Demi" panose="020B0603020102020204" pitchFamily="34" charset="0"/>
                <a:ea typeface="+mj-ea"/>
                <a:cs typeface="+mj-cs"/>
              </a:rPr>
              <a:t>Disinfectants/Sterilant</a:t>
            </a:r>
            <a:endParaRPr lang="en-US" dirty="0"/>
          </a:p>
        </p:txBody>
      </p:sp>
      <p:sp>
        <p:nvSpPr>
          <p:cNvPr id="52" name="Content Placeholder 51">
            <a:extLst>
              <a:ext uri="{FF2B5EF4-FFF2-40B4-BE49-F238E27FC236}">
                <a16:creationId xmlns:a16="http://schemas.microsoft.com/office/drawing/2014/main" id="{050272A7-4D39-9C48-B531-D840481AD9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670" y="878066"/>
            <a:ext cx="9139079" cy="4636909"/>
          </a:xfrm>
        </p:spPr>
        <p:txBody>
          <a:bodyPr>
            <a:noAutofit/>
          </a:bodyPr>
          <a:lstStyle/>
          <a:p>
            <a:pPr marL="0" marR="0" lvl="0" indent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3200" b="1" dirty="0"/>
              <a:t>Glutaraldehyde</a:t>
            </a:r>
          </a:p>
          <a:p>
            <a:pPr marL="0" marR="0" lvl="0" indent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b="1" dirty="0"/>
              <a:t>Effects:</a:t>
            </a:r>
          </a:p>
          <a:p>
            <a:pPr marL="0" marR="0" lvl="0" indent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b="1" dirty="0"/>
              <a:t>Occupational asthma</a:t>
            </a:r>
          </a:p>
          <a:p>
            <a:pPr marL="0" marR="0" lvl="0" indent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b="1" dirty="0"/>
              <a:t>Rhinitis</a:t>
            </a:r>
          </a:p>
          <a:p>
            <a:pPr marL="0" marR="0" lvl="0" indent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b="1" dirty="0"/>
              <a:t>Eye irritation and tearing</a:t>
            </a:r>
          </a:p>
          <a:p>
            <a:pPr marL="0" marR="0" lvl="0" indent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b="1" dirty="0"/>
              <a:t>Contact allergen/dermatitis, and skin sensitization</a:t>
            </a: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39D9DB98-F88F-40F8-9337-421406466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57607" y="6271967"/>
            <a:ext cx="2590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B4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www.iup.edu/pa-oshaconsultation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CD7A67A-20EF-DF32-C85A-2421A708803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31969" y="309808"/>
            <a:ext cx="2406315" cy="365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5483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48">
            <a:extLst>
              <a:ext uri="{FF2B5EF4-FFF2-40B4-BE49-F238E27FC236}">
                <a16:creationId xmlns:a16="http://schemas.microsoft.com/office/drawing/2014/main" id="{C19F34E3-3380-0E40-A916-2904ED112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670" y="184445"/>
            <a:ext cx="11790309" cy="776141"/>
          </a:xfrm>
        </p:spPr>
        <p:txBody>
          <a:bodyPr/>
          <a:lstStyle/>
          <a:p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9E0000"/>
                </a:solidFill>
                <a:effectLst/>
                <a:uLnTx/>
                <a:uFillTx/>
                <a:latin typeface="Franklin Gothic Demi" panose="020B0603020102020204" pitchFamily="34" charset="0"/>
                <a:ea typeface="+mj-ea"/>
                <a:cs typeface="+mj-cs"/>
              </a:rPr>
              <a:t>Disinfectants/Sterilant</a:t>
            </a:r>
            <a:endParaRPr lang="en-US" dirty="0"/>
          </a:p>
        </p:txBody>
      </p:sp>
      <p:sp>
        <p:nvSpPr>
          <p:cNvPr id="52" name="Content Placeholder 51">
            <a:extLst>
              <a:ext uri="{FF2B5EF4-FFF2-40B4-BE49-F238E27FC236}">
                <a16:creationId xmlns:a16="http://schemas.microsoft.com/office/drawing/2014/main" id="{050272A7-4D39-9C48-B531-D840481AD9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904" y="1252536"/>
            <a:ext cx="6326698" cy="2652859"/>
          </a:xfrm>
        </p:spPr>
        <p:txBody>
          <a:bodyPr>
            <a:noAutofit/>
          </a:bodyPr>
          <a:lstStyle/>
          <a:p>
            <a:pPr marL="0" marR="0" lvl="0" indent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3200" b="1" dirty="0"/>
              <a:t>Peracetic Acid (PAA)</a:t>
            </a:r>
          </a:p>
          <a:p>
            <a:pPr marL="0" marR="0" lvl="0" indent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b="1" dirty="0"/>
              <a:t>Effects:</a:t>
            </a:r>
          </a:p>
          <a:p>
            <a:pPr marL="0" marR="0" lvl="0" indent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b="1" dirty="0"/>
              <a:t>Concentrated - corrosive and exposure can cause irreversible damage to skin and eyes</a:t>
            </a: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39D9DB98-F88F-40F8-9337-421406466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57607" y="6271967"/>
            <a:ext cx="2590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B4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www.iup.edu/pa-oshaconsultation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7265F26-861B-AB2D-C6C9-15960A5E0D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5637" y="592039"/>
            <a:ext cx="4400550" cy="3429000"/>
          </a:xfrm>
          <a:prstGeom prst="rect">
            <a:avLst/>
          </a:prstGeom>
        </p:spPr>
      </p:pic>
      <p:sp>
        <p:nvSpPr>
          <p:cNvPr id="7" name="Content Placeholder 51">
            <a:extLst>
              <a:ext uri="{FF2B5EF4-FFF2-40B4-BE49-F238E27FC236}">
                <a16:creationId xmlns:a16="http://schemas.microsoft.com/office/drawing/2014/main" id="{9A753FD4-97DC-6597-8912-644BA5759589}"/>
              </a:ext>
            </a:extLst>
          </p:cNvPr>
          <p:cNvSpPr txBox="1">
            <a:spLocks/>
          </p:cNvSpPr>
          <p:nvPr/>
        </p:nvSpPr>
        <p:spPr>
          <a:xfrm>
            <a:off x="221904" y="4136682"/>
            <a:ext cx="10944283" cy="14687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594" indent="-228594" algn="l" defTabSz="914377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b="1" dirty="0"/>
              <a:t>Diluted - sometimes cause eye, nose, throat and respiratory irritation that usually subsides when exposure ceases</a:t>
            </a:r>
          </a:p>
        </p:txBody>
      </p:sp>
    </p:spTree>
    <p:extLst>
      <p:ext uri="{BB962C8B-B14F-4D97-AF65-F5344CB8AC3E}">
        <p14:creationId xmlns:p14="http://schemas.microsoft.com/office/powerpoint/2010/main" val="7148496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48">
            <a:extLst>
              <a:ext uri="{FF2B5EF4-FFF2-40B4-BE49-F238E27FC236}">
                <a16:creationId xmlns:a16="http://schemas.microsoft.com/office/drawing/2014/main" id="{C19F34E3-3380-0E40-A916-2904ED112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670" y="184445"/>
            <a:ext cx="11790309" cy="776141"/>
          </a:xfrm>
        </p:spPr>
        <p:txBody>
          <a:bodyPr/>
          <a:lstStyle/>
          <a:p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9E0000"/>
                </a:solidFill>
                <a:effectLst/>
                <a:uLnTx/>
                <a:uFillTx/>
                <a:latin typeface="Franklin Gothic Demi" panose="020B0603020102020204" pitchFamily="34" charset="0"/>
                <a:ea typeface="+mj-ea"/>
                <a:cs typeface="+mj-cs"/>
              </a:rPr>
              <a:t>Disinfectants/Sterilant</a:t>
            </a:r>
            <a:endParaRPr lang="en-US" dirty="0"/>
          </a:p>
        </p:txBody>
      </p:sp>
      <p:sp>
        <p:nvSpPr>
          <p:cNvPr id="52" name="Content Placeholder 51">
            <a:extLst>
              <a:ext uri="{FF2B5EF4-FFF2-40B4-BE49-F238E27FC236}">
                <a16:creationId xmlns:a16="http://schemas.microsoft.com/office/drawing/2014/main" id="{050272A7-4D39-9C48-B531-D840481AD9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670" y="878066"/>
            <a:ext cx="10875517" cy="2408985"/>
          </a:xfrm>
        </p:spPr>
        <p:txBody>
          <a:bodyPr>
            <a:noAutofit/>
          </a:bodyPr>
          <a:lstStyle/>
          <a:p>
            <a:pPr marL="0" marR="0" lvl="0" indent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3200" b="1" dirty="0"/>
              <a:t>Glutaraldehyde</a:t>
            </a:r>
          </a:p>
          <a:p>
            <a:pPr marL="0" marR="0" lvl="0" indent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b="1" dirty="0"/>
              <a:t>OSHA Exposure limits – </a:t>
            </a:r>
            <a:r>
              <a:rPr lang="en-US" sz="2400" b="1" dirty="0"/>
              <a:t>None </a:t>
            </a:r>
          </a:p>
          <a:p>
            <a:pPr marL="0" marR="0" lvl="0" indent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400" b="1" dirty="0"/>
              <a:t>ACGIH TLV® - Ceiling  0.05 ppm  </a:t>
            </a:r>
          </a:p>
          <a:p>
            <a:pPr marL="0" marR="0" lvl="0" indent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400" b="1" dirty="0"/>
              <a:t>IDLH Not established</a:t>
            </a:r>
          </a:p>
          <a:p>
            <a:pPr marL="0" marR="0" lvl="0" indent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lang="en-US" b="1" dirty="0"/>
          </a:p>
          <a:p>
            <a:pPr marL="0" marR="0" lvl="0" indent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b="1" dirty="0"/>
              <a:t>	</a:t>
            </a:r>
          </a:p>
          <a:p>
            <a:pPr marL="0" marR="0" lvl="0" indent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lang="en-US" b="1" dirty="0"/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39D9DB98-F88F-40F8-9337-421406466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57607" y="6271967"/>
            <a:ext cx="2590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B4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www.iup.edu/pa-oshaconsultation</a:t>
            </a:r>
          </a:p>
        </p:txBody>
      </p:sp>
      <p:sp>
        <p:nvSpPr>
          <p:cNvPr id="5" name="Content Placeholder 51">
            <a:extLst>
              <a:ext uri="{FF2B5EF4-FFF2-40B4-BE49-F238E27FC236}">
                <a16:creationId xmlns:a16="http://schemas.microsoft.com/office/drawing/2014/main" id="{CC4BBFB9-C8CB-8459-52B9-973266E9B0A6}"/>
              </a:ext>
            </a:extLst>
          </p:cNvPr>
          <p:cNvSpPr txBox="1">
            <a:spLocks/>
          </p:cNvSpPr>
          <p:nvPr/>
        </p:nvSpPr>
        <p:spPr>
          <a:xfrm>
            <a:off x="290670" y="3527308"/>
            <a:ext cx="10875517" cy="25044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594" indent="-228594" algn="l" defTabSz="914377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3200" b="1" dirty="0"/>
              <a:t>Peracetic Acid (PAA)</a:t>
            </a:r>
          </a:p>
          <a:p>
            <a:pPr marL="0" indent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b="1" dirty="0"/>
              <a:t>OSHA Exposure limits –  </a:t>
            </a:r>
            <a:r>
              <a:rPr lang="en-US" sz="2400" b="1" dirty="0"/>
              <a:t>None </a:t>
            </a:r>
          </a:p>
          <a:p>
            <a:pPr marL="0" indent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2400" b="1" dirty="0"/>
              <a:t>ACGIH TLV® -STEL 0.4 ppm  </a:t>
            </a:r>
          </a:p>
          <a:p>
            <a:pPr marL="0" indent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2400" b="1" dirty="0"/>
              <a:t>IDLH 0.64 ppm</a:t>
            </a:r>
            <a:endParaRPr lang="en-US" b="1" dirty="0"/>
          </a:p>
          <a:p>
            <a:pPr marL="0" indent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b="1" dirty="0"/>
              <a:t>	</a:t>
            </a:r>
          </a:p>
          <a:p>
            <a:pPr marL="0" indent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8430863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48">
            <a:extLst>
              <a:ext uri="{FF2B5EF4-FFF2-40B4-BE49-F238E27FC236}">
                <a16:creationId xmlns:a16="http://schemas.microsoft.com/office/drawing/2014/main" id="{C19F34E3-3380-0E40-A916-2904ED112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670" y="184445"/>
            <a:ext cx="11790309" cy="776141"/>
          </a:xfrm>
        </p:spPr>
        <p:txBody>
          <a:bodyPr/>
          <a:lstStyle/>
          <a:p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9E0000"/>
                </a:solidFill>
                <a:effectLst/>
                <a:uLnTx/>
                <a:uFillTx/>
                <a:latin typeface="Franklin Gothic Demi" panose="020B0603020102020204" pitchFamily="34" charset="0"/>
                <a:ea typeface="+mj-ea"/>
                <a:cs typeface="+mj-cs"/>
              </a:rPr>
              <a:t>Disinfectants/Sterilant</a:t>
            </a:r>
            <a:endParaRPr lang="en-US" dirty="0"/>
          </a:p>
        </p:txBody>
      </p:sp>
      <p:sp>
        <p:nvSpPr>
          <p:cNvPr id="52" name="Content Placeholder 51">
            <a:extLst>
              <a:ext uri="{FF2B5EF4-FFF2-40B4-BE49-F238E27FC236}">
                <a16:creationId xmlns:a16="http://schemas.microsoft.com/office/drawing/2014/main" id="{050272A7-4D39-9C48-B531-D840481AD9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670" y="878066"/>
            <a:ext cx="10875517" cy="1355468"/>
          </a:xfrm>
        </p:spPr>
        <p:txBody>
          <a:bodyPr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3200" b="1" dirty="0"/>
              <a:t>Glutaraldehyde/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Peracetic Acid (PAA), etc… all</a:t>
            </a:r>
          </a:p>
          <a:p>
            <a:pPr marL="0" marR="0" lvl="0" indent="0" algn="l" defTabSz="914377" rtl="0" eaLnBrk="1" fontAlgn="auto" latinLnBrk="0" hangingPunct="1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Engineering controls</a:t>
            </a:r>
          </a:p>
          <a:p>
            <a:pPr marL="0" marR="0" lvl="0" indent="0" algn="l" defTabSz="914377" rtl="0" eaLnBrk="1" fontAlgn="auto" latinLnBrk="0" hangingPunct="1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39D9DB98-F88F-40F8-9337-421406466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57607" y="6271967"/>
            <a:ext cx="2590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B4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www.iup.edu/pa-oshaconsultation</a:t>
            </a:r>
          </a:p>
        </p:txBody>
      </p:sp>
      <p:sp>
        <p:nvSpPr>
          <p:cNvPr id="2" name="Content Placeholder 51">
            <a:extLst>
              <a:ext uri="{FF2B5EF4-FFF2-40B4-BE49-F238E27FC236}">
                <a16:creationId xmlns:a16="http://schemas.microsoft.com/office/drawing/2014/main" id="{A2E19D4B-6B63-68D3-7EA4-4AE8CDF82CC3}"/>
              </a:ext>
            </a:extLst>
          </p:cNvPr>
          <p:cNvSpPr txBox="1">
            <a:spLocks/>
          </p:cNvSpPr>
          <p:nvPr/>
        </p:nvSpPr>
        <p:spPr>
          <a:xfrm>
            <a:off x="6385811" y="2344758"/>
            <a:ext cx="5216576" cy="33382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594" indent="-228594" algn="l" defTabSz="914377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000000"/>
                </a:solidFill>
              </a:rPr>
              <a:t>Automated dispensing/disinfecting/washing</a:t>
            </a:r>
          </a:p>
          <a:p>
            <a:pPr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Mobile disinfecting stations</a:t>
            </a:r>
          </a:p>
          <a:p>
            <a:pPr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000000"/>
                </a:solidFill>
                <a:latin typeface="Constantia"/>
              </a:rPr>
              <a:t>Facility design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  <a:p>
            <a:pPr marL="0" marR="0" lvl="0" indent="0" algn="l" defTabSz="914377" rtl="0" eaLnBrk="1" fontAlgn="auto" latinLnBrk="0" hangingPunct="1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  <a:p>
            <a:pPr marL="0" marR="0" lvl="0" indent="0" algn="l" defTabSz="914377" rtl="0" eaLnBrk="1" fontAlgn="auto" latinLnBrk="0" hangingPunct="1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	</a:t>
            </a:r>
          </a:p>
        </p:txBody>
      </p:sp>
      <p:sp>
        <p:nvSpPr>
          <p:cNvPr id="3" name="Content Placeholder 51">
            <a:extLst>
              <a:ext uri="{FF2B5EF4-FFF2-40B4-BE49-F238E27FC236}">
                <a16:creationId xmlns:a16="http://schemas.microsoft.com/office/drawing/2014/main" id="{6BD23458-5480-92BF-46B6-F72360EA1962}"/>
              </a:ext>
            </a:extLst>
          </p:cNvPr>
          <p:cNvSpPr txBox="1">
            <a:spLocks/>
          </p:cNvSpPr>
          <p:nvPr/>
        </p:nvSpPr>
        <p:spPr>
          <a:xfrm>
            <a:off x="290670" y="2344758"/>
            <a:ext cx="5345336" cy="36351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594" indent="-228594" algn="l" defTabSz="914377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000000"/>
                </a:solidFill>
                <a:latin typeface="Constantia"/>
              </a:rPr>
              <a:t>Local exhaust ventilation </a:t>
            </a:r>
          </a:p>
          <a:p>
            <a:pPr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General room</a:t>
            </a:r>
            <a:r>
              <a:rPr lang="en-US" sz="2400" b="1" dirty="0">
                <a:solidFill>
                  <a:srgbClr val="000000"/>
                </a:solidFill>
                <a:latin typeface="Constantia"/>
              </a:rPr>
              <a:t> ventilation</a:t>
            </a:r>
          </a:p>
          <a:p>
            <a:pPr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Transfer Procedures – automated equipment </a:t>
            </a:r>
          </a:p>
          <a:p>
            <a:pPr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000000"/>
                </a:solidFill>
                <a:latin typeface="Constantia"/>
              </a:rPr>
              <a:t>Safety nozzles</a:t>
            </a:r>
          </a:p>
          <a:p>
            <a:pPr lvl="1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highlight>
                <a:srgbClr val="C0C0C0"/>
              </a:highlight>
              <a:uLnTx/>
              <a:uFillTx/>
              <a:latin typeface="Constantia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3D3278-5101-0A21-E635-4CF9C945C8C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1983" y="3994484"/>
            <a:ext cx="2447292" cy="2447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02130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48">
            <a:extLst>
              <a:ext uri="{FF2B5EF4-FFF2-40B4-BE49-F238E27FC236}">
                <a16:creationId xmlns:a16="http://schemas.microsoft.com/office/drawing/2014/main" id="{C19F34E3-3380-0E40-A916-2904ED112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670" y="184445"/>
            <a:ext cx="11790309" cy="776141"/>
          </a:xfrm>
        </p:spPr>
        <p:txBody>
          <a:bodyPr/>
          <a:lstStyle/>
          <a:p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9E0000"/>
                </a:solidFill>
                <a:effectLst/>
                <a:uLnTx/>
                <a:uFillTx/>
                <a:latin typeface="Franklin Gothic Demi" panose="020B0603020102020204" pitchFamily="34" charset="0"/>
                <a:ea typeface="+mj-ea"/>
                <a:cs typeface="+mj-cs"/>
              </a:rPr>
              <a:t>Disinfectants/Sterilant</a:t>
            </a:r>
            <a:endParaRPr lang="en-US" dirty="0"/>
          </a:p>
        </p:txBody>
      </p:sp>
      <p:sp>
        <p:nvSpPr>
          <p:cNvPr id="52" name="Content Placeholder 51">
            <a:extLst>
              <a:ext uri="{FF2B5EF4-FFF2-40B4-BE49-F238E27FC236}">
                <a16:creationId xmlns:a16="http://schemas.microsoft.com/office/drawing/2014/main" id="{050272A7-4D39-9C48-B531-D840481AD9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670" y="878066"/>
            <a:ext cx="10875517" cy="1355468"/>
          </a:xfrm>
        </p:spPr>
        <p:txBody>
          <a:bodyPr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3200" b="1" dirty="0"/>
              <a:t>Glutaraldehyde/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Peracetic Acid (PAA), etc… all</a:t>
            </a:r>
          </a:p>
          <a:p>
            <a:pPr marL="0" marR="0" lvl="0" indent="0" algn="l" defTabSz="914377" rtl="0" eaLnBrk="1" fontAlgn="auto" latinLnBrk="0" hangingPunct="1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Work Practices</a:t>
            </a:r>
          </a:p>
          <a:p>
            <a:pPr marL="0" marR="0" lvl="0" indent="0" algn="l" defTabSz="914377" rtl="0" eaLnBrk="1" fontAlgn="auto" latinLnBrk="0" hangingPunct="1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39D9DB98-F88F-40F8-9337-421406466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57607" y="6271967"/>
            <a:ext cx="2590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B4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www.iup.edu/pa-oshaconsultation</a:t>
            </a:r>
          </a:p>
        </p:txBody>
      </p:sp>
      <p:sp>
        <p:nvSpPr>
          <p:cNvPr id="3" name="Content Placeholder 51">
            <a:extLst>
              <a:ext uri="{FF2B5EF4-FFF2-40B4-BE49-F238E27FC236}">
                <a16:creationId xmlns:a16="http://schemas.microsoft.com/office/drawing/2014/main" id="{6BD23458-5480-92BF-46B6-F72360EA1962}"/>
              </a:ext>
            </a:extLst>
          </p:cNvPr>
          <p:cNvSpPr txBox="1">
            <a:spLocks/>
          </p:cNvSpPr>
          <p:nvPr/>
        </p:nvSpPr>
        <p:spPr>
          <a:xfrm>
            <a:off x="290670" y="2344758"/>
            <a:ext cx="11401658" cy="24970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594" indent="-228594" algn="l" defTabSz="914377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594" marR="0" lvl="0" indent="-228594" algn="l" defTabSz="914377" rtl="0" eaLnBrk="1" fontAlgn="auto" latinLnBrk="0" hangingPunct="1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Transportation</a:t>
            </a:r>
            <a:r>
              <a:rPr lang="en-US" b="1" dirty="0">
                <a:solidFill>
                  <a:srgbClr val="000000"/>
                </a:solidFill>
                <a:latin typeface="Constantia"/>
              </a:rPr>
              <a:t> and Storage</a:t>
            </a:r>
            <a:r>
              <a:rPr lang="en-US" sz="2400" b="1" dirty="0">
                <a:solidFill>
                  <a:srgbClr val="000000"/>
                </a:solidFill>
                <a:latin typeface="Constantia"/>
              </a:rPr>
              <a:t>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  <a:p>
            <a:pPr lvl="1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Closed containers/tight lids</a:t>
            </a:r>
          </a:p>
          <a:p>
            <a:pPr marL="685783" marR="0" lvl="1" indent="-228594" algn="l" defTabSz="914377" rtl="0" eaLnBrk="1" fontAlgn="auto" latinLnBrk="0" hangingPunct="1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1" dirty="0">
                <a:solidFill>
                  <a:srgbClr val="000000"/>
                </a:solidFill>
                <a:latin typeface="Constantia"/>
              </a:rPr>
              <a:t>Central location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pic>
        <p:nvPicPr>
          <p:cNvPr id="5124" name="Picture 4" descr="Veterinary - Duplex Cleaning Machines Ltd">
            <a:extLst>
              <a:ext uri="{FF2B5EF4-FFF2-40B4-BE49-F238E27FC236}">
                <a16:creationId xmlns:a16="http://schemas.microsoft.com/office/drawing/2014/main" id="{CB59E066-C452-D1E8-3644-C2ECED55D8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96731" y="2233534"/>
            <a:ext cx="4243721" cy="3584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103456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48">
            <a:extLst>
              <a:ext uri="{FF2B5EF4-FFF2-40B4-BE49-F238E27FC236}">
                <a16:creationId xmlns:a16="http://schemas.microsoft.com/office/drawing/2014/main" id="{C19F34E3-3380-0E40-A916-2904ED112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670" y="184445"/>
            <a:ext cx="11790309" cy="776141"/>
          </a:xfrm>
        </p:spPr>
        <p:txBody>
          <a:bodyPr/>
          <a:lstStyle/>
          <a:p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9E0000"/>
                </a:solidFill>
                <a:effectLst/>
                <a:uLnTx/>
                <a:uFillTx/>
                <a:latin typeface="Franklin Gothic Demi" panose="020B0603020102020204" pitchFamily="34" charset="0"/>
                <a:ea typeface="+mj-ea"/>
                <a:cs typeface="+mj-cs"/>
              </a:rPr>
              <a:t>Disinfectants/Sterilant</a:t>
            </a:r>
            <a:endParaRPr lang="en-US" dirty="0"/>
          </a:p>
        </p:txBody>
      </p:sp>
      <p:sp>
        <p:nvSpPr>
          <p:cNvPr id="52" name="Content Placeholder 51">
            <a:extLst>
              <a:ext uri="{FF2B5EF4-FFF2-40B4-BE49-F238E27FC236}">
                <a16:creationId xmlns:a16="http://schemas.microsoft.com/office/drawing/2014/main" id="{050272A7-4D39-9C48-B531-D840481AD9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670" y="816847"/>
            <a:ext cx="10875517" cy="1370460"/>
          </a:xfrm>
        </p:spPr>
        <p:txBody>
          <a:bodyPr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3200" b="1" dirty="0"/>
              <a:t>Glutaraldehyde/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Peracetic Acid (PAA), etc… all</a:t>
            </a:r>
          </a:p>
          <a:p>
            <a:pPr marL="0" marR="0" lvl="0" indent="0" algn="l" defTabSz="914377" rtl="0" eaLnBrk="1" fontAlgn="auto" latinLnBrk="0" hangingPunct="1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Work Practices  -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Handling procedures</a:t>
            </a:r>
          </a:p>
          <a:p>
            <a:pPr marL="0" marR="0" lvl="0" indent="0" algn="l" defTabSz="914377" rtl="0" eaLnBrk="1" fontAlgn="auto" latinLnBrk="0" hangingPunct="1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  <a:p>
            <a:pPr marL="0" marR="0" lvl="0" indent="0" algn="l" defTabSz="914377" rtl="0" eaLnBrk="1" fontAlgn="auto" latinLnBrk="0" hangingPunct="1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39D9DB98-F88F-40F8-9337-421406466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57607" y="6271967"/>
            <a:ext cx="2590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B4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www.iup.edu/pa-oshaconsultation</a:t>
            </a:r>
          </a:p>
        </p:txBody>
      </p:sp>
      <p:sp>
        <p:nvSpPr>
          <p:cNvPr id="2" name="Content Placeholder 51">
            <a:extLst>
              <a:ext uri="{FF2B5EF4-FFF2-40B4-BE49-F238E27FC236}">
                <a16:creationId xmlns:a16="http://schemas.microsoft.com/office/drawing/2014/main" id="{A2E19D4B-6B63-68D3-7EA4-4AE8CDF82CC3}"/>
              </a:ext>
            </a:extLst>
          </p:cNvPr>
          <p:cNvSpPr txBox="1">
            <a:spLocks/>
          </p:cNvSpPr>
          <p:nvPr/>
        </p:nvSpPr>
        <p:spPr>
          <a:xfrm>
            <a:off x="290670" y="2174449"/>
            <a:ext cx="4805986" cy="42056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594" indent="-228594" algn="l" defTabSz="914377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594" marR="0" lvl="0" indent="-228594" algn="l" defTabSz="914377" rtl="0" eaLnBrk="1" fontAlgn="auto" latinLnBrk="0" hangingPunct="1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Minimize splashing using basins/reservoirs</a:t>
            </a:r>
          </a:p>
          <a:p>
            <a:pPr marL="228594" marR="0" lvl="0" indent="-228594" algn="l" defTabSz="914377" rtl="0" eaLnBrk="1" fontAlgn="auto" latinLnBrk="0" hangingPunct="1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Use safety nozzles</a:t>
            </a:r>
          </a:p>
          <a:p>
            <a:pPr marL="228594" marR="0" lvl="0" indent="-228594" algn="l" defTabSz="914377" rtl="0" eaLnBrk="1" fontAlgn="auto" latinLnBrk="0" hangingPunct="1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Cover soaking basins</a:t>
            </a:r>
          </a:p>
          <a:p>
            <a:pPr marL="228594" marR="0" lvl="0" indent="-228594" algn="l" defTabSz="914377" rtl="0" eaLnBrk="1" fontAlgn="auto" latinLnBrk="0" hangingPunct="1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b="1" dirty="0">
                <a:solidFill>
                  <a:srgbClr val="000000"/>
                </a:solidFill>
                <a:latin typeface="Constantia"/>
              </a:rPr>
              <a:t>Use of proper sized devices </a:t>
            </a:r>
          </a:p>
          <a:p>
            <a:pPr marL="228594" marR="0" lvl="0" indent="-228594" algn="l" defTabSz="914377" rtl="0" eaLnBrk="1" fontAlgn="auto" latinLnBrk="0" hangingPunct="1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Close doors</a:t>
            </a:r>
          </a:p>
          <a:p>
            <a:pPr marL="0" marR="0" lvl="0" indent="0" algn="l" defTabSz="914377" rtl="0" eaLnBrk="1" fontAlgn="auto" latinLnBrk="0" hangingPunct="1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  <a:p>
            <a:pPr marL="0" marR="0" lvl="0" indent="0" algn="l" defTabSz="914377" rtl="0" eaLnBrk="1" fontAlgn="auto" latinLnBrk="0" hangingPunct="1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	</a:t>
            </a:r>
          </a:p>
        </p:txBody>
      </p:sp>
      <p:sp>
        <p:nvSpPr>
          <p:cNvPr id="5" name="Content Placeholder 51">
            <a:extLst>
              <a:ext uri="{FF2B5EF4-FFF2-40B4-BE49-F238E27FC236}">
                <a16:creationId xmlns:a16="http://schemas.microsoft.com/office/drawing/2014/main" id="{6335E749-CDC8-332F-2174-89C578646FF4}"/>
              </a:ext>
            </a:extLst>
          </p:cNvPr>
          <p:cNvSpPr txBox="1">
            <a:spLocks/>
          </p:cNvSpPr>
          <p:nvPr/>
        </p:nvSpPr>
        <p:spPr>
          <a:xfrm>
            <a:off x="5434794" y="2187307"/>
            <a:ext cx="6107631" cy="42056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594" indent="-228594" algn="l" defTabSz="914377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000000"/>
                </a:solidFill>
              </a:rPr>
              <a:t>Use low pressure/flow when rinsing instruments</a:t>
            </a:r>
          </a:p>
          <a:p>
            <a:pPr marL="228594" marR="0" lvl="0" indent="-228594" algn="l" defTabSz="914377" rtl="0" eaLnBrk="1" fontAlgn="auto" latinLnBrk="0" hangingPunct="1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Ensure ventilation/drying agents properly used when available</a:t>
            </a:r>
          </a:p>
          <a:p>
            <a:pPr marL="228594" marR="0" lvl="0" indent="-228594" algn="l" defTabSz="914377" rtl="0" eaLnBrk="1" fontAlgn="auto" latinLnBrk="0" hangingPunct="1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Do not use or store food, drink, smoke or apply cosmetics</a:t>
            </a:r>
          </a:p>
          <a:p>
            <a:pPr marL="228594" marR="0" lvl="0" indent="-228594" algn="l" defTabSz="914377" rtl="0" eaLnBrk="1" fontAlgn="auto" latinLnBrk="0" hangingPunct="1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b="1" dirty="0">
                <a:solidFill>
                  <a:srgbClr val="000000"/>
                </a:solidFill>
                <a:latin typeface="Constantia"/>
              </a:rPr>
              <a:t>Immediate clean up of spills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  <a:p>
            <a:pPr marL="0" marR="0" lvl="0" indent="0" algn="l" defTabSz="914377" rtl="0" eaLnBrk="1" fontAlgn="auto" latinLnBrk="0" hangingPunct="1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37916313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48">
            <a:extLst>
              <a:ext uri="{FF2B5EF4-FFF2-40B4-BE49-F238E27FC236}">
                <a16:creationId xmlns:a16="http://schemas.microsoft.com/office/drawing/2014/main" id="{C19F34E3-3380-0E40-A916-2904ED112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670" y="184445"/>
            <a:ext cx="11790309" cy="776141"/>
          </a:xfrm>
        </p:spPr>
        <p:txBody>
          <a:bodyPr/>
          <a:lstStyle/>
          <a:p>
            <a:r>
              <a:rPr lang="en-US" dirty="0">
                <a:solidFill>
                  <a:srgbClr val="9E0000"/>
                </a:solidFill>
              </a:rPr>
              <a:t>Respirators</a:t>
            </a:r>
            <a:endParaRPr lang="en-US" dirty="0"/>
          </a:p>
        </p:txBody>
      </p:sp>
      <p:sp>
        <p:nvSpPr>
          <p:cNvPr id="52" name="Content Placeholder 51">
            <a:extLst>
              <a:ext uri="{FF2B5EF4-FFF2-40B4-BE49-F238E27FC236}">
                <a16:creationId xmlns:a16="http://schemas.microsoft.com/office/drawing/2014/main" id="{050272A7-4D39-9C48-B531-D840481AD9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670" y="1377473"/>
            <a:ext cx="4461212" cy="3461352"/>
          </a:xfrm>
        </p:spPr>
        <p:txBody>
          <a:bodyPr>
            <a:noAutofit/>
          </a:bodyPr>
          <a:lstStyle/>
          <a:p>
            <a:pPr marL="0" marR="0" lvl="0" indent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3200" b="1" dirty="0"/>
              <a:t>When required</a:t>
            </a:r>
          </a:p>
          <a:p>
            <a:pPr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b="1" dirty="0"/>
              <a:t>Program</a:t>
            </a:r>
          </a:p>
          <a:p>
            <a:pPr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b="1" dirty="0"/>
              <a:t>Medical approval</a:t>
            </a:r>
          </a:p>
          <a:p>
            <a:pPr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b="1" dirty="0"/>
              <a:t>Fit testing </a:t>
            </a:r>
          </a:p>
          <a:p>
            <a:pPr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b="1" dirty="0"/>
              <a:t>Training</a:t>
            </a: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39D9DB98-F88F-40F8-9337-421406466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57607" y="6271967"/>
            <a:ext cx="2590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B4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www.iup.edu/pa-oshaconsultation</a:t>
            </a:r>
          </a:p>
        </p:txBody>
      </p:sp>
      <p:sp>
        <p:nvSpPr>
          <p:cNvPr id="2" name="Content Placeholder 51">
            <a:extLst>
              <a:ext uri="{FF2B5EF4-FFF2-40B4-BE49-F238E27FC236}">
                <a16:creationId xmlns:a16="http://schemas.microsoft.com/office/drawing/2014/main" id="{DBDAEB89-7A94-DBC8-1219-F008FEF76284}"/>
              </a:ext>
            </a:extLst>
          </p:cNvPr>
          <p:cNvSpPr txBox="1">
            <a:spLocks/>
          </p:cNvSpPr>
          <p:nvPr/>
        </p:nvSpPr>
        <p:spPr>
          <a:xfrm>
            <a:off x="5883482" y="1377473"/>
            <a:ext cx="4461212" cy="47116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594" indent="-228594" algn="l" defTabSz="914377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3200" b="1" dirty="0"/>
              <a:t>Voluntary</a:t>
            </a:r>
          </a:p>
          <a:p>
            <a:pPr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b="1" dirty="0"/>
              <a:t>Appendix D Dust mask </a:t>
            </a:r>
          </a:p>
          <a:p>
            <a:pPr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b="1" dirty="0"/>
              <a:t>Other – minimal program</a:t>
            </a:r>
          </a:p>
          <a:p>
            <a:pPr lvl="1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b="1" dirty="0"/>
              <a:t>Medical approval</a:t>
            </a:r>
          </a:p>
          <a:p>
            <a:pPr lvl="1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b="1" dirty="0"/>
              <a:t>Cleaning</a:t>
            </a:r>
          </a:p>
          <a:p>
            <a:pPr lvl="1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b="1" dirty="0"/>
              <a:t>Storage</a:t>
            </a:r>
          </a:p>
          <a:p>
            <a:pPr lvl="1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b="1" dirty="0"/>
              <a:t>Maintained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AB40F80-9DA5-AAC2-FE4B-672BDEB3894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9616" y="4088361"/>
            <a:ext cx="3144754" cy="245983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622D8A3-88ED-EABB-2863-11BF4CAB2B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57607" y="2660087"/>
            <a:ext cx="219075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6964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48">
            <a:extLst>
              <a:ext uri="{FF2B5EF4-FFF2-40B4-BE49-F238E27FC236}">
                <a16:creationId xmlns:a16="http://schemas.microsoft.com/office/drawing/2014/main" id="{C19F34E3-3380-0E40-A916-2904ED112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726" y="309809"/>
            <a:ext cx="11790309" cy="992152"/>
          </a:xfrm>
        </p:spPr>
        <p:txBody>
          <a:bodyPr/>
          <a:lstStyle/>
          <a:p>
            <a:r>
              <a:rPr lang="en-US" altLang="en-US" dirty="0">
                <a:solidFill>
                  <a:srgbClr val="9E0000"/>
                </a:solidFill>
              </a:rPr>
              <a:t>Animal Handling, Restraint and Bite Prevention</a:t>
            </a:r>
            <a:endParaRPr lang="en-US" dirty="0"/>
          </a:p>
        </p:txBody>
      </p:sp>
      <p:sp>
        <p:nvSpPr>
          <p:cNvPr id="52" name="Content Placeholder 51">
            <a:extLst>
              <a:ext uri="{FF2B5EF4-FFF2-40B4-BE49-F238E27FC236}">
                <a16:creationId xmlns:a16="http://schemas.microsoft.com/office/drawing/2014/main" id="{050272A7-4D39-9C48-B531-D840481AD9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863" y="1301962"/>
            <a:ext cx="10515600" cy="4970006"/>
          </a:xfrm>
        </p:spPr>
        <p:txBody>
          <a:bodyPr>
            <a:normAutofit fontScale="85000" lnSpcReduction="20000"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US" sz="3800" b="1" dirty="0"/>
              <a:t>Addressing aggressive behavior</a:t>
            </a:r>
            <a:endParaRPr lang="en-US" sz="3800" b="1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3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Training on animal restraint and bite prevention:</a:t>
            </a:r>
          </a:p>
          <a:p>
            <a:pPr marL="800089" lvl="1" indent="-34290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1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Animal behavior</a:t>
            </a:r>
          </a:p>
          <a:p>
            <a:pPr marL="800089" lvl="1" indent="-34290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1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Hazard identification </a:t>
            </a:r>
          </a:p>
          <a:p>
            <a:pPr marL="800089" lvl="1" indent="-34290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1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Restraint device use and locations </a:t>
            </a:r>
          </a:p>
          <a:p>
            <a:pPr marL="800089" lvl="1" indent="-34290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1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Chemical restraint</a:t>
            </a:r>
          </a:p>
          <a:p>
            <a:pPr marL="800089" lvl="1" indent="-34290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1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Loss/accident history</a:t>
            </a:r>
          </a:p>
          <a:p>
            <a:pPr marL="800089" lvl="1" indent="-34290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1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First aid procedures</a:t>
            </a:r>
          </a:p>
          <a:p>
            <a:pPr marL="800089" lvl="1" indent="-34290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1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Recordkeeping</a:t>
            </a:r>
          </a:p>
          <a:p>
            <a:pPr marL="0" indent="0">
              <a:buNone/>
            </a:pPr>
            <a:endParaRPr lang="en-US" sz="3200" b="1" dirty="0"/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39D9DB98-F88F-40F8-9337-421406466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57607" y="6271967"/>
            <a:ext cx="2590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B4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www.iup.edu/pa-oshaconsultation</a:t>
            </a:r>
          </a:p>
        </p:txBody>
      </p:sp>
      <p:pic>
        <p:nvPicPr>
          <p:cNvPr id="8196" name="Picture 4" descr="Image result for aggressive dog restraints and bite prevention">
            <a:extLst>
              <a:ext uri="{FF2B5EF4-FFF2-40B4-BE49-F238E27FC236}">
                <a16:creationId xmlns:a16="http://schemas.microsoft.com/office/drawing/2014/main" id="{D7F2958D-9DBD-7331-97A2-E0D30E54E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35210" y="2045369"/>
            <a:ext cx="3084927" cy="2047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Image result for aggressive dog restraints">
            <a:extLst>
              <a:ext uri="{FF2B5EF4-FFF2-40B4-BE49-F238E27FC236}">
                <a16:creationId xmlns:a16="http://schemas.microsoft.com/office/drawing/2014/main" id="{08D972D7-9F99-E7B2-B727-BAF77704CF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85628" y="4265015"/>
            <a:ext cx="2939305" cy="2064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231262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48">
            <a:extLst>
              <a:ext uri="{FF2B5EF4-FFF2-40B4-BE49-F238E27FC236}">
                <a16:creationId xmlns:a16="http://schemas.microsoft.com/office/drawing/2014/main" id="{C19F34E3-3380-0E40-A916-2904ED112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670" y="184445"/>
            <a:ext cx="11790309" cy="776141"/>
          </a:xfrm>
        </p:spPr>
        <p:txBody>
          <a:bodyPr/>
          <a:lstStyle/>
          <a:p>
            <a:r>
              <a:rPr lang="en-US" dirty="0">
                <a:solidFill>
                  <a:srgbClr val="9E0000"/>
                </a:solidFill>
              </a:rPr>
              <a:t>Radiation – X-rays</a:t>
            </a:r>
            <a:endParaRPr lang="en-US" dirty="0"/>
          </a:p>
        </p:txBody>
      </p:sp>
      <p:sp>
        <p:nvSpPr>
          <p:cNvPr id="52" name="Content Placeholder 51">
            <a:extLst>
              <a:ext uri="{FF2B5EF4-FFF2-40B4-BE49-F238E27FC236}">
                <a16:creationId xmlns:a16="http://schemas.microsoft.com/office/drawing/2014/main" id="{050272A7-4D39-9C48-B531-D840481AD9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670" y="878066"/>
            <a:ext cx="10082523" cy="776141"/>
          </a:xfrm>
        </p:spPr>
        <p:txBody>
          <a:bodyPr>
            <a:noAutofit/>
          </a:bodyPr>
          <a:lstStyle/>
          <a:p>
            <a:pPr marL="0" marR="0" lvl="0" indent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3200" b="1" dirty="0"/>
              <a:t>Implementation of caution signs and warnings</a:t>
            </a: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39D9DB98-F88F-40F8-9337-421406466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57607" y="6271967"/>
            <a:ext cx="2590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B4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www.iup.edu/pa-oshaconsultation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58116BE-24FD-616F-ED7A-44DF3A1C82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28145" y="1637820"/>
            <a:ext cx="4846820" cy="48468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3119144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48">
            <a:extLst>
              <a:ext uri="{FF2B5EF4-FFF2-40B4-BE49-F238E27FC236}">
                <a16:creationId xmlns:a16="http://schemas.microsoft.com/office/drawing/2014/main" id="{C19F34E3-3380-0E40-A916-2904ED112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670" y="184445"/>
            <a:ext cx="11790309" cy="776141"/>
          </a:xfrm>
        </p:spPr>
        <p:txBody>
          <a:bodyPr/>
          <a:lstStyle/>
          <a:p>
            <a:r>
              <a:rPr lang="en-US" dirty="0">
                <a:solidFill>
                  <a:srgbClr val="9E0000"/>
                </a:solidFill>
              </a:rPr>
              <a:t>Radiation – X-rays</a:t>
            </a:r>
            <a:endParaRPr lang="en-US" dirty="0"/>
          </a:p>
        </p:txBody>
      </p:sp>
      <p:sp>
        <p:nvSpPr>
          <p:cNvPr id="52" name="Content Placeholder 51">
            <a:extLst>
              <a:ext uri="{FF2B5EF4-FFF2-40B4-BE49-F238E27FC236}">
                <a16:creationId xmlns:a16="http://schemas.microsoft.com/office/drawing/2014/main" id="{050272A7-4D39-9C48-B531-D840481AD9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670" y="1085023"/>
            <a:ext cx="11557737" cy="3891711"/>
          </a:xfrm>
        </p:spPr>
        <p:txBody>
          <a:bodyPr>
            <a:noAutofit/>
          </a:bodyPr>
          <a:lstStyle/>
          <a:p>
            <a:pPr marL="0" marR="0" lvl="0" indent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3200" b="1" dirty="0"/>
              <a:t>Exposure Monitoring</a:t>
            </a:r>
          </a:p>
          <a:p>
            <a:pPr marL="0" marR="0" lvl="0" indent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3200" b="1" dirty="0"/>
              <a:t>Appropriate PPE</a:t>
            </a:r>
          </a:p>
          <a:p>
            <a:pPr marL="0" marR="0" lvl="0" indent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3200" b="1" dirty="0"/>
              <a:t>Written safety and operation instructions</a:t>
            </a:r>
          </a:p>
          <a:p>
            <a:pPr marL="0" marR="0" lvl="0" indent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3200" b="1" dirty="0"/>
              <a:t>Temperature control</a:t>
            </a:r>
          </a:p>
          <a:p>
            <a:pPr marL="0" marR="0" lvl="0" indent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3200" b="1" dirty="0"/>
              <a:t>Inspection and testing of equipment</a:t>
            </a: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39D9DB98-F88F-40F8-9337-421406466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57607" y="6271967"/>
            <a:ext cx="2590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B4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www.iup.edu/pa-oshaconsultation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239A96B-5FF5-67C2-5166-201C87DDF16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8820" y="3123307"/>
            <a:ext cx="3158002" cy="210330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CECC887-EC23-F963-51CA-3C8DE9DD599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3105" y="4405646"/>
            <a:ext cx="3420152" cy="2267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98143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48">
            <a:extLst>
              <a:ext uri="{FF2B5EF4-FFF2-40B4-BE49-F238E27FC236}">
                <a16:creationId xmlns:a16="http://schemas.microsoft.com/office/drawing/2014/main" id="{C19F34E3-3380-0E40-A916-2904ED112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670" y="184445"/>
            <a:ext cx="11790309" cy="776141"/>
          </a:xfrm>
        </p:spPr>
        <p:txBody>
          <a:bodyPr/>
          <a:lstStyle/>
          <a:p>
            <a:r>
              <a:rPr lang="en-US" dirty="0">
                <a:solidFill>
                  <a:srgbClr val="9E0000"/>
                </a:solidFill>
              </a:rPr>
              <a:t>Lasers</a:t>
            </a:r>
            <a:endParaRPr lang="en-US" dirty="0"/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39D9DB98-F88F-40F8-9337-421406466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57607" y="6271967"/>
            <a:ext cx="2590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B4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www.iup.edu/pa-oshaconsultation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7938784A-1B26-1396-B034-1A15F98BFA8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0591725"/>
              </p:ext>
            </p:extLst>
          </p:nvPr>
        </p:nvGraphicFramePr>
        <p:xfrm>
          <a:off x="804672" y="1316736"/>
          <a:ext cx="9912096" cy="4254501"/>
        </p:xfrm>
        <a:graphic>
          <a:graphicData uri="http://schemas.openxmlformats.org/drawingml/2006/table">
            <a:tbl>
              <a:tblPr firstRow="1" firstCol="1" bandRow="1"/>
              <a:tblGrid>
                <a:gridCol w="923544">
                  <a:extLst>
                    <a:ext uri="{9D8B030D-6E8A-4147-A177-3AD203B41FA5}">
                      <a16:colId xmlns:a16="http://schemas.microsoft.com/office/drawing/2014/main" val="341428079"/>
                    </a:ext>
                  </a:extLst>
                </a:gridCol>
                <a:gridCol w="877824">
                  <a:extLst>
                    <a:ext uri="{9D8B030D-6E8A-4147-A177-3AD203B41FA5}">
                      <a16:colId xmlns:a16="http://schemas.microsoft.com/office/drawing/2014/main" val="1840769813"/>
                    </a:ext>
                  </a:extLst>
                </a:gridCol>
                <a:gridCol w="4489704">
                  <a:extLst>
                    <a:ext uri="{9D8B030D-6E8A-4147-A177-3AD203B41FA5}">
                      <a16:colId xmlns:a16="http://schemas.microsoft.com/office/drawing/2014/main" val="1289072181"/>
                    </a:ext>
                  </a:extLst>
                </a:gridCol>
                <a:gridCol w="3621024">
                  <a:extLst>
                    <a:ext uri="{9D8B030D-6E8A-4147-A177-3AD203B41FA5}">
                      <a16:colId xmlns:a16="http://schemas.microsoft.com/office/drawing/2014/main" val="372248056"/>
                    </a:ext>
                  </a:extLst>
                </a:gridCol>
              </a:tblGrid>
              <a:tr h="61772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Class FDA</a:t>
                      </a:r>
                      <a:endParaRPr lang="en-US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Class IEC</a:t>
                      </a:r>
                      <a:endParaRPr lang="en-US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Laser Product Hazard</a:t>
                      </a:r>
                      <a:endParaRPr lang="en-US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Product Example</a:t>
                      </a:r>
                      <a:endParaRPr lang="en-US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6599617"/>
                  </a:ext>
                </a:extLst>
              </a:tr>
              <a:tr h="216205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IV</a:t>
                      </a:r>
                      <a:endParaRPr lang="en-US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Immediate skin hazard and eye hazard from exposure to either the direct or reflected beam; may also present a fire hazard.</a:t>
                      </a:r>
                      <a:endParaRPr lang="en-US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28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laser light show projectors</a:t>
                      </a:r>
                      <a:endParaRPr lang="en-US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28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industrial lasers</a:t>
                      </a:r>
                      <a:endParaRPr lang="en-US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28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research lasers</a:t>
                      </a:r>
                      <a:endParaRPr lang="en-US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2800" kern="0" dirty="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medical device lasers for eye surgery or skin treatments</a:t>
                      </a:r>
                      <a:endParaRPr lang="en-US" sz="2400" kern="100" dirty="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7972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986910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48">
            <a:extLst>
              <a:ext uri="{FF2B5EF4-FFF2-40B4-BE49-F238E27FC236}">
                <a16:creationId xmlns:a16="http://schemas.microsoft.com/office/drawing/2014/main" id="{C19F34E3-3380-0E40-A916-2904ED112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670" y="184445"/>
            <a:ext cx="11790309" cy="776141"/>
          </a:xfrm>
        </p:spPr>
        <p:txBody>
          <a:bodyPr/>
          <a:lstStyle/>
          <a:p>
            <a:r>
              <a:rPr lang="en-US" dirty="0">
                <a:solidFill>
                  <a:srgbClr val="9E0000"/>
                </a:solidFill>
              </a:rPr>
              <a:t>Lasers</a:t>
            </a:r>
            <a:endParaRPr lang="en-US" dirty="0"/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39D9DB98-F88F-40F8-9337-421406466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57607" y="6271967"/>
            <a:ext cx="2590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B4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www.iup.edu/pa-oshaconsultation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DC4D28-F280-86CF-58BF-9A14CB2F0A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736" y="1075817"/>
            <a:ext cx="8938180" cy="45219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200" dirty="0"/>
              <a:t>Posting with Appropriate Laser Warning Signs</a:t>
            </a:r>
          </a:p>
        </p:txBody>
      </p:sp>
      <p:pic>
        <p:nvPicPr>
          <p:cNvPr id="5" name="Picture 4" descr="This figure shows a danger sign on a white background.">
            <a:extLst>
              <a:ext uri="{FF2B5EF4-FFF2-40B4-BE49-F238E27FC236}">
                <a16:creationId xmlns:a16="http://schemas.microsoft.com/office/drawing/2014/main" id="{5D0C6BF1-1F08-8CD7-44B1-394B7354F8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94613" y="1857375"/>
            <a:ext cx="3638550" cy="3143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This figure shows a caution sign with a yellow background.">
            <a:extLst>
              <a:ext uri="{FF2B5EF4-FFF2-40B4-BE49-F238E27FC236}">
                <a16:creationId xmlns:a16="http://schemas.microsoft.com/office/drawing/2014/main" id="{2611BD3E-8E88-99D7-A8F8-25D2B1D449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80472" y="1857375"/>
            <a:ext cx="3638550" cy="3143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This figure shows a laser repair notice sign.">
            <a:extLst>
              <a:ext uri="{FF2B5EF4-FFF2-40B4-BE49-F238E27FC236}">
                <a16:creationId xmlns:a16="http://schemas.microsoft.com/office/drawing/2014/main" id="{88CF54E7-EBD5-58F3-643C-D4D7322C6A4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3593" y="1857375"/>
            <a:ext cx="3638550" cy="31432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803056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48">
            <a:extLst>
              <a:ext uri="{FF2B5EF4-FFF2-40B4-BE49-F238E27FC236}">
                <a16:creationId xmlns:a16="http://schemas.microsoft.com/office/drawing/2014/main" id="{C19F34E3-3380-0E40-A916-2904ED112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670" y="184445"/>
            <a:ext cx="11790309" cy="776141"/>
          </a:xfrm>
        </p:spPr>
        <p:txBody>
          <a:bodyPr/>
          <a:lstStyle/>
          <a:p>
            <a:r>
              <a:rPr lang="en-US" dirty="0">
                <a:solidFill>
                  <a:srgbClr val="9E0000"/>
                </a:solidFill>
              </a:rPr>
              <a:t>Lasers</a:t>
            </a:r>
            <a:endParaRPr lang="en-US" dirty="0"/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39D9DB98-F88F-40F8-9337-421406466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57607" y="6271967"/>
            <a:ext cx="2590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B4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www.iup.edu/pa-oshaconsultation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6742C9-8FF6-35BB-6ED4-6D074F772F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253" y="960587"/>
            <a:ext cx="10515600" cy="5072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/>
              <a:t>General Requirements for Class IV Lasers</a:t>
            </a:r>
          </a:p>
        </p:txBody>
      </p:sp>
      <p:sp>
        <p:nvSpPr>
          <p:cNvPr id="5" name="Content Placeholder 51">
            <a:extLst>
              <a:ext uri="{FF2B5EF4-FFF2-40B4-BE49-F238E27FC236}">
                <a16:creationId xmlns:a16="http://schemas.microsoft.com/office/drawing/2014/main" id="{A49064F8-AC68-8DEB-33B9-82A19474E561}"/>
              </a:ext>
            </a:extLst>
          </p:cNvPr>
          <p:cNvSpPr txBox="1">
            <a:spLocks/>
          </p:cNvSpPr>
          <p:nvPr/>
        </p:nvSpPr>
        <p:spPr>
          <a:xfrm>
            <a:off x="487016" y="1709179"/>
            <a:ext cx="11397615" cy="41309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594" indent="-228594" algn="l" defTabSz="914377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endParaRPr lang="en-US" sz="3200" b="1" dirty="0"/>
          </a:p>
        </p:txBody>
      </p:sp>
      <p:sp>
        <p:nvSpPr>
          <p:cNvPr id="6" name="Content Placeholder 51">
            <a:extLst>
              <a:ext uri="{FF2B5EF4-FFF2-40B4-BE49-F238E27FC236}">
                <a16:creationId xmlns:a16="http://schemas.microsoft.com/office/drawing/2014/main" id="{C2234C8B-C6E9-E80F-E1D7-690744CAFC1A}"/>
              </a:ext>
            </a:extLst>
          </p:cNvPr>
          <p:cNvSpPr txBox="1">
            <a:spLocks/>
          </p:cNvSpPr>
          <p:nvPr/>
        </p:nvSpPr>
        <p:spPr>
          <a:xfrm>
            <a:off x="523242" y="1948419"/>
            <a:ext cx="11557737" cy="38917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594" indent="-228594" algn="l" defTabSz="914377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b="1" dirty="0"/>
              <a:t>Supervision directly by an individual knowledgeable in laser safety</a:t>
            </a:r>
          </a:p>
          <a:p>
            <a:pPr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b="1" dirty="0"/>
              <a:t>Restricted area</a:t>
            </a:r>
          </a:p>
          <a:p>
            <a:pPr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b="1" dirty="0"/>
              <a:t>Beam stop </a:t>
            </a:r>
            <a:endParaRPr lang="en-US" b="1" dirty="0">
              <a:highlight>
                <a:srgbClr val="C0C0C0"/>
              </a:highlight>
            </a:endParaRPr>
          </a:p>
          <a:p>
            <a:pPr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b="1" dirty="0"/>
              <a:t>Diffusely reflecting materials near the beam</a:t>
            </a:r>
            <a:endParaRPr lang="en-US" b="1" dirty="0">
              <a:highlight>
                <a:srgbClr val="C0C0C0"/>
              </a:highlight>
            </a:endParaRPr>
          </a:p>
        </p:txBody>
      </p:sp>
      <p:pic>
        <p:nvPicPr>
          <p:cNvPr id="2" name="Picture 1" descr="Image result for veterinary laser">
            <a:extLst>
              <a:ext uri="{FF2B5EF4-FFF2-40B4-BE49-F238E27FC236}">
                <a16:creationId xmlns:a16="http://schemas.microsoft.com/office/drawing/2014/main" id="{4404F118-BE85-0482-C0FB-BBF38393B09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33134" y="3300765"/>
            <a:ext cx="3371850" cy="25393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1239657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48">
            <a:extLst>
              <a:ext uri="{FF2B5EF4-FFF2-40B4-BE49-F238E27FC236}">
                <a16:creationId xmlns:a16="http://schemas.microsoft.com/office/drawing/2014/main" id="{C19F34E3-3380-0E40-A916-2904ED112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670" y="184445"/>
            <a:ext cx="11790309" cy="776141"/>
          </a:xfrm>
        </p:spPr>
        <p:txBody>
          <a:bodyPr/>
          <a:lstStyle/>
          <a:p>
            <a:r>
              <a:rPr lang="en-US" dirty="0">
                <a:solidFill>
                  <a:srgbClr val="9E0000"/>
                </a:solidFill>
              </a:rPr>
              <a:t>Lasers</a:t>
            </a:r>
            <a:endParaRPr lang="en-US" dirty="0"/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39D9DB98-F88F-40F8-9337-421406466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57607" y="6271967"/>
            <a:ext cx="2590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B4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www.iup.edu/pa-oshaconsultation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6742C9-8FF6-35BB-6ED4-6D074F772F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253" y="1253331"/>
            <a:ext cx="11217442" cy="4281195"/>
          </a:xfrm>
        </p:spPr>
        <p:txBody>
          <a:bodyPr>
            <a:normAutofit fontScale="32500" lnSpcReduction="20000"/>
          </a:bodyPr>
          <a:lstStyle/>
          <a:p>
            <a:r>
              <a:rPr lang="en-US" sz="11200" b="1" dirty="0"/>
              <a:t>Laser eyewear</a:t>
            </a:r>
          </a:p>
          <a:p>
            <a:r>
              <a:rPr lang="en-US" sz="11200" b="1" dirty="0"/>
              <a:t>Secure and control beam above or below eye level </a:t>
            </a:r>
            <a:endParaRPr lang="en-US" sz="11200" b="1" dirty="0">
              <a:highlight>
                <a:srgbClr val="C0C0C0"/>
              </a:highlight>
            </a:endParaRPr>
          </a:p>
          <a:p>
            <a:r>
              <a:rPr lang="en-US" sz="11200" b="1" dirty="0"/>
              <a:t>Cover all windows, doorways, open portals, etc.</a:t>
            </a:r>
          </a:p>
          <a:p>
            <a:r>
              <a:rPr lang="en-US" sz="11200" b="1" dirty="0"/>
              <a:t>Storage or disable lasers when not in use.</a:t>
            </a:r>
          </a:p>
          <a:p>
            <a:pPr marL="0" indent="0">
              <a:buNone/>
            </a:pPr>
            <a:endParaRPr lang="en-US" sz="3200" b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433B756-EA4A-9FE9-5DFA-05773904D54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3384" y="3915258"/>
            <a:ext cx="3572763" cy="2675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70723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48">
            <a:extLst>
              <a:ext uri="{FF2B5EF4-FFF2-40B4-BE49-F238E27FC236}">
                <a16:creationId xmlns:a16="http://schemas.microsoft.com/office/drawing/2014/main" id="{C19F34E3-3380-0E40-A916-2904ED112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670" y="184445"/>
            <a:ext cx="11790309" cy="561513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9E0000"/>
                </a:solidFill>
              </a:rPr>
              <a:t>Bloodborne Pathogens</a:t>
            </a:r>
            <a:endParaRPr lang="en-US" dirty="0"/>
          </a:p>
        </p:txBody>
      </p:sp>
      <p:sp>
        <p:nvSpPr>
          <p:cNvPr id="52" name="Content Placeholder 51">
            <a:extLst>
              <a:ext uri="{FF2B5EF4-FFF2-40B4-BE49-F238E27FC236}">
                <a16:creationId xmlns:a16="http://schemas.microsoft.com/office/drawing/2014/main" id="{050272A7-4D39-9C48-B531-D840481AD9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3801" y="673768"/>
            <a:ext cx="10875517" cy="6184231"/>
          </a:xfrm>
        </p:spPr>
        <p:txBody>
          <a:bodyPr>
            <a:noAutofit/>
          </a:bodyPr>
          <a:lstStyle/>
          <a:p>
            <a:pPr marL="0" marR="0" lvl="0" indent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400" b="1" dirty="0"/>
              <a:t>BBP – applicable only exposure from </a:t>
            </a:r>
            <a:r>
              <a:rPr lang="en-US" sz="2400" b="1" u="sng" dirty="0"/>
              <a:t>human blood  </a:t>
            </a:r>
            <a:r>
              <a:rPr lang="en-US" sz="2400" b="1" dirty="0"/>
              <a:t>treating others and </a:t>
            </a:r>
            <a:r>
              <a:rPr lang="en-US" sz="2400" b="1" u="sng" dirty="0"/>
              <a:t>research laboratories with animals </a:t>
            </a:r>
            <a:r>
              <a:rPr lang="en-US" sz="2400" b="1" dirty="0"/>
              <a:t>known to be infected with HIV or HBV.  Otherwise, animal handling is not covered.</a:t>
            </a:r>
          </a:p>
          <a:p>
            <a:pPr marL="0" marR="0" lvl="0" indent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lang="en-US" sz="2400" b="1" dirty="0"/>
          </a:p>
          <a:p>
            <a:pPr marL="0" marR="0" lvl="0" indent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lang="en-US" sz="2400" b="1" dirty="0"/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39D9DB98-F88F-40F8-9337-421406466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57607" y="6271967"/>
            <a:ext cx="2590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B4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www.iup.edu/pa-oshaconsultation</a:t>
            </a:r>
          </a:p>
        </p:txBody>
      </p:sp>
      <p:sp>
        <p:nvSpPr>
          <p:cNvPr id="3" name="Content Placeholder 51">
            <a:extLst>
              <a:ext uri="{FF2B5EF4-FFF2-40B4-BE49-F238E27FC236}">
                <a16:creationId xmlns:a16="http://schemas.microsoft.com/office/drawing/2014/main" id="{EC497459-9847-998B-61A0-E79793EAFE68}"/>
              </a:ext>
            </a:extLst>
          </p:cNvPr>
          <p:cNvSpPr txBox="1">
            <a:spLocks/>
          </p:cNvSpPr>
          <p:nvPr/>
        </p:nvSpPr>
        <p:spPr>
          <a:xfrm>
            <a:off x="343592" y="2155133"/>
            <a:ext cx="11254849" cy="43930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594" indent="-228594" algn="l" defTabSz="914377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b="1" dirty="0"/>
              <a:t>Exposure Control Program</a:t>
            </a:r>
          </a:p>
          <a:p>
            <a:pPr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b="1" dirty="0"/>
              <a:t>Exposure determination</a:t>
            </a:r>
          </a:p>
          <a:p>
            <a:pPr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b="1" dirty="0"/>
              <a:t>Compliance Methods</a:t>
            </a:r>
          </a:p>
          <a:p>
            <a:pPr lvl="1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b="1" dirty="0"/>
              <a:t>Engineering controls - Sharps containers</a:t>
            </a:r>
          </a:p>
          <a:p>
            <a:pPr lvl="1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b="1" dirty="0"/>
              <a:t>Work practices</a:t>
            </a:r>
          </a:p>
          <a:p>
            <a:pPr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2400" b="1" dirty="0"/>
              <a:t>PPE</a:t>
            </a:r>
            <a:endParaRPr lang="en-US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8FC086-838B-67E0-E699-2E40573BE7C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5093" y="1941002"/>
            <a:ext cx="2401907" cy="2685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899523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48">
            <a:extLst>
              <a:ext uri="{FF2B5EF4-FFF2-40B4-BE49-F238E27FC236}">
                <a16:creationId xmlns:a16="http://schemas.microsoft.com/office/drawing/2014/main" id="{C19F34E3-3380-0E40-A916-2904ED112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670" y="184445"/>
            <a:ext cx="11790309" cy="561513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9E0000"/>
                </a:solidFill>
              </a:rPr>
              <a:t>Bloodborne Pathogens</a:t>
            </a:r>
            <a:endParaRPr lang="en-US" dirty="0"/>
          </a:p>
        </p:txBody>
      </p:sp>
      <p:sp>
        <p:nvSpPr>
          <p:cNvPr id="52" name="Content Placeholder 51">
            <a:extLst>
              <a:ext uri="{FF2B5EF4-FFF2-40B4-BE49-F238E27FC236}">
                <a16:creationId xmlns:a16="http://schemas.microsoft.com/office/drawing/2014/main" id="{050272A7-4D39-9C48-B531-D840481AD9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3801" y="673768"/>
            <a:ext cx="10875517" cy="6184231"/>
          </a:xfrm>
        </p:spPr>
        <p:txBody>
          <a:bodyPr>
            <a:noAutofit/>
          </a:bodyPr>
          <a:lstStyle/>
          <a:p>
            <a:pPr marL="0" marR="0" lvl="0" indent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400" b="1" dirty="0"/>
              <a:t>BBP – applicable only exposure from </a:t>
            </a:r>
            <a:r>
              <a:rPr lang="en-US" sz="2400" b="1" u="sng" dirty="0"/>
              <a:t>human blood  </a:t>
            </a:r>
            <a:r>
              <a:rPr lang="en-US" sz="2400" b="1" dirty="0"/>
              <a:t>treating others and </a:t>
            </a:r>
            <a:r>
              <a:rPr lang="en-US" sz="2400" b="1" u="sng" dirty="0"/>
              <a:t>research laboratories with animals </a:t>
            </a:r>
            <a:r>
              <a:rPr lang="en-US" sz="2400" b="1" dirty="0"/>
              <a:t>known to be infected with HIV or HBV.  Otherwise, animal handling is not covered.</a:t>
            </a:r>
          </a:p>
          <a:p>
            <a:pPr marL="0" marR="0" lvl="0" indent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lang="en-US" sz="2400" b="1" dirty="0"/>
          </a:p>
          <a:p>
            <a:pPr marL="0" marR="0" lvl="0" indent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lang="en-US" sz="2400" b="1" dirty="0"/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39D9DB98-F88F-40F8-9337-421406466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57607" y="6271967"/>
            <a:ext cx="2590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B4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www.iup.edu/pa-oshaconsultation</a:t>
            </a:r>
          </a:p>
        </p:txBody>
      </p:sp>
      <p:sp>
        <p:nvSpPr>
          <p:cNvPr id="2" name="Content Placeholder 51">
            <a:extLst>
              <a:ext uri="{FF2B5EF4-FFF2-40B4-BE49-F238E27FC236}">
                <a16:creationId xmlns:a16="http://schemas.microsoft.com/office/drawing/2014/main" id="{F677E032-8945-40F4-B4FD-98660219F534}"/>
              </a:ext>
            </a:extLst>
          </p:cNvPr>
          <p:cNvSpPr txBox="1">
            <a:spLocks/>
          </p:cNvSpPr>
          <p:nvPr/>
        </p:nvSpPr>
        <p:spPr>
          <a:xfrm>
            <a:off x="604886" y="1958120"/>
            <a:ext cx="5699661" cy="43138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594" indent="-228594" algn="l" defTabSz="914377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594" marR="0" lvl="0" indent="-228594" algn="l" defTabSz="914377" rtl="0" eaLnBrk="1" fontAlgn="auto" latinLnBrk="0" hangingPunct="1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Housekeeping - cleaning</a:t>
            </a:r>
          </a:p>
          <a:p>
            <a:pPr marL="228594" marR="0" lvl="0" indent="-228594" algn="l" defTabSz="914377" rtl="0" eaLnBrk="1" fontAlgn="auto" latinLnBrk="0" hangingPunct="1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Labeling</a:t>
            </a:r>
          </a:p>
          <a:p>
            <a:pPr marL="228594" marR="0" lvl="0" indent="-228594" algn="l" defTabSz="914377" rtl="0" eaLnBrk="1" fontAlgn="auto" latinLnBrk="0" hangingPunct="1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Waste disposal</a:t>
            </a:r>
          </a:p>
          <a:p>
            <a:pPr marL="228594" marR="0" lvl="0" indent="-228594" algn="l" defTabSz="914377" rtl="0" eaLnBrk="1" fontAlgn="auto" latinLnBrk="0" hangingPunct="1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Laundry</a:t>
            </a:r>
          </a:p>
          <a:p>
            <a:pPr marL="228594" marR="0" lvl="0" indent="-228594" algn="l" defTabSz="914377" rtl="0" eaLnBrk="1" fontAlgn="auto" latinLnBrk="0" hangingPunct="1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Vaccination</a:t>
            </a:r>
          </a:p>
          <a:p>
            <a:pPr marL="228594" marR="0" lvl="0" indent="-228594" algn="l" defTabSz="914377" rtl="0" eaLnBrk="1" fontAlgn="auto" latinLnBrk="0" hangingPunct="1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Exposure incident follow up</a:t>
            </a:r>
          </a:p>
          <a:p>
            <a:pPr marL="228594" marR="0" lvl="0" indent="-228594" algn="l" defTabSz="914377" rtl="0" eaLnBrk="1" fontAlgn="auto" latinLnBrk="0" hangingPunct="1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Training</a:t>
            </a:r>
          </a:p>
          <a:p>
            <a:pPr marL="228594" marR="0" lvl="0" indent="-228594" algn="l" defTabSz="914377" rtl="0" eaLnBrk="1" fontAlgn="auto" latinLnBrk="0" hangingPunct="1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pic>
        <p:nvPicPr>
          <p:cNvPr id="5" name="Picture 4" title="Biohazard">
            <a:extLst>
              <a:ext uri="{FF2B5EF4-FFF2-40B4-BE49-F238E27FC236}">
                <a16:creationId xmlns:a16="http://schemas.microsoft.com/office/drawing/2014/main" id="{1A121CCF-0C46-0917-CFEF-52A6AE3D71F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17331" y="2073442"/>
            <a:ext cx="1979333" cy="183682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4" descr="C:\Nancy\Tiff Photos\Red Bag Waste copy.jpg" title="Controlling Exposure">
            <a:extLst>
              <a:ext uri="{FF2B5EF4-FFF2-40B4-BE49-F238E27FC236}">
                <a16:creationId xmlns:a16="http://schemas.microsoft.com/office/drawing/2014/main" id="{58DE4736-27B5-8CA8-21BF-B2A22B96D2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57607" y="2707105"/>
            <a:ext cx="1799187" cy="304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5504727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48">
            <a:extLst>
              <a:ext uri="{FF2B5EF4-FFF2-40B4-BE49-F238E27FC236}">
                <a16:creationId xmlns:a16="http://schemas.microsoft.com/office/drawing/2014/main" id="{C19F34E3-3380-0E40-A916-2904ED112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670" y="184445"/>
            <a:ext cx="11790309" cy="776141"/>
          </a:xfrm>
        </p:spPr>
        <p:txBody>
          <a:bodyPr/>
          <a:lstStyle/>
          <a:p>
            <a:r>
              <a:rPr lang="en-US" dirty="0">
                <a:solidFill>
                  <a:srgbClr val="9E0000"/>
                </a:solidFill>
              </a:rPr>
              <a:t>First aid/eyewash</a:t>
            </a:r>
            <a:endParaRPr lang="en-US" dirty="0"/>
          </a:p>
        </p:txBody>
      </p:sp>
      <p:sp>
        <p:nvSpPr>
          <p:cNvPr id="52" name="Content Placeholder 51">
            <a:extLst>
              <a:ext uri="{FF2B5EF4-FFF2-40B4-BE49-F238E27FC236}">
                <a16:creationId xmlns:a16="http://schemas.microsoft.com/office/drawing/2014/main" id="{050272A7-4D39-9C48-B531-D840481AD9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670" y="878066"/>
            <a:ext cx="10875517" cy="5062506"/>
          </a:xfrm>
        </p:spPr>
        <p:txBody>
          <a:bodyPr>
            <a:noAutofit/>
          </a:bodyPr>
          <a:lstStyle/>
          <a:p>
            <a:pPr marL="0" indent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3200" b="1" dirty="0"/>
              <a:t>First aid</a:t>
            </a:r>
          </a:p>
          <a:p>
            <a:pPr lvl="1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2800" b="1" dirty="0"/>
              <a:t>Responders</a:t>
            </a:r>
          </a:p>
          <a:p>
            <a:pPr lvl="1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2800" b="1" dirty="0"/>
              <a:t>Kits</a:t>
            </a:r>
          </a:p>
          <a:p>
            <a:pPr marL="0" marR="0" lvl="0" indent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3200" b="1" dirty="0"/>
              <a:t>Eyewash requirements</a:t>
            </a:r>
          </a:p>
          <a:p>
            <a:pPr lvl="1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2800" b="1" dirty="0"/>
              <a:t>Required</a:t>
            </a:r>
          </a:p>
          <a:p>
            <a:pPr lvl="1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2800" b="1" dirty="0"/>
              <a:t>Maintenance</a:t>
            </a:r>
          </a:p>
          <a:p>
            <a:pPr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endParaRPr lang="en-US" sz="3200" b="1" dirty="0"/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39D9DB98-F88F-40F8-9337-421406466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57607" y="6271967"/>
            <a:ext cx="2590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B4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www.iup.edu/pa-oshaconsultation</a:t>
            </a:r>
          </a:p>
        </p:txBody>
      </p:sp>
      <p:pic>
        <p:nvPicPr>
          <p:cNvPr id="3074" name="Picture 2" descr="Image result for eyewash station in veterinary hospitals">
            <a:extLst>
              <a:ext uri="{FF2B5EF4-FFF2-40B4-BE49-F238E27FC236}">
                <a16:creationId xmlns:a16="http://schemas.microsoft.com/office/drawing/2014/main" id="{6BC28887-4739-5B84-300C-D216C0A586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99849" y="3320348"/>
            <a:ext cx="2085975" cy="318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First aid in veterinary hospitals">
            <a:extLst>
              <a:ext uri="{FF2B5EF4-FFF2-40B4-BE49-F238E27FC236}">
                <a16:creationId xmlns:a16="http://schemas.microsoft.com/office/drawing/2014/main" id="{9EF3CF1C-43C7-739E-153F-D60A349B01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49482" y="2930672"/>
            <a:ext cx="4352925" cy="300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0FF5E1D-A62D-DE97-1FE5-EF98725DF21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9806" y="397382"/>
            <a:ext cx="3073066" cy="2513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662741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48">
            <a:extLst>
              <a:ext uri="{FF2B5EF4-FFF2-40B4-BE49-F238E27FC236}">
                <a16:creationId xmlns:a16="http://schemas.microsoft.com/office/drawing/2014/main" id="{C19F34E3-3380-0E40-A916-2904ED112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445" y="158600"/>
            <a:ext cx="11790309" cy="776141"/>
          </a:xfrm>
        </p:spPr>
        <p:txBody>
          <a:bodyPr/>
          <a:lstStyle/>
          <a:p>
            <a:r>
              <a:rPr lang="en-US" dirty="0">
                <a:solidFill>
                  <a:srgbClr val="9E0000"/>
                </a:solidFill>
              </a:rPr>
              <a:t>Exit &amp; Route Maintenance</a:t>
            </a:r>
            <a:endParaRPr lang="en-US" dirty="0"/>
          </a:p>
        </p:txBody>
      </p:sp>
      <p:sp>
        <p:nvSpPr>
          <p:cNvPr id="52" name="Content Placeholder 51">
            <a:extLst>
              <a:ext uri="{FF2B5EF4-FFF2-40B4-BE49-F238E27FC236}">
                <a16:creationId xmlns:a16="http://schemas.microsoft.com/office/drawing/2014/main" id="{050272A7-4D39-9C48-B531-D840481AD9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670" y="878066"/>
            <a:ext cx="10875517" cy="5062506"/>
          </a:xfrm>
        </p:spPr>
        <p:txBody>
          <a:bodyPr>
            <a:noAutofit/>
          </a:bodyPr>
          <a:lstStyle/>
          <a:p>
            <a:pPr marL="0" marR="0" lvl="0" indent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3200" b="1" dirty="0"/>
              <a:t>Signage</a:t>
            </a:r>
          </a:p>
          <a:p>
            <a:pPr marL="0" marR="0" lvl="0" indent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3200" b="1" dirty="0"/>
              <a:t>Illumination</a:t>
            </a:r>
          </a:p>
          <a:p>
            <a:pPr marL="0" marR="0" lvl="0" indent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3200" b="1" dirty="0"/>
              <a:t>Emergency lighting</a:t>
            </a:r>
          </a:p>
          <a:p>
            <a:pPr marL="0" marR="0" lvl="0" indent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3200" b="1" dirty="0"/>
              <a:t>Route maintenance</a:t>
            </a:r>
          </a:p>
          <a:p>
            <a:pPr marL="0" marR="0" lvl="0" indent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3200" b="1" dirty="0"/>
              <a:t>Alarm systems</a:t>
            </a: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39D9DB98-F88F-40F8-9337-421406466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57607" y="6271967"/>
            <a:ext cx="2590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B4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www.iup.edu/pa-oshaconsultation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48968AC-0D0B-42C7-35F9-B96F1ACF509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8599" y="934742"/>
            <a:ext cx="3314475" cy="2482360"/>
          </a:xfrm>
          <a:prstGeom prst="rect">
            <a:avLst/>
          </a:prstGeom>
        </p:spPr>
      </p:pic>
      <p:pic>
        <p:nvPicPr>
          <p:cNvPr id="4098" name="Picture 2" descr="Image result for emergency lighting ">
            <a:extLst>
              <a:ext uri="{FF2B5EF4-FFF2-40B4-BE49-F238E27FC236}">
                <a16:creationId xmlns:a16="http://schemas.microsoft.com/office/drawing/2014/main" id="{8901DBBA-760E-E50D-0310-B41ACCEDE6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62387" y="3650138"/>
            <a:ext cx="4467225" cy="300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33447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48">
            <a:extLst>
              <a:ext uri="{FF2B5EF4-FFF2-40B4-BE49-F238E27FC236}">
                <a16:creationId xmlns:a16="http://schemas.microsoft.com/office/drawing/2014/main" id="{C19F34E3-3380-0E40-A916-2904ED112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670" y="184445"/>
            <a:ext cx="11790309" cy="776141"/>
          </a:xfrm>
        </p:spPr>
        <p:txBody>
          <a:bodyPr/>
          <a:lstStyle/>
          <a:p>
            <a:r>
              <a:rPr lang="en-US" dirty="0">
                <a:solidFill>
                  <a:srgbClr val="9E0000"/>
                </a:solidFill>
              </a:rPr>
              <a:t>Biological Hazards</a:t>
            </a:r>
            <a:endParaRPr lang="en-US" dirty="0"/>
          </a:p>
        </p:txBody>
      </p:sp>
      <p:sp>
        <p:nvSpPr>
          <p:cNvPr id="52" name="Content Placeholder 51">
            <a:extLst>
              <a:ext uri="{FF2B5EF4-FFF2-40B4-BE49-F238E27FC236}">
                <a16:creationId xmlns:a16="http://schemas.microsoft.com/office/drawing/2014/main" id="{050272A7-4D39-9C48-B531-D840481AD9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528" y="1001833"/>
            <a:ext cx="10875517" cy="2385920"/>
          </a:xfrm>
        </p:spPr>
        <p:txBody>
          <a:bodyPr>
            <a:noAutofit/>
          </a:bodyPr>
          <a:lstStyle/>
          <a:p>
            <a:pPr marL="0" marR="0" lvl="0" indent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3200" b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Allergens</a:t>
            </a:r>
            <a:r>
              <a:rPr lang="en-US" sz="32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–Animal-related asthma and allergies are exaggerated reactions of the body’s immune system to animal proteins </a:t>
            </a:r>
          </a:p>
          <a:p>
            <a:pPr marL="0" marR="0" lvl="0" indent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3200" dirty="0"/>
              <a:t>Sources include:</a:t>
            </a: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39D9DB98-F88F-40F8-9337-421406466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57607" y="6271967"/>
            <a:ext cx="2590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B4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www.iup.edu/pa-oshaconsultation</a:t>
            </a:r>
          </a:p>
        </p:txBody>
      </p:sp>
      <p:sp>
        <p:nvSpPr>
          <p:cNvPr id="2" name="Content Placeholder 51">
            <a:extLst>
              <a:ext uri="{FF2B5EF4-FFF2-40B4-BE49-F238E27FC236}">
                <a16:creationId xmlns:a16="http://schemas.microsoft.com/office/drawing/2014/main" id="{071006C3-F8E5-B0A7-75B0-513C59A88E46}"/>
              </a:ext>
            </a:extLst>
          </p:cNvPr>
          <p:cNvSpPr txBox="1">
            <a:spLocks/>
          </p:cNvSpPr>
          <p:nvPr/>
        </p:nvSpPr>
        <p:spPr>
          <a:xfrm>
            <a:off x="290670" y="3429000"/>
            <a:ext cx="5267919" cy="2842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94" indent="-228594" algn="l" defTabSz="914377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0089" marR="0" lvl="1" indent="-342900" algn="l" defTabSz="914377" rtl="0" eaLnBrk="1" fontAlgn="auto" latinLnBrk="0" hangingPunct="1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26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tantia"/>
                <a:ea typeface="Calibri" panose="020F0502020204030204" pitchFamily="34" charset="0"/>
                <a:cs typeface="Times New Roman" panose="02020603050405020304" pitchFamily="18" charset="0"/>
              </a:rPr>
              <a:t>Animal dander </a:t>
            </a:r>
          </a:p>
          <a:p>
            <a:pPr marL="800089" marR="0" lvl="1" indent="-342900" algn="l" defTabSz="914377" rtl="0" eaLnBrk="1" fontAlgn="auto" latinLnBrk="0" hangingPunct="1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26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tantia"/>
                <a:ea typeface="Calibri" panose="020F0502020204030204" pitchFamily="34" charset="0"/>
                <a:cs typeface="Times New Roman" panose="02020603050405020304" pitchFamily="18" charset="0"/>
              </a:rPr>
              <a:t>Scales </a:t>
            </a:r>
          </a:p>
          <a:p>
            <a:pPr marL="800089" marR="0" lvl="1" indent="-342900" algn="l" defTabSz="914377" rtl="0" eaLnBrk="1" fontAlgn="auto" latinLnBrk="0" hangingPunct="1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26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tantia"/>
                <a:ea typeface="Calibri" panose="020F0502020204030204" pitchFamily="34" charset="0"/>
                <a:cs typeface="Times New Roman" panose="02020603050405020304" pitchFamily="18" charset="0"/>
              </a:rPr>
              <a:t>Fur</a:t>
            </a:r>
          </a:p>
          <a:p>
            <a:pPr marL="800089" marR="0" lvl="1" indent="-342900" algn="l" defTabSz="914377" rtl="0" eaLnBrk="1" fontAlgn="auto" latinLnBrk="0" hangingPunct="1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26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tantia"/>
                <a:ea typeface="Calibri" panose="020F0502020204030204" pitchFamily="34" charset="0"/>
                <a:cs typeface="Times New Roman" panose="02020603050405020304" pitchFamily="18" charset="0"/>
              </a:rPr>
              <a:t>Body wastes</a:t>
            </a:r>
          </a:p>
          <a:p>
            <a:pPr marL="800089" marR="0" lvl="1" indent="-342900" algn="l" defTabSz="914377" rtl="0" eaLnBrk="1" fontAlgn="auto" latinLnBrk="0" hangingPunct="1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26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tantia"/>
                <a:ea typeface="Calibri" panose="020F0502020204030204" pitchFamily="34" charset="0"/>
                <a:cs typeface="Times New Roman" panose="02020603050405020304" pitchFamily="18" charset="0"/>
              </a:rPr>
              <a:t>Saliva</a:t>
            </a:r>
          </a:p>
        </p:txBody>
      </p:sp>
      <p:pic>
        <p:nvPicPr>
          <p:cNvPr id="9220" name="Picture 4" descr="Image result for animal related asthma">
            <a:extLst>
              <a:ext uri="{FF2B5EF4-FFF2-40B4-BE49-F238E27FC236}">
                <a16:creationId xmlns:a16="http://schemas.microsoft.com/office/drawing/2014/main" id="{22AC6EC2-C547-8058-D125-6755DD0871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76245" y="2703392"/>
            <a:ext cx="3914775" cy="315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553371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48">
            <a:extLst>
              <a:ext uri="{FF2B5EF4-FFF2-40B4-BE49-F238E27FC236}">
                <a16:creationId xmlns:a16="http://schemas.microsoft.com/office/drawing/2014/main" id="{C19F34E3-3380-0E40-A916-2904ED112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670" y="184445"/>
            <a:ext cx="11790309" cy="776141"/>
          </a:xfrm>
        </p:spPr>
        <p:txBody>
          <a:bodyPr/>
          <a:lstStyle/>
          <a:p>
            <a:r>
              <a:rPr lang="en-US" dirty="0">
                <a:solidFill>
                  <a:srgbClr val="9E0000"/>
                </a:solidFill>
              </a:rPr>
              <a:t>Emergency Action Plan</a:t>
            </a:r>
            <a:endParaRPr lang="en-US" dirty="0"/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39D9DB98-F88F-40F8-9337-421406466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57607" y="6271967"/>
            <a:ext cx="2590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B4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www.iup.edu/pa-oshaconsultation</a:t>
            </a:r>
          </a:p>
        </p:txBody>
      </p:sp>
      <p:sp>
        <p:nvSpPr>
          <p:cNvPr id="2" name="Content Placeholder 51">
            <a:extLst>
              <a:ext uri="{FF2B5EF4-FFF2-40B4-BE49-F238E27FC236}">
                <a16:creationId xmlns:a16="http://schemas.microsoft.com/office/drawing/2014/main" id="{C91F59C3-5A8B-176D-7881-9BBA5D3371FA}"/>
              </a:ext>
            </a:extLst>
          </p:cNvPr>
          <p:cNvSpPr txBox="1">
            <a:spLocks/>
          </p:cNvSpPr>
          <p:nvPr/>
        </p:nvSpPr>
        <p:spPr>
          <a:xfrm>
            <a:off x="6096000" y="1071051"/>
            <a:ext cx="5652930" cy="50625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594" indent="-228594" algn="l" defTabSz="914377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3200" b="1" dirty="0"/>
              <a:t>Alarm systems</a:t>
            </a:r>
          </a:p>
          <a:p>
            <a:pPr marL="0" indent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3200" b="1" dirty="0"/>
              <a:t>Training </a:t>
            </a:r>
          </a:p>
          <a:p>
            <a:pPr marL="0" indent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3200" b="1" dirty="0"/>
              <a:t>Review</a:t>
            </a:r>
          </a:p>
        </p:txBody>
      </p:sp>
      <p:sp>
        <p:nvSpPr>
          <p:cNvPr id="3" name="Content Placeholder 51">
            <a:extLst>
              <a:ext uri="{FF2B5EF4-FFF2-40B4-BE49-F238E27FC236}">
                <a16:creationId xmlns:a16="http://schemas.microsoft.com/office/drawing/2014/main" id="{76395A66-011E-6249-07D4-38014A5B2C59}"/>
              </a:ext>
            </a:extLst>
          </p:cNvPr>
          <p:cNvSpPr txBox="1">
            <a:spLocks/>
          </p:cNvSpPr>
          <p:nvPr/>
        </p:nvSpPr>
        <p:spPr>
          <a:xfrm>
            <a:off x="290670" y="1069111"/>
            <a:ext cx="5652930" cy="50625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594" indent="-228594" algn="l" defTabSz="914377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3200" b="1" dirty="0"/>
              <a:t>Written (oral &lt;10) Plan</a:t>
            </a:r>
          </a:p>
          <a:p>
            <a:pPr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b="1" dirty="0"/>
              <a:t>Reporting procedures</a:t>
            </a:r>
          </a:p>
          <a:p>
            <a:pPr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b="1" dirty="0"/>
              <a:t>Emergency evacuation procedures &amp; exit route assignments</a:t>
            </a:r>
          </a:p>
          <a:p>
            <a:pPr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b="1" dirty="0"/>
              <a:t>Critical operations</a:t>
            </a:r>
          </a:p>
          <a:p>
            <a:pPr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b="1" dirty="0"/>
              <a:t>Accounting for employees</a:t>
            </a:r>
          </a:p>
          <a:p>
            <a:pPr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b="1" dirty="0"/>
              <a:t>Medical or rescue duties</a:t>
            </a:r>
          </a:p>
          <a:p>
            <a:pPr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b="1" dirty="0"/>
              <a:t>Emergency contacts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E4851F4-00E6-1E46-584C-C3947CCCFF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8405" y="3336009"/>
            <a:ext cx="3886200" cy="30289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240A6E6-9F95-0144-062C-868FE00BA70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72764" y="523347"/>
            <a:ext cx="2960486" cy="2079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433314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48">
            <a:extLst>
              <a:ext uri="{FF2B5EF4-FFF2-40B4-BE49-F238E27FC236}">
                <a16:creationId xmlns:a16="http://schemas.microsoft.com/office/drawing/2014/main" id="{C19F34E3-3380-0E40-A916-2904ED112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670" y="184445"/>
            <a:ext cx="11790309" cy="776141"/>
          </a:xfrm>
        </p:spPr>
        <p:txBody>
          <a:bodyPr/>
          <a:lstStyle/>
          <a:p>
            <a:r>
              <a:rPr lang="en-US" dirty="0">
                <a:solidFill>
                  <a:srgbClr val="9E0000"/>
                </a:solidFill>
              </a:rPr>
              <a:t>Fire Protection Plans – as required by OSHA</a:t>
            </a:r>
            <a:endParaRPr lang="en-US" dirty="0"/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39D9DB98-F88F-40F8-9337-421406466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57607" y="6271967"/>
            <a:ext cx="2590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B4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www.iup.edu/pa-oshaconsultation</a:t>
            </a:r>
          </a:p>
        </p:txBody>
      </p:sp>
      <p:sp>
        <p:nvSpPr>
          <p:cNvPr id="3" name="Content Placeholder 51">
            <a:extLst>
              <a:ext uri="{FF2B5EF4-FFF2-40B4-BE49-F238E27FC236}">
                <a16:creationId xmlns:a16="http://schemas.microsoft.com/office/drawing/2014/main" id="{76395A66-011E-6249-07D4-38014A5B2C59}"/>
              </a:ext>
            </a:extLst>
          </p:cNvPr>
          <p:cNvSpPr txBox="1">
            <a:spLocks/>
          </p:cNvSpPr>
          <p:nvPr/>
        </p:nvSpPr>
        <p:spPr>
          <a:xfrm>
            <a:off x="290670" y="960586"/>
            <a:ext cx="10958856" cy="50625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594" indent="-228594" algn="l" defTabSz="914377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Written (oral &lt;10) Plan – when required by OSHA std</a:t>
            </a:r>
          </a:p>
          <a:p>
            <a:pPr marL="228594" marR="0" lvl="0" indent="-228594" algn="l" defTabSz="914377" rtl="0" eaLnBrk="1" fontAlgn="auto" latinLnBrk="0" hangingPunct="1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List of fire hazards</a:t>
            </a:r>
          </a:p>
          <a:p>
            <a:pPr marL="228594" marR="0" lvl="0" indent="-228594" algn="l" defTabSz="914377" rtl="0" eaLnBrk="1" fontAlgn="auto" latinLnBrk="0" hangingPunct="1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Controls</a:t>
            </a:r>
          </a:p>
          <a:p>
            <a:pPr marL="228594" marR="0" lvl="0" indent="-228594" algn="l" defTabSz="914377" rtl="0" eaLnBrk="1" fontAlgn="auto" latinLnBrk="0" hangingPunct="1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Maintenance</a:t>
            </a:r>
          </a:p>
          <a:p>
            <a:pPr marL="228594" marR="0" lvl="0" indent="-228594" algn="l" defTabSz="914377" rtl="0" eaLnBrk="1" fontAlgn="auto" latinLnBrk="0" hangingPunct="1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Fuel source control responsibilities</a:t>
            </a:r>
          </a:p>
          <a:p>
            <a:pPr marL="228594" marR="0" lvl="0" indent="-228594" algn="l" defTabSz="914377" rtl="0" eaLnBrk="1" fontAlgn="auto" latinLnBrk="0" hangingPunct="1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Training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A9AD8C-FC2F-7355-88D1-DA45C85DFF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0271" y="1930066"/>
            <a:ext cx="4229100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501212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48">
            <a:extLst>
              <a:ext uri="{FF2B5EF4-FFF2-40B4-BE49-F238E27FC236}">
                <a16:creationId xmlns:a16="http://schemas.microsoft.com/office/drawing/2014/main" id="{C19F34E3-3380-0E40-A916-2904ED112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670" y="184445"/>
            <a:ext cx="11790309" cy="776141"/>
          </a:xfrm>
        </p:spPr>
        <p:txBody>
          <a:bodyPr/>
          <a:lstStyle/>
          <a:p>
            <a:r>
              <a:rPr lang="en-US" dirty="0">
                <a:solidFill>
                  <a:srgbClr val="9E0000"/>
                </a:solidFill>
              </a:rPr>
              <a:t>Other hazards</a:t>
            </a:r>
            <a:endParaRPr lang="en-US" dirty="0"/>
          </a:p>
        </p:txBody>
      </p:sp>
      <p:sp>
        <p:nvSpPr>
          <p:cNvPr id="52" name="Content Placeholder 51">
            <a:extLst>
              <a:ext uri="{FF2B5EF4-FFF2-40B4-BE49-F238E27FC236}">
                <a16:creationId xmlns:a16="http://schemas.microsoft.com/office/drawing/2014/main" id="{050272A7-4D39-9C48-B531-D840481AD9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670" y="878066"/>
            <a:ext cx="10875517" cy="5062506"/>
          </a:xfrm>
        </p:spPr>
        <p:txBody>
          <a:bodyPr>
            <a:noAutofit/>
          </a:bodyPr>
          <a:lstStyle/>
          <a:p>
            <a:pPr marL="0" marR="0" lvl="0" indent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3200" b="1" dirty="0"/>
              <a:t>Noise</a:t>
            </a:r>
          </a:p>
          <a:p>
            <a:pPr marL="0" marR="0" lvl="0" indent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3200" b="1" dirty="0"/>
              <a:t>Ergonomics</a:t>
            </a:r>
          </a:p>
          <a:p>
            <a:pPr marL="0" marR="0" lvl="0" indent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3200" b="1" dirty="0"/>
              <a:t>Electrical</a:t>
            </a:r>
          </a:p>
          <a:p>
            <a:pPr marL="0" marR="0" lvl="0" indent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3200" b="1" dirty="0"/>
              <a:t>Walking working surfaces</a:t>
            </a:r>
          </a:p>
          <a:p>
            <a:pPr marL="0" marR="0" lvl="0" indent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3200" b="1" dirty="0"/>
              <a:t>Recordkeeping</a:t>
            </a:r>
          </a:p>
          <a:p>
            <a:pPr marL="0" marR="0" lvl="0" indent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lang="en-US" sz="3200" b="1" dirty="0"/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39D9DB98-F88F-40F8-9337-421406466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57607" y="6271967"/>
            <a:ext cx="2590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B4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www.iup.edu/pa-oshaconsultation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79EED47-78B4-C29A-79FB-15434BAE87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0357" y="184445"/>
            <a:ext cx="3200400" cy="3429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B457BCA-E64F-9D6E-CEDC-C2E957BCC7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7157" y="3876429"/>
            <a:ext cx="4267200" cy="253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044343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">
            <a:extLst>
              <a:ext uri="{FF2B5EF4-FFF2-40B4-BE49-F238E27FC236}">
                <a16:creationId xmlns:a16="http://schemas.microsoft.com/office/drawing/2014/main" id="{B6CB8603-4A8E-4F0E-A36A-0D2E419A1C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65127"/>
            <a:ext cx="10515600" cy="132556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377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4400" b="1" i="0" kern="1200" dirty="0">
                <a:solidFill>
                  <a:schemeClr val="tx2"/>
                </a:solidFill>
                <a:ea typeface="+mj-ea"/>
                <a:cs typeface="Calibri" panose="020F0502020204030204" pitchFamily="34" charset="0"/>
              </a:rPr>
              <a:t>www.iup.edu/pa-oshaconsultation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4AA566-36E9-4957-832F-47BC7AE54C6E}"/>
              </a:ext>
            </a:extLst>
          </p:cNvPr>
          <p:cNvSpPr txBox="1"/>
          <p:nvPr/>
        </p:nvSpPr>
        <p:spPr>
          <a:xfrm>
            <a:off x="9040632" y="6308207"/>
            <a:ext cx="252851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1" dirty="0">
                <a:solidFill>
                  <a:srgbClr val="B4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www.iup.edu/pa-oshaconsultation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4EE62B-48DA-2E48-381D-F2B63DAF7E7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0362" y="1624159"/>
            <a:ext cx="8335616" cy="4630897"/>
          </a:xfrm>
          <a:prstGeom prst="rect">
            <a:avLst/>
          </a:prstGeom>
        </p:spPr>
      </p:pic>
      <p:sp>
        <p:nvSpPr>
          <p:cNvPr id="6" name="Arrow: Left 5">
            <a:extLst>
              <a:ext uri="{FF2B5EF4-FFF2-40B4-BE49-F238E27FC236}">
                <a16:creationId xmlns:a16="http://schemas.microsoft.com/office/drawing/2014/main" id="{D5DF8BCC-803E-12F8-C883-E1C05A26D833}"/>
              </a:ext>
            </a:extLst>
          </p:cNvPr>
          <p:cNvSpPr/>
          <p:nvPr/>
        </p:nvSpPr>
        <p:spPr>
          <a:xfrm>
            <a:off x="5255811" y="2870209"/>
            <a:ext cx="978408" cy="34172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866225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">
            <a:extLst>
              <a:ext uri="{FF2B5EF4-FFF2-40B4-BE49-F238E27FC236}">
                <a16:creationId xmlns:a16="http://schemas.microsoft.com/office/drawing/2014/main" id="{B6CB8603-4A8E-4F0E-A36A-0D2E419A1C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65127"/>
            <a:ext cx="10515600" cy="132556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377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4400" b="1" i="0" kern="1200" dirty="0">
                <a:solidFill>
                  <a:schemeClr val="tx2"/>
                </a:solidFill>
                <a:ea typeface="+mj-ea"/>
                <a:cs typeface="Calibri" panose="020F0502020204030204" pitchFamily="34" charset="0"/>
              </a:rPr>
              <a:t>www.iup.edu/pa-oshaconsultation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4AA566-36E9-4957-832F-47BC7AE54C6E}"/>
              </a:ext>
            </a:extLst>
          </p:cNvPr>
          <p:cNvSpPr txBox="1"/>
          <p:nvPr/>
        </p:nvSpPr>
        <p:spPr>
          <a:xfrm>
            <a:off x="9040632" y="6308207"/>
            <a:ext cx="252851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1" dirty="0">
                <a:solidFill>
                  <a:srgbClr val="B4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www.iup.edu/pa-oshaconsultation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BE1791-2DCD-B2CD-614F-DC5EBA94046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8815" y="1570292"/>
            <a:ext cx="7281287" cy="4376983"/>
          </a:xfrm>
          <a:prstGeom prst="rect">
            <a:avLst/>
          </a:prstGeom>
        </p:spPr>
      </p:pic>
      <p:sp>
        <p:nvSpPr>
          <p:cNvPr id="11" name="Arrow: Right 10">
            <a:extLst>
              <a:ext uri="{FF2B5EF4-FFF2-40B4-BE49-F238E27FC236}">
                <a16:creationId xmlns:a16="http://schemas.microsoft.com/office/drawing/2014/main" id="{3B3E2690-A34D-332A-27DC-DA8B6A4795C6}"/>
              </a:ext>
            </a:extLst>
          </p:cNvPr>
          <p:cNvSpPr/>
          <p:nvPr/>
        </p:nvSpPr>
        <p:spPr>
          <a:xfrm>
            <a:off x="1407381" y="4325509"/>
            <a:ext cx="811430" cy="277897"/>
          </a:xfrm>
          <a:prstGeom prst="rightArrow">
            <a:avLst>
              <a:gd name="adj1" fmla="val 55723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177987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44AA566-36E9-4957-832F-47BC7AE54C6E}"/>
              </a:ext>
            </a:extLst>
          </p:cNvPr>
          <p:cNvSpPr txBox="1"/>
          <p:nvPr/>
        </p:nvSpPr>
        <p:spPr>
          <a:xfrm>
            <a:off x="9040632" y="6308207"/>
            <a:ext cx="252851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1" dirty="0">
                <a:solidFill>
                  <a:srgbClr val="B4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www.iup.edu/pa-oshaconsultation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382731-B97E-AEEA-5CBE-3C4DC459A796}"/>
              </a:ext>
            </a:extLst>
          </p:cNvPr>
          <p:cNvSpPr txBox="1"/>
          <p:nvPr/>
        </p:nvSpPr>
        <p:spPr>
          <a:xfrm>
            <a:off x="1618201" y="491843"/>
            <a:ext cx="995310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Please consider subscribing to our youtube channel to be notified of new webinars: </a:t>
            </a:r>
            <a:r>
              <a:rPr lang="en-US" altLang="en-US" sz="1800" b="1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https://www.youtube.com/@paoshaconsultationpaosha2922</a:t>
            </a:r>
            <a:endParaRPr lang="en-US" altLang="en-US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D5B9781-6DB4-2513-8D11-BBB8FAC3B1B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18201" y="1512446"/>
            <a:ext cx="7286296" cy="4530545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4B6DC682-82D7-2B44-D9D1-73B0F28C2C61}"/>
              </a:ext>
            </a:extLst>
          </p:cNvPr>
          <p:cNvSpPr/>
          <p:nvPr/>
        </p:nvSpPr>
        <p:spPr>
          <a:xfrm>
            <a:off x="7794802" y="1837714"/>
            <a:ext cx="1095354" cy="659478"/>
          </a:xfrm>
          <a:prstGeom prst="ellipse">
            <a:avLst/>
          </a:prstGeom>
          <a:noFill/>
          <a:ln w="666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FF9543B-D725-CAA3-AFDB-B6E3FDF25A35}"/>
              </a:ext>
            </a:extLst>
          </p:cNvPr>
          <p:cNvCxnSpPr/>
          <p:nvPr/>
        </p:nvCxnSpPr>
        <p:spPr>
          <a:xfrm flipH="1">
            <a:off x="9040632" y="1249251"/>
            <a:ext cx="1302326" cy="918202"/>
          </a:xfrm>
          <a:prstGeom prst="straightConnector1">
            <a:avLst/>
          </a:prstGeom>
          <a:ln w="730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2423562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48">
            <a:extLst>
              <a:ext uri="{FF2B5EF4-FFF2-40B4-BE49-F238E27FC236}">
                <a16:creationId xmlns:a16="http://schemas.microsoft.com/office/drawing/2014/main" id="{C19F34E3-3380-0E40-A916-2904ED112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698" y="309808"/>
            <a:ext cx="10378443" cy="1325563"/>
          </a:xfrm>
        </p:spPr>
        <p:txBody>
          <a:bodyPr/>
          <a:lstStyle/>
          <a:p>
            <a:pPr algn="ctr"/>
            <a:r>
              <a:rPr lang="en-US" altLang="en-US" dirty="0">
                <a:solidFill>
                  <a:srgbClr val="9E0000"/>
                </a:solidFill>
              </a:rPr>
              <a:t>Contact us</a:t>
            </a:r>
            <a:endParaRPr lang="en-US" dirty="0">
              <a:solidFill>
                <a:srgbClr val="9E0000"/>
              </a:solidFill>
            </a:endParaRPr>
          </a:p>
        </p:txBody>
      </p:sp>
      <p:sp>
        <p:nvSpPr>
          <p:cNvPr id="52" name="Content Placeholder 51">
            <a:extLst>
              <a:ext uri="{FF2B5EF4-FFF2-40B4-BE49-F238E27FC236}">
                <a16:creationId xmlns:a16="http://schemas.microsoft.com/office/drawing/2014/main" id="{050272A7-4D39-9C48-B531-D840481AD9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1698" y="1656999"/>
            <a:ext cx="10515600" cy="4344785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en-US" sz="2400" dirty="0"/>
              <a:t>Bryan Brougher, CSP</a:t>
            </a:r>
          </a:p>
          <a:p>
            <a:pPr marL="0" indent="0"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en-US" sz="2400" dirty="0"/>
              <a:t>Brougher@iup.edu</a:t>
            </a:r>
          </a:p>
          <a:p>
            <a:pPr marL="0" indent="0">
              <a:buNone/>
            </a:pPr>
            <a:endParaRPr lang="en-US" altLang="en-US" sz="2400" dirty="0"/>
          </a:p>
          <a:p>
            <a:r>
              <a:rPr lang="en-US" altLang="en-US" sz="1800" dirty="0"/>
              <a:t>Pennsylvania OSHA Consultation Office</a:t>
            </a:r>
          </a:p>
          <a:p>
            <a:r>
              <a:rPr lang="en-US" altLang="en-US" sz="1800" dirty="0"/>
              <a:t>Phone: 724-357-4095</a:t>
            </a:r>
          </a:p>
          <a:p>
            <a:r>
              <a:rPr lang="en-US" altLang="en-US" sz="1800" dirty="0"/>
              <a:t>Website: </a:t>
            </a:r>
            <a:r>
              <a:rPr lang="en-US" altLang="en-US" sz="1800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www.iup.edu/pa-oshaconsultation/</a:t>
            </a:r>
            <a:endParaRPr lang="en-US" altLang="en-US" sz="1800" dirty="0">
              <a:solidFill>
                <a:srgbClr val="0070C0"/>
              </a:solidFill>
            </a:endParaRPr>
          </a:p>
          <a:p>
            <a:r>
              <a:rPr lang="en-US" altLang="en-US" sz="1800" dirty="0"/>
              <a:t>Facebook: </a:t>
            </a:r>
            <a:r>
              <a:rPr lang="en-US" altLang="en-US" sz="1800" dirty="0">
                <a:solidFill>
                  <a:srgbClr val="0070C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https://www.facebook.com/Pennsylvania-OSHA-Consultation-Program-548810235234647/</a:t>
            </a:r>
            <a:endParaRPr lang="en-US" altLang="en-US" sz="1800" dirty="0">
              <a:solidFill>
                <a:srgbClr val="0070C0"/>
              </a:solidFill>
            </a:endParaRPr>
          </a:p>
          <a:p>
            <a:r>
              <a:rPr lang="en-US" altLang="en-US" sz="1800" dirty="0"/>
              <a:t>Twitter: </a:t>
            </a:r>
            <a:r>
              <a:rPr lang="en-US" altLang="en-US" sz="1800" dirty="0">
                <a:solidFill>
                  <a:srgbClr val="0070C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https://twitter.com/search?q=PA%20OSHA%20Consultation&amp;src=savs</a:t>
            </a:r>
            <a:endParaRPr lang="en-US" altLang="en-US" sz="1800" dirty="0">
              <a:solidFill>
                <a:srgbClr val="0070C0"/>
              </a:solidFill>
            </a:endParaRP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8BFF60B0-F131-4E55-96B9-297AB05772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80269" y="6333764"/>
            <a:ext cx="2590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1" dirty="0">
                <a:solidFill>
                  <a:srgbClr val="B40000"/>
                </a:solidFill>
              </a:rPr>
              <a:t>www.iup.edu/pa-oshaconsultation</a:t>
            </a:r>
          </a:p>
        </p:txBody>
      </p:sp>
    </p:spTree>
    <p:extLst>
      <p:ext uri="{BB962C8B-B14F-4D97-AF65-F5344CB8AC3E}">
        <p14:creationId xmlns:p14="http://schemas.microsoft.com/office/powerpoint/2010/main" val="1347383668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48">
            <a:extLst>
              <a:ext uri="{FF2B5EF4-FFF2-40B4-BE49-F238E27FC236}">
                <a16:creationId xmlns:a16="http://schemas.microsoft.com/office/drawing/2014/main" id="{C19F34E3-3380-0E40-A916-2904ED112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698" y="309808"/>
            <a:ext cx="10378443" cy="1325563"/>
          </a:xfrm>
        </p:spPr>
        <p:txBody>
          <a:bodyPr/>
          <a:lstStyle/>
          <a:p>
            <a:pPr algn="ctr"/>
            <a:r>
              <a:rPr lang="en-US" altLang="en-US" dirty="0">
                <a:solidFill>
                  <a:srgbClr val="9E0000"/>
                </a:solidFill>
              </a:rPr>
              <a:t>Thank You</a:t>
            </a:r>
            <a:endParaRPr lang="en-US" dirty="0">
              <a:solidFill>
                <a:srgbClr val="9E0000"/>
              </a:solidFill>
            </a:endParaRPr>
          </a:p>
        </p:txBody>
      </p:sp>
      <p:sp>
        <p:nvSpPr>
          <p:cNvPr id="52" name="Content Placeholder 51">
            <a:extLst>
              <a:ext uri="{FF2B5EF4-FFF2-40B4-BE49-F238E27FC236}">
                <a16:creationId xmlns:a16="http://schemas.microsoft.com/office/drawing/2014/main" id="{050272A7-4D39-9C48-B531-D840481AD9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1698" y="1812175"/>
            <a:ext cx="10515600" cy="4344785"/>
          </a:xfrm>
        </p:spPr>
        <p:txBody>
          <a:bodyPr>
            <a:normAutofit/>
          </a:bodyPr>
          <a:lstStyle/>
          <a:p>
            <a:pPr algn="ctr">
              <a:buFontTx/>
              <a:buNone/>
              <a:defRPr/>
            </a:pPr>
            <a:r>
              <a:rPr lang="en-US" altLang="en-US" sz="2400" b="1" dirty="0"/>
              <a:t>Upcoming Webinar:</a:t>
            </a:r>
          </a:p>
          <a:p>
            <a:pPr algn="ctr">
              <a:buFontTx/>
              <a:buNone/>
              <a:defRPr/>
            </a:pPr>
            <a:r>
              <a:rPr lang="en-US" altLang="en-US" sz="2400" u="sng" dirty="0">
                <a:solidFill>
                  <a:srgbClr val="9E0000"/>
                </a:solidFill>
              </a:rPr>
              <a:t>Respiratory Hazards in the Cannabis Industry</a:t>
            </a:r>
          </a:p>
          <a:p>
            <a:pPr algn="ctr">
              <a:buFontTx/>
              <a:buNone/>
              <a:defRPr/>
            </a:pPr>
            <a:r>
              <a:rPr lang="en-US" altLang="en-US" sz="2400" u="sng" dirty="0">
                <a:solidFill>
                  <a:srgbClr val="9E0000"/>
                </a:solidFill>
              </a:rPr>
              <a:t>March 2024</a:t>
            </a:r>
            <a:endParaRPr lang="en-US" altLang="en-US" sz="2400" dirty="0">
              <a:solidFill>
                <a:srgbClr val="9E0000"/>
              </a:solidFill>
            </a:endParaRPr>
          </a:p>
          <a:p>
            <a:pPr algn="ctr">
              <a:buFontTx/>
              <a:buNone/>
              <a:defRPr/>
            </a:pPr>
            <a:endParaRPr lang="en-US" altLang="en-US" sz="2400" dirty="0"/>
          </a:p>
          <a:p>
            <a:pPr algn="ctr">
              <a:buFontTx/>
              <a:buNone/>
              <a:defRPr/>
            </a:pPr>
            <a:r>
              <a:rPr lang="en-US" altLang="en-US" sz="2400" b="1" dirty="0"/>
              <a:t>Pennsylvania OSHA Consultation Office</a:t>
            </a:r>
          </a:p>
          <a:p>
            <a:pPr algn="ctr">
              <a:buFontTx/>
              <a:buNone/>
              <a:defRPr/>
            </a:pPr>
            <a:r>
              <a:rPr lang="en-US" altLang="en-US" sz="2400" dirty="0"/>
              <a:t>Phone: 724-357-4095</a:t>
            </a:r>
          </a:p>
          <a:p>
            <a:pPr algn="ctr">
              <a:buFontTx/>
              <a:buNone/>
              <a:defRPr/>
            </a:pPr>
            <a:r>
              <a:rPr lang="en-US" altLang="en-US" sz="2400" dirty="0"/>
              <a:t>Website</a:t>
            </a:r>
            <a:r>
              <a:rPr lang="en-US" altLang="en-US" sz="2400" b="1" dirty="0"/>
              <a:t>: </a:t>
            </a:r>
            <a:r>
              <a:rPr lang="en-US" altLang="en-US" sz="2400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www.iup.edu/pa-oshaconsultation</a:t>
            </a:r>
            <a:endParaRPr lang="en-US" altLang="en-US" sz="2400" dirty="0">
              <a:solidFill>
                <a:srgbClr val="0070C0"/>
              </a:solidFill>
            </a:endParaRP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8BFF60B0-F131-4E55-96B9-297AB05772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80269" y="6333764"/>
            <a:ext cx="2590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1" dirty="0">
                <a:solidFill>
                  <a:srgbClr val="B40000"/>
                </a:solidFill>
              </a:rPr>
              <a:t>www.iup.edu/pa-oshaconsultation</a:t>
            </a:r>
          </a:p>
        </p:txBody>
      </p:sp>
    </p:spTree>
    <p:extLst>
      <p:ext uri="{BB962C8B-B14F-4D97-AF65-F5344CB8AC3E}">
        <p14:creationId xmlns:p14="http://schemas.microsoft.com/office/powerpoint/2010/main" val="41005335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48">
            <a:extLst>
              <a:ext uri="{FF2B5EF4-FFF2-40B4-BE49-F238E27FC236}">
                <a16:creationId xmlns:a16="http://schemas.microsoft.com/office/drawing/2014/main" id="{C19F34E3-3380-0E40-A916-2904ED112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670" y="184445"/>
            <a:ext cx="11790309" cy="776141"/>
          </a:xfrm>
        </p:spPr>
        <p:txBody>
          <a:bodyPr/>
          <a:lstStyle/>
          <a:p>
            <a:r>
              <a:rPr lang="en-US" dirty="0">
                <a:solidFill>
                  <a:srgbClr val="9E0000"/>
                </a:solidFill>
              </a:rPr>
              <a:t>Biological Hazards</a:t>
            </a:r>
            <a:endParaRPr lang="en-US" dirty="0"/>
          </a:p>
        </p:txBody>
      </p:sp>
      <p:sp>
        <p:nvSpPr>
          <p:cNvPr id="52" name="Content Placeholder 51">
            <a:extLst>
              <a:ext uri="{FF2B5EF4-FFF2-40B4-BE49-F238E27FC236}">
                <a16:creationId xmlns:a16="http://schemas.microsoft.com/office/drawing/2014/main" id="{050272A7-4D39-9C48-B531-D840481AD9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528" y="1001833"/>
            <a:ext cx="10875517" cy="1214527"/>
          </a:xfrm>
        </p:spPr>
        <p:txBody>
          <a:bodyPr>
            <a:noAutofit/>
          </a:bodyPr>
          <a:lstStyle/>
          <a:p>
            <a:pPr marL="0" marR="0" lvl="0" indent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3200" b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Allergens</a:t>
            </a:r>
            <a:r>
              <a:rPr lang="en-US" sz="32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– Prevention/Control</a:t>
            </a:r>
          </a:p>
          <a:p>
            <a:pPr marL="0" marR="0" lvl="0" indent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3200" dirty="0"/>
              <a:t>Handlers should:</a:t>
            </a: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39D9DB98-F88F-40F8-9337-421406466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57607" y="6271967"/>
            <a:ext cx="2590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B4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www.iup.edu/pa-oshaconsultation</a:t>
            </a:r>
          </a:p>
        </p:txBody>
      </p:sp>
      <p:sp>
        <p:nvSpPr>
          <p:cNvPr id="2" name="Content Placeholder 51">
            <a:extLst>
              <a:ext uri="{FF2B5EF4-FFF2-40B4-BE49-F238E27FC236}">
                <a16:creationId xmlns:a16="http://schemas.microsoft.com/office/drawing/2014/main" id="{071006C3-F8E5-B0A7-75B0-513C59A88E46}"/>
              </a:ext>
            </a:extLst>
          </p:cNvPr>
          <p:cNvSpPr txBox="1">
            <a:spLocks/>
          </p:cNvSpPr>
          <p:nvPr/>
        </p:nvSpPr>
        <p:spPr>
          <a:xfrm>
            <a:off x="378528" y="2484323"/>
            <a:ext cx="11078722" cy="35834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594" indent="-228594" algn="l" defTabSz="914377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000000"/>
                </a:solidFill>
                <a:effectLst/>
                <a:latin typeface="Constantia" panose="02030602050306030303" pitchFamily="18" charset="0"/>
              </a:rPr>
              <a:t>Perform manipulations within ventilated hoods or safety cabinets when possible.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000000"/>
                </a:solidFill>
                <a:effectLst/>
                <a:latin typeface="Constantia" panose="02030602050306030303" pitchFamily="18" charset="0"/>
              </a:rPr>
              <a:t>Avoid wearing street clothes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000000"/>
                </a:solidFill>
                <a:effectLst/>
                <a:latin typeface="Constantia" panose="02030602050306030303" pitchFamily="18" charset="0"/>
              </a:rPr>
              <a:t>Leave work clothes at the workplace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000000"/>
                </a:solidFill>
                <a:effectLst/>
                <a:latin typeface="Constantia" panose="02030602050306030303" pitchFamily="18" charset="0"/>
              </a:rPr>
              <a:t>Keep cages and animal areas clean.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000000"/>
                </a:solidFill>
                <a:effectLst/>
                <a:latin typeface="Constantia" panose="02030602050306030303" pitchFamily="18" charset="0"/>
              </a:rPr>
              <a:t>Reduce skin contact with animal products such as dander, serum, and urine by using gloves, lab coats, and approved particulate respirators with face shields.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20C8295-DE92-4C4F-EFD2-F9878FBC950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0" y="2997668"/>
            <a:ext cx="3373120" cy="18973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773455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IUP 2019">
      <a:dk1>
        <a:srgbClr val="000000"/>
      </a:dk1>
      <a:lt1>
        <a:srgbClr val="FFFFFF"/>
      </a:lt1>
      <a:dk2>
        <a:srgbClr val="9E1B32"/>
      </a:dk2>
      <a:lt2>
        <a:srgbClr val="595959"/>
      </a:lt2>
      <a:accent1>
        <a:srgbClr val="9E1B32"/>
      </a:accent1>
      <a:accent2>
        <a:srgbClr val="595959"/>
      </a:accent2>
      <a:accent3>
        <a:srgbClr val="ECB51B"/>
      </a:accent3>
      <a:accent4>
        <a:srgbClr val="F4824E"/>
      </a:accent4>
      <a:accent5>
        <a:srgbClr val="558185"/>
      </a:accent5>
      <a:accent6>
        <a:srgbClr val="ED596E"/>
      </a:accent6>
      <a:hlink>
        <a:srgbClr val="568286"/>
      </a:hlink>
      <a:folHlink>
        <a:srgbClr val="558185"/>
      </a:folHlink>
    </a:clrScheme>
    <a:fontScheme name="IUP Office 365 Fonts">
      <a:majorFont>
        <a:latin typeface="Franklin Gothic Demi"/>
        <a:ea typeface=""/>
        <a:cs typeface=""/>
      </a:majorFont>
      <a:minorFont>
        <a:latin typeface="Constant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3C217AD-677F-D24F-AED0-A101B8E738B0}" vid="{7542860F-0F1C-414E-89D0-F5ADD30D187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becfde1-29a9-4db9-bc32-245c12180cd2" xsi:nil="true"/>
    <lcf76f155ced4ddcb4097134ff3c332f xmlns="9084b878-4063-4063-a2f4-2dc7d8d331e1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1A94B4AE303654EA1B3ED0F5D3B74A7" ma:contentTypeVersion="17" ma:contentTypeDescription="Create a new document." ma:contentTypeScope="" ma:versionID="803240c91daae24f9e0028fa46a57bc2">
  <xsd:schema xmlns:xsd="http://www.w3.org/2001/XMLSchema" xmlns:xs="http://www.w3.org/2001/XMLSchema" xmlns:p="http://schemas.microsoft.com/office/2006/metadata/properties" xmlns:ns2="9084b878-4063-4063-a2f4-2dc7d8d331e1" xmlns:ns3="bbecfde1-29a9-4db9-bc32-245c12180cd2" targetNamespace="http://schemas.microsoft.com/office/2006/metadata/properties" ma:root="true" ma:fieldsID="efb48110d75ef593500961d4612730a9" ns2:_="" ns3:_="">
    <xsd:import namespace="9084b878-4063-4063-a2f4-2dc7d8d331e1"/>
    <xsd:import namespace="bbecfde1-29a9-4db9-bc32-245c12180cd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84b878-4063-4063-a2f4-2dc7d8d331e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6ec463df-4dc7-4bbf-9d12-c16d94ddfa5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ecfde1-29a9-4db9-bc32-245c12180cd2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1f370b49-73df-4130-b696-99833ddefccf}" ma:internalName="TaxCatchAll" ma:showField="CatchAllData" ma:web="bbecfde1-29a9-4db9-bc32-245c12180cd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A840B02-7105-42A4-8F16-EC45E077E976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purl.org/dc/terms/"/>
    <ds:schemaRef ds:uri="http://schemas.microsoft.com/office/2006/metadata/properties"/>
    <ds:schemaRef ds:uri="http://www.w3.org/XML/1998/namespace"/>
    <ds:schemaRef ds:uri="http://schemas.openxmlformats.org/package/2006/metadata/core-properties"/>
    <ds:schemaRef ds:uri="bbecfde1-29a9-4db9-bc32-245c12180cd2"/>
    <ds:schemaRef ds:uri="9084b878-4063-4063-a2f4-2dc7d8d331e1"/>
  </ds:schemaRefs>
</ds:datastoreItem>
</file>

<file path=customXml/itemProps2.xml><?xml version="1.0" encoding="utf-8"?>
<ds:datastoreItem xmlns:ds="http://schemas.openxmlformats.org/officeDocument/2006/customXml" ds:itemID="{372DB903-FF00-4CF6-BB4E-186A352E48D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084b878-4063-4063-a2f4-2dc7d8d331e1"/>
    <ds:schemaRef ds:uri="bbecfde1-29a9-4db9-bc32-245c12180cd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0412AD0-324E-48B9-B3C2-D112A658DBB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IUP Woodgrain v1.0</Template>
  <TotalTime>7058</TotalTime>
  <Words>4006</Words>
  <Application>Microsoft Office PowerPoint</Application>
  <PresentationFormat>Widescreen</PresentationFormat>
  <Paragraphs>862</Paragraphs>
  <Slides>87</Slides>
  <Notes>87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87</vt:i4>
      </vt:variant>
    </vt:vector>
  </HeadingPairs>
  <TitlesOfParts>
    <vt:vector size="95" baseType="lpstr">
      <vt:lpstr>Arial</vt:lpstr>
      <vt:lpstr>Calibri</vt:lpstr>
      <vt:lpstr>Constantia</vt:lpstr>
      <vt:lpstr>Franklin Gothic Demi</vt:lpstr>
      <vt:lpstr>Symbol</vt:lpstr>
      <vt:lpstr>Times New Roman</vt:lpstr>
      <vt:lpstr>Wingdings</vt:lpstr>
      <vt:lpstr>Office Theme</vt:lpstr>
      <vt:lpstr>PowerPoint Presentation</vt:lpstr>
      <vt:lpstr>An Overview of Safety and Health Hazards in Veterinary Clinics/Hospitals</vt:lpstr>
      <vt:lpstr>Animal Handling, Restraint and Bite Prevention</vt:lpstr>
      <vt:lpstr>Animal Handling, Restraint and Bite Prevention</vt:lpstr>
      <vt:lpstr>Animal Handling, Restraint and Bite Prevention</vt:lpstr>
      <vt:lpstr>Animal Handling, Restraint and Bite Prevention</vt:lpstr>
      <vt:lpstr>Animal Handling, Restraint and Bite Prevention</vt:lpstr>
      <vt:lpstr>Biological Hazards</vt:lpstr>
      <vt:lpstr>Biological Hazards</vt:lpstr>
      <vt:lpstr>Biological Hazards</vt:lpstr>
      <vt:lpstr>Biological Hazards</vt:lpstr>
      <vt:lpstr>Biological Hazards</vt:lpstr>
      <vt:lpstr>Biological Hazards</vt:lpstr>
      <vt:lpstr>Biological Hazards</vt:lpstr>
      <vt:lpstr>Biological Hazards</vt:lpstr>
      <vt:lpstr>Biological Hazards</vt:lpstr>
      <vt:lpstr>Biological Hazards</vt:lpstr>
      <vt:lpstr>Biological Hazards – Prevention/Control</vt:lpstr>
      <vt:lpstr>Biological Hazards – Prevention/Control</vt:lpstr>
      <vt:lpstr>Biological Hazards – Prevention/Control</vt:lpstr>
      <vt:lpstr>Biological Hazards – Prevention/Control</vt:lpstr>
      <vt:lpstr>Biological Hazards – Prevention/Control</vt:lpstr>
      <vt:lpstr>Biological Hazards – Prevention/Control</vt:lpstr>
      <vt:lpstr>Biological Hazards – Prevention/Control</vt:lpstr>
      <vt:lpstr>Biological Hazards – Prevention/Control</vt:lpstr>
      <vt:lpstr>Biological Hazards – Prevention/Control</vt:lpstr>
      <vt:lpstr>Biological Hazards – Prevention/Control</vt:lpstr>
      <vt:lpstr>Biological Hazards – Prevention/Control</vt:lpstr>
      <vt:lpstr>Biological Hazards – Prevention/Control</vt:lpstr>
      <vt:lpstr>Biological Hazards – Prevention/Control</vt:lpstr>
      <vt:lpstr>Biological Hazards – Prevention/Control</vt:lpstr>
      <vt:lpstr>Biological Hazards – Prevention/Control</vt:lpstr>
      <vt:lpstr>Biological Hazards – Prevention/Control</vt:lpstr>
      <vt:lpstr>Biological Hazards – Prevention/Control</vt:lpstr>
      <vt:lpstr>Hazard Communication</vt:lpstr>
      <vt:lpstr>Hazard Communication</vt:lpstr>
      <vt:lpstr>Hazard Communication</vt:lpstr>
      <vt:lpstr>Hazard Communication</vt:lpstr>
      <vt:lpstr>Hazard Communication</vt:lpstr>
      <vt:lpstr>Hazard Communication</vt:lpstr>
      <vt:lpstr>Hazard Communication</vt:lpstr>
      <vt:lpstr>Hazard Communication</vt:lpstr>
      <vt:lpstr>Anesthetics and Wastes</vt:lpstr>
      <vt:lpstr>Anesthetics and Wastes</vt:lpstr>
      <vt:lpstr>Anesthetics and Wastes</vt:lpstr>
      <vt:lpstr>Anesthetics and Wastes</vt:lpstr>
      <vt:lpstr>Anesthetics and Wastes</vt:lpstr>
      <vt:lpstr>Anesthetics and Wastes</vt:lpstr>
      <vt:lpstr>Anesthetics and Wastes</vt:lpstr>
      <vt:lpstr>Anesthetics and Wastes</vt:lpstr>
      <vt:lpstr>Anesthetics and Wastes</vt:lpstr>
      <vt:lpstr>Anesthetics and Wastes</vt:lpstr>
      <vt:lpstr>Anesthetics and Wastes</vt:lpstr>
      <vt:lpstr>Drugs/Narcotics</vt:lpstr>
      <vt:lpstr>Drugs/Narcotics</vt:lpstr>
      <vt:lpstr>Drugs/Narcotics</vt:lpstr>
      <vt:lpstr>Drugs/Narcotics</vt:lpstr>
      <vt:lpstr>Cleaning Chemicals</vt:lpstr>
      <vt:lpstr>Disinfectants/Sterilant</vt:lpstr>
      <vt:lpstr>Disinfectants/Sterilant</vt:lpstr>
      <vt:lpstr>Disinfectants/Sterilant</vt:lpstr>
      <vt:lpstr>Disinfectants/Sterilant</vt:lpstr>
      <vt:lpstr>Disinfectants/Sterilant</vt:lpstr>
      <vt:lpstr>Disinfectants/Sterilant</vt:lpstr>
      <vt:lpstr>Disinfectants/Sterilant</vt:lpstr>
      <vt:lpstr>Disinfectants/Sterilant</vt:lpstr>
      <vt:lpstr>Disinfectants/Sterilant</vt:lpstr>
      <vt:lpstr>Disinfectants/Sterilant</vt:lpstr>
      <vt:lpstr>Respirators</vt:lpstr>
      <vt:lpstr>Radiation – X-rays</vt:lpstr>
      <vt:lpstr>Radiation – X-rays</vt:lpstr>
      <vt:lpstr>Lasers</vt:lpstr>
      <vt:lpstr>Lasers</vt:lpstr>
      <vt:lpstr>Lasers</vt:lpstr>
      <vt:lpstr>Lasers</vt:lpstr>
      <vt:lpstr>Bloodborne Pathogens</vt:lpstr>
      <vt:lpstr>Bloodborne Pathogens</vt:lpstr>
      <vt:lpstr>First aid/eyewash</vt:lpstr>
      <vt:lpstr>Exit &amp; Route Maintenance</vt:lpstr>
      <vt:lpstr>Emergency Action Plan</vt:lpstr>
      <vt:lpstr>Fire Protection Plans – as required by OSHA</vt:lpstr>
      <vt:lpstr>Other hazards</vt:lpstr>
      <vt:lpstr>PowerPoint Presentation</vt:lpstr>
      <vt:lpstr>PowerPoint Presentation</vt:lpstr>
      <vt:lpstr>PowerPoint Presentation</vt:lpstr>
      <vt:lpstr>Contact us</vt:lpstr>
      <vt:lpstr>Thank You</vt:lpstr>
    </vt:vector>
  </TitlesOfParts>
  <Manager/>
  <Company>Indiana University of Pennsylvania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Tammy Harvey</dc:creator>
  <cp:keywords/>
  <dc:description/>
  <cp:lastModifiedBy>Shaun McGinnis</cp:lastModifiedBy>
  <cp:revision>20</cp:revision>
  <cp:lastPrinted>2023-12-27T13:31:50Z</cp:lastPrinted>
  <dcterms:created xsi:type="dcterms:W3CDTF">2019-09-06T20:18:55Z</dcterms:created>
  <dcterms:modified xsi:type="dcterms:W3CDTF">2024-01-24T15:12:15Z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ContentTypeId">
    <vt:lpwstr>0x010100F4DCC907E0A4C74494346564277774CD</vt:lpwstr>
  </property>
</Properties>
</file>