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71" r:id="rId8"/>
    <p:sldId id="265" r:id="rId9"/>
    <p:sldId id="276" r:id="rId10"/>
    <p:sldId id="273" r:id="rId11"/>
    <p:sldId id="272" r:id="rId12"/>
    <p:sldId id="277" r:id="rId13"/>
    <p:sldId id="274" r:id="rId14"/>
    <p:sldId id="278" r:id="rId15"/>
    <p:sldId id="275" r:id="rId16"/>
    <p:sldId id="284" r:id="rId17"/>
    <p:sldId id="285" r:id="rId18"/>
    <p:sldId id="286" r:id="rId19"/>
    <p:sldId id="287" r:id="rId20"/>
    <p:sldId id="280" r:id="rId21"/>
    <p:sldId id="266" r:id="rId22"/>
    <p:sldId id="281" r:id="rId23"/>
    <p:sldId id="282" r:id="rId24"/>
    <p:sldId id="261" r:id="rId25"/>
    <p:sldId id="269" r:id="rId26"/>
    <p:sldId id="27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03" autoAdjust="0"/>
    <p:restoredTop sz="84626"/>
  </p:normalViewPr>
  <p:slideViewPr>
    <p:cSldViewPr snapToGrid="0">
      <p:cViewPr varScale="1">
        <p:scale>
          <a:sx n="79" d="100"/>
          <a:sy n="79" d="100"/>
        </p:scale>
        <p:origin x="9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ECFC5E5-7CE2-0F40-93DC-911B1E3654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F47D9781-8A14-41C2-BACD-4380FDE9191D}"/>
              </a:ext>
            </a:extLst>
          </p:cNvPr>
          <p:cNvSpPr>
            <a:spLocks noGrp="1"/>
          </p:cNvSpPr>
          <p:nvPr>
            <p:ph type="title" hasCustomPrompt="1"/>
          </p:nvPr>
        </p:nvSpPr>
        <p:spPr>
          <a:xfrm>
            <a:off x="838200" y="365127"/>
            <a:ext cx="10515600" cy="1325563"/>
          </a:xfrm>
        </p:spPr>
        <p:txBody>
          <a:bodyPr/>
          <a:lstStyle/>
          <a:p>
            <a:r>
              <a:rPr lang="en-US" dirty="0"/>
              <a:t>Click to insert slide title</a:t>
            </a:r>
          </a:p>
        </p:txBody>
      </p:sp>
      <p:sp>
        <p:nvSpPr>
          <p:cNvPr id="3" name="Content Placeholder 2">
            <a:extLst>
              <a:ext uri="{FF2B5EF4-FFF2-40B4-BE49-F238E27FC236}">
                <a16:creationId xmlns:a16="http://schemas.microsoft.com/office/drawing/2014/main" id="{4133F452-C46B-4B3A-8EEC-FADC686C21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2B353-B968-4C26-9195-ECDEBBAA2D9F}"/>
              </a:ext>
            </a:extLst>
          </p:cNvPr>
          <p:cNvSpPr>
            <a:spLocks noGrp="1"/>
          </p:cNvSpPr>
          <p:nvPr>
            <p:ph type="dt" sz="half" idx="10"/>
          </p:nvPr>
        </p:nvSpPr>
        <p:spPr/>
        <p:txBody>
          <a:bodyPr/>
          <a:lstStyle/>
          <a:p>
            <a:fld id="{DB5C3BE7-E80C-4D5C-8EB8-295547A75DAE}" type="datetimeFigureOut">
              <a:rPr lang="en-US" smtClean="0"/>
              <a:t>3/16/2020</a:t>
            </a:fld>
            <a:endParaRPr lang="en-US" dirty="0"/>
          </a:p>
        </p:txBody>
      </p:sp>
      <p:sp>
        <p:nvSpPr>
          <p:cNvPr id="5" name="Footer Placeholder 4">
            <a:extLst>
              <a:ext uri="{FF2B5EF4-FFF2-40B4-BE49-F238E27FC236}">
                <a16:creationId xmlns:a16="http://schemas.microsoft.com/office/drawing/2014/main" id="{529472C9-200B-4ABB-B686-1BCAACC87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EC6312-F216-45F1-A03D-36119C4B94E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8C7D19C7-AABD-5C4F-8150-7A9B8BE167F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403401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3A05A6B-9B8F-6442-AAE0-C6AEEEFC08B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3" name="Date Placeholder 2">
            <a:extLst>
              <a:ext uri="{FF2B5EF4-FFF2-40B4-BE49-F238E27FC236}">
                <a16:creationId xmlns:a16="http://schemas.microsoft.com/office/drawing/2014/main" id="{9C6823C2-4445-C94C-870F-7AD3C16D2BEC}"/>
              </a:ext>
            </a:extLst>
          </p:cNvPr>
          <p:cNvSpPr>
            <a:spLocks noGrp="1"/>
          </p:cNvSpPr>
          <p:nvPr>
            <p:ph type="dt" sz="half" idx="10"/>
          </p:nvPr>
        </p:nvSpPr>
        <p:spPr/>
        <p:txBody>
          <a:bodyPr/>
          <a:lstStyle/>
          <a:p>
            <a:fld id="{DB5C3BE7-E80C-4D5C-8EB8-295547A75DAE}" type="datetimeFigureOut">
              <a:rPr lang="en-US" smtClean="0"/>
              <a:pPr/>
              <a:t>3/16/2020</a:t>
            </a:fld>
            <a:endParaRPr lang="en-US" dirty="0"/>
          </a:p>
        </p:txBody>
      </p:sp>
      <p:sp>
        <p:nvSpPr>
          <p:cNvPr id="4" name="Footer Placeholder 3">
            <a:extLst>
              <a:ext uri="{FF2B5EF4-FFF2-40B4-BE49-F238E27FC236}">
                <a16:creationId xmlns:a16="http://schemas.microsoft.com/office/drawing/2014/main" id="{9C60DD90-1844-8540-80EF-5F7D2C3339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5D7D9-EBE3-364E-B732-13B8342D0AF3}"/>
              </a:ext>
            </a:extLst>
          </p:cNvPr>
          <p:cNvSpPr>
            <a:spLocks noGrp="1"/>
          </p:cNvSpPr>
          <p:nvPr>
            <p:ph type="sldNum" sz="quarter" idx="12"/>
          </p:nvPr>
        </p:nvSpPr>
        <p:spPr/>
        <p:txBody>
          <a:bodyPr/>
          <a:lstStyle/>
          <a:p>
            <a:fld id="{A9EDB695-B233-4887-BF2C-7F3BB78C8EBC}" type="slidenum">
              <a:rPr lang="en-US" smtClean="0"/>
              <a:pPr/>
              <a:t>‹#›</a:t>
            </a:fld>
            <a:endParaRPr lang="en-US" dirty="0"/>
          </a:p>
        </p:txBody>
      </p:sp>
      <p:sp>
        <p:nvSpPr>
          <p:cNvPr id="6" name="Picture Placeholder 2">
            <a:extLst>
              <a:ext uri="{FF2B5EF4-FFF2-40B4-BE49-F238E27FC236}">
                <a16:creationId xmlns:a16="http://schemas.microsoft.com/office/drawing/2014/main" id="{8B9A9E11-04E1-9E44-84E7-3CF46AE5DB8F}"/>
              </a:ext>
            </a:extLst>
          </p:cNvPr>
          <p:cNvSpPr>
            <a:spLocks noGrp="1"/>
          </p:cNvSpPr>
          <p:nvPr>
            <p:ph type="pic" idx="1"/>
          </p:nvPr>
        </p:nvSpPr>
        <p:spPr>
          <a:xfrm>
            <a:off x="246888" y="269875"/>
            <a:ext cx="5783371" cy="590232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7" name="Picture Placeholder 3">
            <a:extLst>
              <a:ext uri="{FF2B5EF4-FFF2-40B4-BE49-F238E27FC236}">
                <a16:creationId xmlns:a16="http://schemas.microsoft.com/office/drawing/2014/main" id="{30EBFF6B-81BD-814A-B1D4-98573343A99C}"/>
              </a:ext>
            </a:extLst>
          </p:cNvPr>
          <p:cNvSpPr>
            <a:spLocks noGrp="1"/>
          </p:cNvSpPr>
          <p:nvPr>
            <p:ph type="pic" sz="quarter" idx="13"/>
          </p:nvPr>
        </p:nvSpPr>
        <p:spPr>
          <a:xfrm>
            <a:off x="6287389" y="269877"/>
            <a:ext cx="5590667" cy="2820797"/>
          </a:xfrm>
        </p:spPr>
        <p:txBody>
          <a:bodyPr/>
          <a:lstStyle>
            <a:lvl1pPr marL="0" indent="0">
              <a:buNone/>
              <a:defRPr sz="3200"/>
            </a:lvl1pPr>
          </a:lstStyle>
          <a:p>
            <a:r>
              <a:rPr lang="en-US" dirty="0"/>
              <a:t>Click icon to add picture</a:t>
            </a:r>
          </a:p>
        </p:txBody>
      </p:sp>
      <p:sp>
        <p:nvSpPr>
          <p:cNvPr id="8" name="Picture Placeholder 8">
            <a:extLst>
              <a:ext uri="{FF2B5EF4-FFF2-40B4-BE49-F238E27FC236}">
                <a16:creationId xmlns:a16="http://schemas.microsoft.com/office/drawing/2014/main" id="{3087B1AE-D78A-A248-8145-0F228BF3EA64}"/>
              </a:ext>
            </a:extLst>
          </p:cNvPr>
          <p:cNvSpPr>
            <a:spLocks noGrp="1"/>
          </p:cNvSpPr>
          <p:nvPr>
            <p:ph type="pic" sz="quarter" idx="14"/>
          </p:nvPr>
        </p:nvSpPr>
        <p:spPr>
          <a:xfrm>
            <a:off x="6287389" y="3351406"/>
            <a:ext cx="5590667" cy="2820797"/>
          </a:xfrm>
        </p:spPr>
        <p:txBody>
          <a:bodyPr>
            <a:normAutofit/>
          </a:bodyPr>
          <a:lstStyle>
            <a:lvl1pPr marL="0" indent="0">
              <a:buNone/>
              <a:defRPr sz="3200"/>
            </a:lvl1pPr>
          </a:lstStyle>
          <a:p>
            <a:r>
              <a:rPr lang="en-US" dirty="0"/>
              <a:t>Click icon to add picture</a:t>
            </a:r>
          </a:p>
        </p:txBody>
      </p:sp>
      <p:pic>
        <p:nvPicPr>
          <p:cNvPr id="10" name="Picture 9">
            <a:extLst>
              <a:ext uri="{FF2B5EF4-FFF2-40B4-BE49-F238E27FC236}">
                <a16:creationId xmlns:a16="http://schemas.microsoft.com/office/drawing/2014/main" id="{F13FFF10-3D70-6E4D-8722-78F95EC314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702087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Full Scree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A5CE344-D670-6F46-A21E-FB65A76EC182}"/>
              </a:ext>
            </a:extLst>
          </p:cNvPr>
          <p:cNvSpPr>
            <a:spLocks noGrp="1"/>
          </p:cNvSpPr>
          <p:nvPr>
            <p:ph type="pic" sz="quarter" idx="10" hasCustomPrompt="1"/>
          </p:nvPr>
        </p:nvSpPr>
        <p:spPr>
          <a:xfrm>
            <a:off x="0" y="0"/>
            <a:ext cx="12192000" cy="6858000"/>
          </a:xfrm>
        </p:spPr>
        <p:txBody>
          <a:bodyPr/>
          <a:lstStyle>
            <a:lvl1pPr marL="0" indent="0">
              <a:buNone/>
              <a:defRPr/>
            </a:lvl1pPr>
          </a:lstStyle>
          <a:p>
            <a:r>
              <a:rPr lang="en-US" dirty="0"/>
              <a:t>Click icon to insert full-screen picture</a:t>
            </a:r>
          </a:p>
        </p:txBody>
      </p:sp>
    </p:spTree>
    <p:extLst>
      <p:ext uri="{BB962C8B-B14F-4D97-AF65-F5344CB8AC3E}">
        <p14:creationId xmlns:p14="http://schemas.microsoft.com/office/powerpoint/2010/main" val="34975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E1C5C06-2DF9-D049-A6B2-04F61D39725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F7D2C4B-B5D7-479A-9B0C-31DD325D4D28}"/>
              </a:ext>
            </a:extLst>
          </p:cNvPr>
          <p:cNvSpPr>
            <a:spLocks noGrp="1"/>
          </p:cNvSpPr>
          <p:nvPr>
            <p:ph type="ctrTitle" hasCustomPrompt="1"/>
          </p:nvPr>
        </p:nvSpPr>
        <p:spPr>
          <a:xfrm>
            <a:off x="841248" y="1664208"/>
            <a:ext cx="10515600" cy="2387600"/>
          </a:xfrm>
        </p:spPr>
        <p:txBody>
          <a:bodyPr anchor="b">
            <a:normAutofit/>
          </a:bodyPr>
          <a:lstStyle>
            <a:lvl1pPr algn="l">
              <a:defRPr sz="5400">
                <a:solidFill>
                  <a:schemeClr val="bg1"/>
                </a:solidFill>
              </a:defRPr>
            </a:lvl1pPr>
          </a:lstStyle>
          <a:p>
            <a:r>
              <a:rPr lang="en-US" dirty="0"/>
              <a:t>CLICK TO INSERT PRESENTATION TITLE</a:t>
            </a:r>
          </a:p>
        </p:txBody>
      </p:sp>
      <p:sp>
        <p:nvSpPr>
          <p:cNvPr id="3" name="Subtitle 2">
            <a:extLst>
              <a:ext uri="{FF2B5EF4-FFF2-40B4-BE49-F238E27FC236}">
                <a16:creationId xmlns:a16="http://schemas.microsoft.com/office/drawing/2014/main" id="{AA43BD4A-33EE-45CE-AB4A-75B9E3258839}"/>
              </a:ext>
            </a:extLst>
          </p:cNvPr>
          <p:cNvSpPr>
            <a:spLocks noGrp="1"/>
          </p:cNvSpPr>
          <p:nvPr>
            <p:ph type="subTitle" idx="1"/>
          </p:nvPr>
        </p:nvSpPr>
        <p:spPr>
          <a:xfrm>
            <a:off x="841248" y="4032504"/>
            <a:ext cx="10515600" cy="1152144"/>
          </a:xfrm>
        </p:spPr>
        <p:txBody>
          <a:bodyPr>
            <a:normAutofit/>
          </a:bodyPr>
          <a:lstStyle>
            <a:lvl1pPr marL="0" indent="0" algn="l">
              <a:buNone/>
              <a:defRPr sz="2800">
                <a:solidFill>
                  <a:schemeClr val="accent3"/>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6CF198-BDD9-4152-8D3C-53043EA25BC4}"/>
              </a:ext>
            </a:extLst>
          </p:cNvPr>
          <p:cNvSpPr>
            <a:spLocks noGrp="1"/>
          </p:cNvSpPr>
          <p:nvPr>
            <p:ph type="dt" sz="half" idx="10"/>
          </p:nvPr>
        </p:nvSpPr>
        <p:spPr>
          <a:xfrm>
            <a:off x="4774931" y="5894265"/>
            <a:ext cx="1437120" cy="365125"/>
          </a:xfrm>
        </p:spPr>
        <p:txBody>
          <a:bodyPr/>
          <a:lstStyle>
            <a:lvl1pPr>
              <a:defRPr>
                <a:solidFill>
                  <a:schemeClr val="bg1"/>
                </a:solidFill>
              </a:defRPr>
            </a:lvl1pPr>
          </a:lstStyle>
          <a:p>
            <a:fld id="{DB5C3BE7-E80C-4D5C-8EB8-295547A75DAE}" type="datetimeFigureOut">
              <a:rPr lang="en-US" smtClean="0"/>
              <a:pPr/>
              <a:t>3/16/2020</a:t>
            </a:fld>
            <a:endParaRPr lang="en-US" dirty="0"/>
          </a:p>
        </p:txBody>
      </p:sp>
      <p:sp>
        <p:nvSpPr>
          <p:cNvPr id="5" name="Footer Placeholder 4">
            <a:extLst>
              <a:ext uri="{FF2B5EF4-FFF2-40B4-BE49-F238E27FC236}">
                <a16:creationId xmlns:a16="http://schemas.microsoft.com/office/drawing/2014/main" id="{328D4660-DB06-4FBE-B73A-F03B9B0714FA}"/>
              </a:ext>
            </a:extLst>
          </p:cNvPr>
          <p:cNvSpPr>
            <a:spLocks noGrp="1"/>
          </p:cNvSpPr>
          <p:nvPr>
            <p:ph type="ftr" sz="quarter" idx="11"/>
          </p:nvPr>
        </p:nvSpPr>
        <p:spPr>
          <a:xfrm>
            <a:off x="6579541" y="5893230"/>
            <a:ext cx="3029272"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34AD7523-8013-4431-9915-BB8899283C39}"/>
              </a:ext>
            </a:extLst>
          </p:cNvPr>
          <p:cNvSpPr>
            <a:spLocks noGrp="1"/>
          </p:cNvSpPr>
          <p:nvPr>
            <p:ph type="sldNum" sz="quarter" idx="12"/>
          </p:nvPr>
        </p:nvSpPr>
        <p:spPr>
          <a:xfrm>
            <a:off x="9986034" y="5893230"/>
            <a:ext cx="1370815" cy="365125"/>
          </a:xfrm>
        </p:spPr>
        <p:txBody>
          <a:bodyPr/>
          <a:lstStyle>
            <a:lvl1pPr>
              <a:defRPr>
                <a:solidFill>
                  <a:schemeClr val="bg1"/>
                </a:solidFill>
              </a:defRPr>
            </a:lvl1pPr>
          </a:lstStyle>
          <a:p>
            <a:fld id="{A9EDB695-B233-4887-BF2C-7F3BB78C8EBC}" type="slidenum">
              <a:rPr lang="en-US" smtClean="0"/>
              <a:pPr/>
              <a:t>‹#›</a:t>
            </a:fld>
            <a:endParaRPr lang="en-US" dirty="0"/>
          </a:p>
        </p:txBody>
      </p:sp>
      <p:pic>
        <p:nvPicPr>
          <p:cNvPr id="9" name="Picture 8">
            <a:extLst>
              <a:ext uri="{FF2B5EF4-FFF2-40B4-BE49-F238E27FC236}">
                <a16:creationId xmlns:a16="http://schemas.microsoft.com/office/drawing/2014/main" id="{14EFD232-0A3C-6A49-8C5A-A52910167A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5566" y="5594103"/>
            <a:ext cx="1733093" cy="689222"/>
          </a:xfrm>
          <a:prstGeom prst="rect">
            <a:avLst/>
          </a:prstGeom>
        </p:spPr>
      </p:pic>
    </p:spTree>
    <p:extLst>
      <p:ext uri="{BB962C8B-B14F-4D97-AF65-F5344CB8AC3E}">
        <p14:creationId xmlns:p14="http://schemas.microsoft.com/office/powerpoint/2010/main" val="5776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A7C493-589C-C841-AC42-8215ACB32B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84C0F03-81DE-40F6-8B2B-165F97389D32}"/>
              </a:ext>
            </a:extLst>
          </p:cNvPr>
          <p:cNvSpPr>
            <a:spLocks noGrp="1"/>
          </p:cNvSpPr>
          <p:nvPr>
            <p:ph type="title" hasCustomPrompt="1"/>
          </p:nvPr>
        </p:nvSpPr>
        <p:spPr>
          <a:xfrm>
            <a:off x="838200" y="4407410"/>
            <a:ext cx="10515600" cy="1865679"/>
          </a:xfrm>
        </p:spPr>
        <p:txBody>
          <a:bodyPr anchor="t">
            <a:normAutofit/>
          </a:bodyPr>
          <a:lstStyle>
            <a:lvl1pPr>
              <a:defRPr sz="5400">
                <a:solidFill>
                  <a:schemeClr val="bg1"/>
                </a:solidFill>
              </a:defRPr>
            </a:lvl1pPr>
          </a:lstStyle>
          <a:p>
            <a:r>
              <a:rPr lang="en-US" dirty="0"/>
              <a:t>Click to insert section header</a:t>
            </a:r>
          </a:p>
        </p:txBody>
      </p:sp>
      <p:sp>
        <p:nvSpPr>
          <p:cNvPr id="3" name="Text Placeholder 2">
            <a:extLst>
              <a:ext uri="{FF2B5EF4-FFF2-40B4-BE49-F238E27FC236}">
                <a16:creationId xmlns:a16="http://schemas.microsoft.com/office/drawing/2014/main" id="{D32EFF09-B482-4C53-9C14-844079885660}"/>
              </a:ext>
            </a:extLst>
          </p:cNvPr>
          <p:cNvSpPr>
            <a:spLocks noGrp="1"/>
          </p:cNvSpPr>
          <p:nvPr>
            <p:ph type="body" idx="1"/>
          </p:nvPr>
        </p:nvSpPr>
        <p:spPr>
          <a:xfrm>
            <a:off x="838200" y="2907794"/>
            <a:ext cx="10515600" cy="1500187"/>
          </a:xfrm>
        </p:spPr>
        <p:txBody>
          <a:bodyPr anchor="b">
            <a:normAutofit/>
          </a:bodyPr>
          <a:lstStyle>
            <a:lvl1pPr marL="0" indent="0">
              <a:buNone/>
              <a:defRPr sz="2800">
                <a:solidFill>
                  <a:schemeClr val="accent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513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12962677-F35E-5A44-9730-6B7FBC62D9F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13D70542-BAD9-4527-8274-72EFC3485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ED776-5EF1-40ED-8122-D5295FDD5E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23B4FA-5FF7-49AD-B9DD-8E9CD27F8B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64BAF7-BFF1-4B48-9B36-E731868543BF}"/>
              </a:ext>
            </a:extLst>
          </p:cNvPr>
          <p:cNvSpPr>
            <a:spLocks noGrp="1"/>
          </p:cNvSpPr>
          <p:nvPr>
            <p:ph type="dt" sz="half" idx="10"/>
          </p:nvPr>
        </p:nvSpPr>
        <p:spPr/>
        <p:txBody>
          <a:bodyPr/>
          <a:lstStyle/>
          <a:p>
            <a:fld id="{DB5C3BE7-E80C-4D5C-8EB8-295547A75DAE}" type="datetimeFigureOut">
              <a:rPr lang="en-US" smtClean="0"/>
              <a:t>3/16/2020</a:t>
            </a:fld>
            <a:endParaRPr lang="en-US" dirty="0"/>
          </a:p>
        </p:txBody>
      </p:sp>
      <p:sp>
        <p:nvSpPr>
          <p:cNvPr id="6" name="Footer Placeholder 5">
            <a:extLst>
              <a:ext uri="{FF2B5EF4-FFF2-40B4-BE49-F238E27FC236}">
                <a16:creationId xmlns:a16="http://schemas.microsoft.com/office/drawing/2014/main" id="{B2C6FD7A-B770-489E-9D65-43C10BFAC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52CEAE-2949-49FA-9F6D-C60B6553AF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B6BB9DFD-786E-2847-9F8A-6E23BBAB3D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87441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50FA805-C5EA-8D4A-89BB-A1B060D922B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A949E802-5479-4E91-8145-E11CCBBE490F}"/>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0F94A8-D1EC-428C-B43C-4F8E523843F7}"/>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F5AFD-307B-427D-8FA0-E37F8990BE9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8C8B95-B621-4AB9-BED5-238004F902FE}"/>
              </a:ext>
            </a:extLst>
          </p:cNvPr>
          <p:cNvSpPr>
            <a:spLocks noGrp="1"/>
          </p:cNvSpPr>
          <p:nvPr>
            <p:ph type="body" sz="quarter" idx="3"/>
          </p:nvPr>
        </p:nvSpPr>
        <p:spPr>
          <a:xfrm>
            <a:off x="6172201" y="1681163"/>
            <a:ext cx="5183188" cy="823912"/>
          </a:xfrm>
        </p:spPr>
        <p:txBody>
          <a:bodyPr anchor="b">
            <a:normAutofit/>
          </a:bodyPr>
          <a:lstStyle>
            <a:lvl1pPr marL="0" indent="0">
              <a:buNone/>
              <a:defRPr sz="2800" b="1">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0B85C5-7749-4B64-A0F0-69294B6CEA5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971985-2DE0-4FC9-B144-EF1F8FF7995A}"/>
              </a:ext>
            </a:extLst>
          </p:cNvPr>
          <p:cNvSpPr>
            <a:spLocks noGrp="1"/>
          </p:cNvSpPr>
          <p:nvPr>
            <p:ph type="dt" sz="half" idx="10"/>
          </p:nvPr>
        </p:nvSpPr>
        <p:spPr/>
        <p:txBody>
          <a:bodyPr/>
          <a:lstStyle/>
          <a:p>
            <a:fld id="{DB5C3BE7-E80C-4D5C-8EB8-295547A75DAE}" type="datetimeFigureOut">
              <a:rPr lang="en-US" smtClean="0"/>
              <a:t>3/16/2020</a:t>
            </a:fld>
            <a:endParaRPr lang="en-US" dirty="0"/>
          </a:p>
        </p:txBody>
      </p:sp>
      <p:sp>
        <p:nvSpPr>
          <p:cNvPr id="8" name="Footer Placeholder 7">
            <a:extLst>
              <a:ext uri="{FF2B5EF4-FFF2-40B4-BE49-F238E27FC236}">
                <a16:creationId xmlns:a16="http://schemas.microsoft.com/office/drawing/2014/main" id="{2ED19645-E376-447C-B18A-2A4EA8854B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3809BCB-31B7-4751-8EAF-AA50DD1CCA3D}"/>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10" name="Picture 9">
            <a:extLst>
              <a:ext uri="{FF2B5EF4-FFF2-40B4-BE49-F238E27FC236}">
                <a16:creationId xmlns:a16="http://schemas.microsoft.com/office/drawing/2014/main" id="{482CDBD5-A7DA-864D-922B-6E499FDDB9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9836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C0B1895-DF97-EC4E-82DD-352630A874E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9ECF7CDE-623B-4B66-AA24-6CBE9B642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E25B4-E103-42F4-8503-0786F3BD3963}"/>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600C98A-4325-4A4F-BE9C-2A7D4E089C2A}"/>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69063E-E048-4D9F-B091-97298D713E89}"/>
              </a:ext>
            </a:extLst>
          </p:cNvPr>
          <p:cNvSpPr>
            <a:spLocks noGrp="1"/>
          </p:cNvSpPr>
          <p:nvPr>
            <p:ph type="dt" sz="half" idx="10"/>
          </p:nvPr>
        </p:nvSpPr>
        <p:spPr/>
        <p:txBody>
          <a:bodyPr/>
          <a:lstStyle/>
          <a:p>
            <a:fld id="{DB5C3BE7-E80C-4D5C-8EB8-295547A75DAE}" type="datetimeFigureOut">
              <a:rPr lang="en-US" smtClean="0"/>
              <a:t>3/16/2020</a:t>
            </a:fld>
            <a:endParaRPr lang="en-US" dirty="0"/>
          </a:p>
        </p:txBody>
      </p:sp>
      <p:sp>
        <p:nvSpPr>
          <p:cNvPr id="6" name="Footer Placeholder 5">
            <a:extLst>
              <a:ext uri="{FF2B5EF4-FFF2-40B4-BE49-F238E27FC236}">
                <a16:creationId xmlns:a16="http://schemas.microsoft.com/office/drawing/2014/main" id="{C0037E77-66B9-4D08-8DAC-5715DD472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6638A1-F14D-4936-AC8C-1D3B59B46566}"/>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8" name="Picture 7">
            <a:extLst>
              <a:ext uri="{FF2B5EF4-FFF2-40B4-BE49-F238E27FC236}">
                <a16:creationId xmlns:a16="http://schemas.microsoft.com/office/drawing/2014/main" id="{33E6EA25-A469-4146-BDB1-D2601BC7EF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23712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4BC3EF-3EA9-E744-BABE-07C0A5546949}"/>
              </a:ext>
            </a:extLst>
          </p:cNvPr>
          <p:cNvSpPr/>
          <p:nvPr userDrawn="1"/>
        </p:nvSpPr>
        <p:spPr>
          <a:xfrm>
            <a:off x="6099048" y="0"/>
            <a:ext cx="6099048" cy="6858000"/>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pic>
        <p:nvPicPr>
          <p:cNvPr id="8" name="Picture 7">
            <a:extLst>
              <a:ext uri="{FF2B5EF4-FFF2-40B4-BE49-F238E27FC236}">
                <a16:creationId xmlns:a16="http://schemas.microsoft.com/office/drawing/2014/main" id="{88414A10-C669-6549-A1EF-76C795306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pic>
        <p:nvPicPr>
          <p:cNvPr id="10" name="Picture 9">
            <a:extLst>
              <a:ext uri="{FF2B5EF4-FFF2-40B4-BE49-F238E27FC236}">
                <a16:creationId xmlns:a16="http://schemas.microsoft.com/office/drawing/2014/main" id="{B8A35792-033C-0B42-A6E6-BCF85424BC75}"/>
              </a:ext>
            </a:extLst>
          </p:cNvPr>
          <p:cNvPicPr>
            <a:picLocks noChangeAspect="1"/>
          </p:cNvPicPr>
          <p:nvPr userDrawn="1"/>
        </p:nvPicPr>
        <p:blipFill>
          <a:blip r:embed="rId3"/>
          <a:stretch>
            <a:fillRect/>
          </a:stretch>
        </p:blipFill>
        <p:spPr>
          <a:xfrm>
            <a:off x="9969501" y="5841999"/>
            <a:ext cx="2222500" cy="1016000"/>
          </a:xfrm>
          <a:prstGeom prst="rect">
            <a:avLst/>
          </a:prstGeom>
        </p:spPr>
      </p:pic>
      <p:sp>
        <p:nvSpPr>
          <p:cNvPr id="3" name="Picture Placeholder 2">
            <a:extLst>
              <a:ext uri="{FF2B5EF4-FFF2-40B4-BE49-F238E27FC236}">
                <a16:creationId xmlns:a16="http://schemas.microsoft.com/office/drawing/2014/main" id="{8CEB3D25-65B6-46A2-8EE9-4CF25DE6E427}"/>
              </a:ext>
            </a:extLst>
          </p:cNvPr>
          <p:cNvSpPr>
            <a:spLocks noGrp="1"/>
          </p:cNvSpPr>
          <p:nvPr>
            <p:ph type="pic" idx="1"/>
          </p:nvPr>
        </p:nvSpPr>
        <p:spPr>
          <a:xfrm>
            <a:off x="6099048" y="0"/>
            <a:ext cx="6099048" cy="6858000"/>
          </a:xfrm>
        </p:spPr>
        <p:txBody>
          <a:bodyPr/>
          <a:lstStyle>
            <a:lvl1pPr marL="0" indent="0">
              <a:buNone/>
              <a:defRPr sz="32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5" name="Date Placeholder 4">
            <a:extLst>
              <a:ext uri="{FF2B5EF4-FFF2-40B4-BE49-F238E27FC236}">
                <a16:creationId xmlns:a16="http://schemas.microsoft.com/office/drawing/2014/main" id="{C9B74832-7E8D-4469-A2B3-ACA6209E34E9}"/>
              </a:ext>
            </a:extLst>
          </p:cNvPr>
          <p:cNvSpPr>
            <a:spLocks noGrp="1"/>
          </p:cNvSpPr>
          <p:nvPr>
            <p:ph type="dt" sz="half" idx="10"/>
          </p:nvPr>
        </p:nvSpPr>
        <p:spPr/>
        <p:txBody>
          <a:bodyPr/>
          <a:lstStyle/>
          <a:p>
            <a:fld id="{DB5C3BE7-E80C-4D5C-8EB8-295547A75DAE}" type="datetimeFigureOut">
              <a:rPr lang="en-US" smtClean="0"/>
              <a:t>3/16/2020</a:t>
            </a:fld>
            <a:endParaRPr lang="en-US" dirty="0"/>
          </a:p>
        </p:txBody>
      </p:sp>
      <p:sp>
        <p:nvSpPr>
          <p:cNvPr id="6" name="Footer Placeholder 5">
            <a:extLst>
              <a:ext uri="{FF2B5EF4-FFF2-40B4-BE49-F238E27FC236}">
                <a16:creationId xmlns:a16="http://schemas.microsoft.com/office/drawing/2014/main" id="{C484021A-A03E-4E8B-A2F8-FE7B0E798F7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6042F4-6D58-4230-8F98-EF0FC7EC31A6}"/>
              </a:ext>
            </a:extLst>
          </p:cNvPr>
          <p:cNvSpPr>
            <a:spLocks noGrp="1"/>
          </p:cNvSpPr>
          <p:nvPr>
            <p:ph type="sldNum" sz="quarter" idx="12"/>
          </p:nvPr>
        </p:nvSpPr>
        <p:spPr/>
        <p:txBody>
          <a:bodyPr/>
          <a:lstStyle/>
          <a:p>
            <a:fld id="{A9EDB695-B233-4887-BF2C-7F3BB78C8EBC}" type="slidenum">
              <a:rPr lang="en-US" smtClean="0"/>
              <a:t>‹#›</a:t>
            </a:fld>
            <a:endParaRPr lang="en-US" dirty="0"/>
          </a:p>
        </p:txBody>
      </p:sp>
      <p:sp>
        <p:nvSpPr>
          <p:cNvPr id="4" name="Text Placeholder 3">
            <a:extLst>
              <a:ext uri="{FF2B5EF4-FFF2-40B4-BE49-F238E27FC236}">
                <a16:creationId xmlns:a16="http://schemas.microsoft.com/office/drawing/2014/main" id="{CF402D6F-433C-4853-A9A9-0AFEADB76C2A}"/>
              </a:ext>
            </a:extLst>
          </p:cNvPr>
          <p:cNvSpPr>
            <a:spLocks noGrp="1"/>
          </p:cNvSpPr>
          <p:nvPr>
            <p:ph type="body" sz="half" idx="2"/>
          </p:nvPr>
        </p:nvSpPr>
        <p:spPr>
          <a:xfrm>
            <a:off x="839788" y="2057400"/>
            <a:ext cx="5004959" cy="3811588"/>
          </a:xfrm>
        </p:spPr>
        <p:txBody>
          <a:bodyPr>
            <a:normAutofit/>
          </a:bodyPr>
          <a:lstStyle>
            <a:lvl1pPr marL="0" indent="0">
              <a:buNone/>
              <a:defRPr sz="24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2" name="Title 1">
            <a:extLst>
              <a:ext uri="{FF2B5EF4-FFF2-40B4-BE49-F238E27FC236}">
                <a16:creationId xmlns:a16="http://schemas.microsoft.com/office/drawing/2014/main" id="{53C760ED-C6E0-4BB0-BFD5-A83E3DB89A6F}"/>
              </a:ext>
            </a:extLst>
          </p:cNvPr>
          <p:cNvSpPr>
            <a:spLocks noGrp="1"/>
          </p:cNvSpPr>
          <p:nvPr>
            <p:ph type="title" hasCustomPrompt="1"/>
          </p:nvPr>
        </p:nvSpPr>
        <p:spPr>
          <a:xfrm>
            <a:off x="839788" y="457200"/>
            <a:ext cx="5004959" cy="1600200"/>
          </a:xfrm>
        </p:spPr>
        <p:txBody>
          <a:bodyPr anchor="b">
            <a:normAutofit/>
          </a:bodyPr>
          <a:lstStyle>
            <a:lvl1pPr>
              <a:defRPr sz="3600"/>
            </a:lvl1pPr>
          </a:lstStyle>
          <a:p>
            <a:r>
              <a:rPr lang="en-US" dirty="0"/>
              <a:t>Click to add slide title</a:t>
            </a:r>
          </a:p>
        </p:txBody>
      </p:sp>
    </p:spTree>
    <p:extLst>
      <p:ext uri="{BB962C8B-B14F-4D97-AF65-F5344CB8AC3E}">
        <p14:creationId xmlns:p14="http://schemas.microsoft.com/office/powerpoint/2010/main" val="197971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08EF8D4-E7CC-944C-B26A-C90FBFD21F2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Title 1">
            <a:extLst>
              <a:ext uri="{FF2B5EF4-FFF2-40B4-BE49-F238E27FC236}">
                <a16:creationId xmlns:a16="http://schemas.microsoft.com/office/drawing/2014/main" id="{D4AD5E22-B959-4B5E-A82E-A3EA5514A3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4DCF-3D69-461A-A65A-D1DC1311118F}"/>
              </a:ext>
            </a:extLst>
          </p:cNvPr>
          <p:cNvSpPr>
            <a:spLocks noGrp="1"/>
          </p:cNvSpPr>
          <p:nvPr>
            <p:ph type="dt" sz="half" idx="10"/>
          </p:nvPr>
        </p:nvSpPr>
        <p:spPr/>
        <p:txBody>
          <a:bodyPr/>
          <a:lstStyle/>
          <a:p>
            <a:fld id="{DB5C3BE7-E80C-4D5C-8EB8-295547A75DAE}" type="datetimeFigureOut">
              <a:rPr lang="en-US" smtClean="0"/>
              <a:t>3/16/2020</a:t>
            </a:fld>
            <a:endParaRPr lang="en-US" dirty="0"/>
          </a:p>
        </p:txBody>
      </p:sp>
      <p:sp>
        <p:nvSpPr>
          <p:cNvPr id="4" name="Footer Placeholder 3">
            <a:extLst>
              <a:ext uri="{FF2B5EF4-FFF2-40B4-BE49-F238E27FC236}">
                <a16:creationId xmlns:a16="http://schemas.microsoft.com/office/drawing/2014/main" id="{256819A5-4CBC-4639-81D8-4C116B788DA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919AC1-069A-48C5-B1D4-FC07630A2A32}"/>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6" name="Picture 5">
            <a:extLst>
              <a:ext uri="{FF2B5EF4-FFF2-40B4-BE49-F238E27FC236}">
                <a16:creationId xmlns:a16="http://schemas.microsoft.com/office/drawing/2014/main" id="{B9DBF7BC-BC7A-5248-B04A-EDBD69E1245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61953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B816E31-77FA-8949-8661-38BF60CB076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168" b="38372"/>
          <a:stretch/>
        </p:blipFill>
        <p:spPr>
          <a:xfrm>
            <a:off x="7924800" y="3"/>
            <a:ext cx="4267200" cy="6857998"/>
          </a:xfrm>
          <a:prstGeom prst="rect">
            <a:avLst/>
          </a:prstGeom>
        </p:spPr>
      </p:pic>
      <p:sp>
        <p:nvSpPr>
          <p:cNvPr id="2" name="Date Placeholder 1">
            <a:extLst>
              <a:ext uri="{FF2B5EF4-FFF2-40B4-BE49-F238E27FC236}">
                <a16:creationId xmlns:a16="http://schemas.microsoft.com/office/drawing/2014/main" id="{FB744649-15FC-4A75-869D-722F2242C68B}"/>
              </a:ext>
            </a:extLst>
          </p:cNvPr>
          <p:cNvSpPr>
            <a:spLocks noGrp="1"/>
          </p:cNvSpPr>
          <p:nvPr>
            <p:ph type="dt" sz="half" idx="10"/>
          </p:nvPr>
        </p:nvSpPr>
        <p:spPr/>
        <p:txBody>
          <a:bodyPr/>
          <a:lstStyle/>
          <a:p>
            <a:fld id="{DB5C3BE7-E80C-4D5C-8EB8-295547A75DAE}" type="datetimeFigureOut">
              <a:rPr lang="en-US" smtClean="0"/>
              <a:t>3/16/2020</a:t>
            </a:fld>
            <a:endParaRPr lang="en-US" dirty="0"/>
          </a:p>
        </p:txBody>
      </p:sp>
      <p:sp>
        <p:nvSpPr>
          <p:cNvPr id="3" name="Footer Placeholder 2">
            <a:extLst>
              <a:ext uri="{FF2B5EF4-FFF2-40B4-BE49-F238E27FC236}">
                <a16:creationId xmlns:a16="http://schemas.microsoft.com/office/drawing/2014/main" id="{394ED3A8-5E75-473A-AFB8-0C9C108763B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0EB949-22D7-473F-AD11-37456B6600CA}"/>
              </a:ext>
            </a:extLst>
          </p:cNvPr>
          <p:cNvSpPr>
            <a:spLocks noGrp="1"/>
          </p:cNvSpPr>
          <p:nvPr>
            <p:ph type="sldNum" sz="quarter" idx="12"/>
          </p:nvPr>
        </p:nvSpPr>
        <p:spPr/>
        <p:txBody>
          <a:bodyPr/>
          <a:lstStyle/>
          <a:p>
            <a:fld id="{A9EDB695-B233-4887-BF2C-7F3BB78C8EBC}" type="slidenum">
              <a:rPr lang="en-US" smtClean="0"/>
              <a:t>‹#›</a:t>
            </a:fld>
            <a:endParaRPr lang="en-US" dirty="0"/>
          </a:p>
        </p:txBody>
      </p:sp>
      <p:pic>
        <p:nvPicPr>
          <p:cNvPr id="5" name="Picture 4">
            <a:extLst>
              <a:ext uri="{FF2B5EF4-FFF2-40B4-BE49-F238E27FC236}">
                <a16:creationId xmlns:a16="http://schemas.microsoft.com/office/drawing/2014/main" id="{AA895AA7-1587-7A44-B6E7-4AAE93B26F2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268" y="6356350"/>
            <a:ext cx="919725" cy="365760"/>
          </a:xfrm>
          <a:prstGeom prst="rect">
            <a:avLst/>
          </a:prstGeom>
          <a:noFill/>
        </p:spPr>
      </p:pic>
    </p:spTree>
    <p:extLst>
      <p:ext uri="{BB962C8B-B14F-4D97-AF65-F5344CB8AC3E}">
        <p14:creationId xmlns:p14="http://schemas.microsoft.com/office/powerpoint/2010/main" val="387462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D274CE-68B4-4471-88A1-7A2F06A4179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EB173B-AA29-42AE-B63E-363191608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5C3A81-A3FB-407B-9CF7-A75201601059}"/>
              </a:ext>
            </a:extLst>
          </p:cNvPr>
          <p:cNvSpPr>
            <a:spLocks noGrp="1"/>
          </p:cNvSpPr>
          <p:nvPr>
            <p:ph type="dt" sz="half" idx="2"/>
          </p:nvPr>
        </p:nvSpPr>
        <p:spPr>
          <a:xfrm>
            <a:off x="2412480" y="6356352"/>
            <a:ext cx="2743200" cy="365125"/>
          </a:xfrm>
          <a:prstGeom prst="rect">
            <a:avLst/>
          </a:prstGeom>
        </p:spPr>
        <p:txBody>
          <a:bodyPr vert="horz" lIns="91440" tIns="45720" rIns="91440" bIns="45720" rtlCol="0" anchor="ctr"/>
          <a:lstStyle>
            <a:lvl1pPr algn="l">
              <a:defRPr sz="1200" b="1" i="0">
                <a:solidFill>
                  <a:schemeClr val="bg2"/>
                </a:solidFill>
                <a:latin typeface="Franklin Gothic Demi" panose="020B0603020102020204" pitchFamily="34" charset="0"/>
              </a:defRPr>
            </a:lvl1pPr>
          </a:lstStyle>
          <a:p>
            <a:fld id="{DB5C3BE7-E80C-4D5C-8EB8-295547A75DAE}" type="datetimeFigureOut">
              <a:rPr lang="en-US" smtClean="0"/>
              <a:pPr/>
              <a:t>3/16/2020</a:t>
            </a:fld>
            <a:endParaRPr lang="en-US" dirty="0"/>
          </a:p>
        </p:txBody>
      </p:sp>
      <p:sp>
        <p:nvSpPr>
          <p:cNvPr id="5" name="Footer Placeholder 4">
            <a:extLst>
              <a:ext uri="{FF2B5EF4-FFF2-40B4-BE49-F238E27FC236}">
                <a16:creationId xmlns:a16="http://schemas.microsoft.com/office/drawing/2014/main" id="{3DACF0FC-C65B-460D-AB67-064DEA95DAA3}"/>
              </a:ext>
            </a:extLst>
          </p:cNvPr>
          <p:cNvSpPr>
            <a:spLocks noGrp="1"/>
          </p:cNvSpPr>
          <p:nvPr>
            <p:ph type="ftr" sz="quarter" idx="3"/>
          </p:nvPr>
        </p:nvSpPr>
        <p:spPr>
          <a:xfrm>
            <a:off x="5528035" y="6356352"/>
            <a:ext cx="4114800" cy="365125"/>
          </a:xfrm>
          <a:prstGeom prst="rect">
            <a:avLst/>
          </a:prstGeom>
        </p:spPr>
        <p:txBody>
          <a:bodyPr vert="horz" lIns="91440" tIns="45720" rIns="91440" bIns="45720" rtlCol="0" anchor="ctr"/>
          <a:lstStyle>
            <a:lvl1pPr algn="ctr">
              <a:defRPr sz="1200" b="1" i="0">
                <a:solidFill>
                  <a:schemeClr val="bg2"/>
                </a:solidFill>
                <a:latin typeface="Franklin Gothic Demi" panose="020B0603020102020204" pitchFamily="34" charset="0"/>
              </a:defRPr>
            </a:lvl1pPr>
          </a:lstStyle>
          <a:p>
            <a:endParaRPr lang="en-US" dirty="0"/>
          </a:p>
        </p:txBody>
      </p:sp>
      <p:sp>
        <p:nvSpPr>
          <p:cNvPr id="6" name="Slide Number Placeholder 5">
            <a:extLst>
              <a:ext uri="{FF2B5EF4-FFF2-40B4-BE49-F238E27FC236}">
                <a16:creationId xmlns:a16="http://schemas.microsoft.com/office/drawing/2014/main" id="{E4D4809D-D249-4D5C-A9E2-7E6FF603C0D2}"/>
              </a:ext>
            </a:extLst>
          </p:cNvPr>
          <p:cNvSpPr>
            <a:spLocks noGrp="1"/>
          </p:cNvSpPr>
          <p:nvPr>
            <p:ph type="sldNum" sz="quarter" idx="4"/>
          </p:nvPr>
        </p:nvSpPr>
        <p:spPr>
          <a:xfrm>
            <a:off x="9982986" y="6356352"/>
            <a:ext cx="1370815" cy="365125"/>
          </a:xfrm>
          <a:prstGeom prst="rect">
            <a:avLst/>
          </a:prstGeom>
        </p:spPr>
        <p:txBody>
          <a:bodyPr vert="horz" lIns="91440" tIns="45720" rIns="91440" bIns="45720" rtlCol="0" anchor="ctr"/>
          <a:lstStyle>
            <a:lvl1pPr algn="r">
              <a:defRPr sz="1200" b="1" i="0">
                <a:solidFill>
                  <a:schemeClr val="bg2"/>
                </a:solidFill>
                <a:latin typeface="Franklin Gothic Demi" panose="020B0603020102020204" pitchFamily="34" charset="0"/>
              </a:defRPr>
            </a:lvl1pPr>
          </a:lstStyle>
          <a:p>
            <a:fld id="{A9EDB695-B233-4887-BF2C-7F3BB78C8EBC}" type="slidenum">
              <a:rPr lang="en-US" smtClean="0"/>
              <a:pPr/>
              <a:t>‹#›</a:t>
            </a:fld>
            <a:endParaRPr lang="en-US" dirty="0"/>
          </a:p>
        </p:txBody>
      </p:sp>
    </p:spTree>
    <p:extLst>
      <p:ext uri="{BB962C8B-B14F-4D97-AF65-F5344CB8AC3E}">
        <p14:creationId xmlns:p14="http://schemas.microsoft.com/office/powerpoint/2010/main" val="275385006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6" r:id="rId6"/>
    <p:sldLayoutId id="2147483657" r:id="rId7"/>
    <p:sldLayoutId id="2147483654" r:id="rId8"/>
    <p:sldLayoutId id="2147483655" r:id="rId9"/>
    <p:sldLayoutId id="2147483659"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b="1" i="0" kern="1200">
          <a:solidFill>
            <a:schemeClr val="tx2"/>
          </a:solidFill>
          <a:latin typeface="Franklin Gothic Demi" panose="020B0603020102020204" pitchFamily="34" charset="0"/>
          <a:ea typeface="+mj-ea"/>
          <a:cs typeface="+mj-cs"/>
        </a:defRPr>
      </a:lvl1pPr>
    </p:titleStyle>
    <p:bodyStyle>
      <a:lvl1pPr marL="228594" indent="-228594" algn="l" defTabSz="914377" rtl="0" eaLnBrk="1" latinLnBrk="0" hangingPunct="1">
        <a:lnSpc>
          <a:spcPct val="100000"/>
        </a:lnSpc>
        <a:spcBef>
          <a:spcPts val="1000"/>
        </a:spcBef>
        <a:spcAft>
          <a:spcPts val="100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00000"/>
        </a:lnSpc>
        <a:spcBef>
          <a:spcPts val="500"/>
        </a:spcBef>
        <a:spcAft>
          <a:spcPts val="50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00000"/>
        </a:lnSpc>
        <a:spcBef>
          <a:spcPts val="500"/>
        </a:spcBef>
        <a:spcAft>
          <a:spcPts val="500"/>
        </a:spcAft>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enforcement/directives/cpl-02-00-124" TargetMode="External"/><Relationship Id="rId2" Type="http://schemas.openxmlformats.org/officeDocument/2006/relationships/hyperlink" Target="https://www.osha.gov/laws-regs/standardinterpretations/2012-07-20" TargetMode="External"/><Relationship Id="rId1" Type="http://schemas.openxmlformats.org/officeDocument/2006/relationships/slideLayout" Target="../slideLayouts/slideLayout1.xml"/><Relationship Id="rId4" Type="http://schemas.openxmlformats.org/officeDocument/2006/relationships/hyperlink" Target="https://www.shrm.org/resourcesandtools/hr-topics/risk-management/pages/osha-multiemployer-citation-policy.aspx"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Pennsylvania-OSHA-Consultation-Program-548810235234647/" TargetMode="External"/><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 Id="rId4" Type="http://schemas.openxmlformats.org/officeDocument/2006/relationships/hyperlink" Target="https://twitter.com/search?q=PA%20OSHA%20Consultation&amp;src=savs"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www.iup.edu/pa-oshaconsultation/"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0E600-516D-4156-B3F6-49679D712FA6}"/>
              </a:ext>
            </a:extLst>
          </p:cNvPr>
          <p:cNvSpPr/>
          <p:nvPr/>
        </p:nvSpPr>
        <p:spPr>
          <a:xfrm>
            <a:off x="3048000" y="1120676"/>
            <a:ext cx="6096000" cy="5047536"/>
          </a:xfrm>
          <a:prstGeom prst="rect">
            <a:avLst/>
          </a:prstGeom>
        </p:spPr>
        <p:txBody>
          <a:bodyPr>
            <a:spAutoFit/>
          </a:bodyPr>
          <a:lstStyle/>
          <a:p>
            <a:pPr algn="ctr"/>
            <a:r>
              <a:rPr lang="en-US" altLang="en-US" sz="6000" b="1" dirty="0">
                <a:solidFill>
                  <a:schemeClr val="bg1"/>
                </a:solidFill>
              </a:rPr>
              <a:t>Welcome</a:t>
            </a:r>
            <a:br>
              <a:rPr lang="en-US" altLang="en-US" sz="6000" b="1" dirty="0">
                <a:solidFill>
                  <a:schemeClr val="bg1"/>
                </a:solidFill>
              </a:rPr>
            </a:br>
            <a:br>
              <a:rPr lang="en-US" altLang="en-US" sz="3200" b="1" dirty="0">
                <a:solidFill>
                  <a:schemeClr val="bg1"/>
                </a:solidFill>
              </a:rPr>
            </a:br>
            <a:r>
              <a:rPr lang="en-US" altLang="en-US" sz="2800" b="1" u="sng" dirty="0">
                <a:solidFill>
                  <a:schemeClr val="bg1"/>
                </a:solidFill>
              </a:rPr>
              <a:t>Navigating Multi-Employer Worksites</a:t>
            </a:r>
            <a:br>
              <a:rPr lang="en-US" altLang="en-US" sz="2800" b="1" u="sng" dirty="0">
                <a:solidFill>
                  <a:schemeClr val="bg1"/>
                </a:solidFill>
              </a:rPr>
            </a:br>
            <a:br>
              <a:rPr lang="en-US" altLang="en-US" sz="2800" b="1" u="sng" dirty="0">
                <a:solidFill>
                  <a:schemeClr val="bg1"/>
                </a:solidFill>
              </a:rPr>
            </a:br>
            <a:r>
              <a:rPr lang="en-US" altLang="en-US" sz="2000" b="1" dirty="0">
                <a:solidFill>
                  <a:schemeClr val="bg1"/>
                </a:solidFill>
              </a:rPr>
              <a:t>Will begin at 10:30am</a:t>
            </a:r>
            <a:br>
              <a:rPr lang="en-US" altLang="en-US" sz="2000" b="1" dirty="0">
                <a:solidFill>
                  <a:schemeClr val="bg1"/>
                </a:solidFill>
              </a:rPr>
            </a:br>
            <a:br>
              <a:rPr lang="en-US" altLang="en-US" b="1" dirty="0">
                <a:solidFill>
                  <a:schemeClr val="bg1"/>
                </a:solidFill>
              </a:rPr>
            </a:br>
            <a:r>
              <a:rPr lang="en-US" altLang="en-US" b="1" dirty="0">
                <a:solidFill>
                  <a:schemeClr val="bg1"/>
                </a:solidFill>
              </a:rPr>
              <a:t>Presented by:</a:t>
            </a:r>
            <a:br>
              <a:rPr lang="en-US" altLang="en-US" b="1" dirty="0">
                <a:solidFill>
                  <a:schemeClr val="bg1"/>
                </a:solidFill>
              </a:rPr>
            </a:br>
            <a:r>
              <a:rPr lang="en-US" altLang="en-US" u="sng" dirty="0">
                <a:solidFill>
                  <a:schemeClr val="bg1"/>
                </a:solidFill>
              </a:rPr>
              <a:t>Kalie Hoover</a:t>
            </a:r>
            <a:br>
              <a:rPr lang="en-US" altLang="en-US" dirty="0">
                <a:solidFill>
                  <a:schemeClr val="bg1"/>
                </a:solidFill>
              </a:rPr>
            </a:br>
            <a:br>
              <a:rPr lang="en-US" altLang="en-US" dirty="0">
                <a:solidFill>
                  <a:schemeClr val="bg1"/>
                </a:solidFill>
              </a:rPr>
            </a:br>
            <a:r>
              <a:rPr lang="en-US" altLang="en-US" b="1" dirty="0">
                <a:solidFill>
                  <a:schemeClr val="bg1"/>
                </a:solidFill>
              </a:rPr>
              <a:t>Pennsylvania OSHA Consultation Office</a:t>
            </a:r>
            <a:br>
              <a:rPr lang="en-US" altLang="en-US" b="1" dirty="0">
                <a:solidFill>
                  <a:schemeClr val="bg1"/>
                </a:solidFill>
              </a:rPr>
            </a:br>
            <a:r>
              <a:rPr lang="en-US" altLang="en-US" dirty="0">
                <a:solidFill>
                  <a:schemeClr val="bg1"/>
                </a:solidFill>
              </a:rPr>
              <a:t>Phone: 800-382-1241 or 724-357-4095</a:t>
            </a:r>
            <a:br>
              <a:rPr lang="en-US" altLang="en-US" dirty="0">
                <a:solidFill>
                  <a:schemeClr val="bg1"/>
                </a:solidFill>
              </a:rPr>
            </a:br>
            <a:r>
              <a:rPr lang="en-US" altLang="en-US" dirty="0">
                <a:solidFill>
                  <a:schemeClr val="bg1"/>
                </a:solidFill>
              </a:rPr>
              <a:t>Website</a:t>
            </a:r>
            <a:r>
              <a:rPr lang="en-US" altLang="en-US" b="1" dirty="0">
                <a:solidFill>
                  <a:schemeClr val="bg1"/>
                </a:solidFill>
              </a:rPr>
              <a:t>: </a:t>
            </a:r>
            <a:r>
              <a:rPr lang="en-US" altLang="en-US" b="1" dirty="0">
                <a:solidFill>
                  <a:schemeClr val="bg1"/>
                </a:solidFill>
                <a:hlinkClick r:id="rId2">
                  <a:extLst>
                    <a:ext uri="{A12FA001-AC4F-418D-AE19-62706E023703}">
                      <ahyp:hlinkClr xmlns:ahyp="http://schemas.microsoft.com/office/drawing/2018/hyperlinkcolor" val="tx"/>
                    </a:ext>
                  </a:extLst>
                </a:hlinkClick>
              </a:rPr>
              <a:t>www.iup.edu/pa-oshaconsultation</a:t>
            </a:r>
            <a:endParaRPr lang="en-US" dirty="0">
              <a:solidFill>
                <a:schemeClr val="bg1"/>
              </a:solidFill>
            </a:endParaRPr>
          </a:p>
        </p:txBody>
      </p:sp>
    </p:spTree>
    <p:extLst>
      <p:ext uri="{BB962C8B-B14F-4D97-AF65-F5344CB8AC3E}">
        <p14:creationId xmlns:p14="http://schemas.microsoft.com/office/powerpoint/2010/main" val="106465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9644-E8AD-4F68-9E87-023069E2F9CA}"/>
              </a:ext>
            </a:extLst>
          </p:cNvPr>
          <p:cNvSpPr>
            <a:spLocks noGrp="1"/>
          </p:cNvSpPr>
          <p:nvPr>
            <p:ph type="title"/>
          </p:nvPr>
        </p:nvSpPr>
        <p:spPr/>
        <p:txBody>
          <a:bodyPr/>
          <a:lstStyle/>
          <a:p>
            <a:r>
              <a:rPr lang="en-US" dirty="0"/>
              <a:t>Correcting Employer</a:t>
            </a:r>
          </a:p>
        </p:txBody>
      </p:sp>
      <p:sp>
        <p:nvSpPr>
          <p:cNvPr id="3" name="Content Placeholder 2">
            <a:extLst>
              <a:ext uri="{FF2B5EF4-FFF2-40B4-BE49-F238E27FC236}">
                <a16:creationId xmlns:a16="http://schemas.microsoft.com/office/drawing/2014/main" id="{83A84A28-ED6F-41AE-94B1-841E1AC7198E}"/>
              </a:ext>
            </a:extLst>
          </p:cNvPr>
          <p:cNvSpPr>
            <a:spLocks noGrp="1"/>
          </p:cNvSpPr>
          <p:nvPr>
            <p:ph idx="1"/>
          </p:nvPr>
        </p:nvSpPr>
        <p:spPr>
          <a:xfrm>
            <a:off x="838200" y="1825625"/>
            <a:ext cx="6525986" cy="4351338"/>
          </a:xfrm>
        </p:spPr>
        <p:txBody>
          <a:bodyPr/>
          <a:lstStyle/>
          <a:p>
            <a:r>
              <a:rPr lang="en-US" dirty="0"/>
              <a:t>An employer who is on the same worksite as the exposing employer and is responsible for correcting a hazard. </a:t>
            </a:r>
          </a:p>
          <a:p>
            <a:r>
              <a:rPr lang="en-US" dirty="0"/>
              <a:t>This usually occurs where an employer is given the responsibility of installing and/or maintaining equipment.</a:t>
            </a:r>
          </a:p>
        </p:txBody>
      </p:sp>
      <p:pic>
        <p:nvPicPr>
          <p:cNvPr id="5" name="Picture 4" descr="A close up of a logo&#10;&#10;Description automatically generated">
            <a:extLst>
              <a:ext uri="{FF2B5EF4-FFF2-40B4-BE49-F238E27FC236}">
                <a16:creationId xmlns:a16="http://schemas.microsoft.com/office/drawing/2014/main" id="{6A15E952-78A8-4577-B058-1D811483613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30235" y="1553593"/>
            <a:ext cx="5351006" cy="3551730"/>
          </a:xfrm>
          <a:prstGeom prst="rect">
            <a:avLst/>
          </a:prstGeom>
        </p:spPr>
      </p:pic>
    </p:spTree>
    <p:extLst>
      <p:ext uri="{BB962C8B-B14F-4D97-AF65-F5344CB8AC3E}">
        <p14:creationId xmlns:p14="http://schemas.microsoft.com/office/powerpoint/2010/main" val="245376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8F290-6CDD-457A-A5E8-98CFB70AC547}"/>
              </a:ext>
            </a:extLst>
          </p:cNvPr>
          <p:cNvSpPr>
            <a:spLocks noGrp="1"/>
          </p:cNvSpPr>
          <p:nvPr>
            <p:ph type="title"/>
          </p:nvPr>
        </p:nvSpPr>
        <p:spPr/>
        <p:txBody>
          <a:bodyPr/>
          <a:lstStyle/>
          <a:p>
            <a:r>
              <a:rPr lang="en-US" dirty="0"/>
              <a:t>Correcting Employer Example</a:t>
            </a:r>
          </a:p>
        </p:txBody>
      </p:sp>
      <p:sp>
        <p:nvSpPr>
          <p:cNvPr id="3" name="Content Placeholder 2">
            <a:extLst>
              <a:ext uri="{FF2B5EF4-FFF2-40B4-BE49-F238E27FC236}">
                <a16:creationId xmlns:a16="http://schemas.microsoft.com/office/drawing/2014/main" id="{105F0781-A09F-4AD4-B1AA-FCE2F8809C46}"/>
              </a:ext>
            </a:extLst>
          </p:cNvPr>
          <p:cNvSpPr>
            <a:spLocks noGrp="1"/>
          </p:cNvSpPr>
          <p:nvPr>
            <p:ph idx="1"/>
          </p:nvPr>
        </p:nvSpPr>
        <p:spPr>
          <a:xfrm>
            <a:off x="838200" y="1690690"/>
            <a:ext cx="5749031" cy="4351338"/>
          </a:xfrm>
        </p:spPr>
        <p:txBody>
          <a:bodyPr>
            <a:normAutofit lnSpcReduction="10000"/>
          </a:bodyPr>
          <a:lstStyle/>
          <a:p>
            <a:r>
              <a:rPr lang="en-US" sz="1600" b="1" dirty="0"/>
              <a:t>  </a:t>
            </a:r>
            <a:r>
              <a:rPr lang="en-US" sz="1600" dirty="0"/>
              <a:t>Employer C, a carpentry contractor, is hired to erect and maintain guardrails throughout a large, 15-story project. Work is proceeding on all floors. C inspects all floors in the morning and again in the afternoon each day. It also inspects areas where material is delivered to the perimeter once the material vendor is finished delivering material to that area. Other subcontractors are required to report damaged/missing guardrails to the general contractor, who forwards those reports to C. C repairs damaged guardrails immediately after finding them and immediately after they are reported. On this project few instances of damaged guardrails have occurred other than where material has been delivered. Shortly after the afternoon inspection of Floor 6, workers moving equipment accidentally damage a guardrail in one area. No one tells C of the damage and C has not seen it. An OSHA inspection occurs at the beginning of the next day, prior to the morning inspection of Floor 6. None of C's own employees are exposed to the hazard, but other employees are exposed.</a:t>
            </a:r>
          </a:p>
        </p:txBody>
      </p:sp>
      <p:pic>
        <p:nvPicPr>
          <p:cNvPr id="5" name="Picture 4" descr="A picture containing fence, outdoor, building, standing&#10;&#10;Description automatically generated">
            <a:extLst>
              <a:ext uri="{FF2B5EF4-FFF2-40B4-BE49-F238E27FC236}">
                <a16:creationId xmlns:a16="http://schemas.microsoft.com/office/drawing/2014/main" id="{DFD84429-8FFB-4D03-AE19-3B25C98CC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780" y="2379215"/>
            <a:ext cx="4822977" cy="2743738"/>
          </a:xfrm>
          <a:prstGeom prst="rect">
            <a:avLst/>
          </a:prstGeom>
        </p:spPr>
      </p:pic>
    </p:spTree>
    <p:extLst>
      <p:ext uri="{BB962C8B-B14F-4D97-AF65-F5344CB8AC3E}">
        <p14:creationId xmlns:p14="http://schemas.microsoft.com/office/powerpoint/2010/main" val="228221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4BB43-32CD-4633-864C-DC519275B744}"/>
              </a:ext>
            </a:extLst>
          </p:cNvPr>
          <p:cNvSpPr>
            <a:spLocks noGrp="1"/>
          </p:cNvSpPr>
          <p:nvPr>
            <p:ph type="title"/>
          </p:nvPr>
        </p:nvSpPr>
        <p:spPr/>
        <p:txBody>
          <a:bodyPr/>
          <a:lstStyle/>
          <a:p>
            <a:r>
              <a:rPr lang="en-US" dirty="0"/>
              <a:t>Controlling Employer</a:t>
            </a:r>
          </a:p>
        </p:txBody>
      </p:sp>
      <p:sp>
        <p:nvSpPr>
          <p:cNvPr id="3" name="Content Placeholder 2">
            <a:extLst>
              <a:ext uri="{FF2B5EF4-FFF2-40B4-BE49-F238E27FC236}">
                <a16:creationId xmlns:a16="http://schemas.microsoft.com/office/drawing/2014/main" id="{334FD6AA-F422-4C65-B64B-C2E41B0F31A2}"/>
              </a:ext>
            </a:extLst>
          </p:cNvPr>
          <p:cNvSpPr>
            <a:spLocks noGrp="1"/>
          </p:cNvSpPr>
          <p:nvPr>
            <p:ph idx="1"/>
          </p:nvPr>
        </p:nvSpPr>
        <p:spPr>
          <a:xfrm>
            <a:off x="838200" y="1825625"/>
            <a:ext cx="6752208" cy="4351338"/>
          </a:xfrm>
        </p:spPr>
        <p:txBody>
          <a:bodyPr>
            <a:normAutofit fontScale="92500" lnSpcReduction="10000"/>
          </a:bodyPr>
          <a:lstStyle/>
          <a:p>
            <a:r>
              <a:rPr lang="en-US" dirty="0"/>
              <a:t>An employer who has general supervisor authority over the worksite, including the power to correct safety and health violations or require others to correct them.</a:t>
            </a:r>
          </a:p>
          <a:p>
            <a:r>
              <a:rPr lang="en-US" dirty="0"/>
              <a:t>There are four types of controlling employers: control established through contract, control established by a combination of other contract rights, Architects and Engineers, and Control without explicit contractual authority.</a:t>
            </a:r>
          </a:p>
          <a:p>
            <a:endParaRPr lang="en-US" dirty="0"/>
          </a:p>
          <a:p>
            <a:endParaRPr lang="en-US" dirty="0"/>
          </a:p>
          <a:p>
            <a:endParaRPr lang="en-US" dirty="0"/>
          </a:p>
          <a:p>
            <a:endParaRPr lang="en-US" dirty="0"/>
          </a:p>
        </p:txBody>
      </p:sp>
      <p:pic>
        <p:nvPicPr>
          <p:cNvPr id="5" name="Picture 4" descr="A close up of a toy&#10;&#10;Description automatically generated">
            <a:extLst>
              <a:ext uri="{FF2B5EF4-FFF2-40B4-BE49-F238E27FC236}">
                <a16:creationId xmlns:a16="http://schemas.microsoft.com/office/drawing/2014/main" id="{EEDF2E7F-4103-4BC3-A296-B9782B03C9E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9034" y="1825625"/>
            <a:ext cx="4764103" cy="3573077"/>
          </a:xfrm>
          <a:prstGeom prst="rect">
            <a:avLst/>
          </a:prstGeom>
        </p:spPr>
      </p:pic>
    </p:spTree>
    <p:extLst>
      <p:ext uri="{BB962C8B-B14F-4D97-AF65-F5344CB8AC3E}">
        <p14:creationId xmlns:p14="http://schemas.microsoft.com/office/powerpoint/2010/main" val="345766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4D426-5FD0-44BF-8C1B-A9D07B992811}"/>
              </a:ext>
            </a:extLst>
          </p:cNvPr>
          <p:cNvSpPr>
            <a:spLocks noGrp="1"/>
          </p:cNvSpPr>
          <p:nvPr>
            <p:ph type="title"/>
          </p:nvPr>
        </p:nvSpPr>
        <p:spPr>
          <a:xfrm>
            <a:off x="838200" y="958788"/>
            <a:ext cx="10515600" cy="731902"/>
          </a:xfrm>
        </p:spPr>
        <p:txBody>
          <a:bodyPr>
            <a:normAutofit fontScale="90000"/>
          </a:bodyPr>
          <a:lstStyle/>
          <a:p>
            <a:r>
              <a:rPr lang="en-US" sz="4000" dirty="0"/>
              <a:t>Controlling Employers: Control established through contract</a:t>
            </a:r>
            <a:br>
              <a:rPr lang="en-US" dirty="0"/>
            </a:br>
            <a:endParaRPr lang="en-US" dirty="0"/>
          </a:p>
        </p:txBody>
      </p:sp>
      <p:sp>
        <p:nvSpPr>
          <p:cNvPr id="3" name="Content Placeholder 2">
            <a:extLst>
              <a:ext uri="{FF2B5EF4-FFF2-40B4-BE49-F238E27FC236}">
                <a16:creationId xmlns:a16="http://schemas.microsoft.com/office/drawing/2014/main" id="{14BF617A-6124-42A2-A7E0-097EBFC79A8A}"/>
              </a:ext>
            </a:extLst>
          </p:cNvPr>
          <p:cNvSpPr>
            <a:spLocks noGrp="1"/>
          </p:cNvSpPr>
          <p:nvPr>
            <p:ph idx="1"/>
          </p:nvPr>
        </p:nvSpPr>
        <p:spPr/>
        <p:txBody>
          <a:bodyPr>
            <a:normAutofit fontScale="92500" lnSpcReduction="10000"/>
          </a:bodyPr>
          <a:lstStyle/>
          <a:p>
            <a:r>
              <a:rPr lang="en-US" dirty="0"/>
              <a:t>To be a controlling employer, the employer must itself be able to prevent or correct a violation or to require another employer to prevent or correct the violation. This can take the form of a specific contract right to require another employer to adhere to safety and health requirements and to correct violations the controlling employer discovers.</a:t>
            </a:r>
          </a:p>
          <a:p>
            <a:r>
              <a:rPr lang="en-US" dirty="0"/>
              <a:t>Example: Employer A contracts with Employer B to do painting work. A has the same contract authority over B. A conducts inspections that are sufficient. Further, during several inspections, A finds that B has violated fall protection requirements. It points the violations out to B during each inspection but takes no further actions.</a:t>
            </a:r>
          </a:p>
        </p:txBody>
      </p:sp>
    </p:spTree>
    <p:extLst>
      <p:ext uri="{BB962C8B-B14F-4D97-AF65-F5344CB8AC3E}">
        <p14:creationId xmlns:p14="http://schemas.microsoft.com/office/powerpoint/2010/main" val="118298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F974-D50B-4496-BABD-6AFA3D5F7156}"/>
              </a:ext>
            </a:extLst>
          </p:cNvPr>
          <p:cNvSpPr>
            <a:spLocks noGrp="1"/>
          </p:cNvSpPr>
          <p:nvPr>
            <p:ph type="title"/>
          </p:nvPr>
        </p:nvSpPr>
        <p:spPr>
          <a:xfrm>
            <a:off x="838200" y="681037"/>
            <a:ext cx="10515600" cy="1009653"/>
          </a:xfrm>
        </p:spPr>
        <p:txBody>
          <a:bodyPr>
            <a:normAutofit fontScale="90000"/>
          </a:bodyPr>
          <a:lstStyle/>
          <a:p>
            <a:r>
              <a:rPr lang="en-US" dirty="0"/>
              <a:t>Controlling employer: control established by a combination of other contract rights</a:t>
            </a:r>
            <a:br>
              <a:rPr lang="en-US" dirty="0"/>
            </a:br>
            <a:endParaRPr lang="en-US" dirty="0"/>
          </a:p>
        </p:txBody>
      </p:sp>
      <p:sp>
        <p:nvSpPr>
          <p:cNvPr id="3" name="Content Placeholder 2">
            <a:extLst>
              <a:ext uri="{FF2B5EF4-FFF2-40B4-BE49-F238E27FC236}">
                <a16:creationId xmlns:a16="http://schemas.microsoft.com/office/drawing/2014/main" id="{5E9A0B39-02DB-49BB-AA4A-C7DAD0462A91}"/>
              </a:ext>
            </a:extLst>
          </p:cNvPr>
          <p:cNvSpPr>
            <a:spLocks noGrp="1"/>
          </p:cNvSpPr>
          <p:nvPr>
            <p:ph idx="1"/>
          </p:nvPr>
        </p:nvSpPr>
        <p:spPr/>
        <p:txBody>
          <a:bodyPr>
            <a:normAutofit fontScale="92500" lnSpcReduction="10000"/>
          </a:bodyPr>
          <a:lstStyle/>
          <a:p>
            <a:r>
              <a:rPr lang="en-US" dirty="0"/>
              <a:t>Where there is no explicit contract provision granting the right to control safety, or where the contract says the employer does </a:t>
            </a:r>
            <a:r>
              <a:rPr lang="en-US" u="sng" dirty="0"/>
              <a:t>not</a:t>
            </a:r>
            <a:r>
              <a:rPr lang="en-US" dirty="0"/>
              <a:t> have such a right, an employer may still be a controlling employer. The ability of an employer to control safety in this circumstance can result from a combination of contractual rights that, together, give it broad responsibility at the site involving almost all aspects of the job.</a:t>
            </a:r>
          </a:p>
          <a:p>
            <a:r>
              <a:rPr lang="en-US" dirty="0"/>
              <a:t>Example: Employer A's contractual authority is limited to reporting on subcontractors' contract compliance to owner/developer B and making contract payments. Although it reports on the extent to which the subcontractors are complying with safety and health infractions to B, A does not exercise any control over safety at the site.</a:t>
            </a:r>
          </a:p>
        </p:txBody>
      </p:sp>
    </p:spTree>
    <p:extLst>
      <p:ext uri="{BB962C8B-B14F-4D97-AF65-F5344CB8AC3E}">
        <p14:creationId xmlns:p14="http://schemas.microsoft.com/office/powerpoint/2010/main" val="268169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2250-1379-4BDC-9807-F53F0B82E33C}"/>
              </a:ext>
            </a:extLst>
          </p:cNvPr>
          <p:cNvSpPr>
            <a:spLocks noGrp="1"/>
          </p:cNvSpPr>
          <p:nvPr>
            <p:ph type="title"/>
          </p:nvPr>
        </p:nvSpPr>
        <p:spPr>
          <a:xfrm>
            <a:off x="838200" y="681037"/>
            <a:ext cx="10515600" cy="1009653"/>
          </a:xfrm>
        </p:spPr>
        <p:txBody>
          <a:bodyPr>
            <a:normAutofit fontScale="90000"/>
          </a:bodyPr>
          <a:lstStyle/>
          <a:p>
            <a:r>
              <a:rPr lang="en-US" dirty="0"/>
              <a:t>Controlling employers: Architects and Engineers</a:t>
            </a:r>
            <a:br>
              <a:rPr lang="en-US" dirty="0"/>
            </a:br>
            <a:endParaRPr lang="en-US" dirty="0"/>
          </a:p>
        </p:txBody>
      </p:sp>
      <p:sp>
        <p:nvSpPr>
          <p:cNvPr id="3" name="Content Placeholder 2">
            <a:extLst>
              <a:ext uri="{FF2B5EF4-FFF2-40B4-BE49-F238E27FC236}">
                <a16:creationId xmlns:a16="http://schemas.microsoft.com/office/drawing/2014/main" id="{64B6506A-2631-4651-A890-1D08A0AA0A0D}"/>
              </a:ext>
            </a:extLst>
          </p:cNvPr>
          <p:cNvSpPr>
            <a:spLocks noGrp="1"/>
          </p:cNvSpPr>
          <p:nvPr>
            <p:ph idx="1"/>
          </p:nvPr>
        </p:nvSpPr>
        <p:spPr/>
        <p:txBody>
          <a:bodyPr>
            <a:normAutofit lnSpcReduction="10000"/>
          </a:bodyPr>
          <a:lstStyle/>
          <a:p>
            <a:r>
              <a:rPr lang="en-US" dirty="0"/>
              <a:t>Architects, engineers, and other entities are controlling employers only if the breadth of their involvement in a construction project is sufficient to bring them within the parameters discussed above.</a:t>
            </a:r>
          </a:p>
          <a:p>
            <a:r>
              <a:rPr lang="en-US" dirty="0"/>
              <a:t>Example: Architect A contracts with owner B to prepare contract drawings and specifications, inspect the work, report to B on contract compliance, and to certify completion of work. A has no authority or means to enforce compliance, no authority to approve/reject work and does not exercise any other authority at the site, although it does call the general contractor's attention to observed hazards noted during its inspections.</a:t>
            </a:r>
          </a:p>
        </p:txBody>
      </p:sp>
    </p:spTree>
    <p:extLst>
      <p:ext uri="{BB962C8B-B14F-4D97-AF65-F5344CB8AC3E}">
        <p14:creationId xmlns:p14="http://schemas.microsoft.com/office/powerpoint/2010/main" val="4116520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5F37A-8881-4A94-8329-DC4366F8D4DF}"/>
              </a:ext>
            </a:extLst>
          </p:cNvPr>
          <p:cNvSpPr>
            <a:spLocks noGrp="1"/>
          </p:cNvSpPr>
          <p:nvPr>
            <p:ph type="title"/>
          </p:nvPr>
        </p:nvSpPr>
        <p:spPr>
          <a:xfrm>
            <a:off x="838200" y="550416"/>
            <a:ext cx="10515600" cy="1140274"/>
          </a:xfrm>
        </p:spPr>
        <p:txBody>
          <a:bodyPr>
            <a:normAutofit fontScale="90000"/>
          </a:bodyPr>
          <a:lstStyle/>
          <a:p>
            <a:r>
              <a:rPr lang="en-US" dirty="0"/>
              <a:t>Controlling Employers: Control without explicit contractual authority </a:t>
            </a:r>
            <a:br>
              <a:rPr lang="en-US" dirty="0"/>
            </a:br>
            <a:endParaRPr lang="en-US" dirty="0"/>
          </a:p>
        </p:txBody>
      </p:sp>
      <p:sp>
        <p:nvSpPr>
          <p:cNvPr id="3" name="Content Placeholder 2">
            <a:extLst>
              <a:ext uri="{FF2B5EF4-FFF2-40B4-BE49-F238E27FC236}">
                <a16:creationId xmlns:a16="http://schemas.microsoft.com/office/drawing/2014/main" id="{52908E1F-321A-46A6-B258-2274736BC03F}"/>
              </a:ext>
            </a:extLst>
          </p:cNvPr>
          <p:cNvSpPr>
            <a:spLocks noGrp="1"/>
          </p:cNvSpPr>
          <p:nvPr>
            <p:ph idx="1"/>
          </p:nvPr>
        </p:nvSpPr>
        <p:spPr/>
        <p:txBody>
          <a:bodyPr>
            <a:normAutofit lnSpcReduction="10000"/>
          </a:bodyPr>
          <a:lstStyle/>
          <a:p>
            <a:r>
              <a:rPr lang="en-US" dirty="0"/>
              <a:t>Even where an employer has no explicit contract rights with respect to safety, an employer can still be a controlling employer if, in actual practice, it exercises broad control over subcontractors at the site.</a:t>
            </a:r>
          </a:p>
          <a:p>
            <a:r>
              <a:rPr lang="en-US" dirty="0"/>
              <a:t> Example: Construction manager A does not have explicit contractual authority to require subcontractors to comply with safety requirements, nor does it explicitly have broad contractual authority at the site. However, it exercises control over most aspects of the subcontractors' work anyway, including aspects that relate to safety</a:t>
            </a:r>
          </a:p>
        </p:txBody>
      </p:sp>
    </p:spTree>
    <p:extLst>
      <p:ext uri="{BB962C8B-B14F-4D97-AF65-F5344CB8AC3E}">
        <p14:creationId xmlns:p14="http://schemas.microsoft.com/office/powerpoint/2010/main" val="301741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23FE-2862-4504-A329-CB04F8D35DDA}"/>
              </a:ext>
            </a:extLst>
          </p:cNvPr>
          <p:cNvSpPr>
            <a:spLocks noGrp="1"/>
          </p:cNvSpPr>
          <p:nvPr>
            <p:ph type="title"/>
          </p:nvPr>
        </p:nvSpPr>
        <p:spPr/>
        <p:txBody>
          <a:bodyPr/>
          <a:lstStyle/>
          <a:p>
            <a:r>
              <a:rPr lang="en-US" dirty="0"/>
              <a:t>Evaluating Reasonable Care and the Controlling Employer</a:t>
            </a:r>
          </a:p>
        </p:txBody>
      </p:sp>
      <p:sp>
        <p:nvSpPr>
          <p:cNvPr id="3" name="Content Placeholder 2">
            <a:extLst>
              <a:ext uri="{FF2B5EF4-FFF2-40B4-BE49-F238E27FC236}">
                <a16:creationId xmlns:a16="http://schemas.microsoft.com/office/drawing/2014/main" id="{D59831CF-4A3E-45F8-AE41-9B24C706834E}"/>
              </a:ext>
            </a:extLst>
          </p:cNvPr>
          <p:cNvSpPr>
            <a:spLocks noGrp="1"/>
          </p:cNvSpPr>
          <p:nvPr>
            <p:ph idx="1"/>
          </p:nvPr>
        </p:nvSpPr>
        <p:spPr/>
        <p:txBody>
          <a:bodyPr/>
          <a:lstStyle/>
          <a:p>
            <a:r>
              <a:rPr lang="en-US" dirty="0"/>
              <a:t>In evaluating whether a controlling employer has exercised reasonable care in preventing and discovering violations, consider questions such as whether the controlling employer:</a:t>
            </a:r>
          </a:p>
          <a:p>
            <a:pPr lvl="1"/>
            <a:r>
              <a:rPr lang="en-US" dirty="0"/>
              <a:t>Conducted periodic inspections of appropriate frequency ;</a:t>
            </a:r>
          </a:p>
          <a:p>
            <a:pPr lvl="1"/>
            <a:r>
              <a:rPr lang="en-US" dirty="0"/>
              <a:t>Implemented an effective system for promptly correcting hazards;</a:t>
            </a:r>
          </a:p>
          <a:p>
            <a:pPr lvl="1"/>
            <a:r>
              <a:rPr lang="en-US" dirty="0"/>
              <a:t>Enforces the other employer's compliance with safety and health requirements with an effective, graduated system of enforcement and follow-up inspections</a:t>
            </a:r>
          </a:p>
          <a:p>
            <a:endParaRPr lang="en-US" dirty="0"/>
          </a:p>
        </p:txBody>
      </p:sp>
    </p:spTree>
    <p:extLst>
      <p:ext uri="{BB962C8B-B14F-4D97-AF65-F5344CB8AC3E}">
        <p14:creationId xmlns:p14="http://schemas.microsoft.com/office/powerpoint/2010/main" val="404246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OSHA Citation Information </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9" y="1734589"/>
            <a:ext cx="7180316" cy="4344785"/>
          </a:xfrm>
        </p:spPr>
        <p:txBody>
          <a:bodyPr>
            <a:normAutofit/>
          </a:bodyPr>
          <a:lstStyle/>
          <a:p>
            <a:r>
              <a:rPr lang="en-US" altLang="en-US" sz="2400" dirty="0"/>
              <a:t>Can a non-exposing employer be cited?</a:t>
            </a:r>
          </a:p>
          <a:p>
            <a:pPr lvl="1"/>
            <a:r>
              <a:rPr lang="en-US" altLang="en-US" sz="2000" dirty="0"/>
              <a:t>Yes, but only if they had knowledge of the hazard. If they did not and practiced due diligence, then they may not be cited.</a:t>
            </a:r>
          </a:p>
          <a:p>
            <a:r>
              <a:rPr lang="en-US" sz="2400" dirty="0"/>
              <a:t>OSHA will go through a series of judgements to determine if the employer exhibited due diligence. This includes</a:t>
            </a:r>
            <a:r>
              <a:rPr lang="en-US" sz="1800" dirty="0"/>
              <a:t>:</a:t>
            </a:r>
          </a:p>
          <a:p>
            <a:pPr lvl="1"/>
            <a:r>
              <a:rPr lang="en-US" sz="2000" dirty="0"/>
              <a:t>Looking at inspection records on the jobsite</a:t>
            </a:r>
          </a:p>
          <a:p>
            <a:pPr lvl="1"/>
            <a:r>
              <a:rPr lang="en-US" sz="2000" dirty="0"/>
              <a:t>Reviewing safety procedures</a:t>
            </a:r>
          </a:p>
          <a:p>
            <a:pPr marL="457189" lvl="1" indent="0">
              <a:buNone/>
            </a:pPr>
            <a:endParaRPr lang="en-US" sz="1600" b="1"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descr="A picture containing bottle&#10;&#10;Description automatically generated">
            <a:extLst>
              <a:ext uri="{FF2B5EF4-FFF2-40B4-BE49-F238E27FC236}">
                <a16:creationId xmlns:a16="http://schemas.microsoft.com/office/drawing/2014/main" id="{1C72A3E1-F3CE-4814-AA30-2880B9456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653" y="1548332"/>
            <a:ext cx="3500648" cy="3761335"/>
          </a:xfrm>
          <a:prstGeom prst="rect">
            <a:avLst/>
          </a:prstGeom>
        </p:spPr>
      </p:pic>
    </p:spTree>
    <p:extLst>
      <p:ext uri="{BB962C8B-B14F-4D97-AF65-F5344CB8AC3E}">
        <p14:creationId xmlns:p14="http://schemas.microsoft.com/office/powerpoint/2010/main" val="404891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5519-E190-40A9-9C40-C3D7364DD9FA}"/>
              </a:ext>
            </a:extLst>
          </p:cNvPr>
          <p:cNvSpPr>
            <a:spLocks noGrp="1"/>
          </p:cNvSpPr>
          <p:nvPr>
            <p:ph type="title"/>
          </p:nvPr>
        </p:nvSpPr>
        <p:spPr/>
        <p:txBody>
          <a:bodyPr>
            <a:normAutofit/>
          </a:bodyPr>
          <a:lstStyle/>
          <a:p>
            <a:r>
              <a:rPr lang="en-US" altLang="en-US" dirty="0">
                <a:solidFill>
                  <a:srgbClr val="9E0000"/>
                </a:solidFill>
              </a:rPr>
              <a:t>OSHA Citation Information </a:t>
            </a:r>
            <a:endParaRPr lang="en-US" dirty="0"/>
          </a:p>
        </p:txBody>
      </p:sp>
      <p:sp>
        <p:nvSpPr>
          <p:cNvPr id="3" name="Content Placeholder 2">
            <a:extLst>
              <a:ext uri="{FF2B5EF4-FFF2-40B4-BE49-F238E27FC236}">
                <a16:creationId xmlns:a16="http://schemas.microsoft.com/office/drawing/2014/main" id="{F11F42E5-83DA-478E-9160-E22E8618033D}"/>
              </a:ext>
            </a:extLst>
          </p:cNvPr>
          <p:cNvSpPr>
            <a:spLocks noGrp="1"/>
          </p:cNvSpPr>
          <p:nvPr>
            <p:ph idx="1"/>
          </p:nvPr>
        </p:nvSpPr>
        <p:spPr/>
        <p:txBody>
          <a:bodyPr>
            <a:normAutofit/>
          </a:bodyPr>
          <a:lstStyle/>
          <a:p>
            <a:r>
              <a:rPr lang="en-US" dirty="0"/>
              <a:t>Can an employer have multiple roles?</a:t>
            </a:r>
          </a:p>
          <a:p>
            <a:pPr lvl="1"/>
            <a:r>
              <a:rPr lang="en-US" dirty="0"/>
              <a:t>Yes!</a:t>
            </a:r>
          </a:p>
          <a:p>
            <a:r>
              <a:rPr lang="en-US" dirty="0"/>
              <a:t>A creating, correcting, or controlling employer will often also be an exposing employer. </a:t>
            </a:r>
          </a:p>
          <a:p>
            <a:r>
              <a:rPr lang="en-US" dirty="0"/>
              <a:t>Exposing, creating, and controlling can also be correcting employers if they are authorized to correct the hazard.</a:t>
            </a:r>
          </a:p>
        </p:txBody>
      </p:sp>
    </p:spTree>
    <p:extLst>
      <p:ext uri="{BB962C8B-B14F-4D97-AF65-F5344CB8AC3E}">
        <p14:creationId xmlns:p14="http://schemas.microsoft.com/office/powerpoint/2010/main" val="26304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3">
                                            <p:txEl>
                                              <p:pRg st="1" end="1"/>
                                            </p:txEl>
                                          </p:spTgt>
                                        </p:tgtEl>
                                      </p:cBhvr>
                                    </p:animEffect>
                                    <p:animScale>
                                      <p:cBhvr>
                                        <p:cTn id="10"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2428694" y="1307236"/>
            <a:ext cx="7369233" cy="1325563"/>
          </a:xfrm>
        </p:spPr>
        <p:txBody>
          <a:bodyPr/>
          <a:lstStyle/>
          <a:p>
            <a:pPr algn="ctr"/>
            <a:r>
              <a:rPr lang="en-US" altLang="en-US" u="sng" dirty="0">
                <a:solidFill>
                  <a:srgbClr val="9E0000"/>
                </a:solidFill>
              </a:rPr>
              <a:t>Navigating Multi-Employer Worksites</a:t>
            </a:r>
            <a:endParaRPr lang="en-US" u="sng"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93866" y="2911820"/>
            <a:ext cx="10515600" cy="2973590"/>
          </a:xfrm>
        </p:spPr>
        <p:txBody>
          <a:bodyPr>
            <a:normAutofit/>
          </a:bodyPr>
          <a:lstStyle/>
          <a:p>
            <a:pPr marL="0" indent="0" algn="ctr">
              <a:buNone/>
            </a:pPr>
            <a:r>
              <a:rPr lang="en-US" altLang="en-US" sz="2000" b="1" u="sng" dirty="0"/>
              <a:t>Webinar General Info</a:t>
            </a:r>
            <a:br>
              <a:rPr lang="en-US" altLang="en-US" sz="2000" dirty="0"/>
            </a:br>
            <a:r>
              <a:rPr lang="en-US" altLang="en-US" sz="2000" dirty="0"/>
              <a:t>PowerPoint Presentation</a:t>
            </a:r>
            <a:br>
              <a:rPr lang="en-US" altLang="en-US" sz="2000" dirty="0"/>
            </a:br>
            <a:r>
              <a:rPr lang="en-US" altLang="en-US" sz="2000" dirty="0"/>
              <a:t>Q&amp;A</a:t>
            </a:r>
            <a:br>
              <a:rPr lang="en-US" altLang="en-US" sz="2000" dirty="0"/>
            </a:br>
            <a:br>
              <a:rPr lang="en-US" altLang="en-US" sz="2000" b="1" u="sng" dirty="0"/>
            </a:br>
            <a:r>
              <a:rPr lang="en-US" altLang="en-US" sz="2000" b="1" u="sng" dirty="0"/>
              <a:t>Questions</a:t>
            </a:r>
            <a:r>
              <a:rPr lang="en-US" altLang="en-US" sz="2000" b="1" dirty="0"/>
              <a:t> </a:t>
            </a:r>
            <a:br>
              <a:rPr lang="en-US" altLang="en-US" sz="2000" b="1" dirty="0"/>
            </a:br>
            <a:r>
              <a:rPr lang="en-US" altLang="en-US" sz="2000" dirty="0"/>
              <a:t>Chat is open to submit questions.</a:t>
            </a:r>
            <a:br>
              <a:rPr lang="en-US" altLang="en-US" sz="2000" dirty="0"/>
            </a:br>
            <a:r>
              <a:rPr lang="en-US" altLang="en-US" sz="2000" dirty="0"/>
              <a:t>We will be answering questions through this chat feature. If due to the technical nature of the question a more thorough response is required, we will post the answer on our website within seven days of the webinar.</a:t>
            </a:r>
            <a:endParaRPr lang="en-US" sz="2000" dirty="0"/>
          </a:p>
        </p:txBody>
      </p:sp>
      <p:sp>
        <p:nvSpPr>
          <p:cNvPr id="4" name="TextBox 4">
            <a:extLst>
              <a:ext uri="{FF2B5EF4-FFF2-40B4-BE49-F238E27FC236}">
                <a16:creationId xmlns:a16="http://schemas.microsoft.com/office/drawing/2014/main" id="{0DBEB457-DF2D-408D-86B0-30630C57FA36}"/>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28664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93D27-84FC-499E-9CBF-2EE91BCC2FB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727978D-46F0-4E2C-AAFC-3E470DB865EB}"/>
              </a:ext>
            </a:extLst>
          </p:cNvPr>
          <p:cNvSpPr>
            <a:spLocks noGrp="1"/>
          </p:cNvSpPr>
          <p:nvPr>
            <p:ph idx="1"/>
          </p:nvPr>
        </p:nvSpPr>
        <p:spPr/>
        <p:txBody>
          <a:bodyPr/>
          <a:lstStyle/>
          <a:p>
            <a:r>
              <a:rPr lang="en-US" dirty="0">
                <a:hlinkClick r:id="rId2"/>
              </a:rPr>
              <a:t>https://www.osha.gov/laws-regs/standardinterpretations/2012-07-20</a:t>
            </a:r>
            <a:endParaRPr lang="en-US" dirty="0"/>
          </a:p>
          <a:p>
            <a:r>
              <a:rPr lang="en-US" dirty="0">
                <a:hlinkClick r:id="rId3"/>
              </a:rPr>
              <a:t>https://www.osha.gov/enforcement/directives/cpl-02-00-124</a:t>
            </a:r>
            <a:endParaRPr lang="en-US" dirty="0"/>
          </a:p>
          <a:p>
            <a:r>
              <a:rPr lang="en-US" dirty="0">
                <a:hlinkClick r:id="rId4"/>
              </a:rPr>
              <a:t>https://www.shrm.org/resourcesandtools/hr-topics/risk-management/pages/osha-multiemployer-citation-policy.aspx</a:t>
            </a:r>
            <a:endParaRPr lang="en-US" dirty="0"/>
          </a:p>
        </p:txBody>
      </p:sp>
    </p:spTree>
    <p:extLst>
      <p:ext uri="{BB962C8B-B14F-4D97-AF65-F5344CB8AC3E}">
        <p14:creationId xmlns:p14="http://schemas.microsoft.com/office/powerpoint/2010/main" val="10940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B6CB8603-4A8E-4F0E-A36A-0D2E419A1C55}"/>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5" name="Picture 4">
            <a:extLst>
              <a:ext uri="{FF2B5EF4-FFF2-40B4-BE49-F238E27FC236}">
                <a16:creationId xmlns:a16="http://schemas.microsoft.com/office/drawing/2014/main" id="{6769CBE2-EA8C-4806-9C3C-A078A9FEBDDA}"/>
              </a:ext>
            </a:extLst>
          </p:cNvPr>
          <p:cNvPicPr>
            <a:picLocks noChangeAspect="1"/>
          </p:cNvPicPr>
          <p:nvPr/>
        </p:nvPicPr>
        <p:blipFill>
          <a:blip r:embed="rId2"/>
          <a:stretch>
            <a:fillRect/>
          </a:stretch>
        </p:blipFill>
        <p:spPr>
          <a:xfrm>
            <a:off x="49875" y="0"/>
            <a:ext cx="12103331" cy="6858000"/>
          </a:xfrm>
          <a:prstGeom prst="rect">
            <a:avLst/>
          </a:prstGeom>
        </p:spPr>
      </p:pic>
    </p:spTree>
    <p:extLst>
      <p:ext uri="{BB962C8B-B14F-4D97-AF65-F5344CB8AC3E}">
        <p14:creationId xmlns:p14="http://schemas.microsoft.com/office/powerpoint/2010/main" val="15978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Contact us</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656999"/>
            <a:ext cx="10515600" cy="4344785"/>
          </a:xfrm>
        </p:spPr>
        <p:txBody>
          <a:bodyPr>
            <a:normAutofit fontScale="92500" lnSpcReduction="10000"/>
          </a:bodyPr>
          <a:lstStyle/>
          <a:p>
            <a:r>
              <a:rPr lang="en-US" altLang="en-US" sz="2400" dirty="0"/>
              <a:t>Pennsylvania OSHA Consultation Office</a:t>
            </a:r>
          </a:p>
          <a:p>
            <a:r>
              <a:rPr lang="en-US" altLang="en-US" sz="2400" dirty="0"/>
              <a:t>57 South 9th Street</a:t>
            </a:r>
            <a:br>
              <a:rPr lang="en-US" altLang="en-US" sz="2400" dirty="0"/>
            </a:br>
            <a:r>
              <a:rPr lang="en-US" altLang="en-US" sz="2400" dirty="0"/>
              <a:t>Suite 305</a:t>
            </a:r>
            <a:br>
              <a:rPr lang="en-US" altLang="en-US" sz="2400" dirty="0"/>
            </a:br>
            <a:r>
              <a:rPr lang="en-US" altLang="en-US" sz="2400" dirty="0"/>
              <a:t>Indiana, PA 15701</a:t>
            </a:r>
          </a:p>
          <a:p>
            <a:r>
              <a:rPr lang="en-US" altLang="en-US" sz="2400" dirty="0"/>
              <a:t>Phone: 800-382-1241</a:t>
            </a:r>
          </a:p>
          <a:p>
            <a:r>
              <a:rPr lang="en-US" altLang="en-US" sz="2400" dirty="0"/>
              <a:t>Web: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a:p>
            <a:r>
              <a:rPr lang="en-US" altLang="en-US" sz="2400" dirty="0"/>
              <a:t>Facebook: </a:t>
            </a:r>
            <a:r>
              <a:rPr lang="en-US" altLang="en-US" sz="2400" dirty="0">
                <a:solidFill>
                  <a:srgbClr val="0070C0"/>
                </a:solidFill>
                <a:hlinkClick r:id="rId3">
                  <a:extLst>
                    <a:ext uri="{A12FA001-AC4F-418D-AE19-62706E023703}">
                      <ahyp:hlinkClr xmlns:ahyp="http://schemas.microsoft.com/office/drawing/2018/hyperlinkcolor" val="tx"/>
                    </a:ext>
                  </a:extLst>
                </a:hlinkClick>
              </a:rPr>
              <a:t>https://www.facebook.com/Pennsylvania-OSHA-Consultation-Program-548810235234647/</a:t>
            </a:r>
            <a:endParaRPr lang="en-US" altLang="en-US" sz="2400" dirty="0">
              <a:solidFill>
                <a:srgbClr val="0070C0"/>
              </a:solidFill>
            </a:endParaRPr>
          </a:p>
          <a:p>
            <a:r>
              <a:rPr lang="en-US" altLang="en-US" sz="2400" dirty="0"/>
              <a:t>Twitter: </a:t>
            </a:r>
            <a:r>
              <a:rPr lang="en-US" altLang="en-US" sz="2400" dirty="0">
                <a:solidFill>
                  <a:srgbClr val="0070C0"/>
                </a:solidFill>
                <a:hlinkClick r:id="rId4">
                  <a:extLst>
                    <a:ext uri="{A12FA001-AC4F-418D-AE19-62706E023703}">
                      <ahyp:hlinkClr xmlns:ahyp="http://schemas.microsoft.com/office/drawing/2018/hyperlinkcolor" val="tx"/>
                    </a:ext>
                  </a:extLst>
                </a:hlinkClick>
              </a:rPr>
              <a:t>https://twitter.com/search?q=PA%20OSHA%20Consultation&amp;src=savs</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134738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pPr algn="ctr"/>
            <a:r>
              <a:rPr lang="en-US" altLang="en-US" dirty="0">
                <a:solidFill>
                  <a:srgbClr val="9E0000"/>
                </a:solidFill>
              </a:rPr>
              <a:t>Thank You</a:t>
            </a:r>
            <a:endParaRPr lang="en-US" dirty="0">
              <a:solidFill>
                <a:srgbClr val="9E0000"/>
              </a:solidFill>
            </a:endParaRPr>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812175"/>
            <a:ext cx="10515600" cy="4344785"/>
          </a:xfrm>
        </p:spPr>
        <p:txBody>
          <a:bodyPr>
            <a:normAutofit/>
          </a:bodyPr>
          <a:lstStyle/>
          <a:p>
            <a:pPr algn="ctr">
              <a:buFontTx/>
              <a:buNone/>
              <a:defRPr/>
            </a:pPr>
            <a:r>
              <a:rPr lang="en-US" altLang="en-US" sz="2400" b="1" dirty="0"/>
              <a:t>Upcoming Webinar:</a:t>
            </a:r>
          </a:p>
          <a:p>
            <a:pPr algn="ctr">
              <a:buFontTx/>
              <a:buNone/>
              <a:defRPr/>
            </a:pPr>
            <a:r>
              <a:rPr lang="en-US" altLang="en-US" sz="2400" u="sng" dirty="0">
                <a:solidFill>
                  <a:srgbClr val="9E0000"/>
                </a:solidFill>
              </a:rPr>
              <a:t>Hearing Conservation Overview</a:t>
            </a:r>
          </a:p>
          <a:p>
            <a:pPr algn="ctr">
              <a:buFontTx/>
              <a:buNone/>
              <a:defRPr/>
            </a:pPr>
            <a:r>
              <a:rPr lang="en-US" altLang="en-US" sz="2400" u="sng" dirty="0">
                <a:solidFill>
                  <a:srgbClr val="9E0000"/>
                </a:solidFill>
              </a:rPr>
              <a:t>April 15</a:t>
            </a:r>
            <a:r>
              <a:rPr lang="en-US" altLang="en-US" sz="2400" u="sng" baseline="30000" dirty="0">
                <a:solidFill>
                  <a:srgbClr val="9E0000"/>
                </a:solidFill>
              </a:rPr>
              <a:t>th</a:t>
            </a:r>
            <a:r>
              <a:rPr lang="en-US" altLang="en-US" sz="2400" u="sng" dirty="0">
                <a:solidFill>
                  <a:srgbClr val="9E0000"/>
                </a:solidFill>
              </a:rPr>
              <a:t>@ 10:30am</a:t>
            </a:r>
          </a:p>
          <a:p>
            <a:pPr algn="ctr">
              <a:buFontTx/>
              <a:buNone/>
              <a:defRPr/>
            </a:pPr>
            <a:endParaRPr lang="en-US" altLang="en-US" sz="2400" dirty="0"/>
          </a:p>
          <a:p>
            <a:pPr algn="ctr">
              <a:buFontTx/>
              <a:buNone/>
              <a:defRPr/>
            </a:pPr>
            <a:r>
              <a:rPr lang="en-US" altLang="en-US" sz="2400" b="1" dirty="0"/>
              <a:t>Pennsylvania OSHA Consultation Office</a:t>
            </a:r>
          </a:p>
          <a:p>
            <a:pPr algn="ctr">
              <a:buFontTx/>
              <a:buNone/>
              <a:defRPr/>
            </a:pPr>
            <a:r>
              <a:rPr lang="en-US" altLang="en-US" sz="2400" dirty="0"/>
              <a:t>Phone: 800-382-1241 or 724-357-4095</a:t>
            </a:r>
          </a:p>
          <a:p>
            <a:pPr algn="ctr">
              <a:buFontTx/>
              <a:buNone/>
              <a:defRPr/>
            </a:pPr>
            <a:r>
              <a:rPr lang="en-US" altLang="en-US" sz="2400" dirty="0"/>
              <a:t>Website</a:t>
            </a:r>
            <a:r>
              <a:rPr lang="en-US" altLang="en-US" sz="2400" b="1" dirty="0"/>
              <a:t>: </a:t>
            </a:r>
            <a:r>
              <a:rPr lang="en-US" altLang="en-US" sz="2400" dirty="0">
                <a:solidFill>
                  <a:srgbClr val="0070C0"/>
                </a:solidFill>
                <a:hlinkClick r:id="rId2">
                  <a:extLst>
                    <a:ext uri="{A12FA001-AC4F-418D-AE19-62706E023703}">
                      <ahyp:hlinkClr xmlns:ahyp="http://schemas.microsoft.com/office/drawing/2018/hyperlinkcolor" val="tx"/>
                    </a:ext>
                  </a:extLst>
                </a:hlinkClick>
              </a:rPr>
              <a:t>www.iup.edu/pa-oshaconsultation</a:t>
            </a:r>
            <a:endParaRPr lang="en-US" altLang="en-US" sz="2400" dirty="0">
              <a:solidFill>
                <a:srgbClr val="0070C0"/>
              </a:solidFill>
            </a:endParaRPr>
          </a:p>
        </p:txBody>
      </p:sp>
      <p:sp>
        <p:nvSpPr>
          <p:cNvPr id="4" name="TextBox 4">
            <a:extLst>
              <a:ext uri="{FF2B5EF4-FFF2-40B4-BE49-F238E27FC236}">
                <a16:creationId xmlns:a16="http://schemas.microsoft.com/office/drawing/2014/main" id="{8BFF60B0-F131-4E55-96B9-297AB0577223}"/>
              </a:ext>
            </a:extLst>
          </p:cNvPr>
          <p:cNvSpPr txBox="1">
            <a:spLocks noChangeArrowheads="1"/>
          </p:cNvSpPr>
          <p:nvPr/>
        </p:nvSpPr>
        <p:spPr bwMode="auto">
          <a:xfrm>
            <a:off x="9080269" y="6333764"/>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spTree>
    <p:extLst>
      <p:ext uri="{BB962C8B-B14F-4D97-AF65-F5344CB8AC3E}">
        <p14:creationId xmlns:p14="http://schemas.microsoft.com/office/powerpoint/2010/main" val="410053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Objectives</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10515600" cy="4344785"/>
          </a:xfrm>
        </p:spPr>
        <p:txBody>
          <a:bodyPr>
            <a:normAutofit/>
          </a:bodyPr>
          <a:lstStyle/>
          <a:p>
            <a:r>
              <a:rPr lang="en-US" altLang="en-US" sz="2400" dirty="0"/>
              <a:t>Distinguish the difference between a creating, correcting, controlling, and exposing employer</a:t>
            </a:r>
          </a:p>
          <a:p>
            <a:r>
              <a:rPr lang="en-US" sz="2400" dirty="0"/>
              <a:t>Discuss the responsibilities of each employer</a:t>
            </a:r>
          </a:p>
          <a:p>
            <a:r>
              <a:rPr lang="en-US" sz="2400" dirty="0"/>
              <a:t>Identify possible OSHA citations for each employer</a:t>
            </a:r>
          </a:p>
          <a:p>
            <a:endParaRPr lang="en-US" sz="2000" dirty="0"/>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descr="A picture containing drawing, table&#10;&#10;Description automatically generated">
            <a:extLst>
              <a:ext uri="{FF2B5EF4-FFF2-40B4-BE49-F238E27FC236}">
                <a16:creationId xmlns:a16="http://schemas.microsoft.com/office/drawing/2014/main" id="{2D88CA6E-EFAE-4CCA-AF38-0A68272CFD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9707" y="3906981"/>
            <a:ext cx="4495800" cy="2247900"/>
          </a:xfrm>
          <a:prstGeom prst="rect">
            <a:avLst/>
          </a:prstGeom>
        </p:spPr>
      </p:pic>
    </p:spTree>
    <p:extLst>
      <p:ext uri="{BB962C8B-B14F-4D97-AF65-F5344CB8AC3E}">
        <p14:creationId xmlns:p14="http://schemas.microsoft.com/office/powerpoint/2010/main" val="2356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dirty="0">
                <a:solidFill>
                  <a:srgbClr val="9E0000"/>
                </a:solidFill>
              </a:rPr>
              <a:t>Employer Knowledge</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6494516" cy="4344785"/>
          </a:xfrm>
        </p:spPr>
        <p:txBody>
          <a:bodyPr>
            <a:normAutofit/>
          </a:bodyPr>
          <a:lstStyle/>
          <a:p>
            <a:r>
              <a:rPr lang="en-US" dirty="0"/>
              <a:t>All employers that are cited through OSHA must have a knowledge of the hazardous condition.</a:t>
            </a:r>
          </a:p>
          <a:p>
            <a:r>
              <a:rPr lang="en-US" dirty="0"/>
              <a:t>Knowledge includes an </a:t>
            </a:r>
            <a:r>
              <a:rPr lang="en-US" i="1" dirty="0"/>
              <a:t>actual knowledge </a:t>
            </a:r>
            <a:r>
              <a:rPr lang="en-US" dirty="0"/>
              <a:t>or a </a:t>
            </a:r>
            <a:r>
              <a:rPr lang="en-US" i="1" dirty="0"/>
              <a:t>potential knowledge </a:t>
            </a:r>
            <a:r>
              <a:rPr lang="en-US" dirty="0"/>
              <a:t>of the situation</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descr="A picture containing person, indoor, table, man&#10;&#10;Description automatically generated">
            <a:extLst>
              <a:ext uri="{FF2B5EF4-FFF2-40B4-BE49-F238E27FC236}">
                <a16:creationId xmlns:a16="http://schemas.microsoft.com/office/drawing/2014/main" id="{A17A85BD-7EA3-499D-9D8E-49379C4F8F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3904" y="1977118"/>
            <a:ext cx="4794503" cy="2971800"/>
          </a:xfrm>
          <a:prstGeom prst="rect">
            <a:avLst/>
          </a:prstGeom>
        </p:spPr>
      </p:pic>
    </p:spTree>
    <p:extLst>
      <p:ext uri="{BB962C8B-B14F-4D97-AF65-F5344CB8AC3E}">
        <p14:creationId xmlns:p14="http://schemas.microsoft.com/office/powerpoint/2010/main" val="6345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C19F34E3-3380-0E40-A916-2904ED112F50}"/>
              </a:ext>
            </a:extLst>
          </p:cNvPr>
          <p:cNvSpPr>
            <a:spLocks noGrp="1"/>
          </p:cNvSpPr>
          <p:nvPr>
            <p:ph type="title"/>
          </p:nvPr>
        </p:nvSpPr>
        <p:spPr>
          <a:xfrm>
            <a:off x="771698" y="309808"/>
            <a:ext cx="10378443" cy="1325563"/>
          </a:xfrm>
        </p:spPr>
        <p:txBody>
          <a:bodyPr/>
          <a:lstStyle/>
          <a:p>
            <a:r>
              <a:rPr lang="en-US" altLang="en-US" dirty="0">
                <a:solidFill>
                  <a:srgbClr val="9E0000"/>
                </a:solidFill>
              </a:rPr>
              <a:t>Creating Employer</a:t>
            </a:r>
            <a:endParaRPr lang="en-US" dirty="0"/>
          </a:p>
        </p:txBody>
      </p:sp>
      <p:sp>
        <p:nvSpPr>
          <p:cNvPr id="52" name="Content Placeholder 51">
            <a:extLst>
              <a:ext uri="{FF2B5EF4-FFF2-40B4-BE49-F238E27FC236}">
                <a16:creationId xmlns:a16="http://schemas.microsoft.com/office/drawing/2014/main" id="{050272A7-4D39-9C48-B531-D840481AD9D2}"/>
              </a:ext>
            </a:extLst>
          </p:cNvPr>
          <p:cNvSpPr>
            <a:spLocks noGrp="1"/>
          </p:cNvSpPr>
          <p:nvPr>
            <p:ph idx="1"/>
          </p:nvPr>
        </p:nvSpPr>
        <p:spPr>
          <a:xfrm>
            <a:off x="771698" y="1734589"/>
            <a:ext cx="6118959" cy="4344785"/>
          </a:xfrm>
        </p:spPr>
        <p:txBody>
          <a:bodyPr>
            <a:normAutofit/>
          </a:bodyPr>
          <a:lstStyle/>
          <a:p>
            <a:r>
              <a:rPr lang="en-US" dirty="0"/>
              <a:t>This employer created the OSHA violation. </a:t>
            </a:r>
          </a:p>
          <a:p>
            <a:r>
              <a:rPr lang="en-US" dirty="0"/>
              <a:t>Even if the only employees exposed are those of other employers at the site, </a:t>
            </a:r>
            <a:r>
              <a:rPr lang="en-US" i="1" dirty="0"/>
              <a:t>this employer is still the creating employer</a:t>
            </a:r>
            <a:r>
              <a:rPr lang="en-US" dirty="0"/>
              <a:t>.</a:t>
            </a:r>
          </a:p>
        </p:txBody>
      </p:sp>
      <p:sp>
        <p:nvSpPr>
          <p:cNvPr id="4" name="TextBox 4">
            <a:extLst>
              <a:ext uri="{FF2B5EF4-FFF2-40B4-BE49-F238E27FC236}">
                <a16:creationId xmlns:a16="http://schemas.microsoft.com/office/drawing/2014/main" id="{39D9DB98-F88F-40F8-9337-421406466E57}"/>
              </a:ext>
            </a:extLst>
          </p:cNvPr>
          <p:cNvSpPr txBox="1">
            <a:spLocks noChangeArrowheads="1"/>
          </p:cNvSpPr>
          <p:nvPr/>
        </p:nvSpPr>
        <p:spPr bwMode="auto">
          <a:xfrm>
            <a:off x="9257607" y="6271967"/>
            <a:ext cx="259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n-US" sz="1200" b="1" dirty="0">
                <a:solidFill>
                  <a:srgbClr val="B40000"/>
                </a:solidFill>
              </a:rPr>
              <a:t>www.iup.edu/pa-oshaconsultation</a:t>
            </a:r>
          </a:p>
        </p:txBody>
      </p:sp>
      <p:pic>
        <p:nvPicPr>
          <p:cNvPr id="3" name="Picture 2" descr="A picture containing building, fence, scaffolding, yellow&#10;&#10;Description automatically generated">
            <a:extLst>
              <a:ext uri="{FF2B5EF4-FFF2-40B4-BE49-F238E27FC236}">
                <a16:creationId xmlns:a16="http://schemas.microsoft.com/office/drawing/2014/main" id="{7105142A-23E0-4CED-A374-8306794515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660" y="1635372"/>
            <a:ext cx="5050204" cy="3655086"/>
          </a:xfrm>
          <a:prstGeom prst="rect">
            <a:avLst/>
          </a:prstGeom>
        </p:spPr>
      </p:pic>
    </p:spTree>
    <p:extLst>
      <p:ext uri="{BB962C8B-B14F-4D97-AF65-F5344CB8AC3E}">
        <p14:creationId xmlns:p14="http://schemas.microsoft.com/office/powerpoint/2010/main" val="85989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4AB8-1211-4645-AF53-79A6D46393AC}"/>
              </a:ext>
            </a:extLst>
          </p:cNvPr>
          <p:cNvSpPr>
            <a:spLocks noGrp="1"/>
          </p:cNvSpPr>
          <p:nvPr>
            <p:ph type="title"/>
          </p:nvPr>
        </p:nvSpPr>
        <p:spPr>
          <a:xfrm>
            <a:off x="838200" y="365127"/>
            <a:ext cx="10515600" cy="1325563"/>
          </a:xfrm>
        </p:spPr>
        <p:txBody>
          <a:bodyPr anchor="ctr">
            <a:normAutofit/>
          </a:bodyPr>
          <a:lstStyle/>
          <a:p>
            <a:r>
              <a:rPr lang="en-US" dirty="0"/>
              <a:t>Creating Employer Example</a:t>
            </a:r>
          </a:p>
        </p:txBody>
      </p:sp>
      <p:sp>
        <p:nvSpPr>
          <p:cNvPr id="3" name="Content Placeholder 2">
            <a:extLst>
              <a:ext uri="{FF2B5EF4-FFF2-40B4-BE49-F238E27FC236}">
                <a16:creationId xmlns:a16="http://schemas.microsoft.com/office/drawing/2014/main" id="{1E7DA4D9-5971-49C4-A97B-46E35E44FDEA}"/>
              </a:ext>
            </a:extLst>
          </p:cNvPr>
          <p:cNvSpPr>
            <a:spLocks noGrp="1"/>
          </p:cNvSpPr>
          <p:nvPr>
            <p:ph sz="half" idx="1"/>
          </p:nvPr>
        </p:nvSpPr>
        <p:spPr>
          <a:xfrm>
            <a:off x="838200" y="1825625"/>
            <a:ext cx="5181600" cy="4351338"/>
          </a:xfrm>
        </p:spPr>
        <p:txBody>
          <a:bodyPr>
            <a:normAutofit/>
          </a:bodyPr>
          <a:lstStyle/>
          <a:p>
            <a:pPr>
              <a:lnSpc>
                <a:spcPct val="90000"/>
              </a:lnSpc>
            </a:pPr>
            <a:r>
              <a:rPr lang="en-US" dirty="0"/>
              <a:t>Employer Host operates a factory. It contracts with Company S to service machinery. Host fails to cover drums of a chemical despite S's repeated requests that it do so. This results in airborne levels of the chemical that exceed the Permissible Exposure Limit</a:t>
            </a:r>
            <a:endParaRPr lang="en-US" sz="2200" dirty="0"/>
          </a:p>
        </p:txBody>
      </p:sp>
      <p:pic>
        <p:nvPicPr>
          <p:cNvPr id="4" name="Picture 3">
            <a:extLst>
              <a:ext uri="{FF2B5EF4-FFF2-40B4-BE49-F238E27FC236}">
                <a16:creationId xmlns:a16="http://schemas.microsoft.com/office/drawing/2014/main" id="{F2250BE5-92FB-459E-8D79-D3A97B998999}"/>
              </a:ext>
            </a:extLst>
          </p:cNvPr>
          <p:cNvPicPr>
            <a:picLocks noChangeAspect="1"/>
          </p:cNvPicPr>
          <p:nvPr/>
        </p:nvPicPr>
        <p:blipFill>
          <a:blip r:embed="rId2"/>
          <a:stretch>
            <a:fillRect/>
          </a:stretch>
        </p:blipFill>
        <p:spPr>
          <a:xfrm>
            <a:off x="6172200" y="1844453"/>
            <a:ext cx="5181600" cy="4313682"/>
          </a:xfrm>
          <a:prstGeom prst="rect">
            <a:avLst/>
          </a:prstGeom>
          <a:noFill/>
        </p:spPr>
      </p:pic>
    </p:spTree>
    <p:extLst>
      <p:ext uri="{BB962C8B-B14F-4D97-AF65-F5344CB8AC3E}">
        <p14:creationId xmlns:p14="http://schemas.microsoft.com/office/powerpoint/2010/main" val="85938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59C9-16C2-4EFB-A150-BB6E68AC2873}"/>
              </a:ext>
            </a:extLst>
          </p:cNvPr>
          <p:cNvSpPr>
            <a:spLocks noGrp="1"/>
          </p:cNvSpPr>
          <p:nvPr>
            <p:ph type="title"/>
          </p:nvPr>
        </p:nvSpPr>
        <p:spPr/>
        <p:txBody>
          <a:bodyPr/>
          <a:lstStyle/>
          <a:p>
            <a:r>
              <a:rPr lang="en-US" dirty="0"/>
              <a:t>Exposing Employer</a:t>
            </a:r>
          </a:p>
        </p:txBody>
      </p:sp>
      <p:sp>
        <p:nvSpPr>
          <p:cNvPr id="3" name="Content Placeholder 2">
            <a:extLst>
              <a:ext uri="{FF2B5EF4-FFF2-40B4-BE49-F238E27FC236}">
                <a16:creationId xmlns:a16="http://schemas.microsoft.com/office/drawing/2014/main" id="{0DD46580-6298-4908-86F2-1228303D8EAC}"/>
              </a:ext>
            </a:extLst>
          </p:cNvPr>
          <p:cNvSpPr>
            <a:spLocks noGrp="1"/>
          </p:cNvSpPr>
          <p:nvPr>
            <p:ph idx="1"/>
          </p:nvPr>
        </p:nvSpPr>
        <p:spPr>
          <a:xfrm>
            <a:off x="838200" y="1825625"/>
            <a:ext cx="6477000" cy="4351338"/>
          </a:xfrm>
        </p:spPr>
        <p:txBody>
          <a:bodyPr/>
          <a:lstStyle/>
          <a:p>
            <a:r>
              <a:rPr lang="en-US" dirty="0"/>
              <a:t>This employer is whose own employees are exposed to the hazard. They are responsible if their employees have been exposed to the hazardous conditions.</a:t>
            </a:r>
          </a:p>
          <a:p>
            <a:r>
              <a:rPr lang="en-US" dirty="0"/>
              <a:t>This employer is citable if they knew about the hazard or would have known if they practiced due diligence.</a:t>
            </a:r>
          </a:p>
        </p:txBody>
      </p:sp>
      <p:pic>
        <p:nvPicPr>
          <p:cNvPr id="5" name="Picture 4" descr="A picture containing outdoor, person, man, standing&#10;&#10;Description automatically generated">
            <a:extLst>
              <a:ext uri="{FF2B5EF4-FFF2-40B4-BE49-F238E27FC236}">
                <a16:creationId xmlns:a16="http://schemas.microsoft.com/office/drawing/2014/main" id="{31B9A2E3-760F-44C3-A5BC-EDAC5073A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022" y="2188029"/>
            <a:ext cx="4726424" cy="2960234"/>
          </a:xfrm>
          <a:prstGeom prst="rect">
            <a:avLst/>
          </a:prstGeom>
        </p:spPr>
      </p:pic>
    </p:spTree>
    <p:extLst>
      <p:ext uri="{BB962C8B-B14F-4D97-AF65-F5344CB8AC3E}">
        <p14:creationId xmlns:p14="http://schemas.microsoft.com/office/powerpoint/2010/main" val="384318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8813F-D1CE-425B-8224-4596AA5AC5A5}"/>
              </a:ext>
            </a:extLst>
          </p:cNvPr>
          <p:cNvSpPr>
            <a:spLocks noGrp="1"/>
          </p:cNvSpPr>
          <p:nvPr>
            <p:ph type="title"/>
          </p:nvPr>
        </p:nvSpPr>
        <p:spPr/>
        <p:txBody>
          <a:bodyPr/>
          <a:lstStyle/>
          <a:p>
            <a:r>
              <a:rPr lang="en-US" dirty="0"/>
              <a:t>Reasonable or Due Diligence</a:t>
            </a:r>
          </a:p>
        </p:txBody>
      </p:sp>
      <p:sp>
        <p:nvSpPr>
          <p:cNvPr id="3" name="Content Placeholder 2">
            <a:extLst>
              <a:ext uri="{FF2B5EF4-FFF2-40B4-BE49-F238E27FC236}">
                <a16:creationId xmlns:a16="http://schemas.microsoft.com/office/drawing/2014/main" id="{25A14818-CD18-4340-87F5-CEA03941BD96}"/>
              </a:ext>
            </a:extLst>
          </p:cNvPr>
          <p:cNvSpPr>
            <a:spLocks noGrp="1"/>
          </p:cNvSpPr>
          <p:nvPr>
            <p:ph idx="1"/>
          </p:nvPr>
        </p:nvSpPr>
        <p:spPr>
          <a:xfrm>
            <a:off x="838200" y="1825625"/>
            <a:ext cx="5448300" cy="4351338"/>
          </a:xfrm>
        </p:spPr>
        <p:txBody>
          <a:bodyPr>
            <a:normAutofit/>
          </a:bodyPr>
          <a:lstStyle/>
          <a:p>
            <a:r>
              <a:rPr lang="en-US" dirty="0"/>
              <a:t>What is reasonable diligence (also called due diligence or reasonable care)?</a:t>
            </a:r>
          </a:p>
          <a:p>
            <a:pPr lvl="1"/>
            <a:r>
              <a:rPr lang="en-US" dirty="0"/>
              <a:t>A fair and adequate amount of care related to a circumstance. Also called due diligence or reasonable care.</a:t>
            </a:r>
          </a:p>
        </p:txBody>
      </p:sp>
      <p:pic>
        <p:nvPicPr>
          <p:cNvPr id="5" name="Picture 4" descr="A close up of a sign&#10;&#10;Description automatically generated">
            <a:extLst>
              <a:ext uri="{FF2B5EF4-FFF2-40B4-BE49-F238E27FC236}">
                <a16:creationId xmlns:a16="http://schemas.microsoft.com/office/drawing/2014/main" id="{52BAE96A-0E26-4F33-8A19-7D989B31C856}"/>
              </a:ext>
            </a:extLst>
          </p:cNvPr>
          <p:cNvPicPr>
            <a:picLocks noChangeAspect="1"/>
          </p:cNvPicPr>
          <p:nvPr/>
        </p:nvPicPr>
        <p:blipFill>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814457" y="1690690"/>
            <a:ext cx="4539343" cy="3854950"/>
          </a:xfrm>
          <a:prstGeom prst="rect">
            <a:avLst/>
          </a:prstGeom>
        </p:spPr>
      </p:pic>
    </p:spTree>
    <p:extLst>
      <p:ext uri="{BB962C8B-B14F-4D97-AF65-F5344CB8AC3E}">
        <p14:creationId xmlns:p14="http://schemas.microsoft.com/office/powerpoint/2010/main" val="331044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C03A-BC7F-4F80-9D9E-9B9A14F35938}"/>
              </a:ext>
            </a:extLst>
          </p:cNvPr>
          <p:cNvSpPr>
            <a:spLocks noGrp="1"/>
          </p:cNvSpPr>
          <p:nvPr>
            <p:ph type="title"/>
          </p:nvPr>
        </p:nvSpPr>
        <p:spPr>
          <a:xfrm>
            <a:off x="838200" y="365127"/>
            <a:ext cx="10515600" cy="1325563"/>
          </a:xfrm>
          <a:prstGeom prst="rect">
            <a:avLst/>
          </a:prstGeom>
        </p:spPr>
        <p:txBody>
          <a:bodyPr anchor="ctr">
            <a:normAutofit/>
          </a:bodyPr>
          <a:lstStyle/>
          <a:p>
            <a:r>
              <a:rPr lang="en-US" dirty="0"/>
              <a:t>Exposing Employer Example</a:t>
            </a:r>
          </a:p>
        </p:txBody>
      </p:sp>
      <p:sp>
        <p:nvSpPr>
          <p:cNvPr id="3" name="Content Placeholder 2">
            <a:extLst>
              <a:ext uri="{FF2B5EF4-FFF2-40B4-BE49-F238E27FC236}">
                <a16:creationId xmlns:a16="http://schemas.microsoft.com/office/drawing/2014/main" id="{0333F795-A7B4-4D06-870D-5009A15C4AD0}"/>
              </a:ext>
            </a:extLst>
          </p:cNvPr>
          <p:cNvSpPr>
            <a:spLocks noGrp="1"/>
          </p:cNvSpPr>
          <p:nvPr>
            <p:ph sz="half" idx="1"/>
          </p:nvPr>
        </p:nvSpPr>
        <p:spPr>
          <a:xfrm>
            <a:off x="838200" y="1825625"/>
            <a:ext cx="5181600" cy="4351338"/>
          </a:xfrm>
          <a:prstGeom prst="rect">
            <a:avLst/>
          </a:prstGeom>
        </p:spPr>
        <p:txBody>
          <a:bodyPr>
            <a:normAutofit fontScale="85000" lnSpcReduction="20000"/>
          </a:bodyPr>
          <a:lstStyle/>
          <a:p>
            <a:r>
              <a:rPr lang="en-US" dirty="0"/>
              <a:t>Unprotected rebar on either side of an access ramp presents an impalement hazard. Sub E, an electrical subcontractor, does not have the authority to cover the rebar. However, several times Sub E asked the general contractor, Employer GC, to cover the rebar. In the meantime, Sub E instructed its employees to use a different access route that avoided most of the uncovered rebar and required them to keep as far from the rebar as possible</a:t>
            </a:r>
            <a:endParaRPr lang="en-US" sz="2600" dirty="0"/>
          </a:p>
        </p:txBody>
      </p:sp>
      <p:pic>
        <p:nvPicPr>
          <p:cNvPr id="5" name="Picture 4" descr="A construction site&#10;&#10;Description automatically generated">
            <a:extLst>
              <a:ext uri="{FF2B5EF4-FFF2-40B4-BE49-F238E27FC236}">
                <a16:creationId xmlns:a16="http://schemas.microsoft.com/office/drawing/2014/main" id="{CB593171-7B43-4C8C-9256-8E420A9CCB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54604"/>
            <a:ext cx="5553979" cy="4114460"/>
          </a:xfrm>
          <a:prstGeom prst="rect">
            <a:avLst/>
          </a:prstGeom>
        </p:spPr>
      </p:pic>
    </p:spTree>
    <p:extLst>
      <p:ext uri="{BB962C8B-B14F-4D97-AF65-F5344CB8AC3E}">
        <p14:creationId xmlns:p14="http://schemas.microsoft.com/office/powerpoint/2010/main" val="30183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IUP 2019">
      <a:dk1>
        <a:srgbClr val="000000"/>
      </a:dk1>
      <a:lt1>
        <a:srgbClr val="FFFFFF"/>
      </a:lt1>
      <a:dk2>
        <a:srgbClr val="9E1B32"/>
      </a:dk2>
      <a:lt2>
        <a:srgbClr val="595959"/>
      </a:lt2>
      <a:accent1>
        <a:srgbClr val="9E1B32"/>
      </a:accent1>
      <a:accent2>
        <a:srgbClr val="595959"/>
      </a:accent2>
      <a:accent3>
        <a:srgbClr val="ECB51B"/>
      </a:accent3>
      <a:accent4>
        <a:srgbClr val="F4824E"/>
      </a:accent4>
      <a:accent5>
        <a:srgbClr val="558185"/>
      </a:accent5>
      <a:accent6>
        <a:srgbClr val="ED596E"/>
      </a:accent6>
      <a:hlink>
        <a:srgbClr val="568286"/>
      </a:hlink>
      <a:folHlink>
        <a:srgbClr val="558185"/>
      </a:folHlink>
    </a:clrScheme>
    <a:fontScheme name="IUP Office 365 Fonts">
      <a:majorFont>
        <a:latin typeface="Franklin Gothic Demi"/>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3C217AD-677F-D24F-AED0-A101B8E738B0}" vid="{7542860F-0F1C-414E-89D0-F5ADD30D187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A94B4AE303654EA1B3ED0F5D3B74A7" ma:contentTypeVersion="7" ma:contentTypeDescription="Create a new document." ma:contentTypeScope="" ma:versionID="9a836ee11fdc7ab69571440470c3ec55">
  <xsd:schema xmlns:xsd="http://www.w3.org/2001/XMLSchema" xmlns:xs="http://www.w3.org/2001/XMLSchema" xmlns:p="http://schemas.microsoft.com/office/2006/metadata/properties" xmlns:ns2="9084b878-4063-4063-a2f4-2dc7d8d331e1" xmlns:ns3="bbecfde1-29a9-4db9-bc32-245c12180cd2" targetNamespace="http://schemas.microsoft.com/office/2006/metadata/properties" ma:root="true" ma:fieldsID="93cfd880e949699f6e16f87b14aefec6" ns2:_="" ns3:_="">
    <xsd:import namespace="9084b878-4063-4063-a2f4-2dc7d8d331e1"/>
    <xsd:import namespace="bbecfde1-29a9-4db9-bc32-245c12180c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84b878-4063-4063-a2f4-2dc7d8d331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ecfde1-29a9-4db9-bc32-245c12180c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37DDA2-129E-4C03-8121-B84C2B1F710E}"/>
</file>

<file path=customXml/itemProps2.xml><?xml version="1.0" encoding="utf-8"?>
<ds:datastoreItem xmlns:ds="http://schemas.openxmlformats.org/officeDocument/2006/customXml" ds:itemID="{EE6DCF9A-EA48-48E7-9891-594FD9028B54}">
  <ds:schemaRefs>
    <ds:schemaRef ds:uri="http://schemas.microsoft.com/sharepoint/v3/contenttype/forms"/>
  </ds:schemaRefs>
</ds:datastoreItem>
</file>

<file path=customXml/itemProps3.xml><?xml version="1.0" encoding="utf-8"?>
<ds:datastoreItem xmlns:ds="http://schemas.openxmlformats.org/officeDocument/2006/customXml" ds:itemID="{DA08A993-8A43-450D-93C2-000B97A3FC48}">
  <ds:schemaRefs>
    <ds:schemaRef ds:uri="http://purl.org/dc/terms/"/>
    <ds:schemaRef ds:uri="http://schemas.openxmlformats.org/package/2006/metadata/core-properties"/>
    <ds:schemaRef ds:uri="http://purl.org/dc/dcmitype/"/>
    <ds:schemaRef ds:uri="http://schemas.microsoft.com/office/infopath/2007/PartnerControls"/>
    <ds:schemaRef ds:uri="3870ece6-baab-44fb-953f-77fb9a8d79d5"/>
    <ds:schemaRef ds:uri="http://schemas.microsoft.com/office/2006/documentManagement/types"/>
    <ds:schemaRef ds:uri="http://schemas.microsoft.com/office/2006/metadata/properties"/>
    <ds:schemaRef ds:uri="8f96fc14-4bb7-461b-b8f4-5174a669bc0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62</TotalTime>
  <Words>1074</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Constantia</vt:lpstr>
      <vt:lpstr>Franklin Gothic Demi</vt:lpstr>
      <vt:lpstr>Office Theme</vt:lpstr>
      <vt:lpstr>PowerPoint Presentation</vt:lpstr>
      <vt:lpstr>Navigating Multi-Employer Worksites</vt:lpstr>
      <vt:lpstr>Objectives</vt:lpstr>
      <vt:lpstr>Employer Knowledge</vt:lpstr>
      <vt:lpstr>Creating Employer</vt:lpstr>
      <vt:lpstr>Creating Employer Example</vt:lpstr>
      <vt:lpstr>Exposing Employer</vt:lpstr>
      <vt:lpstr>Reasonable or Due Diligence</vt:lpstr>
      <vt:lpstr>Exposing Employer Example</vt:lpstr>
      <vt:lpstr>Correcting Employer</vt:lpstr>
      <vt:lpstr>Correcting Employer Example</vt:lpstr>
      <vt:lpstr>Controlling Employer</vt:lpstr>
      <vt:lpstr>Controlling Employers: Control established through contract </vt:lpstr>
      <vt:lpstr>Controlling employer: control established by a combination of other contract rights </vt:lpstr>
      <vt:lpstr>Controlling employers: Architects and Engineers </vt:lpstr>
      <vt:lpstr>Controlling Employers: Control without explicit contractual authority  </vt:lpstr>
      <vt:lpstr>Evaluating Reasonable Care and the Controlling Employer</vt:lpstr>
      <vt:lpstr>OSHA Citation Information </vt:lpstr>
      <vt:lpstr>OSHA Citation Information </vt:lpstr>
      <vt:lpstr>References</vt:lpstr>
      <vt:lpstr>PowerPoint Presentation</vt:lpstr>
      <vt:lpstr>Contact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kalie hoover</dc:creator>
  <cp:lastModifiedBy>Tammy Harvey</cp:lastModifiedBy>
  <cp:revision>7</cp:revision>
  <dcterms:created xsi:type="dcterms:W3CDTF">2020-03-16T15:46:16Z</dcterms:created>
  <dcterms:modified xsi:type="dcterms:W3CDTF">2020-03-16T19:31:53Z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0x01010091A94B4AE303654EA1B3ED0F5D3B74A7</vt:lpwstr>
  </property>
</Properties>
</file>