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66" r:id="rId6"/>
    <p:sldId id="265" r:id="rId7"/>
    <p:sldId id="288" r:id="rId8"/>
    <p:sldId id="277" r:id="rId9"/>
    <p:sldId id="278" r:id="rId10"/>
    <p:sldId id="280" r:id="rId11"/>
    <p:sldId id="279" r:id="rId12"/>
    <p:sldId id="281" r:id="rId13"/>
    <p:sldId id="282" r:id="rId14"/>
    <p:sldId id="283" r:id="rId15"/>
    <p:sldId id="284" r:id="rId16"/>
    <p:sldId id="285" r:id="rId17"/>
    <p:sldId id="294" r:id="rId18"/>
    <p:sldId id="290" r:id="rId19"/>
    <p:sldId id="287" r:id="rId20"/>
    <p:sldId id="291" r:id="rId21"/>
    <p:sldId id="286" r:id="rId22"/>
    <p:sldId id="289" r:id="rId23"/>
    <p:sldId id="292" r:id="rId24"/>
    <p:sldId id="293" r:id="rId25"/>
    <p:sldId id="295" r:id="rId26"/>
    <p:sldId id="273" r:id="rId27"/>
    <p:sldId id="296"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4626"/>
  </p:normalViewPr>
  <p:slideViewPr>
    <p:cSldViewPr snapToGrid="0">
      <p:cViewPr varScale="1">
        <p:scale>
          <a:sx n="85" d="100"/>
          <a:sy n="85" d="100"/>
        </p:scale>
        <p:origin x="48" y="4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11/20/2019</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11/20/2019</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11/20/2019</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11/20/2019</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 Id="rId4" Type="http://schemas.openxmlformats.org/officeDocument/2006/relationships/hyperlink" Target="https://twitter.com/search?q=PA%20OSHA%20Consultation&amp;src=sav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726976"/>
            <a:ext cx="6096000" cy="5201424"/>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b="1" dirty="0"/>
              <a:t> </a:t>
            </a:r>
            <a:r>
              <a:rPr lang="en-US" sz="2400" b="1" u="sng" dirty="0">
                <a:solidFill>
                  <a:schemeClr val="bg1"/>
                </a:solidFill>
              </a:rPr>
              <a:t>Medical Marijuana and Implications for PA Workers</a:t>
            </a:r>
            <a:endParaRPr lang="en-US" sz="2400" u="sng" dirty="0">
              <a:solidFill>
                <a:schemeClr val="bg1"/>
              </a:solidFill>
            </a:endParaRPr>
          </a:p>
          <a:p>
            <a:r>
              <a:rPr lang="en-US" dirty="0"/>
              <a:t> </a:t>
            </a:r>
          </a:p>
          <a:p>
            <a:pPr algn="ctr"/>
            <a:br>
              <a:rPr lang="en-US" altLang="en-US" sz="2800" b="1" u="sng" dirty="0">
                <a:solidFill>
                  <a:schemeClr val="bg1"/>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dirty="0">
                <a:solidFill>
                  <a:schemeClr val="bg1"/>
                </a:solidFill>
              </a:rPr>
              <a:t>Christopher Jiuliante</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800-382-1241 or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2A2-3D70-4659-976F-E8C87C766A76}"/>
              </a:ext>
            </a:extLst>
          </p:cNvPr>
          <p:cNvSpPr>
            <a:spLocks noGrp="1"/>
          </p:cNvSpPr>
          <p:nvPr>
            <p:ph type="title"/>
          </p:nvPr>
        </p:nvSpPr>
        <p:spPr/>
        <p:txBody>
          <a:bodyPr/>
          <a:lstStyle/>
          <a:p>
            <a:r>
              <a:rPr lang="en-US" dirty="0"/>
              <a:t>Court Cases - Employee</a:t>
            </a:r>
          </a:p>
        </p:txBody>
      </p:sp>
      <p:sp>
        <p:nvSpPr>
          <p:cNvPr id="3" name="Content Placeholder 2">
            <a:extLst>
              <a:ext uri="{FF2B5EF4-FFF2-40B4-BE49-F238E27FC236}">
                <a16:creationId xmlns:a16="http://schemas.microsoft.com/office/drawing/2014/main" id="{6B1CC371-47D7-476C-96B1-6B84894A6DB4}"/>
              </a:ext>
            </a:extLst>
          </p:cNvPr>
          <p:cNvSpPr>
            <a:spLocks noGrp="1"/>
          </p:cNvSpPr>
          <p:nvPr>
            <p:ph idx="1"/>
          </p:nvPr>
        </p:nvSpPr>
        <p:spPr/>
        <p:txBody>
          <a:bodyPr>
            <a:normAutofit/>
          </a:bodyPr>
          <a:lstStyle/>
          <a:p>
            <a:r>
              <a:rPr lang="en-US" sz="1800" i="1" dirty="0"/>
              <a:t>Barbuto v. Advantage Sales &amp; Marketing (2017)</a:t>
            </a:r>
          </a:p>
          <a:p>
            <a:pPr lvl="1"/>
            <a:r>
              <a:rPr lang="en-US" sz="1800" dirty="0"/>
              <a:t>Denied Employer’s motion to dismiss and should have engaged in an interactive process with the employee rather than terminating her.</a:t>
            </a:r>
          </a:p>
          <a:p>
            <a:r>
              <a:rPr lang="en-US" sz="1800" i="1" dirty="0"/>
              <a:t>Chance v. Kraft Heinz Foods Co. (Delaware – 2018)</a:t>
            </a:r>
            <a:endParaRPr lang="en-US" sz="1800" dirty="0"/>
          </a:p>
          <a:p>
            <a:pPr lvl="1"/>
            <a:r>
              <a:rPr lang="en-US" sz="1800" dirty="0"/>
              <a:t>Noted that the CSA does not make it illegal to employ someone who uses marijuana, nor does it implicate to regulate employment matters. Found in favor of the employee.</a:t>
            </a:r>
          </a:p>
        </p:txBody>
      </p:sp>
    </p:spTree>
    <p:extLst>
      <p:ext uri="{BB962C8B-B14F-4D97-AF65-F5344CB8AC3E}">
        <p14:creationId xmlns:p14="http://schemas.microsoft.com/office/powerpoint/2010/main" val="238229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ennsylvania state picture">
            <a:extLst>
              <a:ext uri="{FF2B5EF4-FFF2-40B4-BE49-F238E27FC236}">
                <a16:creationId xmlns:a16="http://schemas.microsoft.com/office/drawing/2014/main" id="{15C5A557-B176-457C-B00C-951CCC12D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815" y="378848"/>
            <a:ext cx="440395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icture of delaware">
            <a:extLst>
              <a:ext uri="{FF2B5EF4-FFF2-40B4-BE49-F238E27FC236}">
                <a16:creationId xmlns:a16="http://schemas.microsoft.com/office/drawing/2014/main" id="{8978E78E-FB81-469B-BD14-876CDF57D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1" y="1252653"/>
            <a:ext cx="3176587" cy="4964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64BD33-1B9A-4C40-A61B-F95DDCC79AB1}"/>
              </a:ext>
            </a:extLst>
          </p:cNvPr>
          <p:cNvSpPr>
            <a:spLocks noGrp="1"/>
          </p:cNvSpPr>
          <p:nvPr>
            <p:ph type="title"/>
          </p:nvPr>
        </p:nvSpPr>
        <p:spPr>
          <a:xfrm>
            <a:off x="838200" y="48533"/>
            <a:ext cx="10515600" cy="1325563"/>
          </a:xfrm>
        </p:spPr>
        <p:txBody>
          <a:bodyPr/>
          <a:lstStyle/>
          <a:p>
            <a:r>
              <a:rPr lang="en-US" dirty="0"/>
              <a:t>Delaware vs. Pennsylvania</a:t>
            </a:r>
          </a:p>
        </p:txBody>
      </p:sp>
      <p:sp>
        <p:nvSpPr>
          <p:cNvPr id="3" name="Content Placeholder 2">
            <a:extLst>
              <a:ext uri="{FF2B5EF4-FFF2-40B4-BE49-F238E27FC236}">
                <a16:creationId xmlns:a16="http://schemas.microsoft.com/office/drawing/2014/main" id="{872E2879-BB35-48D2-A413-3CEFEB298EC5}"/>
              </a:ext>
            </a:extLst>
          </p:cNvPr>
          <p:cNvSpPr>
            <a:spLocks noGrp="1"/>
          </p:cNvSpPr>
          <p:nvPr>
            <p:ph idx="1"/>
          </p:nvPr>
        </p:nvSpPr>
        <p:spPr>
          <a:xfrm>
            <a:off x="6721930" y="3974569"/>
            <a:ext cx="4667251" cy="4351338"/>
          </a:xfrm>
        </p:spPr>
        <p:txBody>
          <a:bodyPr>
            <a:normAutofit/>
          </a:bodyPr>
          <a:lstStyle/>
          <a:p>
            <a:pPr marL="0" indent="0">
              <a:buNone/>
            </a:pPr>
            <a:r>
              <a:rPr lang="en-US" sz="1400" dirty="0"/>
              <a:t>Pennsylvania – “No employer may discharge, threaten, refuse to hire or otherwise discriminate or retaliate against any employee regarding an employee’s compensation, terms, conditions, location or privileges solely on the basis of such employee’s status as an individual who is certified to use medical marijuana.”</a:t>
            </a:r>
          </a:p>
        </p:txBody>
      </p:sp>
      <p:sp>
        <p:nvSpPr>
          <p:cNvPr id="4" name="TextBox 3">
            <a:extLst>
              <a:ext uri="{FF2B5EF4-FFF2-40B4-BE49-F238E27FC236}">
                <a16:creationId xmlns:a16="http://schemas.microsoft.com/office/drawing/2014/main" id="{4C7E1C27-861B-4859-8028-60417AF0CF0D}"/>
              </a:ext>
            </a:extLst>
          </p:cNvPr>
          <p:cNvSpPr txBox="1"/>
          <p:nvPr/>
        </p:nvSpPr>
        <p:spPr>
          <a:xfrm>
            <a:off x="1789680" y="1440433"/>
            <a:ext cx="4064794" cy="2893100"/>
          </a:xfrm>
          <a:prstGeom prst="rect">
            <a:avLst/>
          </a:prstGeom>
          <a:noFill/>
        </p:spPr>
        <p:txBody>
          <a:bodyPr wrap="square" rtlCol="0">
            <a:spAutoFit/>
          </a:bodyPr>
          <a:lstStyle/>
          <a:p>
            <a:r>
              <a:rPr lang="en-US" sz="1400" i="1" dirty="0"/>
              <a:t>Delaware - “Employer may not discriminate against a person in hiring, termination, or any term or condition of employment if the </a:t>
            </a:r>
            <a:r>
              <a:rPr lang="en-US" sz="1400" dirty="0"/>
              <a:t>discriminate against a person in hiring, termination, or any term or condition of employment if the discrimination is based upon</a:t>
            </a:r>
          </a:p>
          <a:p>
            <a:pPr marL="742950" lvl="1" indent="-285750">
              <a:buFont typeface="Arial" panose="020B0604020202020204" pitchFamily="34" charset="0"/>
              <a:buChar char="•"/>
            </a:pPr>
            <a:r>
              <a:rPr lang="en-US" sz="1400" dirty="0"/>
              <a:t>The persons status as a card holder or</a:t>
            </a:r>
          </a:p>
          <a:p>
            <a:pPr marL="742950" lvl="1" indent="-285750">
              <a:buFont typeface="Arial" panose="020B0604020202020204" pitchFamily="34" charset="0"/>
              <a:buChar char="•"/>
            </a:pPr>
            <a:r>
              <a:rPr lang="en-US" sz="1400" dirty="0"/>
              <a:t>A registered qualifying patients positive drug test for marijuana</a:t>
            </a:r>
          </a:p>
          <a:p>
            <a:r>
              <a:rPr lang="en-US" sz="1400" dirty="0"/>
              <a:t>UNLESS the patient used, possessed or was impaired by marijuana on the premises of the place of employment or during the hours of employment”</a:t>
            </a:r>
          </a:p>
        </p:txBody>
      </p:sp>
      <p:sp>
        <p:nvSpPr>
          <p:cNvPr id="5" name="TextBox 4">
            <a:extLst>
              <a:ext uri="{FF2B5EF4-FFF2-40B4-BE49-F238E27FC236}">
                <a16:creationId xmlns:a16="http://schemas.microsoft.com/office/drawing/2014/main" id="{728E74B1-414C-4315-B960-FFB7097C3C62}"/>
              </a:ext>
            </a:extLst>
          </p:cNvPr>
          <p:cNvSpPr txBox="1"/>
          <p:nvPr/>
        </p:nvSpPr>
        <p:spPr>
          <a:xfrm>
            <a:off x="838200" y="6027128"/>
            <a:ext cx="3913415" cy="246221"/>
          </a:xfrm>
          <a:prstGeom prst="rect">
            <a:avLst/>
          </a:prstGeom>
          <a:noFill/>
        </p:spPr>
        <p:txBody>
          <a:bodyPr wrap="square" rtlCol="0">
            <a:spAutoFit/>
          </a:bodyPr>
          <a:lstStyle/>
          <a:p>
            <a:r>
              <a:rPr lang="en-US" sz="1000" dirty="0"/>
              <a:t>Pic Source: Castleconnolly.com</a:t>
            </a:r>
          </a:p>
        </p:txBody>
      </p:sp>
      <p:sp>
        <p:nvSpPr>
          <p:cNvPr id="6" name="TextBox 5">
            <a:extLst>
              <a:ext uri="{FF2B5EF4-FFF2-40B4-BE49-F238E27FC236}">
                <a16:creationId xmlns:a16="http://schemas.microsoft.com/office/drawing/2014/main" id="{CA34B284-DEFD-4A71-A487-79B60265C5D9}"/>
              </a:ext>
            </a:extLst>
          </p:cNvPr>
          <p:cNvSpPr txBox="1"/>
          <p:nvPr/>
        </p:nvSpPr>
        <p:spPr>
          <a:xfrm>
            <a:off x="8588150" y="928651"/>
            <a:ext cx="2416629" cy="246221"/>
          </a:xfrm>
          <a:prstGeom prst="rect">
            <a:avLst/>
          </a:prstGeom>
          <a:noFill/>
        </p:spPr>
        <p:txBody>
          <a:bodyPr wrap="square" rtlCol="0">
            <a:spAutoFit/>
          </a:bodyPr>
          <a:lstStyle/>
          <a:p>
            <a:r>
              <a:rPr lang="en-US" sz="1000" dirty="0"/>
              <a:t>Pic Source: bankruptcyhq.com</a:t>
            </a:r>
          </a:p>
        </p:txBody>
      </p:sp>
    </p:spTree>
    <p:extLst>
      <p:ext uri="{BB962C8B-B14F-4D97-AF65-F5344CB8AC3E}">
        <p14:creationId xmlns:p14="http://schemas.microsoft.com/office/powerpoint/2010/main" val="374661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29A4-62F9-42ED-98E9-FA9B29C042D8}"/>
              </a:ext>
            </a:extLst>
          </p:cNvPr>
          <p:cNvSpPr>
            <a:spLocks noGrp="1"/>
          </p:cNvSpPr>
          <p:nvPr>
            <p:ph type="title"/>
          </p:nvPr>
        </p:nvSpPr>
        <p:spPr/>
        <p:txBody>
          <a:bodyPr/>
          <a:lstStyle/>
          <a:p>
            <a:r>
              <a:rPr lang="en-US" dirty="0"/>
              <a:t>What does this mean for PA Employers?</a:t>
            </a:r>
          </a:p>
        </p:txBody>
      </p:sp>
      <p:sp>
        <p:nvSpPr>
          <p:cNvPr id="3" name="Content Placeholder 2">
            <a:extLst>
              <a:ext uri="{FF2B5EF4-FFF2-40B4-BE49-F238E27FC236}">
                <a16:creationId xmlns:a16="http://schemas.microsoft.com/office/drawing/2014/main" id="{7CCC412C-81A6-41F3-9562-8C5ACB1A7F30}"/>
              </a:ext>
            </a:extLst>
          </p:cNvPr>
          <p:cNvSpPr>
            <a:spLocks noGrp="1"/>
          </p:cNvSpPr>
          <p:nvPr>
            <p:ph idx="1"/>
          </p:nvPr>
        </p:nvSpPr>
        <p:spPr/>
        <p:txBody>
          <a:bodyPr/>
          <a:lstStyle/>
          <a:p>
            <a:r>
              <a:rPr lang="en-US" dirty="0"/>
              <a:t>Pay attention to workplace medical marijuana court cases</a:t>
            </a:r>
          </a:p>
          <a:p>
            <a:r>
              <a:rPr lang="en-US" dirty="0"/>
              <a:t>Policies that mandate termination for a positive test with no exception for legal off-duty medical marijuana use probably won’t hold up</a:t>
            </a:r>
          </a:p>
          <a:p>
            <a:r>
              <a:rPr lang="en-US" dirty="0"/>
              <a:t>Federal law argument probably won’t be enough</a:t>
            </a:r>
          </a:p>
          <a:p>
            <a:r>
              <a:rPr lang="en-US" dirty="0"/>
              <a:t>Shape your policies around specific job tasks that medical marijuana users would not be allowed to perform if you do not want them to be in your workplace</a:t>
            </a:r>
          </a:p>
        </p:txBody>
      </p:sp>
    </p:spTree>
    <p:extLst>
      <p:ext uri="{BB962C8B-B14F-4D97-AF65-F5344CB8AC3E}">
        <p14:creationId xmlns:p14="http://schemas.microsoft.com/office/powerpoint/2010/main" val="353871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FAB6-308E-4335-9C69-FA15B45ED5C7}"/>
              </a:ext>
            </a:extLst>
          </p:cNvPr>
          <p:cNvSpPr>
            <a:spLocks noGrp="1"/>
          </p:cNvSpPr>
          <p:nvPr>
            <p:ph type="title"/>
          </p:nvPr>
        </p:nvSpPr>
        <p:spPr/>
        <p:txBody>
          <a:bodyPr/>
          <a:lstStyle/>
          <a:p>
            <a:r>
              <a:rPr lang="en-US" dirty="0"/>
              <a:t>What Should Employers Do?</a:t>
            </a:r>
          </a:p>
        </p:txBody>
      </p:sp>
      <p:sp>
        <p:nvSpPr>
          <p:cNvPr id="3" name="Content Placeholder 2">
            <a:extLst>
              <a:ext uri="{FF2B5EF4-FFF2-40B4-BE49-F238E27FC236}">
                <a16:creationId xmlns:a16="http://schemas.microsoft.com/office/drawing/2014/main" id="{F3A0DB4B-A278-47B3-8141-E6CF8360266E}"/>
              </a:ext>
            </a:extLst>
          </p:cNvPr>
          <p:cNvSpPr>
            <a:spLocks noGrp="1"/>
          </p:cNvSpPr>
          <p:nvPr>
            <p:ph idx="1"/>
          </p:nvPr>
        </p:nvSpPr>
        <p:spPr/>
        <p:txBody>
          <a:bodyPr/>
          <a:lstStyle/>
          <a:p>
            <a:r>
              <a:rPr lang="en-US" dirty="0"/>
              <a:t>Establish a Drug Free Workplace</a:t>
            </a:r>
          </a:p>
          <a:p>
            <a:pPr lvl="1"/>
            <a:r>
              <a:rPr lang="en-US" dirty="0"/>
              <a:t>Note: qualified medical marijuana users can still be employed</a:t>
            </a:r>
          </a:p>
          <a:p>
            <a:r>
              <a:rPr lang="en-US" dirty="0"/>
              <a:t>Make jobs with specific safety sensitive tasks or related to public health</a:t>
            </a:r>
          </a:p>
          <a:p>
            <a:r>
              <a:rPr lang="en-US" dirty="0"/>
              <a:t>Have a way of tracking job performance</a:t>
            </a:r>
          </a:p>
          <a:p>
            <a:r>
              <a:rPr lang="en-US" dirty="0"/>
              <a:t>Have an action plan for how you will respond to an employee who is a medical marijuana user</a:t>
            </a:r>
          </a:p>
        </p:txBody>
      </p:sp>
    </p:spTree>
    <p:extLst>
      <p:ext uri="{BB962C8B-B14F-4D97-AF65-F5344CB8AC3E}">
        <p14:creationId xmlns:p14="http://schemas.microsoft.com/office/powerpoint/2010/main" val="106284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A928D44C-A4CC-48EB-9EA0-302F3FF87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08296"/>
          </a:xfrm>
          <a:prstGeom prst="rect">
            <a:avLst/>
          </a:prstGeom>
        </p:spPr>
      </p:pic>
    </p:spTree>
    <p:extLst>
      <p:ext uri="{BB962C8B-B14F-4D97-AF65-F5344CB8AC3E}">
        <p14:creationId xmlns:p14="http://schemas.microsoft.com/office/powerpoint/2010/main" val="103682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BED4FFA-FE4C-4E95-9C4A-77EFDFB00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44126"/>
          </a:xfrm>
          <a:prstGeom prst="rect">
            <a:avLst/>
          </a:prstGeom>
        </p:spPr>
      </p:pic>
    </p:spTree>
    <p:extLst>
      <p:ext uri="{BB962C8B-B14F-4D97-AF65-F5344CB8AC3E}">
        <p14:creationId xmlns:p14="http://schemas.microsoft.com/office/powerpoint/2010/main" val="383830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8B164265-2BD5-4279-A8F0-0B0CB56A5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99625" cy="6208295"/>
          </a:xfrm>
          <a:prstGeom prst="rect">
            <a:avLst/>
          </a:prstGeom>
        </p:spPr>
      </p:pic>
      <p:sp>
        <p:nvSpPr>
          <p:cNvPr id="4" name="TextBox 3">
            <a:extLst>
              <a:ext uri="{FF2B5EF4-FFF2-40B4-BE49-F238E27FC236}">
                <a16:creationId xmlns:a16="http://schemas.microsoft.com/office/drawing/2014/main" id="{FED83586-859B-46E3-94BD-4894064D36D4}"/>
              </a:ext>
            </a:extLst>
          </p:cNvPr>
          <p:cNvSpPr txBox="1"/>
          <p:nvPr/>
        </p:nvSpPr>
        <p:spPr>
          <a:xfrm>
            <a:off x="6833937" y="649705"/>
            <a:ext cx="5005137" cy="2308324"/>
          </a:xfrm>
          <a:prstGeom prst="rect">
            <a:avLst/>
          </a:prstGeom>
          <a:noFill/>
        </p:spPr>
        <p:txBody>
          <a:bodyPr wrap="square" rtlCol="0">
            <a:spAutoFit/>
          </a:bodyPr>
          <a:lstStyle/>
          <a:p>
            <a:r>
              <a:rPr lang="en-US" sz="2400" dirty="0"/>
              <a:t>Drug Free Workplace PA</a:t>
            </a:r>
          </a:p>
          <a:p>
            <a:pPr marL="285750" indent="-285750">
              <a:buFont typeface="Arial" panose="020B0604020202020204" pitchFamily="34" charset="0"/>
              <a:buChar char="•"/>
            </a:pPr>
            <a:r>
              <a:rPr lang="en-US" sz="2400" dirty="0"/>
              <a:t>Grant Funded Program</a:t>
            </a:r>
          </a:p>
          <a:p>
            <a:pPr marL="285750" indent="-285750">
              <a:buFont typeface="Arial" panose="020B0604020202020204" pitchFamily="34" charset="0"/>
              <a:buChar char="•"/>
            </a:pPr>
            <a:r>
              <a:rPr lang="en-US" sz="2400" dirty="0"/>
              <a:t>Assists in the creation and implementation of drug free workplace programs</a:t>
            </a:r>
          </a:p>
          <a:p>
            <a:pPr marL="285750" indent="-285750">
              <a:buFont typeface="Arial" panose="020B0604020202020204" pitchFamily="34" charset="0"/>
              <a:buChar char="•"/>
            </a:pPr>
            <a:r>
              <a:rPr lang="en-US" sz="2400" dirty="0"/>
              <a:t>All services are offered for Free</a:t>
            </a:r>
          </a:p>
        </p:txBody>
      </p:sp>
    </p:spTree>
    <p:extLst>
      <p:ext uri="{BB962C8B-B14F-4D97-AF65-F5344CB8AC3E}">
        <p14:creationId xmlns:p14="http://schemas.microsoft.com/office/powerpoint/2010/main" val="190231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7D11-01BB-412C-9B7B-CE0832832A2B}"/>
              </a:ext>
            </a:extLst>
          </p:cNvPr>
          <p:cNvSpPr>
            <a:spLocks noGrp="1"/>
          </p:cNvSpPr>
          <p:nvPr>
            <p:ph type="title"/>
          </p:nvPr>
        </p:nvSpPr>
        <p:spPr/>
        <p:txBody>
          <a:bodyPr/>
          <a:lstStyle/>
          <a:p>
            <a:r>
              <a:rPr lang="en-US" dirty="0"/>
              <a:t>Drug Policy</a:t>
            </a:r>
          </a:p>
        </p:txBody>
      </p:sp>
      <p:sp>
        <p:nvSpPr>
          <p:cNvPr id="3" name="Content Placeholder 2">
            <a:extLst>
              <a:ext uri="{FF2B5EF4-FFF2-40B4-BE49-F238E27FC236}">
                <a16:creationId xmlns:a16="http://schemas.microsoft.com/office/drawing/2014/main" id="{AAE548A5-5942-46A0-99D3-85C83C387392}"/>
              </a:ext>
            </a:extLst>
          </p:cNvPr>
          <p:cNvSpPr>
            <a:spLocks noGrp="1"/>
          </p:cNvSpPr>
          <p:nvPr>
            <p:ph idx="1"/>
          </p:nvPr>
        </p:nvSpPr>
        <p:spPr/>
        <p:txBody>
          <a:bodyPr/>
          <a:lstStyle/>
          <a:p>
            <a:r>
              <a:rPr lang="en-US" dirty="0"/>
              <a:t>Management training pertaining to the drug policy</a:t>
            </a:r>
          </a:p>
          <a:p>
            <a:r>
              <a:rPr lang="en-US" dirty="0"/>
              <a:t>Access to support for employees with drug issues</a:t>
            </a:r>
          </a:p>
          <a:p>
            <a:pPr lvl="1"/>
            <a:r>
              <a:rPr lang="en-US" dirty="0"/>
              <a:t>Formal assistance to referral to local resources</a:t>
            </a:r>
          </a:p>
          <a:p>
            <a:r>
              <a:rPr lang="en-US" dirty="0"/>
              <a:t>Clear and concise possession parameters for employees</a:t>
            </a:r>
          </a:p>
          <a:p>
            <a:r>
              <a:rPr lang="en-US" dirty="0"/>
              <a:t>Clear rules for post-accident testing</a:t>
            </a:r>
          </a:p>
          <a:p>
            <a:r>
              <a:rPr lang="en-US" dirty="0"/>
              <a:t>Employee Assistance Programs are available for employees with substance abuse problems.</a:t>
            </a:r>
          </a:p>
          <a:p>
            <a:endParaRPr lang="en-US" dirty="0"/>
          </a:p>
          <a:p>
            <a:endParaRPr lang="en-US" dirty="0"/>
          </a:p>
        </p:txBody>
      </p:sp>
    </p:spTree>
    <p:extLst>
      <p:ext uri="{BB962C8B-B14F-4D97-AF65-F5344CB8AC3E}">
        <p14:creationId xmlns:p14="http://schemas.microsoft.com/office/powerpoint/2010/main" val="163002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5236-1FE4-4B36-A971-70BCF6F829DD}"/>
              </a:ext>
            </a:extLst>
          </p:cNvPr>
          <p:cNvSpPr>
            <a:spLocks noGrp="1"/>
          </p:cNvSpPr>
          <p:nvPr>
            <p:ph type="title"/>
          </p:nvPr>
        </p:nvSpPr>
        <p:spPr/>
        <p:txBody>
          <a:bodyPr/>
          <a:lstStyle/>
          <a:p>
            <a:r>
              <a:rPr lang="en-US" dirty="0"/>
              <a:t>Prohibitions from Act 16</a:t>
            </a:r>
          </a:p>
        </p:txBody>
      </p:sp>
      <p:sp>
        <p:nvSpPr>
          <p:cNvPr id="3" name="Content Placeholder 2">
            <a:extLst>
              <a:ext uri="{FF2B5EF4-FFF2-40B4-BE49-F238E27FC236}">
                <a16:creationId xmlns:a16="http://schemas.microsoft.com/office/drawing/2014/main" id="{76779E28-31BD-4F34-BED3-AECD907F92A5}"/>
              </a:ext>
            </a:extLst>
          </p:cNvPr>
          <p:cNvSpPr>
            <a:spLocks noGrp="1"/>
          </p:cNvSpPr>
          <p:nvPr>
            <p:ph idx="1"/>
          </p:nvPr>
        </p:nvSpPr>
        <p:spPr/>
        <p:txBody>
          <a:bodyPr>
            <a:normAutofit/>
          </a:bodyPr>
          <a:lstStyle/>
          <a:p>
            <a:r>
              <a:rPr lang="en-US" sz="1800" dirty="0"/>
              <a:t>Patient may not operate or be in physical control of any of the following while under the influence with a blood content of more than 10 nanograms of active </a:t>
            </a:r>
            <a:r>
              <a:rPr lang="en-US" sz="1800" dirty="0" err="1"/>
              <a:t>tetrahydrocannabis</a:t>
            </a:r>
            <a:r>
              <a:rPr lang="en-US" sz="1800" dirty="0"/>
              <a:t> per </a:t>
            </a:r>
            <a:r>
              <a:rPr lang="en-US" sz="1800" dirty="0" err="1"/>
              <a:t>militer</a:t>
            </a:r>
            <a:r>
              <a:rPr lang="en-US" sz="1800" dirty="0"/>
              <a:t> of blood in serum:</a:t>
            </a:r>
          </a:p>
          <a:p>
            <a:pPr lvl="1"/>
            <a:r>
              <a:rPr lang="en-US" sz="1400" dirty="0"/>
              <a:t>Chemicals which require a permit </a:t>
            </a:r>
            <a:r>
              <a:rPr lang="en-US" sz="1400" dirty="0" err="1"/>
              <a:t>issed</a:t>
            </a:r>
            <a:r>
              <a:rPr lang="en-US" sz="1400" dirty="0"/>
              <a:t> by federal government or a state government or an agency of the federal government or a state government.</a:t>
            </a:r>
          </a:p>
          <a:p>
            <a:pPr lvl="1"/>
            <a:r>
              <a:rPr lang="en-US" sz="1400" dirty="0"/>
              <a:t>High-voltage electricity or any other public utility</a:t>
            </a:r>
          </a:p>
          <a:p>
            <a:r>
              <a:rPr lang="en-US" sz="1800" dirty="0"/>
              <a:t>A patient may not perform any employment duties at heights or in confined spaces, including, but not limited to mining while under the influence of medical marijuana</a:t>
            </a:r>
          </a:p>
          <a:p>
            <a:r>
              <a:rPr lang="en-US" sz="1800" dirty="0"/>
              <a:t>A patient may be prohibited by an employer from performing any task which the employer deems life-threatening, to either the employee or any of the employees of the employer, while under the influence of medical marijuana.</a:t>
            </a:r>
          </a:p>
          <a:p>
            <a:r>
              <a:rPr lang="en-US" sz="1800" dirty="0"/>
              <a:t>A patient may be prohibited by an employer from performing any duty which could result in a public health or safety risk while under the influence of medical marijuana.</a:t>
            </a:r>
          </a:p>
        </p:txBody>
      </p:sp>
    </p:spTree>
    <p:extLst>
      <p:ext uri="{BB962C8B-B14F-4D97-AF65-F5344CB8AC3E}">
        <p14:creationId xmlns:p14="http://schemas.microsoft.com/office/powerpoint/2010/main" val="22589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910A-11EA-4B9E-998C-DB6B0C719830}"/>
              </a:ext>
            </a:extLst>
          </p:cNvPr>
          <p:cNvSpPr>
            <a:spLocks noGrp="1"/>
          </p:cNvSpPr>
          <p:nvPr>
            <p:ph type="title"/>
          </p:nvPr>
        </p:nvSpPr>
        <p:spPr/>
        <p:txBody>
          <a:bodyPr/>
          <a:lstStyle/>
          <a:p>
            <a:r>
              <a:rPr lang="en-US" dirty="0"/>
              <a:t>Safety Sensitive</a:t>
            </a:r>
          </a:p>
        </p:txBody>
      </p:sp>
      <p:sp>
        <p:nvSpPr>
          <p:cNvPr id="3" name="Content Placeholder 2">
            <a:extLst>
              <a:ext uri="{FF2B5EF4-FFF2-40B4-BE49-F238E27FC236}">
                <a16:creationId xmlns:a16="http://schemas.microsoft.com/office/drawing/2014/main" id="{01DA45B6-CA68-4EB7-91BF-66F21787CD40}"/>
              </a:ext>
            </a:extLst>
          </p:cNvPr>
          <p:cNvSpPr>
            <a:spLocks noGrp="1"/>
          </p:cNvSpPr>
          <p:nvPr>
            <p:ph idx="1"/>
          </p:nvPr>
        </p:nvSpPr>
        <p:spPr/>
        <p:txBody>
          <a:bodyPr/>
          <a:lstStyle/>
          <a:p>
            <a:r>
              <a:rPr lang="en-US" dirty="0"/>
              <a:t>Job or position where the employee holding this position has responsibility for his or her own safety or other people's safety</a:t>
            </a:r>
          </a:p>
          <a:p>
            <a:r>
              <a:rPr lang="en-US" b="1" u="sng" dirty="0"/>
              <a:t>Employer must be able to demonstrate </a:t>
            </a:r>
            <a:r>
              <a:rPr lang="en-US" dirty="0"/>
              <a:t>that the employee's inability or impaired ability to perform job tasks could result in a direct threat to their safety or safety of others.</a:t>
            </a:r>
          </a:p>
        </p:txBody>
      </p:sp>
    </p:spTree>
    <p:extLst>
      <p:ext uri="{BB962C8B-B14F-4D97-AF65-F5344CB8AC3E}">
        <p14:creationId xmlns:p14="http://schemas.microsoft.com/office/powerpoint/2010/main" val="224870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428694" y="1307236"/>
            <a:ext cx="7369233" cy="1325563"/>
          </a:xfrm>
        </p:spPr>
        <p:txBody>
          <a:bodyPr>
            <a:normAutofit fontScale="90000"/>
          </a:bodyPr>
          <a:lstStyle/>
          <a:p>
            <a:pPr algn="ctr"/>
            <a:r>
              <a:rPr lang="en-US" dirty="0"/>
              <a:t> Medical Marijuana and Implications for PA Workers</a:t>
            </a:r>
            <a:br>
              <a:rPr lang="en-US" b="0" dirty="0"/>
            </a:br>
            <a:r>
              <a:rPr lang="en-US" b="0" dirty="0"/>
              <a:t> </a:t>
            </a:r>
            <a:br>
              <a:rPr lang="en-US" b="0" dirty="0"/>
            </a:br>
            <a:endParaRPr lang="en-US" u="sng"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4F08-9713-4FC3-9355-D77140C42B0C}"/>
              </a:ext>
            </a:extLst>
          </p:cNvPr>
          <p:cNvSpPr>
            <a:spLocks noGrp="1"/>
          </p:cNvSpPr>
          <p:nvPr>
            <p:ph type="title"/>
          </p:nvPr>
        </p:nvSpPr>
        <p:spPr/>
        <p:txBody>
          <a:bodyPr/>
          <a:lstStyle/>
          <a:p>
            <a:r>
              <a:rPr lang="en-US" dirty="0"/>
              <a:t>Why is Safety Sensitive important?</a:t>
            </a:r>
          </a:p>
        </p:txBody>
      </p:sp>
      <p:sp>
        <p:nvSpPr>
          <p:cNvPr id="3" name="Content Placeholder 2">
            <a:extLst>
              <a:ext uri="{FF2B5EF4-FFF2-40B4-BE49-F238E27FC236}">
                <a16:creationId xmlns:a16="http://schemas.microsoft.com/office/drawing/2014/main" id="{63713DDF-CA4B-465A-BDB3-66EBE8E8F163}"/>
              </a:ext>
            </a:extLst>
          </p:cNvPr>
          <p:cNvSpPr>
            <a:spLocks noGrp="1"/>
          </p:cNvSpPr>
          <p:nvPr>
            <p:ph idx="1"/>
          </p:nvPr>
        </p:nvSpPr>
        <p:spPr/>
        <p:txBody>
          <a:bodyPr/>
          <a:lstStyle/>
          <a:p>
            <a:r>
              <a:rPr lang="en-US" dirty="0"/>
              <a:t>Layer of protection against negligent employment practices claim</a:t>
            </a:r>
          </a:p>
          <a:p>
            <a:r>
              <a:rPr lang="en-US" dirty="0"/>
              <a:t>Can ask questions about drug use and to test more frequently</a:t>
            </a:r>
          </a:p>
          <a:p>
            <a:pPr lvl="1"/>
            <a:r>
              <a:rPr lang="en-US" dirty="0"/>
              <a:t>Is the employee currently taking any prescription drugs/medications?</a:t>
            </a:r>
          </a:p>
          <a:p>
            <a:pPr lvl="1"/>
            <a:r>
              <a:rPr lang="en-US" dirty="0"/>
              <a:t>Has the employee taken any such drugs or medications in the past?</a:t>
            </a:r>
          </a:p>
          <a:p>
            <a:pPr lvl="1"/>
            <a:r>
              <a:rPr lang="en-US" dirty="0"/>
              <a:t>Monitor an employee's intake of such drugs or medications</a:t>
            </a:r>
          </a:p>
          <a:p>
            <a:pPr lvl="1"/>
            <a:endParaRPr lang="en-US" dirty="0"/>
          </a:p>
        </p:txBody>
      </p:sp>
    </p:spTree>
    <p:extLst>
      <p:ext uri="{BB962C8B-B14F-4D97-AF65-F5344CB8AC3E}">
        <p14:creationId xmlns:p14="http://schemas.microsoft.com/office/powerpoint/2010/main" val="238130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700E-B3C6-44A5-B92B-7EC095ACE0D2}"/>
              </a:ext>
            </a:extLst>
          </p:cNvPr>
          <p:cNvSpPr>
            <a:spLocks noGrp="1"/>
          </p:cNvSpPr>
          <p:nvPr>
            <p:ph type="title"/>
          </p:nvPr>
        </p:nvSpPr>
        <p:spPr/>
        <p:txBody>
          <a:bodyPr/>
          <a:lstStyle/>
          <a:p>
            <a:r>
              <a:rPr lang="en-US" dirty="0"/>
              <a:t>Safety Sensitive</a:t>
            </a:r>
          </a:p>
        </p:txBody>
      </p:sp>
      <p:sp>
        <p:nvSpPr>
          <p:cNvPr id="3" name="Content Placeholder 2">
            <a:extLst>
              <a:ext uri="{FF2B5EF4-FFF2-40B4-BE49-F238E27FC236}">
                <a16:creationId xmlns:a16="http://schemas.microsoft.com/office/drawing/2014/main" id="{84AE005D-1F65-4E30-8E02-4D195682D642}"/>
              </a:ext>
            </a:extLst>
          </p:cNvPr>
          <p:cNvSpPr>
            <a:spLocks noGrp="1"/>
          </p:cNvSpPr>
          <p:nvPr>
            <p:ph idx="1"/>
          </p:nvPr>
        </p:nvSpPr>
        <p:spPr>
          <a:xfrm>
            <a:off x="838200" y="1825625"/>
            <a:ext cx="10515600" cy="4820104"/>
          </a:xfrm>
        </p:spPr>
        <p:txBody>
          <a:bodyPr>
            <a:normAutofit fontScale="92500"/>
          </a:bodyPr>
          <a:lstStyle/>
          <a:p>
            <a:r>
              <a:rPr lang="en-US" dirty="0"/>
              <a:t>Pre-offer</a:t>
            </a:r>
          </a:p>
          <a:p>
            <a:pPr lvl="1"/>
            <a:r>
              <a:rPr lang="en-US" dirty="0"/>
              <a:t>ADA prohibits all disability-related inquires and medical examinations even if they are related to the job.</a:t>
            </a:r>
          </a:p>
          <a:p>
            <a:r>
              <a:rPr lang="en-US" dirty="0"/>
              <a:t>Post-offer</a:t>
            </a:r>
          </a:p>
          <a:p>
            <a:pPr lvl="1"/>
            <a:r>
              <a:rPr lang="en-US" dirty="0"/>
              <a:t>Employer may make disability-related inquires and conduct medical examinations. As long as it does so for all entering employees in the same job category</a:t>
            </a:r>
          </a:p>
          <a:p>
            <a:r>
              <a:rPr lang="en-US" dirty="0"/>
              <a:t>Employment</a:t>
            </a:r>
          </a:p>
          <a:p>
            <a:pPr lvl="1"/>
            <a:r>
              <a:rPr lang="en-US" dirty="0"/>
              <a:t>Employer may make disability-related inquires and require medical examinations only if they are job-related and consistent with business necessity</a:t>
            </a:r>
          </a:p>
          <a:p>
            <a:endParaRPr lang="en-US" dirty="0"/>
          </a:p>
        </p:txBody>
      </p:sp>
    </p:spTree>
    <p:extLst>
      <p:ext uri="{BB962C8B-B14F-4D97-AF65-F5344CB8AC3E}">
        <p14:creationId xmlns:p14="http://schemas.microsoft.com/office/powerpoint/2010/main" val="6388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7946-5C80-4102-A544-A3334EE7396E}"/>
              </a:ext>
            </a:extLst>
          </p:cNvPr>
          <p:cNvSpPr>
            <a:spLocks noGrp="1"/>
          </p:cNvSpPr>
          <p:nvPr>
            <p:ph type="title"/>
          </p:nvPr>
        </p:nvSpPr>
        <p:spPr/>
        <p:txBody>
          <a:bodyPr/>
          <a:lstStyle/>
          <a:p>
            <a:r>
              <a:rPr lang="en-US" dirty="0"/>
              <a:t>Tracking Job Performance</a:t>
            </a:r>
          </a:p>
        </p:txBody>
      </p:sp>
      <p:sp>
        <p:nvSpPr>
          <p:cNvPr id="3" name="Content Placeholder 2">
            <a:extLst>
              <a:ext uri="{FF2B5EF4-FFF2-40B4-BE49-F238E27FC236}">
                <a16:creationId xmlns:a16="http://schemas.microsoft.com/office/drawing/2014/main" id="{C833C971-2505-42F2-98D3-7594E9BE3413}"/>
              </a:ext>
            </a:extLst>
          </p:cNvPr>
          <p:cNvSpPr>
            <a:spLocks noGrp="1"/>
          </p:cNvSpPr>
          <p:nvPr>
            <p:ph idx="1"/>
          </p:nvPr>
        </p:nvSpPr>
        <p:spPr/>
        <p:txBody>
          <a:bodyPr/>
          <a:lstStyle/>
          <a:p>
            <a:r>
              <a:rPr lang="en-US" dirty="0"/>
              <a:t>Disciplinary action can be taken if</a:t>
            </a:r>
          </a:p>
          <a:p>
            <a:pPr lvl="1"/>
            <a:r>
              <a:rPr lang="en-US" dirty="0"/>
              <a:t>Employee is under the influence of medical marijuana in the workplace</a:t>
            </a:r>
          </a:p>
          <a:p>
            <a:pPr lvl="1"/>
            <a:r>
              <a:rPr lang="en-US" dirty="0"/>
              <a:t>While working under the influence of medical marijuana, the employees conduct and/or performance falls below the normal standard of acceptable.</a:t>
            </a:r>
          </a:p>
          <a:p>
            <a:r>
              <a:rPr lang="en-US" dirty="0"/>
              <a:t>Employee must be under the influence at work and performance must fall below an acceptable level</a:t>
            </a:r>
          </a:p>
        </p:txBody>
      </p:sp>
    </p:spTree>
    <p:extLst>
      <p:ext uri="{BB962C8B-B14F-4D97-AF65-F5344CB8AC3E}">
        <p14:creationId xmlns:p14="http://schemas.microsoft.com/office/powerpoint/2010/main" val="111165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143F7-43B3-46B9-9D92-E06D0DFD1BA0}"/>
              </a:ext>
            </a:extLst>
          </p:cNvPr>
          <p:cNvSpPr>
            <a:spLocks noGrp="1"/>
          </p:cNvSpPr>
          <p:nvPr>
            <p:ph type="title"/>
          </p:nvPr>
        </p:nvSpPr>
        <p:spPr/>
        <p:txBody>
          <a:bodyPr/>
          <a:lstStyle/>
          <a:p>
            <a:r>
              <a:rPr lang="en-US" dirty="0"/>
              <a:t>Tracking Job Performance</a:t>
            </a:r>
          </a:p>
        </p:txBody>
      </p:sp>
      <p:sp>
        <p:nvSpPr>
          <p:cNvPr id="3" name="Content Placeholder 2">
            <a:extLst>
              <a:ext uri="{FF2B5EF4-FFF2-40B4-BE49-F238E27FC236}">
                <a16:creationId xmlns:a16="http://schemas.microsoft.com/office/drawing/2014/main" id="{3AF0BB50-9A9C-43E9-906D-CF917C64C1DE}"/>
              </a:ext>
            </a:extLst>
          </p:cNvPr>
          <p:cNvSpPr>
            <a:spLocks noGrp="1"/>
          </p:cNvSpPr>
          <p:nvPr>
            <p:ph idx="1"/>
          </p:nvPr>
        </p:nvSpPr>
        <p:spPr/>
        <p:txBody>
          <a:bodyPr/>
          <a:lstStyle/>
          <a:p>
            <a:r>
              <a:rPr lang="en-US" dirty="0"/>
              <a:t>Establish clear and concise duties and tasks for every position</a:t>
            </a:r>
          </a:p>
          <a:p>
            <a:pPr lvl="1"/>
            <a:r>
              <a:rPr lang="en-US" dirty="0"/>
              <a:t>Document that the employee understands the expectations of job</a:t>
            </a:r>
          </a:p>
          <a:p>
            <a:r>
              <a:rPr lang="en-US" dirty="0"/>
              <a:t>Have a way of tracking performance consistently</a:t>
            </a:r>
          </a:p>
          <a:p>
            <a:pPr lvl="1"/>
            <a:r>
              <a:rPr lang="en-US" dirty="0"/>
              <a:t>Performance tracking software</a:t>
            </a:r>
          </a:p>
          <a:p>
            <a:pPr lvl="1"/>
            <a:r>
              <a:rPr lang="en-US" dirty="0"/>
              <a:t>Create deadlines</a:t>
            </a:r>
          </a:p>
          <a:p>
            <a:pPr lvl="1"/>
            <a:r>
              <a:rPr lang="en-US" dirty="0"/>
              <a:t>Weekly reports</a:t>
            </a:r>
          </a:p>
          <a:p>
            <a:r>
              <a:rPr lang="en-US" dirty="0"/>
              <a:t>Documentation and record keeping is key!</a:t>
            </a:r>
          </a:p>
          <a:p>
            <a:endParaRPr lang="en-US" dirty="0"/>
          </a:p>
        </p:txBody>
      </p:sp>
    </p:spTree>
    <p:extLst>
      <p:ext uri="{BB962C8B-B14F-4D97-AF65-F5344CB8AC3E}">
        <p14:creationId xmlns:p14="http://schemas.microsoft.com/office/powerpoint/2010/main" val="517323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1518-8D7B-448F-96C4-F9D86732813A}"/>
              </a:ext>
            </a:extLst>
          </p:cNvPr>
          <p:cNvSpPr>
            <a:spLocks noGrp="1"/>
          </p:cNvSpPr>
          <p:nvPr>
            <p:ph type="title"/>
          </p:nvPr>
        </p:nvSpPr>
        <p:spPr/>
        <p:txBody>
          <a:bodyPr/>
          <a:lstStyle/>
          <a:p>
            <a:r>
              <a:rPr lang="en-US" dirty="0"/>
              <a:t>Action plan</a:t>
            </a:r>
          </a:p>
        </p:txBody>
      </p:sp>
      <p:sp>
        <p:nvSpPr>
          <p:cNvPr id="3" name="Content Placeholder 2">
            <a:extLst>
              <a:ext uri="{FF2B5EF4-FFF2-40B4-BE49-F238E27FC236}">
                <a16:creationId xmlns:a16="http://schemas.microsoft.com/office/drawing/2014/main" id="{EBED90ED-3D92-4CDF-95DC-9F50AED66B89}"/>
              </a:ext>
            </a:extLst>
          </p:cNvPr>
          <p:cNvSpPr>
            <a:spLocks noGrp="1"/>
          </p:cNvSpPr>
          <p:nvPr>
            <p:ph idx="1"/>
          </p:nvPr>
        </p:nvSpPr>
        <p:spPr/>
        <p:txBody>
          <a:bodyPr/>
          <a:lstStyle/>
          <a:p>
            <a:r>
              <a:rPr lang="en-US" dirty="0"/>
              <a:t>Termination?</a:t>
            </a:r>
          </a:p>
          <a:p>
            <a:r>
              <a:rPr lang="en-US" dirty="0"/>
              <a:t>Probation Period?</a:t>
            </a:r>
          </a:p>
          <a:p>
            <a:r>
              <a:rPr lang="en-US" dirty="0"/>
              <a:t>After the incident, discuss it with the employee</a:t>
            </a:r>
          </a:p>
          <a:p>
            <a:endParaRPr lang="en-US" dirty="0"/>
          </a:p>
        </p:txBody>
      </p:sp>
    </p:spTree>
    <p:extLst>
      <p:ext uri="{BB962C8B-B14F-4D97-AF65-F5344CB8AC3E}">
        <p14:creationId xmlns:p14="http://schemas.microsoft.com/office/powerpoint/2010/main" val="1135074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A64858-7D71-4DF0-86F2-AB0AA1C4A808}"/>
              </a:ext>
            </a:extLst>
          </p:cNvPr>
          <p:cNvSpPr txBox="1"/>
          <p:nvPr/>
        </p:nvSpPr>
        <p:spPr>
          <a:xfrm>
            <a:off x="10119360" y="5941368"/>
            <a:ext cx="2468880" cy="230832"/>
          </a:xfrm>
          <a:prstGeom prst="rect">
            <a:avLst/>
          </a:prstGeom>
          <a:noFill/>
        </p:spPr>
        <p:txBody>
          <a:bodyPr wrap="square" rtlCol="0">
            <a:spAutoFit/>
          </a:bodyPr>
          <a:lstStyle/>
          <a:p>
            <a:r>
              <a:rPr lang="en-US" sz="900" dirty="0"/>
              <a:t>Pic Source: myidentico.com</a:t>
            </a:r>
          </a:p>
        </p:txBody>
      </p:sp>
      <p:pic>
        <p:nvPicPr>
          <p:cNvPr id="1028" name="Picture 4" descr="Image result for blood drug test">
            <a:extLst>
              <a:ext uri="{FF2B5EF4-FFF2-40B4-BE49-F238E27FC236}">
                <a16:creationId xmlns:a16="http://schemas.microsoft.com/office/drawing/2014/main" id="{033C1CFD-2A88-4D24-A39E-F3CFDA2586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0" y="0"/>
            <a:ext cx="6377940" cy="59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9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5BC2-6F90-40EE-9154-5BFFE1F397B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DC62E4D-774E-47AC-AA59-BAB81E9EA4CB}"/>
              </a:ext>
            </a:extLst>
          </p:cNvPr>
          <p:cNvSpPr>
            <a:spLocks noGrp="1"/>
          </p:cNvSpPr>
          <p:nvPr>
            <p:ph idx="1"/>
          </p:nvPr>
        </p:nvSpPr>
        <p:spPr/>
        <p:txBody>
          <a:bodyPr>
            <a:normAutofit/>
          </a:bodyPr>
          <a:lstStyle/>
          <a:p>
            <a:pPr marL="0" indent="-640080">
              <a:buNone/>
            </a:pPr>
            <a:r>
              <a:rPr lang="en-US" sz="1400" dirty="0">
                <a:solidFill>
                  <a:srgbClr val="333333"/>
                </a:solidFill>
                <a:latin typeface="Times New Roman" panose="02020603050405020304" pitchFamily="18" charset="0"/>
                <a:cs typeface="Times New Roman" panose="02020603050405020304" pitchFamily="18" charset="0"/>
              </a:rPr>
              <a:t>Medical Marijuana Patient and Caregiver Resources. (n.d.). Retrieved from https://www.health.pa.gov/topics/programs/Medical Marijuana/Pages/</a:t>
            </a:r>
            <a:r>
              <a:rPr lang="en-US" sz="1400" dirty="0" err="1">
                <a:solidFill>
                  <a:srgbClr val="333333"/>
                </a:solidFill>
                <a:latin typeface="Times New Roman" panose="02020603050405020304" pitchFamily="18" charset="0"/>
                <a:cs typeface="Times New Roman" panose="02020603050405020304" pitchFamily="18" charset="0"/>
              </a:rPr>
              <a:t>Patients.aspx#caregiver</a:t>
            </a:r>
            <a:r>
              <a:rPr lang="en-US" sz="1400" dirty="0">
                <a:solidFill>
                  <a:srgbClr val="333333"/>
                </a:solidFill>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0" indent="-640080">
              <a:buNone/>
            </a:pPr>
            <a:r>
              <a:rPr lang="en-US" sz="1400" dirty="0">
                <a:latin typeface="Times New Roman" panose="02020603050405020304" pitchFamily="18" charset="0"/>
                <a:cs typeface="Times New Roman" panose="02020603050405020304" pitchFamily="18" charset="0"/>
              </a:rPr>
              <a:t>NIDA. (2019, July 5). Marijuana as Medicine. Retrieved from https://www.drugabuse.gov/publications/drugfacts/marijuana-medicine on 2019, October 6</a:t>
            </a:r>
          </a:p>
        </p:txBody>
      </p:sp>
    </p:spTree>
    <p:extLst>
      <p:ext uri="{BB962C8B-B14F-4D97-AF65-F5344CB8AC3E}">
        <p14:creationId xmlns:p14="http://schemas.microsoft.com/office/powerpoint/2010/main" val="416835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1518-8D7B-448F-96C4-F9D86732813A}"/>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08715093-9F06-473E-B43A-36CE506FA235}"/>
              </a:ext>
            </a:extLst>
          </p:cNvPr>
          <p:cNvPicPr>
            <a:picLocks noGrp="1" noChangeAspect="1"/>
          </p:cNvPicPr>
          <p:nvPr>
            <p:ph idx="1"/>
          </p:nvPr>
        </p:nvPicPr>
        <p:blipFill>
          <a:blip r:embed="rId2"/>
          <a:stretch>
            <a:fillRect/>
          </a:stretch>
        </p:blipFill>
        <p:spPr>
          <a:xfrm>
            <a:off x="0" y="-48388"/>
            <a:ext cx="12192000" cy="6914413"/>
          </a:xfrm>
          <a:prstGeom prst="rect">
            <a:avLst/>
          </a:prstGeom>
        </p:spPr>
      </p:pic>
    </p:spTree>
    <p:extLst>
      <p:ext uri="{BB962C8B-B14F-4D97-AF65-F5344CB8AC3E}">
        <p14:creationId xmlns:p14="http://schemas.microsoft.com/office/powerpoint/2010/main" val="183025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fontScale="92500" lnSpcReduction="20000"/>
          </a:bodyPr>
          <a:lstStyle/>
          <a:p>
            <a:r>
              <a:rPr lang="en-US" altLang="en-US" sz="2400" dirty="0"/>
              <a:t>Pennsylvania OSHA Consultation Office</a:t>
            </a:r>
          </a:p>
          <a:p>
            <a:r>
              <a:rPr lang="en-US" altLang="en-US" sz="2400" dirty="0"/>
              <a:t>57 South 9th Street</a:t>
            </a:r>
            <a:br>
              <a:rPr lang="en-US" altLang="en-US" sz="2400" dirty="0"/>
            </a:br>
            <a:r>
              <a:rPr lang="en-US" altLang="en-US" sz="2400" dirty="0"/>
              <a:t>Suite 305</a:t>
            </a:r>
            <a:br>
              <a:rPr lang="en-US" altLang="en-US" sz="2400" dirty="0"/>
            </a:br>
            <a:r>
              <a:rPr lang="en-US" altLang="en-US" sz="2400" dirty="0"/>
              <a:t>Indiana, PA 15701</a:t>
            </a:r>
          </a:p>
          <a:p>
            <a:r>
              <a:rPr lang="en-US" altLang="en-US" sz="2400" dirty="0"/>
              <a:t>Phone: 800-382-1241</a:t>
            </a:r>
          </a:p>
          <a:p>
            <a:r>
              <a:rPr lang="en-US" altLang="en-US" sz="2400" dirty="0"/>
              <a:t>Fax: 724-357-2385</a:t>
            </a:r>
          </a:p>
          <a:p>
            <a:r>
              <a:rPr lang="en-US" altLang="en-US" sz="2400" dirty="0"/>
              <a:t>Web: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a:p>
            <a:r>
              <a:rPr lang="en-US" altLang="en-US" sz="2400" dirty="0"/>
              <a:t>Facebook: </a:t>
            </a:r>
            <a:r>
              <a:rPr lang="en-US" altLang="en-US" sz="24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2400" dirty="0">
              <a:solidFill>
                <a:srgbClr val="0070C0"/>
              </a:solidFill>
            </a:endParaRPr>
          </a:p>
          <a:p>
            <a:r>
              <a:rPr lang="en-US" altLang="en-US" sz="2400" dirty="0"/>
              <a:t>Twitter: </a:t>
            </a:r>
            <a:r>
              <a:rPr lang="en-US" altLang="en-US" sz="24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r>
              <a:rPr lang="en-US" altLang="en-US" sz="2400" b="1" dirty="0"/>
              <a:t>Upcoming Webinar:</a:t>
            </a:r>
          </a:p>
          <a:p>
            <a:pPr algn="ctr">
              <a:buFontTx/>
              <a:buNone/>
              <a:defRPr/>
            </a:pPr>
            <a:r>
              <a:rPr lang="en-US" altLang="en-US" sz="2400" dirty="0">
                <a:solidFill>
                  <a:srgbClr val="9E0000"/>
                </a:solidFill>
              </a:rPr>
              <a:t>Ergonomics</a:t>
            </a:r>
          </a:p>
          <a:p>
            <a:pPr algn="ctr">
              <a:buFontTx/>
              <a:buNone/>
              <a:defRPr/>
            </a:pPr>
            <a:r>
              <a:rPr lang="en-US" altLang="en-US" sz="2400" dirty="0">
                <a:solidFill>
                  <a:srgbClr val="9E0000"/>
                </a:solidFill>
              </a:rPr>
              <a:t>January 15, 2020@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FE58-07ED-442F-AAFC-4EEFDAE70744}"/>
              </a:ext>
            </a:extLst>
          </p:cNvPr>
          <p:cNvSpPr>
            <a:spLocks noGrp="1"/>
          </p:cNvSpPr>
          <p:nvPr>
            <p:ph type="title"/>
          </p:nvPr>
        </p:nvSpPr>
        <p:spPr/>
        <p:txBody>
          <a:bodyPr/>
          <a:lstStyle/>
          <a:p>
            <a:r>
              <a:rPr lang="en-US" dirty="0"/>
              <a:t>Objectives of the Webinar</a:t>
            </a:r>
          </a:p>
        </p:txBody>
      </p:sp>
      <p:sp>
        <p:nvSpPr>
          <p:cNvPr id="3" name="Content Placeholder 2">
            <a:extLst>
              <a:ext uri="{FF2B5EF4-FFF2-40B4-BE49-F238E27FC236}">
                <a16:creationId xmlns:a16="http://schemas.microsoft.com/office/drawing/2014/main" id="{2727D78A-8C9A-471C-9317-D3480B62F367}"/>
              </a:ext>
            </a:extLst>
          </p:cNvPr>
          <p:cNvSpPr>
            <a:spLocks noGrp="1"/>
          </p:cNvSpPr>
          <p:nvPr>
            <p:ph idx="1"/>
          </p:nvPr>
        </p:nvSpPr>
        <p:spPr/>
        <p:txBody>
          <a:bodyPr/>
          <a:lstStyle/>
          <a:p>
            <a:r>
              <a:rPr lang="en-US" dirty="0"/>
              <a:t>Brief information about Medical Marijuana </a:t>
            </a:r>
          </a:p>
          <a:p>
            <a:r>
              <a:rPr lang="en-US" dirty="0"/>
              <a:t>Medical Marijuana in Pennsylvania</a:t>
            </a:r>
          </a:p>
          <a:p>
            <a:r>
              <a:rPr lang="en-US" dirty="0"/>
              <a:t>How to handle medical marijuana in the workplace</a:t>
            </a:r>
          </a:p>
        </p:txBody>
      </p:sp>
    </p:spTree>
    <p:extLst>
      <p:ext uri="{BB962C8B-B14F-4D97-AF65-F5344CB8AC3E}">
        <p14:creationId xmlns:p14="http://schemas.microsoft.com/office/powerpoint/2010/main" val="307431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EEEC464-411F-486D-820C-817675740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678" y="356759"/>
            <a:ext cx="8554644" cy="6144482"/>
          </a:xfrm>
          <a:prstGeom prst="rect">
            <a:avLst/>
          </a:prstGeom>
        </p:spPr>
      </p:pic>
    </p:spTree>
    <p:extLst>
      <p:ext uri="{BB962C8B-B14F-4D97-AF65-F5344CB8AC3E}">
        <p14:creationId xmlns:p14="http://schemas.microsoft.com/office/powerpoint/2010/main" val="146835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t>PA approved “Serious Medical Conditions”</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1300060" cy="4344785"/>
          </a:xfrm>
        </p:spPr>
        <p:txBody>
          <a:bodyPr numCol="3">
            <a:normAutofit fontScale="70000" lnSpcReduction="20000"/>
          </a:bodyPr>
          <a:lstStyle/>
          <a:p>
            <a:r>
              <a:rPr lang="en-US" altLang="en-US" sz="2000" b="1" dirty="0"/>
              <a:t> Amyotrophic lateral sclerosis</a:t>
            </a:r>
          </a:p>
          <a:p>
            <a:r>
              <a:rPr lang="en-US" sz="2000" b="1" dirty="0"/>
              <a:t>Anxiety disorders</a:t>
            </a:r>
          </a:p>
          <a:p>
            <a:r>
              <a:rPr lang="en-US" sz="2000" b="1" dirty="0"/>
              <a:t>Autism</a:t>
            </a:r>
          </a:p>
          <a:p>
            <a:r>
              <a:rPr lang="en-US" sz="2000" b="1" dirty="0"/>
              <a:t>Cancer, including remission therapy</a:t>
            </a:r>
          </a:p>
          <a:p>
            <a:r>
              <a:rPr lang="en-US" sz="2000" b="1" dirty="0"/>
              <a:t>Crohn’s disease</a:t>
            </a:r>
          </a:p>
          <a:p>
            <a:r>
              <a:rPr lang="en-US" sz="2000" b="1" dirty="0"/>
              <a:t>Damage to the nervous tissue of the central nervous system with objective neurological indication of intractable spasticity, and other associated neuropathies</a:t>
            </a:r>
          </a:p>
          <a:p>
            <a:r>
              <a:rPr lang="en-US" sz="2000" b="1" dirty="0"/>
              <a:t>Dyskinetic and spastic movement disorders</a:t>
            </a:r>
          </a:p>
          <a:p>
            <a:r>
              <a:rPr lang="en-US" sz="2000" b="1" dirty="0"/>
              <a:t>Epilepsy</a:t>
            </a:r>
          </a:p>
          <a:p>
            <a:r>
              <a:rPr lang="en-US" sz="2000" dirty="0"/>
              <a:t>Glaucoma</a:t>
            </a:r>
          </a:p>
          <a:p>
            <a:r>
              <a:rPr lang="en-US" sz="2000" dirty="0"/>
              <a:t>HIV/Aids</a:t>
            </a:r>
          </a:p>
          <a:p>
            <a:r>
              <a:rPr lang="en-US" sz="2000" dirty="0"/>
              <a:t>Huntington’s disease</a:t>
            </a:r>
          </a:p>
          <a:p>
            <a:r>
              <a:rPr lang="en-US" sz="2000" dirty="0"/>
              <a:t>Inflammatory bowel disease</a:t>
            </a:r>
          </a:p>
          <a:p>
            <a:r>
              <a:rPr lang="en-US" sz="2000" dirty="0"/>
              <a:t>Intractable seizures</a:t>
            </a:r>
          </a:p>
          <a:p>
            <a:r>
              <a:rPr lang="en-US" sz="2000" dirty="0"/>
              <a:t>Multiple sclerosis</a:t>
            </a:r>
          </a:p>
          <a:p>
            <a:r>
              <a:rPr lang="en-US" sz="2000" dirty="0"/>
              <a:t>Neurodegenerative diseases</a:t>
            </a:r>
          </a:p>
          <a:p>
            <a:r>
              <a:rPr lang="en-US" sz="2000" dirty="0"/>
              <a:t>Neuropathies</a:t>
            </a:r>
          </a:p>
          <a:p>
            <a:r>
              <a:rPr lang="en-US" sz="2000" dirty="0"/>
              <a:t>Opioid use disorder </a:t>
            </a:r>
          </a:p>
          <a:p>
            <a:r>
              <a:rPr lang="en-US" sz="2000" dirty="0"/>
              <a:t>Parkinson’s disease</a:t>
            </a:r>
          </a:p>
          <a:p>
            <a:r>
              <a:rPr lang="en-US" sz="2000" dirty="0"/>
              <a:t>Post-traumatic stress disorder</a:t>
            </a:r>
          </a:p>
          <a:p>
            <a:r>
              <a:rPr lang="en-US" sz="2000" dirty="0"/>
              <a:t>Severe chronic or intractable pain of neuropathic origin or severe chronic or intractable pain</a:t>
            </a:r>
          </a:p>
          <a:p>
            <a:r>
              <a:rPr lang="en-US" sz="2000" dirty="0"/>
              <a:t>Sickle cell anemia</a:t>
            </a:r>
          </a:p>
          <a:p>
            <a:r>
              <a:rPr lang="en-US" sz="2000" dirty="0"/>
              <a:t>Terminal illness</a:t>
            </a:r>
          </a:p>
          <a:p>
            <a:r>
              <a:rPr lang="en-US" sz="2000" dirty="0"/>
              <a:t>Tourette syndrome</a:t>
            </a:r>
          </a:p>
          <a:p>
            <a:endParaRPr lang="en-US" sz="2000" dirty="0"/>
          </a:p>
          <a:p>
            <a:endParaRPr lang="en-US" sz="2000" dirty="0"/>
          </a:p>
          <a:p>
            <a:endParaRPr lang="en-US" sz="2000" dirty="0"/>
          </a:p>
          <a:p>
            <a:r>
              <a:rPr lang="en-US" sz="2000" dirty="0"/>
              <a:t>(medical)</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4891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174564" y="309808"/>
            <a:ext cx="10378443" cy="1325563"/>
          </a:xfrm>
        </p:spPr>
        <p:txBody>
          <a:bodyPr/>
          <a:lstStyle/>
          <a:p>
            <a:r>
              <a:rPr lang="en-US" dirty="0"/>
              <a:t>Forms Of Medical Marijuana In PA</a:t>
            </a: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sz="2000" b="1" dirty="0"/>
              <a:t>Pill</a:t>
            </a:r>
          </a:p>
          <a:p>
            <a:r>
              <a:rPr lang="en-US" sz="2000" b="1" dirty="0"/>
              <a:t>Oil</a:t>
            </a:r>
          </a:p>
          <a:p>
            <a:r>
              <a:rPr lang="en-US" sz="2000" b="1" dirty="0"/>
              <a:t>Topical forms (gels, creams, ointments)</a:t>
            </a:r>
          </a:p>
          <a:p>
            <a:r>
              <a:rPr lang="en-US" sz="2000" b="1" dirty="0"/>
              <a:t>Vaporization (dry leaf/plant)</a:t>
            </a:r>
          </a:p>
          <a:p>
            <a:r>
              <a:rPr lang="en-US" sz="2000" b="1" dirty="0"/>
              <a:t>Tincture</a:t>
            </a:r>
          </a:p>
          <a:p>
            <a:r>
              <a:rPr lang="en-US" sz="2000" b="1" dirty="0"/>
              <a:t>liquid</a:t>
            </a:r>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050" name="Picture 2" descr="Cannabis infused Capsules">
            <a:extLst>
              <a:ext uri="{FF2B5EF4-FFF2-40B4-BE49-F238E27FC236}">
                <a16:creationId xmlns:a16="http://schemas.microsoft.com/office/drawing/2014/main" id="{1D4994F9-5E98-4AAF-A649-709CDE7A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907" y="309808"/>
            <a:ext cx="28575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c creams dispensary">
            <a:extLst>
              <a:ext uri="{FF2B5EF4-FFF2-40B4-BE49-F238E27FC236}">
                <a16:creationId xmlns:a16="http://schemas.microsoft.com/office/drawing/2014/main" id="{3CBF0BE7-1881-4C66-8F62-295FBDBDB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906" y="2517487"/>
            <a:ext cx="2936255" cy="29362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4BD6AF-57E7-409C-91C9-09AAC8CCBB1A}"/>
              </a:ext>
            </a:extLst>
          </p:cNvPr>
          <p:cNvSpPr txBox="1"/>
          <p:nvPr/>
        </p:nvSpPr>
        <p:spPr>
          <a:xfrm>
            <a:off x="7310945" y="5810302"/>
            <a:ext cx="4537462" cy="276999"/>
          </a:xfrm>
          <a:prstGeom prst="rect">
            <a:avLst/>
          </a:prstGeom>
          <a:noFill/>
        </p:spPr>
        <p:txBody>
          <a:bodyPr wrap="square" rtlCol="0">
            <a:spAutoFit/>
          </a:bodyPr>
          <a:lstStyle/>
          <a:p>
            <a:r>
              <a:rPr lang="en-US" sz="1200" dirty="0"/>
              <a:t>Image source: theorywellness.org, weedmaps.com, vpr.org</a:t>
            </a:r>
          </a:p>
        </p:txBody>
      </p:sp>
      <p:pic>
        <p:nvPicPr>
          <p:cNvPr id="1026" name="Picture 2" descr="Image result for thc tincture kind">
            <a:extLst>
              <a:ext uri="{FF2B5EF4-FFF2-40B4-BE49-F238E27FC236}">
                <a16:creationId xmlns:a16="http://schemas.microsoft.com/office/drawing/2014/main" id="{82C3D5EA-5584-401D-A8B6-62CCBC3D6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143" y="2653753"/>
            <a:ext cx="1746464" cy="266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89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5AD8-2674-4F4A-9C27-2C4B87F4AD00}"/>
              </a:ext>
            </a:extLst>
          </p:cNvPr>
          <p:cNvSpPr>
            <a:spLocks noGrp="1"/>
          </p:cNvSpPr>
          <p:nvPr>
            <p:ph type="title"/>
          </p:nvPr>
        </p:nvSpPr>
        <p:spPr/>
        <p:txBody>
          <a:bodyPr/>
          <a:lstStyle/>
          <a:p>
            <a:r>
              <a:rPr lang="en-US" dirty="0"/>
              <a:t>Side effects</a:t>
            </a:r>
          </a:p>
        </p:txBody>
      </p:sp>
      <p:sp>
        <p:nvSpPr>
          <p:cNvPr id="3" name="Content Placeholder 2">
            <a:extLst>
              <a:ext uri="{FF2B5EF4-FFF2-40B4-BE49-F238E27FC236}">
                <a16:creationId xmlns:a16="http://schemas.microsoft.com/office/drawing/2014/main" id="{BB83EDE2-D201-4B14-A9D0-51B110CB07D0}"/>
              </a:ext>
            </a:extLst>
          </p:cNvPr>
          <p:cNvSpPr>
            <a:spLocks noGrp="1"/>
          </p:cNvSpPr>
          <p:nvPr>
            <p:ph idx="1"/>
          </p:nvPr>
        </p:nvSpPr>
        <p:spPr/>
        <p:txBody>
          <a:bodyPr numCol="3">
            <a:normAutofit/>
          </a:bodyPr>
          <a:lstStyle/>
          <a:p>
            <a:r>
              <a:rPr lang="en-US" dirty="0"/>
              <a:t>Headache</a:t>
            </a:r>
          </a:p>
          <a:p>
            <a:r>
              <a:rPr lang="en-US" dirty="0"/>
              <a:t>Dry mouth</a:t>
            </a:r>
          </a:p>
          <a:p>
            <a:r>
              <a:rPr lang="en-US" dirty="0"/>
              <a:t>Dry Eyes</a:t>
            </a:r>
          </a:p>
          <a:p>
            <a:r>
              <a:rPr lang="en-US" dirty="0"/>
              <a:t>Lightheadedness</a:t>
            </a:r>
          </a:p>
          <a:p>
            <a:r>
              <a:rPr lang="en-US" dirty="0"/>
              <a:t>Dizziness</a:t>
            </a:r>
          </a:p>
          <a:p>
            <a:r>
              <a:rPr lang="en-US" dirty="0"/>
              <a:t>Drowsiness</a:t>
            </a:r>
          </a:p>
          <a:p>
            <a:r>
              <a:rPr lang="en-US" dirty="0"/>
              <a:t>Fatigue</a:t>
            </a:r>
          </a:p>
          <a:p>
            <a:r>
              <a:rPr lang="en-US" dirty="0"/>
              <a:t>Nausea</a:t>
            </a:r>
          </a:p>
          <a:p>
            <a:r>
              <a:rPr lang="en-US" dirty="0"/>
              <a:t>Paranoid Thinking</a:t>
            </a:r>
          </a:p>
          <a:p>
            <a:r>
              <a:rPr lang="en-US" dirty="0"/>
              <a:t>Disconnected state</a:t>
            </a:r>
          </a:p>
          <a:p>
            <a:r>
              <a:rPr lang="en-US" dirty="0"/>
              <a:t>Increased appetite</a:t>
            </a:r>
          </a:p>
          <a:p>
            <a:r>
              <a:rPr lang="en-US" dirty="0"/>
              <a:t>Coughs</a:t>
            </a:r>
          </a:p>
          <a:p>
            <a:r>
              <a:rPr lang="en-US" dirty="0"/>
              <a:t>Side effects vary from individual and by the amount taken</a:t>
            </a:r>
          </a:p>
        </p:txBody>
      </p:sp>
    </p:spTree>
    <p:extLst>
      <p:ext uri="{BB962C8B-B14F-4D97-AF65-F5344CB8AC3E}">
        <p14:creationId xmlns:p14="http://schemas.microsoft.com/office/powerpoint/2010/main" val="80694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CE3F-7862-483F-A546-492F102B3368}"/>
              </a:ext>
            </a:extLst>
          </p:cNvPr>
          <p:cNvSpPr>
            <a:spLocks noGrp="1"/>
          </p:cNvSpPr>
          <p:nvPr>
            <p:ph type="title"/>
          </p:nvPr>
        </p:nvSpPr>
        <p:spPr/>
        <p:txBody>
          <a:bodyPr/>
          <a:lstStyle/>
          <a:p>
            <a:r>
              <a:rPr lang="en-US" dirty="0"/>
              <a:t>State Legislation</a:t>
            </a:r>
          </a:p>
        </p:txBody>
      </p:sp>
      <p:pic>
        <p:nvPicPr>
          <p:cNvPr id="1026" name="Picture 2" descr="United States map of State Cannabis Programs">
            <a:extLst>
              <a:ext uri="{FF2B5EF4-FFF2-40B4-BE49-F238E27FC236}">
                <a16:creationId xmlns:a16="http://schemas.microsoft.com/office/drawing/2014/main" id="{EAB541E8-06C5-4188-BB61-31FB2D89BD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0994" y="1483322"/>
            <a:ext cx="9910011" cy="449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4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AEA5-B234-421D-A6E1-CE9CEDFC9CFF}"/>
              </a:ext>
            </a:extLst>
          </p:cNvPr>
          <p:cNvSpPr>
            <a:spLocks noGrp="1"/>
          </p:cNvSpPr>
          <p:nvPr>
            <p:ph type="title"/>
          </p:nvPr>
        </p:nvSpPr>
        <p:spPr>
          <a:xfrm>
            <a:off x="838200" y="136527"/>
            <a:ext cx="10515600" cy="1325563"/>
          </a:xfrm>
        </p:spPr>
        <p:txBody>
          <a:bodyPr/>
          <a:lstStyle/>
          <a:p>
            <a:r>
              <a:rPr lang="en-US" dirty="0"/>
              <a:t>Court Cases – Employer </a:t>
            </a:r>
          </a:p>
        </p:txBody>
      </p:sp>
      <p:sp>
        <p:nvSpPr>
          <p:cNvPr id="3" name="Content Placeholder 2">
            <a:extLst>
              <a:ext uri="{FF2B5EF4-FFF2-40B4-BE49-F238E27FC236}">
                <a16:creationId xmlns:a16="http://schemas.microsoft.com/office/drawing/2014/main" id="{F22FD896-A90E-472A-923F-5CC66CCEFA3A}"/>
              </a:ext>
            </a:extLst>
          </p:cNvPr>
          <p:cNvSpPr>
            <a:spLocks noGrp="1"/>
          </p:cNvSpPr>
          <p:nvPr>
            <p:ph idx="1"/>
          </p:nvPr>
        </p:nvSpPr>
        <p:spPr>
          <a:xfrm>
            <a:off x="838200" y="1253331"/>
            <a:ext cx="10515600" cy="5468142"/>
          </a:xfrm>
        </p:spPr>
        <p:txBody>
          <a:bodyPr>
            <a:normAutofit/>
          </a:bodyPr>
          <a:lstStyle/>
          <a:p>
            <a:r>
              <a:rPr lang="en-US" sz="2000" i="1" dirty="0"/>
              <a:t>Ross v. </a:t>
            </a:r>
            <a:r>
              <a:rPr lang="en-US" sz="2000" i="1" dirty="0" err="1"/>
              <a:t>RagingWire</a:t>
            </a:r>
            <a:r>
              <a:rPr lang="en-US" sz="2000" i="1" dirty="0"/>
              <a:t> Telecommunications (2008)</a:t>
            </a:r>
          </a:p>
          <a:p>
            <a:pPr lvl="1"/>
            <a:r>
              <a:rPr lang="en-US" sz="2000" dirty="0"/>
              <a:t>In favor of employer and held that medical marijuana patients cannot state civil causes of action for employment discrimination</a:t>
            </a:r>
          </a:p>
          <a:p>
            <a:r>
              <a:rPr lang="en-US" sz="2000" i="1" dirty="0"/>
              <a:t>Emerald Steel Fabricators v. Bureau of Labor &amp; Industry (2010)</a:t>
            </a:r>
          </a:p>
          <a:p>
            <a:pPr lvl="1"/>
            <a:r>
              <a:rPr lang="en-US" sz="2000" dirty="0"/>
              <a:t>Held that the employer did not act unlawfully in terminating the employee for engaging in illegal activity. The Oregon disability statue did not apply</a:t>
            </a:r>
          </a:p>
          <a:p>
            <a:r>
              <a:rPr lang="en-US" sz="2000" i="1" dirty="0"/>
              <a:t>Coats v. Dish Network (2015)</a:t>
            </a:r>
          </a:p>
          <a:p>
            <a:pPr lvl="1"/>
            <a:r>
              <a:rPr lang="en-US" sz="2000" dirty="0"/>
              <a:t>Employer could terminate an employee who uses medical cannabis program because of federal law</a:t>
            </a:r>
          </a:p>
          <a:p>
            <a:r>
              <a:rPr lang="en-US" sz="2000" i="1" dirty="0"/>
              <a:t>Barbuto v. Advantage Sales &amp; Marketing (2017)</a:t>
            </a:r>
          </a:p>
          <a:p>
            <a:pPr lvl="1"/>
            <a:r>
              <a:rPr lang="en-US" sz="1800" dirty="0"/>
              <a:t>Denied Employer’s motion to dismiss and should have engaged in an interactive process with the employee rather than terminating her.</a:t>
            </a:r>
          </a:p>
        </p:txBody>
      </p:sp>
    </p:spTree>
    <p:extLst>
      <p:ext uri="{BB962C8B-B14F-4D97-AF65-F5344CB8AC3E}">
        <p14:creationId xmlns:p14="http://schemas.microsoft.com/office/powerpoint/2010/main" val="3006002455"/>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docProps/app.xml><?xml version="1.0" encoding="utf-8"?>
<Properties xmlns="http://schemas.openxmlformats.org/officeDocument/2006/extended-properties" xmlns:vt="http://schemas.openxmlformats.org/officeDocument/2006/docPropsVTypes">
  <Template>IUP Woodgrain v1.0</Template>
  <TotalTime>21377</TotalTime>
  <Words>1373</Words>
  <Application>Microsoft Office PowerPoint</Application>
  <PresentationFormat>Widescreen</PresentationFormat>
  <Paragraphs>169</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Constantia</vt:lpstr>
      <vt:lpstr>Franklin Gothic Demi</vt:lpstr>
      <vt:lpstr>Times New Roman</vt:lpstr>
      <vt:lpstr>Office Theme</vt:lpstr>
      <vt:lpstr>PowerPoint Presentation</vt:lpstr>
      <vt:lpstr> Medical Marijuana and Implications for PA Workers   </vt:lpstr>
      <vt:lpstr>Objectives of the Webinar</vt:lpstr>
      <vt:lpstr>PowerPoint Presentation</vt:lpstr>
      <vt:lpstr>PA approved “Serious Medical Conditions”</vt:lpstr>
      <vt:lpstr>Forms Of Medical Marijuana In PA</vt:lpstr>
      <vt:lpstr>Side effects</vt:lpstr>
      <vt:lpstr>State Legislation</vt:lpstr>
      <vt:lpstr>Court Cases – Employer </vt:lpstr>
      <vt:lpstr>Court Cases - Employee</vt:lpstr>
      <vt:lpstr>Delaware vs. Pennsylvania</vt:lpstr>
      <vt:lpstr>What does this mean for PA Employers?</vt:lpstr>
      <vt:lpstr>What Should Employers Do?</vt:lpstr>
      <vt:lpstr>PowerPoint Presentation</vt:lpstr>
      <vt:lpstr>PowerPoint Presentation</vt:lpstr>
      <vt:lpstr>PowerPoint Presentation</vt:lpstr>
      <vt:lpstr>Drug Policy</vt:lpstr>
      <vt:lpstr>Prohibitions from Act 16</vt:lpstr>
      <vt:lpstr>Safety Sensitive</vt:lpstr>
      <vt:lpstr>Why is Safety Sensitive important?</vt:lpstr>
      <vt:lpstr>Safety Sensitive</vt:lpstr>
      <vt:lpstr>Tracking Job Performance</vt:lpstr>
      <vt:lpstr>Tracking Job Performance</vt:lpstr>
      <vt:lpstr>Action plan</vt:lpstr>
      <vt:lpstr>PowerPoint Presentation</vt:lpstr>
      <vt:lpstr>References</vt:lpstr>
      <vt:lpstr>PowerPoint Presentation</vt:lpstr>
      <vt:lpstr>Contact</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David Yanoschick</cp:lastModifiedBy>
  <cp:revision>78</cp:revision>
  <dcterms:created xsi:type="dcterms:W3CDTF">2019-09-06T20:18:55Z</dcterms:created>
  <dcterms:modified xsi:type="dcterms:W3CDTF">2019-11-20T19:31:20Z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