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8" r:id="rId7"/>
    <p:sldId id="258" r:id="rId8"/>
    <p:sldId id="265" r:id="rId9"/>
    <p:sldId id="286" r:id="rId10"/>
    <p:sldId id="287" r:id="rId11"/>
    <p:sldId id="293" r:id="rId12"/>
    <p:sldId id="291" r:id="rId13"/>
    <p:sldId id="276" r:id="rId14"/>
    <p:sldId id="294" r:id="rId15"/>
    <p:sldId id="277" r:id="rId16"/>
    <p:sldId id="274" r:id="rId17"/>
    <p:sldId id="273" r:id="rId18"/>
    <p:sldId id="272" r:id="rId19"/>
    <p:sldId id="283" r:id="rId20"/>
    <p:sldId id="282" r:id="rId21"/>
    <p:sldId id="281" r:id="rId22"/>
    <p:sldId id="280" r:id="rId23"/>
    <p:sldId id="288" r:id="rId24"/>
    <p:sldId id="289" r:id="rId25"/>
    <p:sldId id="290" r:id="rId26"/>
    <p:sldId id="296" r:id="rId27"/>
    <p:sldId id="279" r:id="rId28"/>
    <p:sldId id="295" r:id="rId29"/>
    <p:sldId id="261" r:id="rId30"/>
    <p:sldId id="269"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84626"/>
  </p:normalViewPr>
  <p:slideViewPr>
    <p:cSldViewPr snapToGrid="0">
      <p:cViewPr varScale="1">
        <p:scale>
          <a:sx n="83" d="100"/>
          <a:sy n="83" d="100"/>
        </p:scale>
        <p:origin x="45" y="1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1/2/2020</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1/2/2020</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1/2/2020</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1/2/2020</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1/2/2020</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1/2/2020</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1/2/2020</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1/2/2020</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1/2/2020</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1/2/2020</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6" r:id="rId6"/>
    <p:sldLayoutId id="2147483657" r:id="rId7"/>
    <p:sldLayoutId id="2147483654" r:id="rId8"/>
    <p:sldLayoutId id="2147483655" r:id="rId9"/>
    <p:sldLayoutId id="2147483659" r:id="rId10"/>
    <p:sldLayoutId id="2147483658" r:id="rId11"/>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www.theergonomicscenter.com/"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Pennsylvania-OSHA-Consultation-Program-548810235234647/" TargetMode="External"/><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 Id="rId4" Type="http://schemas.openxmlformats.org/officeDocument/2006/relationships/hyperlink" Target="https://twitter.com/search?q=PA%20OSHA%20Consultation&amp;src=savs"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3048000" y="1120676"/>
            <a:ext cx="6096000" cy="4955203"/>
          </a:xfrm>
          <a:prstGeom prst="rect">
            <a:avLst/>
          </a:prstGeom>
        </p:spPr>
        <p:txBody>
          <a:bodyPr>
            <a:spAutoFit/>
          </a:bodyPr>
          <a:lstStyle/>
          <a:p>
            <a:pPr algn="ctr"/>
            <a:r>
              <a:rPr lang="en-US" altLang="en-US" sz="6000" b="1" dirty="0">
                <a:solidFill>
                  <a:schemeClr val="bg1"/>
                </a:solidFill>
              </a:rPr>
              <a:t>Welcome</a:t>
            </a:r>
            <a:br>
              <a:rPr lang="en-US" altLang="en-US" sz="6000" b="1" dirty="0">
                <a:solidFill>
                  <a:schemeClr val="bg1"/>
                </a:solidFill>
              </a:rPr>
            </a:br>
            <a:br>
              <a:rPr lang="en-US" altLang="en-US" sz="3200" b="1" dirty="0">
                <a:solidFill>
                  <a:schemeClr val="bg1"/>
                </a:solidFill>
              </a:rPr>
            </a:br>
            <a:r>
              <a:rPr lang="en-US" altLang="en-US" sz="3200" b="1" dirty="0">
                <a:solidFill>
                  <a:schemeClr val="bg1"/>
                </a:solidFill>
              </a:rPr>
              <a:t>Workplace Ergonomics</a:t>
            </a:r>
            <a:br>
              <a:rPr lang="en-US" altLang="en-US" sz="2800" b="1" u="sng" dirty="0">
                <a:solidFill>
                  <a:schemeClr val="bg1"/>
                </a:solidFill>
              </a:rPr>
            </a:br>
            <a:br>
              <a:rPr lang="en-US" altLang="en-US" sz="2800" b="1" u="sng" dirty="0">
                <a:solidFill>
                  <a:schemeClr val="bg1"/>
                </a:solidFill>
              </a:rPr>
            </a:br>
            <a:r>
              <a:rPr lang="en-US" altLang="en-US" sz="2000" b="1" dirty="0">
                <a:solidFill>
                  <a:schemeClr val="bg1"/>
                </a:solidFill>
              </a:rPr>
              <a:t>Will begin at 10:30am</a:t>
            </a:r>
            <a:br>
              <a:rPr lang="en-US" altLang="en-US" sz="2000" b="1" dirty="0">
                <a:solidFill>
                  <a:schemeClr val="bg1"/>
                </a:solidFill>
              </a:rPr>
            </a:br>
            <a:br>
              <a:rPr lang="en-US" altLang="en-US" b="1" dirty="0">
                <a:solidFill>
                  <a:schemeClr val="bg1"/>
                </a:solidFill>
              </a:rPr>
            </a:br>
            <a:r>
              <a:rPr lang="en-US" altLang="en-US" b="1" dirty="0">
                <a:solidFill>
                  <a:schemeClr val="bg1"/>
                </a:solidFill>
              </a:rPr>
              <a:t>Presented by:</a:t>
            </a:r>
            <a:br>
              <a:rPr lang="en-US" altLang="en-US" b="1" dirty="0">
                <a:solidFill>
                  <a:schemeClr val="bg1"/>
                </a:solidFill>
              </a:rPr>
            </a:br>
            <a:r>
              <a:rPr lang="en-US" altLang="en-US" b="1" dirty="0">
                <a:solidFill>
                  <a:schemeClr val="bg1"/>
                </a:solidFill>
              </a:rPr>
              <a:t>Judith Smet-Weiss-OHC, CISEC</a:t>
            </a:r>
          </a:p>
          <a:p>
            <a:pPr algn="ctr"/>
            <a:r>
              <a:rPr lang="en-US" altLang="en-US" b="1" dirty="0">
                <a:solidFill>
                  <a:schemeClr val="bg1"/>
                </a:solidFill>
              </a:rPr>
              <a:t>jsweiss@iup.edu</a:t>
            </a:r>
            <a:br>
              <a:rPr lang="en-US" altLang="en-US" dirty="0">
                <a:solidFill>
                  <a:schemeClr val="bg1"/>
                </a:solidFill>
              </a:rPr>
            </a:br>
            <a:br>
              <a:rPr lang="en-US" altLang="en-US" dirty="0">
                <a:solidFill>
                  <a:schemeClr val="bg1"/>
                </a:solidFill>
              </a:rPr>
            </a:br>
            <a:r>
              <a:rPr lang="en-US" altLang="en-US" b="1" dirty="0">
                <a:solidFill>
                  <a:schemeClr val="bg1"/>
                </a:solidFill>
              </a:rPr>
              <a:t>Pennsylvania OSHA Consultation Office</a:t>
            </a:r>
            <a:br>
              <a:rPr lang="en-US" altLang="en-US" b="1" dirty="0">
                <a:solidFill>
                  <a:schemeClr val="bg1"/>
                </a:solidFill>
              </a:rPr>
            </a:br>
            <a:r>
              <a:rPr lang="en-US" altLang="en-US" dirty="0">
                <a:solidFill>
                  <a:schemeClr val="bg1"/>
                </a:solidFill>
              </a:rPr>
              <a:t>Phone: 800-382-1241 or 724-357-4095</a:t>
            </a:r>
            <a:br>
              <a:rPr lang="en-US" altLang="en-US" dirty="0">
                <a:solidFill>
                  <a:schemeClr val="bg1"/>
                </a:solidFill>
              </a:rPr>
            </a:br>
            <a:r>
              <a:rPr lang="en-US" altLang="en-US" dirty="0">
                <a:solidFill>
                  <a:schemeClr val="bg1"/>
                </a:solidFill>
              </a:rPr>
              <a:t>Website</a:t>
            </a:r>
            <a:r>
              <a:rPr lang="en-US" altLang="en-US" b="1" dirty="0">
                <a:solidFill>
                  <a:schemeClr val="bg1"/>
                </a:solidFill>
              </a:rPr>
              <a:t>: </a:t>
            </a:r>
            <a:r>
              <a:rPr lang="en-US" altLang="en-US" b="1" dirty="0">
                <a:solidFill>
                  <a:schemeClr val="bg1"/>
                </a:solidFill>
                <a:hlinkClick r:id="rId2">
                  <a:extLst>
                    <a:ext uri="{A12FA001-AC4F-418D-AE19-62706E023703}">
                      <ahyp:hlinkClr xmlns:ahyp="http://schemas.microsoft.com/office/drawing/2018/hyperlinkcolor" val="tx"/>
                    </a:ext>
                  </a:extLst>
                </a:hlinkClick>
              </a:rPr>
              <a:t>www.iup.edu/pa-oshaconsultation</a:t>
            </a:r>
            <a:endParaRPr lang="en-US" dirty="0">
              <a:solidFill>
                <a:schemeClr val="bg1"/>
              </a:solidFill>
            </a:endParaRPr>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557098"/>
            <a:ext cx="10378443" cy="926017"/>
          </a:xfrm>
        </p:spPr>
        <p:txBody>
          <a:bodyPr>
            <a:noAutofit/>
          </a:bodyPr>
          <a:lstStyle/>
          <a:p>
            <a:r>
              <a:rPr lang="en-US" altLang="en-US" dirty="0">
                <a:solidFill>
                  <a:srgbClr val="9E0000"/>
                </a:solidFill>
              </a:rPr>
              <a:t>How to Know If an operation is an Ergonomic Concern?</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2030338"/>
            <a:ext cx="10515600" cy="3694405"/>
          </a:xfrm>
        </p:spPr>
        <p:txBody>
          <a:bodyPr>
            <a:normAutofit/>
          </a:bodyPr>
          <a:lstStyle/>
          <a:p>
            <a:pPr marL="0" indent="0">
              <a:buNone/>
            </a:pPr>
            <a:r>
              <a:rPr lang="en-US" sz="2400" u="sng" dirty="0"/>
              <a:t>Screening and Evaluation Tools</a:t>
            </a:r>
          </a:p>
          <a:p>
            <a:r>
              <a:rPr lang="en-US" sz="2000" dirty="0"/>
              <a:t>Tools Are Available---</a:t>
            </a:r>
            <a:r>
              <a:rPr lang="en-US" sz="2000" dirty="0">
                <a:hlinkClick r:id="rId2"/>
              </a:rPr>
              <a:t>www.TheErgonomicsCenter.com</a:t>
            </a:r>
            <a:r>
              <a:rPr lang="en-US" sz="2000" dirty="0"/>
              <a:t>, North Carolina State Ergonomics Center, 800-ON-4-ERGO </a:t>
            </a:r>
            <a:r>
              <a:rPr lang="en-US" sz="2000" dirty="0">
                <a:solidFill>
                  <a:srgbClr val="FF0000"/>
                </a:solidFill>
              </a:rPr>
              <a:t>(offers free tools, others are available to members for a fee).</a:t>
            </a:r>
          </a:p>
          <a:p>
            <a:r>
              <a:rPr lang="en-US" sz="2000" dirty="0"/>
              <a:t>Lateral Standards:</a:t>
            </a:r>
          </a:p>
          <a:p>
            <a:pPr lvl="1"/>
            <a:r>
              <a:rPr lang="en-US" sz="1800" dirty="0"/>
              <a:t>-NIOSH Material Handling Tables---Good for evaluating large muscle groups. Limited when evaluating Upper Limb movements such as wrist, hand, fingers and forearms.  Will tell you if the task generally can be performed by 75% of female workers—which is  a well-known design goal in the industry. Generally 100% of Male workers can use a system engineered to the 75</a:t>
            </a:r>
            <a:r>
              <a:rPr lang="en-US" sz="1800" baseline="30000" dirty="0"/>
              <a:t>th</a:t>
            </a:r>
            <a:r>
              <a:rPr lang="en-US" sz="1800" dirty="0"/>
              <a:t> percentile for women.</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433489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
        <p:nvSpPr>
          <p:cNvPr id="2" name="TextBox 1">
            <a:extLst>
              <a:ext uri="{FF2B5EF4-FFF2-40B4-BE49-F238E27FC236}">
                <a16:creationId xmlns:a16="http://schemas.microsoft.com/office/drawing/2014/main" id="{0F41EF1A-65A0-436B-BCD6-487352BF882B}"/>
              </a:ext>
            </a:extLst>
          </p:cNvPr>
          <p:cNvSpPr txBox="1"/>
          <p:nvPr/>
        </p:nvSpPr>
        <p:spPr>
          <a:xfrm>
            <a:off x="622121" y="1884126"/>
            <a:ext cx="10656917" cy="4247317"/>
          </a:xfrm>
          <a:prstGeom prst="rect">
            <a:avLst/>
          </a:prstGeom>
          <a:noFill/>
        </p:spPr>
        <p:txBody>
          <a:bodyPr wrap="square" rtlCol="0">
            <a:spAutoFit/>
          </a:bodyPr>
          <a:lstStyle/>
          <a:p>
            <a:r>
              <a:rPr lang="en-US" sz="2400" u="sng" dirty="0"/>
              <a:t>Screening and Evaluation Tools</a:t>
            </a:r>
          </a:p>
          <a:p>
            <a:endParaRPr lang="en-US" dirty="0"/>
          </a:p>
          <a:p>
            <a:pPr marL="285750" indent="-285750">
              <a:buFont typeface="Arial" panose="020B0604020202020204" pitchFamily="34" charset="0"/>
              <a:buChar char="•"/>
            </a:pPr>
            <a:r>
              <a:rPr lang="en-US" sz="2000" b="1" dirty="0"/>
              <a:t>Others Come From Well Known Ergonomists Like:</a:t>
            </a:r>
          </a:p>
          <a:p>
            <a:endParaRPr lang="en-US" sz="1600" b="1" dirty="0"/>
          </a:p>
          <a:p>
            <a:r>
              <a:rPr lang="en-US" sz="1600" dirty="0"/>
              <a:t>	-</a:t>
            </a:r>
            <a:r>
              <a:rPr lang="en-US" sz="1600" b="1" u="sng" dirty="0"/>
              <a:t>Rodgers Muscle Fatigue Analysis </a:t>
            </a:r>
            <a:r>
              <a:rPr lang="en-US" sz="1600" dirty="0"/>
              <a:t>(Suzanne H, 1992) and is more of a job evaluation technique</a:t>
            </a:r>
          </a:p>
          <a:p>
            <a:r>
              <a:rPr lang="en-US" sz="1600" dirty="0"/>
              <a:t>	to screen out high fatigue jobs before they become injurious.</a:t>
            </a:r>
          </a:p>
          <a:p>
            <a:endParaRPr lang="en-US" sz="1600" dirty="0"/>
          </a:p>
          <a:p>
            <a:r>
              <a:rPr lang="en-US" sz="1600" dirty="0"/>
              <a:t>	-</a:t>
            </a:r>
            <a:r>
              <a:rPr lang="en-US" sz="1600" b="1" u="sng" dirty="0"/>
              <a:t>Strain Index Scoring Sheet </a:t>
            </a:r>
            <a:r>
              <a:rPr lang="en-US" sz="1600" dirty="0"/>
              <a:t>(Moore, JS &amp; Garg, A, (1995, Journal of AIHA) which can analyze jobs with the 	risk of distal upper extremity disorders. </a:t>
            </a:r>
          </a:p>
          <a:p>
            <a:endParaRPr lang="en-US" sz="1600" dirty="0"/>
          </a:p>
          <a:p>
            <a:r>
              <a:rPr lang="en-US" sz="1600" dirty="0"/>
              <a:t>	-</a:t>
            </a:r>
            <a:r>
              <a:rPr lang="en-US" sz="1600" b="1" u="sng" dirty="0"/>
              <a:t>RULA-Rapid Upper Limb Assessment </a:t>
            </a:r>
            <a:r>
              <a:rPr lang="en-US" sz="1600" dirty="0"/>
              <a:t>(Mc Atamney, L &amp; Corlett, N (1993, Applied Ergonomics) which is a 	great survey method for screening out future upper limb disorders in a task. Combines postures with muscle 	forces to give you a score for each side of the body (1-7). (</a:t>
            </a:r>
            <a:r>
              <a:rPr lang="en-US" sz="1600" dirty="0">
                <a:solidFill>
                  <a:srgbClr val="FF0000"/>
                </a:solidFill>
              </a:rPr>
              <a:t>Score of 7 means you must reengineer the task 	immediately and 5-6  scores means if you don’t reassess or redesign you will soon see injuries. A 3-4 score is a 	task that  should be observed and possibly managed by rotation. A 1-2 is acceptable and manageable if it 	doesn’t change in frequency or weight.)</a:t>
            </a:r>
          </a:p>
        </p:txBody>
      </p:sp>
      <p:sp>
        <p:nvSpPr>
          <p:cNvPr id="7" name="Title 48">
            <a:extLst>
              <a:ext uri="{FF2B5EF4-FFF2-40B4-BE49-F238E27FC236}">
                <a16:creationId xmlns:a16="http://schemas.microsoft.com/office/drawing/2014/main" id="{44783961-8F45-4995-996D-A68F0B5848A6}"/>
              </a:ext>
            </a:extLst>
          </p:cNvPr>
          <p:cNvSpPr>
            <a:spLocks noGrp="1"/>
          </p:cNvSpPr>
          <p:nvPr>
            <p:ph type="title"/>
          </p:nvPr>
        </p:nvSpPr>
        <p:spPr>
          <a:xfrm>
            <a:off x="622121" y="411132"/>
            <a:ext cx="10515600" cy="1325563"/>
          </a:xfrm>
        </p:spPr>
        <p:txBody>
          <a:bodyPr>
            <a:noAutofit/>
          </a:bodyPr>
          <a:lstStyle/>
          <a:p>
            <a:r>
              <a:rPr lang="en-US" altLang="en-US" dirty="0">
                <a:solidFill>
                  <a:srgbClr val="9E0000"/>
                </a:solidFill>
              </a:rPr>
              <a:t>How to Know If an operation is an Ergonomic Concern?</a:t>
            </a:r>
            <a:endParaRPr lang="en-US" dirty="0"/>
          </a:p>
        </p:txBody>
      </p:sp>
    </p:spTree>
    <p:extLst>
      <p:ext uri="{BB962C8B-B14F-4D97-AF65-F5344CB8AC3E}">
        <p14:creationId xmlns:p14="http://schemas.microsoft.com/office/powerpoint/2010/main" val="197978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48695" y="254569"/>
            <a:ext cx="6969072" cy="947169"/>
          </a:xfrm>
        </p:spPr>
        <p:txBody>
          <a:bodyPr>
            <a:noAutofit/>
          </a:bodyPr>
          <a:lstStyle/>
          <a:p>
            <a:r>
              <a:rPr lang="en-US" dirty="0"/>
              <a:t>RULA –Screening Form</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3" name="Picture 2">
            <a:extLst>
              <a:ext uri="{FF2B5EF4-FFF2-40B4-BE49-F238E27FC236}">
                <a16:creationId xmlns:a16="http://schemas.microsoft.com/office/drawing/2014/main" id="{4D7E8D56-55A2-4C23-AA3D-5953FFA34CEE}"/>
              </a:ext>
            </a:extLst>
          </p:cNvPr>
          <p:cNvPicPr>
            <a:picLocks noChangeAspect="1"/>
          </p:cNvPicPr>
          <p:nvPr/>
        </p:nvPicPr>
        <p:blipFill>
          <a:blip r:embed="rId2"/>
          <a:stretch>
            <a:fillRect/>
          </a:stretch>
        </p:blipFill>
        <p:spPr>
          <a:xfrm>
            <a:off x="1690776" y="1023888"/>
            <a:ext cx="8011065" cy="5248079"/>
          </a:xfrm>
          <a:prstGeom prst="rect">
            <a:avLst/>
          </a:prstGeom>
        </p:spPr>
      </p:pic>
    </p:spTree>
    <p:extLst>
      <p:ext uri="{BB962C8B-B14F-4D97-AF65-F5344CB8AC3E}">
        <p14:creationId xmlns:p14="http://schemas.microsoft.com/office/powerpoint/2010/main" val="417140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326051" y="454325"/>
            <a:ext cx="11239096" cy="570807"/>
          </a:xfrm>
        </p:spPr>
        <p:txBody>
          <a:bodyPr>
            <a:noAutofit/>
          </a:bodyPr>
          <a:lstStyle/>
          <a:p>
            <a:r>
              <a:rPr lang="en-US" dirty="0"/>
              <a:t>Tips For Using Screening and Scoring Tools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9380" y="1527240"/>
            <a:ext cx="9945655" cy="4078779"/>
          </a:xfrm>
        </p:spPr>
        <p:txBody>
          <a:bodyPr>
            <a:normAutofit fontScale="92500" lnSpcReduction="20000"/>
          </a:bodyPr>
          <a:lstStyle/>
          <a:p>
            <a:r>
              <a:rPr lang="en-US" sz="2000" dirty="0"/>
              <a:t>Use the Excel sheet-not the pdf.</a:t>
            </a:r>
          </a:p>
          <a:p>
            <a:r>
              <a:rPr lang="en-US" sz="2000" dirty="0"/>
              <a:t>Make sure that the subjects understand that this is NOT a medical diagnosis but rather a  screening tool.</a:t>
            </a:r>
          </a:p>
          <a:p>
            <a:r>
              <a:rPr lang="en-US" sz="2000" dirty="0"/>
              <a:t>Post results without names associated.</a:t>
            </a:r>
          </a:p>
          <a:p>
            <a:r>
              <a:rPr lang="en-US" sz="2000" dirty="0"/>
              <a:t>Sometimes one screening tool or one screening or scoring session may not be enough to show adequate results.</a:t>
            </a:r>
          </a:p>
          <a:p>
            <a:r>
              <a:rPr lang="en-US" sz="2000" dirty="0"/>
              <a:t>Find out when the task is being preformed the most and screen during those time-frames.</a:t>
            </a:r>
          </a:p>
          <a:p>
            <a:r>
              <a:rPr lang="en-US" sz="2000" dirty="0"/>
              <a:t>The weight of the tool is not always equivalent to the force applied to move it. Use a hand held dynamometer, digital force gauge, or even a fish scale in the same plane that the task is performed in to get an accurate measurement.</a:t>
            </a:r>
          </a:p>
          <a:p>
            <a:endParaRPr lang="en-US" sz="2000" dirty="0"/>
          </a:p>
          <a:p>
            <a:endParaRPr lang="en-US" sz="2000" dirty="0"/>
          </a:p>
          <a:p>
            <a:endParaRPr lang="en-US" sz="2000"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662298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679682" y="183643"/>
            <a:ext cx="10378443" cy="1325563"/>
          </a:xfrm>
        </p:spPr>
        <p:txBody>
          <a:bodyPr/>
          <a:lstStyle/>
          <a:p>
            <a:r>
              <a:rPr lang="en-US" dirty="0"/>
              <a:t>The Site Tool Kit</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3631" y="1635371"/>
            <a:ext cx="4444408" cy="3573532"/>
          </a:xfrm>
        </p:spPr>
        <p:txBody>
          <a:bodyPr>
            <a:normAutofit/>
          </a:bodyPr>
          <a:lstStyle/>
          <a:p>
            <a:r>
              <a:rPr lang="en-US" sz="2000" dirty="0"/>
              <a:t>JAMAR Hand-Held Dynamometer</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3" name="Picture 2">
            <a:extLst>
              <a:ext uri="{FF2B5EF4-FFF2-40B4-BE49-F238E27FC236}">
                <a16:creationId xmlns:a16="http://schemas.microsoft.com/office/drawing/2014/main" id="{0E313484-9F0A-4F6F-AB29-53B764AEB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682" y="2144844"/>
            <a:ext cx="5302369" cy="3976777"/>
          </a:xfrm>
          <a:prstGeom prst="rect">
            <a:avLst/>
          </a:prstGeom>
        </p:spPr>
      </p:pic>
      <p:pic>
        <p:nvPicPr>
          <p:cNvPr id="7" name="Picture 6">
            <a:extLst>
              <a:ext uri="{FF2B5EF4-FFF2-40B4-BE49-F238E27FC236}">
                <a16:creationId xmlns:a16="http://schemas.microsoft.com/office/drawing/2014/main" id="{5C25E2DB-0B3E-49D5-87F2-41385835E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311" y="2144844"/>
            <a:ext cx="5302369" cy="3976777"/>
          </a:xfrm>
          <a:prstGeom prst="rect">
            <a:avLst/>
          </a:prstGeom>
        </p:spPr>
      </p:pic>
      <p:sp>
        <p:nvSpPr>
          <p:cNvPr id="8" name="TextBox 7">
            <a:extLst>
              <a:ext uri="{FF2B5EF4-FFF2-40B4-BE49-F238E27FC236}">
                <a16:creationId xmlns:a16="http://schemas.microsoft.com/office/drawing/2014/main" id="{9745251F-C7A5-42D1-AE96-C5A94B77ED49}"/>
              </a:ext>
            </a:extLst>
          </p:cNvPr>
          <p:cNvSpPr txBox="1"/>
          <p:nvPr/>
        </p:nvSpPr>
        <p:spPr>
          <a:xfrm>
            <a:off x="6449749" y="1635371"/>
            <a:ext cx="5115398" cy="400110"/>
          </a:xfrm>
          <a:prstGeom prst="rect">
            <a:avLst/>
          </a:prstGeom>
          <a:noFill/>
        </p:spPr>
        <p:txBody>
          <a:bodyPr wrap="square" rtlCol="0">
            <a:spAutoFit/>
          </a:bodyPr>
          <a:lstStyle/>
          <a:p>
            <a:r>
              <a:rPr lang="en-US" sz="2000" dirty="0"/>
              <a:t>Fish Scale, 2-3’ chain sections, S-hooks, Tape</a:t>
            </a:r>
          </a:p>
        </p:txBody>
      </p:sp>
    </p:spTree>
    <p:extLst>
      <p:ext uri="{BB962C8B-B14F-4D97-AF65-F5344CB8AC3E}">
        <p14:creationId xmlns:p14="http://schemas.microsoft.com/office/powerpoint/2010/main" val="3441407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0627" y="718868"/>
            <a:ext cx="8701177" cy="374554"/>
          </a:xfrm>
        </p:spPr>
        <p:txBody>
          <a:bodyPr>
            <a:normAutofit fontScale="90000"/>
          </a:bodyPr>
          <a:lstStyle/>
          <a:p>
            <a:r>
              <a:rPr lang="en-US" sz="4900" dirty="0"/>
              <a:t>Engineering Controls</a:t>
            </a:r>
            <a:endParaRPr lang="en-US" sz="4000"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838200" y="1510302"/>
            <a:ext cx="10515600" cy="4344785"/>
          </a:xfrm>
        </p:spPr>
        <p:txBody>
          <a:bodyPr>
            <a:normAutofit fontScale="92500" lnSpcReduction="20000"/>
          </a:bodyPr>
          <a:lstStyle/>
          <a:p>
            <a:pPr>
              <a:buNone/>
              <a:defRPr/>
            </a:pPr>
            <a:r>
              <a:rPr lang="en-US" altLang="en-US" dirty="0">
                <a:cs typeface="Times New Roman" pitchFamily="18" charset="0"/>
              </a:rPr>
              <a:t>Good Engineering Controls:</a:t>
            </a:r>
          </a:p>
          <a:p>
            <a:pPr marL="342900" indent="-342900">
              <a:defRPr/>
            </a:pPr>
            <a:r>
              <a:rPr lang="en-US" altLang="en-US" dirty="0">
                <a:cs typeface="Times New Roman" pitchFamily="18" charset="0"/>
              </a:rPr>
              <a:t> Preferred method for controlling hazards.</a:t>
            </a:r>
          </a:p>
          <a:p>
            <a:pPr marL="342900" indent="-342900">
              <a:defRPr/>
            </a:pPr>
            <a:r>
              <a:rPr lang="en-US" altLang="en-US" dirty="0">
                <a:cs typeface="Times New Roman" pitchFamily="18" charset="0"/>
              </a:rPr>
              <a:t> Make physical changes to tasks.</a:t>
            </a:r>
          </a:p>
          <a:p>
            <a:pPr marL="342900" indent="-342900">
              <a:defRPr/>
            </a:pPr>
            <a:r>
              <a:rPr lang="en-US" altLang="en-US" dirty="0">
                <a:cs typeface="Times New Roman" pitchFamily="18" charset="0"/>
              </a:rPr>
              <a:t> Act on the source of the hazard.</a:t>
            </a:r>
          </a:p>
          <a:p>
            <a:pPr marL="342900" indent="-342900">
              <a:defRPr/>
            </a:pPr>
            <a:r>
              <a:rPr lang="en-US" altLang="en-US" dirty="0">
                <a:cs typeface="Times New Roman" pitchFamily="18" charset="0"/>
              </a:rPr>
              <a:t> Control employee exposure.</a:t>
            </a:r>
          </a:p>
          <a:p>
            <a:pPr marL="342900" indent="-342900">
              <a:defRPr/>
            </a:pPr>
            <a:r>
              <a:rPr lang="en-US" altLang="en-US" dirty="0">
                <a:cs typeface="Times New Roman" pitchFamily="18" charset="0"/>
              </a:rPr>
              <a:t> Do not require “self-protective” action. (</a:t>
            </a:r>
            <a:r>
              <a:rPr lang="en-US" altLang="en-US" sz="2200" dirty="0">
                <a:cs typeface="Times New Roman" pitchFamily="18" charset="0"/>
              </a:rPr>
              <a:t>Reliance on human beings to protect themselves may result in a point failure</a:t>
            </a:r>
            <a:r>
              <a:rPr lang="en-US" altLang="en-US" dirty="0">
                <a:cs typeface="Times New Roman" pitchFamily="18" charset="0"/>
              </a:rPr>
              <a:t>)                                                	</a:t>
            </a:r>
          </a:p>
          <a:p>
            <a:pPr marL="457189" lvl="1" indent="0">
              <a:buNone/>
              <a:defRPr/>
            </a:pPr>
            <a:r>
              <a:rPr lang="en-US" altLang="en-US" sz="2200" dirty="0">
                <a:solidFill>
                  <a:srgbClr val="FF0000"/>
                </a:solidFill>
                <a:cs typeface="Times New Roman" pitchFamily="18" charset="0"/>
              </a:rPr>
              <a:t>      Example:</a:t>
            </a:r>
            <a:r>
              <a:rPr lang="en-US" altLang="en-US" sz="2200" dirty="0">
                <a:cs typeface="Times New Roman" pitchFamily="18" charset="0"/>
              </a:rPr>
              <a:t> Relying on an employee to take a break when they feel fatigued or tired.</a:t>
            </a:r>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154894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340633" y="539847"/>
            <a:ext cx="7919049" cy="374554"/>
          </a:xfrm>
        </p:spPr>
        <p:txBody>
          <a:bodyPr>
            <a:normAutofit fontScale="90000"/>
          </a:bodyPr>
          <a:lstStyle/>
          <a:p>
            <a:r>
              <a:rPr lang="en-US" dirty="0"/>
              <a:t>			</a:t>
            </a:r>
            <a:r>
              <a:rPr lang="en-US" sz="4900" dirty="0"/>
              <a:t>Office Ergonomics</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3" descr="Ergonomic Posture.bmp">
            <a:extLst>
              <a:ext uri="{FF2B5EF4-FFF2-40B4-BE49-F238E27FC236}">
                <a16:creationId xmlns:a16="http://schemas.microsoft.com/office/drawing/2014/main" id="{58F54FC9-E3EA-49DC-A61B-E8263C48C1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539" y="1083090"/>
            <a:ext cx="7315201" cy="46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1F90BB-6946-4202-8C32-B4B7EA815580}"/>
              </a:ext>
            </a:extLst>
          </p:cNvPr>
          <p:cNvSpPr txBox="1"/>
          <p:nvPr/>
        </p:nvSpPr>
        <p:spPr>
          <a:xfrm>
            <a:off x="7735018" y="870101"/>
            <a:ext cx="3807124" cy="5539978"/>
          </a:xfrm>
          <a:prstGeom prst="rect">
            <a:avLst/>
          </a:prstGeom>
          <a:noFill/>
        </p:spPr>
        <p:txBody>
          <a:bodyPr wrap="square" rtlCol="0">
            <a:spAutoFit/>
          </a:bodyPr>
          <a:lstStyle/>
          <a:p>
            <a:pPr marL="342900" indent="-342900">
              <a:buFont typeface="Arial" panose="020B0604020202020204" pitchFamily="34" charset="0"/>
              <a:buChar char="•"/>
            </a:pPr>
            <a:r>
              <a:rPr lang="en-US" altLang="en-US" sz="1600" dirty="0"/>
              <a:t>Use a straight chair with support for your lower spinal curve. </a:t>
            </a:r>
          </a:p>
          <a:p>
            <a:pPr marL="342900" indent="-342900">
              <a:buFont typeface="Arial" panose="020B0604020202020204" pitchFamily="34" charset="0"/>
              <a:buChar char="•"/>
            </a:pPr>
            <a:r>
              <a:rPr lang="en-US" altLang="en-US" sz="1600" dirty="0"/>
              <a:t>Check the seat’s height.  </a:t>
            </a:r>
          </a:p>
          <a:p>
            <a:pPr marL="342900" indent="-342900">
              <a:buFont typeface="Arial" panose="020B0604020202020204" pitchFamily="34" charset="0"/>
              <a:buChar char="•"/>
            </a:pPr>
            <a:r>
              <a:rPr lang="en-US" altLang="en-US" sz="1600" dirty="0"/>
              <a:t>Adjust your seat so that your knees are equal  with or slightly lower than your hips.  </a:t>
            </a:r>
          </a:p>
          <a:p>
            <a:pPr marL="342900" indent="-342900">
              <a:buFont typeface="Arial" panose="020B0604020202020204" pitchFamily="34" charset="0"/>
              <a:buChar char="•"/>
            </a:pPr>
            <a:r>
              <a:rPr lang="en-US" altLang="en-US" sz="1600" dirty="0"/>
              <a:t>If  the seat’s height is not adjustable use a  footrest.</a:t>
            </a:r>
            <a:endParaRPr lang="en-US" altLang="en-US" sz="1600" b="1" dirty="0">
              <a:latin typeface="Times New Roman" panose="02020603050405020304" pitchFamily="18" charset="0"/>
            </a:endParaRPr>
          </a:p>
          <a:p>
            <a:pPr marL="342900" indent="-342900">
              <a:buFont typeface="Arial" panose="020B0604020202020204" pitchFamily="34" charset="0"/>
              <a:buChar char="•"/>
            </a:pPr>
            <a:r>
              <a:rPr lang="en-US" altLang="en-US" sz="1600" dirty="0"/>
              <a:t>Keep your feet flat; avoid crossing your legs.</a:t>
            </a:r>
            <a:endParaRPr lang="en-US" altLang="en-US" sz="1600" b="1" dirty="0">
              <a:latin typeface="Times New Roman" panose="02020603050405020304" pitchFamily="18" charset="0"/>
            </a:endParaRPr>
          </a:p>
          <a:p>
            <a:pPr marL="342900" indent="-342900">
              <a:buFont typeface="Arial" panose="020B0604020202020204" pitchFamily="34" charset="0"/>
              <a:buChar char="•"/>
            </a:pPr>
            <a:r>
              <a:rPr lang="en-US" altLang="en-US" sz="1600" dirty="0"/>
              <a:t>Keep your ankles and elbows at right angles.</a:t>
            </a:r>
          </a:p>
          <a:p>
            <a:pPr marL="342900" indent="-342900">
              <a:buFont typeface="Arial" panose="020B0604020202020204" pitchFamily="34" charset="0"/>
              <a:buChar char="•"/>
            </a:pPr>
            <a:r>
              <a:rPr lang="en-US" altLang="en-US" sz="1600" dirty="0"/>
              <a:t>With elbow at 90 degrees, keyboard should be just below the finger tips with no wrist flexion. Adjust arm rests to maintain elbow angle.</a:t>
            </a:r>
          </a:p>
          <a:p>
            <a:pPr marL="342900" indent="-342900">
              <a:buFont typeface="Arial" panose="020B0604020202020204" pitchFamily="34" charset="0"/>
              <a:buChar char="•"/>
            </a:pPr>
            <a:r>
              <a:rPr lang="en-US" altLang="en-US" sz="1600" dirty="0"/>
              <a:t>Monitor should be eye level-20-28” from the face.</a:t>
            </a:r>
          </a:p>
          <a:p>
            <a:pPr marL="342900" indent="-342900">
              <a:buFont typeface="Arial" panose="020B0604020202020204" pitchFamily="34" charset="0"/>
              <a:buChar char="•"/>
            </a:pPr>
            <a:r>
              <a:rPr lang="en-US" altLang="en-US" sz="1600" dirty="0"/>
              <a:t>When the work surface doesn’t adjust, adjust chair, use foot rest and keyboard tray with monitor stands.</a:t>
            </a:r>
          </a:p>
          <a:p>
            <a:pPr marL="342900" indent="-342900">
              <a:buFont typeface="Arial" panose="020B0604020202020204" pitchFamily="34" charset="0"/>
              <a:buChar char="•"/>
            </a:pPr>
            <a:endParaRPr lang="en-US" altLang="en-US" dirty="0"/>
          </a:p>
        </p:txBody>
      </p:sp>
    </p:spTree>
    <p:extLst>
      <p:ext uri="{BB962C8B-B14F-4D97-AF65-F5344CB8AC3E}">
        <p14:creationId xmlns:p14="http://schemas.microsoft.com/office/powerpoint/2010/main" val="2930215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264136" y="413844"/>
            <a:ext cx="12294445" cy="374554"/>
          </a:xfrm>
        </p:spPr>
        <p:txBody>
          <a:bodyPr>
            <a:normAutofit fontScale="90000"/>
          </a:bodyPr>
          <a:lstStyle/>
          <a:p>
            <a:r>
              <a:rPr lang="en-US" dirty="0"/>
              <a:t>		</a:t>
            </a:r>
            <a:r>
              <a:rPr lang="en-US" sz="4900" dirty="0"/>
              <a:t>Office Environment Engineering Controls</a:t>
            </a:r>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Content Placeholder 3" descr="Ergonomic Chair.jpg">
            <a:extLst>
              <a:ext uri="{FF2B5EF4-FFF2-40B4-BE49-F238E27FC236}">
                <a16:creationId xmlns:a16="http://schemas.microsoft.com/office/drawing/2014/main" id="{57F4225A-E6FA-48AC-91E7-66651FAF9B0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45641" y="1349375"/>
            <a:ext cx="2563542"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2FB5110-E7F4-4D60-945E-E1A41AC1058D}"/>
              </a:ext>
            </a:extLst>
          </p:cNvPr>
          <p:cNvSpPr txBox="1"/>
          <p:nvPr/>
        </p:nvSpPr>
        <p:spPr>
          <a:xfrm>
            <a:off x="662047" y="993211"/>
            <a:ext cx="7095592" cy="5416868"/>
          </a:xfrm>
          <a:prstGeom prst="rect">
            <a:avLst/>
          </a:prstGeom>
          <a:noFill/>
        </p:spPr>
        <p:txBody>
          <a:bodyPr wrap="square" rtlCol="0">
            <a:spAutoFit/>
          </a:bodyPr>
          <a:lstStyle/>
          <a:p>
            <a:r>
              <a:rPr lang="en-US" sz="2000" dirty="0"/>
              <a:t>1) Adopt a </a:t>
            </a:r>
            <a:r>
              <a:rPr lang="en-US" sz="2000" b="1" dirty="0"/>
              <a:t>Company Ergonomic Furniture Standard </a:t>
            </a:r>
            <a:r>
              <a:rPr lang="en-US" sz="2000" dirty="0"/>
              <a:t>to:</a:t>
            </a:r>
          </a:p>
          <a:p>
            <a:pPr marL="285750" indent="-285750">
              <a:buFont typeface="Arial" panose="020B0604020202020204" pitchFamily="34" charset="0"/>
              <a:buChar char="•"/>
            </a:pPr>
            <a:r>
              <a:rPr lang="en-US" sz="1600" dirty="0"/>
              <a:t>Avoid wasting money on “Executive” furniture that doesn’t adjust but looks great! Executives work on lap-tops remember, and will need a monitor, or more adaptions to get into a neutral position.</a:t>
            </a:r>
          </a:p>
          <a:p>
            <a:pPr marL="285750" indent="-285750">
              <a:buFont typeface="Arial" panose="020B0604020202020204" pitchFamily="34" charset="0"/>
              <a:buChar char="•"/>
            </a:pPr>
            <a:r>
              <a:rPr lang="en-US" sz="1600" dirty="0"/>
              <a:t>Standardize the “task chair, table surface (adjustable in 1” increments), monitor stand, keyboard tray and foot rests. Standing workers can’t stand a whole shift! They will either need a stool or a chair.</a:t>
            </a:r>
          </a:p>
          <a:p>
            <a:pPr marL="285750" indent="-285750">
              <a:buFont typeface="Arial" panose="020B0604020202020204" pitchFamily="34" charset="0"/>
              <a:buChar char="•"/>
            </a:pPr>
            <a:r>
              <a:rPr lang="en-US" sz="1600" dirty="0"/>
              <a:t>Avoid Divisions going “rogue” to purchase solutions that have not been approved and may not work.</a:t>
            </a:r>
          </a:p>
          <a:p>
            <a:pPr marL="285750" indent="-285750">
              <a:buFont typeface="Arial" panose="020B0604020202020204" pitchFamily="34" charset="0"/>
              <a:buChar char="•"/>
            </a:pPr>
            <a:r>
              <a:rPr lang="en-US" sz="1600" dirty="0"/>
              <a:t>Take advantage of huge cost savings from Lot Purchasing of approved furniture.</a:t>
            </a:r>
          </a:p>
          <a:p>
            <a:endParaRPr lang="en-US" sz="1600" dirty="0">
              <a:solidFill>
                <a:srgbClr val="FF0000"/>
              </a:solidFill>
            </a:endParaRPr>
          </a:p>
          <a:p>
            <a:r>
              <a:rPr lang="en-US" sz="1600" dirty="0">
                <a:solidFill>
                  <a:srgbClr val="FF0000"/>
                </a:solidFill>
              </a:rPr>
              <a:t>Beware!</a:t>
            </a:r>
            <a:r>
              <a:rPr lang="en-US" sz="1600" dirty="0"/>
              <a:t> Just because the sales person says it’s “ergonomically designed” doesn’t mean it fits the task or, the person. </a:t>
            </a:r>
          </a:p>
          <a:p>
            <a:endParaRPr lang="en-US" sz="1600" dirty="0"/>
          </a:p>
          <a:p>
            <a:r>
              <a:rPr lang="en-US" sz="1600" dirty="0"/>
              <a:t>“</a:t>
            </a:r>
            <a:r>
              <a:rPr lang="en-US" sz="1600" dirty="0">
                <a:solidFill>
                  <a:srgbClr val="FF0000"/>
                </a:solidFill>
              </a:rPr>
              <a:t>Neutral</a:t>
            </a:r>
            <a:r>
              <a:rPr lang="en-US" sz="1600" dirty="0"/>
              <a:t>” position is what you need to achieve in the set-up. Then, take breaks and stretch. </a:t>
            </a:r>
          </a:p>
          <a:p>
            <a:endParaRPr lang="en-US" sz="1600" dirty="0"/>
          </a:p>
          <a:p>
            <a:r>
              <a:rPr lang="en-US" sz="2000" dirty="0"/>
              <a:t>2) Install “</a:t>
            </a:r>
            <a:r>
              <a:rPr lang="en-US" sz="2000" b="1" dirty="0"/>
              <a:t>Ergo Suite</a:t>
            </a:r>
            <a:r>
              <a:rPr lang="en-US" sz="2000" dirty="0"/>
              <a:t>” on all Company IT-Computer Systems</a:t>
            </a:r>
          </a:p>
          <a:p>
            <a:pPr marL="285750" indent="-285750">
              <a:buFont typeface="Arial" panose="020B0604020202020204" pitchFamily="34" charset="0"/>
              <a:buChar char="•"/>
            </a:pPr>
            <a:r>
              <a:rPr lang="en-US" sz="1600" dirty="0"/>
              <a:t>(An IT solution that reminds you when to take breaks and how to stretch.)</a:t>
            </a:r>
          </a:p>
          <a:p>
            <a:endParaRPr lang="en-US" dirty="0"/>
          </a:p>
        </p:txBody>
      </p:sp>
    </p:spTree>
    <p:extLst>
      <p:ext uri="{BB962C8B-B14F-4D97-AF65-F5344CB8AC3E}">
        <p14:creationId xmlns:p14="http://schemas.microsoft.com/office/powerpoint/2010/main" val="2492220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552625" y="693669"/>
            <a:ext cx="10799199" cy="374554"/>
          </a:xfrm>
        </p:spPr>
        <p:txBody>
          <a:bodyPr>
            <a:normAutofit fontScale="90000"/>
          </a:bodyPr>
          <a:lstStyle/>
          <a:p>
            <a:r>
              <a:rPr lang="en-US" sz="4900" dirty="0"/>
              <a:t>Industrial Ergonomics Engineering Controls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552625" y="1674204"/>
            <a:ext cx="10515600" cy="5396581"/>
          </a:xfrm>
        </p:spPr>
        <p:txBody>
          <a:bodyPr>
            <a:normAutofit/>
          </a:bodyPr>
          <a:lstStyle/>
          <a:p>
            <a:pPr marL="342900" indent="-342900">
              <a:defRPr/>
            </a:pPr>
            <a:r>
              <a:rPr lang="en-US" altLang="en-US" sz="2000" dirty="0"/>
              <a:t>Make physical changes to the task (automation, conveyors, lift tables, material hoists, cranes, fork lifts, robotics, sound buffers, anti-vibration tools, natural lighting, temperature/humidity control to ANSI recommendations)</a:t>
            </a:r>
          </a:p>
          <a:p>
            <a:pPr marL="342900" indent="-342900">
              <a:defRPr/>
            </a:pPr>
            <a:endParaRPr lang="en-US" altLang="en-US" sz="2000" dirty="0"/>
          </a:p>
          <a:p>
            <a:pPr marL="342900" indent="-342900">
              <a:defRPr/>
            </a:pPr>
            <a:endParaRPr lang="en-US" altLang="en-US" sz="2000" dirty="0"/>
          </a:p>
          <a:p>
            <a:pPr marL="342900" indent="-342900">
              <a:defRPr/>
            </a:pPr>
            <a:endParaRPr lang="en-US" altLang="en-US" sz="2000" dirty="0"/>
          </a:p>
          <a:p>
            <a:pPr marL="342900" indent="-342900">
              <a:defRPr/>
            </a:pPr>
            <a:endParaRPr lang="en-US" altLang="en-US" sz="2000" dirty="0"/>
          </a:p>
          <a:p>
            <a:pPr marL="342900" indent="-342900">
              <a:defRPr/>
            </a:pPr>
            <a:endParaRPr lang="en-US" altLang="en-US" sz="2000" dirty="0"/>
          </a:p>
          <a:p>
            <a:pPr marL="342900" indent="-342900">
              <a:defRPr/>
            </a:pPr>
            <a:endParaRPr lang="en-US" altLang="en-US" sz="2000" dirty="0"/>
          </a:p>
          <a:p>
            <a:pPr marL="342900" indent="-342900">
              <a:defRPr/>
            </a:pPr>
            <a:endParaRPr lang="en-US" alt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3" descr="Ergonomic Lifting Device.png">
            <a:extLst>
              <a:ext uri="{FF2B5EF4-FFF2-40B4-BE49-F238E27FC236}">
                <a16:creationId xmlns:a16="http://schemas.microsoft.com/office/drawing/2014/main" id="{6788C6EF-4F5E-4B4A-8AF9-D45CFF08B6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8112" y="2995367"/>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339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017508" y="729628"/>
            <a:ext cx="9154430" cy="374554"/>
          </a:xfrm>
        </p:spPr>
        <p:txBody>
          <a:bodyPr>
            <a:normAutofit fontScale="90000"/>
          </a:bodyPr>
          <a:lstStyle/>
          <a:p>
            <a:r>
              <a:rPr lang="en-US" dirty="0"/>
              <a:t>			</a:t>
            </a:r>
            <a:r>
              <a:rPr lang="en-US" sz="4900" dirty="0"/>
              <a:t>Industrial Ergonomics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827417" y="1488056"/>
            <a:ext cx="10537166" cy="3881887"/>
          </a:xfrm>
        </p:spPr>
        <p:txBody>
          <a:bodyPr>
            <a:normAutofit/>
          </a:bodyPr>
          <a:lstStyle/>
          <a:p>
            <a:pPr>
              <a:buNone/>
              <a:defRPr/>
            </a:pPr>
            <a:r>
              <a:rPr lang="en-US" altLang="en-US" b="1" dirty="0">
                <a:cs typeface="Times New Roman" pitchFamily="18" charset="0"/>
              </a:rPr>
              <a:t>Engineering controls:</a:t>
            </a:r>
          </a:p>
          <a:p>
            <a:pPr>
              <a:defRPr/>
            </a:pPr>
            <a:r>
              <a:rPr lang="en-US" altLang="en-US" dirty="0"/>
              <a:t>Act on the source of the hazard: </a:t>
            </a:r>
            <a:r>
              <a:rPr lang="en-US" altLang="en-US" dirty="0">
                <a:solidFill>
                  <a:srgbClr val="FF0000"/>
                </a:solidFill>
              </a:rPr>
              <a:t>(usually is NOT the employee)</a:t>
            </a:r>
          </a:p>
          <a:p>
            <a:pPr>
              <a:defRPr/>
            </a:pPr>
            <a:r>
              <a:rPr lang="en-US" altLang="en-US" dirty="0"/>
              <a:t>Vibration (pressure may cause nerve damage and inflammation at joints)-</a:t>
            </a:r>
            <a:r>
              <a:rPr lang="en-US" altLang="en-US" dirty="0">
                <a:solidFill>
                  <a:srgbClr val="FF0000"/>
                </a:solidFill>
              </a:rPr>
              <a:t>Reduce/eliminate </a:t>
            </a:r>
          </a:p>
          <a:p>
            <a:pPr marL="914377" lvl="2" indent="0">
              <a:buNone/>
              <a:defRPr/>
            </a:pPr>
            <a:r>
              <a:rPr lang="en-US" altLang="en-US" sz="2400" dirty="0"/>
              <a:t>- Anti-fatigue matts, anti-vibration gloves, tool substitution (pneumatic vs. electric), drill vs hammer drill, Vibram (anti-vibration) soled shoes</a:t>
            </a:r>
          </a:p>
          <a:p>
            <a:pPr marL="342900" indent="-342900">
              <a:defRPr/>
            </a:pP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435727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428694" y="1307236"/>
            <a:ext cx="7369233" cy="1325563"/>
          </a:xfrm>
        </p:spPr>
        <p:txBody>
          <a:bodyPr/>
          <a:lstStyle/>
          <a:p>
            <a:pPr algn="ctr"/>
            <a:r>
              <a:rPr lang="en-US" u="sng" dirty="0"/>
              <a:t>Workplace Ergonomics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3866" y="2911820"/>
            <a:ext cx="10515600" cy="2973590"/>
          </a:xfrm>
        </p:spPr>
        <p:txBody>
          <a:bodyPr>
            <a:normAutofit/>
          </a:bodyPr>
          <a:lstStyle/>
          <a:p>
            <a:pPr marL="0" indent="0" algn="ctr">
              <a:buNone/>
            </a:pPr>
            <a:r>
              <a:rPr lang="en-US" altLang="en-US" sz="2000" b="1" u="sng" dirty="0"/>
              <a:t>Webinar General Info</a:t>
            </a:r>
            <a:br>
              <a:rPr lang="en-US" altLang="en-US" sz="2000" dirty="0"/>
            </a:br>
            <a:r>
              <a:rPr lang="en-US" altLang="en-US" sz="2000" dirty="0"/>
              <a:t>PowerPoint Presentation</a:t>
            </a:r>
            <a:br>
              <a:rPr lang="en-US" altLang="en-US" sz="2000" dirty="0"/>
            </a:br>
            <a:r>
              <a:rPr lang="en-US" altLang="en-US" sz="2000" dirty="0"/>
              <a:t>Q&amp;A</a:t>
            </a:r>
            <a:br>
              <a:rPr lang="en-US" altLang="en-US" sz="2000" dirty="0"/>
            </a:br>
            <a:br>
              <a:rPr lang="en-US" altLang="en-US" sz="2000" b="1" u="sng" dirty="0"/>
            </a:br>
            <a:r>
              <a:rPr lang="en-US" altLang="en-US" sz="2000" b="1" u="sng" dirty="0"/>
              <a:t>Questions</a:t>
            </a:r>
            <a:r>
              <a:rPr lang="en-US" altLang="en-US" sz="2000" b="1" dirty="0"/>
              <a:t> </a:t>
            </a:r>
            <a:br>
              <a:rPr lang="en-US" altLang="en-US" sz="2000" b="1" dirty="0"/>
            </a:br>
            <a:r>
              <a:rPr lang="en-US" altLang="en-US" sz="2000" dirty="0"/>
              <a:t>Chat is open to submit questions.</a:t>
            </a:r>
            <a:br>
              <a:rPr lang="en-US" altLang="en-US" sz="2000" dirty="0"/>
            </a:br>
            <a:r>
              <a:rPr lang="en-US" altLang="en-US" sz="2000" dirty="0"/>
              <a:t>We will be answering questions through this chat feature. If due to the technical nature of the question a more thorough response is required, we will post the answer on our website within seven days of the webinar.</a:t>
            </a:r>
            <a:endParaRPr lang="en-US" sz="20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047336" y="534096"/>
            <a:ext cx="8436633" cy="374554"/>
          </a:xfrm>
        </p:spPr>
        <p:txBody>
          <a:bodyPr>
            <a:normAutofit fontScale="90000"/>
          </a:bodyPr>
          <a:lstStyle/>
          <a:p>
            <a:r>
              <a:rPr lang="en-US" dirty="0"/>
              <a:t>			</a:t>
            </a:r>
            <a:r>
              <a:rPr lang="en-US" sz="4900" dirty="0"/>
              <a:t>Industrial Ergonomics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643388" y="1132936"/>
            <a:ext cx="10537166" cy="5587605"/>
          </a:xfrm>
        </p:spPr>
        <p:txBody>
          <a:bodyPr>
            <a:normAutofit fontScale="92500" lnSpcReduction="10000"/>
          </a:bodyPr>
          <a:lstStyle/>
          <a:p>
            <a:pPr>
              <a:buNone/>
              <a:defRPr/>
            </a:pPr>
            <a:r>
              <a:rPr lang="en-US" altLang="en-US" sz="3000" b="1" dirty="0">
                <a:cs typeface="Times New Roman" pitchFamily="18" charset="0"/>
              </a:rPr>
              <a:t>Engineering controls:</a:t>
            </a:r>
          </a:p>
          <a:p>
            <a:pPr marL="342900" indent="-342900">
              <a:defRPr/>
            </a:pPr>
            <a:r>
              <a:rPr lang="en-US" altLang="en-US" sz="2100" dirty="0"/>
              <a:t>Material movement-beginning to end, (push instead of pull, mechanical vs. human)</a:t>
            </a:r>
          </a:p>
          <a:p>
            <a:pPr marL="800089" lvl="1" indent="-342900">
              <a:defRPr/>
            </a:pPr>
            <a:r>
              <a:rPr lang="en-US" altLang="en-US" sz="2100" dirty="0"/>
              <a:t>Hoists, mechanical lifts, wheel barrows, lift tables, conveyors, robotics, lifts are best if performed in the knee to waist plane-avoiding low-below the knees and high-above the shoulders lifts. Use wide base of support always-no standing on one leg, standing on or climbing ladders for long periods. </a:t>
            </a:r>
          </a:p>
          <a:p>
            <a:pPr marL="800089" lvl="1" indent="-342900">
              <a:defRPr/>
            </a:pPr>
            <a:r>
              <a:rPr lang="en-US" altLang="en-US" sz="2100" dirty="0">
                <a:solidFill>
                  <a:srgbClr val="FF0000"/>
                </a:solidFill>
              </a:rPr>
              <a:t>Reduce or eliminate pulling, lifting and carrying and utilize mechanical advantages for material movement.</a:t>
            </a:r>
          </a:p>
          <a:p>
            <a:r>
              <a:rPr lang="en-US" altLang="en-US" sz="2100" u="sng" dirty="0">
                <a:cs typeface="Arial" panose="020B0604020202020204" pitchFamily="34" charset="0"/>
              </a:rPr>
              <a:t>Reduce Force &amp; Exertion by Reducing</a:t>
            </a:r>
            <a:r>
              <a:rPr lang="en-US" altLang="en-US" sz="2100" dirty="0">
                <a:cs typeface="Arial" panose="020B0604020202020204" pitchFamily="34" charset="0"/>
              </a:rPr>
              <a:t>:</a:t>
            </a:r>
          </a:p>
          <a:p>
            <a:pPr lvl="1"/>
            <a:r>
              <a:rPr lang="en-US" altLang="en-US" sz="2100" dirty="0">
                <a:cs typeface="Arial" panose="020B0604020202020204" pitchFamily="34" charset="0"/>
              </a:rPr>
              <a:t> Weight of the object</a:t>
            </a:r>
          </a:p>
          <a:p>
            <a:pPr lvl="1"/>
            <a:r>
              <a:rPr lang="en-US" altLang="en-US" sz="2100" dirty="0">
                <a:cs typeface="Arial" panose="020B0604020202020204" pitchFamily="34" charset="0"/>
              </a:rPr>
              <a:t>  Weight of the container</a:t>
            </a:r>
          </a:p>
          <a:p>
            <a:pPr lvl="1"/>
            <a:r>
              <a:rPr lang="en-US" altLang="en-US" sz="2100" dirty="0">
                <a:cs typeface="Arial" panose="020B0604020202020204" pitchFamily="34" charset="0"/>
              </a:rPr>
              <a:t>  Load in the container</a:t>
            </a:r>
          </a:p>
          <a:p>
            <a:pPr lvl="1"/>
            <a:r>
              <a:rPr lang="en-US" altLang="en-US" sz="2100" dirty="0">
                <a:cs typeface="Arial" panose="020B0604020202020204" pitchFamily="34" charset="0"/>
              </a:rPr>
              <a:t>  Size of the container</a:t>
            </a:r>
          </a:p>
          <a:p>
            <a:pPr lvl="1"/>
            <a:r>
              <a:rPr lang="en-US" altLang="en-US" sz="2100" dirty="0">
                <a:cs typeface="Arial" panose="020B0604020202020204" pitchFamily="34" charset="0"/>
              </a:rPr>
              <a:t>  Quantity per container</a:t>
            </a:r>
          </a:p>
          <a:p>
            <a:pPr marL="800089" lvl="1" indent="-342900">
              <a:defRPr/>
            </a:pPr>
            <a:endParaRPr lang="en-US" altLang="en-US" sz="2000" dirty="0">
              <a:solidFill>
                <a:srgbClr val="FF0000"/>
              </a:solidFill>
            </a:endParaRPr>
          </a:p>
          <a:p>
            <a:pPr marL="342900" indent="-342900">
              <a:defRPr/>
            </a:pPr>
            <a:endParaRPr lang="en-US" alt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358625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011757" y="539847"/>
            <a:ext cx="9154430" cy="374554"/>
          </a:xfrm>
        </p:spPr>
        <p:txBody>
          <a:bodyPr>
            <a:normAutofit fontScale="90000"/>
          </a:bodyPr>
          <a:lstStyle/>
          <a:p>
            <a:r>
              <a:rPr lang="en-US" dirty="0"/>
              <a:t>			</a:t>
            </a:r>
            <a:r>
              <a:rPr lang="en-US" sz="4900" dirty="0"/>
              <a:t>Industrial Ergonomics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29651" y="1155940"/>
            <a:ext cx="10537166" cy="5587605"/>
          </a:xfrm>
        </p:spPr>
        <p:txBody>
          <a:bodyPr>
            <a:normAutofit/>
          </a:bodyPr>
          <a:lstStyle/>
          <a:p>
            <a:pPr>
              <a:buNone/>
              <a:defRPr/>
            </a:pPr>
            <a:r>
              <a:rPr lang="en-US" altLang="en-US" b="1" dirty="0">
                <a:cs typeface="Times New Roman" pitchFamily="18" charset="0"/>
              </a:rPr>
              <a:t>Engineering controls:</a:t>
            </a:r>
          </a:p>
          <a:p>
            <a:pPr>
              <a:lnSpc>
                <a:spcPct val="90000"/>
              </a:lnSpc>
            </a:pPr>
            <a:r>
              <a:rPr lang="en-US" altLang="en-US" sz="2000" b="1" dirty="0"/>
              <a:t>Temperature</a:t>
            </a:r>
            <a:r>
              <a:rPr lang="en-US" altLang="en-US" sz="2000" dirty="0"/>
              <a:t> (cold constricts blood flow &amp; slows human movement and hot is exhausting), </a:t>
            </a:r>
          </a:p>
          <a:p>
            <a:pPr lvl="1">
              <a:lnSpc>
                <a:spcPct val="90000"/>
              </a:lnSpc>
            </a:pPr>
            <a:r>
              <a:rPr lang="en-US" altLang="en-US" sz="2000" dirty="0">
                <a:ea typeface="Verdana" panose="020B0604030504040204" pitchFamily="34" charset="0"/>
                <a:cs typeface="Verdana" panose="020B0604030504040204" pitchFamily="34" charset="0"/>
              </a:rPr>
              <a:t>Possible vascular and neurological damage. Workers with cold-desensitized fingers may grasp loads with more force than necessary: exposes muscles, soft tissues, and joints to increased force. Alcohol, nicotine, caffeine, and some medication increases MSD risks from cold temperatures.</a:t>
            </a:r>
          </a:p>
          <a:p>
            <a:pPr lvl="1">
              <a:lnSpc>
                <a:spcPct val="90000"/>
              </a:lnSpc>
            </a:pPr>
            <a:r>
              <a:rPr lang="en-US" altLang="en-US" sz="2000" dirty="0">
                <a:ea typeface="Verdana" panose="020B0604030504040204" pitchFamily="34" charset="0"/>
                <a:cs typeface="Verdana" panose="020B0604030504040204" pitchFamily="34" charset="0"/>
              </a:rPr>
              <a:t> </a:t>
            </a:r>
            <a:r>
              <a:rPr lang="en-US" altLang="en-US" sz="2000" dirty="0">
                <a:solidFill>
                  <a:srgbClr val="FF0000"/>
                </a:solidFill>
                <a:ea typeface="Verdana" panose="020B0604030504040204" pitchFamily="34" charset="0"/>
                <a:cs typeface="Verdana" panose="020B0604030504040204" pitchFamily="34" charset="0"/>
              </a:rPr>
              <a:t>(Use ASHRAE-55-2017 recommended temperature/humidity guidance).</a:t>
            </a:r>
          </a:p>
          <a:p>
            <a:pPr lvl="1">
              <a:lnSpc>
                <a:spcPct val="90000"/>
              </a:lnSpc>
            </a:pPr>
            <a:endParaRPr lang="en-US" sz="2000" dirty="0">
              <a:solidFill>
                <a:srgbClr val="FF0000"/>
              </a:solidFill>
              <a:ea typeface="Verdana" panose="020B0604030504040204" pitchFamily="34" charset="0"/>
            </a:endParaRPr>
          </a:p>
          <a:p>
            <a:pPr lvl="1">
              <a:lnSpc>
                <a:spcPct val="90000"/>
              </a:lnSpc>
            </a:pPr>
            <a:r>
              <a:rPr lang="en-US" sz="2000" dirty="0">
                <a:solidFill>
                  <a:srgbClr val="FF0000"/>
                </a:solidFill>
                <a:ea typeface="Verdana" panose="020B0604030504040204" pitchFamily="34" charset="0"/>
              </a:rPr>
              <a:t>Ideal Indoor:	Winter :  68.5-75 degrees F 	Summer: 75-80.5 degrees F 				Relative Humidity : 40-60%  	Air Speed: 30’/min.</a:t>
            </a:r>
          </a:p>
          <a:p>
            <a:pPr lvl="1">
              <a:lnSpc>
                <a:spcPct val="90000"/>
              </a:lnSpc>
            </a:pPr>
            <a:endParaRPr lang="en-US" sz="2000" dirty="0">
              <a:solidFill>
                <a:srgbClr val="FF0000"/>
              </a:solidFill>
              <a:ea typeface="Verdana" panose="020B0604030504040204" pitchFamily="34" charset="0"/>
            </a:endParaRPr>
          </a:p>
          <a:p>
            <a:pPr lvl="1">
              <a:lnSpc>
                <a:spcPct val="90000"/>
              </a:lnSpc>
            </a:pPr>
            <a:r>
              <a:rPr lang="en-US" sz="2000" dirty="0">
                <a:ea typeface="Verdana" panose="020B0604030504040204" pitchFamily="34" charset="0"/>
              </a:rPr>
              <a:t>Clothing and level of work activity can drastically effect level of comfort</a:t>
            </a:r>
          </a:p>
          <a:p>
            <a:pPr lvl="6"/>
            <a:endParaRPr lang="en-US" sz="8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628418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070340" y="512842"/>
            <a:ext cx="8453887" cy="374554"/>
          </a:xfrm>
        </p:spPr>
        <p:txBody>
          <a:bodyPr>
            <a:normAutofit fontScale="90000"/>
          </a:bodyPr>
          <a:lstStyle/>
          <a:p>
            <a:r>
              <a:rPr lang="en-US" dirty="0"/>
              <a:t>			</a:t>
            </a:r>
            <a:r>
              <a:rPr lang="en-US" sz="4900" dirty="0"/>
              <a:t>Industrial Ergonomics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29651" y="1087108"/>
            <a:ext cx="10537166" cy="5587605"/>
          </a:xfrm>
        </p:spPr>
        <p:txBody>
          <a:bodyPr>
            <a:normAutofit/>
          </a:bodyPr>
          <a:lstStyle/>
          <a:p>
            <a:pPr>
              <a:buNone/>
              <a:defRPr/>
            </a:pPr>
            <a:r>
              <a:rPr lang="en-US" altLang="en-US" b="1" dirty="0">
                <a:cs typeface="Times New Roman" pitchFamily="18" charset="0"/>
              </a:rPr>
              <a:t>Engineering controls:</a:t>
            </a:r>
          </a:p>
          <a:p>
            <a:pPr>
              <a:lnSpc>
                <a:spcPct val="90000"/>
              </a:lnSpc>
            </a:pPr>
            <a:r>
              <a:rPr lang="en-US" altLang="en-US" sz="2000" b="1" dirty="0"/>
              <a:t>Lighting</a:t>
            </a:r>
            <a:r>
              <a:rPr lang="en-US" altLang="en-US" sz="2000" dirty="0"/>
              <a:t> (</a:t>
            </a:r>
            <a:r>
              <a:rPr lang="en-US" altLang="en-US" sz="2000" i="1" u="sng" dirty="0">
                <a:cs typeface="Arial" charset="0"/>
              </a:rPr>
              <a:t>too much or not enough light)</a:t>
            </a:r>
            <a:r>
              <a:rPr lang="en-US" altLang="en-US" sz="2000" i="1" dirty="0">
                <a:cs typeface="Arial" charset="0"/>
              </a:rPr>
              <a:t>:  Can Cause:  a</a:t>
            </a:r>
            <a:r>
              <a:rPr lang="en-US" altLang="en-US" sz="2000" dirty="0">
                <a:cs typeface="Arial" charset="0"/>
              </a:rPr>
              <a:t>wkward postures, muscle fatigue, eye strain, mental fatigue</a:t>
            </a:r>
            <a:r>
              <a:rPr lang="en-US" altLang="en-US" sz="2000" dirty="0">
                <a:solidFill>
                  <a:srgbClr val="FF0000"/>
                </a:solidFill>
              </a:rPr>
              <a:t>(Use ANSI IESNA-1-4 for Office Lighting Requirements)</a:t>
            </a:r>
          </a:p>
          <a:p>
            <a:pPr>
              <a:lnSpc>
                <a:spcPct val="90000"/>
              </a:lnSpc>
            </a:pPr>
            <a:r>
              <a:rPr lang="en-US" altLang="en-US" sz="2000" dirty="0">
                <a:solidFill>
                  <a:srgbClr val="FF0000"/>
                </a:solidFill>
              </a:rPr>
              <a:t>(Use ANSI/IES RP-7-17 for Industrial Lighting Requirements) incorporated by reference by OSHA ( 1926.56 Table D-3)</a:t>
            </a:r>
          </a:p>
          <a:p>
            <a:pPr marL="0" indent="0">
              <a:lnSpc>
                <a:spcPct val="90000"/>
              </a:lnSpc>
              <a:buNone/>
            </a:pPr>
            <a:endParaRPr lang="en-US" altLang="en-US" sz="2000" dirty="0">
              <a:solidFill>
                <a:srgbClr val="FF0000"/>
              </a:solidFill>
            </a:endParaRPr>
          </a:p>
          <a:p>
            <a:pPr>
              <a:lnSpc>
                <a:spcPct val="90000"/>
              </a:lnSpc>
            </a:pPr>
            <a:endParaRPr lang="en-US" altLang="en-US" sz="2000" dirty="0">
              <a:solidFill>
                <a:srgbClr val="FF0000"/>
              </a:solidFill>
            </a:endParaRPr>
          </a:p>
          <a:p>
            <a:pPr>
              <a:lnSpc>
                <a:spcPct val="90000"/>
              </a:lnSpc>
            </a:pPr>
            <a:endParaRPr lang="en-US" altLang="en-US" sz="2000" dirty="0">
              <a:solidFill>
                <a:srgbClr val="FF0000"/>
              </a:solidFill>
            </a:endParaRPr>
          </a:p>
          <a:p>
            <a:pPr marL="0" indent="0">
              <a:lnSpc>
                <a:spcPct val="90000"/>
              </a:lnSpc>
              <a:buNone/>
            </a:pPr>
            <a:endParaRPr lang="en-US" altLang="en-US" sz="2000" dirty="0">
              <a:solidFill>
                <a:srgbClr val="FF0000"/>
              </a:solidFill>
            </a:endParaRPr>
          </a:p>
          <a:p>
            <a:pPr marL="342900" indent="-342900">
              <a:defRPr/>
            </a:pP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graphicFrame>
        <p:nvGraphicFramePr>
          <p:cNvPr id="5" name="Table 4">
            <a:extLst>
              <a:ext uri="{FF2B5EF4-FFF2-40B4-BE49-F238E27FC236}">
                <a16:creationId xmlns:a16="http://schemas.microsoft.com/office/drawing/2014/main" id="{560077BB-A267-430E-A7FE-14029C878B4A}"/>
              </a:ext>
            </a:extLst>
          </p:cNvPr>
          <p:cNvGraphicFramePr>
            <a:graphicFrameLocks noGrp="1"/>
          </p:cNvGraphicFramePr>
          <p:nvPr>
            <p:extLst>
              <p:ext uri="{D42A27DB-BD31-4B8C-83A1-F6EECF244321}">
                <p14:modId xmlns:p14="http://schemas.microsoft.com/office/powerpoint/2010/main" val="3653909004"/>
              </p:ext>
            </p:extLst>
          </p:nvPr>
        </p:nvGraphicFramePr>
        <p:xfrm>
          <a:off x="1306556" y="3243743"/>
          <a:ext cx="8826607" cy="2928368"/>
        </p:xfrm>
        <a:graphic>
          <a:graphicData uri="http://schemas.openxmlformats.org/drawingml/2006/table">
            <a:tbl>
              <a:tblPr firstRow="1" firstCol="1" bandRow="1">
                <a:tableStyleId>{5C22544A-7EE6-4342-B048-85BDC9FD1C3A}</a:tableStyleId>
              </a:tblPr>
              <a:tblGrid>
                <a:gridCol w="1917621">
                  <a:extLst>
                    <a:ext uri="{9D8B030D-6E8A-4147-A177-3AD203B41FA5}">
                      <a16:colId xmlns:a16="http://schemas.microsoft.com/office/drawing/2014/main" val="1866313126"/>
                    </a:ext>
                  </a:extLst>
                </a:gridCol>
                <a:gridCol w="6908986">
                  <a:extLst>
                    <a:ext uri="{9D8B030D-6E8A-4147-A177-3AD203B41FA5}">
                      <a16:colId xmlns:a16="http://schemas.microsoft.com/office/drawing/2014/main" val="4224732022"/>
                    </a:ext>
                  </a:extLst>
                </a:gridCol>
              </a:tblGrid>
              <a:tr h="0">
                <a:tc>
                  <a:txBody>
                    <a:bodyPr/>
                    <a:lstStyle/>
                    <a:p>
                      <a:pPr marL="0" marR="0" algn="ctr">
                        <a:lnSpc>
                          <a:spcPct val="107000"/>
                        </a:lnSpc>
                        <a:spcBef>
                          <a:spcPts val="750"/>
                        </a:spcBef>
                        <a:spcAft>
                          <a:spcPts val="750"/>
                        </a:spcAft>
                      </a:pPr>
                      <a:endParaRPr lang="en-US" sz="1000" dirty="0">
                        <a:effectLst/>
                      </a:endParaRPr>
                    </a:p>
                  </a:txBody>
                  <a:tcPr marL="47625" marR="47625" marT="19050" marB="19050" anchor="ctr"/>
                </a:tc>
                <a:tc>
                  <a:txBody>
                    <a:bodyPr/>
                    <a:lstStyle/>
                    <a:p>
                      <a:pPr marL="0" marR="0" algn="ctr">
                        <a:lnSpc>
                          <a:spcPct val="107000"/>
                        </a:lnSpc>
                        <a:spcBef>
                          <a:spcPts val="750"/>
                        </a:spcBef>
                        <a:spcAft>
                          <a:spcPts val="750"/>
                        </a:spcAft>
                      </a:pPr>
                      <a:r>
                        <a:rPr lang="en-US" sz="1800" dirty="0">
                          <a:effectLst/>
                        </a:rPr>
                        <a:t>Area or Operation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extLst>
                  <a:ext uri="{0D108BD9-81ED-4DB2-BD59-A6C34878D82A}">
                    <a16:rowId xmlns:a16="http://schemas.microsoft.com/office/drawing/2014/main" val="2457625858"/>
                  </a:ext>
                </a:extLst>
              </a:tr>
              <a:tr h="0">
                <a:tc>
                  <a:txBody>
                    <a:bodyPr/>
                    <a:lstStyle/>
                    <a:p>
                      <a:pPr marL="0" marR="0" algn="ctr">
                        <a:lnSpc>
                          <a:spcPct val="107000"/>
                        </a:lnSpc>
                        <a:spcBef>
                          <a:spcPts val="750"/>
                        </a:spcBef>
                        <a:spcAft>
                          <a:spcPts val="75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tc>
                  <a:txBody>
                    <a:bodyPr/>
                    <a:lstStyle/>
                    <a:p>
                      <a:pPr marL="0" marR="0">
                        <a:lnSpc>
                          <a:spcPct val="107000"/>
                        </a:lnSpc>
                        <a:spcBef>
                          <a:spcPts val="750"/>
                        </a:spcBef>
                        <a:spcAft>
                          <a:spcPts val="750"/>
                        </a:spcAft>
                      </a:pPr>
                      <a:r>
                        <a:rPr lang="en-US" sz="1200" dirty="0">
                          <a:effectLst/>
                        </a:rPr>
                        <a:t>General construction area lighting.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extLst>
                  <a:ext uri="{0D108BD9-81ED-4DB2-BD59-A6C34878D82A}">
                    <a16:rowId xmlns:a16="http://schemas.microsoft.com/office/drawing/2014/main" val="2097593994"/>
                  </a:ext>
                </a:extLst>
              </a:tr>
              <a:tr h="0">
                <a:tc>
                  <a:txBody>
                    <a:bodyPr/>
                    <a:lstStyle/>
                    <a:p>
                      <a:pPr marL="0" marR="0" algn="ctr">
                        <a:lnSpc>
                          <a:spcPct val="107000"/>
                        </a:lnSpc>
                        <a:spcBef>
                          <a:spcPts val="750"/>
                        </a:spcBef>
                        <a:spcAft>
                          <a:spcPts val="750"/>
                        </a:spcAft>
                      </a:pPr>
                      <a:r>
                        <a:rPr lang="en-US"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tc>
                  <a:txBody>
                    <a:bodyPr/>
                    <a:lstStyle/>
                    <a:p>
                      <a:pPr marL="0" marR="0">
                        <a:lnSpc>
                          <a:spcPct val="107000"/>
                        </a:lnSpc>
                        <a:spcBef>
                          <a:spcPts val="750"/>
                        </a:spcBef>
                        <a:spcAft>
                          <a:spcPts val="750"/>
                        </a:spcAft>
                      </a:pPr>
                      <a:r>
                        <a:rPr lang="en-US" sz="1200" dirty="0">
                          <a:effectLst/>
                        </a:rPr>
                        <a:t>General construction areas, concrete placement, excavation and waste areas, accessways, active storage areas, loading platforms, refueling, and field maintenance areas.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extLst>
                  <a:ext uri="{0D108BD9-81ED-4DB2-BD59-A6C34878D82A}">
                    <a16:rowId xmlns:a16="http://schemas.microsoft.com/office/drawing/2014/main" val="2342606077"/>
                  </a:ext>
                </a:extLst>
              </a:tr>
              <a:tr h="0">
                <a:tc>
                  <a:txBody>
                    <a:bodyPr/>
                    <a:lstStyle/>
                    <a:p>
                      <a:pPr marL="0" marR="0" algn="ctr">
                        <a:lnSpc>
                          <a:spcPct val="107000"/>
                        </a:lnSpc>
                        <a:spcBef>
                          <a:spcPts val="750"/>
                        </a:spcBef>
                        <a:spcAft>
                          <a:spcPts val="75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tc>
                  <a:txBody>
                    <a:bodyPr/>
                    <a:lstStyle/>
                    <a:p>
                      <a:pPr marL="0" marR="0">
                        <a:lnSpc>
                          <a:spcPct val="107000"/>
                        </a:lnSpc>
                        <a:spcBef>
                          <a:spcPts val="750"/>
                        </a:spcBef>
                        <a:spcAft>
                          <a:spcPts val="750"/>
                        </a:spcAft>
                      </a:pPr>
                      <a:r>
                        <a:rPr lang="en-US" sz="1200" dirty="0">
                          <a:effectLst/>
                        </a:rPr>
                        <a:t>Indoors: warehouses, corridors, hallways, and exit-ways.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extLst>
                  <a:ext uri="{0D108BD9-81ED-4DB2-BD59-A6C34878D82A}">
                    <a16:rowId xmlns:a16="http://schemas.microsoft.com/office/drawing/2014/main" val="4068095177"/>
                  </a:ext>
                </a:extLst>
              </a:tr>
              <a:tr h="0">
                <a:tc>
                  <a:txBody>
                    <a:bodyPr/>
                    <a:lstStyle/>
                    <a:p>
                      <a:pPr marL="0" marR="0" algn="ctr">
                        <a:lnSpc>
                          <a:spcPct val="107000"/>
                        </a:lnSpc>
                        <a:spcBef>
                          <a:spcPts val="750"/>
                        </a:spcBef>
                        <a:spcAft>
                          <a:spcPts val="75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tc>
                  <a:txBody>
                    <a:bodyPr/>
                    <a:lstStyle/>
                    <a:p>
                      <a:pPr marL="0" marR="0">
                        <a:lnSpc>
                          <a:spcPct val="107000"/>
                        </a:lnSpc>
                        <a:spcBef>
                          <a:spcPts val="750"/>
                        </a:spcBef>
                        <a:spcAft>
                          <a:spcPts val="750"/>
                        </a:spcAft>
                      </a:pPr>
                      <a:r>
                        <a:rPr lang="en-US" sz="1200" dirty="0">
                          <a:effectLst/>
                        </a:rPr>
                        <a:t>Tunnels, shafts, and general underground work areas: (Exception: minimum of 10 foot- candles is required at tunnel and shaft heading during drilling, mucking, and scaling. Bureau of Mines approved cap lights shall be acceptable for use in the tunnel heading.)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extLst>
                  <a:ext uri="{0D108BD9-81ED-4DB2-BD59-A6C34878D82A}">
                    <a16:rowId xmlns:a16="http://schemas.microsoft.com/office/drawing/2014/main" val="2943400609"/>
                  </a:ext>
                </a:extLst>
              </a:tr>
              <a:tr h="0">
                <a:tc>
                  <a:txBody>
                    <a:bodyPr/>
                    <a:lstStyle/>
                    <a:p>
                      <a:pPr marL="0" marR="0" algn="ctr">
                        <a:lnSpc>
                          <a:spcPct val="107000"/>
                        </a:lnSpc>
                        <a:spcBef>
                          <a:spcPts val="750"/>
                        </a:spcBef>
                        <a:spcAft>
                          <a:spcPts val="750"/>
                        </a:spcAft>
                      </a:pPr>
                      <a:r>
                        <a:rPr lang="en-US" sz="1800" dirty="0">
                          <a:effectLst/>
                        </a:rPr>
                        <a:t>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tc>
                  <a:txBody>
                    <a:bodyPr/>
                    <a:lstStyle/>
                    <a:p>
                      <a:pPr marL="0" marR="0">
                        <a:lnSpc>
                          <a:spcPct val="107000"/>
                        </a:lnSpc>
                        <a:spcBef>
                          <a:spcPts val="750"/>
                        </a:spcBef>
                        <a:spcAft>
                          <a:spcPts val="750"/>
                        </a:spcAft>
                      </a:pPr>
                      <a:r>
                        <a:rPr lang="en-US" sz="1200" dirty="0">
                          <a:effectLst/>
                        </a:rPr>
                        <a:t>General construction plant and shops (e.g., batch plants, screening plants, mechanical and electrical equipment rooms, carpenter shops, rigging lofts and active storerooms, barracks or living quarters, locker or dressing rooms, mess halls, and indoor toilets and workrooms).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extLst>
                  <a:ext uri="{0D108BD9-81ED-4DB2-BD59-A6C34878D82A}">
                    <a16:rowId xmlns:a16="http://schemas.microsoft.com/office/drawing/2014/main" val="2237042182"/>
                  </a:ext>
                </a:extLst>
              </a:tr>
              <a:tr h="0">
                <a:tc>
                  <a:txBody>
                    <a:bodyPr/>
                    <a:lstStyle/>
                    <a:p>
                      <a:pPr marL="0" marR="0" algn="ctr">
                        <a:lnSpc>
                          <a:spcPct val="107000"/>
                        </a:lnSpc>
                        <a:spcBef>
                          <a:spcPts val="750"/>
                        </a:spcBef>
                        <a:spcAft>
                          <a:spcPts val="750"/>
                        </a:spcAft>
                      </a:pPr>
                      <a:r>
                        <a:rPr lang="en-US" sz="1800" dirty="0">
                          <a:effectLst/>
                        </a:rPr>
                        <a:t>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tc>
                  <a:txBody>
                    <a:bodyPr/>
                    <a:lstStyle/>
                    <a:p>
                      <a:pPr marL="0" marR="0">
                        <a:lnSpc>
                          <a:spcPct val="107000"/>
                        </a:lnSpc>
                        <a:spcBef>
                          <a:spcPts val="750"/>
                        </a:spcBef>
                        <a:spcAft>
                          <a:spcPts val="750"/>
                        </a:spcAft>
                      </a:pPr>
                      <a:r>
                        <a:rPr lang="en-US" sz="1200" dirty="0">
                          <a:effectLst/>
                        </a:rPr>
                        <a:t>First aid stations, infirmaries, and offices.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19050" marB="19050" anchor="ctr"/>
                </a:tc>
                <a:extLst>
                  <a:ext uri="{0D108BD9-81ED-4DB2-BD59-A6C34878D82A}">
                    <a16:rowId xmlns:a16="http://schemas.microsoft.com/office/drawing/2014/main" val="990364401"/>
                  </a:ext>
                </a:extLst>
              </a:tr>
            </a:tbl>
          </a:graphicData>
        </a:graphic>
      </p:graphicFrame>
      <p:sp>
        <p:nvSpPr>
          <p:cNvPr id="3" name="TextBox 2">
            <a:extLst>
              <a:ext uri="{FF2B5EF4-FFF2-40B4-BE49-F238E27FC236}">
                <a16:creationId xmlns:a16="http://schemas.microsoft.com/office/drawing/2014/main" id="{DC21A0C9-7A53-413D-A8E8-19B238FB3097}"/>
              </a:ext>
            </a:extLst>
          </p:cNvPr>
          <p:cNvSpPr txBox="1"/>
          <p:nvPr/>
        </p:nvSpPr>
        <p:spPr>
          <a:xfrm>
            <a:off x="1523999" y="3243743"/>
            <a:ext cx="1754038" cy="369332"/>
          </a:xfrm>
          <a:prstGeom prst="rect">
            <a:avLst/>
          </a:prstGeom>
          <a:noFill/>
        </p:spPr>
        <p:txBody>
          <a:bodyPr wrap="square" rtlCol="0">
            <a:spAutoFit/>
          </a:bodyPr>
          <a:lstStyle/>
          <a:p>
            <a:r>
              <a:rPr lang="en-US" b="1" dirty="0">
                <a:solidFill>
                  <a:schemeClr val="bg1"/>
                </a:solidFill>
              </a:rPr>
              <a:t>Foot Candles</a:t>
            </a:r>
          </a:p>
        </p:txBody>
      </p:sp>
    </p:spTree>
    <p:extLst>
      <p:ext uri="{BB962C8B-B14F-4D97-AF65-F5344CB8AC3E}">
        <p14:creationId xmlns:p14="http://schemas.microsoft.com/office/powerpoint/2010/main" val="217750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000255" y="562851"/>
            <a:ext cx="9154430" cy="374554"/>
          </a:xfrm>
        </p:spPr>
        <p:txBody>
          <a:bodyPr>
            <a:normAutofit fontScale="90000"/>
          </a:bodyPr>
          <a:lstStyle/>
          <a:p>
            <a:r>
              <a:rPr lang="en-US" dirty="0"/>
              <a:t>			</a:t>
            </a:r>
            <a:r>
              <a:rPr lang="en-US" sz="4900" dirty="0"/>
              <a:t>Industrial Ergonomics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37193" y="1370162"/>
            <a:ext cx="10537166" cy="4117675"/>
          </a:xfrm>
        </p:spPr>
        <p:txBody>
          <a:bodyPr>
            <a:normAutofit/>
          </a:bodyPr>
          <a:lstStyle/>
          <a:p>
            <a:pPr>
              <a:buNone/>
              <a:defRPr/>
            </a:pPr>
            <a:r>
              <a:rPr lang="en-US" altLang="en-US" b="1" dirty="0">
                <a:cs typeface="Times New Roman" pitchFamily="18" charset="0"/>
              </a:rPr>
              <a:t>Engineering controls:</a:t>
            </a:r>
          </a:p>
          <a:p>
            <a:pPr>
              <a:defRPr/>
            </a:pPr>
            <a:r>
              <a:rPr lang="en-US" altLang="en-US" sz="2400" b="1" dirty="0"/>
              <a:t>Noise- </a:t>
            </a:r>
            <a:r>
              <a:rPr lang="en-US" altLang="en-US" sz="2400" dirty="0"/>
              <a:t>(approaching the Action Level-85 dba) Can cause i</a:t>
            </a:r>
            <a:r>
              <a:rPr lang="en-US" altLang="en-US" sz="2400" dirty="0">
                <a:cs typeface="Times New Roman" pitchFamily="18" charset="0"/>
              </a:rPr>
              <a:t>ncreased muscle tension, quicker onset of fatigue, emotional stress, reduced concentration, diverted attention and  slower post effort recovery times. </a:t>
            </a:r>
          </a:p>
          <a:p>
            <a:pPr>
              <a:defRPr/>
            </a:pPr>
            <a:r>
              <a:rPr lang="en-US" sz="2400" dirty="0">
                <a:solidFill>
                  <a:srgbClr val="FF0000"/>
                </a:solidFill>
                <a:cs typeface="Times New Roman" pitchFamily="18" charset="0"/>
              </a:rPr>
              <a:t>Reduce/eliminate Noise</a:t>
            </a:r>
            <a:endParaRPr lang="en-US" sz="2400" dirty="0">
              <a:solidFill>
                <a:srgbClr val="FF0000"/>
              </a:solidFill>
            </a:endParaRPr>
          </a:p>
          <a:p>
            <a:pPr>
              <a:buNone/>
              <a:defRPr/>
            </a:pPr>
            <a:endParaRPr lang="en-US" altLang="en-US" b="1" dirty="0">
              <a:cs typeface="Times New Roman" pitchFamily="18" charset="0"/>
            </a:endParaRPr>
          </a:p>
          <a:p>
            <a:pPr lvl="6"/>
            <a:endParaRPr lang="en-US" sz="8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364409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018581" y="539847"/>
            <a:ext cx="11128075" cy="374554"/>
          </a:xfrm>
        </p:spPr>
        <p:txBody>
          <a:bodyPr>
            <a:normAutofit fontScale="90000"/>
          </a:bodyPr>
          <a:lstStyle/>
          <a:p>
            <a:r>
              <a:rPr lang="en-US" dirty="0"/>
              <a:t>			</a:t>
            </a:r>
            <a:r>
              <a:rPr lang="en-US" sz="4900" dirty="0"/>
              <a:t>Industrial Ergonomics- Summary</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54446" y="1294141"/>
            <a:ext cx="10515600" cy="5432329"/>
          </a:xfrm>
        </p:spPr>
        <p:txBody>
          <a:bodyPr>
            <a:normAutofit fontScale="92500" lnSpcReduction="10000"/>
          </a:bodyPr>
          <a:lstStyle/>
          <a:p>
            <a:pPr>
              <a:buNone/>
              <a:defRPr/>
            </a:pPr>
            <a:r>
              <a:rPr lang="en-US" altLang="en-US" sz="3000" b="1" dirty="0">
                <a:cs typeface="Times New Roman" pitchFamily="18" charset="0"/>
              </a:rPr>
              <a:t>Engineering controls:</a:t>
            </a:r>
          </a:p>
          <a:p>
            <a:pPr marL="342900" indent="-342900">
              <a:defRPr/>
            </a:pPr>
            <a:r>
              <a:rPr lang="en-US" altLang="en-US" sz="2600" dirty="0"/>
              <a:t>Control employee exposure </a:t>
            </a:r>
            <a:r>
              <a:rPr lang="en-US" altLang="en-US" sz="2600" dirty="0">
                <a:solidFill>
                  <a:srgbClr val="FF0000"/>
                </a:solidFill>
              </a:rPr>
              <a:t>(Use of Interim Controls) </a:t>
            </a:r>
            <a:r>
              <a:rPr lang="en-US" altLang="en-US" sz="2600" dirty="0"/>
              <a:t>such as:</a:t>
            </a:r>
          </a:p>
          <a:p>
            <a:pPr marL="800089" lvl="1" indent="-342900">
              <a:defRPr/>
            </a:pPr>
            <a:r>
              <a:rPr lang="en-US" altLang="en-US" sz="1900" dirty="0"/>
              <a:t>Task rotation, </a:t>
            </a:r>
          </a:p>
          <a:p>
            <a:pPr marL="800089" lvl="1" indent="-342900">
              <a:defRPr/>
            </a:pPr>
            <a:r>
              <a:rPr lang="en-US" altLang="en-US" sz="1900" dirty="0"/>
              <a:t>Mandatory break periods, </a:t>
            </a:r>
          </a:p>
          <a:p>
            <a:pPr marL="800089" lvl="1" indent="-342900">
              <a:defRPr/>
            </a:pPr>
            <a:r>
              <a:rPr lang="en-US" altLang="en-US" sz="1900" dirty="0"/>
              <a:t>Break-in schedules, </a:t>
            </a:r>
          </a:p>
          <a:p>
            <a:pPr marL="800089" lvl="1" indent="-342900">
              <a:defRPr/>
            </a:pPr>
            <a:r>
              <a:rPr lang="en-US" altLang="en-US" sz="1900" dirty="0"/>
              <a:t>Focus on quality vs quantity- no piece production incentives, </a:t>
            </a:r>
          </a:p>
          <a:p>
            <a:pPr marL="800089" lvl="1" indent="-342900">
              <a:defRPr/>
            </a:pPr>
            <a:r>
              <a:rPr lang="en-US" altLang="en-US" sz="1900" dirty="0"/>
              <a:t>Stretch-flex warm-up at shift start, </a:t>
            </a:r>
          </a:p>
          <a:p>
            <a:pPr marL="800089" lvl="1" indent="-342900">
              <a:defRPr/>
            </a:pPr>
            <a:r>
              <a:rPr lang="en-US" altLang="en-US" sz="1900" dirty="0"/>
              <a:t>Teach proper lifting techniques,</a:t>
            </a:r>
          </a:p>
          <a:p>
            <a:pPr marL="800089" lvl="1" indent="-342900">
              <a:defRPr/>
            </a:pPr>
            <a:r>
              <a:rPr lang="en-US" altLang="en-US" sz="1900" dirty="0"/>
              <a:t>Supply the correct glove for lifting/gripping </a:t>
            </a:r>
            <a:r>
              <a:rPr lang="en-US" altLang="en-US" sz="1900" dirty="0">
                <a:solidFill>
                  <a:srgbClr val="FF0000"/>
                </a:solidFill>
              </a:rPr>
              <a:t>(ANSI-ISEA-105-2016)</a:t>
            </a:r>
            <a:r>
              <a:rPr lang="en-US" altLang="en-US" sz="1900" dirty="0"/>
              <a:t>,</a:t>
            </a:r>
          </a:p>
          <a:p>
            <a:pPr marL="800089" lvl="1" indent="-342900">
              <a:defRPr/>
            </a:pPr>
            <a:r>
              <a:rPr lang="en-US" altLang="en-US" sz="1900" dirty="0"/>
              <a:t>Use of work-hardening program for those returning from injuries, </a:t>
            </a:r>
          </a:p>
          <a:p>
            <a:pPr marL="800089" lvl="1" indent="-342900">
              <a:defRPr/>
            </a:pPr>
            <a:r>
              <a:rPr lang="en-US" altLang="en-US" sz="1900" dirty="0"/>
              <a:t>Control product demand to be greatest an hour after shift start and lowest at shift start and one hour before shift end, and</a:t>
            </a:r>
          </a:p>
          <a:p>
            <a:pPr marL="800089" lvl="1" indent="-342900">
              <a:defRPr/>
            </a:pPr>
            <a:r>
              <a:rPr lang="en-US" altLang="en-US" sz="1900" dirty="0"/>
              <a:t>Encourage injury/illness reporting and treatment.</a:t>
            </a:r>
            <a:endParaRPr lang="en-US" sz="1900" dirty="0"/>
          </a:p>
          <a:p>
            <a:pPr marL="342900" indent="-342900">
              <a:defRPr/>
            </a:pPr>
            <a:endParaRPr lang="en-US" sz="2000" dirty="0"/>
          </a:p>
          <a:p>
            <a:pPr marL="342900" indent="-342900">
              <a:defRPr/>
            </a:pP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309557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266279" y="434134"/>
            <a:ext cx="7929479" cy="650598"/>
          </a:xfrm>
        </p:spPr>
        <p:txBody>
          <a:bodyPr>
            <a:normAutofit fontScale="90000"/>
          </a:bodyPr>
          <a:lstStyle/>
          <a:p>
            <a:pPr algn="ctr"/>
            <a:r>
              <a:rPr lang="en-US" sz="3200" dirty="0">
                <a:solidFill>
                  <a:srgbClr val="9E0000"/>
                </a:solidFill>
              </a:rPr>
              <a:t>		</a:t>
            </a:r>
            <a:r>
              <a:rPr lang="en-US" sz="4900" dirty="0">
                <a:solidFill>
                  <a:srgbClr val="9E0000"/>
                </a:solidFill>
              </a:rPr>
              <a:t>Webinar Summary</a:t>
            </a:r>
            <a:endParaRPr lang="en-US" sz="4900"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697368" y="1286015"/>
            <a:ext cx="10515600" cy="5390830"/>
          </a:xfrm>
        </p:spPr>
        <p:txBody>
          <a:bodyPr>
            <a:normAutofit/>
          </a:bodyPr>
          <a:lstStyle/>
          <a:p>
            <a:r>
              <a:rPr lang="en-US" sz="2000" dirty="0"/>
              <a:t>Ergonomics &amp; OSHA Relationship</a:t>
            </a:r>
          </a:p>
          <a:p>
            <a:r>
              <a:rPr lang="en-US" sz="2000" dirty="0"/>
              <a:t>What is Ergonomics</a:t>
            </a:r>
          </a:p>
          <a:p>
            <a:r>
              <a:rPr lang="en-US" sz="2000" dirty="0"/>
              <a:t>How to Know My Company Has an Ergonomic Problem</a:t>
            </a:r>
          </a:p>
          <a:p>
            <a:r>
              <a:rPr lang="en-US" sz="2000" dirty="0"/>
              <a:t>Types of Screening/Scoring Tools</a:t>
            </a:r>
          </a:p>
          <a:p>
            <a:r>
              <a:rPr lang="en-US" sz="2000" dirty="0"/>
              <a:t>Tips for Using Screening/Scoring Tools</a:t>
            </a:r>
          </a:p>
          <a:p>
            <a:r>
              <a:rPr lang="en-US" sz="2000" dirty="0"/>
              <a:t>Musculoskeletal Disorders</a:t>
            </a:r>
          </a:p>
          <a:p>
            <a:r>
              <a:rPr lang="en-US" sz="2000" dirty="0"/>
              <a:t>General Engineering Controls</a:t>
            </a:r>
          </a:p>
          <a:p>
            <a:r>
              <a:rPr lang="en-US" sz="2000" dirty="0"/>
              <a:t>Office Ergonomics</a:t>
            </a:r>
          </a:p>
          <a:p>
            <a:r>
              <a:rPr lang="en-US" sz="2000" dirty="0"/>
              <a:t>Industrial Ergonomics-Engineering Controls </a:t>
            </a:r>
          </a:p>
          <a:p>
            <a:endParaRPr lang="en-US" sz="2000" dirty="0"/>
          </a:p>
          <a:p>
            <a:endParaRPr lang="en-US" sz="2000"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984007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4">
            <a:extLst>
              <a:ext uri="{FF2B5EF4-FFF2-40B4-BE49-F238E27FC236}">
                <a16:creationId xmlns:a16="http://schemas.microsoft.com/office/drawing/2014/main" id="{6769CBE2-EA8C-4806-9C3C-A078A9FEBDDA}"/>
              </a:ext>
            </a:extLst>
          </p:cNvPr>
          <p:cNvPicPr>
            <a:picLocks noChangeAspect="1"/>
          </p:cNvPicPr>
          <p:nvPr/>
        </p:nvPicPr>
        <p:blipFill>
          <a:blip r:embed="rId2"/>
          <a:stretch>
            <a:fillRect/>
          </a:stretch>
        </p:blipFill>
        <p:spPr>
          <a:xfrm>
            <a:off x="49875" y="0"/>
            <a:ext cx="12103331" cy="6858000"/>
          </a:xfrm>
          <a:prstGeom prst="rect">
            <a:avLst/>
          </a:prstGeom>
        </p:spPr>
      </p:pic>
    </p:spTree>
    <p:extLst>
      <p:ext uri="{BB962C8B-B14F-4D97-AF65-F5344CB8AC3E}">
        <p14:creationId xmlns:p14="http://schemas.microsoft.com/office/powerpoint/2010/main" val="1597866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Contact us</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656999"/>
            <a:ext cx="10515600" cy="4344785"/>
          </a:xfrm>
        </p:spPr>
        <p:txBody>
          <a:bodyPr>
            <a:normAutofit fontScale="92500" lnSpcReduction="10000"/>
          </a:bodyPr>
          <a:lstStyle/>
          <a:p>
            <a:r>
              <a:rPr lang="en-US" altLang="en-US" sz="2400" dirty="0"/>
              <a:t>Pennsylvania OSHA Consultation Office</a:t>
            </a:r>
          </a:p>
          <a:p>
            <a:r>
              <a:rPr lang="en-US" altLang="en-US" sz="2400" dirty="0"/>
              <a:t>57 South 9th Street</a:t>
            </a:r>
            <a:br>
              <a:rPr lang="en-US" altLang="en-US" sz="2400" dirty="0"/>
            </a:br>
            <a:r>
              <a:rPr lang="en-US" altLang="en-US" sz="2400" dirty="0"/>
              <a:t>Suite 305</a:t>
            </a:r>
            <a:br>
              <a:rPr lang="en-US" altLang="en-US" sz="2400" dirty="0"/>
            </a:br>
            <a:r>
              <a:rPr lang="en-US" altLang="en-US" sz="2400" dirty="0"/>
              <a:t>Indiana, PA 15701</a:t>
            </a:r>
          </a:p>
          <a:p>
            <a:r>
              <a:rPr lang="en-US" altLang="en-US" sz="2400" dirty="0"/>
              <a:t>Phone: 800-382-1241</a:t>
            </a:r>
          </a:p>
          <a:p>
            <a:r>
              <a:rPr lang="en-US" altLang="en-US" sz="2400" dirty="0"/>
              <a:t>Web: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a:p>
            <a:r>
              <a:rPr lang="en-US" altLang="en-US" sz="2400" dirty="0"/>
              <a:t>Facebook: </a:t>
            </a:r>
            <a:r>
              <a:rPr lang="en-US" altLang="en-US" sz="2400" dirty="0">
                <a:solidFill>
                  <a:srgbClr val="0070C0"/>
                </a:solidFill>
                <a:hlinkClick r:id="rId3">
                  <a:extLst>
                    <a:ext uri="{A12FA001-AC4F-418D-AE19-62706E023703}">
                      <ahyp:hlinkClr xmlns:ahyp="http://schemas.microsoft.com/office/drawing/2018/hyperlinkcolor" val="tx"/>
                    </a:ext>
                  </a:extLst>
                </a:hlinkClick>
              </a:rPr>
              <a:t>https://www.facebook.com/Pennsylvania-OSHA-Consultation-Program-548810235234647/</a:t>
            </a:r>
            <a:endParaRPr lang="en-US" altLang="en-US" sz="2400" dirty="0">
              <a:solidFill>
                <a:srgbClr val="0070C0"/>
              </a:solidFill>
            </a:endParaRPr>
          </a:p>
          <a:p>
            <a:r>
              <a:rPr lang="en-US" altLang="en-US" sz="2400" dirty="0"/>
              <a:t>Twitter: </a:t>
            </a:r>
            <a:r>
              <a:rPr lang="en-US" altLang="en-US" sz="2400" dirty="0">
                <a:solidFill>
                  <a:srgbClr val="0070C0"/>
                </a:solidFill>
                <a:hlinkClick r:id="rId4">
                  <a:extLst>
                    <a:ext uri="{A12FA001-AC4F-418D-AE19-62706E023703}">
                      <ahyp:hlinkClr xmlns:ahyp="http://schemas.microsoft.com/office/drawing/2018/hyperlinkcolor" val="tx"/>
                    </a:ext>
                  </a:extLst>
                </a:hlinkClick>
              </a:rPr>
              <a:t>https://twitter.com/search?q=PA%20OSHA%20Consultation&amp;src=savs</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347383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812175"/>
            <a:ext cx="10515600" cy="4344785"/>
          </a:xfrm>
        </p:spPr>
        <p:txBody>
          <a:bodyPr>
            <a:normAutofit fontScale="92500" lnSpcReduction="10000"/>
          </a:bodyPr>
          <a:lstStyle/>
          <a:p>
            <a:pPr algn="ctr">
              <a:buFontTx/>
              <a:buNone/>
              <a:defRPr/>
            </a:pPr>
            <a:r>
              <a:rPr lang="en-US" altLang="en-US" sz="2400" b="1" dirty="0"/>
              <a:t>Upcoming Webinar:</a:t>
            </a:r>
          </a:p>
          <a:p>
            <a:pPr algn="ctr">
              <a:buFontTx/>
              <a:buNone/>
              <a:defRPr/>
            </a:pPr>
            <a:r>
              <a:rPr lang="en-US" b="1" dirty="0"/>
              <a:t>Training in the Modern Day Work Environment – From Learning Theory and Concepts, To Training Analysis and Evaluation</a:t>
            </a:r>
          </a:p>
          <a:p>
            <a:pPr algn="ctr">
              <a:buFontTx/>
              <a:buNone/>
              <a:defRPr/>
            </a:pPr>
            <a:r>
              <a:rPr lang="en-US" altLang="en-US" sz="2400" b="1" u="sng" dirty="0"/>
              <a:t>February 12, 2020 </a:t>
            </a:r>
            <a:r>
              <a:rPr lang="en-US" altLang="en-US" sz="2400" b="1" dirty="0"/>
              <a:t>@ 10:30am</a:t>
            </a:r>
          </a:p>
          <a:p>
            <a:pPr algn="ctr">
              <a:buFontTx/>
              <a:buNone/>
              <a:defRPr/>
            </a:pPr>
            <a:endParaRPr lang="en-US" altLang="en-US" sz="2400" dirty="0"/>
          </a:p>
          <a:p>
            <a:pPr algn="ctr">
              <a:buFontTx/>
              <a:buNone/>
              <a:defRPr/>
            </a:pPr>
            <a:r>
              <a:rPr lang="en-US" altLang="en-US" sz="2400" b="1" dirty="0"/>
              <a:t>Pennsylvania OSHA Consultation Office</a:t>
            </a:r>
          </a:p>
          <a:p>
            <a:pPr algn="ctr">
              <a:buFontTx/>
              <a:buNone/>
              <a:defRPr/>
            </a:pPr>
            <a:r>
              <a:rPr lang="en-US" altLang="en-US" sz="2400" dirty="0"/>
              <a:t>Phone: 800-382-1241 or 724-357-4095</a:t>
            </a:r>
          </a:p>
          <a:p>
            <a:pPr algn="ctr">
              <a:buFontTx/>
              <a:buNone/>
              <a:defRPr/>
            </a:pPr>
            <a:r>
              <a:rPr lang="en-US" altLang="en-US" sz="2400" dirty="0"/>
              <a:t>Website</a:t>
            </a:r>
            <a:r>
              <a:rPr lang="en-US" altLang="en-US" sz="2400" b="1" dirty="0"/>
              <a:t>: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896075" y="477743"/>
            <a:ext cx="10378443" cy="593090"/>
          </a:xfrm>
        </p:spPr>
        <p:txBody>
          <a:bodyPr>
            <a:normAutofit fontScale="90000"/>
          </a:bodyPr>
          <a:lstStyle/>
          <a:p>
            <a:pPr algn="ctr"/>
            <a:r>
              <a:rPr lang="en-US" sz="3200" dirty="0">
                <a:solidFill>
                  <a:srgbClr val="9E0000"/>
                </a:solidFill>
              </a:rPr>
              <a:t>				</a:t>
            </a:r>
            <a:r>
              <a:rPr lang="en-US" sz="4900" dirty="0">
                <a:solidFill>
                  <a:srgbClr val="9E0000"/>
                </a:solidFill>
              </a:rPr>
              <a:t>Training Outline</a:t>
            </a:r>
            <a:endParaRPr lang="en-US" sz="4900"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88951" y="1291649"/>
            <a:ext cx="10515600" cy="4980318"/>
          </a:xfrm>
        </p:spPr>
        <p:txBody>
          <a:bodyPr>
            <a:normAutofit fontScale="92500" lnSpcReduction="20000"/>
          </a:bodyPr>
          <a:lstStyle/>
          <a:p>
            <a:r>
              <a:rPr lang="en-US" sz="2200" dirty="0"/>
              <a:t>Ergonomics &amp; OSHA Relationship</a:t>
            </a:r>
          </a:p>
          <a:p>
            <a:r>
              <a:rPr lang="en-US" sz="2200" dirty="0"/>
              <a:t>What is Ergonomics</a:t>
            </a:r>
          </a:p>
          <a:p>
            <a:r>
              <a:rPr lang="en-US" sz="2200" dirty="0"/>
              <a:t>How to Know My Company Has an Ergonomic Problem</a:t>
            </a:r>
          </a:p>
          <a:p>
            <a:r>
              <a:rPr lang="en-US" sz="2200" dirty="0"/>
              <a:t>Types of Screening/Scoring Tools</a:t>
            </a:r>
          </a:p>
          <a:p>
            <a:r>
              <a:rPr lang="en-US" sz="2200" dirty="0"/>
              <a:t>Tips for Using Screening/Scoring Tools</a:t>
            </a:r>
          </a:p>
          <a:p>
            <a:r>
              <a:rPr lang="en-US" sz="2200" dirty="0"/>
              <a:t>Musculoskeletal Disorders</a:t>
            </a:r>
          </a:p>
          <a:p>
            <a:r>
              <a:rPr lang="en-US" sz="2200" dirty="0"/>
              <a:t>General Engineering Controls</a:t>
            </a:r>
          </a:p>
          <a:p>
            <a:r>
              <a:rPr lang="en-US" sz="2200" dirty="0"/>
              <a:t>Office Ergonomics</a:t>
            </a:r>
          </a:p>
          <a:p>
            <a:r>
              <a:rPr lang="en-US" sz="2200" dirty="0"/>
              <a:t>Industrial Ergonomics-Engineering Controls </a:t>
            </a:r>
          </a:p>
          <a:p>
            <a:r>
              <a:rPr lang="en-US" sz="2200" dirty="0"/>
              <a:t>Webinar Summary</a:t>
            </a:r>
          </a:p>
          <a:p>
            <a:endParaRPr lang="en-US" sz="2000" dirty="0"/>
          </a:p>
          <a:p>
            <a:endParaRPr lang="en-US" sz="2000"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58121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dirty="0"/>
              <a:t>Ergonomics &amp; OSHA</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03119" y="1533306"/>
            <a:ext cx="10515600" cy="4344785"/>
          </a:xfrm>
        </p:spPr>
        <p:txBody>
          <a:bodyPr>
            <a:normAutofit lnSpcReduction="10000"/>
          </a:bodyPr>
          <a:lstStyle/>
          <a:p>
            <a:r>
              <a:rPr lang="en-US" sz="2000" dirty="0"/>
              <a:t>OSHA </a:t>
            </a:r>
            <a:r>
              <a:rPr lang="en-US" sz="2000" u="sng" dirty="0"/>
              <a:t>could</a:t>
            </a:r>
            <a:r>
              <a:rPr lang="en-US" sz="2000" dirty="0"/>
              <a:t> cite the General Duty Clause for Ergonomics Hazards </a:t>
            </a:r>
          </a:p>
          <a:p>
            <a:r>
              <a:rPr lang="en-US" sz="2000" dirty="0"/>
              <a:t>Section 5 (a) (1) requires:</a:t>
            </a:r>
          </a:p>
          <a:p>
            <a:pPr lvl="1"/>
            <a:r>
              <a:rPr lang="en-US" sz="1800" dirty="0"/>
              <a:t>Each employer furnish to each of its employees a workplace that is free from recognized hazards that are causing or likely to cause death or serious physical harm.</a:t>
            </a:r>
          </a:p>
          <a:p>
            <a:pPr lvl="1"/>
            <a:r>
              <a:rPr lang="en-US" sz="1800" dirty="0"/>
              <a:t>The standard can be cited if injuries have appeared on the OSHA Log related to the operation and the hazard(s) causing the injuries have not been controlled.</a:t>
            </a:r>
          </a:p>
          <a:p>
            <a:pPr lvl="1"/>
            <a:r>
              <a:rPr lang="en-US" sz="1800" dirty="0">
                <a:solidFill>
                  <a:srgbClr val="FF0000"/>
                </a:solidFill>
              </a:rPr>
              <a:t>Example: An employee is required to flex both hands while holding a 25lb object in each hand, 400 times a day, or 50 times an hour. The position is entry-level and no one stays in the job longer than a month.  There is no break-in schedule for the position and no rotational schedule. Employees have been notably wearing soft and ridged wrist braces they brought in from home. A Safety Professional has completed the Rapid Upper Limb Assessment (RULA) and results were a score 0f 7 out of 7, meaning engineering changes are needed immediately. This position has produced a recordable ergonomic injury on last year’s company OSHA Log.</a:t>
            </a:r>
          </a:p>
          <a:p>
            <a:endParaRPr lang="en-US" sz="2000" dirty="0">
              <a:solidFill>
                <a:srgbClr val="FF0000"/>
              </a:solidFill>
            </a:endParaRPr>
          </a:p>
          <a:p>
            <a:endParaRPr lang="en-US" sz="2000" dirty="0"/>
          </a:p>
          <a:p>
            <a:pPr lvl="1"/>
            <a:endParaRPr lang="en-US" sz="16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35667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194788"/>
            <a:ext cx="10378443" cy="1325563"/>
          </a:xfrm>
        </p:spPr>
        <p:txBody>
          <a:bodyPr>
            <a:normAutofit/>
          </a:bodyPr>
          <a:lstStyle/>
          <a:p>
            <a:r>
              <a:rPr lang="en-US" dirty="0"/>
              <a:t>So What is Ergonomics?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03119" y="1497334"/>
            <a:ext cx="10515600" cy="4843549"/>
          </a:xfrm>
        </p:spPr>
        <p:txBody>
          <a:bodyPr>
            <a:normAutofit/>
          </a:bodyPr>
          <a:lstStyle/>
          <a:p>
            <a:r>
              <a:rPr lang="en-US" altLang="en-US" sz="1800" u="sng" dirty="0">
                <a:cs typeface="Times New Roman" panose="02020603050405020304" pitchFamily="18" charset="0"/>
              </a:rPr>
              <a:t>Ergonomics</a:t>
            </a:r>
            <a:r>
              <a:rPr lang="en-US" altLang="en-US" sz="1800" dirty="0">
                <a:cs typeface="Times New Roman" panose="02020603050405020304" pitchFamily="18" charset="0"/>
              </a:rPr>
              <a:t>: The science of fitting jobs to people.  Encompasses the body of knowledge about physical abilities and limitations as well as other human characteristics relevant to job design.</a:t>
            </a:r>
            <a:endParaRPr lang="en-US" altLang="en-US" sz="1800" b="1" dirty="0">
              <a:latin typeface="Times New Roman" panose="02020603050405020304" pitchFamily="18" charset="0"/>
              <a:cs typeface="Times New Roman" panose="02020603050405020304" pitchFamily="18" charset="0"/>
            </a:endParaRPr>
          </a:p>
          <a:p>
            <a:r>
              <a:rPr lang="en-US" altLang="en-US" sz="1800" u="sng" dirty="0">
                <a:cs typeface="Times New Roman" panose="02020603050405020304" pitchFamily="18" charset="0"/>
              </a:rPr>
              <a:t>Ergonomic design</a:t>
            </a:r>
            <a:r>
              <a:rPr lang="en-US" altLang="en-US" sz="1800" dirty="0">
                <a:cs typeface="Times New Roman" panose="02020603050405020304" pitchFamily="18" charset="0"/>
              </a:rPr>
              <a:t>: The application of this body of knowledge to the design of the workplace (tasks, equipment, environment) for safe and efficient worker use.</a:t>
            </a:r>
            <a:endParaRPr lang="en-US" altLang="en-US" sz="1800" b="1" dirty="0">
              <a:latin typeface="Times New Roman" panose="02020603050405020304" pitchFamily="18" charset="0"/>
              <a:cs typeface="Times New Roman" panose="02020603050405020304" pitchFamily="18" charset="0"/>
            </a:endParaRPr>
          </a:p>
          <a:p>
            <a:r>
              <a:rPr lang="en-US" altLang="en-US" sz="1800" u="sng" dirty="0">
                <a:cs typeface="Times New Roman" panose="02020603050405020304" pitchFamily="18" charset="0"/>
              </a:rPr>
              <a:t>Good ergonomic design</a:t>
            </a:r>
            <a:r>
              <a:rPr lang="en-US" altLang="en-US" sz="1800" dirty="0">
                <a:cs typeface="Times New Roman" panose="02020603050405020304" pitchFamily="18" charset="0"/>
              </a:rPr>
              <a:t>: Makes the most efficient  use of worker capabilities while ensuring job demands do not exceed those capabilities.</a:t>
            </a:r>
            <a:endParaRPr lang="en-US" altLang="en-US" sz="1800" dirty="0"/>
          </a:p>
          <a:p>
            <a:r>
              <a:rPr lang="en-US" sz="1800" u="sng" dirty="0"/>
              <a:t>“Ergonomist”</a:t>
            </a:r>
            <a:r>
              <a:rPr lang="en-US" sz="1800" dirty="0"/>
              <a:t>: One who works in the field of Ergonomics.</a:t>
            </a:r>
          </a:p>
          <a:p>
            <a:r>
              <a:rPr lang="en-US" sz="1800" u="sng" dirty="0"/>
              <a:t>Industrial Ergonomics</a:t>
            </a:r>
            <a:r>
              <a:rPr lang="en-US" sz="1800" dirty="0"/>
              <a:t>: The science of fitting jobs to people within an industrial type setting.</a:t>
            </a:r>
          </a:p>
          <a:p>
            <a:r>
              <a:rPr lang="en-US" sz="1800" u="sng" dirty="0"/>
              <a:t>Office Ergonomics</a:t>
            </a:r>
            <a:r>
              <a:rPr lang="en-US" sz="1800" dirty="0"/>
              <a:t>: The science of fitting office-type work stations to people in an office-like setting. </a:t>
            </a:r>
          </a:p>
          <a:p>
            <a:endParaRPr lang="en-US" sz="2000"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85989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25448" y="522594"/>
            <a:ext cx="9154430" cy="374554"/>
          </a:xfrm>
        </p:spPr>
        <p:txBody>
          <a:bodyPr>
            <a:normAutofit fontScale="90000"/>
          </a:bodyPr>
          <a:lstStyle/>
          <a:p>
            <a:r>
              <a:rPr lang="en-US" dirty="0"/>
              <a:t>	</a:t>
            </a:r>
            <a:r>
              <a:rPr lang="en-US" sz="4900" dirty="0"/>
              <a:t>Is There An Ergonomic Problem?</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838200" y="1383781"/>
            <a:ext cx="10515600" cy="4951625"/>
          </a:xfrm>
        </p:spPr>
        <p:txBody>
          <a:bodyPr>
            <a:normAutofit fontScale="40000" lnSpcReduction="20000"/>
          </a:bodyPr>
          <a:lstStyle/>
          <a:p>
            <a:pPr>
              <a:buNone/>
              <a:defRPr/>
            </a:pPr>
            <a:r>
              <a:rPr lang="en-US" altLang="en-US" sz="6000" dirty="0">
                <a:cs typeface="Times New Roman" pitchFamily="18" charset="0"/>
              </a:rPr>
              <a:t>Look For The Following:</a:t>
            </a:r>
          </a:p>
          <a:p>
            <a:pPr marL="342900" indent="-342900">
              <a:defRPr/>
            </a:pPr>
            <a:r>
              <a:rPr lang="en-US" altLang="en-US" sz="4500" dirty="0">
                <a:cs typeface="Times New Roman" pitchFamily="18" charset="0"/>
              </a:rPr>
              <a:t>Employees bringing in splints/braces/back belts from home.</a:t>
            </a:r>
          </a:p>
          <a:p>
            <a:pPr marL="342900" indent="-342900">
              <a:defRPr/>
            </a:pPr>
            <a:r>
              <a:rPr lang="en-US" altLang="en-US" sz="4500" dirty="0">
                <a:cs typeface="Times New Roman" pitchFamily="18" charset="0"/>
              </a:rPr>
              <a:t>Employees self-medicating with daily pain relievers at work.</a:t>
            </a:r>
          </a:p>
          <a:p>
            <a:pPr marL="342900" indent="-342900">
              <a:defRPr/>
            </a:pPr>
            <a:r>
              <a:rPr lang="en-US" altLang="en-US" sz="4500" dirty="0">
                <a:cs typeface="Times New Roman" pitchFamily="18" charset="0"/>
              </a:rPr>
              <a:t>Company not able to keep a particular activity staffed (no one wants to perform this work). Employees “bid out” as soon as they can from this position or activity. Seniors do NOT perform this task at all.</a:t>
            </a:r>
          </a:p>
          <a:p>
            <a:pPr marL="342900" indent="-342900">
              <a:defRPr/>
            </a:pPr>
            <a:r>
              <a:rPr lang="en-US" altLang="en-US" sz="4500" dirty="0">
                <a:cs typeface="Times New Roman" pitchFamily="18" charset="0"/>
              </a:rPr>
              <a:t>Upon observation, employees “shift” work from one hand or side to the other to avoid over-use of preferred side or hand.</a:t>
            </a:r>
          </a:p>
          <a:p>
            <a:pPr marL="342900" indent="-342900">
              <a:defRPr/>
            </a:pPr>
            <a:r>
              <a:rPr lang="en-US" altLang="en-US" sz="4500" dirty="0">
                <a:cs typeface="Times New Roman" pitchFamily="18" charset="0"/>
              </a:rPr>
              <a:t>Calling in “sick” repeatedly or putting in workers compensation claims repeatedly in a particular position or activity.</a:t>
            </a:r>
          </a:p>
          <a:p>
            <a:pPr marL="342900" indent="-342900">
              <a:defRPr/>
            </a:pPr>
            <a:r>
              <a:rPr lang="en-US" altLang="en-US" sz="4500" dirty="0">
                <a:cs typeface="Times New Roman" pitchFamily="18" charset="0"/>
              </a:rPr>
              <a:t>Employees self-modify the task, make their own work tools, add a foot, hand, wrist, or body resting place, or physically take unscheduled breaks.</a:t>
            </a:r>
          </a:p>
          <a:p>
            <a:pPr marL="342900" indent="-342900">
              <a:defRPr/>
            </a:pPr>
            <a:r>
              <a:rPr lang="en-US" altLang="en-US" sz="4500" dirty="0">
                <a:cs typeface="Times New Roman" pitchFamily="18" charset="0"/>
              </a:rPr>
              <a:t>On the OHSA 300 look for musculoskeletal disorders coming from one task or department frequently. </a:t>
            </a:r>
          </a:p>
          <a:p>
            <a:pPr marL="342900" indent="-342900">
              <a:defRPr/>
            </a:pPr>
            <a:endParaRPr lang="en-US" altLang="en-US" sz="4500" b="1" dirty="0">
              <a:cs typeface="Times New Roman" pitchFamily="18" charset="0"/>
            </a:endParaRPr>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062712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65679" y="584093"/>
            <a:ext cx="10718686" cy="374554"/>
          </a:xfrm>
        </p:spPr>
        <p:txBody>
          <a:bodyPr>
            <a:normAutofit fontScale="90000"/>
          </a:bodyPr>
          <a:lstStyle/>
          <a:p>
            <a:r>
              <a:rPr lang="en-US" dirty="0"/>
              <a:t>	</a:t>
            </a:r>
            <a:r>
              <a:rPr lang="en-US" sz="4900" dirty="0"/>
              <a:t>What are Musculoskeletal Disorders?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838200" y="1349276"/>
            <a:ext cx="10515600" cy="4344785"/>
          </a:xfrm>
        </p:spPr>
        <p:txBody>
          <a:bodyPr>
            <a:normAutofit lnSpcReduction="10000"/>
          </a:bodyPr>
          <a:lstStyle/>
          <a:p>
            <a:pPr>
              <a:buNone/>
              <a:defRPr/>
            </a:pPr>
            <a:r>
              <a:rPr lang="en-US" altLang="en-US" sz="2400" dirty="0"/>
              <a:t>Musculoskeletal disorders are injuries or illnesses to soft body tissue such as:</a:t>
            </a:r>
          </a:p>
          <a:p>
            <a:pPr marL="342900" indent="-342900">
              <a:defRPr/>
            </a:pPr>
            <a:r>
              <a:rPr lang="en-US" altLang="en-US" sz="2000" dirty="0"/>
              <a:t>Muscle Strains</a:t>
            </a:r>
          </a:p>
          <a:p>
            <a:pPr marL="342900" indent="-342900">
              <a:defRPr/>
            </a:pPr>
            <a:r>
              <a:rPr lang="en-US" altLang="en-US" sz="2000" dirty="0"/>
              <a:t>Nerve Damage (Carpal Tunnel Syndrome-CTS, Raynaud’s Syndrome) </a:t>
            </a:r>
          </a:p>
          <a:p>
            <a:pPr marL="342900" indent="-342900">
              <a:defRPr/>
            </a:pPr>
            <a:r>
              <a:rPr lang="en-US" altLang="en-US" sz="2000" dirty="0"/>
              <a:t>Tendons</a:t>
            </a:r>
          </a:p>
          <a:p>
            <a:pPr marL="342900" indent="-342900">
              <a:defRPr/>
            </a:pPr>
            <a:r>
              <a:rPr lang="en-US" altLang="en-US" sz="2000" dirty="0"/>
              <a:t>Ligaments</a:t>
            </a:r>
          </a:p>
          <a:p>
            <a:pPr marL="342900" indent="-342900">
              <a:defRPr/>
            </a:pPr>
            <a:r>
              <a:rPr lang="en-US" altLang="en-US" sz="2000" dirty="0"/>
              <a:t>Joints</a:t>
            </a:r>
          </a:p>
          <a:p>
            <a:pPr marL="342900" indent="-342900">
              <a:defRPr/>
            </a:pPr>
            <a:r>
              <a:rPr lang="en-US" altLang="en-US" sz="2000" dirty="0"/>
              <a:t>Cartilage (Knees)</a:t>
            </a:r>
          </a:p>
          <a:p>
            <a:pPr marL="342900" indent="-342900">
              <a:defRPr/>
            </a:pPr>
            <a:r>
              <a:rPr lang="en-US" altLang="en-US" sz="2000" dirty="0"/>
              <a:t>Spinal Discs</a:t>
            </a: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172705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430578"/>
            <a:ext cx="10454143" cy="966901"/>
          </a:xfrm>
        </p:spPr>
        <p:txBody>
          <a:bodyPr>
            <a:noAutofit/>
          </a:bodyPr>
          <a:lstStyle/>
          <a:p>
            <a:r>
              <a:rPr lang="en-US" dirty="0"/>
              <a:t>Are There Risk Factors that Pre-Dispose Employees to Musculoskeletal Disorders?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838200" y="1600005"/>
            <a:ext cx="10515600" cy="4671962"/>
          </a:xfrm>
        </p:spPr>
        <p:txBody>
          <a:bodyPr>
            <a:normAutofit/>
          </a:bodyPr>
          <a:lstStyle/>
          <a:p>
            <a:pPr>
              <a:buNone/>
              <a:defRPr/>
            </a:pPr>
            <a:r>
              <a:rPr lang="en-US" altLang="en-US" sz="2400" dirty="0"/>
              <a:t>Pre-Disposing Risk Factors:</a:t>
            </a:r>
          </a:p>
          <a:p>
            <a:pPr>
              <a:defRPr/>
            </a:pPr>
            <a:r>
              <a:rPr lang="en-US" altLang="en-US" sz="2000" dirty="0"/>
              <a:t>Smoking (decreases circulation)</a:t>
            </a:r>
          </a:p>
          <a:p>
            <a:pPr>
              <a:defRPr/>
            </a:pPr>
            <a:r>
              <a:rPr lang="en-US" altLang="en-US" sz="2000" dirty="0"/>
              <a:t>Medications (vasoconstrictors, estrogen replacement hormones, anti-inflammatory medications, certain ocular (eye) medications, allergy medications)</a:t>
            </a:r>
          </a:p>
          <a:p>
            <a:pPr>
              <a:defRPr/>
            </a:pPr>
            <a:r>
              <a:rPr lang="en-US" altLang="en-US" sz="2000" dirty="0"/>
              <a:t>Thyroid/Circulatory Diseases (hypothyroidism, coronary artery disease, arthritis, hypertension, diabetes)</a:t>
            </a:r>
          </a:p>
          <a:p>
            <a:pPr>
              <a:defRPr/>
            </a:pPr>
            <a:r>
              <a:rPr lang="en-US" altLang="en-US" sz="2000" dirty="0"/>
              <a:t>Obesity (High BMI-Body Mass Index)</a:t>
            </a:r>
          </a:p>
          <a:p>
            <a:pPr>
              <a:defRPr/>
            </a:pPr>
            <a:r>
              <a:rPr lang="en-US" altLang="en-US" sz="2000" dirty="0"/>
              <a:t>Sedentary Life-style (decreases circulatory efficiency)</a:t>
            </a:r>
          </a:p>
          <a:p>
            <a:pPr>
              <a:defRPr/>
            </a:pPr>
            <a:r>
              <a:rPr lang="en-US" altLang="en-US" sz="2000" dirty="0"/>
              <a:t>High salt in-take(increases blood pressure)</a:t>
            </a:r>
          </a:p>
          <a:p>
            <a:pPr marL="0" indent="0">
              <a:buNone/>
              <a:defRPr/>
            </a:pPr>
            <a:endParaRPr lang="en-US" altLang="en-US" sz="2000" dirty="0"/>
          </a:p>
          <a:p>
            <a:pPr>
              <a:defRPr/>
            </a:pPr>
            <a:endParaRPr lang="en-US" alt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36448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104745" y="584093"/>
            <a:ext cx="10760015" cy="374554"/>
          </a:xfrm>
        </p:spPr>
        <p:txBody>
          <a:bodyPr>
            <a:normAutofit fontScale="90000"/>
          </a:bodyPr>
          <a:lstStyle/>
          <a:p>
            <a:r>
              <a:rPr lang="en-US" dirty="0"/>
              <a:t>	</a:t>
            </a:r>
            <a:r>
              <a:rPr lang="en-US" sz="4900" dirty="0"/>
              <a:t>More About Musculoskeletal Disorders</a:t>
            </a: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843950" y="1655929"/>
            <a:ext cx="3946585" cy="4344785"/>
          </a:xfrm>
        </p:spPr>
        <p:txBody>
          <a:bodyPr>
            <a:normAutofit lnSpcReduction="10000"/>
          </a:bodyPr>
          <a:lstStyle/>
          <a:p>
            <a:pPr>
              <a:buNone/>
              <a:defRPr/>
            </a:pPr>
            <a:r>
              <a:rPr lang="en-US" altLang="en-US" sz="2000" dirty="0"/>
              <a:t>   </a:t>
            </a:r>
            <a:r>
              <a:rPr lang="en-US" altLang="en-US" sz="2400" dirty="0"/>
              <a:t>MSD’s </a:t>
            </a:r>
            <a:r>
              <a:rPr lang="en-US" altLang="en-US" sz="2400" i="1" dirty="0"/>
              <a:t>do not include </a:t>
            </a:r>
            <a:r>
              <a:rPr lang="en-US" altLang="en-US" sz="2400" dirty="0"/>
              <a:t>injuries caused by slips, trips, falls, or other similar accidents.  </a:t>
            </a:r>
          </a:p>
          <a:p>
            <a:pPr>
              <a:buNone/>
              <a:defRPr/>
            </a:pPr>
            <a:endParaRPr lang="en-US" altLang="en-US" sz="2400" dirty="0"/>
          </a:p>
          <a:p>
            <a:pPr>
              <a:buNone/>
              <a:defRPr/>
            </a:pPr>
            <a:r>
              <a:rPr lang="en-US" altLang="en-US" sz="2400" dirty="0"/>
              <a:t>   MSD’s can differ in severity from mild periodic symptoms to severe chronic and debilitating conditions.</a:t>
            </a:r>
          </a:p>
          <a:p>
            <a:pPr>
              <a:buNone/>
              <a:defRPr/>
            </a:pP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pic>
        <p:nvPicPr>
          <p:cNvPr id="5" name="Picture 4" descr="C:\Documents and Settings\Steve\Local Settings\Temporary Internet Files\Content.IE5\5FYUD080\MPj04097810000[1].jpg">
            <a:extLst>
              <a:ext uri="{FF2B5EF4-FFF2-40B4-BE49-F238E27FC236}">
                <a16:creationId xmlns:a16="http://schemas.microsoft.com/office/drawing/2014/main" id="{B1712712-3E0F-4B14-BFF8-EFECF6B75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209" y="1712122"/>
            <a:ext cx="3822730" cy="423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055211"/>
      </p:ext>
    </p:extLst>
  </p:cSld>
  <p:clrMapOvr>
    <a:masterClrMapping/>
  </p:clrMapOvr>
</p:sld>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7" ma:contentTypeDescription="Create a new document." ma:contentTypeScope="" ma:versionID="9a836ee11fdc7ab69571440470c3ec55">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93cfd880e949699f6e16f87b14aefec6"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840B02-7105-42A4-8F16-EC45E077E976}">
  <ds:schemaRefs>
    <ds:schemaRef ds:uri="http://purl.org/dc/terms/"/>
    <ds:schemaRef ds:uri="3870ece6-baab-44fb-953f-77fb9a8d79d5"/>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CEEC5A6-F18E-4633-BC84-768F4CAB3DD9}"/>
</file>

<file path=customXml/itemProps3.xml><?xml version="1.0" encoding="utf-8"?>
<ds:datastoreItem xmlns:ds="http://schemas.openxmlformats.org/officeDocument/2006/customXml" ds:itemID="{40412AD0-324E-48B9-B3C2-D112A658DB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IUP Woodgrain v1.0</Template>
  <TotalTime>769</TotalTime>
  <Words>2305</Words>
  <Application>Microsoft Office PowerPoint</Application>
  <PresentationFormat>Widescreen</PresentationFormat>
  <Paragraphs>243</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Constantia</vt:lpstr>
      <vt:lpstr>Franklin Gothic Demi</vt:lpstr>
      <vt:lpstr>Times New Roman</vt:lpstr>
      <vt:lpstr>Office Theme</vt:lpstr>
      <vt:lpstr>PowerPoint Presentation</vt:lpstr>
      <vt:lpstr>Workplace Ergonomics</vt:lpstr>
      <vt:lpstr>    Training Outline</vt:lpstr>
      <vt:lpstr>Ergonomics &amp; OSHA</vt:lpstr>
      <vt:lpstr>So What is Ergonomics?</vt:lpstr>
      <vt:lpstr> Is There An Ergonomic Problem?</vt:lpstr>
      <vt:lpstr> What are Musculoskeletal Disorders?</vt:lpstr>
      <vt:lpstr>Are There Risk Factors that Pre-Dispose Employees to Musculoskeletal Disorders?</vt:lpstr>
      <vt:lpstr> More About Musculoskeletal Disorders</vt:lpstr>
      <vt:lpstr>How to Know If an operation is an Ergonomic Concern?</vt:lpstr>
      <vt:lpstr>How to Know If an operation is an Ergonomic Concern?</vt:lpstr>
      <vt:lpstr>RULA –Screening Form</vt:lpstr>
      <vt:lpstr>Tips For Using Screening and Scoring Tools</vt:lpstr>
      <vt:lpstr>The Site Tool Kit</vt:lpstr>
      <vt:lpstr>Engineering Controls</vt:lpstr>
      <vt:lpstr>   Office Ergonomics</vt:lpstr>
      <vt:lpstr>  Office Environment Engineering Controls</vt:lpstr>
      <vt:lpstr>Industrial Ergonomics Engineering Controls</vt:lpstr>
      <vt:lpstr>   Industrial Ergonomics</vt:lpstr>
      <vt:lpstr>   Industrial Ergonomics</vt:lpstr>
      <vt:lpstr>   Industrial Ergonomics</vt:lpstr>
      <vt:lpstr>   Industrial Ergonomics</vt:lpstr>
      <vt:lpstr>   Industrial Ergonomics</vt:lpstr>
      <vt:lpstr>   Industrial Ergonomics- Summary</vt:lpstr>
      <vt:lpstr>  Webinar Summary</vt:lpstr>
      <vt:lpstr>PowerPoint Presentation</vt:lpstr>
      <vt:lpstr>Contact us</vt:lpstr>
      <vt:lpstr>Thank You</vt:lpstr>
    </vt:vector>
  </TitlesOfParts>
  <Manager/>
  <Company>Indiana University of Pennsylvania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Tammy Harvey</dc:creator>
  <cp:keywords/>
  <dc:description/>
  <cp:lastModifiedBy>David Yanoschick</cp:lastModifiedBy>
  <cp:revision>88</cp:revision>
  <dcterms:created xsi:type="dcterms:W3CDTF">2019-09-06T20:18:55Z</dcterms:created>
  <dcterms:modified xsi:type="dcterms:W3CDTF">2020-01-02T21:41:38Z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0x01010091A94B4AE303654EA1B3ED0F5D3B74A7</vt:lpwstr>
  </property>
</Properties>
</file>