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57" r:id="rId6"/>
    <p:sldId id="304" r:id="rId7"/>
    <p:sldId id="272" r:id="rId8"/>
    <p:sldId id="273" r:id="rId9"/>
    <p:sldId id="274" r:id="rId10"/>
    <p:sldId id="319" r:id="rId11"/>
    <p:sldId id="315" r:id="rId12"/>
    <p:sldId id="317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303" r:id="rId22"/>
    <p:sldId id="305" r:id="rId23"/>
    <p:sldId id="306" r:id="rId24"/>
    <p:sldId id="285" r:id="rId25"/>
    <p:sldId id="286" r:id="rId26"/>
    <p:sldId id="287" r:id="rId27"/>
    <p:sldId id="313" r:id="rId28"/>
    <p:sldId id="289" r:id="rId29"/>
    <p:sldId id="308" r:id="rId30"/>
    <p:sldId id="290" r:id="rId31"/>
    <p:sldId id="307" r:id="rId32"/>
    <p:sldId id="291" r:id="rId33"/>
    <p:sldId id="302" r:id="rId34"/>
    <p:sldId id="309" r:id="rId35"/>
    <p:sldId id="310" r:id="rId36"/>
    <p:sldId id="312" r:id="rId37"/>
    <p:sldId id="318" r:id="rId38"/>
    <p:sldId id="311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261" r:id="rId47"/>
    <p:sldId id="269" r:id="rId48"/>
    <p:sldId id="270" r:id="rId4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84601" autoAdjust="0"/>
  </p:normalViewPr>
  <p:slideViewPr>
    <p:cSldViewPr snapToGrid="0">
      <p:cViewPr varScale="1">
        <p:scale>
          <a:sx n="86" d="100"/>
          <a:sy n="86" d="100"/>
        </p:scale>
        <p:origin x="57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8905D3-2617-4053-B451-7051835BA274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87BBD7-5677-4DDE-A1C1-AC6A0E01C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6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7BBD7-5677-4DDE-A1C1-AC6A0E01CB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2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ECFC5E5-7CE2-0F40-93DC-911B1E365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D9781-8A14-41C2-BACD-4380FDE91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Click to insert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F452-C46B-4B3A-8EEC-FADC686C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B353-B968-4C26-9195-ECDEBBAA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72C9-200B-4ABB-B686-1BCAACC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6312-F216-45F1-A03D-36119C4B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D19C7-AABD-5C4F-8150-7A9B8BE167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0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3A05A6B-9B8F-6442-AAE0-C6AEEEFC0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823C2-4445-C94C-870F-7AD3C16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0DD90-1844-8540-80EF-5F7D2C3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7D9-EBE3-364E-B732-13B8342D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B9A9E11-04E1-9E44-84E7-3CF46AE5D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6888" y="269875"/>
            <a:ext cx="5783371" cy="590232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EBFF6B-81BD-814A-B1D4-98573343A9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389" y="269877"/>
            <a:ext cx="5590667" cy="282079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087B1AE-D78A-A248-8145-0F228BF3EA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7389" y="3351406"/>
            <a:ext cx="5590667" cy="282079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FFF10-3D70-6E4D-8722-78F95EC314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0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5CE344-D670-6F46-A21E-FB65A76EC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full-screen picture</a:t>
            </a:r>
          </a:p>
        </p:txBody>
      </p:sp>
    </p:spTree>
    <p:extLst>
      <p:ext uri="{BB962C8B-B14F-4D97-AF65-F5344CB8AC3E}">
        <p14:creationId xmlns:p14="http://schemas.microsoft.com/office/powerpoint/2010/main" val="34975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C5C06-2DF9-D049-A6B2-04F61D39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D2C4B-B5D7-479A-9B0C-31DD325D4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664208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3BD4A-33EE-45CE-AB4A-75B9E3258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032504"/>
            <a:ext cx="10515600" cy="1152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F198-BDD9-4152-8D3C-53043EA2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4931" y="5894265"/>
            <a:ext cx="1437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5C3BE7-E80C-4D5C-8EB8-295547A75DAE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4660-DB06-4FBE-B73A-F03B9B07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541" y="5893230"/>
            <a:ext cx="30292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7523-8013-4431-9915-BB889928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034" y="5893230"/>
            <a:ext cx="13708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FD232-0A3C-6A49-8C5A-A52910167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6" y="5594103"/>
            <a:ext cx="1733093" cy="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7C493-589C-C841-AC42-8215ACB32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4C0F03-81DE-40F6-8B2B-165F97389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7410"/>
            <a:ext cx="10515600" cy="186567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FF09-B482-4C53-9C14-844079885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7794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3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962677-F35E-5A44-9730-6B7FBC62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70542-BAD9-4527-8274-72EFC348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D776-5EF1-40ED-8122-D5295FDD5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3B4FA-5FF7-49AD-B9DD-8E9CD27F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BAF7-BFF1-4B48-9B36-E7318685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6FD7A-B770-489E-9D65-43C10BFA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2CEAE-2949-49FA-9F6D-C60B6553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B9DFD-786E-2847-9F8A-6E23BBAB3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4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50FA805-C5EA-8D4A-89BB-A1B060D92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9E802-5479-4E91-8145-E11CCBBE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F94A8-D1EC-428C-B43C-4F8E5238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5AFD-307B-427D-8FA0-E37F8990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C8B95-B621-4AB9-BED5-238004F90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B85C5-7749-4B64-A0F0-69294B6C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71985-2DE0-4FC9-B144-EF1F8FF7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19645-E376-447C-B18A-2A4EA885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09BCB-31B7-4751-8EAF-AA50DD1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CDBD5-A7DA-864D-922B-6E499FDDB9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36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C0B1895-DF97-EC4E-82DD-352630A87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F7CDE-623B-4B66-AA24-6CBE9B64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25B4-E103-42F4-8503-0786F3BD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0C98A-4325-4A4F-BE9C-2A7D4E08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9063E-E048-4D9F-B091-97298D71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37E77-66B9-4D08-8DAC-5715DD4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638A1-F14D-4936-AC8C-1D3B59B4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6EA25-A469-4146-BDB1-D2601BC7EF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2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4BC3EF-3EA9-E744-BABE-07C0A5546949}"/>
              </a:ext>
            </a:extLst>
          </p:cNvPr>
          <p:cNvSpPr/>
          <p:nvPr userDrawn="1"/>
        </p:nvSpPr>
        <p:spPr>
          <a:xfrm>
            <a:off x="6099048" y="0"/>
            <a:ext cx="6099048" cy="685800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14A10-C669-6549-A1EF-76C795306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35792-033C-0B42-A6E6-BCF85424B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9501" y="5841999"/>
            <a:ext cx="2222500" cy="1016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B3D25-65B6-46A2-8EE9-4CF25DE6E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9048" y="0"/>
            <a:ext cx="6099048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74832-7E8D-4469-A2B3-ACA6209E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4021A-A03E-4E8B-A2F8-FE7B0E7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42F4-6D58-4230-8F98-EF0FC7EC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02D6F-433C-4853-A9A9-0AFEADB7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04959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760ED-C6E0-4BB0-BFD5-A83E3DB8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00495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7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08EF8D4-E7CC-944C-B26A-C90FBFD21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D5E22-B959-4B5E-A82E-A3EA5514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4DCF-3D69-461A-A65A-D1DC1311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819A5-4CBC-4639-81D8-4C116B78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9AC1-069A-48C5-B1D4-FC07630A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BF7BC-BC7A-5248-B04A-EDBD69E124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5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816E31-77FA-8949-8661-38BF60CB0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44649-15FC-4A75-869D-722F2242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ED3A8-5E75-473A-AFB8-0C9C1087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B949-22D7-473F-AD11-37456B66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95AA7-1587-7A44-B6E7-4AAE93B26F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6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274CE-68B4-4471-88A1-7A2F06A4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173B-AA29-42AE-B63E-36319160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C3A81-A3FB-407B-9CF7-A7520160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DB5C3BE7-E80C-4D5C-8EB8-295547A75DAE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F0FC-C65B-460D-AB67-064DEA95D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28035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809D-D249-4D5C-A9E2-7E6FF603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986" y="6356352"/>
            <a:ext cx="137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  <p:sldLayoutId id="2147483659" r:id="rId10"/>
    <p:sldLayoutId id="214748365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pa-oshaconsultatio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buyquietroadmap.com/buy-quiet-purchasing/buy-quiet-process-roadmap/research/online-noise-databases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nnsylvania-OSHA-Consultation-Program-548810235234647/" TargetMode="External"/><Relationship Id="rId2" Type="http://schemas.openxmlformats.org/officeDocument/2006/relationships/hyperlink" Target="http://www.iup.edu/pa-oshaconsultat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search?q=PA%20OSHA%20Consultation&amp;src=savs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pa-oshaconsultation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D0E600-516D-4156-B3F6-49679D712FA6}"/>
              </a:ext>
            </a:extLst>
          </p:cNvPr>
          <p:cNvSpPr/>
          <p:nvPr/>
        </p:nvSpPr>
        <p:spPr>
          <a:xfrm>
            <a:off x="3048000" y="1120676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</a:rPr>
              <a:t>Welcome</a:t>
            </a:r>
            <a:br>
              <a:rPr lang="en-US" altLang="en-US" sz="6000" b="1" dirty="0">
                <a:solidFill>
                  <a:schemeClr val="bg1"/>
                </a:solidFill>
              </a:rPr>
            </a:b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2800" b="1" u="sng" dirty="0">
                <a:solidFill>
                  <a:schemeClr val="bg1"/>
                </a:solidFill>
              </a:rPr>
              <a:t>HEARING CONSERVATION OVERVIEW</a:t>
            </a:r>
            <a:br>
              <a:rPr lang="en-US" altLang="en-US" sz="2800" b="1" u="sng" dirty="0">
                <a:solidFill>
                  <a:schemeClr val="bg1"/>
                </a:solidFill>
              </a:rPr>
            </a:br>
            <a:br>
              <a:rPr lang="en-US" altLang="en-US" sz="2800" b="1" u="sng" dirty="0">
                <a:solidFill>
                  <a:schemeClr val="bg1"/>
                </a:solidFill>
              </a:rPr>
            </a:br>
            <a:r>
              <a:rPr lang="en-US" altLang="en-US" sz="2000" b="1" dirty="0">
                <a:solidFill>
                  <a:schemeClr val="bg1"/>
                </a:solidFill>
              </a:rPr>
              <a:t>Will begin at 10:30am</a:t>
            </a:r>
            <a:br>
              <a:rPr lang="en-US" altLang="en-US" sz="2000" b="1" dirty="0">
                <a:solidFill>
                  <a:schemeClr val="bg1"/>
                </a:solidFill>
              </a:rPr>
            </a:b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Presented by: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u="sng" dirty="0">
                <a:solidFill>
                  <a:schemeClr val="bg1"/>
                </a:solidFill>
              </a:rPr>
              <a:t>Dane Sprankle, MS, CSP</a:t>
            </a: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Pennsylvania OSHA Consultation Office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Phone: 800-382-1241 or 724-357-4095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Website</a:t>
            </a:r>
            <a:r>
              <a:rPr lang="en-US" altLang="en-US" b="1" dirty="0">
                <a:solidFill>
                  <a:schemeClr val="bg1"/>
                </a:solidFill>
              </a:rPr>
              <a:t>: </a:t>
            </a:r>
            <a:r>
              <a:rPr lang="en-US" altLang="en-U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3D1D804-C8DC-4F2D-85A3-804F91BCE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Hearing Mechanism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AE80958-E069-4C49-A669-C0CD4A67F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828800"/>
            <a:ext cx="7467600" cy="4495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The ear is the organ that makes hearing possible. Its three sections are: </a:t>
            </a:r>
          </a:p>
          <a:p>
            <a:pPr lvl="1" eaLnBrk="1" hangingPunct="1"/>
            <a:r>
              <a:rPr lang="en-US" altLang="en-US" dirty="0"/>
              <a:t>External outer ear </a:t>
            </a:r>
          </a:p>
          <a:p>
            <a:pPr lvl="1" eaLnBrk="1" hangingPunct="1"/>
            <a:r>
              <a:rPr lang="en-US" altLang="en-US" dirty="0"/>
              <a:t>Air-filled middle ear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Malleus, Incus, Stapes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Eustachian Tubes </a:t>
            </a:r>
          </a:p>
          <a:p>
            <a:pPr lvl="1" eaLnBrk="1" hangingPunct="1"/>
            <a:r>
              <a:rPr lang="en-US" altLang="en-US" dirty="0"/>
              <a:t>Fluid-filled inner ear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Cochlea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Semicircular canals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Hair cells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9220" name="Picture 4" descr="MCHM00264_0000[1]">
            <a:extLst>
              <a:ext uri="{FF2B5EF4-FFF2-40B4-BE49-F238E27FC236}">
                <a16:creationId xmlns:a16="http://schemas.microsoft.com/office/drawing/2014/main" id="{0A8F8C90-87C9-4E7E-A027-A73BE2786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1" y="2697162"/>
            <a:ext cx="4379844" cy="399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9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EB1E877-47D4-4E43-8968-E4E1D37C1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Hearing Loss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FA82076-E144-4BAB-BA1C-02CB309F8E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057400"/>
            <a:ext cx="8001000" cy="4267200"/>
          </a:xfrm>
        </p:spPr>
        <p:txBody>
          <a:bodyPr>
            <a:normAutofit lnSpcReduction="10000"/>
          </a:bodyPr>
          <a:lstStyle/>
          <a:p>
            <a:r>
              <a:rPr lang="en-US" altLang="en-US" sz="2500" dirty="0"/>
              <a:t> </a:t>
            </a:r>
            <a:r>
              <a:rPr lang="en-US" altLang="en-US" sz="2500" b="1" i="1" dirty="0"/>
              <a:t>Conductive</a:t>
            </a:r>
            <a:r>
              <a:rPr lang="en-US" altLang="en-US" sz="2500" dirty="0"/>
              <a:t> </a:t>
            </a:r>
            <a:r>
              <a:rPr lang="en-US" altLang="en-US" sz="2500" b="1" i="1" dirty="0"/>
              <a:t>hearing loss </a:t>
            </a:r>
            <a:r>
              <a:rPr lang="en-US" altLang="en-US" sz="2500" i="1" dirty="0"/>
              <a:t>is</a:t>
            </a:r>
            <a:r>
              <a:rPr lang="en-US" altLang="en-US" sz="2500" dirty="0"/>
              <a:t> any condition in the </a:t>
            </a:r>
            <a:r>
              <a:rPr lang="en-US" altLang="en-US" sz="2500" b="1" u="sng" dirty="0"/>
              <a:t>outer or middle ear</a:t>
            </a:r>
            <a:r>
              <a:rPr lang="en-US" altLang="en-US" sz="2500" dirty="0"/>
              <a:t> that interferes with sound passing to the inner ear. A conductive hearing loss can result from: </a:t>
            </a:r>
          </a:p>
          <a:p>
            <a:pPr lvl="1" eaLnBrk="1" hangingPunct="1"/>
            <a:r>
              <a:rPr lang="en-US" altLang="en-US" sz="2100" dirty="0"/>
              <a:t>Excessive wax in the auditory canal. </a:t>
            </a:r>
          </a:p>
          <a:p>
            <a:pPr lvl="1" eaLnBrk="1" hangingPunct="1"/>
            <a:r>
              <a:rPr lang="en-US" altLang="en-US" sz="2100" dirty="0"/>
              <a:t>A ruptured or heavily-scarred eardrum. </a:t>
            </a:r>
          </a:p>
          <a:p>
            <a:pPr lvl="1" eaLnBrk="1" hangingPunct="1"/>
            <a:r>
              <a:rPr lang="en-US" altLang="en-US" sz="2100" dirty="0"/>
              <a:t>Fluid in the middle ear. </a:t>
            </a:r>
          </a:p>
          <a:p>
            <a:pPr lvl="1" eaLnBrk="1" hangingPunct="1"/>
            <a:r>
              <a:rPr lang="en-US" altLang="en-US" sz="2100" dirty="0"/>
              <a:t>Dislocated or missing elements of the ossicular chain. </a:t>
            </a:r>
          </a:p>
          <a:p>
            <a:pPr lvl="1" eaLnBrk="1" hangingPunct="1"/>
            <a:r>
              <a:rPr lang="en-US" altLang="en-US" sz="2100" dirty="0"/>
              <a:t>Eustachian tube blockage. </a:t>
            </a:r>
          </a:p>
          <a:p>
            <a:pPr lvl="1" eaLnBrk="1" hangingPunct="1"/>
            <a:r>
              <a:rPr lang="en-US" altLang="en-US" sz="2100" dirty="0"/>
              <a:t>Otosclerosis (an abnormal growth of bone in the middle ear). </a:t>
            </a:r>
          </a:p>
        </p:txBody>
      </p:sp>
    </p:spTree>
    <p:extLst>
      <p:ext uri="{BB962C8B-B14F-4D97-AF65-F5344CB8AC3E}">
        <p14:creationId xmlns:p14="http://schemas.microsoft.com/office/powerpoint/2010/main" val="101430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2545C01-30B5-4D87-BE6F-6E3364BE8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Hearing Loss (Cont’d)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E607216-CF7C-45F9-8016-97C55C62A7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981200"/>
            <a:ext cx="8077200" cy="4191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500" dirty="0"/>
              <a:t>Work-related conductive hearing loss is not common, although it may occur occasionally as the result of accidents involving: </a:t>
            </a:r>
          </a:p>
          <a:p>
            <a:pPr lvl="1" eaLnBrk="1" hangingPunct="1"/>
            <a:r>
              <a:rPr lang="en-US" altLang="en-US" sz="2100" dirty="0"/>
              <a:t>An eardrum rupture or a break in the ossicular chain by a head blow. </a:t>
            </a:r>
          </a:p>
          <a:p>
            <a:pPr lvl="1" eaLnBrk="1" hangingPunct="1"/>
            <a:r>
              <a:rPr lang="en-US" altLang="en-US" sz="2100" dirty="0"/>
              <a:t>Explosions. </a:t>
            </a:r>
          </a:p>
          <a:p>
            <a:pPr lvl="1" eaLnBrk="1" hangingPunct="1"/>
            <a:r>
              <a:rPr lang="en-US" altLang="en-US" sz="2100" dirty="0"/>
              <a:t>A rapid pressure change in a decompression chamber. </a:t>
            </a:r>
          </a:p>
          <a:p>
            <a:pPr lvl="1" eaLnBrk="1" hangingPunct="1"/>
            <a:r>
              <a:rPr lang="en-US" altLang="en-US" sz="2100" dirty="0"/>
              <a:t>Penetration of the eardrum by a sharp object or fragment. </a:t>
            </a:r>
          </a:p>
          <a:p>
            <a:pPr eaLnBrk="1" hangingPunct="1"/>
            <a:r>
              <a:rPr lang="en-US" altLang="en-US" sz="2500" dirty="0"/>
              <a:t>Many conductive hearing losses are reversible through medical or surgical treatment. </a:t>
            </a:r>
          </a:p>
        </p:txBody>
      </p:sp>
    </p:spTree>
    <p:extLst>
      <p:ext uri="{BB962C8B-B14F-4D97-AF65-F5344CB8AC3E}">
        <p14:creationId xmlns:p14="http://schemas.microsoft.com/office/powerpoint/2010/main" val="188304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0D6D653-2282-48E1-8B93-F56494825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Hearing Loss (Cont’d)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113FB9D-E917-4C18-9FFD-4981B8DE0F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057400"/>
            <a:ext cx="8153400" cy="3429000"/>
          </a:xfrm>
        </p:spPr>
        <p:txBody>
          <a:bodyPr/>
          <a:lstStyle/>
          <a:p>
            <a:pPr indent="-1588" eaLnBrk="1" hangingPunct="1">
              <a:spcBef>
                <a:spcPct val="0"/>
              </a:spcBef>
              <a:buFontTx/>
              <a:buNone/>
            </a:pPr>
            <a:r>
              <a:rPr lang="en-US" altLang="en-US" i="1" dirty="0"/>
              <a:t>"</a:t>
            </a:r>
            <a:r>
              <a:rPr lang="en-US" altLang="en-US" b="1" i="1" dirty="0"/>
              <a:t>Sensory</a:t>
            </a:r>
            <a:r>
              <a:rPr lang="en-US" altLang="en-US" i="1" dirty="0"/>
              <a:t>"</a:t>
            </a:r>
            <a:r>
              <a:rPr lang="en-US" altLang="en-US" dirty="0"/>
              <a:t> hearing loss is damage to the </a:t>
            </a:r>
            <a:r>
              <a:rPr lang="en-US" altLang="en-US" b="1" u="sng" dirty="0"/>
              <a:t>inner ear</a:t>
            </a:r>
            <a:r>
              <a:rPr lang="en-US" altLang="en-US" dirty="0"/>
              <a:t> due to a degeneration of the neural elements of the auditory nerve. It initially results in  reduced ability to hear high-frequency sounds, usually at frequencies above 2,000 Hertz (Hz). </a:t>
            </a:r>
          </a:p>
        </p:txBody>
      </p:sp>
    </p:spTree>
    <p:extLst>
      <p:ext uri="{BB962C8B-B14F-4D97-AF65-F5344CB8AC3E}">
        <p14:creationId xmlns:p14="http://schemas.microsoft.com/office/powerpoint/2010/main" val="199081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564D26B-3416-4138-97E0-68024B098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914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Hearing Loss (Cont’d)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E8DD6B9-D58E-43B8-8F9A-A8AB6389FD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5488" y="1981201"/>
            <a:ext cx="8153400" cy="3654425"/>
          </a:xfrm>
        </p:spPr>
        <p:txBody>
          <a:bodyPr/>
          <a:lstStyle/>
          <a:p>
            <a:pPr eaLnBrk="1" hangingPunct="1"/>
            <a:r>
              <a:rPr lang="en-US" altLang="en-US" dirty="0"/>
              <a:t>A reversible sensory hearing loss is called a </a:t>
            </a:r>
            <a:r>
              <a:rPr lang="en-US" altLang="en-US" b="1" i="1" dirty="0"/>
              <a:t>temporary threshold shift (TTS).</a:t>
            </a:r>
            <a:endParaRPr lang="en-US" altLang="en-US" dirty="0"/>
          </a:p>
          <a:p>
            <a:pPr eaLnBrk="1" hangingPunct="1"/>
            <a:r>
              <a:rPr lang="en-US" altLang="en-US" dirty="0"/>
              <a:t>A permanent sensory hearing loss of 10 dB (average) at 2000, 3000, and 4000 HZ is called a  </a:t>
            </a:r>
            <a:r>
              <a:rPr lang="en-US" altLang="en-US" b="1" i="1" dirty="0"/>
              <a:t>standard threshold shift</a:t>
            </a:r>
            <a:r>
              <a:rPr lang="en-US" altLang="en-US" dirty="0"/>
              <a:t> (STS). Occurs after repeated TTSs. </a:t>
            </a:r>
          </a:p>
        </p:txBody>
      </p:sp>
      <p:pic>
        <p:nvPicPr>
          <p:cNvPr id="13316" name="Picture 4" descr="MCj01289360000[1]">
            <a:extLst>
              <a:ext uri="{FF2B5EF4-FFF2-40B4-BE49-F238E27FC236}">
                <a16:creationId xmlns:a16="http://schemas.microsoft.com/office/drawing/2014/main" id="{F33ECF5B-C366-42A9-9B25-37E55755F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87079"/>
            <a:ext cx="23002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40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79E04D8-6D62-4F79-964E-C783EBD17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Other Noise Effects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D877124-93A1-449E-899B-BC2796D21D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16426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Effects on communication and performance, which may include isolation, annoyance, difficulty concentrating, absenteeism, and accidents. </a:t>
            </a:r>
          </a:p>
          <a:p>
            <a:pPr eaLnBrk="1" hangingPunct="1"/>
            <a:r>
              <a:rPr lang="en-US" altLang="en-US" dirty="0"/>
              <a:t>Other effects might include stress, muscle tension, ulcers, increased blood pressure and hypertension. </a:t>
            </a:r>
          </a:p>
        </p:txBody>
      </p:sp>
    </p:spTree>
    <p:extLst>
      <p:ext uri="{BB962C8B-B14F-4D97-AF65-F5344CB8AC3E}">
        <p14:creationId xmlns:p14="http://schemas.microsoft.com/office/powerpoint/2010/main" val="164917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C7D629C-81BD-4719-84DE-A39F4BBC6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dirty="0"/>
              <a:t>Noise-Induced Hearing Loss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E109F77-05BB-4163-9BCB-EB1A0B1F42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48679"/>
            <a:ext cx="8229600" cy="3611563"/>
          </a:xfrm>
        </p:spPr>
        <p:txBody>
          <a:bodyPr>
            <a:noAutofit/>
          </a:bodyPr>
          <a:lstStyle/>
          <a:p>
            <a:pPr marL="463550" indent="-231775" eaLnBrk="1" hangingPunct="1"/>
            <a:r>
              <a:rPr lang="en-US" altLang="en-US" sz="2400" b="1" dirty="0">
                <a:solidFill>
                  <a:srgbClr val="292929"/>
                </a:solidFill>
                <a:latin typeface="Constantia (Body)"/>
              </a:rPr>
              <a:t>Causes no pain</a:t>
            </a:r>
          </a:p>
          <a:p>
            <a:pPr marL="463550" indent="-231775" eaLnBrk="1" hangingPunct="1"/>
            <a:r>
              <a:rPr lang="en-US" altLang="en-US" sz="2400" b="1" dirty="0">
                <a:solidFill>
                  <a:srgbClr val="292929"/>
                </a:solidFill>
                <a:latin typeface="Constantia (Body)"/>
              </a:rPr>
              <a:t>Causes no visible trauma</a:t>
            </a:r>
          </a:p>
          <a:p>
            <a:pPr marL="463550" indent="-231775" eaLnBrk="1" hangingPunct="1"/>
            <a:r>
              <a:rPr lang="en-US" altLang="en-US" sz="2400" b="1" dirty="0">
                <a:solidFill>
                  <a:srgbClr val="292929"/>
                </a:solidFill>
                <a:latin typeface="Constantia (Body)"/>
              </a:rPr>
              <a:t>Leaves no visible scars</a:t>
            </a:r>
          </a:p>
          <a:p>
            <a:pPr marL="463550" indent="-231775" eaLnBrk="1" hangingPunct="1"/>
            <a:r>
              <a:rPr lang="en-US" altLang="en-US" sz="2400" b="1" dirty="0">
                <a:solidFill>
                  <a:srgbClr val="292929"/>
                </a:solidFill>
                <a:latin typeface="Constantia (Body)"/>
              </a:rPr>
              <a:t>Is unnoticeable in its earliest stages</a:t>
            </a:r>
          </a:p>
          <a:p>
            <a:pPr marL="463550" indent="-231775" eaLnBrk="1" hangingPunct="1"/>
            <a:r>
              <a:rPr lang="en-US" altLang="en-US" sz="2400" b="1" dirty="0">
                <a:solidFill>
                  <a:srgbClr val="292929"/>
                </a:solidFill>
                <a:latin typeface="Constantia (Body)"/>
              </a:rPr>
              <a:t>Accumulates with each overexposure</a:t>
            </a:r>
          </a:p>
          <a:p>
            <a:pPr marL="463550" indent="-231775" eaLnBrk="1" hangingPunct="1"/>
            <a:r>
              <a:rPr lang="en-US" altLang="en-US" sz="2400" b="1" dirty="0">
                <a:solidFill>
                  <a:srgbClr val="292929"/>
                </a:solidFill>
                <a:latin typeface="Constantia (Body)"/>
              </a:rPr>
              <a:t>Takes years to notice a change</a:t>
            </a:r>
          </a:p>
          <a:p>
            <a:pPr marL="463550" indent="-231775" eaLnBrk="1" hangingPunct="1"/>
            <a:r>
              <a:rPr lang="en-US" altLang="en-US" sz="2400" b="1" dirty="0">
                <a:solidFill>
                  <a:srgbClr val="C00000"/>
                </a:solidFill>
                <a:latin typeface="Constantia (Body)"/>
              </a:rPr>
              <a:t>Is PERMANENT and 100% PREVENTABLE</a:t>
            </a:r>
          </a:p>
        </p:txBody>
      </p:sp>
    </p:spTree>
    <p:extLst>
      <p:ext uri="{BB962C8B-B14F-4D97-AF65-F5344CB8AC3E}">
        <p14:creationId xmlns:p14="http://schemas.microsoft.com/office/powerpoint/2010/main" val="285351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754FEDC-DBCD-4CF6-8A78-6A5B2A6EA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dirty="0"/>
              <a:t>Noise-Induced Hearing Loss, Cont’d.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AF2CEED-BDCA-4D9B-AE0D-7810D8F55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09801"/>
            <a:ext cx="8229600" cy="3611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Most common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occupational illness in the United States. 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22 million US workers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are exposed to hazardous noise at work on a daily basis. </a:t>
            </a:r>
          </a:p>
          <a:p>
            <a:pPr eaLnBrk="1" hangingPunct="1"/>
            <a:r>
              <a:rPr lang="en-US" altLang="en-US" dirty="0"/>
              <a:t>Approx. </a:t>
            </a:r>
            <a:r>
              <a:rPr lang="en-US" alt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8 million Americans suffer from noise-induced hearing loss</a:t>
            </a:r>
            <a:r>
              <a:rPr lang="en-US" altLang="en-US" dirty="0"/>
              <a:t>. </a:t>
            </a:r>
            <a:r>
              <a:rPr lang="en-US" altLang="en-US" sz="1400" dirty="0">
                <a:latin typeface="Arial Narrow" panose="020B0606020202030204" pitchFamily="34" charset="0"/>
              </a:rPr>
              <a:t>(Source: NIOSH, 2009)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39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F41D-DAEA-43F6-B8A2-94623EFB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Inner Ear: Healthy Vs. NIHL</a:t>
            </a:r>
          </a:p>
        </p:txBody>
      </p:sp>
      <p:pic>
        <p:nvPicPr>
          <p:cNvPr id="5" name="Content Placeholder 4" descr="A picture containing table, man&#10;&#10;Description automatically generated">
            <a:extLst>
              <a:ext uri="{FF2B5EF4-FFF2-40B4-BE49-F238E27FC236}">
                <a16:creationId xmlns:a16="http://schemas.microsoft.com/office/drawing/2014/main" id="{9E9510B7-298D-45D0-942F-47E4FCB26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2296"/>
            <a:ext cx="7409730" cy="3988905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DB250BB-56D0-4039-B0D4-C24CC81AF5AC}"/>
              </a:ext>
            </a:extLst>
          </p:cNvPr>
          <p:cNvSpPr/>
          <p:nvPr/>
        </p:nvSpPr>
        <p:spPr>
          <a:xfrm>
            <a:off x="7678086" y="2226365"/>
            <a:ext cx="3675714" cy="23058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64B19-7B10-4A2A-A950-05E599F311DF}"/>
              </a:ext>
            </a:extLst>
          </p:cNvPr>
          <p:cNvSpPr txBox="1"/>
          <p:nvPr/>
        </p:nvSpPr>
        <p:spPr>
          <a:xfrm>
            <a:off x="8797787" y="3194638"/>
            <a:ext cx="238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Damaged Hair Cells </a:t>
            </a:r>
          </a:p>
        </p:txBody>
      </p:sp>
    </p:spTree>
    <p:extLst>
      <p:ext uri="{BB962C8B-B14F-4D97-AF65-F5344CB8AC3E}">
        <p14:creationId xmlns:p14="http://schemas.microsoft.com/office/powerpoint/2010/main" val="92568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6399-D106-45BA-95E6-2B152AD6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OSHA REGULATION</a:t>
            </a:r>
            <a:br>
              <a:rPr lang="en-US" altLang="en-US" dirty="0"/>
            </a:br>
            <a:r>
              <a:rPr lang="en-US" altLang="en-US" dirty="0"/>
              <a:t>29 CFR 1910.95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AECA8-04AF-432E-A260-9D1DB4F9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i="1" dirty="0"/>
              <a:t>PEL;</a:t>
            </a:r>
            <a:r>
              <a:rPr lang="en-US" altLang="en-US" sz="2400" dirty="0"/>
              <a:t> 90 dBA, 8-hr average</a:t>
            </a:r>
          </a:p>
          <a:p>
            <a:r>
              <a:rPr lang="en-US" altLang="en-US" sz="2400" b="1" i="1" dirty="0"/>
              <a:t>Action Level:</a:t>
            </a:r>
            <a:r>
              <a:rPr lang="en-US" altLang="en-US" sz="2400" dirty="0"/>
              <a:t> 85 dBA, 8-hr average, triggering hearing conservation measures</a:t>
            </a:r>
          </a:p>
          <a:p>
            <a:r>
              <a:rPr lang="en-US" altLang="en-US" sz="2400" b="1" dirty="0"/>
              <a:t>Extended Work Shifts</a:t>
            </a:r>
            <a:r>
              <a:rPr lang="en-US" altLang="en-US" sz="2400" dirty="0"/>
              <a:t>: </a:t>
            </a:r>
            <a:r>
              <a:rPr lang="en-US" altLang="en-US" sz="2400" b="1" u="sng" dirty="0"/>
              <a:t>Action Level reduced</a:t>
            </a:r>
            <a:r>
              <a:rPr lang="en-US" altLang="en-US" sz="2400" dirty="0"/>
              <a:t> for routinely extended work shifts using formula AL = 90 + 16.61 log [50% / 12.5( X hours )], where x is the actual exposure duration in hours</a:t>
            </a:r>
          </a:p>
          <a:p>
            <a:pPr lvl="1"/>
            <a:r>
              <a:rPr lang="en-US" altLang="en-US" sz="1800" dirty="0"/>
              <a:t>10-hr. shift: AL = 83.4 dBA</a:t>
            </a:r>
          </a:p>
          <a:p>
            <a:pPr lvl="1"/>
            <a:r>
              <a:rPr lang="en-US" altLang="en-US" sz="1800" dirty="0"/>
              <a:t>12-hr. shift: AL = 82.1 dBA</a:t>
            </a:r>
          </a:p>
          <a:p>
            <a:pPr lvl="1"/>
            <a:r>
              <a:rPr lang="en-US" altLang="en-US" sz="1800" dirty="0"/>
              <a:t>16-hr. shift: AL = 80 dBA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1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8" y="1307236"/>
            <a:ext cx="8852452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u="sng" dirty="0">
                <a:solidFill>
                  <a:srgbClr val="9E0000"/>
                </a:solidFill>
              </a:rPr>
              <a:t>HEARING CONSERVATION OVERVIEW</a:t>
            </a:r>
            <a:endParaRPr lang="en-US" u="sng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6" y="2911820"/>
            <a:ext cx="10515600" cy="2973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000" b="1" u="sng" dirty="0"/>
              <a:t>Webinar General Info</a:t>
            </a:r>
            <a:br>
              <a:rPr lang="en-US" altLang="en-US" sz="2000" dirty="0"/>
            </a:br>
            <a:r>
              <a:rPr lang="en-US" altLang="en-US" sz="2000" dirty="0"/>
              <a:t>PowerPoint Presentation</a:t>
            </a:r>
            <a:br>
              <a:rPr lang="en-US" altLang="en-US" sz="2000" dirty="0"/>
            </a:br>
            <a:r>
              <a:rPr lang="en-US" altLang="en-US" sz="2000" dirty="0"/>
              <a:t>Q&amp;A</a:t>
            </a:r>
            <a:br>
              <a:rPr lang="en-US" altLang="en-US" sz="2000" dirty="0"/>
            </a:br>
            <a:br>
              <a:rPr lang="en-US" altLang="en-US" sz="2000" b="1" u="sng" dirty="0"/>
            </a:br>
            <a:r>
              <a:rPr lang="en-US" altLang="en-US" sz="2000" b="1" u="sng" dirty="0"/>
              <a:t>Questions</a:t>
            </a:r>
            <a:r>
              <a:rPr lang="en-US" altLang="en-US" sz="2000" b="1" dirty="0"/>
              <a:t> </a:t>
            </a:r>
            <a:br>
              <a:rPr lang="en-US" altLang="en-US" sz="2000" b="1" dirty="0"/>
            </a:br>
            <a:r>
              <a:rPr lang="en-US" altLang="en-US" sz="2000" dirty="0"/>
              <a:t>Chat is open to submit questions.</a:t>
            </a:r>
            <a:br>
              <a:rPr lang="en-US" altLang="en-US" sz="2000" dirty="0"/>
            </a:br>
            <a:r>
              <a:rPr lang="en-US" altLang="en-US" sz="2000" dirty="0"/>
              <a:t>We will be answering questions through this chat feature. If due to the technical nature of the question a more thorough response is required, we will post the answer on our website within seven days of the webinar.</a:t>
            </a: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DBEB457-DF2D-408D-86B0-30630C57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86640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23A4-324C-41D5-B056-362CDF99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OSHA 29 CFR 1910.95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12A9-A33E-482A-A24A-6271F0BA4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/>
              <a:t>Impulse Limit:</a:t>
            </a:r>
            <a:r>
              <a:rPr lang="en-US" altLang="en-US" dirty="0"/>
              <a:t> 140 dB</a:t>
            </a:r>
          </a:p>
          <a:p>
            <a:r>
              <a:rPr lang="en-US" altLang="en-US" b="1" i="1" dirty="0"/>
              <a:t>Controls:</a:t>
            </a:r>
            <a:r>
              <a:rPr lang="en-US" altLang="en-US" dirty="0"/>
              <a:t> Engineering, administrative, hearing protection, annual hearing 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86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1E028618-AC48-473E-9E7B-5A890161C55C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1143000"/>
            <a:ext cx="8229600" cy="11430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3200" kern="0" dirty="0">
                <a:solidFill>
                  <a:srgbClr val="292929"/>
                </a:solidFill>
              </a:rPr>
              <a:t>Time Weighted Average (TWA)</a:t>
            </a:r>
          </a:p>
        </p:txBody>
      </p:sp>
      <p:pic>
        <p:nvPicPr>
          <p:cNvPr id="20483" name="Picture 17">
            <a:extLst>
              <a:ext uri="{FF2B5EF4-FFF2-40B4-BE49-F238E27FC236}">
                <a16:creationId xmlns:a16="http://schemas.microsoft.com/office/drawing/2014/main" id="{80228A48-ECDE-4600-87C7-D7DAFCCB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843088"/>
            <a:ext cx="4983162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9">
            <a:extLst>
              <a:ext uri="{FF2B5EF4-FFF2-40B4-BE49-F238E27FC236}">
                <a16:creationId xmlns:a16="http://schemas.microsoft.com/office/drawing/2014/main" id="{923C9E63-095C-458D-A9F5-00CF163B7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76939"/>
            <a:ext cx="7315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019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88C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Verdana" panose="020B0604030504040204" pitchFamily="34" charset="0"/>
              </a:rPr>
              <a:t>Permissible Exposure Limits</a:t>
            </a:r>
          </a:p>
        </p:txBody>
      </p:sp>
    </p:spTree>
    <p:extLst>
      <p:ext uri="{BB962C8B-B14F-4D97-AF65-F5344CB8AC3E}">
        <p14:creationId xmlns:p14="http://schemas.microsoft.com/office/powerpoint/2010/main" val="406375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AC89C9-A163-46AB-9481-4F8DE921B7DE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1219200"/>
            <a:ext cx="8229600" cy="7620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3200" kern="0" dirty="0">
                <a:solidFill>
                  <a:srgbClr val="292929"/>
                </a:solidFill>
              </a:rPr>
              <a:t>Time Weighted Average:  95 dBA = 4 hours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0ABF33B6-9194-4627-8CD6-E5A02C314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38839"/>
            <a:ext cx="7315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019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88C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Verdana" panose="020B0604030504040204" pitchFamily="34" charset="0"/>
              </a:rPr>
              <a:t>Permissible Exposure Limits</a:t>
            </a:r>
          </a:p>
        </p:txBody>
      </p:sp>
      <p:pic>
        <p:nvPicPr>
          <p:cNvPr id="21508" name="Picture 7">
            <a:extLst>
              <a:ext uri="{FF2B5EF4-FFF2-40B4-BE49-F238E27FC236}">
                <a16:creationId xmlns:a16="http://schemas.microsoft.com/office/drawing/2014/main" id="{FE3B5EF2-71EB-48F3-9DE6-620C1671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4" y="2093914"/>
            <a:ext cx="44481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10">
            <a:extLst>
              <a:ext uri="{FF2B5EF4-FFF2-40B4-BE49-F238E27FC236}">
                <a16:creationId xmlns:a16="http://schemas.microsoft.com/office/drawing/2014/main" id="{F8B55AE6-5BAA-4B6B-9481-2ADD2619F6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4876800"/>
            <a:ext cx="60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95</a:t>
            </a:r>
          </a:p>
        </p:txBody>
      </p:sp>
      <p:sp>
        <p:nvSpPr>
          <p:cNvPr id="21510" name="WordArt 11">
            <a:extLst>
              <a:ext uri="{FF2B5EF4-FFF2-40B4-BE49-F238E27FC236}">
                <a16:creationId xmlns:a16="http://schemas.microsoft.com/office/drawing/2014/main" id="{A4A06EC9-C9B0-489C-A33F-5941954226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28490" y="3967655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29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0F284A-B4CC-4779-90B8-5144BE4254CE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1143000"/>
            <a:ext cx="8229600" cy="609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</a:rPr>
              <a:t>Noise Measurement Devices</a:t>
            </a:r>
          </a:p>
        </p:txBody>
      </p:sp>
      <p:pic>
        <p:nvPicPr>
          <p:cNvPr id="22531" name="Picture 20" descr="831_lg">
            <a:extLst>
              <a:ext uri="{FF2B5EF4-FFF2-40B4-BE49-F238E27FC236}">
                <a16:creationId xmlns:a16="http://schemas.microsoft.com/office/drawing/2014/main" id="{6A98C6E8-AFB0-42A3-B5A1-FB28E514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14" y="1752600"/>
            <a:ext cx="11366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2" descr="350">
            <a:extLst>
              <a:ext uri="{FF2B5EF4-FFF2-40B4-BE49-F238E27FC236}">
                <a16:creationId xmlns:a16="http://schemas.microsoft.com/office/drawing/2014/main" id="{CC4B432E-5934-48BB-B2DA-F16415AB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76" y="2111782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23">
            <a:extLst>
              <a:ext uri="{FF2B5EF4-FFF2-40B4-BE49-F238E27FC236}">
                <a16:creationId xmlns:a16="http://schemas.microsoft.com/office/drawing/2014/main" id="{049F2F9F-08E8-4F8E-94C6-9E1F0461A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55" y="4281154"/>
            <a:ext cx="296029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1800" b="1" dirty="0">
                <a:latin typeface="Verdana" panose="020B0604030504040204" pitchFamily="34" charset="0"/>
              </a:rPr>
              <a:t>SOUND LEVEL METER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1600" dirty="0">
                <a:latin typeface="Verdana" panose="020B0604030504040204" pitchFamily="34" charset="0"/>
              </a:rPr>
              <a:t>Sound is measured immediately in a                  specific area: Used to identify noise sources/ specific equipment; map sound contours, etc.</a:t>
            </a:r>
            <a:endParaRPr kumimoji="1"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2534" name="Text Box 24">
            <a:extLst>
              <a:ext uri="{FF2B5EF4-FFF2-40B4-BE49-F238E27FC236}">
                <a16:creationId xmlns:a16="http://schemas.microsoft.com/office/drawing/2014/main" id="{DB64043B-C69F-4221-A38E-3C88216A5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15" y="4281154"/>
            <a:ext cx="324532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1800" b="1" dirty="0">
                <a:latin typeface="Verdana" panose="020B0604030504040204" pitchFamily="34" charset="0"/>
              </a:rPr>
              <a:t>PERSONAL DOSIMETER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1600" dirty="0">
                <a:latin typeface="Verdana" panose="020B0604030504040204" pitchFamily="34" charset="0"/>
              </a:rPr>
              <a:t>Sound “averaged” throughout day for sample employee/job – preferred when exposure varies throughout workday</a:t>
            </a:r>
          </a:p>
        </p:txBody>
      </p:sp>
      <p:pic>
        <p:nvPicPr>
          <p:cNvPr id="4" name="Picture 3" descr="A picture containing person, man, orange, holding&#10;&#10;Description automatically generated">
            <a:extLst>
              <a:ext uri="{FF2B5EF4-FFF2-40B4-BE49-F238E27FC236}">
                <a16:creationId xmlns:a16="http://schemas.microsoft.com/office/drawing/2014/main" id="{BC1B3834-029F-4C78-AF2A-04C79242D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1" y="2309682"/>
            <a:ext cx="1561788" cy="234268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B241954-CC7D-469B-B755-ED84ED12E82D}"/>
              </a:ext>
            </a:extLst>
          </p:cNvPr>
          <p:cNvSpPr/>
          <p:nvPr/>
        </p:nvSpPr>
        <p:spPr>
          <a:xfrm>
            <a:off x="6504239" y="2788525"/>
            <a:ext cx="2311520" cy="1384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26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F379-7052-45D2-80C4-6C35D9AE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1"/>
                </a:solidFill>
                <a:latin typeface="Arial Black" panose="020B0A04020102020204" pitchFamily="34" charset="0"/>
              </a:rPr>
              <a:t>Noise level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0E0A38-042E-4521-BE90-007A3621B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758" y="1201463"/>
            <a:ext cx="10515599" cy="49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9EF9B20-D8CD-4D61-B86C-9B007E940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Hearing Conservation Program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7870F18-5A5A-498F-8040-D74F78027D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755776"/>
            <a:ext cx="8567530" cy="4187824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Required for all employees exposed in excess of </a:t>
            </a:r>
            <a:r>
              <a:rPr lang="en-US" altLang="en-US" b="1" i="1" u="sng" dirty="0"/>
              <a:t>Action Level</a:t>
            </a:r>
          </a:p>
          <a:p>
            <a:pPr eaLnBrk="1" hangingPunct="1"/>
            <a:r>
              <a:rPr lang="en-US" altLang="en-US" dirty="0"/>
              <a:t>Includes:</a:t>
            </a:r>
          </a:p>
          <a:p>
            <a:pPr lvl="1"/>
            <a:r>
              <a:rPr lang="en-US" altLang="en-US" dirty="0"/>
              <a:t>Audiometric testing</a:t>
            </a:r>
          </a:p>
          <a:p>
            <a:pPr lvl="1"/>
            <a:r>
              <a:rPr lang="en-US" altLang="en-US" dirty="0"/>
              <a:t>Annual training </a:t>
            </a:r>
          </a:p>
          <a:p>
            <a:pPr lvl="1"/>
            <a:r>
              <a:rPr lang="en-US" altLang="en-US" dirty="0"/>
              <a:t>Hearing protection availability</a:t>
            </a:r>
          </a:p>
          <a:p>
            <a:pPr lvl="1"/>
            <a:r>
              <a:rPr lang="en-US" altLang="en-US" dirty="0"/>
              <a:t>Posting noise standard for employee review</a:t>
            </a:r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18081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5375-E8B6-4305-92E8-2610213C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D89F-561B-4A7B-86AC-BC2CAC9B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Employees exposed in excess of PEL:</a:t>
            </a:r>
          </a:p>
          <a:p>
            <a:pPr lvl="1"/>
            <a:r>
              <a:rPr lang="en-US" dirty="0"/>
              <a:t>Mandatory hearing protection – adequate NRR (attenuating&lt;90 dBA)</a:t>
            </a:r>
          </a:p>
          <a:p>
            <a:pPr lvl="0"/>
            <a:r>
              <a:rPr lang="en-US" dirty="0"/>
              <a:t>Any employee with a confirmed, age-corrected STS in either ear must be:</a:t>
            </a:r>
            <a:endParaRPr lang="en-US" sz="3600" dirty="0"/>
          </a:p>
          <a:p>
            <a:pPr lvl="1"/>
            <a:r>
              <a:rPr lang="en-US" dirty="0"/>
              <a:t>Informed</a:t>
            </a:r>
            <a:endParaRPr lang="en-US" sz="4000" dirty="0"/>
          </a:p>
          <a:p>
            <a:pPr lvl="1"/>
            <a:r>
              <a:rPr lang="en-US" dirty="0"/>
              <a:t>Provided hearing protection attenuating to </a:t>
            </a:r>
            <a:r>
              <a:rPr lang="en-US" u="sng" dirty="0"/>
              <a:t>85 dBA</a:t>
            </a:r>
            <a:r>
              <a:rPr lang="en-US" dirty="0"/>
              <a:t> or below</a:t>
            </a:r>
            <a:endParaRPr lang="en-US" sz="4000" dirty="0"/>
          </a:p>
          <a:p>
            <a:pPr lvl="1"/>
            <a:r>
              <a:rPr lang="en-US" dirty="0"/>
              <a:t>Required to use hearing protection</a:t>
            </a:r>
          </a:p>
          <a:p>
            <a:pPr lvl="1"/>
            <a:r>
              <a:rPr lang="en-US" dirty="0"/>
              <a:t>Retrained in hearing protectors use</a:t>
            </a:r>
          </a:p>
          <a:p>
            <a:pPr lvl="1"/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38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64CC442-D46C-48D8-A5B2-E898F7605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Hearing/Audiometric Tests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B03F1B6-9972-476B-8F17-EA525F30F3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1687" y="2057400"/>
            <a:ext cx="8660296" cy="4144617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altLang="en-US" sz="4000" dirty="0"/>
              <a:t>14-hr quiet period prior to the test</a:t>
            </a:r>
          </a:p>
          <a:p>
            <a:pPr eaLnBrk="1" hangingPunct="1"/>
            <a:r>
              <a:rPr lang="en-US" altLang="en-US" sz="4000" dirty="0"/>
              <a:t>Baseline - within 6 months</a:t>
            </a:r>
          </a:p>
          <a:p>
            <a:pPr lvl="1"/>
            <a:r>
              <a:rPr lang="en-US" altLang="en-US" sz="4000" dirty="0"/>
              <a:t>Mobile test van – 12 months (mandatory hearing protection interim)</a:t>
            </a:r>
          </a:p>
          <a:p>
            <a:pPr eaLnBrk="1" hangingPunct="1"/>
            <a:r>
              <a:rPr lang="en-US" altLang="en-US" sz="4000" dirty="0"/>
              <a:t>Annual</a:t>
            </a:r>
          </a:p>
          <a:p>
            <a:pPr eaLnBrk="1" hangingPunct="1"/>
            <a:r>
              <a:rPr lang="en-US" altLang="en-US" sz="4000" dirty="0"/>
              <a:t>Audiometer – Calibration, background levels (table D-1)</a:t>
            </a:r>
          </a:p>
          <a:p>
            <a:pPr eaLnBrk="1" hangingPunct="1"/>
            <a:r>
              <a:rPr lang="en-US" altLang="en-US" sz="4000" dirty="0"/>
              <a:t>Audiogram Interpretation</a:t>
            </a:r>
          </a:p>
          <a:p>
            <a:pPr eaLnBrk="1" hangingPunct="1"/>
            <a:r>
              <a:rPr lang="en-US" altLang="en-US" sz="4000" dirty="0"/>
              <a:t>Retesting – employer option – 30 days maximum</a:t>
            </a:r>
          </a:p>
          <a:p>
            <a:r>
              <a:rPr lang="en-US" altLang="en-US" sz="4000" dirty="0"/>
              <a:t>Referral – “problem audiograms” as determined by audiometric technician, </a:t>
            </a:r>
            <a:r>
              <a:rPr lang="en-US" sz="4000" dirty="0"/>
              <a:t>physician, audiologist, or otolaryngologist.</a:t>
            </a:r>
            <a:endParaRPr lang="en-US" altLang="en-US" sz="4000" dirty="0"/>
          </a:p>
          <a:p>
            <a:pPr marL="457189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4922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D6E6-C493-470F-84FA-1643C294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Audiogram Showing Noise Induced Hearing Loss</a:t>
            </a:r>
          </a:p>
        </p:txBody>
      </p:sp>
      <p:pic>
        <p:nvPicPr>
          <p:cNvPr id="5" name="Content Placeholder 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BBBE61D1-0A48-4A78-B4AA-2C1BAC029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59" y="2121970"/>
            <a:ext cx="5078494" cy="3854760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3585616-BF0F-48F0-A1CB-C27CE5FE9B00}"/>
              </a:ext>
            </a:extLst>
          </p:cNvPr>
          <p:cNvSpPr/>
          <p:nvPr/>
        </p:nvSpPr>
        <p:spPr>
          <a:xfrm>
            <a:off x="7421217" y="4147929"/>
            <a:ext cx="4108175" cy="16432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Characteristic “Notch” at 4000 Hz </a:t>
            </a:r>
          </a:p>
        </p:txBody>
      </p:sp>
    </p:spTree>
    <p:extLst>
      <p:ext uri="{BB962C8B-B14F-4D97-AF65-F5344CB8AC3E}">
        <p14:creationId xmlns:p14="http://schemas.microsoft.com/office/powerpoint/2010/main" val="2630512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40B3BC5-A223-4F88-9799-6B7E3E774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/>
              <a:t>Recordkeeping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845676A-5830-40B8-A087-729E782474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500" y="2209800"/>
            <a:ext cx="8001000" cy="2438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If a STS reduces hearing ability to 25 dB or more above audiometric zero* in the same ear as the STS, the incident must be recorded as a </a:t>
            </a:r>
            <a:r>
              <a:rPr lang="en-US" altLang="en-US" b="1" i="1" dirty="0"/>
              <a:t>hearing loss</a:t>
            </a:r>
            <a:r>
              <a:rPr lang="en-US" altLang="en-US" dirty="0"/>
              <a:t> on the OSHA Form 300 (Injury Log).</a:t>
            </a:r>
          </a:p>
          <a:p>
            <a:pPr marL="457189" lvl="1" indent="0">
              <a:buNone/>
            </a:pPr>
            <a:r>
              <a:rPr lang="en-US" altLang="en-US" dirty="0"/>
              <a:t>* Audiometric Zero - </a:t>
            </a:r>
            <a:r>
              <a:rPr lang="en-US" i="1" u="sng" dirty="0"/>
              <a:t>average hearing level</a:t>
            </a:r>
            <a:r>
              <a:rPr lang="en-US" u="sng" dirty="0"/>
              <a:t> </a:t>
            </a:r>
            <a:r>
              <a:rPr lang="en-US" dirty="0"/>
              <a:t>at 2000, 3000, and 4000 Hz = 25 dB or more.</a:t>
            </a:r>
            <a:endParaRPr lang="en-US" altLang="en-US" dirty="0"/>
          </a:p>
        </p:txBody>
      </p:sp>
      <p:pic>
        <p:nvPicPr>
          <p:cNvPr id="26628" name="Picture 4" descr="MCj03704420000[1]">
            <a:extLst>
              <a:ext uri="{FF2B5EF4-FFF2-40B4-BE49-F238E27FC236}">
                <a16:creationId xmlns:a16="http://schemas.microsoft.com/office/drawing/2014/main" id="{587BB55B-AC1B-4DC2-BEBE-C7976616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25" y="4521061"/>
            <a:ext cx="2874990" cy="20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8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04BE-4ADB-4E84-B707-62E8AA26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CD0B-52C5-4774-949B-4DE6B0CF1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Defined</a:t>
            </a:r>
          </a:p>
          <a:p>
            <a:r>
              <a:rPr lang="en-US" dirty="0"/>
              <a:t>Anatomy of the Ear </a:t>
            </a:r>
          </a:p>
          <a:p>
            <a:r>
              <a:rPr lang="en-US" dirty="0"/>
              <a:t>Types of Hearing Loss</a:t>
            </a:r>
          </a:p>
          <a:p>
            <a:r>
              <a:rPr lang="en-US" dirty="0"/>
              <a:t>OSHA Regulation</a:t>
            </a:r>
          </a:p>
          <a:p>
            <a:r>
              <a:rPr lang="en-US" dirty="0"/>
              <a:t>Controlling Exposure</a:t>
            </a:r>
          </a:p>
        </p:txBody>
      </p:sp>
    </p:spTree>
    <p:extLst>
      <p:ext uri="{BB962C8B-B14F-4D97-AF65-F5344CB8AC3E}">
        <p14:creationId xmlns:p14="http://schemas.microsoft.com/office/powerpoint/2010/main" val="2575796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3DA3-346B-42C0-A266-E1B49637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Employee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E02D-8EB5-4930-9157-7F15F9E9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and Annually</a:t>
            </a:r>
          </a:p>
          <a:p>
            <a:r>
              <a:rPr lang="en-US" dirty="0"/>
              <a:t>Addresses</a:t>
            </a:r>
          </a:p>
          <a:p>
            <a:pPr lvl="1"/>
            <a:r>
              <a:rPr lang="en-US" dirty="0"/>
              <a:t>The effects of noise on hearing</a:t>
            </a:r>
          </a:p>
          <a:p>
            <a:pPr lvl="1"/>
            <a:r>
              <a:rPr lang="en-US" dirty="0"/>
              <a:t>Proper selection, use, and care of hearing protection</a:t>
            </a:r>
          </a:p>
          <a:p>
            <a:pPr lvl="1"/>
            <a:r>
              <a:rPr lang="en-US" dirty="0"/>
              <a:t>The purpose and procedures of an audiometric test</a:t>
            </a:r>
          </a:p>
        </p:txBody>
      </p:sp>
    </p:spTree>
    <p:extLst>
      <p:ext uri="{BB962C8B-B14F-4D97-AF65-F5344CB8AC3E}">
        <p14:creationId xmlns:p14="http://schemas.microsoft.com/office/powerpoint/2010/main" val="3416418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857B-0081-49F5-95C2-D449092C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Controlling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D221E-DCAB-49A0-9F9B-1FC4F601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u="sng" kern="0" dirty="0"/>
              <a:t>Hierarchy of Controls</a:t>
            </a:r>
          </a:p>
          <a:p>
            <a:r>
              <a:rPr lang="en-US" dirty="0"/>
              <a:t>Engineering (triggered using 90 dBA threshold level and feasibility assessment)</a:t>
            </a:r>
          </a:p>
          <a:p>
            <a:r>
              <a:rPr lang="en-US" dirty="0"/>
              <a:t>Administrative</a:t>
            </a:r>
          </a:p>
          <a:p>
            <a:r>
              <a:rPr lang="en-US" dirty="0"/>
              <a:t>Personal Protective Equipment</a:t>
            </a:r>
          </a:p>
        </p:txBody>
      </p:sp>
    </p:spTree>
    <p:extLst>
      <p:ext uri="{BB962C8B-B14F-4D97-AF65-F5344CB8AC3E}">
        <p14:creationId xmlns:p14="http://schemas.microsoft.com/office/powerpoint/2010/main" val="4130730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9466-A815-489A-B890-46F68CEC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Engineering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8949B-5051-4E51-A8B4-425E99881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Buy Quiet – Review potential new equipment</a:t>
            </a:r>
          </a:p>
          <a:p>
            <a:pPr lvl="1"/>
            <a:r>
              <a:rPr lang="en-US" dirty="0">
                <a:hlinkClick r:id="rId2"/>
              </a:rPr>
              <a:t>http://buyquietroadmap.com/buy-quiet-purchasing/buy-quiet-process-roadmap/research/online-noise-databases/</a:t>
            </a:r>
            <a:r>
              <a:rPr lang="en-US" dirty="0"/>
              <a:t> </a:t>
            </a:r>
          </a:p>
          <a:p>
            <a:r>
              <a:rPr lang="en-US" dirty="0"/>
              <a:t>Proper maintenance – lubricating, tightening bolts, etc.</a:t>
            </a:r>
          </a:p>
          <a:p>
            <a:r>
              <a:rPr lang="en-US" dirty="0"/>
              <a:t>Vibration pads</a:t>
            </a:r>
          </a:p>
          <a:p>
            <a:r>
              <a:rPr lang="en-US" dirty="0"/>
              <a:t>Enclosures – worker or source</a:t>
            </a:r>
          </a:p>
          <a:p>
            <a:r>
              <a:rPr lang="en-US" dirty="0"/>
              <a:t>Barriers – acoustic materials, curtains, etc.</a:t>
            </a:r>
          </a:p>
          <a:p>
            <a:r>
              <a:rPr lang="en-US" dirty="0"/>
              <a:t>Isolation – including distance</a:t>
            </a:r>
          </a:p>
        </p:txBody>
      </p:sp>
    </p:spTree>
    <p:extLst>
      <p:ext uri="{BB962C8B-B14F-4D97-AF65-F5344CB8AC3E}">
        <p14:creationId xmlns:p14="http://schemas.microsoft.com/office/powerpoint/2010/main" val="1232373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CD83-01E1-422C-9960-84883F0E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Engineering Controls (Cont’d)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1C4E9A5-2BA4-44E7-AF98-24F20C452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6" y="2653578"/>
            <a:ext cx="4693503" cy="2634039"/>
          </a:xfrm>
        </p:spPr>
      </p:pic>
      <p:pic>
        <p:nvPicPr>
          <p:cNvPr id="7" name="Picture 6" descr="A picture containing weapon&#10;&#10;Description automatically generated">
            <a:extLst>
              <a:ext uri="{FF2B5EF4-FFF2-40B4-BE49-F238E27FC236}">
                <a16:creationId xmlns:a16="http://schemas.microsoft.com/office/drawing/2014/main" id="{6327CC4F-2561-440D-9461-C2BD78163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96" y="2107095"/>
            <a:ext cx="3299191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2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A819-6384-4241-8245-3D1A369A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Engineering Controls (Cont’d)</a:t>
            </a: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ED716BA5-F8B7-410C-88A5-28238FD840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6007" y="2081048"/>
            <a:ext cx="2689456" cy="3960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03E1F-D2DC-4E8D-A4FA-81383768E022}"/>
              </a:ext>
            </a:extLst>
          </p:cNvPr>
          <p:cNvSpPr txBox="1"/>
          <p:nvPr/>
        </p:nvSpPr>
        <p:spPr>
          <a:xfrm>
            <a:off x="3286613" y="4061538"/>
            <a:ext cx="231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Low Fall Height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BF9ED-83D5-4940-863E-6A1D07A4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483" y="3030870"/>
            <a:ext cx="3504762" cy="2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2DC33E-4B38-49A2-B11E-6537694D9438}"/>
              </a:ext>
            </a:extLst>
          </p:cNvPr>
          <p:cNvSpPr txBox="1"/>
          <p:nvPr/>
        </p:nvSpPr>
        <p:spPr>
          <a:xfrm>
            <a:off x="5105618" y="2782669"/>
            <a:ext cx="374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Heavy duty abrasion resistant inner skin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4F16B5-14CD-45AC-B413-0DABCAD767E0}"/>
              </a:ext>
            </a:extLst>
          </p:cNvPr>
          <p:cNvCxnSpPr>
            <a:cxnSpLocks/>
          </p:cNvCxnSpPr>
          <p:nvPr/>
        </p:nvCxnSpPr>
        <p:spPr>
          <a:xfrm>
            <a:off x="6463862" y="3119627"/>
            <a:ext cx="1525633" cy="140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A02C9D-59EF-44EE-97DF-A14BBD9CC1FF}"/>
              </a:ext>
            </a:extLst>
          </p:cNvPr>
          <p:cNvSpPr txBox="1"/>
          <p:nvPr/>
        </p:nvSpPr>
        <p:spPr>
          <a:xfrm>
            <a:off x="9259614" y="4246204"/>
            <a:ext cx="203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Resilient Damping</a:t>
            </a:r>
          </a:p>
          <a:p>
            <a:r>
              <a:rPr lang="en-US" u="sng" dirty="0"/>
              <a:t>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B6B810-293C-4ECA-BD73-9CA9663D2579}"/>
              </a:ext>
            </a:extLst>
          </p:cNvPr>
          <p:cNvSpPr txBox="1"/>
          <p:nvPr/>
        </p:nvSpPr>
        <p:spPr>
          <a:xfrm>
            <a:off x="3286613" y="1704594"/>
            <a:ext cx="152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u="sng" dirty="0"/>
              <a:t>Rubber Flaps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6DD0CD-1950-4427-A76B-D61C35FAD645}"/>
              </a:ext>
            </a:extLst>
          </p:cNvPr>
          <p:cNvCxnSpPr>
            <a:cxnSpLocks/>
          </p:cNvCxnSpPr>
          <p:nvPr/>
        </p:nvCxnSpPr>
        <p:spPr>
          <a:xfrm flipH="1">
            <a:off x="2837793" y="2450380"/>
            <a:ext cx="809077" cy="978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7A8A9C-20BE-460F-9BCB-A8338F106090}"/>
              </a:ext>
            </a:extLst>
          </p:cNvPr>
          <p:cNvCxnSpPr/>
          <p:nvPr/>
        </p:nvCxnSpPr>
        <p:spPr>
          <a:xfrm flipH="1">
            <a:off x="2869324" y="2350925"/>
            <a:ext cx="388544" cy="376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48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DA0D-473A-4EBD-ADF1-6328290A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Administrative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200A6-8462-4539-BDC1-5528AB21A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exposure duration – spread loud tasks across multiple shifts if possible</a:t>
            </a:r>
          </a:p>
          <a:p>
            <a:r>
              <a:rPr lang="en-US" dirty="0"/>
              <a:t>Rotate workers</a:t>
            </a:r>
          </a:p>
          <a:p>
            <a:r>
              <a:rPr lang="en-US" dirty="0"/>
              <a:t>Revise work practices/employee positioning </a:t>
            </a:r>
          </a:p>
          <a:p>
            <a:r>
              <a:rPr lang="en-US" dirty="0"/>
              <a:t>Provide training</a:t>
            </a:r>
          </a:p>
        </p:txBody>
      </p:sp>
    </p:spTree>
    <p:extLst>
      <p:ext uri="{BB962C8B-B14F-4D97-AF65-F5344CB8AC3E}">
        <p14:creationId xmlns:p14="http://schemas.microsoft.com/office/powerpoint/2010/main" val="339043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familyshot">
            <a:extLst>
              <a:ext uri="{FF2B5EF4-FFF2-40B4-BE49-F238E27FC236}">
                <a16:creationId xmlns:a16="http://schemas.microsoft.com/office/drawing/2014/main" id="{04E13586-BFF3-47AF-9327-8A2F0510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"/>
          <a:stretch>
            <a:fillRect/>
          </a:stretch>
        </p:blipFill>
        <p:spPr bwMode="auto">
          <a:xfrm>
            <a:off x="5486401" y="2057400"/>
            <a:ext cx="460851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8">
            <a:extLst>
              <a:ext uri="{FF2B5EF4-FFF2-40B4-BE49-F238E27FC236}">
                <a16:creationId xmlns:a16="http://schemas.microsoft.com/office/drawing/2014/main" id="{C39750CD-1407-4A11-9225-EC7875E6F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0"/>
            <a:ext cx="84250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dirty="0">
                <a:latin typeface="Arial Black" panose="020B0A04020102020204" pitchFamily="34" charset="0"/>
              </a:rPr>
              <a:t>Earplugs</a:t>
            </a:r>
          </a:p>
        </p:txBody>
      </p:sp>
      <p:sp>
        <p:nvSpPr>
          <p:cNvPr id="28676" name="Text Box 9">
            <a:extLst>
              <a:ext uri="{FF2B5EF4-FFF2-40B4-BE49-F238E27FC236}">
                <a16:creationId xmlns:a16="http://schemas.microsoft.com/office/drawing/2014/main" id="{8662530C-9E00-4AC5-BF46-C7186BCD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1"/>
            <a:ext cx="4953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292929"/>
                </a:solidFill>
                <a:latin typeface="Arial Black" panose="020B0A04020102020204" pitchFamily="34" charset="0"/>
              </a:rPr>
              <a:t>CARE/MAINTENANCE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Dispose single-use earplugs daily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Clean multiple-use earplugs with mild soap and water, dry thoroughly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Inspect multiple-use earplugs for dirt, cracks or hardness, replace if damaged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E24AE-41E3-4449-B470-FE6E629EAB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86" y="274637"/>
            <a:ext cx="11622157" cy="1325563"/>
          </a:xfrm>
        </p:spPr>
        <p:txBody>
          <a:bodyPr/>
          <a:lstStyle/>
          <a:p>
            <a:pPr algn="ctr"/>
            <a:r>
              <a:rPr lang="en-US" dirty="0"/>
              <a:t>       Personal Protective Equipment (PPE)</a:t>
            </a:r>
          </a:p>
        </p:txBody>
      </p:sp>
    </p:spTree>
    <p:extLst>
      <p:ext uri="{BB962C8B-B14F-4D97-AF65-F5344CB8AC3E}">
        <p14:creationId xmlns:p14="http://schemas.microsoft.com/office/powerpoint/2010/main" val="3407862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QB2HYG">
            <a:extLst>
              <a:ext uri="{FF2B5EF4-FFF2-40B4-BE49-F238E27FC236}">
                <a16:creationId xmlns:a16="http://schemas.microsoft.com/office/drawing/2014/main" id="{8CEC9349-191F-4EAB-8A58-ACEED8F1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14391" r="8063" b="9021"/>
          <a:stretch>
            <a:fillRect/>
          </a:stretch>
        </p:blipFill>
        <p:spPr bwMode="auto">
          <a:xfrm>
            <a:off x="6705600" y="21336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8">
            <a:extLst>
              <a:ext uri="{FF2B5EF4-FFF2-40B4-BE49-F238E27FC236}">
                <a16:creationId xmlns:a16="http://schemas.microsoft.com/office/drawing/2014/main" id="{12C01EEE-4ED0-437B-A0B7-5ED3173E6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dirty="0">
                <a:latin typeface="Arial Black" panose="020B0A04020102020204" pitchFamily="34" charset="0"/>
              </a:rPr>
              <a:t>Bands</a:t>
            </a:r>
          </a:p>
        </p:txBody>
      </p:sp>
      <p:sp>
        <p:nvSpPr>
          <p:cNvPr id="29700" name="Text Box 10">
            <a:extLst>
              <a:ext uri="{FF2B5EF4-FFF2-40B4-BE49-F238E27FC236}">
                <a16:creationId xmlns:a16="http://schemas.microsoft.com/office/drawing/2014/main" id="{B9A76B99-46E7-4FCC-A97B-F2DDF1A1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1"/>
            <a:ext cx="4953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292929"/>
                </a:solidFill>
                <a:latin typeface="Arial Black" panose="020B0A04020102020204" pitchFamily="34" charset="0"/>
              </a:rPr>
              <a:t>PRO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Very convenient for intermittent noise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Readily available around neck when not in use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29292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292929"/>
                </a:solidFill>
                <a:latin typeface="Arial Black" panose="020B0A04020102020204" pitchFamily="34" charset="0"/>
              </a:rPr>
              <a:t>CON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Lower attenuation than most earplugs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Some noise transmission through band</a:t>
            </a:r>
          </a:p>
        </p:txBody>
      </p:sp>
    </p:spTree>
    <p:extLst>
      <p:ext uri="{BB962C8B-B14F-4D97-AF65-F5344CB8AC3E}">
        <p14:creationId xmlns:p14="http://schemas.microsoft.com/office/powerpoint/2010/main" val="2151685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902604A6-3FD9-4CD9-BC4B-D6E6CE2C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44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dirty="0">
                <a:latin typeface="Arial Black" panose="020B0A04020102020204" pitchFamily="34" charset="0"/>
              </a:rPr>
              <a:t>Earmuffs</a:t>
            </a:r>
          </a:p>
        </p:txBody>
      </p:sp>
      <p:sp>
        <p:nvSpPr>
          <p:cNvPr id="30723" name="Text Box 6">
            <a:extLst>
              <a:ext uri="{FF2B5EF4-FFF2-40B4-BE49-F238E27FC236}">
                <a16:creationId xmlns:a16="http://schemas.microsoft.com/office/drawing/2014/main" id="{BC1D8D1E-C297-4F96-B340-096E0AA92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54201"/>
            <a:ext cx="4953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292929"/>
                </a:solidFill>
                <a:latin typeface="Arial Black" panose="020B0A04020102020204" pitchFamily="34" charset="0"/>
              </a:rPr>
              <a:t>PRO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Easy to get proper fit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Good for intermittent noise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Radio &amp; electronic options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29292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292929"/>
                </a:solidFill>
                <a:latin typeface="Arial Black" panose="020B0A04020102020204" pitchFamily="34" charset="0"/>
              </a:rPr>
              <a:t>CON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Can feel hot/heavy with extended wear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Compatibility with other PPE?</a:t>
            </a:r>
          </a:p>
        </p:txBody>
      </p:sp>
      <p:pic>
        <p:nvPicPr>
          <p:cNvPr id="30724" name="Picture 8" descr="Leightning_L3">
            <a:extLst>
              <a:ext uri="{FF2B5EF4-FFF2-40B4-BE49-F238E27FC236}">
                <a16:creationId xmlns:a16="http://schemas.microsoft.com/office/drawing/2014/main" id="{89083CBB-C916-4BD7-A787-67182CE0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1"/>
            <a:ext cx="2973388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6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68A1BAE8-1FC7-4DE6-A723-6ACA19133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19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dirty="0">
                <a:latin typeface="Arial Black" panose="020B0A04020102020204" pitchFamily="34" charset="0"/>
              </a:rPr>
              <a:t>Earmuffs</a:t>
            </a: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56CE19E8-BF95-4FDF-92E1-1EE3E2D4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28801"/>
            <a:ext cx="4953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292929"/>
                </a:solidFill>
                <a:latin typeface="Arial Black" panose="020B0A04020102020204" pitchFamily="34" charset="0"/>
              </a:rPr>
              <a:t>CARE/MAINTENANCE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Clean ear cushions and headband regularly with mild soap and water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Replace ear cushions and foam inserts every 4-6 months with normal wear, more often with heavy use/extreme conditions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92929"/>
                </a:solidFill>
                <a:latin typeface="Arial" panose="020B0604020202020204" pitchFamily="34" charset="0"/>
              </a:rPr>
              <a:t>Do not overstretch headband</a:t>
            </a:r>
          </a:p>
        </p:txBody>
      </p:sp>
      <p:pic>
        <p:nvPicPr>
          <p:cNvPr id="31748" name="Picture 9" descr="Leightning_L3">
            <a:extLst>
              <a:ext uri="{FF2B5EF4-FFF2-40B4-BE49-F238E27FC236}">
                <a16:creationId xmlns:a16="http://schemas.microsoft.com/office/drawing/2014/main" id="{3B1C0C3D-8DDD-4C4B-A974-0616667C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1"/>
            <a:ext cx="30162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47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DA63382-7A90-4366-8011-EBE925A87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+mj-lt"/>
              </a:rPr>
              <a:t>Noise: Unwanted Sound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AD3085E-8BF5-4BD6-8384-935AB4821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1145" y="1827214"/>
            <a:ext cx="4805855" cy="48021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Sound waves - moving variations of air pressure </a:t>
            </a:r>
          </a:p>
          <a:p>
            <a:pPr eaLnBrk="1" hangingPunct="1"/>
            <a:r>
              <a:rPr lang="en-US" altLang="en-US" dirty="0"/>
              <a:t>Develop when a </a:t>
            </a:r>
            <a:r>
              <a:rPr lang="en-US" altLang="en-US" b="1" u="sng" dirty="0"/>
              <a:t>vibrating surface</a:t>
            </a:r>
            <a:r>
              <a:rPr lang="en-US" altLang="en-US" dirty="0"/>
              <a:t> forms areas of high and low pressure, which are transmitted as sound. 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5124" name="Picture 4" descr="MCBD08317_0000[1]">
            <a:extLst>
              <a:ext uri="{FF2B5EF4-FFF2-40B4-BE49-F238E27FC236}">
                <a16:creationId xmlns:a16="http://schemas.microsoft.com/office/drawing/2014/main" id="{0F5100DE-0BDB-4D17-96DF-4428A02D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599"/>
            <a:ext cx="3048000" cy="26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419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B135E9-6676-4B37-A708-EB5A4E39FB69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281113"/>
            <a:ext cx="8382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3600" kern="0" dirty="0">
                <a:solidFill>
                  <a:srgbClr val="292929"/>
                </a:solidFill>
                <a:latin typeface="Arial Black" panose="020B0A04020102020204" pitchFamily="34" charset="0"/>
              </a:rPr>
              <a:t>Noise Reduction Rating (NRR)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CFC8CF6C-561C-48DB-873B-2826C862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057401"/>
            <a:ext cx="8218487" cy="44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Rating methods are based upon idealized laboratory testing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NRR has been criticized for being too generous in its prediction of noise reduction [attenuation]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Studies indicate that while some workers in real-world worksites achieve the NRR on the package or even greater protection, </a:t>
            </a:r>
            <a:r>
              <a:rPr lang="en-US" altLang="en-US" sz="2000" i="1" dirty="0">
                <a:latin typeface="Verdana" panose="020B0604030504040204" pitchFamily="34" charset="0"/>
              </a:rPr>
              <a:t>many workers do not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This has led to a variety of inappropriate de-rating methods for hearing protectors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Contributed too much confusion in knowing how to accurately estimate a HPD’s attenuation</a:t>
            </a:r>
          </a:p>
        </p:txBody>
      </p:sp>
    </p:spTree>
    <p:extLst>
      <p:ext uri="{BB962C8B-B14F-4D97-AF65-F5344CB8AC3E}">
        <p14:creationId xmlns:p14="http://schemas.microsoft.com/office/powerpoint/2010/main" val="2736344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1DC392-798F-4964-BDDE-75764A392129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143000"/>
            <a:ext cx="8382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3600" kern="0" dirty="0">
                <a:solidFill>
                  <a:srgbClr val="292929"/>
                </a:solidFill>
                <a:latin typeface="Arial Black" panose="020B0A04020102020204" pitchFamily="34" charset="0"/>
              </a:rPr>
              <a:t>Noise Reduction Rating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82A2A3AF-2186-403C-97D7-F0FF2803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905001"/>
            <a:ext cx="4132263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2400" dirty="0">
                <a:latin typeface="Verdana" panose="020B0604030504040204" pitchFamily="34" charset="0"/>
              </a:rPr>
              <a:t>A laboratory estimate of the amount of attenuation achievable by 98% of users when properly fit</a:t>
            </a:r>
          </a:p>
          <a:p>
            <a:pPr>
              <a:buClr>
                <a:schemeClr val="tx1"/>
              </a:buClr>
            </a:pPr>
            <a:r>
              <a:rPr lang="en-US" altLang="en-US" sz="2400" dirty="0">
                <a:latin typeface="Verdana" panose="020B0604030504040204" pitchFamily="34" charset="0"/>
              </a:rPr>
              <a:t>A population-based rating 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―</a:t>
            </a:r>
            <a:r>
              <a:rPr lang="en-US" altLang="en-US" sz="2400" dirty="0">
                <a:latin typeface="Verdana" panose="020B0604030504040204" pitchFamily="34" charset="0"/>
              </a:rPr>
              <a:t> some users will get more attenuation, some will get less</a:t>
            </a:r>
          </a:p>
        </p:txBody>
      </p:sp>
      <p:pic>
        <p:nvPicPr>
          <p:cNvPr id="33796" name="Picture 6" descr="NRR">
            <a:extLst>
              <a:ext uri="{FF2B5EF4-FFF2-40B4-BE49-F238E27FC236}">
                <a16:creationId xmlns:a16="http://schemas.microsoft.com/office/drawing/2014/main" id="{84282BDF-30AA-4A82-B56E-93E6C92A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44650"/>
            <a:ext cx="399891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3767F815-87FB-4CC8-A46B-CE6CBD42F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40251"/>
            <a:ext cx="41148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019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88C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5000"/>
              </a:spcBef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NRR is only a population estimate,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not a predictor of individual attenuation.</a:t>
            </a:r>
          </a:p>
        </p:txBody>
      </p:sp>
    </p:spTree>
    <p:extLst>
      <p:ext uri="{BB962C8B-B14F-4D97-AF65-F5344CB8AC3E}">
        <p14:creationId xmlns:p14="http://schemas.microsoft.com/office/powerpoint/2010/main" val="5129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34F8AD90-FD43-4A0D-B044-C72A500D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1"/>
            <a:ext cx="7239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019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88C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Arial Black" panose="020B0A04020102020204" pitchFamily="34" charset="0"/>
              </a:rPr>
              <a:t>OSHA…</a:t>
            </a:r>
            <a:r>
              <a:rPr lang="en-US" altLang="en-US" sz="4000" i="1" dirty="0">
                <a:latin typeface="Arial Black" panose="020B0A04020102020204" pitchFamily="34" charset="0"/>
              </a:rPr>
              <a:t> </a:t>
            </a:r>
            <a:r>
              <a:rPr lang="en-US" altLang="en-US" sz="1600" b="1" dirty="0">
                <a:latin typeface="Verdana Pro" panose="020B0604030504040204" pitchFamily="34" charset="0"/>
              </a:rPr>
              <a:t>Subtract 7 from NRR to determine adequacy</a:t>
            </a:r>
            <a:r>
              <a:rPr lang="en-US" altLang="en-US" sz="1800" b="1" dirty="0">
                <a:latin typeface="Verdana Pro" panose="020B0604030504040204" pitchFamily="34" charset="0"/>
              </a:rPr>
              <a:t> (Appendix B)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Verdana Pro" panose="020B0604030504040204" pitchFamily="34" charset="0"/>
              </a:rPr>
              <a:t>              </a:t>
            </a:r>
            <a:r>
              <a:rPr lang="en-US" altLang="en-US" sz="2800" b="1" i="1" dirty="0">
                <a:latin typeface="Arial Black" panose="020B0A04020102020204" pitchFamily="34" charset="0"/>
              </a:rPr>
              <a:t>…</a:t>
            </a:r>
            <a:r>
              <a:rPr lang="en-US" altLang="en-US" sz="1800" b="1" i="1" dirty="0">
                <a:latin typeface="Verdana Pro" panose="020B0604030504040204" pitchFamily="34" charset="0"/>
              </a:rPr>
              <a:t> </a:t>
            </a:r>
            <a:r>
              <a:rPr lang="en-US" altLang="en-US" sz="1600" b="1" i="1" dirty="0">
                <a:latin typeface="Verdana Pro" panose="020B0604030504040204" pitchFamily="34" charset="0"/>
              </a:rPr>
              <a:t>Subtract 7 from NRR, then divide by 2 to determine if hearing protection allowed in lieu of engineering and/or administrative controls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 dirty="0">
              <a:latin typeface="Verdana Pro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Arial Black" panose="020B0A04020102020204" pitchFamily="34" charset="0"/>
              </a:rPr>
              <a:t>NIOSH…</a:t>
            </a:r>
            <a:r>
              <a:rPr lang="en-US" altLang="en-US" sz="4000" i="1" dirty="0">
                <a:latin typeface="Arial Black" panose="020B0A04020102020204" pitchFamily="34" charset="0"/>
              </a:rPr>
              <a:t>		 </a:t>
            </a:r>
            <a:r>
              <a:rPr lang="en-US" altLang="en-US" sz="1600" b="1" u="sng" dirty="0">
                <a:latin typeface="Verdana Pro" panose="020B0604030504040204" pitchFamily="34" charset="0"/>
              </a:rPr>
              <a:t>Earmuffs</a:t>
            </a:r>
            <a:r>
              <a:rPr lang="en-US" altLang="en-US" sz="1600" b="1" dirty="0">
                <a:latin typeface="Verdana Pro" panose="020B0604030504040204" pitchFamily="34" charset="0"/>
              </a:rPr>
              <a:t>	</a:t>
            </a:r>
          </a:p>
          <a:p>
            <a:pPr algn="ctr">
              <a:spcBef>
                <a:spcPct val="25000"/>
              </a:spcBef>
              <a:buFontTx/>
              <a:buNone/>
            </a:pPr>
            <a:r>
              <a:rPr lang="en-US" altLang="en-US" sz="1600" b="1" dirty="0">
                <a:latin typeface="Verdana Pro" panose="020B0604030504040204" pitchFamily="34" charset="0"/>
              </a:rPr>
              <a:t>NRR – 25%</a:t>
            </a:r>
          </a:p>
          <a:p>
            <a:pPr algn="ctr">
              <a:spcBef>
                <a:spcPct val="25000"/>
              </a:spcBef>
              <a:buFontTx/>
              <a:buNone/>
            </a:pPr>
            <a:r>
              <a:rPr lang="en-US" altLang="en-US" sz="1600" b="1" u="sng" dirty="0">
                <a:latin typeface="Verdana Pro" panose="020B0604030504040204" pitchFamily="34" charset="0"/>
              </a:rPr>
              <a:t>Formable (foam) Earplugs</a:t>
            </a:r>
          </a:p>
          <a:p>
            <a:pPr algn="ctr">
              <a:spcBef>
                <a:spcPct val="25000"/>
              </a:spcBef>
              <a:buFontTx/>
              <a:buNone/>
            </a:pPr>
            <a:r>
              <a:rPr lang="en-US" altLang="en-US" sz="1600" b="1" dirty="0">
                <a:latin typeface="Verdana Pro" panose="020B0604030504040204" pitchFamily="34" charset="0"/>
              </a:rPr>
              <a:t>NRR – 50%</a:t>
            </a:r>
          </a:p>
          <a:p>
            <a:pPr algn="ctr">
              <a:spcBef>
                <a:spcPct val="25000"/>
              </a:spcBef>
              <a:buFontTx/>
              <a:buNone/>
            </a:pPr>
            <a:r>
              <a:rPr lang="en-US" altLang="en-US" sz="1600" b="1" u="sng" dirty="0">
                <a:latin typeface="Verdana Pro" panose="020B0604030504040204" pitchFamily="34" charset="0"/>
              </a:rPr>
              <a:t>All Other (ribbed) Earplugs</a:t>
            </a:r>
          </a:p>
          <a:p>
            <a:pPr algn="ctr">
              <a:spcBef>
                <a:spcPct val="25000"/>
              </a:spcBef>
              <a:buFontTx/>
              <a:buNone/>
            </a:pPr>
            <a:r>
              <a:rPr lang="en-US" altLang="en-US" sz="1600" b="1" dirty="0">
                <a:latin typeface="Verdana Pro" panose="020B0604030504040204" pitchFamily="34" charset="0"/>
              </a:rPr>
              <a:t>NRR – 70%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7E54208-41F7-46A0-A509-4A86DC80391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101725"/>
            <a:ext cx="8382000" cy="7620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3600" kern="0" dirty="0">
                <a:solidFill>
                  <a:srgbClr val="292929"/>
                </a:solidFill>
                <a:latin typeface="Arial Black" panose="020B0A04020102020204" pitchFamily="34" charset="0"/>
              </a:rPr>
              <a:t>De-Rating Methods to Compensate for Poor Fit</a:t>
            </a:r>
          </a:p>
        </p:txBody>
      </p:sp>
    </p:spTree>
    <p:extLst>
      <p:ext uri="{BB962C8B-B14F-4D97-AF65-F5344CB8AC3E}">
        <p14:creationId xmlns:p14="http://schemas.microsoft.com/office/powerpoint/2010/main" val="4190457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6CB8603-4A8E-4F0E-A36A-0D2E419A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72C353-19ED-4664-A4CF-4D3EBAD71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44" y="158496"/>
            <a:ext cx="9546337" cy="60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66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Contact us</a:t>
            </a:r>
            <a:endParaRPr lang="en-US" dirty="0">
              <a:solidFill>
                <a:srgbClr val="9E0000"/>
              </a:solidFill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656999"/>
            <a:ext cx="10515600" cy="43447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Pennsylvania OSHA Consultation Office</a:t>
            </a:r>
          </a:p>
          <a:p>
            <a:r>
              <a:rPr lang="en-US" altLang="en-US" sz="2400" dirty="0"/>
              <a:t>Phone: 800-382-1241</a:t>
            </a:r>
          </a:p>
          <a:p>
            <a:r>
              <a:rPr lang="en-US" altLang="en-US" sz="2400" dirty="0"/>
              <a:t>Web: </a:t>
            </a:r>
            <a:r>
              <a:rPr lang="en-US" alt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www.iup.edu/pa-oshaconsultation/</a:t>
            </a:r>
            <a:endParaRPr lang="en-US" altLang="en-US" sz="2400" dirty="0">
              <a:solidFill>
                <a:srgbClr val="0070C0"/>
              </a:solidFill>
            </a:endParaRPr>
          </a:p>
          <a:p>
            <a:r>
              <a:rPr lang="en-US" altLang="en-US" sz="2400" dirty="0"/>
              <a:t>Facebook: </a:t>
            </a:r>
            <a:r>
              <a:rPr lang="en-US" alt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https://www.facebook.com/Pennsylvania-OSHA-Consultation-Program-548810235234647/</a:t>
            </a:r>
            <a:endParaRPr lang="en-US" altLang="en-US" sz="2400" dirty="0">
              <a:solidFill>
                <a:srgbClr val="0070C0"/>
              </a:solidFill>
            </a:endParaRPr>
          </a:p>
          <a:p>
            <a:r>
              <a:rPr lang="en-US" altLang="en-US" sz="2400" dirty="0"/>
              <a:t>Twitter: </a:t>
            </a:r>
            <a:r>
              <a:rPr lang="en-US" alt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https://twitter.com/search?q=PA%20OSHA%20Consultation&amp;src=savs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FF60B0-F131-4E55-96B9-297AB057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269" y="6333764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1347383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Thank You</a:t>
            </a:r>
            <a:endParaRPr lang="en-US" dirty="0">
              <a:solidFill>
                <a:srgbClr val="9E0000"/>
              </a:solidFill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812175"/>
            <a:ext cx="10515600" cy="4344785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altLang="en-US" sz="2400" b="1" dirty="0"/>
              <a:t>Upcoming Webinar:</a:t>
            </a:r>
          </a:p>
          <a:p>
            <a:pPr algn="ctr">
              <a:buFontTx/>
              <a:buNone/>
              <a:defRPr/>
            </a:pPr>
            <a:r>
              <a:rPr lang="en-US" altLang="en-US" sz="2400" u="sng" dirty="0">
                <a:solidFill>
                  <a:srgbClr val="9E0000"/>
                </a:solidFill>
              </a:rPr>
              <a:t>Confined Spaces in Construction</a:t>
            </a:r>
          </a:p>
          <a:p>
            <a:pPr algn="ctr">
              <a:buFontTx/>
              <a:buNone/>
              <a:defRPr/>
            </a:pPr>
            <a:r>
              <a:rPr lang="en-US" altLang="en-US" sz="2400" dirty="0">
                <a:solidFill>
                  <a:srgbClr val="9E0000"/>
                </a:solidFill>
              </a:rPr>
              <a:t>July 15, 2020 @ 10:30am</a:t>
            </a:r>
          </a:p>
          <a:p>
            <a:pPr algn="ctr">
              <a:buFontTx/>
              <a:buNone/>
              <a:defRPr/>
            </a:pPr>
            <a:endParaRPr lang="en-US" altLang="en-US" sz="2400" dirty="0"/>
          </a:p>
          <a:p>
            <a:pPr algn="ctr">
              <a:buFontTx/>
              <a:buNone/>
              <a:defRPr/>
            </a:pPr>
            <a:r>
              <a:rPr lang="en-US" altLang="en-US" sz="2400" b="1" dirty="0"/>
              <a:t>Pennsylvania OSHA Consultation Office</a:t>
            </a:r>
          </a:p>
          <a:p>
            <a:pPr algn="ctr">
              <a:buFontTx/>
              <a:buNone/>
              <a:defRPr/>
            </a:pPr>
            <a:r>
              <a:rPr lang="en-US" altLang="en-US" sz="2400" dirty="0"/>
              <a:t>Phone: 800-382-1241 or 724-357-4095</a:t>
            </a:r>
          </a:p>
          <a:p>
            <a:pPr algn="ctr">
              <a:buFontTx/>
              <a:buNone/>
              <a:defRPr/>
            </a:pPr>
            <a:r>
              <a:rPr lang="en-US" altLang="en-US" sz="2400" dirty="0"/>
              <a:t>Website</a:t>
            </a:r>
            <a:r>
              <a:rPr lang="en-US" altLang="en-US" sz="2400" b="1" dirty="0"/>
              <a:t>: </a:t>
            </a:r>
            <a:r>
              <a:rPr lang="en-US" alt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FF60B0-F131-4E55-96B9-297AB057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269" y="6333764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410053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29799C5-2F26-4DE5-8EFE-0CFA1A54E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4607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Noise (Cont’d)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8526CA6-A0BD-4044-AC3D-028CD3C4B5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752600"/>
            <a:ext cx="4495800" cy="44958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Wavelength</a:t>
            </a:r>
            <a:r>
              <a:rPr lang="en-US" altLang="en-US" dirty="0"/>
              <a:t>: The distance traveled by a sound wave during one sound pressure cycle.</a:t>
            </a:r>
          </a:p>
          <a:p>
            <a:pPr eaLnBrk="1" hangingPunct="1"/>
            <a:r>
              <a:rPr lang="en-US" altLang="en-US" dirty="0"/>
              <a:t>The higher the frequency (pitch), the shorter the wavelength</a:t>
            </a:r>
          </a:p>
        </p:txBody>
      </p:sp>
      <p:pic>
        <p:nvPicPr>
          <p:cNvPr id="7172" name="Picture 4" descr="MPj04022050000[1]">
            <a:extLst>
              <a:ext uri="{FF2B5EF4-FFF2-40B4-BE49-F238E27FC236}">
                <a16:creationId xmlns:a16="http://schemas.microsoft.com/office/drawing/2014/main" id="{42C247A3-8C31-4CF3-9981-B4B2342E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276601"/>
            <a:ext cx="31400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09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D0BEF3-39EE-4883-9C8E-AA0E7569C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5638" y="2667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Noise (Cont’d)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238633A-F288-4117-ADCC-2D76C2F60A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5638" y="1828800"/>
            <a:ext cx="8077200" cy="2209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The greater the air pressure variations (</a:t>
            </a:r>
            <a:r>
              <a:rPr lang="en-US" altLang="en-US" u="sng" dirty="0"/>
              <a:t>Amplitude</a:t>
            </a:r>
            <a:r>
              <a:rPr lang="en-US" altLang="en-US" dirty="0"/>
              <a:t>), the greater the sound pressure level </a:t>
            </a:r>
          </a:p>
          <a:p>
            <a:pPr eaLnBrk="1" hangingPunct="1"/>
            <a:r>
              <a:rPr lang="en-US" altLang="en-US" dirty="0"/>
              <a:t>Put another way, the greater the sound pressure level the louder the noise</a:t>
            </a:r>
          </a:p>
          <a:p>
            <a:pPr eaLnBrk="1" hangingPunct="1"/>
            <a:r>
              <a:rPr lang="en-US" altLang="en-US" dirty="0"/>
              <a:t>Measured in decibels (dB)</a:t>
            </a:r>
          </a:p>
        </p:txBody>
      </p:sp>
      <p:pic>
        <p:nvPicPr>
          <p:cNvPr id="8196" name="Picture 4" descr="MCj02345410000[1]">
            <a:extLst>
              <a:ext uri="{FF2B5EF4-FFF2-40B4-BE49-F238E27FC236}">
                <a16:creationId xmlns:a16="http://schemas.microsoft.com/office/drawing/2014/main" id="{1D85D4A4-FDE3-43CF-B4D6-AC346AED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162097"/>
            <a:ext cx="2428875" cy="207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MPj04004820000[1]">
            <a:extLst>
              <a:ext uri="{FF2B5EF4-FFF2-40B4-BE49-F238E27FC236}">
                <a16:creationId xmlns:a16="http://schemas.microsoft.com/office/drawing/2014/main" id="{CE31D676-5AA2-4600-9E2F-D6434C52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38306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0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3E1CA-FB83-491C-8DBC-136130B9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Noise (Cont’d)</a:t>
            </a:r>
            <a:endParaRPr lang="en-US" dirty="0"/>
          </a:p>
        </p:txBody>
      </p:sp>
      <p:pic>
        <p:nvPicPr>
          <p:cNvPr id="5" name="Content Placeholder 4" descr="A close up of a mans face&#10;&#10;Description automatically generated">
            <a:extLst>
              <a:ext uri="{FF2B5EF4-FFF2-40B4-BE49-F238E27FC236}">
                <a16:creationId xmlns:a16="http://schemas.microsoft.com/office/drawing/2014/main" id="{33B2D023-2690-4F89-9FCB-AA910862E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01" y="2062628"/>
            <a:ext cx="4905375" cy="30575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D75C4-0FAB-4D70-B0B7-42B7B4D4DB88}"/>
              </a:ext>
            </a:extLst>
          </p:cNvPr>
          <p:cNvSpPr txBox="1"/>
          <p:nvPr/>
        </p:nvSpPr>
        <p:spPr>
          <a:xfrm>
            <a:off x="7089060" y="5332242"/>
            <a:ext cx="399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Frequency /</a:t>
            </a:r>
          </a:p>
          <a:p>
            <a:r>
              <a:rPr lang="en-US" dirty="0">
                <a:solidFill>
                  <a:srgbClr val="FF0000"/>
                </a:solidFill>
              </a:rPr>
              <a:t>cycles per second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311AE02-7AD2-4F2D-A8FB-CA2F52375008}"/>
              </a:ext>
            </a:extLst>
          </p:cNvPr>
          <p:cNvSpPr/>
          <p:nvPr/>
        </p:nvSpPr>
        <p:spPr>
          <a:xfrm>
            <a:off x="8392344" y="5492090"/>
            <a:ext cx="1387365" cy="163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8015690-9C95-4A6E-AA43-E76F0F1D96E8}"/>
              </a:ext>
            </a:extLst>
          </p:cNvPr>
          <p:cNvSpPr/>
          <p:nvPr/>
        </p:nvSpPr>
        <p:spPr>
          <a:xfrm>
            <a:off x="5701696" y="5492090"/>
            <a:ext cx="1387365" cy="1633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06562-12CE-47AC-9966-85DA3F960FAA}"/>
              </a:ext>
            </a:extLst>
          </p:cNvPr>
          <p:cNvSpPr txBox="1"/>
          <p:nvPr/>
        </p:nvSpPr>
        <p:spPr>
          <a:xfrm>
            <a:off x="1420373" y="2385793"/>
            <a:ext cx="238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Amplitude / Sound </a:t>
            </a:r>
          </a:p>
          <a:p>
            <a:r>
              <a:rPr lang="en-US" dirty="0">
                <a:solidFill>
                  <a:srgbClr val="FF0000"/>
                </a:solidFill>
              </a:rPr>
              <a:t>Pressure Level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42CB1CB-C180-47CB-B645-CF6E9FDCAAA3}"/>
              </a:ext>
            </a:extLst>
          </p:cNvPr>
          <p:cNvSpPr/>
          <p:nvPr/>
        </p:nvSpPr>
        <p:spPr>
          <a:xfrm>
            <a:off x="2342657" y="1739462"/>
            <a:ext cx="220717" cy="6463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0D386B6-7093-45C4-8D52-BFBAACB01348}"/>
              </a:ext>
            </a:extLst>
          </p:cNvPr>
          <p:cNvSpPr/>
          <p:nvPr/>
        </p:nvSpPr>
        <p:spPr>
          <a:xfrm>
            <a:off x="2367781" y="3031769"/>
            <a:ext cx="220717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6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5A739397-ECBB-4EB1-B7CD-512482FB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62" y="682705"/>
            <a:ext cx="927983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en-US" sz="4400" b="1" dirty="0">
                <a:solidFill>
                  <a:srgbClr val="9E1B32"/>
                </a:solidFill>
                <a:latin typeface="Franklin Gothic Demi" panose="020B0603020102020204" pitchFamily="34" charset="0"/>
                <a:ea typeface="+mj-ea"/>
                <a:cs typeface="+mj-cs"/>
              </a:rPr>
              <a:t>Noise (Cont’d)</a:t>
            </a:r>
            <a:endParaRPr lang="en-US" sz="2400" kern="0" dirty="0">
              <a:solidFill>
                <a:srgbClr val="292929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kern="0" dirty="0">
                <a:solidFill>
                  <a:srgbClr val="292929"/>
                </a:solidFill>
              </a:rPr>
              <a:t>  </a:t>
            </a:r>
            <a:r>
              <a:rPr lang="en-US" sz="2400" u="sng" kern="0" dirty="0">
                <a:solidFill>
                  <a:srgbClr val="292929"/>
                </a:solidFill>
              </a:rPr>
              <a:t>The decibel (dB) scale is a logarithmic scale, not a linear                                                scale…doubling every 5 decibels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kern="0" dirty="0">
              <a:solidFill>
                <a:srgbClr val="292929"/>
              </a:solidFill>
            </a:endParaRPr>
          </a:p>
        </p:txBody>
      </p:sp>
      <p:grpSp>
        <p:nvGrpSpPr>
          <p:cNvPr id="5" name="Group 68">
            <a:extLst>
              <a:ext uri="{FF2B5EF4-FFF2-40B4-BE49-F238E27FC236}">
                <a16:creationId xmlns:a16="http://schemas.microsoft.com/office/drawing/2014/main" id="{93AD2F87-48BD-4FB0-B60C-B6BC9BF6F946}"/>
              </a:ext>
            </a:extLst>
          </p:cNvPr>
          <p:cNvGrpSpPr>
            <a:grpSpLocks/>
          </p:cNvGrpSpPr>
          <p:nvPr/>
        </p:nvGrpSpPr>
        <p:grpSpPr bwMode="auto">
          <a:xfrm>
            <a:off x="3352801" y="4338638"/>
            <a:ext cx="2138363" cy="2138362"/>
            <a:chOff x="1680" y="2973"/>
            <a:chExt cx="1347" cy="1347"/>
          </a:xfrm>
        </p:grpSpPr>
        <p:sp>
          <p:nvSpPr>
            <p:cNvPr id="19473" name="Oval 65">
              <a:extLst>
                <a:ext uri="{FF2B5EF4-FFF2-40B4-BE49-F238E27FC236}">
                  <a16:creationId xmlns:a16="http://schemas.microsoft.com/office/drawing/2014/main" id="{C91EF482-66BB-4C76-8CF8-7EB6DFD80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973"/>
              <a:ext cx="1347" cy="1347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19474" name="Text Box 37">
              <a:extLst>
                <a:ext uri="{FF2B5EF4-FFF2-40B4-BE49-F238E27FC236}">
                  <a16:creationId xmlns:a16="http://schemas.microsoft.com/office/drawing/2014/main" id="{E0F64416-2EC5-4B5B-9F89-70A8A8B1A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168"/>
              <a:ext cx="1248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30196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cmpd="dbl" algn="ctr">
                  <a:solidFill>
                    <a:srgbClr val="0088C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solidFill>
                    <a:schemeClr val="bg1"/>
                  </a:solidFill>
                  <a:latin typeface="Verdana" panose="020B0604030504040204" pitchFamily="34" charset="0"/>
                </a:rPr>
                <a:t>92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Verdana" panose="020B0604030504040204" pitchFamily="34" charset="0"/>
                </a:rPr>
                <a:t>dBA is TWICE the energy as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Verdana" panose="020B0604030504040204" pitchFamily="34" charset="0"/>
                </a:rPr>
                <a:t>87 dBA.</a:t>
              </a:r>
            </a:p>
          </p:txBody>
        </p:sp>
      </p:grpSp>
      <p:grpSp>
        <p:nvGrpSpPr>
          <p:cNvPr id="8" name="Group 76">
            <a:extLst>
              <a:ext uri="{FF2B5EF4-FFF2-40B4-BE49-F238E27FC236}">
                <a16:creationId xmlns:a16="http://schemas.microsoft.com/office/drawing/2014/main" id="{809277A7-26C0-4A8E-A3CA-44C4206AA7D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273426"/>
            <a:ext cx="5943600" cy="1069975"/>
            <a:chOff x="528" y="2062"/>
            <a:chExt cx="3744" cy="674"/>
          </a:xfrm>
        </p:grpSpPr>
        <p:sp>
          <p:nvSpPr>
            <p:cNvPr id="19469" name="Text Box 26">
              <a:extLst>
                <a:ext uri="{FF2B5EF4-FFF2-40B4-BE49-F238E27FC236}">
                  <a16:creationId xmlns:a16="http://schemas.microsoft.com/office/drawing/2014/main" id="{F8117608-A298-46AF-9E9E-C9F320069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284"/>
              <a:ext cx="307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30196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cmpd="dbl" algn="ctr">
                  <a:solidFill>
                    <a:srgbClr val="0088C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panose="020B0604030504040204" pitchFamily="34" charset="0"/>
                </a:rPr>
                <a:t>The noise level only goes up 5 dB.  The new noise level is 88 dBA.</a:t>
              </a:r>
            </a:p>
          </p:txBody>
        </p:sp>
        <p:grpSp>
          <p:nvGrpSpPr>
            <p:cNvPr id="19470" name="Group 70">
              <a:extLst>
                <a:ext uri="{FF2B5EF4-FFF2-40B4-BE49-F238E27FC236}">
                  <a16:creationId xmlns:a16="http://schemas.microsoft.com/office/drawing/2014/main" id="{A91D6B59-E441-4FC1-BAD2-3717DCB94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2"/>
              <a:ext cx="674" cy="674"/>
              <a:chOff x="432" y="2160"/>
              <a:chExt cx="674" cy="674"/>
            </a:xfrm>
          </p:grpSpPr>
          <p:sp>
            <p:nvSpPr>
              <p:cNvPr id="19471" name="Oval 64">
                <a:extLst>
                  <a:ext uri="{FF2B5EF4-FFF2-40B4-BE49-F238E27FC236}">
                    <a16:creationId xmlns:a16="http://schemas.microsoft.com/office/drawing/2014/main" id="{2D701E20-7BF9-479F-B6FF-F580A09DD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160"/>
                <a:ext cx="674" cy="674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9472" name="Text Box 69">
                <a:extLst>
                  <a:ext uri="{FF2B5EF4-FFF2-40B4-BE49-F238E27FC236}">
                    <a16:creationId xmlns:a16="http://schemas.microsoft.com/office/drawing/2014/main" id="{BA671464-DF18-410D-89E4-E62C2D03E2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2380"/>
                <a:ext cx="6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alpha val="30196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38100" cmpd="dbl" algn="ctr">
                    <a:solidFill>
                      <a:srgbClr val="0088C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88</a:t>
                </a:r>
              </a:p>
            </p:txBody>
          </p:sp>
        </p:grpSp>
      </p:grpSp>
      <p:grpSp>
        <p:nvGrpSpPr>
          <p:cNvPr id="13" name="Group 75">
            <a:extLst>
              <a:ext uri="{FF2B5EF4-FFF2-40B4-BE49-F238E27FC236}">
                <a16:creationId xmlns:a16="http://schemas.microsoft.com/office/drawing/2014/main" id="{D546011C-900E-4719-8D35-424B8EACB04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514601"/>
            <a:ext cx="4821238" cy="722313"/>
            <a:chOff x="240" y="1584"/>
            <a:chExt cx="3037" cy="455"/>
          </a:xfrm>
        </p:grpSpPr>
        <p:grpSp>
          <p:nvGrpSpPr>
            <p:cNvPr id="19465" name="Group 72">
              <a:extLst>
                <a:ext uri="{FF2B5EF4-FFF2-40B4-BE49-F238E27FC236}">
                  <a16:creationId xmlns:a16="http://schemas.microsoft.com/office/drawing/2014/main" id="{820134FB-1EF0-4C3F-BB2C-9424835F3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584"/>
              <a:ext cx="336" cy="336"/>
              <a:chOff x="528" y="1584"/>
              <a:chExt cx="336" cy="336"/>
            </a:xfrm>
          </p:grpSpPr>
          <p:sp>
            <p:nvSpPr>
              <p:cNvPr id="19467" name="Oval 63">
                <a:extLst>
                  <a:ext uri="{FF2B5EF4-FFF2-40B4-BE49-F238E27FC236}">
                    <a16:creationId xmlns:a16="http://schemas.microsoft.com/office/drawing/2014/main" id="{705558D8-5D62-49B3-A551-A44215102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336" cy="336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9468" name="Text Box 19">
                <a:extLst>
                  <a:ext uri="{FF2B5EF4-FFF2-40B4-BE49-F238E27FC236}">
                    <a16:creationId xmlns:a16="http://schemas.microsoft.com/office/drawing/2014/main" id="{19A0BE1B-FE05-4705-AE04-ED6412605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1660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alpha val="30196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38100" cmpd="dbl" algn="ctr">
                    <a:solidFill>
                      <a:srgbClr val="0088C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83</a:t>
                </a:r>
              </a:p>
            </p:txBody>
          </p:sp>
        </p:grpSp>
        <p:sp>
          <p:nvSpPr>
            <p:cNvPr id="19466" name="Text Box 71">
              <a:extLst>
                <a:ext uri="{FF2B5EF4-FFF2-40B4-BE49-F238E27FC236}">
                  <a16:creationId xmlns:a16="http://schemas.microsoft.com/office/drawing/2014/main" id="{341971A2-FDDC-4146-83D1-B6AC810AF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632"/>
              <a:ext cx="27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30196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cmpd="dbl" algn="ctr">
                  <a:solidFill>
                    <a:srgbClr val="0088C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panose="020B0604030504040204" pitchFamily="34" charset="0"/>
                </a:rPr>
                <a:t>If the 83 dBA noise source is doubled, then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7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3B10-5E9E-491B-82A3-BA39765B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E1B32"/>
                </a:solidFill>
              </a:rPr>
              <a:t>Noise (Cont’d)</a:t>
            </a:r>
            <a:b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Arial Black" panose="020B0A04020102020204" pitchFamily="34" charset="0"/>
              </a:rPr>
              <a:t>Multiple Noise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897BF-E58D-4C29-BC97-C64BA9CB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74843" cy="319694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stereo, electronics, indoor, oven&#10;&#10;Description automatically generated">
            <a:extLst>
              <a:ext uri="{FF2B5EF4-FFF2-40B4-BE49-F238E27FC236}">
                <a16:creationId xmlns:a16="http://schemas.microsoft.com/office/drawing/2014/main" id="{5B215B11-C2BF-48B5-977A-632EA773F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6" y="2824991"/>
            <a:ext cx="2810377" cy="2104818"/>
          </a:xfrm>
          <a:prstGeom prst="rect">
            <a:avLst/>
          </a:prstGeom>
        </p:spPr>
      </p:pic>
      <p:pic>
        <p:nvPicPr>
          <p:cNvPr id="7" name="Picture 6" descr="A picture containing stereo, electronics, indoor, oven&#10;&#10;Description automatically generated">
            <a:extLst>
              <a:ext uri="{FF2B5EF4-FFF2-40B4-BE49-F238E27FC236}">
                <a16:creationId xmlns:a16="http://schemas.microsoft.com/office/drawing/2014/main" id="{28029E59-0F1A-40F3-9F62-66202FF2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59" y="2818596"/>
            <a:ext cx="2942776" cy="2203978"/>
          </a:xfrm>
          <a:prstGeom prst="rect">
            <a:avLst/>
          </a:prstGeom>
        </p:spPr>
      </p:pic>
      <p:pic>
        <p:nvPicPr>
          <p:cNvPr id="9" name="Picture 8" descr="A close up of a monkey&#10;&#10;Description automatically generated">
            <a:extLst>
              <a:ext uri="{FF2B5EF4-FFF2-40B4-BE49-F238E27FC236}">
                <a16:creationId xmlns:a16="http://schemas.microsoft.com/office/drawing/2014/main" id="{689908E3-EC4C-439F-BB91-903D5F4CC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10" y="2314575"/>
            <a:ext cx="3167270" cy="2515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6C822F-F28D-4EC9-9C32-1292E66424EF}"/>
              </a:ext>
            </a:extLst>
          </p:cNvPr>
          <p:cNvSpPr txBox="1"/>
          <p:nvPr/>
        </p:nvSpPr>
        <p:spPr>
          <a:xfrm>
            <a:off x="556591" y="5261113"/>
            <a:ext cx="247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100 dBA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40080-2B79-4607-8F28-A0161ADE1F9A}"/>
              </a:ext>
            </a:extLst>
          </p:cNvPr>
          <p:cNvSpPr txBox="1"/>
          <p:nvPr/>
        </p:nvSpPr>
        <p:spPr>
          <a:xfrm>
            <a:off x="9104243" y="5261113"/>
            <a:ext cx="253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100 dBA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8A408-2201-45DB-8E0B-F839387D4F68}"/>
              </a:ext>
            </a:extLst>
          </p:cNvPr>
          <p:cNvSpPr txBox="1"/>
          <p:nvPr/>
        </p:nvSpPr>
        <p:spPr>
          <a:xfrm>
            <a:off x="4512365" y="5261113"/>
            <a:ext cx="3167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</a:t>
            </a:r>
            <a:r>
              <a:rPr lang="en-US" sz="3200" dirty="0"/>
              <a:t>105 dBA  </a:t>
            </a:r>
          </a:p>
          <a:p>
            <a:r>
              <a:rPr lang="en-US" sz="2000" dirty="0"/>
              <a:t>(due to logarithmic scale)</a:t>
            </a:r>
          </a:p>
        </p:txBody>
      </p:sp>
      <p:pic>
        <p:nvPicPr>
          <p:cNvPr id="17" name="Graphic 16" descr="Wi Fi">
            <a:extLst>
              <a:ext uri="{FF2B5EF4-FFF2-40B4-BE49-F238E27FC236}">
                <a16:creationId xmlns:a16="http://schemas.microsoft.com/office/drawing/2014/main" id="{05D66483-2CBF-4605-BE80-337D11CE8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5400000">
            <a:off x="7515029" y="3373606"/>
            <a:ext cx="2104818" cy="1311779"/>
          </a:xfrm>
          <a:prstGeom prst="rect">
            <a:avLst/>
          </a:prstGeom>
        </p:spPr>
      </p:pic>
      <p:pic>
        <p:nvPicPr>
          <p:cNvPr id="18" name="Graphic 17" descr="Wi Fi">
            <a:extLst>
              <a:ext uri="{FF2B5EF4-FFF2-40B4-BE49-F238E27FC236}">
                <a16:creationId xmlns:a16="http://schemas.microsoft.com/office/drawing/2014/main" id="{9CA64C17-7C40-40FF-A08D-0D75CD445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473817" y="3314277"/>
            <a:ext cx="2104817" cy="13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9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2019">
      <a:dk1>
        <a:srgbClr val="000000"/>
      </a:dk1>
      <a:lt1>
        <a:srgbClr val="FFFFFF"/>
      </a:lt1>
      <a:dk2>
        <a:srgbClr val="9E1B32"/>
      </a:dk2>
      <a:lt2>
        <a:srgbClr val="595959"/>
      </a:lt2>
      <a:accent1>
        <a:srgbClr val="9E1B32"/>
      </a:accent1>
      <a:accent2>
        <a:srgbClr val="595959"/>
      </a:accent2>
      <a:accent3>
        <a:srgbClr val="ECB51B"/>
      </a:accent3>
      <a:accent4>
        <a:srgbClr val="F4824E"/>
      </a:accent4>
      <a:accent5>
        <a:srgbClr val="558185"/>
      </a:accent5>
      <a:accent6>
        <a:srgbClr val="ED596E"/>
      </a:accent6>
      <a:hlink>
        <a:srgbClr val="568286"/>
      </a:hlink>
      <a:folHlink>
        <a:srgbClr val="558185"/>
      </a:folHlink>
    </a:clrScheme>
    <a:fontScheme name="IUP Office 365 Fonts">
      <a:majorFont>
        <a:latin typeface="Franklin Gothic Dem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3C217AD-677F-D24F-AED0-A101B8E738B0}" vid="{7542860F-0F1C-414E-89D0-F5ADD30D18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94B4AE303654EA1B3ED0F5D3B74A7" ma:contentTypeVersion="11" ma:contentTypeDescription="Create a new document." ma:contentTypeScope="" ma:versionID="a48ae8a90c2b9ba14feb19007a7ca54a">
  <xsd:schema xmlns:xsd="http://www.w3.org/2001/XMLSchema" xmlns:xs="http://www.w3.org/2001/XMLSchema" xmlns:p="http://schemas.microsoft.com/office/2006/metadata/properties" xmlns:ns2="9084b878-4063-4063-a2f4-2dc7d8d331e1" xmlns:ns3="bbecfde1-29a9-4db9-bc32-245c12180cd2" targetNamespace="http://schemas.microsoft.com/office/2006/metadata/properties" ma:root="true" ma:fieldsID="edc4ed1806cc9068fbab9fc47bdbc61a" ns2:_="" ns3:_="">
    <xsd:import namespace="9084b878-4063-4063-a2f4-2dc7d8d331e1"/>
    <xsd:import namespace="bbecfde1-29a9-4db9-bc32-245c12180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4b878-4063-4063-a2f4-2dc7d8d33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cfde1-29a9-4db9-bc32-245c12180c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412AD0-324E-48B9-B3C2-D112A658D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DEF61-A600-4DA5-871E-34D4FC3E44A1}"/>
</file>

<file path=customXml/itemProps3.xml><?xml version="1.0" encoding="utf-8"?>
<ds:datastoreItem xmlns:ds="http://schemas.openxmlformats.org/officeDocument/2006/customXml" ds:itemID="{AA840B02-7105-42A4-8F16-EC45E077E976}">
  <ds:schemaRefs>
    <ds:schemaRef ds:uri="http://purl.org/dc/terms/"/>
    <ds:schemaRef ds:uri="http://schemas.microsoft.com/office/2006/metadata/properties"/>
    <ds:schemaRef ds:uri="3870ece6-baab-44fb-953f-77fb9a8d79d5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IUP Woodgrain v1.0</Template>
  <TotalTime>5111</TotalTime>
  <Words>1639</Words>
  <Application>Microsoft Office PowerPoint</Application>
  <PresentationFormat>Widescreen</PresentationFormat>
  <Paragraphs>247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Arial Black</vt:lpstr>
      <vt:lpstr>Arial Narrow</vt:lpstr>
      <vt:lpstr>Calibri</vt:lpstr>
      <vt:lpstr>Constantia</vt:lpstr>
      <vt:lpstr>Constantia (Body)</vt:lpstr>
      <vt:lpstr>Courier New</vt:lpstr>
      <vt:lpstr>Franklin Gothic Demi</vt:lpstr>
      <vt:lpstr>Tahoma</vt:lpstr>
      <vt:lpstr>Times New Roman</vt:lpstr>
      <vt:lpstr>Verdana</vt:lpstr>
      <vt:lpstr>Verdana Pro</vt:lpstr>
      <vt:lpstr>Wingdings</vt:lpstr>
      <vt:lpstr>Office Theme</vt:lpstr>
      <vt:lpstr>PowerPoint Presentation</vt:lpstr>
      <vt:lpstr>HEARING CONSERVATION OVERVIEW</vt:lpstr>
      <vt:lpstr>Presentation Outline</vt:lpstr>
      <vt:lpstr>Noise: Unwanted Sound</vt:lpstr>
      <vt:lpstr>Noise (Cont’d)</vt:lpstr>
      <vt:lpstr>Noise (Cont’d)</vt:lpstr>
      <vt:lpstr>Noise (Cont’d)</vt:lpstr>
      <vt:lpstr>PowerPoint Presentation</vt:lpstr>
      <vt:lpstr>Noise (Cont’d)   Multiple Noise Sources</vt:lpstr>
      <vt:lpstr>The Hearing Mechanism</vt:lpstr>
      <vt:lpstr>Hearing Loss</vt:lpstr>
      <vt:lpstr>Hearing Loss (Cont’d)</vt:lpstr>
      <vt:lpstr>Hearing Loss (Cont’d)</vt:lpstr>
      <vt:lpstr>Hearing Loss (Cont’d)</vt:lpstr>
      <vt:lpstr>Other Noise Effects</vt:lpstr>
      <vt:lpstr>Noise-Induced Hearing Loss</vt:lpstr>
      <vt:lpstr>Noise-Induced Hearing Loss, Cont’d.</vt:lpstr>
      <vt:lpstr>Inner Ear: Healthy Vs. NIHL</vt:lpstr>
      <vt:lpstr>OSHA REGULATION 29 CFR 1910.95</vt:lpstr>
      <vt:lpstr>OSHA 29 CFR 1910.95 (Cont’d)</vt:lpstr>
      <vt:lpstr>PowerPoint Presentation</vt:lpstr>
      <vt:lpstr>PowerPoint Presentation</vt:lpstr>
      <vt:lpstr>PowerPoint Presentation</vt:lpstr>
      <vt:lpstr>Noise level examples</vt:lpstr>
      <vt:lpstr>Hearing Conservation Program</vt:lpstr>
      <vt:lpstr>Additional Requirements</vt:lpstr>
      <vt:lpstr>Hearing/Audiometric Tests</vt:lpstr>
      <vt:lpstr>Audiogram Showing Noise Induced Hearing Loss</vt:lpstr>
      <vt:lpstr>Recordkeeping </vt:lpstr>
      <vt:lpstr>Employee Training</vt:lpstr>
      <vt:lpstr>Controlling Exposures</vt:lpstr>
      <vt:lpstr>Engineering Controls</vt:lpstr>
      <vt:lpstr>Engineering Controls (Cont’d)</vt:lpstr>
      <vt:lpstr>Engineering Controls (Cont’d)</vt:lpstr>
      <vt:lpstr>Administrative Controls</vt:lpstr>
      <vt:lpstr>       Personal Protective Equipment (PPE)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  <vt:lpstr>Thank You</vt:lpstr>
    </vt:vector>
  </TitlesOfParts>
  <Manager/>
  <Company>Indiana University of Pennsylvania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Tammy Harvey</dc:creator>
  <cp:keywords/>
  <dc:description/>
  <cp:lastModifiedBy>Tammy Harvey</cp:lastModifiedBy>
  <cp:revision>88</cp:revision>
  <cp:lastPrinted>2020-04-05T20:52:56Z</cp:lastPrinted>
  <dcterms:created xsi:type="dcterms:W3CDTF">2019-09-06T20:18:55Z</dcterms:created>
  <dcterms:modified xsi:type="dcterms:W3CDTF">2020-04-14T20:19:22Z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0x01010091A94B4AE303654EA1B3ED0F5D3B74A7</vt:lpwstr>
  </property>
</Properties>
</file>