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rawings/drawing1.xml" ContentType="application/vnd.openxmlformats-officedocument.drawingml.chartshapes+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57" r:id="rId6"/>
    <p:sldId id="258" r:id="rId7"/>
    <p:sldId id="265" r:id="rId8"/>
    <p:sldId id="273" r:id="rId9"/>
    <p:sldId id="274" r:id="rId10"/>
    <p:sldId id="279" r:id="rId11"/>
    <p:sldId id="275" r:id="rId12"/>
    <p:sldId id="277" r:id="rId13"/>
    <p:sldId id="278" r:id="rId14"/>
    <p:sldId id="321" r:id="rId15"/>
    <p:sldId id="322" r:id="rId16"/>
    <p:sldId id="323" r:id="rId17"/>
    <p:sldId id="324" r:id="rId18"/>
    <p:sldId id="332" r:id="rId19"/>
    <p:sldId id="325" r:id="rId20"/>
    <p:sldId id="333" r:id="rId21"/>
    <p:sldId id="326" r:id="rId22"/>
    <p:sldId id="327" r:id="rId23"/>
    <p:sldId id="328" r:id="rId24"/>
    <p:sldId id="329" r:id="rId25"/>
    <p:sldId id="331" r:id="rId26"/>
    <p:sldId id="330" r:id="rId27"/>
    <p:sldId id="280" r:id="rId28"/>
    <p:sldId id="282" r:id="rId29"/>
    <p:sldId id="283" r:id="rId30"/>
    <p:sldId id="281" r:id="rId31"/>
    <p:sldId id="284" r:id="rId32"/>
    <p:sldId id="285" r:id="rId33"/>
    <p:sldId id="287" r:id="rId34"/>
    <p:sldId id="289" r:id="rId35"/>
    <p:sldId id="290" r:id="rId36"/>
    <p:sldId id="291" r:id="rId37"/>
    <p:sldId id="293" r:id="rId38"/>
    <p:sldId id="292" r:id="rId39"/>
    <p:sldId id="286" r:id="rId40"/>
    <p:sldId id="288" r:id="rId41"/>
    <p:sldId id="295" r:id="rId42"/>
    <p:sldId id="272" r:id="rId43"/>
    <p:sldId id="296" r:id="rId44"/>
    <p:sldId id="302" r:id="rId45"/>
    <p:sldId id="301" r:id="rId46"/>
    <p:sldId id="317" r:id="rId47"/>
    <p:sldId id="318" r:id="rId48"/>
    <p:sldId id="303" r:id="rId49"/>
    <p:sldId id="271" r:id="rId50"/>
    <p:sldId id="319" r:id="rId51"/>
    <p:sldId id="294" r:id="rId52"/>
    <p:sldId id="320" r:id="rId53"/>
    <p:sldId id="266" r:id="rId54"/>
    <p:sldId id="261" r:id="rId55"/>
    <p:sldId id="269" r:id="rId56"/>
    <p:sldId id="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m susi" initials="ps" lastIdx="1" clrIdx="0">
    <p:extLst>
      <p:ext uri="{19B8F6BF-5375-455C-9EA6-DF929625EA0E}">
        <p15:presenceInfo xmlns:p15="http://schemas.microsoft.com/office/powerpoint/2012/main" userId="5a382d7a89063c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1729" autoAdjust="0"/>
  </p:normalViewPr>
  <p:slideViewPr>
    <p:cSldViewPr snapToGrid="0">
      <p:cViewPr varScale="1">
        <p:scale>
          <a:sx n="80" d="100"/>
          <a:sy n="80" d="100"/>
        </p:scale>
        <p:origin x="691" y="67"/>
      </p:cViewPr>
      <p:guideLst/>
    </p:cSldViewPr>
  </p:slideViewPr>
  <p:outlineViewPr>
    <p:cViewPr>
      <p:scale>
        <a:sx n="33" d="100"/>
        <a:sy n="33" d="100"/>
      </p:scale>
      <p:origin x="0" y="-11928"/>
    </p:cViewPr>
  </p:outlineViewPr>
  <p:notesTextViewPr>
    <p:cViewPr>
      <p:scale>
        <a:sx n="1" d="1"/>
        <a:sy n="1" d="1"/>
      </p:scale>
      <p:origin x="0" y="0"/>
    </p:cViewPr>
  </p:notesTextViewPr>
  <p:sorterViewPr>
    <p:cViewPr>
      <p:scale>
        <a:sx n="100" d="100"/>
        <a:sy n="100" d="100"/>
      </p:scale>
      <p:origin x="0" y="-26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1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947356680254767"/>
          <c:y val="0.18281613446916253"/>
          <c:w val="0.5262930559605975"/>
          <c:h val="0.61692346695299449"/>
        </c:manualLayout>
      </c:layout>
      <c:pie3DChart>
        <c:varyColors val="1"/>
        <c:ser>
          <c:idx val="0"/>
          <c:order val="0"/>
          <c:tx>
            <c:strRef>
              <c:f>Sheet1!$B$1</c:f>
              <c:strCache>
                <c:ptCount val="1"/>
                <c:pt idx="0">
                  <c:v>Gases in the Air</c:v>
                </c:pt>
              </c:strCache>
            </c:strRef>
          </c:tx>
          <c:explosion val="52"/>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768-404A-A5A5-23C7547C775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768-404A-A5A5-23C7547C775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1D86-4628-AA85-CB1BE8C4F2CE}"/>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320B1790-0A22-4DAC-848C-EC85F24BBA46}" type="CATEGORYNAME">
                      <a:rPr lang="en-US"/>
                      <a:pPr>
                        <a:defRPr/>
                      </a:pPr>
                      <a:t>[CATEGORY NAME]</a:t>
                    </a:fld>
                    <a:r>
                      <a:rPr lang="en-US" baseline="0" dirty="0"/>
                      <a:t>, </a:t>
                    </a:r>
                    <a:fld id="{9E169B0C-D72D-4146-B872-5FF2ADD836AF}" type="VALUE">
                      <a:rPr lang="en-US" baseline="0"/>
                      <a:pPr>
                        <a:defRPr/>
                      </a:pPr>
                      <a:t>[VALUE]</a:t>
                    </a:fld>
                    <a:r>
                      <a:rPr lang="en-US" baseline="0" dirty="0"/>
                      <a:t>, </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68-404A-A5A5-23C7547C775A}"/>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9561F378-AB5C-4674-B6A0-422BECA750D6}" type="CATEGORYNAME">
                      <a:rPr lang="en-US"/>
                      <a:pPr>
                        <a:defRPr>
                          <a:solidFill>
                            <a:schemeClr val="accent1"/>
                          </a:solidFill>
                        </a:defRPr>
                      </a:pPr>
                      <a:t>[CATEGORY NAME]</a:t>
                    </a:fld>
                    <a:r>
                      <a:rPr lang="en-US" baseline="0" dirty="0"/>
                      <a:t>, </a:t>
                    </a:r>
                    <a:fld id="{59333CC8-67C1-405E-BD37-34E97D6AFCB5}" type="VALUE">
                      <a:rPr lang="en-US" baseline="0" smtClean="0"/>
                      <a:pPr>
                        <a:defRPr>
                          <a:solidFill>
                            <a:schemeClr val="accent1"/>
                          </a:solidFill>
                        </a:defRPr>
                      </a:pPr>
                      <a:t>[VALUE]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68-404A-A5A5-23C7547C775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1D86-4628-AA85-CB1BE8C4F2CE}"/>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Nitrogen</c:v>
                </c:pt>
                <c:pt idx="1">
                  <c:v>Oxygen</c:v>
                </c:pt>
                <c:pt idx="2">
                  <c:v>Other</c:v>
                </c:pt>
              </c:strCache>
            </c:strRef>
          </c:cat>
          <c:val>
            <c:numRef>
              <c:f>Sheet1!$B$2:$B$4</c:f>
              <c:numCache>
                <c:formatCode>0%</c:formatCode>
                <c:ptCount val="3"/>
                <c:pt idx="0">
                  <c:v>0.78</c:v>
                </c:pt>
                <c:pt idx="1">
                  <c:v>0.21</c:v>
                </c:pt>
                <c:pt idx="2">
                  <c:v>0.01</c:v>
                </c:pt>
              </c:numCache>
            </c:numRef>
          </c:val>
          <c:extLst>
            <c:ext xmlns:c16="http://schemas.microsoft.com/office/drawing/2014/chart" uri="{C3380CC4-5D6E-409C-BE32-E72D297353CC}">
              <c16:uniqueId val="{00000001-1D86-4628-AA85-CB1BE8C4F2C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81C73-E6C1-41A7-A415-6376C2465F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35029DE-5626-43FF-AB22-0C10846E8FCB}">
      <dgm:prSet phldrT="[Text]"/>
      <dgm:spPr/>
      <dgm:t>
        <a:bodyPr/>
        <a:lstStyle/>
        <a:p>
          <a:r>
            <a:rPr lang="en-US" dirty="0"/>
            <a:t>PRCS</a:t>
          </a:r>
        </a:p>
      </dgm:t>
    </dgm:pt>
    <dgm:pt modelId="{870C0F9B-049C-4CBE-BFCD-2E0CC7F3DF38}" type="parTrans" cxnId="{205C271E-B0AD-4CE2-B8C9-B8C8CB21D19E}">
      <dgm:prSet/>
      <dgm:spPr/>
      <dgm:t>
        <a:bodyPr/>
        <a:lstStyle/>
        <a:p>
          <a:endParaRPr lang="en-US"/>
        </a:p>
      </dgm:t>
    </dgm:pt>
    <dgm:pt modelId="{13B93911-E63B-4327-A752-63C151FD296F}" type="sibTrans" cxnId="{205C271E-B0AD-4CE2-B8C9-B8C8CB21D19E}">
      <dgm:prSet/>
      <dgm:spPr/>
      <dgm:t>
        <a:bodyPr/>
        <a:lstStyle/>
        <a:p>
          <a:endParaRPr lang="en-US"/>
        </a:p>
      </dgm:t>
    </dgm:pt>
    <dgm:pt modelId="{34601679-AA50-4053-90DD-168F66EA0C3C}">
      <dgm:prSet phldrT="[Text]"/>
      <dgm:spPr/>
      <dgm:t>
        <a:bodyPr/>
        <a:lstStyle/>
        <a:p>
          <a:r>
            <a:rPr lang="en-US" dirty="0"/>
            <a:t>Authorize Entry</a:t>
          </a:r>
        </a:p>
      </dgm:t>
    </dgm:pt>
    <dgm:pt modelId="{BD1D1DE5-910C-42A7-92B8-7288310B72AD}" type="parTrans" cxnId="{77E16949-80F1-4341-997F-CBED8BA5B7DF}">
      <dgm:prSet/>
      <dgm:spPr/>
      <dgm:t>
        <a:bodyPr/>
        <a:lstStyle/>
        <a:p>
          <a:endParaRPr lang="en-US" dirty="0"/>
        </a:p>
      </dgm:t>
    </dgm:pt>
    <dgm:pt modelId="{19498193-068F-4124-BAD5-EBC1F2AA871C}" type="sibTrans" cxnId="{77E16949-80F1-4341-997F-CBED8BA5B7DF}">
      <dgm:prSet/>
      <dgm:spPr/>
      <dgm:t>
        <a:bodyPr/>
        <a:lstStyle/>
        <a:p>
          <a:endParaRPr lang="en-US"/>
        </a:p>
      </dgm:t>
    </dgm:pt>
    <dgm:pt modelId="{15EC9A1B-2B52-42E3-9CD0-CB1F0F4939B1}">
      <dgm:prSet phldrT="[Text]"/>
      <dgm:spPr/>
      <dgm:t>
        <a:bodyPr/>
        <a:lstStyle/>
        <a:p>
          <a:r>
            <a:rPr lang="en-US" dirty="0"/>
            <a:t>Post signage &amp; Inform </a:t>
          </a:r>
        </a:p>
      </dgm:t>
    </dgm:pt>
    <dgm:pt modelId="{F6464B19-8042-4BF8-B79D-AFE50DCAFFA2}" type="parTrans" cxnId="{729C4D2D-34CF-40C6-8E1A-8536F43B05A9}">
      <dgm:prSet/>
      <dgm:spPr/>
      <dgm:t>
        <a:bodyPr/>
        <a:lstStyle/>
        <a:p>
          <a:endParaRPr lang="en-US" dirty="0"/>
        </a:p>
      </dgm:t>
    </dgm:pt>
    <dgm:pt modelId="{7CB21974-F0B5-430C-BB52-6E29AE479274}" type="sibTrans" cxnId="{729C4D2D-34CF-40C6-8E1A-8536F43B05A9}">
      <dgm:prSet/>
      <dgm:spPr/>
      <dgm:t>
        <a:bodyPr/>
        <a:lstStyle/>
        <a:p>
          <a:endParaRPr lang="en-US"/>
        </a:p>
      </dgm:t>
    </dgm:pt>
    <dgm:pt modelId="{C51A3165-25A4-4782-BC3B-C20FEA3EAE66}">
      <dgm:prSet phldrT="[Text]"/>
      <dgm:spPr/>
      <dgm:t>
        <a:bodyPr/>
        <a:lstStyle/>
        <a:p>
          <a:r>
            <a:rPr lang="en-US" dirty="0"/>
            <a:t>NO ENTRY</a:t>
          </a:r>
        </a:p>
      </dgm:t>
    </dgm:pt>
    <dgm:pt modelId="{D34E24A2-60DF-4A39-B3F5-3B0FF06C39FC}" type="sibTrans" cxnId="{974B7A4B-6AB1-4562-84A0-D1FC1F3C0D51}">
      <dgm:prSet/>
      <dgm:spPr/>
      <dgm:t>
        <a:bodyPr/>
        <a:lstStyle/>
        <a:p>
          <a:endParaRPr lang="en-US"/>
        </a:p>
      </dgm:t>
    </dgm:pt>
    <dgm:pt modelId="{58E0456B-6583-4289-B4C0-1F4A1DDD445F}" type="parTrans" cxnId="{974B7A4B-6AB1-4562-84A0-D1FC1F3C0D51}">
      <dgm:prSet/>
      <dgm:spPr/>
      <dgm:t>
        <a:bodyPr/>
        <a:lstStyle/>
        <a:p>
          <a:endParaRPr lang="en-US" dirty="0"/>
        </a:p>
      </dgm:t>
    </dgm:pt>
    <dgm:pt modelId="{831C0F12-C615-4EF7-B3C2-4656E7861949}">
      <dgm:prSet/>
      <dgm:spPr/>
      <dgm:t>
        <a:bodyPr/>
        <a:lstStyle/>
        <a:p>
          <a:r>
            <a:rPr lang="en-US" dirty="0"/>
            <a:t>Develop written plan that complies with 1926.1204</a:t>
          </a:r>
        </a:p>
      </dgm:t>
    </dgm:pt>
    <dgm:pt modelId="{7357E599-35F8-4DE6-85A2-3BDEB170B107}" type="parTrans" cxnId="{4101A295-1CC3-4551-BD9C-9EB0B9E37AEE}">
      <dgm:prSet/>
      <dgm:spPr/>
      <dgm:t>
        <a:bodyPr/>
        <a:lstStyle/>
        <a:p>
          <a:endParaRPr lang="en-US" dirty="0"/>
        </a:p>
      </dgm:t>
    </dgm:pt>
    <dgm:pt modelId="{028E35C3-CD93-4FD0-88AC-A079CA06930E}" type="sibTrans" cxnId="{4101A295-1CC3-4551-BD9C-9EB0B9E37AEE}">
      <dgm:prSet/>
      <dgm:spPr/>
      <dgm:t>
        <a:bodyPr/>
        <a:lstStyle/>
        <a:p>
          <a:endParaRPr lang="en-US"/>
        </a:p>
      </dgm:t>
    </dgm:pt>
    <dgm:pt modelId="{544CBE96-BEA3-449A-B254-605E0E20D03A}">
      <dgm:prSet/>
      <dgm:spPr/>
      <dgm:t>
        <a:bodyPr/>
        <a:lstStyle/>
        <a:p>
          <a:r>
            <a:rPr lang="en-US" dirty="0"/>
            <a:t>Utilize alternative procedures</a:t>
          </a:r>
        </a:p>
      </dgm:t>
    </dgm:pt>
    <dgm:pt modelId="{42EA30BF-EB9D-446D-973D-86B296460D3A}" type="parTrans" cxnId="{BC9DA1E6-BCDF-47CA-B016-7EFBC4582BCF}">
      <dgm:prSet/>
      <dgm:spPr/>
      <dgm:t>
        <a:bodyPr/>
        <a:lstStyle/>
        <a:p>
          <a:endParaRPr lang="en-US" dirty="0"/>
        </a:p>
      </dgm:t>
    </dgm:pt>
    <dgm:pt modelId="{552CDF81-23AC-4926-B46A-FD89796C24E5}" type="sibTrans" cxnId="{BC9DA1E6-BCDF-47CA-B016-7EFBC4582BCF}">
      <dgm:prSet/>
      <dgm:spPr/>
      <dgm:t>
        <a:bodyPr/>
        <a:lstStyle/>
        <a:p>
          <a:endParaRPr lang="en-US"/>
        </a:p>
      </dgm:t>
    </dgm:pt>
    <dgm:pt modelId="{8252C2DE-7F23-4834-AF51-A87586FC40C7}" type="pres">
      <dgm:prSet presAssocID="{37681C73-E6C1-41A7-A415-6376C2465F70}" presName="diagram" presStyleCnt="0">
        <dgm:presLayoutVars>
          <dgm:chPref val="1"/>
          <dgm:dir/>
          <dgm:animOne val="branch"/>
          <dgm:animLvl val="lvl"/>
          <dgm:resizeHandles val="exact"/>
        </dgm:presLayoutVars>
      </dgm:prSet>
      <dgm:spPr/>
    </dgm:pt>
    <dgm:pt modelId="{3EE3F3E4-8098-41BF-AD46-B41F0531DE69}" type="pres">
      <dgm:prSet presAssocID="{B35029DE-5626-43FF-AB22-0C10846E8FCB}" presName="root1" presStyleCnt="0"/>
      <dgm:spPr/>
    </dgm:pt>
    <dgm:pt modelId="{D7086331-3DF1-41F7-9AFD-2A5598DD0831}" type="pres">
      <dgm:prSet presAssocID="{B35029DE-5626-43FF-AB22-0C10846E8FCB}" presName="LevelOneTextNode" presStyleLbl="node0" presStyleIdx="0" presStyleCnt="1">
        <dgm:presLayoutVars>
          <dgm:chPref val="3"/>
        </dgm:presLayoutVars>
      </dgm:prSet>
      <dgm:spPr/>
    </dgm:pt>
    <dgm:pt modelId="{00A7D7E6-C491-40EF-9FD0-57EE2272F203}" type="pres">
      <dgm:prSet presAssocID="{B35029DE-5626-43FF-AB22-0C10846E8FCB}" presName="level2hierChild" presStyleCnt="0"/>
      <dgm:spPr/>
    </dgm:pt>
    <dgm:pt modelId="{59476BDC-3047-4E65-BA38-28AABF054971}" type="pres">
      <dgm:prSet presAssocID="{BD1D1DE5-910C-42A7-92B8-7288310B72AD}" presName="conn2-1" presStyleLbl="parChTrans1D2" presStyleIdx="0" presStyleCnt="2"/>
      <dgm:spPr/>
    </dgm:pt>
    <dgm:pt modelId="{D9027AD3-0159-47B2-8068-C1AB20858ACF}" type="pres">
      <dgm:prSet presAssocID="{BD1D1DE5-910C-42A7-92B8-7288310B72AD}" presName="connTx" presStyleLbl="parChTrans1D2" presStyleIdx="0" presStyleCnt="2"/>
      <dgm:spPr/>
    </dgm:pt>
    <dgm:pt modelId="{76F35677-C9A3-4AFC-BFFB-D1BFDFB7DE23}" type="pres">
      <dgm:prSet presAssocID="{34601679-AA50-4053-90DD-168F66EA0C3C}" presName="root2" presStyleCnt="0"/>
      <dgm:spPr/>
    </dgm:pt>
    <dgm:pt modelId="{051BE920-6119-414C-A2F0-B594C06FE8F7}" type="pres">
      <dgm:prSet presAssocID="{34601679-AA50-4053-90DD-168F66EA0C3C}" presName="LevelTwoTextNode" presStyleLbl="node2" presStyleIdx="0" presStyleCnt="2" custLinFactNeighborY="7500">
        <dgm:presLayoutVars>
          <dgm:chPref val="3"/>
        </dgm:presLayoutVars>
      </dgm:prSet>
      <dgm:spPr/>
    </dgm:pt>
    <dgm:pt modelId="{02D9D20A-9C9B-4E97-8649-2425852A9258}" type="pres">
      <dgm:prSet presAssocID="{34601679-AA50-4053-90DD-168F66EA0C3C}" presName="level3hierChild" presStyleCnt="0"/>
      <dgm:spPr/>
    </dgm:pt>
    <dgm:pt modelId="{8FC9CB09-854D-44E3-85B6-225D620FE774}" type="pres">
      <dgm:prSet presAssocID="{7357E599-35F8-4DE6-85A2-3BDEB170B107}" presName="conn2-1" presStyleLbl="parChTrans1D3" presStyleIdx="0" presStyleCnt="3"/>
      <dgm:spPr/>
    </dgm:pt>
    <dgm:pt modelId="{A76B094D-DE0D-442C-B514-D087E3A2DB47}" type="pres">
      <dgm:prSet presAssocID="{7357E599-35F8-4DE6-85A2-3BDEB170B107}" presName="connTx" presStyleLbl="parChTrans1D3" presStyleIdx="0" presStyleCnt="3"/>
      <dgm:spPr/>
    </dgm:pt>
    <dgm:pt modelId="{E06E87E9-A513-4C9B-85DC-9072F7471F45}" type="pres">
      <dgm:prSet presAssocID="{831C0F12-C615-4EF7-B3C2-4656E7861949}" presName="root2" presStyleCnt="0"/>
      <dgm:spPr/>
    </dgm:pt>
    <dgm:pt modelId="{61843C71-952C-4E12-8365-A5F509FBBEF2}" type="pres">
      <dgm:prSet presAssocID="{831C0F12-C615-4EF7-B3C2-4656E7861949}" presName="LevelTwoTextNode" presStyleLbl="node3" presStyleIdx="0" presStyleCnt="3">
        <dgm:presLayoutVars>
          <dgm:chPref val="3"/>
        </dgm:presLayoutVars>
      </dgm:prSet>
      <dgm:spPr/>
    </dgm:pt>
    <dgm:pt modelId="{0B47BEB7-00DC-4B98-977C-0814CDCD1C6B}" type="pres">
      <dgm:prSet presAssocID="{831C0F12-C615-4EF7-B3C2-4656E7861949}" presName="level3hierChild" presStyleCnt="0"/>
      <dgm:spPr/>
    </dgm:pt>
    <dgm:pt modelId="{C6041C99-3882-4B3D-AC7C-E4534BBCED8B}" type="pres">
      <dgm:prSet presAssocID="{42EA30BF-EB9D-446D-973D-86B296460D3A}" presName="conn2-1" presStyleLbl="parChTrans1D3" presStyleIdx="1" presStyleCnt="3"/>
      <dgm:spPr/>
    </dgm:pt>
    <dgm:pt modelId="{03109E93-BD93-49F6-ADA5-92953FFADC40}" type="pres">
      <dgm:prSet presAssocID="{42EA30BF-EB9D-446D-973D-86B296460D3A}" presName="connTx" presStyleLbl="parChTrans1D3" presStyleIdx="1" presStyleCnt="3"/>
      <dgm:spPr/>
    </dgm:pt>
    <dgm:pt modelId="{32A7F437-67B5-4B0D-BF86-287F69D4AB99}" type="pres">
      <dgm:prSet presAssocID="{544CBE96-BEA3-449A-B254-605E0E20D03A}" presName="root2" presStyleCnt="0"/>
      <dgm:spPr/>
    </dgm:pt>
    <dgm:pt modelId="{5AE48395-6B98-4161-8567-5122C53AE017}" type="pres">
      <dgm:prSet presAssocID="{544CBE96-BEA3-449A-B254-605E0E20D03A}" presName="LevelTwoTextNode" presStyleLbl="node3" presStyleIdx="1" presStyleCnt="3">
        <dgm:presLayoutVars>
          <dgm:chPref val="3"/>
        </dgm:presLayoutVars>
      </dgm:prSet>
      <dgm:spPr/>
    </dgm:pt>
    <dgm:pt modelId="{8771D89E-5903-4928-9929-AFECAD3C03B2}" type="pres">
      <dgm:prSet presAssocID="{544CBE96-BEA3-449A-B254-605E0E20D03A}" presName="level3hierChild" presStyleCnt="0"/>
      <dgm:spPr/>
    </dgm:pt>
    <dgm:pt modelId="{6F5E3ACC-9E29-4C5C-9588-6792F36EDF5C}" type="pres">
      <dgm:prSet presAssocID="{58E0456B-6583-4289-B4C0-1F4A1DDD445F}" presName="conn2-1" presStyleLbl="parChTrans1D2" presStyleIdx="1" presStyleCnt="2"/>
      <dgm:spPr/>
    </dgm:pt>
    <dgm:pt modelId="{E488499A-BDC9-4510-959C-C2C1245C7917}" type="pres">
      <dgm:prSet presAssocID="{58E0456B-6583-4289-B4C0-1F4A1DDD445F}" presName="connTx" presStyleLbl="parChTrans1D2" presStyleIdx="1" presStyleCnt="2"/>
      <dgm:spPr/>
    </dgm:pt>
    <dgm:pt modelId="{111CE07B-A58E-4587-83A2-D59E60FCA5AE}" type="pres">
      <dgm:prSet presAssocID="{C51A3165-25A4-4782-BC3B-C20FEA3EAE66}" presName="root2" presStyleCnt="0"/>
      <dgm:spPr/>
    </dgm:pt>
    <dgm:pt modelId="{ED0DB12C-B859-4AAF-8945-A923B529AF99}" type="pres">
      <dgm:prSet presAssocID="{C51A3165-25A4-4782-BC3B-C20FEA3EAE66}" presName="LevelTwoTextNode" presStyleLbl="node2" presStyleIdx="1" presStyleCnt="2">
        <dgm:presLayoutVars>
          <dgm:chPref val="3"/>
        </dgm:presLayoutVars>
      </dgm:prSet>
      <dgm:spPr/>
    </dgm:pt>
    <dgm:pt modelId="{50E7CFAB-C213-4004-8E56-5318AA5644CA}" type="pres">
      <dgm:prSet presAssocID="{C51A3165-25A4-4782-BC3B-C20FEA3EAE66}" presName="level3hierChild" presStyleCnt="0"/>
      <dgm:spPr/>
    </dgm:pt>
    <dgm:pt modelId="{A0F2E4BD-4329-4ADA-8D39-9C791C1AD583}" type="pres">
      <dgm:prSet presAssocID="{F6464B19-8042-4BF8-B79D-AFE50DCAFFA2}" presName="conn2-1" presStyleLbl="parChTrans1D3" presStyleIdx="2" presStyleCnt="3"/>
      <dgm:spPr/>
    </dgm:pt>
    <dgm:pt modelId="{4FB2828D-249B-49C1-9B1E-11AD52C535D5}" type="pres">
      <dgm:prSet presAssocID="{F6464B19-8042-4BF8-B79D-AFE50DCAFFA2}" presName="connTx" presStyleLbl="parChTrans1D3" presStyleIdx="2" presStyleCnt="3"/>
      <dgm:spPr/>
    </dgm:pt>
    <dgm:pt modelId="{7BCD125F-9A7B-4AA8-8D04-91EF5B0156C5}" type="pres">
      <dgm:prSet presAssocID="{15EC9A1B-2B52-42E3-9CD0-CB1F0F4939B1}" presName="root2" presStyleCnt="0"/>
      <dgm:spPr/>
    </dgm:pt>
    <dgm:pt modelId="{8A73F76C-DA89-47B5-A595-FED19F191A2A}" type="pres">
      <dgm:prSet presAssocID="{15EC9A1B-2B52-42E3-9CD0-CB1F0F4939B1}" presName="LevelTwoTextNode" presStyleLbl="node3" presStyleIdx="2" presStyleCnt="3" custLinFactNeighborY="4562">
        <dgm:presLayoutVars>
          <dgm:chPref val="3"/>
        </dgm:presLayoutVars>
      </dgm:prSet>
      <dgm:spPr/>
    </dgm:pt>
    <dgm:pt modelId="{7430E39D-B326-4973-B7A3-76D3D058BB3A}" type="pres">
      <dgm:prSet presAssocID="{15EC9A1B-2B52-42E3-9CD0-CB1F0F4939B1}" presName="level3hierChild" presStyleCnt="0"/>
      <dgm:spPr/>
    </dgm:pt>
  </dgm:ptLst>
  <dgm:cxnLst>
    <dgm:cxn modelId="{CC605814-80D0-48B8-B6C5-84DA897204CB}" type="presOf" srcId="{42EA30BF-EB9D-446D-973D-86B296460D3A}" destId="{03109E93-BD93-49F6-ADA5-92953FFADC40}" srcOrd="1" destOrd="0" presId="urn:microsoft.com/office/officeart/2005/8/layout/hierarchy2"/>
    <dgm:cxn modelId="{202AA619-C9CD-4B86-863F-78EA244D7FDA}" type="presOf" srcId="{831C0F12-C615-4EF7-B3C2-4656E7861949}" destId="{61843C71-952C-4E12-8365-A5F509FBBEF2}" srcOrd="0" destOrd="0" presId="urn:microsoft.com/office/officeart/2005/8/layout/hierarchy2"/>
    <dgm:cxn modelId="{205C271E-B0AD-4CE2-B8C9-B8C8CB21D19E}" srcId="{37681C73-E6C1-41A7-A415-6376C2465F70}" destId="{B35029DE-5626-43FF-AB22-0C10846E8FCB}" srcOrd="0" destOrd="0" parTransId="{870C0F9B-049C-4CBE-BFCD-2E0CC7F3DF38}" sibTransId="{13B93911-E63B-4327-A752-63C151FD296F}"/>
    <dgm:cxn modelId="{729C4D2D-34CF-40C6-8E1A-8536F43B05A9}" srcId="{C51A3165-25A4-4782-BC3B-C20FEA3EAE66}" destId="{15EC9A1B-2B52-42E3-9CD0-CB1F0F4939B1}" srcOrd="0" destOrd="0" parTransId="{F6464B19-8042-4BF8-B79D-AFE50DCAFFA2}" sibTransId="{7CB21974-F0B5-430C-BB52-6E29AE479274}"/>
    <dgm:cxn modelId="{11696742-779B-41F1-8DB7-C1FA001FD9FE}" type="presOf" srcId="{7357E599-35F8-4DE6-85A2-3BDEB170B107}" destId="{8FC9CB09-854D-44E3-85B6-225D620FE774}" srcOrd="0" destOrd="0" presId="urn:microsoft.com/office/officeart/2005/8/layout/hierarchy2"/>
    <dgm:cxn modelId="{D04E3A45-FA06-4C1D-BB00-5B3D57D8E004}" type="presOf" srcId="{B35029DE-5626-43FF-AB22-0C10846E8FCB}" destId="{D7086331-3DF1-41F7-9AFD-2A5598DD0831}" srcOrd="0" destOrd="0" presId="urn:microsoft.com/office/officeart/2005/8/layout/hierarchy2"/>
    <dgm:cxn modelId="{6BF11266-8504-426B-9231-D6474DCADA3C}" type="presOf" srcId="{7357E599-35F8-4DE6-85A2-3BDEB170B107}" destId="{A76B094D-DE0D-442C-B514-D087E3A2DB47}" srcOrd="1" destOrd="0" presId="urn:microsoft.com/office/officeart/2005/8/layout/hierarchy2"/>
    <dgm:cxn modelId="{77E16949-80F1-4341-997F-CBED8BA5B7DF}" srcId="{B35029DE-5626-43FF-AB22-0C10846E8FCB}" destId="{34601679-AA50-4053-90DD-168F66EA0C3C}" srcOrd="0" destOrd="0" parTransId="{BD1D1DE5-910C-42A7-92B8-7288310B72AD}" sibTransId="{19498193-068F-4124-BAD5-EBC1F2AA871C}"/>
    <dgm:cxn modelId="{974B7A4B-6AB1-4562-84A0-D1FC1F3C0D51}" srcId="{B35029DE-5626-43FF-AB22-0C10846E8FCB}" destId="{C51A3165-25A4-4782-BC3B-C20FEA3EAE66}" srcOrd="1" destOrd="0" parTransId="{58E0456B-6583-4289-B4C0-1F4A1DDD445F}" sibTransId="{D34E24A2-60DF-4A39-B3F5-3B0FF06C39FC}"/>
    <dgm:cxn modelId="{81791E6D-546C-4FF9-BEA4-A025A329FC55}" type="presOf" srcId="{F6464B19-8042-4BF8-B79D-AFE50DCAFFA2}" destId="{A0F2E4BD-4329-4ADA-8D39-9C791C1AD583}" srcOrd="0" destOrd="0" presId="urn:microsoft.com/office/officeart/2005/8/layout/hierarchy2"/>
    <dgm:cxn modelId="{2F119A4D-1153-4C50-93C9-A071B94DE74D}" type="presOf" srcId="{37681C73-E6C1-41A7-A415-6376C2465F70}" destId="{8252C2DE-7F23-4834-AF51-A87586FC40C7}" srcOrd="0" destOrd="0" presId="urn:microsoft.com/office/officeart/2005/8/layout/hierarchy2"/>
    <dgm:cxn modelId="{2E39436E-8820-4699-A2B7-1FA745BFBD4B}" type="presOf" srcId="{15EC9A1B-2B52-42E3-9CD0-CB1F0F4939B1}" destId="{8A73F76C-DA89-47B5-A595-FED19F191A2A}" srcOrd="0" destOrd="0" presId="urn:microsoft.com/office/officeart/2005/8/layout/hierarchy2"/>
    <dgm:cxn modelId="{1F1B8D7C-95D8-4E7A-B6AF-46A4171E7B53}" type="presOf" srcId="{58E0456B-6583-4289-B4C0-1F4A1DDD445F}" destId="{6F5E3ACC-9E29-4C5C-9588-6792F36EDF5C}" srcOrd="0" destOrd="0" presId="urn:microsoft.com/office/officeart/2005/8/layout/hierarchy2"/>
    <dgm:cxn modelId="{309A4181-48D6-463C-8A49-4D88E4279922}" type="presOf" srcId="{BD1D1DE5-910C-42A7-92B8-7288310B72AD}" destId="{D9027AD3-0159-47B2-8068-C1AB20858ACF}" srcOrd="1" destOrd="0" presId="urn:microsoft.com/office/officeart/2005/8/layout/hierarchy2"/>
    <dgm:cxn modelId="{126E3C83-9D7D-4352-9671-9758CAD49F0B}" type="presOf" srcId="{544CBE96-BEA3-449A-B254-605E0E20D03A}" destId="{5AE48395-6B98-4161-8567-5122C53AE017}" srcOrd="0" destOrd="0" presId="urn:microsoft.com/office/officeart/2005/8/layout/hierarchy2"/>
    <dgm:cxn modelId="{37F2CC88-41EA-4330-825B-894D6E02D412}" type="presOf" srcId="{F6464B19-8042-4BF8-B79D-AFE50DCAFFA2}" destId="{4FB2828D-249B-49C1-9B1E-11AD52C535D5}" srcOrd="1" destOrd="0" presId="urn:microsoft.com/office/officeart/2005/8/layout/hierarchy2"/>
    <dgm:cxn modelId="{4101A295-1CC3-4551-BD9C-9EB0B9E37AEE}" srcId="{34601679-AA50-4053-90DD-168F66EA0C3C}" destId="{831C0F12-C615-4EF7-B3C2-4656E7861949}" srcOrd="0" destOrd="0" parTransId="{7357E599-35F8-4DE6-85A2-3BDEB170B107}" sibTransId="{028E35C3-CD93-4FD0-88AC-A079CA06930E}"/>
    <dgm:cxn modelId="{F0FF7296-4648-46F7-B7F6-443429553539}" type="presOf" srcId="{BD1D1DE5-910C-42A7-92B8-7288310B72AD}" destId="{59476BDC-3047-4E65-BA38-28AABF054971}" srcOrd="0" destOrd="0" presId="urn:microsoft.com/office/officeart/2005/8/layout/hierarchy2"/>
    <dgm:cxn modelId="{FD43F39C-F561-4051-B0B0-42DFA35FB15A}" type="presOf" srcId="{34601679-AA50-4053-90DD-168F66EA0C3C}" destId="{051BE920-6119-414C-A2F0-B594C06FE8F7}" srcOrd="0" destOrd="0" presId="urn:microsoft.com/office/officeart/2005/8/layout/hierarchy2"/>
    <dgm:cxn modelId="{1F9DEED6-A304-4D4C-BB22-6641F57EDB11}" type="presOf" srcId="{58E0456B-6583-4289-B4C0-1F4A1DDD445F}" destId="{E488499A-BDC9-4510-959C-C2C1245C7917}" srcOrd="1" destOrd="0" presId="urn:microsoft.com/office/officeart/2005/8/layout/hierarchy2"/>
    <dgm:cxn modelId="{DDF007D8-92CD-434F-B786-16B516C4A244}" type="presOf" srcId="{42EA30BF-EB9D-446D-973D-86B296460D3A}" destId="{C6041C99-3882-4B3D-AC7C-E4534BBCED8B}" srcOrd="0" destOrd="0" presId="urn:microsoft.com/office/officeart/2005/8/layout/hierarchy2"/>
    <dgm:cxn modelId="{BC9DA1E6-BCDF-47CA-B016-7EFBC4582BCF}" srcId="{34601679-AA50-4053-90DD-168F66EA0C3C}" destId="{544CBE96-BEA3-449A-B254-605E0E20D03A}" srcOrd="1" destOrd="0" parTransId="{42EA30BF-EB9D-446D-973D-86B296460D3A}" sibTransId="{552CDF81-23AC-4926-B46A-FD89796C24E5}"/>
    <dgm:cxn modelId="{07C562FF-9FB6-4EA0-B44A-42DE220B23F8}" type="presOf" srcId="{C51A3165-25A4-4782-BC3B-C20FEA3EAE66}" destId="{ED0DB12C-B859-4AAF-8945-A923B529AF99}" srcOrd="0" destOrd="0" presId="urn:microsoft.com/office/officeart/2005/8/layout/hierarchy2"/>
    <dgm:cxn modelId="{D79C0286-AD96-4EA5-851F-190BE4D1EB25}" type="presParOf" srcId="{8252C2DE-7F23-4834-AF51-A87586FC40C7}" destId="{3EE3F3E4-8098-41BF-AD46-B41F0531DE69}" srcOrd="0" destOrd="0" presId="urn:microsoft.com/office/officeart/2005/8/layout/hierarchy2"/>
    <dgm:cxn modelId="{9F0DF283-F9A0-4F31-AD7F-8E7862D94792}" type="presParOf" srcId="{3EE3F3E4-8098-41BF-AD46-B41F0531DE69}" destId="{D7086331-3DF1-41F7-9AFD-2A5598DD0831}" srcOrd="0" destOrd="0" presId="urn:microsoft.com/office/officeart/2005/8/layout/hierarchy2"/>
    <dgm:cxn modelId="{2754E44A-F7E3-4EA7-BB0D-C1C0581AE7B0}" type="presParOf" srcId="{3EE3F3E4-8098-41BF-AD46-B41F0531DE69}" destId="{00A7D7E6-C491-40EF-9FD0-57EE2272F203}" srcOrd="1" destOrd="0" presId="urn:microsoft.com/office/officeart/2005/8/layout/hierarchy2"/>
    <dgm:cxn modelId="{16F3472D-82B4-4D89-AEE3-9B634EE44FA1}" type="presParOf" srcId="{00A7D7E6-C491-40EF-9FD0-57EE2272F203}" destId="{59476BDC-3047-4E65-BA38-28AABF054971}" srcOrd="0" destOrd="0" presId="urn:microsoft.com/office/officeart/2005/8/layout/hierarchy2"/>
    <dgm:cxn modelId="{6965E446-16C9-4F0B-93B8-CB30B4545DB0}" type="presParOf" srcId="{59476BDC-3047-4E65-BA38-28AABF054971}" destId="{D9027AD3-0159-47B2-8068-C1AB20858ACF}" srcOrd="0" destOrd="0" presId="urn:microsoft.com/office/officeart/2005/8/layout/hierarchy2"/>
    <dgm:cxn modelId="{C4B642CC-E5AD-4E94-A81D-F3620F81AEA4}" type="presParOf" srcId="{00A7D7E6-C491-40EF-9FD0-57EE2272F203}" destId="{76F35677-C9A3-4AFC-BFFB-D1BFDFB7DE23}" srcOrd="1" destOrd="0" presId="urn:microsoft.com/office/officeart/2005/8/layout/hierarchy2"/>
    <dgm:cxn modelId="{108BF792-FCBD-4395-B27B-851AFFEE5CEE}" type="presParOf" srcId="{76F35677-C9A3-4AFC-BFFB-D1BFDFB7DE23}" destId="{051BE920-6119-414C-A2F0-B594C06FE8F7}" srcOrd="0" destOrd="0" presId="urn:microsoft.com/office/officeart/2005/8/layout/hierarchy2"/>
    <dgm:cxn modelId="{C48B8088-4F28-4D49-A3E5-BB06B163488C}" type="presParOf" srcId="{76F35677-C9A3-4AFC-BFFB-D1BFDFB7DE23}" destId="{02D9D20A-9C9B-4E97-8649-2425852A9258}" srcOrd="1" destOrd="0" presId="urn:microsoft.com/office/officeart/2005/8/layout/hierarchy2"/>
    <dgm:cxn modelId="{2F243F8E-FD90-4B0F-8DA1-9272984378F0}" type="presParOf" srcId="{02D9D20A-9C9B-4E97-8649-2425852A9258}" destId="{8FC9CB09-854D-44E3-85B6-225D620FE774}" srcOrd="0" destOrd="0" presId="urn:microsoft.com/office/officeart/2005/8/layout/hierarchy2"/>
    <dgm:cxn modelId="{143B6E68-2E17-4365-BCC2-F33E1FAC4DA9}" type="presParOf" srcId="{8FC9CB09-854D-44E3-85B6-225D620FE774}" destId="{A76B094D-DE0D-442C-B514-D087E3A2DB47}" srcOrd="0" destOrd="0" presId="urn:microsoft.com/office/officeart/2005/8/layout/hierarchy2"/>
    <dgm:cxn modelId="{16ECEC5B-95F6-41C0-A9B0-02A62BFB5CC6}" type="presParOf" srcId="{02D9D20A-9C9B-4E97-8649-2425852A9258}" destId="{E06E87E9-A513-4C9B-85DC-9072F7471F45}" srcOrd="1" destOrd="0" presId="urn:microsoft.com/office/officeart/2005/8/layout/hierarchy2"/>
    <dgm:cxn modelId="{8B3946C9-AEBD-4339-AC19-49789E84804C}" type="presParOf" srcId="{E06E87E9-A513-4C9B-85DC-9072F7471F45}" destId="{61843C71-952C-4E12-8365-A5F509FBBEF2}" srcOrd="0" destOrd="0" presId="urn:microsoft.com/office/officeart/2005/8/layout/hierarchy2"/>
    <dgm:cxn modelId="{81DCB0D1-DF99-4519-BED7-AC9FB8529088}" type="presParOf" srcId="{E06E87E9-A513-4C9B-85DC-9072F7471F45}" destId="{0B47BEB7-00DC-4B98-977C-0814CDCD1C6B}" srcOrd="1" destOrd="0" presId="urn:microsoft.com/office/officeart/2005/8/layout/hierarchy2"/>
    <dgm:cxn modelId="{A0681C26-BCAA-4565-9F9E-0F87C8B3338D}" type="presParOf" srcId="{02D9D20A-9C9B-4E97-8649-2425852A9258}" destId="{C6041C99-3882-4B3D-AC7C-E4534BBCED8B}" srcOrd="2" destOrd="0" presId="urn:microsoft.com/office/officeart/2005/8/layout/hierarchy2"/>
    <dgm:cxn modelId="{ABAE3B17-8A24-49C5-9C4C-FE83D9ACB0B7}" type="presParOf" srcId="{C6041C99-3882-4B3D-AC7C-E4534BBCED8B}" destId="{03109E93-BD93-49F6-ADA5-92953FFADC40}" srcOrd="0" destOrd="0" presId="urn:microsoft.com/office/officeart/2005/8/layout/hierarchy2"/>
    <dgm:cxn modelId="{F86B960E-D356-494D-8D40-FF5E30CE997B}" type="presParOf" srcId="{02D9D20A-9C9B-4E97-8649-2425852A9258}" destId="{32A7F437-67B5-4B0D-BF86-287F69D4AB99}" srcOrd="3" destOrd="0" presId="urn:microsoft.com/office/officeart/2005/8/layout/hierarchy2"/>
    <dgm:cxn modelId="{100EB7A2-6F6E-4869-8B44-C621521FF6E9}" type="presParOf" srcId="{32A7F437-67B5-4B0D-BF86-287F69D4AB99}" destId="{5AE48395-6B98-4161-8567-5122C53AE017}" srcOrd="0" destOrd="0" presId="urn:microsoft.com/office/officeart/2005/8/layout/hierarchy2"/>
    <dgm:cxn modelId="{B4BD1DFE-85F6-4F6E-817D-509C63F202AA}" type="presParOf" srcId="{32A7F437-67B5-4B0D-BF86-287F69D4AB99}" destId="{8771D89E-5903-4928-9929-AFECAD3C03B2}" srcOrd="1" destOrd="0" presId="urn:microsoft.com/office/officeart/2005/8/layout/hierarchy2"/>
    <dgm:cxn modelId="{AA8C46EC-B5F7-4EB2-B66F-089E09F8ED8E}" type="presParOf" srcId="{00A7D7E6-C491-40EF-9FD0-57EE2272F203}" destId="{6F5E3ACC-9E29-4C5C-9588-6792F36EDF5C}" srcOrd="2" destOrd="0" presId="urn:microsoft.com/office/officeart/2005/8/layout/hierarchy2"/>
    <dgm:cxn modelId="{C0EA8AA1-B8B3-4201-ADE9-D92EB0DC432C}" type="presParOf" srcId="{6F5E3ACC-9E29-4C5C-9588-6792F36EDF5C}" destId="{E488499A-BDC9-4510-959C-C2C1245C7917}" srcOrd="0" destOrd="0" presId="urn:microsoft.com/office/officeart/2005/8/layout/hierarchy2"/>
    <dgm:cxn modelId="{99C9B46E-E457-48A4-BE8E-F0D3D7169010}" type="presParOf" srcId="{00A7D7E6-C491-40EF-9FD0-57EE2272F203}" destId="{111CE07B-A58E-4587-83A2-D59E60FCA5AE}" srcOrd="3" destOrd="0" presId="urn:microsoft.com/office/officeart/2005/8/layout/hierarchy2"/>
    <dgm:cxn modelId="{718DF200-B7E0-40B0-9B2F-A77BCD633BA9}" type="presParOf" srcId="{111CE07B-A58E-4587-83A2-D59E60FCA5AE}" destId="{ED0DB12C-B859-4AAF-8945-A923B529AF99}" srcOrd="0" destOrd="0" presId="urn:microsoft.com/office/officeart/2005/8/layout/hierarchy2"/>
    <dgm:cxn modelId="{9BF1F6A1-75C5-47A9-A203-058098AEF71D}" type="presParOf" srcId="{111CE07B-A58E-4587-83A2-D59E60FCA5AE}" destId="{50E7CFAB-C213-4004-8E56-5318AA5644CA}" srcOrd="1" destOrd="0" presId="urn:microsoft.com/office/officeart/2005/8/layout/hierarchy2"/>
    <dgm:cxn modelId="{C5FDA477-DACC-4027-A115-90B7E3E4BE0F}" type="presParOf" srcId="{50E7CFAB-C213-4004-8E56-5318AA5644CA}" destId="{A0F2E4BD-4329-4ADA-8D39-9C791C1AD583}" srcOrd="0" destOrd="0" presId="urn:microsoft.com/office/officeart/2005/8/layout/hierarchy2"/>
    <dgm:cxn modelId="{ABB197B4-6D64-4FB8-A687-9C92E8ABF2FB}" type="presParOf" srcId="{A0F2E4BD-4329-4ADA-8D39-9C791C1AD583}" destId="{4FB2828D-249B-49C1-9B1E-11AD52C535D5}" srcOrd="0" destOrd="0" presId="urn:microsoft.com/office/officeart/2005/8/layout/hierarchy2"/>
    <dgm:cxn modelId="{99875A83-0C62-457A-A4AE-A60ED9482674}" type="presParOf" srcId="{50E7CFAB-C213-4004-8E56-5318AA5644CA}" destId="{7BCD125F-9A7B-4AA8-8D04-91EF5B0156C5}" srcOrd="1" destOrd="0" presId="urn:microsoft.com/office/officeart/2005/8/layout/hierarchy2"/>
    <dgm:cxn modelId="{9112189E-FBF7-4D35-AC8A-9F4D05BF96ED}" type="presParOf" srcId="{7BCD125F-9A7B-4AA8-8D04-91EF5B0156C5}" destId="{8A73F76C-DA89-47B5-A595-FED19F191A2A}" srcOrd="0" destOrd="0" presId="urn:microsoft.com/office/officeart/2005/8/layout/hierarchy2"/>
    <dgm:cxn modelId="{DBE96E01-C19B-4A3F-9A83-F11AAA27B438}" type="presParOf" srcId="{7BCD125F-9A7B-4AA8-8D04-91EF5B0156C5}" destId="{7430E39D-B326-4973-B7A3-76D3D058BB3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6E6FE6-5DF4-4DD0-B6A0-276DFD17D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BC13CEB-754C-4FA1-AD75-E6A961232884}">
      <dgm:prSet/>
      <dgm:spPr/>
      <dgm:t>
        <a:bodyPr/>
        <a:lstStyle/>
        <a:p>
          <a:r>
            <a:rPr lang="en-US" dirty="0"/>
            <a:t>Testing</a:t>
          </a:r>
        </a:p>
      </dgm:t>
    </dgm:pt>
    <dgm:pt modelId="{D8A0D8E4-68BB-4238-909E-79FFC14C79CE}" type="parTrans" cxnId="{3CD6D7EB-8607-4B4B-B9F9-2982724967C4}">
      <dgm:prSet/>
      <dgm:spPr/>
      <dgm:t>
        <a:bodyPr/>
        <a:lstStyle/>
        <a:p>
          <a:endParaRPr lang="en-US"/>
        </a:p>
      </dgm:t>
    </dgm:pt>
    <dgm:pt modelId="{EE8B4BAF-1701-4680-8F3E-6B5C3BC4A272}" type="sibTrans" cxnId="{3CD6D7EB-8607-4B4B-B9F9-2982724967C4}">
      <dgm:prSet/>
      <dgm:spPr/>
      <dgm:t>
        <a:bodyPr/>
        <a:lstStyle/>
        <a:p>
          <a:endParaRPr lang="en-US"/>
        </a:p>
      </dgm:t>
    </dgm:pt>
    <dgm:pt modelId="{2FA2B07B-6D1F-4C3C-B2AD-4EFDA5DD7E6D}">
      <dgm:prSet/>
      <dgm:spPr/>
      <dgm:t>
        <a:bodyPr/>
        <a:lstStyle/>
        <a:p>
          <a:r>
            <a:rPr lang="en-US" dirty="0"/>
            <a:t>Measures to </a:t>
          </a:r>
          <a:r>
            <a:rPr lang="en-US" baseline="0" dirty="0"/>
            <a:t>control</a:t>
          </a:r>
          <a:r>
            <a:rPr lang="en-US" dirty="0"/>
            <a:t> entry</a:t>
          </a:r>
        </a:p>
      </dgm:t>
    </dgm:pt>
    <dgm:pt modelId="{B60B8B27-5EC3-4336-9040-8913E160F19A}" type="parTrans" cxnId="{7355112B-68F3-4607-B46E-FE28B0CD2FC5}">
      <dgm:prSet/>
      <dgm:spPr/>
      <dgm:t>
        <a:bodyPr/>
        <a:lstStyle/>
        <a:p>
          <a:endParaRPr lang="en-US"/>
        </a:p>
      </dgm:t>
    </dgm:pt>
    <dgm:pt modelId="{065F02FE-8CDB-43EA-98F9-69BA501D8CC7}" type="sibTrans" cxnId="{7355112B-68F3-4607-B46E-FE28B0CD2FC5}">
      <dgm:prSet/>
      <dgm:spPr/>
      <dgm:t>
        <a:bodyPr/>
        <a:lstStyle/>
        <a:p>
          <a:endParaRPr lang="en-US"/>
        </a:p>
      </dgm:t>
    </dgm:pt>
    <dgm:pt modelId="{2CE87FE4-F878-4A9C-B77B-EAE0B43F6407}">
      <dgm:prSet/>
      <dgm:spPr/>
      <dgm:t>
        <a:bodyPr/>
        <a:lstStyle/>
        <a:p>
          <a:r>
            <a:rPr lang="en-US" dirty="0"/>
            <a:t>Method to control hazard</a:t>
          </a:r>
        </a:p>
      </dgm:t>
    </dgm:pt>
    <dgm:pt modelId="{869137FB-09BB-4D5E-89C2-ADF42198CEB4}" type="parTrans" cxnId="{7B2FA69F-DEE4-4E16-B884-BD61A4BE7ECF}">
      <dgm:prSet/>
      <dgm:spPr/>
      <dgm:t>
        <a:bodyPr/>
        <a:lstStyle/>
        <a:p>
          <a:endParaRPr lang="en-US"/>
        </a:p>
      </dgm:t>
    </dgm:pt>
    <dgm:pt modelId="{143FAD28-9D91-4E54-99CA-72A4EA1355BB}" type="sibTrans" cxnId="{7B2FA69F-DEE4-4E16-B884-BD61A4BE7ECF}">
      <dgm:prSet/>
      <dgm:spPr/>
      <dgm:t>
        <a:bodyPr/>
        <a:lstStyle/>
        <a:p>
          <a:endParaRPr lang="en-US"/>
        </a:p>
      </dgm:t>
    </dgm:pt>
    <dgm:pt modelId="{6C623824-8D5C-422F-AA9F-C2E0AA90D00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300" baseline="0" dirty="0"/>
            <a:t>Rescue plan &amp; procedure</a:t>
          </a:r>
        </a:p>
      </dgm:t>
    </dgm:pt>
    <dgm:pt modelId="{27089D28-7E0E-4521-8CF2-3BD23DEA0D64}" type="parTrans" cxnId="{F276C01C-52F8-4360-9278-75766080B431}">
      <dgm:prSet/>
      <dgm:spPr/>
      <dgm:t>
        <a:bodyPr/>
        <a:lstStyle/>
        <a:p>
          <a:endParaRPr lang="en-US"/>
        </a:p>
      </dgm:t>
    </dgm:pt>
    <dgm:pt modelId="{A70D3AA7-2401-4A63-82DC-A73B2EF5C54B}" type="sibTrans" cxnId="{F276C01C-52F8-4360-9278-75766080B431}">
      <dgm:prSet/>
      <dgm:spPr/>
      <dgm:t>
        <a:bodyPr/>
        <a:lstStyle/>
        <a:p>
          <a:endParaRPr lang="en-US"/>
        </a:p>
      </dgm:t>
    </dgm:pt>
    <dgm:pt modelId="{ACF4245C-BF58-4A8C-AEB2-17D1DAB5206C}" type="pres">
      <dgm:prSet presAssocID="{716E6FE6-5DF4-4DD0-B6A0-276DFD17D0B8}" presName="linear" presStyleCnt="0">
        <dgm:presLayoutVars>
          <dgm:dir/>
          <dgm:animLvl val="lvl"/>
          <dgm:resizeHandles val="exact"/>
        </dgm:presLayoutVars>
      </dgm:prSet>
      <dgm:spPr/>
    </dgm:pt>
    <dgm:pt modelId="{250F7328-B99F-440C-B449-4B44624EB9D1}" type="pres">
      <dgm:prSet presAssocID="{5BC13CEB-754C-4FA1-AD75-E6A961232884}" presName="parentLin" presStyleCnt="0"/>
      <dgm:spPr/>
    </dgm:pt>
    <dgm:pt modelId="{3E23AECE-A164-47D9-8A5D-A733ADA07ACA}" type="pres">
      <dgm:prSet presAssocID="{5BC13CEB-754C-4FA1-AD75-E6A961232884}" presName="parentLeftMargin" presStyleLbl="node1" presStyleIdx="0" presStyleCnt="4"/>
      <dgm:spPr/>
    </dgm:pt>
    <dgm:pt modelId="{E8DDED7E-B651-4136-A856-F5C4F3B4476B}" type="pres">
      <dgm:prSet presAssocID="{5BC13CEB-754C-4FA1-AD75-E6A961232884}" presName="parentText" presStyleLbl="node1" presStyleIdx="0" presStyleCnt="4">
        <dgm:presLayoutVars>
          <dgm:chMax val="0"/>
          <dgm:bulletEnabled val="1"/>
        </dgm:presLayoutVars>
      </dgm:prSet>
      <dgm:spPr/>
    </dgm:pt>
    <dgm:pt modelId="{6246C368-9D95-455C-9998-AD0CE4556EB8}" type="pres">
      <dgm:prSet presAssocID="{5BC13CEB-754C-4FA1-AD75-E6A961232884}" presName="negativeSpace" presStyleCnt="0"/>
      <dgm:spPr/>
    </dgm:pt>
    <dgm:pt modelId="{53405254-D4F4-4BC2-ADB6-9911877C12E2}" type="pres">
      <dgm:prSet presAssocID="{5BC13CEB-754C-4FA1-AD75-E6A961232884}" presName="childText" presStyleLbl="conFgAcc1" presStyleIdx="0" presStyleCnt="4">
        <dgm:presLayoutVars>
          <dgm:bulletEnabled val="1"/>
        </dgm:presLayoutVars>
      </dgm:prSet>
      <dgm:spPr/>
    </dgm:pt>
    <dgm:pt modelId="{A9342891-C9BA-4529-A68D-546C67C8BA01}" type="pres">
      <dgm:prSet presAssocID="{EE8B4BAF-1701-4680-8F3E-6B5C3BC4A272}" presName="spaceBetweenRectangles" presStyleCnt="0"/>
      <dgm:spPr/>
    </dgm:pt>
    <dgm:pt modelId="{C579DFC8-F82C-4678-9D41-A06123947CA2}" type="pres">
      <dgm:prSet presAssocID="{2FA2B07B-6D1F-4C3C-B2AD-4EFDA5DD7E6D}" presName="parentLin" presStyleCnt="0"/>
      <dgm:spPr/>
    </dgm:pt>
    <dgm:pt modelId="{6A057F42-2D7C-4D40-BDE5-7329760C71ED}" type="pres">
      <dgm:prSet presAssocID="{2FA2B07B-6D1F-4C3C-B2AD-4EFDA5DD7E6D}" presName="parentLeftMargin" presStyleLbl="node1" presStyleIdx="0" presStyleCnt="4"/>
      <dgm:spPr/>
    </dgm:pt>
    <dgm:pt modelId="{B7A4B5EF-C10A-426F-BECA-E5ABCD243E4B}" type="pres">
      <dgm:prSet presAssocID="{2FA2B07B-6D1F-4C3C-B2AD-4EFDA5DD7E6D}" presName="parentText" presStyleLbl="node1" presStyleIdx="1" presStyleCnt="4">
        <dgm:presLayoutVars>
          <dgm:chMax val="0"/>
          <dgm:bulletEnabled val="1"/>
        </dgm:presLayoutVars>
      </dgm:prSet>
      <dgm:spPr/>
    </dgm:pt>
    <dgm:pt modelId="{EFCF3B2F-6487-41BA-B54D-05034242758E}" type="pres">
      <dgm:prSet presAssocID="{2FA2B07B-6D1F-4C3C-B2AD-4EFDA5DD7E6D}" presName="negativeSpace" presStyleCnt="0"/>
      <dgm:spPr/>
    </dgm:pt>
    <dgm:pt modelId="{9D007E40-9BC6-4081-9BA1-BB424A30EA9E}" type="pres">
      <dgm:prSet presAssocID="{2FA2B07B-6D1F-4C3C-B2AD-4EFDA5DD7E6D}" presName="childText" presStyleLbl="conFgAcc1" presStyleIdx="1" presStyleCnt="4">
        <dgm:presLayoutVars>
          <dgm:bulletEnabled val="1"/>
        </dgm:presLayoutVars>
      </dgm:prSet>
      <dgm:spPr/>
    </dgm:pt>
    <dgm:pt modelId="{9FE26C85-1A1B-4451-BE6F-46F23086AD1C}" type="pres">
      <dgm:prSet presAssocID="{065F02FE-8CDB-43EA-98F9-69BA501D8CC7}" presName="spaceBetweenRectangles" presStyleCnt="0"/>
      <dgm:spPr/>
    </dgm:pt>
    <dgm:pt modelId="{EC10FE62-0053-4EB7-80CB-9AFF1405E7C0}" type="pres">
      <dgm:prSet presAssocID="{2CE87FE4-F878-4A9C-B77B-EAE0B43F6407}" presName="parentLin" presStyleCnt="0"/>
      <dgm:spPr/>
    </dgm:pt>
    <dgm:pt modelId="{986420DF-C6DF-4C99-ABD2-F835C946AE1E}" type="pres">
      <dgm:prSet presAssocID="{2CE87FE4-F878-4A9C-B77B-EAE0B43F6407}" presName="parentLeftMargin" presStyleLbl="node1" presStyleIdx="1" presStyleCnt="4"/>
      <dgm:spPr/>
    </dgm:pt>
    <dgm:pt modelId="{CCF6F85E-08E4-41CB-9D4D-0385A7A54BAB}" type="pres">
      <dgm:prSet presAssocID="{2CE87FE4-F878-4A9C-B77B-EAE0B43F6407}" presName="parentText" presStyleLbl="node1" presStyleIdx="2" presStyleCnt="4" custLinFactNeighborX="-10084" custLinFactNeighborY="5772">
        <dgm:presLayoutVars>
          <dgm:chMax val="0"/>
          <dgm:bulletEnabled val="1"/>
        </dgm:presLayoutVars>
      </dgm:prSet>
      <dgm:spPr/>
    </dgm:pt>
    <dgm:pt modelId="{BA6C4C0F-1E4D-4CE4-B483-FC315139A51F}" type="pres">
      <dgm:prSet presAssocID="{2CE87FE4-F878-4A9C-B77B-EAE0B43F6407}" presName="negativeSpace" presStyleCnt="0"/>
      <dgm:spPr/>
    </dgm:pt>
    <dgm:pt modelId="{6533015C-BB4F-4A4A-973B-B99515A942A4}" type="pres">
      <dgm:prSet presAssocID="{2CE87FE4-F878-4A9C-B77B-EAE0B43F6407}" presName="childText" presStyleLbl="conFgAcc1" presStyleIdx="2" presStyleCnt="4">
        <dgm:presLayoutVars>
          <dgm:bulletEnabled val="1"/>
        </dgm:presLayoutVars>
      </dgm:prSet>
      <dgm:spPr/>
    </dgm:pt>
    <dgm:pt modelId="{CA54DB9C-DF9A-46F4-B821-92EAF90EBE2E}" type="pres">
      <dgm:prSet presAssocID="{143FAD28-9D91-4E54-99CA-72A4EA1355BB}" presName="spaceBetweenRectangles" presStyleCnt="0"/>
      <dgm:spPr/>
    </dgm:pt>
    <dgm:pt modelId="{483B1091-E437-49C6-A3C8-A07A536934B2}" type="pres">
      <dgm:prSet presAssocID="{6C623824-8D5C-422F-AA9F-C2E0AA90D005}" presName="parentLin" presStyleCnt="0"/>
      <dgm:spPr/>
    </dgm:pt>
    <dgm:pt modelId="{DF56DBAE-8193-4836-A0B9-FA8DED337304}" type="pres">
      <dgm:prSet presAssocID="{6C623824-8D5C-422F-AA9F-C2E0AA90D005}" presName="parentLeftMargin" presStyleLbl="node1" presStyleIdx="2" presStyleCnt="4"/>
      <dgm:spPr/>
    </dgm:pt>
    <dgm:pt modelId="{18121BF7-E2AE-4D4C-94B0-9A5345CA165D}" type="pres">
      <dgm:prSet presAssocID="{6C623824-8D5C-422F-AA9F-C2E0AA90D005}" presName="parentText" presStyleLbl="node1" presStyleIdx="3" presStyleCnt="4">
        <dgm:presLayoutVars>
          <dgm:chMax val="0"/>
          <dgm:bulletEnabled val="1"/>
        </dgm:presLayoutVars>
      </dgm:prSet>
      <dgm:spPr/>
    </dgm:pt>
    <dgm:pt modelId="{01CB5800-0B21-4225-8AA2-EEBCDA7F1F93}" type="pres">
      <dgm:prSet presAssocID="{6C623824-8D5C-422F-AA9F-C2E0AA90D005}" presName="negativeSpace" presStyleCnt="0"/>
      <dgm:spPr/>
    </dgm:pt>
    <dgm:pt modelId="{0C1E8161-1E77-4960-B82E-964C28670BE2}" type="pres">
      <dgm:prSet presAssocID="{6C623824-8D5C-422F-AA9F-C2E0AA90D005}" presName="childText" presStyleLbl="conFgAcc1" presStyleIdx="3" presStyleCnt="4">
        <dgm:presLayoutVars>
          <dgm:bulletEnabled val="1"/>
        </dgm:presLayoutVars>
      </dgm:prSet>
      <dgm:spPr/>
    </dgm:pt>
  </dgm:ptLst>
  <dgm:cxnLst>
    <dgm:cxn modelId="{3F995811-E6D0-451C-BC5D-FACA491F13FD}" type="presOf" srcId="{2FA2B07B-6D1F-4C3C-B2AD-4EFDA5DD7E6D}" destId="{B7A4B5EF-C10A-426F-BECA-E5ABCD243E4B}" srcOrd="1" destOrd="0" presId="urn:microsoft.com/office/officeart/2005/8/layout/list1"/>
    <dgm:cxn modelId="{1403EE1A-507B-4F97-83EE-065EA22B0ACA}" type="presOf" srcId="{2CE87FE4-F878-4A9C-B77B-EAE0B43F6407}" destId="{986420DF-C6DF-4C99-ABD2-F835C946AE1E}" srcOrd="0" destOrd="0" presId="urn:microsoft.com/office/officeart/2005/8/layout/list1"/>
    <dgm:cxn modelId="{F276C01C-52F8-4360-9278-75766080B431}" srcId="{716E6FE6-5DF4-4DD0-B6A0-276DFD17D0B8}" destId="{6C623824-8D5C-422F-AA9F-C2E0AA90D005}" srcOrd="3" destOrd="0" parTransId="{27089D28-7E0E-4521-8CF2-3BD23DEA0D64}" sibTransId="{A70D3AA7-2401-4A63-82DC-A73B2EF5C54B}"/>
    <dgm:cxn modelId="{7962BA28-CF95-43CD-8A7F-BC3D4A5E7D37}" type="presOf" srcId="{2FA2B07B-6D1F-4C3C-B2AD-4EFDA5DD7E6D}" destId="{6A057F42-2D7C-4D40-BDE5-7329760C71ED}" srcOrd="0" destOrd="0" presId="urn:microsoft.com/office/officeart/2005/8/layout/list1"/>
    <dgm:cxn modelId="{7355112B-68F3-4607-B46E-FE28B0CD2FC5}" srcId="{716E6FE6-5DF4-4DD0-B6A0-276DFD17D0B8}" destId="{2FA2B07B-6D1F-4C3C-B2AD-4EFDA5DD7E6D}" srcOrd="1" destOrd="0" parTransId="{B60B8B27-5EC3-4336-9040-8913E160F19A}" sibTransId="{065F02FE-8CDB-43EA-98F9-69BA501D8CC7}"/>
    <dgm:cxn modelId="{DE6C194A-EDD6-4BE0-ADC6-3EDD63482056}" type="presOf" srcId="{716E6FE6-5DF4-4DD0-B6A0-276DFD17D0B8}" destId="{ACF4245C-BF58-4A8C-AEB2-17D1DAB5206C}" srcOrd="0" destOrd="0" presId="urn:microsoft.com/office/officeart/2005/8/layout/list1"/>
    <dgm:cxn modelId="{B7F35381-4799-4F46-988A-AF8F3A9B40A1}" type="presOf" srcId="{5BC13CEB-754C-4FA1-AD75-E6A961232884}" destId="{E8DDED7E-B651-4136-A856-F5C4F3B4476B}" srcOrd="1" destOrd="0" presId="urn:microsoft.com/office/officeart/2005/8/layout/list1"/>
    <dgm:cxn modelId="{A09ACE87-5197-4745-B1B9-E210F9B86FB3}" type="presOf" srcId="{6C623824-8D5C-422F-AA9F-C2E0AA90D005}" destId="{18121BF7-E2AE-4D4C-94B0-9A5345CA165D}" srcOrd="1" destOrd="0" presId="urn:microsoft.com/office/officeart/2005/8/layout/list1"/>
    <dgm:cxn modelId="{9640599C-2DD4-43D9-8D7C-253DD3A1897D}" type="presOf" srcId="{2CE87FE4-F878-4A9C-B77B-EAE0B43F6407}" destId="{CCF6F85E-08E4-41CB-9D4D-0385A7A54BAB}" srcOrd="1" destOrd="0" presId="urn:microsoft.com/office/officeart/2005/8/layout/list1"/>
    <dgm:cxn modelId="{7B2FA69F-DEE4-4E16-B884-BD61A4BE7ECF}" srcId="{716E6FE6-5DF4-4DD0-B6A0-276DFD17D0B8}" destId="{2CE87FE4-F878-4A9C-B77B-EAE0B43F6407}" srcOrd="2" destOrd="0" parTransId="{869137FB-09BB-4D5E-89C2-ADF42198CEB4}" sibTransId="{143FAD28-9D91-4E54-99CA-72A4EA1355BB}"/>
    <dgm:cxn modelId="{3C89E9E3-6323-4E8F-85E0-500398535291}" type="presOf" srcId="{6C623824-8D5C-422F-AA9F-C2E0AA90D005}" destId="{DF56DBAE-8193-4836-A0B9-FA8DED337304}" srcOrd="0" destOrd="0" presId="urn:microsoft.com/office/officeart/2005/8/layout/list1"/>
    <dgm:cxn modelId="{3CD6D7EB-8607-4B4B-B9F9-2982724967C4}" srcId="{716E6FE6-5DF4-4DD0-B6A0-276DFD17D0B8}" destId="{5BC13CEB-754C-4FA1-AD75-E6A961232884}" srcOrd="0" destOrd="0" parTransId="{D8A0D8E4-68BB-4238-909E-79FFC14C79CE}" sibTransId="{EE8B4BAF-1701-4680-8F3E-6B5C3BC4A272}"/>
    <dgm:cxn modelId="{5D4577F7-641E-4902-8444-E88176A23E51}" type="presOf" srcId="{5BC13CEB-754C-4FA1-AD75-E6A961232884}" destId="{3E23AECE-A164-47D9-8A5D-A733ADA07ACA}" srcOrd="0" destOrd="0" presId="urn:microsoft.com/office/officeart/2005/8/layout/list1"/>
    <dgm:cxn modelId="{156950F6-8199-43E6-9FDF-A61C26B09BA0}" type="presParOf" srcId="{ACF4245C-BF58-4A8C-AEB2-17D1DAB5206C}" destId="{250F7328-B99F-440C-B449-4B44624EB9D1}" srcOrd="0" destOrd="0" presId="urn:microsoft.com/office/officeart/2005/8/layout/list1"/>
    <dgm:cxn modelId="{46239DD2-FE5F-43C0-BF52-EF3A75EDDE6F}" type="presParOf" srcId="{250F7328-B99F-440C-B449-4B44624EB9D1}" destId="{3E23AECE-A164-47D9-8A5D-A733ADA07ACA}" srcOrd="0" destOrd="0" presId="urn:microsoft.com/office/officeart/2005/8/layout/list1"/>
    <dgm:cxn modelId="{0FD100CA-E604-4CD9-AC27-97600B58F6EF}" type="presParOf" srcId="{250F7328-B99F-440C-B449-4B44624EB9D1}" destId="{E8DDED7E-B651-4136-A856-F5C4F3B4476B}" srcOrd="1" destOrd="0" presId="urn:microsoft.com/office/officeart/2005/8/layout/list1"/>
    <dgm:cxn modelId="{47852AE9-D206-4FED-BF47-6DE185718105}" type="presParOf" srcId="{ACF4245C-BF58-4A8C-AEB2-17D1DAB5206C}" destId="{6246C368-9D95-455C-9998-AD0CE4556EB8}" srcOrd="1" destOrd="0" presId="urn:microsoft.com/office/officeart/2005/8/layout/list1"/>
    <dgm:cxn modelId="{BC60E3E6-4C4E-4A27-ADA2-3710BF179030}" type="presParOf" srcId="{ACF4245C-BF58-4A8C-AEB2-17D1DAB5206C}" destId="{53405254-D4F4-4BC2-ADB6-9911877C12E2}" srcOrd="2" destOrd="0" presId="urn:microsoft.com/office/officeart/2005/8/layout/list1"/>
    <dgm:cxn modelId="{311C616B-1F6C-4415-AE35-ADAE6823902A}" type="presParOf" srcId="{ACF4245C-BF58-4A8C-AEB2-17D1DAB5206C}" destId="{A9342891-C9BA-4529-A68D-546C67C8BA01}" srcOrd="3" destOrd="0" presId="urn:microsoft.com/office/officeart/2005/8/layout/list1"/>
    <dgm:cxn modelId="{7FBD4F2F-F6CA-4273-9AC7-4A80737E9F76}" type="presParOf" srcId="{ACF4245C-BF58-4A8C-AEB2-17D1DAB5206C}" destId="{C579DFC8-F82C-4678-9D41-A06123947CA2}" srcOrd="4" destOrd="0" presId="urn:microsoft.com/office/officeart/2005/8/layout/list1"/>
    <dgm:cxn modelId="{C64CA3BF-B60D-4BB9-BEF2-0BA80DD33535}" type="presParOf" srcId="{C579DFC8-F82C-4678-9D41-A06123947CA2}" destId="{6A057F42-2D7C-4D40-BDE5-7329760C71ED}" srcOrd="0" destOrd="0" presId="urn:microsoft.com/office/officeart/2005/8/layout/list1"/>
    <dgm:cxn modelId="{BF71A5B8-2495-4662-AC16-34B0F5A45A8E}" type="presParOf" srcId="{C579DFC8-F82C-4678-9D41-A06123947CA2}" destId="{B7A4B5EF-C10A-426F-BECA-E5ABCD243E4B}" srcOrd="1" destOrd="0" presId="urn:microsoft.com/office/officeart/2005/8/layout/list1"/>
    <dgm:cxn modelId="{7D34375D-38A9-4720-ADCC-BCEB62306AE3}" type="presParOf" srcId="{ACF4245C-BF58-4A8C-AEB2-17D1DAB5206C}" destId="{EFCF3B2F-6487-41BA-B54D-05034242758E}" srcOrd="5" destOrd="0" presId="urn:microsoft.com/office/officeart/2005/8/layout/list1"/>
    <dgm:cxn modelId="{481C5624-B74B-4168-AAFD-7237CC170E6A}" type="presParOf" srcId="{ACF4245C-BF58-4A8C-AEB2-17D1DAB5206C}" destId="{9D007E40-9BC6-4081-9BA1-BB424A30EA9E}" srcOrd="6" destOrd="0" presId="urn:microsoft.com/office/officeart/2005/8/layout/list1"/>
    <dgm:cxn modelId="{645C7DD8-B854-475F-8AD3-B4893ABDE520}" type="presParOf" srcId="{ACF4245C-BF58-4A8C-AEB2-17D1DAB5206C}" destId="{9FE26C85-1A1B-4451-BE6F-46F23086AD1C}" srcOrd="7" destOrd="0" presId="urn:microsoft.com/office/officeart/2005/8/layout/list1"/>
    <dgm:cxn modelId="{E78B009F-2546-414D-B1D1-59B7EB843F4E}" type="presParOf" srcId="{ACF4245C-BF58-4A8C-AEB2-17D1DAB5206C}" destId="{EC10FE62-0053-4EB7-80CB-9AFF1405E7C0}" srcOrd="8" destOrd="0" presId="urn:microsoft.com/office/officeart/2005/8/layout/list1"/>
    <dgm:cxn modelId="{4C5FCA9B-919A-4E99-9A4E-148A1584D4F4}" type="presParOf" srcId="{EC10FE62-0053-4EB7-80CB-9AFF1405E7C0}" destId="{986420DF-C6DF-4C99-ABD2-F835C946AE1E}" srcOrd="0" destOrd="0" presId="urn:microsoft.com/office/officeart/2005/8/layout/list1"/>
    <dgm:cxn modelId="{11564823-FD99-4C1D-B784-2C768D5A6810}" type="presParOf" srcId="{EC10FE62-0053-4EB7-80CB-9AFF1405E7C0}" destId="{CCF6F85E-08E4-41CB-9D4D-0385A7A54BAB}" srcOrd="1" destOrd="0" presId="urn:microsoft.com/office/officeart/2005/8/layout/list1"/>
    <dgm:cxn modelId="{9F752C87-1D4B-412B-9AA8-19E940A9EE97}" type="presParOf" srcId="{ACF4245C-BF58-4A8C-AEB2-17D1DAB5206C}" destId="{BA6C4C0F-1E4D-4CE4-B483-FC315139A51F}" srcOrd="9" destOrd="0" presId="urn:microsoft.com/office/officeart/2005/8/layout/list1"/>
    <dgm:cxn modelId="{1F6D0E99-2B84-4D8A-A9CB-1A3A67076996}" type="presParOf" srcId="{ACF4245C-BF58-4A8C-AEB2-17D1DAB5206C}" destId="{6533015C-BB4F-4A4A-973B-B99515A942A4}" srcOrd="10" destOrd="0" presId="urn:microsoft.com/office/officeart/2005/8/layout/list1"/>
    <dgm:cxn modelId="{A7795D1E-1DAF-4FFB-90B0-6AADFE6097FD}" type="presParOf" srcId="{ACF4245C-BF58-4A8C-AEB2-17D1DAB5206C}" destId="{CA54DB9C-DF9A-46F4-B821-92EAF90EBE2E}" srcOrd="11" destOrd="0" presId="urn:microsoft.com/office/officeart/2005/8/layout/list1"/>
    <dgm:cxn modelId="{E4E83A3E-778D-4252-99A5-7847F78B4F76}" type="presParOf" srcId="{ACF4245C-BF58-4A8C-AEB2-17D1DAB5206C}" destId="{483B1091-E437-49C6-A3C8-A07A536934B2}" srcOrd="12" destOrd="0" presId="urn:microsoft.com/office/officeart/2005/8/layout/list1"/>
    <dgm:cxn modelId="{068B555B-4F27-43E3-9450-CCCB3C3598B1}" type="presParOf" srcId="{483B1091-E437-49C6-A3C8-A07A536934B2}" destId="{DF56DBAE-8193-4836-A0B9-FA8DED337304}" srcOrd="0" destOrd="0" presId="urn:microsoft.com/office/officeart/2005/8/layout/list1"/>
    <dgm:cxn modelId="{9FCCA60E-60E8-427F-A57E-88A4E0B9F067}" type="presParOf" srcId="{483B1091-E437-49C6-A3C8-A07A536934B2}" destId="{18121BF7-E2AE-4D4C-94B0-9A5345CA165D}" srcOrd="1" destOrd="0" presId="urn:microsoft.com/office/officeart/2005/8/layout/list1"/>
    <dgm:cxn modelId="{4F376CCE-3593-4EAF-B068-1FCCD0FB1B12}" type="presParOf" srcId="{ACF4245C-BF58-4A8C-AEB2-17D1DAB5206C}" destId="{01CB5800-0B21-4225-8AA2-EEBCDA7F1F93}" srcOrd="13" destOrd="0" presId="urn:microsoft.com/office/officeart/2005/8/layout/list1"/>
    <dgm:cxn modelId="{004B876C-C023-40BD-B653-A49B57BA74FD}" type="presParOf" srcId="{ACF4245C-BF58-4A8C-AEB2-17D1DAB5206C}" destId="{0C1E8161-1E77-4960-B82E-964C28670BE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86331-3DF1-41F7-9AFD-2A5598DD0831}">
      <dsp:nvSpPr>
        <dsp:cNvPr id="0" name=""/>
        <dsp:cNvSpPr/>
      </dsp:nvSpPr>
      <dsp:spPr>
        <a:xfrm>
          <a:off x="2116" y="2482188"/>
          <a:ext cx="2137833" cy="1068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PRCS</a:t>
          </a:r>
        </a:p>
      </dsp:txBody>
      <dsp:txXfrm>
        <a:off x="33423" y="2513495"/>
        <a:ext cx="2075219" cy="1006302"/>
      </dsp:txXfrm>
    </dsp:sp>
    <dsp:sp modelId="{59476BDC-3047-4E65-BA38-28AABF054971}">
      <dsp:nvSpPr>
        <dsp:cNvPr id="0" name=""/>
        <dsp:cNvSpPr/>
      </dsp:nvSpPr>
      <dsp:spPr>
        <a:xfrm rot="18927068">
          <a:off x="1967551" y="2578007"/>
          <a:ext cx="1199930" cy="35507"/>
        </a:xfrm>
        <a:custGeom>
          <a:avLst/>
          <a:gdLst/>
          <a:ahLst/>
          <a:cxnLst/>
          <a:rect l="0" t="0" r="0" b="0"/>
          <a:pathLst>
            <a:path>
              <a:moveTo>
                <a:pt x="0" y="17753"/>
              </a:moveTo>
              <a:lnTo>
                <a:pt x="1199930"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37518" y="2565762"/>
        <a:ext cx="59996" cy="59996"/>
      </dsp:txXfrm>
    </dsp:sp>
    <dsp:sp modelId="{051BE920-6119-414C-A2F0-B594C06FE8F7}">
      <dsp:nvSpPr>
        <dsp:cNvPr id="0" name=""/>
        <dsp:cNvSpPr/>
      </dsp:nvSpPr>
      <dsp:spPr>
        <a:xfrm>
          <a:off x="2995083" y="1640416"/>
          <a:ext cx="2137833" cy="1068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Authorize Entry</a:t>
          </a:r>
        </a:p>
      </dsp:txBody>
      <dsp:txXfrm>
        <a:off x="3026390" y="1671723"/>
        <a:ext cx="2075219" cy="1006302"/>
      </dsp:txXfrm>
    </dsp:sp>
    <dsp:sp modelId="{8FC9CB09-854D-44E3-85B6-225D620FE774}">
      <dsp:nvSpPr>
        <dsp:cNvPr id="0" name=""/>
        <dsp:cNvSpPr/>
      </dsp:nvSpPr>
      <dsp:spPr>
        <a:xfrm rot="19254368">
          <a:off x="5009576" y="1809723"/>
          <a:ext cx="1101814" cy="35507"/>
        </a:xfrm>
        <a:custGeom>
          <a:avLst/>
          <a:gdLst/>
          <a:ahLst/>
          <a:cxnLst/>
          <a:rect l="0" t="0" r="0" b="0"/>
          <a:pathLst>
            <a:path>
              <a:moveTo>
                <a:pt x="0" y="17753"/>
              </a:moveTo>
              <a:lnTo>
                <a:pt x="1101814"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32938" y="1799931"/>
        <a:ext cx="55090" cy="55090"/>
      </dsp:txXfrm>
    </dsp:sp>
    <dsp:sp modelId="{61843C71-952C-4E12-8365-A5F509FBBEF2}">
      <dsp:nvSpPr>
        <dsp:cNvPr id="0" name=""/>
        <dsp:cNvSpPr/>
      </dsp:nvSpPr>
      <dsp:spPr>
        <a:xfrm>
          <a:off x="5988050" y="945620"/>
          <a:ext cx="2137833" cy="1068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Develop written plan that complies with 1926.1204</a:t>
          </a:r>
        </a:p>
      </dsp:txBody>
      <dsp:txXfrm>
        <a:off x="6019357" y="976927"/>
        <a:ext cx="2075219" cy="1006302"/>
      </dsp:txXfrm>
    </dsp:sp>
    <dsp:sp modelId="{C6041C99-3882-4B3D-AC7C-E4534BBCED8B}">
      <dsp:nvSpPr>
        <dsp:cNvPr id="0" name=""/>
        <dsp:cNvSpPr/>
      </dsp:nvSpPr>
      <dsp:spPr>
        <a:xfrm rot="1920323">
          <a:off x="5056276" y="2424350"/>
          <a:ext cx="1008414" cy="35507"/>
        </a:xfrm>
        <a:custGeom>
          <a:avLst/>
          <a:gdLst/>
          <a:ahLst/>
          <a:cxnLst/>
          <a:rect l="0" t="0" r="0" b="0"/>
          <a:pathLst>
            <a:path>
              <a:moveTo>
                <a:pt x="0" y="17753"/>
              </a:moveTo>
              <a:lnTo>
                <a:pt x="1008414"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35273" y="2416893"/>
        <a:ext cx="50420" cy="50420"/>
      </dsp:txXfrm>
    </dsp:sp>
    <dsp:sp modelId="{5AE48395-6B98-4161-8567-5122C53AE017}">
      <dsp:nvSpPr>
        <dsp:cNvPr id="0" name=""/>
        <dsp:cNvSpPr/>
      </dsp:nvSpPr>
      <dsp:spPr>
        <a:xfrm>
          <a:off x="5988050" y="2174875"/>
          <a:ext cx="2137833" cy="1068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Utilize alternative procedures</a:t>
          </a:r>
        </a:p>
      </dsp:txBody>
      <dsp:txXfrm>
        <a:off x="6019357" y="2206182"/>
        <a:ext cx="2075219" cy="1006302"/>
      </dsp:txXfrm>
    </dsp:sp>
    <dsp:sp modelId="{6F5E3ACC-9E29-4C5C-9588-6792F36EDF5C}">
      <dsp:nvSpPr>
        <dsp:cNvPr id="0" name=""/>
        <dsp:cNvSpPr/>
      </dsp:nvSpPr>
      <dsp:spPr>
        <a:xfrm rot="2829178">
          <a:off x="1938782" y="3459863"/>
          <a:ext cx="1257468" cy="35507"/>
        </a:xfrm>
        <a:custGeom>
          <a:avLst/>
          <a:gdLst/>
          <a:ahLst/>
          <a:cxnLst/>
          <a:rect l="0" t="0" r="0" b="0"/>
          <a:pathLst>
            <a:path>
              <a:moveTo>
                <a:pt x="0" y="17753"/>
              </a:moveTo>
              <a:lnTo>
                <a:pt x="1257468"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36079" y="3446180"/>
        <a:ext cx="62873" cy="62873"/>
      </dsp:txXfrm>
    </dsp:sp>
    <dsp:sp modelId="{ED0DB12C-B859-4AAF-8945-A923B529AF99}">
      <dsp:nvSpPr>
        <dsp:cNvPr id="0" name=""/>
        <dsp:cNvSpPr/>
      </dsp:nvSpPr>
      <dsp:spPr>
        <a:xfrm>
          <a:off x="2995083" y="3404129"/>
          <a:ext cx="2137833" cy="1068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NO ENTRY</a:t>
          </a:r>
        </a:p>
      </dsp:txBody>
      <dsp:txXfrm>
        <a:off x="3026390" y="3435436"/>
        <a:ext cx="2075219" cy="1006302"/>
      </dsp:txXfrm>
    </dsp:sp>
    <dsp:sp modelId="{A0F2E4BD-4329-4ADA-8D39-9C791C1AD583}">
      <dsp:nvSpPr>
        <dsp:cNvPr id="0" name=""/>
        <dsp:cNvSpPr/>
      </dsp:nvSpPr>
      <dsp:spPr>
        <a:xfrm rot="195825">
          <a:off x="5132222" y="3945215"/>
          <a:ext cx="856522" cy="35507"/>
        </a:xfrm>
        <a:custGeom>
          <a:avLst/>
          <a:gdLst/>
          <a:ahLst/>
          <a:cxnLst/>
          <a:rect l="0" t="0" r="0" b="0"/>
          <a:pathLst>
            <a:path>
              <a:moveTo>
                <a:pt x="0" y="17753"/>
              </a:moveTo>
              <a:lnTo>
                <a:pt x="856522"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39070" y="3941556"/>
        <a:ext cx="42826" cy="42826"/>
      </dsp:txXfrm>
    </dsp:sp>
    <dsp:sp modelId="{8A73F76C-DA89-47B5-A595-FED19F191A2A}">
      <dsp:nvSpPr>
        <dsp:cNvPr id="0" name=""/>
        <dsp:cNvSpPr/>
      </dsp:nvSpPr>
      <dsp:spPr>
        <a:xfrm>
          <a:off x="5988050" y="3452893"/>
          <a:ext cx="2137833" cy="1068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Post signage &amp; Inform </a:t>
          </a:r>
        </a:p>
      </dsp:txBody>
      <dsp:txXfrm>
        <a:off x="6019357" y="3484200"/>
        <a:ext cx="2075219" cy="1006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05254-D4F4-4BC2-ADB6-9911877C12E2}">
      <dsp:nvSpPr>
        <dsp:cNvPr id="0" name=""/>
        <dsp:cNvSpPr/>
      </dsp:nvSpPr>
      <dsp:spPr>
        <a:xfrm>
          <a:off x="0" y="648643"/>
          <a:ext cx="51816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DDED7E-B651-4136-A856-F5C4F3B4476B}">
      <dsp:nvSpPr>
        <dsp:cNvPr id="0" name=""/>
        <dsp:cNvSpPr/>
      </dsp:nvSpPr>
      <dsp:spPr>
        <a:xfrm>
          <a:off x="259080" y="309163"/>
          <a:ext cx="362712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22350">
            <a:lnSpc>
              <a:spcPct val="90000"/>
            </a:lnSpc>
            <a:spcBef>
              <a:spcPct val="0"/>
            </a:spcBef>
            <a:spcAft>
              <a:spcPct val="35000"/>
            </a:spcAft>
            <a:buNone/>
          </a:pPr>
          <a:r>
            <a:rPr lang="en-US" sz="2300" kern="1200" dirty="0"/>
            <a:t>Testing</a:t>
          </a:r>
        </a:p>
      </dsp:txBody>
      <dsp:txXfrm>
        <a:off x="292224" y="342307"/>
        <a:ext cx="3560832" cy="612672"/>
      </dsp:txXfrm>
    </dsp:sp>
    <dsp:sp modelId="{9D007E40-9BC6-4081-9BA1-BB424A30EA9E}">
      <dsp:nvSpPr>
        <dsp:cNvPr id="0" name=""/>
        <dsp:cNvSpPr/>
      </dsp:nvSpPr>
      <dsp:spPr>
        <a:xfrm>
          <a:off x="0" y="1691924"/>
          <a:ext cx="51816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A4B5EF-C10A-426F-BECA-E5ABCD243E4B}">
      <dsp:nvSpPr>
        <dsp:cNvPr id="0" name=""/>
        <dsp:cNvSpPr/>
      </dsp:nvSpPr>
      <dsp:spPr>
        <a:xfrm>
          <a:off x="259080" y="1352443"/>
          <a:ext cx="362712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22350">
            <a:lnSpc>
              <a:spcPct val="90000"/>
            </a:lnSpc>
            <a:spcBef>
              <a:spcPct val="0"/>
            </a:spcBef>
            <a:spcAft>
              <a:spcPct val="35000"/>
            </a:spcAft>
            <a:buNone/>
          </a:pPr>
          <a:r>
            <a:rPr lang="en-US" sz="2300" kern="1200" dirty="0"/>
            <a:t>Measures to </a:t>
          </a:r>
          <a:r>
            <a:rPr lang="en-US" sz="2300" kern="1200" baseline="0" dirty="0"/>
            <a:t>control</a:t>
          </a:r>
          <a:r>
            <a:rPr lang="en-US" sz="2300" kern="1200" dirty="0"/>
            <a:t> entry</a:t>
          </a:r>
        </a:p>
      </dsp:txBody>
      <dsp:txXfrm>
        <a:off x="292224" y="1385587"/>
        <a:ext cx="3560832" cy="612672"/>
      </dsp:txXfrm>
    </dsp:sp>
    <dsp:sp modelId="{6533015C-BB4F-4A4A-973B-B99515A942A4}">
      <dsp:nvSpPr>
        <dsp:cNvPr id="0" name=""/>
        <dsp:cNvSpPr/>
      </dsp:nvSpPr>
      <dsp:spPr>
        <a:xfrm>
          <a:off x="0" y="2735204"/>
          <a:ext cx="51816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F6F85E-08E4-41CB-9D4D-0385A7A54BAB}">
      <dsp:nvSpPr>
        <dsp:cNvPr id="0" name=""/>
        <dsp:cNvSpPr/>
      </dsp:nvSpPr>
      <dsp:spPr>
        <a:xfrm>
          <a:off x="232954" y="2434913"/>
          <a:ext cx="362712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22350">
            <a:lnSpc>
              <a:spcPct val="90000"/>
            </a:lnSpc>
            <a:spcBef>
              <a:spcPct val="0"/>
            </a:spcBef>
            <a:spcAft>
              <a:spcPct val="35000"/>
            </a:spcAft>
            <a:buNone/>
          </a:pPr>
          <a:r>
            <a:rPr lang="en-US" sz="2300" kern="1200" dirty="0"/>
            <a:t>Method to control hazard</a:t>
          </a:r>
        </a:p>
      </dsp:txBody>
      <dsp:txXfrm>
        <a:off x="266098" y="2468057"/>
        <a:ext cx="3560832" cy="612672"/>
      </dsp:txXfrm>
    </dsp:sp>
    <dsp:sp modelId="{0C1E8161-1E77-4960-B82E-964C28670BE2}">
      <dsp:nvSpPr>
        <dsp:cNvPr id="0" name=""/>
        <dsp:cNvSpPr/>
      </dsp:nvSpPr>
      <dsp:spPr>
        <a:xfrm>
          <a:off x="0" y="3778484"/>
          <a:ext cx="51816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121BF7-E2AE-4D4C-94B0-9A5345CA165D}">
      <dsp:nvSpPr>
        <dsp:cNvPr id="0" name=""/>
        <dsp:cNvSpPr/>
      </dsp:nvSpPr>
      <dsp:spPr>
        <a:xfrm>
          <a:off x="259080" y="3439004"/>
          <a:ext cx="362712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300" kern="1200" baseline="0" dirty="0"/>
            <a:t>Rescue plan &amp; procedure</a:t>
          </a:r>
        </a:p>
      </dsp:txBody>
      <dsp:txXfrm>
        <a:off x="292224" y="3472148"/>
        <a:ext cx="356083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0.65674</cdr:x>
      <cdr:y>0.5</cdr:y>
    </cdr:from>
    <cdr:to>
      <cdr:x>0.87103</cdr:x>
      <cdr:y>0.77963</cdr:y>
    </cdr:to>
    <cdr:sp macro="" textlink="">
      <cdr:nvSpPr>
        <cdr:cNvPr id="2" name="TextBox 4" title="Text Box for Other"/>
        <cdr:cNvSpPr txBox="1"/>
      </cdr:nvSpPr>
      <cdr:spPr>
        <a:xfrm xmlns:a="http://schemas.openxmlformats.org/drawingml/2006/main">
          <a:off x="6247263" y="1311230"/>
          <a:ext cx="2038431" cy="73331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a:solidFill>
                <a:prstClr val="black"/>
              </a:solidFill>
              <a:latin typeface="Arial" panose="020B0604020202020204" pitchFamily="34" charset="0"/>
              <a:cs typeface="Arial" panose="020B0604020202020204" pitchFamily="34" charset="0"/>
            </a:rPr>
            <a:t>Other includes:</a:t>
          </a:r>
        </a:p>
        <a:p xmlns:a="http://schemas.openxmlformats.org/drawingml/2006/main">
          <a:r>
            <a:rPr lang="en-US" sz="1600" dirty="0">
              <a:solidFill>
                <a:prstClr val="black"/>
              </a:solidFill>
              <a:latin typeface="Arial" panose="020B0604020202020204" pitchFamily="34" charset="0"/>
              <a:cs typeface="Arial" panose="020B0604020202020204" pitchFamily="34" charset="0"/>
            </a:rPr>
            <a:t>Argon - 0.9%</a:t>
          </a:r>
        </a:p>
        <a:p xmlns:a="http://schemas.openxmlformats.org/drawingml/2006/main">
          <a:r>
            <a:rPr lang="en-US" sz="1600" dirty="0">
              <a:solidFill>
                <a:prstClr val="black"/>
              </a:solidFill>
              <a:latin typeface="Arial" panose="020B0604020202020204" pitchFamily="34" charset="0"/>
              <a:cs typeface="Arial" panose="020B0604020202020204" pitchFamily="34" charset="0"/>
            </a:rPr>
            <a:t>CO</a:t>
          </a:r>
          <a:r>
            <a:rPr lang="en-US" sz="1600" baseline="-25000" dirty="0">
              <a:solidFill>
                <a:prstClr val="black"/>
              </a:solidFill>
              <a:latin typeface="Arial" panose="020B0604020202020204" pitchFamily="34" charset="0"/>
              <a:cs typeface="Arial" panose="020B0604020202020204" pitchFamily="34" charset="0"/>
            </a:rPr>
            <a:t>2</a:t>
          </a:r>
          <a:r>
            <a:rPr lang="en-US" sz="1600" dirty="0">
              <a:solidFill>
                <a:prstClr val="black"/>
              </a:solidFill>
              <a:latin typeface="Arial" panose="020B0604020202020204" pitchFamily="34" charset="0"/>
              <a:cs typeface="Arial" panose="020B0604020202020204" pitchFamily="34" charset="0"/>
            </a:rPr>
            <a:t> - .037%</a:t>
          </a:r>
        </a:p>
      </cdr:txBody>
    </cdr:sp>
  </cdr:relSizeAnchor>
  <cdr:relSizeAnchor xmlns:cdr="http://schemas.openxmlformats.org/drawingml/2006/chartDrawing">
    <cdr:from>
      <cdr:x>0.45536</cdr:x>
      <cdr:y>0.50718</cdr:y>
    </cdr:from>
    <cdr:to>
      <cdr:x>0.48214</cdr:x>
      <cdr:y>0.55696</cdr:y>
    </cdr:to>
    <cdr:cxnSp macro="">
      <cdr:nvCxnSpPr>
        <cdr:cNvPr id="4" name="Straight Arrow Connector 3">
          <a:extLst xmlns:a="http://schemas.openxmlformats.org/drawingml/2006/main">
            <a:ext uri="{FF2B5EF4-FFF2-40B4-BE49-F238E27FC236}">
              <a16:creationId xmlns:a16="http://schemas.microsoft.com/office/drawing/2014/main" id="{2A5EA509-C924-489C-93F8-0AE3483AECF1}"/>
            </a:ext>
          </a:extLst>
        </cdr:cNvPr>
        <cdr:cNvCxnSpPr/>
      </cdr:nvCxnSpPr>
      <cdr:spPr>
        <a:xfrm xmlns:a="http://schemas.openxmlformats.org/drawingml/2006/main">
          <a:off x="3886200" y="1507236"/>
          <a:ext cx="228600" cy="14793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6EB24-DCED-4F61-8CA4-6849057613B9}" type="datetimeFigureOut">
              <a:rPr lang="en-US" smtClean="0"/>
              <a:t>7/8/2020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FD9A9-13E9-4DAF-9D2F-2644D11F9E3B}" type="slidenum">
              <a:rPr lang="en-US" smtClean="0"/>
              <a:t>‹#›</a:t>
            </a:fld>
            <a:endParaRPr lang="en-US" dirty="0"/>
          </a:p>
        </p:txBody>
      </p:sp>
    </p:spTree>
    <p:extLst>
      <p:ext uri="{BB962C8B-B14F-4D97-AF65-F5344CB8AC3E}">
        <p14:creationId xmlns:p14="http://schemas.microsoft.com/office/powerpoint/2010/main" val="269626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confined space fatality occurred just a few months ago in Charlotte, ND.  Although there were plenty of rescue seen in the picture they got there too late.  It was too late.  Today we’ll talk about measures that can be taken to prevent these kind of incidents.  </a:t>
            </a:r>
          </a:p>
        </p:txBody>
      </p:sp>
      <p:sp>
        <p:nvSpPr>
          <p:cNvPr id="4" name="Slide Number Placeholder 3"/>
          <p:cNvSpPr>
            <a:spLocks noGrp="1"/>
          </p:cNvSpPr>
          <p:nvPr>
            <p:ph type="sldNum" sz="quarter" idx="5"/>
          </p:nvPr>
        </p:nvSpPr>
        <p:spPr/>
        <p:txBody>
          <a:bodyPr/>
          <a:lstStyle/>
          <a:p>
            <a:fld id="{969FD9A9-13E9-4DAF-9D2F-2644D11F9E3B}" type="slidenum">
              <a:rPr lang="en-US" smtClean="0"/>
              <a:t>3</a:t>
            </a:fld>
            <a:endParaRPr lang="en-US" dirty="0"/>
          </a:p>
        </p:txBody>
      </p:sp>
    </p:spTree>
    <p:extLst>
      <p:ext uri="{BB962C8B-B14F-4D97-AF65-F5344CB8AC3E}">
        <p14:creationId xmlns:p14="http://schemas.microsoft.com/office/powerpoint/2010/main" val="165240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r>
              <a:rPr lang="en-US" dirty="0"/>
              <a:t>Confined spaces come in many shapes and forms.  These spaces may hold various types of commodities, fuels, manure,  or even water.  </a:t>
            </a:r>
          </a:p>
          <a:p>
            <a:r>
              <a:rPr lang="en-US" dirty="0"/>
              <a:t>What does “the potential for an engulfment” mean?  Sometimes it means you must do “XYZ” to keep from the products being introduced into the space.   We eliminate the chance of this hazard occurring by blocking, barricading and locking out equipment.</a:t>
            </a:r>
          </a:p>
          <a:p>
            <a:r>
              <a:rPr lang="en-US" dirty="0"/>
              <a:t>Definition for Engulfment under 1910.146 - Engulfment" means the surrounding and effective capture of a person by a liquid or finely divided (flowable) solid substance that can be aspirated to cause death by filling or plugging the respiratory system or that can exert enough force on the body to cause death by strangulation, constriction, or crushing. </a:t>
            </a:r>
          </a:p>
          <a:p>
            <a:pPr marL="228600" indent="-228600">
              <a:buFont typeface="+mj-lt"/>
              <a:buAutoNum type="arabicPeriod"/>
            </a:pPr>
            <a:r>
              <a:rPr lang="en-US" dirty="0"/>
              <a:t>Engulfment hazards exist when the stored material has characteristics which allow the entrant to sink – especially to a level where self rescue is not possible.</a:t>
            </a:r>
          </a:p>
          <a:p>
            <a:pPr marL="228600" indent="-228600">
              <a:buFont typeface="+mj-lt"/>
              <a:buAutoNum type="arabicPeriod"/>
            </a:pPr>
            <a:r>
              <a:rPr lang="en-US" dirty="0"/>
              <a:t>Engulfment also occurs when the material can fall and surround the individual or it can flow/move and surround the individual.</a:t>
            </a:r>
          </a:p>
          <a:p>
            <a:pPr marL="228600" indent="-228600">
              <a:buFont typeface="+mj-lt"/>
              <a:buAutoNum type="arabicPeriod"/>
            </a:pPr>
            <a:r>
              <a:rPr lang="en-US" dirty="0"/>
              <a:t>Bridging occurs when a seemingly solid surface breaks revealing a cavity underneath.</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18</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399987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If the space has an internal configuration such that an entrant could be trapped or asphyxiated by inwardly converging walls or by a floor which slopes downward and tapers to a smaller cross-section such as in a hopper bottom bin or a dump pit.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We must consider this hazard’s presence in addition to the engulfment and/or entanglement hazard.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How are we going to provide a stable working surface and how will we perform a rescue from these spaces?</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The boiler with lots of piping and mechanical equipment also poses trip hazards and creates a lot of tight spaces that make rescue more difficult</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19</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2156049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The atmospheric temperature may increase during operation of some equipment.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Employees must wait for ambient temperature to be reached before entering so you are not overcome by the excessive heat.</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altLang="en-US" dirty="0">
                <a:solidFill>
                  <a:prstClr val="black"/>
                </a:solidFill>
              </a:rPr>
              <a:t>Other extreme heat and cold hazards in the space also need to be considered and appropriate measures taken to reduce serious health effects and injuries.</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altLang="en-US" dirty="0">
                <a:solidFill>
                  <a:prstClr val="black"/>
                </a:solidFill>
              </a:rPr>
              <a:t>In spaces where there is a heat stress potential, and it is not feasible to cool the area, entrants should remain hydrated and take breaks in a cooler environment. Headaches, dizziness, lightheadedness, muscle cramps, and other symptoms of heat exhaustion should be monitored.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Frigid</a:t>
            </a:r>
            <a:r>
              <a:rPr kumimoji="0" lang="en-US" altLang="en-US" b="0" i="0" u="none" strike="noStrike" kern="1200" cap="none" spc="0" normalizeH="0" noProof="0" dirty="0">
                <a:ln>
                  <a:noFill/>
                </a:ln>
                <a:solidFill>
                  <a:prstClr val="black"/>
                </a:solidFill>
                <a:effectLst/>
                <a:uLnTx/>
                <a:uFillTx/>
              </a:rPr>
              <a:t> temperatures are also a concern.  Hypothermia, frost bite and other health effects can occur.  Maintain body heat by covering the head; stay dry; use layers of clothes for better insulation and cover extremities/skin most prone to the effects of cold such as ears, nose, face, fingers, and toes. </a:t>
            </a:r>
            <a:endParaRPr kumimoji="0" lang="en-US" altLang="en-US" b="0" i="0" u="none" strike="noStrike" kern="1200" cap="none" spc="0" normalizeH="0" baseline="0" noProof="0" dirty="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20</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216537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a:t>Confined spaces often</a:t>
            </a:r>
            <a:r>
              <a:rPr lang="en-US" baseline="0" dirty="0"/>
              <a:t> have other physical safety hazards to be aware of.  </a:t>
            </a:r>
          </a:p>
          <a:p>
            <a:pPr marL="228600" indent="-228600">
              <a:buFont typeface="+mj-lt"/>
              <a:buAutoNum type="arabicPeriod"/>
            </a:pPr>
            <a:r>
              <a:rPr lang="en-US" baseline="0" dirty="0"/>
              <a:t>Falls across all industries is a major hazard – both same level and different level falls.  Often confined spaces uses ladders or may have slick/wet surfaces. Use correct fall prevention methods as well as appropriate PPE.</a:t>
            </a:r>
          </a:p>
          <a:p>
            <a:pPr marL="228600" indent="-228600">
              <a:buFont typeface="+mj-lt"/>
              <a:buAutoNum type="arabicPeriod"/>
            </a:pPr>
            <a:r>
              <a:rPr lang="en-US" baseline="0" dirty="0"/>
              <a:t>Ensure any mechanical hazards present are appropriately guarded or LOTO.</a:t>
            </a:r>
          </a:p>
          <a:p>
            <a:pPr marL="228600" indent="-228600">
              <a:buFont typeface="+mj-lt"/>
              <a:buAutoNum type="arabicPeriod"/>
            </a:pPr>
            <a:r>
              <a:rPr lang="en-US" baseline="0" dirty="0"/>
              <a:t>Watch for falling objects – wear hard hats and when feasible, block or guard openings to prevent objects from falling.</a:t>
            </a:r>
          </a:p>
          <a:p>
            <a:pPr marL="228600" indent="-228600">
              <a:buFont typeface="+mj-lt"/>
              <a:buAutoNum type="arabicPeriod"/>
            </a:pPr>
            <a:r>
              <a:rPr lang="en-US" baseline="0" dirty="0"/>
              <a:t>Drowning is an issue in spaces where liquids may be present.  Even if there is not much liquid, a slip or fall could render someone incapable of keeping of keeping their airway clear of liquid.  Extra care should be taken when there are know liquids in a space.</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139053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Electrician would have been about 54 years old if he was alive today.  Procedures for identifying hazards and testing, training appeared lacking</a:t>
            </a:r>
          </a:p>
        </p:txBody>
      </p:sp>
      <p:sp>
        <p:nvSpPr>
          <p:cNvPr id="4" name="Slide Number Placeholder 3"/>
          <p:cNvSpPr>
            <a:spLocks noGrp="1"/>
          </p:cNvSpPr>
          <p:nvPr>
            <p:ph type="sldNum" sz="quarter" idx="5"/>
          </p:nvPr>
        </p:nvSpPr>
        <p:spPr/>
        <p:txBody>
          <a:bodyPr/>
          <a:lstStyle/>
          <a:p>
            <a:fld id="{969FD9A9-13E9-4DAF-9D2F-2644D11F9E3B}" type="slidenum">
              <a:rPr lang="en-US" smtClean="0"/>
              <a:t>22</a:t>
            </a:fld>
            <a:endParaRPr lang="en-US" dirty="0"/>
          </a:p>
        </p:txBody>
      </p:sp>
    </p:spTree>
    <p:extLst>
      <p:ext uri="{BB962C8B-B14F-4D97-AF65-F5344CB8AC3E}">
        <p14:creationId xmlns:p14="http://schemas.microsoft.com/office/powerpoint/2010/main" val="252155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a:t>Confined spaces can harbor a</a:t>
            </a:r>
            <a:r>
              <a:rPr lang="en-US" baseline="0" dirty="0"/>
              <a:t> myriad of rodents, snakes, spiders and insects some of which may be poisonous.  Wearing protective footwear, clothing, and gloves will help protect against bites. </a:t>
            </a:r>
          </a:p>
          <a:p>
            <a:pPr marL="228600" indent="-228600">
              <a:buFont typeface="+mj-lt"/>
              <a:buAutoNum type="arabicPeriod"/>
            </a:pPr>
            <a:r>
              <a:rPr lang="en-US" baseline="0" dirty="0"/>
              <a:t>Confined spaces may include many airborne or other health hazards.  Bird and animal feces can be particularly harmful.  Sewage and other contaminants could be present, especially in below level spaces after a rain if there are known leakage problems or uncovered openings.  Damp places will often harbor mildew, molds, and other bacteria.</a:t>
            </a:r>
          </a:p>
          <a:p>
            <a:pPr marL="228600" indent="-228600">
              <a:buFont typeface="+mj-lt"/>
              <a:buAutoNum type="arabicPeriod"/>
            </a:pPr>
            <a:r>
              <a:rPr lang="en-US" baseline="0" dirty="0"/>
              <a:t>Rarely discussed, ergonomic issues are a major consideration when working in confined spaces.  The need to bend, twist, stoop, possibly lay prone, climb in tight spaces, and have restricted or unnatural body movements can lead to strains and sprains.  These injuries can lead to lost work time and rack up medical costs if they do not heal properly or are reinjured.  It is worth considering consulting an ergonomic specialist to assist in assessing task performance when working in confined spaces is part of routine operations.  There may be better tools or positioning which can be used to assist in the prevention of injuries.</a:t>
            </a:r>
          </a:p>
          <a:p>
            <a:pPr marL="228600" indent="-228600">
              <a:buFont typeface="+mj-lt"/>
              <a:buAutoNum type="arabicPeriod"/>
            </a:pPr>
            <a:r>
              <a:rPr lang="en-US" dirty="0"/>
              <a:t>Photo:  Confined space PPT - Grantee Name: Georgia Tech Applied Research Corporation  Grant Number: SH-16625-07 Grant Year: 2007</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17800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that you know the</a:t>
            </a:r>
            <a:r>
              <a:rPr lang="en-US" baseline="0" dirty="0"/>
              <a:t> limitations of the device used to monitor the air.  Most multigas monitors are set up to measure oxygen levels, combustible gases and maybe one toxic gas or vapor like hydrogen sulfide.  But that won’t help you f the hazardous agent is xylene of some other hazardous compound. </a:t>
            </a:r>
            <a:endParaRPr lang="en-US" dirty="0"/>
          </a:p>
        </p:txBody>
      </p:sp>
      <p:sp>
        <p:nvSpPr>
          <p:cNvPr id="4" name="Slide Number Placeholder 3"/>
          <p:cNvSpPr>
            <a:spLocks noGrp="1"/>
          </p:cNvSpPr>
          <p:nvPr>
            <p:ph type="sldNum" sz="quarter" idx="5"/>
          </p:nvPr>
        </p:nvSpPr>
        <p:spPr/>
        <p:txBody>
          <a:bodyPr/>
          <a:lstStyle/>
          <a:p>
            <a:fld id="{969FD9A9-13E9-4DAF-9D2F-2644D11F9E3B}" type="slidenum">
              <a:rPr lang="en-US" smtClean="0"/>
              <a:t>26</a:t>
            </a:fld>
            <a:endParaRPr lang="en-US" dirty="0"/>
          </a:p>
        </p:txBody>
      </p:sp>
    </p:spTree>
    <p:extLst>
      <p:ext uri="{BB962C8B-B14F-4D97-AF65-F5344CB8AC3E}">
        <p14:creationId xmlns:p14="http://schemas.microsoft.com/office/powerpoint/2010/main" val="230477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an example of a Permit-required</a:t>
            </a:r>
            <a:r>
              <a:rPr lang="en-US" sz="1200" b="0" i="0" kern="1200" baseline="0" dirty="0">
                <a:solidFill>
                  <a:schemeClr val="tx1"/>
                </a:solidFill>
                <a:effectLst/>
                <a:latin typeface="+mn-lt"/>
                <a:ea typeface="+mn-ea"/>
                <a:cs typeface="+mn-cs"/>
              </a:rPr>
              <a:t> confined space – it is a confined space that the potential for a hazardous atmosphere,  since hydrogen sulfide gas is known to be generated from sewage waste.  But there was no air monitoring done to test the air or a confined space program in place.  According to investigators,  t</a:t>
            </a:r>
            <a:r>
              <a:rPr lang="en-US" sz="1200" b="0" i="0" kern="1200" dirty="0">
                <a:solidFill>
                  <a:schemeClr val="tx1"/>
                </a:solidFill>
                <a:effectLst/>
                <a:latin typeface="+mn-lt"/>
                <a:ea typeface="+mn-ea"/>
                <a:cs typeface="+mn-cs"/>
              </a:rPr>
              <a:t>he probable cause of the incident was the release of dangerous levels of hydrogen sulfide gas from the sewer water which had been stagnant for several days before the workers entered the sewer pipe. Hydrogen sulfide is formed by microbes in the anaerobic breakdown of organic wastes. It is heavier than air, only slightly soluble in water, and is readily released when waste water containing it is disturbed. As the two victims walked through the sewer pipe, hydrogen sulfide gas was probably released increasing its concentration in the duct.</a:t>
            </a:r>
          </a:p>
          <a:p>
            <a:r>
              <a:rPr lang="en-US" sz="1200" b="0" i="0" kern="1200" dirty="0">
                <a:solidFill>
                  <a:schemeClr val="tx1"/>
                </a:solidFill>
                <a:effectLst/>
                <a:latin typeface="+mn-lt"/>
                <a:ea typeface="+mn-ea"/>
                <a:cs typeface="+mn-cs"/>
              </a:rPr>
              <a:t>It is not known if either of the victims noticed the odor associated with low concentrations of hydrogen sulfide gas as they walked through the sewer pipe. Hydrogen sulfide has a “rotten egg” odor at low concentrations. However, odor perception is unreliable as a forewarning because rapid olfactory fatigue may develop when concentrations are high, above 100 ppm (parts per million). Concentrations above 1000 ppm may cause rapid unconsciousness and death. Consequently, both men could have unknowingly been breathing increasing concentrations of hydrogen sulfide as they approached the pit area.</a:t>
            </a:r>
          </a:p>
          <a:p>
            <a:r>
              <a:rPr lang="en-US" sz="1200" b="0" i="0" kern="1200" dirty="0">
                <a:solidFill>
                  <a:schemeClr val="tx1"/>
                </a:solidFill>
                <a:effectLst/>
                <a:latin typeface="+mn-lt"/>
                <a:ea typeface="+mn-ea"/>
                <a:cs typeface="+mn-cs"/>
              </a:rPr>
              <a:t>The official cause of death from the autopsy report was drowning. Acute hydrogen sulfide intoxication was a probable contributing factor.</a:t>
            </a:r>
          </a:p>
          <a:p>
            <a:br>
              <a:rPr lang="en-US" dirty="0"/>
            </a:br>
            <a:endParaRPr lang="en-US" dirty="0"/>
          </a:p>
        </p:txBody>
      </p:sp>
      <p:sp>
        <p:nvSpPr>
          <p:cNvPr id="4" name="Slide Number Placeholder 3"/>
          <p:cNvSpPr>
            <a:spLocks noGrp="1"/>
          </p:cNvSpPr>
          <p:nvPr>
            <p:ph type="sldNum" sz="quarter" idx="5"/>
          </p:nvPr>
        </p:nvSpPr>
        <p:spPr/>
        <p:txBody>
          <a:bodyPr/>
          <a:lstStyle/>
          <a:p>
            <a:fld id="{969FD9A9-13E9-4DAF-9D2F-2644D11F9E3B}" type="slidenum">
              <a:rPr lang="en-US" smtClean="0"/>
              <a:t>27</a:t>
            </a:fld>
            <a:endParaRPr lang="en-US" dirty="0"/>
          </a:p>
        </p:txBody>
      </p:sp>
    </p:spTree>
    <p:extLst>
      <p:ext uri="{BB962C8B-B14F-4D97-AF65-F5344CB8AC3E}">
        <p14:creationId xmlns:p14="http://schemas.microsoft.com/office/powerpoint/2010/main" val="9799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makes a distinction between “testing” and  “monitoring”</a:t>
            </a:r>
          </a:p>
        </p:txBody>
      </p:sp>
      <p:sp>
        <p:nvSpPr>
          <p:cNvPr id="4" name="Slide Number Placeholder 3"/>
          <p:cNvSpPr>
            <a:spLocks noGrp="1"/>
          </p:cNvSpPr>
          <p:nvPr>
            <p:ph type="sldNum" sz="quarter" idx="5"/>
          </p:nvPr>
        </p:nvSpPr>
        <p:spPr/>
        <p:txBody>
          <a:bodyPr/>
          <a:lstStyle/>
          <a:p>
            <a:fld id="{969FD9A9-13E9-4DAF-9D2F-2644D11F9E3B}" type="slidenum">
              <a:rPr lang="en-US" smtClean="0"/>
              <a:t>28</a:t>
            </a:fld>
            <a:endParaRPr lang="en-US" dirty="0"/>
          </a:p>
        </p:txBody>
      </p:sp>
    </p:spTree>
    <p:extLst>
      <p:ext uri="{BB962C8B-B14F-4D97-AF65-F5344CB8AC3E}">
        <p14:creationId xmlns:p14="http://schemas.microsoft.com/office/powerpoint/2010/main" val="3202013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FD9A9-13E9-4DAF-9D2F-2644D11F9E3B}" type="slidenum">
              <a:rPr lang="en-US" smtClean="0"/>
              <a:t>36</a:t>
            </a:fld>
            <a:endParaRPr lang="en-US" dirty="0"/>
          </a:p>
        </p:txBody>
      </p:sp>
    </p:spTree>
    <p:extLst>
      <p:ext uri="{BB962C8B-B14F-4D97-AF65-F5344CB8AC3E}">
        <p14:creationId xmlns:p14="http://schemas.microsoft.com/office/powerpoint/2010/main" val="335069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FD9A9-13E9-4DAF-9D2F-2644D11F9E3B}" type="slidenum">
              <a:rPr lang="en-US" smtClean="0"/>
              <a:t>4</a:t>
            </a:fld>
            <a:endParaRPr lang="en-US" dirty="0"/>
          </a:p>
        </p:txBody>
      </p:sp>
    </p:spTree>
    <p:extLst>
      <p:ext uri="{BB962C8B-B14F-4D97-AF65-F5344CB8AC3E}">
        <p14:creationId xmlns:p14="http://schemas.microsoft.com/office/powerpoint/2010/main" val="2774239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https://www.osha.gov/confinedspaces/faq.html</a:t>
            </a:r>
          </a:p>
          <a:p>
            <a:endParaRPr lang="en-US" dirty="0"/>
          </a:p>
          <a:p>
            <a:r>
              <a:rPr lang="en-US" dirty="0"/>
              <a:t>This flow chart is to help explain the role of communication on a multi employer worksite,</a:t>
            </a:r>
            <a:r>
              <a:rPr lang="en-US" baseline="0" dirty="0"/>
              <a:t> and how they need to coordinate entry with each other so processes down the line aren't affected and employees remain safe. </a:t>
            </a:r>
            <a:endParaRPr lang="en-US" dirty="0"/>
          </a:p>
          <a:p>
            <a:endParaRPr lang="en-US" dirty="0"/>
          </a:p>
        </p:txBody>
      </p:sp>
      <p:sp>
        <p:nvSpPr>
          <p:cNvPr id="4" name="Slide Number Placeholder 3"/>
          <p:cNvSpPr>
            <a:spLocks noGrp="1"/>
          </p:cNvSpPr>
          <p:nvPr>
            <p:ph type="sldNum" sz="quarter" idx="10"/>
          </p:nvPr>
        </p:nvSpPr>
        <p:spPr/>
        <p:txBody>
          <a:bodyPr/>
          <a:lstStyle/>
          <a:p>
            <a:fld id="{AEFDABD3-82D9-4110-8297-B483DFBD618F}" type="slidenum">
              <a:rPr lang="en-US" smtClean="0"/>
              <a:t>37</a:t>
            </a:fld>
            <a:endParaRPr lang="en-US" dirty="0"/>
          </a:p>
        </p:txBody>
      </p:sp>
    </p:spTree>
    <p:extLst>
      <p:ext uri="{BB962C8B-B14F-4D97-AF65-F5344CB8AC3E}">
        <p14:creationId xmlns:p14="http://schemas.microsoft.com/office/powerpoint/2010/main" val="4272361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tragedy illustrates where several elements of a PRCS Program may have saved these men’s lives.  Testing, controlling entry, ventilating the space like the firefighter mentioned and having a better rescue system in place are just 4 elements that come to mind. </a:t>
            </a:r>
          </a:p>
        </p:txBody>
      </p:sp>
      <p:sp>
        <p:nvSpPr>
          <p:cNvPr id="4" name="Slide Number Placeholder 3"/>
          <p:cNvSpPr>
            <a:spLocks noGrp="1"/>
          </p:cNvSpPr>
          <p:nvPr>
            <p:ph type="sldNum" sz="quarter" idx="5"/>
          </p:nvPr>
        </p:nvSpPr>
        <p:spPr/>
        <p:txBody>
          <a:bodyPr/>
          <a:lstStyle/>
          <a:p>
            <a:fld id="{969FD9A9-13E9-4DAF-9D2F-2644D11F9E3B}" type="slidenum">
              <a:rPr lang="en-US" smtClean="0"/>
              <a:t>39</a:t>
            </a:fld>
            <a:endParaRPr lang="en-US" dirty="0"/>
          </a:p>
        </p:txBody>
      </p:sp>
    </p:spTree>
    <p:extLst>
      <p:ext uri="{BB962C8B-B14F-4D97-AF65-F5344CB8AC3E}">
        <p14:creationId xmlns:p14="http://schemas.microsoft.com/office/powerpoint/2010/main" val="4082701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listing of the job duties of the entrant,</a:t>
            </a:r>
            <a:r>
              <a:rPr lang="en-US" baseline="0" dirty="0"/>
              <a:t> they must listen to the orders of the attendant to ensure their own safety.  Duties outlined in 29 CFR 1926.1208.</a:t>
            </a:r>
            <a:endParaRPr lang="en-US" dirty="0"/>
          </a:p>
        </p:txBody>
      </p:sp>
      <p:sp>
        <p:nvSpPr>
          <p:cNvPr id="4" name="Slide Number Placeholder 3"/>
          <p:cNvSpPr>
            <a:spLocks noGrp="1"/>
          </p:cNvSpPr>
          <p:nvPr>
            <p:ph type="sldNum" sz="quarter" idx="10"/>
          </p:nvPr>
        </p:nvSpPr>
        <p:spPr/>
        <p:txBody>
          <a:bodyPr/>
          <a:lstStyle/>
          <a:p>
            <a:fld id="{AEFDABD3-82D9-4110-8297-B483DFBD618F}" type="slidenum">
              <a:rPr lang="en-US" smtClean="0"/>
              <a:t>41</a:t>
            </a:fld>
            <a:endParaRPr lang="en-US" dirty="0"/>
          </a:p>
        </p:txBody>
      </p:sp>
    </p:spTree>
    <p:extLst>
      <p:ext uri="{BB962C8B-B14F-4D97-AF65-F5344CB8AC3E}">
        <p14:creationId xmlns:p14="http://schemas.microsoft.com/office/powerpoint/2010/main" val="3099795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job duties of the attendant.  This isn’t an all inclusive list but it should be noted they are responsible for the individual in the confined space and they need to ensure constant contact with them, and not perform other jobs. Duties outlined in 29 CFR 1926.1209.</a:t>
            </a:r>
            <a:endParaRPr lang="en-US" dirty="0"/>
          </a:p>
        </p:txBody>
      </p:sp>
      <p:sp>
        <p:nvSpPr>
          <p:cNvPr id="4" name="Slide Number Placeholder 3"/>
          <p:cNvSpPr>
            <a:spLocks noGrp="1"/>
          </p:cNvSpPr>
          <p:nvPr>
            <p:ph type="sldNum" sz="quarter" idx="10"/>
          </p:nvPr>
        </p:nvSpPr>
        <p:spPr/>
        <p:txBody>
          <a:bodyPr/>
          <a:lstStyle/>
          <a:p>
            <a:fld id="{AEFDABD3-82D9-4110-8297-B483DFBD618F}" type="slidenum">
              <a:rPr lang="en-US" smtClean="0"/>
              <a:t>42</a:t>
            </a:fld>
            <a:endParaRPr lang="en-US" dirty="0"/>
          </a:p>
        </p:txBody>
      </p:sp>
    </p:spTree>
    <p:extLst>
      <p:ext uri="{BB962C8B-B14F-4D97-AF65-F5344CB8AC3E}">
        <p14:creationId xmlns:p14="http://schemas.microsoft.com/office/powerpoint/2010/main" val="1319099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supervisor</a:t>
            </a:r>
            <a:r>
              <a:rPr lang="en-US" baseline="0" dirty="0"/>
              <a:t> must ensure the job is safe before any work is performed, and all hazards are mitigated.  Duties outlined in 29 CFR 1926.1210.</a:t>
            </a:r>
            <a:endParaRPr lang="en-US" dirty="0"/>
          </a:p>
        </p:txBody>
      </p:sp>
      <p:sp>
        <p:nvSpPr>
          <p:cNvPr id="4" name="Slide Number Placeholder 3"/>
          <p:cNvSpPr>
            <a:spLocks noGrp="1"/>
          </p:cNvSpPr>
          <p:nvPr>
            <p:ph type="sldNum" sz="quarter" idx="10"/>
          </p:nvPr>
        </p:nvSpPr>
        <p:spPr/>
        <p:txBody>
          <a:bodyPr/>
          <a:lstStyle/>
          <a:p>
            <a:fld id="{AEFDABD3-82D9-4110-8297-B483DFBD618F}" type="slidenum">
              <a:rPr lang="en-US" smtClean="0"/>
              <a:t>44</a:t>
            </a:fld>
            <a:endParaRPr lang="en-US" dirty="0"/>
          </a:p>
        </p:txBody>
      </p:sp>
    </p:spTree>
    <p:extLst>
      <p:ext uri="{BB962C8B-B14F-4D97-AF65-F5344CB8AC3E}">
        <p14:creationId xmlns:p14="http://schemas.microsoft.com/office/powerpoint/2010/main" val="189293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a non-entry rescue is. </a:t>
            </a:r>
          </a:p>
        </p:txBody>
      </p:sp>
      <p:sp>
        <p:nvSpPr>
          <p:cNvPr id="4" name="Slide Number Placeholder 3"/>
          <p:cNvSpPr>
            <a:spLocks noGrp="1"/>
          </p:cNvSpPr>
          <p:nvPr>
            <p:ph type="sldNum" sz="quarter" idx="5"/>
          </p:nvPr>
        </p:nvSpPr>
        <p:spPr/>
        <p:txBody>
          <a:bodyPr/>
          <a:lstStyle/>
          <a:p>
            <a:fld id="{969FD9A9-13E9-4DAF-9D2F-2644D11F9E3B}" type="slidenum">
              <a:rPr lang="en-US" smtClean="0"/>
              <a:t>46</a:t>
            </a:fld>
            <a:endParaRPr lang="en-US" dirty="0"/>
          </a:p>
        </p:txBody>
      </p:sp>
    </p:spTree>
    <p:extLst>
      <p:ext uri="{BB962C8B-B14F-4D97-AF65-F5344CB8AC3E}">
        <p14:creationId xmlns:p14="http://schemas.microsoft.com/office/powerpoint/2010/main" val="2109912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paragraph (b)(4)</a:t>
            </a:r>
          </a:p>
        </p:txBody>
      </p:sp>
      <p:sp>
        <p:nvSpPr>
          <p:cNvPr id="4" name="Slide Number Placeholder 3"/>
          <p:cNvSpPr>
            <a:spLocks noGrp="1"/>
          </p:cNvSpPr>
          <p:nvPr>
            <p:ph type="sldNum" sz="quarter" idx="5"/>
          </p:nvPr>
        </p:nvSpPr>
        <p:spPr/>
        <p:txBody>
          <a:bodyPr/>
          <a:lstStyle/>
          <a:p>
            <a:fld id="{969FD9A9-13E9-4DAF-9D2F-2644D11F9E3B}" type="slidenum">
              <a:rPr lang="en-US" smtClean="0"/>
              <a:t>48</a:t>
            </a:fld>
            <a:endParaRPr lang="en-US" dirty="0"/>
          </a:p>
        </p:txBody>
      </p:sp>
    </p:spTree>
    <p:extLst>
      <p:ext uri="{BB962C8B-B14F-4D97-AF65-F5344CB8AC3E}">
        <p14:creationId xmlns:p14="http://schemas.microsoft.com/office/powerpoint/2010/main" val="4193586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Small Entity Guide is  a useful resource</a:t>
            </a:r>
          </a:p>
          <a:p>
            <a:r>
              <a:rPr lang="en-US" dirty="0"/>
              <a:t>Make sure training is done in a language that workers understand</a:t>
            </a:r>
          </a:p>
        </p:txBody>
      </p:sp>
      <p:sp>
        <p:nvSpPr>
          <p:cNvPr id="4" name="Slide Number Placeholder 3"/>
          <p:cNvSpPr>
            <a:spLocks noGrp="1"/>
          </p:cNvSpPr>
          <p:nvPr>
            <p:ph type="sldNum" sz="quarter" idx="5"/>
          </p:nvPr>
        </p:nvSpPr>
        <p:spPr/>
        <p:txBody>
          <a:bodyPr/>
          <a:lstStyle/>
          <a:p>
            <a:fld id="{969FD9A9-13E9-4DAF-9D2F-2644D11F9E3B}" type="slidenum">
              <a:rPr lang="en-US" smtClean="0"/>
              <a:t>49</a:t>
            </a:fld>
            <a:endParaRPr lang="en-US" dirty="0"/>
          </a:p>
        </p:txBody>
      </p:sp>
    </p:spTree>
    <p:extLst>
      <p:ext uri="{BB962C8B-B14F-4D97-AF65-F5344CB8AC3E}">
        <p14:creationId xmlns:p14="http://schemas.microsoft.com/office/powerpoint/2010/main" val="167840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FD9A9-13E9-4DAF-9D2F-2644D11F9E3B}" type="slidenum">
              <a:rPr lang="en-US" smtClean="0"/>
              <a:t>5</a:t>
            </a:fld>
            <a:endParaRPr lang="en-US" dirty="0"/>
          </a:p>
        </p:txBody>
      </p:sp>
    </p:spTree>
    <p:extLst>
      <p:ext uri="{BB962C8B-B14F-4D97-AF65-F5344CB8AC3E}">
        <p14:creationId xmlns:p14="http://schemas.microsoft.com/office/powerpoint/2010/main" val="185154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Note for exempted activities that  if employers engaged in these activities must comply with this standard if their workers are exposed to confined space hazards that are not addressed by the standards listed above. For example, the Excavation standard (subpart P) protects workers in a trench (a type of confined space) against the hazards associated with the trench itself. However, the Excavation standard would not protect workers </a:t>
            </a:r>
            <a:r>
              <a:rPr lang="en-US" sz="1200" b="1" i="0" u="none" strike="noStrike" kern="1200" baseline="0" dirty="0">
                <a:solidFill>
                  <a:schemeClr val="tx1"/>
                </a:solidFill>
                <a:latin typeface="+mn-lt"/>
                <a:ea typeface="+mn-ea"/>
                <a:cs typeface="+mn-cs"/>
              </a:rPr>
              <a:t>inside </a:t>
            </a:r>
            <a:r>
              <a:rPr lang="en-US" sz="1200" b="0" i="0" u="none" strike="noStrike" kern="1200" baseline="0" dirty="0">
                <a:solidFill>
                  <a:schemeClr val="tx1"/>
                </a:solidFill>
                <a:latin typeface="+mn-lt"/>
                <a:ea typeface="+mn-ea"/>
                <a:cs typeface="+mn-cs"/>
              </a:rPr>
              <a:t>a sewer line that is installed in an open trench from confined space hazards associated with the sewer line. The employer must</a:t>
            </a:r>
          </a:p>
          <a:p>
            <a:r>
              <a:rPr lang="en-US" sz="1200" b="0" i="0" u="none" strike="noStrike" kern="1200" baseline="0" dirty="0">
                <a:solidFill>
                  <a:schemeClr val="tx1"/>
                </a:solidFill>
                <a:latin typeface="+mn-lt"/>
                <a:ea typeface="+mn-ea"/>
                <a:cs typeface="+mn-cs"/>
              </a:rPr>
              <a:t>comply with the Excavation standard to protect workers in the trench and with the Confined Spaces standard to protect workers in the sewer line.</a:t>
            </a:r>
            <a:endParaRPr lang="en-US" dirty="0"/>
          </a:p>
        </p:txBody>
      </p:sp>
      <p:sp>
        <p:nvSpPr>
          <p:cNvPr id="4" name="Slide Number Placeholder 3"/>
          <p:cNvSpPr>
            <a:spLocks noGrp="1"/>
          </p:cNvSpPr>
          <p:nvPr>
            <p:ph type="sldNum" sz="quarter" idx="5"/>
          </p:nvPr>
        </p:nvSpPr>
        <p:spPr/>
        <p:txBody>
          <a:bodyPr/>
          <a:lstStyle/>
          <a:p>
            <a:fld id="{969FD9A9-13E9-4DAF-9D2F-2644D11F9E3B}" type="slidenum">
              <a:rPr lang="en-US" smtClean="0"/>
              <a:t>6</a:t>
            </a:fld>
            <a:endParaRPr lang="en-US" dirty="0"/>
          </a:p>
        </p:txBody>
      </p:sp>
    </p:spTree>
    <p:extLst>
      <p:ext uri="{BB962C8B-B14F-4D97-AF65-F5344CB8AC3E}">
        <p14:creationId xmlns:p14="http://schemas.microsoft.com/office/powerpoint/2010/main" val="250614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a:ln>
                  <a:noFill/>
                </a:ln>
                <a:solidFill>
                  <a:prstClr val="black"/>
                </a:solidFill>
                <a:effectLst/>
                <a:uLnTx/>
                <a:uFillTx/>
              </a:rPr>
              <a:t>The hazards we are talking about are atmospheric hazards, engulfment potential, has an internal configuration which has sloped sides which tapers to a smaller cross section which can trap</a:t>
            </a:r>
            <a:r>
              <a:rPr kumimoji="0" lang="en-US" altLang="en-US" b="0" i="0" u="none" strike="noStrike" kern="1200" cap="none" spc="0" normalizeH="0" noProof="0" dirty="0">
                <a:ln>
                  <a:noFill/>
                </a:ln>
                <a:solidFill>
                  <a:prstClr val="black"/>
                </a:solidFill>
                <a:effectLst/>
                <a:uLnTx/>
                <a:uFillTx/>
              </a:rPr>
              <a:t> a person</a:t>
            </a:r>
            <a:r>
              <a:rPr kumimoji="0" lang="en-US" altLang="en-US" b="0" i="0" u="none" strike="noStrike" kern="1200" cap="none" spc="0" normalizeH="0" baseline="0" noProof="0" dirty="0">
                <a:ln>
                  <a:noFill/>
                </a:ln>
                <a:solidFill>
                  <a:prstClr val="black"/>
                </a:solidFill>
                <a:effectLst/>
                <a:uLnTx/>
                <a:uFillTx/>
              </a:rPr>
              <a:t>, and has any other serious safety or health hazards.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421248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a:t>What is a hazardous atmosphere?  </a:t>
            </a:r>
          </a:p>
          <a:p>
            <a:pPr marL="228600" indent="-228600">
              <a:buFont typeface="+mj-lt"/>
              <a:buAutoNum type="arabicPeriod"/>
            </a:pPr>
            <a:r>
              <a:rPr lang="en-US" dirty="0"/>
              <a:t>A hazardous atmosphere is one which exposes employees to death, incapacitation, impairment, injury, or acute illness.  </a:t>
            </a:r>
          </a:p>
          <a:p>
            <a:pPr marL="228600" indent="-228600">
              <a:buFont typeface="+mj-lt"/>
              <a:buAutoNum type="arabicPeriod"/>
            </a:pPr>
            <a:r>
              <a:rPr lang="en-US" dirty="0"/>
              <a:t>Impairment is considered the ability to self-rescue from the space due to being overcome by some type of toxic atmosphere. </a:t>
            </a:r>
          </a:p>
          <a:p>
            <a:pPr marL="0" indent="0">
              <a:buFont typeface="+mj-lt"/>
              <a:buNone/>
            </a:pPr>
            <a:endParaRPr lang="en-US" dirty="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12</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401648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a:t>There are 3 main types of atmosphere hazards – oxygen deficient, combustible and toxic.</a:t>
            </a:r>
          </a:p>
          <a:p>
            <a:pPr marL="228600" indent="-228600">
              <a:buFont typeface="+mj-lt"/>
              <a:buAutoNum type="arabicPeriod"/>
            </a:pPr>
            <a:r>
              <a:rPr lang="en-US" dirty="0"/>
              <a:t>Our normal atmosphere contains just around 21% oxygen – 20.9%.</a:t>
            </a:r>
          </a:p>
          <a:p>
            <a:pPr marL="228600" indent="-228600">
              <a:buFont typeface="+mj-lt"/>
              <a:buAutoNum type="arabicPeriod"/>
            </a:pPr>
            <a:r>
              <a:rPr lang="en-US" dirty="0"/>
              <a:t>Atmosphere hazards are caused when the normal concentration of gases in the air is upset – particularly oxygen. </a:t>
            </a:r>
          </a:p>
          <a:p>
            <a:pPr marL="228600" indent="-228600">
              <a:buFont typeface="+mj-lt"/>
              <a:buAutoNum type="arabicPeriod"/>
            </a:pPr>
            <a:r>
              <a:rPr lang="en-US" dirty="0"/>
              <a:t>Oxygen deficient with an oxygen concentration of less than 19.5%.</a:t>
            </a:r>
          </a:p>
          <a:p>
            <a:pPr marL="228600" indent="-228600">
              <a:buFont typeface="+mj-lt"/>
              <a:buAutoNum type="arabicPeriod"/>
            </a:pPr>
            <a:r>
              <a:rPr lang="en-US" altLang="en-US" dirty="0">
                <a:solidFill>
                  <a:prstClr val="black"/>
                </a:solidFill>
              </a:rPr>
              <a:t>Oxygen – referred to as O2 , is necessary at a specific concentration range for plants, animals and humans to live. </a:t>
            </a:r>
          </a:p>
          <a:p>
            <a:pPr lvl="0" fontAlgn="base">
              <a:spcBef>
                <a:spcPct val="0"/>
              </a:spcBef>
              <a:spcAft>
                <a:spcPct val="0"/>
              </a:spcAft>
              <a:defRPr/>
            </a:pPr>
            <a:r>
              <a:rPr lang="en-US" altLang="en-US" dirty="0">
                <a:solidFill>
                  <a:prstClr val="black"/>
                </a:solidFill>
              </a:rPr>
              <a:t>An environment that has an oxygen concentration less than 19.5% is deficient – the amount of oxygen in the air is not enough to function normally and if the levels are very low it will cause death.</a:t>
            </a:r>
          </a:p>
          <a:p>
            <a:pPr lvl="0" fontAlgn="base">
              <a:spcBef>
                <a:spcPct val="0"/>
              </a:spcBef>
              <a:spcAft>
                <a:spcPct val="0"/>
              </a:spcAft>
              <a:defRPr/>
            </a:pPr>
            <a:r>
              <a:rPr lang="en-US" altLang="en-US" dirty="0">
                <a:solidFill>
                  <a:prstClr val="black"/>
                </a:solidFill>
              </a:rPr>
              <a:t>Oxygen deficiency is the primary hazard in confined spaces. </a:t>
            </a:r>
          </a:p>
          <a:p>
            <a:pPr lvl="0" fontAlgn="base">
              <a:spcBef>
                <a:spcPct val="0"/>
              </a:spcBef>
              <a:spcAft>
                <a:spcPct val="0"/>
              </a:spcAft>
              <a:defRPr/>
            </a:pPr>
            <a:r>
              <a:rPr lang="en-US" altLang="en-US" dirty="0">
                <a:solidFill>
                  <a:prstClr val="black"/>
                </a:solidFill>
              </a:rPr>
              <a:t>Oxygen is displaced by other gases.  Other gases may push oxygen out of the way or consume it. Because of their chemical properties some gases concentrate in certain places. Heavy concentrations leave no room for oxygen.  For example, if a gas is heavier than air, it will tend to settle at the bottom. </a:t>
            </a:r>
          </a:p>
          <a:p>
            <a:pPr lvl="0" fontAlgn="base">
              <a:spcBef>
                <a:spcPct val="0"/>
              </a:spcBef>
              <a:spcAft>
                <a:spcPct val="0"/>
              </a:spcAft>
              <a:defRPr/>
            </a:pPr>
            <a:r>
              <a:rPr lang="en-US" altLang="en-US" dirty="0">
                <a:solidFill>
                  <a:prstClr val="black"/>
                </a:solidFill>
              </a:rPr>
              <a:t>To understand what the monitor is telling you as it records numbers, it is necessary to understand the exposure threat  and the signs and symptoms of exposure.  These will be discussed more later.  </a:t>
            </a:r>
          </a:p>
          <a:p>
            <a:pPr lvl="0" fontAlgn="base">
              <a:spcBef>
                <a:spcPct val="0"/>
              </a:spcBef>
              <a:spcAft>
                <a:spcPct val="0"/>
              </a:spcAft>
              <a:defRPr/>
            </a:pPr>
            <a:r>
              <a:rPr lang="en-US" altLang="en-US" dirty="0">
                <a:solidFill>
                  <a:prstClr val="black"/>
                </a:solidFill>
              </a:rPr>
              <a:t>Some have said that it does not matter if employees understand what the monitor numbers are telling them, it only matters that they evacuate when the monitor sounds an alarm.  Employees MUST understand the numbers and MUST understand the signs and symptoms of exposure because equipment can fail and numbers can be within the acceptable entry range and may be dangerous.</a:t>
            </a:r>
          </a:p>
          <a:p>
            <a:pPr lvl="0" fontAlgn="base">
              <a:spcBef>
                <a:spcPct val="0"/>
              </a:spcBef>
              <a:spcAft>
                <a:spcPct val="0"/>
              </a:spcAft>
              <a:defRPr/>
            </a:pPr>
            <a:r>
              <a:rPr lang="en-US" altLang="en-US" dirty="0">
                <a:solidFill>
                  <a:prstClr val="black"/>
                </a:solidFill>
              </a:rPr>
              <a:t>Whenever the monitor is dropping below 20.9%, the cause must be investigated and likewise, it the oxygen level is creeping upward, the cause needs to be determined. </a:t>
            </a:r>
          </a:p>
          <a:p>
            <a:pPr lvl="0" fontAlgn="base">
              <a:spcBef>
                <a:spcPct val="0"/>
              </a:spcBef>
              <a:spcAft>
                <a:spcPct val="0"/>
              </a:spcAft>
              <a:defRPr/>
            </a:pPr>
            <a:r>
              <a:rPr lang="en-US" altLang="en-US" dirty="0">
                <a:solidFill>
                  <a:prstClr val="black"/>
                </a:solidFill>
              </a:rPr>
              <a:t>When the oxygen reading is not normal, consider testing for gases which could cause displacement. These concentrations could be serious even if the oxygen reading is still within an acceptable range. </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1796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04800"/>
            <a:ext cx="6096000" cy="3429000"/>
          </a:xfrm>
        </p:spPr>
      </p:sp>
      <p:sp>
        <p:nvSpPr>
          <p:cNvPr id="3" name="Notes Placeholder 2"/>
          <p:cNvSpPr>
            <a:spLocks noGrp="1"/>
          </p:cNvSpPr>
          <p:nvPr>
            <p:ph type="body" idx="1"/>
          </p:nvPr>
        </p:nvSpPr>
        <p:spPr>
          <a:xfrm>
            <a:off x="228600" y="3962400"/>
            <a:ext cx="6400800" cy="4953000"/>
          </a:xfrm>
        </p:spPr>
        <p:txBody>
          <a:bodyPr/>
          <a:lstStyle/>
          <a:p>
            <a:pPr marL="228600" lvl="0" indent="-228600">
              <a:buFont typeface="+mj-lt"/>
              <a:buAutoNum type="arabicPeriod"/>
            </a:pPr>
            <a:r>
              <a:rPr lang="en-US" dirty="0">
                <a:solidFill>
                  <a:prstClr val="black"/>
                </a:solidFill>
              </a:rPr>
              <a:t>Combustible -A hazardous atmosphere is present when there is a flammable gas, vapor or mist which exceeds 10% of its lower flammable limit in the space.  </a:t>
            </a:r>
          </a:p>
          <a:p>
            <a:pPr marL="228600" lvl="0" indent="-228600">
              <a:buFont typeface="+mj-lt"/>
              <a:buAutoNum type="arabicPeriod"/>
            </a:pPr>
            <a:r>
              <a:rPr lang="en-US" dirty="0">
                <a:solidFill>
                  <a:prstClr val="black"/>
                </a:solidFill>
              </a:rPr>
              <a:t>A hazardous atmosphere is present when there is a combustible dust concentration that meets or exceeds its LFL and is approximated as  in a suspended state which obscures your vision at 5’ or 1.52 meters.   </a:t>
            </a:r>
          </a:p>
          <a:p>
            <a:pPr marL="228600" lvl="0" indent="-228600">
              <a:buFont typeface="+mj-lt"/>
              <a:buAutoNum type="arabicPeriod"/>
            </a:pPr>
            <a:r>
              <a:rPr lang="en-US" dirty="0">
                <a:solidFill>
                  <a:prstClr val="black"/>
                </a:solidFill>
              </a:rPr>
              <a:t>Combustible atmosphere as well as oxygen enriched is when the oxygen level is above 23.5%.</a:t>
            </a:r>
          </a:p>
          <a:p>
            <a:pPr marL="228600" lvl="0" indent="-228600">
              <a:buFont typeface="+mj-lt"/>
              <a:buAutoNum type="arabicPeriod"/>
            </a:pPr>
            <a:r>
              <a:rPr lang="en-US" dirty="0">
                <a:solidFill>
                  <a:prstClr val="black"/>
                </a:solidFill>
              </a:rPr>
              <a:t>Combustible atmospheres are usually toxic as well.</a:t>
            </a:r>
          </a:p>
          <a:p>
            <a:pPr marL="228600" lvl="0" indent="-228600">
              <a:buFont typeface="+mj-lt"/>
              <a:buAutoNum type="arabicPeriod"/>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14</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401648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6096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a:solidFill>
                  <a:prstClr val="black"/>
                </a:solidFill>
              </a:rPr>
              <a:t>A toxic atmosphere is  when the permissible exposure limit of a chemical in the air  is met or exceeded.  Atmospheric concentration of any substance for which a dose or a </a:t>
            </a:r>
            <a:r>
              <a:rPr lang="en-US" b="1" dirty="0">
                <a:solidFill>
                  <a:prstClr val="black"/>
                </a:solidFill>
              </a:rPr>
              <a:t>permissible exposure limit </a:t>
            </a:r>
            <a:r>
              <a:rPr lang="en-US" dirty="0">
                <a:solidFill>
                  <a:prstClr val="black"/>
                </a:solidFill>
              </a:rPr>
              <a:t>is published in Subpart G, Occupational Health and Environmental Control, or in Subpart Z, Toxic and Hazardous Substances, of this Part and which could result in employee exposure in excess of its dose or permissible exposure limit; </a:t>
            </a:r>
          </a:p>
          <a:p>
            <a:pPr marL="228600" lvl="0" indent="-228600">
              <a:buFont typeface="+mj-lt"/>
              <a:buAutoNum type="arabicPeriod"/>
            </a:pPr>
            <a:r>
              <a:rPr lang="en-US" dirty="0">
                <a:solidFill>
                  <a:prstClr val="black"/>
                </a:solidFill>
              </a:rPr>
              <a:t>NOTE: An atmospheric concentration of any substance that is not capable of causing death, incapacitation, impairment of ability to self-rescue, injury, or acute illness due to its health effects is not covered by this provision. </a:t>
            </a:r>
          </a:p>
          <a:p>
            <a:pPr marL="228600" lvl="0" indent="-228600">
              <a:buFont typeface="+mj-lt"/>
              <a:buAutoNum type="arabicPeriod"/>
            </a:pPr>
            <a:r>
              <a:rPr lang="en-US" dirty="0">
                <a:solidFill>
                  <a:prstClr val="black"/>
                </a:solidFill>
              </a:rPr>
              <a:t>Toxic atmospheres can be caused by the different sources listed. Hot work, for example, uses up the oxygen in the space.  Vehicle exhaust displaces the oxygen in a space.  Decomposition creates gases that also displace oxygen.  The wind can carry chemical applications from other places.</a:t>
            </a:r>
          </a:p>
          <a:p>
            <a:pPr marL="228600" lvl="0" indent="-228600">
              <a:buFont typeface="+mj-lt"/>
              <a:buAutoNum type="arabicPeriod"/>
            </a:pPr>
            <a:r>
              <a:rPr lang="en-US" dirty="0">
                <a:solidFill>
                  <a:prstClr val="black"/>
                </a:solidFill>
              </a:rPr>
              <a:t>When planning to work in a confined space, one needs to consider how toxic gases could be in the space or be introduced into the space.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16</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prstClr val="black"/>
                </a:solidFill>
              </a:rPr>
              <a:t>Grain Handling Safety Coalition – Ag Confined Spaces</a:t>
            </a:r>
          </a:p>
        </p:txBody>
      </p:sp>
    </p:spTree>
    <p:extLst>
      <p:ext uri="{BB962C8B-B14F-4D97-AF65-F5344CB8AC3E}">
        <p14:creationId xmlns:p14="http://schemas.microsoft.com/office/powerpoint/2010/main" val="4016484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7/8/2020</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7/8/2020</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7/8/2020</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7/8/2020</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youtube.com/watch?v=vG6K-NulTok" TargetMode="External"/><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osha.gov/"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 Id="rId4" Type="http://schemas.openxmlformats.org/officeDocument/2006/relationships/hyperlink" Target="https://twitter.com/search?q=PA%20OSHA%20Consultation&amp;src=savs"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3048000" y="1120676"/>
            <a:ext cx="6096000" cy="5232202"/>
          </a:xfrm>
          <a:prstGeom prst="rect">
            <a:avLst/>
          </a:prstGeom>
        </p:spPr>
        <p:txBody>
          <a:bodyPr>
            <a:spAutoFit/>
          </a:bodyPr>
          <a:lstStyle/>
          <a:p>
            <a:pPr algn="ctr"/>
            <a:r>
              <a:rPr lang="en-US" altLang="en-US" sz="6000" b="1" dirty="0">
                <a:solidFill>
                  <a:schemeClr val="bg1"/>
                </a:solidFill>
              </a:rPr>
              <a:t>Welcome</a:t>
            </a:r>
            <a:br>
              <a:rPr lang="en-US" altLang="en-US" sz="6000" b="1" dirty="0">
                <a:solidFill>
                  <a:schemeClr val="bg1"/>
                </a:solidFill>
              </a:rPr>
            </a:br>
            <a:br>
              <a:rPr lang="en-US" altLang="en-US" sz="3200" b="1" dirty="0">
                <a:solidFill>
                  <a:schemeClr val="bg1"/>
                </a:solidFill>
              </a:rPr>
            </a:br>
            <a:r>
              <a:rPr lang="en-US" altLang="en-US" sz="3200" b="1" dirty="0">
                <a:solidFill>
                  <a:schemeClr val="bg1"/>
                </a:solidFill>
              </a:rPr>
              <a:t>An Overview of OSHA’s Confined Space Standard for Construction</a:t>
            </a:r>
            <a:br>
              <a:rPr lang="en-US" altLang="en-US" sz="2800" b="1" u="sng" dirty="0">
                <a:solidFill>
                  <a:schemeClr val="bg1"/>
                </a:solidFill>
              </a:rPr>
            </a:br>
            <a:r>
              <a:rPr lang="en-US" altLang="en-US" sz="2000" b="1" dirty="0">
                <a:solidFill>
                  <a:schemeClr val="bg1"/>
                </a:solidFill>
              </a:rPr>
              <a:t>Will begin at 10:30am</a:t>
            </a:r>
            <a:br>
              <a:rPr lang="en-US" altLang="en-US" sz="2000" b="1" dirty="0">
                <a:solidFill>
                  <a:schemeClr val="bg1"/>
                </a:solidFill>
              </a:rPr>
            </a:br>
            <a:br>
              <a:rPr lang="en-US" altLang="en-US" b="1" dirty="0">
                <a:solidFill>
                  <a:schemeClr val="bg1"/>
                </a:solidFill>
              </a:rPr>
            </a:br>
            <a:r>
              <a:rPr lang="en-US" altLang="en-US" b="1" dirty="0">
                <a:solidFill>
                  <a:schemeClr val="bg1"/>
                </a:solidFill>
              </a:rPr>
              <a:t>Presented by:</a:t>
            </a:r>
          </a:p>
          <a:p>
            <a:pPr algn="ctr"/>
            <a:r>
              <a:rPr lang="en-US" altLang="en-US" b="1" dirty="0">
                <a:solidFill>
                  <a:schemeClr val="bg1"/>
                </a:solidFill>
              </a:rPr>
              <a:t>Pamela Susi, MSPH, CIH</a:t>
            </a:r>
          </a:p>
          <a:p>
            <a:pPr algn="ctr"/>
            <a:br>
              <a:rPr lang="en-US" altLang="en-US" b="1" dirty="0">
                <a:solidFill>
                  <a:schemeClr val="bg1"/>
                </a:solidFill>
              </a:rPr>
            </a:br>
            <a:r>
              <a:rPr lang="en-US" altLang="en-US" b="1" dirty="0">
                <a:solidFill>
                  <a:schemeClr val="bg1"/>
                </a:solidFill>
              </a:rPr>
              <a:t>Pennsylvania OSHA Consultation Office</a:t>
            </a:r>
            <a:br>
              <a:rPr lang="en-US" altLang="en-US" b="1" dirty="0">
                <a:solidFill>
                  <a:schemeClr val="bg1"/>
                </a:solidFill>
              </a:rPr>
            </a:br>
            <a:r>
              <a:rPr lang="en-US" altLang="en-US" dirty="0">
                <a:solidFill>
                  <a:schemeClr val="bg1"/>
                </a:solidFill>
              </a:rPr>
              <a:t>Phone: 800-382-1241 or 724-357-4095</a:t>
            </a:r>
            <a:br>
              <a:rPr lang="en-US" altLang="en-US" dirty="0">
                <a:solidFill>
                  <a:schemeClr val="bg1"/>
                </a:solidFill>
              </a:rPr>
            </a:br>
            <a:r>
              <a:rPr lang="en-US" altLang="en-US" dirty="0">
                <a:solidFill>
                  <a:schemeClr val="bg1"/>
                </a:solidFill>
              </a:rPr>
              <a:t>Website</a:t>
            </a:r>
            <a:r>
              <a:rPr lang="en-US" altLang="en-US" b="1" dirty="0">
                <a:solidFill>
                  <a:schemeClr val="bg1"/>
                </a:solidFill>
              </a:rPr>
              <a:t>: </a:t>
            </a:r>
            <a:r>
              <a:rPr lang="en-US" altLang="en-US" b="1" dirty="0">
                <a:solidFill>
                  <a:schemeClr val="bg1"/>
                </a:solidFill>
                <a:hlinkClick r:id="rId2">
                  <a:extLst>
                    <a:ext uri="{A12FA001-AC4F-418D-AE19-62706E023703}">
                      <ahyp:hlinkClr xmlns:ahyp="http://schemas.microsoft.com/office/drawing/2018/hyperlinkcolor" val="tx"/>
                    </a:ext>
                  </a:extLst>
                </a:hlinkClick>
              </a:rPr>
              <a:t>www.iup.edu/pa-oshaconsultation</a:t>
            </a:r>
            <a:endParaRPr lang="en-US" dirty="0">
              <a:solidFill>
                <a:schemeClr val="bg1"/>
              </a:solidFill>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6FA1CB-287B-4AA4-8972-3FB3A4E2E2F0}"/>
              </a:ext>
            </a:extLst>
          </p:cNvPr>
          <p:cNvSpPr>
            <a:spLocks noGrp="1"/>
          </p:cNvSpPr>
          <p:nvPr>
            <p:ph type="title"/>
          </p:nvPr>
        </p:nvSpPr>
        <p:spPr/>
        <p:txBody>
          <a:bodyPr/>
          <a:lstStyle/>
          <a:p>
            <a:r>
              <a:rPr lang="en-US" dirty="0"/>
              <a:t>Characteristics of Permit-Required Confined Spaces</a:t>
            </a:r>
          </a:p>
        </p:txBody>
      </p:sp>
      <p:sp>
        <p:nvSpPr>
          <p:cNvPr id="6" name="Content Placeholder 5">
            <a:extLst>
              <a:ext uri="{FF2B5EF4-FFF2-40B4-BE49-F238E27FC236}">
                <a16:creationId xmlns:a16="http://schemas.microsoft.com/office/drawing/2014/main" id="{BEFCC721-529B-4B23-9097-9E1E8BF0592B}"/>
              </a:ext>
            </a:extLst>
          </p:cNvPr>
          <p:cNvSpPr>
            <a:spLocks noGrp="1"/>
          </p:cNvSpPr>
          <p:nvPr>
            <p:ph idx="1"/>
          </p:nvPr>
        </p:nvSpPr>
        <p:spPr/>
        <p:txBody>
          <a:bodyPr/>
          <a:lstStyle/>
          <a:p>
            <a:r>
              <a:rPr lang="en-US" dirty="0"/>
              <a:t>Contains or has the potential to contain a hazardous atmosphere;</a:t>
            </a:r>
          </a:p>
          <a:p>
            <a:r>
              <a:rPr lang="en-US" dirty="0"/>
              <a:t>Contains a material with the potential to engulf someone who enters the space;</a:t>
            </a:r>
          </a:p>
          <a:p>
            <a:r>
              <a:rPr lang="en-US" dirty="0"/>
              <a:t>Has an internal configuration that might cause an entrant to be trapped or asphyxiated by inwardly converging walls or by a floor that slopes downward and tapers to a smaller cross section; or</a:t>
            </a:r>
          </a:p>
          <a:p>
            <a:r>
              <a:rPr lang="en-US" dirty="0"/>
              <a:t>Contains any other recognized serious safety or health hazards.</a:t>
            </a:r>
          </a:p>
        </p:txBody>
      </p:sp>
    </p:spTree>
    <p:extLst>
      <p:ext uri="{BB962C8B-B14F-4D97-AF65-F5344CB8AC3E}">
        <p14:creationId xmlns:p14="http://schemas.microsoft.com/office/powerpoint/2010/main" val="91833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Confined Space Hazards</a:t>
            </a:r>
          </a:p>
        </p:txBody>
      </p:sp>
      <p:sp>
        <p:nvSpPr>
          <p:cNvPr id="3" name="Content Placeholder 2"/>
          <p:cNvSpPr>
            <a:spLocks noGrp="1"/>
          </p:cNvSpPr>
          <p:nvPr>
            <p:ph sz="half" idx="1"/>
          </p:nvPr>
        </p:nvSpPr>
        <p:spPr/>
        <p:txBody>
          <a:bodyPr>
            <a:normAutofit/>
          </a:bodyPr>
          <a:lstStyle/>
          <a:p>
            <a:pPr>
              <a:spcBef>
                <a:spcPts val="600"/>
              </a:spcBef>
              <a:buSzPct val="150000"/>
            </a:pPr>
            <a:r>
              <a:rPr lang="en-US" sz="3200" dirty="0"/>
              <a:t>Hazardous Atmosphere</a:t>
            </a:r>
          </a:p>
          <a:p>
            <a:pPr marL="914400" lvl="1" indent="-457200">
              <a:spcBef>
                <a:spcPts val="600"/>
              </a:spcBef>
              <a:buSzPct val="150000"/>
              <a:buFont typeface="Wingdings" panose="05000000000000000000" pitchFamily="2" charset="2"/>
              <a:buChar char="Ø"/>
            </a:pPr>
            <a:r>
              <a:rPr lang="en-US" sz="2800" dirty="0"/>
              <a:t>Combustible</a:t>
            </a:r>
          </a:p>
          <a:p>
            <a:pPr marL="914400" lvl="1" indent="-457200">
              <a:spcBef>
                <a:spcPts val="600"/>
              </a:spcBef>
              <a:buSzPct val="150000"/>
              <a:buFont typeface="Wingdings" panose="05000000000000000000" pitchFamily="2" charset="2"/>
              <a:buChar char="Ø"/>
            </a:pPr>
            <a:r>
              <a:rPr lang="en-US" sz="2800" dirty="0"/>
              <a:t>Toxic</a:t>
            </a:r>
          </a:p>
          <a:p>
            <a:pPr>
              <a:spcBef>
                <a:spcPts val="600"/>
              </a:spcBef>
              <a:buSzPct val="150000"/>
            </a:pPr>
            <a:r>
              <a:rPr lang="en-US" sz="3200" dirty="0"/>
              <a:t>Engulfment</a:t>
            </a:r>
          </a:p>
          <a:p>
            <a:pPr>
              <a:spcBef>
                <a:spcPts val="600"/>
              </a:spcBef>
              <a:buSzPct val="150000"/>
            </a:pPr>
            <a:r>
              <a:rPr lang="en-US" sz="3200" dirty="0"/>
              <a:t>Internal Configuration</a:t>
            </a:r>
          </a:p>
          <a:p>
            <a:pPr marL="457200" lvl="1" indent="0">
              <a:buClr>
                <a:srgbClr val="FFC000"/>
              </a:buClr>
              <a:buSzPct val="150000"/>
              <a:buNone/>
            </a:pPr>
            <a:endParaRPr lang="en-US" dirty="0"/>
          </a:p>
          <a:p>
            <a:endParaRPr lang="en-US" dirty="0"/>
          </a:p>
        </p:txBody>
      </p:sp>
      <p:sp>
        <p:nvSpPr>
          <p:cNvPr id="5" name="Content Placeholder 4"/>
          <p:cNvSpPr>
            <a:spLocks noGrp="1"/>
          </p:cNvSpPr>
          <p:nvPr>
            <p:ph sz="half" idx="2"/>
          </p:nvPr>
        </p:nvSpPr>
        <p:spPr/>
        <p:txBody>
          <a:bodyPr/>
          <a:lstStyle/>
          <a:p>
            <a:pPr>
              <a:spcBef>
                <a:spcPts val="600"/>
              </a:spcBef>
              <a:buSzPct val="150000"/>
            </a:pPr>
            <a:r>
              <a:rPr lang="en-US" sz="3200" dirty="0">
                <a:solidFill>
                  <a:prstClr val="black"/>
                </a:solidFill>
              </a:rPr>
              <a:t>Serious Safety or Health Hazards</a:t>
            </a:r>
          </a:p>
          <a:p>
            <a:pPr marL="914400" lvl="1" indent="-457200">
              <a:spcBef>
                <a:spcPts val="600"/>
              </a:spcBef>
              <a:buSzPct val="150000"/>
              <a:buFont typeface="Wingdings" panose="05000000000000000000" pitchFamily="2" charset="2"/>
              <a:buChar char="Ø"/>
            </a:pPr>
            <a:r>
              <a:rPr lang="en-US" sz="2800" dirty="0">
                <a:solidFill>
                  <a:prstClr val="black"/>
                </a:solidFill>
              </a:rPr>
              <a:t>Temperature</a:t>
            </a:r>
          </a:p>
          <a:p>
            <a:pPr marL="914400" lvl="1" indent="-457200">
              <a:spcBef>
                <a:spcPts val="600"/>
              </a:spcBef>
              <a:buSzPct val="150000"/>
              <a:buFont typeface="Wingdings" panose="05000000000000000000" pitchFamily="2" charset="2"/>
              <a:buChar char="Ø"/>
            </a:pPr>
            <a:r>
              <a:rPr lang="en-US" sz="2800" dirty="0">
                <a:solidFill>
                  <a:prstClr val="black"/>
                </a:solidFill>
              </a:rPr>
              <a:t>Physical</a:t>
            </a:r>
          </a:p>
          <a:p>
            <a:pPr marL="914400" lvl="1" indent="-457200">
              <a:spcBef>
                <a:spcPts val="600"/>
              </a:spcBef>
              <a:buSzPct val="150000"/>
              <a:buFont typeface="Wingdings" panose="05000000000000000000" pitchFamily="2" charset="2"/>
              <a:buChar char="Ø"/>
            </a:pPr>
            <a:r>
              <a:rPr lang="en-US" sz="2800" dirty="0">
                <a:solidFill>
                  <a:prstClr val="black"/>
                </a:solidFill>
              </a:rPr>
              <a:t>Biological</a:t>
            </a:r>
          </a:p>
          <a:p>
            <a:pPr marL="914400" lvl="1" indent="-457200">
              <a:spcBef>
                <a:spcPts val="600"/>
              </a:spcBef>
              <a:buSzPct val="150000"/>
              <a:buFont typeface="Wingdings" panose="05000000000000000000" pitchFamily="2" charset="2"/>
              <a:buChar char="Ø"/>
            </a:pPr>
            <a:r>
              <a:rPr lang="en-US" sz="2800" dirty="0">
                <a:solidFill>
                  <a:prstClr val="black"/>
                </a:solidFill>
              </a:rPr>
              <a:t>Ergonomic</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a:t>
            </a:fld>
            <a:endParaRPr lang="en-US" dirty="0">
              <a:solidFill>
                <a:prstClr val="white">
                  <a:lumMod val="75000"/>
                </a:prstClr>
              </a:solidFill>
            </a:endParaRPr>
          </a:p>
        </p:txBody>
      </p:sp>
      <p:sp>
        <p:nvSpPr>
          <p:cNvPr id="6" name="TextBox 5">
            <a:extLst>
              <a:ext uri="{FF2B5EF4-FFF2-40B4-BE49-F238E27FC236}">
                <a16:creationId xmlns:a16="http://schemas.microsoft.com/office/drawing/2014/main" id="{EA0C655F-D531-4FF9-A04F-2D7FD22059D7}"/>
              </a:ext>
            </a:extLst>
          </p:cNvPr>
          <p:cNvSpPr txBox="1"/>
          <p:nvPr/>
        </p:nvSpPr>
        <p:spPr>
          <a:xfrm>
            <a:off x="7101190" y="6364727"/>
            <a:ext cx="4134257" cy="307777"/>
          </a:xfrm>
          <a:prstGeom prst="rect">
            <a:avLst/>
          </a:prstGeom>
          <a:noFill/>
        </p:spPr>
        <p:txBody>
          <a:bodyPr wrap="square" rtlCol="0">
            <a:spAutoFit/>
          </a:bodyPr>
          <a:lstStyle/>
          <a:p>
            <a:r>
              <a:rPr lang="en-US" sz="1400" dirty="0"/>
              <a:t>Grain Handling Safety  Coalition, Springfield, IL</a:t>
            </a:r>
          </a:p>
        </p:txBody>
      </p:sp>
    </p:spTree>
    <p:extLst>
      <p:ext uri="{BB962C8B-B14F-4D97-AF65-F5344CB8AC3E}">
        <p14:creationId xmlns:p14="http://schemas.microsoft.com/office/powerpoint/2010/main" val="345490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838200"/>
          </a:xfrm>
        </p:spPr>
        <p:txBody>
          <a:bodyPr>
            <a:normAutofit/>
          </a:bodyPr>
          <a:lstStyle/>
          <a:p>
            <a:r>
              <a:rPr lang="en-US" sz="4000" dirty="0"/>
              <a:t>Atmospheric hazards may result in…</a:t>
            </a:r>
          </a:p>
        </p:txBody>
      </p:sp>
      <p:sp>
        <p:nvSpPr>
          <p:cNvPr id="3" name="Content Placeholder 2"/>
          <p:cNvSpPr>
            <a:spLocks noGrp="1"/>
          </p:cNvSpPr>
          <p:nvPr>
            <p:ph idx="1"/>
          </p:nvPr>
        </p:nvSpPr>
        <p:spPr>
          <a:xfrm>
            <a:off x="1031133" y="1410510"/>
            <a:ext cx="8951068" cy="5218889"/>
          </a:xfrm>
        </p:spPr>
        <p:txBody>
          <a:bodyPr>
            <a:normAutofit/>
          </a:bodyPr>
          <a:lstStyle/>
          <a:p>
            <a:pPr>
              <a:spcBef>
                <a:spcPts val="0"/>
              </a:spcBef>
              <a:spcAft>
                <a:spcPts val="600"/>
              </a:spcAft>
              <a:buSzPct val="150000"/>
            </a:pPr>
            <a:r>
              <a:rPr lang="en-US" dirty="0"/>
              <a:t>Death</a:t>
            </a:r>
          </a:p>
          <a:p>
            <a:pPr>
              <a:spcBef>
                <a:spcPts val="0"/>
              </a:spcBef>
              <a:spcAft>
                <a:spcPts val="600"/>
              </a:spcAft>
              <a:buSzPct val="150000"/>
            </a:pPr>
            <a:r>
              <a:rPr lang="en-US" dirty="0"/>
              <a:t>Incapacitation</a:t>
            </a:r>
          </a:p>
          <a:p>
            <a:pPr>
              <a:spcBef>
                <a:spcPts val="0"/>
              </a:spcBef>
              <a:spcAft>
                <a:spcPts val="600"/>
              </a:spcAft>
              <a:buSzPct val="150000"/>
            </a:pPr>
            <a:r>
              <a:rPr lang="en-US" dirty="0"/>
              <a:t>Impairment</a:t>
            </a:r>
          </a:p>
          <a:p>
            <a:pPr marL="800100" lvl="1" indent="-342900">
              <a:spcBef>
                <a:spcPts val="0"/>
              </a:spcBef>
              <a:spcAft>
                <a:spcPts val="600"/>
              </a:spcAft>
              <a:buSzPct val="150000"/>
              <a:buFont typeface="Wingdings" panose="05000000000000000000" pitchFamily="2" charset="2"/>
              <a:buChar char="Ø"/>
            </a:pPr>
            <a:r>
              <a:rPr lang="en-US" dirty="0"/>
              <a:t>Ability to self rescue</a:t>
            </a:r>
          </a:p>
          <a:p>
            <a:pPr>
              <a:spcBef>
                <a:spcPts val="0"/>
              </a:spcBef>
              <a:spcAft>
                <a:spcPts val="600"/>
              </a:spcAft>
              <a:buSzPct val="150000"/>
            </a:pPr>
            <a:r>
              <a:rPr lang="en-US" dirty="0"/>
              <a:t>Injury</a:t>
            </a:r>
          </a:p>
          <a:p>
            <a:pPr>
              <a:spcBef>
                <a:spcPts val="0"/>
              </a:spcBef>
              <a:spcAft>
                <a:spcPts val="600"/>
              </a:spcAft>
              <a:buSzPct val="150000"/>
            </a:pPr>
            <a:r>
              <a:rPr lang="en-US" dirty="0"/>
              <a:t>Acute Illness</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12</a:t>
            </a:fld>
            <a:endParaRPr lang="en-US" dirty="0">
              <a:solidFill>
                <a:prstClr val="white">
                  <a:lumMod val="75000"/>
                </a:prstClr>
              </a:solidFill>
            </a:endParaRPr>
          </a:p>
        </p:txBody>
      </p:sp>
      <p:pic>
        <p:nvPicPr>
          <p:cNvPr id="16386" name="Picture 2" title="Image of a Danger sign for Deadly Manure Gase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91760" y="1185668"/>
            <a:ext cx="3294224" cy="448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BFD04D1-3686-40D8-B608-F133DEA8CD5F}"/>
              </a:ext>
            </a:extLst>
          </p:cNvPr>
          <p:cNvSpPr txBox="1"/>
          <p:nvPr/>
        </p:nvSpPr>
        <p:spPr>
          <a:xfrm>
            <a:off x="5593404" y="6215974"/>
            <a:ext cx="5074596" cy="307777"/>
          </a:xfrm>
          <a:prstGeom prst="rect">
            <a:avLst/>
          </a:prstGeom>
          <a:noFill/>
        </p:spPr>
        <p:txBody>
          <a:bodyPr wrap="square" rtlCol="0">
            <a:spAutoFit/>
          </a:bodyPr>
          <a:lstStyle/>
          <a:p>
            <a:r>
              <a:rPr lang="en-US" sz="1400" dirty="0"/>
              <a:t>Grain Handling Safety  Coalition, Springfield, IL</a:t>
            </a:r>
          </a:p>
        </p:txBody>
      </p:sp>
    </p:spTree>
    <p:extLst>
      <p:ext uri="{BB962C8B-B14F-4D97-AF65-F5344CB8AC3E}">
        <p14:creationId xmlns:p14="http://schemas.microsoft.com/office/powerpoint/2010/main" val="33945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ext Box"/>
          <p:cNvSpPr>
            <a:spLocks noGrp="1"/>
          </p:cNvSpPr>
          <p:nvPr>
            <p:ph type="title"/>
          </p:nvPr>
        </p:nvSpPr>
        <p:spPr>
          <a:xfrm>
            <a:off x="914400" y="365128"/>
            <a:ext cx="10439400" cy="967284"/>
          </a:xfrm>
        </p:spPr>
        <p:txBody>
          <a:bodyPr>
            <a:normAutofit/>
          </a:bodyPr>
          <a:lstStyle/>
          <a:p>
            <a:r>
              <a:rPr lang="en-US" sz="4000" dirty="0"/>
              <a:t>Normal Air Composition</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13</a:t>
            </a:fld>
            <a:endParaRPr lang="en-US" dirty="0">
              <a:solidFill>
                <a:prstClr val="white">
                  <a:lumMod val="75000"/>
                </a:prstClr>
              </a:solidFill>
            </a:endParaRPr>
          </a:p>
        </p:txBody>
      </p:sp>
      <p:graphicFrame>
        <p:nvGraphicFramePr>
          <p:cNvPr id="8" name="Chart  Normal Gases in the Air" descr="Chart of gasses in the air" title="Chart of gasses in the air"/>
          <p:cNvGraphicFramePr/>
          <p:nvPr>
            <p:extLst>
              <p:ext uri="{D42A27DB-BD31-4B8C-83A1-F6EECF244321}">
                <p14:modId xmlns:p14="http://schemas.microsoft.com/office/powerpoint/2010/main" val="2427011223"/>
              </p:ext>
            </p:extLst>
          </p:nvPr>
        </p:nvGraphicFramePr>
        <p:xfrm>
          <a:off x="1103195" y="1107222"/>
          <a:ext cx="10174405" cy="327370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title="Text Box"/>
          <p:cNvSpPr/>
          <p:nvPr/>
        </p:nvSpPr>
        <p:spPr>
          <a:xfrm>
            <a:off x="2859205" y="4007333"/>
            <a:ext cx="8229600" cy="2231380"/>
          </a:xfrm>
          <a:prstGeom prst="rect">
            <a:avLst/>
          </a:prstGeom>
        </p:spPr>
        <p:txBody>
          <a:bodyPr wrap="square">
            <a:spAutoFit/>
          </a:bodyPr>
          <a:lstStyle/>
          <a:p>
            <a:pPr marL="457200" indent="-457200">
              <a:spcAft>
                <a:spcPts val="600"/>
              </a:spcAft>
              <a:buSzPct val="150000"/>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Oxygen Deficient </a:t>
            </a:r>
            <a:r>
              <a:rPr 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&lt;19.5% </a:t>
            </a:r>
          </a:p>
          <a:p>
            <a:pPr marL="457200" indent="-457200">
              <a:spcAft>
                <a:spcPts val="600"/>
              </a:spcAft>
              <a:buSzPct val="150000"/>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Combustible atmosphere </a:t>
            </a:r>
          </a:p>
          <a:p>
            <a:pPr marL="914400" lvl="1" indent="-457200">
              <a:spcAft>
                <a:spcPts val="600"/>
              </a:spcAft>
              <a:buSzPct val="150000"/>
              <a:buFont typeface="Wingdings" panose="05000000000000000000" pitchFamily="2" charset="2"/>
              <a:buChar char="Ø"/>
            </a:pPr>
            <a:r>
              <a:rPr lang="en-US" sz="2800" dirty="0">
                <a:solidFill>
                  <a:prstClr val="black"/>
                </a:solidFill>
                <a:latin typeface="Arial" panose="020B0604020202020204" pitchFamily="34" charset="0"/>
                <a:cs typeface="Arial" panose="020B0604020202020204" pitchFamily="34" charset="0"/>
              </a:rPr>
              <a:t>Oxygen enriched </a:t>
            </a:r>
            <a:r>
              <a:rPr 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&gt;23.5%</a:t>
            </a:r>
          </a:p>
          <a:p>
            <a:pPr marL="457200" indent="-457200">
              <a:spcAft>
                <a:spcPts val="600"/>
              </a:spcAft>
              <a:buSzPct val="150000"/>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Toxic atmosphere</a:t>
            </a:r>
          </a:p>
        </p:txBody>
      </p:sp>
      <p:sp>
        <p:nvSpPr>
          <p:cNvPr id="3" name="TextBox 2">
            <a:extLst>
              <a:ext uri="{FF2B5EF4-FFF2-40B4-BE49-F238E27FC236}">
                <a16:creationId xmlns:a16="http://schemas.microsoft.com/office/drawing/2014/main" id="{8FF131DE-B15E-4940-BB1B-3BE1902B1E77}"/>
              </a:ext>
            </a:extLst>
          </p:cNvPr>
          <p:cNvSpPr txBox="1"/>
          <p:nvPr/>
        </p:nvSpPr>
        <p:spPr>
          <a:xfrm>
            <a:off x="6732105" y="6385025"/>
            <a:ext cx="4621695" cy="307777"/>
          </a:xfrm>
          <a:prstGeom prst="rect">
            <a:avLst/>
          </a:prstGeom>
          <a:noFill/>
        </p:spPr>
        <p:txBody>
          <a:bodyPr wrap="square" rtlCol="0">
            <a:spAutoFit/>
          </a:bodyPr>
          <a:lstStyle/>
          <a:p>
            <a:r>
              <a:rPr lang="en-US" sz="1400" dirty="0"/>
              <a:t>Grain Handling Safety  Coalition, Springfield, IL</a:t>
            </a:r>
          </a:p>
        </p:txBody>
      </p:sp>
    </p:spTree>
    <p:extLst>
      <p:ext uri="{BB962C8B-B14F-4D97-AF65-F5344CB8AC3E}">
        <p14:creationId xmlns:p14="http://schemas.microsoft.com/office/powerpoint/2010/main" val="2784939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76" y="245664"/>
            <a:ext cx="8686800" cy="1143000"/>
          </a:xfrm>
        </p:spPr>
        <p:txBody>
          <a:bodyPr>
            <a:normAutofit/>
          </a:bodyPr>
          <a:lstStyle/>
          <a:p>
            <a:r>
              <a:rPr lang="en-US" sz="4000" dirty="0"/>
              <a:t>Gas, Vapor, Dust Is Combustible</a:t>
            </a:r>
          </a:p>
        </p:txBody>
      </p:sp>
      <p:sp>
        <p:nvSpPr>
          <p:cNvPr id="7" name="Content Placeholder 6"/>
          <p:cNvSpPr>
            <a:spLocks noGrp="1"/>
          </p:cNvSpPr>
          <p:nvPr>
            <p:ph idx="1"/>
          </p:nvPr>
        </p:nvSpPr>
        <p:spPr>
          <a:xfrm>
            <a:off x="1170040" y="1381780"/>
            <a:ext cx="6044746" cy="5075923"/>
          </a:xfrm>
        </p:spPr>
        <p:txBody>
          <a:bodyPr>
            <a:normAutofit/>
          </a:bodyPr>
          <a:lstStyle/>
          <a:p>
            <a:pPr marL="457200" indent="-457200">
              <a:spcBef>
                <a:spcPts val="400"/>
              </a:spcBef>
              <a:buClr>
                <a:srgbClr val="FFC000"/>
              </a:buClr>
              <a:buSzPct val="150000"/>
              <a:buFont typeface="Wingdings" panose="05000000000000000000" pitchFamily="2" charset="2"/>
              <a:buChar char="§"/>
            </a:pPr>
            <a:endParaRPr lang="en-US" sz="1400" dirty="0">
              <a:solidFill>
                <a:prstClr val="black"/>
              </a:solidFill>
            </a:endParaRPr>
          </a:p>
          <a:p>
            <a:pPr>
              <a:spcBef>
                <a:spcPts val="0"/>
              </a:spcBef>
              <a:spcAft>
                <a:spcPts val="600"/>
              </a:spcAft>
              <a:buSzPct val="150000"/>
            </a:pPr>
            <a:r>
              <a:rPr lang="en-US" dirty="0">
                <a:solidFill>
                  <a:prstClr val="black"/>
                </a:solidFill>
              </a:rPr>
              <a:t>Exceed 10% LFL/LEL</a:t>
            </a:r>
          </a:p>
          <a:p>
            <a:pPr marL="914400" lvl="1" indent="-457200">
              <a:spcBef>
                <a:spcPts val="0"/>
              </a:spcBef>
              <a:spcAft>
                <a:spcPts val="600"/>
              </a:spcAft>
              <a:buSzPct val="150000"/>
              <a:buFont typeface="Wingdings" panose="05000000000000000000" pitchFamily="2" charset="2"/>
              <a:buChar char="Ø"/>
            </a:pPr>
            <a:r>
              <a:rPr lang="en-US" dirty="0">
                <a:solidFill>
                  <a:prstClr val="black"/>
                </a:solidFill>
              </a:rPr>
              <a:t>Gas, vapor, mist</a:t>
            </a:r>
          </a:p>
          <a:p>
            <a:pPr marL="914400" lvl="1" indent="-457200">
              <a:spcBef>
                <a:spcPts val="0"/>
              </a:spcBef>
              <a:spcAft>
                <a:spcPts val="600"/>
              </a:spcAft>
              <a:buSzPct val="150000"/>
              <a:buFont typeface="Wingdings" panose="05000000000000000000" pitchFamily="2" charset="2"/>
              <a:buChar char="Ø"/>
            </a:pPr>
            <a:r>
              <a:rPr lang="en-US" dirty="0">
                <a:solidFill>
                  <a:prstClr val="black"/>
                </a:solidFill>
              </a:rPr>
              <a:t>Lower flammable / explosive limit</a:t>
            </a:r>
          </a:p>
          <a:p>
            <a:pPr>
              <a:spcBef>
                <a:spcPts val="0"/>
              </a:spcBef>
              <a:spcAft>
                <a:spcPts val="600"/>
              </a:spcAft>
              <a:buSzPct val="150000"/>
            </a:pPr>
            <a:r>
              <a:rPr lang="en-US" dirty="0">
                <a:solidFill>
                  <a:prstClr val="black"/>
                </a:solidFill>
              </a:rPr>
              <a:t>Airborne combustible dust</a:t>
            </a:r>
          </a:p>
          <a:p>
            <a:pPr marL="914400" lvl="1" indent="-457200">
              <a:spcBef>
                <a:spcPts val="0"/>
              </a:spcBef>
              <a:spcAft>
                <a:spcPts val="600"/>
              </a:spcAft>
              <a:buSzPct val="150000"/>
              <a:buFont typeface="Wingdings" panose="05000000000000000000" pitchFamily="2" charset="2"/>
              <a:buChar char="Ø"/>
            </a:pPr>
            <a:r>
              <a:rPr lang="en-US" dirty="0">
                <a:solidFill>
                  <a:prstClr val="black"/>
                </a:solidFill>
              </a:rPr>
              <a:t>Greater than LFL</a:t>
            </a:r>
          </a:p>
          <a:p>
            <a:pPr marL="914400" lvl="1" indent="-457200">
              <a:spcBef>
                <a:spcPts val="0"/>
              </a:spcBef>
              <a:spcAft>
                <a:spcPts val="600"/>
              </a:spcAft>
              <a:buSzPct val="150000"/>
              <a:buFont typeface="Wingdings" panose="05000000000000000000" pitchFamily="2" charset="2"/>
              <a:buChar char="Ø"/>
            </a:pPr>
            <a:r>
              <a:rPr lang="en-US" dirty="0">
                <a:solidFill>
                  <a:prstClr val="black"/>
                </a:solidFill>
              </a:rPr>
              <a:t>Obscures vision ≤ 5 feet </a:t>
            </a:r>
          </a:p>
          <a:p>
            <a:pPr>
              <a:spcBef>
                <a:spcPts val="0"/>
              </a:spcBef>
              <a:spcAft>
                <a:spcPts val="600"/>
              </a:spcAft>
              <a:buSzPct val="150000"/>
            </a:pPr>
            <a:r>
              <a:rPr lang="en-US" dirty="0">
                <a:solidFill>
                  <a:prstClr val="black"/>
                </a:solidFill>
              </a:rPr>
              <a:t>Usually toxic</a:t>
            </a:r>
          </a:p>
          <a:p>
            <a:pPr lvl="1">
              <a:spcBef>
                <a:spcPts val="400"/>
              </a:spcBef>
              <a:buClr>
                <a:srgbClr val="FFC000"/>
              </a:buClr>
              <a:buSzPct val="150000"/>
            </a:pPr>
            <a:endParaRPr lang="en-US" dirty="0">
              <a:solidFill>
                <a:prstClr val="black"/>
              </a:solidFill>
            </a:endParaRPr>
          </a:p>
          <a:p>
            <a:pPr marL="57150" indent="0">
              <a:spcBef>
                <a:spcPts val="200"/>
              </a:spcBef>
              <a:buClr>
                <a:srgbClr val="FFC000"/>
              </a:buClr>
              <a:buSzPct val="150000"/>
              <a:buNone/>
            </a:pPr>
            <a:endParaRPr lang="en-US" dirty="0">
              <a:solidFill>
                <a:prstClr val="black"/>
              </a:solidFill>
            </a:endParaRPr>
          </a:p>
          <a:p>
            <a:pPr marL="0" indent="0">
              <a:buClr>
                <a:srgbClr val="FFC000"/>
              </a:buClr>
              <a:buSzPct val="15000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14</a:t>
            </a:fld>
            <a:endParaRPr lang="en-US" dirty="0">
              <a:solidFill>
                <a:prstClr val="white">
                  <a:lumMod val="75000"/>
                </a:prstClr>
              </a:solidFill>
            </a:endParaRPr>
          </a:p>
        </p:txBody>
      </p:sp>
      <p:sp>
        <p:nvSpPr>
          <p:cNvPr id="31" name="TextBox 30"/>
          <p:cNvSpPr txBox="1"/>
          <p:nvPr/>
        </p:nvSpPr>
        <p:spPr>
          <a:xfrm>
            <a:off x="6631356" y="5420380"/>
            <a:ext cx="3657600" cy="523220"/>
          </a:xfrm>
          <a:prstGeom prst="rect">
            <a:avLst/>
          </a:prstGeom>
          <a:noFill/>
        </p:spPr>
        <p:txBody>
          <a:bodyPr wrap="square" rtlCol="0">
            <a:spAutoFit/>
          </a:bodyPr>
          <a:lstStyle/>
          <a:p>
            <a:pPr algn="ctr"/>
            <a:r>
              <a:rPr lang="en-US" sz="2800" b="1" dirty="0">
                <a:solidFill>
                  <a:srgbClr val="F79646">
                    <a:lumMod val="75000"/>
                  </a:srgbClr>
                </a:solidFill>
                <a:latin typeface="Franklin Gothic Medium Cond" panose="020B0606030402020204" pitchFamily="34" charset="0"/>
              </a:rPr>
              <a:t>Ignition Triangle</a:t>
            </a:r>
          </a:p>
        </p:txBody>
      </p:sp>
      <p:grpSp>
        <p:nvGrpSpPr>
          <p:cNvPr id="17" name="Group 16" descr="Air, Gas/Vapor/Mist/Dust, and Ignition source" title="Drawing of combustible atmosphere"/>
          <p:cNvGrpSpPr>
            <a:grpSpLocks noChangeAspect="1"/>
          </p:cNvGrpSpPr>
          <p:nvPr/>
        </p:nvGrpSpPr>
        <p:grpSpPr>
          <a:xfrm>
            <a:off x="6752996" y="1933286"/>
            <a:ext cx="3534005" cy="3534005"/>
            <a:chOff x="5084168" y="1600200"/>
            <a:chExt cx="3657600" cy="3668097"/>
          </a:xfrm>
        </p:grpSpPr>
        <p:sp>
          <p:nvSpPr>
            <p:cNvPr id="18" name="Cloud 17"/>
            <p:cNvSpPr/>
            <p:nvPr/>
          </p:nvSpPr>
          <p:spPr>
            <a:xfrm rot="496112">
              <a:off x="5910051" y="3167453"/>
              <a:ext cx="2011680" cy="1247797"/>
            </a:xfrm>
            <a:prstGeom prst="cloud">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5608632" y="3341686"/>
              <a:ext cx="2480864" cy="862528"/>
            </a:xfrm>
            <a:prstGeom prst="rect">
              <a:avLst/>
            </a:prstGeom>
            <a:noFill/>
          </p:spPr>
          <p:txBody>
            <a:bodyPr wrap="square" rtlCol="0">
              <a:spAutoFit/>
            </a:bodyPr>
            <a:lstStyle/>
            <a:p>
              <a:pPr algn="ctr"/>
              <a:r>
                <a:rPr lang="en-US" sz="2400" b="1" i="1" dirty="0">
                  <a:solidFill>
                    <a:prstClr val="black"/>
                  </a:solidFill>
                  <a:latin typeface="Franklin Gothic Medium Cond" panose="020B0606030402020204" pitchFamily="34" charset="0"/>
                </a:rPr>
                <a:t>Combustible Atmosphere</a:t>
              </a:r>
            </a:p>
          </p:txBody>
        </p:sp>
        <p:sp>
          <p:nvSpPr>
            <p:cNvPr id="23" name="Down Arrow 22"/>
            <p:cNvSpPr/>
            <p:nvPr/>
          </p:nvSpPr>
          <p:spPr>
            <a:xfrm>
              <a:off x="6272888" y="2225040"/>
              <a:ext cx="1280160" cy="128016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ight Arrow 26"/>
            <p:cNvSpPr/>
            <p:nvPr/>
          </p:nvSpPr>
          <p:spPr>
            <a:xfrm rot="19800000">
              <a:off x="5477771" y="3988137"/>
              <a:ext cx="1280160" cy="1280160"/>
            </a:xfrm>
            <a:prstGeom prst="rightArrow">
              <a:avLst/>
            </a:prstGeom>
            <a:solidFill>
              <a:srgbClr val="95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rot="19800000">
              <a:off x="5420562" y="4271078"/>
              <a:ext cx="1280160" cy="734746"/>
            </a:xfrm>
            <a:prstGeom prst="rect">
              <a:avLst/>
            </a:prstGeom>
            <a:noFill/>
          </p:spPr>
          <p:txBody>
            <a:bodyPr wrap="square" rtlCol="0">
              <a:spAutoFit/>
            </a:bodyPr>
            <a:lstStyle/>
            <a:p>
              <a:r>
                <a:rPr lang="en-US" sz="2000" b="1" dirty="0">
                  <a:solidFill>
                    <a:prstClr val="black"/>
                  </a:solidFill>
                  <a:latin typeface="Franklin Gothic Medium Cond" panose="020B0606030402020204" pitchFamily="34" charset="0"/>
                </a:rPr>
                <a:t>Gas, vapor, mist, dust</a:t>
              </a:r>
            </a:p>
          </p:txBody>
        </p:sp>
        <p:sp>
          <p:nvSpPr>
            <p:cNvPr id="32" name="Right Arrow 31"/>
            <p:cNvSpPr/>
            <p:nvPr/>
          </p:nvSpPr>
          <p:spPr>
            <a:xfrm rot="1800000" flipH="1">
              <a:off x="7057437" y="3975779"/>
              <a:ext cx="1280160" cy="12801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6632788" y="2370668"/>
              <a:ext cx="548640" cy="415292"/>
            </a:xfrm>
            <a:prstGeom prst="rect">
              <a:avLst/>
            </a:prstGeom>
            <a:noFill/>
          </p:spPr>
          <p:txBody>
            <a:bodyPr wrap="square" rtlCol="0">
              <a:spAutoFit/>
            </a:bodyPr>
            <a:lstStyle/>
            <a:p>
              <a:pPr algn="ctr"/>
              <a:r>
                <a:rPr lang="en-US" sz="2000" b="1" dirty="0">
                  <a:solidFill>
                    <a:prstClr val="black"/>
                  </a:solidFill>
                  <a:latin typeface="Franklin Gothic Medium Cond" panose="020B0606030402020204" pitchFamily="34" charset="0"/>
                </a:rPr>
                <a:t>Air</a:t>
              </a:r>
            </a:p>
          </p:txBody>
        </p:sp>
        <p:sp>
          <p:nvSpPr>
            <p:cNvPr id="34" name="TextBox 33"/>
            <p:cNvSpPr txBox="1"/>
            <p:nvPr/>
          </p:nvSpPr>
          <p:spPr>
            <a:xfrm rot="1800000">
              <a:off x="7083433" y="4263863"/>
              <a:ext cx="1280160" cy="734746"/>
            </a:xfrm>
            <a:prstGeom prst="rect">
              <a:avLst/>
            </a:prstGeom>
            <a:noFill/>
          </p:spPr>
          <p:txBody>
            <a:bodyPr wrap="square" rtlCol="0">
              <a:spAutoFit/>
            </a:bodyPr>
            <a:lstStyle/>
            <a:p>
              <a:pPr algn="r"/>
              <a:r>
                <a:rPr lang="en-US" sz="2000" b="1" dirty="0">
                  <a:solidFill>
                    <a:prstClr val="black"/>
                  </a:solidFill>
                  <a:latin typeface="Franklin Gothic Medium Cond" panose="020B0606030402020204" pitchFamily="34" charset="0"/>
                </a:rPr>
                <a:t>Ignition source</a:t>
              </a:r>
            </a:p>
          </p:txBody>
        </p:sp>
        <p:sp>
          <p:nvSpPr>
            <p:cNvPr id="35" name="Isosceles Triangle 34"/>
            <p:cNvSpPr/>
            <p:nvPr/>
          </p:nvSpPr>
          <p:spPr>
            <a:xfrm>
              <a:off x="5084168" y="1600200"/>
              <a:ext cx="3657600" cy="3657600"/>
            </a:xfrm>
            <a:prstGeom prst="triangle">
              <a:avLst/>
            </a:prstGeom>
            <a:noFill/>
            <a:ln w="762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Box 4">
            <a:extLst>
              <a:ext uri="{FF2B5EF4-FFF2-40B4-BE49-F238E27FC236}">
                <a16:creationId xmlns:a16="http://schemas.microsoft.com/office/drawing/2014/main" id="{D08279AF-E355-49EA-83E6-A89B68D8B123}"/>
              </a:ext>
            </a:extLst>
          </p:cNvPr>
          <p:cNvSpPr txBox="1"/>
          <p:nvPr/>
        </p:nvSpPr>
        <p:spPr>
          <a:xfrm>
            <a:off x="5544766" y="6254885"/>
            <a:ext cx="5129341" cy="307777"/>
          </a:xfrm>
          <a:prstGeom prst="rect">
            <a:avLst/>
          </a:prstGeom>
          <a:noFill/>
        </p:spPr>
        <p:txBody>
          <a:bodyPr wrap="square" rtlCol="0">
            <a:spAutoFit/>
          </a:bodyPr>
          <a:lstStyle/>
          <a:p>
            <a:r>
              <a:rPr lang="en-US" sz="1400" dirty="0"/>
              <a:t>Grain Handling Safety  Coalition, Springfield, IL</a:t>
            </a:r>
          </a:p>
        </p:txBody>
      </p:sp>
    </p:spTree>
    <p:extLst>
      <p:ext uri="{BB962C8B-B14F-4D97-AF65-F5344CB8AC3E}">
        <p14:creationId xmlns:p14="http://schemas.microsoft.com/office/powerpoint/2010/main" val="216016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55C87-97C0-4F7A-8489-00C764487AAF}"/>
              </a:ext>
            </a:extLst>
          </p:cNvPr>
          <p:cNvPicPr>
            <a:picLocks noChangeAspect="1"/>
          </p:cNvPicPr>
          <p:nvPr/>
        </p:nvPicPr>
        <p:blipFill>
          <a:blip r:embed="rId2"/>
          <a:stretch>
            <a:fillRect/>
          </a:stretch>
        </p:blipFill>
        <p:spPr>
          <a:xfrm>
            <a:off x="6696837" y="0"/>
            <a:ext cx="4903469" cy="6858000"/>
          </a:xfrm>
          <a:prstGeom prst="rect">
            <a:avLst/>
          </a:prstGeom>
          <a:noFill/>
        </p:spPr>
      </p:pic>
      <p:sp>
        <p:nvSpPr>
          <p:cNvPr id="9" name="Text Placeholder 2">
            <a:extLst>
              <a:ext uri="{FF2B5EF4-FFF2-40B4-BE49-F238E27FC236}">
                <a16:creationId xmlns:a16="http://schemas.microsoft.com/office/drawing/2014/main" id="{2409E5F3-661A-4A5B-BE3D-CD86BA6D6179}"/>
              </a:ext>
            </a:extLst>
          </p:cNvPr>
          <p:cNvSpPr>
            <a:spLocks noGrp="1"/>
          </p:cNvSpPr>
          <p:nvPr>
            <p:ph type="body" sz="half" idx="2"/>
          </p:nvPr>
        </p:nvSpPr>
        <p:spPr>
          <a:xfrm>
            <a:off x="591694" y="1711234"/>
            <a:ext cx="5253053" cy="4157754"/>
          </a:xfrm>
        </p:spPr>
        <p:txBody>
          <a:bodyPr>
            <a:normAutofit fontScale="85000" lnSpcReduction="10000"/>
          </a:bodyPr>
          <a:lstStyle/>
          <a:p>
            <a:pPr marL="342900" indent="-342900">
              <a:buFont typeface="Arial" panose="020B0604020202020204" pitchFamily="34" charset="0"/>
              <a:buChar char="•"/>
            </a:pPr>
            <a:r>
              <a:rPr lang="en-US" dirty="0"/>
              <a:t>41 year old painter was using an airless spray gun inside a 1300 gallon steel tank to apply an epoxy base coating</a:t>
            </a:r>
          </a:p>
          <a:p>
            <a:pPr marL="342900" indent="-342900">
              <a:buFont typeface="Arial" panose="020B0604020202020204" pitchFamily="34" charset="0"/>
              <a:buChar char="•"/>
            </a:pPr>
            <a:r>
              <a:rPr lang="en-US" dirty="0"/>
              <a:t>A co-worker positioned a 500-watt, NON-explosion proof halogen lamp over the manway opening</a:t>
            </a:r>
          </a:p>
          <a:p>
            <a:pPr marL="342900" indent="-342900">
              <a:buFont typeface="Arial" panose="020B0604020202020204" pitchFamily="34" charset="0"/>
              <a:buChar char="•"/>
            </a:pPr>
            <a:r>
              <a:rPr lang="en-US" dirty="0"/>
              <a:t>Spray gun nozzle hit the lamp breaking the sealed beam after sides and bottom of tank had been painted &amp; ignited the epoxy vapors causing a flash fire explosion</a:t>
            </a:r>
          </a:p>
          <a:p>
            <a:pPr marL="342900" indent="-342900">
              <a:buFont typeface="Arial" panose="020B0604020202020204" pitchFamily="34" charset="0"/>
              <a:buChar char="•"/>
            </a:pPr>
            <a:r>
              <a:rPr lang="en-US" dirty="0"/>
              <a:t>The victim died 5 days later from burn complications.  </a:t>
            </a:r>
          </a:p>
        </p:txBody>
      </p:sp>
      <p:sp>
        <p:nvSpPr>
          <p:cNvPr id="11" name="Title 3">
            <a:extLst>
              <a:ext uri="{FF2B5EF4-FFF2-40B4-BE49-F238E27FC236}">
                <a16:creationId xmlns:a16="http://schemas.microsoft.com/office/drawing/2014/main" id="{41A205D8-7C3A-4D0F-96F3-3636B51E3CE6}"/>
              </a:ext>
            </a:extLst>
          </p:cNvPr>
          <p:cNvSpPr>
            <a:spLocks noGrp="1"/>
          </p:cNvSpPr>
          <p:nvPr>
            <p:ph type="title"/>
          </p:nvPr>
        </p:nvSpPr>
        <p:spPr/>
        <p:txBody>
          <a:bodyPr/>
          <a:lstStyle/>
          <a:p>
            <a:r>
              <a:rPr lang="en-US" dirty="0"/>
              <a:t>Explosion Hazard</a:t>
            </a:r>
            <a:br>
              <a:rPr lang="en-US" dirty="0"/>
            </a:br>
            <a:endParaRPr lang="en-US" dirty="0"/>
          </a:p>
        </p:txBody>
      </p:sp>
    </p:spTree>
    <p:extLst>
      <p:ext uri="{BB962C8B-B14F-4D97-AF65-F5344CB8AC3E}">
        <p14:creationId xmlns:p14="http://schemas.microsoft.com/office/powerpoint/2010/main" val="6890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557" y="365266"/>
            <a:ext cx="9987829" cy="733960"/>
          </a:xfrm>
        </p:spPr>
        <p:txBody>
          <a:bodyPr>
            <a:normAutofit/>
          </a:bodyPr>
          <a:lstStyle/>
          <a:p>
            <a:r>
              <a:rPr lang="en-US" sz="4000" dirty="0"/>
              <a:t>Work Activity May Make Air Toxic</a:t>
            </a:r>
          </a:p>
        </p:txBody>
      </p:sp>
      <p:sp>
        <p:nvSpPr>
          <p:cNvPr id="3" name="Content Placeholder 2"/>
          <p:cNvSpPr>
            <a:spLocks noGrp="1"/>
          </p:cNvSpPr>
          <p:nvPr>
            <p:ph idx="1"/>
          </p:nvPr>
        </p:nvSpPr>
        <p:spPr>
          <a:xfrm>
            <a:off x="838199" y="1235608"/>
            <a:ext cx="8981754" cy="5469992"/>
          </a:xfrm>
        </p:spPr>
        <p:txBody>
          <a:bodyPr>
            <a:normAutofit/>
          </a:bodyPr>
          <a:lstStyle/>
          <a:p>
            <a:pPr>
              <a:spcBef>
                <a:spcPts val="0"/>
              </a:spcBef>
              <a:spcAft>
                <a:spcPts val="600"/>
              </a:spcAft>
              <a:buSzPct val="150000"/>
            </a:pPr>
            <a:r>
              <a:rPr lang="en-US" dirty="0"/>
              <a:t>Process chemicals</a:t>
            </a:r>
          </a:p>
          <a:p>
            <a:pPr>
              <a:spcBef>
                <a:spcPts val="0"/>
              </a:spcBef>
              <a:spcAft>
                <a:spcPts val="600"/>
              </a:spcAft>
              <a:buSzPct val="150000"/>
            </a:pPr>
            <a:r>
              <a:rPr lang="en-US" dirty="0"/>
              <a:t>Decomposition</a:t>
            </a:r>
          </a:p>
          <a:p>
            <a:pPr marL="914400" lvl="1" indent="-457200">
              <a:spcBef>
                <a:spcPts val="0"/>
              </a:spcBef>
              <a:spcAft>
                <a:spcPts val="600"/>
              </a:spcAft>
              <a:buSzPct val="150000"/>
              <a:buFont typeface="Wingdings" panose="05000000000000000000" pitchFamily="2" charset="2"/>
              <a:buChar char="Ø"/>
            </a:pPr>
            <a:r>
              <a:rPr lang="en-US" dirty="0"/>
              <a:t>H2S, CO2, methane</a:t>
            </a:r>
          </a:p>
          <a:p>
            <a:pPr>
              <a:spcBef>
                <a:spcPts val="0"/>
              </a:spcBef>
              <a:spcAft>
                <a:spcPts val="600"/>
              </a:spcAft>
              <a:buSzPct val="150000"/>
            </a:pPr>
            <a:r>
              <a:rPr lang="en-US" dirty="0"/>
              <a:t>Activity in space</a:t>
            </a:r>
          </a:p>
          <a:p>
            <a:pPr marL="914400" lvl="1" indent="-457200">
              <a:spcBef>
                <a:spcPts val="0"/>
              </a:spcBef>
              <a:spcAft>
                <a:spcPts val="600"/>
              </a:spcAft>
              <a:buSzPct val="150000"/>
              <a:buFont typeface="Wingdings" panose="05000000000000000000" pitchFamily="2" charset="2"/>
              <a:buChar char="Ø"/>
            </a:pPr>
            <a:r>
              <a:rPr lang="en-US" dirty="0"/>
              <a:t>Hot Work</a:t>
            </a:r>
          </a:p>
          <a:p>
            <a:pPr marL="914400" lvl="1" indent="-457200">
              <a:spcBef>
                <a:spcPts val="0"/>
              </a:spcBef>
              <a:spcAft>
                <a:spcPts val="600"/>
              </a:spcAft>
              <a:buSzPct val="150000"/>
              <a:buFont typeface="Wingdings" panose="05000000000000000000" pitchFamily="2" charset="2"/>
              <a:buChar char="Ø"/>
            </a:pPr>
            <a:r>
              <a:rPr lang="en-US" dirty="0"/>
              <a:t>Painting/solvents</a:t>
            </a:r>
          </a:p>
          <a:p>
            <a:pPr>
              <a:spcBef>
                <a:spcPts val="0"/>
              </a:spcBef>
              <a:spcAft>
                <a:spcPts val="600"/>
              </a:spcAft>
              <a:buSzPct val="150000"/>
            </a:pPr>
            <a:r>
              <a:rPr lang="en-US" dirty="0"/>
              <a:t>Outside sources </a:t>
            </a:r>
          </a:p>
          <a:p>
            <a:pPr marL="914400" lvl="1" indent="-457200">
              <a:spcBef>
                <a:spcPts val="0"/>
              </a:spcBef>
              <a:spcAft>
                <a:spcPts val="600"/>
              </a:spcAft>
              <a:buSzPct val="150000"/>
              <a:buFont typeface="Wingdings" panose="05000000000000000000" pitchFamily="2" charset="2"/>
              <a:buChar char="Ø"/>
            </a:pPr>
            <a:r>
              <a:rPr lang="en-US" dirty="0"/>
              <a:t>Vehicle exhaust</a:t>
            </a:r>
          </a:p>
          <a:p>
            <a:pPr marL="914400" lvl="1" indent="-457200">
              <a:spcBef>
                <a:spcPts val="0"/>
              </a:spcBef>
              <a:spcAft>
                <a:spcPts val="600"/>
              </a:spcAft>
              <a:buSzPct val="150000"/>
              <a:buFont typeface="Wingdings" panose="05000000000000000000" pitchFamily="2" charset="2"/>
              <a:buChar char="Ø"/>
            </a:pPr>
            <a:r>
              <a:rPr lang="en-US" dirty="0"/>
              <a:t>Chemical application (drift) </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16</a:t>
            </a:fld>
            <a:endParaRPr lang="en-US" dirty="0">
              <a:solidFill>
                <a:prstClr val="white">
                  <a:lumMod val="75000"/>
                </a:prstClr>
              </a:solidFill>
            </a:endParaRPr>
          </a:p>
        </p:txBody>
      </p:sp>
      <p:pic>
        <p:nvPicPr>
          <p:cNvPr id="9" name="Picture 1" title="Image of a grain Truck entering an elevato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64323" y="3258123"/>
            <a:ext cx="3485508" cy="309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8A056BA9-B01E-4A38-9824-E87E07A05ED1}"/>
              </a:ext>
            </a:extLst>
          </p:cNvPr>
          <p:cNvPicPr>
            <a:picLocks noChangeAspect="1" noChangeArrowheads="1"/>
          </p:cNvPicPr>
          <p:nvPr/>
        </p:nvPicPr>
        <p:blipFill>
          <a:blip r:embed="rId4" cstate="print"/>
          <a:srcRect/>
          <a:stretch>
            <a:fillRect/>
          </a:stretch>
        </p:blipFill>
        <p:spPr bwMode="auto">
          <a:xfrm>
            <a:off x="8221819" y="501648"/>
            <a:ext cx="3573321" cy="2679991"/>
          </a:xfrm>
          <a:prstGeom prst="rect">
            <a:avLst/>
          </a:prstGeom>
          <a:noFill/>
          <a:ln w="9525">
            <a:noFill/>
            <a:miter lim="800000"/>
            <a:headEnd/>
            <a:tailEnd/>
          </a:ln>
        </p:spPr>
      </p:pic>
      <p:sp>
        <p:nvSpPr>
          <p:cNvPr id="6" name="Rectangle 5">
            <a:extLst>
              <a:ext uri="{FF2B5EF4-FFF2-40B4-BE49-F238E27FC236}">
                <a16:creationId xmlns:a16="http://schemas.microsoft.com/office/drawing/2014/main" id="{4E5E078D-6967-4194-A52D-6C76E8DF9BEF}"/>
              </a:ext>
            </a:extLst>
          </p:cNvPr>
          <p:cNvSpPr/>
          <p:nvPr/>
        </p:nvSpPr>
        <p:spPr>
          <a:xfrm>
            <a:off x="3060886" y="6338845"/>
            <a:ext cx="3910686" cy="307777"/>
          </a:xfrm>
          <a:prstGeom prst="rect">
            <a:avLst/>
          </a:prstGeom>
        </p:spPr>
        <p:txBody>
          <a:bodyPr wrap="none">
            <a:spAutoFit/>
          </a:bodyPr>
          <a:lstStyle/>
          <a:p>
            <a:pPr lvl="0"/>
            <a:r>
              <a:rPr lang="en-US" sz="1400" dirty="0">
                <a:solidFill>
                  <a:srgbClr val="000000"/>
                </a:solidFill>
              </a:rPr>
              <a:t>Grain Handling Safety  Coalition, Springfield, IL</a:t>
            </a:r>
          </a:p>
        </p:txBody>
      </p:sp>
    </p:spTree>
    <p:extLst>
      <p:ext uri="{BB962C8B-B14F-4D97-AF65-F5344CB8AC3E}">
        <p14:creationId xmlns:p14="http://schemas.microsoft.com/office/powerpoint/2010/main" val="145910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D9272A-F308-4E91-A7E6-72BE364DBDC5}"/>
              </a:ext>
            </a:extLst>
          </p:cNvPr>
          <p:cNvPicPr>
            <a:picLocks noChangeAspect="1"/>
          </p:cNvPicPr>
          <p:nvPr/>
        </p:nvPicPr>
        <p:blipFill>
          <a:blip r:embed="rId2"/>
          <a:stretch>
            <a:fillRect/>
          </a:stretch>
        </p:blipFill>
        <p:spPr>
          <a:xfrm>
            <a:off x="6773990" y="0"/>
            <a:ext cx="4749164" cy="6858000"/>
          </a:xfrm>
          <a:prstGeom prst="rect">
            <a:avLst/>
          </a:prstGeom>
          <a:noFill/>
        </p:spPr>
      </p:pic>
      <p:sp>
        <p:nvSpPr>
          <p:cNvPr id="9" name="Text Placeholder 2">
            <a:extLst>
              <a:ext uri="{FF2B5EF4-FFF2-40B4-BE49-F238E27FC236}">
                <a16:creationId xmlns:a16="http://schemas.microsoft.com/office/drawing/2014/main" id="{4BE07CA8-D0A7-48E2-94A4-DA3C5971ED7C}"/>
              </a:ext>
            </a:extLst>
          </p:cNvPr>
          <p:cNvSpPr>
            <a:spLocks noGrp="1"/>
          </p:cNvSpPr>
          <p:nvPr>
            <p:ph type="body" sz="half" idx="2"/>
          </p:nvPr>
        </p:nvSpPr>
        <p:spPr>
          <a:xfrm>
            <a:off x="539342" y="1332411"/>
            <a:ext cx="5305405" cy="4536577"/>
          </a:xfrm>
        </p:spPr>
        <p:txBody>
          <a:bodyPr>
            <a:normAutofit fontScale="77500" lnSpcReduction="20000"/>
          </a:bodyPr>
          <a:lstStyle/>
          <a:p>
            <a:pPr marL="342900" indent="-342900">
              <a:buFont typeface="Arial" panose="020B0604020202020204" pitchFamily="34" charset="0"/>
              <a:buChar char="•"/>
            </a:pPr>
            <a:r>
              <a:rPr lang="en-US" dirty="0"/>
              <a:t>A California contractor was replacing valves in a 72” underground waterline</a:t>
            </a:r>
          </a:p>
          <a:p>
            <a:pPr marL="342900" indent="-342900">
              <a:buFont typeface="Arial" panose="020B0604020202020204" pitchFamily="34" charset="0"/>
              <a:buChar char="•"/>
            </a:pPr>
            <a:r>
              <a:rPr lang="en-US" dirty="0"/>
              <a:t>A crew foreman and co-worker  were tasked with painting  valves &amp; steel flanges with an epoxy coating  that contained 2-nitropropane and coal tar pitch</a:t>
            </a:r>
          </a:p>
          <a:p>
            <a:pPr marL="342900" indent="-342900">
              <a:buFont typeface="Arial" panose="020B0604020202020204" pitchFamily="34" charset="0"/>
              <a:buChar char="•"/>
            </a:pPr>
            <a:r>
              <a:rPr lang="en-US" dirty="0"/>
              <a:t>Beginning on July 1, crew members began complaining of nausea  and “fumes”, but nothing was done to correct the situation</a:t>
            </a:r>
          </a:p>
          <a:p>
            <a:pPr marL="342900" indent="-342900">
              <a:buFont typeface="Arial" panose="020B0604020202020204" pitchFamily="34" charset="0"/>
              <a:buChar char="•"/>
            </a:pPr>
            <a:r>
              <a:rPr lang="en-US" dirty="0"/>
              <a:t>The crew foreman was admitted to the hospital a 2</a:t>
            </a:r>
            <a:r>
              <a:rPr lang="en-US" baseline="30000" dirty="0"/>
              <a:t>nd</a:t>
            </a:r>
            <a:r>
              <a:rPr lang="en-US" dirty="0"/>
              <a:t> time on July 6</a:t>
            </a:r>
            <a:r>
              <a:rPr lang="en-US" baseline="30000" dirty="0"/>
              <a:t>th</a:t>
            </a:r>
            <a:r>
              <a:rPr lang="en-US" dirty="0"/>
              <a:t> and lapsed into a coma and died on July 12 of acute liver failure induced by the inhalation of the 2-nitropropane and coal tar pitch vapors. </a:t>
            </a:r>
          </a:p>
          <a:p>
            <a:endParaRPr lang="en-US" dirty="0"/>
          </a:p>
        </p:txBody>
      </p:sp>
      <p:sp>
        <p:nvSpPr>
          <p:cNvPr id="11" name="Title 3">
            <a:extLst>
              <a:ext uri="{FF2B5EF4-FFF2-40B4-BE49-F238E27FC236}">
                <a16:creationId xmlns:a16="http://schemas.microsoft.com/office/drawing/2014/main" id="{49C74A91-6E76-42A8-9AA8-8B6DE174EBA4}"/>
              </a:ext>
            </a:extLst>
          </p:cNvPr>
          <p:cNvSpPr>
            <a:spLocks noGrp="1"/>
          </p:cNvSpPr>
          <p:nvPr>
            <p:ph type="title"/>
          </p:nvPr>
        </p:nvSpPr>
        <p:spPr>
          <a:xfrm>
            <a:off x="539342" y="-431074"/>
            <a:ext cx="5004959" cy="1600200"/>
          </a:xfrm>
        </p:spPr>
        <p:txBody>
          <a:bodyPr/>
          <a:lstStyle/>
          <a:p>
            <a:r>
              <a:rPr lang="en-US" dirty="0"/>
              <a:t>Toxic Vapors</a:t>
            </a:r>
          </a:p>
        </p:txBody>
      </p:sp>
    </p:spTree>
    <p:extLst>
      <p:ext uri="{BB962C8B-B14F-4D97-AF65-F5344CB8AC3E}">
        <p14:creationId xmlns:p14="http://schemas.microsoft.com/office/powerpoint/2010/main" val="982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4000" dirty="0"/>
              <a:t>Engulfment hazards (liquids and solids)</a:t>
            </a:r>
          </a:p>
        </p:txBody>
      </p:sp>
      <p:sp>
        <p:nvSpPr>
          <p:cNvPr id="3" name="Content Placeholder 2"/>
          <p:cNvSpPr>
            <a:spLocks noGrp="1"/>
          </p:cNvSpPr>
          <p:nvPr>
            <p:ph idx="1"/>
          </p:nvPr>
        </p:nvSpPr>
        <p:spPr>
          <a:xfrm>
            <a:off x="1678329" y="1524001"/>
            <a:ext cx="8532471" cy="4678363"/>
          </a:xfrm>
        </p:spPr>
        <p:txBody>
          <a:bodyPr>
            <a:normAutofit/>
          </a:bodyPr>
          <a:lstStyle/>
          <a:p>
            <a:pPr marL="0" indent="0" fontAlgn="base">
              <a:lnSpc>
                <a:spcPct val="90000"/>
              </a:lnSpc>
              <a:spcBef>
                <a:spcPts val="0"/>
              </a:spcBef>
              <a:spcAft>
                <a:spcPts val="1800"/>
              </a:spcAft>
              <a:buNone/>
            </a:pPr>
            <a:endParaRPr lang="en-US" altLang="en-US" sz="1400" dirty="0">
              <a:solidFill>
                <a:prstClr val="black"/>
              </a:solidFill>
            </a:endParaRPr>
          </a:p>
          <a:p>
            <a:pPr marL="457200" indent="-457200" fontAlgn="base">
              <a:lnSpc>
                <a:spcPct val="90000"/>
              </a:lnSpc>
              <a:spcBef>
                <a:spcPts val="0"/>
              </a:spcBef>
              <a:spcAft>
                <a:spcPts val="600"/>
              </a:spcAft>
              <a:buSzPct val="150000"/>
              <a:buFont typeface="Wingdings" panose="05000000000000000000" pitchFamily="2" charset="2"/>
              <a:buChar char="§"/>
            </a:pPr>
            <a:r>
              <a:rPr lang="en-US" altLang="en-US" dirty="0">
                <a:solidFill>
                  <a:prstClr val="black"/>
                </a:solidFill>
              </a:rPr>
              <a:t>Allow entrant to sink</a:t>
            </a:r>
          </a:p>
          <a:p>
            <a:pPr marL="457200" indent="-457200" fontAlgn="base">
              <a:lnSpc>
                <a:spcPct val="90000"/>
              </a:lnSpc>
              <a:spcBef>
                <a:spcPts val="0"/>
              </a:spcBef>
              <a:spcAft>
                <a:spcPts val="600"/>
              </a:spcAft>
              <a:buSzPct val="150000"/>
              <a:buFont typeface="Wingdings" panose="05000000000000000000" pitchFamily="2" charset="2"/>
              <a:buChar char="§"/>
            </a:pPr>
            <a:r>
              <a:rPr lang="en-US" altLang="en-US" dirty="0">
                <a:solidFill>
                  <a:prstClr val="black"/>
                </a:solidFill>
              </a:rPr>
              <a:t>Movement of fluids or solids</a:t>
            </a:r>
          </a:p>
          <a:p>
            <a:pPr marL="457200" indent="-457200" fontAlgn="base">
              <a:lnSpc>
                <a:spcPct val="90000"/>
              </a:lnSpc>
              <a:spcBef>
                <a:spcPts val="0"/>
              </a:spcBef>
              <a:spcAft>
                <a:spcPts val="600"/>
              </a:spcAft>
              <a:buSzPct val="150000"/>
              <a:buFont typeface="Wingdings" panose="05000000000000000000" pitchFamily="2" charset="2"/>
              <a:buChar char="§"/>
            </a:pPr>
            <a:r>
              <a:rPr lang="en-US" altLang="en-US" dirty="0">
                <a:solidFill>
                  <a:prstClr val="black"/>
                </a:solidFill>
              </a:rPr>
              <a:t>Bridging</a:t>
            </a:r>
          </a:p>
          <a:p>
            <a:pPr marL="857250" lvl="1" indent="-457200" fontAlgn="base">
              <a:lnSpc>
                <a:spcPct val="90000"/>
              </a:lnSpc>
              <a:spcBef>
                <a:spcPts val="0"/>
              </a:spcBef>
              <a:spcAft>
                <a:spcPts val="600"/>
              </a:spcAft>
              <a:buClr>
                <a:srgbClr val="FFC000"/>
              </a:buClr>
              <a:buSzPct val="150000"/>
              <a:buFont typeface="Wingdings" panose="05000000000000000000" pitchFamily="2" charset="2"/>
              <a:buChar char="§"/>
            </a:pPr>
            <a:endParaRPr lang="en-US" altLang="en-US" dirty="0">
              <a:solidFill>
                <a:prstClr val="black"/>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18</a:t>
            </a:fld>
            <a:endParaRPr lang="en-US" dirty="0">
              <a:solidFill>
                <a:prstClr val="white">
                  <a:lumMod val="75000"/>
                </a:prstClr>
              </a:solidFill>
            </a:endParaRPr>
          </a:p>
        </p:txBody>
      </p:sp>
      <p:pic>
        <p:nvPicPr>
          <p:cNvPr id="5" name="Picture 4" title="Image of possible storage engulfment situation"/>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8153400" y="2362200"/>
            <a:ext cx="2057400" cy="3657600"/>
          </a:xfrm>
          <a:prstGeom prst="rect">
            <a:avLst/>
          </a:prstGeom>
        </p:spPr>
      </p:pic>
      <p:pic>
        <p:nvPicPr>
          <p:cNvPr id="35842" name="Picture 2" title="Image of a stored materials tank"/>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26563" y="3733800"/>
            <a:ext cx="3200400" cy="2286000"/>
          </a:xfrm>
          <a:prstGeom prst="rect">
            <a:avLst/>
          </a:prstGeom>
          <a:noFill/>
          <a:ln w="9525">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BA2124D9-1B62-4777-BBA2-8179607CD4D1}"/>
              </a:ext>
            </a:extLst>
          </p:cNvPr>
          <p:cNvSpPr/>
          <p:nvPr/>
        </p:nvSpPr>
        <p:spPr>
          <a:xfrm>
            <a:off x="5687355" y="6277076"/>
            <a:ext cx="3910686" cy="307777"/>
          </a:xfrm>
          <a:prstGeom prst="rect">
            <a:avLst/>
          </a:prstGeom>
        </p:spPr>
        <p:txBody>
          <a:bodyPr wrap="none">
            <a:spAutoFit/>
          </a:bodyPr>
          <a:lstStyle/>
          <a:p>
            <a:pPr lvl="0"/>
            <a:r>
              <a:rPr lang="en-US" sz="1400" dirty="0">
                <a:solidFill>
                  <a:srgbClr val="000000"/>
                </a:solidFill>
              </a:rPr>
              <a:t>Grain Handling Safety  Coalition, Springfield, IL</a:t>
            </a:r>
          </a:p>
        </p:txBody>
      </p:sp>
    </p:spTree>
    <p:extLst>
      <p:ext uri="{BB962C8B-B14F-4D97-AF65-F5344CB8AC3E}">
        <p14:creationId xmlns:p14="http://schemas.microsoft.com/office/powerpoint/2010/main" val="205578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669" y="274638"/>
            <a:ext cx="9485731" cy="792162"/>
          </a:xfrm>
        </p:spPr>
        <p:txBody>
          <a:bodyPr>
            <a:normAutofit fontScale="90000"/>
          </a:bodyPr>
          <a:lstStyle/>
          <a:p>
            <a:r>
              <a:rPr lang="en-US" sz="4000" dirty="0"/>
              <a:t>The internal configuration contributes to the hazards of a space</a:t>
            </a:r>
          </a:p>
        </p:txBody>
      </p:sp>
      <p:sp>
        <p:nvSpPr>
          <p:cNvPr id="3" name="Content Placeholder 2"/>
          <p:cNvSpPr>
            <a:spLocks noGrp="1"/>
          </p:cNvSpPr>
          <p:nvPr>
            <p:ph idx="1"/>
          </p:nvPr>
        </p:nvSpPr>
        <p:spPr>
          <a:xfrm>
            <a:off x="847083" y="1357575"/>
            <a:ext cx="9439918" cy="4692389"/>
          </a:xfrm>
        </p:spPr>
        <p:txBody>
          <a:bodyPr/>
          <a:lstStyle/>
          <a:p>
            <a:pPr>
              <a:spcBef>
                <a:spcPts val="600"/>
              </a:spcBef>
              <a:buSzPct val="150000"/>
            </a:pPr>
            <a:r>
              <a:rPr lang="en-US" sz="2000" dirty="0"/>
              <a:t>Inwardly converging walls </a:t>
            </a:r>
          </a:p>
          <a:p>
            <a:pPr marL="800100" lvl="1" indent="-342900">
              <a:spcBef>
                <a:spcPts val="600"/>
              </a:spcBef>
              <a:buSzPct val="150000"/>
              <a:buFont typeface="Wingdings" panose="05000000000000000000" pitchFamily="2" charset="2"/>
              <a:buChar char="Ø"/>
            </a:pPr>
            <a:r>
              <a:rPr lang="en-US" sz="2000" dirty="0"/>
              <a:t>Hopper bottom</a:t>
            </a:r>
          </a:p>
          <a:p>
            <a:pPr>
              <a:spcBef>
                <a:spcPts val="600"/>
              </a:spcBef>
              <a:buSzPct val="150000"/>
            </a:pPr>
            <a:r>
              <a:rPr lang="en-US" sz="2000" dirty="0"/>
              <a:t>Floor slopes - tapers to smaller cross-section</a:t>
            </a:r>
          </a:p>
          <a:p>
            <a:pPr>
              <a:spcBef>
                <a:spcPts val="600"/>
              </a:spcBef>
              <a:buSzPct val="150000"/>
            </a:pPr>
            <a:r>
              <a:rPr lang="en-US" sz="2000" dirty="0"/>
              <a:t>Piping and mechanical equipment, tight spaces</a:t>
            </a:r>
          </a:p>
          <a:p>
            <a:pPr marL="0" indent="0">
              <a:spcBef>
                <a:spcPts val="600"/>
              </a:spcBef>
              <a:buSzPct val="150000"/>
              <a:buNone/>
            </a:pPr>
            <a:endParaRPr lang="en-US" dirty="0"/>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19</a:t>
            </a:fld>
            <a:endParaRPr lang="en-US" dirty="0">
              <a:solidFill>
                <a:prstClr val="white">
                  <a:lumMod val="75000"/>
                </a:prstClr>
              </a:solidFill>
            </a:endParaRPr>
          </a:p>
        </p:txBody>
      </p:sp>
      <p:pic>
        <p:nvPicPr>
          <p:cNvPr id="6" name="Picture 5" title="Image of a hopper bottom"/>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3657340"/>
            <a:ext cx="3657600" cy="2072430"/>
          </a:xfrm>
          <a:prstGeom prst="ellipse">
            <a:avLst/>
          </a:prstGeom>
          <a:ln w="28575" cap="rnd">
            <a:solidFill>
              <a:schemeClr val="tx1"/>
            </a:solidFill>
          </a:ln>
          <a:effectLst>
            <a:outerShdw blurRad="190500" dist="127000" dir="5400000" sx="90000" sy="-19000" rotWithShape="0">
              <a:prstClr val="black">
                <a:alpha val="15000"/>
              </a:prst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4E8CDFDC-8EEA-4D5F-A42C-29745F25F4A7}"/>
              </a:ext>
            </a:extLst>
          </p:cNvPr>
          <p:cNvSpPr/>
          <p:nvPr/>
        </p:nvSpPr>
        <p:spPr>
          <a:xfrm>
            <a:off x="1414126" y="5791199"/>
            <a:ext cx="9134061" cy="289310"/>
          </a:xfrm>
          <a:prstGeom prst="rect">
            <a:avLst/>
          </a:prstGeom>
        </p:spPr>
        <p:txBody>
          <a:bodyPr wrap="square">
            <a:spAutoFit/>
          </a:bodyPr>
          <a:lstStyle/>
          <a:p>
            <a:r>
              <a:rPr lang="en-US" sz="1280" dirty="0"/>
              <a:t>Picture : Grain Handling Safety  Coalition, Springfield, IL</a:t>
            </a:r>
          </a:p>
        </p:txBody>
      </p:sp>
      <p:sp>
        <p:nvSpPr>
          <p:cNvPr id="8" name="Rectangle 2">
            <a:extLst>
              <a:ext uri="{FF2B5EF4-FFF2-40B4-BE49-F238E27FC236}">
                <a16:creationId xmlns:a16="http://schemas.microsoft.com/office/drawing/2014/main" id="{8C28D6A6-E0DE-42CE-8745-A96074B435FA}"/>
              </a:ext>
            </a:extLst>
          </p:cNvPr>
          <p:cNvSpPr>
            <a:spLocks noChangeArrowheads="1"/>
          </p:cNvSpPr>
          <p:nvPr/>
        </p:nvSpPr>
        <p:spPr bwMode="auto">
          <a:xfrm>
            <a:off x="7227735" y="32149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7">
            <a:extLst>
              <a:ext uri="{FF2B5EF4-FFF2-40B4-BE49-F238E27FC236}">
                <a16:creationId xmlns:a16="http://schemas.microsoft.com/office/drawing/2014/main" id="{C53172D8-FA90-4B12-BBB7-89D2A118B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164" y="1909682"/>
            <a:ext cx="4981507" cy="37361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C244C0-49E7-4D01-9086-C11D67E23C7B}"/>
              </a:ext>
            </a:extLst>
          </p:cNvPr>
          <p:cNvSpPr txBox="1"/>
          <p:nvPr/>
        </p:nvSpPr>
        <p:spPr>
          <a:xfrm>
            <a:off x="6513165" y="5731328"/>
            <a:ext cx="4981507" cy="276999"/>
          </a:xfrm>
          <a:prstGeom prst="rect">
            <a:avLst/>
          </a:prstGeom>
          <a:noFill/>
        </p:spPr>
        <p:txBody>
          <a:bodyPr wrap="square" rtlCol="0">
            <a:spAutoFit/>
          </a:bodyPr>
          <a:lstStyle/>
          <a:p>
            <a:r>
              <a:rPr lang="en-US" sz="1200" dirty="0"/>
              <a:t>Boilermakers in boiler working around pipes and ventilation equipment</a:t>
            </a:r>
          </a:p>
        </p:txBody>
      </p:sp>
    </p:spTree>
    <p:extLst>
      <p:ext uri="{BB962C8B-B14F-4D97-AF65-F5344CB8AC3E}">
        <p14:creationId xmlns:p14="http://schemas.microsoft.com/office/powerpoint/2010/main" val="383735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428694" y="1307236"/>
            <a:ext cx="7369233" cy="1325563"/>
          </a:xfrm>
        </p:spPr>
        <p:txBody>
          <a:bodyPr/>
          <a:lstStyle/>
          <a:p>
            <a:pPr algn="ctr"/>
            <a:r>
              <a:rPr lang="en-US" u="sng" dirty="0"/>
              <a:t>OSHA’s Confined Space Standard in Construction</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866" y="2911820"/>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sz="4000" dirty="0"/>
              <a:t>Temperature Hazards</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20</a:t>
            </a:fld>
            <a:endParaRPr lang="en-US" dirty="0">
              <a:solidFill>
                <a:prstClr val="white">
                  <a:lumMod val="75000"/>
                </a:prstClr>
              </a:solidFill>
            </a:endParaRPr>
          </a:p>
        </p:txBody>
      </p:sp>
      <p:pic>
        <p:nvPicPr>
          <p:cNvPr id="5" name="Content Placeholder 3" title="Image of another grain drye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82288" y="1638495"/>
            <a:ext cx="205702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16628" y="2561464"/>
            <a:ext cx="3212972" cy="3431709"/>
          </a:xfrm>
          <a:prstGeom prst="rect">
            <a:avLst/>
          </a:prstGeom>
          <a:noFill/>
        </p:spPr>
        <p:txBody>
          <a:bodyPr wrap="square" rtlCol="0">
            <a:spAutoFit/>
          </a:bodyPr>
          <a:lstStyle/>
          <a:p>
            <a:pPr algn="ctr">
              <a:spcAft>
                <a:spcPts val="3000"/>
              </a:spcAft>
              <a:buClr>
                <a:srgbClr val="FFC000"/>
              </a:buClr>
              <a:buSzPct val="150000"/>
            </a:pPr>
            <a:r>
              <a:rPr lang="en-US" sz="3200" dirty="0">
                <a:solidFill>
                  <a:prstClr val="black"/>
                </a:solidFill>
                <a:latin typeface="Arial" panose="020B0604020202020204" pitchFamily="34" charset="0"/>
                <a:cs typeface="Arial" panose="020B0604020202020204" pitchFamily="34" charset="0"/>
              </a:rPr>
              <a:t>Monitor temperatures during use.</a:t>
            </a:r>
          </a:p>
          <a:p>
            <a:pPr algn="ctr">
              <a:buClr>
                <a:srgbClr val="FFC000"/>
              </a:buClr>
              <a:buSzPct val="150000"/>
            </a:pPr>
            <a:r>
              <a:rPr lang="en-US" sz="3200" dirty="0">
                <a:solidFill>
                  <a:prstClr val="black"/>
                </a:solidFill>
                <a:latin typeface="Arial" panose="020B0604020202020204" pitchFamily="34" charset="0"/>
                <a:cs typeface="Arial" panose="020B0604020202020204" pitchFamily="34" charset="0"/>
              </a:rPr>
              <a:t>Shut down &amp;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COOL DOWN </a:t>
            </a:r>
            <a:r>
              <a:rPr lang="en-US" sz="3200" dirty="0">
                <a:solidFill>
                  <a:prstClr val="black"/>
                </a:solidFill>
                <a:latin typeface="Arial" panose="020B0604020202020204" pitchFamily="34" charset="0"/>
                <a:cs typeface="Arial" panose="020B0604020202020204" pitchFamily="34" charset="0"/>
              </a:rPr>
              <a:t>before entry.</a:t>
            </a:r>
          </a:p>
        </p:txBody>
      </p:sp>
      <p:sp>
        <p:nvSpPr>
          <p:cNvPr id="10" name="TextBox 5"/>
          <p:cNvSpPr txBox="1">
            <a:spLocks noChangeArrowheads="1"/>
          </p:cNvSpPr>
          <p:nvPr/>
        </p:nvSpPr>
        <p:spPr bwMode="auto">
          <a:xfrm>
            <a:off x="1904623" y="1314272"/>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US" altLang="en-US" sz="3600" b="1" kern="0"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Make sure temperatures </a:t>
            </a:r>
            <a:r>
              <a:rPr lang="en-US" altLang="en-US" sz="3600" kern="0" dirty="0">
                <a:solidFill>
                  <a:prstClr val="black"/>
                </a:solidFill>
                <a:latin typeface="Arial" panose="020B0604020202020204" pitchFamily="34" charset="0"/>
                <a:cs typeface="Arial" panose="020B0604020202020204" pitchFamily="34" charset="0"/>
              </a:rPr>
              <a:t>reach ambient temperatures before entry. </a:t>
            </a:r>
          </a:p>
        </p:txBody>
      </p:sp>
      <p:sp>
        <p:nvSpPr>
          <p:cNvPr id="3" name="Rectangle 2">
            <a:extLst>
              <a:ext uri="{FF2B5EF4-FFF2-40B4-BE49-F238E27FC236}">
                <a16:creationId xmlns:a16="http://schemas.microsoft.com/office/drawing/2014/main" id="{7F6369D9-338F-42B8-B273-E9D0C3BDA7AC}"/>
              </a:ext>
            </a:extLst>
          </p:cNvPr>
          <p:cNvSpPr/>
          <p:nvPr/>
        </p:nvSpPr>
        <p:spPr>
          <a:xfrm>
            <a:off x="8599815" y="5919902"/>
            <a:ext cx="3373616" cy="276999"/>
          </a:xfrm>
          <a:prstGeom prst="rect">
            <a:avLst/>
          </a:prstGeom>
        </p:spPr>
        <p:txBody>
          <a:bodyPr wrap="none">
            <a:spAutoFit/>
          </a:bodyPr>
          <a:lstStyle/>
          <a:p>
            <a:r>
              <a:rPr lang="en-US" sz="1200" dirty="0"/>
              <a:t>Grain Handling Safety  Coalition, Springfield, IL</a:t>
            </a:r>
          </a:p>
        </p:txBody>
      </p:sp>
      <p:pic>
        <p:nvPicPr>
          <p:cNvPr id="2050" name="Picture 2" descr="Foundry worker - Photo Credit: iStock - 492798423 | Copyright: HadelProductions">
            <a:extLst>
              <a:ext uri="{FF2B5EF4-FFF2-40B4-BE49-F238E27FC236}">
                <a16:creationId xmlns:a16="http://schemas.microsoft.com/office/drawing/2014/main" id="{F1ABA2EB-E0C0-43DA-AD77-73F14DD63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749525"/>
            <a:ext cx="2966103" cy="2276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A31869-DF64-48F0-A3BE-822985F15A2D}"/>
              </a:ext>
            </a:extLst>
          </p:cNvPr>
          <p:cNvSpPr txBox="1"/>
          <p:nvPr/>
        </p:nvSpPr>
        <p:spPr>
          <a:xfrm>
            <a:off x="2718712" y="5026322"/>
            <a:ext cx="1957826" cy="276999"/>
          </a:xfrm>
          <a:prstGeom prst="rect">
            <a:avLst/>
          </a:prstGeom>
          <a:noFill/>
        </p:spPr>
        <p:txBody>
          <a:bodyPr wrap="square" rtlCol="0">
            <a:spAutoFit/>
          </a:bodyPr>
          <a:lstStyle/>
          <a:p>
            <a:r>
              <a:rPr lang="en-US" sz="1200" dirty="0"/>
              <a:t>www.OSHA.gov</a:t>
            </a:r>
          </a:p>
        </p:txBody>
      </p:sp>
    </p:spTree>
    <p:extLst>
      <p:ext uri="{BB962C8B-B14F-4D97-AF65-F5344CB8AC3E}">
        <p14:creationId xmlns:p14="http://schemas.microsoft.com/office/powerpoint/2010/main" val="58186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688" y="381656"/>
            <a:ext cx="8229600" cy="1143000"/>
          </a:xfrm>
        </p:spPr>
        <p:txBody>
          <a:bodyPr>
            <a:normAutofit/>
          </a:bodyPr>
          <a:lstStyle/>
          <a:p>
            <a:r>
              <a:rPr lang="en-US" sz="4000" dirty="0"/>
              <a:t>Safety Hazards</a:t>
            </a:r>
          </a:p>
        </p:txBody>
      </p:sp>
      <p:sp>
        <p:nvSpPr>
          <p:cNvPr id="3" name="Content Placeholder 2"/>
          <p:cNvSpPr>
            <a:spLocks noGrp="1"/>
          </p:cNvSpPr>
          <p:nvPr>
            <p:ph sz="half" idx="1"/>
          </p:nvPr>
        </p:nvSpPr>
        <p:spPr>
          <a:xfrm>
            <a:off x="1566153" y="1760707"/>
            <a:ext cx="4987047" cy="4426962"/>
          </a:xfrm>
        </p:spPr>
        <p:txBody>
          <a:bodyPr>
            <a:normAutofit/>
          </a:bodyPr>
          <a:lstStyle/>
          <a:p>
            <a:pPr fontAlgn="base">
              <a:lnSpc>
                <a:spcPct val="90000"/>
              </a:lnSpc>
              <a:spcBef>
                <a:spcPts val="600"/>
              </a:spcBef>
              <a:spcAft>
                <a:spcPct val="0"/>
              </a:spcAft>
              <a:buSzPct val="150000"/>
            </a:pPr>
            <a:r>
              <a:rPr lang="en-US" altLang="en-US" sz="3200" dirty="0">
                <a:solidFill>
                  <a:prstClr val="black"/>
                </a:solidFill>
              </a:rPr>
              <a:t>Falls</a:t>
            </a:r>
          </a:p>
          <a:p>
            <a:pPr marL="914400" lvl="1" indent="-457200" fontAlgn="base">
              <a:lnSpc>
                <a:spcPct val="90000"/>
              </a:lnSpc>
              <a:spcBef>
                <a:spcPts val="600"/>
              </a:spcBef>
              <a:spcAft>
                <a:spcPct val="0"/>
              </a:spcAft>
              <a:buSzPct val="150000"/>
              <a:buFont typeface="Wingdings" panose="05000000000000000000" pitchFamily="2" charset="2"/>
              <a:buChar char="Ø"/>
            </a:pPr>
            <a:r>
              <a:rPr lang="en-US" altLang="en-US" sz="2800" dirty="0">
                <a:solidFill>
                  <a:prstClr val="black"/>
                </a:solidFill>
              </a:rPr>
              <a:t>Ladders</a:t>
            </a:r>
          </a:p>
          <a:p>
            <a:pPr fontAlgn="base">
              <a:lnSpc>
                <a:spcPct val="90000"/>
              </a:lnSpc>
              <a:spcBef>
                <a:spcPts val="600"/>
              </a:spcBef>
              <a:spcAft>
                <a:spcPct val="0"/>
              </a:spcAft>
              <a:buSzPct val="150000"/>
            </a:pPr>
            <a:r>
              <a:rPr lang="en-US" altLang="en-US" sz="3200" dirty="0">
                <a:solidFill>
                  <a:prstClr val="black"/>
                </a:solidFill>
              </a:rPr>
              <a:t>Lack of mechanical guarding</a:t>
            </a:r>
          </a:p>
          <a:p>
            <a:pPr fontAlgn="base">
              <a:lnSpc>
                <a:spcPct val="90000"/>
              </a:lnSpc>
              <a:spcBef>
                <a:spcPts val="600"/>
              </a:spcBef>
              <a:spcAft>
                <a:spcPct val="0"/>
              </a:spcAft>
              <a:buSzPct val="150000"/>
            </a:pPr>
            <a:r>
              <a:rPr lang="en-US" altLang="en-US" sz="3200" dirty="0">
                <a:solidFill>
                  <a:prstClr val="black"/>
                </a:solidFill>
              </a:rPr>
              <a:t>Electrical</a:t>
            </a:r>
          </a:p>
          <a:p>
            <a:pPr fontAlgn="base">
              <a:lnSpc>
                <a:spcPct val="90000"/>
              </a:lnSpc>
              <a:spcBef>
                <a:spcPts val="600"/>
              </a:spcBef>
              <a:spcAft>
                <a:spcPct val="0"/>
              </a:spcAft>
              <a:buSzPct val="150000"/>
            </a:pPr>
            <a:r>
              <a:rPr lang="en-US" altLang="en-US" sz="3200" dirty="0">
                <a:solidFill>
                  <a:prstClr val="black"/>
                </a:solidFill>
              </a:rPr>
              <a:t>Falling objects</a:t>
            </a:r>
          </a:p>
          <a:p>
            <a:pPr fontAlgn="base">
              <a:lnSpc>
                <a:spcPct val="90000"/>
              </a:lnSpc>
              <a:spcBef>
                <a:spcPts val="600"/>
              </a:spcBef>
              <a:spcAft>
                <a:spcPct val="0"/>
              </a:spcAft>
              <a:buSzPct val="150000"/>
            </a:pPr>
            <a:r>
              <a:rPr lang="en-US" altLang="en-US" sz="3200" dirty="0">
                <a:solidFill>
                  <a:prstClr val="black"/>
                </a:solidFill>
              </a:rPr>
              <a:t>Drowning</a:t>
            </a:r>
            <a:endParaRPr lang="en-US" altLang="en-US" dirty="0">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21</a:t>
            </a:fld>
            <a:endParaRPr lang="en-US" dirty="0">
              <a:solidFill>
                <a:prstClr val="white">
                  <a:lumMod val="75000"/>
                </a:prstClr>
              </a:solidFill>
            </a:endParaRPr>
          </a:p>
        </p:txBody>
      </p:sp>
      <p:pic>
        <p:nvPicPr>
          <p:cNvPr id="5" name="Picture 1" title="Image looking down a shaft with a ladd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140" y="1295400"/>
            <a:ext cx="4253401" cy="42534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EB39E1-97FF-4E13-BFFE-CE6475FA6C40}"/>
              </a:ext>
            </a:extLst>
          </p:cNvPr>
          <p:cNvSpPr/>
          <p:nvPr/>
        </p:nvSpPr>
        <p:spPr>
          <a:xfrm>
            <a:off x="6210299" y="5648325"/>
            <a:ext cx="4331241" cy="276999"/>
          </a:xfrm>
          <a:prstGeom prst="rect">
            <a:avLst/>
          </a:prstGeom>
        </p:spPr>
        <p:txBody>
          <a:bodyPr wrap="square">
            <a:spAutoFit/>
          </a:bodyPr>
          <a:lstStyle/>
          <a:p>
            <a:r>
              <a:rPr lang="en-US" sz="1200" dirty="0"/>
              <a:t>Grain Handling Safety  Coalition, Springfield, IL</a:t>
            </a:r>
          </a:p>
        </p:txBody>
      </p:sp>
    </p:spTree>
    <p:extLst>
      <p:ext uri="{BB962C8B-B14F-4D97-AF65-F5344CB8AC3E}">
        <p14:creationId xmlns:p14="http://schemas.microsoft.com/office/powerpoint/2010/main" val="1429046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1BE82-7765-416C-A310-C6EB8228F9DE}"/>
              </a:ext>
            </a:extLst>
          </p:cNvPr>
          <p:cNvPicPr>
            <a:picLocks noChangeAspect="1"/>
          </p:cNvPicPr>
          <p:nvPr/>
        </p:nvPicPr>
        <p:blipFill>
          <a:blip r:embed="rId3"/>
          <a:stretch>
            <a:fillRect/>
          </a:stretch>
        </p:blipFill>
        <p:spPr>
          <a:xfrm>
            <a:off x="1699974" y="418010"/>
            <a:ext cx="4320815" cy="6113417"/>
          </a:xfrm>
          <a:prstGeom prst="rect">
            <a:avLst/>
          </a:prstGeom>
          <a:ln w="28575">
            <a:solidFill>
              <a:schemeClr val="tx1"/>
            </a:solidFill>
          </a:ln>
          <a:scene3d>
            <a:camera prst="orthographicFront"/>
            <a:lightRig rig="threePt" dir="t"/>
          </a:scene3d>
          <a:sp3d>
            <a:bevelB/>
          </a:sp3d>
        </p:spPr>
      </p:pic>
      <p:sp>
        <p:nvSpPr>
          <p:cNvPr id="9" name="TextBox 8">
            <a:extLst>
              <a:ext uri="{FF2B5EF4-FFF2-40B4-BE49-F238E27FC236}">
                <a16:creationId xmlns:a16="http://schemas.microsoft.com/office/drawing/2014/main" id="{D2166CB1-F88A-49D3-B936-0D20842199C3}"/>
              </a:ext>
            </a:extLst>
          </p:cNvPr>
          <p:cNvSpPr txBox="1"/>
          <p:nvPr/>
        </p:nvSpPr>
        <p:spPr>
          <a:xfrm>
            <a:off x="6544492" y="514349"/>
            <a:ext cx="4937759" cy="6186309"/>
          </a:xfrm>
          <a:prstGeom prst="rect">
            <a:avLst/>
          </a:prstGeom>
          <a:noFill/>
        </p:spPr>
        <p:txBody>
          <a:bodyPr wrap="square" rtlCol="0">
            <a:spAutoFit/>
          </a:bodyPr>
          <a:lstStyle/>
          <a:p>
            <a:pPr marL="285750" indent="-285750">
              <a:buFont typeface="Arial" panose="020B0604020202020204" pitchFamily="34" charset="0"/>
              <a:buChar char="•"/>
            </a:pPr>
            <a:r>
              <a:rPr lang="en-US" dirty="0"/>
              <a:t>24 year old electrician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Working at an airport installing a new lighting system as part of a 6 man crew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Was working inside a manhole off a metal ladder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 used his side-cutters to cut a conductor without checking to see if it was de-energized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conductor separated and the energized part came into contact with the back of his hand, exited his right thigh at the point where it was in contact with the grounded metal ladder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 was transported to the hospital  where he was pronounced dead 45 minutes later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cause of death electrocution. </a:t>
            </a:r>
          </a:p>
        </p:txBody>
      </p:sp>
    </p:spTree>
    <p:extLst>
      <p:ext uri="{BB962C8B-B14F-4D97-AF65-F5344CB8AC3E}">
        <p14:creationId xmlns:p14="http://schemas.microsoft.com/office/powerpoint/2010/main" val="779331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Biological and ergonomic hazards</a:t>
            </a:r>
          </a:p>
        </p:txBody>
      </p:sp>
      <p:sp>
        <p:nvSpPr>
          <p:cNvPr id="3" name="Content Placeholder 2"/>
          <p:cNvSpPr>
            <a:spLocks noGrp="1"/>
          </p:cNvSpPr>
          <p:nvPr>
            <p:ph idx="1"/>
          </p:nvPr>
        </p:nvSpPr>
        <p:spPr>
          <a:xfrm>
            <a:off x="1908904" y="1470824"/>
            <a:ext cx="8382000" cy="4667329"/>
          </a:xfrm>
        </p:spPr>
        <p:txBody>
          <a:bodyPr>
            <a:normAutofit/>
          </a:bodyPr>
          <a:lstStyle/>
          <a:p>
            <a:pPr marL="0" indent="0" fontAlgn="base">
              <a:lnSpc>
                <a:spcPct val="90000"/>
              </a:lnSpc>
              <a:spcBef>
                <a:spcPts val="600"/>
              </a:spcBef>
              <a:spcAft>
                <a:spcPct val="0"/>
              </a:spcAft>
              <a:buClr>
                <a:srgbClr val="FFC000"/>
              </a:buClr>
              <a:buSzPct val="150000"/>
              <a:buNone/>
            </a:pPr>
            <a:r>
              <a:rPr lang="en-US" altLang="en-US" dirty="0">
                <a:solidFill>
                  <a:prstClr val="black"/>
                </a:solidFill>
              </a:rPr>
              <a:t>Biological Hazards</a:t>
            </a:r>
          </a:p>
          <a:p>
            <a:pPr fontAlgn="base">
              <a:lnSpc>
                <a:spcPct val="90000"/>
              </a:lnSpc>
              <a:spcBef>
                <a:spcPts val="600"/>
              </a:spcBef>
              <a:spcAft>
                <a:spcPct val="0"/>
              </a:spcAft>
              <a:buSzPct val="150000"/>
            </a:pPr>
            <a:r>
              <a:rPr lang="en-US" altLang="en-US" dirty="0">
                <a:solidFill>
                  <a:prstClr val="black"/>
                </a:solidFill>
              </a:rPr>
              <a:t>Rodents, snakes, spiders, insects</a:t>
            </a:r>
          </a:p>
          <a:p>
            <a:pPr fontAlgn="base">
              <a:lnSpc>
                <a:spcPct val="90000"/>
              </a:lnSpc>
              <a:spcBef>
                <a:spcPts val="600"/>
              </a:spcBef>
              <a:spcAft>
                <a:spcPct val="0"/>
              </a:spcAft>
              <a:buSzPct val="150000"/>
            </a:pPr>
            <a:r>
              <a:rPr lang="en-US" dirty="0">
                <a:solidFill>
                  <a:prstClr val="black"/>
                </a:solidFill>
              </a:rPr>
              <a:t>Sewage/contaminants</a:t>
            </a:r>
          </a:p>
          <a:p>
            <a:pPr fontAlgn="base">
              <a:lnSpc>
                <a:spcPct val="90000"/>
              </a:lnSpc>
              <a:spcBef>
                <a:spcPts val="600"/>
              </a:spcBef>
              <a:spcAft>
                <a:spcPct val="0"/>
              </a:spcAft>
              <a:buSzPct val="150000"/>
            </a:pPr>
            <a:r>
              <a:rPr lang="en-US" dirty="0">
                <a:solidFill>
                  <a:prstClr val="black"/>
                </a:solidFill>
              </a:rPr>
              <a:t>Bird &amp; animal feces  </a:t>
            </a:r>
          </a:p>
          <a:p>
            <a:pPr fontAlgn="base">
              <a:lnSpc>
                <a:spcPct val="90000"/>
              </a:lnSpc>
              <a:spcBef>
                <a:spcPts val="600"/>
              </a:spcBef>
              <a:spcAft>
                <a:spcPct val="0"/>
              </a:spcAft>
              <a:buSzPct val="150000"/>
            </a:pPr>
            <a:r>
              <a:rPr lang="en-US" dirty="0">
                <a:solidFill>
                  <a:prstClr val="black"/>
                </a:solidFill>
              </a:rPr>
              <a:t>Molds, bacteria</a:t>
            </a:r>
          </a:p>
          <a:p>
            <a:pPr fontAlgn="base">
              <a:lnSpc>
                <a:spcPct val="90000"/>
              </a:lnSpc>
              <a:spcBef>
                <a:spcPts val="600"/>
              </a:spcBef>
              <a:spcAft>
                <a:spcPct val="0"/>
              </a:spcAft>
              <a:buSzPct val="150000"/>
            </a:pPr>
            <a:endParaRPr lang="en-US" dirty="0">
              <a:solidFill>
                <a:prstClr val="black"/>
              </a:solidFill>
            </a:endParaRPr>
          </a:p>
          <a:p>
            <a:pPr marL="0" indent="0">
              <a:spcBef>
                <a:spcPts val="600"/>
              </a:spcBef>
              <a:buSzPct val="150000"/>
              <a:buNone/>
            </a:pPr>
            <a:r>
              <a:rPr lang="en-US" dirty="0">
                <a:solidFill>
                  <a:prstClr val="black"/>
                </a:solidFill>
              </a:rPr>
              <a:t>Ergonomic</a:t>
            </a:r>
          </a:p>
          <a:p>
            <a:pPr>
              <a:spcBef>
                <a:spcPts val="0"/>
              </a:spcBef>
              <a:spcAft>
                <a:spcPts val="0"/>
              </a:spcAft>
              <a:buSzPct val="150000"/>
            </a:pPr>
            <a:r>
              <a:rPr lang="en-US" dirty="0">
                <a:solidFill>
                  <a:prstClr val="black"/>
                </a:solidFill>
              </a:rPr>
              <a:t>Strains &amp; sprains</a:t>
            </a:r>
          </a:p>
          <a:p>
            <a:pPr>
              <a:spcBef>
                <a:spcPts val="0"/>
              </a:spcBef>
              <a:spcAft>
                <a:spcPts val="0"/>
              </a:spcAft>
              <a:buSzPct val="150000"/>
            </a:pPr>
            <a:r>
              <a:rPr lang="en-US" dirty="0">
                <a:solidFill>
                  <a:prstClr val="black"/>
                </a:solidFill>
              </a:rPr>
              <a:t>Restricted or unnatural movement</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23</a:t>
            </a:fld>
            <a:endParaRPr lang="en-US" dirty="0">
              <a:solidFill>
                <a:prstClr val="white">
                  <a:lumMod val="75000"/>
                </a:prstClr>
              </a:solidFill>
            </a:endParaRPr>
          </a:p>
        </p:txBody>
      </p:sp>
      <p:pic>
        <p:nvPicPr>
          <p:cNvPr id="6" name="Picture 2" title="Image of a Snake nes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61607" y="2362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8BE44244-E4F9-456D-BF5D-A7BDDA99E86B}"/>
              </a:ext>
            </a:extLst>
          </p:cNvPr>
          <p:cNvSpPr/>
          <p:nvPr/>
        </p:nvSpPr>
        <p:spPr>
          <a:xfrm>
            <a:off x="5855030" y="6100531"/>
            <a:ext cx="4967322" cy="369332"/>
          </a:xfrm>
          <a:prstGeom prst="rect">
            <a:avLst/>
          </a:prstGeom>
        </p:spPr>
        <p:txBody>
          <a:bodyPr wrap="none">
            <a:spAutoFit/>
          </a:bodyPr>
          <a:lstStyle/>
          <a:p>
            <a:r>
              <a:rPr lang="en-US" dirty="0"/>
              <a:t>Grain Handling Safety  Coalition, Springfield, IL</a:t>
            </a:r>
          </a:p>
        </p:txBody>
      </p:sp>
    </p:spTree>
    <p:extLst>
      <p:ext uri="{BB962C8B-B14F-4D97-AF65-F5344CB8AC3E}">
        <p14:creationId xmlns:p14="http://schemas.microsoft.com/office/powerpoint/2010/main" val="2737226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4CD2-29F7-4E80-B3DD-73672225BD77}"/>
              </a:ext>
            </a:extLst>
          </p:cNvPr>
          <p:cNvSpPr>
            <a:spLocks noGrp="1"/>
          </p:cNvSpPr>
          <p:nvPr>
            <p:ph type="title"/>
          </p:nvPr>
        </p:nvSpPr>
        <p:spPr/>
        <p:txBody>
          <a:bodyPr/>
          <a:lstStyle/>
          <a:p>
            <a:r>
              <a:rPr lang="en-US" dirty="0"/>
              <a:t>Key differences between the construction and general industry standard</a:t>
            </a:r>
          </a:p>
        </p:txBody>
      </p:sp>
      <p:sp>
        <p:nvSpPr>
          <p:cNvPr id="4" name="Content Placeholder 3">
            <a:extLst>
              <a:ext uri="{FF2B5EF4-FFF2-40B4-BE49-F238E27FC236}">
                <a16:creationId xmlns:a16="http://schemas.microsoft.com/office/drawing/2014/main" id="{A17E795A-BDB2-4FFA-BCFC-573293B5D2AD}"/>
              </a:ext>
            </a:extLst>
          </p:cNvPr>
          <p:cNvSpPr>
            <a:spLocks noGrp="1"/>
          </p:cNvSpPr>
          <p:nvPr>
            <p:ph idx="1"/>
          </p:nvPr>
        </p:nvSpPr>
        <p:spPr>
          <a:xfrm>
            <a:off x="935477" y="1690690"/>
            <a:ext cx="10515600" cy="4351338"/>
          </a:xfrm>
        </p:spPr>
        <p:txBody>
          <a:bodyPr>
            <a:normAutofit fontScale="85000" lnSpcReduction="20000"/>
          </a:bodyPr>
          <a:lstStyle/>
          <a:p>
            <a:r>
              <a:rPr lang="en-US" dirty="0"/>
              <a:t>More detailed provisions for coordination on multi-employer worksites. </a:t>
            </a:r>
          </a:p>
          <a:p>
            <a:r>
              <a:rPr lang="en-US" dirty="0"/>
              <a:t>Requirements for  a competent person to evaluate the work site and identify confined spaces, including permit spaces </a:t>
            </a:r>
            <a:r>
              <a:rPr lang="en-US" i="1" dirty="0"/>
              <a:t>before </a:t>
            </a:r>
            <a:r>
              <a:rPr lang="en-US" dirty="0"/>
              <a:t>work begins.</a:t>
            </a:r>
          </a:p>
          <a:p>
            <a:r>
              <a:rPr lang="en-US" dirty="0"/>
              <a:t>Requires continuous atmospheric monitoring whenever possible.</a:t>
            </a:r>
          </a:p>
          <a:p>
            <a:r>
              <a:rPr lang="en-US" dirty="0"/>
              <a:t>Requires continuous monitoring of engulfment hazards. (e.g. in a storm sewer, monitoring for flash flooding from upstream storms)</a:t>
            </a:r>
          </a:p>
          <a:p>
            <a:r>
              <a:rPr lang="en-US" dirty="0"/>
              <a:t>Allows for the suspension of a permit, instead of cancellation, in the event of changes from the initial entry conditions or an unexpected event requiring evacuation of the space. (The space must be returned to the entry conditions listed on the permit before re-entry).</a:t>
            </a:r>
          </a:p>
        </p:txBody>
      </p:sp>
      <p:sp>
        <p:nvSpPr>
          <p:cNvPr id="3" name="Rectangle 2">
            <a:extLst>
              <a:ext uri="{FF2B5EF4-FFF2-40B4-BE49-F238E27FC236}">
                <a16:creationId xmlns:a16="http://schemas.microsoft.com/office/drawing/2014/main" id="{3E842B3A-B226-4BD5-B692-A6F13379789F}"/>
              </a:ext>
            </a:extLst>
          </p:cNvPr>
          <p:cNvSpPr/>
          <p:nvPr/>
        </p:nvSpPr>
        <p:spPr>
          <a:xfrm rot="10800000" flipV="1">
            <a:off x="1916348" y="6134361"/>
            <a:ext cx="9863847" cy="461665"/>
          </a:xfrm>
          <a:prstGeom prst="rect">
            <a:avLst/>
          </a:prstGeom>
        </p:spPr>
        <p:txBody>
          <a:bodyPr wrap="square">
            <a:spAutoFit/>
          </a:bodyPr>
          <a:lstStyle/>
          <a:p>
            <a:r>
              <a:rPr lang="en-US" sz="1200" dirty="0"/>
              <a:t>Western Iowa Technical Community College - SH-29639-SH6</a:t>
            </a:r>
          </a:p>
          <a:p>
            <a:r>
              <a:rPr lang="en-US" sz="1200" b="1" dirty="0"/>
              <a:t>Confined Spaces Hazards in Construction</a:t>
            </a:r>
            <a:r>
              <a:rPr lang="en-US" sz="1200" dirty="0"/>
              <a:t> </a:t>
            </a:r>
            <a:r>
              <a:rPr lang="en-US" sz="1200" b="1" dirty="0"/>
              <a:t>Instrumentation &amp; Air Monitoring</a:t>
            </a:r>
            <a:r>
              <a:rPr lang="en-US" sz="1200" dirty="0"/>
              <a:t> </a:t>
            </a:r>
            <a:r>
              <a:rPr lang="en-US" sz="1200" b="1" dirty="0"/>
              <a:t>Personal Protective Equipment (PPE) for Confined Spaces</a:t>
            </a:r>
            <a:endParaRPr lang="en-US" sz="1200" dirty="0"/>
          </a:p>
        </p:txBody>
      </p:sp>
    </p:spTree>
    <p:extLst>
      <p:ext uri="{BB962C8B-B14F-4D97-AF65-F5344CB8AC3E}">
        <p14:creationId xmlns:p14="http://schemas.microsoft.com/office/powerpoint/2010/main" val="2325822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9465C-272E-4D41-A066-66AD8FCE9D8A}"/>
              </a:ext>
            </a:extLst>
          </p:cNvPr>
          <p:cNvSpPr>
            <a:spLocks noGrp="1"/>
          </p:cNvSpPr>
          <p:nvPr>
            <p:ph type="title"/>
          </p:nvPr>
        </p:nvSpPr>
        <p:spPr/>
        <p:txBody>
          <a:bodyPr>
            <a:normAutofit fontScale="90000"/>
          </a:bodyPr>
          <a:lstStyle/>
          <a:p>
            <a:r>
              <a:rPr lang="en-US" dirty="0"/>
              <a:t>Key Definitions for Site Personnel/Contractor Categories  (see 1926.1202)</a:t>
            </a:r>
          </a:p>
        </p:txBody>
      </p:sp>
      <p:sp>
        <p:nvSpPr>
          <p:cNvPr id="5" name="Content Placeholder 4">
            <a:extLst>
              <a:ext uri="{FF2B5EF4-FFF2-40B4-BE49-F238E27FC236}">
                <a16:creationId xmlns:a16="http://schemas.microsoft.com/office/drawing/2014/main" id="{3F403DED-61AB-43B0-B249-4A9B8A4ED161}"/>
              </a:ext>
            </a:extLst>
          </p:cNvPr>
          <p:cNvSpPr>
            <a:spLocks noGrp="1"/>
          </p:cNvSpPr>
          <p:nvPr>
            <p:ph idx="1"/>
          </p:nvPr>
        </p:nvSpPr>
        <p:spPr/>
        <p:txBody>
          <a:bodyPr>
            <a:normAutofit fontScale="77500" lnSpcReduction="20000"/>
          </a:bodyPr>
          <a:lstStyle/>
          <a:p>
            <a:r>
              <a:rPr lang="en-US" sz="3200" dirty="0"/>
              <a:t>Competent Person - </a:t>
            </a:r>
            <a:r>
              <a:rPr lang="en-US" dirty="0"/>
              <a:t>means one who is capable of identifying existing and predictable hazards in the surroundings or working conditions which are unsanitary, hazardous, or dangerous to employees, and who has the authority to take prompt corrective measures to eliminate them. </a:t>
            </a:r>
          </a:p>
          <a:p>
            <a:r>
              <a:rPr lang="en-US" sz="3200" dirty="0"/>
              <a:t>Controlling Contractor - </a:t>
            </a:r>
            <a:r>
              <a:rPr lang="en-US" dirty="0"/>
              <a:t>is the employer that has overall responsibility for construction at the worksite. Note: If the controlling contractor owns or manages the property, then it is both a controlling employer and a host employer.</a:t>
            </a:r>
          </a:p>
          <a:p>
            <a:r>
              <a:rPr lang="en-US" sz="3200" dirty="0"/>
              <a:t>Entry Employer - </a:t>
            </a:r>
            <a:r>
              <a:rPr lang="en-US" dirty="0"/>
              <a:t>means any employer who decides that an employee it directs will enter a permit space.</a:t>
            </a:r>
          </a:p>
          <a:p>
            <a:r>
              <a:rPr lang="en-US" dirty="0"/>
              <a:t> </a:t>
            </a:r>
            <a:r>
              <a:rPr lang="en-US" sz="3200" dirty="0"/>
              <a:t>Host Employer - </a:t>
            </a:r>
            <a:r>
              <a:rPr lang="en-US" dirty="0"/>
              <a:t>means the employer that owns or manages the property where the construction work is taking place.</a:t>
            </a:r>
          </a:p>
          <a:p>
            <a:endParaRPr lang="en-US" dirty="0"/>
          </a:p>
        </p:txBody>
      </p:sp>
    </p:spTree>
    <p:extLst>
      <p:ext uri="{BB962C8B-B14F-4D97-AF65-F5344CB8AC3E}">
        <p14:creationId xmlns:p14="http://schemas.microsoft.com/office/powerpoint/2010/main" val="4108044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59370-3A34-48BD-A740-FC598AB48A2C}"/>
              </a:ext>
            </a:extLst>
          </p:cNvPr>
          <p:cNvSpPr>
            <a:spLocks noGrp="1"/>
          </p:cNvSpPr>
          <p:nvPr>
            <p:ph type="title"/>
          </p:nvPr>
        </p:nvSpPr>
        <p:spPr/>
        <p:txBody>
          <a:bodyPr/>
          <a:lstStyle/>
          <a:p>
            <a:r>
              <a:rPr lang="en-US" dirty="0"/>
              <a:t>General Requirements</a:t>
            </a:r>
          </a:p>
        </p:txBody>
      </p:sp>
      <p:sp>
        <p:nvSpPr>
          <p:cNvPr id="5" name="Content Placeholder 4">
            <a:extLst>
              <a:ext uri="{FF2B5EF4-FFF2-40B4-BE49-F238E27FC236}">
                <a16:creationId xmlns:a16="http://schemas.microsoft.com/office/drawing/2014/main" id="{888FA429-5383-47BF-BA6D-F38853D747B6}"/>
              </a:ext>
            </a:extLst>
          </p:cNvPr>
          <p:cNvSpPr>
            <a:spLocks noGrp="1"/>
          </p:cNvSpPr>
          <p:nvPr>
            <p:ph sz="half" idx="1"/>
          </p:nvPr>
        </p:nvSpPr>
        <p:spPr/>
        <p:txBody>
          <a:bodyPr/>
          <a:lstStyle/>
          <a:p>
            <a:r>
              <a:rPr lang="en-US" dirty="0"/>
              <a:t>Each employer  must ensure that a competent person  identifies all confined spaces in which one or more employees it directs may work;  and</a:t>
            </a:r>
          </a:p>
          <a:p>
            <a:r>
              <a:rPr lang="en-US" dirty="0"/>
              <a:t> identifies each that is a permit space by evaluating the space including testing if needed.</a:t>
            </a:r>
          </a:p>
          <a:p>
            <a:pPr marL="0" indent="0">
              <a:buNone/>
            </a:pPr>
            <a:endParaRPr lang="en-US" dirty="0"/>
          </a:p>
        </p:txBody>
      </p:sp>
      <p:pic>
        <p:nvPicPr>
          <p:cNvPr id="8" name="Content Placeholder 7">
            <a:extLst>
              <a:ext uri="{FF2B5EF4-FFF2-40B4-BE49-F238E27FC236}">
                <a16:creationId xmlns:a16="http://schemas.microsoft.com/office/drawing/2014/main" id="{356489C5-FE3F-4C9A-BAEA-A0F4EDF8CCD6}"/>
              </a:ext>
            </a:extLst>
          </p:cNvPr>
          <p:cNvPicPr>
            <a:picLocks noGrp="1" noChangeAspect="1"/>
          </p:cNvPicPr>
          <p:nvPr>
            <p:ph sz="half" idx="2"/>
          </p:nvPr>
        </p:nvPicPr>
        <p:blipFill>
          <a:blip r:embed="rId3"/>
          <a:stretch>
            <a:fillRect/>
          </a:stretch>
        </p:blipFill>
        <p:spPr>
          <a:xfrm>
            <a:off x="6172202" y="1825625"/>
            <a:ext cx="5713656" cy="3941191"/>
          </a:xfrm>
          <a:prstGeom prst="rect">
            <a:avLst/>
          </a:prstGeom>
        </p:spPr>
      </p:pic>
    </p:spTree>
    <p:extLst>
      <p:ext uri="{BB962C8B-B14F-4D97-AF65-F5344CB8AC3E}">
        <p14:creationId xmlns:p14="http://schemas.microsoft.com/office/powerpoint/2010/main" val="2603312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7B96F46-0369-461C-A100-28E9ADBC12C4}"/>
              </a:ext>
            </a:extLst>
          </p:cNvPr>
          <p:cNvPicPr>
            <a:picLocks noGrp="1" noChangeAspect="1"/>
          </p:cNvPicPr>
          <p:nvPr>
            <p:ph idx="4294967295"/>
          </p:nvPr>
        </p:nvPicPr>
        <p:blipFill>
          <a:blip r:embed="rId3"/>
          <a:stretch>
            <a:fillRect/>
          </a:stretch>
        </p:blipFill>
        <p:spPr>
          <a:xfrm>
            <a:off x="634966" y="722314"/>
            <a:ext cx="6527833" cy="4267976"/>
          </a:xfrm>
          <a:prstGeom prst="rect">
            <a:avLst/>
          </a:prstGeom>
        </p:spPr>
      </p:pic>
      <p:pic>
        <p:nvPicPr>
          <p:cNvPr id="1026" name="Picture 2" descr="Bottom of access pit">
            <a:extLst>
              <a:ext uri="{FF2B5EF4-FFF2-40B4-BE49-F238E27FC236}">
                <a16:creationId xmlns:a16="http://schemas.microsoft.com/office/drawing/2014/main" id="{A9F11A5E-3ABB-4DB6-9763-C111373F0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722889"/>
            <a:ext cx="2857500" cy="437197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23FE4E3-D65A-4884-B241-5CEEB45BEB86}"/>
              </a:ext>
            </a:extLst>
          </p:cNvPr>
          <p:cNvSpPr/>
          <p:nvPr/>
        </p:nvSpPr>
        <p:spPr>
          <a:xfrm>
            <a:off x="190500" y="2774441"/>
            <a:ext cx="7153275" cy="1273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7826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202DEF-B034-43DF-B8A5-161C05AF5CA1}"/>
              </a:ext>
            </a:extLst>
          </p:cNvPr>
          <p:cNvSpPr>
            <a:spLocks noGrp="1"/>
          </p:cNvSpPr>
          <p:nvPr>
            <p:ph type="title"/>
          </p:nvPr>
        </p:nvSpPr>
        <p:spPr>
          <a:xfrm>
            <a:off x="574766" y="365128"/>
            <a:ext cx="10780622" cy="999678"/>
          </a:xfrm>
        </p:spPr>
        <p:txBody>
          <a:bodyPr/>
          <a:lstStyle/>
          <a:p>
            <a:r>
              <a:rPr lang="en-US" dirty="0"/>
              <a:t>Monitoring v. Testing</a:t>
            </a:r>
          </a:p>
        </p:txBody>
      </p:sp>
      <p:sp>
        <p:nvSpPr>
          <p:cNvPr id="8" name="Text Placeholder 7">
            <a:extLst>
              <a:ext uri="{FF2B5EF4-FFF2-40B4-BE49-F238E27FC236}">
                <a16:creationId xmlns:a16="http://schemas.microsoft.com/office/drawing/2014/main" id="{E106EAE5-22EA-451B-B7BD-18BB059E554D}"/>
              </a:ext>
            </a:extLst>
          </p:cNvPr>
          <p:cNvSpPr>
            <a:spLocks noGrp="1"/>
          </p:cNvSpPr>
          <p:nvPr>
            <p:ph type="body" idx="1"/>
          </p:nvPr>
        </p:nvSpPr>
        <p:spPr>
          <a:xfrm>
            <a:off x="241663" y="1364806"/>
            <a:ext cx="5755915" cy="483047"/>
          </a:xfrm>
        </p:spPr>
        <p:txBody>
          <a:bodyPr>
            <a:normAutofit fontScale="92500" lnSpcReduction="10000"/>
          </a:bodyPr>
          <a:lstStyle/>
          <a:p>
            <a:r>
              <a:rPr lang="en-US" dirty="0"/>
              <a:t>Test or testing</a:t>
            </a:r>
          </a:p>
        </p:txBody>
      </p:sp>
      <p:sp>
        <p:nvSpPr>
          <p:cNvPr id="2" name="Text Placeholder 1">
            <a:extLst>
              <a:ext uri="{FF2B5EF4-FFF2-40B4-BE49-F238E27FC236}">
                <a16:creationId xmlns:a16="http://schemas.microsoft.com/office/drawing/2014/main" id="{11F12E87-06B0-4F4D-9BBB-BC9A912D271E}"/>
              </a:ext>
            </a:extLst>
          </p:cNvPr>
          <p:cNvSpPr>
            <a:spLocks noGrp="1"/>
          </p:cNvSpPr>
          <p:nvPr>
            <p:ph sz="half" idx="2"/>
          </p:nvPr>
        </p:nvSpPr>
        <p:spPr>
          <a:xfrm>
            <a:off x="836611" y="2007048"/>
            <a:ext cx="3670662" cy="3975741"/>
          </a:xfrm>
        </p:spPr>
        <p:txBody>
          <a:bodyPr>
            <a:normAutofit fontScale="85000" lnSpcReduction="20000"/>
          </a:bodyPr>
          <a:lstStyle/>
          <a:p>
            <a:r>
              <a:rPr lang="en-US" dirty="0"/>
              <a:t>Must be done before employee enters PRCS</a:t>
            </a:r>
          </a:p>
          <a:p>
            <a:r>
              <a:rPr lang="en-US" dirty="0"/>
              <a:t>Equipment must be calibrated and specific to PRCS hazards</a:t>
            </a:r>
          </a:p>
          <a:p>
            <a:r>
              <a:rPr lang="en-US" dirty="0"/>
              <a:t>Worker entering space or their rep must be provided with an opportunity to observe required pre-entry testing </a:t>
            </a:r>
          </a:p>
          <a:p>
            <a:pPr marL="0" indent="0">
              <a:buNone/>
            </a:pPr>
            <a:endParaRPr lang="en-US" dirty="0"/>
          </a:p>
        </p:txBody>
      </p:sp>
      <p:sp>
        <p:nvSpPr>
          <p:cNvPr id="9" name="Text Placeholder 8">
            <a:extLst>
              <a:ext uri="{FF2B5EF4-FFF2-40B4-BE49-F238E27FC236}">
                <a16:creationId xmlns:a16="http://schemas.microsoft.com/office/drawing/2014/main" id="{7E55CF7D-50F4-453D-B1B8-63161C022627}"/>
              </a:ext>
            </a:extLst>
          </p:cNvPr>
          <p:cNvSpPr>
            <a:spLocks noGrp="1"/>
          </p:cNvSpPr>
          <p:nvPr>
            <p:ph type="body" sz="quarter" idx="3"/>
          </p:nvPr>
        </p:nvSpPr>
        <p:spPr>
          <a:xfrm>
            <a:off x="4376056" y="1149532"/>
            <a:ext cx="6966857" cy="698321"/>
          </a:xfrm>
        </p:spPr>
        <p:txBody>
          <a:bodyPr>
            <a:normAutofit fontScale="92500" lnSpcReduction="10000"/>
          </a:bodyPr>
          <a:lstStyle/>
          <a:p>
            <a:r>
              <a:rPr lang="en-US" dirty="0"/>
              <a:t>Monitor or monitoring</a:t>
            </a:r>
          </a:p>
        </p:txBody>
      </p:sp>
      <p:sp>
        <p:nvSpPr>
          <p:cNvPr id="10" name="Content Placeholder 9">
            <a:extLst>
              <a:ext uri="{FF2B5EF4-FFF2-40B4-BE49-F238E27FC236}">
                <a16:creationId xmlns:a16="http://schemas.microsoft.com/office/drawing/2014/main" id="{A65637E6-352E-47EC-A6E1-5C5B599B878B}"/>
              </a:ext>
            </a:extLst>
          </p:cNvPr>
          <p:cNvSpPr>
            <a:spLocks noGrp="1"/>
          </p:cNvSpPr>
          <p:nvPr>
            <p:ph sz="quarter" idx="4"/>
          </p:nvPr>
        </p:nvSpPr>
        <p:spPr>
          <a:xfrm>
            <a:off x="4713517" y="2007048"/>
            <a:ext cx="3670662" cy="4242242"/>
          </a:xfrm>
        </p:spPr>
        <p:txBody>
          <a:bodyPr>
            <a:normAutofit fontScale="85000" lnSpcReduction="20000"/>
          </a:bodyPr>
          <a:lstStyle/>
          <a:p>
            <a:r>
              <a:rPr lang="en-US" dirty="0"/>
              <a:t>Follows initial testing</a:t>
            </a:r>
          </a:p>
          <a:p>
            <a:r>
              <a:rPr lang="en-US" dirty="0"/>
              <a:t>Used to identify &amp; evaluate hazards after an entrant has entered a PRCS</a:t>
            </a:r>
          </a:p>
          <a:p>
            <a:r>
              <a:rPr lang="en-US" dirty="0"/>
              <a:t>Used to check for any changes</a:t>
            </a:r>
          </a:p>
          <a:p>
            <a:r>
              <a:rPr lang="en-US" dirty="0"/>
              <a:t>Performed periodically or in a continuous manner</a:t>
            </a:r>
          </a:p>
        </p:txBody>
      </p:sp>
      <p:pic>
        <p:nvPicPr>
          <p:cNvPr id="7" name="Picture 6" title="Image of a man doing Horizontal Atmosphere Testing">
            <a:extLst>
              <a:ext uri="{FF2B5EF4-FFF2-40B4-BE49-F238E27FC236}">
                <a16:creationId xmlns:a16="http://schemas.microsoft.com/office/drawing/2014/main" id="{E86F18EE-4F72-4629-B608-D296CD22D9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9675" y="365127"/>
            <a:ext cx="3670662" cy="3657600"/>
          </a:xfrm>
          <a:prstGeom prst="rect">
            <a:avLst/>
          </a:prstGeom>
        </p:spPr>
      </p:pic>
    </p:spTree>
    <p:extLst>
      <p:ext uri="{BB962C8B-B14F-4D97-AF65-F5344CB8AC3E}">
        <p14:creationId xmlns:p14="http://schemas.microsoft.com/office/powerpoint/2010/main" val="1980632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A68A184-6CE5-45CD-A2CE-3D24F3C109E3}"/>
              </a:ext>
            </a:extLst>
          </p:cNvPr>
          <p:cNvSpPr>
            <a:spLocks noGrp="1"/>
          </p:cNvSpPr>
          <p:nvPr>
            <p:ph type="title"/>
          </p:nvPr>
        </p:nvSpPr>
        <p:spPr/>
        <p:txBody>
          <a:bodyPr/>
          <a:lstStyle/>
          <a:p>
            <a:r>
              <a:rPr lang="en-US" dirty="0"/>
              <a:t>Identification of PRCS</a:t>
            </a:r>
          </a:p>
        </p:txBody>
      </p:sp>
      <p:sp>
        <p:nvSpPr>
          <p:cNvPr id="12" name="Content Placeholder 11">
            <a:extLst>
              <a:ext uri="{FF2B5EF4-FFF2-40B4-BE49-F238E27FC236}">
                <a16:creationId xmlns:a16="http://schemas.microsoft.com/office/drawing/2014/main" id="{D0B36499-67C5-457F-8A6A-1D2F9F479C79}"/>
              </a:ext>
            </a:extLst>
          </p:cNvPr>
          <p:cNvSpPr>
            <a:spLocks noGrp="1"/>
          </p:cNvSpPr>
          <p:nvPr>
            <p:ph idx="1"/>
          </p:nvPr>
        </p:nvSpPr>
        <p:spPr>
          <a:xfrm>
            <a:off x="838200" y="1825625"/>
            <a:ext cx="7147560" cy="4351338"/>
          </a:xfrm>
        </p:spPr>
        <p:txBody>
          <a:bodyPr/>
          <a:lstStyle/>
          <a:p>
            <a:r>
              <a:rPr lang="en-US" dirty="0"/>
              <a:t>Inform </a:t>
            </a:r>
            <a:r>
              <a:rPr lang="en-US" u="sng" dirty="0"/>
              <a:t>exposed employees </a:t>
            </a:r>
            <a:r>
              <a:rPr lang="en-US" dirty="0"/>
              <a:t>by posting danger signs or some other equally effective means; and</a:t>
            </a:r>
          </a:p>
          <a:p>
            <a:r>
              <a:rPr lang="en-US" dirty="0"/>
              <a:t>Inform in a timely manner </a:t>
            </a:r>
            <a:r>
              <a:rPr lang="en-US" i="1" dirty="0"/>
              <a:t>other than posting signs </a:t>
            </a:r>
            <a:r>
              <a:rPr lang="en-US" dirty="0"/>
              <a:t>its </a:t>
            </a:r>
            <a:r>
              <a:rPr lang="en-US" u="sng" dirty="0"/>
              <a:t>employee’s representatives and controlling contractor,</a:t>
            </a:r>
            <a:r>
              <a:rPr lang="en-US" dirty="0"/>
              <a:t> of existence and location and danger posed of each PRCS.</a:t>
            </a:r>
          </a:p>
        </p:txBody>
      </p:sp>
      <p:pic>
        <p:nvPicPr>
          <p:cNvPr id="13" name="Picture 5">
            <a:extLst>
              <a:ext uri="{FF2B5EF4-FFF2-40B4-BE49-F238E27FC236}">
                <a16:creationId xmlns:a16="http://schemas.microsoft.com/office/drawing/2014/main" id="{0B6F8967-F340-4ECD-BB71-3EFFB88EC9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17917" y="1971106"/>
            <a:ext cx="3267531" cy="258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52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p:txBody>
          <a:bodyPr/>
          <a:lstStyle/>
          <a:p>
            <a:r>
              <a:rPr lang="en-US" altLang="en-US" dirty="0">
                <a:solidFill>
                  <a:srgbClr val="9E0000"/>
                </a:solidFill>
              </a:rPr>
              <a:t>Heading</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sz="half" idx="1"/>
          </p:nvPr>
        </p:nvSpPr>
        <p:spPr>
          <a:xfrm>
            <a:off x="914400" y="1886875"/>
            <a:ext cx="5181600" cy="4351338"/>
          </a:xfrm>
        </p:spPr>
        <p:txBody>
          <a:bodyPr>
            <a:normAutofit/>
          </a:bodyPr>
          <a:lstStyle/>
          <a:p>
            <a:r>
              <a:rPr lang="en-US" altLang="en-US" sz="2000" b="1" dirty="0"/>
              <a:t>Add Text</a:t>
            </a:r>
            <a:endParaRPr lang="en-US" sz="2000" dirty="0"/>
          </a:p>
        </p:txBody>
      </p:sp>
      <p:sp>
        <p:nvSpPr>
          <p:cNvPr id="5" name="Content Placeholder 4">
            <a:extLst>
              <a:ext uri="{FF2B5EF4-FFF2-40B4-BE49-F238E27FC236}">
                <a16:creationId xmlns:a16="http://schemas.microsoft.com/office/drawing/2014/main" id="{D89EBE66-4418-4DD4-AD5F-125646622C97}"/>
              </a:ext>
            </a:extLst>
          </p:cNvPr>
          <p:cNvSpPr>
            <a:spLocks noGrp="1"/>
          </p:cNvSpPr>
          <p:nvPr>
            <p:ph sz="half" idx="2"/>
          </p:nvPr>
        </p:nvSpPr>
        <p:spPr/>
        <p:txBody>
          <a:bodyPr/>
          <a:lstStyle/>
          <a:p>
            <a:endParaRPr lang="en-US"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1026" name="Picture 2" descr="( Charlotte Fire Dept. )">
            <a:extLst>
              <a:ext uri="{FF2B5EF4-FFF2-40B4-BE49-F238E27FC236}">
                <a16:creationId xmlns:a16="http://schemas.microsoft.com/office/drawing/2014/main" id="{0D1A7F7F-1EF1-4A0A-9EFF-9B5D680D4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76" y="309808"/>
            <a:ext cx="10915634" cy="5699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FEEBA9-1541-47A5-8D36-4AE58849798D}"/>
              </a:ext>
            </a:extLst>
          </p:cNvPr>
          <p:cNvSpPr txBox="1"/>
          <p:nvPr/>
        </p:nvSpPr>
        <p:spPr>
          <a:xfrm>
            <a:off x="4669536" y="6144020"/>
            <a:ext cx="3666877" cy="369332"/>
          </a:xfrm>
          <a:prstGeom prst="rect">
            <a:avLst/>
          </a:prstGeom>
          <a:noFill/>
        </p:spPr>
        <p:txBody>
          <a:bodyPr wrap="square" rtlCol="0">
            <a:spAutoFit/>
          </a:bodyPr>
          <a:lstStyle/>
          <a:p>
            <a:r>
              <a:rPr lang="en-US" dirty="0"/>
              <a:t>Charlotte, NC   April 2020 </a:t>
            </a:r>
          </a:p>
        </p:txBody>
      </p:sp>
    </p:spTree>
    <p:extLst>
      <p:ext uri="{BB962C8B-B14F-4D97-AF65-F5344CB8AC3E}">
        <p14:creationId xmlns:p14="http://schemas.microsoft.com/office/powerpoint/2010/main" val="235667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07503A3-19CE-4036-AF1C-D401394C0858}"/>
              </a:ext>
            </a:extLst>
          </p:cNvPr>
          <p:cNvGraphicFramePr/>
          <p:nvPr>
            <p:extLst>
              <p:ext uri="{D42A27DB-BD31-4B8C-83A1-F6EECF244321}">
                <p14:modId xmlns:p14="http://schemas.microsoft.com/office/powerpoint/2010/main" val="380477695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8">
            <a:extLst>
              <a:ext uri="{FF2B5EF4-FFF2-40B4-BE49-F238E27FC236}">
                <a16:creationId xmlns:a16="http://schemas.microsoft.com/office/drawing/2014/main" id="{2A91D57D-9871-4BD5-B1B7-39B37E707E1A}"/>
              </a:ext>
            </a:extLst>
          </p:cNvPr>
          <p:cNvSpPr>
            <a:spLocks noGrp="1"/>
          </p:cNvSpPr>
          <p:nvPr>
            <p:ph type="title"/>
          </p:nvPr>
        </p:nvSpPr>
        <p:spPr/>
        <p:txBody>
          <a:bodyPr/>
          <a:lstStyle/>
          <a:p>
            <a:r>
              <a:rPr lang="en-US" dirty="0"/>
              <a:t>Programs and procedures</a:t>
            </a:r>
          </a:p>
        </p:txBody>
      </p:sp>
    </p:spTree>
    <p:extLst>
      <p:ext uri="{BB962C8B-B14F-4D97-AF65-F5344CB8AC3E}">
        <p14:creationId xmlns:p14="http://schemas.microsoft.com/office/powerpoint/2010/main" val="2887963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1B4D2E-B52A-4661-A1D2-B5AC46C9B121}"/>
              </a:ext>
            </a:extLst>
          </p:cNvPr>
          <p:cNvSpPr>
            <a:spLocks noGrp="1"/>
          </p:cNvSpPr>
          <p:nvPr>
            <p:ph type="title"/>
          </p:nvPr>
        </p:nvSpPr>
        <p:spPr/>
        <p:txBody>
          <a:bodyPr>
            <a:normAutofit fontScale="90000"/>
          </a:bodyPr>
          <a:lstStyle/>
          <a:p>
            <a:r>
              <a:rPr lang="en-US" dirty="0"/>
              <a:t>Alternate entry procedures – can be utilized for PRCS with atmospheric hazards</a:t>
            </a:r>
          </a:p>
        </p:txBody>
      </p:sp>
      <p:sp>
        <p:nvSpPr>
          <p:cNvPr id="5" name="Content Placeholder 4">
            <a:extLst>
              <a:ext uri="{FF2B5EF4-FFF2-40B4-BE49-F238E27FC236}">
                <a16:creationId xmlns:a16="http://schemas.microsoft.com/office/drawing/2014/main" id="{B5CB4F2F-6AFD-4B1F-8925-374E90CCC82F}"/>
              </a:ext>
            </a:extLst>
          </p:cNvPr>
          <p:cNvSpPr>
            <a:spLocks noGrp="1"/>
          </p:cNvSpPr>
          <p:nvPr>
            <p:ph idx="1"/>
          </p:nvPr>
        </p:nvSpPr>
        <p:spPr/>
        <p:txBody>
          <a:bodyPr/>
          <a:lstStyle/>
          <a:p>
            <a:r>
              <a:rPr lang="en-US" dirty="0"/>
              <a:t>Benefits:</a:t>
            </a:r>
          </a:p>
          <a:p>
            <a:pPr lvl="1"/>
            <a:r>
              <a:rPr lang="en-US" dirty="0"/>
              <a:t>Exempted from 1926.1204-1206 &amp; 1926.1208-1211</a:t>
            </a:r>
          </a:p>
          <a:p>
            <a:r>
              <a:rPr lang="en-US" dirty="0"/>
              <a:t>Conditional on:</a:t>
            </a:r>
          </a:p>
          <a:p>
            <a:pPr lvl="1"/>
            <a:r>
              <a:rPr lang="en-US" dirty="0"/>
              <a:t>All physical hazards having been isolated or eliminated leaving only potential or actual atmospheric hazards</a:t>
            </a:r>
          </a:p>
          <a:p>
            <a:pPr lvl="1"/>
            <a:r>
              <a:rPr lang="en-US" dirty="0"/>
              <a:t>Employer can demonstrate sufficient forced air ventilation alone is enough to allow safe exit of PRCS in the event ventilation stopped working</a:t>
            </a:r>
          </a:p>
          <a:p>
            <a:pPr marL="457189" lvl="1" indent="0">
              <a:buNone/>
            </a:pPr>
            <a:endParaRPr lang="en-US" dirty="0"/>
          </a:p>
        </p:txBody>
      </p:sp>
    </p:spTree>
    <p:extLst>
      <p:ext uri="{BB962C8B-B14F-4D97-AF65-F5344CB8AC3E}">
        <p14:creationId xmlns:p14="http://schemas.microsoft.com/office/powerpoint/2010/main" val="433097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69536A-BCF0-440F-8B83-4F548BA31E5E}"/>
              </a:ext>
            </a:extLst>
          </p:cNvPr>
          <p:cNvSpPr>
            <a:spLocks noGrp="1"/>
          </p:cNvSpPr>
          <p:nvPr>
            <p:ph type="title"/>
          </p:nvPr>
        </p:nvSpPr>
        <p:spPr/>
        <p:txBody>
          <a:bodyPr/>
          <a:lstStyle/>
          <a:p>
            <a:r>
              <a:rPr lang="en-US" dirty="0"/>
              <a:t>Alternate entry procedures (cont.)</a:t>
            </a:r>
          </a:p>
        </p:txBody>
      </p:sp>
      <p:sp>
        <p:nvSpPr>
          <p:cNvPr id="5" name="Content Placeholder 4">
            <a:extLst>
              <a:ext uri="{FF2B5EF4-FFF2-40B4-BE49-F238E27FC236}">
                <a16:creationId xmlns:a16="http://schemas.microsoft.com/office/drawing/2014/main" id="{575497B5-9C14-4D09-B119-A73CC9620220}"/>
              </a:ext>
            </a:extLst>
          </p:cNvPr>
          <p:cNvSpPr>
            <a:spLocks noGrp="1"/>
          </p:cNvSpPr>
          <p:nvPr>
            <p:ph idx="1"/>
          </p:nvPr>
        </p:nvSpPr>
        <p:spPr>
          <a:xfrm>
            <a:off x="838199" y="1788679"/>
            <a:ext cx="10515600" cy="4351338"/>
          </a:xfrm>
        </p:spPr>
        <p:txBody>
          <a:bodyPr>
            <a:normAutofit fontScale="92500" lnSpcReduction="10000"/>
          </a:bodyPr>
          <a:lstStyle/>
          <a:p>
            <a:r>
              <a:rPr lang="en-US" dirty="0"/>
              <a:t>The employer has air monitoring and inspection data to show that ventilation is adequate</a:t>
            </a:r>
          </a:p>
          <a:p>
            <a:r>
              <a:rPr lang="en-US" dirty="0"/>
              <a:t>If initial entry is required to obtain the necessary data it will be performed in compliance with the full procedures of the standard (1926.1204-1211).</a:t>
            </a:r>
          </a:p>
          <a:p>
            <a:r>
              <a:rPr lang="en-US" dirty="0"/>
              <a:t>The collected data is documented and made available to employees who enter the PRCS and their representatives. </a:t>
            </a:r>
          </a:p>
          <a:p>
            <a:r>
              <a:rPr lang="en-US" dirty="0"/>
              <a:t>Entry is made following para 1926.1203(e)(2) [to be described as follows]</a:t>
            </a:r>
          </a:p>
          <a:p>
            <a:endParaRPr lang="en-US" dirty="0"/>
          </a:p>
        </p:txBody>
      </p:sp>
    </p:spTree>
    <p:extLst>
      <p:ext uri="{BB962C8B-B14F-4D97-AF65-F5344CB8AC3E}">
        <p14:creationId xmlns:p14="http://schemas.microsoft.com/office/powerpoint/2010/main" val="2032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DCCA9-B83D-4BE7-90C1-083B38B2BF07}"/>
              </a:ext>
            </a:extLst>
          </p:cNvPr>
          <p:cNvSpPr>
            <a:spLocks noGrp="1"/>
          </p:cNvSpPr>
          <p:nvPr>
            <p:ph type="title"/>
          </p:nvPr>
        </p:nvSpPr>
        <p:spPr/>
        <p:txBody>
          <a:bodyPr/>
          <a:lstStyle/>
          <a:p>
            <a:r>
              <a:rPr lang="en-US" dirty="0"/>
              <a:t>Requirements for alternative procedure</a:t>
            </a:r>
          </a:p>
        </p:txBody>
      </p:sp>
      <p:sp>
        <p:nvSpPr>
          <p:cNvPr id="5" name="Content Placeholder 4">
            <a:extLst>
              <a:ext uri="{FF2B5EF4-FFF2-40B4-BE49-F238E27FC236}">
                <a16:creationId xmlns:a16="http://schemas.microsoft.com/office/drawing/2014/main" id="{88E9CBE1-30FB-44A5-B3DC-2F353D8B8D9A}"/>
              </a:ext>
            </a:extLst>
          </p:cNvPr>
          <p:cNvSpPr>
            <a:spLocks noGrp="1"/>
          </p:cNvSpPr>
          <p:nvPr>
            <p:ph idx="1"/>
          </p:nvPr>
        </p:nvSpPr>
        <p:spPr>
          <a:xfrm>
            <a:off x="838200" y="1927225"/>
            <a:ext cx="10515600" cy="4351338"/>
          </a:xfrm>
        </p:spPr>
        <p:txBody>
          <a:bodyPr/>
          <a:lstStyle/>
          <a:p>
            <a:r>
              <a:rPr lang="en-US" dirty="0"/>
              <a:t>Any conditions making it unsafe to remove an entrance cover must be eliminated before removing cover</a:t>
            </a:r>
          </a:p>
          <a:p>
            <a:r>
              <a:rPr lang="en-US" dirty="0"/>
              <a:t>Openings must be guarded once openings are removed to protect employees from falls and to protect them from foreign objects falling into the working space</a:t>
            </a:r>
          </a:p>
          <a:p>
            <a:r>
              <a:rPr lang="en-US" dirty="0"/>
              <a:t>Atmospheric testing must be conducted before entry and any employees entering PRCS and their representatives must be provided the opportunity to observe testing. </a:t>
            </a:r>
          </a:p>
          <a:p>
            <a:endParaRPr lang="en-US" dirty="0"/>
          </a:p>
        </p:txBody>
      </p:sp>
    </p:spTree>
    <p:extLst>
      <p:ext uri="{BB962C8B-B14F-4D97-AF65-F5344CB8AC3E}">
        <p14:creationId xmlns:p14="http://schemas.microsoft.com/office/powerpoint/2010/main" val="340026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DCCA9-B83D-4BE7-90C1-083B38B2BF07}"/>
              </a:ext>
            </a:extLst>
          </p:cNvPr>
          <p:cNvSpPr>
            <a:spLocks noGrp="1"/>
          </p:cNvSpPr>
          <p:nvPr>
            <p:ph type="title"/>
          </p:nvPr>
        </p:nvSpPr>
        <p:spPr/>
        <p:txBody>
          <a:bodyPr/>
          <a:lstStyle/>
          <a:p>
            <a:r>
              <a:rPr lang="en-US" dirty="0"/>
              <a:t>Requirements for alternative procedure (cont.)</a:t>
            </a:r>
          </a:p>
        </p:txBody>
      </p:sp>
      <p:sp>
        <p:nvSpPr>
          <p:cNvPr id="5" name="Content Placeholder 4">
            <a:extLst>
              <a:ext uri="{FF2B5EF4-FFF2-40B4-BE49-F238E27FC236}">
                <a16:creationId xmlns:a16="http://schemas.microsoft.com/office/drawing/2014/main" id="{88E9CBE1-30FB-44A5-B3DC-2F353D8B8D9A}"/>
              </a:ext>
            </a:extLst>
          </p:cNvPr>
          <p:cNvSpPr>
            <a:spLocks noGrp="1"/>
          </p:cNvSpPr>
          <p:nvPr>
            <p:ph idx="1"/>
          </p:nvPr>
        </p:nvSpPr>
        <p:spPr>
          <a:xfrm>
            <a:off x="838200" y="1927225"/>
            <a:ext cx="10515600" cy="4351338"/>
          </a:xfrm>
        </p:spPr>
        <p:txBody>
          <a:bodyPr>
            <a:normAutofit fontScale="70000" lnSpcReduction="20000"/>
          </a:bodyPr>
          <a:lstStyle/>
          <a:p>
            <a:r>
              <a:rPr lang="en-US" dirty="0"/>
              <a:t>Verify space is safe for entry and that pre-entry measures taken  are  certified in writing and include the date, location of space and signatures of person providing the certification.  Certification must be made before entry &amp; be made available to each worker and their rep. </a:t>
            </a:r>
          </a:p>
          <a:p>
            <a:r>
              <a:rPr lang="en-US" dirty="0"/>
              <a:t>Employer must provide workers with a safe method of entering &amp; exiting the space.  Any hoisting system must either 1) be designed and manufactured for personnel hoisting; or 2) be approved for personnel hoisting by a professional engineer prior to use. </a:t>
            </a:r>
          </a:p>
          <a:p>
            <a:r>
              <a:rPr lang="en-US" dirty="0"/>
              <a:t>Atmospheric monitoring must be continuous unless the entry employer can show that continuous monitoring equipment is not commercially available or that periodic monitoring is sufficient to ensure the atmosphere is safe. </a:t>
            </a:r>
          </a:p>
          <a:p>
            <a:r>
              <a:rPr lang="en-US" dirty="0"/>
              <a:t>If a hazard is detected during entry, employers must make sure workers exit immediately, evaluate how the hazard developed and implement measures to protect workers from the hazard before any subsequent entry takes place. </a:t>
            </a:r>
          </a:p>
          <a:p>
            <a:endParaRPr lang="en-US" dirty="0"/>
          </a:p>
        </p:txBody>
      </p:sp>
    </p:spTree>
    <p:extLst>
      <p:ext uri="{BB962C8B-B14F-4D97-AF65-F5344CB8AC3E}">
        <p14:creationId xmlns:p14="http://schemas.microsoft.com/office/powerpoint/2010/main" val="1499368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FE023D-EC0C-489E-AB7F-E53A8AFD3F64}"/>
              </a:ext>
            </a:extLst>
          </p:cNvPr>
          <p:cNvSpPr>
            <a:spLocks noGrp="1"/>
          </p:cNvSpPr>
          <p:nvPr>
            <p:ph type="title"/>
          </p:nvPr>
        </p:nvSpPr>
        <p:spPr>
          <a:xfrm>
            <a:off x="373625" y="178314"/>
            <a:ext cx="11641393" cy="1404680"/>
          </a:xfrm>
        </p:spPr>
        <p:txBody>
          <a:bodyPr>
            <a:normAutofit fontScale="90000"/>
          </a:bodyPr>
          <a:lstStyle/>
          <a:p>
            <a:r>
              <a:rPr lang="en-US" dirty="0"/>
              <a:t>Comparison of Requirement for Permit-Required Spaced and Alternate Procedure Spaces</a:t>
            </a:r>
          </a:p>
        </p:txBody>
      </p:sp>
      <p:pic>
        <p:nvPicPr>
          <p:cNvPr id="6" name="Content Placeholder 5">
            <a:extLst>
              <a:ext uri="{FF2B5EF4-FFF2-40B4-BE49-F238E27FC236}">
                <a16:creationId xmlns:a16="http://schemas.microsoft.com/office/drawing/2014/main" id="{C7EE0F18-C577-4150-97CF-A9ADA01838BB}"/>
              </a:ext>
            </a:extLst>
          </p:cNvPr>
          <p:cNvPicPr>
            <a:picLocks noGrp="1" noChangeAspect="1"/>
          </p:cNvPicPr>
          <p:nvPr>
            <p:ph idx="1"/>
          </p:nvPr>
        </p:nvPicPr>
        <p:blipFill>
          <a:blip r:embed="rId2"/>
          <a:stretch>
            <a:fillRect/>
          </a:stretch>
        </p:blipFill>
        <p:spPr>
          <a:xfrm>
            <a:off x="1396182" y="1475302"/>
            <a:ext cx="9106006" cy="4522839"/>
          </a:xfrm>
          <a:prstGeom prst="rect">
            <a:avLst/>
          </a:prstGeom>
        </p:spPr>
      </p:pic>
      <p:sp>
        <p:nvSpPr>
          <p:cNvPr id="7" name="Rectangle 6">
            <a:extLst>
              <a:ext uri="{FF2B5EF4-FFF2-40B4-BE49-F238E27FC236}">
                <a16:creationId xmlns:a16="http://schemas.microsoft.com/office/drawing/2014/main" id="{A83C4BC6-B0D6-4ECE-8E39-E98A6907269F}"/>
              </a:ext>
            </a:extLst>
          </p:cNvPr>
          <p:cNvSpPr/>
          <p:nvPr/>
        </p:nvSpPr>
        <p:spPr>
          <a:xfrm>
            <a:off x="1396182" y="6026716"/>
            <a:ext cx="9779818" cy="400110"/>
          </a:xfrm>
          <a:prstGeom prst="rect">
            <a:avLst/>
          </a:prstGeom>
        </p:spPr>
        <p:txBody>
          <a:bodyPr wrap="square">
            <a:spAutoFit/>
          </a:bodyPr>
          <a:lstStyle/>
          <a:p>
            <a:r>
              <a:rPr lang="en-US" sz="1000" dirty="0">
                <a:latin typeface="Univers-Black"/>
              </a:rPr>
              <a:t>Protecting Construction Workers in Confined Spaces: </a:t>
            </a:r>
            <a:r>
              <a:rPr lang="en-US" sz="1000" dirty="0">
                <a:latin typeface="Univers" panose="020B0503020202020204" pitchFamily="34" charset="0"/>
              </a:rPr>
              <a:t>Small Entity Compliance Guide U.S. Department of Labor</a:t>
            </a:r>
          </a:p>
          <a:p>
            <a:r>
              <a:rPr lang="en-US" sz="1000" dirty="0">
                <a:latin typeface="Univers" panose="020B0503020202020204" pitchFamily="34" charset="0"/>
              </a:rPr>
              <a:t>Occupational Safety and Health Administration OSHA 3825-09 2015</a:t>
            </a:r>
            <a:endParaRPr lang="en-US" sz="1000" dirty="0"/>
          </a:p>
        </p:txBody>
      </p:sp>
    </p:spTree>
    <p:extLst>
      <p:ext uri="{BB962C8B-B14F-4D97-AF65-F5344CB8AC3E}">
        <p14:creationId xmlns:p14="http://schemas.microsoft.com/office/powerpoint/2010/main" val="4162256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C83141-C51B-4599-8970-D0AB6C374D51}"/>
              </a:ext>
            </a:extLst>
          </p:cNvPr>
          <p:cNvSpPr>
            <a:spLocks noGrp="1"/>
          </p:cNvSpPr>
          <p:nvPr>
            <p:ph type="title"/>
          </p:nvPr>
        </p:nvSpPr>
        <p:spPr>
          <a:xfrm>
            <a:off x="418011" y="522514"/>
            <a:ext cx="7824652" cy="796836"/>
          </a:xfrm>
        </p:spPr>
        <p:txBody>
          <a:bodyPr>
            <a:noAutofit/>
          </a:bodyPr>
          <a:lstStyle/>
          <a:p>
            <a:r>
              <a:rPr lang="en-US" sz="3600" dirty="0"/>
              <a:t>Reclassifying a PRCS to a Confined Space – Section 1203 (g)</a:t>
            </a:r>
          </a:p>
        </p:txBody>
      </p:sp>
      <p:sp>
        <p:nvSpPr>
          <p:cNvPr id="5" name="Content Placeholder 4">
            <a:extLst>
              <a:ext uri="{FF2B5EF4-FFF2-40B4-BE49-F238E27FC236}">
                <a16:creationId xmlns:a16="http://schemas.microsoft.com/office/drawing/2014/main" id="{0D76A23A-5E2E-4EA0-AB22-04104DBB5842}"/>
              </a:ext>
            </a:extLst>
          </p:cNvPr>
          <p:cNvSpPr>
            <a:spLocks noGrp="1"/>
          </p:cNvSpPr>
          <p:nvPr>
            <p:ph idx="1"/>
          </p:nvPr>
        </p:nvSpPr>
        <p:spPr>
          <a:xfrm>
            <a:off x="838200" y="1958998"/>
            <a:ext cx="10515600" cy="4351338"/>
          </a:xfrm>
        </p:spPr>
        <p:txBody>
          <a:bodyPr>
            <a:normAutofit fontScale="92500" lnSpcReduction="10000"/>
          </a:bodyPr>
          <a:lstStyle/>
          <a:p>
            <a:r>
              <a:rPr lang="en-US" dirty="0"/>
              <a:t>Only applicable to physical hazards </a:t>
            </a:r>
          </a:p>
          <a:p>
            <a:r>
              <a:rPr lang="en-US" dirty="0"/>
              <a:t>Physical hazards must be</a:t>
            </a:r>
          </a:p>
          <a:p>
            <a:pPr lvl="1">
              <a:buFont typeface="Wingdings" panose="05000000000000000000" pitchFamily="2" charset="2"/>
              <a:buChar char="Ø"/>
            </a:pPr>
            <a:r>
              <a:rPr lang="en-US" dirty="0"/>
              <a:t>Eliminated or isolated without entering the space; or</a:t>
            </a:r>
          </a:p>
          <a:p>
            <a:pPr lvl="1">
              <a:buFont typeface="Wingdings" panose="05000000000000000000" pitchFamily="2" charset="2"/>
              <a:buChar char="Ø"/>
            </a:pPr>
            <a:r>
              <a:rPr lang="en-US" dirty="0"/>
              <a:t>Eliminated or isolated by entering the space using permit space procedures</a:t>
            </a:r>
          </a:p>
          <a:p>
            <a:r>
              <a:rPr lang="en-US" dirty="0"/>
              <a:t>Employer must document the basis for determining all hazards have been eliminated through a certification that has date, location of space, and signature of person making the determination</a:t>
            </a:r>
          </a:p>
          <a:p>
            <a:r>
              <a:rPr lang="en-US" dirty="0"/>
              <a:t>Must be made available to worker entering space and their representative</a:t>
            </a:r>
          </a:p>
          <a:p>
            <a:pPr lvl="1"/>
            <a:endParaRPr lang="en-US" dirty="0"/>
          </a:p>
          <a:p>
            <a:endParaRPr lang="en-US" dirty="0"/>
          </a:p>
          <a:p>
            <a:endParaRPr lang="en-US" dirty="0"/>
          </a:p>
        </p:txBody>
      </p:sp>
      <p:pic>
        <p:nvPicPr>
          <p:cNvPr id="6" name="Picture 5" descr="application of a lockout device " title="Lockout Tagout">
            <a:extLst>
              <a:ext uri="{FF2B5EF4-FFF2-40B4-BE49-F238E27FC236}">
                <a16:creationId xmlns:a16="http://schemas.microsoft.com/office/drawing/2014/main" id="{870D785C-AB6E-4409-81FF-1180C3118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422" y="164829"/>
            <a:ext cx="3463563" cy="2309042"/>
          </a:xfrm>
          <a:prstGeom prst="rect">
            <a:avLst/>
          </a:prstGeom>
        </p:spPr>
      </p:pic>
    </p:spTree>
    <p:extLst>
      <p:ext uri="{BB962C8B-B14F-4D97-AF65-F5344CB8AC3E}">
        <p14:creationId xmlns:p14="http://schemas.microsoft.com/office/powerpoint/2010/main" val="3334804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28" y="-101079"/>
            <a:ext cx="12191999" cy="1381239"/>
          </a:xfrm>
        </p:spPr>
        <p:txBody>
          <a:bodyPr>
            <a:normAutofit/>
          </a:bodyPr>
          <a:lstStyle/>
          <a:p>
            <a:pPr algn="ctr"/>
            <a:r>
              <a:rPr lang="en-US" sz="4000" dirty="0"/>
              <a:t>Communication &amp; Coordination – Section 1203 (h)</a:t>
            </a:r>
          </a:p>
        </p:txBody>
      </p:sp>
      <p:pic>
        <p:nvPicPr>
          <p:cNvPr id="4" name="Content Placeholder 3" descr="Flow chart of responsibilities while on a construction site." title="Flow chart or responsibiliti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3886" y="1214845"/>
            <a:ext cx="5152167" cy="4428309"/>
          </a:xfrm>
          <a:prstGeom prst="rect">
            <a:avLst/>
          </a:prstGeom>
        </p:spPr>
      </p:pic>
      <p:sp>
        <p:nvSpPr>
          <p:cNvPr id="3" name="Content Placeholder 2">
            <a:extLst>
              <a:ext uri="{FF2B5EF4-FFF2-40B4-BE49-F238E27FC236}">
                <a16:creationId xmlns:a16="http://schemas.microsoft.com/office/drawing/2014/main" id="{325CB411-EECA-41A0-A307-7BFE3649996D}"/>
              </a:ext>
            </a:extLst>
          </p:cNvPr>
          <p:cNvSpPr>
            <a:spLocks noGrp="1"/>
          </p:cNvSpPr>
          <p:nvPr>
            <p:ph sz="half" idx="2"/>
          </p:nvPr>
        </p:nvSpPr>
        <p:spPr>
          <a:xfrm>
            <a:off x="5573618" y="1110344"/>
            <a:ext cx="6453051" cy="5221718"/>
          </a:xfrm>
        </p:spPr>
        <p:txBody>
          <a:bodyPr>
            <a:normAutofit fontScale="85000" lnSpcReduction="20000"/>
          </a:bodyPr>
          <a:lstStyle/>
          <a:p>
            <a:r>
              <a:rPr lang="en-US" dirty="0"/>
              <a:t>Host employer must provide to controlling contractor before entry:</a:t>
            </a:r>
          </a:p>
          <a:p>
            <a:pPr lvl="1"/>
            <a:r>
              <a:rPr lang="en-US" dirty="0"/>
              <a:t>Location of known PRCS</a:t>
            </a:r>
          </a:p>
          <a:p>
            <a:pPr lvl="1"/>
            <a:r>
              <a:rPr lang="en-US" dirty="0"/>
              <a:t>Hazards  in each</a:t>
            </a:r>
          </a:p>
          <a:p>
            <a:pPr lvl="1"/>
            <a:r>
              <a:rPr lang="en-US" dirty="0"/>
              <a:t>Any precautions</a:t>
            </a:r>
          </a:p>
          <a:p>
            <a:r>
              <a:rPr lang="en-US" dirty="0"/>
              <a:t>Before entry the controlling contractor must obtain host info and provide to entity entering PRCS</a:t>
            </a:r>
          </a:p>
          <a:p>
            <a:r>
              <a:rPr lang="en-US" dirty="0"/>
              <a:t>Entry employer must obtain info from controlling contractor</a:t>
            </a:r>
          </a:p>
          <a:p>
            <a:r>
              <a:rPr lang="en-US" dirty="0"/>
              <a:t>Before entry, controlling and entry contractor must coordinate entry operations</a:t>
            </a:r>
          </a:p>
          <a:p>
            <a:r>
              <a:rPr lang="en-US" dirty="0"/>
              <a:t>Debriefing requirements after entry</a:t>
            </a:r>
          </a:p>
        </p:txBody>
      </p:sp>
    </p:spTree>
    <p:extLst>
      <p:ext uri="{BB962C8B-B14F-4D97-AF65-F5344CB8AC3E}">
        <p14:creationId xmlns:p14="http://schemas.microsoft.com/office/powerpoint/2010/main" val="2613895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C8BA-E4D3-44FC-8082-0FD5461F2AC7}"/>
              </a:ext>
            </a:extLst>
          </p:cNvPr>
          <p:cNvSpPr>
            <a:spLocks noGrp="1"/>
          </p:cNvSpPr>
          <p:nvPr>
            <p:ph type="title"/>
          </p:nvPr>
        </p:nvSpPr>
        <p:spPr/>
        <p:txBody>
          <a:bodyPr>
            <a:normAutofit/>
          </a:bodyPr>
          <a:lstStyle/>
          <a:p>
            <a:r>
              <a:rPr lang="en-US" dirty="0"/>
              <a:t>Permit Required Confined Space Program Elements</a:t>
            </a:r>
          </a:p>
        </p:txBody>
      </p:sp>
      <p:sp>
        <p:nvSpPr>
          <p:cNvPr id="3" name="Content Placeholder 2">
            <a:extLst>
              <a:ext uri="{FF2B5EF4-FFF2-40B4-BE49-F238E27FC236}">
                <a16:creationId xmlns:a16="http://schemas.microsoft.com/office/drawing/2014/main" id="{D1C4D375-D350-4771-827D-4C2D27C0E678}"/>
              </a:ext>
            </a:extLst>
          </p:cNvPr>
          <p:cNvSpPr>
            <a:spLocks noGrp="1"/>
          </p:cNvSpPr>
          <p:nvPr>
            <p:ph sz="half" idx="1"/>
          </p:nvPr>
        </p:nvSpPr>
        <p:spPr/>
        <p:txBody>
          <a:bodyPr>
            <a:normAutofit fontScale="77500" lnSpcReduction="20000"/>
          </a:bodyPr>
          <a:lstStyle/>
          <a:p>
            <a:r>
              <a:rPr lang="en-US" dirty="0"/>
              <a:t>An entry permit system</a:t>
            </a:r>
          </a:p>
          <a:p>
            <a:r>
              <a:rPr lang="en-US" dirty="0"/>
              <a:t>Identify hazards before allowing entry</a:t>
            </a:r>
          </a:p>
          <a:p>
            <a:r>
              <a:rPr lang="en-US" dirty="0"/>
              <a:t>Include testing &amp; monitoring</a:t>
            </a:r>
          </a:p>
          <a:p>
            <a:r>
              <a:rPr lang="en-US" dirty="0"/>
              <a:t>Establish the means &amp; procedures to eliminate or control hazards</a:t>
            </a:r>
          </a:p>
          <a:p>
            <a:r>
              <a:rPr lang="en-US" dirty="0"/>
              <a:t>Identify employee job duties </a:t>
            </a:r>
          </a:p>
          <a:p>
            <a:r>
              <a:rPr lang="en-US" dirty="0"/>
              <a:t>Provide PPE at no cost to employees</a:t>
            </a:r>
          </a:p>
        </p:txBody>
      </p:sp>
      <p:sp>
        <p:nvSpPr>
          <p:cNvPr id="4" name="Content Placeholder 3">
            <a:extLst>
              <a:ext uri="{FF2B5EF4-FFF2-40B4-BE49-F238E27FC236}">
                <a16:creationId xmlns:a16="http://schemas.microsoft.com/office/drawing/2014/main" id="{AC47C3FA-1926-4D6A-AA5C-FAB3DD83E92E}"/>
              </a:ext>
            </a:extLst>
          </p:cNvPr>
          <p:cNvSpPr>
            <a:spLocks noGrp="1"/>
          </p:cNvSpPr>
          <p:nvPr>
            <p:ph sz="half" idx="2"/>
          </p:nvPr>
        </p:nvSpPr>
        <p:spPr/>
        <p:txBody>
          <a:bodyPr>
            <a:normAutofit fontScale="77500" lnSpcReduction="20000"/>
          </a:bodyPr>
          <a:lstStyle/>
          <a:p>
            <a:r>
              <a:rPr lang="en-US" dirty="0"/>
              <a:t>Ensure at least one attendant is stationed outside during entry ops</a:t>
            </a:r>
          </a:p>
          <a:p>
            <a:r>
              <a:rPr lang="en-US" dirty="0"/>
              <a:t>Implement procedures that any attendant who is required to monitor multiple spaces will follow in an emergency</a:t>
            </a:r>
          </a:p>
          <a:p>
            <a:r>
              <a:rPr lang="en-US" dirty="0"/>
              <a:t>Coordinate entry when employees of more than one employer are working in the permit space</a:t>
            </a:r>
          </a:p>
          <a:p>
            <a:r>
              <a:rPr lang="en-US" dirty="0"/>
              <a:t>Establish procedures for rescue and for making sure unauthorized personnel do not attempt rescue</a:t>
            </a:r>
          </a:p>
        </p:txBody>
      </p:sp>
    </p:spTree>
    <p:extLst>
      <p:ext uri="{BB962C8B-B14F-4D97-AF65-F5344CB8AC3E}">
        <p14:creationId xmlns:p14="http://schemas.microsoft.com/office/powerpoint/2010/main" val="3221397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00DBD-6EA6-446D-A468-7FB0176331EB}"/>
              </a:ext>
            </a:extLst>
          </p:cNvPr>
          <p:cNvSpPr>
            <a:spLocks noGrp="1"/>
          </p:cNvSpPr>
          <p:nvPr>
            <p:ph type="title"/>
          </p:nvPr>
        </p:nvSpPr>
        <p:spPr/>
        <p:txBody>
          <a:bodyPr anchor="ctr">
            <a:normAutofit/>
          </a:bodyPr>
          <a:lstStyle/>
          <a:p>
            <a:r>
              <a:rPr lang="en-US" dirty="0"/>
              <a:t>Important elements of a confined space program </a:t>
            </a:r>
          </a:p>
        </p:txBody>
      </p:sp>
      <p:sp>
        <p:nvSpPr>
          <p:cNvPr id="5" name="Content Placeholder 4">
            <a:extLst>
              <a:ext uri="{FF2B5EF4-FFF2-40B4-BE49-F238E27FC236}">
                <a16:creationId xmlns:a16="http://schemas.microsoft.com/office/drawing/2014/main" id="{833018C6-74F2-4182-89CA-8EF2210E99BD}"/>
              </a:ext>
            </a:extLst>
          </p:cNvPr>
          <p:cNvSpPr>
            <a:spLocks noGrp="1"/>
          </p:cNvSpPr>
          <p:nvPr>
            <p:ph sz="half" idx="1"/>
          </p:nvPr>
        </p:nvSpPr>
        <p:spPr/>
        <p:txBody>
          <a:bodyPr>
            <a:normAutofit/>
          </a:bodyPr>
          <a:lstStyle/>
          <a:p>
            <a:r>
              <a:rPr lang="en-US" dirty="0">
                <a:hlinkClick r:id="rId3"/>
              </a:rPr>
              <a:t>https://www.youtube.com/watch?v=vG6K-NulTok</a:t>
            </a:r>
            <a:endParaRPr lang="en-US" dirty="0"/>
          </a:p>
          <a:p>
            <a:endParaRPr lang="en-US" dirty="0"/>
          </a:p>
        </p:txBody>
      </p:sp>
      <p:graphicFrame>
        <p:nvGraphicFramePr>
          <p:cNvPr id="8" name="Content Placeholder 5">
            <a:extLst>
              <a:ext uri="{FF2B5EF4-FFF2-40B4-BE49-F238E27FC236}">
                <a16:creationId xmlns:a16="http://schemas.microsoft.com/office/drawing/2014/main" id="{2B410125-EF65-423B-B483-F71CE1D9DEB0}"/>
              </a:ext>
            </a:extLst>
          </p:cNvPr>
          <p:cNvGraphicFramePr>
            <a:graphicFrameLocks noGrp="1"/>
          </p:cNvGraphicFramePr>
          <p:nvPr>
            <p:ph sz="half" idx="2"/>
            <p:extLst>
              <p:ext uri="{D42A27DB-BD31-4B8C-83A1-F6EECF244321}">
                <p14:modId xmlns:p14="http://schemas.microsoft.com/office/powerpoint/2010/main" val="849985638"/>
              </p:ext>
            </p:extLst>
          </p:nvPr>
        </p:nvGraphicFramePr>
        <p:xfrm>
          <a:off x="6172200" y="1825625"/>
          <a:ext cx="5181600" cy="4667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002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idx="4294967295"/>
          </p:nvPr>
        </p:nvSpPr>
        <p:spPr>
          <a:xfrm>
            <a:off x="659922" y="405098"/>
            <a:ext cx="10458450" cy="1023937"/>
          </a:xfrm>
        </p:spPr>
        <p:txBody>
          <a:bodyPr/>
          <a:lstStyle/>
          <a:p>
            <a:r>
              <a:rPr lang="en-US" altLang="en-US" dirty="0">
                <a:solidFill>
                  <a:srgbClr val="9E0000"/>
                </a:solidFill>
              </a:rPr>
              <a:t>Confined space fatality </a:t>
            </a:r>
            <a:endParaRPr lang="en-US"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4">
            <a:extLst>
              <a:ext uri="{FF2B5EF4-FFF2-40B4-BE49-F238E27FC236}">
                <a16:creationId xmlns:a16="http://schemas.microsoft.com/office/drawing/2014/main" id="{16E6B7E2-713D-4D75-B18C-6B0C282CD0FB}"/>
              </a:ext>
            </a:extLst>
          </p:cNvPr>
          <p:cNvPicPr>
            <a:picLocks noChangeAspect="1"/>
          </p:cNvPicPr>
          <p:nvPr/>
        </p:nvPicPr>
        <p:blipFill>
          <a:blip r:embed="rId3"/>
          <a:stretch>
            <a:fillRect/>
          </a:stretch>
        </p:blipFill>
        <p:spPr>
          <a:xfrm>
            <a:off x="1125982" y="1351711"/>
            <a:ext cx="8805776" cy="4803429"/>
          </a:xfrm>
          <a:prstGeom prst="rect">
            <a:avLst/>
          </a:prstGeom>
        </p:spPr>
      </p:pic>
    </p:spTree>
    <p:extLst>
      <p:ext uri="{BB962C8B-B14F-4D97-AF65-F5344CB8AC3E}">
        <p14:creationId xmlns:p14="http://schemas.microsoft.com/office/powerpoint/2010/main" val="859898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9F55-7C9B-4FFB-9220-72DB2FCD92DB}"/>
              </a:ext>
            </a:extLst>
          </p:cNvPr>
          <p:cNvSpPr>
            <a:spLocks noGrp="1"/>
          </p:cNvSpPr>
          <p:nvPr>
            <p:ph type="title"/>
          </p:nvPr>
        </p:nvSpPr>
        <p:spPr>
          <a:xfrm>
            <a:off x="525276" y="233793"/>
            <a:ext cx="10515600" cy="1325563"/>
          </a:xfrm>
        </p:spPr>
        <p:txBody>
          <a:bodyPr>
            <a:normAutofit/>
          </a:bodyPr>
          <a:lstStyle/>
          <a:p>
            <a:r>
              <a:rPr lang="en-US" sz="4000" dirty="0"/>
              <a:t>PRCS Program requires written entry permit</a:t>
            </a:r>
          </a:p>
        </p:txBody>
      </p:sp>
      <p:sp>
        <p:nvSpPr>
          <p:cNvPr id="3" name="Content Placeholder 2">
            <a:extLst>
              <a:ext uri="{FF2B5EF4-FFF2-40B4-BE49-F238E27FC236}">
                <a16:creationId xmlns:a16="http://schemas.microsoft.com/office/drawing/2014/main" id="{360433E7-891B-4781-BA50-91098B6EDB1C}"/>
              </a:ext>
            </a:extLst>
          </p:cNvPr>
          <p:cNvSpPr>
            <a:spLocks noGrp="1"/>
          </p:cNvSpPr>
          <p:nvPr>
            <p:ph sz="half" idx="1"/>
          </p:nvPr>
        </p:nvSpPr>
        <p:spPr>
          <a:xfrm>
            <a:off x="838200" y="1825624"/>
            <a:ext cx="5379720" cy="4509861"/>
          </a:xfrm>
        </p:spPr>
        <p:txBody>
          <a:bodyPr>
            <a:normAutofit fontScale="85000" lnSpcReduction="20000"/>
          </a:bodyPr>
          <a:lstStyle/>
          <a:p>
            <a:r>
              <a:rPr lang="en-US" dirty="0"/>
              <a:t>The elements of the permit are listed in 1926.1206</a:t>
            </a:r>
          </a:p>
          <a:p>
            <a:r>
              <a:rPr lang="en-US" dirty="0"/>
              <a:t>Must be posted at entrance to the space or be available to entrants and reps at time of entry</a:t>
            </a:r>
          </a:p>
          <a:p>
            <a:r>
              <a:rPr lang="en-US" dirty="0"/>
              <a:t>Employer must make sure they are cancelled by entry supervisor when an assignment is completed (entry no longer allowed once cancelled)</a:t>
            </a:r>
          </a:p>
          <a:p>
            <a:r>
              <a:rPr lang="en-US" dirty="0"/>
              <a:t>Permit may be suspended for a temporary condition in or near the space that is not expected to reoccur. </a:t>
            </a:r>
          </a:p>
        </p:txBody>
      </p:sp>
      <p:pic>
        <p:nvPicPr>
          <p:cNvPr id="5" name="Content Placeholder 4" title="Page 2 of a confined space entry permit">
            <a:extLst>
              <a:ext uri="{FF2B5EF4-FFF2-40B4-BE49-F238E27FC236}">
                <a16:creationId xmlns:a16="http://schemas.microsoft.com/office/drawing/2014/main" id="{033FF117-65F0-43FC-828D-3EFA2304CD4E}"/>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tretch/>
        </p:blipFill>
        <p:spPr>
          <a:xfrm>
            <a:off x="7056448" y="1825625"/>
            <a:ext cx="3413103" cy="4351338"/>
          </a:xfrm>
          <a:prstGeom prst="rect">
            <a:avLst/>
          </a:prstGeom>
        </p:spPr>
      </p:pic>
      <p:pic>
        <p:nvPicPr>
          <p:cNvPr id="6" name="Picture 5" title="side one of a confined space entry permit">
            <a:extLst>
              <a:ext uri="{FF2B5EF4-FFF2-40B4-BE49-F238E27FC236}">
                <a16:creationId xmlns:a16="http://schemas.microsoft.com/office/drawing/2014/main" id="{5E7785AE-ED43-4222-BED1-2337E5513F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3057" y="1319348"/>
            <a:ext cx="3522431" cy="4642077"/>
          </a:xfrm>
          <a:prstGeom prst="rect">
            <a:avLst/>
          </a:prstGeom>
        </p:spPr>
      </p:pic>
    </p:spTree>
    <p:extLst>
      <p:ext uri="{BB962C8B-B14F-4D97-AF65-F5344CB8AC3E}">
        <p14:creationId xmlns:p14="http://schemas.microsoft.com/office/powerpoint/2010/main" val="867588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Entrant</a:t>
            </a:r>
          </a:p>
        </p:txBody>
      </p:sp>
      <p:sp>
        <p:nvSpPr>
          <p:cNvPr id="3" name="Content Placeholder 2"/>
          <p:cNvSpPr>
            <a:spLocks noGrp="1"/>
          </p:cNvSpPr>
          <p:nvPr>
            <p:ph sz="half" idx="1"/>
          </p:nvPr>
        </p:nvSpPr>
        <p:spPr/>
        <p:txBody>
          <a:bodyPr>
            <a:normAutofit fontScale="92500" lnSpcReduction="20000"/>
          </a:bodyPr>
          <a:lstStyle/>
          <a:p>
            <a:r>
              <a:rPr lang="en-US" dirty="0">
                <a:effectLst/>
              </a:rPr>
              <a:t>Know space hazards, including routes of exposure such as inhalation or dermal absorption, signs of symptoms and consequences of the exposure;</a:t>
            </a:r>
          </a:p>
          <a:p>
            <a:r>
              <a:rPr lang="en-US" dirty="0">
                <a:effectLst/>
              </a:rPr>
              <a:t>Use appropriate personal protective equipment properly;</a:t>
            </a:r>
          </a:p>
          <a:p>
            <a:r>
              <a:rPr lang="en-US" dirty="0">
                <a:effectLst/>
              </a:rPr>
              <a:t>Maintain communication with attendants as necessary;</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a:effectLst/>
              </a:rPr>
              <a:t>Exit from the permit space as soon as possible when:</a:t>
            </a:r>
          </a:p>
          <a:p>
            <a:pPr lvl="1"/>
            <a:r>
              <a:rPr lang="en-US" dirty="0">
                <a:effectLst/>
              </a:rPr>
              <a:t>Ordered by the authorized person;</a:t>
            </a:r>
          </a:p>
          <a:p>
            <a:pPr lvl="1"/>
            <a:r>
              <a:rPr lang="en-US" dirty="0"/>
              <a:t>There are</a:t>
            </a:r>
            <a:r>
              <a:rPr lang="en-US" dirty="0">
                <a:effectLst/>
              </a:rPr>
              <a:t> warning signs or symptoms of exposure;</a:t>
            </a:r>
          </a:p>
          <a:p>
            <a:pPr lvl="1"/>
            <a:r>
              <a:rPr lang="en-US" dirty="0">
                <a:effectLst/>
              </a:rPr>
              <a:t>A prohibited condition exists; or</a:t>
            </a:r>
          </a:p>
          <a:p>
            <a:pPr lvl="1"/>
            <a:r>
              <a:rPr lang="en-US" dirty="0">
                <a:effectLst/>
              </a:rPr>
              <a:t>An automatic alarm is activated.</a:t>
            </a:r>
          </a:p>
          <a:p>
            <a:r>
              <a:rPr lang="en-US" dirty="0">
                <a:effectLst/>
              </a:rPr>
              <a:t>Alert the attendant when a prohibited condition exists or when warning signs or symptoms of exposure exist.</a:t>
            </a:r>
          </a:p>
          <a:p>
            <a:endParaRPr lang="en-US" dirty="0"/>
          </a:p>
        </p:txBody>
      </p:sp>
      <p:sp>
        <p:nvSpPr>
          <p:cNvPr id="5" name="TextBox 4">
            <a:extLst>
              <a:ext uri="{FF2B5EF4-FFF2-40B4-BE49-F238E27FC236}">
                <a16:creationId xmlns:a16="http://schemas.microsoft.com/office/drawing/2014/main" id="{4BA0E1D7-E8E9-40BE-866D-DE0495CE43D9}"/>
              </a:ext>
            </a:extLst>
          </p:cNvPr>
          <p:cNvSpPr txBox="1"/>
          <p:nvPr/>
        </p:nvSpPr>
        <p:spPr>
          <a:xfrm>
            <a:off x="1731523" y="6031208"/>
            <a:ext cx="10136223" cy="461665"/>
          </a:xfrm>
          <a:prstGeom prst="rect">
            <a:avLst/>
          </a:prstGeom>
          <a:noFill/>
        </p:spPr>
        <p:txBody>
          <a:bodyPr wrap="square" rtlCol="0">
            <a:spAutoFit/>
          </a:bodyPr>
          <a:lstStyle/>
          <a:p>
            <a:r>
              <a:rPr lang="en-US" sz="1200" dirty="0"/>
              <a:t>Western Iowa Technical Community College - SH-29639-SH6</a:t>
            </a:r>
          </a:p>
          <a:p>
            <a:r>
              <a:rPr lang="en-US" sz="1200" b="1" dirty="0"/>
              <a:t>Confined Spaces Hazards in Construction</a:t>
            </a:r>
            <a:r>
              <a:rPr lang="en-US" sz="1200" dirty="0"/>
              <a:t> </a:t>
            </a:r>
            <a:r>
              <a:rPr lang="en-US" sz="1200" b="1" dirty="0"/>
              <a:t>Instrumentation &amp; Air Monitoring</a:t>
            </a:r>
            <a:r>
              <a:rPr lang="en-US" sz="1200" dirty="0"/>
              <a:t> </a:t>
            </a:r>
            <a:r>
              <a:rPr lang="en-US" sz="1200" b="1" dirty="0"/>
              <a:t>Personal Protective Equipment (PPE) for Confined Spaces</a:t>
            </a:r>
            <a:endParaRPr lang="en-US" sz="1200" dirty="0"/>
          </a:p>
        </p:txBody>
      </p:sp>
    </p:spTree>
    <p:extLst>
      <p:ext uri="{BB962C8B-B14F-4D97-AF65-F5344CB8AC3E}">
        <p14:creationId xmlns:p14="http://schemas.microsoft.com/office/powerpoint/2010/main" val="1722305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Attendant</a:t>
            </a:r>
          </a:p>
        </p:txBody>
      </p:sp>
      <p:sp>
        <p:nvSpPr>
          <p:cNvPr id="3" name="Content Placeholder 2"/>
          <p:cNvSpPr>
            <a:spLocks noGrp="1"/>
          </p:cNvSpPr>
          <p:nvPr>
            <p:ph idx="1"/>
          </p:nvPr>
        </p:nvSpPr>
        <p:spPr>
          <a:xfrm>
            <a:off x="838200" y="1825625"/>
            <a:ext cx="10515600" cy="3855328"/>
          </a:xfrm>
        </p:spPr>
        <p:txBody>
          <a:bodyPr>
            <a:normAutofit fontScale="92500" lnSpcReduction="10000"/>
          </a:bodyPr>
          <a:lstStyle/>
          <a:p>
            <a:r>
              <a:rPr lang="en-US" dirty="0">
                <a:effectLst/>
              </a:rPr>
              <a:t>Remain outside the permit space during entry operations unless relieved by another authorized attendant;</a:t>
            </a:r>
          </a:p>
          <a:p>
            <a:r>
              <a:rPr lang="en-US" dirty="0">
                <a:effectLst/>
              </a:rPr>
              <a:t>Perform non-entry rescues when specified by the employer's rescue procedure;</a:t>
            </a:r>
          </a:p>
          <a:p>
            <a:r>
              <a:rPr lang="en-US" dirty="0">
                <a:effectLst/>
              </a:rPr>
              <a:t>Know existing and potential hazards, including information on the mode of exposure, signs or symptoms, consequences and effects;</a:t>
            </a:r>
          </a:p>
          <a:p>
            <a:r>
              <a:rPr lang="en-US" dirty="0">
                <a:effectLst/>
              </a:rPr>
              <a:t>Maintain communication with and keep an accurate account of  workers entering the permit space;</a:t>
            </a:r>
          </a:p>
          <a:p>
            <a:endParaRPr lang="en-US" dirty="0"/>
          </a:p>
        </p:txBody>
      </p:sp>
      <p:sp>
        <p:nvSpPr>
          <p:cNvPr id="4" name="TextBox 3">
            <a:extLst>
              <a:ext uri="{FF2B5EF4-FFF2-40B4-BE49-F238E27FC236}">
                <a16:creationId xmlns:a16="http://schemas.microsoft.com/office/drawing/2014/main" id="{707A2142-DBE1-4906-B73A-3FF8E672EB34}"/>
              </a:ext>
            </a:extLst>
          </p:cNvPr>
          <p:cNvSpPr txBox="1"/>
          <p:nvPr/>
        </p:nvSpPr>
        <p:spPr>
          <a:xfrm>
            <a:off x="1498060" y="5963055"/>
            <a:ext cx="9855739" cy="461665"/>
          </a:xfrm>
          <a:prstGeom prst="rect">
            <a:avLst/>
          </a:prstGeom>
          <a:noFill/>
        </p:spPr>
        <p:txBody>
          <a:bodyPr wrap="square" rtlCol="0">
            <a:spAutoFit/>
          </a:bodyPr>
          <a:lstStyle/>
          <a:p>
            <a:r>
              <a:rPr lang="en-US" sz="1200" dirty="0"/>
              <a:t>Western Iowa Technical Community College - SH-29639-SH6</a:t>
            </a:r>
          </a:p>
          <a:p>
            <a:r>
              <a:rPr lang="en-US" sz="1200" b="1" dirty="0"/>
              <a:t>Confined Spaces Hazards in Construction</a:t>
            </a:r>
            <a:r>
              <a:rPr lang="en-US" sz="1200" dirty="0"/>
              <a:t> </a:t>
            </a:r>
            <a:r>
              <a:rPr lang="en-US" sz="1200" b="1" dirty="0"/>
              <a:t>Instrumentation &amp; Air Monitoring</a:t>
            </a:r>
            <a:r>
              <a:rPr lang="en-US" sz="1200" dirty="0"/>
              <a:t> </a:t>
            </a:r>
            <a:r>
              <a:rPr lang="en-US" sz="1200" b="1" dirty="0"/>
              <a:t>Personal Protective Equipment (PPE) for Confined Spaces</a:t>
            </a:r>
            <a:endParaRPr lang="en-US" sz="1200" dirty="0"/>
          </a:p>
        </p:txBody>
      </p:sp>
    </p:spTree>
    <p:extLst>
      <p:ext uri="{BB962C8B-B14F-4D97-AF65-F5344CB8AC3E}">
        <p14:creationId xmlns:p14="http://schemas.microsoft.com/office/powerpoint/2010/main" val="1434114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Attendant (Continued)</a:t>
            </a:r>
          </a:p>
        </p:txBody>
      </p:sp>
      <p:sp>
        <p:nvSpPr>
          <p:cNvPr id="3" name="Content Placeholder 2"/>
          <p:cNvSpPr>
            <a:spLocks noGrp="1"/>
          </p:cNvSpPr>
          <p:nvPr>
            <p:ph sz="half" idx="1"/>
          </p:nvPr>
        </p:nvSpPr>
        <p:spPr/>
        <p:txBody>
          <a:bodyPr>
            <a:normAutofit fontScale="85000" lnSpcReduction="20000"/>
          </a:bodyPr>
          <a:lstStyle/>
          <a:p>
            <a:r>
              <a:rPr lang="en-US" dirty="0">
                <a:effectLst/>
              </a:rPr>
              <a:t>Order evacuation of the permit space when:</a:t>
            </a:r>
          </a:p>
          <a:p>
            <a:pPr lvl="1"/>
            <a:r>
              <a:rPr lang="en-US" sz="2400" dirty="0">
                <a:effectLst/>
              </a:rPr>
              <a:t>A prohibited condition exists;</a:t>
            </a:r>
          </a:p>
          <a:p>
            <a:pPr lvl="1"/>
            <a:r>
              <a:rPr lang="en-US" sz="2400" dirty="0">
                <a:effectLst/>
              </a:rPr>
              <a:t>A worker shows signs of physiological effects of exposure;</a:t>
            </a:r>
          </a:p>
          <a:p>
            <a:pPr lvl="1"/>
            <a:r>
              <a:rPr lang="en-US" sz="2400" dirty="0">
                <a:effectLst/>
              </a:rPr>
              <a:t>An emergency outside the confined space exists; and</a:t>
            </a:r>
          </a:p>
          <a:p>
            <a:pPr lvl="1"/>
            <a:r>
              <a:rPr lang="en-US" sz="2400" dirty="0">
                <a:effectLst/>
              </a:rPr>
              <a:t>The attendant cannot effectively and safely perform required duties.</a:t>
            </a:r>
          </a:p>
          <a:p>
            <a:endParaRPr lang="en-US" dirty="0"/>
          </a:p>
        </p:txBody>
      </p:sp>
      <p:sp>
        <p:nvSpPr>
          <p:cNvPr id="4" name="Content Placeholder 3"/>
          <p:cNvSpPr>
            <a:spLocks noGrp="1"/>
          </p:cNvSpPr>
          <p:nvPr>
            <p:ph sz="half" idx="2"/>
          </p:nvPr>
        </p:nvSpPr>
        <p:spPr/>
        <p:txBody>
          <a:bodyPr>
            <a:normAutofit fontScale="85000" lnSpcReduction="20000"/>
          </a:bodyPr>
          <a:lstStyle/>
          <a:p>
            <a:r>
              <a:rPr lang="en-US" dirty="0">
                <a:effectLst/>
              </a:rPr>
              <a:t>Summon rescue and other services during an emergency;</a:t>
            </a:r>
          </a:p>
          <a:p>
            <a:r>
              <a:rPr lang="en-US" dirty="0">
                <a:effectLst/>
              </a:rPr>
              <a:t>Ensure that unauthorized people stay away from permit spaces;</a:t>
            </a:r>
          </a:p>
          <a:p>
            <a:r>
              <a:rPr lang="en-US" dirty="0">
                <a:effectLst/>
              </a:rPr>
              <a:t>Inform authorized entrants and the entry supervisor if any unauthorized person enters the permit space; and</a:t>
            </a:r>
          </a:p>
          <a:p>
            <a:r>
              <a:rPr lang="en-US" dirty="0">
                <a:effectLst/>
              </a:rPr>
              <a:t>Perform no other duties that interfere with the attendant's primary duties.</a:t>
            </a:r>
          </a:p>
          <a:p>
            <a:endParaRPr lang="en-US" dirty="0"/>
          </a:p>
        </p:txBody>
      </p:sp>
      <p:sp>
        <p:nvSpPr>
          <p:cNvPr id="5" name="TextBox 4">
            <a:extLst>
              <a:ext uri="{FF2B5EF4-FFF2-40B4-BE49-F238E27FC236}">
                <a16:creationId xmlns:a16="http://schemas.microsoft.com/office/drawing/2014/main" id="{082D04D7-DD4E-41F7-9559-4936B1A92E16}"/>
              </a:ext>
            </a:extLst>
          </p:cNvPr>
          <p:cNvSpPr txBox="1"/>
          <p:nvPr/>
        </p:nvSpPr>
        <p:spPr>
          <a:xfrm>
            <a:off x="1498060" y="5963055"/>
            <a:ext cx="9855739" cy="461665"/>
          </a:xfrm>
          <a:prstGeom prst="rect">
            <a:avLst/>
          </a:prstGeom>
          <a:noFill/>
        </p:spPr>
        <p:txBody>
          <a:bodyPr wrap="square" rtlCol="0">
            <a:spAutoFit/>
          </a:bodyPr>
          <a:lstStyle/>
          <a:p>
            <a:r>
              <a:rPr lang="en-US" sz="1200" dirty="0"/>
              <a:t>Western Iowa Technical Community College - SH-29639-SH6</a:t>
            </a:r>
          </a:p>
          <a:p>
            <a:r>
              <a:rPr lang="en-US" sz="1200" b="1" dirty="0"/>
              <a:t>Confined Spaces Hazards in Construction</a:t>
            </a:r>
            <a:r>
              <a:rPr lang="en-US" sz="1200" dirty="0"/>
              <a:t> </a:t>
            </a:r>
            <a:r>
              <a:rPr lang="en-US" sz="1200" b="1" dirty="0"/>
              <a:t>Instrumentation &amp; Air Monitoring</a:t>
            </a:r>
            <a:r>
              <a:rPr lang="en-US" sz="1200" dirty="0"/>
              <a:t> </a:t>
            </a:r>
            <a:r>
              <a:rPr lang="en-US" sz="1200" b="1" dirty="0"/>
              <a:t>Personal Protective Equipment (PPE) for Confined Spaces</a:t>
            </a:r>
            <a:endParaRPr lang="en-US" sz="1200" dirty="0"/>
          </a:p>
        </p:txBody>
      </p:sp>
    </p:spTree>
    <p:extLst>
      <p:ext uri="{BB962C8B-B14F-4D97-AF65-F5344CB8AC3E}">
        <p14:creationId xmlns:p14="http://schemas.microsoft.com/office/powerpoint/2010/main" val="543370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Supervisor</a:t>
            </a:r>
          </a:p>
        </p:txBody>
      </p:sp>
      <p:sp>
        <p:nvSpPr>
          <p:cNvPr id="3" name="Content Placeholder 2"/>
          <p:cNvSpPr>
            <a:spLocks noGrp="1"/>
          </p:cNvSpPr>
          <p:nvPr>
            <p:ph idx="1"/>
          </p:nvPr>
        </p:nvSpPr>
        <p:spPr/>
        <p:txBody>
          <a:bodyPr>
            <a:normAutofit fontScale="70000" lnSpcReduction="20000"/>
          </a:bodyPr>
          <a:lstStyle/>
          <a:p>
            <a:r>
              <a:rPr lang="en-US" dirty="0">
                <a:effectLst/>
              </a:rPr>
              <a:t>Know space hazards including route of exposure, signs or symptoms and consequences;</a:t>
            </a:r>
          </a:p>
          <a:p>
            <a:r>
              <a:rPr lang="en-US" dirty="0">
                <a:effectLst/>
              </a:rPr>
              <a:t>Verify emergency plans and specified entry conditions such as permits, tests, procedures and equipment before allowing entry;</a:t>
            </a:r>
          </a:p>
          <a:p>
            <a:r>
              <a:rPr lang="en-US" dirty="0">
                <a:effectLst/>
              </a:rPr>
              <a:t>Terminate entry and cancel permits when entry operations are completed or if a new condition exists;</a:t>
            </a:r>
          </a:p>
          <a:p>
            <a:r>
              <a:rPr lang="en-US" dirty="0">
                <a:effectLst/>
              </a:rPr>
              <a:t>Verify that rescue services are available; the means for summoning them; making sure they  are operable, and that employer will be notified as soon as services become unavailable;</a:t>
            </a:r>
          </a:p>
          <a:p>
            <a:r>
              <a:rPr lang="en-US" dirty="0">
                <a:effectLst/>
              </a:rPr>
              <a:t>Take appropriate measures to remove unauthorized entrants; and</a:t>
            </a:r>
          </a:p>
          <a:p>
            <a:r>
              <a:rPr lang="en-US" dirty="0">
                <a:effectLst/>
              </a:rPr>
              <a:t>Ensure that entry operations remain consistent with the entry permit and that acceptable entry conditions are maintained</a:t>
            </a:r>
          </a:p>
          <a:p>
            <a:endParaRPr lang="en-US" dirty="0"/>
          </a:p>
        </p:txBody>
      </p:sp>
      <p:sp>
        <p:nvSpPr>
          <p:cNvPr id="4" name="TextBox 3">
            <a:extLst>
              <a:ext uri="{FF2B5EF4-FFF2-40B4-BE49-F238E27FC236}">
                <a16:creationId xmlns:a16="http://schemas.microsoft.com/office/drawing/2014/main" id="{1CF9B1FB-5F41-443E-B59C-0BE575D952C3}"/>
              </a:ext>
            </a:extLst>
          </p:cNvPr>
          <p:cNvSpPr txBox="1"/>
          <p:nvPr/>
        </p:nvSpPr>
        <p:spPr>
          <a:xfrm>
            <a:off x="1498060" y="5963055"/>
            <a:ext cx="9855739" cy="461665"/>
          </a:xfrm>
          <a:prstGeom prst="rect">
            <a:avLst/>
          </a:prstGeom>
          <a:noFill/>
        </p:spPr>
        <p:txBody>
          <a:bodyPr wrap="square" rtlCol="0">
            <a:spAutoFit/>
          </a:bodyPr>
          <a:lstStyle/>
          <a:p>
            <a:r>
              <a:rPr lang="en-US" sz="1200" dirty="0"/>
              <a:t>Western Iowa Technical Community College - SH-29639-SH6</a:t>
            </a:r>
          </a:p>
          <a:p>
            <a:r>
              <a:rPr lang="en-US" sz="1200" b="1" dirty="0"/>
              <a:t>Confined Spaces Hazards in Construction</a:t>
            </a:r>
            <a:r>
              <a:rPr lang="en-US" sz="1200" dirty="0"/>
              <a:t> </a:t>
            </a:r>
            <a:r>
              <a:rPr lang="en-US" sz="1200" b="1" dirty="0"/>
              <a:t>Instrumentation &amp; Air Monitoring</a:t>
            </a:r>
            <a:r>
              <a:rPr lang="en-US" sz="1200" dirty="0"/>
              <a:t> </a:t>
            </a:r>
            <a:r>
              <a:rPr lang="en-US" sz="1200" b="1" dirty="0"/>
              <a:t>Personal Protective Equipment (PPE) for Confined Spaces</a:t>
            </a:r>
            <a:endParaRPr lang="en-US" sz="1200" dirty="0"/>
          </a:p>
        </p:txBody>
      </p:sp>
    </p:spTree>
    <p:extLst>
      <p:ext uri="{BB962C8B-B14F-4D97-AF65-F5344CB8AC3E}">
        <p14:creationId xmlns:p14="http://schemas.microsoft.com/office/powerpoint/2010/main" val="396716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7E08F3-D33D-4D82-A5F7-EAFC9677A3C4}"/>
              </a:ext>
            </a:extLst>
          </p:cNvPr>
          <p:cNvSpPr>
            <a:spLocks noGrp="1"/>
          </p:cNvSpPr>
          <p:nvPr>
            <p:ph type="title"/>
          </p:nvPr>
        </p:nvSpPr>
        <p:spPr/>
        <p:txBody>
          <a:bodyPr/>
          <a:lstStyle/>
          <a:p>
            <a:r>
              <a:rPr lang="en-US" dirty="0"/>
              <a:t>Training</a:t>
            </a:r>
          </a:p>
        </p:txBody>
      </p:sp>
      <p:sp>
        <p:nvSpPr>
          <p:cNvPr id="6" name="Content Placeholder 5">
            <a:extLst>
              <a:ext uri="{FF2B5EF4-FFF2-40B4-BE49-F238E27FC236}">
                <a16:creationId xmlns:a16="http://schemas.microsoft.com/office/drawing/2014/main" id="{AC2DB13C-9FC9-4025-8E10-099E0704EE0E}"/>
              </a:ext>
            </a:extLst>
          </p:cNvPr>
          <p:cNvSpPr>
            <a:spLocks noGrp="1"/>
          </p:cNvSpPr>
          <p:nvPr>
            <p:ph idx="1"/>
          </p:nvPr>
        </p:nvSpPr>
        <p:spPr/>
        <p:txBody>
          <a:bodyPr>
            <a:normAutofit lnSpcReduction="10000"/>
          </a:bodyPr>
          <a:lstStyle/>
          <a:p>
            <a:r>
              <a:rPr lang="en-US" dirty="0"/>
              <a:t>Before work in a permit space begins, the entry employer must train authorized entrants, attendants, entry supervisors &amp; other employees with duties (e.g. those who test and monitor air) to:</a:t>
            </a:r>
          </a:p>
          <a:p>
            <a:pPr lvl="1"/>
            <a:r>
              <a:rPr lang="en-US" dirty="0"/>
              <a:t>Understand hazards and methods to control hazards</a:t>
            </a:r>
          </a:p>
          <a:p>
            <a:pPr lvl="1"/>
            <a:r>
              <a:rPr lang="en-US" dirty="0"/>
              <a:t>If not authorized to do rescue, the dangers of performing rescue</a:t>
            </a:r>
          </a:p>
          <a:p>
            <a:r>
              <a:rPr lang="en-US" dirty="0"/>
              <a:t>Must ensure workers have the understanding, knowledge &amp; skills after training</a:t>
            </a:r>
          </a:p>
          <a:p>
            <a:r>
              <a:rPr lang="en-US" dirty="0"/>
              <a:t>Must keep records that show worker’s name, trainer signature or initials and dates of training. </a:t>
            </a:r>
          </a:p>
          <a:p>
            <a:pPr marL="457189" lvl="1" indent="0">
              <a:buNone/>
            </a:pPr>
            <a:endParaRPr lang="en-US" dirty="0"/>
          </a:p>
        </p:txBody>
      </p:sp>
    </p:spTree>
    <p:extLst>
      <p:ext uri="{BB962C8B-B14F-4D97-AF65-F5344CB8AC3E}">
        <p14:creationId xmlns:p14="http://schemas.microsoft.com/office/powerpoint/2010/main" val="3666516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title="image of a retrieval device">
            <a:extLst>
              <a:ext uri="{FF2B5EF4-FFF2-40B4-BE49-F238E27FC236}">
                <a16:creationId xmlns:a16="http://schemas.microsoft.com/office/drawing/2014/main" id="{99148DD2-6FE3-42E6-98C2-44182727A255}"/>
              </a:ext>
            </a:extLst>
          </p:cNvPr>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l="3062" r="3062"/>
          <a:stretch/>
        </p:blipFill>
        <p:spPr bwMode="auto">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E048BDA0-627E-4FFF-BCAC-BBB938C43B6D}"/>
              </a:ext>
            </a:extLst>
          </p:cNvPr>
          <p:cNvSpPr>
            <a:spLocks noGrp="1"/>
          </p:cNvSpPr>
          <p:nvPr>
            <p:ph type="body" sz="half" idx="2"/>
          </p:nvPr>
        </p:nvSpPr>
        <p:spPr>
          <a:xfrm>
            <a:off x="391886" y="1724297"/>
            <a:ext cx="5452861" cy="4144691"/>
          </a:xfrm>
        </p:spPr>
        <p:txBody>
          <a:bodyPr>
            <a:normAutofit/>
          </a:bodyPr>
          <a:lstStyle/>
          <a:p>
            <a:pPr>
              <a:lnSpc>
                <a:spcPct val="90000"/>
              </a:lnSpc>
            </a:pPr>
            <a:r>
              <a:rPr lang="en-US" sz="2200" dirty="0"/>
              <a:t>PRCS plan must include procedures for:</a:t>
            </a:r>
          </a:p>
          <a:p>
            <a:pPr marL="800089" lvl="1" indent="-342900">
              <a:lnSpc>
                <a:spcPct val="90000"/>
              </a:lnSpc>
              <a:buFont typeface="Arial" panose="020B0604020202020204" pitchFamily="34" charset="0"/>
              <a:buChar char="•"/>
            </a:pPr>
            <a:r>
              <a:rPr lang="en-US" sz="2200" dirty="0"/>
              <a:t>Summoning rescue and emergency service (including in the event of a failed non-entry rescue)</a:t>
            </a:r>
          </a:p>
          <a:p>
            <a:pPr marL="800089" lvl="1" indent="-342900">
              <a:lnSpc>
                <a:spcPct val="90000"/>
              </a:lnSpc>
              <a:buFont typeface="Arial" panose="020B0604020202020204" pitchFamily="34" charset="0"/>
              <a:buChar char="•"/>
            </a:pPr>
            <a:r>
              <a:rPr lang="en-US" sz="2200" dirty="0"/>
              <a:t>Rescuing entrants from permit spaces</a:t>
            </a:r>
          </a:p>
          <a:p>
            <a:pPr marL="800089" lvl="1" indent="-342900">
              <a:lnSpc>
                <a:spcPct val="90000"/>
              </a:lnSpc>
              <a:buFont typeface="Arial" panose="020B0604020202020204" pitchFamily="34" charset="0"/>
              <a:buChar char="•"/>
            </a:pPr>
            <a:r>
              <a:rPr lang="en-US" sz="2200" dirty="0"/>
              <a:t>Providing necessary emergency services for rescued employees</a:t>
            </a:r>
          </a:p>
          <a:p>
            <a:pPr marL="800089" lvl="1" indent="-342900">
              <a:lnSpc>
                <a:spcPct val="90000"/>
              </a:lnSpc>
              <a:buFont typeface="Arial" panose="020B0604020202020204" pitchFamily="34" charset="0"/>
              <a:buChar char="•"/>
            </a:pPr>
            <a:r>
              <a:rPr lang="en-US" sz="2200" dirty="0"/>
              <a:t>Preventing unauthorized employees from attempting a rescue</a:t>
            </a:r>
          </a:p>
        </p:txBody>
      </p:sp>
      <p:sp>
        <p:nvSpPr>
          <p:cNvPr id="2" name="Title 1">
            <a:extLst>
              <a:ext uri="{FF2B5EF4-FFF2-40B4-BE49-F238E27FC236}">
                <a16:creationId xmlns:a16="http://schemas.microsoft.com/office/drawing/2014/main" id="{48F9A619-957E-4431-A511-8CFC62F1CC0F}"/>
              </a:ext>
            </a:extLst>
          </p:cNvPr>
          <p:cNvSpPr>
            <a:spLocks noGrp="1"/>
          </p:cNvSpPr>
          <p:nvPr>
            <p:ph type="title"/>
          </p:nvPr>
        </p:nvSpPr>
        <p:spPr>
          <a:xfrm>
            <a:off x="238896" y="-130629"/>
            <a:ext cx="5004959" cy="1600200"/>
          </a:xfrm>
        </p:spPr>
        <p:txBody>
          <a:bodyPr anchor="b">
            <a:normAutofit/>
          </a:bodyPr>
          <a:lstStyle/>
          <a:p>
            <a:r>
              <a:rPr lang="en-US" dirty="0"/>
              <a:t>Rescue &amp; Emergency Services</a:t>
            </a:r>
          </a:p>
        </p:txBody>
      </p:sp>
    </p:spTree>
    <p:extLst>
      <p:ext uri="{BB962C8B-B14F-4D97-AF65-F5344CB8AC3E}">
        <p14:creationId xmlns:p14="http://schemas.microsoft.com/office/powerpoint/2010/main" val="4278245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57C12E-0D7F-44FB-AC38-A6BC8D8AC23B}"/>
              </a:ext>
            </a:extLst>
          </p:cNvPr>
          <p:cNvSpPr>
            <a:spLocks noGrp="1"/>
          </p:cNvSpPr>
          <p:nvPr>
            <p:ph type="title"/>
          </p:nvPr>
        </p:nvSpPr>
        <p:spPr>
          <a:xfrm>
            <a:off x="6011694" y="365127"/>
            <a:ext cx="5342105" cy="1325563"/>
          </a:xfrm>
        </p:spPr>
        <p:txBody>
          <a:bodyPr>
            <a:normAutofit/>
          </a:bodyPr>
          <a:lstStyle/>
          <a:p>
            <a:r>
              <a:rPr lang="en-US" sz="3600" dirty="0"/>
              <a:t>Rescue – Section 1211</a:t>
            </a:r>
          </a:p>
        </p:txBody>
      </p:sp>
      <p:sp>
        <p:nvSpPr>
          <p:cNvPr id="6" name="Content Placeholder 5">
            <a:extLst>
              <a:ext uri="{FF2B5EF4-FFF2-40B4-BE49-F238E27FC236}">
                <a16:creationId xmlns:a16="http://schemas.microsoft.com/office/drawing/2014/main" id="{6305AFAA-8C9F-4DEA-A74C-C109B5A0720D}"/>
              </a:ext>
            </a:extLst>
          </p:cNvPr>
          <p:cNvSpPr>
            <a:spLocks noGrp="1"/>
          </p:cNvSpPr>
          <p:nvPr>
            <p:ph sz="half" idx="1"/>
          </p:nvPr>
        </p:nvSpPr>
        <p:spPr>
          <a:xfrm>
            <a:off x="535022" y="365127"/>
            <a:ext cx="5107019" cy="2523652"/>
          </a:xfrm>
        </p:spPr>
        <p:txBody>
          <a:bodyPr>
            <a:normAutofit fontScale="85000" lnSpcReduction="10000"/>
          </a:bodyPr>
          <a:lstStyle/>
          <a:p>
            <a:r>
              <a:rPr lang="en-US" sz="2000" dirty="0"/>
              <a:t>Non-entry rescue required unless equipment would increase overall risk</a:t>
            </a:r>
          </a:p>
          <a:p>
            <a:r>
              <a:rPr lang="en-US" sz="2000" dirty="0"/>
              <a:t>Must confirm that emergency assistance would be available in the event non-entry rescue fails</a:t>
            </a:r>
          </a:p>
          <a:p>
            <a:r>
              <a:rPr lang="en-US" sz="2000" dirty="0"/>
              <a:t>Entrants must use a chest or full body </a:t>
            </a:r>
            <a:r>
              <a:rPr lang="en-US" sz="2100" dirty="0"/>
              <a:t>harness</a:t>
            </a:r>
            <a:r>
              <a:rPr lang="en-US" sz="2000" dirty="0"/>
              <a:t> with retrieval line attached at the center of the entrants back near shoulder level (more detail in the standard) </a:t>
            </a:r>
          </a:p>
        </p:txBody>
      </p:sp>
      <p:sp>
        <p:nvSpPr>
          <p:cNvPr id="7" name="Content Placeholder 6">
            <a:extLst>
              <a:ext uri="{FF2B5EF4-FFF2-40B4-BE49-F238E27FC236}">
                <a16:creationId xmlns:a16="http://schemas.microsoft.com/office/drawing/2014/main" id="{CB1C9E2C-B063-4D96-8133-E0F47E215E4B}"/>
              </a:ext>
            </a:extLst>
          </p:cNvPr>
          <p:cNvSpPr>
            <a:spLocks noGrp="1"/>
          </p:cNvSpPr>
          <p:nvPr>
            <p:ph sz="half" idx="2"/>
          </p:nvPr>
        </p:nvSpPr>
        <p:spPr>
          <a:xfrm>
            <a:off x="5826868" y="1546698"/>
            <a:ext cx="5526932" cy="4630265"/>
          </a:xfrm>
        </p:spPr>
        <p:txBody>
          <a:bodyPr>
            <a:noAutofit/>
          </a:bodyPr>
          <a:lstStyle/>
          <a:p>
            <a:r>
              <a:rPr lang="en-US" sz="1800" dirty="0"/>
              <a:t>For employers designating rescue and emergency services they must</a:t>
            </a:r>
          </a:p>
          <a:p>
            <a:pPr lvl="1"/>
            <a:r>
              <a:rPr lang="en-US" sz="1800" dirty="0"/>
              <a:t>Evaluate prospective rescuer’s ability to respond in a timely manner</a:t>
            </a:r>
          </a:p>
          <a:p>
            <a:pPr lvl="1"/>
            <a:r>
              <a:rPr lang="en-US" sz="1800" dirty="0"/>
              <a:t>Evaluate proficiency with PRCS rescues</a:t>
            </a:r>
          </a:p>
          <a:p>
            <a:pPr lvl="1"/>
            <a:r>
              <a:rPr lang="en-US" sz="1800" dirty="0"/>
              <a:t>Select a rescue team that is capable of reaching the victim in an appropriate time frame, is capable and has the right equipment</a:t>
            </a:r>
          </a:p>
          <a:p>
            <a:pPr lvl="1"/>
            <a:r>
              <a:rPr lang="en-US" sz="1800" dirty="0"/>
              <a:t>Agrees to notify employer should they become unavailable</a:t>
            </a:r>
          </a:p>
          <a:p>
            <a:r>
              <a:rPr lang="en-US" sz="1800" dirty="0"/>
              <a:t>Inform each rescue team of the hazard and PRCS locations.</a:t>
            </a:r>
          </a:p>
        </p:txBody>
      </p:sp>
      <p:pic>
        <p:nvPicPr>
          <p:cNvPr id="8" name="Picture 3" title="Man wearing a harness and lifeline">
            <a:extLst>
              <a:ext uri="{FF2B5EF4-FFF2-40B4-BE49-F238E27FC236}">
                <a16:creationId xmlns:a16="http://schemas.microsoft.com/office/drawing/2014/main" id="{DBB7BA00-3BBC-4D23-99DE-D1B40F8DAE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9681" y="2956873"/>
            <a:ext cx="2467661" cy="37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377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B49FEF-ADF8-4FC1-BAE4-83EB47BB7A82}"/>
              </a:ext>
            </a:extLst>
          </p:cNvPr>
          <p:cNvSpPr>
            <a:spLocks noGrp="1"/>
          </p:cNvSpPr>
          <p:nvPr>
            <p:ph type="title"/>
          </p:nvPr>
        </p:nvSpPr>
        <p:spPr/>
        <p:txBody>
          <a:bodyPr/>
          <a:lstStyle/>
          <a:p>
            <a:r>
              <a:rPr lang="en-US" dirty="0"/>
              <a:t>Rescue – Section 1211 (cont.)</a:t>
            </a:r>
          </a:p>
        </p:txBody>
      </p:sp>
      <p:sp>
        <p:nvSpPr>
          <p:cNvPr id="5" name="Content Placeholder 4">
            <a:extLst>
              <a:ext uri="{FF2B5EF4-FFF2-40B4-BE49-F238E27FC236}">
                <a16:creationId xmlns:a16="http://schemas.microsoft.com/office/drawing/2014/main" id="{AA63CFAD-342A-463B-9D72-1C5421E99923}"/>
              </a:ext>
            </a:extLst>
          </p:cNvPr>
          <p:cNvSpPr>
            <a:spLocks noGrp="1"/>
          </p:cNvSpPr>
          <p:nvPr>
            <p:ph idx="1"/>
          </p:nvPr>
        </p:nvSpPr>
        <p:spPr/>
        <p:txBody>
          <a:bodyPr>
            <a:normAutofit lnSpcReduction="10000"/>
          </a:bodyPr>
          <a:lstStyle/>
          <a:p>
            <a:r>
              <a:rPr lang="en-US" dirty="0"/>
              <a:t>If an employer is training their own employees, they must:</a:t>
            </a:r>
          </a:p>
          <a:p>
            <a:pPr lvl="1"/>
            <a:r>
              <a:rPr lang="en-US" dirty="0"/>
              <a:t>Provide them with necessary PPE</a:t>
            </a:r>
          </a:p>
          <a:p>
            <a:pPr lvl="1"/>
            <a:r>
              <a:rPr lang="en-US" dirty="0"/>
              <a:t>Train each affected employee and establish proficiency as authorized entrants</a:t>
            </a:r>
          </a:p>
          <a:p>
            <a:pPr lvl="1"/>
            <a:r>
              <a:rPr lang="en-US" dirty="0"/>
              <a:t>Train each employee in basic first aid and CPR (at least one member of team must have a current certification)</a:t>
            </a:r>
          </a:p>
          <a:p>
            <a:pPr lvl="1"/>
            <a:r>
              <a:rPr lang="en-US" dirty="0"/>
              <a:t>Ensure that affected employees practice making permit space rescues before attempting an actual rescue and at least once very 12 mos. by means of simulated rescue operations with dummies, manikins or actual persons. </a:t>
            </a:r>
          </a:p>
        </p:txBody>
      </p:sp>
    </p:spTree>
    <p:extLst>
      <p:ext uri="{BB962C8B-B14F-4D97-AF65-F5344CB8AC3E}">
        <p14:creationId xmlns:p14="http://schemas.microsoft.com/office/powerpoint/2010/main" val="1087092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7F30EC-4D94-47B5-B5F0-EDD41C856EE3}"/>
              </a:ext>
            </a:extLst>
          </p:cNvPr>
          <p:cNvSpPr>
            <a:spLocks noGrp="1"/>
          </p:cNvSpPr>
          <p:nvPr>
            <p:ph type="title"/>
          </p:nvPr>
        </p:nvSpPr>
        <p:spPr/>
        <p:txBody>
          <a:bodyPr anchor="b">
            <a:normAutofit/>
          </a:bodyPr>
          <a:lstStyle/>
          <a:p>
            <a:r>
              <a:rPr lang="en-US" dirty="0"/>
              <a:t>Employee Participation</a:t>
            </a:r>
            <a:br>
              <a:rPr lang="en-US" dirty="0"/>
            </a:br>
            <a:endParaRPr lang="en-US" dirty="0"/>
          </a:p>
        </p:txBody>
      </p:sp>
      <p:pic>
        <p:nvPicPr>
          <p:cNvPr id="9" name="Content Placeholder 8" descr="A picture containing small, black, toy, sitting&#10;&#10;Description automatically generated">
            <a:extLst>
              <a:ext uri="{FF2B5EF4-FFF2-40B4-BE49-F238E27FC236}">
                <a16:creationId xmlns:a16="http://schemas.microsoft.com/office/drawing/2014/main" id="{BD6D5DDA-8A19-4575-9780-18A720AEEF48}"/>
              </a:ext>
            </a:extLst>
          </p:cNvPr>
          <p:cNvPicPr>
            <a:picLocks noGrp="1" noChangeAspect="1"/>
          </p:cNvPicPr>
          <p:nvPr>
            <p:ph idx="1"/>
          </p:nvPr>
        </p:nvPicPr>
        <p:blipFill>
          <a:blip r:embed="rId3"/>
          <a:stretch>
            <a:fillRect/>
          </a:stretch>
        </p:blipFill>
        <p:spPr>
          <a:xfrm>
            <a:off x="6500755" y="457200"/>
            <a:ext cx="3537065" cy="5403850"/>
          </a:xfrm>
          <a:prstGeom prst="rect">
            <a:avLst/>
          </a:prstGeom>
          <a:noFill/>
        </p:spPr>
      </p:pic>
      <p:sp>
        <p:nvSpPr>
          <p:cNvPr id="7" name="Content Placeholder 6">
            <a:extLst>
              <a:ext uri="{FF2B5EF4-FFF2-40B4-BE49-F238E27FC236}">
                <a16:creationId xmlns:a16="http://schemas.microsoft.com/office/drawing/2014/main" id="{591C64A4-621D-49FF-B028-5515F2B1C9F4}"/>
              </a:ext>
            </a:extLst>
          </p:cNvPr>
          <p:cNvSpPr>
            <a:spLocks noGrp="1"/>
          </p:cNvSpPr>
          <p:nvPr>
            <p:ph type="body" sz="half" idx="2"/>
          </p:nvPr>
        </p:nvSpPr>
        <p:spPr/>
        <p:txBody>
          <a:bodyPr>
            <a:normAutofit/>
          </a:bodyPr>
          <a:lstStyle/>
          <a:p>
            <a:r>
              <a:rPr lang="en-US" sz="2000" dirty="0"/>
              <a:t>Employers must consult with affected employees and their representatives in the development and implementation of all aspects of the permit space program required by section 1203 of the standard. </a:t>
            </a:r>
          </a:p>
        </p:txBody>
      </p:sp>
      <p:sp>
        <p:nvSpPr>
          <p:cNvPr id="6" name="Rectangle 5">
            <a:extLst>
              <a:ext uri="{FF2B5EF4-FFF2-40B4-BE49-F238E27FC236}">
                <a16:creationId xmlns:a16="http://schemas.microsoft.com/office/drawing/2014/main" id="{7A4ED773-4FB1-433B-B117-D11D6F7F6CFC}"/>
              </a:ext>
            </a:extLst>
          </p:cNvPr>
          <p:cNvSpPr/>
          <p:nvPr/>
        </p:nvSpPr>
        <p:spPr>
          <a:xfrm>
            <a:off x="4843317" y="3244334"/>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201712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28AC7F-2D5B-49CC-A5D8-F2858C9DF97A}"/>
              </a:ext>
            </a:extLst>
          </p:cNvPr>
          <p:cNvPicPr>
            <a:picLocks noGrp="1" noChangeAspect="1"/>
          </p:cNvPicPr>
          <p:nvPr>
            <p:ph type="pic" idx="1"/>
          </p:nvPr>
        </p:nvPicPr>
        <p:blipFill rotWithShape="1">
          <a:blip r:embed="rId3"/>
          <a:stretch/>
        </p:blipFill>
        <p:spPr>
          <a:xfrm>
            <a:off x="6458091" y="0"/>
            <a:ext cx="5314949" cy="6858000"/>
          </a:xfrm>
          <a:prstGeom prst="rect">
            <a:avLst/>
          </a:prstGeom>
          <a:noFill/>
        </p:spPr>
      </p:pic>
      <p:sp>
        <p:nvSpPr>
          <p:cNvPr id="6" name="Content Placeholder 5">
            <a:extLst>
              <a:ext uri="{FF2B5EF4-FFF2-40B4-BE49-F238E27FC236}">
                <a16:creationId xmlns:a16="http://schemas.microsoft.com/office/drawing/2014/main" id="{3B7FDE80-590A-4615-BA86-E0BA5C8BF63D}"/>
              </a:ext>
            </a:extLst>
          </p:cNvPr>
          <p:cNvSpPr>
            <a:spLocks noGrp="1"/>
          </p:cNvSpPr>
          <p:nvPr>
            <p:ph type="body" sz="half" idx="2"/>
          </p:nvPr>
        </p:nvSpPr>
        <p:spPr/>
        <p:txBody>
          <a:bodyPr>
            <a:normAutofit fontScale="92500" lnSpcReduction="20000"/>
          </a:bodyPr>
          <a:lstStyle/>
          <a:p>
            <a:pPr marL="342900" indent="-342900">
              <a:lnSpc>
                <a:spcPct val="90000"/>
              </a:lnSpc>
              <a:buFont typeface="Arial" panose="020B0604020202020204" pitchFamily="34" charset="0"/>
              <a:buChar char="•"/>
            </a:pPr>
            <a:r>
              <a:rPr lang="en-US" sz="2200" dirty="0"/>
              <a:t>Went into effect August 3, 2015;</a:t>
            </a:r>
          </a:p>
          <a:p>
            <a:pPr marL="342900" indent="-342900">
              <a:lnSpc>
                <a:spcPct val="90000"/>
              </a:lnSpc>
              <a:buFont typeface="Arial" panose="020B0604020202020204" pitchFamily="34" charset="0"/>
              <a:buChar char="•"/>
            </a:pPr>
            <a:r>
              <a:rPr lang="en-US" sz="2200" dirty="0"/>
              <a:t>Came over 20 years after a comprehensive confined space standard for general industry standard;</a:t>
            </a:r>
          </a:p>
          <a:p>
            <a:pPr marL="342900" indent="-342900">
              <a:lnSpc>
                <a:spcPct val="90000"/>
              </a:lnSpc>
              <a:buFont typeface="Arial" panose="020B0604020202020204" pitchFamily="34" charset="0"/>
              <a:buChar char="•"/>
            </a:pPr>
            <a:r>
              <a:rPr lang="en-US" sz="2200" dirty="0"/>
              <a:t>Replaced OSHA’s one training requirement for confined spaces with a comprehensive standard;</a:t>
            </a:r>
          </a:p>
          <a:p>
            <a:pPr marL="342900" indent="-342900">
              <a:lnSpc>
                <a:spcPct val="90000"/>
              </a:lnSpc>
              <a:buFont typeface="Arial" panose="020B0604020202020204" pitchFamily="34" charset="0"/>
              <a:buChar char="•"/>
            </a:pPr>
            <a:r>
              <a:rPr lang="en-US" sz="2200" dirty="0"/>
              <a:t>Has some different elements than general industry standard; and</a:t>
            </a:r>
          </a:p>
          <a:p>
            <a:pPr marL="342900" indent="-342900">
              <a:lnSpc>
                <a:spcPct val="90000"/>
              </a:lnSpc>
              <a:buFont typeface="Arial" panose="020B0604020202020204" pitchFamily="34" charset="0"/>
              <a:buChar char="•"/>
            </a:pPr>
            <a:r>
              <a:rPr lang="en-US" sz="2200" dirty="0"/>
              <a:t>Is expected to prevent 800 serious injuries each year and numerous fatalities.</a:t>
            </a:r>
          </a:p>
        </p:txBody>
      </p:sp>
      <p:sp>
        <p:nvSpPr>
          <p:cNvPr id="4" name="Title 3">
            <a:extLst>
              <a:ext uri="{FF2B5EF4-FFF2-40B4-BE49-F238E27FC236}">
                <a16:creationId xmlns:a16="http://schemas.microsoft.com/office/drawing/2014/main" id="{31EC554D-3492-4033-B6C8-E92CA15E0893}"/>
              </a:ext>
            </a:extLst>
          </p:cNvPr>
          <p:cNvSpPr>
            <a:spLocks noGrp="1"/>
          </p:cNvSpPr>
          <p:nvPr>
            <p:ph type="title"/>
          </p:nvPr>
        </p:nvSpPr>
        <p:spPr>
          <a:xfrm>
            <a:off x="245806" y="464024"/>
            <a:ext cx="5598941" cy="1345112"/>
          </a:xfrm>
        </p:spPr>
        <p:txBody>
          <a:bodyPr anchor="b">
            <a:normAutofit/>
          </a:bodyPr>
          <a:lstStyle/>
          <a:p>
            <a:r>
              <a:rPr lang="en-US" sz="2400" dirty="0"/>
              <a:t>OSHA Confined Spaces in Construction Standard – 29 CFR 1926.1200-1213; Subpart A</a:t>
            </a:r>
          </a:p>
        </p:txBody>
      </p:sp>
    </p:spTree>
    <p:extLst>
      <p:ext uri="{BB962C8B-B14F-4D97-AF65-F5344CB8AC3E}">
        <p14:creationId xmlns:p14="http://schemas.microsoft.com/office/powerpoint/2010/main" val="351017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Acknowledgements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400" dirty="0"/>
              <a:t>Western Iowa Technical Community College - SH-29639-SH6; Confined Spaces Hazards in Construction Instrumentation &amp; Air Monitoring Personal Protective Equipment (PPE) for Confined Spaces</a:t>
            </a:r>
          </a:p>
          <a:p>
            <a:r>
              <a:rPr lang="en-US" sz="2400" dirty="0"/>
              <a:t>Grain Handling Safety Coalition; 3521 Hollis Drive Springfield, IL 62711</a:t>
            </a:r>
          </a:p>
          <a:p>
            <a:r>
              <a:rPr lang="en-US" dirty="0">
                <a:hlinkClick r:id="rId2"/>
              </a:rPr>
              <a:t>www.osha.gov</a:t>
            </a:r>
            <a:endParaRPr lang="en-US" dirty="0"/>
          </a:p>
          <a:p>
            <a:endParaRPr lang="en-US" sz="2000" b="1"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048915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2" name="Picture 1">
            <a:extLst>
              <a:ext uri="{FF2B5EF4-FFF2-40B4-BE49-F238E27FC236}">
                <a16:creationId xmlns:a16="http://schemas.microsoft.com/office/drawing/2014/main" id="{9672C353-19ED-4664-A4CF-4D3EBAD71DBD}"/>
              </a:ext>
            </a:extLst>
          </p:cNvPr>
          <p:cNvPicPr>
            <a:picLocks noChangeAspect="1"/>
          </p:cNvPicPr>
          <p:nvPr/>
        </p:nvPicPr>
        <p:blipFill>
          <a:blip r:embed="rId2"/>
          <a:stretch>
            <a:fillRect/>
          </a:stretch>
        </p:blipFill>
        <p:spPr>
          <a:xfrm>
            <a:off x="999744" y="158496"/>
            <a:ext cx="9546337" cy="6010656"/>
          </a:xfrm>
          <a:prstGeom prst="rect">
            <a:avLst/>
          </a:prstGeom>
        </p:spPr>
      </p:pic>
    </p:spTree>
    <p:extLst>
      <p:ext uri="{BB962C8B-B14F-4D97-AF65-F5344CB8AC3E}">
        <p14:creationId xmlns:p14="http://schemas.microsoft.com/office/powerpoint/2010/main" val="159786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a:bodyPr>
          <a:lstStyle/>
          <a:p>
            <a:r>
              <a:rPr lang="en-US" altLang="en-US" sz="2400" dirty="0"/>
              <a:t>Pennsylvania OSHA Consultation Office</a:t>
            </a:r>
          </a:p>
          <a:p>
            <a:r>
              <a:rPr lang="en-US" altLang="en-US" sz="2400" dirty="0"/>
              <a:t>Phone: 800-382-1241</a:t>
            </a:r>
          </a:p>
          <a:p>
            <a:r>
              <a:rPr lang="en-US" altLang="en-US" sz="2400" dirty="0"/>
              <a:t>Web: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a:p>
            <a:r>
              <a:rPr lang="en-US" altLang="en-US" sz="2400" dirty="0"/>
              <a:t>Facebook: </a:t>
            </a:r>
            <a:r>
              <a:rPr lang="en-US" altLang="en-US" sz="24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2400" dirty="0">
              <a:solidFill>
                <a:srgbClr val="0070C0"/>
              </a:solidFill>
            </a:endParaRPr>
          </a:p>
          <a:p>
            <a:r>
              <a:rPr lang="en-US" altLang="en-US" sz="2400" dirty="0"/>
              <a:t>Twitter: </a:t>
            </a:r>
            <a:r>
              <a:rPr lang="en-US" altLang="en-US" sz="24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a:bodyPr>
          <a:lstStyle/>
          <a:p>
            <a:pPr algn="ctr">
              <a:buFontTx/>
              <a:buNone/>
              <a:defRPr/>
            </a:pPr>
            <a:r>
              <a:rPr lang="en-US" altLang="en-US" sz="2400" b="1" dirty="0"/>
              <a:t>Upcoming Webinar:</a:t>
            </a:r>
          </a:p>
          <a:p>
            <a:pPr algn="ctr">
              <a:buFontTx/>
              <a:buNone/>
              <a:defRPr/>
            </a:pPr>
            <a:r>
              <a:rPr lang="en-US" altLang="en-US" sz="2400" b="1" dirty="0">
                <a:solidFill>
                  <a:schemeClr val="accent1"/>
                </a:solidFill>
              </a:rPr>
              <a:t>Respiratory Protection</a:t>
            </a:r>
          </a:p>
          <a:p>
            <a:pPr algn="ctr">
              <a:buFontTx/>
              <a:buNone/>
              <a:defRPr/>
            </a:pPr>
            <a:r>
              <a:rPr lang="en-US" altLang="en-US" sz="2400" u="sng" dirty="0">
                <a:solidFill>
                  <a:srgbClr val="9E0000"/>
                </a:solidFill>
              </a:rPr>
              <a:t>October 14, 2020 </a:t>
            </a:r>
            <a:r>
              <a:rPr lang="en-US" altLang="en-US" sz="2400" dirty="0">
                <a:solidFill>
                  <a:srgbClr val="9E0000"/>
                </a:solidFill>
              </a:rPr>
              <a:t>@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105D80D-2EA1-4867-8098-0F4FC35E14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49" r="29164"/>
          <a:stretch/>
        </p:blipFill>
        <p:spPr bwMode="auto">
          <a:xfrm>
            <a:off x="6099048" y="10"/>
            <a:ext cx="6099048" cy="685799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a:extLst>
              <a:ext uri="{FF2B5EF4-FFF2-40B4-BE49-F238E27FC236}">
                <a16:creationId xmlns:a16="http://schemas.microsoft.com/office/drawing/2014/main" id="{3FC9AB52-E7EF-4347-9B85-AC25040A5223}"/>
              </a:ext>
            </a:extLst>
          </p:cNvPr>
          <p:cNvSpPr>
            <a:spLocks noGrp="1"/>
          </p:cNvSpPr>
          <p:nvPr>
            <p:ph type="body" sz="half" idx="2"/>
          </p:nvPr>
        </p:nvSpPr>
        <p:spPr>
          <a:xfrm>
            <a:off x="509452" y="2057400"/>
            <a:ext cx="5335296" cy="3811588"/>
          </a:xfrm>
        </p:spPr>
        <p:txBody>
          <a:bodyPr>
            <a:normAutofit/>
          </a:bodyPr>
          <a:lstStyle/>
          <a:p>
            <a:pPr>
              <a:lnSpc>
                <a:spcPct val="90000"/>
              </a:lnSpc>
            </a:pPr>
            <a:r>
              <a:rPr lang="en-US" sz="2000" dirty="0"/>
              <a:t>Covers all construction work </a:t>
            </a:r>
            <a:r>
              <a:rPr lang="en-US" sz="2000" u="sng" dirty="0"/>
              <a:t>except</a:t>
            </a:r>
            <a:r>
              <a:rPr lang="en-US" sz="2000" dirty="0"/>
              <a:t>:</a:t>
            </a:r>
          </a:p>
          <a:p>
            <a:pPr lvl="1">
              <a:lnSpc>
                <a:spcPct val="90000"/>
              </a:lnSpc>
              <a:buFont typeface="Wingdings" panose="05000000000000000000" pitchFamily="2" charset="2"/>
              <a:buChar char="Ø"/>
            </a:pPr>
            <a:r>
              <a:rPr lang="en-US" sz="2000" dirty="0"/>
              <a:t>Excavation work covered by subpart P </a:t>
            </a:r>
          </a:p>
          <a:p>
            <a:pPr lvl="1">
              <a:lnSpc>
                <a:spcPct val="90000"/>
              </a:lnSpc>
              <a:buFont typeface="Wingdings" panose="05000000000000000000" pitchFamily="2" charset="2"/>
              <a:buChar char="Ø"/>
            </a:pPr>
            <a:r>
              <a:rPr lang="en-US" sz="2000" dirty="0"/>
              <a:t>Underground construction, caissons, and cofferdams covered under subpart S </a:t>
            </a:r>
          </a:p>
          <a:p>
            <a:pPr lvl="1">
              <a:lnSpc>
                <a:spcPct val="90000"/>
              </a:lnSpc>
              <a:buFont typeface="Wingdings" panose="05000000000000000000" pitchFamily="2" charset="2"/>
              <a:buChar char="Ø"/>
            </a:pPr>
            <a:r>
              <a:rPr lang="en-US" sz="2000" dirty="0"/>
              <a:t>Diving covered under subpart Y </a:t>
            </a:r>
          </a:p>
          <a:p>
            <a:pPr>
              <a:lnSpc>
                <a:spcPct val="90000"/>
              </a:lnSpc>
            </a:pPr>
            <a:r>
              <a:rPr lang="en-US" sz="2000" dirty="0"/>
              <a:t>Where standards address confined spaces employers must comply with that provision and the provisions in the confined space standard (e.g. 1926.353 welding). </a:t>
            </a:r>
          </a:p>
        </p:txBody>
      </p:sp>
      <p:sp>
        <p:nvSpPr>
          <p:cNvPr id="5" name="Title 4">
            <a:extLst>
              <a:ext uri="{FF2B5EF4-FFF2-40B4-BE49-F238E27FC236}">
                <a16:creationId xmlns:a16="http://schemas.microsoft.com/office/drawing/2014/main" id="{60D29281-BAB5-414A-82DD-14161FC113BA}"/>
              </a:ext>
            </a:extLst>
          </p:cNvPr>
          <p:cNvSpPr>
            <a:spLocks noGrp="1"/>
          </p:cNvSpPr>
          <p:nvPr>
            <p:ph type="title"/>
          </p:nvPr>
        </p:nvSpPr>
        <p:spPr>
          <a:xfrm>
            <a:off x="704850" y="457200"/>
            <a:ext cx="5139897" cy="1085850"/>
          </a:xfrm>
        </p:spPr>
        <p:txBody>
          <a:bodyPr anchor="b">
            <a:normAutofit/>
          </a:bodyPr>
          <a:lstStyle/>
          <a:p>
            <a:r>
              <a:rPr lang="en-US" dirty="0"/>
              <a:t>Scope of the standard</a:t>
            </a:r>
          </a:p>
        </p:txBody>
      </p:sp>
    </p:spTree>
    <p:extLst>
      <p:ext uri="{BB962C8B-B14F-4D97-AF65-F5344CB8AC3E}">
        <p14:creationId xmlns:p14="http://schemas.microsoft.com/office/powerpoint/2010/main" val="150651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0242-6712-44DF-925F-D44BF11F3BEB}"/>
              </a:ext>
            </a:extLst>
          </p:cNvPr>
          <p:cNvSpPr>
            <a:spLocks noGrp="1"/>
          </p:cNvSpPr>
          <p:nvPr>
            <p:ph type="title"/>
          </p:nvPr>
        </p:nvSpPr>
        <p:spPr>
          <a:xfrm>
            <a:off x="838199" y="365127"/>
            <a:ext cx="7326745" cy="1325563"/>
          </a:xfrm>
        </p:spPr>
        <p:txBody>
          <a:bodyPr/>
          <a:lstStyle/>
          <a:p>
            <a:r>
              <a:rPr lang="en-US" dirty="0"/>
              <a:t>What is a confined space?</a:t>
            </a:r>
          </a:p>
        </p:txBody>
      </p:sp>
      <p:sp>
        <p:nvSpPr>
          <p:cNvPr id="3" name="Content Placeholder 2">
            <a:extLst>
              <a:ext uri="{FF2B5EF4-FFF2-40B4-BE49-F238E27FC236}">
                <a16:creationId xmlns:a16="http://schemas.microsoft.com/office/drawing/2014/main" id="{F5FE67B2-2309-47AE-919C-27F198366A05}"/>
              </a:ext>
            </a:extLst>
          </p:cNvPr>
          <p:cNvSpPr>
            <a:spLocks noGrp="1"/>
          </p:cNvSpPr>
          <p:nvPr>
            <p:ph sz="half" idx="1"/>
          </p:nvPr>
        </p:nvSpPr>
        <p:spPr/>
        <p:txBody>
          <a:bodyPr/>
          <a:lstStyle/>
          <a:p>
            <a:pPr marL="0" indent="0">
              <a:buNone/>
            </a:pPr>
            <a:r>
              <a:rPr lang="en-US" dirty="0"/>
              <a:t>1) Large enough &amp; configured so that a worker can bodily enter;</a:t>
            </a:r>
          </a:p>
          <a:p>
            <a:pPr marL="0" indent="0">
              <a:buNone/>
            </a:pPr>
            <a:r>
              <a:rPr lang="en-US" dirty="0"/>
              <a:t>2) Limited or restricted means of entry and exit; and</a:t>
            </a:r>
          </a:p>
          <a:p>
            <a:pPr marL="0" indent="0">
              <a:buNone/>
            </a:pPr>
            <a:r>
              <a:rPr lang="en-US" dirty="0"/>
              <a:t>3) Not designed for continuous occupancy. </a:t>
            </a:r>
          </a:p>
        </p:txBody>
      </p:sp>
      <p:pic>
        <p:nvPicPr>
          <p:cNvPr id="5" name="Content Placeholder 4" descr="2007_0323ND (31)">
            <a:extLst>
              <a:ext uri="{FF2B5EF4-FFF2-40B4-BE49-F238E27FC236}">
                <a16:creationId xmlns:a16="http://schemas.microsoft.com/office/drawing/2014/main" id="{8615F9BB-B03D-4A6C-82F6-74FCCEDA7717}"/>
              </a:ext>
            </a:extLst>
          </p:cNvPr>
          <p:cNvPicPr>
            <a:picLocks noGrp="1" noChangeAspect="1" noChangeArrowheads="1"/>
          </p:cNvPicPr>
          <p:nvPr>
            <p:ph sz="half" idx="2"/>
          </p:nvPr>
        </p:nvPicPr>
        <p:blipFill>
          <a:blip r:embed="rId2" cstate="print"/>
          <a:stretch>
            <a:fillRect/>
          </a:stretch>
        </p:blipFill>
        <p:spPr>
          <a:xfrm>
            <a:off x="6172200" y="2114496"/>
            <a:ext cx="5181600" cy="3773595"/>
          </a:xfrm>
          <a:noFill/>
        </p:spPr>
      </p:pic>
      <p:pic>
        <p:nvPicPr>
          <p:cNvPr id="6" name="Picture 4" descr="2007_0323coalcreek0104 (24)">
            <a:extLst>
              <a:ext uri="{FF2B5EF4-FFF2-40B4-BE49-F238E27FC236}">
                <a16:creationId xmlns:a16="http://schemas.microsoft.com/office/drawing/2014/main" id="{5266695C-8F7D-4309-A2E5-E6C2BBA8C334}"/>
              </a:ext>
            </a:extLst>
          </p:cNvPr>
          <p:cNvPicPr>
            <a:picLocks noChangeAspect="1" noChangeArrowheads="1"/>
          </p:cNvPicPr>
          <p:nvPr/>
        </p:nvPicPr>
        <p:blipFill>
          <a:blip r:embed="rId3" cstate="print"/>
          <a:srcRect/>
          <a:stretch>
            <a:fillRect/>
          </a:stretch>
        </p:blipFill>
        <p:spPr>
          <a:xfrm>
            <a:off x="7823198" y="62750"/>
            <a:ext cx="4027057" cy="3255879"/>
          </a:xfrm>
          <a:prstGeom prst="rect">
            <a:avLst/>
          </a:prstGeom>
          <a:noFill/>
          <a:ln/>
        </p:spPr>
      </p:pic>
    </p:spTree>
    <p:extLst>
      <p:ext uri="{BB962C8B-B14F-4D97-AF65-F5344CB8AC3E}">
        <p14:creationId xmlns:p14="http://schemas.microsoft.com/office/powerpoint/2010/main" val="353261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88BB8-7C2F-41F7-90DB-6D595DD82C08}"/>
              </a:ext>
            </a:extLst>
          </p:cNvPr>
          <p:cNvSpPr>
            <a:spLocks noGrp="1"/>
          </p:cNvSpPr>
          <p:nvPr>
            <p:ph type="title"/>
          </p:nvPr>
        </p:nvSpPr>
        <p:spPr>
          <a:xfrm>
            <a:off x="443345" y="267855"/>
            <a:ext cx="10845800" cy="826364"/>
          </a:xfrm>
        </p:spPr>
        <p:txBody>
          <a:bodyPr/>
          <a:lstStyle/>
          <a:p>
            <a:r>
              <a:rPr lang="en-US" dirty="0"/>
              <a:t>Examples of confined spaces</a:t>
            </a:r>
          </a:p>
        </p:txBody>
      </p:sp>
      <p:sp>
        <p:nvSpPr>
          <p:cNvPr id="5" name="Content Placeholder 4">
            <a:extLst>
              <a:ext uri="{FF2B5EF4-FFF2-40B4-BE49-F238E27FC236}">
                <a16:creationId xmlns:a16="http://schemas.microsoft.com/office/drawing/2014/main" id="{1E670A77-70E0-426D-B07E-A3F37D0E6BDE}"/>
              </a:ext>
            </a:extLst>
          </p:cNvPr>
          <p:cNvSpPr>
            <a:spLocks noGrp="1"/>
          </p:cNvSpPr>
          <p:nvPr>
            <p:ph sz="half" idx="1"/>
          </p:nvPr>
        </p:nvSpPr>
        <p:spPr>
          <a:xfrm>
            <a:off x="762000" y="1348510"/>
            <a:ext cx="5810250" cy="4828453"/>
          </a:xfrm>
        </p:spPr>
        <p:txBody>
          <a:bodyPr>
            <a:noAutofit/>
          </a:bodyPr>
          <a:lstStyle/>
          <a:p>
            <a:r>
              <a:rPr lang="en-US" sz="1800" dirty="0"/>
              <a:t>Manholes </a:t>
            </a:r>
          </a:p>
          <a:p>
            <a:r>
              <a:rPr lang="en-US" sz="1800" dirty="0"/>
              <a:t>Sewers, storm drains</a:t>
            </a:r>
          </a:p>
          <a:p>
            <a:r>
              <a:rPr lang="en-US" sz="1800" dirty="0"/>
              <a:t>Water mains</a:t>
            </a:r>
          </a:p>
          <a:p>
            <a:r>
              <a:rPr lang="en-US" sz="1800" dirty="0"/>
              <a:t>Boilers</a:t>
            </a:r>
          </a:p>
          <a:p>
            <a:r>
              <a:rPr lang="en-US" sz="1800" dirty="0"/>
              <a:t>Incinerators</a:t>
            </a:r>
          </a:p>
          <a:p>
            <a:r>
              <a:rPr lang="en-US" sz="1800" dirty="0"/>
              <a:t>Scrubbers  &amp;  bag houses</a:t>
            </a:r>
          </a:p>
          <a:p>
            <a:r>
              <a:rPr lang="en-US" sz="1800" dirty="0"/>
              <a:t>Crawl spaces, attics and basements before steps are   installed</a:t>
            </a:r>
          </a:p>
          <a:p>
            <a:r>
              <a:rPr lang="en-US" sz="1800" dirty="0"/>
              <a:t>HVAC components (air receivers/chillers &amp; ducts)</a:t>
            </a:r>
          </a:p>
          <a:p>
            <a:pPr marL="0" indent="0">
              <a:buNone/>
            </a:pPr>
            <a:endParaRPr lang="en-US" sz="1600" dirty="0"/>
          </a:p>
        </p:txBody>
      </p:sp>
      <p:sp>
        <p:nvSpPr>
          <p:cNvPr id="6" name="Content Placeholder 5">
            <a:extLst>
              <a:ext uri="{FF2B5EF4-FFF2-40B4-BE49-F238E27FC236}">
                <a16:creationId xmlns:a16="http://schemas.microsoft.com/office/drawing/2014/main" id="{5F5F65B5-57BD-4662-9B37-9BD69D356E77}"/>
              </a:ext>
            </a:extLst>
          </p:cNvPr>
          <p:cNvSpPr>
            <a:spLocks noGrp="1"/>
          </p:cNvSpPr>
          <p:nvPr>
            <p:ph sz="half" idx="2"/>
          </p:nvPr>
        </p:nvSpPr>
        <p:spPr>
          <a:xfrm>
            <a:off x="4657725" y="1348510"/>
            <a:ext cx="6631419" cy="4828453"/>
          </a:xfrm>
        </p:spPr>
        <p:txBody>
          <a:bodyPr>
            <a:normAutofit/>
          </a:bodyPr>
          <a:lstStyle/>
          <a:p>
            <a:r>
              <a:rPr lang="en-US" sz="1800" dirty="0"/>
              <a:t>Concrete pier columns</a:t>
            </a:r>
          </a:p>
          <a:p>
            <a:r>
              <a:rPr lang="en-US" sz="1800" dirty="0"/>
              <a:t>Transformer vaults</a:t>
            </a:r>
          </a:p>
          <a:p>
            <a:r>
              <a:rPr lang="en-US" sz="1800" dirty="0"/>
              <a:t>Precast concrete and other enclosed beams</a:t>
            </a:r>
          </a:p>
          <a:p>
            <a:r>
              <a:rPr lang="en-US" sz="1800" dirty="0"/>
              <a:t>Vessels</a:t>
            </a:r>
          </a:p>
          <a:p>
            <a:endParaRPr lang="en-US" sz="1600" dirty="0"/>
          </a:p>
          <a:p>
            <a:endParaRPr lang="en-US" sz="1600" dirty="0"/>
          </a:p>
          <a:p>
            <a:pPr marL="0" indent="0">
              <a:buNone/>
            </a:pPr>
            <a:endParaRPr lang="en-US" sz="1600" dirty="0"/>
          </a:p>
          <a:p>
            <a:endParaRPr lang="en-US" dirty="0"/>
          </a:p>
        </p:txBody>
      </p:sp>
      <p:pic>
        <p:nvPicPr>
          <p:cNvPr id="7" name="Picture 4" descr="C:\Users\Pam\Pictures\My Pictures\Pictures Downloaded from AOL\SavedFromMail\DSCF0020MA22221321-0020.JPG">
            <a:extLst>
              <a:ext uri="{FF2B5EF4-FFF2-40B4-BE49-F238E27FC236}">
                <a16:creationId xmlns:a16="http://schemas.microsoft.com/office/drawing/2014/main" id="{DF116398-EC9D-46B9-88B1-CD1B700CE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505" y="2793008"/>
            <a:ext cx="4630495" cy="3472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6A7842-AE59-4547-8075-4CB59A501C64}"/>
              </a:ext>
            </a:extLst>
          </p:cNvPr>
          <p:cNvSpPr txBox="1"/>
          <p:nvPr/>
        </p:nvSpPr>
        <p:spPr>
          <a:xfrm>
            <a:off x="6643061" y="6265879"/>
            <a:ext cx="4988405" cy="338554"/>
          </a:xfrm>
          <a:prstGeom prst="rect">
            <a:avLst/>
          </a:prstGeom>
          <a:noFill/>
        </p:spPr>
        <p:txBody>
          <a:bodyPr wrap="square" rtlCol="0">
            <a:spAutoFit/>
          </a:bodyPr>
          <a:lstStyle/>
          <a:p>
            <a:r>
              <a:rPr lang="en-US" sz="1600" dirty="0"/>
              <a:t>Boilermakers working inside a boiler at a power plant</a:t>
            </a:r>
          </a:p>
        </p:txBody>
      </p:sp>
    </p:spTree>
    <p:extLst>
      <p:ext uri="{BB962C8B-B14F-4D97-AF65-F5344CB8AC3E}">
        <p14:creationId xmlns:p14="http://schemas.microsoft.com/office/powerpoint/2010/main" val="223571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DA93-A20A-4791-896C-9AA1880FAFBD}"/>
              </a:ext>
            </a:extLst>
          </p:cNvPr>
          <p:cNvSpPr>
            <a:spLocks noGrp="1"/>
          </p:cNvSpPr>
          <p:nvPr>
            <p:ph type="title"/>
          </p:nvPr>
        </p:nvSpPr>
        <p:spPr>
          <a:xfrm>
            <a:off x="498764" y="203201"/>
            <a:ext cx="10855036" cy="1400869"/>
          </a:xfrm>
        </p:spPr>
        <p:txBody>
          <a:bodyPr/>
          <a:lstStyle/>
          <a:p>
            <a:r>
              <a:rPr lang="en-US" dirty="0"/>
              <a:t>Pits can be confined spaces or permit required confined spaces</a:t>
            </a:r>
          </a:p>
        </p:txBody>
      </p:sp>
      <p:pic>
        <p:nvPicPr>
          <p:cNvPr id="5" name="Content Placeholder 4">
            <a:extLst>
              <a:ext uri="{FF2B5EF4-FFF2-40B4-BE49-F238E27FC236}">
                <a16:creationId xmlns:a16="http://schemas.microsoft.com/office/drawing/2014/main" id="{91A8D460-3F8B-4702-98F1-380D173247B7}"/>
              </a:ext>
            </a:extLst>
          </p:cNvPr>
          <p:cNvPicPr>
            <a:picLocks noGrp="1" noChangeAspect="1"/>
          </p:cNvPicPr>
          <p:nvPr>
            <p:ph sz="half" idx="1"/>
          </p:nvPr>
        </p:nvPicPr>
        <p:blipFill>
          <a:blip r:embed="rId2"/>
          <a:stretch>
            <a:fillRect/>
          </a:stretch>
        </p:blipFill>
        <p:spPr>
          <a:xfrm>
            <a:off x="1717221" y="1825625"/>
            <a:ext cx="3423558" cy="4351338"/>
          </a:xfrm>
          <a:prstGeom prst="rect">
            <a:avLst/>
          </a:prstGeom>
        </p:spPr>
      </p:pic>
      <p:pic>
        <p:nvPicPr>
          <p:cNvPr id="6" name="Content Placeholder 5">
            <a:extLst>
              <a:ext uri="{FF2B5EF4-FFF2-40B4-BE49-F238E27FC236}">
                <a16:creationId xmlns:a16="http://schemas.microsoft.com/office/drawing/2014/main" id="{D1B9C5FE-96F7-490A-868C-46EAF4F66FDD}"/>
              </a:ext>
            </a:extLst>
          </p:cNvPr>
          <p:cNvPicPr>
            <a:picLocks noGrp="1" noChangeAspect="1"/>
          </p:cNvPicPr>
          <p:nvPr>
            <p:ph sz="half" idx="2"/>
          </p:nvPr>
        </p:nvPicPr>
        <p:blipFill>
          <a:blip r:embed="rId3"/>
          <a:stretch>
            <a:fillRect/>
          </a:stretch>
        </p:blipFill>
        <p:spPr>
          <a:xfrm>
            <a:off x="7065050" y="1825625"/>
            <a:ext cx="3395899" cy="4351338"/>
          </a:xfrm>
          <a:prstGeom prst="rect">
            <a:avLst/>
          </a:prstGeom>
        </p:spPr>
      </p:pic>
    </p:spTree>
    <p:extLst>
      <p:ext uri="{BB962C8B-B14F-4D97-AF65-F5344CB8AC3E}">
        <p14:creationId xmlns:p14="http://schemas.microsoft.com/office/powerpoint/2010/main" val="991147019"/>
      </p:ext>
    </p:extLst>
  </p:cSld>
  <p:clrMapOvr>
    <a:masterClrMapping/>
  </p:clrMapOvr>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11" ma:contentTypeDescription="Create a new document." ma:contentTypeScope="" ma:versionID="a48ae8a90c2b9ba14feb19007a7ca54a">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edc4ed1806cc9068fbab9fc47bdbc61a"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412AD0-324E-48B9-B3C2-D112A658DBBE}">
  <ds:schemaRefs>
    <ds:schemaRef ds:uri="http://schemas.microsoft.com/sharepoint/v3/contenttype/forms"/>
  </ds:schemaRefs>
</ds:datastoreItem>
</file>

<file path=customXml/itemProps2.xml><?xml version="1.0" encoding="utf-8"?>
<ds:datastoreItem xmlns:ds="http://schemas.openxmlformats.org/officeDocument/2006/customXml" ds:itemID="{1468D65C-51CB-407A-AF37-5F957E0DE732}"/>
</file>

<file path=customXml/itemProps3.xml><?xml version="1.0" encoding="utf-8"?>
<ds:datastoreItem xmlns:ds="http://schemas.openxmlformats.org/officeDocument/2006/customXml" ds:itemID="{AA840B02-7105-42A4-8F16-EC45E077E976}">
  <ds:schemaRefs>
    <ds:schemaRef ds:uri="http://purl.org/dc/elements/1.1/"/>
    <ds:schemaRef ds:uri="http://purl.org/dc/terms/"/>
    <ds:schemaRef ds:uri="http://schemas.microsoft.com/office/2006/documentManagement/types"/>
    <ds:schemaRef ds:uri="http://purl.org/dc/dcmitype/"/>
    <ds:schemaRef ds:uri="3870ece6-baab-44fb-953f-77fb9a8d79d5"/>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740</TotalTime>
  <Words>5630</Words>
  <Application>Microsoft Office PowerPoint</Application>
  <PresentationFormat>Widescreen</PresentationFormat>
  <Paragraphs>477</Paragraphs>
  <Slides>53</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Constantia</vt:lpstr>
      <vt:lpstr>Franklin Gothic Demi</vt:lpstr>
      <vt:lpstr>Franklin Gothic Medium Cond</vt:lpstr>
      <vt:lpstr>Univers</vt:lpstr>
      <vt:lpstr>Univers-Black</vt:lpstr>
      <vt:lpstr>Wingdings</vt:lpstr>
      <vt:lpstr>Office Theme</vt:lpstr>
      <vt:lpstr>PowerPoint Presentation</vt:lpstr>
      <vt:lpstr>OSHA’s Confined Space Standard in Construction</vt:lpstr>
      <vt:lpstr>Heading</vt:lpstr>
      <vt:lpstr>Confined space fatality </vt:lpstr>
      <vt:lpstr>OSHA Confined Spaces in Construction Standard – 29 CFR 1926.1200-1213; Subpart A</vt:lpstr>
      <vt:lpstr>Scope of the standard</vt:lpstr>
      <vt:lpstr>What is a confined space?</vt:lpstr>
      <vt:lpstr>Examples of confined spaces</vt:lpstr>
      <vt:lpstr>Pits can be confined spaces or permit required confined spaces</vt:lpstr>
      <vt:lpstr>Characteristics of Permit-Required Confined Spaces</vt:lpstr>
      <vt:lpstr>Confined Space Hazards</vt:lpstr>
      <vt:lpstr>Atmospheric hazards may result in…</vt:lpstr>
      <vt:lpstr>Normal Air Composition</vt:lpstr>
      <vt:lpstr>Gas, Vapor, Dust Is Combustible</vt:lpstr>
      <vt:lpstr>Explosion Hazard </vt:lpstr>
      <vt:lpstr>Work Activity May Make Air Toxic</vt:lpstr>
      <vt:lpstr>Toxic Vapors</vt:lpstr>
      <vt:lpstr>Engulfment hazards (liquids and solids)</vt:lpstr>
      <vt:lpstr>The internal configuration contributes to the hazards of a space</vt:lpstr>
      <vt:lpstr>Temperature Hazards</vt:lpstr>
      <vt:lpstr>Safety Hazards</vt:lpstr>
      <vt:lpstr>PowerPoint Presentation</vt:lpstr>
      <vt:lpstr>Biological and ergonomic hazards</vt:lpstr>
      <vt:lpstr>Key differences between the construction and general industry standard</vt:lpstr>
      <vt:lpstr>Key Definitions for Site Personnel/Contractor Categories  (see 1926.1202)</vt:lpstr>
      <vt:lpstr>General Requirements</vt:lpstr>
      <vt:lpstr>PowerPoint Presentation</vt:lpstr>
      <vt:lpstr>Monitoring v. Testing</vt:lpstr>
      <vt:lpstr>Identification of PRCS</vt:lpstr>
      <vt:lpstr>Programs and procedures</vt:lpstr>
      <vt:lpstr>Alternate entry procedures – can be utilized for PRCS with atmospheric hazards</vt:lpstr>
      <vt:lpstr>Alternate entry procedures (cont.)</vt:lpstr>
      <vt:lpstr>Requirements for alternative procedure</vt:lpstr>
      <vt:lpstr>Requirements for alternative procedure (cont.)</vt:lpstr>
      <vt:lpstr>Comparison of Requirement for Permit-Required Spaced and Alternate Procedure Spaces</vt:lpstr>
      <vt:lpstr>Reclassifying a PRCS to a Confined Space – Section 1203 (g)</vt:lpstr>
      <vt:lpstr>Communication &amp; Coordination – Section 1203 (h)</vt:lpstr>
      <vt:lpstr>Permit Required Confined Space Program Elements</vt:lpstr>
      <vt:lpstr>Important elements of a confined space program </vt:lpstr>
      <vt:lpstr>PRCS Program requires written entry permit</vt:lpstr>
      <vt:lpstr>Entrant</vt:lpstr>
      <vt:lpstr>Attendant</vt:lpstr>
      <vt:lpstr>Attendant (Continued)</vt:lpstr>
      <vt:lpstr>Supervisor</vt:lpstr>
      <vt:lpstr>Training</vt:lpstr>
      <vt:lpstr>Rescue &amp; Emergency Services</vt:lpstr>
      <vt:lpstr>Rescue – Section 1211</vt:lpstr>
      <vt:lpstr>Rescue – Section 1211 (cont.)</vt:lpstr>
      <vt:lpstr>Employee Participation </vt:lpstr>
      <vt:lpstr>Acknowledgements</vt:lpstr>
      <vt:lpstr>PowerPoint Presentation</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susi</dc:creator>
  <cp:lastModifiedBy>pam susi</cp:lastModifiedBy>
  <cp:revision>38</cp:revision>
  <dcterms:created xsi:type="dcterms:W3CDTF">2020-06-26T16:38:03Z</dcterms:created>
  <dcterms:modified xsi:type="dcterms:W3CDTF">2020-07-08T19:23:49Z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0x01010091A94B4AE303654EA1B3ED0F5D3B74A7</vt:lpwstr>
  </property>
</Properties>
</file>