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56" r:id="rId5"/>
    <p:sldId id="257" r:id="rId6"/>
    <p:sldId id="258" r:id="rId7"/>
    <p:sldId id="513" r:id="rId8"/>
    <p:sldId id="297" r:id="rId9"/>
    <p:sldId id="454" r:id="rId10"/>
    <p:sldId id="412" r:id="rId11"/>
    <p:sldId id="277" r:id="rId12"/>
    <p:sldId id="271" r:id="rId13"/>
    <p:sldId id="278" r:id="rId14"/>
    <p:sldId id="279" r:id="rId15"/>
    <p:sldId id="410" r:id="rId16"/>
    <p:sldId id="284" r:id="rId17"/>
    <p:sldId id="283" r:id="rId18"/>
    <p:sldId id="265" r:id="rId19"/>
    <p:sldId id="285" r:id="rId20"/>
    <p:sldId id="287" r:id="rId21"/>
    <p:sldId id="288" r:id="rId22"/>
    <p:sldId id="273" r:id="rId23"/>
    <p:sldId id="275" r:id="rId24"/>
    <p:sldId id="274" r:id="rId25"/>
    <p:sldId id="280" r:id="rId26"/>
    <p:sldId id="286" r:id="rId27"/>
    <p:sldId id="299" r:id="rId28"/>
    <p:sldId id="300" r:id="rId29"/>
    <p:sldId id="266" r:id="rId30"/>
    <p:sldId id="301" r:id="rId31"/>
    <p:sldId id="304" r:id="rId32"/>
    <p:sldId id="303" r:id="rId33"/>
    <p:sldId id="302" r:id="rId34"/>
    <p:sldId id="389" r:id="rId35"/>
    <p:sldId id="307" r:id="rId36"/>
    <p:sldId id="309" r:id="rId37"/>
    <p:sldId id="504" r:id="rId38"/>
    <p:sldId id="290" r:id="rId39"/>
    <p:sldId id="452" r:id="rId40"/>
    <p:sldId id="295" r:id="rId41"/>
    <p:sldId id="306" r:id="rId42"/>
    <p:sldId id="370" r:id="rId43"/>
    <p:sldId id="505" r:id="rId44"/>
    <p:sldId id="272" r:id="rId45"/>
    <p:sldId id="453" r:id="rId46"/>
    <p:sldId id="506" r:id="rId47"/>
    <p:sldId id="502" r:id="rId48"/>
    <p:sldId id="507" r:id="rId49"/>
    <p:sldId id="508" r:id="rId50"/>
    <p:sldId id="509" r:id="rId51"/>
    <p:sldId id="330" r:id="rId52"/>
    <p:sldId id="511" r:id="rId53"/>
    <p:sldId id="512" r:id="rId54"/>
    <p:sldId id="261" r:id="rId55"/>
    <p:sldId id="269" r:id="rId56"/>
    <p:sldId id="27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00"/>
    <a:srgbClr val="5A5A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5" autoAdjust="0"/>
    <p:restoredTop sz="82434" autoAdjust="0"/>
  </p:normalViewPr>
  <p:slideViewPr>
    <p:cSldViewPr snapToGrid="0">
      <p:cViewPr varScale="1">
        <p:scale>
          <a:sx n="87" d="100"/>
          <a:sy n="87" d="100"/>
        </p:scale>
        <p:origin x="96" y="1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168"/>
    </p:cViewPr>
  </p:sorterViewPr>
  <p:notesViewPr>
    <p:cSldViewPr snapToGrid="0">
      <p:cViewPr varScale="1">
        <p:scale>
          <a:sx n="83" d="100"/>
          <a:sy n="83" d="100"/>
        </p:scale>
        <p:origin x="3284" y="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0DA890-0C93-4C89-A13E-BD0989F18783}"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68096EB7-A19B-4202-B3E5-DE5CB649964F}">
      <dgm:prSet phldrT="[Text]"/>
      <dgm:spPr/>
      <dgm:t>
        <a:bodyPr/>
        <a:lstStyle/>
        <a:p>
          <a:r>
            <a:rPr lang="en-US" dirty="0"/>
            <a:t>1919 – Dupont </a:t>
          </a:r>
          <a:r>
            <a:rPr lang="en-US" dirty="0" err="1"/>
            <a:t>Chamberworks</a:t>
          </a:r>
          <a:r>
            <a:rPr lang="en-US" dirty="0"/>
            <a:t> in Deepwater, NJ produces </a:t>
          </a:r>
          <a:r>
            <a:rPr lang="en-US" dirty="0" err="1"/>
            <a:t>benzadine</a:t>
          </a:r>
          <a:r>
            <a:rPr lang="en-US" dirty="0"/>
            <a:t> &amp; BNA</a:t>
          </a:r>
        </a:p>
      </dgm:t>
    </dgm:pt>
    <dgm:pt modelId="{189FF326-CA55-4852-BE10-CB7540A2F5DF}" type="parTrans" cxnId="{C5A846A1-532C-489B-9DE5-B90062A99136}">
      <dgm:prSet/>
      <dgm:spPr/>
      <dgm:t>
        <a:bodyPr/>
        <a:lstStyle/>
        <a:p>
          <a:endParaRPr lang="en-US"/>
        </a:p>
      </dgm:t>
    </dgm:pt>
    <dgm:pt modelId="{79B01421-8322-46EF-8DC7-EBF5272C0873}" type="sibTrans" cxnId="{C5A846A1-532C-489B-9DE5-B90062A99136}">
      <dgm:prSet/>
      <dgm:spPr/>
      <dgm:t>
        <a:bodyPr/>
        <a:lstStyle/>
        <a:p>
          <a:endParaRPr lang="en-US"/>
        </a:p>
      </dgm:t>
    </dgm:pt>
    <dgm:pt modelId="{9F9C2A25-0672-420E-A8FB-2FDC7CDADCF9}">
      <dgm:prSet phldrT="[Text]"/>
      <dgm:spPr/>
      <dgm:t>
        <a:bodyPr/>
        <a:lstStyle/>
        <a:p>
          <a:r>
            <a:rPr lang="en-US" dirty="0"/>
            <a:t>1895 – A German doctor reports 3/45 dye workers with bladder cancer (rare disease)</a:t>
          </a:r>
        </a:p>
      </dgm:t>
    </dgm:pt>
    <dgm:pt modelId="{6FCB8C06-9199-48A1-9433-963E6D5B0721}" type="parTrans" cxnId="{D9047406-A7FF-467D-BDD8-03B91E317EBA}">
      <dgm:prSet/>
      <dgm:spPr/>
      <dgm:t>
        <a:bodyPr/>
        <a:lstStyle/>
        <a:p>
          <a:endParaRPr lang="en-US"/>
        </a:p>
      </dgm:t>
    </dgm:pt>
    <dgm:pt modelId="{D145C24E-622B-4B16-AAB2-72C7E2E7031D}" type="sibTrans" cxnId="{D9047406-A7FF-467D-BDD8-03B91E317EBA}">
      <dgm:prSet/>
      <dgm:spPr/>
      <dgm:t>
        <a:bodyPr/>
        <a:lstStyle/>
        <a:p>
          <a:endParaRPr lang="en-US"/>
        </a:p>
      </dgm:t>
    </dgm:pt>
    <dgm:pt modelId="{72E2EC0B-1AAD-49A9-AA13-725EC3677BA0}">
      <dgm:prSet phldrT="[Text]"/>
      <dgm:spPr/>
      <dgm:t>
        <a:bodyPr/>
        <a:lstStyle/>
        <a:p>
          <a:endParaRPr lang="en-US" dirty="0"/>
        </a:p>
      </dgm:t>
    </dgm:pt>
    <dgm:pt modelId="{8CDADB58-E6C2-47CF-AB08-C656B90F65FB}" type="sibTrans" cxnId="{EB19CDD7-EE49-48F2-BB36-5D77599BCF5F}">
      <dgm:prSet/>
      <dgm:spPr/>
      <dgm:t>
        <a:bodyPr/>
        <a:lstStyle/>
        <a:p>
          <a:endParaRPr lang="en-US"/>
        </a:p>
      </dgm:t>
    </dgm:pt>
    <dgm:pt modelId="{5345D995-378F-41FB-A6A5-725A18A594CE}" type="parTrans" cxnId="{EB19CDD7-EE49-48F2-BB36-5D77599BCF5F}">
      <dgm:prSet/>
      <dgm:spPr/>
      <dgm:t>
        <a:bodyPr/>
        <a:lstStyle/>
        <a:p>
          <a:endParaRPr lang="en-US"/>
        </a:p>
      </dgm:t>
    </dgm:pt>
    <dgm:pt modelId="{A7F8F67A-710B-47BF-8622-15853462564E}">
      <dgm:prSet phldrT="[Text]"/>
      <dgm:spPr/>
      <dgm:t>
        <a:bodyPr/>
        <a:lstStyle/>
        <a:p>
          <a:r>
            <a:rPr lang="en-US" dirty="0"/>
            <a:t>ILO follows in 1921 with monograph – Cancer of Bladder among workers in Aniline Factories</a:t>
          </a:r>
        </a:p>
      </dgm:t>
    </dgm:pt>
    <dgm:pt modelId="{B83945E4-72B6-464A-B478-8EF45E81940B}" type="parTrans" cxnId="{F5EB0BF6-0696-4A21-9589-317251AFD780}">
      <dgm:prSet/>
      <dgm:spPr/>
      <dgm:t>
        <a:bodyPr/>
        <a:lstStyle/>
        <a:p>
          <a:endParaRPr lang="en-US"/>
        </a:p>
      </dgm:t>
    </dgm:pt>
    <dgm:pt modelId="{9090A17E-7FB4-4E0F-9229-25FA12B39F65}" type="sibTrans" cxnId="{F5EB0BF6-0696-4A21-9589-317251AFD780}">
      <dgm:prSet/>
      <dgm:spPr/>
      <dgm:t>
        <a:bodyPr/>
        <a:lstStyle/>
        <a:p>
          <a:endParaRPr lang="en-US"/>
        </a:p>
      </dgm:t>
    </dgm:pt>
    <dgm:pt modelId="{BE895D1A-9830-4452-B5AB-ACA1931CFC91}">
      <dgm:prSet phldrT="[Text]"/>
      <dgm:spPr/>
      <dgm:t>
        <a:bodyPr/>
        <a:lstStyle/>
        <a:p>
          <a:r>
            <a:rPr lang="en-US" dirty="0"/>
            <a:t>Benzidine &amp; </a:t>
          </a:r>
          <a:r>
            <a:rPr lang="en-US" dirty="0" err="1"/>
            <a:t>benaphtalamine</a:t>
          </a:r>
          <a:r>
            <a:rPr lang="en-US" dirty="0"/>
            <a:t> (BNA) suspect agents</a:t>
          </a:r>
        </a:p>
      </dgm:t>
    </dgm:pt>
    <dgm:pt modelId="{447281A1-41DF-4AF2-B89F-ECC8C9FE5009}" type="parTrans" cxnId="{D1FD27E0-7D18-47DE-B256-7503AA94A003}">
      <dgm:prSet/>
      <dgm:spPr/>
      <dgm:t>
        <a:bodyPr/>
        <a:lstStyle/>
        <a:p>
          <a:endParaRPr lang="en-US"/>
        </a:p>
      </dgm:t>
    </dgm:pt>
    <dgm:pt modelId="{A165568B-70B2-4E7D-B414-9F1FA4883C49}" type="sibTrans" cxnId="{D1FD27E0-7D18-47DE-B256-7503AA94A003}">
      <dgm:prSet/>
      <dgm:spPr/>
      <dgm:t>
        <a:bodyPr/>
        <a:lstStyle/>
        <a:p>
          <a:endParaRPr lang="en-US"/>
        </a:p>
      </dgm:t>
    </dgm:pt>
    <dgm:pt modelId="{8C11A6E0-D792-464B-A610-005E97EF7DBA}">
      <dgm:prSet/>
      <dgm:spPr/>
      <dgm:t>
        <a:bodyPr/>
        <a:lstStyle/>
        <a:p>
          <a:r>
            <a:rPr lang="en-US" dirty="0"/>
            <a:t>Internal memo describes poor handling of materials/no controls</a:t>
          </a:r>
        </a:p>
      </dgm:t>
    </dgm:pt>
    <dgm:pt modelId="{3D5FC604-9731-49EA-B8CB-F004259708DA}" type="parTrans" cxnId="{BFFA3CCA-9D83-4B34-84AA-0A2E063DD6AB}">
      <dgm:prSet/>
      <dgm:spPr/>
      <dgm:t>
        <a:bodyPr/>
        <a:lstStyle/>
        <a:p>
          <a:endParaRPr lang="en-US"/>
        </a:p>
      </dgm:t>
    </dgm:pt>
    <dgm:pt modelId="{D430DDA2-4997-4351-9D0B-D48F28A8EBAB}" type="sibTrans" cxnId="{BFFA3CCA-9D83-4B34-84AA-0A2E063DD6AB}">
      <dgm:prSet/>
      <dgm:spPr/>
      <dgm:t>
        <a:bodyPr/>
        <a:lstStyle/>
        <a:p>
          <a:endParaRPr lang="en-US"/>
        </a:p>
      </dgm:t>
    </dgm:pt>
    <dgm:pt modelId="{F09D5119-287A-41E1-B2AB-7768EC8D28E4}">
      <dgm:prSet phldrT="[Text]"/>
      <dgm:spPr/>
      <dgm:t>
        <a:bodyPr/>
        <a:lstStyle/>
        <a:p>
          <a:r>
            <a:rPr lang="en-US" dirty="0"/>
            <a:t>1932 – Dupont docs see first bladder cancer cases</a:t>
          </a:r>
        </a:p>
      </dgm:t>
    </dgm:pt>
    <dgm:pt modelId="{F0963370-593B-4FD5-9E03-177E49C03B21}" type="sibTrans" cxnId="{83CBE79C-3E81-4411-A67B-739E4F833580}">
      <dgm:prSet/>
      <dgm:spPr/>
      <dgm:t>
        <a:bodyPr/>
        <a:lstStyle/>
        <a:p>
          <a:endParaRPr lang="en-US"/>
        </a:p>
      </dgm:t>
    </dgm:pt>
    <dgm:pt modelId="{83F5911B-4401-460A-89E6-85CDD365DA50}" type="parTrans" cxnId="{83CBE79C-3E81-4411-A67B-739E4F833580}">
      <dgm:prSet/>
      <dgm:spPr/>
      <dgm:t>
        <a:bodyPr/>
        <a:lstStyle/>
        <a:p>
          <a:endParaRPr lang="en-US"/>
        </a:p>
      </dgm:t>
    </dgm:pt>
    <dgm:pt modelId="{22444667-25C6-4267-9330-2424E1629921}">
      <dgm:prSet phldrT="[Text]"/>
      <dgm:spPr/>
      <dgm:t>
        <a:bodyPr/>
        <a:lstStyle/>
        <a:p>
          <a:r>
            <a:rPr lang="en-US" dirty="0"/>
            <a:t>1936 – 83 bladder cancer cases had developed</a:t>
          </a:r>
        </a:p>
      </dgm:t>
    </dgm:pt>
    <dgm:pt modelId="{C2E1F3A4-CF0A-4F55-AB31-B22468671AA3}" type="parTrans" cxnId="{71844A86-DA1D-46BE-8838-E67190FEF92C}">
      <dgm:prSet/>
      <dgm:spPr/>
      <dgm:t>
        <a:bodyPr/>
        <a:lstStyle/>
        <a:p>
          <a:endParaRPr lang="en-US"/>
        </a:p>
      </dgm:t>
    </dgm:pt>
    <dgm:pt modelId="{4439131A-778C-4C30-A64C-292EE614993B}" type="sibTrans" cxnId="{71844A86-DA1D-46BE-8838-E67190FEF92C}">
      <dgm:prSet/>
      <dgm:spPr/>
      <dgm:t>
        <a:bodyPr/>
        <a:lstStyle/>
        <a:p>
          <a:endParaRPr lang="en-US"/>
        </a:p>
      </dgm:t>
    </dgm:pt>
    <dgm:pt modelId="{262929C2-449C-4C46-8C20-62DE3F8D787F}" type="pres">
      <dgm:prSet presAssocID="{FA0DA890-0C93-4C89-A13E-BD0989F18783}" presName="theList" presStyleCnt="0">
        <dgm:presLayoutVars>
          <dgm:dir/>
          <dgm:animLvl val="lvl"/>
          <dgm:resizeHandles val="exact"/>
        </dgm:presLayoutVars>
      </dgm:prSet>
      <dgm:spPr/>
    </dgm:pt>
    <dgm:pt modelId="{39A94CE5-F08C-499F-9B53-2D54A6CFDCA3}" type="pres">
      <dgm:prSet presAssocID="{68096EB7-A19B-4202-B3E5-DE5CB649964F}" presName="compNode" presStyleCnt="0"/>
      <dgm:spPr/>
    </dgm:pt>
    <dgm:pt modelId="{CD838658-977D-4ED1-9B1A-BD9FCE0C7B2B}" type="pres">
      <dgm:prSet presAssocID="{68096EB7-A19B-4202-B3E5-DE5CB649964F}" presName="noGeometry" presStyleCnt="0"/>
      <dgm:spPr/>
    </dgm:pt>
    <dgm:pt modelId="{0FD48144-DED3-438D-9D63-44961330A75D}" type="pres">
      <dgm:prSet presAssocID="{68096EB7-A19B-4202-B3E5-DE5CB649964F}" presName="childTextVisible" presStyleLbl="bgAccFollowNode1" presStyleIdx="0" presStyleCnt="2" custScaleX="108704" custLinFactX="31295" custLinFactNeighborX="100000" custLinFactNeighborY="-12212">
        <dgm:presLayoutVars>
          <dgm:bulletEnabled val="1"/>
        </dgm:presLayoutVars>
      </dgm:prSet>
      <dgm:spPr/>
    </dgm:pt>
    <dgm:pt modelId="{352BBAE7-3779-4D1F-9F8F-569B36E2C9C2}" type="pres">
      <dgm:prSet presAssocID="{68096EB7-A19B-4202-B3E5-DE5CB649964F}" presName="childTextHidden" presStyleLbl="bgAccFollowNode1" presStyleIdx="0" presStyleCnt="2"/>
      <dgm:spPr/>
    </dgm:pt>
    <dgm:pt modelId="{18350C25-1A8E-432B-8E3C-5486F328C61D}" type="pres">
      <dgm:prSet presAssocID="{68096EB7-A19B-4202-B3E5-DE5CB649964F}" presName="parentText" presStyleLbl="node1" presStyleIdx="0" presStyleCnt="2" custAng="0" custScaleX="97318" custScaleY="112419" custLinFactX="100000" custLinFactNeighborX="148281" custLinFactNeighborY="-42543">
        <dgm:presLayoutVars>
          <dgm:chMax val="1"/>
          <dgm:bulletEnabled val="1"/>
        </dgm:presLayoutVars>
      </dgm:prSet>
      <dgm:spPr/>
    </dgm:pt>
    <dgm:pt modelId="{C464AD73-9FC2-4672-B60C-DF3DD4EAAFE3}" type="pres">
      <dgm:prSet presAssocID="{68096EB7-A19B-4202-B3E5-DE5CB649964F}" presName="aSpace" presStyleCnt="0"/>
      <dgm:spPr/>
    </dgm:pt>
    <dgm:pt modelId="{B30ADF6F-5B7E-459A-9D45-8C793913F15B}" type="pres">
      <dgm:prSet presAssocID="{9F9C2A25-0672-420E-A8FB-2FDC7CDADCF9}" presName="compNode" presStyleCnt="0"/>
      <dgm:spPr/>
    </dgm:pt>
    <dgm:pt modelId="{1B3963F2-3DA7-41B3-8483-EFFDC40E588D}" type="pres">
      <dgm:prSet presAssocID="{9F9C2A25-0672-420E-A8FB-2FDC7CDADCF9}" presName="noGeometry" presStyleCnt="0"/>
      <dgm:spPr/>
    </dgm:pt>
    <dgm:pt modelId="{FF3A281B-8BA5-44FB-AA47-523EB597D477}" type="pres">
      <dgm:prSet presAssocID="{9F9C2A25-0672-420E-A8FB-2FDC7CDADCF9}" presName="childTextVisible" presStyleLbl="bgAccFollowNode1" presStyleIdx="1" presStyleCnt="2" custLinFactX="-34082" custLinFactNeighborX="-100000" custLinFactNeighborY="-9164">
        <dgm:presLayoutVars>
          <dgm:bulletEnabled val="1"/>
        </dgm:presLayoutVars>
      </dgm:prSet>
      <dgm:spPr/>
    </dgm:pt>
    <dgm:pt modelId="{1697E902-7345-417B-8DFE-FD8ADCECA009}" type="pres">
      <dgm:prSet presAssocID="{9F9C2A25-0672-420E-A8FB-2FDC7CDADCF9}" presName="childTextHidden" presStyleLbl="bgAccFollowNode1" presStyleIdx="1" presStyleCnt="2"/>
      <dgm:spPr/>
    </dgm:pt>
    <dgm:pt modelId="{CFBA6EA8-D315-480F-A470-250758C16A03}" type="pres">
      <dgm:prSet presAssocID="{9F9C2A25-0672-420E-A8FB-2FDC7CDADCF9}" presName="parentText" presStyleLbl="node1" presStyleIdx="1" presStyleCnt="2" custLinFactX="-200000" custLinFactY="-61074" custLinFactNeighborX="-261375" custLinFactNeighborY="-100000">
        <dgm:presLayoutVars>
          <dgm:chMax val="1"/>
          <dgm:bulletEnabled val="1"/>
        </dgm:presLayoutVars>
      </dgm:prSet>
      <dgm:spPr/>
    </dgm:pt>
  </dgm:ptLst>
  <dgm:cxnLst>
    <dgm:cxn modelId="{D9047406-A7FF-467D-BDD8-03B91E317EBA}" srcId="{FA0DA890-0C93-4C89-A13E-BD0989F18783}" destId="{9F9C2A25-0672-420E-A8FB-2FDC7CDADCF9}" srcOrd="1" destOrd="0" parTransId="{6FCB8C06-9199-48A1-9433-963E6D5B0721}" sibTransId="{D145C24E-622B-4B16-AAB2-72C7E2E7031D}"/>
    <dgm:cxn modelId="{CC5A9D25-4024-4443-A3A1-2A4ACECA5A5C}" type="presOf" srcId="{68096EB7-A19B-4202-B3E5-DE5CB649964F}" destId="{18350C25-1A8E-432B-8E3C-5486F328C61D}" srcOrd="0" destOrd="0" presId="urn:microsoft.com/office/officeart/2005/8/layout/hProcess6"/>
    <dgm:cxn modelId="{55DEFF2B-0F5E-455A-AF7B-1AABD3E1614F}" type="presOf" srcId="{A7F8F67A-710B-47BF-8622-15853462564E}" destId="{FF3A281B-8BA5-44FB-AA47-523EB597D477}" srcOrd="0" destOrd="1" presId="urn:microsoft.com/office/officeart/2005/8/layout/hProcess6"/>
    <dgm:cxn modelId="{C750B439-33FD-466A-902C-97C32F03B645}" type="presOf" srcId="{8C11A6E0-D792-464B-A610-005E97EF7DBA}" destId="{352BBAE7-3779-4D1F-9F8F-569B36E2C9C2}" srcOrd="1" destOrd="0" presId="urn:microsoft.com/office/officeart/2005/8/layout/hProcess6"/>
    <dgm:cxn modelId="{6B8C755E-89C7-421A-83AA-A8AC61477D2D}" type="presOf" srcId="{22444667-25C6-4267-9330-2424E1629921}" destId="{0FD48144-DED3-438D-9D63-44961330A75D}" srcOrd="0" destOrd="2" presId="urn:microsoft.com/office/officeart/2005/8/layout/hProcess6"/>
    <dgm:cxn modelId="{CB371346-C317-4EFD-9379-37C128DDEA2A}" type="presOf" srcId="{22444667-25C6-4267-9330-2424E1629921}" destId="{352BBAE7-3779-4D1F-9F8F-569B36E2C9C2}" srcOrd="1" destOrd="2" presId="urn:microsoft.com/office/officeart/2005/8/layout/hProcess6"/>
    <dgm:cxn modelId="{A285226B-1C01-4120-BE3A-4647F9396D3C}" type="presOf" srcId="{BE895D1A-9830-4452-B5AB-ACA1931CFC91}" destId="{1697E902-7345-417B-8DFE-FD8ADCECA009}" srcOrd="1" destOrd="2" presId="urn:microsoft.com/office/officeart/2005/8/layout/hProcess6"/>
    <dgm:cxn modelId="{442E5F55-665C-4727-8922-B1EF7A183E25}" type="presOf" srcId="{72E2EC0B-1AAD-49A9-AA13-725EC3677BA0}" destId="{1697E902-7345-417B-8DFE-FD8ADCECA009}" srcOrd="1" destOrd="0" presId="urn:microsoft.com/office/officeart/2005/8/layout/hProcess6"/>
    <dgm:cxn modelId="{71844A86-DA1D-46BE-8838-E67190FEF92C}" srcId="{68096EB7-A19B-4202-B3E5-DE5CB649964F}" destId="{22444667-25C6-4267-9330-2424E1629921}" srcOrd="2" destOrd="0" parTransId="{C2E1F3A4-CF0A-4F55-AB31-B22468671AA3}" sibTransId="{4439131A-778C-4C30-A64C-292EE614993B}"/>
    <dgm:cxn modelId="{83CBE79C-3E81-4411-A67B-739E4F833580}" srcId="{68096EB7-A19B-4202-B3E5-DE5CB649964F}" destId="{F09D5119-287A-41E1-B2AB-7768EC8D28E4}" srcOrd="1" destOrd="0" parTransId="{83F5911B-4401-460A-89E6-85CDD365DA50}" sibTransId="{F0963370-593B-4FD5-9E03-177E49C03B21}"/>
    <dgm:cxn modelId="{C5A846A1-532C-489B-9DE5-B90062A99136}" srcId="{FA0DA890-0C93-4C89-A13E-BD0989F18783}" destId="{68096EB7-A19B-4202-B3E5-DE5CB649964F}" srcOrd="0" destOrd="0" parTransId="{189FF326-CA55-4852-BE10-CB7540A2F5DF}" sibTransId="{79B01421-8322-46EF-8DC7-EBF5272C0873}"/>
    <dgm:cxn modelId="{501DD7AA-4EBB-4A72-BB71-CFFEA1A99F1B}" type="presOf" srcId="{A7F8F67A-710B-47BF-8622-15853462564E}" destId="{1697E902-7345-417B-8DFE-FD8ADCECA009}" srcOrd="1" destOrd="1" presId="urn:microsoft.com/office/officeart/2005/8/layout/hProcess6"/>
    <dgm:cxn modelId="{17FE44AE-545A-41CF-A05A-863D16D678D9}" type="presOf" srcId="{9F9C2A25-0672-420E-A8FB-2FDC7CDADCF9}" destId="{CFBA6EA8-D315-480F-A470-250758C16A03}" srcOrd="0" destOrd="0" presId="urn:microsoft.com/office/officeart/2005/8/layout/hProcess6"/>
    <dgm:cxn modelId="{F00924C0-066C-4110-A7EF-FE6960A9DD0B}" type="presOf" srcId="{F09D5119-287A-41E1-B2AB-7768EC8D28E4}" destId="{352BBAE7-3779-4D1F-9F8F-569B36E2C9C2}" srcOrd="1" destOrd="1" presId="urn:microsoft.com/office/officeart/2005/8/layout/hProcess6"/>
    <dgm:cxn modelId="{BFFA3CCA-9D83-4B34-84AA-0A2E063DD6AB}" srcId="{68096EB7-A19B-4202-B3E5-DE5CB649964F}" destId="{8C11A6E0-D792-464B-A610-005E97EF7DBA}" srcOrd="0" destOrd="0" parTransId="{3D5FC604-9731-49EA-B8CB-F004259708DA}" sibTransId="{D430DDA2-4997-4351-9D0B-D48F28A8EBAB}"/>
    <dgm:cxn modelId="{02968FCF-D967-443A-A299-C75E7B1FA647}" type="presOf" srcId="{8C11A6E0-D792-464B-A610-005E97EF7DBA}" destId="{0FD48144-DED3-438D-9D63-44961330A75D}" srcOrd="0" destOrd="0" presId="urn:microsoft.com/office/officeart/2005/8/layout/hProcess6"/>
    <dgm:cxn modelId="{C58BFFD3-B674-4270-B986-4833A80908AB}" type="presOf" srcId="{BE895D1A-9830-4452-B5AB-ACA1931CFC91}" destId="{FF3A281B-8BA5-44FB-AA47-523EB597D477}" srcOrd="0" destOrd="2" presId="urn:microsoft.com/office/officeart/2005/8/layout/hProcess6"/>
    <dgm:cxn modelId="{ACE3FAD5-B045-417A-A1D6-899A15C2F0A3}" type="presOf" srcId="{FA0DA890-0C93-4C89-A13E-BD0989F18783}" destId="{262929C2-449C-4C46-8C20-62DE3F8D787F}" srcOrd="0" destOrd="0" presId="urn:microsoft.com/office/officeart/2005/8/layout/hProcess6"/>
    <dgm:cxn modelId="{EB19CDD7-EE49-48F2-BB36-5D77599BCF5F}" srcId="{9F9C2A25-0672-420E-A8FB-2FDC7CDADCF9}" destId="{72E2EC0B-1AAD-49A9-AA13-725EC3677BA0}" srcOrd="0" destOrd="0" parTransId="{5345D995-378F-41FB-A6A5-725A18A594CE}" sibTransId="{8CDADB58-E6C2-47CF-AB08-C656B90F65FB}"/>
    <dgm:cxn modelId="{4B6B55DC-F021-46CE-A883-E2099D935904}" type="presOf" srcId="{72E2EC0B-1AAD-49A9-AA13-725EC3677BA0}" destId="{FF3A281B-8BA5-44FB-AA47-523EB597D477}" srcOrd="0" destOrd="0" presId="urn:microsoft.com/office/officeart/2005/8/layout/hProcess6"/>
    <dgm:cxn modelId="{D1FD27E0-7D18-47DE-B256-7503AA94A003}" srcId="{9F9C2A25-0672-420E-A8FB-2FDC7CDADCF9}" destId="{BE895D1A-9830-4452-B5AB-ACA1931CFC91}" srcOrd="2" destOrd="0" parTransId="{447281A1-41DF-4AF2-B89F-ECC8C9FE5009}" sibTransId="{A165568B-70B2-4E7D-B414-9F1FA4883C49}"/>
    <dgm:cxn modelId="{BE5AEDEF-E18B-41BA-B1C9-E56440B0EA51}" type="presOf" srcId="{F09D5119-287A-41E1-B2AB-7768EC8D28E4}" destId="{0FD48144-DED3-438D-9D63-44961330A75D}" srcOrd="0" destOrd="1" presId="urn:microsoft.com/office/officeart/2005/8/layout/hProcess6"/>
    <dgm:cxn modelId="{F5EB0BF6-0696-4A21-9589-317251AFD780}" srcId="{9F9C2A25-0672-420E-A8FB-2FDC7CDADCF9}" destId="{A7F8F67A-710B-47BF-8622-15853462564E}" srcOrd="1" destOrd="0" parTransId="{B83945E4-72B6-464A-B478-8EF45E81940B}" sibTransId="{9090A17E-7FB4-4E0F-9229-25FA12B39F65}"/>
    <dgm:cxn modelId="{E96CA671-3271-46C2-8D56-E6CACB98F129}" type="presParOf" srcId="{262929C2-449C-4C46-8C20-62DE3F8D787F}" destId="{39A94CE5-F08C-499F-9B53-2D54A6CFDCA3}" srcOrd="0" destOrd="0" presId="urn:microsoft.com/office/officeart/2005/8/layout/hProcess6"/>
    <dgm:cxn modelId="{A7E2B0E6-07B8-4798-89C0-1323745D5610}" type="presParOf" srcId="{39A94CE5-F08C-499F-9B53-2D54A6CFDCA3}" destId="{CD838658-977D-4ED1-9B1A-BD9FCE0C7B2B}" srcOrd="0" destOrd="0" presId="urn:microsoft.com/office/officeart/2005/8/layout/hProcess6"/>
    <dgm:cxn modelId="{575B829E-66B2-4EBC-BC47-ECFAC8C4148A}" type="presParOf" srcId="{39A94CE5-F08C-499F-9B53-2D54A6CFDCA3}" destId="{0FD48144-DED3-438D-9D63-44961330A75D}" srcOrd="1" destOrd="0" presId="urn:microsoft.com/office/officeart/2005/8/layout/hProcess6"/>
    <dgm:cxn modelId="{C6932BFA-1C3E-418D-84B7-9288AFE25E4C}" type="presParOf" srcId="{39A94CE5-F08C-499F-9B53-2D54A6CFDCA3}" destId="{352BBAE7-3779-4D1F-9F8F-569B36E2C9C2}" srcOrd="2" destOrd="0" presId="urn:microsoft.com/office/officeart/2005/8/layout/hProcess6"/>
    <dgm:cxn modelId="{16890E01-1DD3-45FF-9E61-3704FB1EB7D2}" type="presParOf" srcId="{39A94CE5-F08C-499F-9B53-2D54A6CFDCA3}" destId="{18350C25-1A8E-432B-8E3C-5486F328C61D}" srcOrd="3" destOrd="0" presId="urn:microsoft.com/office/officeart/2005/8/layout/hProcess6"/>
    <dgm:cxn modelId="{5202F71C-1A46-417D-B74D-AC8CA7C18BF8}" type="presParOf" srcId="{262929C2-449C-4C46-8C20-62DE3F8D787F}" destId="{C464AD73-9FC2-4672-B60C-DF3DD4EAAFE3}" srcOrd="1" destOrd="0" presId="urn:microsoft.com/office/officeart/2005/8/layout/hProcess6"/>
    <dgm:cxn modelId="{4497C9C4-6241-461F-B91E-D116A171B460}" type="presParOf" srcId="{262929C2-449C-4C46-8C20-62DE3F8D787F}" destId="{B30ADF6F-5B7E-459A-9D45-8C793913F15B}" srcOrd="2" destOrd="0" presId="urn:microsoft.com/office/officeart/2005/8/layout/hProcess6"/>
    <dgm:cxn modelId="{651E96E5-4A10-46B1-A786-190D77DEFFFB}" type="presParOf" srcId="{B30ADF6F-5B7E-459A-9D45-8C793913F15B}" destId="{1B3963F2-3DA7-41B3-8483-EFFDC40E588D}" srcOrd="0" destOrd="0" presId="urn:microsoft.com/office/officeart/2005/8/layout/hProcess6"/>
    <dgm:cxn modelId="{0C2452A3-F2A6-4D93-A084-C3E9D183B479}" type="presParOf" srcId="{B30ADF6F-5B7E-459A-9D45-8C793913F15B}" destId="{FF3A281B-8BA5-44FB-AA47-523EB597D477}" srcOrd="1" destOrd="0" presId="urn:microsoft.com/office/officeart/2005/8/layout/hProcess6"/>
    <dgm:cxn modelId="{2D1B84D3-4008-4340-ACBF-B1AE144E2957}" type="presParOf" srcId="{B30ADF6F-5B7E-459A-9D45-8C793913F15B}" destId="{1697E902-7345-417B-8DFE-FD8ADCECA009}" srcOrd="2" destOrd="0" presId="urn:microsoft.com/office/officeart/2005/8/layout/hProcess6"/>
    <dgm:cxn modelId="{043BA5A9-DAF3-47CF-A1A9-C44C36B1FEE4}" type="presParOf" srcId="{B30ADF6F-5B7E-459A-9D45-8C793913F15B}" destId="{CFBA6EA8-D315-480F-A470-250758C16A03}"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0DA890-0C93-4C89-A13E-BD0989F18783}"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9F9C2A25-0672-420E-A8FB-2FDC7CDADCF9}">
      <dgm:prSet phldrT="[Text]"/>
      <dgm:spPr/>
      <dgm:t>
        <a:bodyPr/>
        <a:lstStyle/>
        <a:p>
          <a:r>
            <a:rPr lang="en-US" dirty="0"/>
            <a:t>1968 – Mt. Sinai School of Medicine </a:t>
          </a:r>
        </a:p>
      </dgm:t>
    </dgm:pt>
    <dgm:pt modelId="{6FCB8C06-9199-48A1-9433-963E6D5B0721}" type="parTrans" cxnId="{D9047406-A7FF-467D-BDD8-03B91E317EBA}">
      <dgm:prSet/>
      <dgm:spPr/>
      <dgm:t>
        <a:bodyPr/>
        <a:lstStyle/>
        <a:p>
          <a:endParaRPr lang="en-US"/>
        </a:p>
      </dgm:t>
    </dgm:pt>
    <dgm:pt modelId="{D145C24E-622B-4B16-AAB2-72C7E2E7031D}" type="sibTrans" cxnId="{D9047406-A7FF-467D-BDD8-03B91E317EBA}">
      <dgm:prSet/>
      <dgm:spPr/>
      <dgm:t>
        <a:bodyPr/>
        <a:lstStyle/>
        <a:p>
          <a:endParaRPr lang="en-US"/>
        </a:p>
      </dgm:t>
    </dgm:pt>
    <dgm:pt modelId="{72E2EC0B-1AAD-49A9-AA13-725EC3677BA0}">
      <dgm:prSet phldrT="[Text]" custT="1"/>
      <dgm:spPr/>
      <dgm:t>
        <a:bodyPr/>
        <a:lstStyle/>
        <a:p>
          <a:pPr>
            <a:buFont typeface="Arial" panose="020B0604020202020204" pitchFamily="34" charset="0"/>
            <a:buChar char="•"/>
          </a:pPr>
          <a:r>
            <a:rPr lang="en-US" sz="1800" dirty="0"/>
            <a:t>Dr. Irving </a:t>
          </a:r>
          <a:r>
            <a:rPr lang="en-US" sz="1800" dirty="0" err="1"/>
            <a:t>Selikoff</a:t>
          </a:r>
          <a:r>
            <a:rPr lang="en-US" sz="1800" dirty="0"/>
            <a:t> conducts study of Asbestos Workers</a:t>
          </a:r>
        </a:p>
      </dgm:t>
    </dgm:pt>
    <dgm:pt modelId="{8CDADB58-E6C2-47CF-AB08-C656B90F65FB}" type="sibTrans" cxnId="{EB19CDD7-EE49-48F2-BB36-5D77599BCF5F}">
      <dgm:prSet/>
      <dgm:spPr/>
      <dgm:t>
        <a:bodyPr/>
        <a:lstStyle/>
        <a:p>
          <a:endParaRPr lang="en-US"/>
        </a:p>
      </dgm:t>
    </dgm:pt>
    <dgm:pt modelId="{5345D995-378F-41FB-A6A5-725A18A594CE}" type="parTrans" cxnId="{EB19CDD7-EE49-48F2-BB36-5D77599BCF5F}">
      <dgm:prSet/>
      <dgm:spPr/>
      <dgm:t>
        <a:bodyPr/>
        <a:lstStyle/>
        <a:p>
          <a:endParaRPr lang="en-US"/>
        </a:p>
      </dgm:t>
    </dgm:pt>
    <dgm:pt modelId="{021D5F67-EB31-433E-A4BD-23D612E061FE}">
      <dgm:prSet phldrT="[Text]" custT="1"/>
      <dgm:spPr/>
      <dgm:t>
        <a:bodyPr/>
        <a:lstStyle/>
        <a:p>
          <a:r>
            <a:rPr lang="en-US" sz="1800" dirty="0"/>
            <a:t>Finds rate of lung cancer 7 times what would be expected for similar matched group. </a:t>
          </a:r>
        </a:p>
      </dgm:t>
    </dgm:pt>
    <dgm:pt modelId="{CF5E64F0-1F66-4C7B-A4D6-FAD29349280C}" type="sibTrans" cxnId="{40F965FE-9933-4384-BB26-9D67FE2A0880}">
      <dgm:prSet/>
      <dgm:spPr/>
      <dgm:t>
        <a:bodyPr/>
        <a:lstStyle/>
        <a:p>
          <a:endParaRPr lang="en-US"/>
        </a:p>
      </dgm:t>
    </dgm:pt>
    <dgm:pt modelId="{942E5A9F-498E-45D4-BB36-F7A429263F63}" type="parTrans" cxnId="{40F965FE-9933-4384-BB26-9D67FE2A0880}">
      <dgm:prSet/>
      <dgm:spPr/>
      <dgm:t>
        <a:bodyPr/>
        <a:lstStyle/>
        <a:p>
          <a:endParaRPr lang="en-US"/>
        </a:p>
      </dgm:t>
    </dgm:pt>
    <dgm:pt modelId="{262929C2-449C-4C46-8C20-62DE3F8D787F}" type="pres">
      <dgm:prSet presAssocID="{FA0DA890-0C93-4C89-A13E-BD0989F18783}" presName="theList" presStyleCnt="0">
        <dgm:presLayoutVars>
          <dgm:dir/>
          <dgm:animLvl val="lvl"/>
          <dgm:resizeHandles val="exact"/>
        </dgm:presLayoutVars>
      </dgm:prSet>
      <dgm:spPr/>
    </dgm:pt>
    <dgm:pt modelId="{B30ADF6F-5B7E-459A-9D45-8C793913F15B}" type="pres">
      <dgm:prSet presAssocID="{9F9C2A25-0672-420E-A8FB-2FDC7CDADCF9}" presName="compNode" presStyleCnt="0"/>
      <dgm:spPr/>
    </dgm:pt>
    <dgm:pt modelId="{1B3963F2-3DA7-41B3-8483-EFFDC40E588D}" type="pres">
      <dgm:prSet presAssocID="{9F9C2A25-0672-420E-A8FB-2FDC7CDADCF9}" presName="noGeometry" presStyleCnt="0"/>
      <dgm:spPr/>
    </dgm:pt>
    <dgm:pt modelId="{FF3A281B-8BA5-44FB-AA47-523EB597D477}" type="pres">
      <dgm:prSet presAssocID="{9F9C2A25-0672-420E-A8FB-2FDC7CDADCF9}" presName="childTextVisible" presStyleLbl="bgAccFollowNode1" presStyleIdx="0" presStyleCnt="1" custScaleX="150059" custScaleY="117170" custLinFactNeighborX="695" custLinFactNeighborY="-1642">
        <dgm:presLayoutVars>
          <dgm:bulletEnabled val="1"/>
        </dgm:presLayoutVars>
      </dgm:prSet>
      <dgm:spPr/>
    </dgm:pt>
    <dgm:pt modelId="{1697E902-7345-417B-8DFE-FD8ADCECA009}" type="pres">
      <dgm:prSet presAssocID="{9F9C2A25-0672-420E-A8FB-2FDC7CDADCF9}" presName="childTextHidden" presStyleLbl="bgAccFollowNode1" presStyleIdx="0" presStyleCnt="1"/>
      <dgm:spPr/>
    </dgm:pt>
    <dgm:pt modelId="{CFBA6EA8-D315-480F-A470-250758C16A03}" type="pres">
      <dgm:prSet presAssocID="{9F9C2A25-0672-420E-A8FB-2FDC7CDADCF9}" presName="parentText" presStyleLbl="node1" presStyleIdx="0" presStyleCnt="1" custScaleX="81586" custScaleY="129808" custLinFactNeighborX="-68548" custLinFactNeighborY="-47565">
        <dgm:presLayoutVars>
          <dgm:chMax val="1"/>
          <dgm:bulletEnabled val="1"/>
        </dgm:presLayoutVars>
      </dgm:prSet>
      <dgm:spPr/>
    </dgm:pt>
  </dgm:ptLst>
  <dgm:cxnLst>
    <dgm:cxn modelId="{D9047406-A7FF-467D-BDD8-03B91E317EBA}" srcId="{FA0DA890-0C93-4C89-A13E-BD0989F18783}" destId="{9F9C2A25-0672-420E-A8FB-2FDC7CDADCF9}" srcOrd="0" destOrd="0" parTransId="{6FCB8C06-9199-48A1-9433-963E6D5B0721}" sibTransId="{D145C24E-622B-4B16-AAB2-72C7E2E7031D}"/>
    <dgm:cxn modelId="{808FF635-7ED7-421E-A908-1693EFAC71C0}" type="presOf" srcId="{021D5F67-EB31-433E-A4BD-23D612E061FE}" destId="{FF3A281B-8BA5-44FB-AA47-523EB597D477}" srcOrd="0" destOrd="1" presId="urn:microsoft.com/office/officeart/2005/8/layout/hProcess6"/>
    <dgm:cxn modelId="{E610B43F-BC15-4571-95D4-6D01CCE2D6C6}" type="presOf" srcId="{021D5F67-EB31-433E-A4BD-23D612E061FE}" destId="{1697E902-7345-417B-8DFE-FD8ADCECA009}" srcOrd="1" destOrd="1" presId="urn:microsoft.com/office/officeart/2005/8/layout/hProcess6"/>
    <dgm:cxn modelId="{442E5F55-665C-4727-8922-B1EF7A183E25}" type="presOf" srcId="{72E2EC0B-1AAD-49A9-AA13-725EC3677BA0}" destId="{1697E902-7345-417B-8DFE-FD8ADCECA009}" srcOrd="1" destOrd="0" presId="urn:microsoft.com/office/officeart/2005/8/layout/hProcess6"/>
    <dgm:cxn modelId="{17FE44AE-545A-41CF-A05A-863D16D678D9}" type="presOf" srcId="{9F9C2A25-0672-420E-A8FB-2FDC7CDADCF9}" destId="{CFBA6EA8-D315-480F-A470-250758C16A03}" srcOrd="0" destOrd="0" presId="urn:microsoft.com/office/officeart/2005/8/layout/hProcess6"/>
    <dgm:cxn modelId="{ACE3FAD5-B045-417A-A1D6-899A15C2F0A3}" type="presOf" srcId="{FA0DA890-0C93-4C89-A13E-BD0989F18783}" destId="{262929C2-449C-4C46-8C20-62DE3F8D787F}" srcOrd="0" destOrd="0" presId="urn:microsoft.com/office/officeart/2005/8/layout/hProcess6"/>
    <dgm:cxn modelId="{EB19CDD7-EE49-48F2-BB36-5D77599BCF5F}" srcId="{9F9C2A25-0672-420E-A8FB-2FDC7CDADCF9}" destId="{72E2EC0B-1AAD-49A9-AA13-725EC3677BA0}" srcOrd="0" destOrd="0" parTransId="{5345D995-378F-41FB-A6A5-725A18A594CE}" sibTransId="{8CDADB58-E6C2-47CF-AB08-C656B90F65FB}"/>
    <dgm:cxn modelId="{4B6B55DC-F021-46CE-A883-E2099D935904}" type="presOf" srcId="{72E2EC0B-1AAD-49A9-AA13-725EC3677BA0}" destId="{FF3A281B-8BA5-44FB-AA47-523EB597D477}" srcOrd="0" destOrd="0" presId="urn:microsoft.com/office/officeart/2005/8/layout/hProcess6"/>
    <dgm:cxn modelId="{40F965FE-9933-4384-BB26-9D67FE2A0880}" srcId="{9F9C2A25-0672-420E-A8FB-2FDC7CDADCF9}" destId="{021D5F67-EB31-433E-A4BD-23D612E061FE}" srcOrd="1" destOrd="0" parTransId="{942E5A9F-498E-45D4-BB36-F7A429263F63}" sibTransId="{CF5E64F0-1F66-4C7B-A4D6-FAD29349280C}"/>
    <dgm:cxn modelId="{4497C9C4-6241-461F-B91E-D116A171B460}" type="presParOf" srcId="{262929C2-449C-4C46-8C20-62DE3F8D787F}" destId="{B30ADF6F-5B7E-459A-9D45-8C793913F15B}" srcOrd="0" destOrd="0" presId="urn:microsoft.com/office/officeart/2005/8/layout/hProcess6"/>
    <dgm:cxn modelId="{651E96E5-4A10-46B1-A786-190D77DEFFFB}" type="presParOf" srcId="{B30ADF6F-5B7E-459A-9D45-8C793913F15B}" destId="{1B3963F2-3DA7-41B3-8483-EFFDC40E588D}" srcOrd="0" destOrd="0" presId="urn:microsoft.com/office/officeart/2005/8/layout/hProcess6"/>
    <dgm:cxn modelId="{0C2452A3-F2A6-4D93-A084-C3E9D183B479}" type="presParOf" srcId="{B30ADF6F-5B7E-459A-9D45-8C793913F15B}" destId="{FF3A281B-8BA5-44FB-AA47-523EB597D477}" srcOrd="1" destOrd="0" presId="urn:microsoft.com/office/officeart/2005/8/layout/hProcess6"/>
    <dgm:cxn modelId="{2D1B84D3-4008-4340-ACBF-B1AE144E2957}" type="presParOf" srcId="{B30ADF6F-5B7E-459A-9D45-8C793913F15B}" destId="{1697E902-7345-417B-8DFE-FD8ADCECA009}" srcOrd="2" destOrd="0" presId="urn:microsoft.com/office/officeart/2005/8/layout/hProcess6"/>
    <dgm:cxn modelId="{043BA5A9-DAF3-47CF-A1A9-C44C36B1FEE4}" type="presParOf" srcId="{B30ADF6F-5B7E-459A-9D45-8C793913F15B}" destId="{CFBA6EA8-D315-480F-A470-250758C16A03}"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0DA890-0C93-4C89-A13E-BD0989F18783}"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68096EB7-A19B-4202-B3E5-DE5CB649964F}">
      <dgm:prSet phldrT="[Text]"/>
      <dgm:spPr/>
      <dgm:t>
        <a:bodyPr/>
        <a:lstStyle/>
        <a:p>
          <a:r>
            <a:rPr lang="en-US" dirty="0"/>
            <a:t>1938 - US PHS Asbestos Survey</a:t>
          </a:r>
        </a:p>
      </dgm:t>
    </dgm:pt>
    <dgm:pt modelId="{189FF326-CA55-4852-BE10-CB7540A2F5DF}" type="parTrans" cxnId="{C5A846A1-532C-489B-9DE5-B90062A99136}">
      <dgm:prSet/>
      <dgm:spPr/>
      <dgm:t>
        <a:bodyPr/>
        <a:lstStyle/>
        <a:p>
          <a:endParaRPr lang="en-US"/>
        </a:p>
      </dgm:t>
    </dgm:pt>
    <dgm:pt modelId="{79B01421-8322-46EF-8DC7-EBF5272C0873}" type="sibTrans" cxnId="{C5A846A1-532C-489B-9DE5-B90062A99136}">
      <dgm:prSet/>
      <dgm:spPr/>
      <dgm:t>
        <a:bodyPr/>
        <a:lstStyle/>
        <a:p>
          <a:endParaRPr lang="en-US"/>
        </a:p>
      </dgm:t>
    </dgm:pt>
    <dgm:pt modelId="{B581B062-1DBF-4146-902B-2DDD22068860}">
      <dgm:prSet phldrT="[Text]" custT="1"/>
      <dgm:spPr/>
      <dgm:t>
        <a:bodyPr/>
        <a:lstStyle/>
        <a:p>
          <a:r>
            <a:rPr lang="en-US" sz="1600" dirty="0"/>
            <a:t>NC asbestos textile plant</a:t>
          </a:r>
        </a:p>
      </dgm:t>
    </dgm:pt>
    <dgm:pt modelId="{9B345E7B-7BAE-4285-8CF0-F5189A856AE2}" type="parTrans" cxnId="{2E572F59-AA16-4CE0-9C95-BDEF41E0BD48}">
      <dgm:prSet/>
      <dgm:spPr/>
      <dgm:t>
        <a:bodyPr/>
        <a:lstStyle/>
        <a:p>
          <a:endParaRPr lang="en-US"/>
        </a:p>
      </dgm:t>
    </dgm:pt>
    <dgm:pt modelId="{BD8B414B-FE44-4EFE-AE74-5E43DD38B108}" type="sibTrans" cxnId="{2E572F59-AA16-4CE0-9C95-BDEF41E0BD48}">
      <dgm:prSet/>
      <dgm:spPr/>
      <dgm:t>
        <a:bodyPr/>
        <a:lstStyle/>
        <a:p>
          <a:endParaRPr lang="en-US"/>
        </a:p>
      </dgm:t>
    </dgm:pt>
    <dgm:pt modelId="{DA9107BD-3832-4FE7-B89A-4C17DD95713A}">
      <dgm:prSet phldrT="[Text]" custT="1"/>
      <dgm:spPr/>
      <dgm:t>
        <a:bodyPr/>
        <a:lstStyle/>
        <a:p>
          <a:r>
            <a:rPr lang="en-US" sz="1600" dirty="0"/>
            <a:t>69/150 fired employees screened for asbestosis</a:t>
          </a:r>
        </a:p>
      </dgm:t>
    </dgm:pt>
    <dgm:pt modelId="{FF815764-3810-4E98-84D3-E87A17833FED}" type="parTrans" cxnId="{5836CA99-ADAA-407E-902A-FC2769AA14A6}">
      <dgm:prSet/>
      <dgm:spPr/>
      <dgm:t>
        <a:bodyPr/>
        <a:lstStyle/>
        <a:p>
          <a:endParaRPr lang="en-US"/>
        </a:p>
      </dgm:t>
    </dgm:pt>
    <dgm:pt modelId="{73CFE9E2-2615-4B9B-868E-F3559700C633}" type="sibTrans" cxnId="{5836CA99-ADAA-407E-902A-FC2769AA14A6}">
      <dgm:prSet/>
      <dgm:spPr/>
      <dgm:t>
        <a:bodyPr/>
        <a:lstStyle/>
        <a:p>
          <a:endParaRPr lang="en-US"/>
        </a:p>
      </dgm:t>
    </dgm:pt>
    <dgm:pt modelId="{9FE2A2FD-7B34-4CD4-9D5E-7754038F0F1B}">
      <dgm:prSet phldrT="[Text]" custT="1"/>
      <dgm:spPr/>
      <dgm:t>
        <a:bodyPr/>
        <a:lstStyle/>
        <a:p>
          <a:r>
            <a:rPr lang="en-US" sz="1600" dirty="0"/>
            <a:t>43 had asbestosis</a:t>
          </a:r>
        </a:p>
      </dgm:t>
    </dgm:pt>
    <dgm:pt modelId="{E2E70572-3BEB-43E7-9E2F-D6F4E8A1C4CD}" type="parTrans" cxnId="{F0A256DA-C00D-44DF-93F0-8704ECF5BED5}">
      <dgm:prSet/>
      <dgm:spPr/>
      <dgm:t>
        <a:bodyPr/>
        <a:lstStyle/>
        <a:p>
          <a:endParaRPr lang="en-US"/>
        </a:p>
      </dgm:t>
    </dgm:pt>
    <dgm:pt modelId="{B67695FE-71DC-4088-9233-6D12A3690E4D}" type="sibTrans" cxnId="{F0A256DA-C00D-44DF-93F0-8704ECF5BED5}">
      <dgm:prSet/>
      <dgm:spPr/>
      <dgm:t>
        <a:bodyPr/>
        <a:lstStyle/>
        <a:p>
          <a:endParaRPr lang="en-US"/>
        </a:p>
      </dgm:t>
    </dgm:pt>
    <dgm:pt modelId="{E72C315A-28A9-4D5B-A425-05A3EE99E535}">
      <dgm:prSet phldrT="[Text]" custT="1"/>
      <dgm:spPr/>
      <dgm:t>
        <a:bodyPr/>
        <a:lstStyle/>
        <a:p>
          <a:r>
            <a:rPr lang="en-US" sz="1600" dirty="0"/>
            <a:t>68% exposed &gt; 10 years to 5-10 </a:t>
          </a:r>
          <a:r>
            <a:rPr lang="en-US" sz="1600" dirty="0" err="1"/>
            <a:t>mppcf</a:t>
          </a:r>
          <a:r>
            <a:rPr lang="en-US" sz="1600" dirty="0"/>
            <a:t> had asbestosis  </a:t>
          </a:r>
        </a:p>
      </dgm:t>
    </dgm:pt>
    <dgm:pt modelId="{63F89919-B790-400E-B307-23D84A48C552}" type="parTrans" cxnId="{8B847C42-80FA-440A-97FF-0BCDF1750F61}">
      <dgm:prSet/>
      <dgm:spPr/>
      <dgm:t>
        <a:bodyPr/>
        <a:lstStyle/>
        <a:p>
          <a:endParaRPr lang="en-US"/>
        </a:p>
      </dgm:t>
    </dgm:pt>
    <dgm:pt modelId="{A0E78702-E9D5-470A-BF8B-4E165C6EC40E}" type="sibTrans" cxnId="{8B847C42-80FA-440A-97FF-0BCDF1750F61}">
      <dgm:prSet/>
      <dgm:spPr/>
      <dgm:t>
        <a:bodyPr/>
        <a:lstStyle/>
        <a:p>
          <a:endParaRPr lang="en-US"/>
        </a:p>
      </dgm:t>
    </dgm:pt>
    <dgm:pt modelId="{262929C2-449C-4C46-8C20-62DE3F8D787F}" type="pres">
      <dgm:prSet presAssocID="{FA0DA890-0C93-4C89-A13E-BD0989F18783}" presName="theList" presStyleCnt="0">
        <dgm:presLayoutVars>
          <dgm:dir/>
          <dgm:animLvl val="lvl"/>
          <dgm:resizeHandles val="exact"/>
        </dgm:presLayoutVars>
      </dgm:prSet>
      <dgm:spPr/>
    </dgm:pt>
    <dgm:pt modelId="{39A94CE5-F08C-499F-9B53-2D54A6CFDCA3}" type="pres">
      <dgm:prSet presAssocID="{68096EB7-A19B-4202-B3E5-DE5CB649964F}" presName="compNode" presStyleCnt="0"/>
      <dgm:spPr/>
    </dgm:pt>
    <dgm:pt modelId="{CD838658-977D-4ED1-9B1A-BD9FCE0C7B2B}" type="pres">
      <dgm:prSet presAssocID="{68096EB7-A19B-4202-B3E5-DE5CB649964F}" presName="noGeometry" presStyleCnt="0"/>
      <dgm:spPr/>
    </dgm:pt>
    <dgm:pt modelId="{0FD48144-DED3-438D-9D63-44961330A75D}" type="pres">
      <dgm:prSet presAssocID="{68096EB7-A19B-4202-B3E5-DE5CB649964F}" presName="childTextVisible" presStyleLbl="bgAccFollowNode1" presStyleIdx="0" presStyleCnt="1" custScaleX="97053" custScaleY="96575" custLinFactNeighborX="1654" custLinFactNeighborY="-541">
        <dgm:presLayoutVars>
          <dgm:bulletEnabled val="1"/>
        </dgm:presLayoutVars>
      </dgm:prSet>
      <dgm:spPr/>
    </dgm:pt>
    <dgm:pt modelId="{352BBAE7-3779-4D1F-9F8F-569B36E2C9C2}" type="pres">
      <dgm:prSet presAssocID="{68096EB7-A19B-4202-B3E5-DE5CB649964F}" presName="childTextHidden" presStyleLbl="bgAccFollowNode1" presStyleIdx="0" presStyleCnt="1"/>
      <dgm:spPr/>
    </dgm:pt>
    <dgm:pt modelId="{18350C25-1A8E-432B-8E3C-5486F328C61D}" type="pres">
      <dgm:prSet presAssocID="{68096EB7-A19B-4202-B3E5-DE5CB649964F}" presName="parentText" presStyleLbl="node1" presStyleIdx="0" presStyleCnt="1" custAng="0" custScaleX="75630" custScaleY="115060" custLinFactNeighborX="12600" custLinFactNeighborY="-29719">
        <dgm:presLayoutVars>
          <dgm:chMax val="1"/>
          <dgm:bulletEnabled val="1"/>
        </dgm:presLayoutVars>
      </dgm:prSet>
      <dgm:spPr/>
    </dgm:pt>
  </dgm:ptLst>
  <dgm:cxnLst>
    <dgm:cxn modelId="{98266800-C4A7-4090-93C2-E8A30560301D}" type="presOf" srcId="{DA9107BD-3832-4FE7-B89A-4C17DD95713A}" destId="{352BBAE7-3779-4D1F-9F8F-569B36E2C9C2}" srcOrd="1" destOrd="1" presId="urn:microsoft.com/office/officeart/2005/8/layout/hProcess6"/>
    <dgm:cxn modelId="{EA320C02-273A-4AC4-940D-52E7A805613C}" type="presOf" srcId="{9FE2A2FD-7B34-4CD4-9D5E-7754038F0F1B}" destId="{352BBAE7-3779-4D1F-9F8F-569B36E2C9C2}" srcOrd="1" destOrd="2" presId="urn:microsoft.com/office/officeart/2005/8/layout/hProcess6"/>
    <dgm:cxn modelId="{7354A206-FD06-451B-A07F-EAD97F5ECAB1}" type="presOf" srcId="{E72C315A-28A9-4D5B-A425-05A3EE99E535}" destId="{352BBAE7-3779-4D1F-9F8F-569B36E2C9C2}" srcOrd="1" destOrd="3" presId="urn:microsoft.com/office/officeart/2005/8/layout/hProcess6"/>
    <dgm:cxn modelId="{69EB4A0A-6F39-4F0E-9204-6D31C5F7BC35}" type="presOf" srcId="{DA9107BD-3832-4FE7-B89A-4C17DD95713A}" destId="{0FD48144-DED3-438D-9D63-44961330A75D}" srcOrd="0" destOrd="1" presId="urn:microsoft.com/office/officeart/2005/8/layout/hProcess6"/>
    <dgm:cxn modelId="{CC5A9D25-4024-4443-A3A1-2A4ACECA5A5C}" type="presOf" srcId="{68096EB7-A19B-4202-B3E5-DE5CB649964F}" destId="{18350C25-1A8E-432B-8E3C-5486F328C61D}" srcOrd="0" destOrd="0" presId="urn:microsoft.com/office/officeart/2005/8/layout/hProcess6"/>
    <dgm:cxn modelId="{8B847C42-80FA-440A-97FF-0BCDF1750F61}" srcId="{68096EB7-A19B-4202-B3E5-DE5CB649964F}" destId="{E72C315A-28A9-4D5B-A425-05A3EE99E535}" srcOrd="3" destOrd="0" parTransId="{63F89919-B790-400E-B307-23D84A48C552}" sibTransId="{A0E78702-E9D5-470A-BF8B-4E165C6EC40E}"/>
    <dgm:cxn modelId="{0D8AA375-4CFC-4C05-99C6-F1D210534545}" type="presOf" srcId="{E72C315A-28A9-4D5B-A425-05A3EE99E535}" destId="{0FD48144-DED3-438D-9D63-44961330A75D}" srcOrd="0" destOrd="3" presId="urn:microsoft.com/office/officeart/2005/8/layout/hProcess6"/>
    <dgm:cxn modelId="{2E572F59-AA16-4CE0-9C95-BDEF41E0BD48}" srcId="{68096EB7-A19B-4202-B3E5-DE5CB649964F}" destId="{B581B062-1DBF-4146-902B-2DDD22068860}" srcOrd="0" destOrd="0" parTransId="{9B345E7B-7BAE-4285-8CF0-F5189A856AE2}" sibTransId="{BD8B414B-FE44-4EFE-AE74-5E43DD38B108}"/>
    <dgm:cxn modelId="{92943E7C-9C6E-4E8A-85C7-A152D73E1951}" type="presOf" srcId="{B581B062-1DBF-4146-902B-2DDD22068860}" destId="{352BBAE7-3779-4D1F-9F8F-569B36E2C9C2}" srcOrd="1" destOrd="0" presId="urn:microsoft.com/office/officeart/2005/8/layout/hProcess6"/>
    <dgm:cxn modelId="{5836CA99-ADAA-407E-902A-FC2769AA14A6}" srcId="{68096EB7-A19B-4202-B3E5-DE5CB649964F}" destId="{DA9107BD-3832-4FE7-B89A-4C17DD95713A}" srcOrd="1" destOrd="0" parTransId="{FF815764-3810-4E98-84D3-E87A17833FED}" sibTransId="{73CFE9E2-2615-4B9B-868E-F3559700C633}"/>
    <dgm:cxn modelId="{C5A846A1-532C-489B-9DE5-B90062A99136}" srcId="{FA0DA890-0C93-4C89-A13E-BD0989F18783}" destId="{68096EB7-A19B-4202-B3E5-DE5CB649964F}" srcOrd="0" destOrd="0" parTransId="{189FF326-CA55-4852-BE10-CB7540A2F5DF}" sibTransId="{79B01421-8322-46EF-8DC7-EBF5272C0873}"/>
    <dgm:cxn modelId="{D7526EA4-B6CF-406D-8367-2A874162EBC4}" type="presOf" srcId="{B581B062-1DBF-4146-902B-2DDD22068860}" destId="{0FD48144-DED3-438D-9D63-44961330A75D}" srcOrd="0" destOrd="0" presId="urn:microsoft.com/office/officeart/2005/8/layout/hProcess6"/>
    <dgm:cxn modelId="{ACE3FAD5-B045-417A-A1D6-899A15C2F0A3}" type="presOf" srcId="{FA0DA890-0C93-4C89-A13E-BD0989F18783}" destId="{262929C2-449C-4C46-8C20-62DE3F8D787F}" srcOrd="0" destOrd="0" presId="urn:microsoft.com/office/officeart/2005/8/layout/hProcess6"/>
    <dgm:cxn modelId="{F0A256DA-C00D-44DF-93F0-8704ECF5BED5}" srcId="{68096EB7-A19B-4202-B3E5-DE5CB649964F}" destId="{9FE2A2FD-7B34-4CD4-9D5E-7754038F0F1B}" srcOrd="2" destOrd="0" parTransId="{E2E70572-3BEB-43E7-9E2F-D6F4E8A1C4CD}" sibTransId="{B67695FE-71DC-4088-9233-6D12A3690E4D}"/>
    <dgm:cxn modelId="{7D6F3CFB-F887-4876-9756-BAD7990406D7}" type="presOf" srcId="{9FE2A2FD-7B34-4CD4-9D5E-7754038F0F1B}" destId="{0FD48144-DED3-438D-9D63-44961330A75D}" srcOrd="0" destOrd="2" presId="urn:microsoft.com/office/officeart/2005/8/layout/hProcess6"/>
    <dgm:cxn modelId="{E96CA671-3271-46C2-8D56-E6CACB98F129}" type="presParOf" srcId="{262929C2-449C-4C46-8C20-62DE3F8D787F}" destId="{39A94CE5-F08C-499F-9B53-2D54A6CFDCA3}" srcOrd="0" destOrd="0" presId="urn:microsoft.com/office/officeart/2005/8/layout/hProcess6"/>
    <dgm:cxn modelId="{A7E2B0E6-07B8-4798-89C0-1323745D5610}" type="presParOf" srcId="{39A94CE5-F08C-499F-9B53-2D54A6CFDCA3}" destId="{CD838658-977D-4ED1-9B1A-BD9FCE0C7B2B}" srcOrd="0" destOrd="0" presId="urn:microsoft.com/office/officeart/2005/8/layout/hProcess6"/>
    <dgm:cxn modelId="{575B829E-66B2-4EBC-BC47-ECFAC8C4148A}" type="presParOf" srcId="{39A94CE5-F08C-499F-9B53-2D54A6CFDCA3}" destId="{0FD48144-DED3-438D-9D63-44961330A75D}" srcOrd="1" destOrd="0" presId="urn:microsoft.com/office/officeart/2005/8/layout/hProcess6"/>
    <dgm:cxn modelId="{C6932BFA-1C3E-418D-84B7-9288AFE25E4C}" type="presParOf" srcId="{39A94CE5-F08C-499F-9B53-2D54A6CFDCA3}" destId="{352BBAE7-3779-4D1F-9F8F-569B36E2C9C2}" srcOrd="2" destOrd="0" presId="urn:microsoft.com/office/officeart/2005/8/layout/hProcess6"/>
    <dgm:cxn modelId="{16890E01-1DD3-45FF-9E61-3704FB1EB7D2}" type="presParOf" srcId="{39A94CE5-F08C-499F-9B53-2D54A6CFDCA3}" destId="{18350C25-1A8E-432B-8E3C-5486F328C61D}" srcOrd="3" destOrd="0" presId="urn:microsoft.com/office/officeart/2005/8/layout/hProcess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48144-DED3-438D-9D63-44961330A75D}">
      <dsp:nvSpPr>
        <dsp:cNvPr id="0" name=""/>
        <dsp:cNvSpPr/>
      </dsp:nvSpPr>
      <dsp:spPr>
        <a:xfrm>
          <a:off x="6130777" y="0"/>
          <a:ext cx="4384813" cy="352597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Internal memo describes poor handling of materials/no controls</a:t>
          </a:r>
        </a:p>
        <a:p>
          <a:pPr marL="171450" lvl="1" indent="-171450" algn="l" defTabSz="711200">
            <a:lnSpc>
              <a:spcPct val="90000"/>
            </a:lnSpc>
            <a:spcBef>
              <a:spcPct val="0"/>
            </a:spcBef>
            <a:spcAft>
              <a:spcPct val="15000"/>
            </a:spcAft>
            <a:buChar char="•"/>
          </a:pPr>
          <a:r>
            <a:rPr lang="en-US" sz="1600" kern="1200" dirty="0"/>
            <a:t>1932 – Dupont docs see first bladder cancer cases</a:t>
          </a:r>
        </a:p>
        <a:p>
          <a:pPr marL="171450" lvl="1" indent="-171450" algn="l" defTabSz="711200">
            <a:lnSpc>
              <a:spcPct val="90000"/>
            </a:lnSpc>
            <a:spcBef>
              <a:spcPct val="0"/>
            </a:spcBef>
            <a:spcAft>
              <a:spcPct val="15000"/>
            </a:spcAft>
            <a:buChar char="•"/>
          </a:pPr>
          <a:r>
            <a:rPr lang="en-US" sz="1600" kern="1200" dirty="0"/>
            <a:t>1936 – 83 bladder cancer cases had developed</a:t>
          </a:r>
        </a:p>
      </dsp:txBody>
      <dsp:txXfrm>
        <a:off x="7226980" y="528897"/>
        <a:ext cx="2137596" cy="2468183"/>
      </dsp:txXfrm>
    </dsp:sp>
    <dsp:sp modelId="{18350C25-1A8E-432B-8E3C-5486F328C61D}">
      <dsp:nvSpPr>
        <dsp:cNvPr id="0" name=""/>
        <dsp:cNvSpPr/>
      </dsp:nvSpPr>
      <dsp:spPr>
        <a:xfrm>
          <a:off x="5036348" y="183970"/>
          <a:ext cx="1962767" cy="22673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1919 – Dupont </a:t>
          </a:r>
          <a:r>
            <a:rPr lang="en-US" sz="1600" kern="1200" dirty="0" err="1"/>
            <a:t>Chamberworks</a:t>
          </a:r>
          <a:r>
            <a:rPr lang="en-US" sz="1600" kern="1200" dirty="0"/>
            <a:t> in Deepwater, NJ produces </a:t>
          </a:r>
          <a:r>
            <a:rPr lang="en-US" sz="1600" kern="1200" dirty="0" err="1"/>
            <a:t>benzadine</a:t>
          </a:r>
          <a:r>
            <a:rPr lang="en-US" sz="1600" kern="1200" dirty="0"/>
            <a:t> &amp; BNA</a:t>
          </a:r>
        </a:p>
      </dsp:txBody>
      <dsp:txXfrm>
        <a:off x="5323789" y="516013"/>
        <a:ext cx="1387885" cy="1603246"/>
      </dsp:txXfrm>
    </dsp:sp>
    <dsp:sp modelId="{FF3A281B-8BA5-44FB-AA47-523EB597D477}">
      <dsp:nvSpPr>
        <dsp:cNvPr id="0" name=""/>
        <dsp:cNvSpPr/>
      </dsp:nvSpPr>
      <dsp:spPr>
        <a:xfrm>
          <a:off x="1071566" y="89559"/>
          <a:ext cx="4033718" cy="352597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ILO follows in 1921 with monograph – Cancer of Bladder among workers in Aniline Factories</a:t>
          </a:r>
        </a:p>
        <a:p>
          <a:pPr marL="171450" lvl="1" indent="-171450" algn="l" defTabSz="711200">
            <a:lnSpc>
              <a:spcPct val="90000"/>
            </a:lnSpc>
            <a:spcBef>
              <a:spcPct val="0"/>
            </a:spcBef>
            <a:spcAft>
              <a:spcPct val="15000"/>
            </a:spcAft>
            <a:buChar char="•"/>
          </a:pPr>
          <a:r>
            <a:rPr lang="en-US" sz="1600" kern="1200" dirty="0"/>
            <a:t>Benzidine &amp; </a:t>
          </a:r>
          <a:r>
            <a:rPr lang="en-US" sz="1600" kern="1200" dirty="0" err="1"/>
            <a:t>benaphtalamine</a:t>
          </a:r>
          <a:r>
            <a:rPr lang="en-US" sz="1600" kern="1200" dirty="0"/>
            <a:t> (BNA) suspect agents</a:t>
          </a:r>
        </a:p>
      </dsp:txBody>
      <dsp:txXfrm>
        <a:off x="2079996" y="618456"/>
        <a:ext cx="1966437" cy="2468183"/>
      </dsp:txXfrm>
    </dsp:sp>
    <dsp:sp modelId="{CFBA6EA8-D315-480F-A470-250758C16A03}">
      <dsp:nvSpPr>
        <dsp:cNvPr id="0" name=""/>
        <dsp:cNvSpPr/>
      </dsp:nvSpPr>
      <dsp:spPr>
        <a:xfrm>
          <a:off x="0" y="0"/>
          <a:ext cx="2016859" cy="20168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1895 – A German doctor reports 3/45 dye workers with bladder cancer (rare disease)</a:t>
          </a:r>
        </a:p>
      </dsp:txBody>
      <dsp:txXfrm>
        <a:off x="295362" y="295362"/>
        <a:ext cx="1426135" cy="14261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A281B-8BA5-44FB-AA47-523EB597D477}">
      <dsp:nvSpPr>
        <dsp:cNvPr id="0" name=""/>
        <dsp:cNvSpPr/>
      </dsp:nvSpPr>
      <dsp:spPr>
        <a:xfrm>
          <a:off x="5974" y="165509"/>
          <a:ext cx="5101806" cy="3482188"/>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2286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Dr. Irving </a:t>
          </a:r>
          <a:r>
            <a:rPr lang="en-US" sz="1800" kern="1200" dirty="0" err="1"/>
            <a:t>Selikoff</a:t>
          </a:r>
          <a:r>
            <a:rPr lang="en-US" sz="1800" kern="1200" dirty="0"/>
            <a:t> conducts study of Asbestos Workers</a:t>
          </a:r>
        </a:p>
        <a:p>
          <a:pPr marL="171450" lvl="1" indent="-171450" algn="l" defTabSz="800100">
            <a:lnSpc>
              <a:spcPct val="90000"/>
            </a:lnSpc>
            <a:spcBef>
              <a:spcPct val="0"/>
            </a:spcBef>
            <a:spcAft>
              <a:spcPct val="15000"/>
            </a:spcAft>
            <a:buChar char="•"/>
          </a:pPr>
          <a:r>
            <a:rPr lang="en-US" sz="1800" kern="1200" dirty="0"/>
            <a:t>Finds rate of lung cancer 7 times what would be expected for similar matched group. </a:t>
          </a:r>
        </a:p>
      </dsp:txBody>
      <dsp:txXfrm>
        <a:off x="1281426" y="687837"/>
        <a:ext cx="2607588" cy="2437532"/>
      </dsp:txXfrm>
    </dsp:sp>
    <dsp:sp modelId="{CFBA6EA8-D315-480F-A470-250758C16A03}">
      <dsp:nvSpPr>
        <dsp:cNvPr id="0" name=""/>
        <dsp:cNvSpPr/>
      </dsp:nvSpPr>
      <dsp:spPr>
        <a:xfrm>
          <a:off x="0" y="43504"/>
          <a:ext cx="1386907" cy="22066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1968 – Mt. Sinai School of Medicine </a:t>
          </a:r>
        </a:p>
      </dsp:txBody>
      <dsp:txXfrm>
        <a:off x="203108" y="366660"/>
        <a:ext cx="980691" cy="15603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48144-DED3-438D-9D63-44961330A75D}">
      <dsp:nvSpPr>
        <dsp:cNvPr id="0" name=""/>
        <dsp:cNvSpPr/>
      </dsp:nvSpPr>
      <dsp:spPr>
        <a:xfrm>
          <a:off x="1158481" y="406370"/>
          <a:ext cx="4023117" cy="349939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NC asbestos textile plant</a:t>
          </a:r>
        </a:p>
        <a:p>
          <a:pPr marL="171450" lvl="1" indent="-171450" algn="l" defTabSz="711200">
            <a:lnSpc>
              <a:spcPct val="90000"/>
            </a:lnSpc>
            <a:spcBef>
              <a:spcPct val="0"/>
            </a:spcBef>
            <a:spcAft>
              <a:spcPct val="15000"/>
            </a:spcAft>
            <a:buChar char="•"/>
          </a:pPr>
          <a:r>
            <a:rPr lang="en-US" sz="1600" kern="1200" dirty="0"/>
            <a:t>69/150 fired employees screened for asbestosis</a:t>
          </a:r>
        </a:p>
        <a:p>
          <a:pPr marL="171450" lvl="1" indent="-171450" algn="l" defTabSz="711200">
            <a:lnSpc>
              <a:spcPct val="90000"/>
            </a:lnSpc>
            <a:spcBef>
              <a:spcPct val="0"/>
            </a:spcBef>
            <a:spcAft>
              <a:spcPct val="15000"/>
            </a:spcAft>
            <a:buChar char="•"/>
          </a:pPr>
          <a:r>
            <a:rPr lang="en-US" sz="1600" kern="1200" dirty="0"/>
            <a:t>43 had asbestosis</a:t>
          </a:r>
        </a:p>
        <a:p>
          <a:pPr marL="171450" lvl="1" indent="-171450" algn="l" defTabSz="711200">
            <a:lnSpc>
              <a:spcPct val="90000"/>
            </a:lnSpc>
            <a:spcBef>
              <a:spcPct val="0"/>
            </a:spcBef>
            <a:spcAft>
              <a:spcPct val="15000"/>
            </a:spcAft>
            <a:buChar char="•"/>
          </a:pPr>
          <a:r>
            <a:rPr lang="en-US" sz="1600" kern="1200" dirty="0"/>
            <a:t>68% exposed &gt; 10 years to 5-10 </a:t>
          </a:r>
          <a:r>
            <a:rPr lang="en-US" sz="1600" kern="1200" dirty="0" err="1"/>
            <a:t>mppcf</a:t>
          </a:r>
          <a:r>
            <a:rPr lang="en-US" sz="1600" kern="1200" dirty="0"/>
            <a:t> had asbestosis  </a:t>
          </a:r>
        </a:p>
      </dsp:txBody>
      <dsp:txXfrm>
        <a:off x="2164260" y="931279"/>
        <a:ext cx="1961270" cy="2449573"/>
      </dsp:txXfrm>
    </dsp:sp>
    <dsp:sp modelId="{18350C25-1A8E-432B-8E3C-5486F328C61D}">
      <dsp:nvSpPr>
        <dsp:cNvPr id="0" name=""/>
        <dsp:cNvSpPr/>
      </dsp:nvSpPr>
      <dsp:spPr>
        <a:xfrm>
          <a:off x="513703" y="367311"/>
          <a:ext cx="1567537" cy="23847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1938 - US PHS Asbestos Survey</a:t>
          </a:r>
        </a:p>
      </dsp:txBody>
      <dsp:txXfrm>
        <a:off x="743263" y="716554"/>
        <a:ext cx="1108417" cy="168629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FA929-A8EE-4526-A41D-40E61755801D}" type="datetimeFigureOut">
              <a:rPr lang="en-US" smtClean="0"/>
              <a:t>4/22/2022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835A3-15D8-4D40-A8F5-D0A05497C04F}" type="slidenum">
              <a:rPr lang="en-US" smtClean="0"/>
              <a:t>‹#›</a:t>
            </a:fld>
            <a:endParaRPr lang="en-US"/>
          </a:p>
        </p:txBody>
      </p:sp>
    </p:spTree>
    <p:extLst>
      <p:ext uri="{BB962C8B-B14F-4D97-AF65-F5344CB8AC3E}">
        <p14:creationId xmlns:p14="http://schemas.microsoft.com/office/powerpoint/2010/main" val="698936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osha.gov/laws-regs/interlinking/standards/1910.1000(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ollis.harvard.edu/primo-explore/search?query=creator%2Cexact%2CHamilton%2C%20Alice%2C%201869-1970%2CAND&amp;tab=everything&amp;search_scope=everything&amp;vid=HVD2&amp;facet=creator%2Cexact%2CHamilton%2C%20Alice%2C%201869-1970&amp;lang=en_US&amp;mode=advanced&amp;offset=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about how ultimately – on a macro scale all exposure  assessment is aimed at making sure workers go home safe and are able to live a long, healthy life well into retirement age.  Unfortunately, hundreds of thousands workers have had lives shortened due to occupational diseases like asbestosis, silicosis, bladder and lung cancer other diseases which could have been prevented.  </a:t>
            </a:r>
          </a:p>
        </p:txBody>
      </p:sp>
      <p:sp>
        <p:nvSpPr>
          <p:cNvPr id="4" name="Slide Number Placeholder 3"/>
          <p:cNvSpPr>
            <a:spLocks noGrp="1"/>
          </p:cNvSpPr>
          <p:nvPr>
            <p:ph type="sldNum" sz="quarter" idx="5"/>
          </p:nvPr>
        </p:nvSpPr>
        <p:spPr/>
        <p:txBody>
          <a:bodyPr/>
          <a:lstStyle/>
          <a:p>
            <a:fld id="{5A0835A3-15D8-4D40-A8F5-D0A05497C04F}" type="slidenum">
              <a:rPr lang="en-US" smtClean="0"/>
              <a:t>3</a:t>
            </a:fld>
            <a:endParaRPr lang="en-US"/>
          </a:p>
        </p:txBody>
      </p:sp>
    </p:spTree>
    <p:extLst>
      <p:ext uri="{BB962C8B-B14F-4D97-AF65-F5344CB8AC3E}">
        <p14:creationId xmlns:p14="http://schemas.microsoft.com/office/powerpoint/2010/main" val="2165937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industrial/occupational health tragedy that is still playing out is asbestos.  In 1938 the US PHS went down to NC to screen workers in an asbestos textile plant for asbestosis.  But by the time they got there the employer had fired 150 of the employees.  They still managed to track down 69 of the fired employees and screen them.  43 ( or 62%) has asbestosis&gt;  They found that 68% of workers exposed to asbestos in  concentrations of 5-10 millions of particles per cubic feet of air for more than 10 years had asbestosis.    </a:t>
            </a:r>
          </a:p>
          <a:p>
            <a:endParaRPr lang="en-US" dirty="0"/>
          </a:p>
          <a:p>
            <a:r>
              <a:rPr lang="en-US" dirty="0"/>
              <a:t>Thirty years later traveling north, in NYC Dr. Irving </a:t>
            </a:r>
            <a:r>
              <a:rPr lang="en-US" dirty="0" err="1"/>
              <a:t>Selikoff</a:t>
            </a:r>
            <a:r>
              <a:rPr lang="en-US" dirty="0"/>
              <a:t> an occupational health physician conducted a study of asbestos workers and found that they were 7 times more likely to die of cancer than what would be expected.   The </a:t>
            </a:r>
            <a:r>
              <a:rPr lang="en-US" dirty="0" err="1"/>
              <a:t>asbestors</a:t>
            </a:r>
            <a:r>
              <a:rPr lang="en-US" dirty="0"/>
              <a:t> workers union approached Dr. </a:t>
            </a:r>
            <a:r>
              <a:rPr lang="en-US" dirty="0" err="1"/>
              <a:t>Selikoff</a:t>
            </a:r>
            <a:r>
              <a:rPr lang="en-US" dirty="0"/>
              <a:t> because their pension fund was too flush – too many members were dying before they made it to retirement age. </a:t>
            </a:r>
          </a:p>
        </p:txBody>
      </p:sp>
      <p:sp>
        <p:nvSpPr>
          <p:cNvPr id="4" name="Slide Number Placeholder 3"/>
          <p:cNvSpPr>
            <a:spLocks noGrp="1"/>
          </p:cNvSpPr>
          <p:nvPr>
            <p:ph type="sldNum" sz="quarter" idx="5"/>
          </p:nvPr>
        </p:nvSpPr>
        <p:spPr/>
        <p:txBody>
          <a:bodyPr/>
          <a:lstStyle/>
          <a:p>
            <a:fld id="{5A0835A3-15D8-4D40-A8F5-D0A05497C04F}" type="slidenum">
              <a:rPr lang="en-US" smtClean="0"/>
              <a:t>14</a:t>
            </a:fld>
            <a:endParaRPr lang="en-US"/>
          </a:p>
        </p:txBody>
      </p:sp>
    </p:spTree>
    <p:extLst>
      <p:ext uri="{BB962C8B-B14F-4D97-AF65-F5344CB8AC3E}">
        <p14:creationId xmlns:p14="http://schemas.microsoft.com/office/powerpoint/2010/main" val="103377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Selikoff</a:t>
            </a:r>
            <a:r>
              <a:rPr lang="en-US" dirty="0"/>
              <a:t> was highly respected in the field of occupational health.  In his obituary they talk about a “lung clinic” he opened up for workers  from Paterson, NJ.  It was there that he saw illnesses in  17 workers  from  an asbestos plant; within a few years 15 would die – 14 from lung cancer, asbestosis or </a:t>
            </a:r>
            <a:r>
              <a:rPr lang="en-US" dirty="0" err="1"/>
              <a:t>mesothelomia</a:t>
            </a:r>
            <a:r>
              <a:rPr lang="en-US" dirty="0"/>
              <a:t>.    His much larger study  of </a:t>
            </a:r>
            <a:r>
              <a:rPr lang="en-US" dirty="0" err="1"/>
              <a:t>insultors</a:t>
            </a:r>
            <a:r>
              <a:rPr lang="en-US" dirty="0"/>
              <a:t> involved 17,000 workers and found lung scarring among workers who had worked with asbestos for less than a week.   </a:t>
            </a:r>
          </a:p>
        </p:txBody>
      </p:sp>
      <p:sp>
        <p:nvSpPr>
          <p:cNvPr id="4" name="Slide Number Placeholder 3"/>
          <p:cNvSpPr>
            <a:spLocks noGrp="1"/>
          </p:cNvSpPr>
          <p:nvPr>
            <p:ph type="sldNum" sz="quarter" idx="5"/>
          </p:nvPr>
        </p:nvSpPr>
        <p:spPr/>
        <p:txBody>
          <a:bodyPr/>
          <a:lstStyle/>
          <a:p>
            <a:fld id="{5A0835A3-15D8-4D40-A8F5-D0A05497C04F}" type="slidenum">
              <a:rPr lang="en-US" smtClean="0"/>
              <a:t>15</a:t>
            </a:fld>
            <a:endParaRPr lang="en-US"/>
          </a:p>
        </p:txBody>
      </p:sp>
    </p:spTree>
    <p:extLst>
      <p:ext uri="{BB962C8B-B14F-4D97-AF65-F5344CB8AC3E}">
        <p14:creationId xmlns:p14="http://schemas.microsoft.com/office/powerpoint/2010/main" val="2327263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in 1970 there was bi-partisan support for an </a:t>
            </a:r>
            <a:r>
              <a:rPr lang="en-US" dirty="0" err="1"/>
              <a:t>Occupatioanl</a:t>
            </a:r>
            <a:r>
              <a:rPr lang="en-US" dirty="0"/>
              <a:t> Safety and Health Agency and the OSH Act was signed into law by Richard Nixon in 1970. It went into effect in 1971.  The agency rapidly adopted volumes of standard including comprehensive standards for lead, carcinogens and cotton dust; set up the OSHA Training Institute and established the OSHA Consultation Program which provides the funding that allows us to put on things like this webinar and conduct visits to assist PA employers in complying with OSHA standards  and strengthening their S&amp;H programs.  </a:t>
            </a:r>
          </a:p>
          <a:p>
            <a:endParaRPr lang="en-US" dirty="0"/>
          </a:p>
          <a:p>
            <a:r>
              <a:rPr lang="en-US" dirty="0"/>
              <a:t>But they were far from done and are constantly working to protect workers on the job and it’s not always easy. </a:t>
            </a:r>
          </a:p>
        </p:txBody>
      </p:sp>
      <p:sp>
        <p:nvSpPr>
          <p:cNvPr id="4" name="Slide Number Placeholder 3"/>
          <p:cNvSpPr>
            <a:spLocks noGrp="1"/>
          </p:cNvSpPr>
          <p:nvPr>
            <p:ph type="sldNum" sz="quarter" idx="5"/>
          </p:nvPr>
        </p:nvSpPr>
        <p:spPr/>
        <p:txBody>
          <a:bodyPr/>
          <a:lstStyle/>
          <a:p>
            <a:fld id="{5A0835A3-15D8-4D40-A8F5-D0A05497C04F}" type="slidenum">
              <a:rPr lang="en-US" smtClean="0"/>
              <a:t>16</a:t>
            </a:fld>
            <a:endParaRPr lang="en-US"/>
          </a:p>
        </p:txBody>
      </p:sp>
    </p:spTree>
    <p:extLst>
      <p:ext uri="{BB962C8B-B14F-4D97-AF65-F5344CB8AC3E}">
        <p14:creationId xmlns:p14="http://schemas.microsoft.com/office/powerpoint/2010/main" val="4150215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significant Post-OSHA cases which also provide an example of how exposure data is used in risk assessment/dose response studies and how important those studies are in the overall scheme of worker health is Benzene.  It also  illustrates the obstacles OSHA faces in the rule-making process and why it takes so long to update standards. </a:t>
            </a:r>
          </a:p>
        </p:txBody>
      </p:sp>
      <p:sp>
        <p:nvSpPr>
          <p:cNvPr id="4" name="Slide Number Placeholder 3"/>
          <p:cNvSpPr>
            <a:spLocks noGrp="1"/>
          </p:cNvSpPr>
          <p:nvPr>
            <p:ph type="sldNum" sz="quarter" idx="5"/>
          </p:nvPr>
        </p:nvSpPr>
        <p:spPr/>
        <p:txBody>
          <a:bodyPr/>
          <a:lstStyle/>
          <a:p>
            <a:fld id="{5A0835A3-15D8-4D40-A8F5-D0A05497C04F}" type="slidenum">
              <a:rPr lang="en-US" smtClean="0"/>
              <a:t>17</a:t>
            </a:fld>
            <a:endParaRPr lang="en-US"/>
          </a:p>
        </p:txBody>
      </p:sp>
    </p:spTree>
    <p:extLst>
      <p:ext uri="{BB962C8B-B14F-4D97-AF65-F5344CB8AC3E}">
        <p14:creationId xmlns:p14="http://schemas.microsoft.com/office/powerpoint/2010/main" val="1347551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courts stayed the benzene standard for 9 years, the put a pause on worker protections.  Nicholson &amp; </a:t>
            </a:r>
            <a:r>
              <a:rPr lang="en-US" dirty="0" err="1"/>
              <a:t>Landrigan</a:t>
            </a:r>
            <a:r>
              <a:rPr lang="en-US" dirty="0"/>
              <a:t> looked at how many additional cased of leukemia were likely to have occurred using risk estimates derived during rule-making.  </a:t>
            </a:r>
          </a:p>
          <a:p>
            <a:endParaRPr lang="en-US" dirty="0"/>
          </a:p>
          <a:p>
            <a:r>
              <a:rPr lang="en-US" dirty="0"/>
              <a:t>Based on their calculations, they estimated an additional 30 to 490 workers were likely to have developed leukemia due to lack of protections that would have reduced their exposures to benzene.  </a:t>
            </a:r>
          </a:p>
          <a:p>
            <a:endParaRPr lang="en-US" dirty="0"/>
          </a:p>
          <a:p>
            <a:endParaRPr lang="en-US" dirty="0"/>
          </a:p>
          <a:p>
            <a:r>
              <a:rPr lang="en-US" dirty="0"/>
              <a:t>As a point of information – the courts in general as part of OSHA rule-making and challenges have stated they view 1 cancer case per 1000 workers a reasonable risk.  However, even at 1 PPM, with 238,000 workers exposed – in this case that would result in 238 cases of leukemia given there are an estimated 238,000 worker exposed to benzene that would be allowed to be exposed up to 1 PPM.  . </a:t>
            </a:r>
          </a:p>
        </p:txBody>
      </p:sp>
      <p:sp>
        <p:nvSpPr>
          <p:cNvPr id="4" name="Slide Number Placeholder 3"/>
          <p:cNvSpPr>
            <a:spLocks noGrp="1"/>
          </p:cNvSpPr>
          <p:nvPr>
            <p:ph type="sldNum" sz="quarter" idx="5"/>
          </p:nvPr>
        </p:nvSpPr>
        <p:spPr/>
        <p:txBody>
          <a:bodyPr/>
          <a:lstStyle/>
          <a:p>
            <a:fld id="{5A0835A3-15D8-4D40-A8F5-D0A05497C04F}" type="slidenum">
              <a:rPr lang="en-US" smtClean="0"/>
              <a:t>18</a:t>
            </a:fld>
            <a:endParaRPr lang="en-US"/>
          </a:p>
        </p:txBody>
      </p:sp>
    </p:spTree>
    <p:extLst>
      <p:ext uri="{BB962C8B-B14F-4D97-AF65-F5344CB8AC3E}">
        <p14:creationId xmlns:p14="http://schemas.microsoft.com/office/powerpoint/2010/main" val="989129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the CDC describe epidemiologists</a:t>
            </a:r>
          </a:p>
          <a:p>
            <a:endParaRPr lang="en-US" dirty="0"/>
          </a:p>
          <a:p>
            <a:r>
              <a:rPr lang="en-US" dirty="0"/>
              <a:t>Sometimes people medical school graduates become epidemiologists.  They look at large populations or workers and study exposure over time generally measured in years or a lifetime.  They have study methods and employ statistical tools and survey methods in data gathering and analysis.  Epidemiologists were active during the pandemic in studying trends and patterns of Covid-19. </a:t>
            </a:r>
          </a:p>
        </p:txBody>
      </p:sp>
      <p:sp>
        <p:nvSpPr>
          <p:cNvPr id="4" name="Slide Number Placeholder 3"/>
          <p:cNvSpPr>
            <a:spLocks noGrp="1"/>
          </p:cNvSpPr>
          <p:nvPr>
            <p:ph type="sldNum" sz="quarter" idx="5"/>
          </p:nvPr>
        </p:nvSpPr>
        <p:spPr/>
        <p:txBody>
          <a:bodyPr/>
          <a:lstStyle/>
          <a:p>
            <a:fld id="{5A0835A3-15D8-4D40-A8F5-D0A05497C04F}" type="slidenum">
              <a:rPr lang="en-US" smtClean="0"/>
              <a:t>20</a:t>
            </a:fld>
            <a:endParaRPr lang="en-US"/>
          </a:p>
        </p:txBody>
      </p:sp>
    </p:spTree>
    <p:extLst>
      <p:ext uri="{BB962C8B-B14F-4D97-AF65-F5344CB8AC3E}">
        <p14:creationId xmlns:p14="http://schemas.microsoft.com/office/powerpoint/2010/main" val="2570982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Industrial hygienists are involved in the anticipation, recognitions, evaluation, control and prevention of health hazards on the job.  They are collecting exposure data on sites, recommending engineering controls and should be evaluating how well they work and talking to workers about what they do and what hazards or of concern to them. </a:t>
            </a:r>
          </a:p>
        </p:txBody>
      </p:sp>
      <p:sp>
        <p:nvSpPr>
          <p:cNvPr id="4" name="Slide Number Placeholder 3"/>
          <p:cNvSpPr>
            <a:spLocks noGrp="1"/>
          </p:cNvSpPr>
          <p:nvPr>
            <p:ph type="sldNum" sz="quarter" idx="5"/>
          </p:nvPr>
        </p:nvSpPr>
        <p:spPr/>
        <p:txBody>
          <a:bodyPr/>
          <a:lstStyle/>
          <a:p>
            <a:fld id="{5A0835A3-15D8-4D40-A8F5-D0A05497C04F}" type="slidenum">
              <a:rPr lang="en-US" smtClean="0"/>
              <a:t>21</a:t>
            </a:fld>
            <a:endParaRPr lang="en-US"/>
          </a:p>
        </p:txBody>
      </p:sp>
    </p:spTree>
    <p:extLst>
      <p:ext uri="{BB962C8B-B14F-4D97-AF65-F5344CB8AC3E}">
        <p14:creationId xmlns:p14="http://schemas.microsoft.com/office/powerpoint/2010/main" val="3262593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biggest challenges is setting Exposure Limits – what OSHA calls PELs, or Permissible Exposure Limits.  These are the values OSHA uses to evaluate if exposures for a particular chemical are too high in a workplace.  First of all, there are only about 500 of them despite the fact there are thousands of chemicals in use and the list is growing; secondly, when OSHA came into existence, they had to quickly get up to speed so they adopted existing recommended exposure limits which were the ACGIH Threshold Limit Values (to be discussed in detail later) from 1970.  That was ok in 1970, but unfortunately, they are still being used now for most chemical agents meaning PELS in use are over 50 years old and, in many cases, not offering adequate protection.    Only 30 PELS have been updated as part of comprehensive health standard rule-making and each of those standards have been long, drawn-out processes which routinely involve legal challenges. </a:t>
            </a:r>
          </a:p>
        </p:txBody>
      </p:sp>
      <p:sp>
        <p:nvSpPr>
          <p:cNvPr id="4" name="Slide Number Placeholder 3"/>
          <p:cNvSpPr>
            <a:spLocks noGrp="1"/>
          </p:cNvSpPr>
          <p:nvPr>
            <p:ph type="sldNum" sz="quarter" idx="5"/>
          </p:nvPr>
        </p:nvSpPr>
        <p:spPr/>
        <p:txBody>
          <a:bodyPr/>
          <a:lstStyle/>
          <a:p>
            <a:fld id="{5A0835A3-15D8-4D40-A8F5-D0A05497C04F}" type="slidenum">
              <a:rPr lang="en-US" smtClean="0"/>
              <a:t>23</a:t>
            </a:fld>
            <a:endParaRPr lang="en-US"/>
          </a:p>
        </p:txBody>
      </p:sp>
    </p:spTree>
    <p:extLst>
      <p:ext uri="{BB962C8B-B14F-4D97-AF65-F5344CB8AC3E}">
        <p14:creationId xmlns:p14="http://schemas.microsoft.com/office/powerpoint/2010/main" val="2291646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Z Tables contain a list of air contaminants for which there are PELs.  These are the 1968 TLVs which were legally adopted by OSHA when it came into existence.   Employers have to do air monitoring to make sure they are not exceeding the PELs and implement engineering controls if they are out of compliance.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3399"/>
                </a:solidFill>
                <a:effectLst/>
                <a:latin typeface="Helvetica Neue"/>
                <a:hlinkClick r:id="rId3"/>
              </a:rPr>
              <a:t>1910.1000(e)</a:t>
            </a:r>
            <a:r>
              <a:rPr lang="en-US" b="0" i="0" dirty="0">
                <a:solidFill>
                  <a:srgbClr val="333333"/>
                </a:solidFill>
                <a:effectLst/>
                <a:latin typeface="Helvetica Neue"/>
              </a:rPr>
              <a:t>To achieve compliance with paragraphs (a) through (d) of this section, administrative or engineering controls must first be determined and implemented whenever feasible. When such controls are not feasible to achieve full compliance, protective equipment or any other protective measures shall be used to keep the exposure of employees to air contaminants within the limits prescribed in this section. Any equipment and/or technical measures used for this purpose must be approved for each particular use by a competent industrial hygienist or other technically qualified person. Whenever respirators are used, their use shall comply with 1910.134.</a:t>
            </a:r>
          </a:p>
          <a:p>
            <a:endParaRPr lang="en-US" dirty="0"/>
          </a:p>
        </p:txBody>
      </p:sp>
      <p:sp>
        <p:nvSpPr>
          <p:cNvPr id="4" name="Slide Number Placeholder 3"/>
          <p:cNvSpPr>
            <a:spLocks noGrp="1"/>
          </p:cNvSpPr>
          <p:nvPr>
            <p:ph type="sldNum" sz="quarter" idx="5"/>
          </p:nvPr>
        </p:nvSpPr>
        <p:spPr/>
        <p:txBody>
          <a:bodyPr/>
          <a:lstStyle/>
          <a:p>
            <a:fld id="{5A0835A3-15D8-4D40-A8F5-D0A05497C04F}" type="slidenum">
              <a:rPr lang="en-US" smtClean="0"/>
              <a:t>24</a:t>
            </a:fld>
            <a:endParaRPr lang="en-US"/>
          </a:p>
        </p:txBody>
      </p:sp>
    </p:spTree>
    <p:extLst>
      <p:ext uri="{BB962C8B-B14F-4D97-AF65-F5344CB8AC3E}">
        <p14:creationId xmlns:p14="http://schemas.microsoft.com/office/powerpoint/2010/main" val="4147201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with OSHA during the David Michaels era – there was a recognition from OSHA that in many cases </a:t>
            </a:r>
            <a:r>
              <a:rPr lang="en-US" dirty="0" err="1"/>
              <a:t>teir</a:t>
            </a:r>
            <a:r>
              <a:rPr lang="en-US" dirty="0"/>
              <a:t> PELS were not adequately protecting workers and other occupational exposure limits should be considered. </a:t>
            </a:r>
          </a:p>
          <a:p>
            <a:endParaRPr lang="en-US" dirty="0"/>
          </a:p>
          <a:p>
            <a:r>
              <a:rPr lang="en-US" dirty="0"/>
              <a:t>CAL –OSHA updated their PELs, draws from TLVs. </a:t>
            </a:r>
          </a:p>
          <a:p>
            <a:endParaRPr lang="en-US" dirty="0"/>
          </a:p>
          <a:p>
            <a:r>
              <a:rPr lang="en-US" dirty="0"/>
              <a:t>NIOSH does health-based reviews and recommendations and prepares “criteria documents”.  These are excellent sources of information and the RELs are better OELs but they do no put many new ones or update them frequently. </a:t>
            </a:r>
          </a:p>
          <a:p>
            <a:endParaRPr lang="en-US" dirty="0"/>
          </a:p>
          <a:p>
            <a:r>
              <a:rPr lang="en-US" dirty="0"/>
              <a:t>ACGIH is a private, non-profit that has a volunteer committee that generates TLVs based on scientific reviews.  These committees must be made up of a majority of representatives from government and academia. </a:t>
            </a:r>
          </a:p>
          <a:p>
            <a:r>
              <a:rPr lang="en-US" dirty="0"/>
              <a:t>It should be noted that workers are generally viewed as a “healthier” segment of the population and that the studies on which TLVs are based are often somewhat limited by populations studied.  </a:t>
            </a:r>
          </a:p>
        </p:txBody>
      </p:sp>
      <p:sp>
        <p:nvSpPr>
          <p:cNvPr id="4" name="Slide Number Placeholder 3"/>
          <p:cNvSpPr>
            <a:spLocks noGrp="1"/>
          </p:cNvSpPr>
          <p:nvPr>
            <p:ph type="sldNum" sz="quarter" idx="5"/>
          </p:nvPr>
        </p:nvSpPr>
        <p:spPr/>
        <p:txBody>
          <a:bodyPr/>
          <a:lstStyle/>
          <a:p>
            <a:fld id="{5A0835A3-15D8-4D40-A8F5-D0A05497C04F}" type="slidenum">
              <a:rPr lang="en-US" smtClean="0"/>
              <a:t>25</a:t>
            </a:fld>
            <a:endParaRPr lang="en-US"/>
          </a:p>
        </p:txBody>
      </p:sp>
    </p:spTree>
    <p:extLst>
      <p:ext uri="{BB962C8B-B14F-4D97-AF65-F5344CB8AC3E}">
        <p14:creationId xmlns:p14="http://schemas.microsoft.com/office/powerpoint/2010/main" val="4206920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Bad news – fatalities and illnesses and injuries;</a:t>
            </a:r>
          </a:p>
          <a:p>
            <a:r>
              <a:rPr lang="en-US" dirty="0"/>
              <a:t>Good news – we are right behind California in being the best in terms of lowest fatality and illness/injury rates. </a:t>
            </a:r>
          </a:p>
        </p:txBody>
      </p:sp>
      <p:sp>
        <p:nvSpPr>
          <p:cNvPr id="4" name="Slide Number Placeholder 3"/>
          <p:cNvSpPr>
            <a:spLocks noGrp="1"/>
          </p:cNvSpPr>
          <p:nvPr>
            <p:ph type="sldNum" sz="quarter" idx="5"/>
          </p:nvPr>
        </p:nvSpPr>
        <p:spPr/>
        <p:txBody>
          <a:bodyPr/>
          <a:lstStyle/>
          <a:p>
            <a:fld id="{5A0835A3-15D8-4D40-A8F5-D0A05497C04F}" type="slidenum">
              <a:rPr lang="en-US" smtClean="0"/>
              <a:t>5</a:t>
            </a:fld>
            <a:endParaRPr lang="en-US"/>
          </a:p>
        </p:txBody>
      </p:sp>
    </p:spTree>
    <p:extLst>
      <p:ext uri="{BB962C8B-B14F-4D97-AF65-F5344CB8AC3E}">
        <p14:creationId xmlns:p14="http://schemas.microsoft.com/office/powerpoint/2010/main" val="1500472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must know the exposure level for respirator use to know if the APF is adequate. </a:t>
            </a:r>
          </a:p>
        </p:txBody>
      </p:sp>
      <p:sp>
        <p:nvSpPr>
          <p:cNvPr id="4" name="Slide Number Placeholder 3"/>
          <p:cNvSpPr>
            <a:spLocks noGrp="1"/>
          </p:cNvSpPr>
          <p:nvPr>
            <p:ph type="sldNum" sz="quarter" idx="5"/>
          </p:nvPr>
        </p:nvSpPr>
        <p:spPr/>
        <p:txBody>
          <a:bodyPr/>
          <a:lstStyle/>
          <a:p>
            <a:fld id="{5A0835A3-15D8-4D40-A8F5-D0A05497C04F}" type="slidenum">
              <a:rPr lang="en-US" smtClean="0"/>
              <a:t>28</a:t>
            </a:fld>
            <a:endParaRPr lang="en-US"/>
          </a:p>
        </p:txBody>
      </p:sp>
    </p:spTree>
    <p:extLst>
      <p:ext uri="{BB962C8B-B14F-4D97-AF65-F5344CB8AC3E}">
        <p14:creationId xmlns:p14="http://schemas.microsoft.com/office/powerpoint/2010/main" val="1194309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0835A3-15D8-4D40-A8F5-D0A05497C04F}" type="slidenum">
              <a:rPr lang="en-US" smtClean="0"/>
              <a:t>29</a:t>
            </a:fld>
            <a:endParaRPr lang="en-US"/>
          </a:p>
        </p:txBody>
      </p:sp>
    </p:spTree>
    <p:extLst>
      <p:ext uri="{BB962C8B-B14F-4D97-AF65-F5344CB8AC3E}">
        <p14:creationId xmlns:p14="http://schemas.microsoft.com/office/powerpoint/2010/main" val="2860131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1E734325-FC2A-484B-A7CF-3FF28117C0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405E38F-0B71-41AE-B874-7602399ADA25}" type="slidenum">
              <a:rPr lang="en-US" altLang="en-US"/>
              <a:pPr eaLnBrk="1" hangingPunct="1"/>
              <a:t>31</a:t>
            </a:fld>
            <a:endParaRPr lang="en-US" altLang="en-US"/>
          </a:p>
        </p:txBody>
      </p:sp>
      <p:sp>
        <p:nvSpPr>
          <p:cNvPr id="143363" name="Rectangle 2">
            <a:extLst>
              <a:ext uri="{FF2B5EF4-FFF2-40B4-BE49-F238E27FC236}">
                <a16:creationId xmlns:a16="http://schemas.microsoft.com/office/drawing/2014/main" id="{2328804F-094B-47DC-9F0E-F99244370F83}"/>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5EBDC023-53FB-4026-AAF8-89C7BFE002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most basic and common way we do exposure monitoring is with a simple pump which we calibrate so we know the exact flow rate (liters of air being drawn in per minute).  The pump draws air some type of sampling media – typically a cassette of some type for particulate or a glass tube for solvent vapors.  A cassette is visible on the right attached to a cyclone device which is used to separate larger particles from respirable particles.  A tube connects the sampling media to the pump so that the mass of particulate is collected on the sampling media at a known flow rate through the pump.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At the end of the day – we can use the total sample time in minutes, along with the flow rate in liters of air per minute to calculate the total air volume sampled.  We then send the cassette to the lab and direct them to analyze for whatever we are interested in – in this case it was silica and particulate (respirable because we separated out the non-respirable particulate in the field).  When the lab sends us our results in micrograms of respirable silica or quartz, we can use that as our numerator along with our volume of air to come up with a result in units X micrograms of silica per cubic meters of air.  We just need to convert liters to cubic meters.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NIOSH and OSHA publish standardized, validated methods for hundreds of chemical agents.</a:t>
            </a:r>
          </a:p>
        </p:txBody>
      </p:sp>
      <p:sp>
        <p:nvSpPr>
          <p:cNvPr id="4" name="Slide Number Placeholder 3"/>
          <p:cNvSpPr>
            <a:spLocks noGrp="1"/>
          </p:cNvSpPr>
          <p:nvPr>
            <p:ph type="sldNum" sz="quarter" idx="5"/>
          </p:nvPr>
        </p:nvSpPr>
        <p:spPr/>
        <p:txBody>
          <a:bodyPr/>
          <a:lstStyle/>
          <a:p>
            <a:fld id="{5A0835A3-15D8-4D40-A8F5-D0A05497C04F}" type="slidenum">
              <a:rPr lang="en-US" smtClean="0"/>
              <a:t>32</a:t>
            </a:fld>
            <a:endParaRPr lang="en-US"/>
          </a:p>
        </p:txBody>
      </p:sp>
    </p:spTree>
    <p:extLst>
      <p:ext uri="{BB962C8B-B14F-4D97-AF65-F5344CB8AC3E}">
        <p14:creationId xmlns:p14="http://schemas.microsoft.com/office/powerpoint/2010/main" val="790220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provide minimum and maximum flow rates, sample media, maximum air volumes and much more.  But for the industrial hygienist those 3 pieces of information are the most important items. </a:t>
            </a:r>
          </a:p>
        </p:txBody>
      </p:sp>
      <p:sp>
        <p:nvSpPr>
          <p:cNvPr id="4" name="Slide Number Placeholder 3"/>
          <p:cNvSpPr>
            <a:spLocks noGrp="1"/>
          </p:cNvSpPr>
          <p:nvPr>
            <p:ph type="sldNum" sz="quarter" idx="5"/>
          </p:nvPr>
        </p:nvSpPr>
        <p:spPr/>
        <p:txBody>
          <a:bodyPr/>
          <a:lstStyle/>
          <a:p>
            <a:fld id="{5A0835A3-15D8-4D40-A8F5-D0A05497C04F}" type="slidenum">
              <a:rPr lang="en-US" smtClean="0"/>
              <a:t>33</a:t>
            </a:fld>
            <a:endParaRPr lang="en-US"/>
          </a:p>
        </p:txBody>
      </p:sp>
    </p:spTree>
    <p:extLst>
      <p:ext uri="{BB962C8B-B14F-4D97-AF65-F5344CB8AC3E}">
        <p14:creationId xmlns:p14="http://schemas.microsoft.com/office/powerpoint/2010/main" val="545609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454F49D9-C00B-48FF-9817-F414AEA8AF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84E96D-BE7F-4166-9E09-8B40FB7B212E}" type="slidenum">
              <a:rPr lang="en-US" altLang="en-US"/>
              <a:pPr eaLnBrk="1" hangingPunct="1"/>
              <a:t>36</a:t>
            </a:fld>
            <a:endParaRPr lang="en-US" altLang="en-US"/>
          </a:p>
        </p:txBody>
      </p:sp>
      <p:sp>
        <p:nvSpPr>
          <p:cNvPr id="150531" name="Rectangle 2">
            <a:extLst>
              <a:ext uri="{FF2B5EF4-FFF2-40B4-BE49-F238E27FC236}">
                <a16:creationId xmlns:a16="http://schemas.microsoft.com/office/drawing/2014/main" id="{65F0DAD6-42E5-47DF-BDCA-DD97D718E558}"/>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56B54011-3E31-425C-8D13-15FEA42E792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Arial" panose="020B0604020202020204" pitchFamily="34" charset="0"/>
              </a:rPr>
              <a:t>Both quantitative and qualitative data is collected. This approach was applied to welding first, then In 97, we revamped survey materials to focus on silica exposure primarily among painters and bricklayers.  Data collection involves personal air monitoring in conjunction with collection of very detailed information on T-BEAM Survey forms for task variables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over 85,000 chemicals according to EPA that are available for commercial use, but only about 1000 have been assigned any reliable OEL.  </a:t>
            </a:r>
          </a:p>
          <a:p>
            <a:endParaRPr lang="en-US" dirty="0"/>
          </a:p>
          <a:p>
            <a:r>
              <a:rPr lang="en-US" dirty="0"/>
              <a:t>This short article describes exposure to phthalate plasticizers among nail salon workers.  Here they used passive </a:t>
            </a:r>
            <a:r>
              <a:rPr lang="en-US" dirty="0" err="1"/>
              <a:t>dosimetery</a:t>
            </a:r>
            <a:r>
              <a:rPr lang="en-US" dirty="0"/>
              <a:t>, no pumps which is nice because this uses little badges and here they even had wristbands which are smaller, less bulky and don’t make noise like pumps which would not be ideal in a salon with customers.  However, there are less validated methods.  </a:t>
            </a:r>
          </a:p>
          <a:p>
            <a:endParaRPr lang="en-US" dirty="0"/>
          </a:p>
          <a:p>
            <a:r>
              <a:rPr lang="en-US" dirty="0"/>
              <a:t>There are no OELs for these type of customers – so they use exposures in homes and facilities where they may see exposures as a point of comparison and saw exposures that were 30 and 10 times higher respect </a:t>
            </a:r>
            <a:r>
              <a:rPr lang="en-US" dirty="0" err="1"/>
              <a:t>ively</a:t>
            </a:r>
            <a:r>
              <a:rPr lang="en-US" dirty="0"/>
              <a:t>.  </a:t>
            </a:r>
          </a:p>
          <a:p>
            <a:endParaRPr lang="en-US" dirty="0"/>
          </a:p>
          <a:p>
            <a:r>
              <a:rPr lang="en-US" dirty="0"/>
              <a:t> </a:t>
            </a:r>
          </a:p>
        </p:txBody>
      </p:sp>
      <p:sp>
        <p:nvSpPr>
          <p:cNvPr id="4" name="Slide Number Placeholder 3"/>
          <p:cNvSpPr>
            <a:spLocks noGrp="1"/>
          </p:cNvSpPr>
          <p:nvPr>
            <p:ph type="sldNum" sz="quarter" idx="5"/>
          </p:nvPr>
        </p:nvSpPr>
        <p:spPr/>
        <p:txBody>
          <a:bodyPr/>
          <a:lstStyle/>
          <a:p>
            <a:fld id="{5A0835A3-15D8-4D40-A8F5-D0A05497C04F}" type="slidenum">
              <a:rPr lang="en-US" smtClean="0"/>
              <a:t>37</a:t>
            </a:fld>
            <a:endParaRPr lang="en-US"/>
          </a:p>
        </p:txBody>
      </p:sp>
    </p:spTree>
    <p:extLst>
      <p:ext uri="{BB962C8B-B14F-4D97-AF65-F5344CB8AC3E}">
        <p14:creationId xmlns:p14="http://schemas.microsoft.com/office/powerpoint/2010/main" val="4037498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0835A3-15D8-4D40-A8F5-D0A05497C04F}" type="slidenum">
              <a:rPr lang="en-US" smtClean="0"/>
              <a:t>38</a:t>
            </a:fld>
            <a:endParaRPr lang="en-US"/>
          </a:p>
        </p:txBody>
      </p:sp>
    </p:spTree>
    <p:extLst>
      <p:ext uri="{BB962C8B-B14F-4D97-AF65-F5344CB8AC3E}">
        <p14:creationId xmlns:p14="http://schemas.microsoft.com/office/powerpoint/2010/main" val="3425261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6A102D76-9E5F-4CEB-9BC6-E3BE059101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D66EEAD-AD95-4571-A6D6-E7B01CA4EF50}" type="slidenum">
              <a:rPr lang="en-US" altLang="en-US"/>
              <a:pPr eaLnBrk="1" hangingPunct="1"/>
              <a:t>39</a:t>
            </a:fld>
            <a:endParaRPr lang="en-US" altLang="en-US"/>
          </a:p>
        </p:txBody>
      </p:sp>
      <p:sp>
        <p:nvSpPr>
          <p:cNvPr id="180227" name="Rectangle 2">
            <a:extLst>
              <a:ext uri="{FF2B5EF4-FFF2-40B4-BE49-F238E27FC236}">
                <a16:creationId xmlns:a16="http://schemas.microsoft.com/office/drawing/2014/main" id="{BD2839BD-899D-42B1-A47A-205A2269385A}"/>
              </a:ext>
            </a:extLst>
          </p:cNvPr>
          <p:cNvSpPr>
            <a:spLocks noGrp="1" noRot="1" noChangeAspect="1" noChangeArrowheads="1" noTextEdit="1"/>
          </p:cNvSpPr>
          <p:nvPr>
            <p:ph type="sldImg"/>
          </p:nvPr>
        </p:nvSpPr>
        <p:spPr>
          <a:ln/>
        </p:spPr>
      </p:sp>
      <p:sp>
        <p:nvSpPr>
          <p:cNvPr id="180228" name="Rectangle 3">
            <a:extLst>
              <a:ext uri="{FF2B5EF4-FFF2-40B4-BE49-F238E27FC236}">
                <a16:creationId xmlns:a16="http://schemas.microsoft.com/office/drawing/2014/main" id="{B643172D-CADB-49BD-BB5B-842E4BEFF25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Containment and site monitored in 2003</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language was extracted from the OSHA Web sites</a:t>
            </a:r>
          </a:p>
          <a:p>
            <a:endParaRPr lang="en-US" dirty="0"/>
          </a:p>
          <a:p>
            <a:r>
              <a:rPr lang="en-US" dirty="0"/>
              <a:t>OSHA  compliance data is not necessarily “representative” data</a:t>
            </a:r>
          </a:p>
          <a:p>
            <a:endParaRPr lang="en-US" dirty="0"/>
          </a:p>
          <a:p>
            <a:r>
              <a:rPr lang="en-US" dirty="0"/>
              <a:t>They look for what they think is the “worst case”</a:t>
            </a:r>
          </a:p>
        </p:txBody>
      </p:sp>
      <p:sp>
        <p:nvSpPr>
          <p:cNvPr id="4" name="Slide Number Placeholder 3"/>
          <p:cNvSpPr>
            <a:spLocks noGrp="1"/>
          </p:cNvSpPr>
          <p:nvPr>
            <p:ph type="sldNum" sz="quarter" idx="5"/>
          </p:nvPr>
        </p:nvSpPr>
        <p:spPr/>
        <p:txBody>
          <a:bodyPr/>
          <a:lstStyle/>
          <a:p>
            <a:fld id="{5A0835A3-15D8-4D40-A8F5-D0A05497C04F}" type="slidenum">
              <a:rPr lang="en-US" smtClean="0"/>
              <a:t>40</a:t>
            </a:fld>
            <a:endParaRPr lang="en-US"/>
          </a:p>
        </p:txBody>
      </p:sp>
    </p:spTree>
    <p:extLst>
      <p:ext uri="{BB962C8B-B14F-4D97-AF65-F5344CB8AC3E}">
        <p14:creationId xmlns:p14="http://schemas.microsoft.com/office/powerpoint/2010/main" val="2262810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199B3C37-B254-4CC3-9A15-92117EEC43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B52C55-ACA9-4B6A-AB27-09A74F08C0E5}" type="slidenum">
              <a:rPr lang="en-US" altLang="en-US"/>
              <a:pPr eaLnBrk="1" hangingPunct="1"/>
              <a:t>6</a:t>
            </a:fld>
            <a:endParaRPr lang="en-US" altLang="en-US"/>
          </a:p>
        </p:txBody>
      </p:sp>
      <p:sp>
        <p:nvSpPr>
          <p:cNvPr id="118787" name="Rectangle 2">
            <a:extLst>
              <a:ext uri="{FF2B5EF4-FFF2-40B4-BE49-F238E27FC236}">
                <a16:creationId xmlns:a16="http://schemas.microsoft.com/office/drawing/2014/main" id="{487C24B4-8D9C-44BA-AEA5-8A9B6F200B4E}"/>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E4F8937B-1B97-43BB-A183-1D910E6DC10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Major health hazards that we focus on when doing exposure assessment are…..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Sampling for compliance is different than sampling to understand what your true exposure risk is;  To understand what your true exposure is you want to understand the full exposure distribution – the range of exposures.  The first rule of statistical sampling is to randomly select your samples.   You are trying to use your samples to get a glimpse of the whole population of actual samples.  So you need those samples to be randomly selected from the whole population – you don’t want to skew it.  </a:t>
            </a:r>
          </a:p>
          <a:p>
            <a:endParaRPr lang="en-US" dirty="0"/>
          </a:p>
          <a:p>
            <a:r>
              <a:rPr lang="en-US" dirty="0"/>
              <a:t>The other problem with “worst case” is we aren’t very good at capturing it.  If we sample in the summer time when the garage bay door is open we probably won’t catch the worst case.  In general, we’ll never know if we caught the worst case.  </a:t>
            </a:r>
          </a:p>
          <a:p>
            <a:endParaRPr lang="en-US" dirty="0"/>
          </a:p>
          <a:p>
            <a:r>
              <a:rPr lang="en-US" dirty="0"/>
              <a:t>This picture looks like the worst case but that puff of dust may have lasted 1 minute and on the other side of the building there is another tuck-pointer who will be generating a bigger cloud for an hour.  </a:t>
            </a:r>
          </a:p>
        </p:txBody>
      </p:sp>
      <p:sp>
        <p:nvSpPr>
          <p:cNvPr id="4" name="Slide Number Placeholder 3"/>
          <p:cNvSpPr>
            <a:spLocks noGrp="1"/>
          </p:cNvSpPr>
          <p:nvPr>
            <p:ph type="sldNum" sz="quarter" idx="5"/>
          </p:nvPr>
        </p:nvSpPr>
        <p:spPr/>
        <p:txBody>
          <a:bodyPr/>
          <a:lstStyle/>
          <a:p>
            <a:fld id="{5A0835A3-15D8-4D40-A8F5-D0A05497C04F}" type="slidenum">
              <a:rPr lang="en-US" smtClean="0"/>
              <a:t>41</a:t>
            </a:fld>
            <a:endParaRPr lang="en-US"/>
          </a:p>
        </p:txBody>
      </p:sp>
    </p:spTree>
    <p:extLst>
      <p:ext uri="{BB962C8B-B14F-4D97-AF65-F5344CB8AC3E}">
        <p14:creationId xmlns:p14="http://schemas.microsoft.com/office/powerpoint/2010/main" val="17071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reasons it’s hard to get a “worst –case” exposure measurement” – or know if you did, is because exposures vary so much.  </a:t>
            </a:r>
          </a:p>
          <a:p>
            <a:endParaRPr lang="en-US" dirty="0"/>
          </a:p>
          <a:p>
            <a:r>
              <a:rPr lang="en-US" dirty="0"/>
              <a:t>For example in a study looking at silica exposure in construction trades, </a:t>
            </a:r>
            <a:r>
              <a:rPr lang="en-US" dirty="0" err="1"/>
              <a:t>Stevre</a:t>
            </a:r>
            <a:r>
              <a:rPr lang="en-US" dirty="0"/>
              <a:t> Rappaport, the lead researcher looked at 233 workers across 4 trades on 59 construction sites.  The trade with the highest exposure (painters) had a ratio of over 5000 when you compared the highest measured exposure to the lowest. In other words there was a greater than 5000 fold difference in silica exposure just among painters .</a:t>
            </a:r>
          </a:p>
          <a:p>
            <a:endParaRPr lang="en-US" dirty="0"/>
          </a:p>
          <a:p>
            <a:endParaRPr lang="en-US" dirty="0"/>
          </a:p>
        </p:txBody>
      </p:sp>
      <p:sp>
        <p:nvSpPr>
          <p:cNvPr id="4" name="Slide Number Placeholder 3"/>
          <p:cNvSpPr>
            <a:spLocks noGrp="1"/>
          </p:cNvSpPr>
          <p:nvPr>
            <p:ph type="sldNum" sz="quarter" idx="5"/>
          </p:nvPr>
        </p:nvSpPr>
        <p:spPr/>
        <p:txBody>
          <a:bodyPr/>
          <a:lstStyle/>
          <a:p>
            <a:fld id="{5A0835A3-15D8-4D40-A8F5-D0A05497C04F}" type="slidenum">
              <a:rPr lang="en-US" smtClean="0"/>
              <a:t>42</a:t>
            </a:fld>
            <a:endParaRPr lang="en-US"/>
          </a:p>
        </p:txBody>
      </p:sp>
    </p:spTree>
    <p:extLst>
      <p:ext uri="{BB962C8B-B14F-4D97-AF65-F5344CB8AC3E}">
        <p14:creationId xmlns:p14="http://schemas.microsoft.com/office/powerpoint/2010/main" val="2402146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where exposure monitoring occurs, there may only be a few measurements available from which to determine if  workers may be at risk of an over-exposure to an OSHA Permissible Exposure Limit.  The problem is exposures may vary by 10 fold or more.  The green dots represent actual measurements taken over time and the black dots represent exposures that don’t get measured.  </a:t>
            </a:r>
          </a:p>
          <a:p>
            <a:endParaRPr lang="en-US" dirty="0"/>
          </a:p>
          <a:p>
            <a:r>
              <a:rPr lang="en-US" dirty="0"/>
              <a:t>How do we address this given there aren’t enough resources to collect the amount of samples we’d like to get a full representation of what exposures are in the workplace.   </a:t>
            </a:r>
          </a:p>
          <a:p>
            <a:endParaRPr lang="en-US" dirty="0"/>
          </a:p>
          <a:p>
            <a:r>
              <a:rPr lang="en-US" dirty="0"/>
              <a:t>There are now free on-line tools available that can be used to estimate exposures given a few measurements  to start with.  The following few slides were provided by or based on information provided by Dr. Jerome </a:t>
            </a:r>
            <a:r>
              <a:rPr lang="en-US" dirty="0" err="1"/>
              <a:t>Lavoue</a:t>
            </a:r>
            <a:r>
              <a:rPr lang="en-US" dirty="0"/>
              <a:t>, who was the lead researcher, who developed, with colleagues, a program called “</a:t>
            </a:r>
            <a:r>
              <a:rPr lang="en-US" dirty="0" err="1"/>
              <a:t>Expostats</a:t>
            </a:r>
            <a:r>
              <a:rPr lang="en-US" dirty="0"/>
              <a:t>”.  He is a professor at the Univ. of Montreal and has worked with IRSST for many years.  He is a leader in the field of exposure assessment and analysis.</a:t>
            </a:r>
          </a:p>
        </p:txBody>
      </p:sp>
      <p:sp>
        <p:nvSpPr>
          <p:cNvPr id="4" name="Slide Number Placeholder 3"/>
          <p:cNvSpPr>
            <a:spLocks noGrp="1"/>
          </p:cNvSpPr>
          <p:nvPr>
            <p:ph type="sldNum" sz="quarter" idx="5"/>
          </p:nvPr>
        </p:nvSpPr>
        <p:spPr/>
        <p:txBody>
          <a:bodyPr/>
          <a:lstStyle/>
          <a:p>
            <a:fld id="{5A0835A3-15D8-4D40-A8F5-D0A05497C04F}" type="slidenum">
              <a:rPr lang="en-US" smtClean="0"/>
              <a:t>43</a:t>
            </a:fld>
            <a:endParaRPr lang="en-US"/>
          </a:p>
        </p:txBody>
      </p:sp>
    </p:spTree>
    <p:extLst>
      <p:ext uri="{BB962C8B-B14F-4D97-AF65-F5344CB8AC3E}">
        <p14:creationId xmlns:p14="http://schemas.microsoft.com/office/powerpoint/2010/main" val="2666257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&lt;These web-based tools used statistical approaches to augment sample </a:t>
            </a:r>
            <a:r>
              <a:rPr lang="en-US" dirty="0" err="1"/>
              <a:t>sample</a:t>
            </a:r>
            <a:r>
              <a:rPr lang="en-US" dirty="0"/>
              <a:t> sizes collected in the workplace to create exposure.</a:t>
            </a:r>
          </a:p>
          <a:p>
            <a:endParaRPr lang="en-US" dirty="0"/>
          </a:p>
          <a:p>
            <a:r>
              <a:rPr lang="en-US" dirty="0"/>
              <a:t>We’ll walk-through some of the underlying statistics – but you don’t have to understand or know how to “do” statistics to use the web site.  </a:t>
            </a:r>
          </a:p>
          <a:p>
            <a:endParaRPr lang="en-US" dirty="0"/>
          </a:p>
          <a:p>
            <a:r>
              <a:rPr lang="en-US" dirty="0"/>
              <a:t>The end output is information on how well exposures are controlled in your workplace. </a:t>
            </a:r>
          </a:p>
          <a:p>
            <a:endParaRPr lang="en-US" dirty="0"/>
          </a:p>
          <a:p>
            <a:r>
              <a:rPr lang="en-US" dirty="0"/>
              <a:t>The possibilities are poorly controlled, needs improvement or controlled. </a:t>
            </a:r>
          </a:p>
        </p:txBody>
      </p:sp>
      <p:sp>
        <p:nvSpPr>
          <p:cNvPr id="4" name="Slide Number Placeholder 3"/>
          <p:cNvSpPr>
            <a:spLocks noGrp="1"/>
          </p:cNvSpPr>
          <p:nvPr>
            <p:ph type="sldNum" sz="quarter" idx="5"/>
          </p:nvPr>
        </p:nvSpPr>
        <p:spPr/>
        <p:txBody>
          <a:bodyPr/>
          <a:lstStyle/>
          <a:p>
            <a:fld id="{5A0835A3-15D8-4D40-A8F5-D0A05497C04F}" type="slidenum">
              <a:rPr lang="en-US" smtClean="0"/>
              <a:t>44</a:t>
            </a:fld>
            <a:endParaRPr lang="en-US"/>
          </a:p>
        </p:txBody>
      </p:sp>
    </p:spTree>
    <p:extLst>
      <p:ext uri="{BB962C8B-B14F-4D97-AF65-F5344CB8AC3E}">
        <p14:creationId xmlns:p14="http://schemas.microsoft.com/office/powerpoint/2010/main" val="3392304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describe some of the statistics and assumptions underlying </a:t>
            </a:r>
            <a:r>
              <a:rPr lang="en-US" dirty="0" err="1"/>
              <a:t>Expostats</a:t>
            </a:r>
            <a:r>
              <a:rPr lang="en-US" dirty="0"/>
              <a:t>.  </a:t>
            </a:r>
          </a:p>
          <a:p>
            <a:endParaRPr lang="en-US" dirty="0"/>
          </a:p>
          <a:p>
            <a:r>
              <a:rPr lang="en-US" dirty="0"/>
              <a:t>Statistics are not the easiest thing to get through – but as Dr. </a:t>
            </a:r>
            <a:r>
              <a:rPr lang="en-US" dirty="0" err="1"/>
              <a:t>Lavoue</a:t>
            </a:r>
            <a:r>
              <a:rPr lang="en-US" dirty="0"/>
              <a:t> tells his students – ‘”unlike safety professionals, industrial (or occupational hygienists as they are called in other parts of the world) will never know if they got it wrong”.  If someone dies of a chronic illness 10, 20 or 30 years from now we won’t be there to know about it.  For our counterparts who are Certified Safety Professionals if there is a missing Lock-out/Tag-out program and some-out is electrocuted they will find out as soon as it happens.  So we have to figure out ways to estimate risk as best we can and take the appropriate actions to limit those risks. </a:t>
            </a:r>
          </a:p>
          <a:p>
            <a:endParaRPr lang="en-US" dirty="0"/>
          </a:p>
          <a:p>
            <a:r>
              <a:rPr lang="en-US" dirty="0"/>
              <a:t>So we have to use the tools that are available and try to get as close as we can in accurately estimating risk while building in a reasonable margin of safety given the natural variability of how exposures occur.   </a:t>
            </a:r>
          </a:p>
          <a:p>
            <a:endParaRPr lang="en-US" dirty="0"/>
          </a:p>
          <a:p>
            <a:r>
              <a:rPr lang="en-US" dirty="0"/>
              <a:t>So to get started we’ll use the example of 6 workers who work in a plant that manufactures lead additive.   </a:t>
            </a:r>
          </a:p>
          <a:p>
            <a:endParaRPr lang="en-US" dirty="0"/>
          </a:p>
          <a:p>
            <a:r>
              <a:rPr lang="en-US" dirty="0"/>
              <a:t>The top left graph looks just like the one we just looked like earlier – randomly distributed exposures most below the OSHA PEL of 50 micrograms per cubic meters of </a:t>
            </a:r>
            <a:r>
              <a:rPr lang="en-US" dirty="0" err="1"/>
              <a:t>iar</a:t>
            </a:r>
            <a:r>
              <a:rPr lang="en-US" dirty="0"/>
              <a:t>. </a:t>
            </a:r>
          </a:p>
          <a:p>
            <a:endParaRPr lang="en-US" dirty="0"/>
          </a:p>
          <a:p>
            <a:r>
              <a:rPr lang="en-US" dirty="0"/>
              <a:t>In the bottom, center we see 177 measurements are plotted as a bar graph we call a </a:t>
            </a:r>
            <a:r>
              <a:rPr lang="en-US" dirty="0" err="1"/>
              <a:t>higtogram</a:t>
            </a:r>
            <a:r>
              <a:rPr lang="en-US" dirty="0"/>
              <a:t>.  This just involves counting measurements by concentrations groups (X measurements in the concentration range of 0-3 ug/</a:t>
            </a:r>
            <a:r>
              <a:rPr lang="en-US" dirty="0" err="1"/>
              <a:t>cu.m</a:t>
            </a:r>
            <a:r>
              <a:rPr lang="en-US" dirty="0"/>
              <a:t>, and so on and so on), entering it into a spreadsheet and making a bar graph out of it.  By doing that you can see that most of the exposures lean toward the smaller concentrations – less than the PEL, but there are still several above the PEL.</a:t>
            </a:r>
          </a:p>
          <a:p>
            <a:endParaRPr lang="en-US" dirty="0"/>
          </a:p>
          <a:p>
            <a:r>
              <a:rPr lang="en-US" dirty="0" err="1"/>
              <a:t>Expostat</a:t>
            </a:r>
            <a:r>
              <a:rPr lang="en-US" dirty="0"/>
              <a:t> and industrial hygiene statistics looks at the WHOLE graph – the whole distribution.  From an OSHA POV – if they measure a single measurement, you can be cited.  So you want to reduce the probability that OSHA will measure an exposure over 50 ug/cu. m.   </a:t>
            </a:r>
          </a:p>
          <a:p>
            <a:endParaRPr lang="en-US" dirty="0"/>
          </a:p>
          <a:p>
            <a:r>
              <a:rPr lang="en-US" dirty="0"/>
              <a:t>From a health point of view and in general – we aren’t as interested in “single” exposure measurements – we’re interested in the whole distribution and reducing the probability of overexposure in general using a number of statistical parameters.  </a:t>
            </a:r>
          </a:p>
          <a:p>
            <a:endParaRPr lang="en-US" dirty="0"/>
          </a:p>
          <a:p>
            <a:r>
              <a:rPr lang="en-US" dirty="0"/>
              <a:t>The graph top  right is a probably density curve which is used more commonly in sampling statistics – It can be read just like the histogram. Notice both the histogram and probability density curve look very similar in shape and both are skewed with more measurements to the left.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5A0835A3-15D8-4D40-A8F5-D0A05497C04F}" type="slidenum">
              <a:rPr lang="en-US" smtClean="0"/>
              <a:t>45</a:t>
            </a:fld>
            <a:endParaRPr lang="en-US"/>
          </a:p>
        </p:txBody>
      </p:sp>
    </p:spTree>
    <p:extLst>
      <p:ext uri="{BB962C8B-B14F-4D97-AF65-F5344CB8AC3E}">
        <p14:creationId xmlns:p14="http://schemas.microsoft.com/office/powerpoint/2010/main" val="3130193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look at a probability density curve just like a histogram – </a:t>
            </a:r>
          </a:p>
          <a:p>
            <a:pPr marL="228600" indent="-228600">
              <a:buAutoNum type="arabicParenR"/>
            </a:pPr>
            <a:r>
              <a:rPr lang="en-US" dirty="0"/>
              <a:t>Everything under the line/curve represents exposure</a:t>
            </a:r>
          </a:p>
          <a:p>
            <a:pPr marL="228600" indent="-228600">
              <a:buAutoNum type="arabicParenR"/>
            </a:pPr>
            <a:r>
              <a:rPr lang="en-US" dirty="0"/>
              <a:t>There are less exposure measurements out in the tail areas left and right (at very low and very high concentrations</a:t>
            </a:r>
          </a:p>
          <a:p>
            <a:pPr marL="228600" indent="-228600">
              <a:buAutoNum type="arabicParenR"/>
            </a:pPr>
            <a:r>
              <a:rPr lang="en-US" dirty="0"/>
              <a:t>The most frequently measured concentrations are in the middle in the higher points of what looks like a hill</a:t>
            </a:r>
          </a:p>
        </p:txBody>
      </p:sp>
      <p:sp>
        <p:nvSpPr>
          <p:cNvPr id="4" name="Slide Number Placeholder 3"/>
          <p:cNvSpPr>
            <a:spLocks noGrp="1"/>
          </p:cNvSpPr>
          <p:nvPr>
            <p:ph type="sldNum" sz="quarter" idx="5"/>
          </p:nvPr>
        </p:nvSpPr>
        <p:spPr/>
        <p:txBody>
          <a:bodyPr/>
          <a:lstStyle/>
          <a:p>
            <a:fld id="{5A0835A3-15D8-4D40-A8F5-D0A05497C04F}" type="slidenum">
              <a:rPr lang="en-US" smtClean="0"/>
              <a:t>46</a:t>
            </a:fld>
            <a:endParaRPr lang="en-US"/>
          </a:p>
        </p:txBody>
      </p:sp>
    </p:spTree>
    <p:extLst>
      <p:ext uri="{BB962C8B-B14F-4D97-AF65-F5344CB8AC3E}">
        <p14:creationId xmlns:p14="http://schemas.microsoft.com/office/powerpoint/2010/main" val="3203212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who took statistics in high school or college, you might recall the “bell curve” .  What we just looked at was the normal bell curve when we talk about statistics.  You can use </a:t>
            </a:r>
            <a:r>
              <a:rPr lang="en-US" dirty="0" err="1"/>
              <a:t>statiics</a:t>
            </a:r>
            <a:r>
              <a:rPr lang="en-US" dirty="0"/>
              <a:t> and the normal bell curve to make a lot of reasonable estimates that could come in handy it estimating the likelihood of exceeding an exposure limit like an OSHA Permissible Exposure Limit or PEL.  The green line shows you the Normal distribution and the bell curve. </a:t>
            </a:r>
          </a:p>
          <a:p>
            <a:endParaRPr lang="en-US" dirty="0"/>
          </a:p>
          <a:p>
            <a:r>
              <a:rPr lang="en-US" dirty="0"/>
              <a:t>The problem is, exposure data – like lots of natural phenomenon such as human heights, tend to lean left. There are only a  handful of men tall enough (let alone good enough) to play in the NBA relative to the general population. They follow what is called a log-normal distribution.  The pink line represents the “log-normal” distribution and curve.  </a:t>
            </a:r>
          </a:p>
        </p:txBody>
      </p:sp>
      <p:sp>
        <p:nvSpPr>
          <p:cNvPr id="4" name="Slide Number Placeholder 3"/>
          <p:cNvSpPr>
            <a:spLocks noGrp="1"/>
          </p:cNvSpPr>
          <p:nvPr>
            <p:ph type="sldNum" sz="quarter" idx="5"/>
          </p:nvPr>
        </p:nvSpPr>
        <p:spPr/>
        <p:txBody>
          <a:bodyPr/>
          <a:lstStyle/>
          <a:p>
            <a:fld id="{5A0835A3-15D8-4D40-A8F5-D0A05497C04F}" type="slidenum">
              <a:rPr lang="en-US" smtClean="0"/>
              <a:t>47</a:t>
            </a:fld>
            <a:endParaRPr lang="en-US"/>
          </a:p>
        </p:txBody>
      </p:sp>
    </p:spTree>
    <p:extLst>
      <p:ext uri="{BB962C8B-B14F-4D97-AF65-F5344CB8AC3E}">
        <p14:creationId xmlns:p14="http://schemas.microsoft.com/office/powerpoint/2010/main" val="2578715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going back to our lead additive plant example – here is the data shown another way – on the left is a scatter plot with the PEL pictured as the dotted horizontal line labeled OEL.  You can see a few exposure dots are above it.  However, the 95</a:t>
            </a:r>
            <a:r>
              <a:rPr lang="en-US" baseline="30000" dirty="0"/>
              <a:t>th</a:t>
            </a:r>
            <a:r>
              <a:rPr lang="en-US" dirty="0"/>
              <a:t> percentile (which would be 2 </a:t>
            </a:r>
            <a:r>
              <a:rPr lang="en-US" dirty="0" err="1"/>
              <a:t>s.d.</a:t>
            </a:r>
            <a:r>
              <a:rPr lang="en-US" dirty="0"/>
              <a:t> from the mean is less than the OEL, so that’s a good thing.  </a:t>
            </a:r>
          </a:p>
          <a:p>
            <a:endParaRPr lang="en-US" dirty="0"/>
          </a:p>
          <a:p>
            <a:r>
              <a:rPr lang="en-US" dirty="0"/>
              <a:t>Looking at it with a probability density curve it’s a little easier to see statistically.  The PEL is 50 ug/cu. m.  The 95</a:t>
            </a:r>
            <a:r>
              <a:rPr lang="en-US" baseline="30000" dirty="0"/>
              <a:t>th</a:t>
            </a:r>
            <a:r>
              <a:rPr lang="en-US" dirty="0"/>
              <a:t> percentile is drawn at the vertical line that divides the gray area and the white area.  That little sliver of the whit log normal graph represents the probability of over-exposure – it is there, but it is very small and it is less than the OEL.  </a:t>
            </a:r>
          </a:p>
        </p:txBody>
      </p:sp>
      <p:sp>
        <p:nvSpPr>
          <p:cNvPr id="4" name="Slide Number Placeholder 3"/>
          <p:cNvSpPr>
            <a:spLocks noGrp="1"/>
          </p:cNvSpPr>
          <p:nvPr>
            <p:ph type="sldNum" sz="quarter" idx="5"/>
          </p:nvPr>
        </p:nvSpPr>
        <p:spPr/>
        <p:txBody>
          <a:bodyPr/>
          <a:lstStyle/>
          <a:p>
            <a:fld id="{5A0835A3-15D8-4D40-A8F5-D0A05497C04F}" type="slidenum">
              <a:rPr lang="en-US" smtClean="0"/>
              <a:t>48</a:t>
            </a:fld>
            <a:endParaRPr lang="en-US"/>
          </a:p>
        </p:txBody>
      </p:sp>
    </p:spTree>
    <p:extLst>
      <p:ext uri="{BB962C8B-B14F-4D97-AF65-F5344CB8AC3E}">
        <p14:creationId xmlns:p14="http://schemas.microsoft.com/office/powerpoint/2010/main" val="203961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this is NOT the lead data – this is just a screen to show you what </a:t>
            </a:r>
            <a:r>
              <a:rPr lang="en-CA" dirty="0" err="1"/>
              <a:t>Expostats</a:t>
            </a:r>
            <a:r>
              <a:rPr lang="en-CA" dirty="0"/>
              <a:t> looks like </a:t>
            </a:r>
          </a:p>
          <a:p>
            <a:endParaRPr lang="en-CA" dirty="0"/>
          </a:p>
          <a:p>
            <a:r>
              <a:rPr lang="en-CA" dirty="0"/>
              <a:t>With </a:t>
            </a:r>
            <a:r>
              <a:rPr lang="en-CA" dirty="0" err="1"/>
              <a:t>expostats</a:t>
            </a:r>
            <a:r>
              <a:rPr lang="en-CA" dirty="0"/>
              <a:t> you enter an exposure limit and your data points (the measurements you have).      </a:t>
            </a:r>
          </a:p>
          <a:p>
            <a:endParaRPr lang="en-CA" dirty="0"/>
          </a:p>
          <a:p>
            <a:r>
              <a:rPr lang="en-US" dirty="0"/>
              <a:t>The end product of </a:t>
            </a:r>
            <a:r>
              <a:rPr lang="en-US" dirty="0" err="1"/>
              <a:t>Expostate</a:t>
            </a:r>
            <a:r>
              <a:rPr lang="en-US" dirty="0"/>
              <a:t> is a “Decision on risk”</a:t>
            </a:r>
          </a:p>
          <a:p>
            <a:endParaRPr lang="en-US" dirty="0"/>
          </a:p>
          <a:p>
            <a:r>
              <a:rPr lang="en-US" dirty="0"/>
              <a:t>It shows the probability that 95</a:t>
            </a:r>
            <a:r>
              <a:rPr lang="en-US" baseline="30000" dirty="0"/>
              <a:t>th</a:t>
            </a:r>
            <a:r>
              <a:rPr lang="en-US" dirty="0"/>
              <a:t> percentile (that high region to the far right of the exposure distribution curve) will exceed the OEL.</a:t>
            </a:r>
          </a:p>
          <a:p>
            <a:endParaRPr lang="en-US" dirty="0"/>
          </a:p>
          <a:p>
            <a:r>
              <a:rPr lang="en-US" dirty="0"/>
              <a:t>We aren’t measuring a single measurement exceeding the OEL or PEL, or a mean or average measurement exceeding the  PEL – we are measuring the probable likelihood that the highest exposures we are likely to measure are above the PEL or whatever OEL we are using as our limit.  </a:t>
            </a:r>
          </a:p>
          <a:p>
            <a:endParaRPr lang="en-US" dirty="0"/>
          </a:p>
          <a:p>
            <a:r>
              <a:rPr lang="en-US" dirty="0"/>
              <a:t>This application then compares that statistical probability against 3 possible categories.  The long blue needle that looks like a gas gage provides the probability we are looking for – in this case it is 51.2% which falls in the “poorly controlled” region.  Note that even though all of our exposure measurements were below the OEL, the probability that the 95</a:t>
            </a:r>
            <a:r>
              <a:rPr lang="en-US" baseline="30000" dirty="0"/>
              <a:t>th</a:t>
            </a:r>
            <a:r>
              <a:rPr lang="en-US" dirty="0"/>
              <a:t> percentile would exceed the OEL was still unacceptably high.  This has a lot to do with how variable the exposures are which is an indicator the actual exposures are likely to exceed the OEL and that exposures overall are not well controlled. </a:t>
            </a:r>
          </a:p>
        </p:txBody>
      </p:sp>
      <p:sp>
        <p:nvSpPr>
          <p:cNvPr id="4" name="Slide Number Placeholder 3"/>
          <p:cNvSpPr>
            <a:spLocks noGrp="1"/>
          </p:cNvSpPr>
          <p:nvPr>
            <p:ph type="sldNum" sz="quarter" idx="5"/>
          </p:nvPr>
        </p:nvSpPr>
        <p:spPr/>
        <p:txBody>
          <a:bodyPr/>
          <a:lstStyle/>
          <a:p>
            <a:fld id="{5A0835A3-15D8-4D40-A8F5-D0A05497C04F}" type="slidenum">
              <a:rPr lang="en-US" smtClean="0"/>
              <a:t>49</a:t>
            </a:fld>
            <a:endParaRPr lang="en-US"/>
          </a:p>
        </p:txBody>
      </p:sp>
    </p:spTree>
    <p:extLst>
      <p:ext uri="{BB962C8B-B14F-4D97-AF65-F5344CB8AC3E}">
        <p14:creationId xmlns:p14="http://schemas.microsoft.com/office/powerpoint/2010/main" val="4149367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applications takes a middle-ground approach.  The traditional approach which only allows for a 5% probability of overexposures (the 95</a:t>
            </a:r>
            <a:r>
              <a:rPr lang="en-US" baseline="30000" dirty="0"/>
              <a:t>th</a:t>
            </a:r>
            <a:r>
              <a:rPr lang="en-US" dirty="0"/>
              <a:t> percentile being to the left of the OEL) is the safer threshold but more difficult to achieve.  French and British organizations have proposed allowing a 30% probability of over-exposures as a pragmatic approach of avoiding the risk of declaring too many exposures that may actually be under the OEL as above it. </a:t>
            </a:r>
          </a:p>
          <a:p>
            <a:endParaRPr lang="en-US" dirty="0"/>
          </a:p>
          <a:p>
            <a:r>
              <a:rPr lang="en-US" dirty="0"/>
              <a:t>The compromise here is to create 3 cut points that incorporates both approaches – probability less than 5%  poses very low  risk of over-exposure, thus well under control; between 5 and 30% risk is moderate; the situation is under control with minimal safety margins; and if risk of overexposure is greater than 30%  then it is unacceptable, and intervention is required. </a:t>
            </a:r>
          </a:p>
        </p:txBody>
      </p:sp>
      <p:sp>
        <p:nvSpPr>
          <p:cNvPr id="4" name="Slide Number Placeholder 3"/>
          <p:cNvSpPr>
            <a:spLocks noGrp="1"/>
          </p:cNvSpPr>
          <p:nvPr>
            <p:ph type="sldNum" sz="quarter" idx="5"/>
          </p:nvPr>
        </p:nvSpPr>
        <p:spPr/>
        <p:txBody>
          <a:bodyPr/>
          <a:lstStyle/>
          <a:p>
            <a:fld id="{5A0835A3-15D8-4D40-A8F5-D0A05497C04F}" type="slidenum">
              <a:rPr lang="en-US" smtClean="0"/>
              <a:t>50</a:t>
            </a:fld>
            <a:endParaRPr lang="en-US"/>
          </a:p>
        </p:txBody>
      </p:sp>
    </p:spTree>
    <p:extLst>
      <p:ext uri="{BB962C8B-B14F-4D97-AF65-F5344CB8AC3E}">
        <p14:creationId xmlns:p14="http://schemas.microsoft.com/office/powerpoint/2010/main" val="2331512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FDFECA4A-E408-4859-92B7-E827C9C02927}"/>
              </a:ext>
            </a:extLst>
          </p:cNvPr>
          <p:cNvSpPr>
            <a:spLocks noGrp="1" noRot="1" noChangeAspect="1" noTextEdit="1"/>
          </p:cNvSpPr>
          <p:nvPr>
            <p:ph type="sldImg"/>
          </p:nvPr>
        </p:nvSpPr>
        <p:spPr>
          <a:ln/>
        </p:spPr>
      </p:sp>
      <p:sp>
        <p:nvSpPr>
          <p:cNvPr id="119811" name="Notes Placeholder 2">
            <a:extLst>
              <a:ext uri="{FF2B5EF4-FFF2-40B4-BE49-F238E27FC236}">
                <a16:creationId xmlns:a16="http://schemas.microsoft.com/office/drawing/2014/main" id="{62A230ED-22BF-4158-9F2F-2B278A4D4A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Physical hazards include…</a:t>
            </a:r>
          </a:p>
        </p:txBody>
      </p:sp>
      <p:sp>
        <p:nvSpPr>
          <p:cNvPr id="119812" name="Slide Number Placeholder 3">
            <a:extLst>
              <a:ext uri="{FF2B5EF4-FFF2-40B4-BE49-F238E27FC236}">
                <a16:creationId xmlns:a16="http://schemas.microsoft.com/office/drawing/2014/main" id="{24F34C62-1CFA-41E3-B312-77280DC90C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07C4BFA-E89A-43DB-836E-43D655F24EC2}" type="slidenum">
              <a:rPr lang="en-US" altLang="en-US"/>
              <a:pPr eaLnBrk="1" hangingPunct="1"/>
              <a:t>7</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NIOSH Publication 2002-126 is available for from NIOSH.  Provides some good information and definitions on exposure  assessment.  They encompass exposure assessment from the ground up – identifying and characterizing exposures at the job site, evaluating what we </a:t>
            </a:r>
            <a:r>
              <a:rPr lang="en-US" dirty="0" err="1"/>
              <a:t>fnd</a:t>
            </a:r>
            <a:r>
              <a:rPr lang="en-US" dirty="0"/>
              <a:t> and using those results to conduct larger population studies looking at exposure-response or </a:t>
            </a:r>
            <a:r>
              <a:rPr lang="en-US"/>
              <a:t>risk assessments.  </a:t>
            </a:r>
            <a:endParaRPr lang="en-US" dirty="0"/>
          </a:p>
        </p:txBody>
      </p:sp>
      <p:sp>
        <p:nvSpPr>
          <p:cNvPr id="4" name="Slide Number Placeholder 3"/>
          <p:cNvSpPr>
            <a:spLocks noGrp="1"/>
          </p:cNvSpPr>
          <p:nvPr>
            <p:ph type="sldNum" sz="quarter" idx="5"/>
          </p:nvPr>
        </p:nvSpPr>
        <p:spPr/>
        <p:txBody>
          <a:bodyPr/>
          <a:lstStyle/>
          <a:p>
            <a:fld id="{5A0835A3-15D8-4D40-A8F5-D0A05497C04F}" type="slidenum">
              <a:rPr lang="en-US" smtClean="0"/>
              <a:t>8</a:t>
            </a:fld>
            <a:endParaRPr lang="en-US"/>
          </a:p>
        </p:txBody>
      </p:sp>
    </p:spTree>
    <p:extLst>
      <p:ext uri="{BB962C8B-B14F-4D97-AF65-F5344CB8AC3E}">
        <p14:creationId xmlns:p14="http://schemas.microsoft.com/office/powerpoint/2010/main" val="428864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did exposure assessment and environmental monitoring, physicians began observing their patients were getting sick and the source of their sickness was work. Although there were individuals going back to ancient times that make the association between illness and environmental exposures like lead,  Bernardino </a:t>
            </a:r>
            <a:r>
              <a:rPr lang="en-US" dirty="0" err="1"/>
              <a:t>Ramazzini</a:t>
            </a:r>
            <a:r>
              <a:rPr lang="en-US" dirty="0"/>
              <a:t> is credited with being the Father of Occupational Medicine. </a:t>
            </a:r>
          </a:p>
          <a:p>
            <a:endParaRPr lang="en-US" dirty="0"/>
          </a:p>
          <a:p>
            <a:r>
              <a:rPr lang="en-US" dirty="0"/>
              <a:t>His renowned book De Morbus </a:t>
            </a:r>
            <a:r>
              <a:rPr lang="en-US" dirty="0" err="1"/>
              <a:t>Artificum</a:t>
            </a:r>
            <a:r>
              <a:rPr lang="en-US" dirty="0"/>
              <a:t> </a:t>
            </a:r>
            <a:r>
              <a:rPr lang="en-US" dirty="0" err="1"/>
              <a:t>Diatriba</a:t>
            </a:r>
            <a:r>
              <a:rPr lang="en-US" dirty="0"/>
              <a:t> – Diseases of Workers describes diseases among 54 different occupations. </a:t>
            </a:r>
          </a:p>
        </p:txBody>
      </p:sp>
      <p:sp>
        <p:nvSpPr>
          <p:cNvPr id="4" name="Slide Number Placeholder 3"/>
          <p:cNvSpPr>
            <a:spLocks noGrp="1"/>
          </p:cNvSpPr>
          <p:nvPr>
            <p:ph type="sldNum" sz="quarter" idx="5"/>
          </p:nvPr>
        </p:nvSpPr>
        <p:spPr/>
        <p:txBody>
          <a:bodyPr/>
          <a:lstStyle/>
          <a:p>
            <a:fld id="{5A0835A3-15D8-4D40-A8F5-D0A05497C04F}" type="slidenum">
              <a:rPr lang="en-US" smtClean="0"/>
              <a:t>10</a:t>
            </a:fld>
            <a:endParaRPr lang="en-US"/>
          </a:p>
        </p:txBody>
      </p:sp>
    </p:spTree>
    <p:extLst>
      <p:ext uri="{BB962C8B-B14F-4D97-AF65-F5344CB8AC3E}">
        <p14:creationId xmlns:p14="http://schemas.microsoft.com/office/powerpoint/2010/main" val="203912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Ramazzini</a:t>
            </a:r>
            <a:r>
              <a:rPr lang="en-US" dirty="0"/>
              <a:t> also observed the role forceful, repetitive motions and awkward postures played in worker illness, what we now call cumulative trauma disorder or repetitive motion injuries. </a:t>
            </a:r>
          </a:p>
        </p:txBody>
      </p:sp>
      <p:sp>
        <p:nvSpPr>
          <p:cNvPr id="4" name="Slide Number Placeholder 3"/>
          <p:cNvSpPr>
            <a:spLocks noGrp="1"/>
          </p:cNvSpPr>
          <p:nvPr>
            <p:ph type="sldNum" sz="quarter" idx="5"/>
          </p:nvPr>
        </p:nvSpPr>
        <p:spPr/>
        <p:txBody>
          <a:bodyPr/>
          <a:lstStyle/>
          <a:p>
            <a:fld id="{5A0835A3-15D8-4D40-A8F5-D0A05497C04F}" type="slidenum">
              <a:rPr lang="en-US" smtClean="0"/>
              <a:t>11</a:t>
            </a:fld>
            <a:endParaRPr lang="en-US"/>
          </a:p>
        </p:txBody>
      </p:sp>
    </p:spTree>
    <p:extLst>
      <p:ext uri="{BB962C8B-B14F-4D97-AF65-F5344CB8AC3E}">
        <p14:creationId xmlns:p14="http://schemas.microsoft.com/office/powerpoint/2010/main" val="2603663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0F5CF39A-7AB7-4AD5-B811-50D12389D864}"/>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1012A64D-C702-469C-8D8D-A819EC8B0F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Alice Hamilton – an American is </a:t>
            </a:r>
            <a:r>
              <a:rPr lang="en-US" altLang="en-US" dirty="0" err="1">
                <a:latin typeface="Arial" panose="020B0604020202020204" pitchFamily="34" charset="0"/>
              </a:rPr>
              <a:t>nown</a:t>
            </a:r>
            <a:r>
              <a:rPr lang="en-US" altLang="en-US" dirty="0">
                <a:latin typeface="Arial" panose="020B0604020202020204" pitchFamily="34" charset="0"/>
              </a:rPr>
              <a:t> as the mother of Industrial Hygiene. She was also a physician who spent lot of times in factories.  She was the first woman faculty member at Harvard in 1919.</a:t>
            </a:r>
          </a:p>
          <a:p>
            <a:endParaRPr lang="en-US" altLang="en-US" dirty="0">
              <a:latin typeface="Arial" panose="020B0604020202020204" pitchFamily="34" charset="0"/>
            </a:endParaRPr>
          </a:p>
          <a:p>
            <a:pPr algn="l"/>
            <a:r>
              <a:rPr lang="en-US" b="0" i="0" dirty="0">
                <a:solidFill>
                  <a:srgbClr val="3A3A3A"/>
                </a:solidFill>
                <a:effectLst/>
                <a:latin typeface="Source Sans Pro" panose="020B0604020202020204" pitchFamily="34" charset="0"/>
              </a:rPr>
              <a:t>A great book to read if you want to learn more about her is:  Exploring the dangerous trades; the autobiography of Alice Hamilton, M.D</a:t>
            </a:r>
          </a:p>
          <a:p>
            <a:pPr algn="l"/>
            <a:r>
              <a:rPr lang="en-US" b="0" i="0" dirty="0">
                <a:solidFill>
                  <a:srgbClr val="3A3A3A"/>
                </a:solidFill>
                <a:effectLst/>
                <a:latin typeface="Source Sans Pro" panose="020B0604020202020204" pitchFamily="34" charset="0"/>
              </a:rPr>
              <a:t>.</a:t>
            </a:r>
          </a:p>
          <a:p>
            <a:pPr algn="l"/>
            <a:r>
              <a:rPr lang="en-US" b="1" i="0" dirty="0">
                <a:solidFill>
                  <a:srgbClr val="3A3A3A"/>
                </a:solidFill>
                <a:effectLst/>
                <a:latin typeface="Source Sans Pro" panose="020B0604020202020204" pitchFamily="34" charset="0"/>
              </a:rPr>
              <a:t>Author / Creator</a:t>
            </a:r>
            <a:endParaRPr lang="en-US" b="0" i="0" dirty="0">
              <a:solidFill>
                <a:srgbClr val="3A3A3A"/>
              </a:solidFill>
              <a:effectLst/>
              <a:latin typeface="Source Sans Pro" panose="020B0604020202020204" pitchFamily="34" charset="0"/>
            </a:endParaRPr>
          </a:p>
          <a:p>
            <a:pPr algn="l"/>
            <a:r>
              <a:rPr lang="en-US" b="0" i="0" u="none" strike="noStrike" dirty="0">
                <a:solidFill>
                  <a:srgbClr val="026DB9"/>
                </a:solidFill>
                <a:effectLst/>
                <a:latin typeface="Source Sans Pro" panose="020B0604020202020204" pitchFamily="34" charset="0"/>
                <a:hlinkClick r:id="rId3"/>
              </a:rPr>
              <a:t>Hamilton, Alice, 1869-1970 </a:t>
            </a:r>
            <a:endParaRPr lang="en-US" b="0" i="0" dirty="0">
              <a:solidFill>
                <a:srgbClr val="3A3A3A"/>
              </a:solidFill>
              <a:effectLst/>
              <a:latin typeface="Source Sans Pro" panose="020B0604020202020204" pitchFamily="34" charset="0"/>
            </a:endParaRPr>
          </a:p>
          <a:p>
            <a:endParaRPr lang="en-US" altLang="en-US" dirty="0">
              <a:latin typeface="Arial" panose="020B0604020202020204" pitchFamily="34" charset="0"/>
            </a:endParaRPr>
          </a:p>
        </p:txBody>
      </p:sp>
      <p:sp>
        <p:nvSpPr>
          <p:cNvPr id="115716" name="Slide Number Placeholder 3">
            <a:extLst>
              <a:ext uri="{FF2B5EF4-FFF2-40B4-BE49-F238E27FC236}">
                <a16:creationId xmlns:a16="http://schemas.microsoft.com/office/drawing/2014/main" id="{1E173E25-3880-4414-9801-6763429DE4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EA54B2-2605-4546-B7A2-F7BB03ED35B0}" type="slidenum">
              <a:rPr lang="en-US" altLang="en-US"/>
              <a:pPr eaLnBrk="1" hangingPunct="1"/>
              <a:t>12</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twentieth century was a period of industrial growth and the associated illnesses became gradually became evident as the years went on.  One of the more tragic examples was clusters of bladder cancer among dye workers which was first documented at the end of the 19</a:t>
            </a:r>
            <a:r>
              <a:rPr lang="en-US" baseline="30000" dirty="0"/>
              <a:t>th</a:t>
            </a:r>
            <a:r>
              <a:rPr lang="en-US" dirty="0"/>
              <a:t> century in Germany and then documented by the ILO in a 1921 monograph which associates benzidine and </a:t>
            </a:r>
            <a:r>
              <a:rPr lang="en-US" dirty="0" err="1"/>
              <a:t>benaphtalamine</a:t>
            </a:r>
            <a:r>
              <a:rPr lang="en-US" dirty="0"/>
              <a:t> with bladder cancer among workers in aniline dye factories.  </a:t>
            </a:r>
          </a:p>
          <a:p>
            <a:endParaRPr lang="en-US" dirty="0"/>
          </a:p>
          <a:p>
            <a:r>
              <a:rPr lang="en-US" dirty="0"/>
              <a:t>In 1919 Dupont opened their </a:t>
            </a:r>
            <a:r>
              <a:rPr lang="en-US" dirty="0" err="1"/>
              <a:t>Chamberworks</a:t>
            </a:r>
            <a:r>
              <a:rPr lang="en-US" dirty="0"/>
              <a:t> facility, that anyone driving over the Delaware Memorial Bridge from Delaware to NJ can still see.  They began </a:t>
            </a:r>
            <a:r>
              <a:rPr lang="en-US" dirty="0" err="1"/>
              <a:t>producting</a:t>
            </a:r>
            <a:r>
              <a:rPr lang="en-US" dirty="0"/>
              <a:t> </a:t>
            </a:r>
            <a:r>
              <a:rPr lang="en-US" dirty="0" err="1"/>
              <a:t>benzadine</a:t>
            </a:r>
            <a:r>
              <a:rPr lang="en-US" dirty="0"/>
              <a:t> and BNA.  Internal memos described poor handling of these chemicals and poorly controlled processes.   The first bladder cancer cases were seen in 1932 and by 1936 they had 83 cases.  This number, as high as it is, is magnified by the fact bladder cancer is considered to be a rare disease. </a:t>
            </a:r>
          </a:p>
        </p:txBody>
      </p:sp>
      <p:sp>
        <p:nvSpPr>
          <p:cNvPr id="4" name="Slide Number Placeholder 3"/>
          <p:cNvSpPr>
            <a:spLocks noGrp="1"/>
          </p:cNvSpPr>
          <p:nvPr>
            <p:ph type="sldNum" sz="quarter" idx="5"/>
          </p:nvPr>
        </p:nvSpPr>
        <p:spPr/>
        <p:txBody>
          <a:bodyPr/>
          <a:lstStyle/>
          <a:p>
            <a:fld id="{5A0835A3-15D8-4D40-A8F5-D0A05497C04F}" type="slidenum">
              <a:rPr lang="en-US" smtClean="0"/>
              <a:t>13</a:t>
            </a:fld>
            <a:endParaRPr lang="en-US"/>
          </a:p>
        </p:txBody>
      </p:sp>
    </p:spTree>
    <p:extLst>
      <p:ext uri="{BB962C8B-B14F-4D97-AF65-F5344CB8AC3E}">
        <p14:creationId xmlns:p14="http://schemas.microsoft.com/office/powerpoint/2010/main" val="1009624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ECFC5E5-7CE2-0F40-93DC-911B1E36542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F47D9781-8A14-41C2-BACD-4380FDE9191D}"/>
              </a:ext>
            </a:extLst>
          </p:cNvPr>
          <p:cNvSpPr>
            <a:spLocks noGrp="1"/>
          </p:cNvSpPr>
          <p:nvPr>
            <p:ph type="title" hasCustomPrompt="1"/>
          </p:nvPr>
        </p:nvSpPr>
        <p:spPr>
          <a:xfrm>
            <a:off x="838200" y="365127"/>
            <a:ext cx="10515600" cy="1325563"/>
          </a:xfrm>
        </p:spPr>
        <p:txBody>
          <a:bodyPr/>
          <a:lstStyle/>
          <a:p>
            <a:r>
              <a:rPr lang="en-US" dirty="0"/>
              <a:t>Click to insert slide title</a:t>
            </a:r>
          </a:p>
        </p:txBody>
      </p:sp>
      <p:sp>
        <p:nvSpPr>
          <p:cNvPr id="3" name="Content Placeholder 2">
            <a:extLst>
              <a:ext uri="{FF2B5EF4-FFF2-40B4-BE49-F238E27FC236}">
                <a16:creationId xmlns:a16="http://schemas.microsoft.com/office/drawing/2014/main" id="{4133F452-C46B-4B3A-8EEC-FADC686C2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B353-B968-4C26-9195-ECDEBBAA2D9F}"/>
              </a:ext>
            </a:extLst>
          </p:cNvPr>
          <p:cNvSpPr>
            <a:spLocks noGrp="1"/>
          </p:cNvSpPr>
          <p:nvPr>
            <p:ph type="dt" sz="half" idx="10"/>
          </p:nvPr>
        </p:nvSpPr>
        <p:spPr/>
        <p:txBody>
          <a:bodyPr/>
          <a:lstStyle/>
          <a:p>
            <a:fld id="{DB5C3BE7-E80C-4D5C-8EB8-295547A75DAE}" type="datetimeFigureOut">
              <a:rPr lang="en-US" smtClean="0"/>
              <a:t>4/22/2022</a:t>
            </a:fld>
            <a:endParaRPr lang="en-US" dirty="0"/>
          </a:p>
        </p:txBody>
      </p:sp>
      <p:sp>
        <p:nvSpPr>
          <p:cNvPr id="5" name="Footer Placeholder 4">
            <a:extLst>
              <a:ext uri="{FF2B5EF4-FFF2-40B4-BE49-F238E27FC236}">
                <a16:creationId xmlns:a16="http://schemas.microsoft.com/office/drawing/2014/main" id="{529472C9-200B-4ABB-B686-1BCAACC875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EC6312-F216-45F1-A03D-36119C4B94E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8C7D19C7-AABD-5C4F-8150-7A9B8BE167F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4034014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3A05A6B-9B8F-6442-AAE0-C6AEEEFC08BB}"/>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3" name="Date Placeholder 2">
            <a:extLst>
              <a:ext uri="{FF2B5EF4-FFF2-40B4-BE49-F238E27FC236}">
                <a16:creationId xmlns:a16="http://schemas.microsoft.com/office/drawing/2014/main" id="{9C6823C2-4445-C94C-870F-7AD3C16D2BEC}"/>
              </a:ext>
            </a:extLst>
          </p:cNvPr>
          <p:cNvSpPr>
            <a:spLocks noGrp="1"/>
          </p:cNvSpPr>
          <p:nvPr>
            <p:ph type="dt" sz="half" idx="10"/>
          </p:nvPr>
        </p:nvSpPr>
        <p:spPr/>
        <p:txBody>
          <a:bodyPr/>
          <a:lstStyle/>
          <a:p>
            <a:fld id="{DB5C3BE7-E80C-4D5C-8EB8-295547A75DAE}" type="datetimeFigureOut">
              <a:rPr lang="en-US" smtClean="0"/>
              <a:pPr/>
              <a:t>4/22/2022</a:t>
            </a:fld>
            <a:endParaRPr lang="en-US" dirty="0"/>
          </a:p>
        </p:txBody>
      </p:sp>
      <p:sp>
        <p:nvSpPr>
          <p:cNvPr id="4" name="Footer Placeholder 3">
            <a:extLst>
              <a:ext uri="{FF2B5EF4-FFF2-40B4-BE49-F238E27FC236}">
                <a16:creationId xmlns:a16="http://schemas.microsoft.com/office/drawing/2014/main" id="{9C60DD90-1844-8540-80EF-5F7D2C3339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E5D7D9-EBE3-364E-B732-13B8342D0AF3}"/>
              </a:ext>
            </a:extLst>
          </p:cNvPr>
          <p:cNvSpPr>
            <a:spLocks noGrp="1"/>
          </p:cNvSpPr>
          <p:nvPr>
            <p:ph type="sldNum" sz="quarter" idx="12"/>
          </p:nvPr>
        </p:nvSpPr>
        <p:spPr/>
        <p:txBody>
          <a:bodyPr/>
          <a:lstStyle/>
          <a:p>
            <a:fld id="{A9EDB695-B233-4887-BF2C-7F3BB78C8EBC}" type="slidenum">
              <a:rPr lang="en-US" smtClean="0"/>
              <a:pPr/>
              <a:t>‹#›</a:t>
            </a:fld>
            <a:endParaRPr lang="en-US" dirty="0"/>
          </a:p>
        </p:txBody>
      </p:sp>
      <p:sp>
        <p:nvSpPr>
          <p:cNvPr id="6" name="Picture Placeholder 2">
            <a:extLst>
              <a:ext uri="{FF2B5EF4-FFF2-40B4-BE49-F238E27FC236}">
                <a16:creationId xmlns:a16="http://schemas.microsoft.com/office/drawing/2014/main" id="{8B9A9E11-04E1-9E44-84E7-3CF46AE5DB8F}"/>
              </a:ext>
            </a:extLst>
          </p:cNvPr>
          <p:cNvSpPr>
            <a:spLocks noGrp="1"/>
          </p:cNvSpPr>
          <p:nvPr>
            <p:ph type="pic" idx="1"/>
          </p:nvPr>
        </p:nvSpPr>
        <p:spPr>
          <a:xfrm>
            <a:off x="246888" y="269875"/>
            <a:ext cx="5783371" cy="590232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7" name="Picture Placeholder 3">
            <a:extLst>
              <a:ext uri="{FF2B5EF4-FFF2-40B4-BE49-F238E27FC236}">
                <a16:creationId xmlns:a16="http://schemas.microsoft.com/office/drawing/2014/main" id="{30EBFF6B-81BD-814A-B1D4-98573343A99C}"/>
              </a:ext>
            </a:extLst>
          </p:cNvPr>
          <p:cNvSpPr>
            <a:spLocks noGrp="1"/>
          </p:cNvSpPr>
          <p:nvPr>
            <p:ph type="pic" sz="quarter" idx="13"/>
          </p:nvPr>
        </p:nvSpPr>
        <p:spPr>
          <a:xfrm>
            <a:off x="6287389" y="269877"/>
            <a:ext cx="5590667" cy="2820797"/>
          </a:xfrm>
        </p:spPr>
        <p:txBody>
          <a:bodyPr/>
          <a:lstStyle>
            <a:lvl1pPr marL="0" indent="0">
              <a:buNone/>
              <a:defRPr sz="3200"/>
            </a:lvl1pPr>
          </a:lstStyle>
          <a:p>
            <a:r>
              <a:rPr lang="en-US" dirty="0"/>
              <a:t>Click icon to add picture</a:t>
            </a:r>
          </a:p>
        </p:txBody>
      </p:sp>
      <p:sp>
        <p:nvSpPr>
          <p:cNvPr id="8" name="Picture Placeholder 8">
            <a:extLst>
              <a:ext uri="{FF2B5EF4-FFF2-40B4-BE49-F238E27FC236}">
                <a16:creationId xmlns:a16="http://schemas.microsoft.com/office/drawing/2014/main" id="{3087B1AE-D78A-A248-8145-0F228BF3EA64}"/>
              </a:ext>
            </a:extLst>
          </p:cNvPr>
          <p:cNvSpPr>
            <a:spLocks noGrp="1"/>
          </p:cNvSpPr>
          <p:nvPr>
            <p:ph type="pic" sz="quarter" idx="14"/>
          </p:nvPr>
        </p:nvSpPr>
        <p:spPr>
          <a:xfrm>
            <a:off x="6287389" y="3351406"/>
            <a:ext cx="5590667" cy="2820797"/>
          </a:xfrm>
        </p:spPr>
        <p:txBody>
          <a:bodyPr>
            <a:normAutofit/>
          </a:bodyPr>
          <a:lstStyle>
            <a:lvl1pPr marL="0" indent="0">
              <a:buNone/>
              <a:defRPr sz="3200"/>
            </a:lvl1pPr>
          </a:lstStyle>
          <a:p>
            <a:r>
              <a:rPr lang="en-US" dirty="0"/>
              <a:t>Click icon to add picture</a:t>
            </a:r>
          </a:p>
        </p:txBody>
      </p:sp>
      <p:pic>
        <p:nvPicPr>
          <p:cNvPr id="10" name="Picture 9">
            <a:extLst>
              <a:ext uri="{FF2B5EF4-FFF2-40B4-BE49-F238E27FC236}">
                <a16:creationId xmlns:a16="http://schemas.microsoft.com/office/drawing/2014/main" id="{F13FFF10-3D70-6E4D-8722-78F95EC3143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70208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Full Scree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5CE344-D670-6F46-A21E-FB65A76EC182}"/>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US" dirty="0"/>
              <a:t>Click icon to insert full-screen picture</a:t>
            </a:r>
          </a:p>
        </p:txBody>
      </p:sp>
    </p:spTree>
    <p:extLst>
      <p:ext uri="{BB962C8B-B14F-4D97-AF65-F5344CB8AC3E}">
        <p14:creationId xmlns:p14="http://schemas.microsoft.com/office/powerpoint/2010/main" val="349759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C9646BF6-6370-4FC1-B4D2-719D5293A6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BB0F1F-4043-4100-8969-8714D967C8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B72877-0EBB-4CAD-875B-CF3CE22C536E}"/>
              </a:ext>
            </a:extLst>
          </p:cNvPr>
          <p:cNvSpPr>
            <a:spLocks noGrp="1" noChangeArrowheads="1"/>
          </p:cNvSpPr>
          <p:nvPr>
            <p:ph type="sldNum" sz="quarter" idx="12"/>
          </p:nvPr>
        </p:nvSpPr>
        <p:spPr>
          <a:ln/>
        </p:spPr>
        <p:txBody>
          <a:bodyPr/>
          <a:lstStyle>
            <a:lvl1pPr>
              <a:defRPr/>
            </a:lvl1pPr>
          </a:lstStyle>
          <a:p>
            <a:fld id="{F7BEDA0D-0F45-4DC2-8D2C-528B4BC26F9A}" type="slidenum">
              <a:rPr lang="en-US" altLang="en-US"/>
              <a:pPr/>
              <a:t>‹#›</a:t>
            </a:fld>
            <a:endParaRPr lang="en-US" altLang="en-US"/>
          </a:p>
        </p:txBody>
      </p:sp>
    </p:spTree>
    <p:extLst>
      <p:ext uri="{BB962C8B-B14F-4D97-AF65-F5344CB8AC3E}">
        <p14:creationId xmlns:p14="http://schemas.microsoft.com/office/powerpoint/2010/main" val="1001046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sp>
        <p:nvSpPr>
          <p:cNvPr id="6" name="Espace réservé du numéro de diapositive"/>
          <p:cNvSpPr>
            <a:spLocks noGrp="1"/>
          </p:cNvSpPr>
          <p:nvPr>
            <p:ph type="sldNum" sz="quarter" idx="12"/>
          </p:nvPr>
        </p:nvSpPr>
        <p:spPr/>
        <p:txBody>
          <a:bodyPr/>
          <a:lstStyle/>
          <a:p>
            <a:fld id="{DDBD05BB-01A2-49D9-B4FB-866C81F22C5C}" type="slidenum">
              <a:rPr lang="fr-CA" smtClean="0"/>
              <a:t>‹#›</a:t>
            </a:fld>
            <a:endParaRPr lang="fr-CA"/>
          </a:p>
        </p:txBody>
      </p:sp>
      <p:sp>
        <p:nvSpPr>
          <p:cNvPr id="5" name="Espace réservé du pied de page"/>
          <p:cNvSpPr>
            <a:spLocks noGrp="1"/>
          </p:cNvSpPr>
          <p:nvPr>
            <p:ph type="ftr" sz="quarter" idx="11"/>
          </p:nvPr>
        </p:nvSpPr>
        <p:spPr/>
        <p:txBody>
          <a:bodyPr/>
          <a:lstStyle/>
          <a:p>
            <a:endParaRPr lang="fr-CA" dirty="0"/>
          </a:p>
        </p:txBody>
      </p:sp>
      <p:sp>
        <p:nvSpPr>
          <p:cNvPr id="4" name="Espace réservé de la date"/>
          <p:cNvSpPr>
            <a:spLocks noGrp="1"/>
          </p:cNvSpPr>
          <p:nvPr>
            <p:ph type="dt" sz="half" idx="10"/>
          </p:nvPr>
        </p:nvSpPr>
        <p:spPr/>
        <p:txBody>
          <a:bodyPr/>
          <a:lstStyle/>
          <a:p>
            <a:fld id="{F90DDA13-C7D6-431E-B7FE-C2EB1481A739}" type="datetime1">
              <a:rPr lang="fr-CA" smtClean="0"/>
              <a:t>2022-04-22</a:t>
            </a:fld>
            <a:endParaRPr lang="fr-CA"/>
          </a:p>
        </p:txBody>
      </p:sp>
      <p:sp>
        <p:nvSpPr>
          <p:cNvPr id="10" name="Espace réservé de l'auteur de la diapo">
            <a:extLst>
              <a:ext uri="{FF2B5EF4-FFF2-40B4-BE49-F238E27FC236}">
                <a16:creationId xmlns:a16="http://schemas.microsoft.com/office/drawing/2014/main" id="{E14D6EFB-7458-4BF7-846C-32FBC8FE7DF5}"/>
              </a:ext>
            </a:extLst>
          </p:cNvPr>
          <p:cNvSpPr>
            <a:spLocks noGrp="1"/>
          </p:cNvSpPr>
          <p:nvPr>
            <p:ph type="body" sz="quarter" idx="14" hasCustomPrompt="1"/>
          </p:nvPr>
        </p:nvSpPr>
        <p:spPr>
          <a:xfrm>
            <a:off x="12037464" y="1562793"/>
            <a:ext cx="154536" cy="4526858"/>
          </a:xfrm>
        </p:spPr>
        <p:txBody>
          <a:bodyPr vert="vert270" lIns="0" tIns="0" rIns="0" bIns="0" anchor="b" anchorCtr="0">
            <a:normAutofit/>
          </a:bodyPr>
          <a:lstStyle>
            <a:lvl1pPr marL="0" indent="0">
              <a:buNone/>
              <a:defRPr sz="500" i="1"/>
            </a:lvl1pPr>
          </a:lstStyle>
          <a:p>
            <a:pPr lvl="0"/>
            <a:r>
              <a:rPr lang="fr-FR" dirty="0"/>
              <a:t>© Créateur diapositive</a:t>
            </a:r>
            <a:endParaRPr lang="fr-CA" dirty="0"/>
          </a:p>
        </p:txBody>
      </p:sp>
      <p:sp>
        <p:nvSpPr>
          <p:cNvPr id="8" name="Espace réservé de la référence">
            <a:extLst>
              <a:ext uri="{FF2B5EF4-FFF2-40B4-BE49-F238E27FC236}">
                <a16:creationId xmlns:a16="http://schemas.microsoft.com/office/drawing/2014/main" id="{204F3D46-402E-47C9-B6CB-7B5EC6C1E31D}"/>
              </a:ext>
            </a:extLst>
          </p:cNvPr>
          <p:cNvSpPr>
            <a:spLocks noGrp="1"/>
          </p:cNvSpPr>
          <p:nvPr>
            <p:ph type="body" sz="quarter" idx="13" hasCustomPrompt="1"/>
          </p:nvPr>
        </p:nvSpPr>
        <p:spPr>
          <a:xfrm>
            <a:off x="2556133" y="6271856"/>
            <a:ext cx="7079737" cy="285750"/>
          </a:xfrm>
        </p:spPr>
        <p:txBody>
          <a:bodyPr lIns="0" tIns="0" rIns="0" bIns="0" anchor="b">
            <a:noAutofit/>
          </a:bodyPr>
          <a:lstStyle>
            <a:lvl1pPr marL="0" indent="0" algn="ctr">
              <a:buNone/>
              <a:defRPr sz="1000" i="1"/>
            </a:lvl1pPr>
            <a:lvl2pPr marL="457200" indent="0" algn="ctr">
              <a:buNone/>
              <a:defRPr sz="800"/>
            </a:lvl2pPr>
            <a:lvl3pPr marL="914400" indent="0" algn="ctr">
              <a:buNone/>
              <a:defRPr sz="800"/>
            </a:lvl3pPr>
            <a:lvl4pPr marL="1371600" indent="0" algn="ctr">
              <a:buNone/>
              <a:defRPr sz="800"/>
            </a:lvl4pPr>
            <a:lvl5pPr marL="1828800" indent="0" algn="ctr">
              <a:buNone/>
              <a:defRPr sz="800"/>
            </a:lvl5pPr>
          </a:lstStyle>
          <a:p>
            <a:pPr lvl="0"/>
            <a:r>
              <a:rPr lang="fr-FR" dirty="0"/>
              <a:t>Auteur (XXXX), titre, pages /url</a:t>
            </a:r>
          </a:p>
        </p:txBody>
      </p:sp>
      <p:sp>
        <p:nvSpPr>
          <p:cNvPr id="3" name="Espace réservé du contenu"/>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Espace réservé du titre"/>
          <p:cNvSpPr>
            <a:spLocks noGrp="1"/>
          </p:cNvSpPr>
          <p:nvPr>
            <p:ph type="title"/>
          </p:nvPr>
        </p:nvSpPr>
        <p:spPr>
          <a:xfrm>
            <a:off x="0" y="1"/>
            <a:ext cx="12192000" cy="871671"/>
          </a:xfrm>
        </p:spPr>
        <p:txBody>
          <a:bodyPr/>
          <a:lstStyle/>
          <a:p>
            <a:r>
              <a:rPr lang="en-US"/>
              <a:t>Click to edit Master title style</a:t>
            </a:r>
            <a:endParaRPr lang="en-US" dirty="0"/>
          </a:p>
        </p:txBody>
      </p:sp>
    </p:spTree>
    <p:extLst>
      <p:ext uri="{BB962C8B-B14F-4D97-AF65-F5344CB8AC3E}">
        <p14:creationId xmlns:p14="http://schemas.microsoft.com/office/powerpoint/2010/main" val="428084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1C5C06-2DF9-D049-A6B2-04F61D3972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7D2C4B-B5D7-479A-9B0C-31DD325D4D28}"/>
              </a:ext>
            </a:extLst>
          </p:cNvPr>
          <p:cNvSpPr>
            <a:spLocks noGrp="1"/>
          </p:cNvSpPr>
          <p:nvPr>
            <p:ph type="ctrTitle" hasCustomPrompt="1"/>
          </p:nvPr>
        </p:nvSpPr>
        <p:spPr>
          <a:xfrm>
            <a:off x="841248" y="1664208"/>
            <a:ext cx="10515600" cy="2387600"/>
          </a:xfrm>
        </p:spPr>
        <p:txBody>
          <a:bodyPr anchor="b">
            <a:normAutofit/>
          </a:bodyPr>
          <a:lstStyle>
            <a:lvl1pPr algn="l">
              <a:defRPr sz="5400">
                <a:solidFill>
                  <a:schemeClr val="bg1"/>
                </a:solidFill>
              </a:defRPr>
            </a:lvl1pPr>
          </a:lstStyle>
          <a:p>
            <a:r>
              <a:rPr lang="en-US" dirty="0"/>
              <a:t>CLICK TO INSERT PRESENTATION TITLE</a:t>
            </a:r>
          </a:p>
        </p:txBody>
      </p:sp>
      <p:sp>
        <p:nvSpPr>
          <p:cNvPr id="3" name="Subtitle 2">
            <a:extLst>
              <a:ext uri="{FF2B5EF4-FFF2-40B4-BE49-F238E27FC236}">
                <a16:creationId xmlns:a16="http://schemas.microsoft.com/office/drawing/2014/main" id="{AA43BD4A-33EE-45CE-AB4A-75B9E3258839}"/>
              </a:ext>
            </a:extLst>
          </p:cNvPr>
          <p:cNvSpPr>
            <a:spLocks noGrp="1"/>
          </p:cNvSpPr>
          <p:nvPr>
            <p:ph type="subTitle" idx="1"/>
          </p:nvPr>
        </p:nvSpPr>
        <p:spPr>
          <a:xfrm>
            <a:off x="841248" y="4032504"/>
            <a:ext cx="10515600" cy="1152144"/>
          </a:xfrm>
        </p:spPr>
        <p:txBody>
          <a:bodyPr>
            <a:normAutofit/>
          </a:bodyPr>
          <a:lstStyle>
            <a:lvl1pPr marL="0" indent="0" algn="l">
              <a:buNone/>
              <a:defRPr sz="28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6CF198-BDD9-4152-8D3C-53043EA25BC4}"/>
              </a:ext>
            </a:extLst>
          </p:cNvPr>
          <p:cNvSpPr>
            <a:spLocks noGrp="1"/>
          </p:cNvSpPr>
          <p:nvPr>
            <p:ph type="dt" sz="half" idx="10"/>
          </p:nvPr>
        </p:nvSpPr>
        <p:spPr>
          <a:xfrm>
            <a:off x="4774931" y="5894265"/>
            <a:ext cx="1437120" cy="365125"/>
          </a:xfrm>
        </p:spPr>
        <p:txBody>
          <a:bodyPr/>
          <a:lstStyle>
            <a:lvl1pPr>
              <a:defRPr>
                <a:solidFill>
                  <a:schemeClr val="bg1"/>
                </a:solidFill>
              </a:defRPr>
            </a:lvl1pPr>
          </a:lstStyle>
          <a:p>
            <a:fld id="{DB5C3BE7-E80C-4D5C-8EB8-295547A75DAE}" type="datetimeFigureOut">
              <a:rPr lang="en-US" smtClean="0"/>
              <a:pPr/>
              <a:t>4/22/2022</a:t>
            </a:fld>
            <a:endParaRPr lang="en-US" dirty="0"/>
          </a:p>
        </p:txBody>
      </p:sp>
      <p:sp>
        <p:nvSpPr>
          <p:cNvPr id="5" name="Footer Placeholder 4">
            <a:extLst>
              <a:ext uri="{FF2B5EF4-FFF2-40B4-BE49-F238E27FC236}">
                <a16:creationId xmlns:a16="http://schemas.microsoft.com/office/drawing/2014/main" id="{328D4660-DB06-4FBE-B73A-F03B9B0714FA}"/>
              </a:ext>
            </a:extLst>
          </p:cNvPr>
          <p:cNvSpPr>
            <a:spLocks noGrp="1"/>
          </p:cNvSpPr>
          <p:nvPr>
            <p:ph type="ftr" sz="quarter" idx="11"/>
          </p:nvPr>
        </p:nvSpPr>
        <p:spPr>
          <a:xfrm>
            <a:off x="6579541" y="5893230"/>
            <a:ext cx="3029272"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4AD7523-8013-4431-9915-BB8899283C39}"/>
              </a:ext>
            </a:extLst>
          </p:cNvPr>
          <p:cNvSpPr>
            <a:spLocks noGrp="1"/>
          </p:cNvSpPr>
          <p:nvPr>
            <p:ph type="sldNum" sz="quarter" idx="12"/>
          </p:nvPr>
        </p:nvSpPr>
        <p:spPr>
          <a:xfrm>
            <a:off x="9986034" y="5893230"/>
            <a:ext cx="1370815" cy="365125"/>
          </a:xfrm>
        </p:spPr>
        <p:txBody>
          <a:bodyPr/>
          <a:lstStyle>
            <a:lvl1pPr>
              <a:defRPr>
                <a:solidFill>
                  <a:schemeClr val="bg1"/>
                </a:solidFill>
              </a:defRPr>
            </a:lvl1pPr>
          </a:lstStyle>
          <a:p>
            <a:fld id="{A9EDB695-B233-4887-BF2C-7F3BB78C8EBC}" type="slidenum">
              <a:rPr lang="en-US" smtClean="0"/>
              <a:pPr/>
              <a:t>‹#›</a:t>
            </a:fld>
            <a:endParaRPr lang="en-US" dirty="0"/>
          </a:p>
        </p:txBody>
      </p:sp>
      <p:pic>
        <p:nvPicPr>
          <p:cNvPr id="9" name="Picture 8">
            <a:extLst>
              <a:ext uri="{FF2B5EF4-FFF2-40B4-BE49-F238E27FC236}">
                <a16:creationId xmlns:a16="http://schemas.microsoft.com/office/drawing/2014/main" id="{14EFD232-0A3C-6A49-8C5A-A52910167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566" y="5594103"/>
            <a:ext cx="1733093" cy="689222"/>
          </a:xfrm>
          <a:prstGeom prst="rect">
            <a:avLst/>
          </a:prstGeom>
        </p:spPr>
      </p:pic>
    </p:spTree>
    <p:extLst>
      <p:ext uri="{BB962C8B-B14F-4D97-AF65-F5344CB8AC3E}">
        <p14:creationId xmlns:p14="http://schemas.microsoft.com/office/powerpoint/2010/main" val="57763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A7C493-589C-C841-AC42-8215ACB32B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4C0F03-81DE-40F6-8B2B-165F97389D32}"/>
              </a:ext>
            </a:extLst>
          </p:cNvPr>
          <p:cNvSpPr>
            <a:spLocks noGrp="1"/>
          </p:cNvSpPr>
          <p:nvPr>
            <p:ph type="title" hasCustomPrompt="1"/>
          </p:nvPr>
        </p:nvSpPr>
        <p:spPr>
          <a:xfrm>
            <a:off x="838200" y="4407410"/>
            <a:ext cx="10515600" cy="1865679"/>
          </a:xfrm>
        </p:spPr>
        <p:txBody>
          <a:bodyPr anchor="t">
            <a:normAutofit/>
          </a:bodyPr>
          <a:lstStyle>
            <a:lvl1pPr>
              <a:defRPr sz="5400">
                <a:solidFill>
                  <a:schemeClr val="bg1"/>
                </a:solidFill>
              </a:defRPr>
            </a:lvl1pPr>
          </a:lstStyle>
          <a:p>
            <a:r>
              <a:rPr lang="en-US" dirty="0"/>
              <a:t>Click to insert section header</a:t>
            </a:r>
          </a:p>
        </p:txBody>
      </p:sp>
      <p:sp>
        <p:nvSpPr>
          <p:cNvPr id="3" name="Text Placeholder 2">
            <a:extLst>
              <a:ext uri="{FF2B5EF4-FFF2-40B4-BE49-F238E27FC236}">
                <a16:creationId xmlns:a16="http://schemas.microsoft.com/office/drawing/2014/main" id="{D32EFF09-B482-4C53-9C14-844079885660}"/>
              </a:ext>
            </a:extLst>
          </p:cNvPr>
          <p:cNvSpPr>
            <a:spLocks noGrp="1"/>
          </p:cNvSpPr>
          <p:nvPr>
            <p:ph type="body" idx="1"/>
          </p:nvPr>
        </p:nvSpPr>
        <p:spPr>
          <a:xfrm>
            <a:off x="838200" y="2907794"/>
            <a:ext cx="10515600" cy="1500187"/>
          </a:xfrm>
        </p:spPr>
        <p:txBody>
          <a:bodyPr anchor="b">
            <a:normAutofit/>
          </a:bodyPr>
          <a:lstStyle>
            <a:lvl1pPr marL="0" indent="0">
              <a:buNone/>
              <a:defRPr sz="2800">
                <a:solidFill>
                  <a:schemeClr val="accent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133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2962677-F35E-5A44-9730-6B7FBC62D9F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13D70542-BAD9-4527-8274-72EFC3485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AED776-5EF1-40ED-8122-D5295FDD5E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23B4FA-5FF7-49AD-B9DD-8E9CD27F8B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4BAF7-BFF1-4B48-9B36-E731868543BF}"/>
              </a:ext>
            </a:extLst>
          </p:cNvPr>
          <p:cNvSpPr>
            <a:spLocks noGrp="1"/>
          </p:cNvSpPr>
          <p:nvPr>
            <p:ph type="dt" sz="half" idx="10"/>
          </p:nvPr>
        </p:nvSpPr>
        <p:spPr/>
        <p:txBody>
          <a:bodyPr/>
          <a:lstStyle/>
          <a:p>
            <a:fld id="{DB5C3BE7-E80C-4D5C-8EB8-295547A75DAE}" type="datetimeFigureOut">
              <a:rPr lang="en-US" smtClean="0"/>
              <a:t>4/22/2022</a:t>
            </a:fld>
            <a:endParaRPr lang="en-US" dirty="0"/>
          </a:p>
        </p:txBody>
      </p:sp>
      <p:sp>
        <p:nvSpPr>
          <p:cNvPr id="6" name="Footer Placeholder 5">
            <a:extLst>
              <a:ext uri="{FF2B5EF4-FFF2-40B4-BE49-F238E27FC236}">
                <a16:creationId xmlns:a16="http://schemas.microsoft.com/office/drawing/2014/main" id="{B2C6FD7A-B770-489E-9D65-43C10BFACF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52CEAE-2949-49FA-9F6D-C60B6553AF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B6BB9DFD-786E-2847-9F8A-6E23BBAB3D8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874410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50FA805-C5EA-8D4A-89BB-A1B060D922B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A949E802-5479-4E91-8145-E11CCBBE490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0F94A8-D1EC-428C-B43C-4F8E523843F7}"/>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6F5AFD-307B-427D-8FA0-E37F8990BE9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C8B95-B621-4AB9-BED5-238004F902FE}"/>
              </a:ext>
            </a:extLst>
          </p:cNvPr>
          <p:cNvSpPr>
            <a:spLocks noGrp="1"/>
          </p:cNvSpPr>
          <p:nvPr>
            <p:ph type="body" sz="quarter" idx="3"/>
          </p:nvPr>
        </p:nvSpPr>
        <p:spPr>
          <a:xfrm>
            <a:off x="6172201" y="1681163"/>
            <a:ext cx="5183188"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B85C5-7749-4B64-A0F0-69294B6CEA5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71985-2DE0-4FC9-B144-EF1F8FF7995A}"/>
              </a:ext>
            </a:extLst>
          </p:cNvPr>
          <p:cNvSpPr>
            <a:spLocks noGrp="1"/>
          </p:cNvSpPr>
          <p:nvPr>
            <p:ph type="dt" sz="half" idx="10"/>
          </p:nvPr>
        </p:nvSpPr>
        <p:spPr/>
        <p:txBody>
          <a:bodyPr/>
          <a:lstStyle/>
          <a:p>
            <a:fld id="{DB5C3BE7-E80C-4D5C-8EB8-295547A75DAE}" type="datetimeFigureOut">
              <a:rPr lang="en-US" smtClean="0"/>
              <a:t>4/22/2022</a:t>
            </a:fld>
            <a:endParaRPr lang="en-US" dirty="0"/>
          </a:p>
        </p:txBody>
      </p:sp>
      <p:sp>
        <p:nvSpPr>
          <p:cNvPr id="8" name="Footer Placeholder 7">
            <a:extLst>
              <a:ext uri="{FF2B5EF4-FFF2-40B4-BE49-F238E27FC236}">
                <a16:creationId xmlns:a16="http://schemas.microsoft.com/office/drawing/2014/main" id="{2ED19645-E376-447C-B18A-2A4EA8854B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3809BCB-31B7-4751-8EAF-AA50DD1CCA3D}"/>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10" name="Picture 9">
            <a:extLst>
              <a:ext uri="{FF2B5EF4-FFF2-40B4-BE49-F238E27FC236}">
                <a16:creationId xmlns:a16="http://schemas.microsoft.com/office/drawing/2014/main" id="{482CDBD5-A7DA-864D-922B-6E499FDDB9E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98365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C0B1895-DF97-EC4E-82DD-352630A874E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9ECF7CDE-623B-4B66-AA24-6CBE9B642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2E25B4-E103-42F4-8503-0786F3BD3963}"/>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600C98A-4325-4A4F-BE9C-2A7D4E089C2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9063E-E048-4D9F-B091-97298D713E89}"/>
              </a:ext>
            </a:extLst>
          </p:cNvPr>
          <p:cNvSpPr>
            <a:spLocks noGrp="1"/>
          </p:cNvSpPr>
          <p:nvPr>
            <p:ph type="dt" sz="half" idx="10"/>
          </p:nvPr>
        </p:nvSpPr>
        <p:spPr/>
        <p:txBody>
          <a:bodyPr/>
          <a:lstStyle/>
          <a:p>
            <a:fld id="{DB5C3BE7-E80C-4D5C-8EB8-295547A75DAE}" type="datetimeFigureOut">
              <a:rPr lang="en-US" smtClean="0"/>
              <a:t>4/22/2022</a:t>
            </a:fld>
            <a:endParaRPr lang="en-US" dirty="0"/>
          </a:p>
        </p:txBody>
      </p:sp>
      <p:sp>
        <p:nvSpPr>
          <p:cNvPr id="6" name="Footer Placeholder 5">
            <a:extLst>
              <a:ext uri="{FF2B5EF4-FFF2-40B4-BE49-F238E27FC236}">
                <a16:creationId xmlns:a16="http://schemas.microsoft.com/office/drawing/2014/main" id="{C0037E77-66B9-4D08-8DAC-5715DD4724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6638A1-F14D-4936-AC8C-1D3B59B465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33E6EA25-A469-4146-BDB1-D2601BC7EFB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237121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4BC3EF-3EA9-E744-BABE-07C0A5546949}"/>
              </a:ext>
            </a:extLst>
          </p:cNvPr>
          <p:cNvSpPr/>
          <p:nvPr userDrawn="1"/>
        </p:nvSpPr>
        <p:spPr>
          <a:xfrm>
            <a:off x="6099048" y="0"/>
            <a:ext cx="6099048" cy="6858000"/>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8" name="Picture 7">
            <a:extLst>
              <a:ext uri="{FF2B5EF4-FFF2-40B4-BE49-F238E27FC236}">
                <a16:creationId xmlns:a16="http://schemas.microsoft.com/office/drawing/2014/main" id="{88414A10-C669-6549-A1EF-76C7953061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268" y="6356350"/>
            <a:ext cx="919725" cy="365760"/>
          </a:xfrm>
          <a:prstGeom prst="rect">
            <a:avLst/>
          </a:prstGeom>
          <a:noFill/>
        </p:spPr>
      </p:pic>
      <p:pic>
        <p:nvPicPr>
          <p:cNvPr id="10" name="Picture 9">
            <a:extLst>
              <a:ext uri="{FF2B5EF4-FFF2-40B4-BE49-F238E27FC236}">
                <a16:creationId xmlns:a16="http://schemas.microsoft.com/office/drawing/2014/main" id="{B8A35792-033C-0B42-A6E6-BCF85424BC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69501" y="5841999"/>
            <a:ext cx="2222500" cy="1016000"/>
          </a:xfrm>
          <a:prstGeom prst="rect">
            <a:avLst/>
          </a:prstGeom>
        </p:spPr>
      </p:pic>
      <p:sp>
        <p:nvSpPr>
          <p:cNvPr id="3" name="Picture Placeholder 2">
            <a:extLst>
              <a:ext uri="{FF2B5EF4-FFF2-40B4-BE49-F238E27FC236}">
                <a16:creationId xmlns:a16="http://schemas.microsoft.com/office/drawing/2014/main" id="{8CEB3D25-65B6-46A2-8EE9-4CF25DE6E427}"/>
              </a:ext>
            </a:extLst>
          </p:cNvPr>
          <p:cNvSpPr>
            <a:spLocks noGrp="1"/>
          </p:cNvSpPr>
          <p:nvPr>
            <p:ph type="pic" idx="1"/>
          </p:nvPr>
        </p:nvSpPr>
        <p:spPr>
          <a:xfrm>
            <a:off x="6099048" y="0"/>
            <a:ext cx="6099048" cy="6858000"/>
          </a:xfrm>
        </p:spPr>
        <p:txBody>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C9B74832-7E8D-4469-A2B3-ACA6209E34E9}"/>
              </a:ext>
            </a:extLst>
          </p:cNvPr>
          <p:cNvSpPr>
            <a:spLocks noGrp="1"/>
          </p:cNvSpPr>
          <p:nvPr>
            <p:ph type="dt" sz="half" idx="10"/>
          </p:nvPr>
        </p:nvSpPr>
        <p:spPr/>
        <p:txBody>
          <a:bodyPr/>
          <a:lstStyle/>
          <a:p>
            <a:fld id="{DB5C3BE7-E80C-4D5C-8EB8-295547A75DAE}" type="datetimeFigureOut">
              <a:rPr lang="en-US" smtClean="0"/>
              <a:t>4/22/2022</a:t>
            </a:fld>
            <a:endParaRPr lang="en-US" dirty="0"/>
          </a:p>
        </p:txBody>
      </p:sp>
      <p:sp>
        <p:nvSpPr>
          <p:cNvPr id="6" name="Footer Placeholder 5">
            <a:extLst>
              <a:ext uri="{FF2B5EF4-FFF2-40B4-BE49-F238E27FC236}">
                <a16:creationId xmlns:a16="http://schemas.microsoft.com/office/drawing/2014/main" id="{C484021A-A03E-4E8B-A2F8-FE7B0E798F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6042F4-6D58-4230-8F98-EF0FC7EC31A6}"/>
              </a:ext>
            </a:extLst>
          </p:cNvPr>
          <p:cNvSpPr>
            <a:spLocks noGrp="1"/>
          </p:cNvSpPr>
          <p:nvPr>
            <p:ph type="sldNum" sz="quarter" idx="12"/>
          </p:nvPr>
        </p:nvSpPr>
        <p:spPr/>
        <p:txBody>
          <a:bodyPr/>
          <a:lstStyle/>
          <a:p>
            <a:fld id="{A9EDB695-B233-4887-BF2C-7F3BB78C8EBC}" type="slidenum">
              <a:rPr lang="en-US" smtClean="0"/>
              <a:t>‹#›</a:t>
            </a:fld>
            <a:endParaRPr lang="en-US" dirty="0"/>
          </a:p>
        </p:txBody>
      </p:sp>
      <p:sp>
        <p:nvSpPr>
          <p:cNvPr id="4" name="Text Placeholder 3">
            <a:extLst>
              <a:ext uri="{FF2B5EF4-FFF2-40B4-BE49-F238E27FC236}">
                <a16:creationId xmlns:a16="http://schemas.microsoft.com/office/drawing/2014/main" id="{CF402D6F-433C-4853-A9A9-0AFEADB76C2A}"/>
              </a:ext>
            </a:extLst>
          </p:cNvPr>
          <p:cNvSpPr>
            <a:spLocks noGrp="1"/>
          </p:cNvSpPr>
          <p:nvPr>
            <p:ph type="body" sz="half" idx="2"/>
          </p:nvPr>
        </p:nvSpPr>
        <p:spPr>
          <a:xfrm>
            <a:off x="839788" y="2057400"/>
            <a:ext cx="5004959" cy="3811588"/>
          </a:xfrm>
        </p:spPr>
        <p:txBody>
          <a:bodyPr>
            <a:normAutofit/>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53C760ED-C6E0-4BB0-BFD5-A83E3DB89A6F}"/>
              </a:ext>
            </a:extLst>
          </p:cNvPr>
          <p:cNvSpPr>
            <a:spLocks noGrp="1"/>
          </p:cNvSpPr>
          <p:nvPr>
            <p:ph type="title" hasCustomPrompt="1"/>
          </p:nvPr>
        </p:nvSpPr>
        <p:spPr>
          <a:xfrm>
            <a:off x="839788" y="457200"/>
            <a:ext cx="5004959" cy="1600200"/>
          </a:xfrm>
        </p:spPr>
        <p:txBody>
          <a:bodyPr anchor="b">
            <a:normAutofit/>
          </a:bodyPr>
          <a:lstStyle>
            <a:lvl1pPr>
              <a:defRPr sz="3600"/>
            </a:lvl1pPr>
          </a:lstStyle>
          <a:p>
            <a:r>
              <a:rPr lang="en-US" dirty="0"/>
              <a:t>Click to add slide title</a:t>
            </a:r>
          </a:p>
        </p:txBody>
      </p:sp>
    </p:spTree>
    <p:extLst>
      <p:ext uri="{BB962C8B-B14F-4D97-AF65-F5344CB8AC3E}">
        <p14:creationId xmlns:p14="http://schemas.microsoft.com/office/powerpoint/2010/main" val="197971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8EF8D4-E7CC-944C-B26A-C90FBFD21F2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D4AD5E22-B959-4B5E-A82E-A3EA5514A3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04DCF-3D69-461A-A65A-D1DC1311118F}"/>
              </a:ext>
            </a:extLst>
          </p:cNvPr>
          <p:cNvSpPr>
            <a:spLocks noGrp="1"/>
          </p:cNvSpPr>
          <p:nvPr>
            <p:ph type="dt" sz="half" idx="10"/>
          </p:nvPr>
        </p:nvSpPr>
        <p:spPr/>
        <p:txBody>
          <a:bodyPr/>
          <a:lstStyle/>
          <a:p>
            <a:fld id="{DB5C3BE7-E80C-4D5C-8EB8-295547A75DAE}" type="datetimeFigureOut">
              <a:rPr lang="en-US" smtClean="0"/>
              <a:t>4/22/2022</a:t>
            </a:fld>
            <a:endParaRPr lang="en-US" dirty="0"/>
          </a:p>
        </p:txBody>
      </p:sp>
      <p:sp>
        <p:nvSpPr>
          <p:cNvPr id="4" name="Footer Placeholder 3">
            <a:extLst>
              <a:ext uri="{FF2B5EF4-FFF2-40B4-BE49-F238E27FC236}">
                <a16:creationId xmlns:a16="http://schemas.microsoft.com/office/drawing/2014/main" id="{256819A5-4CBC-4639-81D8-4C116B788DA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919AC1-069A-48C5-B1D4-FC07630A2A3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6" name="Picture 5">
            <a:extLst>
              <a:ext uri="{FF2B5EF4-FFF2-40B4-BE49-F238E27FC236}">
                <a16:creationId xmlns:a16="http://schemas.microsoft.com/office/drawing/2014/main" id="{B9DBF7BC-BC7A-5248-B04A-EDBD69E1245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619535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816E31-77FA-8949-8661-38BF60CB076E}"/>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Date Placeholder 1">
            <a:extLst>
              <a:ext uri="{FF2B5EF4-FFF2-40B4-BE49-F238E27FC236}">
                <a16:creationId xmlns:a16="http://schemas.microsoft.com/office/drawing/2014/main" id="{FB744649-15FC-4A75-869D-722F2242C68B}"/>
              </a:ext>
            </a:extLst>
          </p:cNvPr>
          <p:cNvSpPr>
            <a:spLocks noGrp="1"/>
          </p:cNvSpPr>
          <p:nvPr>
            <p:ph type="dt" sz="half" idx="10"/>
          </p:nvPr>
        </p:nvSpPr>
        <p:spPr/>
        <p:txBody>
          <a:bodyPr/>
          <a:lstStyle/>
          <a:p>
            <a:fld id="{DB5C3BE7-E80C-4D5C-8EB8-295547A75DAE}" type="datetimeFigureOut">
              <a:rPr lang="en-US" smtClean="0"/>
              <a:t>4/22/2022</a:t>
            </a:fld>
            <a:endParaRPr lang="en-US" dirty="0"/>
          </a:p>
        </p:txBody>
      </p:sp>
      <p:sp>
        <p:nvSpPr>
          <p:cNvPr id="3" name="Footer Placeholder 2">
            <a:extLst>
              <a:ext uri="{FF2B5EF4-FFF2-40B4-BE49-F238E27FC236}">
                <a16:creationId xmlns:a16="http://schemas.microsoft.com/office/drawing/2014/main" id="{394ED3A8-5E75-473A-AFB8-0C9C108763B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60EB949-22D7-473F-AD11-37456B6600CA}"/>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5" name="Picture 4">
            <a:extLst>
              <a:ext uri="{FF2B5EF4-FFF2-40B4-BE49-F238E27FC236}">
                <a16:creationId xmlns:a16="http://schemas.microsoft.com/office/drawing/2014/main" id="{AA895AA7-1587-7A44-B6E7-4AAE93B26F2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7462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274CE-68B4-4471-88A1-7A2F06A4179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EB173B-AA29-42AE-B63E-363191608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5C3A81-A3FB-407B-9CF7-A75201601059}"/>
              </a:ext>
            </a:extLst>
          </p:cNvPr>
          <p:cNvSpPr>
            <a:spLocks noGrp="1"/>
          </p:cNvSpPr>
          <p:nvPr>
            <p:ph type="dt" sz="half" idx="2"/>
          </p:nvPr>
        </p:nvSpPr>
        <p:spPr>
          <a:xfrm>
            <a:off x="2412480" y="6356352"/>
            <a:ext cx="2743200" cy="365125"/>
          </a:xfrm>
          <a:prstGeom prst="rect">
            <a:avLst/>
          </a:prstGeom>
        </p:spPr>
        <p:txBody>
          <a:bodyPr vert="horz" lIns="91440" tIns="45720" rIns="91440" bIns="45720" rtlCol="0" anchor="ctr"/>
          <a:lstStyle>
            <a:lvl1pPr algn="l">
              <a:defRPr sz="1200" b="1" i="0">
                <a:solidFill>
                  <a:schemeClr val="bg2"/>
                </a:solidFill>
                <a:latin typeface="Franklin Gothic Demi" panose="020B0603020102020204" pitchFamily="34" charset="0"/>
              </a:defRPr>
            </a:lvl1pPr>
          </a:lstStyle>
          <a:p>
            <a:fld id="{DB5C3BE7-E80C-4D5C-8EB8-295547A75DAE}" type="datetimeFigureOut">
              <a:rPr lang="en-US" smtClean="0"/>
              <a:pPr/>
              <a:t>4/22/2022</a:t>
            </a:fld>
            <a:endParaRPr lang="en-US" dirty="0"/>
          </a:p>
        </p:txBody>
      </p:sp>
      <p:sp>
        <p:nvSpPr>
          <p:cNvPr id="5" name="Footer Placeholder 4">
            <a:extLst>
              <a:ext uri="{FF2B5EF4-FFF2-40B4-BE49-F238E27FC236}">
                <a16:creationId xmlns:a16="http://schemas.microsoft.com/office/drawing/2014/main" id="{3DACF0FC-C65B-460D-AB67-064DEA95DAA3}"/>
              </a:ext>
            </a:extLst>
          </p:cNvPr>
          <p:cNvSpPr>
            <a:spLocks noGrp="1"/>
          </p:cNvSpPr>
          <p:nvPr>
            <p:ph type="ftr" sz="quarter" idx="3"/>
          </p:nvPr>
        </p:nvSpPr>
        <p:spPr>
          <a:xfrm>
            <a:off x="5528035" y="6356352"/>
            <a:ext cx="4114800" cy="365125"/>
          </a:xfrm>
          <a:prstGeom prst="rect">
            <a:avLst/>
          </a:prstGeom>
        </p:spPr>
        <p:txBody>
          <a:bodyPr vert="horz" lIns="91440" tIns="45720" rIns="91440" bIns="45720" rtlCol="0" anchor="ctr"/>
          <a:lstStyle>
            <a:lvl1pPr algn="ctr">
              <a:defRPr sz="1200" b="1" i="0">
                <a:solidFill>
                  <a:schemeClr val="bg2"/>
                </a:solidFill>
                <a:latin typeface="Franklin Gothic Demi" panose="020B0603020102020204" pitchFamily="34" charset="0"/>
              </a:defRPr>
            </a:lvl1pPr>
          </a:lstStyle>
          <a:p>
            <a:endParaRPr lang="en-US" dirty="0"/>
          </a:p>
        </p:txBody>
      </p:sp>
      <p:sp>
        <p:nvSpPr>
          <p:cNvPr id="6" name="Slide Number Placeholder 5">
            <a:extLst>
              <a:ext uri="{FF2B5EF4-FFF2-40B4-BE49-F238E27FC236}">
                <a16:creationId xmlns:a16="http://schemas.microsoft.com/office/drawing/2014/main" id="{E4D4809D-D249-4D5C-A9E2-7E6FF603C0D2}"/>
              </a:ext>
            </a:extLst>
          </p:cNvPr>
          <p:cNvSpPr>
            <a:spLocks noGrp="1"/>
          </p:cNvSpPr>
          <p:nvPr>
            <p:ph type="sldNum" sz="quarter" idx="4"/>
          </p:nvPr>
        </p:nvSpPr>
        <p:spPr>
          <a:xfrm>
            <a:off x="9982986" y="6356352"/>
            <a:ext cx="1370815" cy="365125"/>
          </a:xfrm>
          <a:prstGeom prst="rect">
            <a:avLst/>
          </a:prstGeom>
        </p:spPr>
        <p:txBody>
          <a:bodyPr vert="horz" lIns="91440" tIns="45720" rIns="91440" bIns="45720" rtlCol="0" anchor="ctr"/>
          <a:lstStyle>
            <a:lvl1pPr algn="r">
              <a:defRPr sz="1200" b="1" i="0">
                <a:solidFill>
                  <a:schemeClr val="bg2"/>
                </a:solidFill>
                <a:latin typeface="Franklin Gothic Demi" panose="020B0603020102020204" pitchFamily="34" charset="0"/>
              </a:defRPr>
            </a:lvl1pPr>
          </a:lstStyle>
          <a:p>
            <a:fld id="{A9EDB695-B233-4887-BF2C-7F3BB78C8EBC}" type="slidenum">
              <a:rPr lang="en-US" smtClean="0"/>
              <a:pPr/>
              <a:t>‹#›</a:t>
            </a:fld>
            <a:endParaRPr lang="en-US" dirty="0"/>
          </a:p>
        </p:txBody>
      </p:sp>
    </p:spTree>
    <p:extLst>
      <p:ext uri="{BB962C8B-B14F-4D97-AF65-F5344CB8AC3E}">
        <p14:creationId xmlns:p14="http://schemas.microsoft.com/office/powerpoint/2010/main" val="275385006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6" r:id="rId6"/>
    <p:sldLayoutId id="2147483657" r:id="rId7"/>
    <p:sldLayoutId id="2147483654" r:id="rId8"/>
    <p:sldLayoutId id="2147483655" r:id="rId9"/>
    <p:sldLayoutId id="2147483659" r:id="rId10"/>
    <p:sldLayoutId id="2147483658" r:id="rId11"/>
    <p:sldLayoutId id="2147483660" r:id="rId12"/>
    <p:sldLayoutId id="2147483661" r:id="rId13"/>
  </p:sldLayoutIdLst>
  <p:txStyles>
    <p:title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p:titleStyle>
    <p:body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iup.edu/pa-oshaconsultation/"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inspiringquotes.us/quotes/X7HD_FGp40A1Q"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www.inspiringquotes.us/author/7008-bernardino-ramazzin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osha.gov/laws-regs/regulations/standardnumber/1910/1910.100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dir.ca.gov/title8/5155table_ac1.html#_blank"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www.osha.gov/stateplan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acgih.org/"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osha.gov/annotated-pels/table-z-1" TargetMode="External"/><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osha.gov/laws-regs/interlinking/standards/1910.134(d)(1)(iii)"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www.cdc.gov/niosh/nmam/default.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1.e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0.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www.cdc.gov/niosh/docs/2019-132/pdfs/2019-132.pdf?id=10.26616/NIOSHPUB2019132"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video" Target="https://www.youtube.com/embed/HAByIIzQSuU?feature=oembed"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osha.gov/opengov/health-samples"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hyperlink" Target="https://expostats.ca/"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4.jpeg"/><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https://www.wallstreetmojo.com/log-normal-distributio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www.facebook.com/Pennsylvania-OSHA-Consultation-Program-548810235234647/" TargetMode="External"/><Relationship Id="rId2" Type="http://schemas.openxmlformats.org/officeDocument/2006/relationships/hyperlink" Target="http://www.iup.edu/pa-oshaconsultation/" TargetMode="External"/><Relationship Id="rId1" Type="http://schemas.openxmlformats.org/officeDocument/2006/relationships/slideLayout" Target="../slideLayouts/slideLayout1.xml"/><Relationship Id="rId4" Type="http://schemas.openxmlformats.org/officeDocument/2006/relationships/hyperlink" Target="https://twitter.com/search?q=PA%20OSHA%20Consultation&amp;src=savs"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www.iup.edu/pa-oshaconsultation"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D0E600-516D-4156-B3F6-49679D712FA6}"/>
              </a:ext>
            </a:extLst>
          </p:cNvPr>
          <p:cNvSpPr/>
          <p:nvPr/>
        </p:nvSpPr>
        <p:spPr>
          <a:xfrm>
            <a:off x="3048000" y="1120676"/>
            <a:ext cx="6096000" cy="5170646"/>
          </a:xfrm>
          <a:prstGeom prst="rect">
            <a:avLst/>
          </a:prstGeom>
        </p:spPr>
        <p:txBody>
          <a:bodyPr>
            <a:spAutoFit/>
          </a:bodyPr>
          <a:lstStyle/>
          <a:p>
            <a:pPr algn="ctr"/>
            <a:r>
              <a:rPr lang="en-US" altLang="en-US" sz="6000" b="1" dirty="0">
                <a:solidFill>
                  <a:schemeClr val="bg1"/>
                </a:solidFill>
              </a:rPr>
              <a:t>Welcome</a:t>
            </a:r>
            <a:br>
              <a:rPr lang="en-US" altLang="en-US" sz="6000" b="1" dirty="0">
                <a:solidFill>
                  <a:schemeClr val="bg1"/>
                </a:solidFill>
              </a:rPr>
            </a:br>
            <a:br>
              <a:rPr lang="en-US" altLang="en-US" sz="3200" b="1" dirty="0">
                <a:solidFill>
                  <a:schemeClr val="bg1"/>
                </a:solidFill>
              </a:rPr>
            </a:br>
            <a:r>
              <a:rPr lang="en-US" altLang="en-US" sz="3200" b="1" dirty="0">
                <a:solidFill>
                  <a:schemeClr val="bg1"/>
                </a:solidFill>
              </a:rPr>
              <a:t>Exposure Assessment – </a:t>
            </a:r>
          </a:p>
          <a:p>
            <a:pPr algn="ctr"/>
            <a:r>
              <a:rPr lang="en-US" altLang="en-US" sz="3200" b="1" dirty="0">
                <a:solidFill>
                  <a:schemeClr val="bg1"/>
                </a:solidFill>
              </a:rPr>
              <a:t>When, Why &amp; How </a:t>
            </a:r>
            <a:br>
              <a:rPr lang="en-US" altLang="en-US" sz="2800" b="1" u="sng" dirty="0">
                <a:solidFill>
                  <a:schemeClr val="bg1"/>
                </a:solidFill>
              </a:rPr>
            </a:br>
            <a:br>
              <a:rPr lang="en-US" altLang="en-US" sz="2800" b="1" u="sng" dirty="0">
                <a:solidFill>
                  <a:schemeClr val="bg1"/>
                </a:solidFill>
              </a:rPr>
            </a:br>
            <a:r>
              <a:rPr lang="en-US" altLang="en-US" sz="2000" b="1" dirty="0">
                <a:solidFill>
                  <a:schemeClr val="bg1"/>
                </a:solidFill>
              </a:rPr>
              <a:t>Will begin at 10:30am</a:t>
            </a:r>
            <a:br>
              <a:rPr lang="en-US" altLang="en-US" sz="2000" b="1" dirty="0">
                <a:solidFill>
                  <a:schemeClr val="bg1"/>
                </a:solidFill>
              </a:rPr>
            </a:br>
            <a:br>
              <a:rPr lang="en-US" altLang="en-US" b="1" dirty="0">
                <a:solidFill>
                  <a:schemeClr val="bg1"/>
                </a:solidFill>
              </a:rPr>
            </a:br>
            <a:r>
              <a:rPr lang="en-US" altLang="en-US" b="1" dirty="0">
                <a:solidFill>
                  <a:schemeClr val="bg1"/>
                </a:solidFill>
              </a:rPr>
              <a:t>Presented by:</a:t>
            </a:r>
            <a:br>
              <a:rPr lang="en-US" altLang="en-US" b="1" dirty="0">
                <a:solidFill>
                  <a:schemeClr val="bg1"/>
                </a:solidFill>
              </a:rPr>
            </a:br>
            <a:r>
              <a:rPr lang="en-US" altLang="en-US" b="1" dirty="0">
                <a:solidFill>
                  <a:schemeClr val="bg1"/>
                </a:solidFill>
              </a:rPr>
              <a:t>Pamela Susi, MSPH, CIH</a:t>
            </a:r>
            <a:br>
              <a:rPr lang="en-US" altLang="en-US" dirty="0">
                <a:solidFill>
                  <a:schemeClr val="bg1"/>
                </a:solidFill>
              </a:rPr>
            </a:br>
            <a:br>
              <a:rPr lang="en-US" altLang="en-US" dirty="0">
                <a:solidFill>
                  <a:schemeClr val="bg1"/>
                </a:solidFill>
              </a:rPr>
            </a:br>
            <a:r>
              <a:rPr lang="en-US" altLang="en-US" b="1" dirty="0">
                <a:solidFill>
                  <a:schemeClr val="bg1"/>
                </a:solidFill>
              </a:rPr>
              <a:t>Pennsylvania OSHA Consultation Office</a:t>
            </a:r>
            <a:br>
              <a:rPr lang="en-US" altLang="en-US" b="1" dirty="0">
                <a:solidFill>
                  <a:schemeClr val="bg1"/>
                </a:solidFill>
              </a:rPr>
            </a:br>
            <a:r>
              <a:rPr lang="en-US" altLang="en-US" dirty="0">
                <a:solidFill>
                  <a:schemeClr val="bg1"/>
                </a:solidFill>
              </a:rPr>
              <a:t>Phone: 800-382-1241 or 724-357-4095</a:t>
            </a:r>
            <a:br>
              <a:rPr lang="en-US" altLang="en-US" dirty="0">
                <a:solidFill>
                  <a:schemeClr val="bg1"/>
                </a:solidFill>
              </a:rPr>
            </a:br>
            <a:r>
              <a:rPr lang="en-US" altLang="en-US" dirty="0">
                <a:solidFill>
                  <a:schemeClr val="bg1"/>
                </a:solidFill>
              </a:rPr>
              <a:t>Website</a:t>
            </a:r>
            <a:r>
              <a:rPr lang="en-US" altLang="en-US" b="1" dirty="0">
                <a:solidFill>
                  <a:schemeClr val="bg1"/>
                </a:solidFill>
              </a:rPr>
              <a:t>: </a:t>
            </a:r>
            <a:r>
              <a:rPr lang="en-US" altLang="en-US" b="1" dirty="0">
                <a:solidFill>
                  <a:schemeClr val="bg1"/>
                </a:solidFill>
                <a:hlinkClick r:id="rId2">
                  <a:extLst>
                    <a:ext uri="{A12FA001-AC4F-418D-AE19-62706E023703}">
                      <ahyp:hlinkClr xmlns:ahyp="http://schemas.microsoft.com/office/drawing/2018/hyperlinkcolor" val="tx"/>
                    </a:ext>
                  </a:extLst>
                </a:hlinkClick>
              </a:rPr>
              <a:t>www.iup.edu/pa-oshaconsultation</a:t>
            </a:r>
            <a:endParaRPr lang="en-US" dirty="0">
              <a:solidFill>
                <a:schemeClr val="bg1"/>
              </a:solidFill>
            </a:endParaRPr>
          </a:p>
        </p:txBody>
      </p:sp>
    </p:spTree>
    <p:extLst>
      <p:ext uri="{BB962C8B-B14F-4D97-AF65-F5344CB8AC3E}">
        <p14:creationId xmlns:p14="http://schemas.microsoft.com/office/powerpoint/2010/main" val="1064654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CE5C-0F21-4D9F-B995-CD5456ADB0EF}"/>
              </a:ext>
            </a:extLst>
          </p:cNvPr>
          <p:cNvSpPr>
            <a:spLocks noGrp="1"/>
          </p:cNvSpPr>
          <p:nvPr>
            <p:ph type="title"/>
          </p:nvPr>
        </p:nvSpPr>
        <p:spPr>
          <a:xfrm>
            <a:off x="387303" y="34423"/>
            <a:ext cx="10515600" cy="1325563"/>
          </a:xfrm>
        </p:spPr>
        <p:txBody>
          <a:bodyPr>
            <a:normAutofit/>
          </a:bodyPr>
          <a:lstStyle/>
          <a:p>
            <a:r>
              <a:rPr lang="en-US" dirty="0"/>
              <a:t>History of Occupational Health </a:t>
            </a:r>
          </a:p>
        </p:txBody>
      </p:sp>
      <p:sp>
        <p:nvSpPr>
          <p:cNvPr id="3" name="Content Placeholder 2">
            <a:extLst>
              <a:ext uri="{FF2B5EF4-FFF2-40B4-BE49-F238E27FC236}">
                <a16:creationId xmlns:a16="http://schemas.microsoft.com/office/drawing/2014/main" id="{A9EFFCF1-8812-4C60-A3BB-6281FD303317}"/>
              </a:ext>
            </a:extLst>
          </p:cNvPr>
          <p:cNvSpPr>
            <a:spLocks noGrp="1"/>
          </p:cNvSpPr>
          <p:nvPr>
            <p:ph sz="half" idx="1"/>
          </p:nvPr>
        </p:nvSpPr>
        <p:spPr>
          <a:xfrm>
            <a:off x="838199" y="1581293"/>
            <a:ext cx="6827635" cy="4595670"/>
          </a:xfrm>
        </p:spPr>
        <p:txBody>
          <a:bodyPr>
            <a:normAutofit fontScale="92500" lnSpcReduction="10000"/>
          </a:bodyPr>
          <a:lstStyle/>
          <a:p>
            <a:r>
              <a:rPr lang="en-US" dirty="0"/>
              <a:t>Workplace illnesses &amp; deaths preceded the practice of exposure assessment</a:t>
            </a:r>
          </a:p>
          <a:p>
            <a:r>
              <a:rPr lang="en-US" dirty="0"/>
              <a:t>Bernardino </a:t>
            </a:r>
            <a:r>
              <a:rPr lang="en-US" dirty="0" err="1"/>
              <a:t>Ramazzini</a:t>
            </a:r>
            <a:r>
              <a:rPr lang="en-US" dirty="0"/>
              <a:t> (1633-1714) while at Univ. of Modena visited workplaces &amp; talked to workers about their illnesses, what they did in a systematic way</a:t>
            </a:r>
          </a:p>
          <a:p>
            <a:r>
              <a:rPr lang="en-US" dirty="0"/>
              <a:t>1700 penned De </a:t>
            </a:r>
            <a:r>
              <a:rPr lang="en-US" dirty="0" err="1"/>
              <a:t>Morbis</a:t>
            </a:r>
            <a:r>
              <a:rPr lang="en-US" dirty="0"/>
              <a:t> </a:t>
            </a:r>
            <a:r>
              <a:rPr lang="en-US" dirty="0" err="1"/>
              <a:t>Artificom</a:t>
            </a:r>
            <a:r>
              <a:rPr lang="en-US" dirty="0"/>
              <a:t> Diatribe (“Diseases of Workers”) </a:t>
            </a:r>
          </a:p>
          <a:p>
            <a:r>
              <a:rPr lang="en-US" dirty="0"/>
              <a:t>Known as the Father of Occupational Medicine</a:t>
            </a:r>
          </a:p>
          <a:p>
            <a:endParaRPr lang="en-US" dirty="0"/>
          </a:p>
          <a:p>
            <a:endParaRPr lang="en-US" dirty="0"/>
          </a:p>
          <a:p>
            <a:endParaRPr lang="en-US" dirty="0"/>
          </a:p>
        </p:txBody>
      </p:sp>
      <p:pic>
        <p:nvPicPr>
          <p:cNvPr id="1028" name="Picture 4" descr="Bernardino Ramazzini Bernardino Ramazzini Wikipedia the free encyclopedia">
            <a:extLst>
              <a:ext uri="{FF2B5EF4-FFF2-40B4-BE49-F238E27FC236}">
                <a16:creationId xmlns:a16="http://schemas.microsoft.com/office/drawing/2014/main" id="{26DABAD2-223A-40D8-96BA-C1652F98A880}"/>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8286893" y="713374"/>
            <a:ext cx="3174045" cy="546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60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811D79-800D-437D-B846-9667C47ED229}"/>
              </a:ext>
            </a:extLst>
          </p:cNvPr>
          <p:cNvSpPr txBox="1"/>
          <p:nvPr/>
        </p:nvSpPr>
        <p:spPr>
          <a:xfrm>
            <a:off x="1303994" y="2110683"/>
            <a:ext cx="9584011" cy="2246769"/>
          </a:xfrm>
          <a:prstGeom prst="rect">
            <a:avLst/>
          </a:prstGeom>
          <a:noFill/>
        </p:spPr>
        <p:txBody>
          <a:bodyPr wrap="square">
            <a:spAutoFit/>
          </a:bodyPr>
          <a:lstStyle/>
          <a:p>
            <a:r>
              <a:rPr lang="en-US" sz="2000" b="0" i="1" u="none" strike="noStrike" dirty="0">
                <a:effectLst/>
                <a:latin typeface="varela round" panose="020B0604020202020204" pitchFamily="2" charset="-79"/>
                <a:cs typeface="varela round" panose="020B0604020202020204" pitchFamily="2" charset="-79"/>
                <a:hlinkClick r:id="rId3">
                  <a:extLst>
                    <a:ext uri="{A12FA001-AC4F-418D-AE19-62706E023703}">
                      <ahyp:hlinkClr xmlns:ahyp="http://schemas.microsoft.com/office/drawing/2018/hyperlinkcolor" val="tx"/>
                    </a:ext>
                  </a:extLst>
                </a:hlinkClick>
              </a:rPr>
              <a:t>“[I have seen] workers in whom certain morbid affectations gradually arise from some particular posture of the limbs or unnatural movements of the body called for while they work. Such are the workers who all day stand or sit, stoop or are bent double, who run or ride or exercise their bodies in all sorts of [excess] ways. ... the harvest of diseases reaped by certain workers ... [from] irregular motions in unnatural postures of the body.”</a:t>
            </a:r>
            <a:br>
              <a:rPr lang="en-US" sz="2000" dirty="0"/>
            </a:br>
            <a:r>
              <a:rPr lang="en-US" sz="2000" b="0" i="0" dirty="0">
                <a:effectLst/>
                <a:latin typeface="varela round" panose="020B0604020202020204" pitchFamily="2" charset="-79"/>
                <a:cs typeface="varela round" panose="020B0604020202020204" pitchFamily="2" charset="-79"/>
              </a:rPr>
              <a:t>-- </a:t>
            </a:r>
            <a:r>
              <a:rPr lang="en-US" sz="2000" b="1" i="0" u="none" strike="noStrike" dirty="0">
                <a:effectLst/>
                <a:latin typeface="varela round" panose="020B0604020202020204" pitchFamily="2" charset="-79"/>
                <a:cs typeface="varela round" panose="020B0604020202020204" pitchFamily="2" charset="-79"/>
                <a:hlinkClick r:id="rId4">
                  <a:extLst>
                    <a:ext uri="{A12FA001-AC4F-418D-AE19-62706E023703}">
                      <ahyp:hlinkClr xmlns:ahyp="http://schemas.microsoft.com/office/drawing/2018/hyperlinkcolor" val="tx"/>
                    </a:ext>
                  </a:extLst>
                </a:hlinkClick>
              </a:rPr>
              <a:t>Bernardino </a:t>
            </a:r>
            <a:r>
              <a:rPr lang="en-US" sz="2000" b="1" i="0" u="none" strike="noStrike" dirty="0" err="1">
                <a:effectLst/>
                <a:latin typeface="varela round" panose="020B0604020202020204" pitchFamily="2" charset="-79"/>
                <a:cs typeface="varela round" panose="020B0604020202020204" pitchFamily="2" charset="-79"/>
                <a:hlinkClick r:id="rId4">
                  <a:extLst>
                    <a:ext uri="{A12FA001-AC4F-418D-AE19-62706E023703}">
                      <ahyp:hlinkClr xmlns:ahyp="http://schemas.microsoft.com/office/drawing/2018/hyperlinkcolor" val="tx"/>
                    </a:ext>
                  </a:extLst>
                </a:hlinkClick>
              </a:rPr>
              <a:t>Ramazzini</a:t>
            </a:r>
            <a:endParaRPr lang="en-US" sz="2000" dirty="0"/>
          </a:p>
        </p:txBody>
      </p:sp>
    </p:spTree>
    <p:extLst>
      <p:ext uri="{BB962C8B-B14F-4D97-AF65-F5344CB8AC3E}">
        <p14:creationId xmlns:p14="http://schemas.microsoft.com/office/powerpoint/2010/main" val="2991842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8E5EA296-BB12-4DF7-BDBF-E0D01700C0A2}"/>
              </a:ext>
            </a:extLst>
          </p:cNvPr>
          <p:cNvSpPr>
            <a:spLocks noGrp="1"/>
          </p:cNvSpPr>
          <p:nvPr>
            <p:ph type="title"/>
          </p:nvPr>
        </p:nvSpPr>
        <p:spPr/>
        <p:txBody>
          <a:bodyPr>
            <a:normAutofit fontScale="90000"/>
          </a:bodyPr>
          <a:lstStyle/>
          <a:p>
            <a:r>
              <a:rPr lang="en-US" altLang="en-US" dirty="0"/>
              <a:t>Alice Hamilton &amp; the Principles of Industrial Hygiene</a:t>
            </a:r>
          </a:p>
        </p:txBody>
      </p:sp>
      <p:sp>
        <p:nvSpPr>
          <p:cNvPr id="18435" name="Text Placeholder 2">
            <a:extLst>
              <a:ext uri="{FF2B5EF4-FFF2-40B4-BE49-F238E27FC236}">
                <a16:creationId xmlns:a16="http://schemas.microsoft.com/office/drawing/2014/main" id="{D3923387-F102-431B-B4DC-6367962B06FF}"/>
              </a:ext>
            </a:extLst>
          </p:cNvPr>
          <p:cNvSpPr>
            <a:spLocks noGrp="1"/>
          </p:cNvSpPr>
          <p:nvPr>
            <p:ph type="body" sz="half" idx="1"/>
          </p:nvPr>
        </p:nvSpPr>
        <p:spPr>
          <a:xfrm>
            <a:off x="5638800" y="1600200"/>
            <a:ext cx="4495800" cy="3810000"/>
          </a:xfrm>
        </p:spPr>
        <p:txBody>
          <a:bodyPr/>
          <a:lstStyle/>
          <a:p>
            <a:pPr>
              <a:buFontTx/>
              <a:buNone/>
            </a:pPr>
            <a:r>
              <a:rPr lang="en-US" altLang="en-US" dirty="0"/>
              <a:t>…</a:t>
            </a:r>
            <a:r>
              <a:rPr lang="en-US" altLang="en-US" i="1" dirty="0"/>
              <a:t>protection of the health and well-being of workers and the public through </a:t>
            </a:r>
            <a:r>
              <a:rPr lang="en-US" altLang="en-US" i="1" dirty="0">
                <a:solidFill>
                  <a:srgbClr val="C00000"/>
                </a:solidFill>
              </a:rPr>
              <a:t>anticipation, recognition, evaluation and control </a:t>
            </a:r>
            <a:r>
              <a:rPr lang="en-US" altLang="en-US" i="1" dirty="0"/>
              <a:t>of hazards arising in or from the workplace.</a:t>
            </a:r>
            <a:endParaRPr lang="en-US" altLang="en-US" sz="2000" dirty="0"/>
          </a:p>
        </p:txBody>
      </p:sp>
      <p:pic>
        <p:nvPicPr>
          <p:cNvPr id="18436" name="Picture 2" descr="http://www.hmdb.org/Photos/55/Photo55632.jpg">
            <a:extLst>
              <a:ext uri="{FF2B5EF4-FFF2-40B4-BE49-F238E27FC236}">
                <a16:creationId xmlns:a16="http://schemas.microsoft.com/office/drawing/2014/main" id="{276006CC-DAD6-4094-86D6-5706A5AB972C}"/>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2286000" y="1371600"/>
            <a:ext cx="2571750" cy="4794250"/>
          </a:xfrm>
          <a:noFill/>
        </p:spPr>
      </p:pic>
      <p:sp>
        <p:nvSpPr>
          <p:cNvPr id="18437" name="TextBox 5">
            <a:extLst>
              <a:ext uri="{FF2B5EF4-FFF2-40B4-BE49-F238E27FC236}">
                <a16:creationId xmlns:a16="http://schemas.microsoft.com/office/drawing/2014/main" id="{1DDC75B1-004F-4190-9D8B-537A5CB69DBF}"/>
              </a:ext>
            </a:extLst>
          </p:cNvPr>
          <p:cNvSpPr txBox="1">
            <a:spLocks noChangeArrowheads="1"/>
          </p:cNvSpPr>
          <p:nvPr/>
        </p:nvSpPr>
        <p:spPr bwMode="auto">
          <a:xfrm>
            <a:off x="1524000" y="6172201"/>
            <a:ext cx="487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 Alice Hamilton (1869-1970) Physician and early </a:t>
            </a:r>
          </a:p>
          <a:p>
            <a:pPr eaLnBrk="1" hangingPunct="1"/>
            <a:r>
              <a:rPr lang="en-US" altLang="en-US" sz="1200"/>
              <a:t>founder of industrial hygiene</a:t>
            </a:r>
          </a:p>
        </p:txBody>
      </p:sp>
      <p:sp>
        <p:nvSpPr>
          <p:cNvPr id="18438" name="TextBox 6">
            <a:extLst>
              <a:ext uri="{FF2B5EF4-FFF2-40B4-BE49-F238E27FC236}">
                <a16:creationId xmlns:a16="http://schemas.microsoft.com/office/drawing/2014/main" id="{E26D1FE8-F451-458E-B160-A3A8DAD0CD8D}"/>
              </a:ext>
            </a:extLst>
          </p:cNvPr>
          <p:cNvSpPr txBox="1">
            <a:spLocks noChangeArrowheads="1"/>
          </p:cNvSpPr>
          <p:nvPr/>
        </p:nvSpPr>
        <p:spPr bwMode="auto">
          <a:xfrm>
            <a:off x="5943600" y="5257800"/>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Excerpt from “The Occupational Environment: It’s Evaluation, Control and Management (AIHA)”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B645AE-1873-45CA-B014-693635656383}"/>
              </a:ext>
            </a:extLst>
          </p:cNvPr>
          <p:cNvSpPr>
            <a:spLocks noGrp="1"/>
          </p:cNvSpPr>
          <p:nvPr>
            <p:ph type="title"/>
          </p:nvPr>
        </p:nvSpPr>
        <p:spPr/>
        <p:txBody>
          <a:bodyPr/>
          <a:lstStyle/>
          <a:p>
            <a:r>
              <a:rPr lang="en-US" dirty="0"/>
              <a:t>Milestones Pre-OSHA</a:t>
            </a:r>
          </a:p>
        </p:txBody>
      </p:sp>
      <p:graphicFrame>
        <p:nvGraphicFramePr>
          <p:cNvPr id="7" name="Content Placeholder 6">
            <a:extLst>
              <a:ext uri="{FF2B5EF4-FFF2-40B4-BE49-F238E27FC236}">
                <a16:creationId xmlns:a16="http://schemas.microsoft.com/office/drawing/2014/main" id="{39C24177-A017-4D6A-BCA6-98D9F27335C3}"/>
              </a:ext>
            </a:extLst>
          </p:cNvPr>
          <p:cNvGraphicFramePr>
            <a:graphicFrameLocks noGrp="1"/>
          </p:cNvGraphicFramePr>
          <p:nvPr>
            <p:ph idx="1"/>
            <p:extLst>
              <p:ext uri="{D42A27DB-BD31-4B8C-83A1-F6EECF244321}">
                <p14:modId xmlns:p14="http://schemas.microsoft.com/office/powerpoint/2010/main" val="6462779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4769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B645AE-1873-45CA-B014-693635656383}"/>
              </a:ext>
            </a:extLst>
          </p:cNvPr>
          <p:cNvSpPr>
            <a:spLocks noGrp="1"/>
          </p:cNvSpPr>
          <p:nvPr>
            <p:ph type="title"/>
          </p:nvPr>
        </p:nvSpPr>
        <p:spPr/>
        <p:txBody>
          <a:bodyPr/>
          <a:lstStyle/>
          <a:p>
            <a:r>
              <a:rPr lang="en-US" dirty="0"/>
              <a:t>Milestones Pre-OSHA</a:t>
            </a:r>
          </a:p>
        </p:txBody>
      </p:sp>
      <p:graphicFrame>
        <p:nvGraphicFramePr>
          <p:cNvPr id="7" name="Content Placeholder 6">
            <a:extLst>
              <a:ext uri="{FF2B5EF4-FFF2-40B4-BE49-F238E27FC236}">
                <a16:creationId xmlns:a16="http://schemas.microsoft.com/office/drawing/2014/main" id="{39C24177-A017-4D6A-BCA6-98D9F27335C3}"/>
              </a:ext>
            </a:extLst>
          </p:cNvPr>
          <p:cNvGraphicFramePr>
            <a:graphicFrameLocks noGrp="1"/>
          </p:cNvGraphicFramePr>
          <p:nvPr>
            <p:ph idx="1"/>
            <p:extLst>
              <p:ext uri="{D42A27DB-BD31-4B8C-83A1-F6EECF244321}">
                <p14:modId xmlns:p14="http://schemas.microsoft.com/office/powerpoint/2010/main" val="1589125486"/>
              </p:ext>
            </p:extLst>
          </p:nvPr>
        </p:nvGraphicFramePr>
        <p:xfrm>
          <a:off x="6548528" y="2089559"/>
          <a:ext cx="5107781" cy="3910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6">
            <a:extLst>
              <a:ext uri="{FF2B5EF4-FFF2-40B4-BE49-F238E27FC236}">
                <a16:creationId xmlns:a16="http://schemas.microsoft.com/office/drawing/2014/main" id="{EDC06886-951F-4BC0-BE5E-2F8FC4267D86}"/>
              </a:ext>
            </a:extLst>
          </p:cNvPr>
          <p:cNvGraphicFramePr>
            <a:graphicFrameLocks/>
          </p:cNvGraphicFramePr>
          <p:nvPr>
            <p:extLst>
              <p:ext uri="{D42A27DB-BD31-4B8C-83A1-F6EECF244321}">
                <p14:modId xmlns:p14="http://schemas.microsoft.com/office/powerpoint/2010/main" val="1898147440"/>
              </p:ext>
            </p:extLst>
          </p:nvPr>
        </p:nvGraphicFramePr>
        <p:xfrm>
          <a:off x="785582" y="1869292"/>
          <a:ext cx="5181599"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87265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ontent Placeholder 51">
            <a:extLst>
              <a:ext uri="{FF2B5EF4-FFF2-40B4-BE49-F238E27FC236}">
                <a16:creationId xmlns:a16="http://schemas.microsoft.com/office/drawing/2014/main" id="{050272A7-4D39-9C48-B531-D840481AD9D2}"/>
              </a:ext>
            </a:extLst>
          </p:cNvPr>
          <p:cNvSpPr>
            <a:spLocks noGrp="1"/>
          </p:cNvSpPr>
          <p:nvPr>
            <p:ph idx="4294967295"/>
          </p:nvPr>
        </p:nvSpPr>
        <p:spPr>
          <a:xfrm>
            <a:off x="482802" y="1825625"/>
            <a:ext cx="10032797" cy="4351338"/>
          </a:xfrm>
        </p:spPr>
        <p:txBody>
          <a:bodyPr>
            <a:normAutofit/>
          </a:bodyPr>
          <a:lstStyle/>
          <a:p>
            <a:pPr marL="0" indent="0">
              <a:buNone/>
            </a:pPr>
            <a:r>
              <a:rPr lang="en-US" sz="2000" dirty="0"/>
              <a:t>1987</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5" name="Picture 4" descr="A picture containing text, newspaper&#10;&#10;Description automatically generated">
            <a:extLst>
              <a:ext uri="{FF2B5EF4-FFF2-40B4-BE49-F238E27FC236}">
                <a16:creationId xmlns:a16="http://schemas.microsoft.com/office/drawing/2014/main" id="{84577FF9-0A6B-40A9-B5AD-212345DCEA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014" y="342632"/>
            <a:ext cx="8601301" cy="5944583"/>
          </a:xfrm>
          <a:prstGeom prst="rect">
            <a:avLst/>
          </a:prstGeom>
        </p:spPr>
      </p:pic>
      <p:sp>
        <p:nvSpPr>
          <p:cNvPr id="2" name="TextBox 1">
            <a:extLst>
              <a:ext uri="{FF2B5EF4-FFF2-40B4-BE49-F238E27FC236}">
                <a16:creationId xmlns:a16="http://schemas.microsoft.com/office/drawing/2014/main" id="{E32A2949-B2B6-417D-8271-215124F1557A}"/>
              </a:ext>
            </a:extLst>
          </p:cNvPr>
          <p:cNvSpPr txBox="1"/>
          <p:nvPr/>
        </p:nvSpPr>
        <p:spPr>
          <a:xfrm>
            <a:off x="9092795" y="1433779"/>
            <a:ext cx="2755612" cy="646331"/>
          </a:xfrm>
          <a:prstGeom prst="rect">
            <a:avLst/>
          </a:prstGeom>
          <a:noFill/>
        </p:spPr>
        <p:txBody>
          <a:bodyPr wrap="square" rtlCol="0">
            <a:spAutoFit/>
          </a:bodyPr>
          <a:lstStyle/>
          <a:p>
            <a:r>
              <a:rPr lang="en-US" b="1" dirty="0">
                <a:latin typeface="Arial Black" panose="020B0A04020102020204" pitchFamily="34" charset="0"/>
              </a:rPr>
              <a:t>Dr. Irving J. </a:t>
            </a:r>
            <a:r>
              <a:rPr lang="en-US" b="1" dirty="0" err="1">
                <a:latin typeface="Arial Black" panose="020B0A04020102020204" pitchFamily="34" charset="0"/>
              </a:rPr>
              <a:t>Selikoff</a:t>
            </a:r>
            <a:endParaRPr lang="en-US" b="1" dirty="0">
              <a:latin typeface="Arial Black" panose="020B0A04020102020204" pitchFamily="34" charset="0"/>
            </a:endParaRPr>
          </a:p>
          <a:p>
            <a:r>
              <a:rPr lang="en-US" b="1" dirty="0">
                <a:latin typeface="Arial Black" panose="020B0A04020102020204" pitchFamily="34" charset="0"/>
              </a:rPr>
              <a:t>1915 – 1992</a:t>
            </a:r>
          </a:p>
        </p:txBody>
      </p:sp>
    </p:spTree>
    <p:extLst>
      <p:ext uri="{BB962C8B-B14F-4D97-AF65-F5344CB8AC3E}">
        <p14:creationId xmlns:p14="http://schemas.microsoft.com/office/powerpoint/2010/main" val="859898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985A28A8-A459-4928-B4B7-9CE5A67CD839}"/>
              </a:ext>
            </a:extLst>
          </p:cNvPr>
          <p:cNvSpPr>
            <a:spLocks noGrp="1"/>
          </p:cNvSpPr>
          <p:nvPr>
            <p:ph type="title"/>
          </p:nvPr>
        </p:nvSpPr>
        <p:spPr>
          <a:xfrm>
            <a:off x="172518" y="365127"/>
            <a:ext cx="7211804" cy="1953791"/>
          </a:xfrm>
        </p:spPr>
        <p:txBody>
          <a:bodyPr anchor="ctr">
            <a:normAutofit/>
          </a:bodyPr>
          <a:lstStyle/>
          <a:p>
            <a:r>
              <a:rPr lang="en-US" sz="2400" dirty="0"/>
              <a:t>OSHA is signed into law in 1970 and rapidly developed standards, enforcement, consultation &amp; training programs</a:t>
            </a:r>
          </a:p>
        </p:txBody>
      </p:sp>
      <p:pic>
        <p:nvPicPr>
          <p:cNvPr id="6" name="Content Placeholder 5">
            <a:extLst>
              <a:ext uri="{FF2B5EF4-FFF2-40B4-BE49-F238E27FC236}">
                <a16:creationId xmlns:a16="http://schemas.microsoft.com/office/drawing/2014/main" id="{65475D0A-BADC-4466-A5DC-3BCF25235438}"/>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tretch/>
        </p:blipFill>
        <p:spPr>
          <a:xfrm>
            <a:off x="6633501" y="305177"/>
            <a:ext cx="5626612" cy="3797962"/>
          </a:xfrm>
          <a:noFill/>
        </p:spPr>
      </p:pic>
      <p:pic>
        <p:nvPicPr>
          <p:cNvPr id="12" name="Content Placeholder 11">
            <a:extLst>
              <a:ext uri="{FF2B5EF4-FFF2-40B4-BE49-F238E27FC236}">
                <a16:creationId xmlns:a16="http://schemas.microsoft.com/office/drawing/2014/main" id="{82EFE4DE-1BBE-4E82-8366-AD34FDE403B2}"/>
              </a:ext>
            </a:extLst>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509015" y="2479853"/>
            <a:ext cx="6595816" cy="3797962"/>
          </a:xfrm>
          <a:prstGeom prst="rect">
            <a:avLst/>
          </a:prstGeom>
        </p:spPr>
      </p:pic>
      <p:sp>
        <p:nvSpPr>
          <p:cNvPr id="2" name="TextBox 1">
            <a:extLst>
              <a:ext uri="{FF2B5EF4-FFF2-40B4-BE49-F238E27FC236}">
                <a16:creationId xmlns:a16="http://schemas.microsoft.com/office/drawing/2014/main" id="{78695614-5842-453B-AF94-095AAAC1C32C}"/>
              </a:ext>
            </a:extLst>
          </p:cNvPr>
          <p:cNvSpPr txBox="1"/>
          <p:nvPr/>
        </p:nvSpPr>
        <p:spPr>
          <a:xfrm>
            <a:off x="7322076" y="4743880"/>
            <a:ext cx="4360910" cy="1200329"/>
          </a:xfrm>
          <a:prstGeom prst="rect">
            <a:avLst/>
          </a:prstGeom>
          <a:noFill/>
        </p:spPr>
        <p:txBody>
          <a:bodyPr wrap="square" rtlCol="0">
            <a:spAutoFit/>
          </a:bodyPr>
          <a:lstStyle/>
          <a:p>
            <a:r>
              <a:rPr lang="en-US" sz="2400" dirty="0"/>
              <a:t>But the job of keeping occupational health hazards in check was far from over…..</a:t>
            </a:r>
          </a:p>
        </p:txBody>
      </p:sp>
    </p:spTree>
    <p:extLst>
      <p:ext uri="{BB962C8B-B14F-4D97-AF65-F5344CB8AC3E}">
        <p14:creationId xmlns:p14="http://schemas.microsoft.com/office/powerpoint/2010/main" val="3341595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B8B5705F-818F-4B4A-AF89-F5DB189AB59D}"/>
              </a:ext>
            </a:extLst>
          </p:cNvPr>
          <p:cNvSpPr>
            <a:spLocks noGrp="1"/>
          </p:cNvSpPr>
          <p:nvPr>
            <p:ph type="title"/>
          </p:nvPr>
        </p:nvSpPr>
        <p:spPr/>
        <p:txBody>
          <a:bodyPr>
            <a:normAutofit/>
          </a:bodyPr>
          <a:lstStyle/>
          <a:p>
            <a:r>
              <a:rPr lang="en-US" dirty="0"/>
              <a:t>Benzene – OSHA Rule-Making (1978)</a:t>
            </a:r>
            <a:br>
              <a:rPr lang="en-US" dirty="0"/>
            </a:br>
            <a:endParaRPr lang="en-US" dirty="0"/>
          </a:p>
        </p:txBody>
      </p:sp>
      <p:sp>
        <p:nvSpPr>
          <p:cNvPr id="27" name="Content Placeholder 2">
            <a:extLst>
              <a:ext uri="{FF2B5EF4-FFF2-40B4-BE49-F238E27FC236}">
                <a16:creationId xmlns:a16="http://schemas.microsoft.com/office/drawing/2014/main" id="{052F4960-3A4C-46E8-A3FB-93A819AD5B49}"/>
              </a:ext>
            </a:extLst>
          </p:cNvPr>
          <p:cNvSpPr>
            <a:spLocks noGrp="1"/>
          </p:cNvSpPr>
          <p:nvPr>
            <p:ph idx="1"/>
          </p:nvPr>
        </p:nvSpPr>
        <p:spPr>
          <a:xfrm>
            <a:off x="838200" y="1547329"/>
            <a:ext cx="10515600" cy="4351338"/>
          </a:xfrm>
        </p:spPr>
        <p:txBody>
          <a:bodyPr>
            <a:normAutofit fontScale="77500" lnSpcReduction="20000"/>
          </a:bodyPr>
          <a:lstStyle/>
          <a:p>
            <a:r>
              <a:rPr lang="en-US" dirty="0"/>
              <a:t>Benzene can cause leukemia, aplastic anemia and possibly lymphoma</a:t>
            </a:r>
          </a:p>
          <a:p>
            <a:r>
              <a:rPr lang="en-US" b="1" dirty="0"/>
              <a:t>In 1978 OSHA published the Benzene Standard lowering the PEL from 10 parts per million (PPM) to 1 PPM</a:t>
            </a:r>
          </a:p>
          <a:p>
            <a:r>
              <a:rPr lang="en-US" dirty="0"/>
              <a:t>Court decisions between 1975-1990 ruled there must be “significant” risk for OSHA to lower a PEL</a:t>
            </a:r>
          </a:p>
          <a:p>
            <a:r>
              <a:rPr lang="en-US" dirty="0"/>
              <a:t>For carcinogens, the court viewed that as 1 case per 1000 workers exposed over 45 years</a:t>
            </a:r>
          </a:p>
          <a:p>
            <a:r>
              <a:rPr lang="en-US" dirty="0"/>
              <a:t>The Fifth Circuit Court of Appeals stayed the OSHA Rule, saying insufficient evidence of significant risk</a:t>
            </a:r>
          </a:p>
          <a:p>
            <a:r>
              <a:rPr lang="en-US" b="1" dirty="0"/>
              <a:t>In 1987 the PEL was lowered back to 1 PPM</a:t>
            </a:r>
          </a:p>
          <a:p>
            <a:endParaRPr lang="en-US" dirty="0"/>
          </a:p>
        </p:txBody>
      </p:sp>
    </p:spTree>
    <p:extLst>
      <p:ext uri="{BB962C8B-B14F-4D97-AF65-F5344CB8AC3E}">
        <p14:creationId xmlns:p14="http://schemas.microsoft.com/office/powerpoint/2010/main" val="872920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3C908F2-241D-4DAF-9675-4D9B5F50D085}"/>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tretch/>
        </p:blipFill>
        <p:spPr>
          <a:xfrm>
            <a:off x="6448235" y="0"/>
            <a:ext cx="5400674" cy="6858000"/>
          </a:xfrm>
          <a:prstGeom prst="rect">
            <a:avLst/>
          </a:prstGeom>
          <a:noFill/>
        </p:spPr>
      </p:pic>
      <p:sp>
        <p:nvSpPr>
          <p:cNvPr id="5" name="Content Placeholder 4">
            <a:extLst>
              <a:ext uri="{FF2B5EF4-FFF2-40B4-BE49-F238E27FC236}">
                <a16:creationId xmlns:a16="http://schemas.microsoft.com/office/drawing/2014/main" id="{AABECA5B-46F1-422B-822A-D468EC756F71}"/>
              </a:ext>
            </a:extLst>
          </p:cNvPr>
          <p:cNvSpPr>
            <a:spLocks noGrp="1"/>
          </p:cNvSpPr>
          <p:nvPr>
            <p:ph type="body" sz="half" idx="2"/>
          </p:nvPr>
        </p:nvSpPr>
        <p:spPr>
          <a:xfrm>
            <a:off x="343092" y="2057400"/>
            <a:ext cx="5672698" cy="3811588"/>
          </a:xfrm>
        </p:spPr>
        <p:txBody>
          <a:bodyPr>
            <a:normAutofit/>
          </a:bodyPr>
          <a:lstStyle/>
          <a:p>
            <a:pPr marL="342900" indent="-342900">
              <a:lnSpc>
                <a:spcPct val="90000"/>
              </a:lnSpc>
              <a:buFont typeface="Arial" panose="020B0604020202020204" pitchFamily="34" charset="0"/>
              <a:buChar char="•"/>
            </a:pPr>
            <a:r>
              <a:rPr lang="en-US" sz="1900" dirty="0"/>
              <a:t>Nicholson &amp; </a:t>
            </a:r>
            <a:r>
              <a:rPr lang="en-US" sz="1900" dirty="0" err="1"/>
              <a:t>Landrigan</a:t>
            </a:r>
            <a:r>
              <a:rPr lang="en-US" sz="1900" dirty="0"/>
              <a:t> study looks at risk of leukemia resulting from 9-year delay in a reduced PEL</a:t>
            </a:r>
          </a:p>
          <a:p>
            <a:pPr marL="342900" indent="-342900">
              <a:lnSpc>
                <a:spcPct val="90000"/>
              </a:lnSpc>
              <a:buFont typeface="Arial" panose="020B0604020202020204" pitchFamily="34" charset="0"/>
              <a:buChar char="•"/>
            </a:pPr>
            <a:r>
              <a:rPr lang="en-US" sz="1900" dirty="0"/>
              <a:t>Based on 238,000 workers exposed in 7 occupational categories from 3 epidemiology studies, an elevated risk of 44 to 152 times unexposed workers is expected among workers exposed to 10 PPM of benzene over a 45 -year working lifetime. </a:t>
            </a:r>
          </a:p>
          <a:p>
            <a:pPr marL="342900" indent="-342900">
              <a:lnSpc>
                <a:spcPct val="90000"/>
              </a:lnSpc>
              <a:buFont typeface="Arial" panose="020B0604020202020204" pitchFamily="34" charset="0"/>
              <a:buChar char="•"/>
            </a:pPr>
            <a:r>
              <a:rPr lang="en-US" sz="1900" dirty="0"/>
              <a:t>Using those elevated risk rates, </a:t>
            </a:r>
            <a:r>
              <a:rPr lang="en-US" sz="1900" b="1" dirty="0"/>
              <a:t>they estimate</a:t>
            </a:r>
            <a:r>
              <a:rPr lang="en-US" sz="1900" b="1" u="sng" dirty="0"/>
              <a:t> 30-490 excess leukemia cases due to the court delay</a:t>
            </a:r>
            <a:r>
              <a:rPr lang="en-US" sz="1900" b="1" dirty="0"/>
              <a:t>.  </a:t>
            </a:r>
          </a:p>
        </p:txBody>
      </p:sp>
      <p:sp>
        <p:nvSpPr>
          <p:cNvPr id="2" name="Title 1">
            <a:extLst>
              <a:ext uri="{FF2B5EF4-FFF2-40B4-BE49-F238E27FC236}">
                <a16:creationId xmlns:a16="http://schemas.microsoft.com/office/drawing/2014/main" id="{FBFAD3ED-A540-48A4-808A-06B07E5FF622}"/>
              </a:ext>
            </a:extLst>
          </p:cNvPr>
          <p:cNvSpPr>
            <a:spLocks noGrp="1"/>
          </p:cNvSpPr>
          <p:nvPr>
            <p:ph type="title"/>
          </p:nvPr>
        </p:nvSpPr>
        <p:spPr>
          <a:xfrm>
            <a:off x="254442" y="457200"/>
            <a:ext cx="5761348" cy="1204623"/>
          </a:xfrm>
        </p:spPr>
        <p:txBody>
          <a:bodyPr anchor="b">
            <a:normAutofit/>
          </a:bodyPr>
          <a:lstStyle/>
          <a:p>
            <a:r>
              <a:rPr lang="en-US" dirty="0"/>
              <a:t>Real-World Risk Assessment Study(1989)</a:t>
            </a:r>
          </a:p>
        </p:txBody>
      </p:sp>
    </p:spTree>
    <p:extLst>
      <p:ext uri="{BB962C8B-B14F-4D97-AF65-F5344CB8AC3E}">
        <p14:creationId xmlns:p14="http://schemas.microsoft.com/office/powerpoint/2010/main" val="4210536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2F02-270C-40EB-B848-43D5F2DDDC76}"/>
              </a:ext>
            </a:extLst>
          </p:cNvPr>
          <p:cNvSpPr>
            <a:spLocks noGrp="1"/>
          </p:cNvSpPr>
          <p:nvPr>
            <p:ph type="title"/>
          </p:nvPr>
        </p:nvSpPr>
        <p:spPr>
          <a:xfrm>
            <a:off x="903317" y="404553"/>
            <a:ext cx="10515600" cy="1325563"/>
          </a:xfrm>
        </p:spPr>
        <p:txBody>
          <a:bodyPr/>
          <a:lstStyle/>
          <a:p>
            <a:r>
              <a:rPr lang="en-US" dirty="0"/>
              <a:t>Who does Exposure Assessment</a:t>
            </a:r>
          </a:p>
        </p:txBody>
      </p:sp>
      <p:sp>
        <p:nvSpPr>
          <p:cNvPr id="3" name="Content Placeholder 2">
            <a:extLst>
              <a:ext uri="{FF2B5EF4-FFF2-40B4-BE49-F238E27FC236}">
                <a16:creationId xmlns:a16="http://schemas.microsoft.com/office/drawing/2014/main" id="{32B10D26-C71C-4BF0-9420-489E941EC468}"/>
              </a:ext>
            </a:extLst>
          </p:cNvPr>
          <p:cNvSpPr>
            <a:spLocks noGrp="1"/>
          </p:cNvSpPr>
          <p:nvPr>
            <p:ph sz="half" idx="1"/>
          </p:nvPr>
        </p:nvSpPr>
        <p:spPr>
          <a:xfrm>
            <a:off x="1590502" y="1956261"/>
            <a:ext cx="5171902" cy="3793981"/>
          </a:xfrm>
        </p:spPr>
        <p:txBody>
          <a:bodyPr/>
          <a:lstStyle/>
          <a:p>
            <a:r>
              <a:rPr lang="en-US" dirty="0"/>
              <a:t>Occupational physicians</a:t>
            </a:r>
          </a:p>
          <a:p>
            <a:r>
              <a:rPr lang="en-US" dirty="0"/>
              <a:t>Epidemiologists &amp; biostatisticians</a:t>
            </a:r>
          </a:p>
          <a:p>
            <a:r>
              <a:rPr lang="en-US" dirty="0"/>
              <a:t>Industrial hygienists</a:t>
            </a:r>
          </a:p>
          <a:p>
            <a:pPr marL="0" indent="0">
              <a:buNone/>
            </a:pPr>
            <a:endParaRPr lang="en-US" dirty="0"/>
          </a:p>
          <a:p>
            <a:endParaRPr lang="en-US" dirty="0"/>
          </a:p>
          <a:p>
            <a:endParaRPr lang="en-US" dirty="0"/>
          </a:p>
        </p:txBody>
      </p:sp>
      <p:pic>
        <p:nvPicPr>
          <p:cNvPr id="5" name="Content Placeholder 4" descr="PICT0517">
            <a:extLst>
              <a:ext uri="{FF2B5EF4-FFF2-40B4-BE49-F238E27FC236}">
                <a16:creationId xmlns:a16="http://schemas.microsoft.com/office/drawing/2014/main" id="{77C828F4-E875-4032-88F1-B7D3516519CB}"/>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7131248" y="1338428"/>
            <a:ext cx="3628901" cy="4838535"/>
          </a:xfrm>
          <a:noFill/>
          <a:ln/>
        </p:spPr>
      </p:pic>
    </p:spTree>
    <p:extLst>
      <p:ext uri="{BB962C8B-B14F-4D97-AF65-F5344CB8AC3E}">
        <p14:creationId xmlns:p14="http://schemas.microsoft.com/office/powerpoint/2010/main" val="1093499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2428694" y="1307236"/>
            <a:ext cx="7369233" cy="1325563"/>
          </a:xfrm>
        </p:spPr>
        <p:txBody>
          <a:bodyPr>
            <a:normAutofit/>
          </a:bodyPr>
          <a:lstStyle/>
          <a:p>
            <a:pPr algn="ctr"/>
            <a:r>
              <a:rPr lang="en-US" altLang="en-US" u="sng" dirty="0">
                <a:solidFill>
                  <a:srgbClr val="9E0000"/>
                </a:solidFill>
              </a:rPr>
              <a:t>EXPOSURE ASSESSMENT – WHEN, WHY &amp; HOW </a:t>
            </a:r>
            <a:endParaRPr lang="en-US" u="sng"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93866" y="2911820"/>
            <a:ext cx="10515600" cy="2973590"/>
          </a:xfrm>
        </p:spPr>
        <p:txBody>
          <a:bodyPr>
            <a:normAutofit/>
          </a:bodyPr>
          <a:lstStyle/>
          <a:p>
            <a:pPr marL="0" indent="0" algn="ctr">
              <a:buNone/>
            </a:pPr>
            <a:r>
              <a:rPr lang="en-US" altLang="en-US" sz="2000" b="1" u="sng" dirty="0"/>
              <a:t>Webinar General Info</a:t>
            </a:r>
            <a:br>
              <a:rPr lang="en-US" altLang="en-US" sz="2000" dirty="0"/>
            </a:br>
            <a:r>
              <a:rPr lang="en-US" altLang="en-US" sz="2000" dirty="0"/>
              <a:t>PowerPoint Presentation</a:t>
            </a:r>
            <a:br>
              <a:rPr lang="en-US" altLang="en-US" sz="2000" dirty="0"/>
            </a:br>
            <a:r>
              <a:rPr lang="en-US" altLang="en-US" sz="2000" dirty="0"/>
              <a:t>Q&amp;A</a:t>
            </a:r>
            <a:br>
              <a:rPr lang="en-US" altLang="en-US" sz="2000" dirty="0"/>
            </a:br>
            <a:br>
              <a:rPr lang="en-US" altLang="en-US" sz="2000" b="1" u="sng" dirty="0"/>
            </a:br>
            <a:r>
              <a:rPr lang="en-US" altLang="en-US" sz="2000" b="1" u="sng" dirty="0"/>
              <a:t>Questions</a:t>
            </a:r>
            <a:r>
              <a:rPr lang="en-US" altLang="en-US" sz="2000" b="1" dirty="0"/>
              <a:t> </a:t>
            </a:r>
            <a:br>
              <a:rPr lang="en-US" altLang="en-US" sz="2000" b="1" dirty="0"/>
            </a:br>
            <a:r>
              <a:rPr lang="en-US" altLang="en-US" sz="2000" dirty="0"/>
              <a:t>Chat is open to submit questions.</a:t>
            </a:r>
            <a:br>
              <a:rPr lang="en-US" altLang="en-US" sz="2000" dirty="0"/>
            </a:br>
            <a:r>
              <a:rPr lang="en-US" altLang="en-US" sz="2000" dirty="0"/>
              <a:t>We will be answering questions through this chat feature. If due to the technical nature of the question a more thorough response is required, we will post the answer on our website within seven days of the webinar.</a:t>
            </a:r>
            <a:endParaRPr lang="en-US" sz="2000" dirty="0"/>
          </a:p>
        </p:txBody>
      </p:sp>
      <p:sp>
        <p:nvSpPr>
          <p:cNvPr id="4" name="TextBox 4">
            <a:extLst>
              <a:ext uri="{FF2B5EF4-FFF2-40B4-BE49-F238E27FC236}">
                <a16:creationId xmlns:a16="http://schemas.microsoft.com/office/drawing/2014/main" id="{0DBEB457-DF2D-408D-86B0-30630C57FA36}"/>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286640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E5F8A6-88D7-47D6-903C-AE56ED73F967}"/>
              </a:ext>
            </a:extLst>
          </p:cNvPr>
          <p:cNvSpPr>
            <a:spLocks noGrp="1"/>
          </p:cNvSpPr>
          <p:nvPr>
            <p:ph type="title"/>
          </p:nvPr>
        </p:nvSpPr>
        <p:spPr/>
        <p:txBody>
          <a:bodyPr/>
          <a:lstStyle/>
          <a:p>
            <a:r>
              <a:rPr lang="en-US" dirty="0"/>
              <a:t>Epidemiologists</a:t>
            </a:r>
          </a:p>
        </p:txBody>
      </p:sp>
      <p:sp>
        <p:nvSpPr>
          <p:cNvPr id="6" name="Content Placeholder 5">
            <a:extLst>
              <a:ext uri="{FF2B5EF4-FFF2-40B4-BE49-F238E27FC236}">
                <a16:creationId xmlns:a16="http://schemas.microsoft.com/office/drawing/2014/main" id="{5233EBA9-926C-4D27-970F-EA5FD0B17EAC}"/>
              </a:ext>
            </a:extLst>
          </p:cNvPr>
          <p:cNvSpPr>
            <a:spLocks noGrp="1"/>
          </p:cNvSpPr>
          <p:nvPr>
            <p:ph idx="1"/>
          </p:nvPr>
        </p:nvSpPr>
        <p:spPr/>
        <p:txBody>
          <a:bodyPr/>
          <a:lstStyle/>
          <a:p>
            <a:pPr algn="l"/>
            <a:r>
              <a:rPr lang="en-US" b="0" i="1" dirty="0">
                <a:solidFill>
                  <a:srgbClr val="000000"/>
                </a:solidFill>
                <a:effectLst/>
                <a:latin typeface="Open Sans" panose="020B0604020202020204" pitchFamily="34" charset="0"/>
              </a:rPr>
              <a:t>“When disease outbreaks or other threats emerge, epidemiologists are on the scene to investigate. Often called “Disease Detectives”, epidemiologists search for the cause of disease, identify people who are at risk, determine how to control or stop the spread or prevent it from happening again. Physicians, veterinarians, scientists, and other health professionals often train to be “Disease Detectives” </a:t>
            </a:r>
            <a:r>
              <a:rPr lang="en-US" b="0" i="0" dirty="0">
                <a:solidFill>
                  <a:srgbClr val="000000"/>
                </a:solidFill>
                <a:effectLst/>
                <a:latin typeface="Open Sans" panose="020B0604020202020204" pitchFamily="34" charset="0"/>
              </a:rPr>
              <a:t>- CDC</a:t>
            </a:r>
          </a:p>
          <a:p>
            <a:pPr marL="0" indent="0">
              <a:buNone/>
            </a:pPr>
            <a:br>
              <a:rPr lang="en-US" dirty="0"/>
            </a:br>
            <a:endParaRPr lang="en-US" dirty="0"/>
          </a:p>
        </p:txBody>
      </p:sp>
    </p:spTree>
    <p:extLst>
      <p:ext uri="{BB962C8B-B14F-4D97-AF65-F5344CB8AC3E}">
        <p14:creationId xmlns:p14="http://schemas.microsoft.com/office/powerpoint/2010/main" val="2899950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99A9F-2805-4376-BBAF-F4FF311B2BDD}"/>
              </a:ext>
            </a:extLst>
          </p:cNvPr>
          <p:cNvSpPr>
            <a:spLocks noGrp="1"/>
          </p:cNvSpPr>
          <p:nvPr>
            <p:ph type="title"/>
          </p:nvPr>
        </p:nvSpPr>
        <p:spPr>
          <a:xfrm>
            <a:off x="476597" y="611355"/>
            <a:ext cx="10515600" cy="1325563"/>
          </a:xfrm>
        </p:spPr>
        <p:txBody>
          <a:bodyPr/>
          <a:lstStyle/>
          <a:p>
            <a:r>
              <a:rPr lang="en-US" dirty="0"/>
              <a:t>Industrial hygienists</a:t>
            </a:r>
          </a:p>
        </p:txBody>
      </p:sp>
      <p:sp>
        <p:nvSpPr>
          <p:cNvPr id="4" name="Content Placeholder 3">
            <a:extLst>
              <a:ext uri="{FF2B5EF4-FFF2-40B4-BE49-F238E27FC236}">
                <a16:creationId xmlns:a16="http://schemas.microsoft.com/office/drawing/2014/main" id="{4399E3B0-EB64-491E-B3CC-41839B73661E}"/>
              </a:ext>
            </a:extLst>
          </p:cNvPr>
          <p:cNvSpPr>
            <a:spLocks noGrp="1"/>
          </p:cNvSpPr>
          <p:nvPr>
            <p:ph sz="half" idx="2"/>
          </p:nvPr>
        </p:nvSpPr>
        <p:spPr/>
        <p:txBody>
          <a:bodyPr>
            <a:normAutofit fontScale="85000" lnSpcReduction="20000"/>
          </a:bodyPr>
          <a:lstStyle/>
          <a:p>
            <a:pPr marL="0" indent="0">
              <a:buNone/>
            </a:pPr>
            <a:endParaRPr lang="en-US" dirty="0"/>
          </a:p>
          <a:p>
            <a:endParaRPr lang="en-US" dirty="0"/>
          </a:p>
        </p:txBody>
      </p:sp>
      <p:sp>
        <p:nvSpPr>
          <p:cNvPr id="6" name="Content Placeholder 5">
            <a:extLst>
              <a:ext uri="{FF2B5EF4-FFF2-40B4-BE49-F238E27FC236}">
                <a16:creationId xmlns:a16="http://schemas.microsoft.com/office/drawing/2014/main" id="{0DB1A545-AC50-4D27-90F2-A50190DF6C2F}"/>
              </a:ext>
            </a:extLst>
          </p:cNvPr>
          <p:cNvSpPr>
            <a:spLocks noGrp="1"/>
          </p:cNvSpPr>
          <p:nvPr>
            <p:ph sz="half" idx="1"/>
          </p:nvPr>
        </p:nvSpPr>
        <p:spPr>
          <a:xfrm>
            <a:off x="476597" y="1645921"/>
            <a:ext cx="5259185" cy="4444538"/>
          </a:xfrm>
        </p:spPr>
        <p:txBody>
          <a:bodyPr>
            <a:normAutofit fontScale="85000" lnSpcReduction="20000"/>
          </a:bodyPr>
          <a:lstStyle/>
          <a:p>
            <a:r>
              <a:rPr lang="en-US" dirty="0"/>
              <a:t>Professional industrial hygienists (IHs) typically have</a:t>
            </a:r>
          </a:p>
          <a:p>
            <a:pPr lvl="1"/>
            <a:r>
              <a:rPr lang="en-US" dirty="0"/>
              <a:t>At least a bachelors degree in sciences or engineering, with course work in industrial hygiene</a:t>
            </a:r>
          </a:p>
          <a:p>
            <a:pPr lvl="1"/>
            <a:r>
              <a:rPr lang="en-US" dirty="0"/>
              <a:t>At least 4 years of professional experience</a:t>
            </a:r>
          </a:p>
          <a:p>
            <a:r>
              <a:rPr lang="en-US" dirty="0"/>
              <a:t>They usually</a:t>
            </a:r>
          </a:p>
          <a:p>
            <a:pPr lvl="1"/>
            <a:r>
              <a:rPr lang="en-US" dirty="0"/>
              <a:t>Gather or supervise the gathering of exposure data in the field</a:t>
            </a:r>
          </a:p>
          <a:p>
            <a:pPr lvl="1"/>
            <a:r>
              <a:rPr lang="en-US" dirty="0"/>
              <a:t>Evaluate exposure data</a:t>
            </a:r>
          </a:p>
          <a:p>
            <a:pPr lvl="1"/>
            <a:r>
              <a:rPr lang="en-US" dirty="0"/>
              <a:t>Implement/evaluate controls</a:t>
            </a:r>
          </a:p>
        </p:txBody>
      </p:sp>
      <p:pic>
        <p:nvPicPr>
          <p:cNvPr id="5" name="Picture 2">
            <a:extLst>
              <a:ext uri="{FF2B5EF4-FFF2-40B4-BE49-F238E27FC236}">
                <a16:creationId xmlns:a16="http://schemas.microsoft.com/office/drawing/2014/main" id="{4F6B6F9F-CCE1-4D1B-A3B4-68E82CBAD20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8225" y="961136"/>
            <a:ext cx="3557466" cy="2363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5BBCDCF-F25F-46A0-9F2D-B8A647E1C4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2726" y="1519765"/>
            <a:ext cx="2722677" cy="3906207"/>
          </a:xfrm>
          <a:prstGeom prst="rect">
            <a:avLst/>
          </a:prstGeom>
        </p:spPr>
      </p:pic>
      <p:pic>
        <p:nvPicPr>
          <p:cNvPr id="7" name="Picture 6">
            <a:extLst>
              <a:ext uri="{FF2B5EF4-FFF2-40B4-BE49-F238E27FC236}">
                <a16:creationId xmlns:a16="http://schemas.microsoft.com/office/drawing/2014/main" id="{3A26C9F6-269E-4E6B-B2A2-4FF0A50F69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78225" y="3357951"/>
            <a:ext cx="3114501" cy="2643263"/>
          </a:xfrm>
          <a:prstGeom prst="rect">
            <a:avLst/>
          </a:prstGeom>
        </p:spPr>
      </p:pic>
    </p:spTree>
    <p:extLst>
      <p:ext uri="{BB962C8B-B14F-4D97-AF65-F5344CB8AC3E}">
        <p14:creationId xmlns:p14="http://schemas.microsoft.com/office/powerpoint/2010/main" val="3185051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623DA6-E224-49FE-872F-C60DA435828A}"/>
              </a:ext>
            </a:extLst>
          </p:cNvPr>
          <p:cNvSpPr>
            <a:spLocks noGrp="1"/>
          </p:cNvSpPr>
          <p:nvPr>
            <p:ph type="title"/>
          </p:nvPr>
        </p:nvSpPr>
        <p:spPr>
          <a:xfrm>
            <a:off x="866692" y="365127"/>
            <a:ext cx="11163631" cy="1325563"/>
          </a:xfrm>
        </p:spPr>
        <p:txBody>
          <a:bodyPr>
            <a:normAutofit/>
          </a:bodyPr>
          <a:lstStyle/>
          <a:p>
            <a:r>
              <a:rPr lang="en-US" sz="4000" dirty="0"/>
              <a:t>Why and when we do exposure assessment</a:t>
            </a:r>
          </a:p>
        </p:txBody>
      </p:sp>
      <p:sp>
        <p:nvSpPr>
          <p:cNvPr id="6" name="Content Placeholder 5">
            <a:extLst>
              <a:ext uri="{FF2B5EF4-FFF2-40B4-BE49-F238E27FC236}">
                <a16:creationId xmlns:a16="http://schemas.microsoft.com/office/drawing/2014/main" id="{F2CBB49D-CD7F-46E1-A343-7FF2E8C45884}"/>
              </a:ext>
            </a:extLst>
          </p:cNvPr>
          <p:cNvSpPr>
            <a:spLocks noGrp="1"/>
          </p:cNvSpPr>
          <p:nvPr>
            <p:ph idx="1"/>
          </p:nvPr>
        </p:nvSpPr>
        <p:spPr>
          <a:xfrm>
            <a:off x="570808" y="1429789"/>
            <a:ext cx="8351519" cy="4747174"/>
          </a:xfrm>
        </p:spPr>
        <p:txBody>
          <a:bodyPr>
            <a:normAutofit fontScale="77500" lnSpcReduction="20000"/>
          </a:bodyPr>
          <a:lstStyle/>
          <a:p>
            <a:pPr>
              <a:buFont typeface="Wingdings" panose="05000000000000000000" pitchFamily="2" charset="2"/>
              <a:buChar char="ü"/>
            </a:pPr>
            <a:r>
              <a:rPr lang="en-US" dirty="0"/>
              <a:t>Surveillance – tracking occupational disease and evaluating risk</a:t>
            </a:r>
          </a:p>
          <a:p>
            <a:pPr lvl="1"/>
            <a:r>
              <a:rPr lang="en-US" dirty="0"/>
              <a:t>Epidemiology studies</a:t>
            </a:r>
          </a:p>
          <a:p>
            <a:pPr lvl="1"/>
            <a:r>
              <a:rPr lang="en-US" dirty="0"/>
              <a:t>Risk assessment</a:t>
            </a:r>
          </a:p>
          <a:p>
            <a:r>
              <a:rPr lang="en-US" b="1" dirty="0"/>
              <a:t>Compliance – </a:t>
            </a:r>
          </a:p>
          <a:p>
            <a:pPr lvl="1"/>
            <a:r>
              <a:rPr lang="en-US" b="1" dirty="0"/>
              <a:t>Fumes, mists and vapors ( OSHA Z-Tables)</a:t>
            </a:r>
          </a:p>
          <a:p>
            <a:pPr lvl="1"/>
            <a:r>
              <a:rPr lang="en-US" b="1" dirty="0"/>
              <a:t>Comprehensive health standards require initial &amp; periodic exposure assessments</a:t>
            </a:r>
          </a:p>
          <a:p>
            <a:pPr lvl="1"/>
            <a:r>
              <a:rPr lang="en-US" b="1" dirty="0"/>
              <a:t>Respirator standard (must do an assessment to evaluate respirator needs)</a:t>
            </a:r>
          </a:p>
          <a:p>
            <a:r>
              <a:rPr lang="en-US" dirty="0"/>
              <a:t>Diagnostic purposes</a:t>
            </a:r>
          </a:p>
          <a:p>
            <a:pPr lvl="1"/>
            <a:r>
              <a:rPr lang="en-US" dirty="0"/>
              <a:t>Evaluating engineering controls</a:t>
            </a:r>
          </a:p>
          <a:p>
            <a:pPr lvl="1"/>
            <a:r>
              <a:rPr lang="en-US" dirty="0"/>
              <a:t>Identifying “hot spots” or sources of contaminants</a:t>
            </a:r>
          </a:p>
          <a:p>
            <a:pPr marL="457189" lvl="1" indent="0">
              <a:buNone/>
            </a:pPr>
            <a:endParaRPr lang="en-US" dirty="0"/>
          </a:p>
        </p:txBody>
      </p:sp>
      <p:sp>
        <p:nvSpPr>
          <p:cNvPr id="3" name="Rectangle 2">
            <a:extLst>
              <a:ext uri="{FF2B5EF4-FFF2-40B4-BE49-F238E27FC236}">
                <a16:creationId xmlns:a16="http://schemas.microsoft.com/office/drawing/2014/main" id="{29B85E8A-49EF-40E4-84EE-C4D83AB4F4E1}"/>
              </a:ext>
            </a:extLst>
          </p:cNvPr>
          <p:cNvSpPr/>
          <p:nvPr/>
        </p:nvSpPr>
        <p:spPr>
          <a:xfrm>
            <a:off x="604299" y="2520563"/>
            <a:ext cx="8380675" cy="22422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555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6099-58AB-4D60-B3EE-AD3BD15FDA62}"/>
              </a:ext>
            </a:extLst>
          </p:cNvPr>
          <p:cNvSpPr>
            <a:spLocks noGrp="1"/>
          </p:cNvSpPr>
          <p:nvPr>
            <p:ph type="title"/>
          </p:nvPr>
        </p:nvSpPr>
        <p:spPr/>
        <p:txBody>
          <a:bodyPr anchor="b">
            <a:normAutofit/>
          </a:bodyPr>
          <a:lstStyle/>
          <a:p>
            <a:r>
              <a:rPr lang="en-US" dirty="0"/>
              <a:t>Setting exposure limits</a:t>
            </a:r>
          </a:p>
        </p:txBody>
      </p:sp>
      <p:sp>
        <p:nvSpPr>
          <p:cNvPr id="13" name="Content Placeholder 2">
            <a:extLst>
              <a:ext uri="{FF2B5EF4-FFF2-40B4-BE49-F238E27FC236}">
                <a16:creationId xmlns:a16="http://schemas.microsoft.com/office/drawing/2014/main" id="{9E2D5FBE-3AF6-4E27-9692-06523B706885}"/>
              </a:ext>
            </a:extLst>
          </p:cNvPr>
          <p:cNvSpPr>
            <a:spLocks noGrp="1"/>
          </p:cNvSpPr>
          <p:nvPr>
            <p:ph idx="1"/>
          </p:nvPr>
        </p:nvSpPr>
        <p:spPr/>
        <p:txBody>
          <a:bodyPr>
            <a:normAutofit/>
          </a:bodyPr>
          <a:lstStyle/>
          <a:p>
            <a:pPr>
              <a:lnSpc>
                <a:spcPct val="90000"/>
              </a:lnSpc>
            </a:pPr>
            <a:r>
              <a:rPr lang="en-US" sz="2000" dirty="0"/>
              <a:t>OSHA sets Permissible Exposure Limits (PELs) for chemicals in the workplace</a:t>
            </a:r>
          </a:p>
          <a:p>
            <a:pPr>
              <a:lnSpc>
                <a:spcPct val="90000"/>
              </a:lnSpc>
            </a:pPr>
            <a:r>
              <a:rPr lang="en-US" sz="2000" dirty="0"/>
              <a:t>These are the “legally” allowable levels of exposure, but often not adequately protective</a:t>
            </a:r>
          </a:p>
          <a:p>
            <a:pPr>
              <a:lnSpc>
                <a:spcPct val="90000"/>
              </a:lnSpc>
            </a:pPr>
            <a:r>
              <a:rPr lang="en-US" sz="2000" dirty="0"/>
              <a:t>Most were adopted from recommended limits that were in place in 1970 when OSHA was created </a:t>
            </a:r>
          </a:p>
          <a:p>
            <a:pPr>
              <a:lnSpc>
                <a:spcPct val="90000"/>
              </a:lnSpc>
            </a:pPr>
            <a:r>
              <a:rPr lang="en-US" sz="2000" dirty="0"/>
              <a:t>OSHA has only updated 16 PELs since 1970 and only has about 500 PELs for the thousands of chemicals in use</a:t>
            </a:r>
          </a:p>
          <a:p>
            <a:pPr>
              <a:lnSpc>
                <a:spcPct val="90000"/>
              </a:lnSpc>
            </a:pPr>
            <a:r>
              <a:rPr lang="en-US" sz="2000" dirty="0"/>
              <a:t>PELS are based on exposure-response (or risk assessment) studies which assume 45 years of exposure</a:t>
            </a:r>
          </a:p>
          <a:p>
            <a:pPr marL="0" indent="0">
              <a:lnSpc>
                <a:spcPct val="90000"/>
              </a:lnSpc>
              <a:buNone/>
            </a:pPr>
            <a:endParaRPr lang="en-US" sz="2000" dirty="0"/>
          </a:p>
        </p:txBody>
      </p:sp>
    </p:spTree>
    <p:extLst>
      <p:ext uri="{BB962C8B-B14F-4D97-AF65-F5344CB8AC3E}">
        <p14:creationId xmlns:p14="http://schemas.microsoft.com/office/powerpoint/2010/main" val="1815767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Table&#10;&#10;Description automatically generated">
            <a:extLst>
              <a:ext uri="{FF2B5EF4-FFF2-40B4-BE49-F238E27FC236}">
                <a16:creationId xmlns:a16="http://schemas.microsoft.com/office/drawing/2014/main" id="{AFD5CF47-43E4-437B-A290-F3128B4F98C8}"/>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r="-1"/>
          <a:stretch/>
        </p:blipFill>
        <p:spPr>
          <a:xfrm>
            <a:off x="6096000" y="0"/>
            <a:ext cx="5850842" cy="6578898"/>
          </a:xfrm>
          <a:noFill/>
        </p:spPr>
      </p:pic>
      <p:sp>
        <p:nvSpPr>
          <p:cNvPr id="11" name="Text Placeholder 10">
            <a:extLst>
              <a:ext uri="{FF2B5EF4-FFF2-40B4-BE49-F238E27FC236}">
                <a16:creationId xmlns:a16="http://schemas.microsoft.com/office/drawing/2014/main" id="{18C3C8ED-E92A-4879-B618-A7A79DD877D2}"/>
              </a:ext>
            </a:extLst>
          </p:cNvPr>
          <p:cNvSpPr>
            <a:spLocks noGrp="1"/>
          </p:cNvSpPr>
          <p:nvPr>
            <p:ph type="body" sz="half" idx="2"/>
          </p:nvPr>
        </p:nvSpPr>
        <p:spPr>
          <a:xfrm>
            <a:off x="338052" y="1671702"/>
            <a:ext cx="5506696" cy="4483533"/>
          </a:xfrm>
        </p:spPr>
        <p:txBody>
          <a:bodyPr>
            <a:normAutofit fontScale="92500"/>
          </a:bodyPr>
          <a:lstStyle/>
          <a:p>
            <a:pPr marL="342900" indent="-342900">
              <a:lnSpc>
                <a:spcPct val="90000"/>
              </a:lnSpc>
              <a:buFont typeface="Arial" panose="020B0604020202020204" pitchFamily="34" charset="0"/>
              <a:buChar char="•"/>
            </a:pPr>
            <a:r>
              <a:rPr lang="en-US" sz="1500" b="0" i="0" dirty="0">
                <a:effectLst/>
              </a:rPr>
              <a:t>Most PELs were adopted from the Walsh-Healy Public Contracts Act which were based on 1968 Threshold Limit Values (TLVs</a:t>
            </a:r>
            <a:r>
              <a:rPr lang="en-US" sz="1500" b="0" i="0" baseline="30000" dirty="0">
                <a:effectLst/>
              </a:rPr>
              <a:t>®</a:t>
            </a:r>
            <a:r>
              <a:rPr lang="en-US" sz="1500" b="0" i="0" dirty="0">
                <a:effectLst/>
              </a:rPr>
              <a:t>) of the American Conference of Governmental Industrial Hygienists (ACGIH</a:t>
            </a:r>
            <a:r>
              <a:rPr lang="en-US" sz="1500" b="0" i="0" baseline="30000" dirty="0">
                <a:effectLst/>
              </a:rPr>
              <a:t>®</a:t>
            </a:r>
            <a:r>
              <a:rPr lang="en-US" sz="1500" b="0" i="0" dirty="0">
                <a:effectLst/>
              </a:rPr>
              <a:t>).</a:t>
            </a:r>
          </a:p>
          <a:p>
            <a:pPr marL="342900" indent="-342900">
              <a:lnSpc>
                <a:spcPct val="90000"/>
              </a:lnSpc>
              <a:buFont typeface="Arial" panose="020B0604020202020204" pitchFamily="34" charset="0"/>
              <a:buChar char="•"/>
            </a:pPr>
            <a:r>
              <a:rPr lang="en-US" sz="1500" dirty="0"/>
              <a:t>Employers must do air monitoring to make sure exposures are below the PELs and implement engineering or administrative controls if they aren’t</a:t>
            </a:r>
          </a:p>
          <a:p>
            <a:pPr marL="342900" indent="-342900">
              <a:lnSpc>
                <a:spcPct val="90000"/>
              </a:lnSpc>
              <a:buFont typeface="Arial" panose="020B0604020202020204" pitchFamily="34" charset="0"/>
              <a:buChar char="•"/>
            </a:pPr>
            <a:r>
              <a:rPr lang="en-US" sz="1500" dirty="0"/>
              <a:t>If not feasible, protective equipment/measures must be taken</a:t>
            </a:r>
          </a:p>
          <a:p>
            <a:pPr marL="342900" indent="-342900">
              <a:lnSpc>
                <a:spcPct val="90000"/>
              </a:lnSpc>
              <a:buFont typeface="Arial" panose="020B0604020202020204" pitchFamily="34" charset="0"/>
              <a:buChar char="•"/>
            </a:pPr>
            <a:r>
              <a:rPr lang="en-US" sz="1500" dirty="0"/>
              <a:t>Industrial hygienists or technically qualified person must be involved in approval of equipment or technical measures used for control measures. </a:t>
            </a:r>
          </a:p>
          <a:p>
            <a:pPr marL="285750" indent="-285750">
              <a:lnSpc>
                <a:spcPct val="90000"/>
              </a:lnSpc>
              <a:buFont typeface="Arial" panose="020B0604020202020204" pitchFamily="34" charset="0"/>
              <a:buChar char="•"/>
            </a:pPr>
            <a:r>
              <a:rPr lang="en-US" sz="1500" dirty="0"/>
              <a:t>Most of OSHA’s approximately 500 PELs that are over 50 years old appear in what are called “Z-tables” in the OSHA Standards.</a:t>
            </a:r>
          </a:p>
          <a:p>
            <a:pPr marL="285750" indent="-285750">
              <a:lnSpc>
                <a:spcPct val="90000"/>
              </a:lnSpc>
              <a:buFont typeface="Arial" panose="020B0604020202020204" pitchFamily="34" charset="0"/>
              <a:buChar char="•"/>
            </a:pPr>
            <a:r>
              <a:rPr lang="en-US" sz="1500" dirty="0">
                <a:hlinkClick r:id="rId4"/>
              </a:rPr>
              <a:t>https://www.osha.gov/laws-regs/regulations/standardnumber/1910/1910.1000</a:t>
            </a:r>
            <a:endParaRPr lang="en-US" sz="1500" dirty="0"/>
          </a:p>
          <a:p>
            <a:pPr marL="285750" indent="-285750">
              <a:lnSpc>
                <a:spcPct val="90000"/>
              </a:lnSpc>
              <a:buFont typeface="Arial" panose="020B0604020202020204" pitchFamily="34" charset="0"/>
              <a:buChar char="•"/>
            </a:pPr>
            <a:endParaRPr lang="en-US" sz="1500" dirty="0"/>
          </a:p>
        </p:txBody>
      </p:sp>
      <p:sp>
        <p:nvSpPr>
          <p:cNvPr id="9" name="Title 8">
            <a:extLst>
              <a:ext uri="{FF2B5EF4-FFF2-40B4-BE49-F238E27FC236}">
                <a16:creationId xmlns:a16="http://schemas.microsoft.com/office/drawing/2014/main" id="{E2EB738B-9A77-4FF0-80AF-D340369114A7}"/>
              </a:ext>
            </a:extLst>
          </p:cNvPr>
          <p:cNvSpPr>
            <a:spLocks noGrp="1"/>
          </p:cNvSpPr>
          <p:nvPr>
            <p:ph type="title"/>
          </p:nvPr>
        </p:nvSpPr>
        <p:spPr>
          <a:xfrm>
            <a:off x="386256" y="457200"/>
            <a:ext cx="5458492" cy="928255"/>
          </a:xfrm>
        </p:spPr>
        <p:txBody>
          <a:bodyPr anchor="b">
            <a:normAutofit fontScale="90000"/>
          </a:bodyPr>
          <a:lstStyle/>
          <a:p>
            <a:r>
              <a:rPr lang="en-US" dirty="0"/>
              <a:t>Exposure Assessment - Compliance</a:t>
            </a:r>
          </a:p>
        </p:txBody>
      </p:sp>
      <p:sp>
        <p:nvSpPr>
          <p:cNvPr id="16" name="Picture Placeholder 14">
            <a:extLst>
              <a:ext uri="{FF2B5EF4-FFF2-40B4-BE49-F238E27FC236}">
                <a16:creationId xmlns:a16="http://schemas.microsoft.com/office/drawing/2014/main" id="{96098B9B-F58D-437E-AE39-E26389205E01}"/>
              </a:ext>
            </a:extLst>
          </p:cNvPr>
          <p:cNvSpPr txBox="1">
            <a:spLocks/>
          </p:cNvSpPr>
          <p:nvPr/>
        </p:nvSpPr>
        <p:spPr>
          <a:xfrm>
            <a:off x="6245352" y="152400"/>
            <a:ext cx="6099048" cy="6858000"/>
          </a:xfrm>
          <a:prstGeom prst="rect">
            <a:avLst/>
          </a:prstGeom>
        </p:spPr>
        <p:txBody>
          <a:bodyPr/>
          <a:lstStyle/>
          <a:p>
            <a:endParaRPr lang="en-US"/>
          </a:p>
        </p:txBody>
      </p:sp>
      <p:sp>
        <p:nvSpPr>
          <p:cNvPr id="17" name="Picture Placeholder 14">
            <a:extLst>
              <a:ext uri="{FF2B5EF4-FFF2-40B4-BE49-F238E27FC236}">
                <a16:creationId xmlns:a16="http://schemas.microsoft.com/office/drawing/2014/main" id="{9E2F05A8-3135-4135-8487-1D3B1C2541F6}"/>
              </a:ext>
            </a:extLst>
          </p:cNvPr>
          <p:cNvSpPr txBox="1">
            <a:spLocks/>
          </p:cNvSpPr>
          <p:nvPr/>
        </p:nvSpPr>
        <p:spPr>
          <a:xfrm>
            <a:off x="6245352" y="-302508"/>
            <a:ext cx="6099048" cy="6858000"/>
          </a:xfrm>
          <a:prstGeom prst="rect">
            <a:avLst/>
          </a:prstGeom>
        </p:spPr>
        <p:txBody>
          <a:bodyPr/>
          <a:lstStyle/>
          <a:p>
            <a:endParaRPr lang="en-US"/>
          </a:p>
        </p:txBody>
      </p:sp>
    </p:spTree>
    <p:extLst>
      <p:ext uri="{BB962C8B-B14F-4D97-AF65-F5344CB8AC3E}">
        <p14:creationId xmlns:p14="http://schemas.microsoft.com/office/powerpoint/2010/main" val="3488734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070C9A-A96A-44FD-B488-FB57B5C13942}"/>
              </a:ext>
            </a:extLst>
          </p:cNvPr>
          <p:cNvSpPr>
            <a:spLocks noGrp="1"/>
          </p:cNvSpPr>
          <p:nvPr>
            <p:ph type="title"/>
          </p:nvPr>
        </p:nvSpPr>
        <p:spPr/>
        <p:txBody>
          <a:bodyPr>
            <a:normAutofit fontScale="90000"/>
          </a:bodyPr>
          <a:lstStyle/>
          <a:p>
            <a:r>
              <a:rPr lang="en-US" dirty="0"/>
              <a:t>OSHA Recommends Employers Consider Other Criteria in Evaluating Workplace Exposures</a:t>
            </a:r>
          </a:p>
        </p:txBody>
      </p:sp>
      <p:sp>
        <p:nvSpPr>
          <p:cNvPr id="5" name="Content Placeholder 4">
            <a:extLst>
              <a:ext uri="{FF2B5EF4-FFF2-40B4-BE49-F238E27FC236}">
                <a16:creationId xmlns:a16="http://schemas.microsoft.com/office/drawing/2014/main" id="{6D9B95AB-90CA-49A6-BD83-BBD38D0F7DEC}"/>
              </a:ext>
            </a:extLst>
          </p:cNvPr>
          <p:cNvSpPr>
            <a:spLocks noGrp="1"/>
          </p:cNvSpPr>
          <p:nvPr>
            <p:ph idx="1"/>
          </p:nvPr>
        </p:nvSpPr>
        <p:spPr/>
        <p:txBody>
          <a:bodyPr>
            <a:normAutofit fontScale="55000" lnSpcReduction="20000"/>
          </a:bodyPr>
          <a:lstStyle/>
          <a:p>
            <a:pPr algn="l">
              <a:buFont typeface="Arial" panose="020B0604020202020204" pitchFamily="34" charset="0"/>
              <a:buChar char="•"/>
            </a:pPr>
            <a:r>
              <a:rPr lang="en-US" b="1" i="0" dirty="0">
                <a:solidFill>
                  <a:srgbClr val="333333"/>
                </a:solidFill>
                <a:effectLst/>
                <a:latin typeface="Helvetica Neue"/>
              </a:rPr>
              <a:t>California Division of Occupational Safety and Health (Cal/OSHA) Permissible Exposure Limits (PELs).</a:t>
            </a:r>
            <a:r>
              <a:rPr lang="en-US" b="0" i="0" dirty="0">
                <a:solidFill>
                  <a:srgbClr val="333333"/>
                </a:solidFill>
                <a:effectLst/>
                <a:latin typeface="Helvetica Neue"/>
              </a:rPr>
              <a:t>Cal/OSHA has established an extensive list of PELs (</a:t>
            </a:r>
            <a:r>
              <a:rPr lang="en-US" b="0" i="0" u="none" strike="noStrike" dirty="0">
                <a:solidFill>
                  <a:srgbClr val="003399"/>
                </a:solidFill>
                <a:effectLst/>
                <a:latin typeface="Helvetica Neue"/>
                <a:hlinkClick r:id="rId3" tooltip="Cal/OSHA AC-1 Table"/>
              </a:rPr>
              <a:t>Cal/OSHA AC-1 Table</a:t>
            </a:r>
            <a:r>
              <a:rPr lang="en-US" b="0" i="0" dirty="0">
                <a:solidFill>
                  <a:srgbClr val="333333"/>
                </a:solidFill>
                <a:effectLst/>
                <a:latin typeface="Helvetica Neue"/>
              </a:rPr>
              <a:t>. Of all the states that have </a:t>
            </a:r>
            <a:r>
              <a:rPr lang="en-US" b="0" i="0" u="none" strike="noStrike" dirty="0">
                <a:solidFill>
                  <a:srgbClr val="003399"/>
                </a:solidFill>
                <a:effectLst/>
                <a:latin typeface="Helvetica Neue"/>
                <a:hlinkClick r:id="rId4" tooltip="OSHA-approved State Plans"/>
              </a:rPr>
              <a:t>OSHA-approved State Plans</a:t>
            </a:r>
            <a:r>
              <a:rPr lang="en-US" b="0" i="0" dirty="0">
                <a:solidFill>
                  <a:srgbClr val="333333"/>
                </a:solidFill>
                <a:effectLst/>
                <a:latin typeface="Helvetica Neue"/>
              </a:rPr>
              <a:t>, California has the most extensive list of OELs.</a:t>
            </a:r>
          </a:p>
          <a:p>
            <a:pPr algn="l">
              <a:buFont typeface="Arial" panose="020B0604020202020204" pitchFamily="34" charset="0"/>
              <a:buChar char="•"/>
            </a:pPr>
            <a:r>
              <a:rPr lang="en-US" b="1" i="0" dirty="0">
                <a:solidFill>
                  <a:srgbClr val="333333"/>
                </a:solidFill>
                <a:effectLst/>
                <a:latin typeface="Helvetica Neue"/>
              </a:rPr>
              <a:t>National Institute for Occupational Safety and Health (NIOSH) Recommended Exposure Limits (RELs). </a:t>
            </a:r>
            <a:r>
              <a:rPr lang="en-US" i="0" dirty="0">
                <a:solidFill>
                  <a:srgbClr val="333333"/>
                </a:solidFill>
                <a:effectLst/>
                <a:latin typeface="Helvetica Neue"/>
              </a:rPr>
              <a:t>NIOSH </a:t>
            </a:r>
            <a:r>
              <a:rPr lang="en-US" dirty="0">
                <a:solidFill>
                  <a:srgbClr val="333333"/>
                </a:solidFill>
                <a:latin typeface="Helvetica Neue"/>
              </a:rPr>
              <a:t>is a federal occupational safety and health research institute established by the OSH Act to make recommendations to OSHA on standards.  They evaluate all available medical, </a:t>
            </a:r>
            <a:r>
              <a:rPr lang="en-US" b="0" i="0" dirty="0">
                <a:solidFill>
                  <a:srgbClr val="333333"/>
                </a:solidFill>
                <a:effectLst/>
                <a:latin typeface="Helvetica Neue"/>
              </a:rPr>
              <a:t>biological, engineering, chemical, and trade information relevant to the hazard when considering recommended exposure limits. </a:t>
            </a:r>
            <a:endParaRPr lang="en-US" i="0" dirty="0">
              <a:solidFill>
                <a:srgbClr val="333333"/>
              </a:solidFill>
              <a:effectLst/>
              <a:latin typeface="Helvetica Neue"/>
            </a:endParaRPr>
          </a:p>
          <a:p>
            <a:pPr algn="l">
              <a:buFont typeface="Arial" panose="020B0604020202020204" pitchFamily="34" charset="0"/>
              <a:buChar char="•"/>
            </a:pPr>
            <a:r>
              <a:rPr lang="en-US" b="1" i="0" dirty="0">
                <a:solidFill>
                  <a:srgbClr val="333333"/>
                </a:solidFill>
                <a:effectLst/>
                <a:latin typeface="Helvetica Neue"/>
              </a:rPr>
              <a:t>ACGIH</a:t>
            </a:r>
            <a:r>
              <a:rPr lang="en-US" b="1" i="0" baseline="30000" dirty="0">
                <a:solidFill>
                  <a:srgbClr val="333333"/>
                </a:solidFill>
                <a:effectLst/>
                <a:latin typeface="Helvetica Neue"/>
              </a:rPr>
              <a:t>®</a:t>
            </a:r>
            <a:r>
              <a:rPr lang="en-US" b="1" i="0" dirty="0">
                <a:solidFill>
                  <a:srgbClr val="333333"/>
                </a:solidFill>
                <a:effectLst/>
                <a:latin typeface="Helvetica Neue"/>
              </a:rPr>
              <a:t> Threshold Limit Values (TLVs</a:t>
            </a:r>
            <a:r>
              <a:rPr lang="en-US" b="1" i="0" baseline="30000" dirty="0">
                <a:solidFill>
                  <a:srgbClr val="333333"/>
                </a:solidFill>
                <a:effectLst/>
                <a:latin typeface="Helvetica Neue"/>
              </a:rPr>
              <a:t>®</a:t>
            </a:r>
            <a:r>
              <a:rPr lang="en-US" b="1" i="0" dirty="0">
                <a:solidFill>
                  <a:srgbClr val="333333"/>
                </a:solidFill>
                <a:effectLst/>
                <a:latin typeface="Helvetica Neue"/>
              </a:rPr>
              <a:t>) and Biological Exposure Indices (BEIs</a:t>
            </a:r>
            <a:r>
              <a:rPr lang="en-US" b="1" i="0" baseline="30000" dirty="0">
                <a:solidFill>
                  <a:srgbClr val="333333"/>
                </a:solidFill>
                <a:effectLst/>
                <a:latin typeface="Helvetica Neue"/>
              </a:rPr>
              <a:t>®</a:t>
            </a:r>
            <a:r>
              <a:rPr lang="en-US" b="1" i="0" dirty="0">
                <a:solidFill>
                  <a:srgbClr val="333333"/>
                </a:solidFill>
                <a:effectLst/>
                <a:latin typeface="Helvetica Neue"/>
              </a:rPr>
              <a:t>).</a:t>
            </a:r>
            <a:r>
              <a:rPr lang="en-US" b="0" i="0" dirty="0">
                <a:solidFill>
                  <a:srgbClr val="333333"/>
                </a:solidFill>
                <a:effectLst/>
                <a:latin typeface="Helvetica Neue"/>
              </a:rPr>
              <a:t>ACGIH</a:t>
            </a:r>
            <a:r>
              <a:rPr lang="en-US" b="0" i="0" baseline="30000" dirty="0">
                <a:solidFill>
                  <a:srgbClr val="333333"/>
                </a:solidFill>
                <a:effectLst/>
                <a:latin typeface="Helvetica Neue"/>
              </a:rPr>
              <a:t>®</a:t>
            </a:r>
            <a:r>
              <a:rPr lang="en-US" b="0" i="0" dirty="0">
                <a:solidFill>
                  <a:srgbClr val="333333"/>
                </a:solidFill>
                <a:effectLst/>
                <a:latin typeface="Helvetica Neue"/>
              </a:rPr>
              <a:t> is a private, not-for-profit, nongovernmental corporation. Threshold Limit Values (TLVs</a:t>
            </a:r>
            <a:r>
              <a:rPr lang="en-US" b="0" i="0" baseline="30000" dirty="0">
                <a:solidFill>
                  <a:srgbClr val="333333"/>
                </a:solidFill>
                <a:effectLst/>
                <a:latin typeface="Helvetica Neue"/>
              </a:rPr>
              <a:t>®</a:t>
            </a:r>
            <a:r>
              <a:rPr lang="en-US" b="0" i="0" dirty="0">
                <a:solidFill>
                  <a:srgbClr val="333333"/>
                </a:solidFill>
                <a:effectLst/>
                <a:latin typeface="Helvetica Neue"/>
              </a:rPr>
              <a:t>) refer to airborne concentrations of chemical substances and represent conditions under which it is believed that nearly all workers may be repeatedly exposed, day after day, over a working lifetime, without adverse effects based on available studies.</a:t>
            </a:r>
          </a:p>
          <a:p>
            <a:pPr algn="l">
              <a:buFont typeface="Arial" panose="020B0604020202020204" pitchFamily="34" charset="0"/>
              <a:buChar char="•"/>
            </a:pPr>
            <a:r>
              <a:rPr lang="en-US" b="0" i="0" dirty="0">
                <a:solidFill>
                  <a:srgbClr val="333333"/>
                </a:solidFill>
                <a:effectLst/>
                <a:latin typeface="Helvetica Neue"/>
              </a:rPr>
              <a:t>They also </a:t>
            </a:r>
            <a:r>
              <a:rPr lang="en-US" dirty="0">
                <a:solidFill>
                  <a:srgbClr val="333333"/>
                </a:solidFill>
                <a:latin typeface="Helvetica Neue"/>
              </a:rPr>
              <a:t>publish </a:t>
            </a:r>
            <a:r>
              <a:rPr lang="en-US" b="0" i="0" dirty="0">
                <a:solidFill>
                  <a:srgbClr val="333333"/>
                </a:solidFill>
                <a:effectLst/>
                <a:latin typeface="Helvetica Neue"/>
              </a:rPr>
              <a:t>Biological Exposure Indices (BEIs</a:t>
            </a:r>
            <a:r>
              <a:rPr lang="en-US" b="0" i="0" baseline="30000" dirty="0">
                <a:solidFill>
                  <a:srgbClr val="333333"/>
                </a:solidFill>
                <a:effectLst/>
                <a:latin typeface="Helvetica Neue"/>
              </a:rPr>
              <a:t>®</a:t>
            </a:r>
            <a:r>
              <a:rPr lang="en-US" b="0" i="0" dirty="0">
                <a:solidFill>
                  <a:srgbClr val="333333"/>
                </a:solidFill>
                <a:effectLst/>
                <a:latin typeface="Helvetica Neue"/>
              </a:rPr>
              <a:t>) which are guidance values for assessing biological monitoring results – which are concentrations of chemicals in biological media (e.g., blood, urine). </a:t>
            </a:r>
          </a:p>
          <a:p>
            <a:endParaRPr lang="en-US" dirty="0"/>
          </a:p>
        </p:txBody>
      </p:sp>
    </p:spTree>
    <p:extLst>
      <p:ext uri="{BB962C8B-B14F-4D97-AF65-F5344CB8AC3E}">
        <p14:creationId xmlns:p14="http://schemas.microsoft.com/office/powerpoint/2010/main" val="1353138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p:txBody>
          <a:bodyPr/>
          <a:lstStyle/>
          <a:p>
            <a:r>
              <a:rPr lang="en-US" dirty="0">
                <a:solidFill>
                  <a:schemeClr val="accent1"/>
                </a:solidFill>
              </a:rPr>
              <a:t>Evaluating exposure levels – </a:t>
            </a:r>
            <a:r>
              <a:rPr lang="en-US" b="0" i="0" dirty="0">
                <a:solidFill>
                  <a:schemeClr val="accent1"/>
                </a:solidFill>
                <a:effectLst/>
                <a:latin typeface="Helvetica Neue"/>
              </a:rPr>
              <a:t>TLVs</a:t>
            </a:r>
            <a:r>
              <a:rPr lang="en-US" b="0" i="0" baseline="30000" dirty="0">
                <a:solidFill>
                  <a:schemeClr val="accent1"/>
                </a:solidFill>
                <a:effectLst/>
                <a:latin typeface="Helvetica Neue"/>
              </a:rPr>
              <a:t>®</a:t>
            </a:r>
            <a:r>
              <a:rPr lang="en-US" b="0" i="0" dirty="0">
                <a:solidFill>
                  <a:schemeClr val="accent1"/>
                </a:solidFill>
                <a:effectLst/>
                <a:latin typeface="Helvetica Neue"/>
              </a:rPr>
              <a:t> and BEIs</a:t>
            </a:r>
            <a:r>
              <a:rPr lang="en-US" b="0" i="0" baseline="30000" dirty="0">
                <a:solidFill>
                  <a:schemeClr val="accent1"/>
                </a:solidFill>
                <a:effectLst/>
                <a:latin typeface="Helvetica Neue"/>
              </a:rPr>
              <a:t>®</a:t>
            </a:r>
            <a:r>
              <a:rPr lang="en-US" b="0" i="0" dirty="0">
                <a:solidFill>
                  <a:schemeClr val="accent1"/>
                </a:solidFill>
                <a:effectLst/>
                <a:latin typeface="Helvetica Neue"/>
              </a:rPr>
              <a:t> </a:t>
            </a:r>
            <a:endParaRPr lang="en-US" dirty="0">
              <a:solidFill>
                <a:schemeClr val="accent1"/>
              </a:solidFill>
            </a:endParaRPr>
          </a:p>
        </p:txBody>
      </p:sp>
      <p:sp>
        <p:nvSpPr>
          <p:cNvPr id="6" name="Content Placeholder 5">
            <a:extLst>
              <a:ext uri="{FF2B5EF4-FFF2-40B4-BE49-F238E27FC236}">
                <a16:creationId xmlns:a16="http://schemas.microsoft.com/office/drawing/2014/main" id="{D034C82D-7E70-4A16-BF32-321849A81D2B}"/>
              </a:ext>
            </a:extLst>
          </p:cNvPr>
          <p:cNvSpPr>
            <a:spLocks noGrp="1"/>
          </p:cNvSpPr>
          <p:nvPr>
            <p:ph sz="half" idx="2"/>
          </p:nvPr>
        </p:nvSpPr>
        <p:spPr>
          <a:xfrm>
            <a:off x="4607511" y="1825625"/>
            <a:ext cx="6746289" cy="4351338"/>
          </a:xfrm>
        </p:spPr>
        <p:txBody>
          <a:bodyPr>
            <a:normAutofit fontScale="77500" lnSpcReduction="20000"/>
          </a:bodyPr>
          <a:lstStyle/>
          <a:p>
            <a:r>
              <a:rPr lang="en-US" b="0" i="0" dirty="0">
                <a:solidFill>
                  <a:srgbClr val="333333"/>
                </a:solidFill>
                <a:effectLst/>
                <a:latin typeface="Helvetica Neue"/>
              </a:rPr>
              <a:t>TLVs</a:t>
            </a:r>
            <a:r>
              <a:rPr lang="en-US" b="0" i="0" baseline="30000" dirty="0">
                <a:solidFill>
                  <a:srgbClr val="333333"/>
                </a:solidFill>
                <a:effectLst/>
                <a:latin typeface="Helvetica Neue"/>
              </a:rPr>
              <a:t>®</a:t>
            </a:r>
            <a:r>
              <a:rPr lang="en-US" b="0" i="0" dirty="0">
                <a:solidFill>
                  <a:srgbClr val="333333"/>
                </a:solidFill>
                <a:effectLst/>
                <a:latin typeface="Helvetica Neue"/>
              </a:rPr>
              <a:t> and BEIs</a:t>
            </a:r>
            <a:r>
              <a:rPr lang="en-US" b="0" i="0" baseline="30000" dirty="0">
                <a:solidFill>
                  <a:srgbClr val="333333"/>
                </a:solidFill>
                <a:effectLst/>
                <a:latin typeface="Helvetica Neue"/>
              </a:rPr>
              <a:t>®</a:t>
            </a:r>
            <a:r>
              <a:rPr lang="en-US" b="0" i="0" dirty="0">
                <a:solidFill>
                  <a:srgbClr val="333333"/>
                </a:solidFill>
                <a:effectLst/>
                <a:latin typeface="Helvetica Neue"/>
              </a:rPr>
              <a:t> are health-based values and are not intended to be used as legal standards</a:t>
            </a:r>
          </a:p>
          <a:p>
            <a:r>
              <a:rPr lang="en-US" dirty="0">
                <a:solidFill>
                  <a:srgbClr val="333333"/>
                </a:solidFill>
                <a:latin typeface="Helvetica Neue"/>
              </a:rPr>
              <a:t>Reviewed and updated more frequently than other sources</a:t>
            </a:r>
          </a:p>
          <a:p>
            <a:r>
              <a:rPr lang="en-US" b="0" i="0" dirty="0">
                <a:solidFill>
                  <a:srgbClr val="333333"/>
                </a:solidFill>
                <a:effectLst/>
                <a:latin typeface="Helvetica Neue"/>
              </a:rPr>
              <a:t>ACGIH publishes det</a:t>
            </a:r>
            <a:r>
              <a:rPr lang="en-US" dirty="0">
                <a:solidFill>
                  <a:srgbClr val="333333"/>
                </a:solidFill>
                <a:latin typeface="Helvetica Neue"/>
              </a:rPr>
              <a:t>ailed documentation of basis of TLV</a:t>
            </a:r>
          </a:p>
          <a:p>
            <a:r>
              <a:rPr lang="en-US" dirty="0">
                <a:solidFill>
                  <a:srgbClr val="333333"/>
                </a:solidFill>
                <a:latin typeface="Helvetica Neue"/>
              </a:rPr>
              <a:t>Were the basis of original PELs</a:t>
            </a:r>
          </a:p>
          <a:p>
            <a:r>
              <a:rPr lang="en-US" dirty="0">
                <a:solidFill>
                  <a:srgbClr val="333333"/>
                </a:solidFill>
                <a:latin typeface="Helvetica Neue"/>
              </a:rPr>
              <a:t>OSHA tried to update PELS with current ACGIH TLVs in late 1980s but lost court challenge</a:t>
            </a:r>
          </a:p>
          <a:p>
            <a:r>
              <a:rPr lang="en-US" b="0" i="0" dirty="0">
                <a:solidFill>
                  <a:srgbClr val="333333"/>
                </a:solidFill>
                <a:effectLst/>
                <a:latin typeface="Helvetica Neue"/>
                <a:hlinkClick r:id="rId2"/>
              </a:rPr>
              <a:t>www.acgih.org</a:t>
            </a:r>
            <a:endParaRPr lang="en-US" b="0" i="0" dirty="0">
              <a:solidFill>
                <a:srgbClr val="333333"/>
              </a:solidFill>
              <a:effectLst/>
              <a:latin typeface="Helvetica Neue"/>
            </a:endParaRPr>
          </a:p>
          <a:p>
            <a:endParaRPr lang="en-US" b="0" i="0" dirty="0">
              <a:solidFill>
                <a:srgbClr val="333333"/>
              </a:solidFill>
              <a:effectLst/>
              <a:latin typeface="Helvetica Neue"/>
            </a:endParaRP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3" name="Picture 2">
            <a:extLst>
              <a:ext uri="{FF2B5EF4-FFF2-40B4-BE49-F238E27FC236}">
                <a16:creationId xmlns:a16="http://schemas.microsoft.com/office/drawing/2014/main" id="{9050EA11-908B-4B69-B2AF-B21113C3C938}"/>
              </a:ext>
            </a:extLst>
          </p:cNvPr>
          <p:cNvPicPr>
            <a:picLocks noChangeAspect="1"/>
          </p:cNvPicPr>
          <p:nvPr/>
        </p:nvPicPr>
        <p:blipFill>
          <a:blip r:embed="rId3"/>
          <a:stretch>
            <a:fillRect/>
          </a:stretch>
        </p:blipFill>
        <p:spPr>
          <a:xfrm>
            <a:off x="946716" y="1638054"/>
            <a:ext cx="2819400" cy="4772025"/>
          </a:xfrm>
          <a:prstGeom prst="rect">
            <a:avLst/>
          </a:prstGeom>
        </p:spPr>
      </p:pic>
    </p:spTree>
    <p:extLst>
      <p:ext uri="{BB962C8B-B14F-4D97-AF65-F5344CB8AC3E}">
        <p14:creationId xmlns:p14="http://schemas.microsoft.com/office/powerpoint/2010/main" val="4048915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E75DB-51E6-463B-8600-C33B815F240C}"/>
              </a:ext>
            </a:extLst>
          </p:cNvPr>
          <p:cNvSpPr>
            <a:spLocks noGrp="1"/>
          </p:cNvSpPr>
          <p:nvPr>
            <p:ph type="title"/>
          </p:nvPr>
        </p:nvSpPr>
        <p:spPr>
          <a:xfrm>
            <a:off x="193964" y="365128"/>
            <a:ext cx="11159836" cy="493854"/>
          </a:xfrm>
        </p:spPr>
        <p:txBody>
          <a:bodyPr>
            <a:normAutofit fontScale="90000"/>
          </a:bodyPr>
          <a:lstStyle/>
          <a:p>
            <a:r>
              <a:rPr lang="en-US" sz="3200" dirty="0"/>
              <a:t>OSHA Annotated PEL Tables</a:t>
            </a:r>
          </a:p>
        </p:txBody>
      </p:sp>
      <p:pic>
        <p:nvPicPr>
          <p:cNvPr id="7" name="Content Placeholder 6">
            <a:extLst>
              <a:ext uri="{FF2B5EF4-FFF2-40B4-BE49-F238E27FC236}">
                <a16:creationId xmlns:a16="http://schemas.microsoft.com/office/drawing/2014/main" id="{4797E73D-EBB6-427B-844B-8A3314A9897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12798" y="986444"/>
            <a:ext cx="7705013" cy="4937760"/>
          </a:xfrm>
        </p:spPr>
      </p:pic>
      <p:sp>
        <p:nvSpPr>
          <p:cNvPr id="8" name="TextBox 7">
            <a:extLst>
              <a:ext uri="{FF2B5EF4-FFF2-40B4-BE49-F238E27FC236}">
                <a16:creationId xmlns:a16="http://schemas.microsoft.com/office/drawing/2014/main" id="{11CEE3A0-956E-4597-B0C0-0AC6329C03AF}"/>
              </a:ext>
            </a:extLst>
          </p:cNvPr>
          <p:cNvSpPr txBox="1"/>
          <p:nvPr/>
        </p:nvSpPr>
        <p:spPr>
          <a:xfrm>
            <a:off x="6289962" y="6108115"/>
            <a:ext cx="5136573" cy="646331"/>
          </a:xfrm>
          <a:prstGeom prst="rect">
            <a:avLst/>
          </a:prstGeom>
          <a:noFill/>
        </p:spPr>
        <p:txBody>
          <a:bodyPr wrap="square" rtlCol="0">
            <a:spAutoFit/>
          </a:bodyPr>
          <a:lstStyle/>
          <a:p>
            <a:r>
              <a:rPr lang="en-US" dirty="0">
                <a:hlinkClick r:id="rId3"/>
              </a:rPr>
              <a:t>https://www.osha.gov/annotated-pels/table-z-1</a:t>
            </a:r>
            <a:endParaRPr lang="en-US" dirty="0"/>
          </a:p>
          <a:p>
            <a:endParaRPr lang="en-US" dirty="0"/>
          </a:p>
        </p:txBody>
      </p:sp>
    </p:spTree>
    <p:extLst>
      <p:ext uri="{BB962C8B-B14F-4D97-AF65-F5344CB8AC3E}">
        <p14:creationId xmlns:p14="http://schemas.microsoft.com/office/powerpoint/2010/main" val="3289780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E6A54A-C7AD-47C3-BF29-CCBF437E44A4}"/>
              </a:ext>
            </a:extLst>
          </p:cNvPr>
          <p:cNvSpPr>
            <a:spLocks noGrp="1"/>
          </p:cNvSpPr>
          <p:nvPr>
            <p:ph type="title"/>
          </p:nvPr>
        </p:nvSpPr>
        <p:spPr/>
        <p:txBody>
          <a:bodyPr/>
          <a:lstStyle/>
          <a:p>
            <a:r>
              <a:rPr lang="en-US" dirty="0"/>
              <a:t>OSHA Standards that Require Exposure Assessment</a:t>
            </a:r>
          </a:p>
        </p:txBody>
      </p:sp>
      <p:sp>
        <p:nvSpPr>
          <p:cNvPr id="5" name="Content Placeholder 4">
            <a:extLst>
              <a:ext uri="{FF2B5EF4-FFF2-40B4-BE49-F238E27FC236}">
                <a16:creationId xmlns:a16="http://schemas.microsoft.com/office/drawing/2014/main" id="{58E7FF19-54CA-4E90-BB05-E7846576CF39}"/>
              </a:ext>
            </a:extLst>
          </p:cNvPr>
          <p:cNvSpPr>
            <a:spLocks noGrp="1"/>
          </p:cNvSpPr>
          <p:nvPr>
            <p:ph sz="half" idx="1"/>
          </p:nvPr>
        </p:nvSpPr>
        <p:spPr/>
        <p:txBody>
          <a:bodyPr>
            <a:normAutofit fontScale="85000" lnSpcReduction="10000"/>
          </a:bodyPr>
          <a:lstStyle/>
          <a:p>
            <a:r>
              <a:rPr lang="en-US" dirty="0"/>
              <a:t>Comprehensive health standards (16)</a:t>
            </a:r>
          </a:p>
          <a:p>
            <a:pPr lvl="1">
              <a:buFontTx/>
              <a:buChar char="-"/>
            </a:pPr>
            <a:r>
              <a:rPr lang="en-US" dirty="0"/>
              <a:t>For example - lead, silica, benzene, methylene chloride, hexavalent chromium</a:t>
            </a:r>
          </a:p>
          <a:p>
            <a:pPr lvl="1">
              <a:buFontTx/>
              <a:buChar char="-"/>
            </a:pPr>
            <a:r>
              <a:rPr lang="en-US" dirty="0"/>
              <a:t>Comprehensive standards typically require an initial exposure assessment followed by periodic exposure assessment requirements dependent on the outcome of the initial EA</a:t>
            </a:r>
          </a:p>
          <a:p>
            <a:pPr lvl="1">
              <a:buFontTx/>
              <a:buChar char="-"/>
            </a:pPr>
            <a:r>
              <a:rPr lang="en-US" dirty="0"/>
              <a:t>A couple of the construction standards have presumptive exposures built in (lead, asbestos, silica).</a:t>
            </a:r>
          </a:p>
          <a:p>
            <a:pPr lvl="1">
              <a:buFontTx/>
              <a:buChar char="-"/>
            </a:pPr>
            <a:endParaRPr lang="en-US" dirty="0"/>
          </a:p>
        </p:txBody>
      </p:sp>
      <p:sp>
        <p:nvSpPr>
          <p:cNvPr id="6" name="Content Placeholder 5">
            <a:extLst>
              <a:ext uri="{FF2B5EF4-FFF2-40B4-BE49-F238E27FC236}">
                <a16:creationId xmlns:a16="http://schemas.microsoft.com/office/drawing/2014/main" id="{4C0D6223-4FF0-4467-9235-C62D0BFBA685}"/>
              </a:ext>
            </a:extLst>
          </p:cNvPr>
          <p:cNvSpPr>
            <a:spLocks noGrp="1"/>
          </p:cNvSpPr>
          <p:nvPr>
            <p:ph sz="half" idx="2"/>
          </p:nvPr>
        </p:nvSpPr>
        <p:spPr/>
        <p:txBody>
          <a:bodyPr>
            <a:normAutofit fontScale="85000" lnSpcReduction="10000"/>
          </a:bodyPr>
          <a:lstStyle/>
          <a:p>
            <a:r>
              <a:rPr lang="en-US" dirty="0"/>
              <a:t>Respiratory protection</a:t>
            </a:r>
          </a:p>
          <a:p>
            <a:pPr lvl="1"/>
            <a:r>
              <a:rPr lang="en-US" b="0" i="0" u="none" strike="noStrike" dirty="0">
                <a:solidFill>
                  <a:srgbClr val="003399"/>
                </a:solidFill>
                <a:effectLst/>
                <a:latin typeface="Helvetica Neue"/>
                <a:hlinkClick r:id="rId3"/>
              </a:rPr>
              <a:t>1910.134(d)(1)(iii)</a:t>
            </a:r>
            <a:r>
              <a:rPr lang="en-US" b="0" i="1" dirty="0">
                <a:solidFill>
                  <a:srgbClr val="333333"/>
                </a:solidFill>
                <a:effectLst/>
                <a:latin typeface="Helvetica Neue"/>
              </a:rPr>
              <a:t>The employer shall identify and evaluate the respiratory hazard(s) in the workplace; </a:t>
            </a:r>
            <a:r>
              <a:rPr lang="en-US" b="0" i="1" u="sng" dirty="0">
                <a:solidFill>
                  <a:srgbClr val="333333"/>
                </a:solidFill>
                <a:effectLst/>
                <a:latin typeface="Helvetica Neue"/>
              </a:rPr>
              <a:t>this evaluation shall include a reasonable estimate of employee exposures to respiratory hazard(s) </a:t>
            </a:r>
            <a:r>
              <a:rPr lang="en-US" b="0" i="1" dirty="0">
                <a:solidFill>
                  <a:srgbClr val="333333"/>
                </a:solidFill>
                <a:effectLst/>
                <a:latin typeface="Helvetica Neue"/>
              </a:rPr>
              <a:t>and an identification of the contaminant's chemical state and physical form. </a:t>
            </a:r>
            <a:r>
              <a:rPr lang="en-US" b="0" i="1" u="sng" dirty="0">
                <a:solidFill>
                  <a:srgbClr val="333333"/>
                </a:solidFill>
                <a:effectLst/>
                <a:latin typeface="Helvetica Neue"/>
              </a:rPr>
              <a:t>Where the employer cannot identify or reasonably estimate the employee exposure, the employer shall consider the atmosphere to be IDLH</a:t>
            </a:r>
            <a:r>
              <a:rPr lang="en-US" b="0" i="1" dirty="0">
                <a:solidFill>
                  <a:srgbClr val="333333"/>
                </a:solidFill>
                <a:effectLst/>
                <a:latin typeface="Helvetica Neue"/>
              </a:rPr>
              <a:t>.</a:t>
            </a:r>
          </a:p>
          <a:p>
            <a:pPr lvl="1"/>
            <a:endParaRPr lang="en-US" dirty="0"/>
          </a:p>
        </p:txBody>
      </p:sp>
    </p:spTree>
    <p:extLst>
      <p:ext uri="{BB962C8B-B14F-4D97-AF65-F5344CB8AC3E}">
        <p14:creationId xmlns:p14="http://schemas.microsoft.com/office/powerpoint/2010/main" val="139305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D5FFF9-38D4-47A7-96E8-F854B901B5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9048" y="10"/>
            <a:ext cx="6099048" cy="6857990"/>
          </a:xfrm>
          <a:prstGeom prst="rect">
            <a:avLst/>
          </a:prstGeom>
          <a:noFill/>
        </p:spPr>
      </p:pic>
      <p:sp>
        <p:nvSpPr>
          <p:cNvPr id="6" name="Content Placeholder 5">
            <a:extLst>
              <a:ext uri="{FF2B5EF4-FFF2-40B4-BE49-F238E27FC236}">
                <a16:creationId xmlns:a16="http://schemas.microsoft.com/office/drawing/2014/main" id="{F2CBB49D-CD7F-46E1-A343-7FF2E8C45884}"/>
              </a:ext>
            </a:extLst>
          </p:cNvPr>
          <p:cNvSpPr>
            <a:spLocks noGrp="1"/>
          </p:cNvSpPr>
          <p:nvPr>
            <p:ph type="body" sz="half" idx="2"/>
          </p:nvPr>
        </p:nvSpPr>
        <p:spPr>
          <a:xfrm>
            <a:off x="405518" y="1622066"/>
            <a:ext cx="5687435" cy="4048139"/>
          </a:xfrm>
        </p:spPr>
        <p:txBody>
          <a:bodyPr>
            <a:normAutofit fontScale="47500" lnSpcReduction="20000"/>
          </a:bodyPr>
          <a:lstStyle/>
          <a:p>
            <a:pPr marL="457200" indent="-457200">
              <a:lnSpc>
                <a:spcPct val="90000"/>
              </a:lnSpc>
              <a:buFont typeface="Wingdings" panose="05000000000000000000" pitchFamily="2" charset="2"/>
              <a:buChar char="ü"/>
            </a:pPr>
            <a:r>
              <a:rPr lang="en-US" sz="3200" dirty="0"/>
              <a:t>Surveillance – tracking occupational disease and evaluating risk</a:t>
            </a:r>
          </a:p>
          <a:p>
            <a:pPr marL="914389" lvl="1" indent="-457200">
              <a:lnSpc>
                <a:spcPct val="90000"/>
              </a:lnSpc>
              <a:buFont typeface="Wingdings" panose="05000000000000000000" pitchFamily="2" charset="2"/>
              <a:buChar char="ü"/>
            </a:pPr>
            <a:r>
              <a:rPr lang="en-US" sz="3200" dirty="0"/>
              <a:t>Epidemiology studies</a:t>
            </a:r>
          </a:p>
          <a:p>
            <a:pPr marL="914389" lvl="1" indent="-457200">
              <a:lnSpc>
                <a:spcPct val="90000"/>
              </a:lnSpc>
              <a:buFont typeface="Wingdings" panose="05000000000000000000" pitchFamily="2" charset="2"/>
              <a:buChar char="ü"/>
            </a:pPr>
            <a:r>
              <a:rPr lang="en-US" sz="3200" dirty="0"/>
              <a:t>Risk assessment</a:t>
            </a:r>
          </a:p>
          <a:p>
            <a:pPr marL="457200" indent="-457200">
              <a:lnSpc>
                <a:spcPct val="90000"/>
              </a:lnSpc>
              <a:buFont typeface="Wingdings" panose="05000000000000000000" pitchFamily="2" charset="2"/>
              <a:buChar char="ü"/>
            </a:pPr>
            <a:r>
              <a:rPr lang="en-US" sz="3200" dirty="0"/>
              <a:t>Compliance – </a:t>
            </a:r>
          </a:p>
          <a:p>
            <a:pPr marL="914389" lvl="1" indent="-457200">
              <a:lnSpc>
                <a:spcPct val="90000"/>
              </a:lnSpc>
              <a:buFont typeface="Wingdings" panose="05000000000000000000" pitchFamily="2" charset="2"/>
              <a:buChar char="ü"/>
            </a:pPr>
            <a:r>
              <a:rPr lang="en-US" sz="3200" dirty="0"/>
              <a:t>Fumes, mists and vapors ( OSHA Z-Tables)</a:t>
            </a:r>
          </a:p>
          <a:p>
            <a:pPr marL="914389" lvl="1" indent="-457200">
              <a:lnSpc>
                <a:spcPct val="90000"/>
              </a:lnSpc>
              <a:buFont typeface="Wingdings" panose="05000000000000000000" pitchFamily="2" charset="2"/>
              <a:buChar char="ü"/>
            </a:pPr>
            <a:r>
              <a:rPr lang="en-US" sz="3200" dirty="0"/>
              <a:t>Comprehensive health standards require initial exposure assessment</a:t>
            </a:r>
          </a:p>
          <a:p>
            <a:pPr marL="914389" lvl="1" indent="-457200">
              <a:lnSpc>
                <a:spcPct val="90000"/>
              </a:lnSpc>
              <a:buFont typeface="Wingdings" panose="05000000000000000000" pitchFamily="2" charset="2"/>
              <a:buChar char="ü"/>
            </a:pPr>
            <a:r>
              <a:rPr lang="en-US" sz="3200" dirty="0"/>
              <a:t>Respirator standard (must do an assessment to evaluate respirator needs)</a:t>
            </a:r>
          </a:p>
          <a:p>
            <a:pPr marL="457200" indent="-457200">
              <a:lnSpc>
                <a:spcPct val="90000"/>
              </a:lnSpc>
              <a:buFont typeface="Arial" panose="020B0604020202020204" pitchFamily="34" charset="0"/>
              <a:buChar char="•"/>
            </a:pPr>
            <a:r>
              <a:rPr lang="en-US" sz="3200" b="1" dirty="0"/>
              <a:t>Diagnostic purposes</a:t>
            </a:r>
          </a:p>
          <a:p>
            <a:pPr marL="914389" lvl="1" indent="-457200">
              <a:lnSpc>
                <a:spcPct val="90000"/>
              </a:lnSpc>
              <a:buFont typeface="Wingdings" panose="05000000000000000000" pitchFamily="2" charset="2"/>
              <a:buChar char="§"/>
            </a:pPr>
            <a:r>
              <a:rPr lang="en-US" sz="3200" b="1" dirty="0"/>
              <a:t>Evaluating engineering controls</a:t>
            </a:r>
          </a:p>
          <a:p>
            <a:pPr marL="914389" lvl="1" indent="-457200">
              <a:lnSpc>
                <a:spcPct val="90000"/>
              </a:lnSpc>
              <a:buFont typeface="Wingdings" panose="05000000000000000000" pitchFamily="2" charset="2"/>
              <a:buChar char="§"/>
            </a:pPr>
            <a:r>
              <a:rPr lang="en-US" sz="3200" b="1" dirty="0"/>
              <a:t>Identifying “hot spots” or sources of contaminants</a:t>
            </a:r>
          </a:p>
          <a:p>
            <a:pPr marL="742939" lvl="1" indent="-285750">
              <a:lnSpc>
                <a:spcPct val="90000"/>
              </a:lnSpc>
              <a:buFont typeface="Wingdings" panose="05000000000000000000" pitchFamily="2" charset="2"/>
              <a:buChar char="ü"/>
            </a:pPr>
            <a:endParaRPr lang="en-US" sz="1300" dirty="0"/>
          </a:p>
        </p:txBody>
      </p:sp>
      <p:sp>
        <p:nvSpPr>
          <p:cNvPr id="5" name="Title 4">
            <a:extLst>
              <a:ext uri="{FF2B5EF4-FFF2-40B4-BE49-F238E27FC236}">
                <a16:creationId xmlns:a16="http://schemas.microsoft.com/office/drawing/2014/main" id="{C2623DA6-E224-49FE-872F-C60DA435828A}"/>
              </a:ext>
            </a:extLst>
          </p:cNvPr>
          <p:cNvSpPr>
            <a:spLocks noGrp="1"/>
          </p:cNvSpPr>
          <p:nvPr>
            <p:ph type="title"/>
          </p:nvPr>
        </p:nvSpPr>
        <p:spPr>
          <a:xfrm>
            <a:off x="405518" y="457200"/>
            <a:ext cx="5687436" cy="1164866"/>
          </a:xfrm>
        </p:spPr>
        <p:txBody>
          <a:bodyPr anchor="b">
            <a:normAutofit/>
          </a:bodyPr>
          <a:lstStyle/>
          <a:p>
            <a:r>
              <a:rPr lang="en-US" sz="3200" dirty="0"/>
              <a:t>Why and when we do exposure assessment</a:t>
            </a:r>
          </a:p>
        </p:txBody>
      </p:sp>
      <p:sp>
        <p:nvSpPr>
          <p:cNvPr id="3" name="Rectangle 2">
            <a:extLst>
              <a:ext uri="{FF2B5EF4-FFF2-40B4-BE49-F238E27FC236}">
                <a16:creationId xmlns:a16="http://schemas.microsoft.com/office/drawing/2014/main" id="{C421810B-0C13-4876-9E01-5ADC5035FA26}"/>
              </a:ext>
            </a:extLst>
          </p:cNvPr>
          <p:cNvSpPr/>
          <p:nvPr/>
        </p:nvSpPr>
        <p:spPr>
          <a:xfrm>
            <a:off x="405517" y="4293704"/>
            <a:ext cx="5687436" cy="160616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239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p:txBody>
          <a:bodyPr/>
          <a:lstStyle/>
          <a:p>
            <a:r>
              <a:rPr lang="en-US" altLang="en-US" dirty="0">
                <a:solidFill>
                  <a:srgbClr val="9E0000"/>
                </a:solidFill>
              </a:rPr>
              <a:t>Why we do Exposure Assessment – the big picture</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sz="half" idx="1"/>
          </p:nvPr>
        </p:nvSpPr>
        <p:spPr>
          <a:xfrm>
            <a:off x="352927" y="1892410"/>
            <a:ext cx="5743073" cy="4284553"/>
          </a:xfrm>
        </p:spPr>
        <p:txBody>
          <a:bodyPr>
            <a:normAutofit/>
          </a:bodyPr>
          <a:lstStyle/>
          <a:p>
            <a:r>
              <a:rPr lang="en-US" sz="2000" dirty="0"/>
              <a:t>So workers and their families can go home healthy and live long lives free of occupational illnesses and disease</a:t>
            </a:r>
          </a:p>
          <a:p>
            <a:r>
              <a:rPr lang="en-US" sz="2000" dirty="0"/>
              <a:t>5333 workers were killed on the job in 2019</a:t>
            </a:r>
          </a:p>
          <a:p>
            <a:r>
              <a:rPr lang="en-US" sz="2000" dirty="0"/>
              <a:t>95,000 workers are estimated to have died from occupational diseases in the same year*</a:t>
            </a:r>
          </a:p>
          <a:p>
            <a:r>
              <a:rPr lang="en-US" sz="2000" b="1" dirty="0"/>
              <a:t>We do it to PREVENT disease, illness and unnecessary deaths.</a:t>
            </a:r>
          </a:p>
          <a:p>
            <a:endParaRPr lang="en-US" sz="1400" dirty="0"/>
          </a:p>
        </p:txBody>
      </p:sp>
      <p:sp>
        <p:nvSpPr>
          <p:cNvPr id="2" name="Content Placeholder 1">
            <a:extLst>
              <a:ext uri="{FF2B5EF4-FFF2-40B4-BE49-F238E27FC236}">
                <a16:creationId xmlns:a16="http://schemas.microsoft.com/office/drawing/2014/main" id="{E233D7AF-7108-487B-84A6-11EE93585E67}"/>
              </a:ext>
            </a:extLst>
          </p:cNvPr>
          <p:cNvSpPr>
            <a:spLocks noGrp="1"/>
          </p:cNvSpPr>
          <p:nvPr>
            <p:ph sz="half" idx="2"/>
          </p:nvPr>
        </p:nvSpPr>
        <p:spPr/>
        <p:txBody>
          <a:bodyPr>
            <a:normAutofit/>
          </a:bodyPr>
          <a:lstStyle/>
          <a:p>
            <a:endParaRPr lang="en-US" dirty="0"/>
          </a:p>
          <a:p>
            <a:endParaRPr lang="en-US" dirty="0"/>
          </a:p>
          <a:p>
            <a:endParaRPr lang="en-US"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
        <p:nvSpPr>
          <p:cNvPr id="3" name="TextBox 2">
            <a:extLst>
              <a:ext uri="{FF2B5EF4-FFF2-40B4-BE49-F238E27FC236}">
                <a16:creationId xmlns:a16="http://schemas.microsoft.com/office/drawing/2014/main" id="{B61D7F7A-B032-45F9-B762-8E78EC0CB53E}"/>
              </a:ext>
            </a:extLst>
          </p:cNvPr>
          <p:cNvSpPr txBox="1"/>
          <p:nvPr/>
        </p:nvSpPr>
        <p:spPr>
          <a:xfrm>
            <a:off x="1839432" y="6363526"/>
            <a:ext cx="6092455" cy="369332"/>
          </a:xfrm>
          <a:prstGeom prst="rect">
            <a:avLst/>
          </a:prstGeom>
          <a:noFill/>
        </p:spPr>
        <p:txBody>
          <a:bodyPr wrap="square" rtlCol="0">
            <a:spAutoFit/>
          </a:bodyPr>
          <a:lstStyle/>
          <a:p>
            <a:r>
              <a:rPr lang="en-US" dirty="0"/>
              <a:t>* </a:t>
            </a:r>
            <a:r>
              <a:rPr lang="en-US" sz="1400" dirty="0"/>
              <a:t>AFL-CIO.  Death on the Job. Washington, D.C. 2021</a:t>
            </a:r>
          </a:p>
        </p:txBody>
      </p:sp>
      <p:pic>
        <p:nvPicPr>
          <p:cNvPr id="6" name="Picture 5">
            <a:extLst>
              <a:ext uri="{FF2B5EF4-FFF2-40B4-BE49-F238E27FC236}">
                <a16:creationId xmlns:a16="http://schemas.microsoft.com/office/drawing/2014/main" id="{0D1078AC-1913-4F04-8AB9-0BDD381B7B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5333" y="1638903"/>
            <a:ext cx="5743074" cy="4593292"/>
          </a:xfrm>
          <a:prstGeom prst="rect">
            <a:avLst/>
          </a:prstGeom>
        </p:spPr>
      </p:pic>
    </p:spTree>
    <p:extLst>
      <p:ext uri="{BB962C8B-B14F-4D97-AF65-F5344CB8AC3E}">
        <p14:creationId xmlns:p14="http://schemas.microsoft.com/office/powerpoint/2010/main" val="2356671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3B65F-C1E1-405D-AF09-48F63FBB1531}"/>
              </a:ext>
            </a:extLst>
          </p:cNvPr>
          <p:cNvSpPr>
            <a:spLocks noGrp="1"/>
          </p:cNvSpPr>
          <p:nvPr>
            <p:ph type="title"/>
          </p:nvPr>
        </p:nvSpPr>
        <p:spPr/>
        <p:txBody>
          <a:bodyPr/>
          <a:lstStyle/>
          <a:p>
            <a:r>
              <a:rPr lang="en-US" dirty="0"/>
              <a:t>Diagnostic exposure assessment</a:t>
            </a:r>
          </a:p>
        </p:txBody>
      </p:sp>
      <p:pic>
        <p:nvPicPr>
          <p:cNvPr id="6" name="Content Placeholder 5">
            <a:extLst>
              <a:ext uri="{FF2B5EF4-FFF2-40B4-BE49-F238E27FC236}">
                <a16:creationId xmlns:a16="http://schemas.microsoft.com/office/drawing/2014/main" id="{ED2FFDB5-9D8F-4C45-96A9-1AEE139A4EAF}"/>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463991" y="1354570"/>
            <a:ext cx="3262271" cy="4351338"/>
          </a:xfrm>
          <a:prstGeom prst="rect">
            <a:avLst/>
          </a:prstGeom>
        </p:spPr>
      </p:pic>
      <p:pic>
        <p:nvPicPr>
          <p:cNvPr id="5" name="Picture 3">
            <a:extLst>
              <a:ext uri="{FF2B5EF4-FFF2-40B4-BE49-F238E27FC236}">
                <a16:creationId xmlns:a16="http://schemas.microsoft.com/office/drawing/2014/main" id="{616E1182-95D5-41D7-BD89-17B92BAAD563}"/>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7512255" y="1849294"/>
            <a:ext cx="2961781" cy="4248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1B19ECA2-B6B5-447A-B8D7-D7FCE2F1FC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35464" y="1528172"/>
            <a:ext cx="3262294" cy="4351339"/>
          </a:xfrm>
          <a:prstGeom prst="rect">
            <a:avLst/>
          </a:prstGeom>
        </p:spPr>
      </p:pic>
    </p:spTree>
    <p:extLst>
      <p:ext uri="{BB962C8B-B14F-4D97-AF65-F5344CB8AC3E}">
        <p14:creationId xmlns:p14="http://schemas.microsoft.com/office/powerpoint/2010/main" val="2577947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8">
            <a:extLst>
              <a:ext uri="{FF2B5EF4-FFF2-40B4-BE49-F238E27FC236}">
                <a16:creationId xmlns:a16="http://schemas.microsoft.com/office/drawing/2014/main" id="{E1AFB502-6720-4DBA-8ECD-41CDD4D133CF}"/>
              </a:ext>
            </a:extLst>
          </p:cNvPr>
          <p:cNvSpPr>
            <a:spLocks noGrp="1" noChangeArrowheads="1"/>
          </p:cNvSpPr>
          <p:nvPr>
            <p:ph type="title"/>
          </p:nvPr>
        </p:nvSpPr>
        <p:spPr>
          <a:xfrm>
            <a:off x="404495" y="197979"/>
            <a:ext cx="11383010" cy="1325563"/>
          </a:xfrm>
        </p:spPr>
        <p:txBody>
          <a:bodyPr>
            <a:normAutofit fontScale="90000"/>
          </a:bodyPr>
          <a:lstStyle/>
          <a:p>
            <a:pPr eaLnBrk="1" hangingPunct="1"/>
            <a:r>
              <a:rPr lang="en-US" altLang="en-US" dirty="0"/>
              <a:t>Measuring exposure – </a:t>
            </a:r>
            <a:br>
              <a:rPr lang="en-US" altLang="en-US" dirty="0"/>
            </a:br>
            <a:r>
              <a:rPr lang="en-US" altLang="en-US" dirty="0"/>
              <a:t>the mechanics &amp; how we do exposure assessment</a:t>
            </a:r>
          </a:p>
        </p:txBody>
      </p:sp>
      <p:pic>
        <p:nvPicPr>
          <p:cNvPr id="45059" name="Picture 4" descr="390020-R1-E007">
            <a:extLst>
              <a:ext uri="{FF2B5EF4-FFF2-40B4-BE49-F238E27FC236}">
                <a16:creationId xmlns:a16="http://schemas.microsoft.com/office/drawing/2014/main" id="{C52660F7-CF9C-4399-B7DE-C6CB87DD84BF}"/>
              </a:ext>
            </a:extLst>
          </p:cNvPr>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504435" y="1549600"/>
            <a:ext cx="3446872" cy="5110421"/>
          </a:xfrm>
          <a:noFill/>
        </p:spPr>
      </p:pic>
      <p:pic>
        <p:nvPicPr>
          <p:cNvPr id="45060" name="Picture 7" descr="Copy (2) of PATKANE">
            <a:extLst>
              <a:ext uri="{FF2B5EF4-FFF2-40B4-BE49-F238E27FC236}">
                <a16:creationId xmlns:a16="http://schemas.microsoft.com/office/drawing/2014/main" id="{943E04D7-C5C0-4F30-9619-E8F5B4F61AB4}"/>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tretch>
            <a:fillRect/>
          </a:stretch>
        </p:blipFill>
        <p:spPr>
          <a:xfrm>
            <a:off x="1657042" y="2393570"/>
            <a:ext cx="5038725" cy="3371850"/>
          </a:xfr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FCBD9B-8473-4965-802B-106FEEF60FB4}"/>
              </a:ext>
            </a:extLst>
          </p:cNvPr>
          <p:cNvSpPr>
            <a:spLocks noGrp="1"/>
          </p:cNvSpPr>
          <p:nvPr>
            <p:ph type="title"/>
          </p:nvPr>
        </p:nvSpPr>
        <p:spPr/>
        <p:txBody>
          <a:bodyPr/>
          <a:lstStyle/>
          <a:p>
            <a:r>
              <a:rPr lang="en-US" dirty="0"/>
              <a:t>The mechanics of exposure assessment</a:t>
            </a:r>
          </a:p>
        </p:txBody>
      </p:sp>
      <p:sp>
        <p:nvSpPr>
          <p:cNvPr id="5" name="Content Placeholder 4">
            <a:extLst>
              <a:ext uri="{FF2B5EF4-FFF2-40B4-BE49-F238E27FC236}">
                <a16:creationId xmlns:a16="http://schemas.microsoft.com/office/drawing/2014/main" id="{E4199E08-9541-4477-A6AC-01D61F4849D1}"/>
              </a:ext>
            </a:extLst>
          </p:cNvPr>
          <p:cNvSpPr>
            <a:spLocks noGrp="1"/>
          </p:cNvSpPr>
          <p:nvPr>
            <p:ph sz="half" idx="1"/>
          </p:nvPr>
        </p:nvSpPr>
        <p:spPr>
          <a:xfrm>
            <a:off x="454429" y="1623753"/>
            <a:ext cx="4372495" cy="4553210"/>
          </a:xfrm>
        </p:spPr>
        <p:txBody>
          <a:bodyPr>
            <a:normAutofit/>
          </a:bodyPr>
          <a:lstStyle/>
          <a:p>
            <a:r>
              <a:rPr lang="en-US" sz="2000" dirty="0"/>
              <a:t>There are methods and equipment for monitoring </a:t>
            </a:r>
          </a:p>
          <a:p>
            <a:pPr lvl="1"/>
            <a:r>
              <a:rPr lang="en-US" sz="2000" dirty="0"/>
              <a:t>Chemical agents; and</a:t>
            </a:r>
          </a:p>
          <a:p>
            <a:pPr lvl="1"/>
            <a:r>
              <a:rPr lang="en-US" sz="2000" dirty="0"/>
              <a:t>Physical agents (e.g. noise, heat, ergonomics, radiation)</a:t>
            </a:r>
          </a:p>
          <a:p>
            <a:r>
              <a:rPr lang="en-US" sz="2000" dirty="0"/>
              <a:t>Industrial hygienists concentrate mostly on chemical agents, noise and heat with regard to quantitative measurement.</a:t>
            </a:r>
          </a:p>
        </p:txBody>
      </p:sp>
      <p:pic>
        <p:nvPicPr>
          <p:cNvPr id="10" name="Content Placeholder 9">
            <a:extLst>
              <a:ext uri="{FF2B5EF4-FFF2-40B4-BE49-F238E27FC236}">
                <a16:creationId xmlns:a16="http://schemas.microsoft.com/office/drawing/2014/main" id="{0D155A57-408C-4984-A084-598D98517017}"/>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146939" y="1445958"/>
            <a:ext cx="6206861" cy="3966083"/>
          </a:xfrm>
        </p:spPr>
      </p:pic>
      <p:sp>
        <p:nvSpPr>
          <p:cNvPr id="8" name="TextBox 7">
            <a:extLst>
              <a:ext uri="{FF2B5EF4-FFF2-40B4-BE49-F238E27FC236}">
                <a16:creationId xmlns:a16="http://schemas.microsoft.com/office/drawing/2014/main" id="{3599FBBE-A5C6-47C6-AF15-FA74C39C38C1}"/>
              </a:ext>
            </a:extLst>
          </p:cNvPr>
          <p:cNvSpPr txBox="1"/>
          <p:nvPr/>
        </p:nvSpPr>
        <p:spPr>
          <a:xfrm>
            <a:off x="6107084" y="6176963"/>
            <a:ext cx="5181600" cy="646331"/>
          </a:xfrm>
          <a:prstGeom prst="rect">
            <a:avLst/>
          </a:prstGeom>
          <a:noFill/>
        </p:spPr>
        <p:txBody>
          <a:bodyPr wrap="square" rtlCol="0">
            <a:spAutoFit/>
          </a:bodyPr>
          <a:lstStyle/>
          <a:p>
            <a:r>
              <a:rPr lang="en-US" dirty="0">
                <a:hlinkClick r:id="rId4"/>
              </a:rPr>
              <a:t>https://www.cdc.gov/niosh/nmam/default.html</a:t>
            </a:r>
            <a:endParaRPr lang="en-US" dirty="0"/>
          </a:p>
          <a:p>
            <a:endParaRPr lang="en-US" dirty="0"/>
          </a:p>
        </p:txBody>
      </p:sp>
    </p:spTree>
    <p:extLst>
      <p:ext uri="{BB962C8B-B14F-4D97-AF65-F5344CB8AC3E}">
        <p14:creationId xmlns:p14="http://schemas.microsoft.com/office/powerpoint/2010/main" val="632518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384CD-74E1-4D0E-BC82-6CB8884EF458}"/>
              </a:ext>
            </a:extLst>
          </p:cNvPr>
          <p:cNvSpPr>
            <a:spLocks noGrp="1"/>
          </p:cNvSpPr>
          <p:nvPr>
            <p:ph type="title"/>
          </p:nvPr>
        </p:nvSpPr>
        <p:spPr/>
        <p:txBody>
          <a:bodyPr/>
          <a:lstStyle/>
          <a:p>
            <a:r>
              <a:rPr lang="en-US" dirty="0"/>
              <a:t>Sampling methods</a:t>
            </a:r>
          </a:p>
        </p:txBody>
      </p:sp>
      <p:sp>
        <p:nvSpPr>
          <p:cNvPr id="3" name="Content Placeholder 2">
            <a:extLst>
              <a:ext uri="{FF2B5EF4-FFF2-40B4-BE49-F238E27FC236}">
                <a16:creationId xmlns:a16="http://schemas.microsoft.com/office/drawing/2014/main" id="{53D09EF6-19BA-46B0-BD87-C12AE825D9DA}"/>
              </a:ext>
            </a:extLst>
          </p:cNvPr>
          <p:cNvSpPr>
            <a:spLocks noGrp="1"/>
          </p:cNvSpPr>
          <p:nvPr>
            <p:ph sz="half" idx="1"/>
          </p:nvPr>
        </p:nvSpPr>
        <p:spPr>
          <a:xfrm>
            <a:off x="444675" y="1825625"/>
            <a:ext cx="5887232" cy="4351338"/>
          </a:xfrm>
        </p:spPr>
        <p:txBody>
          <a:bodyPr>
            <a:normAutofit fontScale="62500" lnSpcReduction="20000"/>
          </a:bodyPr>
          <a:lstStyle/>
          <a:p>
            <a:r>
              <a:rPr lang="en-US" dirty="0"/>
              <a:t>Sampling methods provide instructions on sampling media</a:t>
            </a:r>
          </a:p>
          <a:p>
            <a:r>
              <a:rPr lang="en-US" dirty="0"/>
              <a:t>Pump flow rate plus min &amp; max volume</a:t>
            </a:r>
          </a:p>
          <a:p>
            <a:r>
              <a:rPr lang="en-US" dirty="0"/>
              <a:t>Sample is sent to lab to get mass or volume of contaminant (numerator)</a:t>
            </a:r>
          </a:p>
          <a:p>
            <a:r>
              <a:rPr lang="en-US" dirty="0"/>
              <a:t>Air pulled through pump provides volume of air collected in the field (denominator)</a:t>
            </a:r>
          </a:p>
          <a:p>
            <a:r>
              <a:rPr lang="en-US" dirty="0"/>
              <a:t>Results are presented as a concentration, in the case of lead =  X micrograms or milligrams of lead per cubic meter of air.  </a:t>
            </a:r>
          </a:p>
          <a:p>
            <a:r>
              <a:rPr lang="en-US" altLang="en-US" dirty="0"/>
              <a:t>For example, the lead PEL is </a:t>
            </a:r>
            <a:r>
              <a:rPr lang="en-US" altLang="en-US" b="1" dirty="0"/>
              <a:t>50</a:t>
            </a:r>
            <a:r>
              <a:rPr lang="en-US" altLang="en-US" b="1" u="sng" dirty="0"/>
              <a:t> micrograms /cubic meter (ug/m</a:t>
            </a:r>
            <a:r>
              <a:rPr lang="en-US" altLang="en-US" b="1" u="sng" baseline="30000" dirty="0"/>
              <a:t>3) </a:t>
            </a:r>
            <a:r>
              <a:rPr lang="en-US" altLang="en-US" b="1" u="sng" dirty="0"/>
              <a:t>of air. </a:t>
            </a:r>
          </a:p>
          <a:p>
            <a:endParaRPr lang="en-US" dirty="0"/>
          </a:p>
        </p:txBody>
      </p:sp>
      <p:pic>
        <p:nvPicPr>
          <p:cNvPr id="6" name="Content Placeholder 5">
            <a:extLst>
              <a:ext uri="{FF2B5EF4-FFF2-40B4-BE49-F238E27FC236}">
                <a16:creationId xmlns:a16="http://schemas.microsoft.com/office/drawing/2014/main" id="{5FB72545-7883-4561-A327-F82A8E07439F}"/>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456981" y="456878"/>
            <a:ext cx="4609950" cy="5944244"/>
          </a:xfrm>
        </p:spPr>
      </p:pic>
      <p:sp>
        <p:nvSpPr>
          <p:cNvPr id="7" name="Oval 6">
            <a:extLst>
              <a:ext uri="{FF2B5EF4-FFF2-40B4-BE49-F238E27FC236}">
                <a16:creationId xmlns:a16="http://schemas.microsoft.com/office/drawing/2014/main" id="{2EC2C675-93FF-4897-906E-6CC76095FF90}"/>
              </a:ext>
            </a:extLst>
          </p:cNvPr>
          <p:cNvSpPr/>
          <p:nvPr/>
        </p:nvSpPr>
        <p:spPr>
          <a:xfrm>
            <a:off x="8070825" y="755679"/>
            <a:ext cx="1382262" cy="29179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6E0663E-029B-48CF-B33C-3A81F746C23B}"/>
              </a:ext>
            </a:extLst>
          </p:cNvPr>
          <p:cNvSpPr/>
          <p:nvPr/>
        </p:nvSpPr>
        <p:spPr>
          <a:xfrm>
            <a:off x="6757792" y="2121196"/>
            <a:ext cx="1954060" cy="94141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978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877A-6119-46EF-8CA4-5CCC3CFADF67}"/>
              </a:ext>
            </a:extLst>
          </p:cNvPr>
          <p:cNvSpPr>
            <a:spLocks noGrp="1"/>
          </p:cNvSpPr>
          <p:nvPr>
            <p:ph type="title"/>
          </p:nvPr>
        </p:nvSpPr>
        <p:spPr>
          <a:xfrm>
            <a:off x="5188406" y="365127"/>
            <a:ext cx="6830317" cy="1325563"/>
          </a:xfrm>
        </p:spPr>
        <p:txBody>
          <a:bodyPr>
            <a:normAutofit/>
          </a:bodyPr>
          <a:lstStyle/>
          <a:p>
            <a:r>
              <a:rPr lang="en-US" dirty="0"/>
              <a:t>Air monitoring equipment</a:t>
            </a:r>
          </a:p>
        </p:txBody>
      </p:sp>
      <p:pic>
        <p:nvPicPr>
          <p:cNvPr id="16" name="Content Placeholder 15" descr="A picture containing text&#10;&#10;Description automatically generated">
            <a:extLst>
              <a:ext uri="{FF2B5EF4-FFF2-40B4-BE49-F238E27FC236}">
                <a16:creationId xmlns:a16="http://schemas.microsoft.com/office/drawing/2014/main" id="{9A820E00-830E-4FF7-BDAA-FBD9B83254C7}"/>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373445" y="496267"/>
            <a:ext cx="4564835" cy="3423626"/>
          </a:xfrm>
        </p:spPr>
      </p:pic>
      <p:pic>
        <p:nvPicPr>
          <p:cNvPr id="18" name="Content Placeholder 17">
            <a:extLst>
              <a:ext uri="{FF2B5EF4-FFF2-40B4-BE49-F238E27FC236}">
                <a16:creationId xmlns:a16="http://schemas.microsoft.com/office/drawing/2014/main" id="{8329D125-597C-4749-9DDC-54E831B54BA7}"/>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188406" y="1690690"/>
            <a:ext cx="2611924" cy="3149063"/>
          </a:xfrm>
        </p:spPr>
      </p:pic>
      <p:pic>
        <p:nvPicPr>
          <p:cNvPr id="20" name="Picture 19">
            <a:extLst>
              <a:ext uri="{FF2B5EF4-FFF2-40B4-BE49-F238E27FC236}">
                <a16:creationId xmlns:a16="http://schemas.microsoft.com/office/drawing/2014/main" id="{7D088D35-8117-4AB7-9B43-CCE38139D3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65087" y="1690690"/>
            <a:ext cx="3553468" cy="4909775"/>
          </a:xfrm>
          <a:prstGeom prst="rect">
            <a:avLst/>
          </a:prstGeom>
        </p:spPr>
      </p:pic>
    </p:spTree>
    <p:extLst>
      <p:ext uri="{BB962C8B-B14F-4D97-AF65-F5344CB8AC3E}">
        <p14:creationId xmlns:p14="http://schemas.microsoft.com/office/powerpoint/2010/main" val="3994900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75EE5A-E8C7-4817-9549-1C69821E2958}"/>
              </a:ext>
            </a:extLst>
          </p:cNvPr>
          <p:cNvSpPr>
            <a:spLocks noGrp="1"/>
          </p:cNvSpPr>
          <p:nvPr>
            <p:ph type="title"/>
          </p:nvPr>
        </p:nvSpPr>
        <p:spPr>
          <a:xfrm>
            <a:off x="838200" y="365127"/>
            <a:ext cx="11001292" cy="1325563"/>
          </a:xfrm>
        </p:spPr>
        <p:txBody>
          <a:bodyPr/>
          <a:lstStyle/>
          <a:p>
            <a:r>
              <a:rPr lang="en-US" dirty="0"/>
              <a:t>Tools of the trade – additional considerations</a:t>
            </a:r>
          </a:p>
        </p:txBody>
      </p:sp>
      <p:sp>
        <p:nvSpPr>
          <p:cNvPr id="5" name="Content Placeholder 4">
            <a:extLst>
              <a:ext uri="{FF2B5EF4-FFF2-40B4-BE49-F238E27FC236}">
                <a16:creationId xmlns:a16="http://schemas.microsoft.com/office/drawing/2014/main" id="{3C67A004-4D0B-42A2-AC35-D1B1EF0BC234}"/>
              </a:ext>
            </a:extLst>
          </p:cNvPr>
          <p:cNvSpPr>
            <a:spLocks noGrp="1"/>
          </p:cNvSpPr>
          <p:nvPr>
            <p:ph idx="1"/>
          </p:nvPr>
        </p:nvSpPr>
        <p:spPr>
          <a:xfrm>
            <a:off x="838200" y="1825625"/>
            <a:ext cx="6093542" cy="4351338"/>
          </a:xfrm>
        </p:spPr>
        <p:txBody>
          <a:bodyPr/>
          <a:lstStyle/>
          <a:p>
            <a:pPr marL="0" indent="0">
              <a:buNone/>
            </a:pPr>
            <a:r>
              <a:rPr lang="en-US" u="sng" dirty="0"/>
              <a:t>Direct reading v. continuous sampling</a:t>
            </a:r>
          </a:p>
          <a:p>
            <a:pPr marL="0" indent="0">
              <a:buNone/>
            </a:pPr>
            <a:r>
              <a:rPr lang="en-US" dirty="0"/>
              <a:t>Quantitative v. qualitative information</a:t>
            </a:r>
          </a:p>
          <a:p>
            <a:pPr marL="0" indent="0">
              <a:buNone/>
            </a:pPr>
            <a:r>
              <a:rPr lang="en-US" dirty="0"/>
              <a:t>Active v. passive dosimetry</a:t>
            </a:r>
          </a:p>
          <a:p>
            <a:pPr marL="0" indent="0">
              <a:buNone/>
            </a:pPr>
            <a:r>
              <a:rPr lang="en-US" dirty="0"/>
              <a:t>Wipe sampling v. air sampling</a:t>
            </a:r>
          </a:p>
          <a:p>
            <a:pPr marL="0" indent="0">
              <a:buNone/>
            </a:pPr>
            <a:endParaRPr lang="en-US" dirty="0"/>
          </a:p>
          <a:p>
            <a:pPr marL="0" indent="0">
              <a:buNone/>
            </a:pPr>
            <a:endParaRPr lang="en-US" dirty="0"/>
          </a:p>
          <a:p>
            <a:pPr marL="457189" lvl="1" indent="0">
              <a:buNone/>
            </a:pPr>
            <a:endParaRPr lang="en-US" dirty="0"/>
          </a:p>
        </p:txBody>
      </p:sp>
      <p:pic>
        <p:nvPicPr>
          <p:cNvPr id="3" name="Picture 2">
            <a:extLst>
              <a:ext uri="{FF2B5EF4-FFF2-40B4-BE49-F238E27FC236}">
                <a16:creationId xmlns:a16="http://schemas.microsoft.com/office/drawing/2014/main" id="{1387ACE6-92A7-42FF-AA5F-F73294015F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22307" y="1359832"/>
            <a:ext cx="4370650" cy="4985309"/>
          </a:xfrm>
          <a:prstGeom prst="rect">
            <a:avLst/>
          </a:prstGeom>
        </p:spPr>
      </p:pic>
    </p:spTree>
    <p:extLst>
      <p:ext uri="{BB962C8B-B14F-4D97-AF65-F5344CB8AC3E}">
        <p14:creationId xmlns:p14="http://schemas.microsoft.com/office/powerpoint/2010/main" val="4291443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a:extLst>
              <a:ext uri="{FF2B5EF4-FFF2-40B4-BE49-F238E27FC236}">
                <a16:creationId xmlns:a16="http://schemas.microsoft.com/office/drawing/2014/main" id="{F9E6FBDC-C22D-4391-A2D0-75E0E5000EC5}"/>
              </a:ext>
            </a:extLst>
          </p:cNvPr>
          <p:cNvGraphicFramePr>
            <a:graphicFrameLocks noChangeAspect="1"/>
          </p:cNvGraphicFramePr>
          <p:nvPr>
            <p:extLst>
              <p:ext uri="{D42A27DB-BD31-4B8C-83A1-F6EECF244321}">
                <p14:modId xmlns:p14="http://schemas.microsoft.com/office/powerpoint/2010/main" val="2568353293"/>
              </p:ext>
            </p:extLst>
          </p:nvPr>
        </p:nvGraphicFramePr>
        <p:xfrm>
          <a:off x="1593112" y="2096387"/>
          <a:ext cx="4191000" cy="3429000"/>
        </p:xfrm>
        <a:graphic>
          <a:graphicData uri="http://schemas.openxmlformats.org/presentationml/2006/ole">
            <mc:AlternateContent xmlns:mc="http://schemas.openxmlformats.org/markup-compatibility/2006">
              <mc:Choice xmlns:v="urn:schemas-microsoft-com:vml" Requires="v">
                <p:oleObj spid="_x0000_s1194" name="Slide" r:id="rId4" imgW="4523186" imgH="3392392" progId="PowerPoint.Slide.8">
                  <p:embed/>
                </p:oleObj>
              </mc:Choice>
              <mc:Fallback>
                <p:oleObj name="Slide" r:id="rId4" imgW="4523186" imgH="3392392" progId="PowerPoint.Slide.8">
                  <p:embed/>
                  <p:pic>
                    <p:nvPicPr>
                      <p:cNvPr id="4098" name="Object 2">
                        <a:extLst>
                          <a:ext uri="{FF2B5EF4-FFF2-40B4-BE49-F238E27FC236}">
                            <a16:creationId xmlns:a16="http://schemas.microsoft.com/office/drawing/2014/main" id="{F9E6FBDC-C22D-4391-A2D0-75E0E5000EC5}"/>
                          </a:ext>
                        </a:extLst>
                      </p:cNvPr>
                      <p:cNvPicPr>
                        <a:picLocks noChangeAspect="1" noChangeArrowheads="1"/>
                      </p:cNvPicPr>
                      <p:nvPr/>
                    </p:nvPicPr>
                    <p:blipFill>
                      <a:blip r:embed="rId5"/>
                      <a:srcRect/>
                      <a:stretch>
                        <a:fillRect/>
                      </a:stretch>
                    </p:blipFill>
                    <p:spPr bwMode="auto">
                      <a:xfrm>
                        <a:off x="1593112" y="2096387"/>
                        <a:ext cx="4191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3">
            <a:extLst>
              <a:ext uri="{FF2B5EF4-FFF2-40B4-BE49-F238E27FC236}">
                <a16:creationId xmlns:a16="http://schemas.microsoft.com/office/drawing/2014/main" id="{A02D97D4-535F-4E3F-9CB3-9CDDA80A0FF1}"/>
              </a:ext>
            </a:extLst>
          </p:cNvPr>
          <p:cNvGraphicFramePr>
            <a:graphicFrameLocks noChangeAspect="1"/>
          </p:cNvGraphicFramePr>
          <p:nvPr>
            <p:extLst>
              <p:ext uri="{D42A27DB-BD31-4B8C-83A1-F6EECF244321}">
                <p14:modId xmlns:p14="http://schemas.microsoft.com/office/powerpoint/2010/main" val="3327208994"/>
              </p:ext>
            </p:extLst>
          </p:nvPr>
        </p:nvGraphicFramePr>
        <p:xfrm>
          <a:off x="6554972" y="2096387"/>
          <a:ext cx="4114800" cy="3429000"/>
        </p:xfrm>
        <a:graphic>
          <a:graphicData uri="http://schemas.openxmlformats.org/presentationml/2006/ole">
            <mc:AlternateContent xmlns:mc="http://schemas.openxmlformats.org/markup-compatibility/2006">
              <mc:Choice xmlns:v="urn:schemas-microsoft-com:vml" Requires="v">
                <p:oleObj spid="_x0000_s1195" name="Slide" r:id="rId6" imgW="4486830" imgH="3364984" progId="PowerPoint.Slide.8">
                  <p:embed/>
                </p:oleObj>
              </mc:Choice>
              <mc:Fallback>
                <p:oleObj name="Slide" r:id="rId6" imgW="4486830" imgH="3364984" progId="PowerPoint.Slide.8">
                  <p:embed/>
                  <p:pic>
                    <p:nvPicPr>
                      <p:cNvPr id="4099" name="Object 3">
                        <a:extLst>
                          <a:ext uri="{FF2B5EF4-FFF2-40B4-BE49-F238E27FC236}">
                            <a16:creationId xmlns:a16="http://schemas.microsoft.com/office/drawing/2014/main" id="{A02D97D4-535F-4E3F-9CB3-9CDDA80A0FF1}"/>
                          </a:ext>
                        </a:extLst>
                      </p:cNvPr>
                      <p:cNvPicPr>
                        <a:picLocks noChangeAspect="1" noChangeArrowheads="1"/>
                      </p:cNvPicPr>
                      <p:nvPr/>
                    </p:nvPicPr>
                    <p:blipFill>
                      <a:blip r:embed="rId7"/>
                      <a:srcRect l="12282" t="10527" r="10526" b="10527"/>
                      <a:stretch>
                        <a:fillRect/>
                      </a:stretch>
                    </p:blipFill>
                    <p:spPr bwMode="auto">
                      <a:xfrm>
                        <a:off x="6554972" y="2096387"/>
                        <a:ext cx="41148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028" name="Rectangle 4">
            <a:extLst>
              <a:ext uri="{FF2B5EF4-FFF2-40B4-BE49-F238E27FC236}">
                <a16:creationId xmlns:a16="http://schemas.microsoft.com/office/drawing/2014/main" id="{0DABBC42-9C7F-4187-994A-D1FE5BE6824A}"/>
              </a:ext>
            </a:extLst>
          </p:cNvPr>
          <p:cNvSpPr>
            <a:spLocks noGrp="1" noChangeArrowheads="1"/>
          </p:cNvSpPr>
          <p:nvPr>
            <p:ph type="title"/>
          </p:nvPr>
        </p:nvSpPr>
        <p:spPr/>
        <p:txBody>
          <a:bodyPr rtlCol="0">
            <a:normAutofit fontScale="90000"/>
          </a:bodyPr>
          <a:lstStyle/>
          <a:p>
            <a:pPr>
              <a:defRPr/>
            </a:pPr>
            <a:r>
              <a:rPr lang="en-US" sz="4000" dirty="0"/>
              <a:t>Qualitative descriptive data on exposure variables are important to document – workers are important sources for that information.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247CE-8BCE-435E-A36E-8AD1BCCEB2F1}"/>
              </a:ext>
            </a:extLst>
          </p:cNvPr>
          <p:cNvSpPr>
            <a:spLocks noGrp="1"/>
          </p:cNvSpPr>
          <p:nvPr>
            <p:ph type="title"/>
          </p:nvPr>
        </p:nvSpPr>
        <p:spPr>
          <a:xfrm>
            <a:off x="5650706" y="842963"/>
            <a:ext cx="5703093" cy="320996"/>
          </a:xfrm>
        </p:spPr>
        <p:txBody>
          <a:bodyPr>
            <a:normAutofit fontScale="90000"/>
          </a:bodyPr>
          <a:lstStyle/>
          <a:p>
            <a:r>
              <a:rPr lang="en-US" dirty="0"/>
              <a:t>What if there are no limits? </a:t>
            </a:r>
          </a:p>
        </p:txBody>
      </p:sp>
      <p:pic>
        <p:nvPicPr>
          <p:cNvPr id="6" name="Content Placeholder 5">
            <a:extLst>
              <a:ext uri="{FF2B5EF4-FFF2-40B4-BE49-F238E27FC236}">
                <a16:creationId xmlns:a16="http://schemas.microsoft.com/office/drawing/2014/main" id="{7A7C46CE-6DAE-46E4-B592-FE09A208AAC5}"/>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86400" y="521495"/>
            <a:ext cx="4779206" cy="5233988"/>
          </a:xfrm>
        </p:spPr>
      </p:pic>
      <p:sp>
        <p:nvSpPr>
          <p:cNvPr id="10" name="Content Placeholder 9">
            <a:extLst>
              <a:ext uri="{FF2B5EF4-FFF2-40B4-BE49-F238E27FC236}">
                <a16:creationId xmlns:a16="http://schemas.microsoft.com/office/drawing/2014/main" id="{9012ADF7-A3BE-4969-A405-855E5DF6ECBE}"/>
              </a:ext>
            </a:extLst>
          </p:cNvPr>
          <p:cNvSpPr>
            <a:spLocks noGrp="1"/>
          </p:cNvSpPr>
          <p:nvPr>
            <p:ph sz="half" idx="2"/>
          </p:nvPr>
        </p:nvSpPr>
        <p:spPr>
          <a:xfrm>
            <a:off x="5586153" y="4622005"/>
            <a:ext cx="5767647" cy="1554957"/>
          </a:xfrm>
        </p:spPr>
        <p:txBody>
          <a:bodyPr>
            <a:normAutofit fontScale="77500" lnSpcReduction="20000"/>
          </a:bodyPr>
          <a:lstStyle/>
          <a:p>
            <a:r>
              <a:rPr lang="en-US" dirty="0"/>
              <a:t>Passive dosimetry may work better in some circumstances (less common/less validated methods)</a:t>
            </a:r>
          </a:p>
          <a:p>
            <a:r>
              <a:rPr lang="en-US" dirty="0"/>
              <a:t>No OELS – compare to background levels</a:t>
            </a:r>
          </a:p>
        </p:txBody>
      </p:sp>
      <p:pic>
        <p:nvPicPr>
          <p:cNvPr id="12" name="Picture 11">
            <a:extLst>
              <a:ext uri="{FF2B5EF4-FFF2-40B4-BE49-F238E27FC236}">
                <a16:creationId xmlns:a16="http://schemas.microsoft.com/office/drawing/2014/main" id="{61E7C7E0-50BF-4B21-98D0-2A02766B54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9188" y="1825625"/>
            <a:ext cx="5944611" cy="2554875"/>
          </a:xfrm>
          <a:prstGeom prst="rect">
            <a:avLst/>
          </a:prstGeom>
        </p:spPr>
      </p:pic>
    </p:spTree>
    <p:extLst>
      <p:ext uri="{BB962C8B-B14F-4D97-AF65-F5344CB8AC3E}">
        <p14:creationId xmlns:p14="http://schemas.microsoft.com/office/powerpoint/2010/main" val="4054943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27DD9-4910-47B3-B432-DC97CF953454}"/>
              </a:ext>
            </a:extLst>
          </p:cNvPr>
          <p:cNvSpPr>
            <a:spLocks noGrp="1"/>
          </p:cNvSpPr>
          <p:nvPr>
            <p:ph type="title"/>
          </p:nvPr>
        </p:nvSpPr>
        <p:spPr>
          <a:xfrm>
            <a:off x="5868062" y="365127"/>
            <a:ext cx="5485737" cy="1325563"/>
          </a:xfrm>
        </p:spPr>
        <p:txBody>
          <a:bodyPr/>
          <a:lstStyle/>
          <a:p>
            <a:r>
              <a:rPr lang="en-US" dirty="0"/>
              <a:t>Exposure Banding</a:t>
            </a:r>
          </a:p>
        </p:txBody>
      </p:sp>
      <p:pic>
        <p:nvPicPr>
          <p:cNvPr id="6" name="Content Placeholder 5">
            <a:extLst>
              <a:ext uri="{FF2B5EF4-FFF2-40B4-BE49-F238E27FC236}">
                <a16:creationId xmlns:a16="http://schemas.microsoft.com/office/drawing/2014/main" id="{079F710D-B71B-447D-9BBF-072022751177}"/>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23569" y="493490"/>
            <a:ext cx="4383439" cy="5683473"/>
          </a:xfrm>
          <a:ln>
            <a:solidFill>
              <a:schemeClr val="accent1">
                <a:shade val="50000"/>
              </a:schemeClr>
            </a:solidFill>
          </a:ln>
        </p:spPr>
      </p:pic>
      <p:sp>
        <p:nvSpPr>
          <p:cNvPr id="4" name="Content Placeholder 3">
            <a:extLst>
              <a:ext uri="{FF2B5EF4-FFF2-40B4-BE49-F238E27FC236}">
                <a16:creationId xmlns:a16="http://schemas.microsoft.com/office/drawing/2014/main" id="{2D2E2291-A8D7-43F9-B0A2-9A364672A1DE}"/>
              </a:ext>
            </a:extLst>
          </p:cNvPr>
          <p:cNvSpPr>
            <a:spLocks noGrp="1"/>
          </p:cNvSpPr>
          <p:nvPr>
            <p:ph sz="half" idx="2"/>
          </p:nvPr>
        </p:nvSpPr>
        <p:spPr>
          <a:xfrm>
            <a:off x="5200153" y="1825625"/>
            <a:ext cx="6153647" cy="4351338"/>
          </a:xfrm>
        </p:spPr>
        <p:txBody>
          <a:bodyPr>
            <a:normAutofit fontScale="70000" lnSpcReduction="20000"/>
          </a:bodyPr>
          <a:lstStyle/>
          <a:p>
            <a:r>
              <a:rPr lang="en-US" dirty="0"/>
              <a:t>Provides an approach for the very large number of chemicals that lack OELs.</a:t>
            </a:r>
          </a:p>
          <a:p>
            <a:r>
              <a:rPr lang="en-US" i="1" dirty="0"/>
              <a:t>“Occupational exposure banding uses limited chemical toxicity data to group chemical substances into one of five bands, ranging from A through E. These bands, or OEBs, define the range of air concentrations expected to protect worker health. Band E represents the lowest exposure concentration range recommendation.”</a:t>
            </a:r>
          </a:p>
          <a:p>
            <a:r>
              <a:rPr lang="en-US" dirty="0"/>
              <a:t>DHHS (NIOSH) Publication No. 2019-132 </a:t>
            </a:r>
          </a:p>
          <a:p>
            <a:r>
              <a:rPr lang="en-US" dirty="0">
                <a:hlinkClick r:id="rId4"/>
              </a:rPr>
              <a:t>https://www.cdc.gov/niosh/docs/2019-132/pdfs/2019-132.pdf?id=10.26616/NIOSHPUB2019132</a:t>
            </a:r>
            <a:endParaRPr lang="en-US" dirty="0"/>
          </a:p>
          <a:p>
            <a:endParaRPr lang="en-US" dirty="0"/>
          </a:p>
        </p:txBody>
      </p:sp>
    </p:spTree>
    <p:extLst>
      <p:ext uri="{BB962C8B-B14F-4D97-AF65-F5344CB8AC3E}">
        <p14:creationId xmlns:p14="http://schemas.microsoft.com/office/powerpoint/2010/main" val="1405734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P9250036">
            <a:extLst>
              <a:ext uri="{FF2B5EF4-FFF2-40B4-BE49-F238E27FC236}">
                <a16:creationId xmlns:a16="http://schemas.microsoft.com/office/drawing/2014/main" id="{F7634077-5495-45FE-B08E-14590C760A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36442" y="931768"/>
            <a:ext cx="7645152" cy="573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a:extLst>
              <a:ext uri="{FF2B5EF4-FFF2-40B4-BE49-F238E27FC236}">
                <a16:creationId xmlns:a16="http://schemas.microsoft.com/office/drawing/2014/main" id="{67BB9184-DD9E-44A7-A46A-8235FF9871AC}"/>
              </a:ext>
            </a:extLst>
          </p:cNvPr>
          <p:cNvSpPr>
            <a:spLocks noGrp="1" noChangeArrowheads="1"/>
          </p:cNvSpPr>
          <p:nvPr>
            <p:ph type="title" idx="4294967295"/>
          </p:nvPr>
        </p:nvSpPr>
        <p:spPr>
          <a:xfrm>
            <a:off x="226142" y="516611"/>
            <a:ext cx="11739716" cy="484050"/>
          </a:xfrm>
        </p:spPr>
        <p:txBody>
          <a:bodyPr>
            <a:normAutofit fontScale="90000"/>
          </a:bodyPr>
          <a:lstStyle/>
          <a:p>
            <a:pPr eaLnBrk="1" hangingPunct="1"/>
            <a:r>
              <a:rPr lang="en-US" altLang="en-US" sz="3600" dirty="0"/>
              <a:t>Lead Paint Job – wipe sampling may be needed in some cases</a:t>
            </a:r>
            <a:br>
              <a:rPr lang="en-US" altLang="en-US" dirty="0"/>
            </a:br>
            <a:endParaRPr lang="en-US" altLang="en-US" dirty="0"/>
          </a:p>
        </p:txBody>
      </p:sp>
      <p:sp>
        <p:nvSpPr>
          <p:cNvPr id="2" name="Oval 1">
            <a:extLst>
              <a:ext uri="{FF2B5EF4-FFF2-40B4-BE49-F238E27FC236}">
                <a16:creationId xmlns:a16="http://schemas.microsoft.com/office/drawing/2014/main" id="{92F76A39-17A4-4A6D-B68E-8AAD014970E1}"/>
              </a:ext>
            </a:extLst>
          </p:cNvPr>
          <p:cNvSpPr/>
          <p:nvPr/>
        </p:nvSpPr>
        <p:spPr>
          <a:xfrm>
            <a:off x="4040130" y="3260651"/>
            <a:ext cx="6411674" cy="350546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DC244C0E-A83F-4272-8A98-7A71CAD1F748}"/>
              </a:ext>
            </a:extLst>
          </p:cNvPr>
          <p:cNvCxnSpPr>
            <a:cxnSpLocks/>
          </p:cNvCxnSpPr>
          <p:nvPr/>
        </p:nvCxnSpPr>
        <p:spPr>
          <a:xfrm flipH="1">
            <a:off x="7465512" y="4076203"/>
            <a:ext cx="2425558" cy="13350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24536E3-E603-4EF9-A7DB-3089DA206995}"/>
              </a:ext>
            </a:extLst>
          </p:cNvPr>
          <p:cNvSpPr txBox="1"/>
          <p:nvPr/>
        </p:nvSpPr>
        <p:spPr>
          <a:xfrm>
            <a:off x="10100591" y="3221262"/>
            <a:ext cx="1807535" cy="646331"/>
          </a:xfrm>
          <a:prstGeom prst="rect">
            <a:avLst/>
          </a:prstGeom>
          <a:noFill/>
        </p:spPr>
        <p:txBody>
          <a:bodyPr wrap="square" rtlCol="0">
            <a:spAutoFit/>
          </a:bodyPr>
          <a:lstStyle/>
          <a:p>
            <a:r>
              <a:rPr lang="en-US" b="1" dirty="0">
                <a:solidFill>
                  <a:schemeClr val="accent1"/>
                </a:solidFill>
              </a:rPr>
              <a:t>Handwashing</a:t>
            </a:r>
          </a:p>
          <a:p>
            <a:r>
              <a:rPr lang="en-US" b="1" dirty="0">
                <a:solidFill>
                  <a:schemeClr val="accent1"/>
                </a:solidFill>
              </a:rPr>
              <a:t>Station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567873-79B3-4EE6-A545-0D4B36D392CD}"/>
              </a:ext>
            </a:extLst>
          </p:cNvPr>
          <p:cNvSpPr>
            <a:spLocks noGrp="1"/>
          </p:cNvSpPr>
          <p:nvPr>
            <p:ph type="title"/>
          </p:nvPr>
        </p:nvSpPr>
        <p:spPr/>
        <p:txBody>
          <a:bodyPr/>
          <a:lstStyle/>
          <a:p>
            <a:r>
              <a:rPr lang="en-US" dirty="0"/>
              <a:t>Stop Silicosis – US DOL</a:t>
            </a:r>
          </a:p>
        </p:txBody>
      </p:sp>
      <p:pic>
        <p:nvPicPr>
          <p:cNvPr id="7" name="Online Media 6" title="&quot;Stop Silicosis&quot; (2016)">
            <a:hlinkClick r:id="" action="ppaction://media"/>
            <a:extLst>
              <a:ext uri="{FF2B5EF4-FFF2-40B4-BE49-F238E27FC236}">
                <a16:creationId xmlns:a16="http://schemas.microsoft.com/office/drawing/2014/main" id="{91B6BB4F-D862-41DF-A5A8-1A624FFD7285}"/>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327804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5CFC6B-3F3D-4039-BD6B-033AA4305535}"/>
              </a:ext>
            </a:extLst>
          </p:cNvPr>
          <p:cNvSpPr>
            <a:spLocks noGrp="1"/>
          </p:cNvSpPr>
          <p:nvPr>
            <p:ph type="title"/>
          </p:nvPr>
        </p:nvSpPr>
        <p:spPr/>
        <p:txBody>
          <a:bodyPr/>
          <a:lstStyle/>
          <a:p>
            <a:r>
              <a:rPr lang="en-US" dirty="0"/>
              <a:t>OSHA Monitoring</a:t>
            </a:r>
          </a:p>
        </p:txBody>
      </p:sp>
      <p:sp>
        <p:nvSpPr>
          <p:cNvPr id="7" name="TextBox 6">
            <a:extLst>
              <a:ext uri="{FF2B5EF4-FFF2-40B4-BE49-F238E27FC236}">
                <a16:creationId xmlns:a16="http://schemas.microsoft.com/office/drawing/2014/main" id="{C8E9DF56-9E7E-4112-997F-0D563DF5A75A}"/>
              </a:ext>
            </a:extLst>
          </p:cNvPr>
          <p:cNvSpPr txBox="1"/>
          <p:nvPr/>
        </p:nvSpPr>
        <p:spPr>
          <a:xfrm>
            <a:off x="1386347" y="1484671"/>
            <a:ext cx="10146891" cy="3693319"/>
          </a:xfrm>
          <a:prstGeom prst="rect">
            <a:avLst/>
          </a:prstGeom>
          <a:noFill/>
        </p:spPr>
        <p:txBody>
          <a:bodyPr wrap="square">
            <a:spAutoFit/>
          </a:bodyPr>
          <a:lstStyle/>
          <a:p>
            <a:pPr algn="l"/>
            <a:r>
              <a:rPr lang="en-US" b="1" i="0" dirty="0">
                <a:solidFill>
                  <a:srgbClr val="222222"/>
                </a:solidFill>
                <a:effectLst/>
                <a:latin typeface="Helvetica Neue"/>
              </a:rPr>
              <a:t>OSHA's data</a:t>
            </a:r>
            <a:endParaRPr lang="en-US" b="0" i="0" dirty="0">
              <a:solidFill>
                <a:srgbClr val="222222"/>
              </a:solidFill>
              <a:effectLst/>
              <a:latin typeface="Helvetica Neue"/>
            </a:endParaRPr>
          </a:p>
          <a:p>
            <a:pPr algn="l"/>
            <a:r>
              <a:rPr lang="en-US" b="0" i="0" dirty="0">
                <a:solidFill>
                  <a:srgbClr val="333333"/>
                </a:solidFill>
                <a:effectLst/>
                <a:latin typeface="Helvetica Neue"/>
              </a:rPr>
              <a:t>OSHA </a:t>
            </a:r>
            <a:r>
              <a:rPr lang="en-US" b="0" i="0" u="sng" dirty="0">
                <a:solidFill>
                  <a:srgbClr val="333333"/>
                </a:solidFill>
                <a:effectLst/>
                <a:latin typeface="Helvetica Neue"/>
              </a:rPr>
              <a:t>compliance officers </a:t>
            </a:r>
            <a:r>
              <a:rPr lang="en-US" b="1" i="0" u="sng" dirty="0">
                <a:solidFill>
                  <a:srgbClr val="333333"/>
                </a:solidFill>
                <a:effectLst/>
                <a:latin typeface="Helvetica Neue"/>
              </a:rPr>
              <a:t>do not:</a:t>
            </a:r>
          </a:p>
          <a:p>
            <a:pPr algn="l"/>
            <a:endParaRPr lang="en-US" b="1" i="0" dirty="0">
              <a:solidFill>
                <a:srgbClr val="333333"/>
              </a:solidFill>
              <a:effectLst/>
              <a:latin typeface="Helvetica Neue"/>
            </a:endParaRPr>
          </a:p>
          <a:p>
            <a:pPr algn="l">
              <a:buFont typeface="Arial" panose="020B0604020202020204" pitchFamily="34" charset="0"/>
              <a:buChar char="•"/>
            </a:pPr>
            <a:r>
              <a:rPr lang="en-US" b="1" i="0" dirty="0">
                <a:solidFill>
                  <a:srgbClr val="333333"/>
                </a:solidFill>
                <a:effectLst/>
                <a:latin typeface="Helvetica Neue"/>
              </a:rPr>
              <a:t>Take representative samples of every employee and every activity on every day.</a:t>
            </a:r>
          </a:p>
          <a:p>
            <a:pPr algn="l"/>
            <a:endParaRPr lang="en-US" b="0" i="0" dirty="0">
              <a:solidFill>
                <a:srgbClr val="333333"/>
              </a:solidFill>
              <a:effectLst/>
              <a:latin typeface="Helvetica Neue"/>
            </a:endParaRPr>
          </a:p>
          <a:p>
            <a:pPr algn="l"/>
            <a:r>
              <a:rPr lang="en-US" b="1" i="0" dirty="0">
                <a:solidFill>
                  <a:srgbClr val="333333"/>
                </a:solidFill>
                <a:effectLst/>
                <a:latin typeface="Helvetica Neue"/>
              </a:rPr>
              <a:t>OSHA </a:t>
            </a:r>
            <a:r>
              <a:rPr lang="en-US" b="1" i="0" u="sng" dirty="0">
                <a:solidFill>
                  <a:srgbClr val="333333"/>
                </a:solidFill>
                <a:effectLst/>
                <a:latin typeface="Helvetica Neue"/>
              </a:rPr>
              <a:t>compliance officers do</a:t>
            </a:r>
            <a:r>
              <a:rPr lang="en-US" b="1" i="0" dirty="0">
                <a:solidFill>
                  <a:srgbClr val="333333"/>
                </a:solidFill>
                <a:effectLst/>
                <a:latin typeface="Helvetica Neue"/>
              </a:rPr>
              <a:t>:</a:t>
            </a:r>
          </a:p>
          <a:p>
            <a:pPr algn="l">
              <a:buFont typeface="Arial" panose="020B0604020202020204" pitchFamily="34" charset="0"/>
              <a:buChar char="•"/>
            </a:pPr>
            <a:r>
              <a:rPr lang="en-US" b="0" i="0" dirty="0">
                <a:solidFill>
                  <a:srgbClr val="333333"/>
                </a:solidFill>
                <a:effectLst/>
                <a:latin typeface="Helvetica Neue"/>
              </a:rPr>
              <a:t>Target and visit certain industries based on National and regional emphasis programs.</a:t>
            </a:r>
          </a:p>
          <a:p>
            <a:pPr algn="l">
              <a:buFont typeface="Arial" panose="020B0604020202020204" pitchFamily="34" charset="0"/>
              <a:buChar char="•"/>
            </a:pPr>
            <a:endParaRPr lang="en-US" b="0" i="0" dirty="0">
              <a:solidFill>
                <a:srgbClr val="333333"/>
              </a:solidFill>
              <a:effectLst/>
              <a:latin typeface="Helvetica Neue"/>
            </a:endParaRPr>
          </a:p>
          <a:p>
            <a:pPr algn="l">
              <a:buFont typeface="Arial" panose="020B0604020202020204" pitchFamily="34" charset="0"/>
              <a:buChar char="•"/>
            </a:pPr>
            <a:r>
              <a:rPr lang="en-US" b="1" i="0" dirty="0">
                <a:solidFill>
                  <a:srgbClr val="333333"/>
                </a:solidFill>
                <a:effectLst/>
                <a:latin typeface="Helvetica Neue"/>
              </a:rPr>
              <a:t>Have limited time to conduct an inspection and cannot completely characterize all exposures for all employees, every day.</a:t>
            </a:r>
          </a:p>
          <a:p>
            <a:pPr algn="l">
              <a:buFont typeface="Arial" panose="020B0604020202020204" pitchFamily="34" charset="0"/>
              <a:buChar char="•"/>
            </a:pPr>
            <a:endParaRPr lang="en-US" b="1" i="0" dirty="0">
              <a:solidFill>
                <a:srgbClr val="333333"/>
              </a:solidFill>
              <a:effectLst/>
              <a:latin typeface="Helvetica Neue"/>
            </a:endParaRPr>
          </a:p>
          <a:p>
            <a:pPr algn="l">
              <a:buFont typeface="Arial" panose="020B0604020202020204" pitchFamily="34" charset="0"/>
              <a:buChar char="•"/>
            </a:pPr>
            <a:r>
              <a:rPr lang="en-US" b="1" i="0" dirty="0">
                <a:solidFill>
                  <a:srgbClr val="333333"/>
                </a:solidFill>
                <a:effectLst/>
                <a:latin typeface="Helvetica Neue"/>
              </a:rPr>
              <a:t>Use professional judgment and often attempt to evaluate worse case chemical exposure scenarios.</a:t>
            </a:r>
          </a:p>
        </p:txBody>
      </p:sp>
      <p:sp>
        <p:nvSpPr>
          <p:cNvPr id="2" name="TextBox 1">
            <a:extLst>
              <a:ext uri="{FF2B5EF4-FFF2-40B4-BE49-F238E27FC236}">
                <a16:creationId xmlns:a16="http://schemas.microsoft.com/office/drawing/2014/main" id="{47E17DD6-36E1-4241-8D09-FAAEE68BA56E}"/>
              </a:ext>
            </a:extLst>
          </p:cNvPr>
          <p:cNvSpPr txBox="1"/>
          <p:nvPr/>
        </p:nvSpPr>
        <p:spPr>
          <a:xfrm>
            <a:off x="5799552" y="5674290"/>
            <a:ext cx="5430032" cy="861774"/>
          </a:xfrm>
          <a:prstGeom prst="rect">
            <a:avLst/>
          </a:prstGeom>
          <a:noFill/>
        </p:spPr>
        <p:txBody>
          <a:bodyPr wrap="square" rtlCol="0">
            <a:spAutoFit/>
          </a:bodyPr>
          <a:lstStyle/>
          <a:p>
            <a:r>
              <a:rPr lang="en-US" sz="1600" dirty="0"/>
              <a:t>OSHA Chemical Exposure Health Data</a:t>
            </a:r>
          </a:p>
          <a:p>
            <a:r>
              <a:rPr lang="en-US" sz="1600" dirty="0">
                <a:hlinkClick r:id="rId3"/>
              </a:rPr>
              <a:t>https://www.osha.gov/opengov/health-samples</a:t>
            </a:r>
            <a:endParaRPr lang="en-US" sz="1600" dirty="0"/>
          </a:p>
          <a:p>
            <a:endParaRPr lang="en-US" dirty="0"/>
          </a:p>
        </p:txBody>
      </p:sp>
    </p:spTree>
    <p:extLst>
      <p:ext uri="{BB962C8B-B14F-4D97-AF65-F5344CB8AC3E}">
        <p14:creationId xmlns:p14="http://schemas.microsoft.com/office/powerpoint/2010/main" val="2869480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BD356-A1ED-4AB7-B796-47A39F0EACED}"/>
              </a:ext>
            </a:extLst>
          </p:cNvPr>
          <p:cNvSpPr>
            <a:spLocks noGrp="1"/>
          </p:cNvSpPr>
          <p:nvPr>
            <p:ph type="title"/>
          </p:nvPr>
        </p:nvSpPr>
        <p:spPr/>
        <p:txBody>
          <a:bodyPr/>
          <a:lstStyle/>
          <a:p>
            <a:r>
              <a:rPr lang="en-US" dirty="0"/>
              <a:t>Worst case v. representative sampling</a:t>
            </a:r>
          </a:p>
        </p:txBody>
      </p:sp>
      <p:pic>
        <p:nvPicPr>
          <p:cNvPr id="5" name="Content Placeholder 4" descr="Bulley&amp;Andrews 180">
            <a:extLst>
              <a:ext uri="{FF2B5EF4-FFF2-40B4-BE49-F238E27FC236}">
                <a16:creationId xmlns:a16="http://schemas.microsoft.com/office/drawing/2014/main" id="{D932B3AD-C8A5-4CC1-964D-0D6888D486C8}"/>
              </a:ext>
            </a:extLst>
          </p:cNvPr>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tretch>
            <a:fillRect/>
          </a:stretch>
        </p:blipFill>
        <p:spPr bwMode="auto">
          <a:xfrm>
            <a:off x="656276" y="1690690"/>
            <a:ext cx="4792717" cy="3993932"/>
          </a:xfrm>
          <a:prstGeom prst="rect">
            <a:avLst/>
          </a:prstGeom>
          <a:noFill/>
          <a:ln w="9525">
            <a:noFill/>
            <a:miter lim="800000"/>
            <a:headEnd/>
            <a:tailEnd/>
          </a:ln>
          <a:effectLst/>
        </p:spPr>
      </p:pic>
      <p:sp>
        <p:nvSpPr>
          <p:cNvPr id="4" name="Text Placeholder 3">
            <a:extLst>
              <a:ext uri="{FF2B5EF4-FFF2-40B4-BE49-F238E27FC236}">
                <a16:creationId xmlns:a16="http://schemas.microsoft.com/office/drawing/2014/main" id="{A26516B5-28D2-4B5D-A014-63FB22F586B4}"/>
              </a:ext>
            </a:extLst>
          </p:cNvPr>
          <p:cNvSpPr>
            <a:spLocks noGrp="1"/>
          </p:cNvSpPr>
          <p:nvPr>
            <p:ph sz="half" idx="2"/>
          </p:nvPr>
        </p:nvSpPr>
        <p:spPr>
          <a:xfrm>
            <a:off x="5688419" y="1825625"/>
            <a:ext cx="5665381" cy="4351338"/>
          </a:xfrm>
        </p:spPr>
        <p:txBody>
          <a:bodyPr/>
          <a:lstStyle/>
          <a:p>
            <a:r>
              <a:rPr lang="en-US" dirty="0"/>
              <a:t>Compliance v. epidemiology/risk</a:t>
            </a:r>
          </a:p>
          <a:p>
            <a:r>
              <a:rPr lang="en-US" dirty="0"/>
              <a:t>How do we know we  captured the worst?</a:t>
            </a:r>
          </a:p>
          <a:p>
            <a:r>
              <a:rPr lang="en-US" dirty="0"/>
              <a:t>Random samples needed to conduct representative sampling and characterize population exposure distributions (means and standard deviations)</a:t>
            </a:r>
          </a:p>
        </p:txBody>
      </p:sp>
    </p:spTree>
    <p:extLst>
      <p:ext uri="{BB962C8B-B14F-4D97-AF65-F5344CB8AC3E}">
        <p14:creationId xmlns:p14="http://schemas.microsoft.com/office/powerpoint/2010/main" val="1527206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51947-CB99-4131-95B0-BF2BDB80F67B}"/>
              </a:ext>
            </a:extLst>
          </p:cNvPr>
          <p:cNvSpPr>
            <a:spLocks noGrp="1"/>
          </p:cNvSpPr>
          <p:nvPr>
            <p:ph type="title"/>
          </p:nvPr>
        </p:nvSpPr>
        <p:spPr/>
        <p:txBody>
          <a:bodyPr/>
          <a:lstStyle/>
          <a:p>
            <a:r>
              <a:rPr lang="en-US" dirty="0"/>
              <a:t>Exposure Analysis &amp;</a:t>
            </a:r>
            <a:br>
              <a:rPr lang="en-US" dirty="0"/>
            </a:br>
            <a:r>
              <a:rPr lang="en-US" dirty="0"/>
              <a:t>Studies</a:t>
            </a:r>
          </a:p>
        </p:txBody>
      </p:sp>
      <p:sp>
        <p:nvSpPr>
          <p:cNvPr id="10" name="Content Placeholder 9">
            <a:extLst>
              <a:ext uri="{FF2B5EF4-FFF2-40B4-BE49-F238E27FC236}">
                <a16:creationId xmlns:a16="http://schemas.microsoft.com/office/drawing/2014/main" id="{21073779-025B-41AF-A6F5-B455C307B9E9}"/>
              </a:ext>
            </a:extLst>
          </p:cNvPr>
          <p:cNvSpPr>
            <a:spLocks noGrp="1"/>
          </p:cNvSpPr>
          <p:nvPr>
            <p:ph sz="half" idx="1"/>
          </p:nvPr>
        </p:nvSpPr>
        <p:spPr>
          <a:xfrm>
            <a:off x="462117" y="1825623"/>
            <a:ext cx="5557684" cy="4351339"/>
          </a:xfrm>
        </p:spPr>
        <p:txBody>
          <a:bodyPr>
            <a:normAutofit/>
          </a:bodyPr>
          <a:lstStyle/>
          <a:p>
            <a:r>
              <a:rPr lang="en-US" sz="2000" dirty="0"/>
              <a:t>Exposures may vary substantially</a:t>
            </a:r>
          </a:p>
          <a:p>
            <a:r>
              <a:rPr lang="en-US" sz="2000" dirty="0"/>
              <a:t>Engineering controls reduce not only magnitude of exposures but variability</a:t>
            </a:r>
          </a:p>
          <a:p>
            <a:r>
              <a:rPr lang="en-US" sz="2000" dirty="0"/>
              <a:t>For welding – LEV reduces manganese exposure but mechanical ventilation may not. </a:t>
            </a:r>
          </a:p>
          <a:p>
            <a:r>
              <a:rPr lang="en-US" sz="2000" dirty="0"/>
              <a:t>For silica:</a:t>
            </a:r>
          </a:p>
          <a:p>
            <a:pPr lvl="1"/>
            <a:r>
              <a:rPr lang="en-US" sz="2000" dirty="0"/>
              <a:t>233 workers exposed to silica on 59 sites had range fold of 101-5190 within trades</a:t>
            </a:r>
          </a:p>
          <a:p>
            <a:pPr lvl="1"/>
            <a:r>
              <a:rPr lang="en-US" sz="2000" dirty="0"/>
              <a:t>44% exceeded the TLV for silica</a:t>
            </a:r>
          </a:p>
        </p:txBody>
      </p:sp>
      <p:sp>
        <p:nvSpPr>
          <p:cNvPr id="11" name="Content Placeholder 10">
            <a:extLst>
              <a:ext uri="{FF2B5EF4-FFF2-40B4-BE49-F238E27FC236}">
                <a16:creationId xmlns:a16="http://schemas.microsoft.com/office/drawing/2014/main" id="{297E78E6-304D-4CA7-8FAD-691946AAA308}"/>
              </a:ext>
            </a:extLst>
          </p:cNvPr>
          <p:cNvSpPr>
            <a:spLocks noGrp="1"/>
          </p:cNvSpPr>
          <p:nvPr>
            <p:ph sz="half" idx="2"/>
          </p:nvPr>
        </p:nvSpPr>
        <p:spPr/>
        <p:txBody>
          <a:bodyPr>
            <a:normAutofit/>
          </a:bodyPr>
          <a:lstStyle/>
          <a:p>
            <a:endParaRPr lang="en-US" dirty="0"/>
          </a:p>
        </p:txBody>
      </p:sp>
      <p:pic>
        <p:nvPicPr>
          <p:cNvPr id="5" name="Picture 4">
            <a:extLst>
              <a:ext uri="{FF2B5EF4-FFF2-40B4-BE49-F238E27FC236}">
                <a16:creationId xmlns:a16="http://schemas.microsoft.com/office/drawing/2014/main" id="{717C98FF-329A-4D82-95E2-7B4BBFFA0D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22843">
            <a:off x="5447830" y="638540"/>
            <a:ext cx="5182049" cy="5340843"/>
          </a:xfrm>
          <a:prstGeom prst="rect">
            <a:avLst/>
          </a:prstGeom>
        </p:spPr>
      </p:pic>
      <p:pic>
        <p:nvPicPr>
          <p:cNvPr id="8" name="Picture 7">
            <a:extLst>
              <a:ext uri="{FF2B5EF4-FFF2-40B4-BE49-F238E27FC236}">
                <a16:creationId xmlns:a16="http://schemas.microsoft.com/office/drawing/2014/main" id="{A5971016-4121-409B-84BE-5A6E5A689B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85664">
            <a:off x="7029635" y="1241838"/>
            <a:ext cx="3466729" cy="4590546"/>
          </a:xfrm>
          <a:prstGeom prst="rect">
            <a:avLst/>
          </a:prstGeom>
        </p:spPr>
      </p:pic>
      <p:pic>
        <p:nvPicPr>
          <p:cNvPr id="9" name="Picture 8">
            <a:extLst>
              <a:ext uri="{FF2B5EF4-FFF2-40B4-BE49-F238E27FC236}">
                <a16:creationId xmlns:a16="http://schemas.microsoft.com/office/drawing/2014/main" id="{7FB3483A-C565-48AE-B432-4C44CC2CC8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909285">
            <a:off x="8213988" y="1519516"/>
            <a:ext cx="3503894" cy="4599059"/>
          </a:xfrm>
          <a:prstGeom prst="rect">
            <a:avLst/>
          </a:prstGeom>
        </p:spPr>
      </p:pic>
    </p:spTree>
    <p:extLst>
      <p:ext uri="{BB962C8B-B14F-4D97-AF65-F5344CB8AC3E}">
        <p14:creationId xmlns:p14="http://schemas.microsoft.com/office/powerpoint/2010/main" val="4088021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A1C1-5A45-46DB-8560-77D27AE80CF9}"/>
              </a:ext>
            </a:extLst>
          </p:cNvPr>
          <p:cNvSpPr>
            <a:spLocks noGrp="1"/>
          </p:cNvSpPr>
          <p:nvPr>
            <p:ph type="title"/>
          </p:nvPr>
        </p:nvSpPr>
        <p:spPr/>
        <p:txBody>
          <a:bodyPr/>
          <a:lstStyle/>
          <a:p>
            <a:r>
              <a:rPr lang="en-US" dirty="0"/>
              <a:t>Evaluating exposure data</a:t>
            </a:r>
            <a:br>
              <a:rPr lang="en-US" dirty="0"/>
            </a:br>
            <a:r>
              <a:rPr lang="en-US" dirty="0">
                <a:hlinkClick r:id="rId3"/>
              </a:rPr>
              <a:t>https://expostats.ca</a:t>
            </a:r>
            <a:endParaRPr lang="en-US" dirty="0"/>
          </a:p>
        </p:txBody>
      </p:sp>
      <p:pic>
        <p:nvPicPr>
          <p:cNvPr id="5" name="Content Placeholder 4">
            <a:extLst>
              <a:ext uri="{FF2B5EF4-FFF2-40B4-BE49-F238E27FC236}">
                <a16:creationId xmlns:a16="http://schemas.microsoft.com/office/drawing/2014/main" id="{03C55D2C-14B5-4960-96FC-BFFA55ECD98B}"/>
              </a:ext>
            </a:extLst>
          </p:cNvPr>
          <p:cNvPicPr>
            <a:picLocks noGrp="1" noChangeAspect="1"/>
          </p:cNvPicPr>
          <p:nvPr>
            <p:ph sz="half" idx="1"/>
          </p:nvPr>
        </p:nvPicPr>
        <p:blipFill>
          <a:blip r:embed="rId4"/>
          <a:stretch>
            <a:fillRect/>
          </a:stretch>
        </p:blipFill>
        <p:spPr>
          <a:xfrm>
            <a:off x="480165" y="1690690"/>
            <a:ext cx="7133280" cy="4486273"/>
          </a:xfrm>
          <a:prstGeom prst="rect">
            <a:avLst/>
          </a:prstGeom>
        </p:spPr>
      </p:pic>
      <p:sp>
        <p:nvSpPr>
          <p:cNvPr id="4" name="Content Placeholder 3">
            <a:extLst>
              <a:ext uri="{FF2B5EF4-FFF2-40B4-BE49-F238E27FC236}">
                <a16:creationId xmlns:a16="http://schemas.microsoft.com/office/drawing/2014/main" id="{CE1A7BCD-BA1B-410C-AEEB-7195BFFC38BE}"/>
              </a:ext>
            </a:extLst>
          </p:cNvPr>
          <p:cNvSpPr>
            <a:spLocks noGrp="1"/>
          </p:cNvSpPr>
          <p:nvPr>
            <p:ph sz="half" idx="2"/>
          </p:nvPr>
        </p:nvSpPr>
        <p:spPr>
          <a:xfrm>
            <a:off x="6319381" y="1825625"/>
            <a:ext cx="5498925" cy="4351338"/>
          </a:xfrm>
        </p:spPr>
        <p:txBody>
          <a:bodyPr>
            <a:normAutofit/>
          </a:bodyPr>
          <a:lstStyle/>
          <a:p>
            <a:pPr marL="285750" indent="-285750">
              <a:lnSpc>
                <a:spcPct val="90000"/>
              </a:lnSpc>
              <a:buFont typeface="Arial" panose="020B0604020202020204" pitchFamily="34" charset="0"/>
              <a:buChar char="•"/>
            </a:pPr>
            <a:r>
              <a:rPr lang="en-US" sz="2400" dirty="0"/>
              <a:t>Collect random samples if you can’t sample the whole group</a:t>
            </a:r>
          </a:p>
          <a:p>
            <a:pPr marL="285750" indent="-285750">
              <a:lnSpc>
                <a:spcPct val="90000"/>
              </a:lnSpc>
              <a:buFont typeface="Arial" panose="020B0604020202020204" pitchFamily="34" charset="0"/>
              <a:buChar char="•"/>
            </a:pPr>
            <a:r>
              <a:rPr lang="en-US" sz="2400" dirty="0"/>
              <a:t>Can use free on-line tools to estimate probability of exceeding occupational exposure limit</a:t>
            </a:r>
          </a:p>
          <a:p>
            <a:pPr marL="285750" indent="-285750">
              <a:lnSpc>
                <a:spcPct val="90000"/>
              </a:lnSpc>
            </a:pPr>
            <a:r>
              <a:rPr lang="en-US" sz="2400" dirty="0"/>
              <a:t>Jérôme </a:t>
            </a:r>
            <a:r>
              <a:rPr lang="en-US" sz="2400" dirty="0" err="1"/>
              <a:t>Lavoué</a:t>
            </a:r>
            <a:r>
              <a:rPr lang="en-US" sz="2400" dirty="0"/>
              <a:t>, University of Montreal</a:t>
            </a:r>
          </a:p>
          <a:p>
            <a:pPr marL="285750" indent="-285750">
              <a:lnSpc>
                <a:spcPct val="90000"/>
              </a:lnSpc>
              <a:buFont typeface="Arial" panose="020B0604020202020204" pitchFamily="34" charset="0"/>
              <a:buChar char="•"/>
            </a:pPr>
            <a:r>
              <a:rPr lang="en-US" sz="2400" dirty="0"/>
              <a:t>IRSST- conducts &amp; funds research in occupational health &amp; safety</a:t>
            </a:r>
          </a:p>
          <a:p>
            <a:endParaRPr lang="en-US" dirty="0"/>
          </a:p>
        </p:txBody>
      </p:sp>
    </p:spTree>
    <p:extLst>
      <p:ext uri="{BB962C8B-B14F-4D97-AF65-F5344CB8AC3E}">
        <p14:creationId xmlns:p14="http://schemas.microsoft.com/office/powerpoint/2010/main" val="1235395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609600" y="446802"/>
            <a:ext cx="10972800" cy="1143000"/>
          </a:xfrm>
        </p:spPr>
        <p:txBody>
          <a:bodyPr>
            <a:normAutofit/>
          </a:bodyPr>
          <a:lstStyle/>
          <a:p>
            <a:r>
              <a:rPr lang="en-CA" altLang="en-US" sz="3200" dirty="0">
                <a:solidFill>
                  <a:schemeClr val="tx1"/>
                </a:solidFill>
                <a:latin typeface="Arial" panose="020B0604020202020204" pitchFamily="34" charset="0"/>
                <a:cs typeface="Arial" panose="020B0604020202020204" pitchFamily="34" charset="0"/>
              </a:rPr>
              <a:t>Exposure evaluation tool</a:t>
            </a:r>
          </a:p>
        </p:txBody>
      </p:sp>
      <p:sp>
        <p:nvSpPr>
          <p:cNvPr id="8" name="Content Placeholder 7">
            <a:extLst>
              <a:ext uri="{FF2B5EF4-FFF2-40B4-BE49-F238E27FC236}">
                <a16:creationId xmlns:a16="http://schemas.microsoft.com/office/drawing/2014/main" id="{45658DD6-0D54-43F4-8CBD-4BC051FE1E57}"/>
              </a:ext>
            </a:extLst>
          </p:cNvPr>
          <p:cNvSpPr>
            <a:spLocks noGrp="1"/>
          </p:cNvSpPr>
          <p:nvPr>
            <p:ph type="body" sz="half" idx="1"/>
          </p:nvPr>
        </p:nvSpPr>
        <p:spPr>
          <a:xfrm flipH="1">
            <a:off x="6885432" y="1700784"/>
            <a:ext cx="4933188" cy="4791456"/>
          </a:xfrm>
        </p:spPr>
        <p:txBody>
          <a:bodyPr>
            <a:normAutofit fontScale="55000" lnSpcReduction="20000"/>
          </a:bodyPr>
          <a:lstStyle/>
          <a:p>
            <a:r>
              <a:rPr lang="en-US" sz="4500" dirty="0"/>
              <a:t>Input data from small sample sizes</a:t>
            </a:r>
          </a:p>
          <a:p>
            <a:r>
              <a:rPr lang="en-US" sz="4500" dirty="0"/>
              <a:t>Based on statistically informed decisions</a:t>
            </a:r>
          </a:p>
          <a:p>
            <a:r>
              <a:rPr lang="en-US" sz="4500" dirty="0"/>
              <a:t>Provides evaluation of the </a:t>
            </a:r>
            <a:r>
              <a:rPr lang="en-US" sz="4500" u="sng" dirty="0"/>
              <a:t>probability of the 95th percentile of exposure data exceeding the occupational exposure limit</a:t>
            </a:r>
          </a:p>
          <a:p>
            <a:pPr lvl="1">
              <a:buFont typeface="Wingdings" panose="05000000000000000000" pitchFamily="2" charset="2"/>
              <a:buChar char="Ø"/>
            </a:pPr>
            <a:r>
              <a:rPr lang="en-US" sz="3100" b="1" dirty="0">
                <a:solidFill>
                  <a:srgbClr val="FF0000"/>
                </a:solidFill>
              </a:rPr>
              <a:t> &gt; 30 % poorly controlled</a:t>
            </a:r>
          </a:p>
          <a:p>
            <a:pPr lvl="1">
              <a:buFont typeface="Wingdings" panose="05000000000000000000" pitchFamily="2" charset="2"/>
              <a:buChar char="Ø"/>
            </a:pPr>
            <a:r>
              <a:rPr lang="en-US" sz="3100" b="1" dirty="0">
                <a:solidFill>
                  <a:srgbClr val="FFC000"/>
                </a:solidFill>
              </a:rPr>
              <a:t>5 – 30% moderate risk of over-exposure</a:t>
            </a:r>
          </a:p>
          <a:p>
            <a:pPr lvl="1">
              <a:buFont typeface="Wingdings" panose="05000000000000000000" pitchFamily="2" charset="2"/>
              <a:buChar char="Ø"/>
            </a:pPr>
            <a:r>
              <a:rPr lang="en-US" sz="3100" b="1" dirty="0">
                <a:solidFill>
                  <a:srgbClr val="00B050"/>
                </a:solidFill>
              </a:rPr>
              <a:t> &lt; 5%  controlled</a:t>
            </a:r>
          </a:p>
          <a:p>
            <a:pPr lvl="1">
              <a:buFont typeface="Wingdings" panose="05000000000000000000" pitchFamily="2" charset="2"/>
              <a:buChar char="Ø"/>
            </a:pPr>
            <a:endParaRPr lang="en-US" dirty="0">
              <a:solidFill>
                <a:srgbClr val="FFC000"/>
              </a:solidFill>
            </a:endParaRPr>
          </a:p>
          <a:p>
            <a:pPr marL="0" indent="0">
              <a:buNone/>
            </a:pPr>
            <a:r>
              <a:rPr lang="en-US" dirty="0">
                <a:solidFill>
                  <a:srgbClr val="00B050"/>
                </a:solidFill>
              </a:rPr>
              <a:t>	</a:t>
            </a:r>
            <a:endParaRPr lang="en-US" dirty="0"/>
          </a:p>
        </p:txBody>
      </p:sp>
      <p:pic>
        <p:nvPicPr>
          <p:cNvPr id="6" name="Picture 5">
            <a:extLst>
              <a:ext uri="{FF2B5EF4-FFF2-40B4-BE49-F238E27FC236}">
                <a16:creationId xmlns:a16="http://schemas.microsoft.com/office/drawing/2014/main" id="{9A94D8A8-7CB7-45A7-A645-B80BD5FFD4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780" y="1818560"/>
            <a:ext cx="6253210" cy="3449638"/>
          </a:xfrm>
          <a:prstGeom prst="rect">
            <a:avLst/>
          </a:prstGeom>
        </p:spPr>
      </p:pic>
    </p:spTree>
    <p:extLst>
      <p:ext uri="{BB962C8B-B14F-4D97-AF65-F5344CB8AC3E}">
        <p14:creationId xmlns:p14="http://schemas.microsoft.com/office/powerpoint/2010/main" val="3827693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D7488627-D224-4E70-A266-125ADA7FFAF7}"/>
              </a:ext>
            </a:extLst>
          </p:cNvPr>
          <p:cNvSpPr>
            <a:spLocks noGrp="1"/>
          </p:cNvSpPr>
          <p:nvPr>
            <p:ph type="title"/>
          </p:nvPr>
        </p:nvSpPr>
        <p:spPr>
          <a:xfrm>
            <a:off x="388025" y="328530"/>
            <a:ext cx="11803974" cy="621152"/>
          </a:xfrm>
        </p:spPr>
        <p:txBody>
          <a:bodyPr>
            <a:noAutofit/>
          </a:bodyPr>
          <a:lstStyle/>
          <a:p>
            <a:r>
              <a:rPr lang="en-CA" sz="3200" dirty="0"/>
              <a:t>How it works  - uses statistical models that take into account exposure variability</a:t>
            </a:r>
            <a:endParaRPr lang="fr-CA" sz="3200" dirty="0"/>
          </a:p>
        </p:txBody>
      </p:sp>
      <p:sp>
        <p:nvSpPr>
          <p:cNvPr id="11" name="ZoneTexte 1">
            <a:extLst>
              <a:ext uri="{FF2B5EF4-FFF2-40B4-BE49-F238E27FC236}">
                <a16:creationId xmlns:a16="http://schemas.microsoft.com/office/drawing/2014/main" id="{C1A1B25E-B50B-402B-98A9-5C2843EA3B71}"/>
              </a:ext>
            </a:extLst>
          </p:cNvPr>
          <p:cNvSpPr txBox="1"/>
          <p:nvPr/>
        </p:nvSpPr>
        <p:spPr>
          <a:xfrm>
            <a:off x="1262114" y="3815206"/>
            <a:ext cx="2018501" cy="369332"/>
          </a:xfrm>
          <a:prstGeom prst="rect">
            <a:avLst/>
          </a:prstGeom>
          <a:noFill/>
        </p:spPr>
        <p:txBody>
          <a:bodyPr wrap="none" rtlCol="0">
            <a:spAutoFit/>
          </a:bodyPr>
          <a:lstStyle/>
          <a:p>
            <a:r>
              <a:rPr lang="en-CA" dirty="0">
                <a:solidFill>
                  <a:schemeClr val="accent2"/>
                </a:solidFill>
              </a:rPr>
              <a:t>Simple scatterplot</a:t>
            </a:r>
          </a:p>
        </p:txBody>
      </p:sp>
      <p:sp>
        <p:nvSpPr>
          <p:cNvPr id="12" name="ZoneTexte 8">
            <a:extLst>
              <a:ext uri="{FF2B5EF4-FFF2-40B4-BE49-F238E27FC236}">
                <a16:creationId xmlns:a16="http://schemas.microsoft.com/office/drawing/2014/main" id="{AEA51B59-12A8-43CA-AB82-7CF14A3B33F2}"/>
              </a:ext>
            </a:extLst>
          </p:cNvPr>
          <p:cNvSpPr txBox="1"/>
          <p:nvPr/>
        </p:nvSpPr>
        <p:spPr>
          <a:xfrm>
            <a:off x="5686816" y="6425852"/>
            <a:ext cx="2044281" cy="369332"/>
          </a:xfrm>
          <a:prstGeom prst="rect">
            <a:avLst/>
          </a:prstGeom>
          <a:noFill/>
        </p:spPr>
        <p:txBody>
          <a:bodyPr wrap="square" rtlCol="0">
            <a:spAutoFit/>
          </a:bodyPr>
          <a:lstStyle/>
          <a:p>
            <a:r>
              <a:rPr lang="en-CA" dirty="0">
                <a:solidFill>
                  <a:schemeClr val="accent2"/>
                </a:solidFill>
              </a:rPr>
              <a:t>Histogram</a:t>
            </a:r>
          </a:p>
        </p:txBody>
      </p:sp>
      <p:sp>
        <p:nvSpPr>
          <p:cNvPr id="13" name="ZoneTexte 9">
            <a:extLst>
              <a:ext uri="{FF2B5EF4-FFF2-40B4-BE49-F238E27FC236}">
                <a16:creationId xmlns:a16="http://schemas.microsoft.com/office/drawing/2014/main" id="{86F4B236-AE92-43DB-9F82-8FD498BDE770}"/>
              </a:ext>
            </a:extLst>
          </p:cNvPr>
          <p:cNvSpPr txBox="1"/>
          <p:nvPr/>
        </p:nvSpPr>
        <p:spPr>
          <a:xfrm>
            <a:off x="8849639" y="3766916"/>
            <a:ext cx="3031554" cy="369332"/>
          </a:xfrm>
          <a:prstGeom prst="rect">
            <a:avLst/>
          </a:prstGeom>
          <a:noFill/>
        </p:spPr>
        <p:txBody>
          <a:bodyPr wrap="square" rtlCol="0">
            <a:spAutoFit/>
          </a:bodyPr>
          <a:lstStyle/>
          <a:p>
            <a:r>
              <a:rPr lang="en-CA" dirty="0">
                <a:solidFill>
                  <a:schemeClr val="accent2"/>
                </a:solidFill>
              </a:rPr>
              <a:t>Probability density curve</a:t>
            </a:r>
          </a:p>
        </p:txBody>
      </p:sp>
      <p:sp>
        <p:nvSpPr>
          <p:cNvPr id="14" name="TextBox 10">
            <a:extLst>
              <a:ext uri="{FF2B5EF4-FFF2-40B4-BE49-F238E27FC236}">
                <a16:creationId xmlns:a16="http://schemas.microsoft.com/office/drawing/2014/main" id="{303B2919-E197-4C60-BFF8-38F65EFD54EF}"/>
              </a:ext>
            </a:extLst>
          </p:cNvPr>
          <p:cNvSpPr txBox="1"/>
          <p:nvPr/>
        </p:nvSpPr>
        <p:spPr>
          <a:xfrm>
            <a:off x="388025" y="4658710"/>
            <a:ext cx="3650269" cy="1200329"/>
          </a:xfrm>
          <a:prstGeom prst="rect">
            <a:avLst/>
          </a:prstGeom>
          <a:noFill/>
        </p:spPr>
        <p:txBody>
          <a:bodyPr wrap="square">
            <a:spAutoFit/>
          </a:bodyPr>
          <a:lstStyle/>
          <a:p>
            <a:r>
              <a:rPr lang="en-CA" dirty="0"/>
              <a:t>177 lead exposure measurements on six workers performing the same tasks for one year in the gasoline additive manufacturing industry</a:t>
            </a:r>
          </a:p>
        </p:txBody>
      </p:sp>
      <p:pic>
        <p:nvPicPr>
          <p:cNvPr id="15" name="Picture 12" descr="Chart, scatter chart&#10;&#10;Description automatically generated">
            <a:extLst>
              <a:ext uri="{FF2B5EF4-FFF2-40B4-BE49-F238E27FC236}">
                <a16:creationId xmlns:a16="http://schemas.microsoft.com/office/drawing/2014/main" id="{93BFEEE5-A250-4F3B-86E7-0C92E6CB0D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627" y="1065377"/>
            <a:ext cx="4386358" cy="2740791"/>
          </a:xfrm>
          <a:prstGeom prst="rect">
            <a:avLst/>
          </a:prstGeom>
        </p:spPr>
      </p:pic>
      <p:pic>
        <p:nvPicPr>
          <p:cNvPr id="16" name="Picture 14" descr="Chart, line chart&#10;&#10;Description automatically generated">
            <a:extLst>
              <a:ext uri="{FF2B5EF4-FFF2-40B4-BE49-F238E27FC236}">
                <a16:creationId xmlns:a16="http://schemas.microsoft.com/office/drawing/2014/main" id="{B74CF50B-D2FE-4CA1-837F-7243A6F2B6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13321" y="1120607"/>
            <a:ext cx="4567985" cy="2740791"/>
          </a:xfrm>
          <a:prstGeom prst="rect">
            <a:avLst/>
          </a:prstGeom>
        </p:spPr>
      </p:pic>
      <p:pic>
        <p:nvPicPr>
          <p:cNvPr id="17" name="Picture 16" descr="Chart, histogram&#10;&#10;Description automatically generated">
            <a:extLst>
              <a:ext uri="{FF2B5EF4-FFF2-40B4-BE49-F238E27FC236}">
                <a16:creationId xmlns:a16="http://schemas.microsoft.com/office/drawing/2014/main" id="{56162A48-C3B0-48D2-8383-8A0175295C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5386" y="3843770"/>
            <a:ext cx="4449252" cy="2669551"/>
          </a:xfrm>
          <a:prstGeom prst="rect">
            <a:avLst/>
          </a:prstGeom>
        </p:spPr>
      </p:pic>
      <p:sp>
        <p:nvSpPr>
          <p:cNvPr id="10" name="Slide Number Placeholder 1">
            <a:extLst>
              <a:ext uri="{FF2B5EF4-FFF2-40B4-BE49-F238E27FC236}">
                <a16:creationId xmlns:a16="http://schemas.microsoft.com/office/drawing/2014/main" id="{CF8E0E68-53FE-4351-8354-5A5AB72A593A}"/>
              </a:ext>
            </a:extLst>
          </p:cNvPr>
          <p:cNvSpPr>
            <a:spLocks noGrp="1"/>
          </p:cNvSpPr>
          <p:nvPr>
            <p:ph type="sldNum" sz="quarter" idx="12"/>
          </p:nvPr>
        </p:nvSpPr>
        <p:spPr>
          <a:xfrm>
            <a:off x="11383000" y="6611725"/>
            <a:ext cx="654465" cy="180000"/>
          </a:xfrm>
        </p:spPr>
        <p:txBody>
          <a:bodyPr/>
          <a:lstStyle/>
          <a:p>
            <a:fld id="{C89AAE92-61BB-40D0-B867-021C7FB3F4D3}" type="slidenum">
              <a:rPr lang="fr-CA" smtClean="0"/>
              <a:t>45</a:t>
            </a:fld>
            <a:endParaRPr lang="fr-CA" dirty="0"/>
          </a:p>
        </p:txBody>
      </p:sp>
    </p:spTree>
    <p:extLst>
      <p:ext uri="{BB962C8B-B14F-4D97-AF65-F5344CB8AC3E}">
        <p14:creationId xmlns:p14="http://schemas.microsoft.com/office/powerpoint/2010/main" val="151864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D7488627-D224-4E70-A266-125ADA7FFAF7}"/>
              </a:ext>
            </a:extLst>
          </p:cNvPr>
          <p:cNvSpPr>
            <a:spLocks noGrp="1"/>
          </p:cNvSpPr>
          <p:nvPr>
            <p:ph type="title"/>
          </p:nvPr>
        </p:nvSpPr>
        <p:spPr>
          <a:xfrm>
            <a:off x="90834" y="236170"/>
            <a:ext cx="12101166" cy="635502"/>
          </a:xfrm>
        </p:spPr>
        <p:txBody>
          <a:bodyPr>
            <a:noAutofit/>
          </a:bodyPr>
          <a:lstStyle/>
          <a:p>
            <a:r>
              <a:rPr lang="en-CA" sz="3200" dirty="0"/>
              <a:t>Interpreting a probability density curve is just like interpreting a histogram</a:t>
            </a:r>
            <a:endParaRPr lang="fr-CA" sz="3200" dirty="0"/>
          </a:p>
        </p:txBody>
      </p:sp>
      <p:sp>
        <p:nvSpPr>
          <p:cNvPr id="2" name="Slide Number Placeholder 1">
            <a:extLst>
              <a:ext uri="{FF2B5EF4-FFF2-40B4-BE49-F238E27FC236}">
                <a16:creationId xmlns:a16="http://schemas.microsoft.com/office/drawing/2014/main" id="{CF8E0E68-53FE-4351-8354-5A5AB72A593A}"/>
              </a:ext>
            </a:extLst>
          </p:cNvPr>
          <p:cNvSpPr>
            <a:spLocks noGrp="1"/>
          </p:cNvSpPr>
          <p:nvPr>
            <p:ph type="sldNum" sz="quarter" idx="12"/>
          </p:nvPr>
        </p:nvSpPr>
        <p:spPr/>
        <p:txBody>
          <a:bodyPr/>
          <a:lstStyle/>
          <a:p>
            <a:fld id="{DDBD05BB-01A2-49D9-B4FB-866C81F22C5C}" type="slidenum">
              <a:rPr lang="fr-CA" smtClean="0"/>
              <a:t>46</a:t>
            </a:fld>
            <a:endParaRPr lang="fr-CA"/>
          </a:p>
        </p:txBody>
      </p:sp>
      <p:pic>
        <p:nvPicPr>
          <p:cNvPr id="5" name="Picture 4" descr="A close up of a logo&#10;&#10;Description automatically generated">
            <a:extLst>
              <a:ext uri="{FF2B5EF4-FFF2-40B4-BE49-F238E27FC236}">
                <a16:creationId xmlns:a16="http://schemas.microsoft.com/office/drawing/2014/main" id="{C77F4A74-366D-4948-BAB8-02968C4425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5234" y="1155231"/>
            <a:ext cx="9721532" cy="5342194"/>
          </a:xfrm>
          <a:prstGeom prst="rect">
            <a:avLst/>
          </a:prstGeom>
        </p:spPr>
      </p:pic>
      <p:cxnSp>
        <p:nvCxnSpPr>
          <p:cNvPr id="6" name="Straight Connector 5">
            <a:extLst>
              <a:ext uri="{FF2B5EF4-FFF2-40B4-BE49-F238E27FC236}">
                <a16:creationId xmlns:a16="http://schemas.microsoft.com/office/drawing/2014/main" id="{9615BF15-702D-4BA5-8D01-CFA6038B7774}"/>
              </a:ext>
            </a:extLst>
          </p:cNvPr>
          <p:cNvCxnSpPr/>
          <p:nvPr/>
        </p:nvCxnSpPr>
        <p:spPr>
          <a:xfrm>
            <a:off x="2949146" y="6395755"/>
            <a:ext cx="6527395"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115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659C40-E062-4BDC-901D-DE59004952A5}"/>
              </a:ext>
            </a:extLst>
          </p:cNvPr>
          <p:cNvPicPr>
            <a:picLocks noChangeAspect="1"/>
          </p:cNvPicPr>
          <p:nvPr/>
        </p:nvPicPr>
        <p:blipFill>
          <a:blip r:embed="rId3"/>
          <a:stretch>
            <a:fillRect/>
          </a:stretch>
        </p:blipFill>
        <p:spPr>
          <a:xfrm>
            <a:off x="3671887" y="1881187"/>
            <a:ext cx="4848225" cy="3095625"/>
          </a:xfrm>
          <a:prstGeom prst="rect">
            <a:avLst/>
          </a:prstGeom>
        </p:spPr>
      </p:pic>
      <p:sp>
        <p:nvSpPr>
          <p:cNvPr id="5" name="Title 4">
            <a:extLst>
              <a:ext uri="{FF2B5EF4-FFF2-40B4-BE49-F238E27FC236}">
                <a16:creationId xmlns:a16="http://schemas.microsoft.com/office/drawing/2014/main" id="{7F829859-B331-4DDF-AA58-6EA5EA4B88F7}"/>
              </a:ext>
            </a:extLst>
          </p:cNvPr>
          <p:cNvSpPr>
            <a:spLocks noGrp="1"/>
          </p:cNvSpPr>
          <p:nvPr>
            <p:ph type="title"/>
          </p:nvPr>
        </p:nvSpPr>
        <p:spPr/>
        <p:txBody>
          <a:bodyPr>
            <a:normAutofit/>
          </a:bodyPr>
          <a:lstStyle/>
          <a:p>
            <a:r>
              <a:rPr lang="en-US" dirty="0"/>
              <a:t>Log-Normal Distribution</a:t>
            </a:r>
          </a:p>
        </p:txBody>
      </p:sp>
      <p:sp>
        <p:nvSpPr>
          <p:cNvPr id="6" name="Text Placeholder 5">
            <a:extLst>
              <a:ext uri="{FF2B5EF4-FFF2-40B4-BE49-F238E27FC236}">
                <a16:creationId xmlns:a16="http://schemas.microsoft.com/office/drawing/2014/main" id="{C94F1DBE-C0B0-460D-9752-66F1335754C4}"/>
              </a:ext>
            </a:extLst>
          </p:cNvPr>
          <p:cNvSpPr>
            <a:spLocks noGrp="1"/>
          </p:cNvSpPr>
          <p:nvPr>
            <p:ph idx="1"/>
          </p:nvPr>
        </p:nvSpPr>
        <p:spPr>
          <a:xfrm>
            <a:off x="645089" y="1619546"/>
            <a:ext cx="10383033" cy="4154333"/>
          </a:xfrm>
        </p:spPr>
        <p:txBody>
          <a:bodyPr>
            <a:normAutofit/>
          </a:bodyPr>
          <a:lstStyle/>
          <a:p>
            <a:pPr marL="0" indent="0">
              <a:buNone/>
            </a:pPr>
            <a:br>
              <a:rPr lang="en-US" b="0" i="0" dirty="0">
                <a:solidFill>
                  <a:srgbClr val="212121"/>
                </a:solidFill>
                <a:effectLst/>
                <a:latin typeface="-apple-system"/>
              </a:rPr>
            </a:br>
            <a:endParaRPr lang="en-US" dirty="0"/>
          </a:p>
        </p:txBody>
      </p:sp>
      <p:sp>
        <p:nvSpPr>
          <p:cNvPr id="7" name="TextBox 6">
            <a:extLst>
              <a:ext uri="{FF2B5EF4-FFF2-40B4-BE49-F238E27FC236}">
                <a16:creationId xmlns:a16="http://schemas.microsoft.com/office/drawing/2014/main" id="{7A7487BD-5246-4A6C-B711-8BC50C85710B}"/>
              </a:ext>
            </a:extLst>
          </p:cNvPr>
          <p:cNvSpPr txBox="1"/>
          <p:nvPr/>
        </p:nvSpPr>
        <p:spPr>
          <a:xfrm>
            <a:off x="1939968" y="5773879"/>
            <a:ext cx="6097044" cy="646331"/>
          </a:xfrm>
          <a:prstGeom prst="rect">
            <a:avLst/>
          </a:prstGeom>
          <a:noFill/>
        </p:spPr>
        <p:txBody>
          <a:bodyPr wrap="square">
            <a:spAutoFit/>
          </a:bodyPr>
          <a:lstStyle/>
          <a:p>
            <a:r>
              <a:rPr lang="en-US" b="0" i="0" dirty="0">
                <a:solidFill>
                  <a:srgbClr val="212121"/>
                </a:solidFill>
                <a:effectLst/>
                <a:latin typeface="-apple-system"/>
              </a:rPr>
              <a:t>Source: </a:t>
            </a:r>
            <a:r>
              <a:rPr lang="en-US" b="1" i="0" u="sng" dirty="0">
                <a:solidFill>
                  <a:srgbClr val="0CA0A0"/>
                </a:solidFill>
                <a:effectLst/>
                <a:latin typeface="-apple-system"/>
                <a:hlinkClick r:id="rId4"/>
              </a:rPr>
              <a:t>Log Normal Distribution</a:t>
            </a:r>
            <a:r>
              <a:rPr lang="en-US" b="0" i="0" dirty="0">
                <a:solidFill>
                  <a:srgbClr val="212121"/>
                </a:solidFill>
                <a:effectLst/>
                <a:latin typeface="-apple-system"/>
              </a:rPr>
              <a:t> (wallstreetmojo.com)</a:t>
            </a:r>
            <a:endParaRPr lang="en-US" dirty="0"/>
          </a:p>
          <a:p>
            <a:r>
              <a:rPr lang="en-US" dirty="0"/>
              <a:t>https://www.wallstreetmojo.com/log-normal-distribution/</a:t>
            </a:r>
          </a:p>
        </p:txBody>
      </p:sp>
    </p:spTree>
    <p:extLst>
      <p:ext uri="{BB962C8B-B14F-4D97-AF65-F5344CB8AC3E}">
        <p14:creationId xmlns:p14="http://schemas.microsoft.com/office/powerpoint/2010/main" val="1227469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D7488627-D224-4E70-A266-125ADA7FFAF7}"/>
              </a:ext>
            </a:extLst>
          </p:cNvPr>
          <p:cNvSpPr>
            <a:spLocks noGrp="1"/>
          </p:cNvSpPr>
          <p:nvPr>
            <p:ph type="title"/>
          </p:nvPr>
        </p:nvSpPr>
        <p:spPr>
          <a:xfrm>
            <a:off x="294362" y="1"/>
            <a:ext cx="11897638" cy="871671"/>
          </a:xfrm>
        </p:spPr>
        <p:txBody>
          <a:bodyPr/>
          <a:lstStyle/>
          <a:p>
            <a:r>
              <a:rPr lang="fr-CA" dirty="0"/>
              <a:t>95</a:t>
            </a:r>
            <a:r>
              <a:rPr lang="fr-CA" baseline="30000" dirty="0"/>
              <a:t>th</a:t>
            </a:r>
            <a:r>
              <a:rPr lang="fr-CA" dirty="0"/>
              <a:t> percentile</a:t>
            </a:r>
          </a:p>
        </p:txBody>
      </p:sp>
      <p:sp>
        <p:nvSpPr>
          <p:cNvPr id="2" name="Slide Number Placeholder 1">
            <a:extLst>
              <a:ext uri="{FF2B5EF4-FFF2-40B4-BE49-F238E27FC236}">
                <a16:creationId xmlns:a16="http://schemas.microsoft.com/office/drawing/2014/main" id="{CF8E0E68-53FE-4351-8354-5A5AB72A593A}"/>
              </a:ext>
            </a:extLst>
          </p:cNvPr>
          <p:cNvSpPr>
            <a:spLocks noGrp="1"/>
          </p:cNvSpPr>
          <p:nvPr>
            <p:ph type="sldNum" sz="quarter" idx="12"/>
          </p:nvPr>
        </p:nvSpPr>
        <p:spPr/>
        <p:txBody>
          <a:bodyPr/>
          <a:lstStyle/>
          <a:p>
            <a:fld id="{DDBD05BB-01A2-49D9-B4FB-866C81F22C5C}" type="slidenum">
              <a:rPr lang="fr-CA" smtClean="0"/>
              <a:t>48</a:t>
            </a:fld>
            <a:endParaRPr lang="fr-CA"/>
          </a:p>
        </p:txBody>
      </p:sp>
      <p:pic>
        <p:nvPicPr>
          <p:cNvPr id="8" name="Picture 7" descr="Chart, scatter chart&#10;&#10;Description automatically generated">
            <a:extLst>
              <a:ext uri="{FF2B5EF4-FFF2-40B4-BE49-F238E27FC236}">
                <a16:creationId xmlns:a16="http://schemas.microsoft.com/office/drawing/2014/main" id="{91E68411-AB7B-4133-8933-BA8AD4ACF5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274" y="1809750"/>
            <a:ext cx="4678680" cy="3238500"/>
          </a:xfrm>
          <a:prstGeom prst="rect">
            <a:avLst/>
          </a:prstGeom>
        </p:spPr>
      </p:pic>
      <p:pic>
        <p:nvPicPr>
          <p:cNvPr id="9" name="Picture 9" descr="Chart, line chart&#10;&#10;Description automatically generated">
            <a:extLst>
              <a:ext uri="{FF2B5EF4-FFF2-40B4-BE49-F238E27FC236}">
                <a16:creationId xmlns:a16="http://schemas.microsoft.com/office/drawing/2014/main" id="{896963D7-9C65-4F7E-9B5A-65ADBE2B01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7861" y="1859933"/>
            <a:ext cx="4678680" cy="3238500"/>
          </a:xfrm>
          <a:prstGeom prst="rect">
            <a:avLst/>
          </a:prstGeom>
        </p:spPr>
      </p:pic>
      <p:sp>
        <p:nvSpPr>
          <p:cNvPr id="10" name="TextBox 10">
            <a:extLst>
              <a:ext uri="{FF2B5EF4-FFF2-40B4-BE49-F238E27FC236}">
                <a16:creationId xmlns:a16="http://schemas.microsoft.com/office/drawing/2014/main" id="{37F6D56F-4A25-48C0-B6EE-8CF040B0C198}"/>
              </a:ext>
            </a:extLst>
          </p:cNvPr>
          <p:cNvSpPr txBox="1"/>
          <p:nvPr/>
        </p:nvSpPr>
        <p:spPr>
          <a:xfrm>
            <a:off x="1748217" y="1306205"/>
            <a:ext cx="2293064" cy="461665"/>
          </a:xfrm>
          <a:prstGeom prst="rect">
            <a:avLst/>
          </a:prstGeom>
          <a:noFill/>
        </p:spPr>
        <p:txBody>
          <a:bodyPr wrap="none" rtlCol="0">
            <a:spAutoFit/>
          </a:bodyPr>
          <a:lstStyle/>
          <a:p>
            <a:r>
              <a:rPr lang="en-US" sz="2400" dirty="0"/>
              <a:t>Sequential graph</a:t>
            </a:r>
            <a:endParaRPr lang="en-CA" sz="2400" dirty="0"/>
          </a:p>
        </p:txBody>
      </p:sp>
      <p:sp>
        <p:nvSpPr>
          <p:cNvPr id="11" name="TextBox 11">
            <a:extLst>
              <a:ext uri="{FF2B5EF4-FFF2-40B4-BE49-F238E27FC236}">
                <a16:creationId xmlns:a16="http://schemas.microsoft.com/office/drawing/2014/main" id="{AC844C58-55A5-4DD9-BD89-CA3C1EF4ACC3}"/>
              </a:ext>
            </a:extLst>
          </p:cNvPr>
          <p:cNvSpPr txBox="1"/>
          <p:nvPr/>
        </p:nvSpPr>
        <p:spPr>
          <a:xfrm>
            <a:off x="6642265" y="1342784"/>
            <a:ext cx="1883721" cy="461665"/>
          </a:xfrm>
          <a:prstGeom prst="rect">
            <a:avLst/>
          </a:prstGeom>
          <a:noFill/>
        </p:spPr>
        <p:txBody>
          <a:bodyPr wrap="none" rtlCol="0">
            <a:spAutoFit/>
          </a:bodyPr>
          <a:lstStyle/>
          <a:p>
            <a:r>
              <a:rPr lang="en-US" sz="2400" dirty="0"/>
              <a:t>Density curve</a:t>
            </a:r>
            <a:endParaRPr lang="en-CA" sz="2400" dirty="0"/>
          </a:p>
        </p:txBody>
      </p:sp>
      <p:sp>
        <p:nvSpPr>
          <p:cNvPr id="12" name="ZoneTexte 10">
            <a:extLst>
              <a:ext uri="{FF2B5EF4-FFF2-40B4-BE49-F238E27FC236}">
                <a16:creationId xmlns:a16="http://schemas.microsoft.com/office/drawing/2014/main" id="{999CB119-728E-4523-B1D5-A9FF24552FCD}"/>
              </a:ext>
            </a:extLst>
          </p:cNvPr>
          <p:cNvSpPr txBox="1"/>
          <p:nvPr/>
        </p:nvSpPr>
        <p:spPr>
          <a:xfrm>
            <a:off x="1276438" y="5632385"/>
            <a:ext cx="7054180" cy="707886"/>
          </a:xfrm>
          <a:prstGeom prst="rect">
            <a:avLst/>
          </a:prstGeom>
          <a:noFill/>
        </p:spPr>
        <p:txBody>
          <a:bodyPr wrap="square" rtlCol="0">
            <a:spAutoFit/>
          </a:bodyPr>
          <a:lstStyle/>
          <a:p>
            <a:pPr algn="ctr"/>
            <a:r>
              <a:rPr lang="en-CA" sz="2000" b="1" dirty="0"/>
              <a:t>Lead exposure measurements in the battery manufacturing industry (n=177)</a:t>
            </a:r>
          </a:p>
        </p:txBody>
      </p:sp>
      <p:sp>
        <p:nvSpPr>
          <p:cNvPr id="13" name="TextBox 15">
            <a:extLst>
              <a:ext uri="{FF2B5EF4-FFF2-40B4-BE49-F238E27FC236}">
                <a16:creationId xmlns:a16="http://schemas.microsoft.com/office/drawing/2014/main" id="{23DC3E8F-D620-46A2-83D1-CED90212C4DF}"/>
              </a:ext>
            </a:extLst>
          </p:cNvPr>
          <p:cNvSpPr txBox="1"/>
          <p:nvPr/>
        </p:nvSpPr>
        <p:spPr>
          <a:xfrm>
            <a:off x="1913657" y="2420146"/>
            <a:ext cx="1548116" cy="369332"/>
          </a:xfrm>
          <a:prstGeom prst="rect">
            <a:avLst/>
          </a:prstGeom>
          <a:noFill/>
        </p:spPr>
        <p:txBody>
          <a:bodyPr wrap="none" rtlCol="0">
            <a:spAutoFit/>
          </a:bodyPr>
          <a:lstStyle/>
          <a:p>
            <a:r>
              <a:rPr lang="en-US" dirty="0">
                <a:solidFill>
                  <a:srgbClr val="060A9F"/>
                </a:solidFill>
              </a:rPr>
              <a:t>95</a:t>
            </a:r>
            <a:r>
              <a:rPr lang="en-US" baseline="30000" dirty="0">
                <a:solidFill>
                  <a:srgbClr val="060A9F"/>
                </a:solidFill>
              </a:rPr>
              <a:t>th</a:t>
            </a:r>
            <a:r>
              <a:rPr lang="en-US" dirty="0">
                <a:solidFill>
                  <a:srgbClr val="060A9F"/>
                </a:solidFill>
              </a:rPr>
              <a:t> percentile</a:t>
            </a:r>
            <a:endParaRPr lang="en-CA" dirty="0">
              <a:solidFill>
                <a:srgbClr val="060A9F"/>
              </a:solidFill>
            </a:endParaRPr>
          </a:p>
        </p:txBody>
      </p:sp>
      <p:sp>
        <p:nvSpPr>
          <p:cNvPr id="14" name="TextBox 16">
            <a:extLst>
              <a:ext uri="{FF2B5EF4-FFF2-40B4-BE49-F238E27FC236}">
                <a16:creationId xmlns:a16="http://schemas.microsoft.com/office/drawing/2014/main" id="{38839D4C-9B49-4B6C-8E67-B11A6E7E5FC1}"/>
              </a:ext>
            </a:extLst>
          </p:cNvPr>
          <p:cNvSpPr txBox="1"/>
          <p:nvPr/>
        </p:nvSpPr>
        <p:spPr>
          <a:xfrm>
            <a:off x="6368810" y="2235480"/>
            <a:ext cx="1548116" cy="369332"/>
          </a:xfrm>
          <a:prstGeom prst="rect">
            <a:avLst/>
          </a:prstGeom>
          <a:noFill/>
        </p:spPr>
        <p:txBody>
          <a:bodyPr wrap="none" rtlCol="0">
            <a:spAutoFit/>
          </a:bodyPr>
          <a:lstStyle/>
          <a:p>
            <a:r>
              <a:rPr lang="en-US" dirty="0">
                <a:solidFill>
                  <a:srgbClr val="060A9F"/>
                </a:solidFill>
              </a:rPr>
              <a:t>95</a:t>
            </a:r>
            <a:r>
              <a:rPr lang="en-US" baseline="30000" dirty="0">
                <a:solidFill>
                  <a:srgbClr val="060A9F"/>
                </a:solidFill>
              </a:rPr>
              <a:t>th</a:t>
            </a:r>
            <a:r>
              <a:rPr lang="en-US" dirty="0">
                <a:solidFill>
                  <a:srgbClr val="060A9F"/>
                </a:solidFill>
              </a:rPr>
              <a:t> percentile</a:t>
            </a:r>
            <a:endParaRPr lang="en-CA" dirty="0">
              <a:solidFill>
                <a:srgbClr val="060A9F"/>
              </a:solidFill>
            </a:endParaRPr>
          </a:p>
        </p:txBody>
      </p:sp>
      <p:sp>
        <p:nvSpPr>
          <p:cNvPr id="15" name="TextBox 13">
            <a:extLst>
              <a:ext uri="{FF2B5EF4-FFF2-40B4-BE49-F238E27FC236}">
                <a16:creationId xmlns:a16="http://schemas.microsoft.com/office/drawing/2014/main" id="{92609F9C-9E73-432F-B318-6FF34BB79934}"/>
              </a:ext>
            </a:extLst>
          </p:cNvPr>
          <p:cNvSpPr txBox="1"/>
          <p:nvPr/>
        </p:nvSpPr>
        <p:spPr>
          <a:xfrm>
            <a:off x="729493" y="2171700"/>
            <a:ext cx="546945" cy="369332"/>
          </a:xfrm>
          <a:prstGeom prst="rect">
            <a:avLst/>
          </a:prstGeom>
          <a:noFill/>
        </p:spPr>
        <p:txBody>
          <a:bodyPr wrap="none" rtlCol="0">
            <a:spAutoFit/>
          </a:bodyPr>
          <a:lstStyle/>
          <a:p>
            <a:r>
              <a:rPr lang="en-US" dirty="0"/>
              <a:t>OEL</a:t>
            </a:r>
            <a:endParaRPr lang="en-CA" dirty="0"/>
          </a:p>
        </p:txBody>
      </p:sp>
      <p:sp>
        <p:nvSpPr>
          <p:cNvPr id="16" name="TextBox 14">
            <a:extLst>
              <a:ext uri="{FF2B5EF4-FFF2-40B4-BE49-F238E27FC236}">
                <a16:creationId xmlns:a16="http://schemas.microsoft.com/office/drawing/2014/main" id="{CEC98C73-9332-4DD7-B686-66927E7C36FE}"/>
              </a:ext>
            </a:extLst>
          </p:cNvPr>
          <p:cNvSpPr txBox="1"/>
          <p:nvPr/>
        </p:nvSpPr>
        <p:spPr>
          <a:xfrm>
            <a:off x="7142868" y="2780049"/>
            <a:ext cx="546945" cy="369332"/>
          </a:xfrm>
          <a:prstGeom prst="rect">
            <a:avLst/>
          </a:prstGeom>
          <a:noFill/>
        </p:spPr>
        <p:txBody>
          <a:bodyPr wrap="none" rtlCol="0">
            <a:spAutoFit/>
          </a:bodyPr>
          <a:lstStyle/>
          <a:p>
            <a:r>
              <a:rPr lang="en-US" dirty="0"/>
              <a:t>OEL</a:t>
            </a:r>
            <a:endParaRPr lang="en-CA" dirty="0"/>
          </a:p>
        </p:txBody>
      </p:sp>
      <p:cxnSp>
        <p:nvCxnSpPr>
          <p:cNvPr id="17" name="Straight Connector 5">
            <a:extLst>
              <a:ext uri="{FF2B5EF4-FFF2-40B4-BE49-F238E27FC236}">
                <a16:creationId xmlns:a16="http://schemas.microsoft.com/office/drawing/2014/main" id="{9615BF15-702D-4BA5-8D01-CFA6038B7774}"/>
              </a:ext>
            </a:extLst>
          </p:cNvPr>
          <p:cNvCxnSpPr/>
          <p:nvPr/>
        </p:nvCxnSpPr>
        <p:spPr>
          <a:xfrm>
            <a:off x="2949146" y="6395755"/>
            <a:ext cx="6527395"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096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8C4367-172A-4E20-B821-3E940C87CD26}"/>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B605D09D-AB77-4D36-8EA7-5BEC176C654C}"/>
              </a:ext>
            </a:extLst>
          </p:cNvPr>
          <p:cNvSpPr>
            <a:spLocks noGrp="1"/>
          </p:cNvSpPr>
          <p:nvPr>
            <p:ph type="title"/>
          </p:nvPr>
        </p:nvSpPr>
        <p:spPr>
          <a:xfrm>
            <a:off x="369518" y="1562793"/>
            <a:ext cx="4609578" cy="871671"/>
          </a:xfrm>
        </p:spPr>
        <p:txBody>
          <a:bodyPr>
            <a:noAutofit/>
          </a:bodyPr>
          <a:lstStyle/>
          <a:p>
            <a:r>
              <a:rPr lang="en-US" sz="2800" dirty="0"/>
              <a:t>Risk  </a:t>
            </a:r>
            <a:br>
              <a:rPr lang="en-US" sz="2800" dirty="0"/>
            </a:br>
            <a:r>
              <a:rPr lang="en-US" sz="2800" dirty="0"/>
              <a:t>and control recommendations </a:t>
            </a:r>
            <a:br>
              <a:rPr lang="en-US" sz="2800" dirty="0"/>
            </a:br>
            <a:r>
              <a:rPr lang="en-US" sz="2800" dirty="0"/>
              <a:t>based on sample </a:t>
            </a:r>
            <a:br>
              <a:rPr lang="en-US" sz="2800" dirty="0"/>
            </a:br>
            <a:r>
              <a:rPr lang="en-US" sz="2800" dirty="0"/>
              <a:t>analysis</a:t>
            </a:r>
          </a:p>
        </p:txBody>
      </p:sp>
      <p:pic>
        <p:nvPicPr>
          <p:cNvPr id="8" name="Content Placeholder 7" descr="Graphical user interface, chart&#10;&#10;Description automatically generated with medium confidence">
            <a:extLst>
              <a:ext uri="{FF2B5EF4-FFF2-40B4-BE49-F238E27FC236}">
                <a16:creationId xmlns:a16="http://schemas.microsoft.com/office/drawing/2014/main" id="{94A93E09-5BC9-4AFB-9EB2-28186391AF5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677217" y="392247"/>
            <a:ext cx="7819769" cy="5921106"/>
          </a:xfrm>
        </p:spPr>
      </p:pic>
    </p:spTree>
    <p:extLst>
      <p:ext uri="{BB962C8B-B14F-4D97-AF65-F5344CB8AC3E}">
        <p14:creationId xmlns:p14="http://schemas.microsoft.com/office/powerpoint/2010/main" val="3094427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143268-A20C-422F-AA8A-4DE0B0BAFCA1}"/>
              </a:ext>
            </a:extLst>
          </p:cNvPr>
          <p:cNvSpPr>
            <a:spLocks noGrp="1"/>
          </p:cNvSpPr>
          <p:nvPr>
            <p:ph type="title"/>
          </p:nvPr>
        </p:nvSpPr>
        <p:spPr>
          <a:xfrm>
            <a:off x="838200" y="365127"/>
            <a:ext cx="10515600" cy="1325563"/>
          </a:xfrm>
        </p:spPr>
        <p:txBody>
          <a:bodyPr anchor="ctr">
            <a:normAutofit/>
          </a:bodyPr>
          <a:lstStyle/>
          <a:p>
            <a:r>
              <a:rPr lang="en-US" dirty="0"/>
              <a:t>Pennsylvania, 2019</a:t>
            </a:r>
          </a:p>
        </p:txBody>
      </p:sp>
      <p:pic>
        <p:nvPicPr>
          <p:cNvPr id="2050" name="Picture 2" descr="See the source image">
            <a:extLst>
              <a:ext uri="{FF2B5EF4-FFF2-40B4-BE49-F238E27FC236}">
                <a16:creationId xmlns:a16="http://schemas.microsoft.com/office/drawing/2014/main" id="{D65F1191-23F7-468C-8C33-3889B18E5ED0}"/>
              </a:ext>
            </a:extLst>
          </p:cNvPr>
          <p:cNvPicPr>
            <a:picLocks noGrp="1" noChangeAspect="1" noChangeArrowheads="1"/>
          </p:cNvPicPr>
          <p:nvPr>
            <p:ph sz="half" idx="1"/>
          </p:nvPr>
        </p:nvPicPr>
        <p:blipFill rotWithShape="1">
          <a:blip r:embed="rId3" cstate="email">
            <a:extLst>
              <a:ext uri="{28A0092B-C50C-407E-A947-70E740481C1C}">
                <a14:useLocalDpi xmlns:a14="http://schemas.microsoft.com/office/drawing/2010/main"/>
              </a:ext>
            </a:extLst>
          </a:blip>
          <a:srcRect b="-1"/>
          <a:stretch/>
        </p:blipFill>
        <p:spPr bwMode="auto">
          <a:xfrm>
            <a:off x="838200" y="1825625"/>
            <a:ext cx="5181600" cy="4351338"/>
          </a:xfrm>
          <a:prstGeom prst="rect">
            <a:avLst/>
          </a:prstGeom>
          <a:solidFill>
            <a:srgbClr val="FFFFFF"/>
          </a:solidFill>
        </p:spPr>
      </p:pic>
      <p:sp>
        <p:nvSpPr>
          <p:cNvPr id="2052" name="Content Placeholder 3">
            <a:extLst>
              <a:ext uri="{FF2B5EF4-FFF2-40B4-BE49-F238E27FC236}">
                <a16:creationId xmlns:a16="http://schemas.microsoft.com/office/drawing/2014/main" id="{58392C87-A590-51E1-CB66-F00F39CD8459}"/>
              </a:ext>
            </a:extLst>
          </p:cNvPr>
          <p:cNvSpPr>
            <a:spLocks noGrp="1"/>
          </p:cNvSpPr>
          <p:nvPr>
            <p:ph sz="half" idx="2"/>
          </p:nvPr>
        </p:nvSpPr>
        <p:spPr>
          <a:xfrm>
            <a:off x="6172200" y="1825625"/>
            <a:ext cx="5181600" cy="4351338"/>
          </a:xfrm>
        </p:spPr>
        <p:txBody>
          <a:bodyPr/>
          <a:lstStyle/>
          <a:p>
            <a:r>
              <a:rPr lang="en-US" dirty="0"/>
              <a:t>Occupational fatalities – 154</a:t>
            </a:r>
          </a:p>
          <a:p>
            <a:r>
              <a:rPr lang="en-US" dirty="0"/>
              <a:t>137,000 illnesses/injuries</a:t>
            </a:r>
          </a:p>
          <a:p>
            <a:r>
              <a:rPr lang="en-US" dirty="0"/>
              <a:t>Ranked no. 8 (no. 1 being best)</a:t>
            </a:r>
          </a:p>
        </p:txBody>
      </p:sp>
    </p:spTree>
    <p:extLst>
      <p:ext uri="{BB962C8B-B14F-4D97-AF65-F5344CB8AC3E}">
        <p14:creationId xmlns:p14="http://schemas.microsoft.com/office/powerpoint/2010/main" val="203888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82BA0E96-F170-43B4-9106-1266701BF9E7}"/>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1623393" y="107339"/>
            <a:ext cx="9377362" cy="6643322"/>
          </a:xfrm>
        </p:spPr>
      </p:pic>
    </p:spTree>
    <p:extLst>
      <p:ext uri="{BB962C8B-B14F-4D97-AF65-F5344CB8AC3E}">
        <p14:creationId xmlns:p14="http://schemas.microsoft.com/office/powerpoint/2010/main" val="2122817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B6CB8603-4A8E-4F0E-A36A-0D2E419A1C55}"/>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5" name="Picture 4">
            <a:extLst>
              <a:ext uri="{FF2B5EF4-FFF2-40B4-BE49-F238E27FC236}">
                <a16:creationId xmlns:a16="http://schemas.microsoft.com/office/drawing/2014/main" id="{91645D7B-568C-4301-AEC5-CD822AB8B6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500" y="72044"/>
            <a:ext cx="9405158" cy="5893261"/>
          </a:xfrm>
          <a:prstGeom prst="rect">
            <a:avLst/>
          </a:prstGeom>
        </p:spPr>
      </p:pic>
      <p:sp>
        <p:nvSpPr>
          <p:cNvPr id="6" name="Rectangle 5">
            <a:extLst>
              <a:ext uri="{FF2B5EF4-FFF2-40B4-BE49-F238E27FC236}">
                <a16:creationId xmlns:a16="http://schemas.microsoft.com/office/drawing/2014/main" id="{A35B673B-A910-43AB-82F6-DB0D7EEBC9C9}"/>
              </a:ext>
            </a:extLst>
          </p:cNvPr>
          <p:cNvSpPr/>
          <p:nvPr/>
        </p:nvSpPr>
        <p:spPr>
          <a:xfrm>
            <a:off x="952500" y="1"/>
            <a:ext cx="9405158" cy="742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866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altLang="en-US" dirty="0">
                <a:solidFill>
                  <a:srgbClr val="9E0000"/>
                </a:solidFill>
              </a:rPr>
              <a:t>Contact us</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656999"/>
            <a:ext cx="10515600" cy="4344785"/>
          </a:xfrm>
        </p:spPr>
        <p:txBody>
          <a:bodyPr>
            <a:normAutofit/>
          </a:bodyPr>
          <a:lstStyle/>
          <a:p>
            <a:pPr marL="0" indent="0" algn="ctr">
              <a:lnSpc>
                <a:spcPct val="110000"/>
              </a:lnSpc>
              <a:spcBef>
                <a:spcPts val="600"/>
              </a:spcBef>
              <a:spcAft>
                <a:spcPts val="600"/>
              </a:spcAft>
              <a:buNone/>
            </a:pPr>
            <a:r>
              <a:rPr lang="en-US" altLang="en-US" sz="2400" dirty="0"/>
              <a:t>Pamela Susi, MSPH, CIH</a:t>
            </a:r>
          </a:p>
          <a:p>
            <a:pPr marL="0" indent="0" algn="ctr">
              <a:lnSpc>
                <a:spcPct val="110000"/>
              </a:lnSpc>
              <a:spcBef>
                <a:spcPts val="600"/>
              </a:spcBef>
              <a:spcAft>
                <a:spcPts val="600"/>
              </a:spcAft>
              <a:buNone/>
            </a:pPr>
            <a:r>
              <a:rPr lang="en-US" altLang="en-US" sz="2400" dirty="0"/>
              <a:t>psusi@iup.edu</a:t>
            </a:r>
          </a:p>
          <a:p>
            <a:r>
              <a:rPr lang="en-US" altLang="en-US" sz="1800" dirty="0"/>
              <a:t>Pennsylvania OSHA Consultation Office</a:t>
            </a:r>
          </a:p>
          <a:p>
            <a:r>
              <a:rPr lang="en-US" altLang="en-US" sz="1800" dirty="0"/>
              <a:t>Phone: 800-382-1241</a:t>
            </a:r>
          </a:p>
          <a:p>
            <a:r>
              <a:rPr lang="en-US" altLang="en-US" sz="1800" dirty="0"/>
              <a:t>Website: </a:t>
            </a:r>
            <a:r>
              <a:rPr lang="en-US" altLang="en-US" sz="1800" dirty="0">
                <a:solidFill>
                  <a:srgbClr val="0070C0"/>
                </a:solidFill>
                <a:hlinkClick r:id="rId2">
                  <a:extLst>
                    <a:ext uri="{A12FA001-AC4F-418D-AE19-62706E023703}">
                      <ahyp:hlinkClr xmlns:ahyp="http://schemas.microsoft.com/office/drawing/2018/hyperlinkcolor" val="tx"/>
                    </a:ext>
                  </a:extLst>
                </a:hlinkClick>
              </a:rPr>
              <a:t>www.iup.edu/pa-oshaconsultation/</a:t>
            </a:r>
            <a:endParaRPr lang="en-US" altLang="en-US" sz="1800" dirty="0">
              <a:solidFill>
                <a:srgbClr val="0070C0"/>
              </a:solidFill>
            </a:endParaRPr>
          </a:p>
          <a:p>
            <a:r>
              <a:rPr lang="en-US" altLang="en-US" sz="1800" dirty="0"/>
              <a:t>Facebook: </a:t>
            </a:r>
            <a:r>
              <a:rPr lang="en-US" altLang="en-US" sz="1800" dirty="0">
                <a:solidFill>
                  <a:srgbClr val="0070C0"/>
                </a:solidFill>
                <a:hlinkClick r:id="rId3">
                  <a:extLst>
                    <a:ext uri="{A12FA001-AC4F-418D-AE19-62706E023703}">
                      <ahyp:hlinkClr xmlns:ahyp="http://schemas.microsoft.com/office/drawing/2018/hyperlinkcolor" val="tx"/>
                    </a:ext>
                  </a:extLst>
                </a:hlinkClick>
              </a:rPr>
              <a:t>https://www.facebook.com/Pennsylvania-OSHA-Consultation-Program-548810235234647/</a:t>
            </a:r>
            <a:endParaRPr lang="en-US" altLang="en-US" sz="1800" dirty="0">
              <a:solidFill>
                <a:srgbClr val="0070C0"/>
              </a:solidFill>
            </a:endParaRPr>
          </a:p>
          <a:p>
            <a:r>
              <a:rPr lang="en-US" altLang="en-US" sz="1800" dirty="0"/>
              <a:t>Twitter: </a:t>
            </a:r>
            <a:r>
              <a:rPr lang="en-US" altLang="en-US" sz="1800" dirty="0">
                <a:solidFill>
                  <a:srgbClr val="0070C0"/>
                </a:solidFill>
                <a:hlinkClick r:id="rId4">
                  <a:extLst>
                    <a:ext uri="{A12FA001-AC4F-418D-AE19-62706E023703}">
                      <ahyp:hlinkClr xmlns:ahyp="http://schemas.microsoft.com/office/drawing/2018/hyperlinkcolor" val="tx"/>
                    </a:ext>
                  </a:extLst>
                </a:hlinkClick>
              </a:rPr>
              <a:t>https://twitter.com/search?q=PA%20OSHA%20Consultation&amp;src=savs</a:t>
            </a:r>
            <a:endParaRPr lang="en-US" altLang="en-US" sz="18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9080269" y="6333764"/>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1347383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altLang="en-US" dirty="0">
                <a:solidFill>
                  <a:srgbClr val="9E0000"/>
                </a:solidFill>
              </a:rPr>
              <a:t>Thank You</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812175"/>
            <a:ext cx="10515600" cy="4344785"/>
          </a:xfrm>
        </p:spPr>
        <p:txBody>
          <a:bodyPr>
            <a:normAutofit lnSpcReduction="10000"/>
          </a:bodyPr>
          <a:lstStyle/>
          <a:p>
            <a:pPr algn="ctr">
              <a:buFontTx/>
              <a:buNone/>
              <a:defRPr/>
            </a:pPr>
            <a:r>
              <a:rPr lang="en-US" altLang="en-US" sz="2400" b="1" dirty="0"/>
              <a:t>Upcoming Webinar:</a:t>
            </a:r>
          </a:p>
          <a:p>
            <a:pPr marL="0" marR="0" indent="0" algn="l">
              <a:spcBef>
                <a:spcPts val="0"/>
              </a:spcBef>
              <a:spcAft>
                <a:spcPts val="0"/>
              </a:spcAft>
              <a:buNone/>
            </a:pPr>
            <a:endParaRPr lang="en-US" sz="1800" b="0" i="0" dirty="0">
              <a:solidFill>
                <a:srgbClr val="201F1E"/>
              </a:solidFill>
              <a:effectLst/>
              <a:latin typeface="Calibri" panose="020F0502020204030204" pitchFamily="34" charset="0"/>
            </a:endParaRPr>
          </a:p>
          <a:p>
            <a:pPr algn="ctr">
              <a:buFontTx/>
              <a:buNone/>
              <a:defRPr/>
            </a:pPr>
            <a:r>
              <a:rPr lang="en-US" altLang="en-US" sz="2400" u="sng" dirty="0">
                <a:solidFill>
                  <a:srgbClr val="9E0000"/>
                </a:solidFill>
              </a:rPr>
              <a:t>Workplace Safety and Automotive Lift</a:t>
            </a:r>
          </a:p>
          <a:p>
            <a:pPr algn="ctr">
              <a:buFontTx/>
              <a:buNone/>
              <a:defRPr/>
            </a:pPr>
            <a:r>
              <a:rPr lang="en-US" altLang="en-US" sz="2400" u="sng" dirty="0">
                <a:solidFill>
                  <a:srgbClr val="9E0000"/>
                </a:solidFill>
              </a:rPr>
              <a:t>MAY 11, 2022</a:t>
            </a:r>
            <a:r>
              <a:rPr lang="en-US" altLang="en-US" sz="2400" dirty="0">
                <a:solidFill>
                  <a:srgbClr val="9E0000"/>
                </a:solidFill>
              </a:rPr>
              <a:t>@ 10:30am</a:t>
            </a:r>
          </a:p>
          <a:p>
            <a:pPr algn="ctr">
              <a:buFontTx/>
              <a:buNone/>
              <a:defRPr/>
            </a:pPr>
            <a:endParaRPr lang="en-US" altLang="en-US" sz="2400" dirty="0"/>
          </a:p>
          <a:p>
            <a:pPr algn="ctr">
              <a:buFontTx/>
              <a:buNone/>
              <a:defRPr/>
            </a:pPr>
            <a:r>
              <a:rPr lang="en-US" altLang="en-US" sz="2400" b="1" dirty="0"/>
              <a:t>Pennsylvania OSHA Consultation Office</a:t>
            </a:r>
          </a:p>
          <a:p>
            <a:pPr algn="ctr">
              <a:buFontTx/>
              <a:buNone/>
              <a:defRPr/>
            </a:pPr>
            <a:r>
              <a:rPr lang="en-US" altLang="en-US" sz="2400" dirty="0"/>
              <a:t>Phone: 800-382-1241 or 724-357-4095</a:t>
            </a:r>
          </a:p>
          <a:p>
            <a:pPr algn="ctr">
              <a:buFontTx/>
              <a:buNone/>
              <a:defRPr/>
            </a:pPr>
            <a:r>
              <a:rPr lang="en-US" altLang="en-US" sz="2400" dirty="0"/>
              <a:t>Website</a:t>
            </a:r>
            <a:r>
              <a:rPr lang="en-US" altLang="en-US" sz="2400" b="1" dirty="0"/>
              <a:t>: </a:t>
            </a:r>
            <a:r>
              <a:rPr lang="en-US" altLang="en-US" sz="2400" dirty="0">
                <a:solidFill>
                  <a:srgbClr val="0070C0"/>
                </a:solidFill>
                <a:hlinkClick r:id="rId2">
                  <a:extLst>
                    <a:ext uri="{A12FA001-AC4F-418D-AE19-62706E023703}">
                      <ahyp:hlinkClr xmlns:ahyp="http://schemas.microsoft.com/office/drawing/2018/hyperlinkcolor" val="tx"/>
                    </a:ext>
                  </a:extLst>
                </a:hlinkClick>
              </a:rPr>
              <a:t>www.iup.edu/pa-oshaconsultation</a:t>
            </a:r>
            <a:endParaRPr lang="en-US" altLang="en-US" sz="24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9080269" y="6333764"/>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4100533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7A080AE-E46C-417B-97BA-4A0B6AD45E6D}"/>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r="-2"/>
          <a:stretch/>
        </p:blipFill>
        <p:spPr>
          <a:xfrm>
            <a:off x="6099048" y="10"/>
            <a:ext cx="6099048" cy="6857990"/>
          </a:xfrm>
          <a:prstGeom prst="rect">
            <a:avLst/>
          </a:prstGeom>
          <a:noFill/>
        </p:spPr>
      </p:pic>
      <p:sp>
        <p:nvSpPr>
          <p:cNvPr id="21507" name="Rectangle 3">
            <a:extLst>
              <a:ext uri="{FF2B5EF4-FFF2-40B4-BE49-F238E27FC236}">
                <a16:creationId xmlns:a16="http://schemas.microsoft.com/office/drawing/2014/main" id="{F98FA93C-669D-4879-B22E-F8FE4D0CEE1D}"/>
              </a:ext>
            </a:extLst>
          </p:cNvPr>
          <p:cNvSpPr>
            <a:spLocks noGrp="1" noChangeArrowheads="1"/>
          </p:cNvSpPr>
          <p:nvPr>
            <p:ph type="body" sz="half" idx="2"/>
          </p:nvPr>
        </p:nvSpPr>
        <p:spPr>
          <a:xfrm>
            <a:off x="381664" y="2417196"/>
            <a:ext cx="5463083" cy="3530379"/>
          </a:xfrm>
        </p:spPr>
        <p:txBody>
          <a:bodyPr>
            <a:normAutofit/>
          </a:bodyPr>
          <a:lstStyle/>
          <a:p>
            <a:pPr marL="342900" indent="-342900" eaLnBrk="1" hangingPunct="1">
              <a:lnSpc>
                <a:spcPct val="90000"/>
              </a:lnSpc>
              <a:buFont typeface="Arial" panose="020B0604020202020204" pitchFamily="34" charset="0"/>
              <a:buChar char="•"/>
            </a:pPr>
            <a:r>
              <a:rPr lang="en-US" altLang="en-US" dirty="0"/>
              <a:t>Physical hazards </a:t>
            </a:r>
          </a:p>
          <a:p>
            <a:pPr marL="342900" indent="-342900" eaLnBrk="1" hangingPunct="1">
              <a:lnSpc>
                <a:spcPct val="90000"/>
              </a:lnSpc>
              <a:buFont typeface="Arial" panose="020B0604020202020204" pitchFamily="34" charset="0"/>
              <a:buChar char="•"/>
            </a:pPr>
            <a:r>
              <a:rPr lang="en-US" altLang="en-US" dirty="0"/>
              <a:t>Chemical hazards</a:t>
            </a:r>
          </a:p>
          <a:p>
            <a:pPr marL="800089" lvl="1" indent="-342900">
              <a:lnSpc>
                <a:spcPct val="90000"/>
              </a:lnSpc>
              <a:buFont typeface="Arial" panose="020B0604020202020204" pitchFamily="34" charset="0"/>
              <a:buChar char="•"/>
            </a:pPr>
            <a:r>
              <a:rPr lang="en-US" altLang="en-US" sz="2000" dirty="0"/>
              <a:t>Particulates (fumes &amp; dusts)</a:t>
            </a:r>
          </a:p>
          <a:p>
            <a:pPr marL="800089" lvl="1" indent="-342900">
              <a:lnSpc>
                <a:spcPct val="90000"/>
              </a:lnSpc>
              <a:buFont typeface="Arial" panose="020B0604020202020204" pitchFamily="34" charset="0"/>
              <a:buChar char="•"/>
            </a:pPr>
            <a:r>
              <a:rPr lang="en-US" altLang="en-US" sz="2000" dirty="0"/>
              <a:t>Vapors (solvents)</a:t>
            </a:r>
          </a:p>
          <a:p>
            <a:pPr marL="800089" lvl="1" indent="-342900">
              <a:lnSpc>
                <a:spcPct val="90000"/>
              </a:lnSpc>
              <a:buFont typeface="Arial" panose="020B0604020202020204" pitchFamily="34" charset="0"/>
              <a:buChar char="•"/>
            </a:pPr>
            <a:r>
              <a:rPr lang="en-US" altLang="en-US" sz="2000" dirty="0"/>
              <a:t>Gases (methane, welding gases)</a:t>
            </a:r>
          </a:p>
          <a:p>
            <a:pPr marL="342900" indent="-342900" eaLnBrk="1" hangingPunct="1">
              <a:lnSpc>
                <a:spcPct val="90000"/>
              </a:lnSpc>
              <a:buFont typeface="Arial" panose="020B0604020202020204" pitchFamily="34" charset="0"/>
              <a:buChar char="•"/>
            </a:pPr>
            <a:r>
              <a:rPr lang="en-US" altLang="en-US" dirty="0"/>
              <a:t>Biological hazards (e.g. legionnaires disease &amp; infectious disease)</a:t>
            </a:r>
          </a:p>
        </p:txBody>
      </p:sp>
      <p:sp>
        <p:nvSpPr>
          <p:cNvPr id="21506" name="Rectangle 2">
            <a:extLst>
              <a:ext uri="{FF2B5EF4-FFF2-40B4-BE49-F238E27FC236}">
                <a16:creationId xmlns:a16="http://schemas.microsoft.com/office/drawing/2014/main" id="{169857B7-A936-40F9-91BF-47DB1851D815}"/>
              </a:ext>
            </a:extLst>
          </p:cNvPr>
          <p:cNvSpPr>
            <a:spLocks noGrp="1" noChangeArrowheads="1"/>
          </p:cNvSpPr>
          <p:nvPr>
            <p:ph type="title"/>
          </p:nvPr>
        </p:nvSpPr>
        <p:spPr>
          <a:xfrm>
            <a:off x="326004" y="254442"/>
            <a:ext cx="5915770" cy="1802958"/>
          </a:xfrm>
        </p:spPr>
        <p:txBody>
          <a:bodyPr anchor="b">
            <a:normAutofit/>
          </a:bodyPr>
          <a:lstStyle/>
          <a:p>
            <a:pPr eaLnBrk="1" hangingPunct="1"/>
            <a:r>
              <a:rPr lang="en-US" altLang="en-US" dirty="0"/>
              <a:t>Recognizing Health Hazards – major categories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1F3C2106-EE3C-4C56-95EC-54F62D9EDB26}"/>
              </a:ext>
            </a:extLst>
          </p:cNvPr>
          <p:cNvSpPr>
            <a:spLocks noGrp="1"/>
          </p:cNvSpPr>
          <p:nvPr>
            <p:ph type="title"/>
          </p:nvPr>
        </p:nvSpPr>
        <p:spPr>
          <a:xfrm>
            <a:off x="838200" y="365127"/>
            <a:ext cx="10515600" cy="1325563"/>
          </a:xfrm>
        </p:spPr>
        <p:txBody>
          <a:bodyPr vert="horz" lIns="91440" tIns="45720" rIns="91440" bIns="45720" rtlCol="0" anchor="ctr">
            <a:normAutofit/>
          </a:bodyPr>
          <a:lstStyle/>
          <a:p>
            <a:r>
              <a:rPr lang="en-US" altLang="en-US" b="1" i="0" kern="1200">
                <a:latin typeface="Franklin Gothic Demi" panose="020B0603020102020204" pitchFamily="34" charset="0"/>
                <a:ea typeface="+mj-ea"/>
                <a:cs typeface="+mj-cs"/>
              </a:rPr>
              <a:t>Major Physical hazards</a:t>
            </a:r>
          </a:p>
        </p:txBody>
      </p:sp>
      <p:pic>
        <p:nvPicPr>
          <p:cNvPr id="22531" name="Picture 2" descr="laborers concrete pour">
            <a:extLst>
              <a:ext uri="{FF2B5EF4-FFF2-40B4-BE49-F238E27FC236}">
                <a16:creationId xmlns:a16="http://schemas.microsoft.com/office/drawing/2014/main" id="{160B9D74-805B-41C6-BFA9-980F22BC2E2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986624" y="1631833"/>
            <a:ext cx="5109376" cy="42906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2" name="TextBox 6">
            <a:extLst>
              <a:ext uri="{FF2B5EF4-FFF2-40B4-BE49-F238E27FC236}">
                <a16:creationId xmlns:a16="http://schemas.microsoft.com/office/drawing/2014/main" id="{DC4CBB5C-BBC4-4493-A0B1-414D0F195973}"/>
              </a:ext>
            </a:extLst>
          </p:cNvPr>
          <p:cNvSpPr txBox="1">
            <a:spLocks noChangeArrowheads="1"/>
          </p:cNvSpPr>
          <p:nvPr/>
        </p:nvSpPr>
        <p:spPr bwMode="auto">
          <a:xfrm>
            <a:off x="6777470" y="1145576"/>
            <a:ext cx="5181600" cy="43513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228594" defTabSz="914377" eaLnBrk="1" hangingPunct="1">
              <a:spcAft>
                <a:spcPts val="600"/>
              </a:spcAft>
              <a:buFont typeface="Arial" panose="020B0604020202020204" pitchFamily="34" charset="0"/>
              <a:buChar char="•"/>
            </a:pPr>
            <a:r>
              <a:rPr lang="en-US" altLang="en-US" sz="2800" dirty="0">
                <a:latin typeface="+mn-lt"/>
              </a:rPr>
              <a:t> Ergonomics</a:t>
            </a:r>
          </a:p>
          <a:p>
            <a:pPr indent="-228594" defTabSz="914377" eaLnBrk="1" hangingPunct="1">
              <a:spcAft>
                <a:spcPts val="600"/>
              </a:spcAft>
              <a:buFont typeface="Arial" panose="020B0604020202020204" pitchFamily="34" charset="0"/>
              <a:buChar char="•"/>
            </a:pPr>
            <a:r>
              <a:rPr lang="en-US" altLang="en-US" sz="2800" dirty="0">
                <a:latin typeface="+mn-lt"/>
              </a:rPr>
              <a:t> Noise</a:t>
            </a:r>
          </a:p>
          <a:p>
            <a:pPr indent="-228594" defTabSz="914377" eaLnBrk="1" hangingPunct="1">
              <a:spcAft>
                <a:spcPts val="600"/>
              </a:spcAft>
              <a:buFont typeface="Arial" panose="020B0604020202020204" pitchFamily="34" charset="0"/>
              <a:buChar char="•"/>
            </a:pPr>
            <a:r>
              <a:rPr lang="en-US" altLang="en-US" sz="2800" dirty="0">
                <a:latin typeface="+mn-lt"/>
              </a:rPr>
              <a:t> Thermal stress</a:t>
            </a:r>
          </a:p>
          <a:p>
            <a:pPr indent="-228594" defTabSz="914377" eaLnBrk="1" hangingPunct="1">
              <a:spcAft>
                <a:spcPts val="600"/>
              </a:spcAft>
              <a:buFont typeface="Arial" panose="020B0604020202020204" pitchFamily="34" charset="0"/>
              <a:buChar char="•"/>
            </a:pPr>
            <a:r>
              <a:rPr lang="en-US" altLang="en-US" sz="2800" dirty="0">
                <a:latin typeface="+mn-lt"/>
              </a:rPr>
              <a:t> Radiation </a:t>
            </a:r>
          </a:p>
          <a:p>
            <a:pPr defTabSz="914377" eaLnBrk="1" hangingPunct="1">
              <a:spcAft>
                <a:spcPts val="600"/>
              </a:spcAft>
            </a:pPr>
            <a:endParaRPr lang="en-US" altLang="en-US" sz="2800" dirty="0">
              <a:latin typeface="+mn-lt"/>
            </a:endParaRPr>
          </a:p>
          <a:p>
            <a:pPr indent="-228594" defTabSz="914377" eaLnBrk="1" hangingPunct="1">
              <a:spcAft>
                <a:spcPts val="600"/>
              </a:spcAft>
              <a:buFont typeface="Arial" panose="020B0604020202020204" pitchFamily="34" charset="0"/>
              <a:buChar char="•"/>
            </a:pPr>
            <a:endParaRPr lang="en-US" altLang="en-US" sz="2800" dirty="0">
              <a:latin typeface="+mn-lt"/>
            </a:endParaRPr>
          </a:p>
          <a:p>
            <a:pPr indent="-228594" defTabSz="914377" eaLnBrk="1" hangingPunct="1">
              <a:spcAft>
                <a:spcPts val="600"/>
              </a:spcAft>
              <a:buFont typeface="Arial" panose="020B0604020202020204" pitchFamily="34" charset="0"/>
              <a:buChar char="•"/>
            </a:pPr>
            <a:endParaRPr lang="en-US" altLang="en-US" sz="2800" dirty="0">
              <a:latin typeface="+mn-lt"/>
            </a:endParaRPr>
          </a:p>
        </p:txBody>
      </p:sp>
      <p:pic>
        <p:nvPicPr>
          <p:cNvPr id="2" name="Picture 1">
            <a:extLst>
              <a:ext uri="{FF2B5EF4-FFF2-40B4-BE49-F238E27FC236}">
                <a16:creationId xmlns:a16="http://schemas.microsoft.com/office/drawing/2014/main" id="{0D0ECA17-2CF1-462B-B221-D76A8D5462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63929" y="3443715"/>
            <a:ext cx="4506692" cy="281316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CC1BF-692A-40CD-8044-F33E6856D1BC}"/>
              </a:ext>
            </a:extLst>
          </p:cNvPr>
          <p:cNvSpPr>
            <a:spLocks noGrp="1"/>
          </p:cNvSpPr>
          <p:nvPr>
            <p:ph type="title"/>
          </p:nvPr>
        </p:nvSpPr>
        <p:spPr>
          <a:xfrm>
            <a:off x="557212" y="121443"/>
            <a:ext cx="10467975" cy="938213"/>
          </a:xfrm>
        </p:spPr>
        <p:txBody>
          <a:bodyPr/>
          <a:lstStyle/>
          <a:p>
            <a:r>
              <a:rPr lang="en-US" dirty="0"/>
              <a:t>What is exposure assessment (EA) ?</a:t>
            </a:r>
          </a:p>
        </p:txBody>
      </p:sp>
      <p:sp>
        <p:nvSpPr>
          <p:cNvPr id="4" name="Content Placeholder 3">
            <a:extLst>
              <a:ext uri="{FF2B5EF4-FFF2-40B4-BE49-F238E27FC236}">
                <a16:creationId xmlns:a16="http://schemas.microsoft.com/office/drawing/2014/main" id="{886BC370-C3A0-47CC-81C9-3BE30A6E5C1C}"/>
              </a:ext>
            </a:extLst>
          </p:cNvPr>
          <p:cNvSpPr>
            <a:spLocks noGrp="1"/>
          </p:cNvSpPr>
          <p:nvPr>
            <p:ph sz="half" idx="2"/>
          </p:nvPr>
        </p:nvSpPr>
        <p:spPr>
          <a:xfrm>
            <a:off x="4464844" y="1293019"/>
            <a:ext cx="6888956" cy="4883944"/>
          </a:xfrm>
        </p:spPr>
        <p:txBody>
          <a:bodyPr>
            <a:normAutofit/>
          </a:bodyPr>
          <a:lstStyle/>
          <a:p>
            <a:pPr marL="0" indent="0">
              <a:buNone/>
            </a:pPr>
            <a:r>
              <a:rPr lang="en-US" i="1" dirty="0"/>
              <a:t>The process of occupational EA includes </a:t>
            </a:r>
          </a:p>
          <a:p>
            <a:r>
              <a:rPr lang="en-US" i="1" dirty="0"/>
              <a:t>identifying &amp; characterizing workplace exposures; </a:t>
            </a:r>
          </a:p>
          <a:p>
            <a:r>
              <a:rPr lang="en-US" i="1" dirty="0"/>
              <a:t>evaluating their significance; and</a:t>
            </a:r>
          </a:p>
          <a:p>
            <a:r>
              <a:rPr lang="en-US" i="1" dirty="0"/>
              <a:t> developing estimates of exposures to individuals or groups of workers, which may be used in risk estimates or exposure-response studies. </a:t>
            </a:r>
          </a:p>
        </p:txBody>
      </p:sp>
      <p:pic>
        <p:nvPicPr>
          <p:cNvPr id="10" name="Content Placeholder 9">
            <a:extLst>
              <a:ext uri="{FF2B5EF4-FFF2-40B4-BE49-F238E27FC236}">
                <a16:creationId xmlns:a16="http://schemas.microsoft.com/office/drawing/2014/main" id="{B8B13218-3059-4411-82FA-5BBD4132DC03}"/>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30719" y="1143000"/>
            <a:ext cx="3576988" cy="4655344"/>
          </a:xfrm>
        </p:spPr>
      </p:pic>
    </p:spTree>
    <p:extLst>
      <p:ext uri="{BB962C8B-B14F-4D97-AF65-F5344CB8AC3E}">
        <p14:creationId xmlns:p14="http://schemas.microsoft.com/office/powerpoint/2010/main" val="2299271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623DA6-E224-49FE-872F-C60DA435828A}"/>
              </a:ext>
            </a:extLst>
          </p:cNvPr>
          <p:cNvSpPr>
            <a:spLocks noGrp="1"/>
          </p:cNvSpPr>
          <p:nvPr>
            <p:ph type="title"/>
          </p:nvPr>
        </p:nvSpPr>
        <p:spPr/>
        <p:txBody>
          <a:bodyPr anchor="ctr">
            <a:normAutofit/>
          </a:bodyPr>
          <a:lstStyle/>
          <a:p>
            <a:r>
              <a:rPr lang="en-US" dirty="0"/>
              <a:t>Why we do exposure assessment</a:t>
            </a:r>
          </a:p>
        </p:txBody>
      </p:sp>
      <p:sp>
        <p:nvSpPr>
          <p:cNvPr id="3" name="Content Placeholder 2">
            <a:extLst>
              <a:ext uri="{FF2B5EF4-FFF2-40B4-BE49-F238E27FC236}">
                <a16:creationId xmlns:a16="http://schemas.microsoft.com/office/drawing/2014/main" id="{F496CCB5-A1AF-4864-90EA-03E56FA36D7E}"/>
              </a:ext>
            </a:extLst>
          </p:cNvPr>
          <p:cNvSpPr>
            <a:spLocks noGrp="1"/>
          </p:cNvSpPr>
          <p:nvPr>
            <p:ph sz="half" idx="1"/>
          </p:nvPr>
        </p:nvSpPr>
        <p:spPr/>
        <p:txBody>
          <a:bodyPr>
            <a:normAutofit fontScale="77500" lnSpcReduction="20000"/>
          </a:bodyPr>
          <a:lstStyle/>
          <a:p>
            <a:endParaRPr lang="en-US"/>
          </a:p>
        </p:txBody>
      </p:sp>
      <p:pic>
        <p:nvPicPr>
          <p:cNvPr id="13" name="Picture 12">
            <a:extLst>
              <a:ext uri="{FF2B5EF4-FFF2-40B4-BE49-F238E27FC236}">
                <a16:creationId xmlns:a16="http://schemas.microsoft.com/office/drawing/2014/main" id="{0BEBA566-577F-41F7-A785-03CA0E0D0B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2838" y="1909171"/>
            <a:ext cx="5624762" cy="4216993"/>
          </a:xfrm>
          <a:prstGeom prst="rect">
            <a:avLst/>
          </a:prstGeom>
        </p:spPr>
      </p:pic>
      <p:sp>
        <p:nvSpPr>
          <p:cNvPr id="6" name="Content Placeholder 5">
            <a:extLst>
              <a:ext uri="{FF2B5EF4-FFF2-40B4-BE49-F238E27FC236}">
                <a16:creationId xmlns:a16="http://schemas.microsoft.com/office/drawing/2014/main" id="{F9A76780-35BA-4433-8C0E-817AB01DD62C}"/>
              </a:ext>
            </a:extLst>
          </p:cNvPr>
          <p:cNvSpPr>
            <a:spLocks noGrp="1"/>
          </p:cNvSpPr>
          <p:nvPr>
            <p:ph sz="half" idx="2"/>
          </p:nvPr>
        </p:nvSpPr>
        <p:spPr/>
        <p:txBody>
          <a:bodyPr>
            <a:normAutofit fontScale="77500" lnSpcReduction="20000"/>
          </a:bodyPr>
          <a:lstStyle/>
          <a:p>
            <a:pPr marL="228594" marR="0" lvl="0" indent="-228594" algn="l" defTabSz="914377" rtl="0" eaLnBrk="1" fontAlgn="auto" latinLnBrk="0" hangingPunct="1">
              <a:lnSpc>
                <a:spcPct val="100000"/>
              </a:lnSpc>
              <a:spcBef>
                <a:spcPts val="1000"/>
              </a:spcBef>
              <a:spcAft>
                <a:spcPts val="100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000000"/>
                </a:solidFill>
                <a:effectLst/>
                <a:uLnTx/>
                <a:uFillTx/>
                <a:latin typeface="Constantia"/>
                <a:ea typeface="+mn-ea"/>
                <a:cs typeface="+mn-cs"/>
              </a:rPr>
              <a:t>Surveillance – tracking occupational disease and evaluating risk</a:t>
            </a:r>
          </a:p>
          <a:p>
            <a:pPr marL="685783" marR="0" lvl="1" indent="-228594" algn="l" defTabSz="914377"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onstantia"/>
                <a:ea typeface="+mn-ea"/>
                <a:cs typeface="+mn-cs"/>
              </a:rPr>
              <a:t>Epidemiology studies</a:t>
            </a:r>
          </a:p>
          <a:p>
            <a:pPr marL="685783" marR="0" lvl="1" indent="-228594" algn="l" defTabSz="914377"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onstantia"/>
                <a:ea typeface="+mn-ea"/>
                <a:cs typeface="+mn-cs"/>
              </a:rPr>
              <a:t>Risk assessment</a:t>
            </a:r>
          </a:p>
          <a:p>
            <a:pPr marL="228594" marR="0" lvl="0" indent="-228594" algn="l" defTabSz="914377"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200" i="0" u="none" strike="noStrike" kern="1200" cap="none" spc="0" normalizeH="0" baseline="0" noProof="0" dirty="0">
                <a:ln>
                  <a:noFill/>
                </a:ln>
                <a:solidFill>
                  <a:srgbClr val="000000"/>
                </a:solidFill>
                <a:effectLst/>
                <a:uLnTx/>
                <a:uFillTx/>
                <a:latin typeface="Constantia"/>
                <a:ea typeface="+mn-ea"/>
                <a:cs typeface="+mn-cs"/>
              </a:rPr>
              <a:t>Compliance – </a:t>
            </a:r>
          </a:p>
          <a:p>
            <a:pPr marL="685783" marR="0" lvl="1" indent="-228594" algn="l" defTabSz="914377"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1900" i="0" u="none" strike="noStrike" kern="1200" cap="none" spc="0" normalizeH="0" baseline="0" noProof="0" dirty="0">
                <a:ln>
                  <a:noFill/>
                </a:ln>
                <a:solidFill>
                  <a:srgbClr val="000000"/>
                </a:solidFill>
                <a:effectLst/>
                <a:uLnTx/>
                <a:uFillTx/>
                <a:latin typeface="Constantia"/>
                <a:ea typeface="+mn-ea"/>
                <a:cs typeface="+mn-cs"/>
              </a:rPr>
              <a:t>Fumes, mists and vapors ( OSHA Z-Tables)</a:t>
            </a:r>
          </a:p>
          <a:p>
            <a:pPr marL="685783" marR="0" lvl="1" indent="-228594" algn="l" defTabSz="914377"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1900" i="0" u="none" strike="noStrike" kern="1200" cap="none" spc="0" normalizeH="0" baseline="0" noProof="0" dirty="0">
                <a:ln>
                  <a:noFill/>
                </a:ln>
                <a:solidFill>
                  <a:srgbClr val="000000"/>
                </a:solidFill>
                <a:effectLst/>
                <a:uLnTx/>
                <a:uFillTx/>
                <a:latin typeface="Constantia"/>
                <a:ea typeface="+mn-ea"/>
                <a:cs typeface="+mn-cs"/>
              </a:rPr>
              <a:t>Comprehensive health standards require initial &amp; periodic exposure assessments</a:t>
            </a:r>
          </a:p>
          <a:p>
            <a:pPr marL="685783" marR="0" lvl="1" indent="-228594" algn="l" defTabSz="914377"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1900" i="0" u="none" strike="noStrike" kern="1200" cap="none" spc="0" normalizeH="0" baseline="0" noProof="0" dirty="0">
                <a:ln>
                  <a:noFill/>
                </a:ln>
                <a:solidFill>
                  <a:srgbClr val="000000"/>
                </a:solidFill>
                <a:effectLst/>
                <a:uLnTx/>
                <a:uFillTx/>
                <a:latin typeface="Constantia"/>
                <a:ea typeface="+mn-ea"/>
                <a:cs typeface="+mn-cs"/>
              </a:rPr>
              <a:t>Respirator standard (must do an assessment to evaluate respirator needs)</a:t>
            </a:r>
          </a:p>
          <a:p>
            <a:pPr marL="228594" marR="0" lvl="0" indent="-228594" algn="l" defTabSz="914377"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nstantia"/>
                <a:ea typeface="+mn-ea"/>
                <a:cs typeface="+mn-cs"/>
              </a:rPr>
              <a:t>Diagnostic purposes</a:t>
            </a:r>
          </a:p>
          <a:p>
            <a:pPr marL="685783" marR="0" lvl="1" indent="-228594" algn="l" defTabSz="914377"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onstantia"/>
                <a:ea typeface="+mn-ea"/>
                <a:cs typeface="+mn-cs"/>
              </a:rPr>
              <a:t>Evaluating engineering controls</a:t>
            </a:r>
          </a:p>
          <a:p>
            <a:pPr marL="685783" marR="0" lvl="1" indent="-228594" algn="l" defTabSz="914377"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onstantia"/>
                <a:ea typeface="+mn-ea"/>
                <a:cs typeface="+mn-cs"/>
              </a:rPr>
              <a:t>Identifying “hot spots” or sources of contaminants</a:t>
            </a:r>
          </a:p>
          <a:p>
            <a:endParaRPr lang="en-US" dirty="0"/>
          </a:p>
        </p:txBody>
      </p:sp>
      <p:sp>
        <p:nvSpPr>
          <p:cNvPr id="7" name="Rectangle 6">
            <a:extLst>
              <a:ext uri="{FF2B5EF4-FFF2-40B4-BE49-F238E27FC236}">
                <a16:creationId xmlns:a16="http://schemas.microsoft.com/office/drawing/2014/main" id="{C9AFA092-CB13-4697-909A-8DF556C4C442}"/>
              </a:ext>
            </a:extLst>
          </p:cNvPr>
          <p:cNvSpPr/>
          <p:nvPr/>
        </p:nvSpPr>
        <p:spPr>
          <a:xfrm>
            <a:off x="6245964" y="1775521"/>
            <a:ext cx="5059471" cy="1325563"/>
          </a:xfrm>
          <a:prstGeom prst="rect">
            <a:avLst/>
          </a:prstGeom>
          <a:noFill/>
          <a:ln>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360662"/>
      </p:ext>
    </p:extLst>
  </p:cSld>
  <p:clrMapOvr>
    <a:masterClrMapping/>
  </p:clrMapOvr>
</p:sld>
</file>

<file path=ppt/theme/theme1.xml><?xml version="1.0" encoding="utf-8"?>
<a:theme xmlns:a="http://schemas.openxmlformats.org/drawingml/2006/main" name="Office Theme">
  <a:themeElements>
    <a:clrScheme name="IUP 2019">
      <a:dk1>
        <a:srgbClr val="000000"/>
      </a:dk1>
      <a:lt1>
        <a:srgbClr val="FFFFFF"/>
      </a:lt1>
      <a:dk2>
        <a:srgbClr val="9E1B32"/>
      </a:dk2>
      <a:lt2>
        <a:srgbClr val="595959"/>
      </a:lt2>
      <a:accent1>
        <a:srgbClr val="9E1B32"/>
      </a:accent1>
      <a:accent2>
        <a:srgbClr val="595959"/>
      </a:accent2>
      <a:accent3>
        <a:srgbClr val="ECB51B"/>
      </a:accent3>
      <a:accent4>
        <a:srgbClr val="F4824E"/>
      </a:accent4>
      <a:accent5>
        <a:srgbClr val="558185"/>
      </a:accent5>
      <a:accent6>
        <a:srgbClr val="ED596E"/>
      </a:accent6>
      <a:hlink>
        <a:srgbClr val="568286"/>
      </a:hlink>
      <a:folHlink>
        <a:srgbClr val="558185"/>
      </a:folHlink>
    </a:clrScheme>
    <a:fontScheme name="IUP Office 365 Fonts">
      <a:majorFont>
        <a:latin typeface="Franklin Gothic Demi"/>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3C217AD-677F-D24F-AED0-A101B8E738B0}" vid="{7542860F-0F1C-414E-89D0-F5ADD30D18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A94B4AE303654EA1B3ED0F5D3B74A7" ma:contentTypeVersion="13" ma:contentTypeDescription="Create a new document." ma:contentTypeScope="" ma:versionID="f7b5d8c9e21c03acdb0bf75c98881164">
  <xsd:schema xmlns:xsd="http://www.w3.org/2001/XMLSchema" xmlns:xs="http://www.w3.org/2001/XMLSchema" xmlns:p="http://schemas.microsoft.com/office/2006/metadata/properties" xmlns:ns2="9084b878-4063-4063-a2f4-2dc7d8d331e1" xmlns:ns3="bbecfde1-29a9-4db9-bc32-245c12180cd2" targetNamespace="http://schemas.microsoft.com/office/2006/metadata/properties" ma:root="true" ma:fieldsID="fcb44c6ef7c018377f3c93086b04d51f" ns2:_="" ns3:_="">
    <xsd:import namespace="9084b878-4063-4063-a2f4-2dc7d8d331e1"/>
    <xsd:import namespace="bbecfde1-29a9-4db9-bc32-245c12180c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84b878-4063-4063-a2f4-2dc7d8d331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ecfde1-29a9-4db9-bc32-245c12180c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840B02-7105-42A4-8F16-EC45E077E976}">
  <ds:schemaRefs>
    <ds:schemaRef ds:uri="http://schemas.microsoft.com/office/2006/metadata/properties"/>
    <ds:schemaRef ds:uri="http://schemas.microsoft.com/office/2006/documentManagement/types"/>
    <ds:schemaRef ds:uri="http://purl.org/dc/elements/1.1/"/>
    <ds:schemaRef ds:uri="http://www.w3.org/XML/1998/namespace"/>
    <ds:schemaRef ds:uri="3870ece6-baab-44fb-953f-77fb9a8d79d5"/>
    <ds:schemaRef ds:uri="http://schemas.microsoft.com/sharepoint/v3"/>
    <ds:schemaRef ds:uri="http://purl.org/dc/dcmitype/"/>
    <ds:schemaRef ds:uri="http://schemas.microsoft.com/office/infopath/2007/PartnerControls"/>
    <ds:schemaRef ds:uri="http://schemas.openxmlformats.org/package/2006/metadata/core-properties"/>
    <ds:schemaRef ds:uri="8f96fc14-4bb7-461b-b8f4-5174a669bc0b"/>
    <ds:schemaRef ds:uri="http://purl.org/dc/terms/"/>
  </ds:schemaRefs>
</ds:datastoreItem>
</file>

<file path=customXml/itemProps2.xml><?xml version="1.0" encoding="utf-8"?>
<ds:datastoreItem xmlns:ds="http://schemas.openxmlformats.org/officeDocument/2006/customXml" ds:itemID="{40412AD0-324E-48B9-B3C2-D112A658DBBE}">
  <ds:schemaRefs>
    <ds:schemaRef ds:uri="http://schemas.microsoft.com/sharepoint/v3/contenttype/forms"/>
  </ds:schemaRefs>
</ds:datastoreItem>
</file>

<file path=customXml/itemProps3.xml><?xml version="1.0" encoding="utf-8"?>
<ds:datastoreItem xmlns:ds="http://schemas.openxmlformats.org/officeDocument/2006/customXml" ds:itemID="{1D046AE9-495B-4F97-BF8E-C9152FEA60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84b878-4063-4063-a2f4-2dc7d8d331e1"/>
    <ds:schemaRef ds:uri="bbecfde1-29a9-4db9-bc32-245c12180c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IUP Woodgrain v1.0</Template>
  <TotalTime>8881</TotalTime>
  <Words>6945</Words>
  <Application>Microsoft Office PowerPoint</Application>
  <PresentationFormat>Widescreen</PresentationFormat>
  <Paragraphs>452</Paragraphs>
  <Slides>53</Slides>
  <Notes>39</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6" baseType="lpstr">
      <vt:lpstr>-apple-system</vt:lpstr>
      <vt:lpstr>Arial</vt:lpstr>
      <vt:lpstr>Arial Black</vt:lpstr>
      <vt:lpstr>Calibri</vt:lpstr>
      <vt:lpstr>Constantia</vt:lpstr>
      <vt:lpstr>Franklin Gothic Demi</vt:lpstr>
      <vt:lpstr>Helvetica Neue</vt:lpstr>
      <vt:lpstr>Open Sans</vt:lpstr>
      <vt:lpstr>Source Sans Pro</vt:lpstr>
      <vt:lpstr>varela round</vt:lpstr>
      <vt:lpstr>Wingdings</vt:lpstr>
      <vt:lpstr>Office Theme</vt:lpstr>
      <vt:lpstr>Microsoft PowerPoint 97-2003 Slide</vt:lpstr>
      <vt:lpstr>PowerPoint Presentation</vt:lpstr>
      <vt:lpstr>EXPOSURE ASSESSMENT – WHEN, WHY &amp; HOW </vt:lpstr>
      <vt:lpstr>Why we do Exposure Assessment – the big picture</vt:lpstr>
      <vt:lpstr>Stop Silicosis – US DOL</vt:lpstr>
      <vt:lpstr>Pennsylvania, 2019</vt:lpstr>
      <vt:lpstr>Recognizing Health Hazards – major categories</vt:lpstr>
      <vt:lpstr>Major Physical hazards</vt:lpstr>
      <vt:lpstr>What is exposure assessment (EA) ?</vt:lpstr>
      <vt:lpstr>Why we do exposure assessment</vt:lpstr>
      <vt:lpstr>History of Occupational Health </vt:lpstr>
      <vt:lpstr>PowerPoint Presentation</vt:lpstr>
      <vt:lpstr>Alice Hamilton &amp; the Principles of Industrial Hygiene</vt:lpstr>
      <vt:lpstr>Milestones Pre-OSHA</vt:lpstr>
      <vt:lpstr>Milestones Pre-OSHA</vt:lpstr>
      <vt:lpstr>PowerPoint Presentation</vt:lpstr>
      <vt:lpstr>OSHA is signed into law in 1970 and rapidly developed standards, enforcement, consultation &amp; training programs</vt:lpstr>
      <vt:lpstr>Benzene – OSHA Rule-Making (1978) </vt:lpstr>
      <vt:lpstr>Real-World Risk Assessment Study(1989)</vt:lpstr>
      <vt:lpstr>Who does Exposure Assessment</vt:lpstr>
      <vt:lpstr>Epidemiologists</vt:lpstr>
      <vt:lpstr>Industrial hygienists</vt:lpstr>
      <vt:lpstr>Why and when we do exposure assessment</vt:lpstr>
      <vt:lpstr>Setting exposure limits</vt:lpstr>
      <vt:lpstr>Exposure Assessment - Compliance</vt:lpstr>
      <vt:lpstr>OSHA Recommends Employers Consider Other Criteria in Evaluating Workplace Exposures</vt:lpstr>
      <vt:lpstr>Evaluating exposure levels – TLVs® and BEIs® </vt:lpstr>
      <vt:lpstr>OSHA Annotated PEL Tables</vt:lpstr>
      <vt:lpstr>OSHA Standards that Require Exposure Assessment</vt:lpstr>
      <vt:lpstr>Why and when we do exposure assessment</vt:lpstr>
      <vt:lpstr>Diagnostic exposure assessment</vt:lpstr>
      <vt:lpstr>Measuring exposure –  the mechanics &amp; how we do exposure assessment</vt:lpstr>
      <vt:lpstr>The mechanics of exposure assessment</vt:lpstr>
      <vt:lpstr>Sampling methods</vt:lpstr>
      <vt:lpstr>Air monitoring equipment</vt:lpstr>
      <vt:lpstr>Tools of the trade – additional considerations</vt:lpstr>
      <vt:lpstr>Qualitative descriptive data on exposure variables are important to document – workers are important sources for that information. </vt:lpstr>
      <vt:lpstr>What if there are no limits? </vt:lpstr>
      <vt:lpstr>Exposure Banding</vt:lpstr>
      <vt:lpstr>Lead Paint Job – wipe sampling may be needed in some cases </vt:lpstr>
      <vt:lpstr>OSHA Monitoring</vt:lpstr>
      <vt:lpstr>Worst case v. representative sampling</vt:lpstr>
      <vt:lpstr>Exposure Analysis &amp; Studies</vt:lpstr>
      <vt:lpstr>Evaluating exposure data https://expostats.ca</vt:lpstr>
      <vt:lpstr>Exposure evaluation tool</vt:lpstr>
      <vt:lpstr>How it works  - uses statistical models that take into account exposure variability</vt:lpstr>
      <vt:lpstr>Interpreting a probability density curve is just like interpreting a histogram</vt:lpstr>
      <vt:lpstr>Log-Normal Distribution</vt:lpstr>
      <vt:lpstr>95th percentile</vt:lpstr>
      <vt:lpstr>Risk   and control recommendations  based on sample  analysis</vt:lpstr>
      <vt:lpstr>PowerPoint Presentation</vt:lpstr>
      <vt:lpstr>PowerPoint Presentation</vt:lpstr>
      <vt:lpstr>Contact us</vt:lpstr>
      <vt:lpstr>Thank You</vt:lpstr>
    </vt:vector>
  </TitlesOfParts>
  <Manager/>
  <Company>Indiana University of Pennsylvania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Tammy Harvey</dc:creator>
  <cp:keywords/>
  <dc:description/>
  <cp:lastModifiedBy>Shaun McGinnis</cp:lastModifiedBy>
  <cp:revision>117</cp:revision>
  <dcterms:created xsi:type="dcterms:W3CDTF">2019-09-06T20:18:55Z</dcterms:created>
  <dcterms:modified xsi:type="dcterms:W3CDTF">2022-04-22T12:52:18Z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0x01010091A94B4AE303654EA1B3ED0F5D3B74A7</vt:lpwstr>
  </property>
</Properties>
</file>