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1" r:id="rId4"/>
    <p:sldId id="277" r:id="rId5"/>
    <p:sldId id="259" r:id="rId6"/>
    <p:sldId id="275" r:id="rId7"/>
    <p:sldId id="270" r:id="rId8"/>
    <p:sldId id="260" r:id="rId9"/>
    <p:sldId id="264" r:id="rId10"/>
    <p:sldId id="276" r:id="rId11"/>
    <p:sldId id="263" r:id="rId12"/>
    <p:sldId id="269" r:id="rId13"/>
    <p:sldId id="267" r:id="rId14"/>
  </p:sldIdLst>
  <p:sldSz cx="9144000" cy="6858000" type="screen4x3"/>
  <p:notesSz cx="7086600" cy="93726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5507" autoAdjust="0"/>
  </p:normalViewPr>
  <p:slideViewPr>
    <p:cSldViewPr>
      <p:cViewPr>
        <p:scale>
          <a:sx n="75" d="100"/>
          <a:sy n="75" d="100"/>
        </p:scale>
        <p:origin x="-162" y="-6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smtClean="0">
                <a:latin typeface="Arial" pitchFamily="-1" charset="0"/>
                <a:ea typeface="+mn-ea"/>
              </a:defRPr>
            </a:lvl1pPr>
          </a:lstStyle>
          <a:p>
            <a:pPr>
              <a:defRPr/>
            </a:pPr>
            <a:endParaRPr lang="en-US" dirty="0"/>
          </a:p>
        </p:txBody>
      </p:sp>
      <p:sp>
        <p:nvSpPr>
          <p:cNvPr id="3" name="Date Placeholder 2"/>
          <p:cNvSpPr>
            <a:spLocks noGrp="1"/>
          </p:cNvSpPr>
          <p:nvPr>
            <p:ph type="dt" idx="1"/>
          </p:nvPr>
        </p:nvSpPr>
        <p:spPr>
          <a:xfrm>
            <a:off x="4014100" y="0"/>
            <a:ext cx="3070860" cy="468630"/>
          </a:xfrm>
          <a:prstGeom prst="rect">
            <a:avLst/>
          </a:prstGeom>
        </p:spPr>
        <p:txBody>
          <a:bodyPr vert="horz" wrap="square" lIns="94046" tIns="47023" rIns="94046" bIns="47023" numCol="1" anchor="t" anchorCtr="0" compatLnSpc="1">
            <a:prstTxWarp prst="textNoShape">
              <a:avLst/>
            </a:prstTxWarp>
          </a:bodyPr>
          <a:lstStyle>
            <a:lvl1pPr algn="r">
              <a:defRPr sz="1200"/>
            </a:lvl1pPr>
          </a:lstStyle>
          <a:p>
            <a:fld id="{8D3A6C39-9EC9-46FF-B4D6-FAFBA23275C7}" type="datetime1">
              <a:rPr lang="en-US"/>
              <a:pPr/>
              <a:t>8/29/2013</a:t>
            </a:fld>
            <a:endParaRPr lang="en-US" dirty="0"/>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pPr lvl="0"/>
            <a:endParaRPr lang="en-US" noProof="0" dirty="0" smtClean="0"/>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smtClean="0">
                <a:latin typeface="Arial" pitchFamily="-1" charset="0"/>
                <a:ea typeface="+mn-ea"/>
              </a:defRPr>
            </a:lvl1pPr>
          </a:lstStyle>
          <a:p>
            <a:pPr>
              <a:defRPr/>
            </a:pPr>
            <a:endParaRPr lang="en-US" dirty="0"/>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wrap="square" lIns="94046" tIns="47023" rIns="94046" bIns="47023" numCol="1" anchor="b" anchorCtr="0" compatLnSpc="1">
            <a:prstTxWarp prst="textNoShape">
              <a:avLst/>
            </a:prstTxWarp>
          </a:bodyPr>
          <a:lstStyle>
            <a:lvl1pPr algn="r">
              <a:defRPr sz="1200"/>
            </a:lvl1pPr>
          </a:lstStyle>
          <a:p>
            <a:fld id="{2A6F46B6-B585-4EF4-8DDB-87DA3905569A}" type="slidenum">
              <a:rPr lang="en-US"/>
              <a:pPr/>
              <a:t>‹#›</a:t>
            </a:fld>
            <a:endParaRPr lang="en-US" dirty="0"/>
          </a:p>
        </p:txBody>
      </p:sp>
    </p:spTree>
    <p:extLst>
      <p:ext uri="{BB962C8B-B14F-4D97-AF65-F5344CB8AC3E}">
        <p14:creationId xmlns:p14="http://schemas.microsoft.com/office/powerpoint/2010/main" val="1225429484"/>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pitchFamily="-1"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a:t>
            </a:r>
          </a:p>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a:lstStyle/>
          <a:p>
            <a:fld id="{BB5B3161-0675-477C-BDD8-1CEE9D50F3B2}" type="slidenum">
              <a:rPr lang="en-US"/>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wave_powerpoint"/>
          <p:cNvPicPr>
            <a:picLocks noChangeAspect="1" noChangeArrowheads="1"/>
          </p:cNvPicPr>
          <p:nvPr/>
        </p:nvPicPr>
        <p:blipFill>
          <a:blip r:embed="rId2" cstate="print"/>
          <a:srcRect/>
          <a:stretch>
            <a:fillRect/>
          </a:stretch>
        </p:blipFill>
        <p:spPr bwMode="auto">
          <a:xfrm>
            <a:off x="0" y="0"/>
            <a:ext cx="9220200" cy="6915150"/>
          </a:xfrm>
          <a:prstGeom prst="rect">
            <a:avLst/>
          </a:prstGeom>
          <a:noFill/>
          <a:ln w="9525">
            <a:noFill/>
            <a:miter lim="800000"/>
            <a:headEnd/>
            <a:tailEnd/>
          </a:ln>
        </p:spPr>
      </p:pic>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sldNum" sz="quarter" idx="10"/>
          </p:nvPr>
        </p:nvSpPr>
        <p:spPr/>
        <p:txBody>
          <a:bodyPr/>
          <a:lstStyle>
            <a:lvl1pPr>
              <a:defRPr/>
            </a:lvl1pPr>
          </a:lstStyle>
          <a:p>
            <a:fld id="{51919AE1-1EF7-4F5F-96FC-7456777F15EE}"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676FB81-5914-4A8A-8EC3-AEB5F64D7B9D}"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4983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456D3181-CE94-464C-B895-296B35A9775A}"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FF169BF6-2D5B-4641-9078-CE0B5F8C663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929D2B83-BAB4-4792-8766-BBD69576EB2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14600"/>
            <a:ext cx="4038600" cy="361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14600"/>
            <a:ext cx="4038600" cy="3611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41150417-734C-43D1-A2F0-C5BE8FB1FB3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84BAC7EF-B1CE-4835-B1A5-1964DF8A80A8}"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3CCAA0FE-7B86-41A1-A309-9CC00C20F179}"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8F69A363-4025-4354-9773-4706960E5453}"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04B93AD7-4C60-424E-8C74-DF8E0D2DF72B}"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419D492A-727E-4252-8752-B39B58F4FAC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wave_powerpoint_v2"/>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1143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2514600"/>
            <a:ext cx="8229600" cy="3611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alibri" pitchFamily="-1" charset="0"/>
              </a:defRPr>
            </a:lvl1pPr>
          </a:lstStyle>
          <a:p>
            <a:fld id="{55DB2C16-116F-4AC3-AE9E-28C3A30A29FA}"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pitchFamily="-1" charset="-128"/>
          <a:cs typeface="+mj-cs"/>
        </a:defRPr>
      </a:lvl1pPr>
      <a:lvl2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2pPr>
      <a:lvl3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3pPr>
      <a:lvl4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4pPr>
      <a:lvl5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up.edu/middlestat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iup.edu/middlestat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iddle-states@iup.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130425"/>
            <a:ext cx="7772400" cy="3279775"/>
          </a:xfrm>
        </p:spPr>
        <p:txBody>
          <a:bodyPr/>
          <a:lstStyle/>
          <a:p>
            <a:pPr eaLnBrk="1" hangingPunct="1"/>
            <a:r>
              <a:rPr lang="en-US" sz="4800" dirty="0" smtClean="0"/>
              <a:t>IUP Middle States Accreditation and</a:t>
            </a:r>
            <a:br>
              <a:rPr lang="en-US" sz="4800" dirty="0" smtClean="0"/>
            </a:br>
            <a:r>
              <a:rPr lang="en-US" sz="4800" dirty="0" smtClean="0"/>
              <a:t>Self Study Process 2015</a:t>
            </a:r>
            <a:br>
              <a:rPr lang="en-US" sz="4800" dirty="0" smtClean="0"/>
            </a:br>
            <a:r>
              <a:rPr lang="en-US" sz="3200" dirty="0" smtClean="0">
                <a:hlinkClick r:id="rId2"/>
              </a:rPr>
              <a:t>www.iup.edu/middlestates</a:t>
            </a:r>
            <a:endParaRPr lang="en-US" sz="3200" dirty="0" smtClean="0"/>
          </a:p>
        </p:txBody>
      </p:sp>
      <p:sp>
        <p:nvSpPr>
          <p:cNvPr id="4" name="Slide Number Placeholder 3"/>
          <p:cNvSpPr>
            <a:spLocks noGrp="1"/>
          </p:cNvSpPr>
          <p:nvPr>
            <p:ph type="sldNum" sz="quarter" idx="10"/>
          </p:nvPr>
        </p:nvSpPr>
        <p:spPr/>
        <p:txBody>
          <a:bodyPr/>
          <a:lstStyle/>
          <a:p>
            <a:fld id="{51919AE1-1EF7-4F5F-96FC-7456777F15EE}"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762000"/>
          </a:xfrm>
        </p:spPr>
        <p:txBody>
          <a:bodyPr/>
          <a:lstStyle/>
          <a:p>
            <a:pPr algn="r"/>
            <a:r>
              <a:rPr lang="en-US" sz="2800" b="1" dirty="0" smtClean="0"/>
              <a:t>IUP MSCHE Subcommittees</a:t>
            </a:r>
            <a:endParaRPr lang="en-US" sz="28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24918574"/>
              </p:ext>
            </p:extLst>
          </p:nvPr>
        </p:nvGraphicFramePr>
        <p:xfrm>
          <a:off x="381000" y="1275244"/>
          <a:ext cx="8382000" cy="4973156"/>
        </p:xfrm>
        <a:graphic>
          <a:graphicData uri="http://schemas.openxmlformats.org/drawingml/2006/table">
            <a:tbl>
              <a:tblPr firstRow="1" bandRow="1">
                <a:tableStyleId>{C4B1156A-380E-4F78-BDF5-A606A8083BF9}</a:tableStyleId>
              </a:tblPr>
              <a:tblGrid>
                <a:gridCol w="2108213"/>
                <a:gridCol w="4292588"/>
                <a:gridCol w="1981199"/>
              </a:tblGrid>
              <a:tr h="363794">
                <a:tc>
                  <a:txBody>
                    <a:bodyPr/>
                    <a:lstStyle/>
                    <a:p>
                      <a:r>
                        <a:rPr lang="en-US" b="1" dirty="0" smtClean="0"/>
                        <a:t>SUBCOMMITTEE</a:t>
                      </a:r>
                      <a:endParaRPr lang="en-US" b="1" dirty="0" smtClean="0"/>
                    </a:p>
                  </a:txBody>
                  <a:tcPr/>
                </a:tc>
                <a:tc>
                  <a:txBody>
                    <a:bodyPr/>
                    <a:lstStyle/>
                    <a:p>
                      <a:r>
                        <a:rPr lang="en-US" b="1" dirty="0" smtClean="0"/>
                        <a:t>TOPIC</a:t>
                      </a:r>
                      <a:endParaRPr lang="en-US" b="1" dirty="0"/>
                    </a:p>
                  </a:txBody>
                  <a:tcPr/>
                </a:tc>
                <a:tc>
                  <a:txBody>
                    <a:bodyPr/>
                    <a:lstStyle/>
                    <a:p>
                      <a:r>
                        <a:rPr lang="en-US" b="1" dirty="0" smtClean="0"/>
                        <a:t>CO-CHAIRS</a:t>
                      </a:r>
                      <a:endParaRPr lang="en-US" b="1" dirty="0"/>
                    </a:p>
                  </a:txBody>
                  <a:tcPr/>
                </a:tc>
              </a:tr>
              <a:tr h="548640">
                <a:tc>
                  <a:txBody>
                    <a:bodyPr/>
                    <a:lstStyle/>
                    <a:p>
                      <a:r>
                        <a:rPr lang="en-US" b="0" dirty="0" smtClean="0"/>
                        <a:t>Subcommittee 1</a:t>
                      </a:r>
                    </a:p>
                    <a:p>
                      <a:r>
                        <a:rPr lang="en-US" sz="1800" b="0" dirty="0" smtClean="0"/>
                        <a:t>(Standards 1 &amp; 6)</a:t>
                      </a:r>
                      <a:endParaRPr lang="en-US" b="0" dirty="0" smtClean="0"/>
                    </a:p>
                  </a:txBody>
                  <a:tcPr/>
                </a:tc>
                <a:tc>
                  <a:txBody>
                    <a:bodyPr/>
                    <a:lstStyle/>
                    <a:p>
                      <a:r>
                        <a:rPr lang="en-US" sz="1800" b="0" dirty="0" smtClean="0"/>
                        <a:t>Mission, Goals and Integrity</a:t>
                      </a:r>
                      <a:endParaRPr lang="en-US" b="0" dirty="0"/>
                    </a:p>
                  </a:txBody>
                  <a:tcPr/>
                </a:tc>
                <a:tc>
                  <a:txBody>
                    <a:bodyPr/>
                    <a:lstStyle/>
                    <a:p>
                      <a:r>
                        <a:rPr lang="en-US" sz="1800" b="0" dirty="0" smtClean="0"/>
                        <a:t>Bill </a:t>
                      </a:r>
                      <a:r>
                        <a:rPr lang="en-US" sz="1800" b="0" dirty="0" err="1" smtClean="0"/>
                        <a:t>Balint</a:t>
                      </a:r>
                      <a:r>
                        <a:rPr lang="en-US" sz="1800" b="0" dirty="0" smtClean="0"/>
                        <a:t> &amp;</a:t>
                      </a:r>
                    </a:p>
                    <a:p>
                      <a:r>
                        <a:rPr lang="en-US" sz="1800" b="0" dirty="0" err="1" smtClean="0"/>
                        <a:t>Fredalene</a:t>
                      </a:r>
                      <a:r>
                        <a:rPr lang="en-US" sz="1800" b="0" dirty="0" smtClean="0"/>
                        <a:t> Bowers</a:t>
                      </a:r>
                      <a:endParaRPr lang="en-US" b="0" dirty="0"/>
                    </a:p>
                  </a:txBody>
                  <a:tcPr/>
                </a:tc>
              </a:tr>
              <a:tr h="670560">
                <a:tc>
                  <a:txBody>
                    <a:bodyPr/>
                    <a:lstStyle/>
                    <a:p>
                      <a:r>
                        <a:rPr lang="en-US" dirty="0" smtClean="0"/>
                        <a:t>Subcommittee</a:t>
                      </a:r>
                      <a:r>
                        <a:rPr lang="en-US" baseline="0" dirty="0" smtClean="0"/>
                        <a:t> </a:t>
                      </a:r>
                      <a:r>
                        <a:rPr lang="en-US" dirty="0" smtClean="0"/>
                        <a:t>2</a:t>
                      </a:r>
                    </a:p>
                    <a:p>
                      <a:r>
                        <a:rPr lang="en-US" sz="1800" dirty="0" smtClean="0"/>
                        <a:t>(Standards 2 &amp; 3)</a:t>
                      </a:r>
                      <a:endParaRPr lang="en-US" dirty="0"/>
                    </a:p>
                  </a:txBody>
                  <a:tcPr/>
                </a:tc>
                <a:tc>
                  <a:txBody>
                    <a:bodyPr/>
                    <a:lstStyle/>
                    <a:p>
                      <a:r>
                        <a:rPr lang="en-US" sz="1800" dirty="0" smtClean="0"/>
                        <a:t>Planning, Resource Allocation, Institutional Renewal and Institutional Resources</a:t>
                      </a:r>
                      <a:endParaRPr lang="en-US" dirty="0"/>
                    </a:p>
                  </a:txBody>
                  <a:tcPr/>
                </a:tc>
                <a:tc>
                  <a:txBody>
                    <a:bodyPr/>
                    <a:lstStyle/>
                    <a:p>
                      <a:r>
                        <a:rPr lang="en-US" sz="1800" dirty="0" smtClean="0"/>
                        <a:t>John </a:t>
                      </a:r>
                      <a:r>
                        <a:rPr lang="en-US" sz="1800" dirty="0" err="1" smtClean="0"/>
                        <a:t>Kilmarx</a:t>
                      </a:r>
                      <a:r>
                        <a:rPr lang="en-US" sz="1800" dirty="0" smtClean="0"/>
                        <a:t> &amp;</a:t>
                      </a:r>
                    </a:p>
                    <a:p>
                      <a:r>
                        <a:rPr lang="en-US" sz="1800" dirty="0" smtClean="0"/>
                        <a:t>Shari Robertson </a:t>
                      </a:r>
                      <a:endParaRPr lang="en-US" dirty="0"/>
                    </a:p>
                  </a:txBody>
                  <a:tcPr/>
                </a:tc>
              </a:tr>
              <a:tr h="636639">
                <a:tc>
                  <a:txBody>
                    <a:bodyPr/>
                    <a:lstStyle/>
                    <a:p>
                      <a:r>
                        <a:rPr lang="en-US" dirty="0" smtClean="0"/>
                        <a:t>Subcommittee</a:t>
                      </a:r>
                      <a:r>
                        <a:rPr lang="en-US" baseline="0" dirty="0" smtClean="0"/>
                        <a:t> </a:t>
                      </a:r>
                      <a:r>
                        <a:rPr lang="en-US" dirty="0" smtClean="0"/>
                        <a:t>3</a:t>
                      </a:r>
                    </a:p>
                    <a:p>
                      <a:r>
                        <a:rPr lang="en-US" sz="1800" dirty="0" smtClean="0"/>
                        <a:t>(Standards 4 &amp; 5)</a:t>
                      </a:r>
                      <a:endParaRPr lang="en-US" dirty="0"/>
                    </a:p>
                  </a:txBody>
                  <a:tcPr/>
                </a:tc>
                <a:tc>
                  <a:txBody>
                    <a:bodyPr/>
                    <a:lstStyle/>
                    <a:p>
                      <a:pPr algn="l"/>
                      <a:r>
                        <a:rPr lang="en-US" sz="1800" dirty="0" smtClean="0"/>
                        <a:t>Leadership, Governance, and Administration</a:t>
                      </a:r>
                    </a:p>
                  </a:txBody>
                  <a:tcPr/>
                </a:tc>
                <a:tc>
                  <a:txBody>
                    <a:bodyPr/>
                    <a:lstStyle/>
                    <a:p>
                      <a:r>
                        <a:rPr lang="en-US" sz="1800" dirty="0" err="1" smtClean="0"/>
                        <a:t>Edel</a:t>
                      </a:r>
                      <a:r>
                        <a:rPr lang="en-US" sz="1800" dirty="0" smtClean="0"/>
                        <a:t> Reilly &amp;</a:t>
                      </a:r>
                      <a:endParaRPr lang="en-US" sz="1800" baseline="0" dirty="0" smtClean="0"/>
                    </a:p>
                    <a:p>
                      <a:r>
                        <a:rPr lang="en-US" sz="1800" dirty="0" smtClean="0"/>
                        <a:t>Yaw </a:t>
                      </a:r>
                      <a:r>
                        <a:rPr lang="en-US" sz="1800" dirty="0" err="1" smtClean="0"/>
                        <a:t>Asamoah</a:t>
                      </a:r>
                      <a:endParaRPr lang="en-US" dirty="0"/>
                    </a:p>
                  </a:txBody>
                  <a:tcPr/>
                </a:tc>
              </a:tr>
              <a:tr h="636639">
                <a:tc>
                  <a:txBody>
                    <a:bodyPr/>
                    <a:lstStyle/>
                    <a:p>
                      <a:r>
                        <a:rPr lang="en-US" dirty="0" smtClean="0"/>
                        <a:t>Subcommittee</a:t>
                      </a:r>
                      <a:r>
                        <a:rPr lang="en-US" baseline="0" dirty="0" smtClean="0"/>
                        <a:t> </a:t>
                      </a:r>
                      <a:r>
                        <a:rPr lang="en-US" dirty="0" smtClean="0"/>
                        <a:t>4</a:t>
                      </a:r>
                    </a:p>
                    <a:p>
                      <a:r>
                        <a:rPr lang="en-US" sz="1800" dirty="0" smtClean="0"/>
                        <a:t>(Standards 8 &amp; 9)</a:t>
                      </a:r>
                      <a:endParaRPr lang="en-US" dirty="0"/>
                    </a:p>
                  </a:txBody>
                  <a:tcPr/>
                </a:tc>
                <a:tc>
                  <a:txBody>
                    <a:bodyPr/>
                    <a:lstStyle/>
                    <a:p>
                      <a:r>
                        <a:rPr lang="en-US" sz="1800" dirty="0" smtClean="0"/>
                        <a:t>Student Admissions, Retention  and Support Services</a:t>
                      </a:r>
                      <a:endParaRPr lang="en-US" dirty="0"/>
                    </a:p>
                  </a:txBody>
                  <a:tcPr/>
                </a:tc>
                <a:tc>
                  <a:txBody>
                    <a:bodyPr/>
                    <a:lstStyle/>
                    <a:p>
                      <a:r>
                        <a:rPr lang="en-US" sz="1800" dirty="0" smtClean="0"/>
                        <a:t>Kate Linder</a:t>
                      </a:r>
                      <a:r>
                        <a:rPr lang="en-US" sz="1800" baseline="0" dirty="0" smtClean="0"/>
                        <a:t> &amp;</a:t>
                      </a:r>
                    </a:p>
                    <a:p>
                      <a:r>
                        <a:rPr lang="en-US" sz="1800" dirty="0" smtClean="0"/>
                        <a:t>Jack </a:t>
                      </a:r>
                      <a:r>
                        <a:rPr lang="en-US" sz="1800" dirty="0" err="1" smtClean="0"/>
                        <a:t>Makara</a:t>
                      </a:r>
                      <a:endParaRPr lang="en-US" dirty="0"/>
                    </a:p>
                  </a:txBody>
                  <a:tcPr/>
                </a:tc>
              </a:tr>
              <a:tr h="685800">
                <a:tc>
                  <a:txBody>
                    <a:bodyPr/>
                    <a:lstStyle/>
                    <a:p>
                      <a:r>
                        <a:rPr lang="en-US" dirty="0" smtClean="0"/>
                        <a:t>Subcommittee</a:t>
                      </a:r>
                      <a:r>
                        <a:rPr lang="en-US" baseline="0" dirty="0" smtClean="0"/>
                        <a:t> </a:t>
                      </a:r>
                      <a:r>
                        <a:rPr lang="en-US" dirty="0" smtClean="0"/>
                        <a:t>5</a:t>
                      </a:r>
                    </a:p>
                    <a:p>
                      <a:r>
                        <a:rPr lang="en-US" sz="1800" dirty="0" smtClean="0"/>
                        <a:t>(Standards 10 &amp; 11)</a:t>
                      </a:r>
                      <a:endParaRPr lang="en-US" dirty="0"/>
                    </a:p>
                  </a:txBody>
                  <a:tcPr/>
                </a:tc>
                <a:tc>
                  <a:txBody>
                    <a:bodyPr/>
                    <a:lstStyle/>
                    <a:p>
                      <a:r>
                        <a:rPr lang="en-US" sz="1800" dirty="0" smtClean="0"/>
                        <a:t>Faculty and Educational Offerings</a:t>
                      </a:r>
                      <a:endParaRPr lang="en-US" dirty="0"/>
                    </a:p>
                  </a:txBody>
                  <a:tcPr/>
                </a:tc>
                <a:tc>
                  <a:txBody>
                    <a:bodyPr/>
                    <a:lstStyle/>
                    <a:p>
                      <a:r>
                        <a:rPr lang="en-US" sz="1800" dirty="0" err="1" smtClean="0"/>
                        <a:t>Ramesh</a:t>
                      </a:r>
                      <a:r>
                        <a:rPr lang="en-US" sz="1800" dirty="0" smtClean="0"/>
                        <a:t> </a:t>
                      </a:r>
                      <a:r>
                        <a:rPr lang="en-US" sz="1800" dirty="0" err="1" smtClean="0"/>
                        <a:t>Soni</a:t>
                      </a:r>
                      <a:r>
                        <a:rPr lang="en-US" sz="1800" dirty="0" smtClean="0"/>
                        <a:t> &amp;</a:t>
                      </a:r>
                    </a:p>
                    <a:p>
                      <a:r>
                        <a:rPr lang="en-US" sz="1800" dirty="0" smtClean="0"/>
                        <a:t>Steve </a:t>
                      </a:r>
                      <a:r>
                        <a:rPr lang="en-US" sz="1800" dirty="0" err="1" smtClean="0"/>
                        <a:t>Hovan</a:t>
                      </a:r>
                      <a:endParaRPr lang="en-US" dirty="0"/>
                    </a:p>
                  </a:txBody>
                  <a:tcPr/>
                </a:tc>
              </a:tr>
              <a:tr h="690716">
                <a:tc>
                  <a:txBody>
                    <a:bodyPr/>
                    <a:lstStyle/>
                    <a:p>
                      <a:r>
                        <a:rPr lang="en-US" dirty="0" smtClean="0"/>
                        <a:t>Subcommittee</a:t>
                      </a:r>
                      <a:r>
                        <a:rPr lang="en-US" baseline="0" dirty="0" smtClean="0"/>
                        <a:t> </a:t>
                      </a:r>
                      <a:r>
                        <a:rPr lang="en-US" dirty="0" smtClean="0"/>
                        <a:t>6</a:t>
                      </a:r>
                    </a:p>
                    <a:p>
                      <a:r>
                        <a:rPr lang="en-US" sz="1800" dirty="0" smtClean="0"/>
                        <a:t>(Standards 12 &amp; 13)</a:t>
                      </a:r>
                      <a:endParaRPr lang="en-US" dirty="0"/>
                    </a:p>
                  </a:txBody>
                  <a:tcPr/>
                </a:tc>
                <a:tc>
                  <a:txBody>
                    <a:bodyPr/>
                    <a:lstStyle/>
                    <a:p>
                      <a:r>
                        <a:rPr lang="en-US" sz="1800" dirty="0" smtClean="0"/>
                        <a:t>General Education and Related</a:t>
                      </a:r>
                      <a:r>
                        <a:rPr lang="en-US" sz="1800" baseline="0" dirty="0" smtClean="0"/>
                        <a:t> </a:t>
                      </a:r>
                      <a:r>
                        <a:rPr lang="en-US" sz="1800" dirty="0" smtClean="0"/>
                        <a:t>Educational Activities  </a:t>
                      </a:r>
                      <a:endParaRPr lang="en-US" dirty="0"/>
                    </a:p>
                  </a:txBody>
                  <a:tcPr/>
                </a:tc>
                <a:tc>
                  <a:txBody>
                    <a:bodyPr/>
                    <a:lstStyle/>
                    <a:p>
                      <a:r>
                        <a:rPr lang="en-US" sz="1800" dirty="0" smtClean="0"/>
                        <a:t>Terry </a:t>
                      </a:r>
                      <a:r>
                        <a:rPr lang="en-US" sz="1800" dirty="0" err="1" smtClean="0"/>
                        <a:t>Appolonia</a:t>
                      </a:r>
                      <a:r>
                        <a:rPr lang="en-US" sz="1800" baseline="0" dirty="0" smtClean="0"/>
                        <a:t> &amp;</a:t>
                      </a:r>
                    </a:p>
                    <a:p>
                      <a:r>
                        <a:rPr lang="en-US" sz="1800" dirty="0" smtClean="0"/>
                        <a:t>Gail Wilson</a:t>
                      </a:r>
                      <a:endParaRPr lang="en-US" dirty="0"/>
                    </a:p>
                  </a:txBody>
                  <a:tcPr/>
                </a:tc>
              </a:tr>
              <a:tr h="543724">
                <a:tc>
                  <a:txBody>
                    <a:bodyPr/>
                    <a:lstStyle/>
                    <a:p>
                      <a:r>
                        <a:rPr lang="en-US" dirty="0" smtClean="0"/>
                        <a:t>Subcommittee</a:t>
                      </a:r>
                      <a:r>
                        <a:rPr lang="en-US" baseline="0" dirty="0" smtClean="0"/>
                        <a:t> </a:t>
                      </a:r>
                      <a:r>
                        <a:rPr lang="en-US" dirty="0" smtClean="0"/>
                        <a:t>7</a:t>
                      </a:r>
                    </a:p>
                    <a:p>
                      <a:r>
                        <a:rPr lang="en-US" sz="1800" dirty="0" smtClean="0"/>
                        <a:t>(Standards 7 &amp; 14)</a:t>
                      </a:r>
                      <a:endParaRPr lang="en-US" dirty="0"/>
                    </a:p>
                  </a:txBody>
                  <a:tcPr/>
                </a:tc>
                <a:tc>
                  <a:txBody>
                    <a:bodyPr/>
                    <a:lstStyle/>
                    <a:p>
                      <a:r>
                        <a:rPr lang="en-US" sz="1800" dirty="0" smtClean="0"/>
                        <a:t>Institutional Assessment and Student Learning  Assessment</a:t>
                      </a:r>
                      <a:endParaRPr lang="en-US" dirty="0"/>
                    </a:p>
                  </a:txBody>
                  <a:tcPr/>
                </a:tc>
                <a:tc>
                  <a:txBody>
                    <a:bodyPr/>
                    <a:lstStyle/>
                    <a:p>
                      <a:r>
                        <a:rPr lang="en-US" sz="1800" dirty="0" smtClean="0"/>
                        <a:t>Tim </a:t>
                      </a:r>
                      <a:r>
                        <a:rPr lang="en-US" sz="1800" dirty="0" err="1" smtClean="0"/>
                        <a:t>Runge</a:t>
                      </a:r>
                      <a:r>
                        <a:rPr lang="en-US" sz="1800" dirty="0" smtClean="0"/>
                        <a:t> &amp; </a:t>
                      </a:r>
                      <a:r>
                        <a:rPr lang="en-US" sz="1800" dirty="0" err="1" smtClean="0"/>
                        <a:t>Barbe</a:t>
                      </a:r>
                      <a:r>
                        <a:rPr lang="en-US" sz="1800" dirty="0" smtClean="0"/>
                        <a:t> Moore</a:t>
                      </a:r>
                      <a:endParaRPr lang="en-US" dirty="0"/>
                    </a:p>
                  </a:txBody>
                  <a:tcPr/>
                </a:tc>
              </a:tr>
            </a:tbl>
          </a:graphicData>
        </a:graphic>
      </p:graphicFrame>
      <p:sp>
        <p:nvSpPr>
          <p:cNvPr id="4" name="Slide Number Placeholder 3"/>
          <p:cNvSpPr>
            <a:spLocks noGrp="1"/>
          </p:cNvSpPr>
          <p:nvPr>
            <p:ph type="sldNum" sz="quarter" idx="10"/>
          </p:nvPr>
        </p:nvSpPr>
        <p:spPr/>
        <p:txBody>
          <a:bodyPr/>
          <a:lstStyle/>
          <a:p>
            <a:fld id="{FF169BF6-2D5B-4641-9078-CE0B5F8C663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638800" y="685800"/>
            <a:ext cx="2514600" cy="381000"/>
          </a:xfrm>
          <a:noFill/>
        </p:spPr>
        <p:txBody>
          <a:bodyPr/>
          <a:lstStyle/>
          <a:p>
            <a:r>
              <a:rPr lang="en-US" sz="2800" b="1" dirty="0" smtClean="0"/>
              <a:t>Timeline</a:t>
            </a:r>
            <a:endParaRPr lang="en-US" sz="2800" b="1" dirty="0" smtClean="0"/>
          </a:p>
        </p:txBody>
      </p:sp>
      <p:graphicFrame>
        <p:nvGraphicFramePr>
          <p:cNvPr id="4" name="Table 3"/>
          <p:cNvGraphicFramePr>
            <a:graphicFrameLocks noGrp="1"/>
          </p:cNvGraphicFramePr>
          <p:nvPr>
            <p:extLst>
              <p:ext uri="{D42A27DB-BD31-4B8C-83A1-F6EECF244321}">
                <p14:modId xmlns:p14="http://schemas.microsoft.com/office/powerpoint/2010/main" val="867435590"/>
              </p:ext>
            </p:extLst>
          </p:nvPr>
        </p:nvGraphicFramePr>
        <p:xfrm>
          <a:off x="381000" y="1219200"/>
          <a:ext cx="8305800" cy="5410200"/>
        </p:xfrm>
        <a:graphic>
          <a:graphicData uri="http://schemas.openxmlformats.org/drawingml/2006/table">
            <a:tbl>
              <a:tblPr/>
              <a:tblGrid>
                <a:gridCol w="1837568"/>
                <a:gridCol w="6468232"/>
              </a:tblGrid>
              <a:tr h="361275">
                <a:tc>
                  <a:txBody>
                    <a:bodyPr/>
                    <a:lstStyle/>
                    <a:p>
                      <a:pPr marL="0" marR="0">
                        <a:spcBef>
                          <a:spcPts val="0"/>
                        </a:spcBef>
                        <a:spcAft>
                          <a:spcPts val="0"/>
                        </a:spcAft>
                      </a:pPr>
                      <a:r>
                        <a:rPr lang="en-US" sz="1600" b="1" dirty="0" smtClean="0">
                          <a:solidFill>
                            <a:srgbClr val="000000"/>
                          </a:solidFill>
                          <a:latin typeface="Calibri"/>
                          <a:ea typeface="Calibri"/>
                          <a:cs typeface="Times New Roman"/>
                        </a:rPr>
                        <a:t>TERM</a:t>
                      </a:r>
                      <a:endParaRPr lang="en-US" sz="16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800" b="1" dirty="0">
                          <a:solidFill>
                            <a:srgbClr val="000000"/>
                          </a:solidFill>
                          <a:latin typeface="Calibri"/>
                          <a:ea typeface="Calibri"/>
                          <a:cs typeface="Times New Roman"/>
                        </a:rPr>
                        <a:t>STEERING COMMITTEE FORMS</a:t>
                      </a:r>
                      <a:endParaRPr lang="en-US" sz="1800" dirty="0">
                        <a:latin typeface="Calibri"/>
                        <a:ea typeface="Calibri"/>
                        <a:cs typeface="Times New Roman"/>
                      </a:endParaRPr>
                    </a:p>
                  </a:txBody>
                  <a:tcPr marL="57329" marR="573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553125">
                <a:tc>
                  <a:txBody>
                    <a:bodyPr/>
                    <a:lstStyle/>
                    <a:p>
                      <a:pPr marL="0" marR="0">
                        <a:spcBef>
                          <a:spcPts val="0"/>
                        </a:spcBef>
                        <a:spcAft>
                          <a:spcPts val="0"/>
                        </a:spcAft>
                      </a:pPr>
                      <a:r>
                        <a:rPr lang="en-US" sz="1800" b="1" dirty="0">
                          <a:solidFill>
                            <a:srgbClr val="000000"/>
                          </a:solidFill>
                          <a:latin typeface="Calibri"/>
                          <a:ea typeface="Calibri"/>
                          <a:cs typeface="Times New Roman"/>
                        </a:rPr>
                        <a:t>Spring 2013</a:t>
                      </a:r>
                      <a:endParaRPr lang="en-US" sz="1800" dirty="0">
                        <a:latin typeface="Calibri"/>
                        <a:ea typeface="Calibri"/>
                        <a:cs typeface="Times New Roman"/>
                      </a:endParaRPr>
                    </a:p>
                    <a:p>
                      <a:pPr marL="0" marR="0">
                        <a:spcBef>
                          <a:spcPts val="0"/>
                        </a:spcBef>
                        <a:spcAft>
                          <a:spcPts val="0"/>
                        </a:spcAft>
                      </a:pPr>
                      <a:r>
                        <a:rPr lang="en-US" sz="1800" b="1" dirty="0" smtClean="0">
                          <a:solidFill>
                            <a:srgbClr val="000000"/>
                          </a:solidFill>
                          <a:latin typeface="Calibri"/>
                          <a:ea typeface="Calibri"/>
                          <a:cs typeface="Times New Roman"/>
                        </a:rPr>
                        <a:t>PRE-PLANNING</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Steering Committee Formed</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First meeting of Steering Committee May 7, </a:t>
                      </a:r>
                      <a:r>
                        <a:rPr lang="en-US" sz="1800" dirty="0" smtClean="0">
                          <a:solidFill>
                            <a:srgbClr val="000000"/>
                          </a:solidFill>
                          <a:latin typeface="Calibri"/>
                          <a:ea typeface="Calibri"/>
                          <a:cs typeface="Times New Roman"/>
                        </a:rPr>
                        <a:t>2013</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6400">
                <a:tc>
                  <a:txBody>
                    <a:bodyPr/>
                    <a:lstStyle/>
                    <a:p>
                      <a:pPr marL="0" marR="0">
                        <a:spcBef>
                          <a:spcPts val="0"/>
                        </a:spcBef>
                        <a:spcAft>
                          <a:spcPts val="0"/>
                        </a:spcAft>
                      </a:pPr>
                      <a:r>
                        <a:rPr lang="en-US" sz="1800" b="1" dirty="0">
                          <a:solidFill>
                            <a:srgbClr val="000000"/>
                          </a:solidFill>
                          <a:latin typeface="Calibri"/>
                          <a:ea typeface="Calibri"/>
                          <a:cs typeface="Times New Roman"/>
                        </a:rPr>
                        <a:t>Summer 2013</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Self-study organizational model chosen</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smtClean="0">
                          <a:solidFill>
                            <a:srgbClr val="000000"/>
                          </a:solidFill>
                          <a:latin typeface="Calibri"/>
                          <a:ea typeface="Calibri"/>
                          <a:cs typeface="Times New Roman"/>
                        </a:rPr>
                        <a:t>Subcommittees Chairs</a:t>
                      </a:r>
                      <a:r>
                        <a:rPr lang="en-US" sz="1800" baseline="0" dirty="0" smtClean="0">
                          <a:solidFill>
                            <a:srgbClr val="000000"/>
                          </a:solidFill>
                          <a:latin typeface="Calibri"/>
                          <a:ea typeface="Calibri"/>
                          <a:cs typeface="Times New Roman"/>
                        </a:rPr>
                        <a:t> </a:t>
                      </a:r>
                      <a:r>
                        <a:rPr lang="en-US" sz="1800" dirty="0" smtClean="0">
                          <a:solidFill>
                            <a:srgbClr val="000000"/>
                          </a:solidFill>
                          <a:latin typeface="Calibri"/>
                          <a:ea typeface="Calibri"/>
                          <a:cs typeface="Times New Roman"/>
                        </a:rPr>
                        <a:t>selected</a:t>
                      </a:r>
                      <a:r>
                        <a:rPr lang="en-US" sz="1800" dirty="0">
                          <a:solidFill>
                            <a:srgbClr val="000000"/>
                          </a:solidFill>
                          <a:latin typeface="Calibri"/>
                          <a:ea typeface="Calibri"/>
                          <a:cs typeface="Times New Roman"/>
                        </a:rPr>
                        <a:t>; </a:t>
                      </a:r>
                      <a:r>
                        <a:rPr lang="en-US" sz="1800" dirty="0" smtClean="0">
                          <a:solidFill>
                            <a:srgbClr val="000000"/>
                          </a:solidFill>
                          <a:latin typeface="Calibri"/>
                          <a:ea typeface="Calibri"/>
                          <a:cs typeface="Times New Roman"/>
                        </a:rPr>
                        <a:t> appointments </a:t>
                      </a:r>
                      <a:r>
                        <a:rPr lang="en-US" sz="1800" dirty="0">
                          <a:solidFill>
                            <a:srgbClr val="000000"/>
                          </a:solidFill>
                          <a:latin typeface="Calibri"/>
                          <a:ea typeface="Calibri"/>
                          <a:cs typeface="Times New Roman"/>
                        </a:rPr>
                        <a:t>to </a:t>
                      </a:r>
                      <a:r>
                        <a:rPr lang="en-US" sz="1800" dirty="0" smtClean="0">
                          <a:solidFill>
                            <a:srgbClr val="000000"/>
                          </a:solidFill>
                          <a:latin typeface="Calibri"/>
                          <a:ea typeface="Calibri"/>
                          <a:cs typeface="Times New Roman"/>
                        </a:rPr>
                        <a:t>Subcommittees begin </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Some draft research questions created by Co-Chairs </a:t>
                      </a:r>
                      <a:endParaRPr lang="en-US" sz="1800" dirty="0" smtClean="0">
                        <a:solidFill>
                          <a:srgbClr val="000000"/>
                        </a:solidFill>
                        <a:latin typeface="Calibri"/>
                        <a:ea typeface="Calibri"/>
                        <a:cs typeface="Times New Roman"/>
                      </a:endParaRPr>
                    </a:p>
                    <a:p>
                      <a:pPr marL="342900" marR="0" lvl="0" indent="-342900">
                        <a:spcBef>
                          <a:spcPts val="0"/>
                        </a:spcBef>
                        <a:spcAft>
                          <a:spcPts val="0"/>
                        </a:spcAft>
                        <a:buFont typeface="Symbol"/>
                        <a:buChar char=""/>
                      </a:pPr>
                      <a:r>
                        <a:rPr lang="en-US" sz="1800" dirty="0" smtClean="0">
                          <a:solidFill>
                            <a:srgbClr val="000000"/>
                          </a:solidFill>
                          <a:latin typeface="Calibri"/>
                          <a:ea typeface="Calibri"/>
                          <a:cs typeface="Times New Roman"/>
                        </a:rPr>
                        <a:t>IUP </a:t>
                      </a:r>
                      <a:r>
                        <a:rPr lang="en-US" sz="1800" dirty="0">
                          <a:solidFill>
                            <a:srgbClr val="000000"/>
                          </a:solidFill>
                          <a:latin typeface="Calibri"/>
                          <a:ea typeface="Calibri"/>
                          <a:cs typeface="Times New Roman"/>
                        </a:rPr>
                        <a:t>Middle States website </a:t>
                      </a:r>
                      <a:r>
                        <a:rPr lang="en-US" sz="1800" dirty="0" smtClean="0">
                          <a:solidFill>
                            <a:srgbClr val="000000"/>
                          </a:solidFill>
                          <a:latin typeface="Calibri"/>
                          <a:ea typeface="Calibri"/>
                          <a:cs typeface="Times New Roman"/>
                        </a:rPr>
                        <a:t>created</a:t>
                      </a:r>
                    </a:p>
                    <a:p>
                      <a:pPr marL="342900" marR="0" lvl="0" indent="-342900">
                        <a:spcBef>
                          <a:spcPts val="0"/>
                        </a:spcBef>
                        <a:spcAft>
                          <a:spcPts val="0"/>
                        </a:spcAft>
                        <a:buFont typeface="Symbol"/>
                        <a:buChar char=""/>
                      </a:pPr>
                      <a:r>
                        <a:rPr lang="en-US" sz="1800" dirty="0" smtClean="0">
                          <a:solidFill>
                            <a:srgbClr val="000000"/>
                          </a:solidFill>
                          <a:latin typeface="Calibri"/>
                          <a:ea typeface="Calibri"/>
                          <a:cs typeface="Times New Roman"/>
                        </a:rPr>
                        <a:t>Data sharing wiki</a:t>
                      </a:r>
                      <a:r>
                        <a:rPr lang="en-US" sz="1800" baseline="0" dirty="0" smtClean="0">
                          <a:solidFill>
                            <a:srgbClr val="000000"/>
                          </a:solidFill>
                          <a:latin typeface="Calibri"/>
                          <a:ea typeface="Calibri"/>
                          <a:cs typeface="Times New Roman"/>
                        </a:rPr>
                        <a:t> chosen (Confluence)</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spcBef>
                          <a:spcPts val="0"/>
                        </a:spcBef>
                        <a:spcAft>
                          <a:spcPts val="0"/>
                        </a:spcAft>
                      </a:pPr>
                      <a:r>
                        <a:rPr lang="en-US" sz="1800" b="1" dirty="0">
                          <a:solidFill>
                            <a:srgbClr val="000000"/>
                          </a:solidFill>
                          <a:latin typeface="Calibri"/>
                          <a:ea typeface="Calibri"/>
                          <a:cs typeface="Times New Roman"/>
                        </a:rPr>
                        <a:t>YEAR 1</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800" b="1" dirty="0">
                          <a:solidFill>
                            <a:srgbClr val="000000"/>
                          </a:solidFill>
                          <a:latin typeface="Calibri"/>
                          <a:ea typeface="Calibri"/>
                          <a:cs typeface="Times New Roman"/>
                        </a:rPr>
                        <a:t>SUBCOMMITTEES FORM AND WORK BEGINS</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2514600">
                <a:tc>
                  <a:txBody>
                    <a:bodyPr/>
                    <a:lstStyle/>
                    <a:p>
                      <a:pPr marL="0" marR="0">
                        <a:spcBef>
                          <a:spcPts val="0"/>
                        </a:spcBef>
                        <a:spcAft>
                          <a:spcPts val="0"/>
                        </a:spcAft>
                      </a:pPr>
                      <a:r>
                        <a:rPr lang="en-US" sz="1800" b="1" dirty="0">
                          <a:solidFill>
                            <a:srgbClr val="000000"/>
                          </a:solidFill>
                          <a:latin typeface="Calibri"/>
                          <a:ea typeface="Calibri"/>
                          <a:cs typeface="Times New Roman"/>
                        </a:rPr>
                        <a:t>Fall 2013</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MSCHE 2015 Review Process communicated to IUP </a:t>
                      </a:r>
                      <a:r>
                        <a:rPr lang="en-US" sz="1800" dirty="0" smtClean="0">
                          <a:solidFill>
                            <a:srgbClr val="000000"/>
                          </a:solidFill>
                          <a:latin typeface="Calibri"/>
                          <a:ea typeface="Calibri"/>
                          <a:cs typeface="Times New Roman"/>
                        </a:rPr>
                        <a:t>community</a:t>
                      </a:r>
                    </a:p>
                    <a:p>
                      <a:pPr marL="342900" marR="0" lvl="0" indent="-342900">
                        <a:spcBef>
                          <a:spcPts val="0"/>
                        </a:spcBef>
                        <a:spcAft>
                          <a:spcPts val="0"/>
                        </a:spcAft>
                        <a:buFont typeface="Symbol"/>
                        <a:buChar char=""/>
                      </a:pPr>
                      <a:r>
                        <a:rPr lang="en-US" sz="1800" dirty="0" smtClean="0">
                          <a:solidFill>
                            <a:srgbClr val="000000"/>
                          </a:solidFill>
                          <a:latin typeface="Calibri"/>
                          <a:ea typeface="Calibri"/>
                          <a:cs typeface="Times New Roman"/>
                        </a:rPr>
                        <a:t>Subcommittee</a:t>
                      </a:r>
                      <a:r>
                        <a:rPr lang="en-US" sz="1800" baseline="0" dirty="0" smtClean="0">
                          <a:solidFill>
                            <a:srgbClr val="000000"/>
                          </a:solidFill>
                          <a:latin typeface="Calibri"/>
                          <a:ea typeface="Calibri"/>
                          <a:cs typeface="Times New Roman"/>
                        </a:rPr>
                        <a:t> appointments finalized</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Steering </a:t>
                      </a:r>
                      <a:r>
                        <a:rPr lang="en-US" sz="1800" dirty="0" smtClean="0">
                          <a:solidFill>
                            <a:srgbClr val="000000"/>
                          </a:solidFill>
                          <a:latin typeface="Calibri"/>
                          <a:ea typeface="Calibri"/>
                          <a:cs typeface="Times New Roman"/>
                        </a:rPr>
                        <a:t> Committee and Subcommittees finalize </a:t>
                      </a:r>
                      <a:r>
                        <a:rPr lang="en-US" sz="1800" dirty="0">
                          <a:solidFill>
                            <a:srgbClr val="000000"/>
                          </a:solidFill>
                          <a:latin typeface="Calibri"/>
                          <a:ea typeface="Calibri"/>
                          <a:cs typeface="Times New Roman"/>
                        </a:rPr>
                        <a:t>Research </a:t>
                      </a:r>
                      <a:r>
                        <a:rPr lang="en-US" sz="1800" dirty="0" smtClean="0">
                          <a:solidFill>
                            <a:srgbClr val="000000"/>
                          </a:solidFill>
                          <a:latin typeface="Calibri"/>
                          <a:ea typeface="Calibri"/>
                          <a:cs typeface="Times New Roman"/>
                        </a:rPr>
                        <a:t>Questions; Communication </a:t>
                      </a:r>
                      <a:r>
                        <a:rPr lang="en-US" sz="1800" dirty="0">
                          <a:solidFill>
                            <a:srgbClr val="000000"/>
                          </a:solidFill>
                          <a:latin typeface="Calibri"/>
                          <a:ea typeface="Calibri"/>
                          <a:cs typeface="Times New Roman"/>
                        </a:rPr>
                        <a:t>plan </a:t>
                      </a:r>
                      <a:r>
                        <a:rPr lang="en-US" sz="1800" dirty="0" smtClean="0">
                          <a:solidFill>
                            <a:srgbClr val="000000"/>
                          </a:solidFill>
                          <a:latin typeface="Calibri"/>
                          <a:ea typeface="Calibri"/>
                          <a:cs typeface="Times New Roman"/>
                        </a:rPr>
                        <a:t>finalized</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Initial meetings of Subcommittees </a:t>
                      </a:r>
                      <a:r>
                        <a:rPr lang="en-US" sz="1800" dirty="0" smtClean="0">
                          <a:solidFill>
                            <a:srgbClr val="000000"/>
                          </a:solidFill>
                          <a:latin typeface="Calibri"/>
                          <a:ea typeface="Calibri"/>
                          <a:cs typeface="Times New Roman"/>
                        </a:rPr>
                        <a:t>(September/October</a:t>
                      </a:r>
                      <a:r>
                        <a:rPr lang="en-US" sz="1800" dirty="0">
                          <a:solidFill>
                            <a:srgbClr val="000000"/>
                          </a:solidFill>
                          <a:latin typeface="Calibri"/>
                          <a:ea typeface="Calibri"/>
                          <a:cs typeface="Times New Roman"/>
                        </a:rPr>
                        <a:t>)</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smtClean="0">
                          <a:solidFill>
                            <a:srgbClr val="000000"/>
                          </a:solidFill>
                          <a:latin typeface="Calibri"/>
                          <a:ea typeface="Calibri"/>
                          <a:cs typeface="Times New Roman"/>
                        </a:rPr>
                        <a:t>Self-Study </a:t>
                      </a:r>
                      <a:r>
                        <a:rPr lang="en-US" sz="1800" dirty="0">
                          <a:solidFill>
                            <a:srgbClr val="000000"/>
                          </a:solidFill>
                          <a:latin typeface="Calibri"/>
                          <a:ea typeface="Calibri"/>
                          <a:cs typeface="Times New Roman"/>
                        </a:rPr>
                        <a:t>Design finalized by Steering Committee before December 15</a:t>
                      </a:r>
                      <a:endParaRPr lang="en-US" sz="1800" dirty="0">
                        <a:latin typeface="Calibri"/>
                        <a:ea typeface="Calibri"/>
                        <a:cs typeface="Times New Roman"/>
                      </a:endParaRPr>
                    </a:p>
                    <a:p>
                      <a:pPr marL="342900" marR="0" lvl="0" indent="-342900">
                        <a:spcBef>
                          <a:spcPts val="0"/>
                        </a:spcBef>
                        <a:spcAft>
                          <a:spcPts val="0"/>
                        </a:spcAft>
                        <a:buFont typeface="Symbol"/>
                        <a:buChar char=""/>
                      </a:pPr>
                      <a:r>
                        <a:rPr lang="en-US" sz="1800" dirty="0">
                          <a:solidFill>
                            <a:srgbClr val="000000"/>
                          </a:solidFill>
                          <a:latin typeface="Calibri"/>
                          <a:ea typeface="Calibri"/>
                          <a:cs typeface="Times New Roman"/>
                        </a:rPr>
                        <a:t>Self-Study Design sent to MSCHE staff liaison by December 31 </a:t>
                      </a:r>
                      <a:r>
                        <a:rPr lang="en-US" sz="1600" dirty="0">
                          <a:solidFill>
                            <a:srgbClr val="000000"/>
                          </a:solidFill>
                          <a:latin typeface="Calibri"/>
                          <a:ea typeface="Calibri"/>
                          <a:cs typeface="Times New Roman"/>
                        </a:rPr>
                        <a:t>(will be revised in Spring 2014 during visit from MSCHE Staff liaison</a:t>
                      </a:r>
                      <a:r>
                        <a:rPr lang="en-US" sz="1800" dirty="0">
                          <a:solidFill>
                            <a:srgbClr val="000000"/>
                          </a:solidFill>
                          <a:latin typeface="Calibri"/>
                          <a:ea typeface="Calibri"/>
                          <a:cs typeface="Times New Roman"/>
                        </a:rPr>
                        <a:t>)</a:t>
                      </a:r>
                      <a:endParaRPr lang="en-US" sz="1800" dirty="0">
                        <a:latin typeface="Calibri"/>
                        <a:ea typeface="Calibri"/>
                        <a:cs typeface="Times New Roman"/>
                      </a:endParaRPr>
                    </a:p>
                  </a:txBody>
                  <a:tcPr marL="57329" marR="5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0"/>
          </p:nvPr>
        </p:nvSpPr>
        <p:spPr/>
        <p:txBody>
          <a:bodyPr/>
          <a:lstStyle/>
          <a:p>
            <a:fld id="{FF169BF6-2D5B-4641-9078-CE0B5F8C6635}"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5347719"/>
              </p:ext>
            </p:extLst>
          </p:nvPr>
        </p:nvGraphicFramePr>
        <p:xfrm>
          <a:off x="304800" y="1181375"/>
          <a:ext cx="8534400" cy="3009625"/>
        </p:xfrm>
        <a:graphic>
          <a:graphicData uri="http://schemas.openxmlformats.org/drawingml/2006/table">
            <a:tbl>
              <a:tblPr/>
              <a:tblGrid>
                <a:gridCol w="1447800"/>
                <a:gridCol w="7086600"/>
              </a:tblGrid>
              <a:tr h="685800">
                <a:tc>
                  <a:txBody>
                    <a:bodyPr/>
                    <a:lstStyle/>
                    <a:p>
                      <a:pPr marL="0" marR="0">
                        <a:spcBef>
                          <a:spcPts val="0"/>
                        </a:spcBef>
                        <a:spcAft>
                          <a:spcPts val="0"/>
                        </a:spcAft>
                      </a:pPr>
                      <a:r>
                        <a:rPr lang="en-US" sz="1600" b="1" dirty="0">
                          <a:solidFill>
                            <a:srgbClr val="000000"/>
                          </a:solidFill>
                          <a:latin typeface="Calibri"/>
                          <a:ea typeface="Calibri"/>
                          <a:cs typeface="Times New Roman"/>
                        </a:rPr>
                        <a:t>Spring 2014</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Site visit by MSCHE Staff liaison to review Self-Study Design; revisions made</a:t>
                      </a:r>
                      <a:endParaRPr lang="en-US" sz="1600" dirty="0">
                        <a:latin typeface="Calibri"/>
                        <a:ea typeface="Calibri"/>
                        <a:cs typeface="Times New Roman"/>
                      </a:endParaRPr>
                    </a:p>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Subcommittees request Data and begin </a:t>
                      </a:r>
                      <a:r>
                        <a:rPr lang="en-US" sz="1600" dirty="0" smtClean="0">
                          <a:solidFill>
                            <a:srgbClr val="000000"/>
                          </a:solidFill>
                          <a:latin typeface="Calibri"/>
                          <a:ea typeface="Calibri"/>
                          <a:cs typeface="Times New Roman"/>
                        </a:rPr>
                        <a:t>analysis</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3737">
                <a:tc>
                  <a:txBody>
                    <a:bodyPr/>
                    <a:lstStyle/>
                    <a:p>
                      <a:pPr marL="0" marR="0">
                        <a:spcBef>
                          <a:spcPts val="0"/>
                        </a:spcBef>
                        <a:spcAft>
                          <a:spcPts val="0"/>
                        </a:spcAft>
                      </a:pPr>
                      <a:r>
                        <a:rPr lang="en-US" sz="1600" b="1" dirty="0">
                          <a:solidFill>
                            <a:srgbClr val="000000"/>
                          </a:solidFill>
                          <a:latin typeface="Calibri"/>
                          <a:ea typeface="Calibri"/>
                          <a:cs typeface="Times New Roman"/>
                        </a:rPr>
                        <a:t>YEAR 2</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228600" marR="0" algn="ctr">
                        <a:spcBef>
                          <a:spcPts val="0"/>
                        </a:spcBef>
                        <a:spcAft>
                          <a:spcPts val="0"/>
                        </a:spcAft>
                      </a:pPr>
                      <a:r>
                        <a:rPr lang="en-US" sz="1600" b="1" dirty="0">
                          <a:solidFill>
                            <a:srgbClr val="000000"/>
                          </a:solidFill>
                          <a:latin typeface="Calibri"/>
                          <a:ea typeface="Calibri"/>
                          <a:cs typeface="Times New Roman"/>
                        </a:rPr>
                        <a:t>DATA COLLECTION AND ANALYSIS BY SUBCOMMITTEES/</a:t>
                      </a:r>
                      <a:endParaRPr lang="en-US" sz="1600" dirty="0">
                        <a:latin typeface="Calibri"/>
                        <a:ea typeface="Calibri"/>
                        <a:cs typeface="Times New Roman"/>
                      </a:endParaRPr>
                    </a:p>
                    <a:p>
                      <a:pPr marL="228600" marR="0" algn="ctr">
                        <a:spcBef>
                          <a:spcPts val="0"/>
                        </a:spcBef>
                        <a:spcAft>
                          <a:spcPts val="0"/>
                        </a:spcAft>
                      </a:pPr>
                      <a:r>
                        <a:rPr lang="en-US" sz="1600" b="1" dirty="0">
                          <a:solidFill>
                            <a:srgbClr val="000000"/>
                          </a:solidFill>
                          <a:latin typeface="Calibri"/>
                          <a:ea typeface="Calibri"/>
                          <a:cs typeface="Times New Roman"/>
                        </a:rPr>
                        <a:t>CREATION OF DRAFT SELF-STUDY REPORT</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731663">
                <a:tc>
                  <a:txBody>
                    <a:bodyPr/>
                    <a:lstStyle/>
                    <a:p>
                      <a:pPr marL="0" marR="0">
                        <a:spcBef>
                          <a:spcPts val="0"/>
                        </a:spcBef>
                        <a:spcAft>
                          <a:spcPts val="0"/>
                        </a:spcAft>
                      </a:pPr>
                      <a:r>
                        <a:rPr lang="en-US" sz="1600" b="1" dirty="0">
                          <a:solidFill>
                            <a:srgbClr val="000000"/>
                          </a:solidFill>
                          <a:latin typeface="Calibri"/>
                          <a:ea typeface="Calibri"/>
                          <a:cs typeface="Times New Roman"/>
                        </a:rPr>
                        <a:t>Fall 2014</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Subcommittees continue to collect and analyze data</a:t>
                      </a:r>
                      <a:endParaRPr lang="en-US" sz="1600" dirty="0">
                        <a:latin typeface="Calibri"/>
                        <a:ea typeface="Calibri"/>
                        <a:cs typeface="Times New Roman"/>
                      </a:endParaRPr>
                    </a:p>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MSCHE Master Survey conducted via Qualtrics to IUP community</a:t>
                      </a:r>
                      <a:endParaRPr lang="en-US" sz="1600" dirty="0">
                        <a:latin typeface="Calibri"/>
                        <a:ea typeface="Calibri"/>
                        <a:cs typeface="Times New Roman"/>
                      </a:endParaRPr>
                    </a:p>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Subcommittees submit drafts of Chapter Outlines to </a:t>
                      </a:r>
                      <a:r>
                        <a:rPr lang="en-US" sz="1600" dirty="0" smtClean="0">
                          <a:solidFill>
                            <a:srgbClr val="000000"/>
                          </a:solidFill>
                          <a:latin typeface="Calibri"/>
                          <a:ea typeface="Calibri"/>
                          <a:cs typeface="Times New Roman"/>
                        </a:rPr>
                        <a:t>Steering Committee</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400">
                <a:tc>
                  <a:txBody>
                    <a:bodyPr/>
                    <a:lstStyle/>
                    <a:p>
                      <a:pPr marL="0" marR="0">
                        <a:spcBef>
                          <a:spcPts val="0"/>
                        </a:spcBef>
                        <a:spcAft>
                          <a:spcPts val="0"/>
                        </a:spcAft>
                      </a:pPr>
                      <a:r>
                        <a:rPr lang="en-US" sz="1600" b="1" dirty="0">
                          <a:solidFill>
                            <a:srgbClr val="000000"/>
                          </a:solidFill>
                          <a:latin typeface="Calibri"/>
                          <a:ea typeface="Calibri"/>
                          <a:cs typeface="Times New Roman"/>
                        </a:rPr>
                        <a:t>Spring 2015</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Subcommittees finalize data analysis </a:t>
                      </a:r>
                      <a:endParaRPr lang="en-US" sz="1600" dirty="0">
                        <a:latin typeface="Calibri"/>
                        <a:ea typeface="Calibri"/>
                        <a:cs typeface="Times New Roman"/>
                      </a:endParaRPr>
                    </a:p>
                    <a:p>
                      <a:pPr marL="342900" marR="0" lvl="0" indent="-342900">
                        <a:spcBef>
                          <a:spcPts val="0"/>
                        </a:spcBef>
                        <a:spcAft>
                          <a:spcPts val="0"/>
                        </a:spcAft>
                        <a:buFont typeface="Symbol"/>
                        <a:buChar char=""/>
                      </a:pPr>
                      <a:r>
                        <a:rPr lang="en-US" sz="1600" dirty="0" smtClean="0">
                          <a:solidFill>
                            <a:srgbClr val="000000"/>
                          </a:solidFill>
                          <a:latin typeface="Calibri"/>
                          <a:ea typeface="Calibri"/>
                          <a:cs typeface="Times New Roman"/>
                        </a:rPr>
                        <a:t>Steering </a:t>
                      </a:r>
                      <a:r>
                        <a:rPr lang="en-US" sz="1600" dirty="0">
                          <a:solidFill>
                            <a:srgbClr val="000000"/>
                          </a:solidFill>
                          <a:latin typeface="Calibri"/>
                          <a:ea typeface="Calibri"/>
                          <a:cs typeface="Times New Roman"/>
                        </a:rPr>
                        <a:t>Committee makes recommendations to Faculty writer by May 15</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025">
                <a:tc>
                  <a:txBody>
                    <a:bodyPr/>
                    <a:lstStyle/>
                    <a:p>
                      <a:pPr marL="0" marR="0">
                        <a:spcBef>
                          <a:spcPts val="0"/>
                        </a:spcBef>
                        <a:spcAft>
                          <a:spcPts val="0"/>
                        </a:spcAft>
                      </a:pPr>
                      <a:r>
                        <a:rPr lang="en-US" sz="1600" b="1" dirty="0">
                          <a:solidFill>
                            <a:srgbClr val="000000"/>
                          </a:solidFill>
                          <a:latin typeface="Calibri"/>
                          <a:ea typeface="Calibri"/>
                          <a:cs typeface="Times New Roman"/>
                        </a:rPr>
                        <a:t>Summer 2015</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Faculty writer synthesizes report and drafts Self-Study Report</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62914850"/>
              </p:ext>
            </p:extLst>
          </p:nvPr>
        </p:nvGraphicFramePr>
        <p:xfrm>
          <a:off x="304800" y="4190999"/>
          <a:ext cx="8534400" cy="1295401"/>
        </p:xfrm>
        <a:graphic>
          <a:graphicData uri="http://schemas.openxmlformats.org/drawingml/2006/table">
            <a:tbl>
              <a:tblPr/>
              <a:tblGrid>
                <a:gridCol w="1447800"/>
                <a:gridCol w="7086600"/>
              </a:tblGrid>
              <a:tr h="319613">
                <a:tc>
                  <a:txBody>
                    <a:bodyPr/>
                    <a:lstStyle/>
                    <a:p>
                      <a:pPr marL="0" marR="0">
                        <a:spcBef>
                          <a:spcPts val="0"/>
                        </a:spcBef>
                        <a:spcAft>
                          <a:spcPts val="0"/>
                        </a:spcAft>
                      </a:pPr>
                      <a:r>
                        <a:rPr lang="en-US" sz="1600" b="1" dirty="0">
                          <a:solidFill>
                            <a:srgbClr val="000000"/>
                          </a:solidFill>
                          <a:latin typeface="Calibri"/>
                          <a:ea typeface="Calibri"/>
                          <a:cs typeface="Times New Roman"/>
                        </a:rPr>
                        <a:t>YEAR 3</a:t>
                      </a:r>
                      <a:endParaRPr lang="en-US" sz="1600" dirty="0">
                        <a:latin typeface="Calibri"/>
                        <a:ea typeface="Calibri"/>
                        <a:cs typeface="Times New Roman"/>
                      </a:endParaRPr>
                    </a:p>
                  </a:txBody>
                  <a:tcPr marL="51955" marR="519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600" b="1" dirty="0">
                          <a:solidFill>
                            <a:srgbClr val="000000"/>
                          </a:solidFill>
                          <a:latin typeface="Calibri"/>
                          <a:ea typeface="Calibri"/>
                          <a:cs typeface="Times New Roman"/>
                        </a:rPr>
                        <a:t>CREATION OF THE FINAL REPORT AND ON-CAMPUS MSCHE TEAM VISIT</a:t>
                      </a:r>
                      <a:endParaRPr lang="en-US" sz="1600" dirty="0">
                        <a:latin typeface="Calibri"/>
                        <a:ea typeface="Calibri"/>
                        <a:cs typeface="Times New Roman"/>
                      </a:endParaRPr>
                    </a:p>
                  </a:txBody>
                  <a:tcPr marL="51955" marR="519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975788">
                <a:tc>
                  <a:txBody>
                    <a:bodyPr/>
                    <a:lstStyle/>
                    <a:p>
                      <a:pPr marL="0" marR="0">
                        <a:spcBef>
                          <a:spcPts val="0"/>
                        </a:spcBef>
                        <a:spcAft>
                          <a:spcPts val="0"/>
                        </a:spcAft>
                      </a:pPr>
                      <a:r>
                        <a:rPr lang="en-US" sz="1600" b="1" dirty="0">
                          <a:solidFill>
                            <a:srgbClr val="000000"/>
                          </a:solidFill>
                          <a:latin typeface="Calibri"/>
                          <a:ea typeface="Calibri"/>
                          <a:cs typeface="Times New Roman"/>
                        </a:rPr>
                        <a:t>Fall 2015</a:t>
                      </a:r>
                      <a:endParaRPr lang="en-US" sz="1600" dirty="0">
                        <a:latin typeface="Calibri"/>
                        <a:ea typeface="Calibri"/>
                        <a:cs typeface="Times New Roman"/>
                      </a:endParaRPr>
                    </a:p>
                  </a:txBody>
                  <a:tcPr marL="51955" marR="519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smtClean="0">
                          <a:latin typeface="Calibri"/>
                          <a:ea typeface="Calibri"/>
                          <a:cs typeface="Times New Roman"/>
                        </a:rPr>
                        <a:t>Self-Study </a:t>
                      </a:r>
                      <a:r>
                        <a:rPr lang="en-US" sz="1600" dirty="0">
                          <a:latin typeface="Calibri"/>
                          <a:ea typeface="Calibri"/>
                          <a:cs typeface="Times New Roman"/>
                        </a:rPr>
                        <a:t>Report (revised draft version) shared with IUP Community </a:t>
                      </a:r>
                    </a:p>
                    <a:p>
                      <a:pPr marL="342900" marR="0" lvl="0" indent="-342900">
                        <a:spcBef>
                          <a:spcPts val="0"/>
                        </a:spcBef>
                        <a:spcAft>
                          <a:spcPts val="0"/>
                        </a:spcAft>
                        <a:buFont typeface="Symbol"/>
                        <a:buChar char=""/>
                      </a:pPr>
                      <a:r>
                        <a:rPr lang="en-US" sz="1600" dirty="0" smtClean="0">
                          <a:latin typeface="Calibri"/>
                          <a:ea typeface="Calibri"/>
                          <a:cs typeface="Times New Roman"/>
                        </a:rPr>
                        <a:t>Final </a:t>
                      </a:r>
                      <a:r>
                        <a:rPr lang="en-US" sz="1600" dirty="0">
                          <a:latin typeface="Calibri"/>
                          <a:ea typeface="Calibri"/>
                          <a:cs typeface="Times New Roman"/>
                        </a:rPr>
                        <a:t>Self-Study Report Submitted to MSCHE by November </a:t>
                      </a:r>
                      <a:r>
                        <a:rPr lang="en-US" sz="1600" dirty="0" smtClean="0">
                          <a:latin typeface="Calibri"/>
                          <a:ea typeface="Calibri"/>
                          <a:cs typeface="Times New Roman"/>
                        </a:rPr>
                        <a:t>30</a:t>
                      </a:r>
                      <a:endParaRPr lang="en-US" sz="1600" dirty="0">
                        <a:latin typeface="Calibri"/>
                        <a:ea typeface="Calibri"/>
                        <a:cs typeface="Times New Roman"/>
                      </a:endParaRPr>
                    </a:p>
                    <a:p>
                      <a:pPr marL="342900" marR="0" lvl="0" indent="-342900">
                        <a:spcBef>
                          <a:spcPts val="0"/>
                        </a:spcBef>
                        <a:spcAft>
                          <a:spcPts val="0"/>
                        </a:spcAft>
                        <a:buFont typeface="Symbol"/>
                        <a:buChar char=""/>
                      </a:pPr>
                      <a:r>
                        <a:rPr lang="en-US" sz="1600" dirty="0">
                          <a:latin typeface="Calibri"/>
                          <a:ea typeface="Calibri"/>
                          <a:cs typeface="Times New Roman"/>
                        </a:rPr>
                        <a:t>MSCHE Evaluation Team Chair visits IUP campus (December)</a:t>
                      </a:r>
                    </a:p>
                  </a:txBody>
                  <a:tcPr marL="51955" marR="519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533050964"/>
              </p:ext>
            </p:extLst>
          </p:nvPr>
        </p:nvGraphicFramePr>
        <p:xfrm>
          <a:off x="304800" y="5486400"/>
          <a:ext cx="8534400" cy="762000"/>
        </p:xfrm>
        <a:graphic>
          <a:graphicData uri="http://schemas.openxmlformats.org/drawingml/2006/table">
            <a:tbl>
              <a:tblPr/>
              <a:tblGrid>
                <a:gridCol w="1447800"/>
                <a:gridCol w="7086600"/>
              </a:tblGrid>
              <a:tr h="762000">
                <a:tc>
                  <a:txBody>
                    <a:bodyPr/>
                    <a:lstStyle/>
                    <a:p>
                      <a:pPr marL="0" marR="0">
                        <a:spcBef>
                          <a:spcPts val="0"/>
                        </a:spcBef>
                        <a:spcAft>
                          <a:spcPts val="0"/>
                        </a:spcAft>
                      </a:pPr>
                      <a:r>
                        <a:rPr lang="en-US" sz="1600" b="1" dirty="0">
                          <a:solidFill>
                            <a:srgbClr val="000000"/>
                          </a:solidFill>
                          <a:latin typeface="Calibri"/>
                          <a:ea typeface="Calibri"/>
                          <a:cs typeface="Times New Roman"/>
                        </a:rPr>
                        <a:t>Spring 2016</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MSCHE Evaluation Team site visit </a:t>
                      </a:r>
                      <a:endParaRPr lang="en-US" sz="1600" dirty="0">
                        <a:latin typeface="Calibri"/>
                        <a:ea typeface="Calibri"/>
                        <a:cs typeface="Times New Roman"/>
                      </a:endParaRPr>
                    </a:p>
                    <a:p>
                      <a:pPr marL="342900" marR="0" lvl="0" indent="-342900">
                        <a:spcBef>
                          <a:spcPts val="0"/>
                        </a:spcBef>
                        <a:spcAft>
                          <a:spcPts val="0"/>
                        </a:spcAft>
                        <a:buFont typeface="Symbol"/>
                        <a:buChar char=""/>
                      </a:pPr>
                      <a:r>
                        <a:rPr lang="en-US" sz="1600" dirty="0">
                          <a:solidFill>
                            <a:srgbClr val="000000"/>
                          </a:solidFill>
                          <a:latin typeface="Calibri"/>
                          <a:ea typeface="Calibri"/>
                          <a:cs typeface="Times New Roman"/>
                        </a:rPr>
                        <a:t>MSCHE sends its evaluation report to IUP</a:t>
                      </a:r>
                      <a:endParaRPr lang="en-US" sz="1600" dirty="0">
                        <a:latin typeface="Calibri"/>
                        <a:ea typeface="Calibri"/>
                        <a:cs typeface="Times New Roman"/>
                      </a:endParaRPr>
                    </a:p>
                  </a:txBody>
                  <a:tcPr marL="62954" marR="629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0"/>
          </p:nvPr>
        </p:nvSpPr>
        <p:spPr/>
        <p:txBody>
          <a:bodyPr/>
          <a:lstStyle/>
          <a:p>
            <a:fld id="{8F69A363-4025-4354-9773-4706960E5453}" type="slidenum">
              <a:rPr lang="en-US" smtClean="0"/>
              <a:pPr/>
              <a:t>12</a:t>
            </a:fld>
            <a:endParaRPr lang="en-US" dirty="0"/>
          </a:p>
        </p:txBody>
      </p:sp>
      <p:sp>
        <p:nvSpPr>
          <p:cNvPr id="8" name="Title 1"/>
          <p:cNvSpPr txBox="1">
            <a:spLocks/>
          </p:cNvSpPr>
          <p:nvPr/>
        </p:nvSpPr>
        <p:spPr>
          <a:xfrm>
            <a:off x="5638800" y="609600"/>
            <a:ext cx="2514600" cy="457200"/>
          </a:xfrm>
          <a:prstGeom prst="rect">
            <a:avLst/>
          </a:prstGeom>
          <a:noFill/>
        </p:spPr>
        <p:txBody>
          <a:bodyPr/>
          <a:lstStyle>
            <a:lvl1pPr algn="ctr" rtl="0" eaLnBrk="0" fontAlgn="base" hangingPunct="0">
              <a:spcBef>
                <a:spcPct val="0"/>
              </a:spcBef>
              <a:spcAft>
                <a:spcPct val="0"/>
              </a:spcAft>
              <a:defRPr sz="4400">
                <a:solidFill>
                  <a:schemeClr val="tx2"/>
                </a:solidFill>
                <a:latin typeface="+mj-lt"/>
                <a:ea typeface="ＭＳ Ｐゴシック" pitchFamily="-1" charset="-128"/>
                <a:cs typeface="+mj-cs"/>
              </a:defRPr>
            </a:lvl1pPr>
            <a:lvl2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2pPr>
            <a:lvl3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3pPr>
            <a:lvl4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4pPr>
            <a:lvl5pPr algn="ctr" rtl="0" eaLnBrk="0" fontAlgn="base" hangingPunct="0">
              <a:spcBef>
                <a:spcPct val="0"/>
              </a:spcBef>
              <a:spcAft>
                <a:spcPct val="0"/>
              </a:spcAft>
              <a:defRPr sz="4400">
                <a:solidFill>
                  <a:schemeClr val="tx2"/>
                </a:solidFill>
                <a:latin typeface="Calibri" pitchFamily="34" charset="0"/>
                <a:ea typeface="ＭＳ Ｐゴシック" pitchFamily="-1" charset="-128"/>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a:lstStyle>
          <a:p>
            <a:pPr algn="l"/>
            <a:r>
              <a:rPr lang="en-US" sz="2800" b="1" kern="0" dirty="0" smtClean="0"/>
              <a:t>Timeline </a:t>
            </a:r>
            <a:r>
              <a:rPr lang="en-US" sz="2400" b="1" kern="0" dirty="0" smtClean="0"/>
              <a:t>(</a:t>
            </a:r>
            <a:r>
              <a:rPr lang="en-US" sz="2400" b="1" kern="0" dirty="0" err="1"/>
              <a:t>C</a:t>
            </a:r>
            <a:r>
              <a:rPr lang="en-US" sz="2400" b="1" kern="0" dirty="0" err="1" smtClean="0"/>
              <a:t>on’t</a:t>
            </a:r>
            <a:r>
              <a:rPr lang="en-US" sz="2400" b="1" kern="0" dirty="0" smtClean="0"/>
              <a:t>.)</a:t>
            </a:r>
            <a:endParaRPr lang="en-US" sz="2400" b="1" kern="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143000"/>
            <a:ext cx="8229600" cy="990600"/>
          </a:xfrm>
        </p:spPr>
        <p:txBody>
          <a:bodyPr/>
          <a:lstStyle/>
          <a:p>
            <a:r>
              <a:rPr lang="en-US" dirty="0" smtClean="0"/>
              <a:t>Ways to get involved</a:t>
            </a:r>
          </a:p>
        </p:txBody>
      </p:sp>
      <p:sp>
        <p:nvSpPr>
          <p:cNvPr id="26627" name="Content Placeholder 2"/>
          <p:cNvSpPr>
            <a:spLocks noGrp="1"/>
          </p:cNvSpPr>
          <p:nvPr>
            <p:ph idx="1"/>
          </p:nvPr>
        </p:nvSpPr>
        <p:spPr>
          <a:xfrm>
            <a:off x="457200" y="2057400"/>
            <a:ext cx="8229600" cy="4495800"/>
          </a:xfrm>
        </p:spPr>
        <p:txBody>
          <a:bodyPr/>
          <a:lstStyle/>
          <a:p>
            <a:r>
              <a:rPr lang="en-US" sz="2400" dirty="0" smtClean="0"/>
              <a:t>Consider submitting your name for a subcommittee by responding to the campus-wide email invitation (sent in early September). If you are a supervisor encourage members of your team to participate.</a:t>
            </a:r>
          </a:p>
          <a:p>
            <a:r>
              <a:rPr lang="en-US" sz="2400" dirty="0" smtClean="0"/>
              <a:t>Participate in email surveys</a:t>
            </a:r>
          </a:p>
          <a:p>
            <a:r>
              <a:rPr lang="en-US" sz="2400" dirty="0" smtClean="0"/>
              <a:t>Participate in public forums</a:t>
            </a:r>
          </a:p>
          <a:p>
            <a:r>
              <a:rPr lang="en-US" sz="2400" dirty="0" smtClean="0"/>
              <a:t>Review draft documents when made </a:t>
            </a:r>
            <a:r>
              <a:rPr lang="en-US" sz="2400" smtClean="0"/>
              <a:t>available to </a:t>
            </a:r>
            <a:r>
              <a:rPr lang="en-US" sz="2400" dirty="0" smtClean="0"/>
              <a:t>the public and offer feedback</a:t>
            </a:r>
          </a:p>
          <a:p>
            <a:r>
              <a:rPr lang="en-US" sz="2400" dirty="0" smtClean="0"/>
              <a:t>Read updates in the </a:t>
            </a:r>
            <a:r>
              <a:rPr lang="en-US" sz="2400" i="1" dirty="0" smtClean="0"/>
              <a:t>IUP Daily</a:t>
            </a:r>
          </a:p>
          <a:p>
            <a:r>
              <a:rPr lang="en-US" sz="2400" dirty="0" smtClean="0"/>
              <a:t>Visit the website for info </a:t>
            </a:r>
            <a:r>
              <a:rPr lang="en-US" sz="2400" dirty="0" smtClean="0">
                <a:hlinkClick r:id="rId2"/>
              </a:rPr>
              <a:t>www.iup.edu/middlestates</a:t>
            </a:r>
            <a:endParaRPr lang="en-US" sz="2400" i="1" dirty="0" smtClean="0"/>
          </a:p>
          <a:p>
            <a:pPr>
              <a:buNone/>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F169BF6-2D5B-4641-9078-CE0B5F8C6635}" type="slidenum">
              <a:rPr lang="en-US" smtClean="0"/>
              <a:pPr/>
              <a:t>13</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1828800"/>
            <a:ext cx="8229600" cy="4297363"/>
          </a:xfrm>
        </p:spPr>
        <p:txBody>
          <a:bodyPr/>
          <a:lstStyle/>
          <a:p>
            <a:pPr algn="ctr" eaLnBrk="1" hangingPunct="1">
              <a:buNone/>
            </a:pPr>
            <a:r>
              <a:rPr lang="en-US" sz="3600" u="sng" dirty="0" smtClean="0"/>
              <a:t>Co-Chairs of IUP MSCHE Steering Committee</a:t>
            </a:r>
          </a:p>
          <a:p>
            <a:pPr lvl="1" algn="ctr" eaLnBrk="1" hangingPunct="1">
              <a:buNone/>
            </a:pPr>
            <a:r>
              <a:rPr lang="en-US" sz="3600" b="1" dirty="0" smtClean="0"/>
              <a:t>Hilliary Creely</a:t>
            </a:r>
          </a:p>
          <a:p>
            <a:pPr lvl="1" algn="ctr" eaLnBrk="1" hangingPunct="1">
              <a:buNone/>
            </a:pPr>
            <a:r>
              <a:rPr lang="en-US" sz="3200" dirty="0" smtClean="0"/>
              <a:t>(hcreely@iup.edu)</a:t>
            </a:r>
          </a:p>
          <a:p>
            <a:pPr lvl="1" algn="ctr" eaLnBrk="1" hangingPunct="1">
              <a:buNone/>
            </a:pPr>
            <a:r>
              <a:rPr lang="en-US" sz="3600" b="1" dirty="0" smtClean="0"/>
              <a:t>Laura Delbrugge </a:t>
            </a:r>
          </a:p>
          <a:p>
            <a:pPr lvl="1" algn="ctr" eaLnBrk="1" hangingPunct="1">
              <a:buNone/>
            </a:pPr>
            <a:r>
              <a:rPr lang="en-US" sz="3200" dirty="0" smtClean="0"/>
              <a:t> (lauradel@iup.edu)</a:t>
            </a:r>
          </a:p>
          <a:p>
            <a:pPr lvl="1" algn="ctr" eaLnBrk="1" hangingPunct="1">
              <a:buNone/>
            </a:pPr>
            <a:r>
              <a:rPr lang="en-US" sz="3200" u="sng" dirty="0" smtClean="0">
                <a:hlinkClick r:id="rId2"/>
              </a:rPr>
              <a:t>middle-states@iup.edu</a:t>
            </a:r>
            <a:endParaRPr lang="en-US" sz="3200" dirty="0" smtClean="0"/>
          </a:p>
          <a:p>
            <a:pPr lvl="1" algn="ctr" eaLnBrk="1" hangingPunct="1">
              <a:buNone/>
            </a:pPr>
            <a:endParaRPr lang="en-US" sz="3200" dirty="0" smtClean="0"/>
          </a:p>
        </p:txBody>
      </p:sp>
      <p:sp>
        <p:nvSpPr>
          <p:cNvPr id="4" name="Slide Number Placeholder 3"/>
          <p:cNvSpPr>
            <a:spLocks noGrp="1"/>
          </p:cNvSpPr>
          <p:nvPr>
            <p:ph type="sldNum" sz="quarter" idx="10"/>
          </p:nvPr>
        </p:nvSpPr>
        <p:spPr/>
        <p:txBody>
          <a:bodyPr/>
          <a:lstStyle/>
          <a:p>
            <a:fld id="{FF169BF6-2D5B-4641-9078-CE0B5F8C6635}"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066800"/>
            <a:ext cx="8229600" cy="762000"/>
          </a:xfrm>
        </p:spPr>
        <p:txBody>
          <a:bodyPr/>
          <a:lstStyle/>
          <a:p>
            <a:r>
              <a:rPr lang="en-US" dirty="0" smtClean="0"/>
              <a:t>What is Middle States?</a:t>
            </a:r>
          </a:p>
        </p:txBody>
      </p:sp>
      <p:sp>
        <p:nvSpPr>
          <p:cNvPr id="16387" name="Content Placeholder 2"/>
          <p:cNvSpPr>
            <a:spLocks noGrp="1"/>
          </p:cNvSpPr>
          <p:nvPr>
            <p:ph idx="1"/>
          </p:nvPr>
        </p:nvSpPr>
        <p:spPr>
          <a:xfrm>
            <a:off x="457200" y="1676400"/>
            <a:ext cx="8229600" cy="4724400"/>
          </a:xfrm>
        </p:spPr>
        <p:txBody>
          <a:bodyPr/>
          <a:lstStyle/>
          <a:p>
            <a:endParaRPr lang="en-US" sz="1800" dirty="0" smtClean="0"/>
          </a:p>
          <a:p>
            <a:pPr algn="ctr">
              <a:spcBef>
                <a:spcPct val="0"/>
              </a:spcBef>
              <a:buNone/>
            </a:pPr>
            <a:r>
              <a:rPr lang="en-US" sz="2800" dirty="0" smtClean="0"/>
              <a:t>The Middle States Commission on Higher Education (MSCHE) is a voluntary, non-governmental, membership association that is dedicated to quality assurance and improvement through accreditation via peer evaluation. Middle States accreditation instills public confidence in institutional mission, goals, performance, and resources through its rigorous accreditation standards and their enforcement.</a:t>
            </a:r>
          </a:p>
        </p:txBody>
      </p:sp>
      <p:sp>
        <p:nvSpPr>
          <p:cNvPr id="4" name="Slide Number Placeholder 3"/>
          <p:cNvSpPr>
            <a:spLocks noGrp="1"/>
          </p:cNvSpPr>
          <p:nvPr>
            <p:ph type="sldNum" sz="quarter" idx="10"/>
          </p:nvPr>
        </p:nvSpPr>
        <p:spPr/>
        <p:txBody>
          <a:bodyPr/>
          <a:lstStyle/>
          <a:p>
            <a:fld id="{FF169BF6-2D5B-4641-9078-CE0B5F8C6635}"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States Accreditation at IUP</a:t>
            </a:r>
            <a:endParaRPr lang="en-US" dirty="0"/>
          </a:p>
        </p:txBody>
      </p:sp>
      <p:sp>
        <p:nvSpPr>
          <p:cNvPr id="3" name="Content Placeholder 2"/>
          <p:cNvSpPr>
            <a:spLocks noGrp="1"/>
          </p:cNvSpPr>
          <p:nvPr>
            <p:ph idx="1"/>
          </p:nvPr>
        </p:nvSpPr>
        <p:spPr/>
        <p:txBody>
          <a:bodyPr/>
          <a:lstStyle/>
          <a:p>
            <a:r>
              <a:rPr lang="en-US" dirty="0" smtClean="0"/>
              <a:t>Consecutive MSCHE accreditation at IUP since its first review in 1941; most recent review in 2005-2006.</a:t>
            </a:r>
          </a:p>
          <a:p>
            <a:r>
              <a:rPr lang="en-US" dirty="0" smtClean="0"/>
              <a:t>IUP will address fourteen MSCHE Standards of Excellence as part of a thorough and engaged process of institutional reflection, the Self Study.</a:t>
            </a:r>
            <a:endParaRPr lang="en-US" dirty="0"/>
          </a:p>
        </p:txBody>
      </p:sp>
      <p:sp>
        <p:nvSpPr>
          <p:cNvPr id="4" name="Slide Number Placeholder 3"/>
          <p:cNvSpPr>
            <a:spLocks noGrp="1"/>
          </p:cNvSpPr>
          <p:nvPr>
            <p:ph type="sldNum" sz="quarter" idx="10"/>
          </p:nvPr>
        </p:nvSpPr>
        <p:spPr/>
        <p:txBody>
          <a:bodyPr/>
          <a:lstStyle/>
          <a:p>
            <a:fld id="{FF169BF6-2D5B-4641-9078-CE0B5F8C663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Goals of the Self Study Process</a:t>
            </a:r>
          </a:p>
        </p:txBody>
      </p:sp>
      <p:sp>
        <p:nvSpPr>
          <p:cNvPr id="19459" name="Content Placeholder 2"/>
          <p:cNvSpPr>
            <a:spLocks noGrp="1"/>
          </p:cNvSpPr>
          <p:nvPr>
            <p:ph idx="1"/>
          </p:nvPr>
        </p:nvSpPr>
        <p:spPr>
          <a:xfrm>
            <a:off x="457200" y="2209800"/>
            <a:ext cx="8382000" cy="3916363"/>
          </a:xfrm>
        </p:spPr>
        <p:txBody>
          <a:bodyPr/>
          <a:lstStyle/>
          <a:p>
            <a:r>
              <a:rPr lang="en-US" sz="2800" dirty="0" smtClean="0"/>
              <a:t>Earn reaffirmation of accreditation after a meaningful and participatory review process.</a:t>
            </a:r>
          </a:p>
          <a:p>
            <a:r>
              <a:rPr lang="en-US" sz="2800" dirty="0" smtClean="0"/>
              <a:t>Address the 14 Standards of Excellence as defined by Middle States in an IUP context.</a:t>
            </a:r>
          </a:p>
          <a:p>
            <a:r>
              <a:rPr lang="en-US" sz="2800" dirty="0" smtClean="0"/>
              <a:t>Review analytically, and with a balance between positives and negatives.</a:t>
            </a:r>
          </a:p>
          <a:p>
            <a:r>
              <a:rPr lang="en-US" sz="2800" dirty="0" smtClean="0"/>
              <a:t>Keep university strategic visioning and planning processes in mind during the Middle States review.</a:t>
            </a:r>
          </a:p>
          <a:p>
            <a:pPr>
              <a:buNone/>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FF169BF6-2D5B-4641-9078-CE0B5F8C6635}"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20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20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20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fade">
                                      <p:cBhvr>
                                        <p:cTn id="22" dur="20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14400"/>
          </a:xfrm>
        </p:spPr>
        <p:txBody>
          <a:bodyPr/>
          <a:lstStyle/>
          <a:p>
            <a:r>
              <a:rPr lang="en-US" sz="3200" dirty="0" smtClean="0"/>
              <a:t>IUP since the last MSCHE review in 2005</a:t>
            </a:r>
            <a:endParaRPr lang="en-US" sz="3200" dirty="0"/>
          </a:p>
        </p:txBody>
      </p:sp>
      <p:sp>
        <p:nvSpPr>
          <p:cNvPr id="3" name="Content Placeholder 2"/>
          <p:cNvSpPr>
            <a:spLocks noGrp="1"/>
          </p:cNvSpPr>
          <p:nvPr>
            <p:ph idx="1"/>
          </p:nvPr>
        </p:nvSpPr>
        <p:spPr>
          <a:xfrm>
            <a:off x="457200" y="2057400"/>
            <a:ext cx="8229600" cy="4267200"/>
          </a:xfrm>
        </p:spPr>
        <p:txBody>
          <a:bodyPr/>
          <a:lstStyle/>
          <a:p>
            <a:pPr lvl="0"/>
            <a:r>
              <a:rPr lang="en-US" sz="2000" dirty="0" smtClean="0">
                <a:solidFill>
                  <a:srgbClr val="000000"/>
                </a:solidFill>
                <a:latin typeface="Calibri" pitchFamily="34" charset="0"/>
                <a:ea typeface="ＭＳ Ｐゴシック" pitchFamily="34" charset="-128"/>
                <a:cs typeface="Times New Roman" pitchFamily="18" charset="0"/>
              </a:rPr>
              <a:t>Since 2005 there has been significant turnover in University leadership, including five presidents and five provosts.</a:t>
            </a:r>
            <a:endParaRPr lang="en-US" sz="2000" dirty="0" smtClean="0">
              <a:solidFill>
                <a:srgbClr val="000000"/>
              </a:solidFill>
              <a:latin typeface="Arial" pitchFamily="34" charset="0"/>
              <a:ea typeface="ＭＳ Ｐゴシック" pitchFamily="34" charset="-128"/>
            </a:endParaRPr>
          </a:p>
          <a:p>
            <a:pPr lvl="0"/>
            <a:r>
              <a:rPr lang="en-US" sz="2000" dirty="0" smtClean="0">
                <a:solidFill>
                  <a:srgbClr val="000000"/>
                </a:solidFill>
                <a:latin typeface="Calibri" pitchFamily="34" charset="0"/>
                <a:ea typeface="ＭＳ Ｐゴシック" pitchFamily="34" charset="-128"/>
                <a:cs typeface="Times New Roman" pitchFamily="18" charset="0"/>
              </a:rPr>
              <a:t>The Residential Revival and KCAC have changed the campus landscape. New academic buildings, dining halls, and parking areas will continue this development trend for years to come.</a:t>
            </a:r>
            <a:endParaRPr lang="en-US" sz="2000" dirty="0" smtClean="0">
              <a:solidFill>
                <a:srgbClr val="000000"/>
              </a:solidFill>
              <a:latin typeface="Arial" pitchFamily="34" charset="0"/>
              <a:ea typeface="ＭＳ Ｐゴシック" pitchFamily="34" charset="-128"/>
            </a:endParaRPr>
          </a:p>
          <a:p>
            <a:pPr lvl="0"/>
            <a:r>
              <a:rPr lang="en-US" sz="2000" dirty="0" smtClean="0">
                <a:solidFill>
                  <a:srgbClr val="000000"/>
                </a:solidFill>
                <a:latin typeface="Calibri" pitchFamily="34" charset="0"/>
                <a:ea typeface="ＭＳ Ｐゴシック" pitchFamily="34" charset="-128"/>
                <a:cs typeface="Times New Roman" pitchFamily="18" charset="0"/>
              </a:rPr>
              <a:t>In 2005, IUP had only recently been “wired” in all offices. Many IUP employees did not yet use email on a regular basis.</a:t>
            </a:r>
          </a:p>
          <a:p>
            <a:pPr lvl="0"/>
            <a:r>
              <a:rPr lang="en-US" sz="2000" dirty="0" smtClean="0">
                <a:solidFill>
                  <a:srgbClr val="000000"/>
                </a:solidFill>
                <a:latin typeface="Calibri" pitchFamily="34" charset="0"/>
                <a:ea typeface="ＭＳ Ｐゴシック" pitchFamily="34" charset="-128"/>
                <a:cs typeface="Times New Roman" pitchFamily="18" charset="0"/>
              </a:rPr>
              <a:t>In 2005, there was no </a:t>
            </a:r>
            <a:r>
              <a:rPr lang="en-US" sz="2000" i="1" dirty="0" smtClean="0">
                <a:solidFill>
                  <a:srgbClr val="000000"/>
                </a:solidFill>
                <a:latin typeface="Calibri" pitchFamily="34" charset="0"/>
                <a:ea typeface="ＭＳ Ｐゴシック" pitchFamily="34" charset="-128"/>
                <a:cs typeface="Times New Roman" pitchFamily="18" charset="0"/>
              </a:rPr>
              <a:t>IUP Daily </a:t>
            </a:r>
            <a:r>
              <a:rPr lang="en-US" sz="2000" dirty="0" smtClean="0">
                <a:solidFill>
                  <a:srgbClr val="000000"/>
                </a:solidFill>
                <a:latin typeface="Calibri" pitchFamily="34" charset="0"/>
                <a:ea typeface="ＭＳ Ｐゴシック" pitchFamily="34" charset="-128"/>
                <a:cs typeface="Times New Roman" pitchFamily="18" charset="0"/>
              </a:rPr>
              <a:t>or “Beyond Expectations.” (Facebook was only one year old).</a:t>
            </a:r>
            <a:endParaRPr lang="en-US" sz="2000" dirty="0" smtClean="0">
              <a:solidFill>
                <a:srgbClr val="000000"/>
              </a:solidFill>
              <a:latin typeface="Arial" pitchFamily="34" charset="0"/>
              <a:ea typeface="ＭＳ Ｐゴシック" pitchFamily="34" charset="-128"/>
            </a:endParaRPr>
          </a:p>
          <a:p>
            <a:pPr lvl="0"/>
            <a:r>
              <a:rPr lang="en-US" sz="2000" dirty="0" smtClean="0">
                <a:solidFill>
                  <a:srgbClr val="000000"/>
                </a:solidFill>
                <a:latin typeface="Calibri" pitchFamily="34" charset="0"/>
                <a:ea typeface="ＭＳ Ｐゴシック" pitchFamily="34" charset="-128"/>
                <a:cs typeface="Times New Roman" pitchFamily="18" charset="0"/>
              </a:rPr>
              <a:t>Student enrollment was 14,081.</a:t>
            </a:r>
          </a:p>
          <a:p>
            <a:pPr lvl="0"/>
            <a:r>
              <a:rPr lang="en-US" sz="2000" dirty="0" smtClean="0">
                <a:solidFill>
                  <a:srgbClr val="000000"/>
                </a:solidFill>
                <a:latin typeface="Calibri" pitchFamily="34" charset="0"/>
                <a:ea typeface="ＭＳ Ｐゴシック" pitchFamily="34" charset="-128"/>
                <a:cs typeface="Times New Roman" pitchFamily="18" charset="0"/>
              </a:rPr>
              <a:t>IUP enjoyed more financial flexibility due to greater support from PASSHE and a relatively easier economic environment.</a:t>
            </a:r>
          </a:p>
          <a:p>
            <a:pPr lvl="0"/>
            <a:endParaRPr lang="en-US" sz="2000" dirty="0" smtClean="0">
              <a:solidFill>
                <a:srgbClr val="000000"/>
              </a:solidFill>
              <a:latin typeface="Arial" pitchFamily="34" charset="0"/>
              <a:ea typeface="ＭＳ Ｐゴシック" pitchFamily="34" charset="-128"/>
            </a:endParaRPr>
          </a:p>
        </p:txBody>
      </p:sp>
      <p:sp>
        <p:nvSpPr>
          <p:cNvPr id="4" name="Slide Number Placeholder 3"/>
          <p:cNvSpPr>
            <a:spLocks noGrp="1"/>
          </p:cNvSpPr>
          <p:nvPr>
            <p:ph type="sldNum" sz="quarter" idx="10"/>
          </p:nvPr>
        </p:nvSpPr>
        <p:spPr/>
        <p:txBody>
          <a:bodyPr/>
          <a:lstStyle/>
          <a:p>
            <a:fld id="{FF169BF6-2D5B-4641-9078-CE0B5F8C663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lstStyle/>
          <a:p>
            <a:r>
              <a:rPr lang="en-US" dirty="0" smtClean="0"/>
              <a:t>Self-Study Participants</a:t>
            </a:r>
            <a:endParaRPr lang="en-US" dirty="0"/>
          </a:p>
        </p:txBody>
      </p:sp>
      <p:sp>
        <p:nvSpPr>
          <p:cNvPr id="3" name="Content Placeholder 2"/>
          <p:cNvSpPr>
            <a:spLocks noGrp="1"/>
          </p:cNvSpPr>
          <p:nvPr>
            <p:ph idx="1"/>
          </p:nvPr>
        </p:nvSpPr>
        <p:spPr>
          <a:xfrm>
            <a:off x="457200" y="2057400"/>
            <a:ext cx="8458200" cy="4572000"/>
          </a:xfrm>
        </p:spPr>
        <p:txBody>
          <a:bodyPr/>
          <a:lstStyle/>
          <a:p>
            <a:r>
              <a:rPr lang="en-US" sz="2400" dirty="0" smtClean="0"/>
              <a:t>Co-Chairs of Steering Committee</a:t>
            </a:r>
          </a:p>
          <a:p>
            <a:r>
              <a:rPr lang="en-US" sz="2400" dirty="0" smtClean="0"/>
              <a:t>Self-study writer</a:t>
            </a:r>
          </a:p>
          <a:p>
            <a:r>
              <a:rPr lang="en-US" sz="2400" dirty="0" smtClean="0"/>
              <a:t>Steering Committee  (members also can serve as Subcommittee co-Chairs)</a:t>
            </a:r>
          </a:p>
          <a:p>
            <a:r>
              <a:rPr lang="en-US" sz="2400" dirty="0" smtClean="0"/>
              <a:t>Subcommittees (diverse membership from across campus constituency groups)</a:t>
            </a:r>
          </a:p>
          <a:p>
            <a:r>
              <a:rPr lang="en-US" sz="2400" dirty="0" smtClean="0"/>
              <a:t>Data Collection Point Person</a:t>
            </a:r>
          </a:p>
          <a:p>
            <a:r>
              <a:rPr lang="en-US" sz="2400" dirty="0" smtClean="0"/>
              <a:t>Students, Staff, Faculty, Administration</a:t>
            </a:r>
          </a:p>
          <a:p>
            <a:r>
              <a:rPr lang="en-US" sz="2400" dirty="0" smtClean="0"/>
              <a:t>University leadership</a:t>
            </a:r>
          </a:p>
          <a:p>
            <a:r>
              <a:rPr lang="en-US" sz="2400" dirty="0" smtClean="0"/>
              <a:t>University community and Indiana community</a:t>
            </a:r>
          </a:p>
          <a:p>
            <a:pPr>
              <a:buNone/>
            </a:pPr>
            <a:endParaRPr lang="en-US" dirty="0" smtClean="0"/>
          </a:p>
        </p:txBody>
      </p:sp>
      <p:sp>
        <p:nvSpPr>
          <p:cNvPr id="4" name="Slide Number Placeholder 3"/>
          <p:cNvSpPr>
            <a:spLocks noGrp="1"/>
          </p:cNvSpPr>
          <p:nvPr>
            <p:ph type="sldNum" sz="quarter" idx="10"/>
          </p:nvPr>
        </p:nvSpPr>
        <p:spPr/>
        <p:txBody>
          <a:bodyPr/>
          <a:lstStyle/>
          <a:p>
            <a:fld id="{FF169BF6-2D5B-4641-9078-CE0B5F8C663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143000"/>
            <a:ext cx="8229600" cy="990600"/>
          </a:xfrm>
        </p:spPr>
        <p:txBody>
          <a:bodyPr/>
          <a:lstStyle/>
          <a:p>
            <a:r>
              <a:rPr lang="en-US" sz="2800" dirty="0" smtClean="0"/>
              <a:t>Middle States 14 Standards of Excellence </a:t>
            </a:r>
          </a:p>
        </p:txBody>
      </p:sp>
      <p:sp>
        <p:nvSpPr>
          <p:cNvPr id="22531" name="Content Placeholder 2"/>
          <p:cNvSpPr>
            <a:spLocks noGrp="1"/>
          </p:cNvSpPr>
          <p:nvPr>
            <p:ph sz="half" idx="1"/>
          </p:nvPr>
        </p:nvSpPr>
        <p:spPr>
          <a:xfrm>
            <a:off x="457200" y="2133600"/>
            <a:ext cx="3962400" cy="4267200"/>
          </a:xfrm>
        </p:spPr>
        <p:txBody>
          <a:bodyPr/>
          <a:lstStyle/>
          <a:p>
            <a:pPr marL="457200" indent="-457200">
              <a:buFont typeface="+mj-lt"/>
              <a:buAutoNum type="arabicPeriod"/>
            </a:pPr>
            <a:r>
              <a:rPr lang="en-US" sz="2400" dirty="0" smtClean="0"/>
              <a:t>Mission &amp; Goals</a:t>
            </a:r>
          </a:p>
          <a:p>
            <a:pPr marL="457200" indent="-457200">
              <a:buFont typeface="+mj-lt"/>
              <a:buAutoNum type="arabicPeriod"/>
            </a:pPr>
            <a:r>
              <a:rPr lang="en-US" sz="2400" dirty="0" smtClean="0"/>
              <a:t>Planning, Resource Allocation, &amp; Institutional Renewal</a:t>
            </a:r>
          </a:p>
          <a:p>
            <a:pPr marL="457200" indent="-457200">
              <a:buFont typeface="+mj-lt"/>
              <a:buAutoNum type="arabicPeriod"/>
            </a:pPr>
            <a:r>
              <a:rPr lang="en-US" sz="2400" dirty="0" smtClean="0"/>
              <a:t>Institutional Resources</a:t>
            </a:r>
          </a:p>
          <a:p>
            <a:pPr marL="457200" indent="-457200">
              <a:buFont typeface="+mj-lt"/>
              <a:buAutoNum type="arabicPeriod"/>
            </a:pPr>
            <a:r>
              <a:rPr lang="en-US" sz="2400" dirty="0" smtClean="0"/>
              <a:t>Leadership &amp; Governance</a:t>
            </a:r>
          </a:p>
          <a:p>
            <a:pPr marL="457200" indent="-457200">
              <a:buFont typeface="+mj-lt"/>
              <a:buAutoNum type="arabicPeriod"/>
            </a:pPr>
            <a:r>
              <a:rPr lang="en-US" sz="2400" dirty="0" smtClean="0"/>
              <a:t>Administration</a:t>
            </a:r>
          </a:p>
          <a:p>
            <a:pPr marL="457200" indent="-457200">
              <a:buFont typeface="+mj-lt"/>
              <a:buAutoNum type="arabicPeriod"/>
            </a:pPr>
            <a:r>
              <a:rPr lang="en-US" sz="2400" dirty="0" smtClean="0"/>
              <a:t>Integrity</a:t>
            </a:r>
          </a:p>
          <a:p>
            <a:pPr marL="457200" indent="-457200">
              <a:buFont typeface="+mj-lt"/>
              <a:buAutoNum type="arabicPeriod"/>
            </a:pPr>
            <a:r>
              <a:rPr lang="en-US" sz="2400" dirty="0" smtClean="0"/>
              <a:t>Institutional Assessment</a:t>
            </a:r>
          </a:p>
        </p:txBody>
      </p:sp>
      <p:sp>
        <p:nvSpPr>
          <p:cNvPr id="22532" name="Content Placeholder 3"/>
          <p:cNvSpPr>
            <a:spLocks noGrp="1"/>
          </p:cNvSpPr>
          <p:nvPr>
            <p:ph sz="half" idx="2"/>
          </p:nvPr>
        </p:nvSpPr>
        <p:spPr>
          <a:xfrm>
            <a:off x="4648200" y="2133600"/>
            <a:ext cx="4114800" cy="4114800"/>
          </a:xfrm>
        </p:spPr>
        <p:txBody>
          <a:bodyPr/>
          <a:lstStyle/>
          <a:p>
            <a:pPr marL="457200" indent="-457200">
              <a:buFont typeface="+mj-lt"/>
              <a:buAutoNum type="arabicPeriod" startAt="8"/>
            </a:pPr>
            <a:r>
              <a:rPr lang="en-US" sz="2400" dirty="0" smtClean="0"/>
              <a:t>Student Admissions &amp; Retention</a:t>
            </a:r>
          </a:p>
          <a:p>
            <a:pPr marL="457200" indent="-457200">
              <a:buFont typeface="+mj-lt"/>
              <a:buAutoNum type="arabicPeriod" startAt="8"/>
            </a:pPr>
            <a:r>
              <a:rPr lang="en-US" sz="2400" dirty="0" smtClean="0"/>
              <a:t>Student Support Services</a:t>
            </a:r>
          </a:p>
          <a:p>
            <a:pPr marL="457200" indent="-457200">
              <a:buFont typeface="+mj-lt"/>
              <a:buAutoNum type="arabicPeriod" startAt="8"/>
            </a:pPr>
            <a:r>
              <a:rPr lang="en-US" sz="2400" dirty="0" smtClean="0"/>
              <a:t>Faculty</a:t>
            </a:r>
          </a:p>
          <a:p>
            <a:pPr marL="457200" indent="-457200">
              <a:buFont typeface="+mj-lt"/>
              <a:buAutoNum type="arabicPeriod" startAt="8"/>
            </a:pPr>
            <a:r>
              <a:rPr lang="en-US" sz="2400" dirty="0" smtClean="0"/>
              <a:t>Educational Offerings</a:t>
            </a:r>
          </a:p>
          <a:p>
            <a:pPr marL="457200" indent="-457200">
              <a:buFont typeface="+mj-lt"/>
              <a:buAutoNum type="arabicPeriod" startAt="8"/>
            </a:pPr>
            <a:r>
              <a:rPr lang="en-US" sz="2400" dirty="0" smtClean="0"/>
              <a:t>General Education</a:t>
            </a:r>
          </a:p>
          <a:p>
            <a:pPr marL="457200" indent="-457200">
              <a:buFont typeface="+mj-lt"/>
              <a:buAutoNum type="arabicPeriod" startAt="8"/>
            </a:pPr>
            <a:r>
              <a:rPr lang="en-US" sz="2400" dirty="0" smtClean="0"/>
              <a:t>Related Educational Activities</a:t>
            </a:r>
          </a:p>
          <a:p>
            <a:pPr marL="457200" indent="-457200">
              <a:buFont typeface="+mj-lt"/>
              <a:buAutoNum type="arabicPeriod" startAt="8"/>
            </a:pPr>
            <a:r>
              <a:rPr lang="en-US" sz="2400" dirty="0" smtClean="0"/>
              <a:t>Assessment of Student Learning</a:t>
            </a:r>
          </a:p>
        </p:txBody>
      </p:sp>
      <p:sp>
        <p:nvSpPr>
          <p:cNvPr id="5" name="Slide Number Placeholder 4"/>
          <p:cNvSpPr>
            <a:spLocks noGrp="1"/>
          </p:cNvSpPr>
          <p:nvPr>
            <p:ph type="sldNum" sz="quarter" idx="10"/>
          </p:nvPr>
        </p:nvSpPr>
        <p:spPr/>
        <p:txBody>
          <a:bodyPr/>
          <a:lstStyle/>
          <a:p>
            <a:fld id="{41150417-734C-43D1-A2F0-C5BE8FB1FB3E}"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Grouping Standards</a:t>
            </a:r>
          </a:p>
        </p:txBody>
      </p:sp>
      <p:sp>
        <p:nvSpPr>
          <p:cNvPr id="23555" name="Content Placeholder 2"/>
          <p:cNvSpPr>
            <a:spLocks noGrp="1"/>
          </p:cNvSpPr>
          <p:nvPr>
            <p:ph idx="1"/>
          </p:nvPr>
        </p:nvSpPr>
        <p:spPr>
          <a:xfrm>
            <a:off x="457200" y="2514600"/>
            <a:ext cx="8229600" cy="3810000"/>
          </a:xfrm>
        </p:spPr>
        <p:txBody>
          <a:bodyPr/>
          <a:lstStyle/>
          <a:p>
            <a:r>
              <a:rPr lang="en-US" dirty="0" smtClean="0"/>
              <a:t>Comprehensive Review (like 2005)</a:t>
            </a:r>
          </a:p>
          <a:p>
            <a:r>
              <a:rPr lang="en-US" dirty="0" smtClean="0"/>
              <a:t>2005 Review had 14 Subcommittees</a:t>
            </a:r>
          </a:p>
          <a:p>
            <a:r>
              <a:rPr lang="en-US" dirty="0" smtClean="0"/>
              <a:t>2013-2016 Review will have 7 Subcommittees</a:t>
            </a:r>
          </a:p>
          <a:p>
            <a:r>
              <a:rPr lang="en-US" dirty="0"/>
              <a:t>Subcommittees will</a:t>
            </a:r>
            <a:r>
              <a:rPr lang="en-US" dirty="0" smtClean="0"/>
              <a:t> have </a:t>
            </a:r>
            <a:r>
              <a:rPr lang="en-US" dirty="0"/>
              <a:t>15-20 people and appointments </a:t>
            </a:r>
            <a:r>
              <a:rPr lang="en-US" dirty="0" smtClean="0"/>
              <a:t>will be made </a:t>
            </a:r>
            <a:r>
              <a:rPr lang="en-US" dirty="0"/>
              <a:t>with cross-campus representation in mind.</a:t>
            </a:r>
          </a:p>
          <a:p>
            <a:endParaRPr lang="en-US" dirty="0" smtClean="0"/>
          </a:p>
        </p:txBody>
      </p:sp>
      <p:sp>
        <p:nvSpPr>
          <p:cNvPr id="4" name="Slide Number Placeholder 3"/>
          <p:cNvSpPr>
            <a:spLocks noGrp="1"/>
          </p:cNvSpPr>
          <p:nvPr>
            <p:ph type="sldNum" sz="quarter" idx="10"/>
          </p:nvPr>
        </p:nvSpPr>
        <p:spPr/>
        <p:txBody>
          <a:bodyPr/>
          <a:lstStyle/>
          <a:p>
            <a:fld id="{FF169BF6-2D5B-4641-9078-CE0B5F8C6635}"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UP Branded PPT TEMPLATE">
  <a:themeElements>
    <a:clrScheme name="IUP Branded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UP Branded PPT TEMPLAT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UP Branded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UP Branded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UP Branded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UP Branded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UP Branded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UP Branded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UP Branded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UP Branded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UP Branded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UP Branded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UP Branded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UP Branded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14177</TotalTime>
  <Words>910</Words>
  <Application>Microsoft Office PowerPoint</Application>
  <PresentationFormat>On-screen Show (4:3)</PresentationFormat>
  <Paragraphs>161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IUP Branded PPT TEMPLATE</vt:lpstr>
      <vt:lpstr>IUP Middle States Accreditation and Self Study Process 2015 www.iup.edu/middlestates</vt:lpstr>
      <vt:lpstr>PowerPoint Presentation</vt:lpstr>
      <vt:lpstr>What is Middle States?</vt:lpstr>
      <vt:lpstr>Middle States Accreditation at IUP</vt:lpstr>
      <vt:lpstr>Goals of the Self Study Process</vt:lpstr>
      <vt:lpstr>IUP since the last MSCHE review in 2005</vt:lpstr>
      <vt:lpstr>Self-Study Participants</vt:lpstr>
      <vt:lpstr>Middle States 14 Standards of Excellence </vt:lpstr>
      <vt:lpstr>Grouping Standards</vt:lpstr>
      <vt:lpstr>IUP MSCHE Subcommittees</vt:lpstr>
      <vt:lpstr>Timeline</vt:lpstr>
      <vt:lpstr>PowerPoint Presentation</vt:lpstr>
      <vt:lpstr>Ways to get involved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IUP PowerPoint Template 4-3 Aspect Ratio</dc:title>
  <dc:creator>Mr. Bruce V. Dries bvdries</dc:creator>
  <cp:lastModifiedBy>karenpiz</cp:lastModifiedBy>
  <cp:revision>72</cp:revision>
  <cp:lastPrinted>2013-06-07T15:31:05Z</cp:lastPrinted>
  <dcterms:created xsi:type="dcterms:W3CDTF">2013-08-16T20:06:09Z</dcterms:created>
  <dcterms:modified xsi:type="dcterms:W3CDTF">2013-08-29T15:58:59Z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ID">
    <vt:i4>49491</vt:i4>
  </property>
  <property fmtid="{D5CDD505-2E9C-101B-9397-08002B2CF9AE}" pid="3" name="EktContentLanguage">
    <vt:i4>1033</vt:i4>
  </property>
  <property fmtid="{D5CDD505-2E9C-101B-9397-08002B2CF9AE}" pid="4" name="EktFolderId">
    <vt:i4>10229</vt:i4>
  </property>
  <property fmtid="{D5CDD505-2E9C-101B-9397-08002B2CF9AE}" pid="5" name="EktQuickLink">
    <vt:lpwstr>DownloadAsset.aspx?id=49491</vt:lpwstr>
  </property>
  <property fmtid="{D5CDD505-2E9C-101B-9397-08002B2CF9AE}" pid="6" name="EktContentType">
    <vt:i4>101</vt:i4>
  </property>
  <property fmtid="{D5CDD505-2E9C-101B-9397-08002B2CF9AE}" pid="7" name="EktFolderName">
    <vt:lpwstr/>
  </property>
  <property fmtid="{D5CDD505-2E9C-101B-9397-08002B2CF9AE}" pid="8" name="EktCmsPath">
    <vt:lpwstr/>
  </property>
  <property fmtid="{D5CDD505-2E9C-101B-9397-08002B2CF9AE}" pid="9" name="EktExpiryType">
    <vt:i4>1</vt:i4>
  </property>
  <property fmtid="{D5CDD505-2E9C-101B-9397-08002B2CF9AE}" pid="10" name="EktDateCreated">
    <vt:filetime>2008-09-03T20:30:20Z</vt:filetime>
  </property>
  <property fmtid="{D5CDD505-2E9C-101B-9397-08002B2CF9AE}" pid="11" name="EktDateModified">
    <vt:filetime>2008-09-09T19:51:19Z</vt:filetime>
  </property>
  <property fmtid="{D5CDD505-2E9C-101B-9397-08002B2CF9AE}" pid="12" name="EktTaxCategory">
    <vt:lpwstr>$$$$$$\$ \$ \$ \$ \$ \$ </vt:lpwstr>
  </property>
  <property fmtid="{D5CDD505-2E9C-101B-9397-08002B2CF9AE}" pid="13" name="EktCmsSize">
    <vt:i4>114688</vt:i4>
  </property>
  <property fmtid="{D5CDD505-2E9C-101B-9397-08002B2CF9AE}" pid="14" name="EktSearchable">
    <vt:i4>1</vt:i4>
  </property>
  <property fmtid="{D5CDD505-2E9C-101B-9397-08002B2CF9AE}" pid="15" name="EktEDescription">
    <vt:lpwstr>Summary </vt:lpwstr>
  </property>
  <property fmtid="{D5CDD505-2E9C-101B-9397-08002B2CF9AE}" pid="16" name="EktShowEvents">
    <vt:bool>false</vt:bool>
  </property>
  <property fmtid="{D5CDD505-2E9C-101B-9397-08002B2CF9AE}" pid="17" name="ekttaxonomyenabled">
    <vt:i4>1</vt:i4>
  </property>
</Properties>
</file>