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0" r:id="rId2"/>
    <p:sldId id="272" r:id="rId3"/>
    <p:sldId id="301" r:id="rId4"/>
    <p:sldId id="259" r:id="rId5"/>
    <p:sldId id="281" r:id="rId6"/>
    <p:sldId id="303" r:id="rId7"/>
    <p:sldId id="269" r:id="rId8"/>
    <p:sldId id="257" r:id="rId9"/>
    <p:sldId id="282" r:id="rId10"/>
    <p:sldId id="289" r:id="rId11"/>
    <p:sldId id="278" r:id="rId12"/>
    <p:sldId id="283" r:id="rId13"/>
    <p:sldId id="284" r:id="rId14"/>
    <p:sldId id="302" r:id="rId15"/>
    <p:sldId id="285" r:id="rId16"/>
    <p:sldId id="290" r:id="rId17"/>
    <p:sldId id="291" r:id="rId18"/>
    <p:sldId id="286" r:id="rId19"/>
    <p:sldId id="293" r:id="rId20"/>
    <p:sldId id="287" r:id="rId21"/>
    <p:sldId id="294" r:id="rId22"/>
    <p:sldId id="295" r:id="rId23"/>
    <p:sldId id="296" r:id="rId24"/>
    <p:sldId id="297" r:id="rId25"/>
    <p:sldId id="288" r:id="rId26"/>
    <p:sldId id="299" r:id="rId27"/>
    <p:sldId id="304" r:id="rId28"/>
    <p:sldId id="30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0F8"/>
    <a:srgbClr val="FFFF66"/>
    <a:srgbClr val="EAFC04"/>
    <a:srgbClr val="E5EA16"/>
    <a:srgbClr val="D3CC39"/>
    <a:srgbClr val="1E1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5" autoAdjust="0"/>
    <p:restoredTop sz="94660"/>
  </p:normalViewPr>
  <p:slideViewPr>
    <p:cSldViewPr>
      <p:cViewPr>
        <p:scale>
          <a:sx n="66" d="100"/>
          <a:sy n="66"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30C0739-C48E-41C5-845D-5FE675552162}" type="datetimeFigureOut">
              <a:rPr lang="en-US"/>
              <a:pPr>
                <a:defRPr/>
              </a:pPr>
              <a:t>10/21/2014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0515A47-97D0-4AA4-8883-01708A3F96A5}" type="slidenum">
              <a:rPr lang="en-US"/>
              <a:pPr>
                <a:defRPr/>
              </a:pPr>
              <a:t>‹#›</a:t>
            </a:fld>
            <a:endParaRPr lang="en-US" dirty="0"/>
          </a:p>
        </p:txBody>
      </p:sp>
    </p:spTree>
    <p:extLst>
      <p:ext uri="{BB962C8B-B14F-4D97-AF65-F5344CB8AC3E}">
        <p14:creationId xmlns:p14="http://schemas.microsoft.com/office/powerpoint/2010/main" val="2637777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Professional fields:</a:t>
            </a:r>
          </a:p>
          <a:p>
            <a:pPr eaLnBrk="1" hangingPunct="1">
              <a:spcBef>
                <a:spcPct val="0"/>
              </a:spcBef>
            </a:pPr>
            <a:r>
              <a:rPr lang="en-US" altLang="en-US" smtClean="0"/>
              <a:t>Comp (orange): 3424K</a:t>
            </a:r>
          </a:p>
          <a:p>
            <a:pPr eaLnBrk="1" hangingPunct="1">
              <a:spcBef>
                <a:spcPct val="0"/>
              </a:spcBef>
            </a:pPr>
            <a:r>
              <a:rPr lang="en-US" altLang="en-US" smtClean="0"/>
              <a:t>Phy sci (</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DBAAE5-9FC6-492C-B4CD-9255C5109359}" type="slidenum">
              <a:rPr lang="en-US"/>
              <a:pPr fontAlgn="base">
                <a:spcBef>
                  <a:spcPct val="0"/>
                </a:spcBef>
                <a:spcAft>
                  <a:spcPct val="0"/>
                </a:spcAft>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9B0BE3D9-6859-4EBB-9119-311DF7E639F4}" type="slidenum">
              <a:rPr lang="en-US" smtClean="0"/>
              <a:pPr>
                <a:defRPr/>
              </a:pPr>
              <a:t>19</a:t>
            </a:fld>
            <a:endParaRPr lang="en-US" smtClean="0"/>
          </a:p>
        </p:txBody>
      </p:sp>
      <p:sp>
        <p:nvSpPr>
          <p:cNvPr id="33795" name="Rectangle 2"/>
          <p:cNvSpPr>
            <a:spLocks noGrp="1" noRot="1" noChangeAspect="1" noChangeArrowheads="1" noTextEdit="1"/>
          </p:cNvSpPr>
          <p:nvPr>
            <p:ph type="sldImg"/>
          </p:nvPr>
        </p:nvSpPr>
        <p:spPr bwMode="auto">
          <a:xfrm>
            <a:off x="1163638" y="657225"/>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20750" y="4379913"/>
            <a:ext cx="5060950" cy="408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Date Placeholder 3"/>
          <p:cNvSpPr>
            <a:spLocks noGrp="1"/>
          </p:cNvSpPr>
          <p:nvPr>
            <p:ph type="dt" sz="quarter" idx="1"/>
          </p:nvPr>
        </p:nvSpPr>
        <p:spPr/>
        <p:txBody>
          <a:bodyPr/>
          <a:lstStyle/>
          <a:p>
            <a:pPr>
              <a:defRPr/>
            </a:pPr>
            <a:fld id="{A746BDBA-2E57-4C87-9E4B-AEF4866B1E3D}" type="datetime1">
              <a:rPr lang="en-US" smtClean="0"/>
              <a:pPr>
                <a:defRPr/>
              </a:pPr>
              <a:t>10/21/2014</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DA165429-90EE-444F-92B8-8C48388C9B2D}" type="slidenum">
              <a:rPr lang="en-US" smtClean="0"/>
              <a:pPr>
                <a:defRPr/>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shows the USAF civil service situation in 1998. This 140K force had been ageing quickly as you can tell by the years of service (YOS), the number of years on average that someone had been a civil servant. Covered up are both the projection and some earlier data we eventually found. On the basis of the data shown, would you project a continuing rise in years of service without bound? We originally had to do battle with a set of researchers who provided a straight-line projection, and you can see that would result in the average employee having over 20 years on the job by 2020 – highly unlikely – and result in ridiculous forecasts after that.</a:t>
            </a:r>
          </a:p>
          <a:p>
            <a:endParaRPr lang="en-US" altLang="en-US" smtClean="0"/>
          </a:p>
          <a:p>
            <a:r>
              <a:rPr lang="en-US" altLang="en-US" smtClean="0"/>
              <a:t>Now remove the left square block to see some more past data, uncovered from the Reagan Buildup years, before data were computerized. Why was the force getting so young so fast? The answer is that we were hiring lots and lots of people, which brought the average down. That should clue us that the reason the force was ageing so fast in the 1990s is the reverse: we were hiring far fewer people. We’d had to take massive cuts (part of VP Gore’s Reinventing Government initiative), and we were doing our best to take those cuts by letting people retire or separate normally and just not replacing them.</a:t>
            </a:r>
          </a:p>
          <a:p>
            <a:endParaRPr lang="en-US" altLang="en-US" smtClean="0"/>
          </a:p>
          <a:p>
            <a:r>
              <a:rPr lang="en-US" altLang="en-US" smtClean="0"/>
              <a:t>Good, We have a PROCESS insight. No longer do we need to just rely on the shape of some past data to project the future. See next…</a:t>
            </a:r>
          </a:p>
        </p:txBody>
      </p:sp>
      <p:sp>
        <p:nvSpPr>
          <p:cNvPr id="4" name="Slide Number Placeholder 3"/>
          <p:cNvSpPr>
            <a:spLocks noGrp="1"/>
          </p:cNvSpPr>
          <p:nvPr>
            <p:ph type="sldNum" sz="quarter" idx="5"/>
          </p:nvPr>
        </p:nvSpPr>
        <p:spPr/>
        <p:txBody>
          <a:bodyPr/>
          <a:lstStyle/>
          <a:p>
            <a:pPr>
              <a:defRPr/>
            </a:pPr>
            <a:fld id="{57BF8B7F-A8A1-4D46-88A3-D748A0F34830}" type="slidenum">
              <a:rPr lang="en-US"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509964-7D4A-4082-8057-BB0215CB26F3}" type="datetimeFigureOut">
              <a:rPr lang="en-US"/>
              <a:pPr>
                <a:defRPr/>
              </a:pPr>
              <a:t>10/21/2014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03D4E7-FFBF-4BEF-B1AF-729450601229}" type="slidenum">
              <a:rPr lang="en-US"/>
              <a:pPr>
                <a:defRPr/>
              </a:pPr>
              <a:t>‹#›</a:t>
            </a:fld>
            <a:endParaRPr lang="en-US" dirty="0"/>
          </a:p>
        </p:txBody>
      </p:sp>
    </p:spTree>
    <p:extLst>
      <p:ext uri="{BB962C8B-B14F-4D97-AF65-F5344CB8AC3E}">
        <p14:creationId xmlns:p14="http://schemas.microsoft.com/office/powerpoint/2010/main" val="416161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CCF3E2-5034-4A8A-A2D7-E847A9686E0F}" type="datetimeFigureOut">
              <a:rPr lang="en-US"/>
              <a:pPr>
                <a:defRPr/>
              </a:pPr>
              <a:t>10/21/2014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672768-672B-4619-84B1-C1A027C10064}" type="slidenum">
              <a:rPr lang="en-US"/>
              <a:pPr>
                <a:defRPr/>
              </a:pPr>
              <a:t>‹#›</a:t>
            </a:fld>
            <a:endParaRPr lang="en-US" dirty="0"/>
          </a:p>
        </p:txBody>
      </p:sp>
    </p:spTree>
    <p:extLst>
      <p:ext uri="{BB962C8B-B14F-4D97-AF65-F5344CB8AC3E}">
        <p14:creationId xmlns:p14="http://schemas.microsoft.com/office/powerpoint/2010/main" val="74272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579AA2-7458-4390-906B-882E49BB9B93}" type="datetimeFigureOut">
              <a:rPr lang="en-US"/>
              <a:pPr>
                <a:defRPr/>
              </a:pPr>
              <a:t>10/21/2014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2DAAC7-6036-499F-B308-2D85943A8101}" type="slidenum">
              <a:rPr lang="en-US"/>
              <a:pPr>
                <a:defRPr/>
              </a:pPr>
              <a:t>‹#›</a:t>
            </a:fld>
            <a:endParaRPr lang="en-US" dirty="0"/>
          </a:p>
        </p:txBody>
      </p:sp>
    </p:spTree>
    <p:extLst>
      <p:ext uri="{BB962C8B-B14F-4D97-AF65-F5344CB8AC3E}">
        <p14:creationId xmlns:p14="http://schemas.microsoft.com/office/powerpoint/2010/main" val="340755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slide only">
    <p:spTree>
      <p:nvGrpSpPr>
        <p:cNvPr id="1" name=""/>
        <p:cNvGrpSpPr/>
        <p:nvPr/>
      </p:nvGrpSpPr>
      <p:grpSpPr>
        <a:xfrm>
          <a:off x="0" y="0"/>
          <a:ext cx="0" cy="0"/>
          <a:chOff x="0" y="0"/>
          <a:chExt cx="0" cy="0"/>
        </a:xfrm>
      </p:grpSpPr>
      <p:sp>
        <p:nvSpPr>
          <p:cNvPr id="4" name="Rectangle 3"/>
          <p:cNvSpPr/>
          <p:nvPr userDrawn="1"/>
        </p:nvSpPr>
        <p:spPr bwMode="auto">
          <a:xfrm>
            <a:off x="0" y="0"/>
            <a:ext cx="9144000" cy="1250950"/>
          </a:xfrm>
          <a:prstGeom prst="rect">
            <a:avLst/>
          </a:prstGeom>
          <a:solidFill>
            <a:srgbClr val="002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ooter Placeholder 4"/>
          <p:cNvSpPr txBox="1">
            <a:spLocks/>
          </p:cNvSpPr>
          <p:nvPr userDrawn="1"/>
        </p:nvSpPr>
        <p:spPr>
          <a:xfrm>
            <a:off x="338138" y="114300"/>
            <a:ext cx="2085975" cy="365125"/>
          </a:xfrm>
          <a:prstGeom prst="rect">
            <a:avLst/>
          </a:prstGeom>
        </p:spPr>
        <p:txBody>
          <a:bodyPr anchor="ctr"/>
          <a:lstStyle>
            <a:lvl1pPr algn="l" fontAlgn="auto">
              <a:spcBef>
                <a:spcPts val="0"/>
              </a:spcBef>
              <a:spcAft>
                <a:spcPts val="0"/>
              </a:spcAft>
              <a:defRPr sz="1200">
                <a:solidFill>
                  <a:schemeClr val="tx1">
                    <a:tint val="75000"/>
                  </a:schemeClr>
                </a:solidFill>
                <a:latin typeface="+mn-lt"/>
              </a:defRPr>
            </a:lvl1pPr>
          </a:lstStyle>
          <a:p>
            <a:pPr>
              <a:defRPr/>
            </a:pPr>
            <a:endParaRPr lang="en-US" b="1" dirty="0">
              <a:solidFill>
                <a:schemeClr val="bg1"/>
              </a:solidFill>
              <a:latin typeface="Arial" pitchFamily="34" charset="0"/>
            </a:endParaRPr>
          </a:p>
        </p:txBody>
      </p:sp>
      <p:sp>
        <p:nvSpPr>
          <p:cNvPr id="7" name="Rectangle 6"/>
          <p:cNvSpPr/>
          <p:nvPr userDrawn="1"/>
        </p:nvSpPr>
        <p:spPr>
          <a:xfrm>
            <a:off x="338138" y="6265863"/>
            <a:ext cx="3992562" cy="592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ontent Placeholder 2"/>
          <p:cNvSpPr>
            <a:spLocks noGrp="1"/>
          </p:cNvSpPr>
          <p:nvPr>
            <p:ph sz="half" idx="1"/>
          </p:nvPr>
        </p:nvSpPr>
        <p:spPr>
          <a:xfrm>
            <a:off x="457200" y="1419225"/>
            <a:ext cx="8229600" cy="4800600"/>
          </a:xfrm>
        </p:spPr>
        <p:txBody>
          <a:bodyPr/>
          <a:lstStyle>
            <a:lvl1pPr marL="228600" indent="-228600">
              <a:buClr>
                <a:srgbClr val="002060"/>
              </a:buClr>
              <a:buFont typeface="Wingdings" pitchFamily="2" charset="2"/>
              <a:buChar char="§"/>
              <a:defRPr sz="2400" b="1">
                <a:latin typeface="Arial" pitchFamily="34" charset="0"/>
                <a:cs typeface="Arial" pitchFamily="34" charset="0"/>
              </a:defRPr>
            </a:lvl1pPr>
            <a:lvl2pPr marL="457200" indent="-228600">
              <a:buClr>
                <a:srgbClr val="002144"/>
              </a:buClr>
              <a:buFont typeface="Wingdings" pitchFamily="2" charset="2"/>
              <a:buChar char="§"/>
              <a:defRPr sz="2200">
                <a:latin typeface="Arial" pitchFamily="34" charset="0"/>
                <a:cs typeface="Arial" pitchFamily="34" charset="0"/>
              </a:defRPr>
            </a:lvl2pPr>
            <a:lvl3pPr marL="685800" indent="-228600">
              <a:buClr>
                <a:srgbClr val="002144"/>
              </a:buClr>
              <a:buFont typeface="Wingdings" pitchFamily="2" charset="2"/>
              <a:buChar char="§"/>
              <a:defRPr sz="2000">
                <a:latin typeface="Arial" pitchFamily="34" charset="0"/>
                <a:cs typeface="Arial" pitchFamily="34" charset="0"/>
              </a:defRPr>
            </a:lvl3pPr>
            <a:lvl4pPr marL="914400" indent="-228600">
              <a:buClr>
                <a:srgbClr val="002144"/>
              </a:buClr>
              <a:buFont typeface="Wingdings" pitchFamily="2" charset="2"/>
              <a:buChar char="§"/>
              <a:defRPr sz="2000">
                <a:latin typeface="Arial" pitchFamily="34" charset="0"/>
                <a:cs typeface="Arial" pitchFamily="34" charset="0"/>
              </a:defRPr>
            </a:lvl4pPr>
            <a:lvl5pPr marL="1143000" indent="-228600">
              <a:buClr>
                <a:srgbClr val="002144"/>
              </a:buClr>
              <a:buFont typeface="Wingdings" pitchFamily="2" charset="2"/>
              <a:buChar cha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Slide Number Placeholder 5"/>
          <p:cNvSpPr>
            <a:spLocks noGrp="1"/>
          </p:cNvSpPr>
          <p:nvPr>
            <p:ph type="sldNum" sz="quarter" idx="10"/>
          </p:nvPr>
        </p:nvSpPr>
        <p:spPr>
          <a:xfrm>
            <a:off x="8239125" y="6400800"/>
            <a:ext cx="466725" cy="365125"/>
          </a:xfrm>
        </p:spPr>
        <p:txBody>
          <a:bodyPr/>
          <a:lstStyle>
            <a:lvl1pPr algn="r">
              <a:defRPr sz="1200">
                <a:solidFill>
                  <a:schemeClr val="bg1">
                    <a:lumMod val="50000"/>
                  </a:schemeClr>
                </a:solidFill>
                <a:latin typeface="Arial" pitchFamily="34" charset="0"/>
                <a:cs typeface="Arial" pitchFamily="34" charset="0"/>
              </a:defRPr>
            </a:lvl1pPr>
          </a:lstStyle>
          <a:p>
            <a:pPr>
              <a:defRPr/>
            </a:pPr>
            <a:fld id="{E03D5222-7FB9-4124-97A3-89087CA402B1}" type="slidenum">
              <a:rPr lang="en-US"/>
              <a:pPr>
                <a:defRPr/>
              </a:pPr>
              <a:t>‹#›</a:t>
            </a:fld>
            <a:endParaRPr lang="en-US" dirty="0"/>
          </a:p>
        </p:txBody>
      </p:sp>
      <p:sp>
        <p:nvSpPr>
          <p:cNvPr id="9" name="Footer Placeholder 4"/>
          <p:cNvSpPr>
            <a:spLocks noGrp="1"/>
          </p:cNvSpPr>
          <p:nvPr>
            <p:ph type="ftr" sz="quarter" idx="11"/>
          </p:nvPr>
        </p:nvSpPr>
        <p:spPr>
          <a:xfrm>
            <a:off x="4848225" y="6319838"/>
            <a:ext cx="4106863" cy="538162"/>
          </a:xfrm>
        </p:spPr>
        <p:txBody>
          <a:bodyPr/>
          <a:lstStyle>
            <a:lvl1pPr algn="l" fontAlgn="auto">
              <a:spcBef>
                <a:spcPts val="0"/>
              </a:spcBef>
              <a:spcAft>
                <a:spcPts val="0"/>
              </a:spcAft>
              <a:defRPr sz="1200" b="1">
                <a:solidFill>
                  <a:schemeClr val="tx1">
                    <a:tint val="7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78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306F23-E726-4741-A352-06E511E6CF76}" type="datetimeFigureOut">
              <a:rPr lang="en-US"/>
              <a:pPr>
                <a:defRPr/>
              </a:pPr>
              <a:t>10/21/2014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3FE699-A441-4580-A5CF-9CE31E4D91D0}" type="slidenum">
              <a:rPr lang="en-US"/>
              <a:pPr>
                <a:defRPr/>
              </a:pPr>
              <a:t>‹#›</a:t>
            </a:fld>
            <a:endParaRPr lang="en-US" dirty="0"/>
          </a:p>
        </p:txBody>
      </p:sp>
    </p:spTree>
    <p:extLst>
      <p:ext uri="{BB962C8B-B14F-4D97-AF65-F5344CB8AC3E}">
        <p14:creationId xmlns:p14="http://schemas.microsoft.com/office/powerpoint/2010/main" val="101436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F7E974-9CD1-4B37-936B-1F5C9AE19A1D}" type="datetimeFigureOut">
              <a:rPr lang="en-US"/>
              <a:pPr>
                <a:defRPr/>
              </a:pPr>
              <a:t>10/21/2014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5BA7DE-15BE-4297-8120-89E4BB7D057F}" type="slidenum">
              <a:rPr lang="en-US"/>
              <a:pPr>
                <a:defRPr/>
              </a:pPr>
              <a:t>‹#›</a:t>
            </a:fld>
            <a:endParaRPr lang="en-US" dirty="0"/>
          </a:p>
        </p:txBody>
      </p:sp>
    </p:spTree>
    <p:extLst>
      <p:ext uri="{BB962C8B-B14F-4D97-AF65-F5344CB8AC3E}">
        <p14:creationId xmlns:p14="http://schemas.microsoft.com/office/powerpoint/2010/main" val="150375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18D632-333A-4B52-8094-47219F4EF23F}" type="datetimeFigureOut">
              <a:rPr lang="en-US"/>
              <a:pPr>
                <a:defRPr/>
              </a:pPr>
              <a:t>10/21/2014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7FF8F2-60D8-4FF0-9265-7D5B75550343}" type="slidenum">
              <a:rPr lang="en-US"/>
              <a:pPr>
                <a:defRPr/>
              </a:pPr>
              <a:t>‹#›</a:t>
            </a:fld>
            <a:endParaRPr lang="en-US" dirty="0"/>
          </a:p>
        </p:txBody>
      </p:sp>
    </p:spTree>
    <p:extLst>
      <p:ext uri="{BB962C8B-B14F-4D97-AF65-F5344CB8AC3E}">
        <p14:creationId xmlns:p14="http://schemas.microsoft.com/office/powerpoint/2010/main" val="58827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44B260-6306-4A65-B7A3-BA8B20998CFB}" type="datetimeFigureOut">
              <a:rPr lang="en-US"/>
              <a:pPr>
                <a:defRPr/>
              </a:pPr>
              <a:t>10/21/2014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BE6ADD-2E24-454B-BA0A-CD035AA1C2E1}" type="slidenum">
              <a:rPr lang="en-US"/>
              <a:pPr>
                <a:defRPr/>
              </a:pPr>
              <a:t>‹#›</a:t>
            </a:fld>
            <a:endParaRPr lang="en-US" dirty="0"/>
          </a:p>
        </p:txBody>
      </p:sp>
    </p:spTree>
    <p:extLst>
      <p:ext uri="{BB962C8B-B14F-4D97-AF65-F5344CB8AC3E}">
        <p14:creationId xmlns:p14="http://schemas.microsoft.com/office/powerpoint/2010/main" val="153209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93A9AA-2F9B-4D0A-97D4-4DF68DDD38B0}" type="datetimeFigureOut">
              <a:rPr lang="en-US"/>
              <a:pPr>
                <a:defRPr/>
              </a:pPr>
              <a:t>10/21/2014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DEE854-58C1-4423-B7D3-3D2A96BE0686}" type="slidenum">
              <a:rPr lang="en-US"/>
              <a:pPr>
                <a:defRPr/>
              </a:pPr>
              <a:t>‹#›</a:t>
            </a:fld>
            <a:endParaRPr lang="en-US" dirty="0"/>
          </a:p>
        </p:txBody>
      </p:sp>
    </p:spTree>
    <p:extLst>
      <p:ext uri="{BB962C8B-B14F-4D97-AF65-F5344CB8AC3E}">
        <p14:creationId xmlns:p14="http://schemas.microsoft.com/office/powerpoint/2010/main" val="272059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80FF91-05E4-412F-89B9-BE20E2000F90}" type="datetimeFigureOut">
              <a:rPr lang="en-US"/>
              <a:pPr>
                <a:defRPr/>
              </a:pPr>
              <a:t>10/21/2014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B2DCFA-FFD5-4661-BBA7-71C9F73D0D94}" type="slidenum">
              <a:rPr lang="en-US"/>
              <a:pPr>
                <a:defRPr/>
              </a:pPr>
              <a:t>‹#›</a:t>
            </a:fld>
            <a:endParaRPr lang="en-US" dirty="0"/>
          </a:p>
        </p:txBody>
      </p:sp>
    </p:spTree>
    <p:extLst>
      <p:ext uri="{BB962C8B-B14F-4D97-AF65-F5344CB8AC3E}">
        <p14:creationId xmlns:p14="http://schemas.microsoft.com/office/powerpoint/2010/main" val="38788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E63C2C-8DB3-4DA9-8775-2CE84FA83064}" type="datetimeFigureOut">
              <a:rPr lang="en-US"/>
              <a:pPr>
                <a:defRPr/>
              </a:pPr>
              <a:t>10/21/2014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47AFA6-B580-4A98-898C-70E509407331}" type="slidenum">
              <a:rPr lang="en-US"/>
              <a:pPr>
                <a:defRPr/>
              </a:pPr>
              <a:t>‹#›</a:t>
            </a:fld>
            <a:endParaRPr lang="en-US" dirty="0"/>
          </a:p>
        </p:txBody>
      </p:sp>
    </p:spTree>
    <p:extLst>
      <p:ext uri="{BB962C8B-B14F-4D97-AF65-F5344CB8AC3E}">
        <p14:creationId xmlns:p14="http://schemas.microsoft.com/office/powerpoint/2010/main" val="36699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E8F9F5-E794-4EBA-B928-6851995507A9}" type="datetimeFigureOut">
              <a:rPr lang="en-US"/>
              <a:pPr>
                <a:defRPr/>
              </a:pPr>
              <a:t>10/21/2014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393D88-A75C-443F-B105-15FB0BCC8052}" type="slidenum">
              <a:rPr lang="en-US"/>
              <a:pPr>
                <a:defRPr/>
              </a:pPr>
              <a:t>‹#›</a:t>
            </a:fld>
            <a:endParaRPr lang="en-US" dirty="0"/>
          </a:p>
        </p:txBody>
      </p:sp>
    </p:spTree>
    <p:extLst>
      <p:ext uri="{BB962C8B-B14F-4D97-AF65-F5344CB8AC3E}">
        <p14:creationId xmlns:p14="http://schemas.microsoft.com/office/powerpoint/2010/main" val="28483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E83730-116C-4E4D-9FC6-3198C63F4404}" type="datetimeFigureOut">
              <a:rPr lang="en-US"/>
              <a:pPr>
                <a:defRPr/>
              </a:pPr>
              <a:t>10/21/2014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DB57A9E-E1A5-4ADD-955C-520BF40760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77" name="Bitmap Image" r:id="rId3" imgW="4371429" imgH="3191320" progId="PBrush">
                  <p:embed/>
                </p:oleObj>
              </mc:Choice>
              <mc:Fallback>
                <p:oleObj name="Bitmap Image" r:id="rId3" imgW="4371429" imgH="3191320"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6"/>
          <p:cNvSpPr>
            <a:spLocks noChangeArrowheads="1"/>
          </p:cNvSpPr>
          <p:nvPr/>
        </p:nvSpPr>
        <p:spPr bwMode="auto">
          <a:xfrm>
            <a:off x="2209800" y="1981200"/>
            <a:ext cx="4953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660033"/>
                </a:solidFill>
                <a:latin typeface="Albertus Extra Bold"/>
              </a:rPr>
              <a:t>Quantitative Career Paths in Government </a:t>
            </a:r>
          </a:p>
          <a:p>
            <a:pPr algn="ctr" eaLnBrk="1" hangingPunct="1">
              <a:spcBef>
                <a:spcPct val="0"/>
              </a:spcBef>
              <a:buFontTx/>
              <a:buNone/>
            </a:pPr>
            <a:endParaRPr lang="en-US" altLang="en-US" sz="2000" b="1">
              <a:solidFill>
                <a:srgbClr val="660033"/>
              </a:solidFill>
              <a:latin typeface="Albertus Extra Bold"/>
            </a:endParaRPr>
          </a:p>
          <a:p>
            <a:pPr algn="ctr" eaLnBrk="1" hangingPunct="1">
              <a:spcBef>
                <a:spcPct val="0"/>
              </a:spcBef>
              <a:buFontTx/>
              <a:buNone/>
            </a:pPr>
            <a:r>
              <a:rPr lang="en-US" altLang="en-US" sz="2400" b="1">
                <a:solidFill>
                  <a:srgbClr val="660033"/>
                </a:solidFill>
                <a:latin typeface="Albertus Extra Bold"/>
              </a:rPr>
              <a:t>Pete Vanden Bosch</a:t>
            </a:r>
          </a:p>
          <a:p>
            <a:pPr algn="ctr" eaLnBrk="1" hangingPunct="1">
              <a:spcBef>
                <a:spcPct val="0"/>
              </a:spcBef>
              <a:buFontTx/>
              <a:buNone/>
            </a:pPr>
            <a:r>
              <a:rPr lang="en-US" altLang="en-US" sz="2400" b="1">
                <a:solidFill>
                  <a:srgbClr val="660033"/>
                </a:solidFill>
                <a:latin typeface="Albertus Extra Bold"/>
              </a:rPr>
              <a:t>22 October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Summary</a:t>
            </a:r>
          </a:p>
        </p:txBody>
      </p:sp>
      <p:sp>
        <p:nvSpPr>
          <p:cNvPr id="12291" name="TextBox 2"/>
          <p:cNvSpPr txBox="1">
            <a:spLocks noChangeArrowheads="1"/>
          </p:cNvSpPr>
          <p:nvPr/>
        </p:nvSpPr>
        <p:spPr bwMode="auto">
          <a:xfrm>
            <a:off x="1066800" y="1447800"/>
            <a:ext cx="70866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eaLnBrk="0" hangingPunct="0">
              <a:spcBef>
                <a:spcPct val="20000"/>
              </a:spcBef>
              <a:buFont typeface="Arial" pitchFamily="34" charset="0"/>
              <a:buChar char="•"/>
              <a:defRPr sz="3200">
                <a:solidFill>
                  <a:schemeClr val="tx1"/>
                </a:solidFill>
                <a:latin typeface="Calibri" pitchFamily="34" charset="0"/>
              </a:defRPr>
            </a:lvl1pPr>
            <a:lvl2pPr marL="693738" indent="-236538"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174625" indent="-174625" eaLnBrk="1" hangingPunct="1">
              <a:spcBef>
                <a:spcPts val="1200"/>
              </a:spcBef>
            </a:pPr>
            <a:r>
              <a:rPr lang="en-US" altLang="en-US" sz="2400" dirty="0">
                <a:latin typeface="Arial" pitchFamily="34" charset="0"/>
              </a:rPr>
              <a:t>The main demand for strong math skills is in engineering and computer sciences</a:t>
            </a:r>
          </a:p>
          <a:p>
            <a:pPr marL="174625" indent="-174625" eaLnBrk="1" hangingPunct="1">
              <a:spcBef>
                <a:spcPts val="1200"/>
              </a:spcBef>
            </a:pPr>
            <a:r>
              <a:rPr lang="en-US" altLang="en-US" sz="2400" dirty="0">
                <a:latin typeface="Arial" pitchFamily="34" charset="0"/>
              </a:rPr>
              <a:t>Smaller but still significant are the analytical career fields, mainly OR and statistics</a:t>
            </a:r>
          </a:p>
          <a:p>
            <a:pPr marL="174625" indent="-174625" eaLnBrk="1" hangingPunct="1">
              <a:spcBef>
                <a:spcPts val="1200"/>
              </a:spcBef>
            </a:pPr>
            <a:r>
              <a:rPr lang="en-US" altLang="en-US" sz="2400" dirty="0" smtClean="0">
                <a:latin typeface="Arial" pitchFamily="34" charset="0"/>
              </a:rPr>
              <a:t>Lots of rebranding – watch for the names</a:t>
            </a:r>
            <a:endParaRPr lang="en-US" altLang="en-US" sz="2400" dirty="0">
              <a:latin typeface="Arial" pitchFamily="34" charset="0"/>
            </a:endParaRPr>
          </a:p>
          <a:p>
            <a:pPr marL="174625" indent="-174625" eaLnBrk="1" hangingPunct="1">
              <a:spcBef>
                <a:spcPts val="1200"/>
              </a:spcBef>
            </a:pPr>
            <a:r>
              <a:rPr lang="en-US" altLang="en-US" sz="2400" dirty="0">
                <a:latin typeface="Arial" pitchFamily="34" charset="0"/>
              </a:rPr>
              <a:t>OR attracted me because:</a:t>
            </a:r>
          </a:p>
          <a:p>
            <a:pPr lvl="1" eaLnBrk="1" hangingPunct="1">
              <a:spcBef>
                <a:spcPts val="1200"/>
              </a:spcBef>
              <a:buFont typeface="Arial" pitchFamily="34" charset="0"/>
              <a:buChar char="•"/>
            </a:pPr>
            <a:r>
              <a:rPr lang="en-US" altLang="en-US" sz="2400" dirty="0">
                <a:latin typeface="Arial" pitchFamily="34" charset="0"/>
              </a:rPr>
              <a:t>it’s interdisciplinary, </a:t>
            </a:r>
          </a:p>
          <a:p>
            <a:pPr lvl="1" eaLnBrk="1" hangingPunct="1">
              <a:spcBef>
                <a:spcPts val="1200"/>
              </a:spcBef>
              <a:buFont typeface="Arial" pitchFamily="34" charset="0"/>
              <a:buChar char="•"/>
            </a:pPr>
            <a:r>
              <a:rPr lang="en-US" altLang="en-US" sz="2400" dirty="0">
                <a:latin typeface="Arial" pitchFamily="34" charset="0"/>
              </a:rPr>
              <a:t>there’s always something new,</a:t>
            </a:r>
          </a:p>
          <a:p>
            <a:pPr lvl="1" eaLnBrk="1" hangingPunct="1">
              <a:spcBef>
                <a:spcPts val="1200"/>
              </a:spcBef>
              <a:buFont typeface="Arial" pitchFamily="34" charset="0"/>
              <a:buChar char="•"/>
            </a:pPr>
            <a:r>
              <a:rPr lang="en-US" altLang="en-US" sz="2400" dirty="0">
                <a:latin typeface="Arial" pitchFamily="34" charset="0"/>
              </a:rPr>
              <a:t>strong demand,</a:t>
            </a:r>
          </a:p>
          <a:p>
            <a:pPr lvl="1" eaLnBrk="1" hangingPunct="1">
              <a:spcBef>
                <a:spcPts val="1200"/>
              </a:spcBef>
              <a:buFont typeface="Arial" pitchFamily="34" charset="0"/>
              <a:buChar char="•"/>
            </a:pPr>
            <a:r>
              <a:rPr lang="en-US" altLang="en-US" sz="2400" dirty="0">
                <a:latin typeface="Arial" pitchFamily="34" charset="0"/>
              </a:rPr>
              <a:t>and it was occasionally a lot of fun.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My Own Career Path</a:t>
            </a:r>
          </a:p>
        </p:txBody>
      </p:sp>
      <p:sp>
        <p:nvSpPr>
          <p:cNvPr id="13315" name="TextBox 2"/>
          <p:cNvSpPr txBox="1">
            <a:spLocks noChangeArrowheads="1"/>
          </p:cNvSpPr>
          <p:nvPr/>
        </p:nvSpPr>
        <p:spPr bwMode="auto">
          <a:xfrm>
            <a:off x="762000" y="1676400"/>
            <a:ext cx="57372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1977-1984 	high school physics &amp; math teacher	</a:t>
            </a:r>
          </a:p>
          <a:p>
            <a:pPr eaLnBrk="1" hangingPunct="1">
              <a:spcBef>
                <a:spcPct val="0"/>
              </a:spcBef>
              <a:buFontTx/>
              <a:buNone/>
            </a:pPr>
            <a:r>
              <a:rPr lang="en-US" altLang="en-US" sz="1800">
                <a:latin typeface="Arial" pitchFamily="34" charset="0"/>
              </a:rPr>
              <a:t>1984-2010	Air Force officer</a:t>
            </a:r>
          </a:p>
          <a:p>
            <a:pPr eaLnBrk="1" hangingPunct="1">
              <a:spcBef>
                <a:spcPct val="0"/>
              </a:spcBef>
              <a:buFontTx/>
              <a:buNone/>
            </a:pPr>
            <a:r>
              <a:rPr lang="en-US" altLang="en-US" sz="1800">
                <a:latin typeface="Arial" pitchFamily="34" charset="0"/>
              </a:rPr>
              <a:t>	1984-87	physicist</a:t>
            </a:r>
          </a:p>
          <a:p>
            <a:pPr eaLnBrk="1" hangingPunct="1">
              <a:spcBef>
                <a:spcPct val="0"/>
              </a:spcBef>
              <a:buFontTx/>
              <a:buNone/>
            </a:pPr>
            <a:r>
              <a:rPr lang="en-US" altLang="en-US" sz="1800">
                <a:latin typeface="Arial" pitchFamily="34" charset="0"/>
              </a:rPr>
              <a:t>	1987-90	nuclear launch officer</a:t>
            </a:r>
          </a:p>
          <a:p>
            <a:pPr eaLnBrk="1" hangingPunct="1">
              <a:spcBef>
                <a:spcPct val="0"/>
              </a:spcBef>
              <a:buFontTx/>
              <a:buNone/>
            </a:pPr>
            <a:r>
              <a:rPr lang="en-US" altLang="en-US" sz="1800">
                <a:latin typeface="Arial" pitchFamily="34" charset="0"/>
              </a:rPr>
              <a:t>	1990-91	materials engineer</a:t>
            </a:r>
          </a:p>
          <a:p>
            <a:pPr eaLnBrk="1" hangingPunct="1">
              <a:spcBef>
                <a:spcPct val="0"/>
              </a:spcBef>
              <a:buFontTx/>
              <a:buNone/>
            </a:pPr>
            <a:r>
              <a:rPr lang="en-US" altLang="en-US" sz="1800">
                <a:latin typeface="Arial" pitchFamily="34" charset="0"/>
              </a:rPr>
              <a:t>	1992-93	staff officer	</a:t>
            </a:r>
          </a:p>
          <a:p>
            <a:pPr eaLnBrk="1" hangingPunct="1">
              <a:spcBef>
                <a:spcPct val="0"/>
              </a:spcBef>
              <a:buFontTx/>
              <a:buNone/>
            </a:pPr>
            <a:r>
              <a:rPr lang="en-US" altLang="en-US" sz="1800">
                <a:latin typeface="Arial" pitchFamily="34" charset="0"/>
              </a:rPr>
              <a:t>	1993-94	air-to-air modeler</a:t>
            </a:r>
          </a:p>
          <a:p>
            <a:pPr eaLnBrk="1" hangingPunct="1">
              <a:spcBef>
                <a:spcPct val="0"/>
              </a:spcBef>
              <a:buFontTx/>
              <a:buNone/>
            </a:pPr>
            <a:r>
              <a:rPr lang="en-US" altLang="en-US" sz="1800">
                <a:latin typeface="Arial" pitchFamily="34" charset="0"/>
              </a:rPr>
              <a:t>	1994-97	PhD student</a:t>
            </a:r>
          </a:p>
          <a:p>
            <a:pPr eaLnBrk="1" hangingPunct="1">
              <a:spcBef>
                <a:spcPct val="0"/>
              </a:spcBef>
              <a:buFontTx/>
              <a:buNone/>
            </a:pPr>
            <a:r>
              <a:rPr lang="en-US" altLang="en-US" sz="1800">
                <a:latin typeface="Arial" pitchFamily="34" charset="0"/>
              </a:rPr>
              <a:t>	1998-01	personnel analyst</a:t>
            </a:r>
          </a:p>
          <a:p>
            <a:pPr eaLnBrk="1" hangingPunct="1">
              <a:spcBef>
                <a:spcPct val="0"/>
              </a:spcBef>
              <a:buFontTx/>
              <a:buNone/>
            </a:pPr>
            <a:r>
              <a:rPr lang="en-US" altLang="en-US" sz="1800">
                <a:latin typeface="Arial" pitchFamily="34" charset="0"/>
              </a:rPr>
              <a:t>	2001-04	test and evaluation analyst</a:t>
            </a:r>
          </a:p>
          <a:p>
            <a:pPr eaLnBrk="1" hangingPunct="1">
              <a:spcBef>
                <a:spcPct val="0"/>
              </a:spcBef>
              <a:buFontTx/>
              <a:buNone/>
            </a:pPr>
            <a:r>
              <a:rPr lang="en-US" altLang="en-US" sz="1800">
                <a:latin typeface="Arial" pitchFamily="34" charset="0"/>
              </a:rPr>
              <a:t>	2004-06	chief of USAF development analysis</a:t>
            </a:r>
          </a:p>
          <a:p>
            <a:pPr eaLnBrk="1" hangingPunct="1">
              <a:spcBef>
                <a:spcPct val="0"/>
              </a:spcBef>
              <a:buFontTx/>
              <a:buNone/>
            </a:pPr>
            <a:r>
              <a:rPr lang="en-US" altLang="en-US" sz="1800">
                <a:latin typeface="Arial" pitchFamily="34" charset="0"/>
              </a:rPr>
              <a:t>	2006-08	chief of staff, chief of exercises</a:t>
            </a:r>
          </a:p>
          <a:p>
            <a:pPr eaLnBrk="1" hangingPunct="1">
              <a:spcBef>
                <a:spcPct val="0"/>
              </a:spcBef>
              <a:buFontTx/>
              <a:buNone/>
            </a:pPr>
            <a:r>
              <a:rPr lang="en-US" altLang="en-US" sz="1800">
                <a:latin typeface="Arial" pitchFamily="34" charset="0"/>
              </a:rPr>
              <a:t>	2008-10	chief of analysis, science advisor</a:t>
            </a:r>
          </a:p>
          <a:p>
            <a:pPr eaLnBrk="1" hangingPunct="1">
              <a:spcBef>
                <a:spcPct val="0"/>
              </a:spcBef>
              <a:buFontTx/>
              <a:buNone/>
            </a:pPr>
            <a:r>
              <a:rPr lang="en-US" altLang="en-US" sz="1800">
                <a:latin typeface="Arial" pitchFamily="34" charset="0"/>
              </a:rPr>
              <a:t>2010-2013	homeland security analyst </a:t>
            </a:r>
          </a:p>
          <a:p>
            <a:pPr eaLnBrk="1" hangingPunct="1">
              <a:spcBef>
                <a:spcPct val="0"/>
              </a:spcBef>
              <a:buFontTx/>
              <a:buNone/>
            </a:pPr>
            <a:r>
              <a:rPr lang="en-US" altLang="en-US" sz="1800">
                <a:latin typeface="Arial" pitchFamily="34" charset="0"/>
              </a:rPr>
              <a:t>2013-present	adjunct math professor </a:t>
            </a:r>
          </a:p>
        </p:txBody>
      </p:sp>
      <p:sp>
        <p:nvSpPr>
          <p:cNvPr id="4" name="TextBox 3"/>
          <p:cNvSpPr txBox="1"/>
          <p:nvPr/>
        </p:nvSpPr>
        <p:spPr>
          <a:xfrm>
            <a:off x="6778625" y="1676400"/>
            <a:ext cx="1428750" cy="4246563"/>
          </a:xfrm>
          <a:prstGeom prst="rect">
            <a:avLst/>
          </a:prstGeom>
          <a:noFill/>
        </p:spPr>
        <p:txBody>
          <a:bodyPr wrap="none">
            <a:spAutoFit/>
          </a:bodyPr>
          <a:lstStyle/>
          <a:p>
            <a:pPr>
              <a:defRPr/>
            </a:pPr>
            <a:r>
              <a:rPr lang="en-US" b="1" dirty="0">
                <a:solidFill>
                  <a:srgbClr val="002060"/>
                </a:solidFill>
              </a:rPr>
              <a:t>Education</a:t>
            </a:r>
          </a:p>
          <a:p>
            <a:pPr>
              <a:defRPr/>
            </a:pPr>
            <a:endParaRPr lang="en-US" b="1" dirty="0"/>
          </a:p>
          <a:p>
            <a:pPr>
              <a:defRPr/>
            </a:pPr>
            <a:r>
              <a:rPr lang="en-US" b="1" dirty="0">
                <a:solidFill>
                  <a:srgbClr val="00B050"/>
                </a:solidFill>
              </a:rPr>
              <a:t>Quant</a:t>
            </a:r>
          </a:p>
          <a:p>
            <a:pPr>
              <a:defRPr/>
            </a:pPr>
            <a:r>
              <a:rPr lang="en-US" b="1" dirty="0">
                <a:solidFill>
                  <a:schemeClr val="accent6">
                    <a:lumMod val="75000"/>
                  </a:schemeClr>
                </a:solidFill>
              </a:rPr>
              <a:t>Ops</a:t>
            </a:r>
          </a:p>
          <a:p>
            <a:pPr>
              <a:defRPr/>
            </a:pPr>
            <a:r>
              <a:rPr lang="en-US" b="1" dirty="0">
                <a:solidFill>
                  <a:srgbClr val="00B050"/>
                </a:solidFill>
              </a:rPr>
              <a:t>Quant</a:t>
            </a:r>
          </a:p>
          <a:p>
            <a:pPr>
              <a:defRPr/>
            </a:pPr>
            <a:r>
              <a:rPr lang="en-US" b="1" dirty="0">
                <a:solidFill>
                  <a:schemeClr val="accent2">
                    <a:lumMod val="75000"/>
                  </a:schemeClr>
                </a:solidFill>
              </a:rPr>
              <a:t>Staff</a:t>
            </a:r>
          </a:p>
          <a:p>
            <a:pPr>
              <a:defRPr/>
            </a:pPr>
            <a:r>
              <a:rPr lang="en-US" b="1" dirty="0">
                <a:solidFill>
                  <a:srgbClr val="00B050"/>
                </a:solidFill>
              </a:rPr>
              <a:t>Quant</a:t>
            </a:r>
          </a:p>
          <a:p>
            <a:pPr>
              <a:defRPr/>
            </a:pPr>
            <a:r>
              <a:rPr lang="en-US" b="1" dirty="0">
                <a:solidFill>
                  <a:srgbClr val="00B050"/>
                </a:solidFill>
              </a:rPr>
              <a:t>Quant</a:t>
            </a:r>
          </a:p>
          <a:p>
            <a:pPr>
              <a:defRPr/>
            </a:pPr>
            <a:r>
              <a:rPr lang="en-US" b="1" dirty="0">
                <a:solidFill>
                  <a:srgbClr val="00B050"/>
                </a:solidFill>
              </a:rPr>
              <a:t>Quant</a:t>
            </a:r>
          </a:p>
          <a:p>
            <a:pPr>
              <a:defRPr/>
            </a:pPr>
            <a:r>
              <a:rPr lang="en-US" b="1" dirty="0">
                <a:solidFill>
                  <a:srgbClr val="00B050"/>
                </a:solidFill>
              </a:rPr>
              <a:t>Quant</a:t>
            </a:r>
          </a:p>
          <a:p>
            <a:pPr>
              <a:defRPr/>
            </a:pPr>
            <a:r>
              <a:rPr lang="en-US" b="1" dirty="0">
                <a:solidFill>
                  <a:schemeClr val="accent2">
                    <a:lumMod val="75000"/>
                  </a:schemeClr>
                </a:solidFill>
              </a:rPr>
              <a:t>Staff/</a:t>
            </a:r>
            <a:r>
              <a:rPr lang="en-US" b="1" dirty="0">
                <a:solidFill>
                  <a:srgbClr val="00B050"/>
                </a:solidFill>
              </a:rPr>
              <a:t>Quant</a:t>
            </a:r>
          </a:p>
          <a:p>
            <a:pPr>
              <a:defRPr/>
            </a:pPr>
            <a:r>
              <a:rPr lang="en-US" b="1" dirty="0">
                <a:solidFill>
                  <a:schemeClr val="accent2">
                    <a:lumMod val="75000"/>
                  </a:schemeClr>
                </a:solidFill>
              </a:rPr>
              <a:t>Staff</a:t>
            </a:r>
          </a:p>
          <a:p>
            <a:pPr>
              <a:defRPr/>
            </a:pPr>
            <a:r>
              <a:rPr lang="en-US" b="1" dirty="0">
                <a:solidFill>
                  <a:schemeClr val="accent2">
                    <a:lumMod val="75000"/>
                  </a:schemeClr>
                </a:solidFill>
              </a:rPr>
              <a:t>Staff/</a:t>
            </a:r>
            <a:r>
              <a:rPr lang="en-US" b="1" dirty="0">
                <a:solidFill>
                  <a:srgbClr val="00B050"/>
                </a:solidFill>
              </a:rPr>
              <a:t>Quant</a:t>
            </a:r>
          </a:p>
          <a:p>
            <a:pPr>
              <a:defRPr/>
            </a:pPr>
            <a:r>
              <a:rPr lang="en-US" b="1" dirty="0">
                <a:solidFill>
                  <a:srgbClr val="00B050"/>
                </a:solidFill>
              </a:rPr>
              <a:t>Quant</a:t>
            </a:r>
          </a:p>
          <a:p>
            <a:pPr>
              <a:defRPr/>
            </a:pPr>
            <a:r>
              <a:rPr lang="en-US" b="1" dirty="0">
                <a:solidFill>
                  <a:srgbClr val="002060"/>
                </a:solidFill>
              </a:rPr>
              <a:t>Education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667000"/>
            <a:ext cx="8229600" cy="1143000"/>
          </a:xfrm>
        </p:spPr>
        <p:txBody>
          <a:bodyPr/>
          <a:lstStyle/>
          <a:p>
            <a:r>
              <a:rPr lang="en-US" altLang="en-US" smtClean="0"/>
              <a:t>A Few Lessons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600" smtClean="0"/>
              <a:t>Lesson 1: You never know until you try</a:t>
            </a:r>
          </a:p>
        </p:txBody>
      </p:sp>
      <p:sp>
        <p:nvSpPr>
          <p:cNvPr id="4" name="TextBox 3"/>
          <p:cNvSpPr txBox="1"/>
          <p:nvPr/>
        </p:nvSpPr>
        <p:spPr>
          <a:xfrm>
            <a:off x="1128713" y="1524000"/>
            <a:ext cx="5843587" cy="5078413"/>
          </a:xfrm>
          <a:prstGeom prst="rect">
            <a:avLst/>
          </a:prstGeom>
          <a:noFill/>
        </p:spPr>
        <p:txBody>
          <a:bodyPr wrap="none">
            <a:spAutoFit/>
          </a:bodyPr>
          <a:lstStyle/>
          <a:p>
            <a:pPr>
              <a:defRPr/>
            </a:pPr>
            <a:r>
              <a:rPr lang="en-US" sz="2400" dirty="0"/>
              <a:t>I never thought I’d</a:t>
            </a:r>
          </a:p>
          <a:p>
            <a:pPr marL="465138" indent="-233363">
              <a:lnSpc>
                <a:spcPct val="150000"/>
              </a:lnSpc>
              <a:buFont typeface="Arial" panose="020B0604020202020204" pitchFamily="34" charset="0"/>
              <a:buChar char="•"/>
              <a:defRPr/>
            </a:pPr>
            <a:r>
              <a:rPr lang="en-US" sz="2400" dirty="0"/>
              <a:t>Become an Air Force officer</a:t>
            </a:r>
          </a:p>
          <a:p>
            <a:pPr marL="465138" indent="-233363">
              <a:lnSpc>
                <a:spcPct val="150000"/>
              </a:lnSpc>
              <a:buFont typeface="Arial" panose="020B0604020202020204" pitchFamily="34" charset="0"/>
              <a:buChar char="•"/>
              <a:defRPr/>
            </a:pPr>
            <a:r>
              <a:rPr lang="en-US" sz="2400" dirty="0"/>
              <a:t>Work anywhere but a lab</a:t>
            </a:r>
          </a:p>
          <a:p>
            <a:pPr marL="465138" indent="-233363">
              <a:lnSpc>
                <a:spcPct val="150000"/>
              </a:lnSpc>
              <a:buFont typeface="Arial" panose="020B0604020202020204" pitchFamily="34" charset="0"/>
              <a:buChar char="•"/>
              <a:defRPr/>
            </a:pPr>
            <a:r>
              <a:rPr lang="en-US" sz="2400" dirty="0"/>
              <a:t>Work in a foreign country</a:t>
            </a:r>
          </a:p>
          <a:p>
            <a:pPr marL="465138" indent="-233363">
              <a:lnSpc>
                <a:spcPct val="150000"/>
              </a:lnSpc>
              <a:buFont typeface="Arial" panose="020B0604020202020204" pitchFamily="34" charset="0"/>
              <a:buChar char="•"/>
              <a:defRPr/>
            </a:pPr>
            <a:r>
              <a:rPr lang="en-US" sz="2400" dirty="0"/>
              <a:t>Become a nuclear launch officer</a:t>
            </a:r>
          </a:p>
          <a:p>
            <a:pPr marL="465138" indent="-233363">
              <a:lnSpc>
                <a:spcPct val="150000"/>
              </a:lnSpc>
              <a:buFont typeface="Arial" panose="020B0604020202020204" pitchFamily="34" charset="0"/>
              <a:buChar char="•"/>
              <a:defRPr/>
            </a:pPr>
            <a:r>
              <a:rPr lang="en-US" sz="2400" dirty="0"/>
              <a:t>Earn a PhD </a:t>
            </a:r>
          </a:p>
          <a:p>
            <a:pPr marL="465138" indent="-233363">
              <a:lnSpc>
                <a:spcPct val="150000"/>
              </a:lnSpc>
              <a:buFont typeface="Arial" panose="020B0604020202020204" pitchFamily="34" charset="0"/>
              <a:buChar char="•"/>
              <a:defRPr/>
            </a:pPr>
            <a:r>
              <a:rPr lang="en-US" sz="2400" dirty="0"/>
              <a:t>Have anything to say worth publishing</a:t>
            </a:r>
          </a:p>
          <a:p>
            <a:pPr marL="465138" indent="-233363">
              <a:lnSpc>
                <a:spcPct val="150000"/>
              </a:lnSpc>
              <a:buFont typeface="Arial" panose="020B0604020202020204" pitchFamily="34" charset="0"/>
              <a:buChar char="•"/>
              <a:defRPr/>
            </a:pPr>
            <a:r>
              <a:rPr lang="en-US" sz="2400" dirty="0"/>
              <a:t>Do “soft” analysis</a:t>
            </a:r>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Students from my 1979-81 calc classes – what are they up to now?</a:t>
            </a:r>
          </a:p>
        </p:txBody>
      </p:sp>
      <p:sp>
        <p:nvSpPr>
          <p:cNvPr id="16387" name="TextBox 2"/>
          <p:cNvSpPr txBox="1">
            <a:spLocks noChangeArrowheads="1"/>
          </p:cNvSpPr>
          <p:nvPr/>
        </p:nvSpPr>
        <p:spPr bwMode="auto">
          <a:xfrm>
            <a:off x="601663" y="1981200"/>
            <a:ext cx="74691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2060"/>
                </a:solidFill>
                <a:latin typeface="Arial" pitchFamily="34" charset="0"/>
              </a:rPr>
              <a:t>SN – Owns software company, author of Writely (GoogleDocs)</a:t>
            </a:r>
          </a:p>
          <a:p>
            <a:pPr eaLnBrk="1" hangingPunct="1">
              <a:spcBef>
                <a:spcPct val="0"/>
              </a:spcBef>
              <a:buFontTx/>
              <a:buNone/>
            </a:pPr>
            <a:r>
              <a:rPr lang="en-US" altLang="en-US" sz="1800">
                <a:solidFill>
                  <a:srgbClr val="002060"/>
                </a:solidFill>
                <a:latin typeface="Arial" pitchFamily="34" charset="0"/>
              </a:rPr>
              <a:t>DF – Genome sequencing</a:t>
            </a:r>
          </a:p>
          <a:p>
            <a:pPr eaLnBrk="1" hangingPunct="1">
              <a:spcBef>
                <a:spcPct val="0"/>
              </a:spcBef>
              <a:buFontTx/>
              <a:buNone/>
            </a:pPr>
            <a:r>
              <a:rPr lang="en-US" altLang="en-US" sz="1800">
                <a:solidFill>
                  <a:srgbClr val="002060"/>
                </a:solidFill>
                <a:latin typeface="Arial" pitchFamily="34" charset="0"/>
              </a:rPr>
              <a:t>SP – global information systems</a:t>
            </a:r>
          </a:p>
          <a:p>
            <a:pPr eaLnBrk="1" hangingPunct="1">
              <a:spcBef>
                <a:spcPct val="0"/>
              </a:spcBef>
              <a:buFontTx/>
              <a:buNone/>
            </a:pPr>
            <a:r>
              <a:rPr lang="en-US" altLang="en-US" sz="1800">
                <a:solidFill>
                  <a:srgbClr val="002060"/>
                </a:solidFill>
                <a:latin typeface="Arial" pitchFamily="34" charset="0"/>
              </a:rPr>
              <a:t>TA – math teacher</a:t>
            </a:r>
          </a:p>
          <a:p>
            <a:pPr eaLnBrk="1" hangingPunct="1">
              <a:spcBef>
                <a:spcPct val="0"/>
              </a:spcBef>
              <a:buFontTx/>
              <a:buNone/>
            </a:pPr>
            <a:r>
              <a:rPr lang="en-US" altLang="en-US" sz="1800">
                <a:solidFill>
                  <a:srgbClr val="002060"/>
                </a:solidFill>
                <a:latin typeface="Arial" pitchFamily="34" charset="0"/>
              </a:rPr>
              <a:t>ES – public opinion research</a:t>
            </a:r>
          </a:p>
          <a:p>
            <a:pPr eaLnBrk="1" hangingPunct="1">
              <a:spcBef>
                <a:spcPct val="0"/>
              </a:spcBef>
              <a:buFontTx/>
              <a:buNone/>
            </a:pPr>
            <a:r>
              <a:rPr lang="en-US" altLang="en-US" sz="1800">
                <a:solidFill>
                  <a:srgbClr val="002060"/>
                </a:solidFill>
                <a:latin typeface="Arial" pitchFamily="34" charset="0"/>
              </a:rPr>
              <a:t>SS – researcher for Amazon</a:t>
            </a:r>
          </a:p>
          <a:p>
            <a:pPr eaLnBrk="1" hangingPunct="1">
              <a:spcBef>
                <a:spcPct val="0"/>
              </a:spcBef>
              <a:buFontTx/>
              <a:buNone/>
            </a:pPr>
            <a:r>
              <a:rPr lang="en-US" altLang="en-US" sz="1800">
                <a:solidFill>
                  <a:srgbClr val="002060"/>
                </a:solidFill>
                <a:latin typeface="Arial" pitchFamily="34" charset="0"/>
              </a:rPr>
              <a:t>RN – HS physics teacher, was USAF pilot</a:t>
            </a:r>
          </a:p>
          <a:p>
            <a:pPr eaLnBrk="1" hangingPunct="1">
              <a:spcBef>
                <a:spcPct val="0"/>
              </a:spcBef>
              <a:buFontTx/>
              <a:buNone/>
            </a:pPr>
            <a:endParaRPr lang="en-US" altLang="en-US" sz="1800">
              <a:latin typeface="Arial" pitchFamily="34" charset="0"/>
            </a:endParaRPr>
          </a:p>
          <a:p>
            <a:pPr eaLnBrk="1" hangingPunct="1">
              <a:spcBef>
                <a:spcPct val="0"/>
              </a:spcBef>
              <a:buFontTx/>
              <a:buNone/>
            </a:pPr>
            <a:r>
              <a:rPr lang="en-US" altLang="en-US" sz="1800">
                <a:latin typeface="Arial" pitchFamily="34" charset="0"/>
              </a:rPr>
              <a:t>ES – financial executive</a:t>
            </a:r>
          </a:p>
          <a:p>
            <a:pPr eaLnBrk="1" hangingPunct="1">
              <a:spcBef>
                <a:spcPct val="0"/>
              </a:spcBef>
              <a:buFontTx/>
              <a:buNone/>
            </a:pPr>
            <a:r>
              <a:rPr lang="en-US" altLang="en-US" sz="1800">
                <a:latin typeface="Arial" pitchFamily="34" charset="0"/>
              </a:rPr>
              <a:t>RD – dentist, owns a supply company</a:t>
            </a:r>
          </a:p>
          <a:p>
            <a:pPr eaLnBrk="1" hangingPunct="1">
              <a:spcBef>
                <a:spcPct val="0"/>
              </a:spcBef>
              <a:buFontTx/>
              <a:buNone/>
            </a:pPr>
            <a:r>
              <a:rPr lang="en-US" altLang="en-US" sz="1800">
                <a:latin typeface="Arial" pitchFamily="34" charset="0"/>
              </a:rPr>
              <a:t>EB – principal oboist for major orchestra, director of a smaller orchestra</a:t>
            </a:r>
          </a:p>
          <a:p>
            <a:pPr eaLnBrk="1" hangingPunct="1">
              <a:spcBef>
                <a:spcPct val="0"/>
              </a:spcBef>
              <a:buFontTx/>
              <a:buNone/>
            </a:pPr>
            <a:r>
              <a:rPr lang="en-US" altLang="en-US" sz="1800">
                <a:latin typeface="Arial" pitchFamily="34" charset="0"/>
              </a:rPr>
              <a:t>MM – executive at an ivy league university</a:t>
            </a:r>
          </a:p>
          <a:p>
            <a:pPr eaLnBrk="1" hangingPunct="1">
              <a:spcBef>
                <a:spcPct val="0"/>
              </a:spcBef>
              <a:buFontTx/>
              <a:buNone/>
            </a:pPr>
            <a:r>
              <a:rPr lang="en-US" altLang="en-US" sz="1800">
                <a:latin typeface="Arial" pitchFamily="34" charset="0"/>
              </a:rPr>
              <a:t>MM – director of several social services programs for State of CA</a:t>
            </a:r>
          </a:p>
          <a:p>
            <a:pPr eaLnBrk="1" hangingPunct="1">
              <a:spcBef>
                <a:spcPct val="0"/>
              </a:spcBef>
              <a:buFontTx/>
              <a:buNone/>
            </a:pPr>
            <a:r>
              <a:rPr lang="en-US" altLang="en-US" sz="1800">
                <a:latin typeface="Arial" pitchFamily="34" charset="0"/>
              </a:rPr>
              <a:t>KN – executive for US department of Agriculture</a:t>
            </a:r>
          </a:p>
          <a:p>
            <a:pPr eaLnBrk="1" hangingPunct="1">
              <a:spcBef>
                <a:spcPct val="0"/>
              </a:spcBef>
              <a:buFontTx/>
              <a:buNone/>
            </a:pPr>
            <a:r>
              <a:rPr lang="en-US" altLang="en-US" sz="1800">
                <a:latin typeface="Arial" pitchFamily="34" charset="0"/>
              </a:rPr>
              <a:t>PS – English professor/poet at an ivy league university</a:t>
            </a:r>
          </a:p>
          <a:p>
            <a:pPr eaLnBrk="1" hangingPunct="1">
              <a:spcBef>
                <a:spcPct val="0"/>
              </a:spcBef>
              <a:buFontTx/>
              <a:buNone/>
            </a:pPr>
            <a:endParaRPr lang="en-US" altLang="en-US" sz="1800">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274638"/>
            <a:ext cx="8610600" cy="1143000"/>
          </a:xfrm>
        </p:spPr>
        <p:txBody>
          <a:bodyPr/>
          <a:lstStyle/>
          <a:p>
            <a:r>
              <a:rPr lang="en-US" altLang="en-US" sz="4000" smtClean="0"/>
              <a:t>Lesson 2: Everyone needs good analysis.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Ground Launched Cruise Missiles</a:t>
            </a:r>
          </a:p>
        </p:txBody>
      </p:sp>
      <p:sp>
        <p:nvSpPr>
          <p:cNvPr id="18435" name="TextBox 2"/>
          <p:cNvSpPr txBox="1">
            <a:spLocks noChangeArrowheads="1"/>
          </p:cNvSpPr>
          <p:nvPr/>
        </p:nvSpPr>
        <p:spPr bwMode="auto">
          <a:xfrm>
            <a:off x="693738" y="5562600"/>
            <a:ext cx="773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Nuclear warhead, “dial-a-yield,” intermediate range</a:t>
            </a:r>
          </a:p>
          <a:p>
            <a:pPr eaLnBrk="1" hangingPunct="1">
              <a:spcBef>
                <a:spcPct val="0"/>
              </a:spcBef>
              <a:buFontTx/>
              <a:buNone/>
            </a:pPr>
            <a:r>
              <a:rPr lang="en-US" altLang="en-US" sz="1800">
                <a:latin typeface="Arial" pitchFamily="34" charset="0"/>
              </a:rPr>
              <a:t>Deployed to England, Belgium, Germany, and Italy in 1980s</a:t>
            </a:r>
          </a:p>
          <a:p>
            <a:pPr eaLnBrk="1" hangingPunct="1">
              <a:spcBef>
                <a:spcPct val="0"/>
              </a:spcBef>
              <a:buFontTx/>
              <a:buNone/>
            </a:pPr>
            <a:r>
              <a:rPr lang="en-US" altLang="en-US" sz="1800">
                <a:latin typeface="Arial" pitchFamily="34" charset="0"/>
              </a:rPr>
              <a:t>Dismantled as part of the Intermediate Nuclear Forces (INF) Treaty ~1990</a:t>
            </a:r>
          </a:p>
        </p:txBody>
      </p:sp>
      <p:grpSp>
        <p:nvGrpSpPr>
          <p:cNvPr id="18436" name="Group 4"/>
          <p:cNvGrpSpPr>
            <a:grpSpLocks/>
          </p:cNvGrpSpPr>
          <p:nvPr/>
        </p:nvGrpSpPr>
        <p:grpSpPr bwMode="auto">
          <a:xfrm>
            <a:off x="0" y="1295400"/>
            <a:ext cx="8077200" cy="4289425"/>
            <a:chOff x="0" y="1295400"/>
            <a:chExt cx="8077200" cy="4289121"/>
          </a:xfrm>
        </p:grpSpPr>
        <p:grpSp>
          <p:nvGrpSpPr>
            <p:cNvPr id="18437" name="Group 3"/>
            <p:cNvGrpSpPr>
              <a:grpSpLocks/>
            </p:cNvGrpSpPr>
            <p:nvPr/>
          </p:nvGrpSpPr>
          <p:grpSpPr bwMode="auto">
            <a:xfrm>
              <a:off x="614057" y="1295400"/>
              <a:ext cx="7463143" cy="4278680"/>
              <a:chOff x="461657" y="1327760"/>
              <a:chExt cx="7463143" cy="4278680"/>
            </a:xfrm>
          </p:grpSpPr>
          <p:grpSp>
            <p:nvGrpSpPr>
              <p:cNvPr id="18439" name="Group 1"/>
              <p:cNvGrpSpPr>
                <a:grpSpLocks/>
              </p:cNvGrpSpPr>
              <p:nvPr/>
            </p:nvGrpSpPr>
            <p:grpSpPr bwMode="auto">
              <a:xfrm>
                <a:off x="1219200" y="1327760"/>
                <a:ext cx="6350155" cy="4234840"/>
                <a:chOff x="76200" y="1238250"/>
                <a:chExt cx="6350155" cy="4234840"/>
              </a:xfrm>
            </p:grpSpPr>
            <p:pic>
              <p:nvPicPr>
                <p:cNvPr id="18442" name="Picture 4" descr="http://fas.org/man/dod-101/sys/smart/tom-3-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929" y="3354804"/>
                  <a:ext cx="2655128" cy="211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357520"/>
                  <a:ext cx="3239436" cy="211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001" y="1238250"/>
                  <a:ext cx="3113354" cy="211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5" name="Picture 8" descr="https://fbcdn-sphotos-f-a.akamaihd.net/hphotos-ak-xap1/v/t1.0-9/971468_10200611091133227_243860815_n.jpg?oh=044c46dce2028dd3192bbf19c1f7efec&amp;oe=54CB41FA&amp;__gda__=1422200531_1d8cc0ebd79043a1c4308fb8f43199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858" y="1249731"/>
                  <a:ext cx="3206778" cy="21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7091363" y="1327760"/>
                <a:ext cx="833437" cy="4233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61963" y="1372207"/>
                <a:ext cx="833437" cy="4233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Rectangle 11"/>
            <p:cNvSpPr/>
            <p:nvPr/>
          </p:nvSpPr>
          <p:spPr>
            <a:xfrm>
              <a:off x="0" y="5486103"/>
              <a:ext cx="8077200" cy="98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Transforming Coordinates</a:t>
            </a:r>
            <a:endParaRPr lang="en-US" altLang="en-US" dirty="0" smtClean="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514600"/>
            <a:ext cx="485775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28825"/>
            <a:ext cx="33147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TextBox 1"/>
          <p:cNvSpPr txBox="1">
            <a:spLocks noChangeArrowheads="1"/>
          </p:cNvSpPr>
          <p:nvPr/>
        </p:nvSpPr>
        <p:spPr bwMode="auto">
          <a:xfrm>
            <a:off x="396875" y="1568450"/>
            <a:ext cx="307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British National Grid System</a:t>
            </a:r>
          </a:p>
        </p:txBody>
      </p:sp>
      <p:sp>
        <p:nvSpPr>
          <p:cNvPr id="19462" name="TextBox 2"/>
          <p:cNvSpPr txBox="1">
            <a:spLocks noChangeArrowheads="1"/>
          </p:cNvSpPr>
          <p:nvPr/>
        </p:nvSpPr>
        <p:spPr bwMode="auto">
          <a:xfrm>
            <a:off x="4235450" y="2138363"/>
            <a:ext cx="4159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Universal Transverse Mercator System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a:r>
              <a:rPr lang="en-US" altLang="en-US" sz="4000" smtClean="0"/>
              <a:t>Lesson 3: Beware the vividness of transient events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4213" y="381000"/>
            <a:ext cx="7696200" cy="609600"/>
          </a:xfrm>
        </p:spPr>
        <p:txBody>
          <a:bodyPr/>
          <a:lstStyle/>
          <a:p>
            <a:pPr eaLnBrk="1" hangingPunct="1"/>
            <a:endParaRPr lang="en-AU" altLang="en-US" sz="4000" smtClean="0"/>
          </a:p>
        </p:txBody>
      </p:sp>
      <p:sp>
        <p:nvSpPr>
          <p:cNvPr id="21507" name="Rectangle 3"/>
          <p:cNvSpPr>
            <a:spLocks noGrp="1" noChangeArrowheads="1"/>
          </p:cNvSpPr>
          <p:nvPr>
            <p:ph type="body" idx="1"/>
          </p:nvPr>
        </p:nvSpPr>
        <p:spPr>
          <a:xfrm>
            <a:off x="250825" y="1268413"/>
            <a:ext cx="8713788" cy="5589587"/>
          </a:xfrm>
        </p:spPr>
        <p:txBody>
          <a:bodyPr/>
          <a:lstStyle/>
          <a:p>
            <a:pPr eaLnBrk="1" hangingPunct="1"/>
            <a:endParaRPr lang="en-AU" altLang="en-US" smtClean="0"/>
          </a:p>
        </p:txBody>
      </p:sp>
      <p:sp>
        <p:nvSpPr>
          <p:cNvPr id="21508"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AU" altLang="en-US" sz="2400">
              <a:solidFill>
                <a:schemeClr val="accent2"/>
              </a:solidFill>
              <a:latin typeface="Times New Roman" pitchFamily="18" charset="0"/>
              <a:ea typeface="MS PGothic" pitchFamily="34" charset="-128"/>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209675"/>
            <a:ext cx="8748712"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3924300" y="260350"/>
            <a:ext cx="4895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400">
                <a:latin typeface="Arial" pitchFamily="34" charset="0"/>
                <a:ea typeface="MS PGothic" pitchFamily="34" charset="-128"/>
              </a:rPr>
              <a:t>Road fatalities increased by 1,595 over the seasonal average</a:t>
            </a:r>
          </a:p>
        </p:txBody>
      </p:sp>
      <p:sp>
        <p:nvSpPr>
          <p:cNvPr id="21511" name="Rectangle 7"/>
          <p:cNvSpPr>
            <a:spLocks noChangeArrowheads="1"/>
          </p:cNvSpPr>
          <p:nvPr/>
        </p:nvSpPr>
        <p:spPr bwMode="auto">
          <a:xfrm>
            <a:off x="107950" y="188913"/>
            <a:ext cx="172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400" b="1">
                <a:solidFill>
                  <a:schemeClr val="tx2"/>
                </a:solidFill>
                <a:latin typeface="Arial" pitchFamily="34" charset="0"/>
              </a:rPr>
              <a:t>9/11</a:t>
            </a:r>
          </a:p>
        </p:txBody>
      </p:sp>
      <p:sp>
        <p:nvSpPr>
          <p:cNvPr id="21512" name="Rectangle 8"/>
          <p:cNvSpPr>
            <a:spLocks noChangeArrowheads="1"/>
          </p:cNvSpPr>
          <p:nvPr/>
        </p:nvSpPr>
        <p:spPr bwMode="auto">
          <a:xfrm>
            <a:off x="1304925" y="6610350"/>
            <a:ext cx="7154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latin typeface="Arial" pitchFamily="34" charset="0"/>
                <a:ea typeface="MS PGothic" pitchFamily="34" charset="-128"/>
              </a:rPr>
              <a:t> Gerd Gigerenzer, “Out of the Frying Pan into the Fire”, </a:t>
            </a:r>
            <a:r>
              <a:rPr lang="en-US" altLang="en-US" sz="1200" i="1">
                <a:latin typeface="Arial" pitchFamily="34" charset="0"/>
                <a:ea typeface="MS PGothic" pitchFamily="34" charset="-128"/>
              </a:rPr>
              <a:t>Risk Analysis</a:t>
            </a:r>
            <a:r>
              <a:rPr lang="en-US" altLang="en-US" sz="1200">
                <a:latin typeface="Arial" pitchFamily="34" charset="0"/>
                <a:ea typeface="MS PGothic" pitchFamily="34" charset="-128"/>
              </a:rPr>
              <a:t>, Vol. 26, No. 2, 2006, pp. 347-351</a:t>
            </a:r>
          </a:p>
        </p:txBody>
      </p:sp>
      <p:sp>
        <p:nvSpPr>
          <p:cNvPr id="96265" name="Text Box 9"/>
          <p:cNvSpPr txBox="1">
            <a:spLocks noChangeArrowheads="1"/>
          </p:cNvSpPr>
          <p:nvPr/>
        </p:nvSpPr>
        <p:spPr bwMode="auto">
          <a:xfrm>
            <a:off x="4284663" y="155733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800" b="1">
                <a:solidFill>
                  <a:srgbClr val="FF0066"/>
                </a:solidFill>
                <a:latin typeface="Arial" pitchFamily="34" charset="0"/>
                <a:ea typeface="MS PGothic" pitchFamily="34" charset="-128"/>
              </a:rPr>
              <a:t>!</a:t>
            </a:r>
          </a:p>
        </p:txBody>
      </p:sp>
      <p:sp>
        <p:nvSpPr>
          <p:cNvPr id="96266" name="Text Box 10"/>
          <p:cNvSpPr txBox="1">
            <a:spLocks noChangeArrowheads="1"/>
          </p:cNvSpPr>
          <p:nvPr/>
        </p:nvSpPr>
        <p:spPr bwMode="auto">
          <a:xfrm>
            <a:off x="4672013" y="1901825"/>
            <a:ext cx="303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800" b="1">
                <a:solidFill>
                  <a:srgbClr val="FF0066"/>
                </a:solidFill>
                <a:latin typeface="Arial" pitchFamily="34" charset="0"/>
                <a:ea typeface="MS PGothic" pitchFamily="34" charset="-128"/>
              </a:rPr>
              <a:t>!</a:t>
            </a:r>
          </a:p>
        </p:txBody>
      </p:sp>
      <p:sp>
        <p:nvSpPr>
          <p:cNvPr id="96267" name="Text Box 11"/>
          <p:cNvSpPr txBox="1">
            <a:spLocks noChangeArrowheads="1"/>
          </p:cNvSpPr>
          <p:nvPr/>
        </p:nvSpPr>
        <p:spPr bwMode="auto">
          <a:xfrm>
            <a:off x="4830763" y="1196975"/>
            <a:ext cx="303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800" b="1">
                <a:solidFill>
                  <a:srgbClr val="FF0066"/>
                </a:solidFill>
                <a:latin typeface="Arial" pitchFamily="34" charset="0"/>
                <a:ea typeface="MS PGothic" pitchFamily="34" charset="-128"/>
              </a:rPr>
              <a:t>!</a:t>
            </a:r>
          </a:p>
        </p:txBody>
      </p:sp>
      <p:sp>
        <p:nvSpPr>
          <p:cNvPr id="96268" name="Text Box 12"/>
          <p:cNvSpPr txBox="1">
            <a:spLocks noChangeArrowheads="1"/>
          </p:cNvSpPr>
          <p:nvPr/>
        </p:nvSpPr>
        <p:spPr bwMode="auto">
          <a:xfrm>
            <a:off x="5205413" y="1973263"/>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800" b="1">
                <a:solidFill>
                  <a:srgbClr val="FF0066"/>
                </a:solidFill>
                <a:latin typeface="Arial" pitchFamily="34" charset="0"/>
                <a:ea typeface="MS PGothic" pitchFamily="34" charset="-128"/>
              </a:rPr>
              <a:t>!</a:t>
            </a:r>
          </a:p>
        </p:txBody>
      </p:sp>
      <p:sp>
        <p:nvSpPr>
          <p:cNvPr id="96269" name="Text Box 13"/>
          <p:cNvSpPr txBox="1">
            <a:spLocks noChangeArrowheads="1"/>
          </p:cNvSpPr>
          <p:nvPr/>
        </p:nvSpPr>
        <p:spPr bwMode="auto">
          <a:xfrm>
            <a:off x="6069013" y="177323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800" b="1">
                <a:solidFill>
                  <a:srgbClr val="FF0066"/>
                </a:solidFill>
                <a:latin typeface="Arial" pitchFamily="34" charset="0"/>
                <a:ea typeface="MS PGothic" pitchFamily="34" charset="-128"/>
              </a:rPr>
              <a:t>!</a:t>
            </a:r>
          </a:p>
        </p:txBody>
      </p:sp>
      <p:sp>
        <p:nvSpPr>
          <p:cNvPr id="96270" name="Text Box 14"/>
          <p:cNvSpPr txBox="1">
            <a:spLocks noChangeArrowheads="1"/>
          </p:cNvSpPr>
          <p:nvPr/>
        </p:nvSpPr>
        <p:spPr bwMode="auto">
          <a:xfrm>
            <a:off x="6948488" y="1987550"/>
            <a:ext cx="303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800" b="1">
                <a:solidFill>
                  <a:srgbClr val="FF0066"/>
                </a:solidFill>
                <a:latin typeface="Arial" pitchFamily="34" charset="0"/>
                <a:ea typeface="MS PGothic" pitchFamily="34" charset="-128"/>
              </a:rPr>
              <a:t>!</a:t>
            </a:r>
          </a:p>
        </p:txBody>
      </p:sp>
      <p:sp>
        <p:nvSpPr>
          <p:cNvPr id="21519" name="Rectangle 15"/>
          <p:cNvSpPr>
            <a:spLocks noChangeArrowheads="1"/>
          </p:cNvSpPr>
          <p:nvPr/>
        </p:nvSpPr>
        <p:spPr bwMode="auto">
          <a:xfrm>
            <a:off x="85725" y="5618163"/>
            <a:ext cx="1606550" cy="763587"/>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96272" name="Text Box 16"/>
          <p:cNvSpPr txBox="1">
            <a:spLocks noChangeArrowheads="1"/>
          </p:cNvSpPr>
          <p:nvPr/>
        </p:nvSpPr>
        <p:spPr bwMode="auto">
          <a:xfrm>
            <a:off x="165100" y="5734050"/>
            <a:ext cx="1743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1800" b="1">
                <a:solidFill>
                  <a:srgbClr val="FF0066"/>
                </a:solidFill>
                <a:latin typeface="Arial" pitchFamily="34" charset="0"/>
                <a:ea typeface="MS PGothic" pitchFamily="34" charset="-128"/>
              </a:rPr>
              <a:t>  </a:t>
            </a:r>
            <a:r>
              <a:rPr lang="en-GB" altLang="en-US" sz="1800" b="1">
                <a:latin typeface="Arial" pitchFamily="34" charset="0"/>
                <a:ea typeface="MS PGothic" pitchFamily="34" charset="-128"/>
              </a:rPr>
              <a:t> Terrorism  </a:t>
            </a:r>
          </a:p>
          <a:p>
            <a:pPr>
              <a:spcBef>
                <a:spcPct val="0"/>
              </a:spcBef>
              <a:buFontTx/>
              <a:buNone/>
            </a:pPr>
            <a:r>
              <a:rPr lang="en-GB" altLang="en-US" sz="1800" b="1">
                <a:latin typeface="Arial" pitchFamily="34" charset="0"/>
                <a:ea typeface="MS PGothic" pitchFamily="34" charset="-128"/>
              </a:rPr>
              <a:t>   Alerts</a:t>
            </a:r>
          </a:p>
        </p:txBody>
      </p:sp>
      <p:sp>
        <p:nvSpPr>
          <p:cNvPr id="96273" name="Text Box 17"/>
          <p:cNvSpPr txBox="1">
            <a:spLocks noChangeArrowheads="1"/>
          </p:cNvSpPr>
          <p:nvPr/>
        </p:nvSpPr>
        <p:spPr bwMode="auto">
          <a:xfrm>
            <a:off x="150813" y="574833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800" b="1">
                <a:solidFill>
                  <a:srgbClr val="FF0066"/>
                </a:solidFill>
                <a:latin typeface="Arial" pitchFamily="34" charset="0"/>
                <a:ea typeface="MS PGothic" pitchFamily="34" charset="-128"/>
              </a:rPr>
              <a:t>!</a:t>
            </a:r>
          </a:p>
        </p:txBody>
      </p:sp>
      <p:sp>
        <p:nvSpPr>
          <p:cNvPr id="96274" name="Text Box 18"/>
          <p:cNvSpPr txBox="1">
            <a:spLocks noChangeArrowheads="1"/>
          </p:cNvSpPr>
          <p:nvPr/>
        </p:nvSpPr>
        <p:spPr bwMode="auto">
          <a:xfrm>
            <a:off x="0" y="6308725"/>
            <a:ext cx="1500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000">
                <a:latin typeface="Arial" pitchFamily="34" charset="0"/>
              </a:rPr>
              <a:t>Prof. Alison Jones</a:t>
            </a:r>
            <a:br>
              <a:rPr lang="en-US" altLang="en-US" sz="1000">
                <a:latin typeface="Arial" pitchFamily="34" charset="0"/>
              </a:rPr>
            </a:br>
            <a:r>
              <a:rPr lang="en-US" altLang="en-US" sz="1000">
                <a:latin typeface="Arial" pitchFamily="34" charset="0"/>
              </a:rPr>
              <a:t>University of Newcastle</a:t>
            </a:r>
            <a:br>
              <a:rPr lang="en-US" altLang="en-US" sz="1000">
                <a:latin typeface="Arial" pitchFamily="34" charset="0"/>
              </a:rPr>
            </a:br>
            <a:r>
              <a:rPr lang="en-US" altLang="en-US" sz="1000">
                <a:latin typeface="Arial" pitchFamily="34" charset="0"/>
              </a:rPr>
              <a:t>Australia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626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626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626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9626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9626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96270"/>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96272"/>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96273"/>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0"/>
                                          </p:stCondLst>
                                        </p:cTn>
                                        <p:tgtEl>
                                          <p:spTgt spid="96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autoUpdateAnimBg="0"/>
      <p:bldP spid="96266" grpId="0" autoUpdateAnimBg="0"/>
      <p:bldP spid="96267" grpId="0" autoUpdateAnimBg="0"/>
      <p:bldP spid="96268" grpId="0" autoUpdateAnimBg="0"/>
      <p:bldP spid="96269" grpId="0" autoUpdateAnimBg="0"/>
      <p:bldP spid="96270" grpId="0" autoUpdateAnimBg="0"/>
      <p:bldP spid="96272" grpId="0" autoUpdateAnimBg="0"/>
      <p:bldP spid="96273" grpId="0" autoUpdateAnimBg="0"/>
      <p:bldP spid="962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143000"/>
          </a:xfrm>
        </p:spPr>
        <p:txBody>
          <a:bodyPr/>
          <a:lstStyle/>
          <a:p>
            <a:pPr eaLnBrk="1" hangingPunct="1"/>
            <a:r>
              <a:rPr lang="en-US" altLang="en-US" smtClean="0"/>
              <a:t>Disclaimer</a:t>
            </a:r>
          </a:p>
        </p:txBody>
      </p:sp>
      <p:sp>
        <p:nvSpPr>
          <p:cNvPr id="21507" name="Rectangle 3"/>
          <p:cNvSpPr>
            <a:spLocks noChangeArrowheads="1"/>
          </p:cNvSpPr>
          <p:nvPr/>
        </p:nvSpPr>
        <p:spPr bwMode="auto">
          <a:xfrm>
            <a:off x="228600" y="1385888"/>
            <a:ext cx="8763000" cy="5446712"/>
          </a:xfrm>
          <a:prstGeom prst="rect">
            <a:avLst/>
          </a:prstGeom>
          <a:noFill/>
          <a:ln w="9525">
            <a:noFill/>
            <a:miter lim="800000"/>
            <a:headEnd/>
            <a:tailEnd/>
          </a:ln>
          <a:effectLst/>
        </p:spPr>
        <p:txBody>
          <a:bodyPr anchor="ctr">
            <a:spAutoFit/>
          </a:bodyPr>
          <a:lstStyle/>
          <a:p>
            <a:pPr>
              <a:lnSpc>
                <a:spcPct val="120000"/>
              </a:lnSpc>
              <a:defRPr/>
            </a:pPr>
            <a:r>
              <a:rPr lang="en-US" dirty="0">
                <a:latin typeface="Arial" charset="0"/>
                <a:cs typeface="+mn-cs"/>
              </a:rPr>
              <a:t>May be too intense for some viewers.  This product is meant for educational purposes only.  Any resemblance to real persons, living or dead is purely coincidental. Void where prohibited. Some assembly required. Batteries not included. Contents may settle during shipment. Use only as directed. No other warranty expressed or implied. Do not use while operating a motor vehicle or heavy equipment. Apply only to affected area. This end up. Handle with care. Not responsible for personal belongings. No user-serviceable parts inside. Freshest if eaten before date on carton. Subject to change without notice. Close cover before striking.</a:t>
            </a:r>
            <a:r>
              <a:rPr lang="en-US" dirty="0">
                <a:effectLst>
                  <a:outerShdw blurRad="38100" dist="38100" dir="2700000" algn="tl">
                    <a:srgbClr val="C0C0C0"/>
                  </a:outerShdw>
                </a:effectLst>
                <a:latin typeface="Arial" charset="0"/>
                <a:cs typeface="+mn-cs"/>
              </a:rPr>
              <a:t> </a:t>
            </a:r>
            <a:r>
              <a:rPr lang="en-US" dirty="0">
                <a:latin typeface="Arial" charset="0"/>
                <a:cs typeface="+mn-cs"/>
              </a:rPr>
              <a:t>Keep out of the reach of children.</a:t>
            </a:r>
            <a:r>
              <a:rPr lang="en-US" dirty="0">
                <a:effectLst>
                  <a:outerShdw blurRad="38100" dist="38100" dir="2700000" algn="tl">
                    <a:srgbClr val="C0C0C0"/>
                  </a:outerShdw>
                </a:effectLst>
                <a:latin typeface="Arial" charset="0"/>
                <a:cs typeface="+mn-cs"/>
              </a:rPr>
              <a:t> </a:t>
            </a:r>
            <a:r>
              <a:rPr lang="en-US" dirty="0">
                <a:latin typeface="Arial" charset="0"/>
                <a:cs typeface="+mn-cs"/>
              </a:rPr>
              <a:t>Slippery when wet. Shake well before using. Substantial penalty for early withdrawal. Avoid contact with skin. Slightly higher west of the Mississippi. Employees and their families are not eligible. You must be present to win. Use only in a well ventilated area. Keep away from fire or flames. Approved for veterans. Not recommended for children. Objects in mirror may be closer than they appear. Do not fold, spindle or mutilate. Package sold by weight, not volume. Your mileage may vary. This supersedes all previous notices. </a:t>
            </a:r>
          </a:p>
          <a:p>
            <a:pPr>
              <a:lnSpc>
                <a:spcPct val="120000"/>
              </a:lnSpc>
              <a:defRPr/>
            </a:pPr>
            <a:r>
              <a:rPr lang="en-US" sz="2000" b="1" dirty="0">
                <a:latin typeface="Arial" charset="0"/>
                <a:cs typeface="+mn-cs"/>
              </a:rPr>
              <a:t>Any opinions expressed in these slides are solely mine</a:t>
            </a:r>
            <a:endParaRPr lang="en-US" dirty="0">
              <a:effectLst>
                <a:outerShdw blurRad="38100" dist="38100" dir="2700000" algn="tl">
                  <a:srgbClr val="C0C0C0"/>
                </a:outerShdw>
              </a:effectLst>
              <a:latin typeface="Arial" charset="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altLang="en-US" sz="4000" smtClean="0"/>
              <a:t>Lesson 4: Goldilocks is wrong more often than she’s right.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OR Example – DMZ Surveillance</a:t>
            </a:r>
          </a:p>
        </p:txBody>
      </p:sp>
      <p:pic>
        <p:nvPicPr>
          <p:cNvPr id="2355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9626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NE Asia at Night</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486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U-2 Reconnaissance Plane</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84163"/>
            <a:ext cx="8229600" cy="754062"/>
          </a:xfrm>
        </p:spPr>
        <p:txBody>
          <a:bodyPr/>
          <a:lstStyle/>
          <a:p>
            <a:pPr eaLnBrk="1" hangingPunct="1"/>
            <a:r>
              <a:rPr lang="en-US" altLang="en-US" smtClean="0"/>
              <a:t>Best Orbit?</a:t>
            </a:r>
          </a:p>
        </p:txBody>
      </p:sp>
      <p:sp>
        <p:nvSpPr>
          <p:cNvPr id="9" name="Footer Placeholder 3"/>
          <p:cNvSpPr>
            <a:spLocks noGrp="1"/>
          </p:cNvSpPr>
          <p:nvPr>
            <p:ph type="ftr" sz="quarter" idx="11"/>
          </p:nvPr>
        </p:nvSpPr>
        <p:spPr/>
        <p:txBody>
          <a:bodyPr/>
          <a:lstStyle/>
          <a:p>
            <a:pPr marL="228600" indent="-228600">
              <a:defRPr/>
            </a:pPr>
            <a:fld id="{5C222090-7463-49F7-8FF6-494088209196}" type="slidenum">
              <a:rPr lang="en-US" smtClean="0"/>
              <a:pPr marL="228600" indent="-228600">
                <a:defRPr/>
              </a:pPr>
              <a:t>24</a:t>
            </a:fld>
            <a:endParaRPr lang="en-US"/>
          </a:p>
        </p:txBody>
      </p:sp>
      <p:sp>
        <p:nvSpPr>
          <p:cNvPr id="26628" name="TextBox 2"/>
          <p:cNvSpPr txBox="1">
            <a:spLocks noChangeArrowheads="1"/>
          </p:cNvSpPr>
          <p:nvPr/>
        </p:nvSpPr>
        <p:spPr bwMode="auto">
          <a:xfrm>
            <a:off x="750888" y="1524000"/>
            <a:ext cx="70119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None/>
            </a:pPr>
            <a:r>
              <a:rPr lang="en-US" altLang="en-US" sz="1800" b="1"/>
              <a:t>Option A: </a:t>
            </a:r>
            <a:r>
              <a:rPr lang="en-US" altLang="en-US" sz="1800"/>
              <a:t>5 miles from border.  Best coverage, but most dangerous</a:t>
            </a:r>
          </a:p>
          <a:p>
            <a:pPr eaLnBrk="1" hangingPunct="1">
              <a:spcBef>
                <a:spcPts val="600"/>
              </a:spcBef>
              <a:buFontTx/>
              <a:buNone/>
            </a:pPr>
            <a:r>
              <a:rPr lang="en-US" altLang="en-US" sz="1800" b="1"/>
              <a:t>Option B: </a:t>
            </a:r>
            <a:r>
              <a:rPr lang="en-US" altLang="en-US" sz="1800"/>
              <a:t>15 miles from border. Poor coverage, but fairly safe from SAMs</a:t>
            </a:r>
          </a:p>
          <a:p>
            <a:pPr eaLnBrk="1" hangingPunct="1">
              <a:spcBef>
                <a:spcPts val="600"/>
              </a:spcBef>
              <a:buFontTx/>
              <a:buNone/>
            </a:pPr>
            <a:r>
              <a:rPr lang="en-US" altLang="en-US" sz="1800" b="1"/>
              <a:t>Option C: </a:t>
            </a:r>
            <a:r>
              <a:rPr lang="en-US" altLang="en-US" sz="1800"/>
              <a:t>10 miles from border.  Moderate coverage, moderate safety</a:t>
            </a:r>
          </a:p>
        </p:txBody>
      </p:sp>
      <p:sp>
        <p:nvSpPr>
          <p:cNvPr id="7" name="TextBox 6"/>
          <p:cNvSpPr txBox="1"/>
          <p:nvPr/>
        </p:nvSpPr>
        <p:spPr>
          <a:xfrm>
            <a:off x="3505200" y="5867400"/>
            <a:ext cx="2343150" cy="523875"/>
          </a:xfrm>
          <a:prstGeom prst="rect">
            <a:avLst/>
          </a:prstGeom>
          <a:solidFill>
            <a:schemeClr val="bg1">
              <a:lumMod val="95000"/>
            </a:schemeClr>
          </a:solidFill>
          <a:ln>
            <a:solidFill>
              <a:schemeClr val="tx1"/>
            </a:solidFill>
          </a:ln>
        </p:spPr>
        <p:txBody>
          <a:bodyPr wrap="none">
            <a:spAutoFit/>
          </a:bodyPr>
          <a:lstStyle/>
          <a:p>
            <a:pPr>
              <a:defRPr/>
            </a:pPr>
            <a:r>
              <a:rPr lang="en-US" sz="2800" dirty="0"/>
              <a:t>Notional Only</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13" y="3124200"/>
            <a:ext cx="5694362"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a:r>
              <a:rPr lang="en-US" altLang="en-US" sz="4000" smtClean="0"/>
              <a:t>Lesson 5: I’m just the analyst</a:t>
            </a:r>
          </a:p>
        </p:txBody>
      </p:sp>
      <p:sp>
        <p:nvSpPr>
          <p:cNvPr id="2" name="TextBox 1"/>
          <p:cNvSpPr txBox="1"/>
          <p:nvPr/>
        </p:nvSpPr>
        <p:spPr>
          <a:xfrm>
            <a:off x="304800" y="1676400"/>
            <a:ext cx="8839200" cy="2000250"/>
          </a:xfrm>
          <a:prstGeom prst="rect">
            <a:avLst/>
          </a:prstGeom>
          <a:noFill/>
        </p:spPr>
        <p:txBody>
          <a:bodyPr>
            <a:spAutoFit/>
          </a:bodyPr>
          <a:lstStyle/>
          <a:p>
            <a:pPr>
              <a:defRPr/>
            </a:pPr>
            <a:r>
              <a:rPr lang="en-US" sz="2800" dirty="0"/>
              <a:t>Analyst life cycle:</a:t>
            </a:r>
          </a:p>
          <a:p>
            <a:pPr marL="457200" indent="-457200">
              <a:buFontTx/>
              <a:buAutoNum type="arabicPeriod"/>
              <a:defRPr/>
            </a:pPr>
            <a:r>
              <a:rPr lang="en-US" sz="2400" dirty="0"/>
              <a:t>You come up with the most cogent, inspired analysis ever.</a:t>
            </a:r>
          </a:p>
          <a:p>
            <a:pPr marL="457200" indent="-457200">
              <a:buFontTx/>
              <a:buAutoNum type="arabicPeriod"/>
              <a:defRPr/>
            </a:pPr>
            <a:r>
              <a:rPr lang="en-US" sz="2400" dirty="0"/>
              <a:t>The big guy takes your advice or he doesn’t.</a:t>
            </a:r>
          </a:p>
          <a:p>
            <a:pPr marL="457200" indent="-457200">
              <a:buFontTx/>
              <a:buAutoNum type="arabicPeriod"/>
              <a:defRPr/>
            </a:pPr>
            <a:r>
              <a:rPr lang="en-US" sz="2400" dirty="0"/>
              <a:t>He takes the heat or gets the credit.</a:t>
            </a:r>
          </a:p>
          <a:p>
            <a:pPr marL="457200" indent="-457200">
              <a:buFontTx/>
              <a:buAutoNum type="arabicPeriod"/>
              <a:defRPr/>
            </a:pPr>
            <a:r>
              <a:rPr lang="en-US" sz="2400" dirty="0"/>
              <a:t>You move on to the next project.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711325"/>
            <a:ext cx="8126413"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78338" y="2463800"/>
            <a:ext cx="3595687" cy="3146425"/>
          </a:xfrm>
          <a:prstGeom prst="rect">
            <a:avLst/>
          </a:prstGeom>
          <a:solidFill>
            <a:srgbClr val="7982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301750" y="3316288"/>
            <a:ext cx="1454150" cy="2293937"/>
          </a:xfrm>
          <a:prstGeom prst="rect">
            <a:avLst/>
          </a:prstGeom>
          <a:solidFill>
            <a:srgbClr val="7982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a:r>
              <a:rPr lang="en-US" altLang="en-US" sz="4000" smtClean="0"/>
              <a:t>Two More I Can’t Leave Out</a:t>
            </a:r>
          </a:p>
        </p:txBody>
      </p:sp>
      <p:sp>
        <p:nvSpPr>
          <p:cNvPr id="29699" name="Rectangle 2"/>
          <p:cNvSpPr>
            <a:spLocks noChangeArrowheads="1"/>
          </p:cNvSpPr>
          <p:nvPr/>
        </p:nvSpPr>
        <p:spPr bwMode="auto">
          <a:xfrm>
            <a:off x="533400" y="1751013"/>
            <a:ext cx="86439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682625" indent="-225425"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t>Lesson 6: Seek professional help</a:t>
            </a:r>
          </a:p>
          <a:p>
            <a:pPr lvl="1" eaLnBrk="1" hangingPunct="1">
              <a:buFont typeface="Arial" pitchFamily="34" charset="0"/>
              <a:buChar char="•"/>
            </a:pPr>
            <a:r>
              <a:rPr lang="en-US" altLang="en-US" sz="2400"/>
              <a:t>First task always: Find who already solved your problem</a:t>
            </a:r>
          </a:p>
        </p:txBody>
      </p:sp>
      <p:sp>
        <p:nvSpPr>
          <p:cNvPr id="6" name="Rectangle 5"/>
          <p:cNvSpPr/>
          <p:nvPr/>
        </p:nvSpPr>
        <p:spPr>
          <a:xfrm>
            <a:off x="533400" y="3505200"/>
            <a:ext cx="8077200" cy="2432050"/>
          </a:xfrm>
          <a:prstGeom prst="rect">
            <a:avLst/>
          </a:prstGeom>
        </p:spPr>
        <p:txBody>
          <a:bodyPr>
            <a:spAutoFit/>
          </a:bodyPr>
          <a:lstStyle/>
          <a:p>
            <a:pPr>
              <a:defRPr/>
            </a:pPr>
            <a:r>
              <a:rPr lang="en-US" sz="2800" dirty="0"/>
              <a:t>Lesson 7: Don’t spin</a:t>
            </a:r>
          </a:p>
          <a:p>
            <a:pPr marL="682625" lvl="1" indent="-225425">
              <a:buFont typeface="Arial" panose="020B0604020202020204" pitchFamily="34" charset="0"/>
              <a:buChar char="•"/>
              <a:defRPr/>
            </a:pPr>
            <a:r>
              <a:rPr lang="en-US" sz="2400" dirty="0"/>
              <a:t>Don’t know? Say so. Can’t help? Say so. Be honest!</a:t>
            </a:r>
          </a:p>
          <a:p>
            <a:pPr marL="682625" lvl="1" indent="-225425">
              <a:buFont typeface="Arial" panose="020B0604020202020204" pitchFamily="34" charset="0"/>
              <a:buChar char="•"/>
              <a:defRPr/>
            </a:pPr>
            <a:r>
              <a:rPr lang="en-US" sz="2400" dirty="0"/>
              <a:t>If you tell the boss what he wants to hear, you are zero value added</a:t>
            </a:r>
          </a:p>
          <a:p>
            <a:pPr marL="682625" lvl="1" indent="-225425">
              <a:buFont typeface="Arial" panose="020B0604020202020204" pitchFamily="34" charset="0"/>
              <a:buChar char="•"/>
              <a:defRPr/>
            </a:pPr>
            <a:r>
              <a:rPr lang="en-US" sz="2400" dirty="0"/>
              <a:t>“Help me get rid of the weasels”</a:t>
            </a:r>
          </a:p>
          <a:p>
            <a:pPr lvl="1">
              <a:defRPr/>
            </a:pP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a:r>
              <a:rPr lang="en-US" altLang="en-US" sz="4000" smtClean="0"/>
              <a:t>Summary</a:t>
            </a:r>
          </a:p>
        </p:txBody>
      </p:sp>
      <p:sp>
        <p:nvSpPr>
          <p:cNvPr id="30723" name="TextBox 1"/>
          <p:cNvSpPr txBox="1">
            <a:spLocks noChangeArrowheads="1"/>
          </p:cNvSpPr>
          <p:nvPr/>
        </p:nvSpPr>
        <p:spPr bwMode="auto">
          <a:xfrm>
            <a:off x="533400" y="2057400"/>
            <a:ext cx="7240588"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50000"/>
              </a:lnSpc>
              <a:spcBef>
                <a:spcPct val="0"/>
              </a:spcBef>
              <a:buFontTx/>
              <a:buAutoNum type="arabicPeriod"/>
            </a:pPr>
            <a:r>
              <a:rPr lang="en-US" altLang="en-US" sz="2400">
                <a:latin typeface="Arial" pitchFamily="34" charset="0"/>
              </a:rPr>
              <a:t>You never know what you’ll be doing next.</a:t>
            </a:r>
          </a:p>
          <a:p>
            <a:pPr eaLnBrk="1" hangingPunct="1">
              <a:lnSpc>
                <a:spcPct val="150000"/>
              </a:lnSpc>
              <a:spcBef>
                <a:spcPct val="0"/>
              </a:spcBef>
              <a:buFontTx/>
              <a:buAutoNum type="arabicPeriod"/>
            </a:pPr>
            <a:r>
              <a:rPr lang="en-US" altLang="en-US" sz="2400">
                <a:latin typeface="Arial" pitchFamily="34" charset="0"/>
              </a:rPr>
              <a:t>Everyone needs analysis. Not everyone knows it.</a:t>
            </a:r>
          </a:p>
          <a:p>
            <a:pPr eaLnBrk="1" hangingPunct="1">
              <a:lnSpc>
                <a:spcPct val="150000"/>
              </a:lnSpc>
              <a:spcBef>
                <a:spcPct val="0"/>
              </a:spcBef>
              <a:buFontTx/>
              <a:buAutoNum type="arabicPeriod"/>
            </a:pPr>
            <a:r>
              <a:rPr lang="en-US" altLang="en-US" sz="2400">
                <a:latin typeface="Arial" pitchFamily="34" charset="0"/>
              </a:rPr>
              <a:t>Beware the vividness of transient events.</a:t>
            </a:r>
          </a:p>
          <a:p>
            <a:pPr eaLnBrk="1" hangingPunct="1">
              <a:lnSpc>
                <a:spcPct val="150000"/>
              </a:lnSpc>
              <a:spcBef>
                <a:spcPct val="0"/>
              </a:spcBef>
              <a:buFontTx/>
              <a:buAutoNum type="arabicPeriod"/>
            </a:pPr>
            <a:r>
              <a:rPr lang="en-US" altLang="en-US" sz="2400">
                <a:latin typeface="Arial" pitchFamily="34" charset="0"/>
              </a:rPr>
              <a:t>Goldilocks is wrong more often than she’s right.</a:t>
            </a:r>
          </a:p>
          <a:p>
            <a:pPr eaLnBrk="1" hangingPunct="1">
              <a:lnSpc>
                <a:spcPct val="150000"/>
              </a:lnSpc>
              <a:spcBef>
                <a:spcPct val="0"/>
              </a:spcBef>
              <a:buFontTx/>
              <a:buAutoNum type="arabicPeriod"/>
            </a:pPr>
            <a:r>
              <a:rPr lang="en-US" altLang="en-US" sz="2400">
                <a:latin typeface="Arial" pitchFamily="34" charset="0"/>
              </a:rPr>
              <a:t>You’re just the analyst.</a:t>
            </a:r>
          </a:p>
          <a:p>
            <a:pPr eaLnBrk="1" hangingPunct="1">
              <a:lnSpc>
                <a:spcPct val="150000"/>
              </a:lnSpc>
              <a:spcBef>
                <a:spcPct val="0"/>
              </a:spcBef>
              <a:buFontTx/>
              <a:buAutoNum type="arabicPeriod"/>
            </a:pPr>
            <a:r>
              <a:rPr lang="en-US" altLang="en-US" sz="2400">
                <a:latin typeface="Arial" pitchFamily="34" charset="0"/>
              </a:rPr>
              <a:t>Seek professional help</a:t>
            </a:r>
          </a:p>
          <a:p>
            <a:pPr eaLnBrk="1" hangingPunct="1">
              <a:lnSpc>
                <a:spcPct val="150000"/>
              </a:lnSpc>
              <a:spcBef>
                <a:spcPct val="0"/>
              </a:spcBef>
              <a:buFontTx/>
              <a:buAutoNum type="arabicPeriod"/>
            </a:pPr>
            <a:r>
              <a:rPr lang="en-US" altLang="en-US" sz="2400">
                <a:latin typeface="Arial" pitchFamily="34" charset="0"/>
              </a:rPr>
              <a:t>Don’t spin</a:t>
            </a:r>
          </a:p>
          <a:p>
            <a:pPr eaLnBrk="1" hangingPunct="1">
              <a:spcBef>
                <a:spcPct val="0"/>
              </a:spcBef>
              <a:buFontTx/>
              <a:buAutoNum type="arabicPeriod"/>
            </a:pPr>
            <a:endParaRPr lang="en-US" altLang="en-US" sz="240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Overview</a:t>
            </a:r>
          </a:p>
        </p:txBody>
      </p:sp>
      <p:sp>
        <p:nvSpPr>
          <p:cNvPr id="5123" name="TextBox 2"/>
          <p:cNvSpPr txBox="1">
            <a:spLocks noChangeArrowheads="1"/>
          </p:cNvSpPr>
          <p:nvPr/>
        </p:nvSpPr>
        <p:spPr bwMode="auto">
          <a:xfrm>
            <a:off x="1143000" y="2514600"/>
            <a:ext cx="67135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50000"/>
              </a:lnSpc>
              <a:spcBef>
                <a:spcPct val="0"/>
              </a:spcBef>
            </a:pPr>
            <a:r>
              <a:rPr lang="en-US" altLang="en-US" sz="2400">
                <a:latin typeface="Arial" pitchFamily="34" charset="0"/>
              </a:rPr>
              <a:t>Some demographics regarding quant careers</a:t>
            </a:r>
          </a:p>
          <a:p>
            <a:pPr eaLnBrk="1" hangingPunct="1">
              <a:lnSpc>
                <a:spcPct val="150000"/>
              </a:lnSpc>
              <a:spcBef>
                <a:spcPct val="0"/>
              </a:spcBef>
            </a:pPr>
            <a:r>
              <a:rPr lang="en-US" altLang="en-US" sz="2400">
                <a:latin typeface="Arial" pitchFamily="34" charset="0"/>
              </a:rPr>
              <a:t>A little about operations research as a career</a:t>
            </a:r>
          </a:p>
          <a:p>
            <a:pPr eaLnBrk="1" hangingPunct="1">
              <a:lnSpc>
                <a:spcPct val="150000"/>
              </a:lnSpc>
              <a:spcBef>
                <a:spcPct val="0"/>
              </a:spcBef>
            </a:pPr>
            <a:r>
              <a:rPr lang="en-US" altLang="en-US" sz="2400">
                <a:latin typeface="Arial" pitchFamily="34" charset="0"/>
              </a:rPr>
              <a:t>A little about my own career</a:t>
            </a:r>
          </a:p>
          <a:p>
            <a:pPr eaLnBrk="1" hangingPunct="1">
              <a:lnSpc>
                <a:spcPct val="150000"/>
              </a:lnSpc>
              <a:spcBef>
                <a:spcPct val="0"/>
              </a:spcBef>
            </a:pPr>
            <a:r>
              <a:rPr lang="en-US" altLang="en-US" sz="2400">
                <a:latin typeface="Arial" pitchFamily="34" charset="0"/>
              </a:rPr>
              <a:t>Seven analytical lessons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The Big Picture of Math Careers</a:t>
            </a:r>
          </a:p>
        </p:txBody>
      </p:sp>
      <p:sp>
        <p:nvSpPr>
          <p:cNvPr id="6147" name="TextBox 15"/>
          <p:cNvSpPr txBox="1">
            <a:spLocks noChangeArrowheads="1"/>
          </p:cNvSpPr>
          <p:nvPr/>
        </p:nvSpPr>
        <p:spPr bwMode="auto">
          <a:xfrm>
            <a:off x="457200" y="3657600"/>
            <a:ext cx="179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t>US Employment: </a:t>
            </a:r>
          </a:p>
          <a:p>
            <a:pPr algn="ctr" eaLnBrk="1" hangingPunct="1">
              <a:spcBef>
                <a:spcPct val="0"/>
              </a:spcBef>
              <a:buFontTx/>
              <a:buNone/>
            </a:pPr>
            <a:r>
              <a:rPr lang="en-US" altLang="en-US" sz="1800"/>
              <a:t>150 Million</a:t>
            </a:r>
          </a:p>
        </p:txBody>
      </p:sp>
      <p:grpSp>
        <p:nvGrpSpPr>
          <p:cNvPr id="6148" name="Group 28"/>
          <p:cNvGrpSpPr>
            <a:grpSpLocks/>
          </p:cNvGrpSpPr>
          <p:nvPr/>
        </p:nvGrpSpPr>
        <p:grpSpPr bwMode="auto">
          <a:xfrm>
            <a:off x="381000" y="1371600"/>
            <a:ext cx="2209800" cy="2133600"/>
            <a:chOff x="2753519" y="2032794"/>
            <a:chExt cx="2513805" cy="2466975"/>
          </a:xfrm>
        </p:grpSpPr>
        <p:sp>
          <p:nvSpPr>
            <p:cNvPr id="6172" name="Freeform 8"/>
            <p:cNvSpPr>
              <a:spLocks/>
            </p:cNvSpPr>
            <p:nvPr/>
          </p:nvSpPr>
          <p:spPr bwMode="auto">
            <a:xfrm rot="5400000">
              <a:off x="4058443" y="3286918"/>
              <a:ext cx="1189038" cy="1228725"/>
            </a:xfrm>
            <a:custGeom>
              <a:avLst/>
              <a:gdLst>
                <a:gd name="T0" fmla="*/ 2147483647 w 1997"/>
                <a:gd name="T1" fmla="*/ 2147483647 h 2064"/>
                <a:gd name="T2" fmla="*/ 0 w 1997"/>
                <a:gd name="T3" fmla="*/ 0 h 2064"/>
                <a:gd name="T4" fmla="*/ 0 w 1997"/>
                <a:gd name="T5" fmla="*/ 2147483647 h 2064"/>
                <a:gd name="T6" fmla="*/ 2147483647 w 1997"/>
                <a:gd name="T7" fmla="*/ 2147483647 h 2064"/>
                <a:gd name="T8" fmla="*/ 0 60000 65536"/>
                <a:gd name="T9" fmla="*/ 0 60000 65536"/>
                <a:gd name="T10" fmla="*/ 0 60000 65536"/>
                <a:gd name="T11" fmla="*/ 0 60000 65536"/>
                <a:gd name="T12" fmla="*/ 0 w 1997"/>
                <a:gd name="T13" fmla="*/ 0 h 2064"/>
                <a:gd name="T14" fmla="*/ 1997 w 1997"/>
                <a:gd name="T15" fmla="*/ 2064 h 2064"/>
              </a:gdLst>
              <a:ahLst/>
              <a:cxnLst>
                <a:cxn ang="T8">
                  <a:pos x="T0" y="T1"/>
                </a:cxn>
                <a:cxn ang="T9">
                  <a:pos x="T2" y="T3"/>
                </a:cxn>
                <a:cxn ang="T10">
                  <a:pos x="T4" y="T5"/>
                </a:cxn>
                <a:cxn ang="T11">
                  <a:pos x="T6" y="T7"/>
                </a:cxn>
              </a:cxnLst>
              <a:rect l="T12" t="T13" r="T14" b="T15"/>
              <a:pathLst>
                <a:path w="1997" h="2064">
                  <a:moveTo>
                    <a:pt x="1997" y="1512"/>
                  </a:moveTo>
                  <a:cubicBezTo>
                    <a:pt x="1748" y="619"/>
                    <a:pt x="931" y="0"/>
                    <a:pt x="0" y="0"/>
                  </a:cubicBezTo>
                  <a:lnTo>
                    <a:pt x="0" y="2064"/>
                  </a:lnTo>
                  <a:lnTo>
                    <a:pt x="1997" y="1512"/>
                  </a:lnTo>
                  <a:close/>
                </a:path>
              </a:pathLst>
            </a:custGeom>
            <a:solidFill>
              <a:srgbClr val="FF0000"/>
            </a:solidFill>
            <a:ln w="0">
              <a:solidFill>
                <a:srgbClr val="000000"/>
              </a:solidFill>
              <a:round/>
              <a:headEnd/>
              <a:tailEnd/>
            </a:ln>
          </p:spPr>
          <p:txBody>
            <a:bodyPr/>
            <a:lstStyle/>
            <a:p>
              <a:endParaRPr lang="en-US"/>
            </a:p>
          </p:txBody>
        </p:sp>
        <p:sp>
          <p:nvSpPr>
            <p:cNvPr id="6173" name="Freeform 9"/>
            <p:cNvSpPr>
              <a:spLocks/>
            </p:cNvSpPr>
            <p:nvPr/>
          </p:nvSpPr>
          <p:spPr bwMode="auto">
            <a:xfrm rot="5400000">
              <a:off x="2748756" y="2037557"/>
              <a:ext cx="2466975" cy="2457450"/>
            </a:xfrm>
            <a:custGeom>
              <a:avLst/>
              <a:gdLst>
                <a:gd name="T0" fmla="*/ 2147483647 w 4144"/>
                <a:gd name="T1" fmla="*/ 0 h 4128"/>
                <a:gd name="T2" fmla="*/ 0 w 4144"/>
                <a:gd name="T3" fmla="*/ 2147483647 h 4128"/>
                <a:gd name="T4" fmla="*/ 2147483647 w 4144"/>
                <a:gd name="T5" fmla="*/ 2147483647 h 4128"/>
                <a:gd name="T6" fmla="*/ 2147483647 w 4144"/>
                <a:gd name="T7" fmla="*/ 2147483647 h 4128"/>
                <a:gd name="T8" fmla="*/ 2147483647 w 4144"/>
                <a:gd name="T9" fmla="*/ 2147483647 h 4128"/>
                <a:gd name="T10" fmla="*/ 2147483647 w 4144"/>
                <a:gd name="T11" fmla="*/ 2147483647 h 4128"/>
                <a:gd name="T12" fmla="*/ 2147483647 w 4144"/>
                <a:gd name="T13" fmla="*/ 0 h 4128"/>
                <a:gd name="T14" fmla="*/ 0 60000 65536"/>
                <a:gd name="T15" fmla="*/ 0 60000 65536"/>
                <a:gd name="T16" fmla="*/ 0 60000 65536"/>
                <a:gd name="T17" fmla="*/ 0 60000 65536"/>
                <a:gd name="T18" fmla="*/ 0 60000 65536"/>
                <a:gd name="T19" fmla="*/ 0 60000 65536"/>
                <a:gd name="T20" fmla="*/ 0 60000 65536"/>
                <a:gd name="T21" fmla="*/ 0 w 4144"/>
                <a:gd name="T22" fmla="*/ 0 h 4128"/>
                <a:gd name="T23" fmla="*/ 4144 w 414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44" h="4128">
                  <a:moveTo>
                    <a:pt x="2072" y="0"/>
                  </a:moveTo>
                  <a:cubicBezTo>
                    <a:pt x="928" y="0"/>
                    <a:pt x="0" y="925"/>
                    <a:pt x="0" y="2064"/>
                  </a:cubicBezTo>
                  <a:cubicBezTo>
                    <a:pt x="0" y="3204"/>
                    <a:pt x="928" y="4128"/>
                    <a:pt x="2072" y="4128"/>
                  </a:cubicBezTo>
                  <a:cubicBezTo>
                    <a:pt x="3217" y="4128"/>
                    <a:pt x="4144" y="3204"/>
                    <a:pt x="4144" y="2064"/>
                  </a:cubicBezTo>
                  <a:cubicBezTo>
                    <a:pt x="4144" y="1878"/>
                    <a:pt x="4119" y="1692"/>
                    <a:pt x="4069" y="1512"/>
                  </a:cubicBezTo>
                  <a:lnTo>
                    <a:pt x="2072" y="2064"/>
                  </a:lnTo>
                  <a:lnTo>
                    <a:pt x="2072" y="0"/>
                  </a:lnTo>
                  <a:close/>
                </a:path>
              </a:pathLst>
            </a:custGeom>
            <a:solidFill>
              <a:srgbClr val="1450F8"/>
            </a:solidFill>
            <a:ln w="0">
              <a:solidFill>
                <a:srgbClr val="000000"/>
              </a:solidFill>
              <a:round/>
              <a:headEnd/>
              <a:tailEnd/>
            </a:ln>
          </p:spPr>
          <p:txBody>
            <a:bodyPr/>
            <a:lstStyle/>
            <a:p>
              <a:endParaRPr lang="en-US"/>
            </a:p>
          </p:txBody>
        </p:sp>
      </p:grpSp>
      <p:sp>
        <p:nvSpPr>
          <p:cNvPr id="1044" name="Freeform 20"/>
          <p:cNvSpPr>
            <a:spLocks/>
          </p:cNvSpPr>
          <p:nvPr/>
        </p:nvSpPr>
        <p:spPr bwMode="auto">
          <a:xfrm rot="5400000">
            <a:off x="4489450" y="3594100"/>
            <a:ext cx="720725" cy="1120775"/>
          </a:xfrm>
          <a:custGeom>
            <a:avLst/>
            <a:gdLst/>
            <a:ahLst/>
            <a:cxnLst>
              <a:cxn ang="0">
                <a:pos x="588" y="206"/>
              </a:cxn>
              <a:cxn ang="0">
                <a:pos x="453" y="114"/>
              </a:cxn>
              <a:cxn ang="0">
                <a:pos x="311" y="50"/>
              </a:cxn>
              <a:cxn ang="0">
                <a:pos x="156" y="7"/>
              </a:cxn>
              <a:cxn ang="0">
                <a:pos x="0" y="0"/>
              </a:cxn>
              <a:cxn ang="0">
                <a:pos x="0" y="915"/>
              </a:cxn>
              <a:cxn ang="0">
                <a:pos x="588" y="206"/>
              </a:cxn>
            </a:cxnLst>
            <a:rect l="0" t="0" r="r" b="b"/>
            <a:pathLst>
              <a:path w="588" h="915">
                <a:moveTo>
                  <a:pt x="588" y="206"/>
                </a:moveTo>
                <a:lnTo>
                  <a:pt x="453" y="114"/>
                </a:lnTo>
                <a:lnTo>
                  <a:pt x="311" y="50"/>
                </a:lnTo>
                <a:lnTo>
                  <a:pt x="156" y="7"/>
                </a:lnTo>
                <a:lnTo>
                  <a:pt x="0" y="0"/>
                </a:lnTo>
                <a:lnTo>
                  <a:pt x="0" y="915"/>
                </a:lnTo>
                <a:lnTo>
                  <a:pt x="588" y="206"/>
                </a:ln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150" name="Freeform 21"/>
          <p:cNvSpPr>
            <a:spLocks/>
          </p:cNvSpPr>
          <p:nvPr/>
        </p:nvSpPr>
        <p:spPr bwMode="auto">
          <a:xfrm rot="5400000">
            <a:off x="4311650" y="3732213"/>
            <a:ext cx="738188" cy="868362"/>
          </a:xfrm>
          <a:custGeom>
            <a:avLst/>
            <a:gdLst>
              <a:gd name="T0" fmla="*/ 0 w 602"/>
              <a:gd name="T1" fmla="*/ 2147483647 h 709"/>
              <a:gd name="T2" fmla="*/ 2147483647 w 602"/>
              <a:gd name="T3" fmla="*/ 2147483647 h 709"/>
              <a:gd name="T4" fmla="*/ 2147483647 w 602"/>
              <a:gd name="T5" fmla="*/ 0 h 709"/>
              <a:gd name="T6" fmla="*/ 0 w 602"/>
              <a:gd name="T7" fmla="*/ 2147483647 h 709"/>
              <a:gd name="T8" fmla="*/ 0 60000 65536"/>
              <a:gd name="T9" fmla="*/ 0 60000 65536"/>
              <a:gd name="T10" fmla="*/ 0 60000 65536"/>
              <a:gd name="T11" fmla="*/ 0 60000 65536"/>
              <a:gd name="T12" fmla="*/ 0 w 602"/>
              <a:gd name="T13" fmla="*/ 0 h 709"/>
              <a:gd name="T14" fmla="*/ 602 w 602"/>
              <a:gd name="T15" fmla="*/ 709 h 709"/>
            </a:gdLst>
            <a:ahLst/>
            <a:cxnLst>
              <a:cxn ang="T8">
                <a:pos x="T0" y="T1"/>
              </a:cxn>
              <a:cxn ang="T9">
                <a:pos x="T2" y="T3"/>
              </a:cxn>
              <a:cxn ang="T10">
                <a:pos x="T4" y="T5"/>
              </a:cxn>
              <a:cxn ang="T11">
                <a:pos x="T6" y="T7"/>
              </a:cxn>
            </a:cxnLst>
            <a:rect l="T12" t="T13" r="T14" b="T15"/>
            <a:pathLst>
              <a:path w="602" h="709">
                <a:moveTo>
                  <a:pt x="0" y="709"/>
                </a:moveTo>
                <a:lnTo>
                  <a:pt x="602" y="14"/>
                </a:lnTo>
                <a:lnTo>
                  <a:pt x="588" y="0"/>
                </a:lnTo>
                <a:lnTo>
                  <a:pt x="0" y="70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1" name="Freeform 22"/>
          <p:cNvSpPr>
            <a:spLocks/>
          </p:cNvSpPr>
          <p:nvPr/>
        </p:nvSpPr>
        <p:spPr bwMode="auto">
          <a:xfrm rot="5400000">
            <a:off x="4279107" y="3769519"/>
            <a:ext cx="779462" cy="850900"/>
          </a:xfrm>
          <a:custGeom>
            <a:avLst/>
            <a:gdLst>
              <a:gd name="T0" fmla="*/ 2147483647 w 637"/>
              <a:gd name="T1" fmla="*/ 2147483647 h 695"/>
              <a:gd name="T2" fmla="*/ 2147483647 w 637"/>
              <a:gd name="T3" fmla="*/ 0 h 695"/>
              <a:gd name="T4" fmla="*/ 0 w 637"/>
              <a:gd name="T5" fmla="*/ 2147483647 h 695"/>
              <a:gd name="T6" fmla="*/ 2147483647 w 637"/>
              <a:gd name="T7" fmla="*/ 2147483647 h 695"/>
              <a:gd name="T8" fmla="*/ 0 60000 65536"/>
              <a:gd name="T9" fmla="*/ 0 60000 65536"/>
              <a:gd name="T10" fmla="*/ 0 60000 65536"/>
              <a:gd name="T11" fmla="*/ 0 60000 65536"/>
              <a:gd name="T12" fmla="*/ 0 w 637"/>
              <a:gd name="T13" fmla="*/ 0 h 695"/>
              <a:gd name="T14" fmla="*/ 637 w 637"/>
              <a:gd name="T15" fmla="*/ 695 h 695"/>
            </a:gdLst>
            <a:ahLst/>
            <a:cxnLst>
              <a:cxn ang="T8">
                <a:pos x="T0" y="T1"/>
              </a:cxn>
              <a:cxn ang="T9">
                <a:pos x="T2" y="T3"/>
              </a:cxn>
              <a:cxn ang="T10">
                <a:pos x="T4" y="T5"/>
              </a:cxn>
              <a:cxn ang="T11">
                <a:pos x="T6" y="T7"/>
              </a:cxn>
            </a:cxnLst>
            <a:rect l="T12" t="T13" r="T14" b="T15"/>
            <a:pathLst>
              <a:path w="637" h="695">
                <a:moveTo>
                  <a:pt x="637" y="35"/>
                </a:moveTo>
                <a:lnTo>
                  <a:pt x="602" y="0"/>
                </a:lnTo>
                <a:lnTo>
                  <a:pt x="0" y="695"/>
                </a:lnTo>
                <a:lnTo>
                  <a:pt x="637" y="35"/>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2" name="Freeform 23"/>
          <p:cNvSpPr>
            <a:spLocks/>
          </p:cNvSpPr>
          <p:nvPr/>
        </p:nvSpPr>
        <p:spPr bwMode="auto">
          <a:xfrm rot="5400000">
            <a:off x="3165475" y="2747963"/>
            <a:ext cx="2249488" cy="2239962"/>
          </a:xfrm>
          <a:custGeom>
            <a:avLst/>
            <a:gdLst>
              <a:gd name="T0" fmla="*/ 2147483647 w 1836"/>
              <a:gd name="T1" fmla="*/ 0 h 1829"/>
              <a:gd name="T2" fmla="*/ 2147483647 w 1836"/>
              <a:gd name="T3" fmla="*/ 0 h 1829"/>
              <a:gd name="T4" fmla="*/ 2147483647 w 1836"/>
              <a:gd name="T5" fmla="*/ 2147483647 h 1829"/>
              <a:gd name="T6" fmla="*/ 2147483647 w 1836"/>
              <a:gd name="T7" fmla="*/ 2147483647 h 1829"/>
              <a:gd name="T8" fmla="*/ 2147483647 w 1836"/>
              <a:gd name="T9" fmla="*/ 2147483647 h 1829"/>
              <a:gd name="T10" fmla="*/ 2147483647 w 1836"/>
              <a:gd name="T11" fmla="*/ 2147483647 h 1829"/>
              <a:gd name="T12" fmla="*/ 2147483647 w 1836"/>
              <a:gd name="T13" fmla="*/ 2147483647 h 1829"/>
              <a:gd name="T14" fmla="*/ 2147483647 w 1836"/>
              <a:gd name="T15" fmla="*/ 2147483647 h 1829"/>
              <a:gd name="T16" fmla="*/ 2147483647 w 1836"/>
              <a:gd name="T17" fmla="*/ 2147483647 h 1829"/>
              <a:gd name="T18" fmla="*/ 2147483647 w 1836"/>
              <a:gd name="T19" fmla="*/ 2147483647 h 1829"/>
              <a:gd name="T20" fmla="*/ 2147483647 w 1836"/>
              <a:gd name="T21" fmla="*/ 2147483647 h 1829"/>
              <a:gd name="T22" fmla="*/ 2147483647 w 1836"/>
              <a:gd name="T23" fmla="*/ 2147483647 h 1829"/>
              <a:gd name="T24" fmla="*/ 2147483647 w 1836"/>
              <a:gd name="T25" fmla="*/ 2147483647 h 1829"/>
              <a:gd name="T26" fmla="*/ 0 w 1836"/>
              <a:gd name="T27" fmla="*/ 2147483647 h 1829"/>
              <a:gd name="T28" fmla="*/ 0 w 1836"/>
              <a:gd name="T29" fmla="*/ 2147483647 h 1829"/>
              <a:gd name="T30" fmla="*/ 0 w 1836"/>
              <a:gd name="T31" fmla="*/ 2147483647 h 1829"/>
              <a:gd name="T32" fmla="*/ 2147483647 w 1836"/>
              <a:gd name="T33" fmla="*/ 2147483647 h 1829"/>
              <a:gd name="T34" fmla="*/ 2147483647 w 1836"/>
              <a:gd name="T35" fmla="*/ 2147483647 h 1829"/>
              <a:gd name="T36" fmla="*/ 2147483647 w 1836"/>
              <a:gd name="T37" fmla="*/ 2147483647 h 1829"/>
              <a:gd name="T38" fmla="*/ 2147483647 w 1836"/>
              <a:gd name="T39" fmla="*/ 2147483647 h 1829"/>
              <a:gd name="T40" fmla="*/ 2147483647 w 1836"/>
              <a:gd name="T41" fmla="*/ 2147483647 h 1829"/>
              <a:gd name="T42" fmla="*/ 2147483647 w 1836"/>
              <a:gd name="T43" fmla="*/ 2147483647 h 1829"/>
              <a:gd name="T44" fmla="*/ 2147483647 w 1836"/>
              <a:gd name="T45" fmla="*/ 2147483647 h 1829"/>
              <a:gd name="T46" fmla="*/ 2147483647 w 1836"/>
              <a:gd name="T47" fmla="*/ 2147483647 h 1829"/>
              <a:gd name="T48" fmla="*/ 2147483647 w 1836"/>
              <a:gd name="T49" fmla="*/ 2147483647 h 1829"/>
              <a:gd name="T50" fmla="*/ 2147483647 w 1836"/>
              <a:gd name="T51" fmla="*/ 2147483647 h 1829"/>
              <a:gd name="T52" fmla="*/ 2147483647 w 1836"/>
              <a:gd name="T53" fmla="*/ 2147483647 h 1829"/>
              <a:gd name="T54" fmla="*/ 2147483647 w 1836"/>
              <a:gd name="T55" fmla="*/ 2147483647 h 1829"/>
              <a:gd name="T56" fmla="*/ 2147483647 w 1836"/>
              <a:gd name="T57" fmla="*/ 2147483647 h 1829"/>
              <a:gd name="T58" fmla="*/ 2147483647 w 1836"/>
              <a:gd name="T59" fmla="*/ 2147483647 h 1829"/>
              <a:gd name="T60" fmla="*/ 2147483647 w 1836"/>
              <a:gd name="T61" fmla="*/ 2147483647 h 1829"/>
              <a:gd name="T62" fmla="*/ 2147483647 w 1836"/>
              <a:gd name="T63" fmla="*/ 2147483647 h 1829"/>
              <a:gd name="T64" fmla="*/ 2147483647 w 1836"/>
              <a:gd name="T65" fmla="*/ 2147483647 h 1829"/>
              <a:gd name="T66" fmla="*/ 2147483647 w 1836"/>
              <a:gd name="T67" fmla="*/ 2147483647 h 1829"/>
              <a:gd name="T68" fmla="*/ 2147483647 w 1836"/>
              <a:gd name="T69" fmla="*/ 2147483647 h 1829"/>
              <a:gd name="T70" fmla="*/ 2147483647 w 1836"/>
              <a:gd name="T71" fmla="*/ 2147483647 h 1829"/>
              <a:gd name="T72" fmla="*/ 2147483647 w 1836"/>
              <a:gd name="T73" fmla="*/ 2147483647 h 1829"/>
              <a:gd name="T74" fmla="*/ 2147483647 w 1836"/>
              <a:gd name="T75" fmla="*/ 2147483647 h 1829"/>
              <a:gd name="T76" fmla="*/ 2147483647 w 1836"/>
              <a:gd name="T77" fmla="*/ 2147483647 h 1829"/>
              <a:gd name="T78" fmla="*/ 2147483647 w 1836"/>
              <a:gd name="T79" fmla="*/ 2147483647 h 1829"/>
              <a:gd name="T80" fmla="*/ 2147483647 w 1836"/>
              <a:gd name="T81" fmla="*/ 2147483647 h 1829"/>
              <a:gd name="T82" fmla="*/ 2147483647 w 1836"/>
              <a:gd name="T83" fmla="*/ 2147483647 h 1829"/>
              <a:gd name="T84" fmla="*/ 2147483647 w 1836"/>
              <a:gd name="T85" fmla="*/ 2147483647 h 1829"/>
              <a:gd name="T86" fmla="*/ 2147483647 w 1836"/>
              <a:gd name="T87" fmla="*/ 2147483647 h 1829"/>
              <a:gd name="T88" fmla="*/ 2147483647 w 1836"/>
              <a:gd name="T89" fmla="*/ 2147483647 h 1829"/>
              <a:gd name="T90" fmla="*/ 2147483647 w 1836"/>
              <a:gd name="T91" fmla="*/ 2147483647 h 1829"/>
              <a:gd name="T92" fmla="*/ 2147483647 w 1836"/>
              <a:gd name="T93" fmla="*/ 2147483647 h 1829"/>
              <a:gd name="T94" fmla="*/ 2147483647 w 1836"/>
              <a:gd name="T95" fmla="*/ 2147483647 h 1829"/>
              <a:gd name="T96" fmla="*/ 2147483647 w 1836"/>
              <a:gd name="T97" fmla="*/ 2147483647 h 1829"/>
              <a:gd name="T98" fmla="*/ 2147483647 w 1836"/>
              <a:gd name="T99" fmla="*/ 2147483647 h 1829"/>
              <a:gd name="T100" fmla="*/ 2147483647 w 1836"/>
              <a:gd name="T101" fmla="*/ 2147483647 h 1829"/>
              <a:gd name="T102" fmla="*/ 2147483647 w 1836"/>
              <a:gd name="T103" fmla="*/ 2147483647 h 1829"/>
              <a:gd name="T104" fmla="*/ 2147483647 w 1836"/>
              <a:gd name="T105" fmla="*/ 0 h 18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36"/>
              <a:gd name="T160" fmla="*/ 0 h 1829"/>
              <a:gd name="T161" fmla="*/ 1836 w 1836"/>
              <a:gd name="T162" fmla="*/ 1829 h 18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36" h="1829">
                <a:moveTo>
                  <a:pt x="915" y="0"/>
                </a:moveTo>
                <a:lnTo>
                  <a:pt x="823" y="0"/>
                </a:lnTo>
                <a:lnTo>
                  <a:pt x="730" y="15"/>
                </a:lnTo>
                <a:lnTo>
                  <a:pt x="645" y="36"/>
                </a:lnTo>
                <a:lnTo>
                  <a:pt x="560" y="71"/>
                </a:lnTo>
                <a:lnTo>
                  <a:pt x="475" y="107"/>
                </a:lnTo>
                <a:lnTo>
                  <a:pt x="404" y="156"/>
                </a:lnTo>
                <a:lnTo>
                  <a:pt x="263" y="263"/>
                </a:lnTo>
                <a:lnTo>
                  <a:pt x="156" y="397"/>
                </a:lnTo>
                <a:lnTo>
                  <a:pt x="107" y="475"/>
                </a:lnTo>
                <a:lnTo>
                  <a:pt x="71" y="553"/>
                </a:lnTo>
                <a:lnTo>
                  <a:pt x="36" y="638"/>
                </a:lnTo>
                <a:lnTo>
                  <a:pt x="15" y="730"/>
                </a:lnTo>
                <a:lnTo>
                  <a:pt x="0" y="815"/>
                </a:lnTo>
                <a:lnTo>
                  <a:pt x="0" y="915"/>
                </a:lnTo>
                <a:lnTo>
                  <a:pt x="0" y="1007"/>
                </a:lnTo>
                <a:lnTo>
                  <a:pt x="15" y="1099"/>
                </a:lnTo>
                <a:lnTo>
                  <a:pt x="36" y="1184"/>
                </a:lnTo>
                <a:lnTo>
                  <a:pt x="71" y="1269"/>
                </a:lnTo>
                <a:lnTo>
                  <a:pt x="107" y="1347"/>
                </a:lnTo>
                <a:lnTo>
                  <a:pt x="156" y="1425"/>
                </a:lnTo>
                <a:lnTo>
                  <a:pt x="263" y="1559"/>
                </a:lnTo>
                <a:lnTo>
                  <a:pt x="404" y="1673"/>
                </a:lnTo>
                <a:lnTo>
                  <a:pt x="475" y="1715"/>
                </a:lnTo>
                <a:lnTo>
                  <a:pt x="560" y="1751"/>
                </a:lnTo>
                <a:lnTo>
                  <a:pt x="645" y="1786"/>
                </a:lnTo>
                <a:lnTo>
                  <a:pt x="730" y="1807"/>
                </a:lnTo>
                <a:lnTo>
                  <a:pt x="823" y="1822"/>
                </a:lnTo>
                <a:lnTo>
                  <a:pt x="915" y="1829"/>
                </a:lnTo>
                <a:lnTo>
                  <a:pt x="1007" y="1822"/>
                </a:lnTo>
                <a:lnTo>
                  <a:pt x="1099" y="1807"/>
                </a:lnTo>
                <a:lnTo>
                  <a:pt x="1191" y="1786"/>
                </a:lnTo>
                <a:lnTo>
                  <a:pt x="1269" y="1751"/>
                </a:lnTo>
                <a:lnTo>
                  <a:pt x="1354" y="1715"/>
                </a:lnTo>
                <a:lnTo>
                  <a:pt x="1425" y="1673"/>
                </a:lnTo>
                <a:lnTo>
                  <a:pt x="1567" y="1559"/>
                </a:lnTo>
                <a:lnTo>
                  <a:pt x="1673" y="1425"/>
                </a:lnTo>
                <a:lnTo>
                  <a:pt x="1723" y="1347"/>
                </a:lnTo>
                <a:lnTo>
                  <a:pt x="1758" y="1269"/>
                </a:lnTo>
                <a:lnTo>
                  <a:pt x="1793" y="1184"/>
                </a:lnTo>
                <a:lnTo>
                  <a:pt x="1815" y="1099"/>
                </a:lnTo>
                <a:lnTo>
                  <a:pt x="1829" y="1007"/>
                </a:lnTo>
                <a:lnTo>
                  <a:pt x="1836" y="915"/>
                </a:lnTo>
                <a:lnTo>
                  <a:pt x="1829" y="822"/>
                </a:lnTo>
                <a:lnTo>
                  <a:pt x="1815" y="730"/>
                </a:lnTo>
                <a:lnTo>
                  <a:pt x="1793" y="638"/>
                </a:lnTo>
                <a:lnTo>
                  <a:pt x="1758" y="553"/>
                </a:lnTo>
                <a:lnTo>
                  <a:pt x="1723" y="475"/>
                </a:lnTo>
                <a:lnTo>
                  <a:pt x="1673" y="397"/>
                </a:lnTo>
                <a:lnTo>
                  <a:pt x="1616" y="326"/>
                </a:lnTo>
                <a:lnTo>
                  <a:pt x="1552" y="255"/>
                </a:lnTo>
                <a:lnTo>
                  <a:pt x="915" y="915"/>
                </a:lnTo>
                <a:lnTo>
                  <a:pt x="915" y="0"/>
                </a:lnTo>
                <a:close/>
              </a:path>
            </a:pathLst>
          </a:custGeom>
          <a:solidFill>
            <a:srgbClr val="1450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53" name="Group 92"/>
          <p:cNvGrpSpPr>
            <a:grpSpLocks/>
          </p:cNvGrpSpPr>
          <p:nvPr/>
        </p:nvGrpSpPr>
        <p:grpSpPr bwMode="auto">
          <a:xfrm>
            <a:off x="6196013" y="3994150"/>
            <a:ext cx="2262187" cy="2254250"/>
            <a:chOff x="6096250" y="4343400"/>
            <a:chExt cx="2261938" cy="2254542"/>
          </a:xfrm>
        </p:grpSpPr>
        <p:sp>
          <p:nvSpPr>
            <p:cNvPr id="6166" name="Freeform 38"/>
            <p:cNvSpPr>
              <a:spLocks/>
            </p:cNvSpPr>
            <p:nvPr/>
          </p:nvSpPr>
          <p:spPr bwMode="auto">
            <a:xfrm>
              <a:off x="6925833" y="4343400"/>
              <a:ext cx="1432355" cy="2254542"/>
            </a:xfrm>
            <a:custGeom>
              <a:avLst/>
              <a:gdLst>
                <a:gd name="T0" fmla="*/ 0 w 1162"/>
                <a:gd name="T1" fmla="*/ 2147483647 h 1829"/>
                <a:gd name="T2" fmla="*/ 2147483647 w 1162"/>
                <a:gd name="T3" fmla="*/ 2147483647 h 1829"/>
                <a:gd name="T4" fmla="*/ 2147483647 w 1162"/>
                <a:gd name="T5" fmla="*/ 2147483647 h 1829"/>
                <a:gd name="T6" fmla="*/ 2147483647 w 1162"/>
                <a:gd name="T7" fmla="*/ 2147483647 h 1829"/>
                <a:gd name="T8" fmla="*/ 2147483647 w 1162"/>
                <a:gd name="T9" fmla="*/ 2147483647 h 1829"/>
                <a:gd name="T10" fmla="*/ 2147483647 w 1162"/>
                <a:gd name="T11" fmla="*/ 2147483647 h 1829"/>
                <a:gd name="T12" fmla="*/ 2147483647 w 1162"/>
                <a:gd name="T13" fmla="*/ 2147483647 h 1829"/>
                <a:gd name="T14" fmla="*/ 2147483647 w 1162"/>
                <a:gd name="T15" fmla="*/ 2147483647 h 1829"/>
                <a:gd name="T16" fmla="*/ 2147483647 w 1162"/>
                <a:gd name="T17" fmla="*/ 2147483647 h 1829"/>
                <a:gd name="T18" fmla="*/ 2147483647 w 1162"/>
                <a:gd name="T19" fmla="*/ 2147483647 h 1829"/>
                <a:gd name="T20" fmla="*/ 2147483647 w 1162"/>
                <a:gd name="T21" fmla="*/ 2147483647 h 1829"/>
                <a:gd name="T22" fmla="*/ 2147483647 w 1162"/>
                <a:gd name="T23" fmla="*/ 2147483647 h 1829"/>
                <a:gd name="T24" fmla="*/ 2147483647 w 1162"/>
                <a:gd name="T25" fmla="*/ 2147483647 h 1829"/>
                <a:gd name="T26" fmla="*/ 2147483647 w 1162"/>
                <a:gd name="T27" fmla="*/ 2147483647 h 1829"/>
                <a:gd name="T28" fmla="*/ 2147483647 w 1162"/>
                <a:gd name="T29" fmla="*/ 2147483647 h 1829"/>
                <a:gd name="T30" fmla="*/ 2147483647 w 1162"/>
                <a:gd name="T31" fmla="*/ 2147483647 h 1829"/>
                <a:gd name="T32" fmla="*/ 2147483647 w 1162"/>
                <a:gd name="T33" fmla="*/ 2147483647 h 1829"/>
                <a:gd name="T34" fmla="*/ 2147483647 w 1162"/>
                <a:gd name="T35" fmla="*/ 2147483647 h 1829"/>
                <a:gd name="T36" fmla="*/ 2147483647 w 1162"/>
                <a:gd name="T37" fmla="*/ 2147483647 h 1829"/>
                <a:gd name="T38" fmla="*/ 2147483647 w 1162"/>
                <a:gd name="T39" fmla="*/ 2147483647 h 1829"/>
                <a:gd name="T40" fmla="*/ 2147483647 w 1162"/>
                <a:gd name="T41" fmla="*/ 2147483647 h 1829"/>
                <a:gd name="T42" fmla="*/ 2147483647 w 1162"/>
                <a:gd name="T43" fmla="*/ 2147483647 h 1829"/>
                <a:gd name="T44" fmla="*/ 2147483647 w 1162"/>
                <a:gd name="T45" fmla="*/ 2147483647 h 1829"/>
                <a:gd name="T46" fmla="*/ 2147483647 w 1162"/>
                <a:gd name="T47" fmla="*/ 2147483647 h 1829"/>
                <a:gd name="T48" fmla="*/ 2147483647 w 1162"/>
                <a:gd name="T49" fmla="*/ 2147483647 h 1829"/>
                <a:gd name="T50" fmla="*/ 2147483647 w 1162"/>
                <a:gd name="T51" fmla="*/ 2147483647 h 1829"/>
                <a:gd name="T52" fmla="*/ 2147483647 w 1162"/>
                <a:gd name="T53" fmla="*/ 2147483647 h 1829"/>
                <a:gd name="T54" fmla="*/ 2147483647 w 1162"/>
                <a:gd name="T55" fmla="*/ 2147483647 h 1829"/>
                <a:gd name="T56" fmla="*/ 2147483647 w 1162"/>
                <a:gd name="T57" fmla="*/ 2147483647 h 1829"/>
                <a:gd name="T58" fmla="*/ 2147483647 w 1162"/>
                <a:gd name="T59" fmla="*/ 2147483647 h 1829"/>
                <a:gd name="T60" fmla="*/ 2147483647 w 1162"/>
                <a:gd name="T61" fmla="*/ 2147483647 h 1829"/>
                <a:gd name="T62" fmla="*/ 2147483647 w 1162"/>
                <a:gd name="T63" fmla="*/ 2147483647 h 1829"/>
                <a:gd name="T64" fmla="*/ 2147483647 w 1162"/>
                <a:gd name="T65" fmla="*/ 0 h 1829"/>
                <a:gd name="T66" fmla="*/ 2147483647 w 1162"/>
                <a:gd name="T67" fmla="*/ 2147483647 h 1829"/>
                <a:gd name="T68" fmla="*/ 0 w 1162"/>
                <a:gd name="T69" fmla="*/ 2147483647 h 18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2"/>
                <a:gd name="T106" fmla="*/ 0 h 1829"/>
                <a:gd name="T107" fmla="*/ 1162 w 1162"/>
                <a:gd name="T108" fmla="*/ 1829 h 18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2" h="1829">
                  <a:moveTo>
                    <a:pt x="0" y="1793"/>
                  </a:moveTo>
                  <a:lnTo>
                    <a:pt x="85" y="1814"/>
                  </a:lnTo>
                  <a:lnTo>
                    <a:pt x="177" y="1822"/>
                  </a:lnTo>
                  <a:lnTo>
                    <a:pt x="269" y="1829"/>
                  </a:lnTo>
                  <a:lnTo>
                    <a:pt x="361" y="1822"/>
                  </a:lnTo>
                  <a:lnTo>
                    <a:pt x="446" y="1800"/>
                  </a:lnTo>
                  <a:lnTo>
                    <a:pt x="531" y="1779"/>
                  </a:lnTo>
                  <a:lnTo>
                    <a:pt x="616" y="1744"/>
                  </a:lnTo>
                  <a:lnTo>
                    <a:pt x="694" y="1708"/>
                  </a:lnTo>
                  <a:lnTo>
                    <a:pt x="765" y="1659"/>
                  </a:lnTo>
                  <a:lnTo>
                    <a:pt x="836" y="1609"/>
                  </a:lnTo>
                  <a:lnTo>
                    <a:pt x="964" y="1481"/>
                  </a:lnTo>
                  <a:lnTo>
                    <a:pt x="1013" y="1403"/>
                  </a:lnTo>
                  <a:lnTo>
                    <a:pt x="1056" y="1326"/>
                  </a:lnTo>
                  <a:lnTo>
                    <a:pt x="1098" y="1240"/>
                  </a:lnTo>
                  <a:lnTo>
                    <a:pt x="1127" y="1155"/>
                  </a:lnTo>
                  <a:lnTo>
                    <a:pt x="1148" y="1063"/>
                  </a:lnTo>
                  <a:lnTo>
                    <a:pt x="1155" y="971"/>
                  </a:lnTo>
                  <a:lnTo>
                    <a:pt x="1162" y="879"/>
                  </a:lnTo>
                  <a:lnTo>
                    <a:pt x="1155" y="794"/>
                  </a:lnTo>
                  <a:lnTo>
                    <a:pt x="1134" y="709"/>
                  </a:lnTo>
                  <a:lnTo>
                    <a:pt x="1113" y="624"/>
                  </a:lnTo>
                  <a:lnTo>
                    <a:pt x="1077" y="539"/>
                  </a:lnTo>
                  <a:lnTo>
                    <a:pt x="1042" y="461"/>
                  </a:lnTo>
                  <a:lnTo>
                    <a:pt x="992" y="383"/>
                  </a:lnTo>
                  <a:lnTo>
                    <a:pt x="935" y="319"/>
                  </a:lnTo>
                  <a:lnTo>
                    <a:pt x="808" y="192"/>
                  </a:lnTo>
                  <a:lnTo>
                    <a:pt x="737" y="142"/>
                  </a:lnTo>
                  <a:lnTo>
                    <a:pt x="659" y="100"/>
                  </a:lnTo>
                  <a:lnTo>
                    <a:pt x="574" y="57"/>
                  </a:lnTo>
                  <a:lnTo>
                    <a:pt x="489" y="29"/>
                  </a:lnTo>
                  <a:lnTo>
                    <a:pt x="361" y="7"/>
                  </a:lnTo>
                  <a:lnTo>
                    <a:pt x="241" y="0"/>
                  </a:lnTo>
                  <a:lnTo>
                    <a:pt x="241" y="915"/>
                  </a:lnTo>
                  <a:lnTo>
                    <a:pt x="0" y="179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39"/>
            <p:cNvSpPr>
              <a:spLocks/>
            </p:cNvSpPr>
            <p:nvPr/>
          </p:nvSpPr>
          <p:spPr bwMode="auto">
            <a:xfrm>
              <a:off x="6096250" y="5471287"/>
              <a:ext cx="1126654" cy="1082279"/>
            </a:xfrm>
            <a:custGeom>
              <a:avLst/>
              <a:gdLst>
                <a:gd name="T0" fmla="*/ 0 w 914"/>
                <a:gd name="T1" fmla="*/ 2147483647 h 878"/>
                <a:gd name="T2" fmla="*/ 2147483647 w 914"/>
                <a:gd name="T3" fmla="*/ 2147483647 h 878"/>
                <a:gd name="T4" fmla="*/ 2147483647 w 914"/>
                <a:gd name="T5" fmla="*/ 2147483647 h 878"/>
                <a:gd name="T6" fmla="*/ 2147483647 w 914"/>
                <a:gd name="T7" fmla="*/ 2147483647 h 878"/>
                <a:gd name="T8" fmla="*/ 2147483647 w 914"/>
                <a:gd name="T9" fmla="*/ 2147483647 h 878"/>
                <a:gd name="T10" fmla="*/ 2147483647 w 914"/>
                <a:gd name="T11" fmla="*/ 2147483647 h 878"/>
                <a:gd name="T12" fmla="*/ 2147483647 w 914"/>
                <a:gd name="T13" fmla="*/ 2147483647 h 878"/>
                <a:gd name="T14" fmla="*/ 2147483647 w 914"/>
                <a:gd name="T15" fmla="*/ 2147483647 h 878"/>
                <a:gd name="T16" fmla="*/ 2147483647 w 914"/>
                <a:gd name="T17" fmla="*/ 2147483647 h 878"/>
                <a:gd name="T18" fmla="*/ 2147483647 w 914"/>
                <a:gd name="T19" fmla="*/ 0 h 878"/>
                <a:gd name="T20" fmla="*/ 0 w 914"/>
                <a:gd name="T21" fmla="*/ 2147483647 h 8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4"/>
                <a:gd name="T34" fmla="*/ 0 h 878"/>
                <a:gd name="T35" fmla="*/ 914 w 914"/>
                <a:gd name="T36" fmla="*/ 878 h 8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4" h="878">
                  <a:moveTo>
                    <a:pt x="0" y="49"/>
                  </a:moveTo>
                  <a:lnTo>
                    <a:pt x="21" y="191"/>
                  </a:lnTo>
                  <a:lnTo>
                    <a:pt x="56" y="325"/>
                  </a:lnTo>
                  <a:lnTo>
                    <a:pt x="120" y="453"/>
                  </a:lnTo>
                  <a:lnTo>
                    <a:pt x="198" y="566"/>
                  </a:lnTo>
                  <a:lnTo>
                    <a:pt x="297" y="673"/>
                  </a:lnTo>
                  <a:lnTo>
                    <a:pt x="411" y="758"/>
                  </a:lnTo>
                  <a:lnTo>
                    <a:pt x="531" y="829"/>
                  </a:lnTo>
                  <a:lnTo>
                    <a:pt x="673" y="878"/>
                  </a:lnTo>
                  <a:lnTo>
                    <a:pt x="914" y="0"/>
                  </a:lnTo>
                  <a:lnTo>
                    <a:pt x="0" y="49"/>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8" name="Freeform 40"/>
            <p:cNvSpPr>
              <a:spLocks/>
            </p:cNvSpPr>
            <p:nvPr/>
          </p:nvSpPr>
          <p:spPr bwMode="auto">
            <a:xfrm>
              <a:off x="6096250" y="4501181"/>
              <a:ext cx="1126654" cy="1030507"/>
            </a:xfrm>
            <a:custGeom>
              <a:avLst/>
              <a:gdLst>
                <a:gd name="T0" fmla="*/ 2147483647 w 914"/>
                <a:gd name="T1" fmla="*/ 0 h 836"/>
                <a:gd name="T2" fmla="*/ 2147483647 w 914"/>
                <a:gd name="T3" fmla="*/ 2147483647 h 836"/>
                <a:gd name="T4" fmla="*/ 2147483647 w 914"/>
                <a:gd name="T5" fmla="*/ 2147483647 h 836"/>
                <a:gd name="T6" fmla="*/ 2147483647 w 914"/>
                <a:gd name="T7" fmla="*/ 2147483647 h 836"/>
                <a:gd name="T8" fmla="*/ 2147483647 w 914"/>
                <a:gd name="T9" fmla="*/ 2147483647 h 836"/>
                <a:gd name="T10" fmla="*/ 2147483647 w 914"/>
                <a:gd name="T11" fmla="*/ 2147483647 h 836"/>
                <a:gd name="T12" fmla="*/ 2147483647 w 914"/>
                <a:gd name="T13" fmla="*/ 2147483647 h 836"/>
                <a:gd name="T14" fmla="*/ 0 w 914"/>
                <a:gd name="T15" fmla="*/ 2147483647 h 836"/>
                <a:gd name="T16" fmla="*/ 0 w 914"/>
                <a:gd name="T17" fmla="*/ 2147483647 h 836"/>
                <a:gd name="T18" fmla="*/ 2147483647 w 914"/>
                <a:gd name="T19" fmla="*/ 2147483647 h 836"/>
                <a:gd name="T20" fmla="*/ 2147483647 w 914"/>
                <a:gd name="T21" fmla="*/ 0 h 8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4"/>
                <a:gd name="T34" fmla="*/ 0 h 836"/>
                <a:gd name="T35" fmla="*/ 914 w 914"/>
                <a:gd name="T36" fmla="*/ 836 h 8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4" h="836">
                  <a:moveTo>
                    <a:pt x="439" y="0"/>
                  </a:moveTo>
                  <a:lnTo>
                    <a:pt x="340" y="71"/>
                  </a:lnTo>
                  <a:lnTo>
                    <a:pt x="248" y="156"/>
                  </a:lnTo>
                  <a:lnTo>
                    <a:pt x="170" y="248"/>
                  </a:lnTo>
                  <a:lnTo>
                    <a:pt x="106" y="354"/>
                  </a:lnTo>
                  <a:lnTo>
                    <a:pt x="56" y="468"/>
                  </a:lnTo>
                  <a:lnTo>
                    <a:pt x="21" y="581"/>
                  </a:lnTo>
                  <a:lnTo>
                    <a:pt x="0" y="709"/>
                  </a:lnTo>
                  <a:lnTo>
                    <a:pt x="0" y="836"/>
                  </a:lnTo>
                  <a:lnTo>
                    <a:pt x="914" y="787"/>
                  </a:lnTo>
                  <a:lnTo>
                    <a:pt x="439"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actuary</a:t>
              </a:r>
            </a:p>
          </p:txBody>
        </p:sp>
        <p:sp>
          <p:nvSpPr>
            <p:cNvPr id="6169" name="Freeform 41"/>
            <p:cNvSpPr>
              <a:spLocks/>
            </p:cNvSpPr>
            <p:nvPr/>
          </p:nvSpPr>
          <p:spPr bwMode="auto">
            <a:xfrm>
              <a:off x="6637390" y="4343400"/>
              <a:ext cx="585516" cy="1127888"/>
            </a:xfrm>
            <a:custGeom>
              <a:avLst/>
              <a:gdLst>
                <a:gd name="T0" fmla="*/ 2147483647 w 475"/>
                <a:gd name="T1" fmla="*/ 0 h 915"/>
                <a:gd name="T2" fmla="*/ 2147483647 w 475"/>
                <a:gd name="T3" fmla="*/ 2147483647 h 915"/>
                <a:gd name="T4" fmla="*/ 2147483647 w 475"/>
                <a:gd name="T5" fmla="*/ 2147483647 h 915"/>
                <a:gd name="T6" fmla="*/ 2147483647 w 475"/>
                <a:gd name="T7" fmla="*/ 2147483647 h 915"/>
                <a:gd name="T8" fmla="*/ 0 w 475"/>
                <a:gd name="T9" fmla="*/ 2147483647 h 915"/>
                <a:gd name="T10" fmla="*/ 2147483647 w 475"/>
                <a:gd name="T11" fmla="*/ 2147483647 h 915"/>
                <a:gd name="T12" fmla="*/ 2147483647 w 475"/>
                <a:gd name="T13" fmla="*/ 0 h 915"/>
                <a:gd name="T14" fmla="*/ 0 60000 65536"/>
                <a:gd name="T15" fmla="*/ 0 60000 65536"/>
                <a:gd name="T16" fmla="*/ 0 60000 65536"/>
                <a:gd name="T17" fmla="*/ 0 60000 65536"/>
                <a:gd name="T18" fmla="*/ 0 60000 65536"/>
                <a:gd name="T19" fmla="*/ 0 60000 65536"/>
                <a:gd name="T20" fmla="*/ 0 60000 65536"/>
                <a:gd name="T21" fmla="*/ 0 w 475"/>
                <a:gd name="T22" fmla="*/ 0 h 915"/>
                <a:gd name="T23" fmla="*/ 475 w 475"/>
                <a:gd name="T24" fmla="*/ 915 h 9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5" h="915">
                  <a:moveTo>
                    <a:pt x="475" y="0"/>
                  </a:moveTo>
                  <a:lnTo>
                    <a:pt x="354" y="7"/>
                  </a:lnTo>
                  <a:lnTo>
                    <a:pt x="234" y="29"/>
                  </a:lnTo>
                  <a:lnTo>
                    <a:pt x="113" y="71"/>
                  </a:lnTo>
                  <a:lnTo>
                    <a:pt x="0" y="128"/>
                  </a:lnTo>
                  <a:lnTo>
                    <a:pt x="475" y="915"/>
                  </a:lnTo>
                  <a:lnTo>
                    <a:pt x="475" y="0"/>
                  </a:lnTo>
                  <a:close/>
                </a:path>
              </a:pathLst>
            </a:custGeom>
            <a:solidFill>
              <a:srgbClr val="1450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TextBox 68"/>
            <p:cNvSpPr txBox="1">
              <a:spLocks noChangeArrowheads="1"/>
            </p:cNvSpPr>
            <p:nvPr/>
          </p:nvSpPr>
          <p:spPr bwMode="auto">
            <a:xfrm>
              <a:off x="7425544" y="5181600"/>
              <a:ext cx="8468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t>ops </a:t>
              </a:r>
            </a:p>
            <a:p>
              <a:pPr algn="ctr" eaLnBrk="1" hangingPunct="1">
                <a:spcBef>
                  <a:spcPct val="0"/>
                </a:spcBef>
                <a:buFontTx/>
                <a:buNone/>
              </a:pPr>
              <a:r>
                <a:rPr lang="en-US" altLang="en-US" sz="1800"/>
                <a:t>analyst</a:t>
              </a:r>
            </a:p>
            <a:p>
              <a:pPr algn="ctr" eaLnBrk="1" hangingPunct="1">
                <a:spcBef>
                  <a:spcPct val="0"/>
                </a:spcBef>
                <a:buFontTx/>
                <a:buNone/>
              </a:pPr>
              <a:r>
                <a:rPr lang="en-US" altLang="en-US" sz="1800"/>
                <a:t>63,000</a:t>
              </a:r>
            </a:p>
          </p:txBody>
        </p:sp>
        <p:sp>
          <p:nvSpPr>
            <p:cNvPr id="6171" name="TextBox 69"/>
            <p:cNvSpPr txBox="1">
              <a:spLocks noChangeArrowheads="1"/>
            </p:cNvSpPr>
            <p:nvPr/>
          </p:nvSpPr>
          <p:spPr bwMode="auto">
            <a:xfrm>
              <a:off x="6324600" y="5553670"/>
              <a:ext cx="7446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statis-</a:t>
              </a:r>
            </a:p>
            <a:p>
              <a:pPr eaLnBrk="1" hangingPunct="1">
                <a:spcBef>
                  <a:spcPct val="0"/>
                </a:spcBef>
                <a:buFontTx/>
                <a:buNone/>
              </a:pPr>
              <a:r>
                <a:rPr lang="en-US" altLang="en-US" sz="1800"/>
                <a:t>tician</a:t>
              </a:r>
            </a:p>
            <a:p>
              <a:pPr eaLnBrk="1" hangingPunct="1">
                <a:spcBef>
                  <a:spcPct val="0"/>
                </a:spcBef>
                <a:buFontTx/>
                <a:buNone/>
              </a:pPr>
              <a:endParaRPr lang="en-US" altLang="en-US" sz="1800"/>
            </a:p>
          </p:txBody>
        </p:sp>
      </p:grpSp>
      <p:cxnSp>
        <p:nvCxnSpPr>
          <p:cNvPr id="72" name="Straight Connector 71"/>
          <p:cNvCxnSpPr/>
          <p:nvPr/>
        </p:nvCxnSpPr>
        <p:spPr>
          <a:xfrm rot="16200000" flipH="1">
            <a:off x="2019300" y="3086100"/>
            <a:ext cx="1447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209800" y="2819400"/>
            <a:ext cx="1676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6156" name="TextBox 77"/>
          <p:cNvSpPr txBox="1">
            <a:spLocks noChangeArrowheads="1"/>
          </p:cNvSpPr>
          <p:nvPr/>
        </p:nvSpPr>
        <p:spPr bwMode="auto">
          <a:xfrm>
            <a:off x="3332163" y="5334000"/>
            <a:ext cx="1992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t>Professional fields: </a:t>
            </a:r>
          </a:p>
          <a:p>
            <a:pPr algn="ctr" eaLnBrk="1" hangingPunct="1">
              <a:spcBef>
                <a:spcPct val="0"/>
              </a:spcBef>
              <a:buFontTx/>
              <a:buNone/>
            </a:pPr>
            <a:r>
              <a:rPr lang="en-US" altLang="en-US" sz="1800"/>
              <a:t>31 Million</a:t>
            </a:r>
          </a:p>
        </p:txBody>
      </p:sp>
      <p:cxnSp>
        <p:nvCxnSpPr>
          <p:cNvPr id="79" name="Straight Connector 78"/>
          <p:cNvCxnSpPr/>
          <p:nvPr/>
        </p:nvCxnSpPr>
        <p:spPr>
          <a:xfrm flipV="1">
            <a:off x="5105400" y="4114800"/>
            <a:ext cx="1676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105400" y="4495800"/>
            <a:ext cx="1371600" cy="1295400"/>
          </a:xfrm>
          <a:prstGeom prst="line">
            <a:avLst/>
          </a:prstGeom>
        </p:spPr>
        <p:style>
          <a:lnRef idx="1">
            <a:schemeClr val="accent1"/>
          </a:lnRef>
          <a:fillRef idx="0">
            <a:schemeClr val="accent1"/>
          </a:fillRef>
          <a:effectRef idx="0">
            <a:schemeClr val="accent1"/>
          </a:effectRef>
          <a:fontRef idx="minor">
            <a:schemeClr val="tx1"/>
          </a:fontRef>
        </p:style>
      </p:cxnSp>
      <p:sp>
        <p:nvSpPr>
          <p:cNvPr id="6159" name="TextBox 96"/>
          <p:cNvSpPr txBox="1">
            <a:spLocks noChangeArrowheads="1"/>
          </p:cNvSpPr>
          <p:nvPr/>
        </p:nvSpPr>
        <p:spPr bwMode="auto">
          <a:xfrm>
            <a:off x="6792913" y="6211888"/>
            <a:ext cx="1360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t>Math fields: </a:t>
            </a:r>
          </a:p>
          <a:p>
            <a:pPr algn="ctr" eaLnBrk="1" hangingPunct="1">
              <a:spcBef>
                <a:spcPct val="0"/>
              </a:spcBef>
              <a:buFontTx/>
              <a:buNone/>
            </a:pPr>
            <a:r>
              <a:rPr lang="en-US" altLang="en-US" sz="1800"/>
              <a:t>116,000</a:t>
            </a:r>
          </a:p>
        </p:txBody>
      </p:sp>
      <p:sp>
        <p:nvSpPr>
          <p:cNvPr id="6160" name="TextBox 102"/>
          <p:cNvSpPr txBox="1">
            <a:spLocks noChangeArrowheads="1"/>
          </p:cNvSpPr>
          <p:nvPr/>
        </p:nvSpPr>
        <p:spPr bwMode="auto">
          <a:xfrm>
            <a:off x="6781800" y="4111625"/>
            <a:ext cx="587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t>other</a:t>
            </a:r>
          </a:p>
        </p:txBody>
      </p:sp>
      <p:sp>
        <p:nvSpPr>
          <p:cNvPr id="25" name="TextBox 24"/>
          <p:cNvSpPr txBox="1"/>
          <p:nvPr/>
        </p:nvSpPr>
        <p:spPr>
          <a:xfrm>
            <a:off x="5638800" y="3001963"/>
            <a:ext cx="2057400" cy="646112"/>
          </a:xfrm>
          <a:prstGeom prst="rect">
            <a:avLst/>
          </a:prstGeom>
          <a:noFill/>
        </p:spPr>
        <p:txBody>
          <a:bodyPr>
            <a:spAutoFit/>
          </a:bodyPr>
          <a:lstStyle/>
          <a:p>
            <a:pPr>
              <a:defRPr/>
            </a:pPr>
            <a:r>
              <a:rPr lang="en-US" dirty="0">
                <a:solidFill>
                  <a:schemeClr val="accent6"/>
                </a:solidFill>
              </a:rPr>
              <a:t>Engineering and computer-related</a:t>
            </a:r>
          </a:p>
        </p:txBody>
      </p:sp>
      <p:cxnSp>
        <p:nvCxnSpPr>
          <p:cNvPr id="29" name="Straight Connector 28"/>
          <p:cNvCxnSpPr>
            <a:endCxn id="25" idx="2"/>
          </p:cNvCxnSpPr>
          <p:nvPr/>
        </p:nvCxnSpPr>
        <p:spPr>
          <a:xfrm flipV="1">
            <a:off x="5334000" y="3648075"/>
            <a:ext cx="1333500" cy="5429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Pie 2"/>
          <p:cNvSpPr/>
          <p:nvPr/>
        </p:nvSpPr>
        <p:spPr>
          <a:xfrm rot="2678089">
            <a:off x="2971800" y="2757488"/>
            <a:ext cx="2638425" cy="2235200"/>
          </a:xfrm>
          <a:prstGeom prst="pie">
            <a:avLst>
              <a:gd name="adj1" fmla="val 15320879"/>
              <a:gd name="adj2" fmla="val 161716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 name="TextBox 29"/>
          <p:cNvSpPr txBox="1"/>
          <p:nvPr/>
        </p:nvSpPr>
        <p:spPr>
          <a:xfrm>
            <a:off x="5265738" y="1739900"/>
            <a:ext cx="2430462" cy="647700"/>
          </a:xfrm>
          <a:prstGeom prst="rect">
            <a:avLst/>
          </a:prstGeom>
          <a:noFill/>
        </p:spPr>
        <p:txBody>
          <a:bodyPr>
            <a:spAutoFit/>
          </a:bodyPr>
          <a:lstStyle/>
          <a:p>
            <a:pPr>
              <a:defRPr/>
            </a:pPr>
            <a:r>
              <a:rPr lang="en-US" dirty="0">
                <a:solidFill>
                  <a:schemeClr val="accent2">
                    <a:lumMod val="75000"/>
                  </a:schemeClr>
                </a:solidFill>
              </a:rPr>
              <a:t>Post-secondary education: 1.3 million</a:t>
            </a:r>
          </a:p>
        </p:txBody>
      </p:sp>
      <p:cxnSp>
        <p:nvCxnSpPr>
          <p:cNvPr id="31" name="Straight Connector 30"/>
          <p:cNvCxnSpPr>
            <a:endCxn id="30" idx="2"/>
          </p:cNvCxnSpPr>
          <p:nvPr/>
        </p:nvCxnSpPr>
        <p:spPr>
          <a:xfrm flipV="1">
            <a:off x="4959350" y="2387600"/>
            <a:ext cx="1522413" cy="54133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3824"/>
          <p:cNvGrpSpPr>
            <a:grpSpLocks/>
          </p:cNvGrpSpPr>
          <p:nvPr/>
        </p:nvGrpSpPr>
        <p:grpSpPr bwMode="auto">
          <a:xfrm>
            <a:off x="3930650" y="3128963"/>
            <a:ext cx="5414963" cy="3251200"/>
            <a:chOff x="4876800" y="2819400"/>
            <a:chExt cx="5414388" cy="3251200"/>
          </a:xfrm>
        </p:grpSpPr>
        <p:sp>
          <p:nvSpPr>
            <p:cNvPr id="7191" name="AutoShape 50"/>
            <p:cNvSpPr>
              <a:spLocks noChangeAspect="1" noChangeArrowheads="1" noTextEdit="1"/>
            </p:cNvSpPr>
            <p:nvPr/>
          </p:nvSpPr>
          <p:spPr bwMode="auto">
            <a:xfrm>
              <a:off x="4876800" y="2819400"/>
              <a:ext cx="375126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92" name="Rectangle 52"/>
            <p:cNvSpPr>
              <a:spLocks noChangeArrowheads="1"/>
            </p:cNvSpPr>
            <p:nvPr/>
          </p:nvSpPr>
          <p:spPr bwMode="auto">
            <a:xfrm>
              <a:off x="4881563" y="2824163"/>
              <a:ext cx="3743325" cy="3243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7193" name="Freeform 53"/>
            <p:cNvSpPr>
              <a:spLocks/>
            </p:cNvSpPr>
            <p:nvPr/>
          </p:nvSpPr>
          <p:spPr bwMode="auto">
            <a:xfrm>
              <a:off x="5335588" y="3014663"/>
              <a:ext cx="2881313" cy="3036888"/>
            </a:xfrm>
            <a:custGeom>
              <a:avLst/>
              <a:gdLst>
                <a:gd name="T0" fmla="*/ 2147483647 w 3630"/>
                <a:gd name="T1" fmla="*/ 2147483647 h 3825"/>
                <a:gd name="T2" fmla="*/ 2147483647 w 3630"/>
                <a:gd name="T3" fmla="*/ 2147483647 h 3825"/>
                <a:gd name="T4" fmla="*/ 2147483647 w 3630"/>
                <a:gd name="T5" fmla="*/ 2147483647 h 3825"/>
                <a:gd name="T6" fmla="*/ 2147483647 w 3630"/>
                <a:gd name="T7" fmla="*/ 2147483647 h 3825"/>
                <a:gd name="T8" fmla="*/ 2147483647 w 3630"/>
                <a:gd name="T9" fmla="*/ 2147483647 h 3825"/>
                <a:gd name="T10" fmla="*/ 2147483647 w 3630"/>
                <a:gd name="T11" fmla="*/ 2147483647 h 3825"/>
                <a:gd name="T12" fmla="*/ 2147483647 w 3630"/>
                <a:gd name="T13" fmla="*/ 2147483647 h 3825"/>
                <a:gd name="T14" fmla="*/ 2147483647 w 3630"/>
                <a:gd name="T15" fmla="*/ 2147483647 h 3825"/>
                <a:gd name="T16" fmla="*/ 2147483647 w 3630"/>
                <a:gd name="T17" fmla="*/ 2147483647 h 3825"/>
                <a:gd name="T18" fmla="*/ 2147483647 w 3630"/>
                <a:gd name="T19" fmla="*/ 2147483647 h 3825"/>
                <a:gd name="T20" fmla="*/ 2147483647 w 3630"/>
                <a:gd name="T21" fmla="*/ 2147483647 h 3825"/>
                <a:gd name="T22" fmla="*/ 2147483647 w 3630"/>
                <a:gd name="T23" fmla="*/ 2147483647 h 3825"/>
                <a:gd name="T24" fmla="*/ 2147483647 w 3630"/>
                <a:gd name="T25" fmla="*/ 2147483647 h 3825"/>
                <a:gd name="T26" fmla="*/ 2147483647 w 3630"/>
                <a:gd name="T27" fmla="*/ 2147483647 h 3825"/>
                <a:gd name="T28" fmla="*/ 2147483647 w 3630"/>
                <a:gd name="T29" fmla="*/ 2147483647 h 3825"/>
                <a:gd name="T30" fmla="*/ 2147483647 w 3630"/>
                <a:gd name="T31" fmla="*/ 2147483647 h 3825"/>
                <a:gd name="T32" fmla="*/ 2147483647 w 3630"/>
                <a:gd name="T33" fmla="*/ 2147483647 h 3825"/>
                <a:gd name="T34" fmla="*/ 2147483647 w 3630"/>
                <a:gd name="T35" fmla="*/ 2147483647 h 3825"/>
                <a:gd name="T36" fmla="*/ 2147483647 w 3630"/>
                <a:gd name="T37" fmla="*/ 2147483647 h 3825"/>
                <a:gd name="T38" fmla="*/ 2147483647 w 3630"/>
                <a:gd name="T39" fmla="*/ 2147483647 h 3825"/>
                <a:gd name="T40" fmla="*/ 2147483647 w 3630"/>
                <a:gd name="T41" fmla="*/ 2147483647 h 3825"/>
                <a:gd name="T42" fmla="*/ 2147483647 w 3630"/>
                <a:gd name="T43" fmla="*/ 2147483647 h 3825"/>
                <a:gd name="T44" fmla="*/ 2147483647 w 3630"/>
                <a:gd name="T45" fmla="*/ 2147483647 h 3825"/>
                <a:gd name="T46" fmla="*/ 2147483647 w 3630"/>
                <a:gd name="T47" fmla="*/ 2147483647 h 3825"/>
                <a:gd name="T48" fmla="*/ 2147483647 w 3630"/>
                <a:gd name="T49" fmla="*/ 2147483647 h 3825"/>
                <a:gd name="T50" fmla="*/ 2147483647 w 3630"/>
                <a:gd name="T51" fmla="*/ 2147483647 h 3825"/>
                <a:gd name="T52" fmla="*/ 2147483647 w 3630"/>
                <a:gd name="T53" fmla="*/ 2147483647 h 3825"/>
                <a:gd name="T54" fmla="*/ 2147483647 w 3630"/>
                <a:gd name="T55" fmla="*/ 2147483647 h 3825"/>
                <a:gd name="T56" fmla="*/ 2147483647 w 3630"/>
                <a:gd name="T57" fmla="*/ 2147483647 h 3825"/>
                <a:gd name="T58" fmla="*/ 2147483647 w 3630"/>
                <a:gd name="T59" fmla="*/ 2147483647 h 3825"/>
                <a:gd name="T60" fmla="*/ 2147483647 w 3630"/>
                <a:gd name="T61" fmla="*/ 2147483647 h 3825"/>
                <a:gd name="T62" fmla="*/ 2147483647 w 3630"/>
                <a:gd name="T63" fmla="*/ 2147483647 h 3825"/>
                <a:gd name="T64" fmla="*/ 2147483647 w 3630"/>
                <a:gd name="T65" fmla="*/ 2147483647 h 3825"/>
                <a:gd name="T66" fmla="*/ 2147483647 w 3630"/>
                <a:gd name="T67" fmla="*/ 2147483647 h 3825"/>
                <a:gd name="T68" fmla="*/ 2147483647 w 3630"/>
                <a:gd name="T69" fmla="*/ 2147483647 h 3825"/>
                <a:gd name="T70" fmla="*/ 2147483647 w 3630"/>
                <a:gd name="T71" fmla="*/ 2147483647 h 3825"/>
                <a:gd name="T72" fmla="*/ 2147483647 w 3630"/>
                <a:gd name="T73" fmla="*/ 2147483647 h 3825"/>
                <a:gd name="T74" fmla="*/ 2147483647 w 3630"/>
                <a:gd name="T75" fmla="*/ 2147483647 h 3825"/>
                <a:gd name="T76" fmla="*/ 2147483647 w 3630"/>
                <a:gd name="T77" fmla="*/ 2147483647 h 3825"/>
                <a:gd name="T78" fmla="*/ 2147483647 w 3630"/>
                <a:gd name="T79" fmla="*/ 2147483647 h 3825"/>
                <a:gd name="T80" fmla="*/ 2147483647 w 3630"/>
                <a:gd name="T81" fmla="*/ 2147483647 h 3825"/>
                <a:gd name="T82" fmla="*/ 2147483647 w 3630"/>
                <a:gd name="T83" fmla="*/ 2147483647 h 3825"/>
                <a:gd name="T84" fmla="*/ 2147483647 w 3630"/>
                <a:gd name="T85" fmla="*/ 2147483647 h 3825"/>
                <a:gd name="T86" fmla="*/ 2147483647 w 3630"/>
                <a:gd name="T87" fmla="*/ 2147483647 h 3825"/>
                <a:gd name="T88" fmla="*/ 2147483647 w 3630"/>
                <a:gd name="T89" fmla="*/ 2147483647 h 3825"/>
                <a:gd name="T90" fmla="*/ 2147483647 w 3630"/>
                <a:gd name="T91" fmla="*/ 2147483647 h 3825"/>
                <a:gd name="T92" fmla="*/ 2147483647 w 3630"/>
                <a:gd name="T93" fmla="*/ 2147483647 h 3825"/>
                <a:gd name="T94" fmla="*/ 2147483647 w 3630"/>
                <a:gd name="T95" fmla="*/ 2147483647 h 3825"/>
                <a:gd name="T96" fmla="*/ 2147483647 w 3630"/>
                <a:gd name="T97" fmla="*/ 2147483647 h 3825"/>
                <a:gd name="T98" fmla="*/ 2147483647 w 3630"/>
                <a:gd name="T99" fmla="*/ 2147483647 h 3825"/>
                <a:gd name="T100" fmla="*/ 2147483647 w 3630"/>
                <a:gd name="T101" fmla="*/ 2147483647 h 38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30" h="3825">
                  <a:moveTo>
                    <a:pt x="1913" y="1912"/>
                  </a:moveTo>
                  <a:lnTo>
                    <a:pt x="3630" y="1071"/>
                  </a:lnTo>
                  <a:lnTo>
                    <a:pt x="3583" y="983"/>
                  </a:lnTo>
                  <a:lnTo>
                    <a:pt x="3535" y="900"/>
                  </a:lnTo>
                  <a:lnTo>
                    <a:pt x="3482" y="820"/>
                  </a:lnTo>
                  <a:lnTo>
                    <a:pt x="3426" y="743"/>
                  </a:lnTo>
                  <a:lnTo>
                    <a:pt x="3366" y="668"/>
                  </a:lnTo>
                  <a:lnTo>
                    <a:pt x="3303" y="599"/>
                  </a:lnTo>
                  <a:lnTo>
                    <a:pt x="3236" y="532"/>
                  </a:lnTo>
                  <a:lnTo>
                    <a:pt x="3169" y="468"/>
                  </a:lnTo>
                  <a:lnTo>
                    <a:pt x="3096" y="409"/>
                  </a:lnTo>
                  <a:lnTo>
                    <a:pt x="3023" y="353"/>
                  </a:lnTo>
                  <a:lnTo>
                    <a:pt x="2946" y="301"/>
                  </a:lnTo>
                  <a:lnTo>
                    <a:pt x="2867" y="255"/>
                  </a:lnTo>
                  <a:lnTo>
                    <a:pt x="2786" y="211"/>
                  </a:lnTo>
                  <a:lnTo>
                    <a:pt x="2704" y="171"/>
                  </a:lnTo>
                  <a:lnTo>
                    <a:pt x="2619" y="134"/>
                  </a:lnTo>
                  <a:lnTo>
                    <a:pt x="2533" y="103"/>
                  </a:lnTo>
                  <a:lnTo>
                    <a:pt x="2445" y="75"/>
                  </a:lnTo>
                  <a:lnTo>
                    <a:pt x="2356" y="52"/>
                  </a:lnTo>
                  <a:lnTo>
                    <a:pt x="2266" y="32"/>
                  </a:lnTo>
                  <a:lnTo>
                    <a:pt x="2176" y="17"/>
                  </a:lnTo>
                  <a:lnTo>
                    <a:pt x="2084" y="7"/>
                  </a:lnTo>
                  <a:lnTo>
                    <a:pt x="1991" y="2"/>
                  </a:lnTo>
                  <a:lnTo>
                    <a:pt x="1899" y="0"/>
                  </a:lnTo>
                  <a:lnTo>
                    <a:pt x="1807" y="2"/>
                  </a:lnTo>
                  <a:lnTo>
                    <a:pt x="1713" y="9"/>
                  </a:lnTo>
                  <a:lnTo>
                    <a:pt x="1621" y="21"/>
                  </a:lnTo>
                  <a:lnTo>
                    <a:pt x="1527" y="38"/>
                  </a:lnTo>
                  <a:lnTo>
                    <a:pt x="1435" y="59"/>
                  </a:lnTo>
                  <a:lnTo>
                    <a:pt x="1342" y="86"/>
                  </a:lnTo>
                  <a:lnTo>
                    <a:pt x="1252" y="117"/>
                  </a:lnTo>
                  <a:lnTo>
                    <a:pt x="1162" y="153"/>
                  </a:lnTo>
                  <a:lnTo>
                    <a:pt x="1072" y="194"/>
                  </a:lnTo>
                  <a:lnTo>
                    <a:pt x="985" y="240"/>
                  </a:lnTo>
                  <a:lnTo>
                    <a:pt x="901" y="290"/>
                  </a:lnTo>
                  <a:lnTo>
                    <a:pt x="820" y="342"/>
                  </a:lnTo>
                  <a:lnTo>
                    <a:pt x="743" y="399"/>
                  </a:lnTo>
                  <a:lnTo>
                    <a:pt x="668" y="459"/>
                  </a:lnTo>
                  <a:lnTo>
                    <a:pt x="599" y="522"/>
                  </a:lnTo>
                  <a:lnTo>
                    <a:pt x="532" y="587"/>
                  </a:lnTo>
                  <a:lnTo>
                    <a:pt x="469" y="657"/>
                  </a:lnTo>
                  <a:lnTo>
                    <a:pt x="409" y="728"/>
                  </a:lnTo>
                  <a:lnTo>
                    <a:pt x="355" y="802"/>
                  </a:lnTo>
                  <a:lnTo>
                    <a:pt x="303" y="879"/>
                  </a:lnTo>
                  <a:lnTo>
                    <a:pt x="255" y="958"/>
                  </a:lnTo>
                  <a:lnTo>
                    <a:pt x="211" y="1039"/>
                  </a:lnTo>
                  <a:lnTo>
                    <a:pt x="171" y="1121"/>
                  </a:lnTo>
                  <a:lnTo>
                    <a:pt x="134" y="1206"/>
                  </a:lnTo>
                  <a:lnTo>
                    <a:pt x="104" y="1292"/>
                  </a:lnTo>
                  <a:lnTo>
                    <a:pt x="75" y="1379"/>
                  </a:lnTo>
                  <a:lnTo>
                    <a:pt x="52" y="1467"/>
                  </a:lnTo>
                  <a:lnTo>
                    <a:pt x="33" y="1557"/>
                  </a:lnTo>
                  <a:lnTo>
                    <a:pt x="17" y="1647"/>
                  </a:lnTo>
                  <a:lnTo>
                    <a:pt x="8" y="1740"/>
                  </a:lnTo>
                  <a:lnTo>
                    <a:pt x="2" y="1832"/>
                  </a:lnTo>
                  <a:lnTo>
                    <a:pt x="0" y="1924"/>
                  </a:lnTo>
                  <a:lnTo>
                    <a:pt x="2" y="2018"/>
                  </a:lnTo>
                  <a:lnTo>
                    <a:pt x="10" y="2110"/>
                  </a:lnTo>
                  <a:lnTo>
                    <a:pt x="23" y="2204"/>
                  </a:lnTo>
                  <a:lnTo>
                    <a:pt x="38" y="2296"/>
                  </a:lnTo>
                  <a:lnTo>
                    <a:pt x="60" y="2389"/>
                  </a:lnTo>
                  <a:lnTo>
                    <a:pt x="86" y="2481"/>
                  </a:lnTo>
                  <a:lnTo>
                    <a:pt x="117" y="2573"/>
                  </a:lnTo>
                  <a:lnTo>
                    <a:pt x="154" y="2663"/>
                  </a:lnTo>
                  <a:lnTo>
                    <a:pt x="194" y="2752"/>
                  </a:lnTo>
                  <a:lnTo>
                    <a:pt x="240" y="2840"/>
                  </a:lnTo>
                  <a:lnTo>
                    <a:pt x="290" y="2922"/>
                  </a:lnTo>
                  <a:lnTo>
                    <a:pt x="342" y="3003"/>
                  </a:lnTo>
                  <a:lnTo>
                    <a:pt x="399" y="3082"/>
                  </a:lnTo>
                  <a:lnTo>
                    <a:pt x="459" y="3155"/>
                  </a:lnTo>
                  <a:lnTo>
                    <a:pt x="522" y="3226"/>
                  </a:lnTo>
                  <a:lnTo>
                    <a:pt x="588" y="3291"/>
                  </a:lnTo>
                  <a:lnTo>
                    <a:pt x="657" y="3355"/>
                  </a:lnTo>
                  <a:lnTo>
                    <a:pt x="728" y="3414"/>
                  </a:lnTo>
                  <a:lnTo>
                    <a:pt x="803" y="3470"/>
                  </a:lnTo>
                  <a:lnTo>
                    <a:pt x="880" y="3522"/>
                  </a:lnTo>
                  <a:lnTo>
                    <a:pt x="958" y="3570"/>
                  </a:lnTo>
                  <a:lnTo>
                    <a:pt x="1039" y="3612"/>
                  </a:lnTo>
                  <a:lnTo>
                    <a:pt x="1122" y="3652"/>
                  </a:lnTo>
                  <a:lnTo>
                    <a:pt x="1206" y="3689"/>
                  </a:lnTo>
                  <a:lnTo>
                    <a:pt x="1292" y="3721"/>
                  </a:lnTo>
                  <a:lnTo>
                    <a:pt x="1379" y="3748"/>
                  </a:lnTo>
                  <a:lnTo>
                    <a:pt x="1469" y="3771"/>
                  </a:lnTo>
                  <a:lnTo>
                    <a:pt x="1557" y="3790"/>
                  </a:lnTo>
                  <a:lnTo>
                    <a:pt x="1650" y="3806"/>
                  </a:lnTo>
                  <a:lnTo>
                    <a:pt x="1740" y="3815"/>
                  </a:lnTo>
                  <a:lnTo>
                    <a:pt x="1832" y="3823"/>
                  </a:lnTo>
                  <a:lnTo>
                    <a:pt x="1926" y="3825"/>
                  </a:lnTo>
                  <a:lnTo>
                    <a:pt x="2018" y="3821"/>
                  </a:lnTo>
                  <a:lnTo>
                    <a:pt x="2111" y="3814"/>
                  </a:lnTo>
                  <a:lnTo>
                    <a:pt x="2205" y="3802"/>
                  </a:lnTo>
                  <a:lnTo>
                    <a:pt x="2297" y="3785"/>
                  </a:lnTo>
                  <a:lnTo>
                    <a:pt x="2389" y="3764"/>
                  </a:lnTo>
                  <a:lnTo>
                    <a:pt x="2481" y="3737"/>
                  </a:lnTo>
                  <a:lnTo>
                    <a:pt x="2573" y="3706"/>
                  </a:lnTo>
                  <a:lnTo>
                    <a:pt x="2664" y="3669"/>
                  </a:lnTo>
                  <a:lnTo>
                    <a:pt x="2752" y="3629"/>
                  </a:lnTo>
                  <a:lnTo>
                    <a:pt x="2840" y="3583"/>
                  </a:lnTo>
                  <a:lnTo>
                    <a:pt x="2927" y="3533"/>
                  </a:lnTo>
                  <a:lnTo>
                    <a:pt x="3009" y="3477"/>
                  </a:lnTo>
                  <a:lnTo>
                    <a:pt x="3090" y="3418"/>
                  </a:lnTo>
                  <a:lnTo>
                    <a:pt x="1913" y="191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54"/>
            <p:cNvSpPr>
              <a:spLocks/>
            </p:cNvSpPr>
            <p:nvPr/>
          </p:nvSpPr>
          <p:spPr bwMode="auto">
            <a:xfrm>
              <a:off x="6853238" y="3865563"/>
              <a:ext cx="1516063" cy="666750"/>
            </a:xfrm>
            <a:custGeom>
              <a:avLst/>
              <a:gdLst>
                <a:gd name="T0" fmla="*/ 0 w 1909"/>
                <a:gd name="T1" fmla="*/ 2147483647 h 841"/>
                <a:gd name="T2" fmla="*/ 2147483647 w 1909"/>
                <a:gd name="T3" fmla="*/ 2147483647 h 841"/>
                <a:gd name="T4" fmla="*/ 2147483647 w 1909"/>
                <a:gd name="T5" fmla="*/ 2147483647 h 841"/>
                <a:gd name="T6" fmla="*/ 2147483647 w 1909"/>
                <a:gd name="T7" fmla="*/ 2147483647 h 841"/>
                <a:gd name="T8" fmla="*/ 2147483647 w 1909"/>
                <a:gd name="T9" fmla="*/ 2147483647 h 841"/>
                <a:gd name="T10" fmla="*/ 2147483647 w 1909"/>
                <a:gd name="T11" fmla="*/ 2147483647 h 841"/>
                <a:gd name="T12" fmla="*/ 2147483647 w 1909"/>
                <a:gd name="T13" fmla="*/ 2147483647 h 841"/>
                <a:gd name="T14" fmla="*/ 2147483647 w 1909"/>
                <a:gd name="T15" fmla="*/ 2147483647 h 841"/>
                <a:gd name="T16" fmla="*/ 2147483647 w 1909"/>
                <a:gd name="T17" fmla="*/ 2147483647 h 841"/>
                <a:gd name="T18" fmla="*/ 2147483647 w 1909"/>
                <a:gd name="T19" fmla="*/ 0 h 841"/>
                <a:gd name="T20" fmla="*/ 0 w 1909"/>
                <a:gd name="T21" fmla="*/ 2147483647 h 8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09" h="841">
                  <a:moveTo>
                    <a:pt x="0" y="841"/>
                  </a:moveTo>
                  <a:lnTo>
                    <a:pt x="1909" y="753"/>
                  </a:lnTo>
                  <a:lnTo>
                    <a:pt x="1903" y="655"/>
                  </a:lnTo>
                  <a:lnTo>
                    <a:pt x="1891" y="559"/>
                  </a:lnTo>
                  <a:lnTo>
                    <a:pt x="1874" y="461"/>
                  </a:lnTo>
                  <a:lnTo>
                    <a:pt x="1851" y="367"/>
                  </a:lnTo>
                  <a:lnTo>
                    <a:pt x="1826" y="273"/>
                  </a:lnTo>
                  <a:lnTo>
                    <a:pt x="1793" y="181"/>
                  </a:lnTo>
                  <a:lnTo>
                    <a:pt x="1757" y="89"/>
                  </a:lnTo>
                  <a:lnTo>
                    <a:pt x="1717" y="0"/>
                  </a:lnTo>
                  <a:lnTo>
                    <a:pt x="0" y="841"/>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55"/>
            <p:cNvSpPr>
              <a:spLocks/>
            </p:cNvSpPr>
            <p:nvPr/>
          </p:nvSpPr>
          <p:spPr bwMode="auto">
            <a:xfrm>
              <a:off x="6853238" y="4462463"/>
              <a:ext cx="1517650" cy="679450"/>
            </a:xfrm>
            <a:custGeom>
              <a:avLst/>
              <a:gdLst>
                <a:gd name="T0" fmla="*/ 0 w 1910"/>
                <a:gd name="T1" fmla="*/ 2147483647 h 857"/>
                <a:gd name="T2" fmla="*/ 2147483647 w 1910"/>
                <a:gd name="T3" fmla="*/ 2147483647 h 857"/>
                <a:gd name="T4" fmla="*/ 2147483647 w 1910"/>
                <a:gd name="T5" fmla="*/ 2147483647 h 857"/>
                <a:gd name="T6" fmla="*/ 2147483647 w 1910"/>
                <a:gd name="T7" fmla="*/ 2147483647 h 857"/>
                <a:gd name="T8" fmla="*/ 2147483647 w 1910"/>
                <a:gd name="T9" fmla="*/ 2147483647 h 857"/>
                <a:gd name="T10" fmla="*/ 2147483647 w 1910"/>
                <a:gd name="T11" fmla="*/ 2147483647 h 857"/>
                <a:gd name="T12" fmla="*/ 2147483647 w 1910"/>
                <a:gd name="T13" fmla="*/ 2147483647 h 857"/>
                <a:gd name="T14" fmla="*/ 2147483647 w 1910"/>
                <a:gd name="T15" fmla="*/ 2147483647 h 857"/>
                <a:gd name="T16" fmla="*/ 2147483647 w 1910"/>
                <a:gd name="T17" fmla="*/ 2147483647 h 857"/>
                <a:gd name="T18" fmla="*/ 2147483647 w 1910"/>
                <a:gd name="T19" fmla="*/ 0 h 857"/>
                <a:gd name="T20" fmla="*/ 0 w 1910"/>
                <a:gd name="T21" fmla="*/ 2147483647 h 8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0" h="857">
                  <a:moveTo>
                    <a:pt x="0" y="88"/>
                  </a:moveTo>
                  <a:lnTo>
                    <a:pt x="1749" y="857"/>
                  </a:lnTo>
                  <a:lnTo>
                    <a:pt x="1791" y="755"/>
                  </a:lnTo>
                  <a:lnTo>
                    <a:pt x="1826" y="651"/>
                  </a:lnTo>
                  <a:lnTo>
                    <a:pt x="1857" y="545"/>
                  </a:lnTo>
                  <a:lnTo>
                    <a:pt x="1880" y="438"/>
                  </a:lnTo>
                  <a:lnTo>
                    <a:pt x="1897" y="328"/>
                  </a:lnTo>
                  <a:lnTo>
                    <a:pt x="1907" y="221"/>
                  </a:lnTo>
                  <a:lnTo>
                    <a:pt x="1910" y="110"/>
                  </a:lnTo>
                  <a:lnTo>
                    <a:pt x="1909" y="0"/>
                  </a:lnTo>
                  <a:lnTo>
                    <a:pt x="0" y="88"/>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56"/>
            <p:cNvSpPr>
              <a:spLocks/>
            </p:cNvSpPr>
            <p:nvPr/>
          </p:nvSpPr>
          <p:spPr bwMode="auto">
            <a:xfrm>
              <a:off x="6853238" y="4532313"/>
              <a:ext cx="1389063" cy="1195388"/>
            </a:xfrm>
            <a:custGeom>
              <a:avLst/>
              <a:gdLst>
                <a:gd name="T0" fmla="*/ 0 w 1749"/>
                <a:gd name="T1" fmla="*/ 0 h 1506"/>
                <a:gd name="T2" fmla="*/ 2147483647 w 1749"/>
                <a:gd name="T3" fmla="*/ 2147483647 h 1506"/>
                <a:gd name="T4" fmla="*/ 2147483647 w 1749"/>
                <a:gd name="T5" fmla="*/ 2147483647 h 1506"/>
                <a:gd name="T6" fmla="*/ 2147483647 w 1749"/>
                <a:gd name="T7" fmla="*/ 2147483647 h 1506"/>
                <a:gd name="T8" fmla="*/ 2147483647 w 1749"/>
                <a:gd name="T9" fmla="*/ 2147483647 h 1506"/>
                <a:gd name="T10" fmla="*/ 2147483647 w 1749"/>
                <a:gd name="T11" fmla="*/ 2147483647 h 1506"/>
                <a:gd name="T12" fmla="*/ 2147483647 w 1749"/>
                <a:gd name="T13" fmla="*/ 2147483647 h 1506"/>
                <a:gd name="T14" fmla="*/ 2147483647 w 1749"/>
                <a:gd name="T15" fmla="*/ 2147483647 h 1506"/>
                <a:gd name="T16" fmla="*/ 2147483647 w 1749"/>
                <a:gd name="T17" fmla="*/ 2147483647 h 1506"/>
                <a:gd name="T18" fmla="*/ 2147483647 w 1749"/>
                <a:gd name="T19" fmla="*/ 2147483647 h 1506"/>
                <a:gd name="T20" fmla="*/ 0 w 1749"/>
                <a:gd name="T21" fmla="*/ 0 h 1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49" h="1506">
                  <a:moveTo>
                    <a:pt x="0" y="0"/>
                  </a:moveTo>
                  <a:lnTo>
                    <a:pt x="1177" y="1506"/>
                  </a:lnTo>
                  <a:lnTo>
                    <a:pt x="1267" y="1431"/>
                  </a:lnTo>
                  <a:lnTo>
                    <a:pt x="1354" y="1350"/>
                  </a:lnTo>
                  <a:lnTo>
                    <a:pt x="1434" y="1264"/>
                  </a:lnTo>
                  <a:lnTo>
                    <a:pt x="1509" y="1174"/>
                  </a:lnTo>
                  <a:lnTo>
                    <a:pt x="1578" y="1078"/>
                  </a:lnTo>
                  <a:lnTo>
                    <a:pt x="1642" y="978"/>
                  </a:lnTo>
                  <a:lnTo>
                    <a:pt x="1699" y="876"/>
                  </a:lnTo>
                  <a:lnTo>
                    <a:pt x="1749" y="769"/>
                  </a:lnTo>
                  <a:lnTo>
                    <a:pt x="0" y="0"/>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Rectangle 57"/>
            <p:cNvSpPr>
              <a:spLocks noChangeArrowheads="1"/>
            </p:cNvSpPr>
            <p:nvPr/>
          </p:nvSpPr>
          <p:spPr bwMode="auto">
            <a:xfrm>
              <a:off x="5943600" y="3733800"/>
              <a:ext cx="1019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0000"/>
                  </a:solidFill>
                </a:rPr>
                <a:t>Engineer, </a:t>
              </a:r>
              <a:endParaRPr lang="en-US" altLang="en-US" sz="4400">
                <a:latin typeface="Arial" pitchFamily="34" charset="0"/>
              </a:endParaRPr>
            </a:p>
          </p:txBody>
        </p:sp>
        <p:sp>
          <p:nvSpPr>
            <p:cNvPr id="7198" name="Rectangle 58"/>
            <p:cNvSpPr>
              <a:spLocks noChangeArrowheads="1"/>
            </p:cNvSpPr>
            <p:nvPr/>
          </p:nvSpPr>
          <p:spPr bwMode="auto">
            <a:xfrm>
              <a:off x="6084888" y="3995738"/>
              <a:ext cx="6492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0000"/>
                  </a:solidFill>
                </a:rPr>
                <a:t>13353</a:t>
              </a:r>
              <a:endParaRPr lang="en-US" altLang="en-US" sz="2800">
                <a:latin typeface="Arial" pitchFamily="34" charset="0"/>
              </a:endParaRPr>
            </a:p>
          </p:txBody>
        </p:sp>
        <p:sp>
          <p:nvSpPr>
            <p:cNvPr id="7199" name="Rectangle 59"/>
            <p:cNvSpPr>
              <a:spLocks noChangeArrowheads="1"/>
            </p:cNvSpPr>
            <p:nvPr/>
          </p:nvSpPr>
          <p:spPr bwMode="auto">
            <a:xfrm>
              <a:off x="8370888" y="3728356"/>
              <a:ext cx="1920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0000"/>
                  </a:solidFill>
                </a:rPr>
                <a:t>Scientist, 1111 </a:t>
              </a:r>
              <a:endParaRPr lang="en-US" altLang="en-US" sz="4400">
                <a:latin typeface="Arial" pitchFamily="34" charset="0"/>
              </a:endParaRPr>
            </a:p>
          </p:txBody>
        </p:sp>
        <p:sp>
          <p:nvSpPr>
            <p:cNvPr id="7200" name="Rectangle 61"/>
            <p:cNvSpPr>
              <a:spLocks noChangeArrowheads="1"/>
            </p:cNvSpPr>
            <p:nvPr/>
          </p:nvSpPr>
          <p:spPr bwMode="auto">
            <a:xfrm>
              <a:off x="8465919" y="4495800"/>
              <a:ext cx="154723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0000"/>
                  </a:solidFill>
                </a:rPr>
                <a:t>Quant analyst, </a:t>
              </a:r>
            </a:p>
            <a:p>
              <a:pPr eaLnBrk="1" hangingPunct="1">
                <a:spcBef>
                  <a:spcPct val="0"/>
                </a:spcBef>
                <a:buFontTx/>
                <a:buNone/>
              </a:pPr>
              <a:r>
                <a:rPr lang="en-US" altLang="en-US" sz="2000">
                  <a:solidFill>
                    <a:srgbClr val="000000"/>
                  </a:solidFill>
                </a:rPr>
                <a:t>1247</a:t>
              </a:r>
              <a:endParaRPr lang="en-US" altLang="en-US" sz="2000">
                <a:latin typeface="Arial" pitchFamily="34" charset="0"/>
              </a:endParaRPr>
            </a:p>
          </p:txBody>
        </p:sp>
        <p:sp>
          <p:nvSpPr>
            <p:cNvPr id="7201" name="Rectangle 64"/>
            <p:cNvSpPr>
              <a:spLocks noChangeArrowheads="1"/>
            </p:cNvSpPr>
            <p:nvPr/>
          </p:nvSpPr>
          <p:spPr bwMode="auto">
            <a:xfrm>
              <a:off x="8130364" y="5328556"/>
              <a:ext cx="19194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0000"/>
                  </a:solidFill>
                </a:rPr>
                <a:t>Comp sci, 1340</a:t>
              </a:r>
              <a:endParaRPr lang="en-US" altLang="en-US" sz="4400">
                <a:latin typeface="Arial" pitchFamily="34" charset="0"/>
              </a:endParaRPr>
            </a:p>
          </p:txBody>
        </p:sp>
      </p:grpSp>
      <p:sp>
        <p:nvSpPr>
          <p:cNvPr id="7171" name="Title 1"/>
          <p:cNvSpPr>
            <a:spLocks noGrp="1"/>
          </p:cNvSpPr>
          <p:nvPr>
            <p:ph type="title"/>
          </p:nvPr>
        </p:nvSpPr>
        <p:spPr>
          <a:xfrm>
            <a:off x="457200" y="0"/>
            <a:ext cx="8229600" cy="1143000"/>
          </a:xfrm>
        </p:spPr>
        <p:txBody>
          <a:bodyPr/>
          <a:lstStyle/>
          <a:p>
            <a:r>
              <a:rPr lang="en-US" altLang="en-US" smtClean="0"/>
              <a:t>USAF Quant Jobs -- Big Picture</a:t>
            </a:r>
          </a:p>
        </p:txBody>
      </p:sp>
      <p:grpSp>
        <p:nvGrpSpPr>
          <p:cNvPr id="7172" name="Group 33825"/>
          <p:cNvGrpSpPr>
            <a:grpSpLocks/>
          </p:cNvGrpSpPr>
          <p:nvPr/>
        </p:nvGrpSpPr>
        <p:grpSpPr bwMode="auto">
          <a:xfrm>
            <a:off x="396875" y="1647825"/>
            <a:ext cx="3898900" cy="2652713"/>
            <a:chOff x="640556" y="1648506"/>
            <a:chExt cx="3898900" cy="2652713"/>
          </a:xfrm>
        </p:grpSpPr>
        <p:sp>
          <p:nvSpPr>
            <p:cNvPr id="7176" name="Freeform 31"/>
            <p:cNvSpPr>
              <a:spLocks/>
            </p:cNvSpPr>
            <p:nvPr/>
          </p:nvSpPr>
          <p:spPr bwMode="auto">
            <a:xfrm>
              <a:off x="2010568" y="1648506"/>
              <a:ext cx="2444750" cy="1971675"/>
            </a:xfrm>
            <a:custGeom>
              <a:avLst/>
              <a:gdLst>
                <a:gd name="T0" fmla="*/ 2147483647 w 12828"/>
                <a:gd name="T1" fmla="*/ 2147483647 h 10345"/>
                <a:gd name="T2" fmla="*/ 2147483647 w 12828"/>
                <a:gd name="T3" fmla="*/ 2147483647 h 10345"/>
                <a:gd name="T4" fmla="*/ 2147483647 w 12828"/>
                <a:gd name="T5" fmla="*/ 2147483647 h 10345"/>
                <a:gd name="T6" fmla="*/ 2147483647 w 12828"/>
                <a:gd name="T7" fmla="*/ 2147483647 h 10345"/>
                <a:gd name="T8" fmla="*/ 2147483647 w 12828"/>
                <a:gd name="T9" fmla="*/ 2147483647 h 10345"/>
                <a:gd name="T10" fmla="*/ 2147483647 w 12828"/>
                <a:gd name="T11" fmla="*/ 2147483647 h 103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28" h="10345">
                  <a:moveTo>
                    <a:pt x="6888" y="6888"/>
                  </a:moveTo>
                  <a:lnTo>
                    <a:pt x="12828" y="5172"/>
                  </a:lnTo>
                  <a:cubicBezTo>
                    <a:pt x="11880" y="1891"/>
                    <a:pt x="8452" y="0"/>
                    <a:pt x="5171" y="948"/>
                  </a:cubicBezTo>
                  <a:cubicBezTo>
                    <a:pt x="1891" y="1895"/>
                    <a:pt x="0" y="5323"/>
                    <a:pt x="947" y="8604"/>
                  </a:cubicBezTo>
                  <a:cubicBezTo>
                    <a:pt x="1126" y="9223"/>
                    <a:pt x="1401" y="9811"/>
                    <a:pt x="1762" y="10345"/>
                  </a:cubicBezTo>
                  <a:lnTo>
                    <a:pt x="6888" y="6888"/>
                  </a:lnTo>
                  <a:close/>
                </a:path>
              </a:pathLst>
            </a:custGeom>
            <a:solidFill>
              <a:srgbClr val="376092"/>
            </a:solidFill>
            <a:ln w="0">
              <a:solidFill>
                <a:srgbClr val="000000"/>
              </a:solidFill>
              <a:prstDash val="solid"/>
              <a:round/>
              <a:headEnd/>
              <a:tailEnd/>
            </a:ln>
          </p:spPr>
          <p:txBody>
            <a:bodyPr/>
            <a:lstStyle/>
            <a:p>
              <a:endParaRPr lang="en-US"/>
            </a:p>
          </p:txBody>
        </p:sp>
        <p:sp>
          <p:nvSpPr>
            <p:cNvPr id="7177" name="Freeform 32"/>
            <p:cNvSpPr>
              <a:spLocks/>
            </p:cNvSpPr>
            <p:nvPr/>
          </p:nvSpPr>
          <p:spPr bwMode="auto">
            <a:xfrm>
              <a:off x="3323431" y="2634344"/>
              <a:ext cx="1216025" cy="874713"/>
            </a:xfrm>
            <a:custGeom>
              <a:avLst/>
              <a:gdLst>
                <a:gd name="T0" fmla="*/ 0 w 6383"/>
                <a:gd name="T1" fmla="*/ 2147483647 h 4596"/>
                <a:gd name="T2" fmla="*/ 2147483647 w 6383"/>
                <a:gd name="T3" fmla="*/ 2147483647 h 4596"/>
                <a:gd name="T4" fmla="*/ 2147483647 w 6383"/>
                <a:gd name="T5" fmla="*/ 0 h 4596"/>
                <a:gd name="T6" fmla="*/ 0 w 6383"/>
                <a:gd name="T7" fmla="*/ 2147483647 h 45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83" h="4596">
                  <a:moveTo>
                    <a:pt x="0" y="1716"/>
                  </a:moveTo>
                  <a:lnTo>
                    <a:pt x="5471" y="4596"/>
                  </a:lnTo>
                  <a:cubicBezTo>
                    <a:pt x="6215" y="3182"/>
                    <a:pt x="6383" y="1535"/>
                    <a:pt x="5940" y="0"/>
                  </a:cubicBezTo>
                  <a:lnTo>
                    <a:pt x="0" y="1716"/>
                  </a:lnTo>
                  <a:close/>
                </a:path>
              </a:pathLst>
            </a:custGeom>
            <a:solidFill>
              <a:srgbClr val="95B3D7"/>
            </a:solidFill>
            <a:ln w="0">
              <a:solidFill>
                <a:srgbClr val="000000"/>
              </a:solidFill>
              <a:prstDash val="solid"/>
              <a:round/>
              <a:headEnd/>
              <a:tailEnd/>
            </a:ln>
          </p:spPr>
          <p:txBody>
            <a:bodyPr/>
            <a:lstStyle/>
            <a:p>
              <a:endParaRPr lang="en-US"/>
            </a:p>
          </p:txBody>
        </p:sp>
        <p:sp>
          <p:nvSpPr>
            <p:cNvPr id="7178" name="Freeform 33"/>
            <p:cNvSpPr>
              <a:spLocks/>
            </p:cNvSpPr>
            <p:nvPr/>
          </p:nvSpPr>
          <p:spPr bwMode="auto">
            <a:xfrm>
              <a:off x="3323431" y="2961369"/>
              <a:ext cx="1042988" cy="608013"/>
            </a:xfrm>
            <a:custGeom>
              <a:avLst/>
              <a:gdLst>
                <a:gd name="T0" fmla="*/ 0 w 5471"/>
                <a:gd name="T1" fmla="*/ 0 h 3191"/>
                <a:gd name="T2" fmla="*/ 2147483647 w 5471"/>
                <a:gd name="T3" fmla="*/ 2147483647 h 3191"/>
                <a:gd name="T4" fmla="*/ 2147483647 w 5471"/>
                <a:gd name="T5" fmla="*/ 2147483647 h 3191"/>
                <a:gd name="T6" fmla="*/ 0 w 5471"/>
                <a:gd name="T7" fmla="*/ 0 h 31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71" h="3191">
                  <a:moveTo>
                    <a:pt x="0" y="0"/>
                  </a:moveTo>
                  <a:lnTo>
                    <a:pt x="5296" y="3191"/>
                  </a:lnTo>
                  <a:cubicBezTo>
                    <a:pt x="5357" y="3089"/>
                    <a:pt x="5416" y="2985"/>
                    <a:pt x="5471" y="2880"/>
                  </a:cubicBezTo>
                  <a:lnTo>
                    <a:pt x="0" y="0"/>
                  </a:lnTo>
                  <a:close/>
                </a:path>
              </a:pathLst>
            </a:custGeom>
            <a:solidFill>
              <a:srgbClr val="6600FF"/>
            </a:solidFill>
            <a:ln w="0">
              <a:solidFill>
                <a:srgbClr val="000000"/>
              </a:solidFill>
              <a:prstDash val="solid"/>
              <a:round/>
              <a:headEnd/>
              <a:tailEnd/>
            </a:ln>
          </p:spPr>
          <p:txBody>
            <a:bodyPr/>
            <a:lstStyle/>
            <a:p>
              <a:endParaRPr lang="en-US"/>
            </a:p>
          </p:txBody>
        </p:sp>
        <p:sp>
          <p:nvSpPr>
            <p:cNvPr id="7179" name="Freeform 34"/>
            <p:cNvSpPr>
              <a:spLocks/>
            </p:cNvSpPr>
            <p:nvPr/>
          </p:nvSpPr>
          <p:spPr bwMode="auto">
            <a:xfrm>
              <a:off x="3323431" y="2961369"/>
              <a:ext cx="1009650" cy="768350"/>
            </a:xfrm>
            <a:custGeom>
              <a:avLst/>
              <a:gdLst>
                <a:gd name="T0" fmla="*/ 0 w 5296"/>
                <a:gd name="T1" fmla="*/ 0 h 4035"/>
                <a:gd name="T2" fmla="*/ 2147483647 w 5296"/>
                <a:gd name="T3" fmla="*/ 2147483647 h 4035"/>
                <a:gd name="T4" fmla="*/ 2147483647 w 5296"/>
                <a:gd name="T5" fmla="*/ 2147483647 h 4035"/>
                <a:gd name="T6" fmla="*/ 0 w 5296"/>
                <a:gd name="T7" fmla="*/ 0 h 40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96" h="4035">
                  <a:moveTo>
                    <a:pt x="0" y="0"/>
                  </a:moveTo>
                  <a:lnTo>
                    <a:pt x="4684" y="4035"/>
                  </a:lnTo>
                  <a:cubicBezTo>
                    <a:pt x="4912" y="3772"/>
                    <a:pt x="5116" y="3489"/>
                    <a:pt x="5296" y="3191"/>
                  </a:cubicBezTo>
                  <a:lnTo>
                    <a:pt x="0" y="0"/>
                  </a:lnTo>
                  <a:close/>
                </a:path>
              </a:pathLst>
            </a:custGeom>
            <a:solidFill>
              <a:srgbClr val="953735"/>
            </a:solidFill>
            <a:ln w="0">
              <a:solidFill>
                <a:srgbClr val="000000"/>
              </a:solidFill>
              <a:prstDash val="solid"/>
              <a:round/>
              <a:headEnd/>
              <a:tailEnd/>
            </a:ln>
          </p:spPr>
          <p:txBody>
            <a:bodyPr/>
            <a:lstStyle/>
            <a:p>
              <a:endParaRPr lang="en-US"/>
            </a:p>
          </p:txBody>
        </p:sp>
        <p:sp>
          <p:nvSpPr>
            <p:cNvPr id="7180" name="Freeform 35"/>
            <p:cNvSpPr>
              <a:spLocks/>
            </p:cNvSpPr>
            <p:nvPr/>
          </p:nvSpPr>
          <p:spPr bwMode="auto">
            <a:xfrm>
              <a:off x="2347118" y="2961369"/>
              <a:ext cx="1868488" cy="1339850"/>
            </a:xfrm>
            <a:custGeom>
              <a:avLst/>
              <a:gdLst>
                <a:gd name="T0" fmla="*/ 2147483647 w 9810"/>
                <a:gd name="T1" fmla="*/ 0 h 7035"/>
                <a:gd name="T2" fmla="*/ 0 w 9810"/>
                <a:gd name="T3" fmla="*/ 2147483647 h 7035"/>
                <a:gd name="T4" fmla="*/ 2147483647 w 9810"/>
                <a:gd name="T5" fmla="*/ 2147483647 h 7035"/>
                <a:gd name="T6" fmla="*/ 2147483647 w 9810"/>
                <a:gd name="T7" fmla="*/ 2147483647 h 7035"/>
                <a:gd name="T8" fmla="*/ 2147483647 w 9810"/>
                <a:gd name="T9" fmla="*/ 0 h 7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10" h="7035">
                  <a:moveTo>
                    <a:pt x="5126" y="0"/>
                  </a:moveTo>
                  <a:lnTo>
                    <a:pt x="0" y="3457"/>
                  </a:lnTo>
                  <a:cubicBezTo>
                    <a:pt x="1909" y="6288"/>
                    <a:pt x="5752" y="7035"/>
                    <a:pt x="8583" y="5126"/>
                  </a:cubicBezTo>
                  <a:cubicBezTo>
                    <a:pt x="9039" y="4819"/>
                    <a:pt x="9452" y="4452"/>
                    <a:pt x="9810" y="4035"/>
                  </a:cubicBezTo>
                  <a:lnTo>
                    <a:pt x="5126" y="0"/>
                  </a:lnTo>
                  <a:close/>
                </a:path>
              </a:pathLst>
            </a:custGeom>
            <a:solidFill>
              <a:srgbClr val="D99694"/>
            </a:solidFill>
            <a:ln w="0">
              <a:solidFill>
                <a:srgbClr val="000000"/>
              </a:solidFill>
              <a:prstDash val="solid"/>
              <a:round/>
              <a:headEnd/>
              <a:tailEnd/>
            </a:ln>
          </p:spPr>
          <p:txBody>
            <a:bodyPr/>
            <a:lstStyle/>
            <a:p>
              <a:endParaRPr lang="en-US"/>
            </a:p>
          </p:txBody>
        </p:sp>
        <p:sp>
          <p:nvSpPr>
            <p:cNvPr id="7181" name="Rectangle 36"/>
            <p:cNvSpPr>
              <a:spLocks noChangeArrowheads="1"/>
            </p:cNvSpPr>
            <p:nvPr/>
          </p:nvSpPr>
          <p:spPr bwMode="auto">
            <a:xfrm>
              <a:off x="640556" y="2077131"/>
              <a:ext cx="123825" cy="125413"/>
            </a:xfrm>
            <a:prstGeom prst="rect">
              <a:avLst/>
            </a:prstGeom>
            <a:solidFill>
              <a:srgbClr val="3760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7182" name="Rectangle 37"/>
            <p:cNvSpPr>
              <a:spLocks noChangeArrowheads="1"/>
            </p:cNvSpPr>
            <p:nvPr/>
          </p:nvSpPr>
          <p:spPr bwMode="auto">
            <a:xfrm>
              <a:off x="824706" y="1989819"/>
              <a:ext cx="858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enlisted</a:t>
              </a:r>
              <a:endParaRPr lang="en-US" altLang="en-US" sz="1800">
                <a:latin typeface="Arial" pitchFamily="34" charset="0"/>
              </a:endParaRPr>
            </a:p>
          </p:txBody>
        </p:sp>
        <p:sp>
          <p:nvSpPr>
            <p:cNvPr id="7183" name="Rectangle 38"/>
            <p:cNvSpPr>
              <a:spLocks noChangeArrowheads="1"/>
            </p:cNvSpPr>
            <p:nvPr/>
          </p:nvSpPr>
          <p:spPr bwMode="auto">
            <a:xfrm>
              <a:off x="640556" y="2385106"/>
              <a:ext cx="123825" cy="127000"/>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7184" name="Rectangle 39"/>
            <p:cNvSpPr>
              <a:spLocks noChangeArrowheads="1"/>
            </p:cNvSpPr>
            <p:nvPr/>
          </p:nvSpPr>
          <p:spPr bwMode="auto">
            <a:xfrm>
              <a:off x="824706" y="2297794"/>
              <a:ext cx="1284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other officer</a:t>
              </a:r>
              <a:endParaRPr lang="en-US" altLang="en-US" sz="1800">
                <a:latin typeface="Arial" pitchFamily="34" charset="0"/>
              </a:endParaRPr>
            </a:p>
          </p:txBody>
        </p:sp>
        <p:sp>
          <p:nvSpPr>
            <p:cNvPr id="7185" name="Rectangle 40"/>
            <p:cNvSpPr>
              <a:spLocks noChangeArrowheads="1"/>
            </p:cNvSpPr>
            <p:nvPr/>
          </p:nvSpPr>
          <p:spPr bwMode="auto">
            <a:xfrm>
              <a:off x="640556" y="2694669"/>
              <a:ext cx="123825" cy="12541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7186" name="Rectangle 41"/>
            <p:cNvSpPr>
              <a:spLocks noChangeArrowheads="1"/>
            </p:cNvSpPr>
            <p:nvPr/>
          </p:nvSpPr>
          <p:spPr bwMode="auto">
            <a:xfrm>
              <a:off x="824706" y="2607356"/>
              <a:ext cx="1146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S&amp;E officer</a:t>
              </a:r>
              <a:endParaRPr lang="en-US" altLang="en-US" sz="1800">
                <a:latin typeface="Arial" pitchFamily="34" charset="0"/>
              </a:endParaRPr>
            </a:p>
          </p:txBody>
        </p:sp>
        <p:sp>
          <p:nvSpPr>
            <p:cNvPr id="7187" name="Rectangle 42"/>
            <p:cNvSpPr>
              <a:spLocks noChangeArrowheads="1"/>
            </p:cNvSpPr>
            <p:nvPr/>
          </p:nvSpPr>
          <p:spPr bwMode="auto">
            <a:xfrm>
              <a:off x="640556" y="3002644"/>
              <a:ext cx="123825" cy="127000"/>
            </a:xfrm>
            <a:prstGeom prst="rect">
              <a:avLst/>
            </a:prstGeom>
            <a:solidFill>
              <a:srgbClr val="9537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7188" name="Rectangle 43"/>
            <p:cNvSpPr>
              <a:spLocks noChangeArrowheads="1"/>
            </p:cNvSpPr>
            <p:nvPr/>
          </p:nvSpPr>
          <p:spPr bwMode="auto">
            <a:xfrm>
              <a:off x="824706" y="2915331"/>
              <a:ext cx="11826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S&amp;E civilian</a:t>
              </a:r>
              <a:endParaRPr lang="en-US" altLang="en-US" sz="1800">
                <a:latin typeface="Arial" pitchFamily="34" charset="0"/>
              </a:endParaRPr>
            </a:p>
          </p:txBody>
        </p:sp>
        <p:sp>
          <p:nvSpPr>
            <p:cNvPr id="7189" name="Rectangle 44"/>
            <p:cNvSpPr>
              <a:spLocks noChangeArrowheads="1"/>
            </p:cNvSpPr>
            <p:nvPr/>
          </p:nvSpPr>
          <p:spPr bwMode="auto">
            <a:xfrm>
              <a:off x="640556" y="3312206"/>
              <a:ext cx="123825" cy="125413"/>
            </a:xfrm>
            <a:prstGeom prst="rect">
              <a:avLst/>
            </a:prstGeom>
            <a:solidFill>
              <a:srgbClr val="D996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7190" name="Rectangle 45"/>
            <p:cNvSpPr>
              <a:spLocks noChangeArrowheads="1"/>
            </p:cNvSpPr>
            <p:nvPr/>
          </p:nvSpPr>
          <p:spPr bwMode="auto">
            <a:xfrm>
              <a:off x="824706" y="3223306"/>
              <a:ext cx="1320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other civilian</a:t>
              </a:r>
              <a:endParaRPr lang="en-US" altLang="en-US" sz="1800">
                <a:latin typeface="Arial" pitchFamily="34" charset="0"/>
              </a:endParaRPr>
            </a:p>
          </p:txBody>
        </p:sp>
      </p:grpSp>
      <p:cxnSp>
        <p:nvCxnSpPr>
          <p:cNvPr id="33828" name="Straight Connector 33827"/>
          <p:cNvCxnSpPr>
            <a:stCxn id="7180" idx="3"/>
            <a:endCxn id="7193" idx="30"/>
          </p:cNvCxnSpPr>
          <p:nvPr/>
        </p:nvCxnSpPr>
        <p:spPr>
          <a:xfrm>
            <a:off x="3971925" y="3730625"/>
            <a:ext cx="465138" cy="149066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830" name="Straight Connector 33829"/>
          <p:cNvCxnSpPr>
            <a:stCxn id="7177" idx="1"/>
            <a:endCxn id="7193" idx="13"/>
          </p:cNvCxnSpPr>
          <p:nvPr/>
        </p:nvCxnSpPr>
        <p:spPr>
          <a:xfrm flipV="1">
            <a:off x="4122738" y="3341688"/>
            <a:ext cx="1554162" cy="1666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175" name="TextBox 33830"/>
          <p:cNvSpPr txBox="1">
            <a:spLocks noChangeArrowheads="1"/>
          </p:cNvSpPr>
          <p:nvPr/>
        </p:nvSpPr>
        <p:spPr bwMode="auto">
          <a:xfrm>
            <a:off x="2005013" y="1366838"/>
            <a:ext cx="2033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Total 473,000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Supply vs Demand - Academia</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7999413"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Rectangle 2"/>
          <p:cNvSpPr>
            <a:spLocks noChangeArrowheads="1"/>
          </p:cNvSpPr>
          <p:nvPr/>
        </p:nvSpPr>
        <p:spPr bwMode="auto">
          <a:xfrm>
            <a:off x="131763" y="6564313"/>
            <a:ext cx="8859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pitchFamily="34" charset="0"/>
              </a:rPr>
              <a:t>From http://sciencecareers.sciencemag.org/career_magazine/previous_issues/articles/2013_07_24/caredit.a1300150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What is OR?</a:t>
            </a:r>
          </a:p>
        </p:txBody>
      </p:sp>
      <p:sp>
        <p:nvSpPr>
          <p:cNvPr id="10243" name="Content Placeholder 2"/>
          <p:cNvSpPr>
            <a:spLocks noGrp="1"/>
          </p:cNvSpPr>
          <p:nvPr>
            <p:ph idx="1"/>
          </p:nvPr>
        </p:nvSpPr>
        <p:spPr/>
        <p:txBody>
          <a:bodyPr/>
          <a:lstStyle/>
          <a:p>
            <a:pPr eaLnBrk="1" hangingPunct="1"/>
            <a:r>
              <a:rPr lang="en-US" altLang="en-US" smtClean="0"/>
              <a:t>Operations research is the application of advanced analytical methods to help make better decisions. </a:t>
            </a:r>
          </a:p>
          <a:p>
            <a:pPr lvl="1" eaLnBrk="1" hangingPunct="1"/>
            <a:r>
              <a:rPr lang="en-US" altLang="en-US" smtClean="0"/>
              <a:t>Which option should I choose?</a:t>
            </a:r>
          </a:p>
          <a:p>
            <a:pPr lvl="1" eaLnBrk="1" hangingPunct="1"/>
            <a:r>
              <a:rPr lang="en-US" altLang="en-US" smtClean="0"/>
              <a:t>What’s the optimum?</a:t>
            </a:r>
          </a:p>
          <a:p>
            <a:pPr lvl="1" eaLnBrk="1" hangingPunct="1"/>
            <a:r>
              <a:rPr lang="en-US" altLang="en-US" smtClean="0"/>
              <a:t>What’s going to happen, and can I affect it?</a:t>
            </a:r>
          </a:p>
          <a:p>
            <a:pPr lvl="1" eaLnBrk="1" hangingPunct="1"/>
            <a:r>
              <a:rPr lang="en-US" altLang="en-US" smtClean="0"/>
              <a:t>How much risk am I going to incur?</a:t>
            </a:r>
          </a:p>
          <a:p>
            <a:pPr lvl="1" eaLnBrk="1" hangingPunct="1"/>
            <a:r>
              <a:rPr lang="en-US" altLang="en-US" smtClean="0"/>
              <a:t>What are the tradeoffs?</a:t>
            </a:r>
          </a:p>
          <a:p>
            <a:pPr eaLnBrk="1" hangingPunct="1"/>
            <a:endParaRPr lang="en-US" alt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OR Toolkit:</a:t>
            </a:r>
          </a:p>
        </p:txBody>
      </p:sp>
      <p:sp>
        <p:nvSpPr>
          <p:cNvPr id="11267" name="Rectangle 4"/>
          <p:cNvSpPr>
            <a:spLocks noChangeArrowheads="1"/>
          </p:cNvSpPr>
          <p:nvPr/>
        </p:nvSpPr>
        <p:spPr bwMode="auto">
          <a:xfrm>
            <a:off x="927100" y="1527175"/>
            <a:ext cx="78581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50000"/>
              </a:spcBef>
              <a:buFontTx/>
              <a:buNone/>
            </a:pPr>
            <a:r>
              <a:rPr lang="en-US" altLang="en-US" sz="2400"/>
              <a:t> 	</a:t>
            </a:r>
            <a:endParaRPr lang="en-US" altLang="en-US"/>
          </a:p>
          <a:p>
            <a:pPr eaLnBrk="1" hangingPunct="1">
              <a:lnSpc>
                <a:spcPct val="70000"/>
              </a:lnSpc>
              <a:spcBef>
                <a:spcPct val="50000"/>
              </a:spcBef>
              <a:buFontTx/>
              <a:buNone/>
            </a:pPr>
            <a:r>
              <a:rPr lang="en-US" altLang="en-US" sz="2000"/>
              <a:t>-- Statistical analysis		-- Decision analysis</a:t>
            </a:r>
          </a:p>
          <a:p>
            <a:pPr eaLnBrk="1" hangingPunct="1">
              <a:lnSpc>
                <a:spcPct val="70000"/>
              </a:lnSpc>
              <a:spcBef>
                <a:spcPct val="50000"/>
              </a:spcBef>
              <a:buFontTx/>
              <a:buNone/>
            </a:pPr>
            <a:r>
              <a:rPr lang="en-US" altLang="en-US" sz="2000"/>
              <a:t>-- Experimental design		-- Modeling and simulation</a:t>
            </a:r>
          </a:p>
          <a:p>
            <a:pPr eaLnBrk="1" hangingPunct="1">
              <a:lnSpc>
                <a:spcPct val="70000"/>
              </a:lnSpc>
              <a:spcBef>
                <a:spcPct val="50000"/>
              </a:spcBef>
              <a:buFontTx/>
              <a:buNone/>
            </a:pPr>
            <a:r>
              <a:rPr lang="en-US" altLang="en-US" sz="2000"/>
              <a:t>-- Optimization 			-- Database manipulation</a:t>
            </a:r>
          </a:p>
          <a:p>
            <a:pPr eaLnBrk="1" hangingPunct="1">
              <a:lnSpc>
                <a:spcPct val="70000"/>
              </a:lnSpc>
              <a:spcBef>
                <a:spcPct val="50000"/>
              </a:spcBef>
              <a:buFontTx/>
              <a:buNone/>
            </a:pPr>
            <a:r>
              <a:rPr lang="en-US" altLang="en-US" sz="2000"/>
              <a:t>-- Forecasting			-- Classification	</a:t>
            </a:r>
          </a:p>
          <a:p>
            <a:pPr eaLnBrk="1" hangingPunct="1">
              <a:lnSpc>
                <a:spcPct val="70000"/>
              </a:lnSpc>
              <a:spcBef>
                <a:spcPct val="50000"/>
              </a:spcBef>
              <a:buFontTx/>
              <a:buNone/>
            </a:pPr>
            <a:r>
              <a:rPr lang="en-US" altLang="en-US" sz="2000"/>
              <a:t>-- Programming			-- Data reduction</a:t>
            </a:r>
          </a:p>
          <a:p>
            <a:pPr eaLnBrk="1" hangingPunct="1">
              <a:lnSpc>
                <a:spcPct val="70000"/>
              </a:lnSpc>
              <a:spcBef>
                <a:spcPct val="50000"/>
              </a:spcBef>
              <a:buFontTx/>
              <a:buNone/>
            </a:pPr>
            <a:r>
              <a:rPr lang="en-US" altLang="en-US" sz="2000"/>
              <a:t>-- Network analysis		-- Scheduling and sequencing</a:t>
            </a:r>
          </a:p>
          <a:p>
            <a:pPr eaLnBrk="1" hangingPunct="1">
              <a:lnSpc>
                <a:spcPct val="70000"/>
              </a:lnSpc>
              <a:spcBef>
                <a:spcPct val="50000"/>
              </a:spcBef>
              <a:buFontTx/>
              <a:buNone/>
            </a:pPr>
            <a:r>
              <a:rPr lang="en-US" altLang="en-US" sz="2000"/>
              <a:t>-- Queueing theory		-- Stochastic process analysis</a:t>
            </a:r>
          </a:p>
          <a:p>
            <a:pPr eaLnBrk="1" hangingPunct="1">
              <a:lnSpc>
                <a:spcPct val="70000"/>
              </a:lnSpc>
              <a:spcBef>
                <a:spcPct val="50000"/>
              </a:spcBef>
              <a:buFontTx/>
              <a:buNone/>
            </a:pPr>
            <a:r>
              <a:rPr lang="en-US" altLang="en-US" sz="2000"/>
              <a:t>-- Data display			-- Functional relationships</a:t>
            </a:r>
          </a:p>
        </p:txBody>
      </p:sp>
      <p:sp>
        <p:nvSpPr>
          <p:cNvPr id="11268" name="Text Box 5"/>
          <p:cNvSpPr txBox="1">
            <a:spLocks noChangeArrowheads="1"/>
          </p:cNvSpPr>
          <p:nvPr/>
        </p:nvSpPr>
        <p:spPr bwMode="auto">
          <a:xfrm>
            <a:off x="415925" y="5332413"/>
            <a:ext cx="8369300" cy="528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above all:  Critical Thinking about Quantitative Problems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The Names Change…</a:t>
            </a:r>
          </a:p>
        </p:txBody>
      </p:sp>
      <p:sp>
        <p:nvSpPr>
          <p:cNvPr id="9219" name="TextBox 3"/>
          <p:cNvSpPr txBox="1">
            <a:spLocks noChangeArrowheads="1"/>
          </p:cNvSpPr>
          <p:nvPr/>
        </p:nvSpPr>
        <p:spPr bwMode="auto">
          <a:xfrm>
            <a:off x="6781800" y="2590800"/>
            <a:ext cx="11398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pitchFamily="34" charset="0"/>
              </a:rPr>
              <a:t>Data Mining</a:t>
            </a:r>
          </a:p>
        </p:txBody>
      </p:sp>
      <p:sp>
        <p:nvSpPr>
          <p:cNvPr id="9220" name="TextBox 5"/>
          <p:cNvSpPr txBox="1">
            <a:spLocks noChangeArrowheads="1"/>
          </p:cNvSpPr>
          <p:nvPr/>
        </p:nvSpPr>
        <p:spPr bwMode="auto">
          <a:xfrm>
            <a:off x="6770688" y="4191000"/>
            <a:ext cx="18764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pitchFamily="34" charset="0"/>
              </a:rPr>
              <a:t>Operations Research</a:t>
            </a:r>
          </a:p>
        </p:txBody>
      </p:sp>
      <p:sp>
        <p:nvSpPr>
          <p:cNvPr id="9221" name="TextBox 6"/>
          <p:cNvSpPr txBox="1">
            <a:spLocks noChangeArrowheads="1"/>
          </p:cNvSpPr>
          <p:nvPr/>
        </p:nvSpPr>
        <p:spPr bwMode="auto">
          <a:xfrm>
            <a:off x="6781800" y="4735513"/>
            <a:ext cx="14398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pitchFamily="34" charset="0"/>
              </a:rPr>
              <a:t>Lean Six Sigma</a:t>
            </a:r>
          </a:p>
        </p:txBody>
      </p:sp>
      <p:sp>
        <p:nvSpPr>
          <p:cNvPr id="9222" name="TextBox 7"/>
          <p:cNvSpPr txBox="1">
            <a:spLocks noChangeArrowheads="1"/>
          </p:cNvSpPr>
          <p:nvPr/>
        </p:nvSpPr>
        <p:spPr bwMode="auto">
          <a:xfrm>
            <a:off x="6770688" y="4419600"/>
            <a:ext cx="18780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pitchFamily="34" charset="0"/>
              </a:rPr>
              <a:t>Systems Engineering</a:t>
            </a:r>
          </a:p>
        </p:txBody>
      </p:sp>
      <p:sp>
        <p:nvSpPr>
          <p:cNvPr id="9223" name="TextBox 8"/>
          <p:cNvSpPr txBox="1">
            <a:spLocks noChangeArrowheads="1"/>
          </p:cNvSpPr>
          <p:nvPr/>
        </p:nvSpPr>
        <p:spPr bwMode="auto">
          <a:xfrm>
            <a:off x="6770688" y="3959225"/>
            <a:ext cx="19161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pitchFamily="34" charset="0"/>
              </a:rPr>
              <a:t>Management Science</a:t>
            </a:r>
          </a:p>
        </p:txBody>
      </p:sp>
      <p:pic>
        <p:nvPicPr>
          <p:cNvPr id="92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1481138"/>
            <a:ext cx="9028112" cy="453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12688</TotalTime>
  <Words>1325</Words>
  <Application>Microsoft Office PowerPoint</Application>
  <PresentationFormat>On-screen Show (4:3)</PresentationFormat>
  <Paragraphs>201</Paragraphs>
  <Slides>28</Slides>
  <Notes>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Bitmap Image</vt:lpstr>
      <vt:lpstr>PowerPoint Presentation</vt:lpstr>
      <vt:lpstr>Disclaimer</vt:lpstr>
      <vt:lpstr>Overview</vt:lpstr>
      <vt:lpstr>The Big Picture of Math Careers</vt:lpstr>
      <vt:lpstr>USAF Quant Jobs -- Big Picture</vt:lpstr>
      <vt:lpstr>Supply vs Demand - Academia</vt:lpstr>
      <vt:lpstr>What is OR?</vt:lpstr>
      <vt:lpstr>OR Toolkit:</vt:lpstr>
      <vt:lpstr>The Names Change…</vt:lpstr>
      <vt:lpstr>Summary</vt:lpstr>
      <vt:lpstr>My Own Career Path</vt:lpstr>
      <vt:lpstr>A Few Lessons</vt:lpstr>
      <vt:lpstr>Lesson 1: You never know until you try</vt:lpstr>
      <vt:lpstr>Students from my 1979-81 calc classes – what are they up to now?</vt:lpstr>
      <vt:lpstr>Lesson 2: Everyone needs good analysis. </vt:lpstr>
      <vt:lpstr>Ground Launched Cruise Missiles</vt:lpstr>
      <vt:lpstr>Transforming Coordinates</vt:lpstr>
      <vt:lpstr>Lesson 3: Beware the vividness of transient events</vt:lpstr>
      <vt:lpstr>PowerPoint Presentation</vt:lpstr>
      <vt:lpstr>Lesson 4: Goldilocks is wrong more often than she’s right.</vt:lpstr>
      <vt:lpstr>OR Example – DMZ Surveillance</vt:lpstr>
      <vt:lpstr>NE Asia at Night</vt:lpstr>
      <vt:lpstr>U-2 Reconnaissance Plane</vt:lpstr>
      <vt:lpstr>Best Orbit?</vt:lpstr>
      <vt:lpstr>Lesson 5: I’m just the analyst</vt:lpstr>
      <vt:lpstr>PowerPoint Presentation</vt:lpstr>
      <vt:lpstr>Two More I Can’t Leave Out</vt:lpstr>
      <vt:lpstr>Summary</vt:lpstr>
    </vt:vector>
  </TitlesOfParts>
  <Company>DOD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Peter.Vandenbosch</dc:creator>
  <cp:lastModifiedBy>Peter Vanden Bosch</cp:lastModifiedBy>
  <cp:revision>304</cp:revision>
  <dcterms:created xsi:type="dcterms:W3CDTF">2010-01-12T17:36:34Z</dcterms:created>
  <dcterms:modified xsi:type="dcterms:W3CDTF">2014-10-22T01:05:56Z</dcterms:modified>
</cp:coreProperties>
</file>