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1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Override8.xml" ContentType="application/vnd.openxmlformats-officedocument.themeOverr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9.xml" ContentType="application/vnd.openxmlformats-officedocument.themeOverr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7" r:id="rId17"/>
    <p:sldId id="275" r:id="rId18"/>
  </p:sldIdLst>
  <p:sldSz cx="9144000" cy="6858000" type="screen4x3"/>
  <p:notesSz cx="6858000" cy="9144000"/>
  <p:embeddedFontLst>
    <p:embeddedFont>
      <p:font typeface="SwissReSans" panose="020B0604020202020204" charset="0"/>
      <p:regular r:id="rId21"/>
      <p:bold r:id="rId22"/>
      <p:italic r:id="rId23"/>
      <p:boldItalic r:id="rId24"/>
    </p:embeddedFont>
    <p:embeddedFont>
      <p:font typeface="SwissReSans Light" panose="020B0604020202020204" charset="0"/>
      <p:regular r:id="rId25"/>
      <p:bold r:id="rId26"/>
      <p:italic r:id="rId27"/>
      <p:boldItalic r:id="rId28"/>
    </p:embeddedFont>
  </p:embeddedFontLst>
  <p:custDataLst>
    <p:tags r:id="rId2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F870FC3-41F4-4639-9F92-194A608F593C}">
  <a:tblStyle styleId="{4F870FC3-41F4-4639-9F92-194A608F593C}" styleName="Swiss Re - Table 1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1">
              <a:tint val="36000"/>
            </a:schemeClr>
          </a:solidFill>
        </a:fill>
      </a:tcStyle>
    </a:band2H>
    <a:band1V>
      <a:tcStyle>
        <a:tcBdr/>
        <a:fill>
          <a:solidFill>
            <a:schemeClr val="accent1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6E6707-7832-46BE-A3A0-E36881F78559}" styleName="Swiss Re - Table 2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5">
              <a:tint val="36000"/>
            </a:schemeClr>
          </a:solidFill>
        </a:fill>
      </a:tcStyle>
    </a:band2H>
    <a:band1V>
      <a:tcStyle>
        <a:tcBdr/>
        <a:fill>
          <a:solidFill>
            <a:schemeClr val="accent5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BE75E58-984F-4F72-8EDD-5C9A88DD35F0}" styleName="Swiss Re - Table 3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3">
              <a:tint val="36000"/>
            </a:schemeClr>
          </a:solidFill>
        </a:fill>
      </a:tcStyle>
    </a:band2H>
    <a:band1V>
      <a:tcStyle>
        <a:tcBdr/>
        <a:fill>
          <a:solidFill>
            <a:schemeClr val="accent3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0DF0198-80C8-49AA-8D90-CB580F7814A3}" styleName="Swiss Re - Table 4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879B2AA-A785-4C12-A31E-098CB692474E}" styleName="Swiss Re - Table 5">
    <a:wholeTbl>
      <a:tcTxStyle>
        <a:fontRef idx="minor">
          <a:scrgbClr r="40" g="62" b="54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96" y="-468"/>
      </p:cViewPr>
      <p:guideLst>
        <p:guide orient="horz" pos="164"/>
        <p:guide orient="horz" pos="845"/>
        <p:guide orient="horz" pos="1026"/>
        <p:guide orient="horz" pos="4110"/>
        <p:guide pos="476"/>
        <p:guide pos="4286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-35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7C786-A259-4FDD-A4C0-BD83D19C2427}" type="datetimeFigureOut">
              <a:rPr lang="en-GB" smtClean="0">
                <a:latin typeface="SwissReSans" pitchFamily="34" charset="0"/>
              </a:rPr>
              <a:pPr/>
              <a:t>01/10/2014</a:t>
            </a:fld>
            <a:endParaRPr lang="en-GB" dirty="0">
              <a:latin typeface="SwissReSan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DD15C-2E90-415F-B376-5831ACCDAAD0}" type="slidenum">
              <a:rPr lang="en-GB" smtClean="0">
                <a:latin typeface="SwissReSans" pitchFamily="34" charset="0"/>
              </a:rPr>
              <a:pPr/>
              <a:t>‹#›</a:t>
            </a:fld>
            <a:endParaRPr lang="en-GB" dirty="0">
              <a:latin typeface="SwissR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72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wissReSans" pitchFamily="34" charset="0"/>
              </a:defRPr>
            </a:lvl1pPr>
          </a:lstStyle>
          <a:p>
            <a:fld id="{3A1CEC75-F9BB-42F0-8E1C-193797F4D4D6}" type="datetimeFigureOut">
              <a:rPr lang="de-DE" smtClean="0"/>
              <a:pPr/>
              <a:t>01.10.2014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wissReSans" pitchFamily="34" charset="0"/>
              </a:defRPr>
            </a:lvl1pPr>
          </a:lstStyle>
          <a:p>
            <a:fld id="{CF8ED666-4372-485F-9851-ED435EF4AC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47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1pPr>
    <a:lvl2pPr marL="3492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2pPr>
    <a:lvl3pPr marL="7175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3pPr>
    <a:lvl4pPr marL="10668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4pPr>
    <a:lvl5pPr marL="14351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8960F-EC6B-454B-981A-DA1A5F47A08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n-US" altLang="en-US"/>
              <a:t>Started in Aerospace Engineering</a:t>
            </a:r>
          </a:p>
          <a:p>
            <a:pPr lvl="1">
              <a:buFontTx/>
              <a:buChar char="•"/>
            </a:pPr>
            <a:r>
              <a:rPr lang="en-US" altLang="en-US"/>
              <a:t>Didn</a:t>
            </a:r>
            <a:r>
              <a:rPr lang="en-US" altLang="en-US">
                <a:latin typeface="Times New Roman"/>
              </a:rPr>
              <a:t>’</a:t>
            </a:r>
            <a:r>
              <a:rPr lang="en-US" altLang="en-US"/>
              <a:t>t even know what an actuary was until my junior year (3</a:t>
            </a:r>
            <a:r>
              <a:rPr lang="en-US" altLang="en-US" baseline="30000"/>
              <a:t>rd</a:t>
            </a:r>
            <a:r>
              <a:rPr lang="en-US" altLang="en-US"/>
              <a:t> of 5) in college.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E&amp;Y</a:t>
            </a:r>
          </a:p>
          <a:p>
            <a:pPr lvl="1">
              <a:buFontTx/>
              <a:buChar char="•"/>
            </a:pPr>
            <a:r>
              <a:rPr lang="en-US" altLang="en-US"/>
              <a:t>Statement of Opinions</a:t>
            </a:r>
          </a:p>
          <a:p>
            <a:pPr lvl="1">
              <a:buFontTx/>
              <a:buChar char="•"/>
            </a:pPr>
            <a:r>
              <a:rPr lang="en-US" altLang="en-US"/>
              <a:t>Reserve Reviews (for audit)</a:t>
            </a:r>
          </a:p>
          <a:p>
            <a:pPr lvl="1">
              <a:buFontTx/>
              <a:buChar char="•"/>
            </a:pPr>
            <a:r>
              <a:rPr lang="en-US" altLang="en-US"/>
              <a:t>Misc. Pricing Projects and Rate filings</a:t>
            </a:r>
          </a:p>
          <a:p>
            <a:r>
              <a:rPr lang="en-US" altLang="en-US"/>
              <a:t>usf&amp;g</a:t>
            </a:r>
          </a:p>
          <a:p>
            <a:pPr lvl="1">
              <a:buFontTx/>
              <a:buChar char="•"/>
            </a:pPr>
            <a:r>
              <a:rPr lang="en-US" altLang="en-US"/>
              <a:t>Large Account Pricing</a:t>
            </a:r>
          </a:p>
          <a:p>
            <a:pPr lvl="1">
              <a:buFontTx/>
              <a:buChar char="•"/>
            </a:pPr>
            <a:r>
              <a:rPr lang="en-US" altLang="en-US"/>
              <a:t>Commercial Auto Pricing</a:t>
            </a:r>
          </a:p>
          <a:p>
            <a:pPr lvl="1">
              <a:buFontTx/>
              <a:buChar char="•"/>
            </a:pPr>
            <a:r>
              <a:rPr lang="en-US" altLang="en-US"/>
              <a:t>IT/Actuarial Liaison </a:t>
            </a:r>
            <a:r>
              <a:rPr lang="en-US" altLang="en-US">
                <a:latin typeface="Times New Roman"/>
              </a:rPr>
              <a:t>–</a:t>
            </a:r>
            <a:r>
              <a:rPr lang="en-US" altLang="en-US"/>
              <a:t> Pricing System</a:t>
            </a:r>
          </a:p>
          <a:p>
            <a:pPr lvl="1"/>
            <a:r>
              <a:rPr lang="en-US" altLang="en-US"/>
              <a:t>Am Re</a:t>
            </a:r>
          </a:p>
          <a:p>
            <a:pPr lvl="1">
              <a:buFontTx/>
              <a:buChar char="•"/>
            </a:pPr>
            <a:r>
              <a:rPr lang="en-US" altLang="en-US"/>
              <a:t>Treaty Pricing (Manager)</a:t>
            </a:r>
          </a:p>
          <a:p>
            <a:pPr lvl="1">
              <a:buFontTx/>
              <a:buChar char="•"/>
            </a:pPr>
            <a:r>
              <a:rPr lang="en-US" altLang="en-US"/>
              <a:t>Model Development</a:t>
            </a:r>
          </a:p>
          <a:p>
            <a:pPr lvl="1">
              <a:buFontTx/>
              <a:buChar char="•"/>
            </a:pPr>
            <a:r>
              <a:rPr lang="en-US" altLang="en-US"/>
              <a:t>Chairman of Actuarial Seminar Committee </a:t>
            </a:r>
          </a:p>
          <a:p>
            <a:pPr lvl="1">
              <a:buFontTx/>
              <a:buChar char="•"/>
            </a:pPr>
            <a:r>
              <a:rPr lang="en-US" altLang="en-US"/>
              <a:t>Treaty Underwriter</a:t>
            </a:r>
          </a:p>
          <a:p>
            <a:pPr lvl="2">
              <a:buFontTx/>
              <a:buChar char="•"/>
            </a:pPr>
            <a:r>
              <a:rPr lang="en-US" altLang="en-US"/>
              <a:t>Direct</a:t>
            </a:r>
          </a:p>
          <a:p>
            <a:pPr lvl="2">
              <a:buFontTx/>
              <a:buChar char="•"/>
            </a:pPr>
            <a:r>
              <a:rPr lang="en-US" altLang="en-US"/>
              <a:t>Broker</a:t>
            </a:r>
          </a:p>
          <a:p>
            <a:pPr lvl="1">
              <a:buFontTx/>
              <a:buChar char="•"/>
            </a:pPr>
            <a:r>
              <a:rPr lang="en-US" altLang="en-US"/>
              <a:t>Underwriting Risk Manager</a:t>
            </a:r>
          </a:p>
          <a:p>
            <a:pPr lvl="1"/>
            <a:r>
              <a:rPr lang="en-US" altLang="en-US"/>
              <a:t>Swiss Re</a:t>
            </a:r>
          </a:p>
          <a:p>
            <a:pPr lvl="1">
              <a:buFontTx/>
              <a:buChar char="•"/>
            </a:pPr>
            <a:r>
              <a:rPr lang="en-US" altLang="en-US"/>
              <a:t>Casualty Reinsurance Underwriter</a:t>
            </a:r>
          </a:p>
          <a:p>
            <a:pPr lvl="1">
              <a:buFontTx/>
              <a:buChar char="•"/>
            </a:pPr>
            <a:r>
              <a:rPr lang="en-US" altLang="en-US"/>
              <a:t>Global Casualty Facultative Pricing</a:t>
            </a:r>
          </a:p>
          <a:p>
            <a:pPr lvl="1">
              <a:buFontTx/>
              <a:buChar char="•"/>
            </a:pPr>
            <a:r>
              <a:rPr lang="en-US" altLang="en-US"/>
              <a:t>Direct Treaty Pricing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Underwriting</a:t>
            </a:r>
          </a:p>
          <a:p>
            <a:r>
              <a:rPr lang="en-US" dirty="0" smtClean="0"/>
              <a:t>A good actuary underwrites exposure before pricing them</a:t>
            </a:r>
          </a:p>
          <a:p>
            <a:r>
              <a:rPr lang="en-US" dirty="0" smtClean="0"/>
              <a:t>Natural progression for actuaries to move to underwriting (or even client management)</a:t>
            </a:r>
          </a:p>
          <a:p>
            <a:r>
              <a:rPr lang="en-US" dirty="0" smtClean="0"/>
              <a:t>As insurance products become more complex companies are in need of underwriters with analytical skills</a:t>
            </a:r>
          </a:p>
          <a:p>
            <a:r>
              <a:rPr lang="en-US" dirty="0" smtClean="0"/>
              <a:t>Many insurance and reinsurance companies are providing opportunities for actuaries to move into underwriting positions</a:t>
            </a:r>
          </a:p>
          <a:p>
            <a:endParaRPr lang="en-US" dirty="0" smtClean="0"/>
          </a:p>
          <a:p>
            <a:r>
              <a:rPr lang="en-GB" sz="2800" dirty="0" smtClean="0"/>
              <a:t>Financial Industry</a:t>
            </a:r>
          </a:p>
          <a:p>
            <a:pPr lvl="1"/>
            <a:r>
              <a:rPr lang="en-GB" sz="2400" dirty="0" smtClean="0"/>
              <a:t>There is a big trend to securitize traditional insurance products and spread that risk in the equity markets (i.e. CAT Bonds)</a:t>
            </a:r>
          </a:p>
          <a:p>
            <a:pPr lvl="1"/>
            <a:r>
              <a:rPr lang="en-GB" sz="2400" dirty="0" smtClean="0"/>
              <a:t>Hedge Funds, Equity Managers, Banks, etc. now hire actuaries to apply actuarial methods to non-insurance transactions</a:t>
            </a:r>
          </a:p>
          <a:p>
            <a:pPr lvl="1"/>
            <a:r>
              <a:rPr lang="en-GB" sz="2400" dirty="0" smtClean="0"/>
              <a:t>S&amp;P, </a:t>
            </a:r>
            <a:r>
              <a:rPr lang="en-GB" sz="2400" dirty="0" err="1" smtClean="0"/>
              <a:t>Moodys</a:t>
            </a:r>
            <a:r>
              <a:rPr lang="en-GB" sz="2400" dirty="0" smtClean="0"/>
              <a:t>, AM Best and other rating agencies hire actuaries</a:t>
            </a:r>
          </a:p>
          <a:p>
            <a:pPr lvl="1"/>
            <a:r>
              <a:rPr lang="en-GB" sz="2400" dirty="0" smtClean="0"/>
              <a:t>Will probably not have a formal study program</a:t>
            </a:r>
          </a:p>
          <a:p>
            <a:r>
              <a:rPr lang="en-GB" dirty="0" smtClean="0"/>
              <a:t>Insurance/Reinsurance Brokers</a:t>
            </a:r>
            <a:endParaRPr lang="en-GB" sz="2800" dirty="0" smtClean="0"/>
          </a:p>
          <a:p>
            <a:pPr lvl="1"/>
            <a:r>
              <a:rPr lang="en-GB" sz="2000" dirty="0" smtClean="0"/>
              <a:t>Most if not all of the major brokers employ actuaries</a:t>
            </a:r>
          </a:p>
          <a:p>
            <a:pPr lvl="1"/>
            <a:r>
              <a:rPr lang="en-GB" sz="2000" dirty="0" smtClean="0"/>
              <a:t>Actuaries at these companies are now involved in all aspects of insurance and reinsurance</a:t>
            </a:r>
          </a:p>
          <a:p>
            <a:pPr lvl="1"/>
            <a:r>
              <a:rPr lang="en-GB" sz="2000" dirty="0" smtClean="0"/>
              <a:t>Work/Study environment consistent line with consulting company</a:t>
            </a:r>
          </a:p>
          <a:p>
            <a:pPr lvl="1"/>
            <a:r>
              <a:rPr lang="en-GB" sz="2000" dirty="0" smtClean="0"/>
              <a:t>Will give the actuary a lot of exposure to many insurance products and opportunities</a:t>
            </a:r>
          </a:p>
          <a:p>
            <a:pPr lvl="1"/>
            <a:r>
              <a:rPr lang="en-GB" sz="2000" dirty="0" smtClean="0"/>
              <a:t>May also provide actuaries with opportunity for non-actuarial experiences (i.e. underwriter, broker)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17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Underwriting</a:t>
            </a:r>
          </a:p>
          <a:p>
            <a:r>
              <a:rPr lang="en-US" dirty="0" smtClean="0"/>
              <a:t>A good actuary underwrites exposure before pricing them</a:t>
            </a:r>
          </a:p>
          <a:p>
            <a:r>
              <a:rPr lang="en-US" dirty="0" smtClean="0"/>
              <a:t>Natural progression for actuaries to move to underwriting (or even client management)</a:t>
            </a:r>
          </a:p>
          <a:p>
            <a:r>
              <a:rPr lang="en-US" dirty="0" smtClean="0"/>
              <a:t>As insurance products become more complex companies are in need of underwriters with analytical skills</a:t>
            </a:r>
          </a:p>
          <a:p>
            <a:r>
              <a:rPr lang="en-US" dirty="0" smtClean="0"/>
              <a:t>Many insurance and reinsurance companies are providing opportunities for actuaries to move into underwriting positions</a:t>
            </a:r>
          </a:p>
          <a:p>
            <a:endParaRPr lang="en-US" dirty="0" smtClean="0"/>
          </a:p>
          <a:p>
            <a:r>
              <a:rPr lang="en-GB" sz="2800" dirty="0" smtClean="0"/>
              <a:t>Financial Industry</a:t>
            </a:r>
          </a:p>
          <a:p>
            <a:pPr lvl="1"/>
            <a:r>
              <a:rPr lang="en-GB" sz="2400" dirty="0" smtClean="0"/>
              <a:t>There is a big trend to securitize traditional insurance products and spread that risk in the equity markets (i.e. CAT Bonds)</a:t>
            </a:r>
          </a:p>
          <a:p>
            <a:pPr lvl="1"/>
            <a:r>
              <a:rPr lang="en-GB" sz="2400" dirty="0" smtClean="0"/>
              <a:t>Hedge Funds, Equity Managers, Banks, etc. now hire actuaries to apply actuarial methods to non-insurance transactions</a:t>
            </a:r>
          </a:p>
          <a:p>
            <a:pPr lvl="1"/>
            <a:r>
              <a:rPr lang="en-GB" sz="2400" dirty="0" smtClean="0"/>
              <a:t>S&amp;P, </a:t>
            </a:r>
            <a:r>
              <a:rPr lang="en-GB" sz="2400" dirty="0" err="1" smtClean="0"/>
              <a:t>Moodys</a:t>
            </a:r>
            <a:r>
              <a:rPr lang="en-GB" sz="2400" dirty="0" smtClean="0"/>
              <a:t>, AM Best and other rating agencies hire actuaries</a:t>
            </a:r>
          </a:p>
          <a:p>
            <a:pPr lvl="1"/>
            <a:r>
              <a:rPr lang="en-GB" sz="2400" dirty="0" smtClean="0"/>
              <a:t>Will probably not have a formal study program</a:t>
            </a:r>
          </a:p>
          <a:p>
            <a:r>
              <a:rPr lang="en-GB" dirty="0" smtClean="0"/>
              <a:t>Insurance/Reinsurance Brokers</a:t>
            </a:r>
            <a:endParaRPr lang="en-GB" sz="2800" dirty="0" smtClean="0"/>
          </a:p>
          <a:p>
            <a:pPr lvl="1"/>
            <a:r>
              <a:rPr lang="en-GB" sz="2000" dirty="0" smtClean="0"/>
              <a:t>Most if not all of the major brokers employ actuaries</a:t>
            </a:r>
          </a:p>
          <a:p>
            <a:pPr lvl="1"/>
            <a:r>
              <a:rPr lang="en-GB" sz="2000" dirty="0" smtClean="0"/>
              <a:t>Actuaries at these companies are now involved in all aspects of insurance and reinsurance</a:t>
            </a:r>
          </a:p>
          <a:p>
            <a:pPr lvl="1"/>
            <a:r>
              <a:rPr lang="en-GB" sz="2000" dirty="0" smtClean="0"/>
              <a:t>Work/Study environment consistent line with consulting company</a:t>
            </a:r>
          </a:p>
          <a:p>
            <a:pPr lvl="1"/>
            <a:r>
              <a:rPr lang="en-GB" sz="2000" dirty="0" smtClean="0"/>
              <a:t>Will give the actuary a lot of exposure to many insurance products and opportunities</a:t>
            </a:r>
          </a:p>
          <a:p>
            <a:pPr lvl="1"/>
            <a:r>
              <a:rPr lang="en-GB" sz="2000" dirty="0" smtClean="0"/>
              <a:t>May also provide actuaries with opportunity for non-actuarial experiences (i.e. underwriter, broker)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1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1.xml"/><Relationship Id="rId7" Type="http://schemas.openxmlformats.org/officeDocument/2006/relationships/image" Target="../media/image4.png"/><Relationship Id="rId2" Type="http://schemas.openxmlformats.org/officeDocument/2006/relationships/tags" Target="../tags/tag10.xml"/><Relationship Id="rId1" Type="http://schemas.openxmlformats.org/officeDocument/2006/relationships/themeOverride" Target="../theme/themeOverride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 Slid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9144000" cy="6858000"/>
          </a:xfrm>
        </p:spPr>
        <p:txBody>
          <a:bodyPr/>
          <a:lstStyle>
            <a:lvl1pPr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55650" y="1628775"/>
            <a:ext cx="6048375" cy="1181862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5650" y="2883662"/>
            <a:ext cx="6048375" cy="8636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>
                <a:solidFill>
                  <a:srgbClr val="FFFFFF"/>
                </a:solidFill>
                <a:latin typeface="SwissRe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7" name="Picture 43" descr="Logo_White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black">
          <a:xfrm>
            <a:off x="6804025" y="260350"/>
            <a:ext cx="1157288" cy="6715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</p:pic>
      <p:sp>
        <p:nvSpPr>
          <p:cNvPr id="9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755650" y="260350"/>
            <a:ext cx="5832475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/>
          <a:lstStyle/>
          <a:p>
            <a:pPr>
              <a:buClrTx/>
              <a:buSzTx/>
              <a:buFontTx/>
              <a:buNone/>
            </a:pPr>
            <a:endParaRPr lang="en-GB" sz="900" b="0" dirty="0">
              <a:latin typeface="SwissReSans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/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8E9F59B9-8094-4618-B073-21DD649DF7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preserve="1" userDrawn="1">
  <p:cSld name="Section Header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55651" y="1628800"/>
            <a:ext cx="6048375" cy="1181862"/>
          </a:xfr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kern="1200" dirty="0">
                <a:solidFill>
                  <a:srgbClr val="FFFFFF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7" name="Picture 9" descr="Logo_White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black">
          <a:xfrm>
            <a:off x="6804025" y="260350"/>
            <a:ext cx="1000125" cy="5810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</p:pic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755650" y="260350"/>
            <a:ext cx="5832475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/>
          <a:lstStyle/>
          <a:p>
            <a:pPr>
              <a:buClrTx/>
              <a:buSzTx/>
              <a:buFontTx/>
              <a:buNone/>
            </a:pPr>
            <a:endParaRPr lang="en-GB" sz="900" b="0" dirty="0">
              <a:solidFill>
                <a:srgbClr val="FFFFFF"/>
              </a:solidFill>
              <a:latin typeface="SwissReSans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755650" y="6384925"/>
            <a:ext cx="5903912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l" defTabSz="914400" rtl="0" eaLnBrk="1" latinLnBrk="0" hangingPunct="1"/>
            <a:endParaRPr lang="en-GB" sz="100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8E9F59B9-8094-4618-B073-21DD649DF7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55651" y="2883687"/>
            <a:ext cx="6048375" cy="8636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  <a:lvl2pPr>
              <a:defRPr sz="16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755650" y="1628775"/>
            <a:ext cx="3816350" cy="4300555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black">
          <a:xfrm>
            <a:off x="4786314" y="1628775"/>
            <a:ext cx="3817936" cy="4300555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8E9F59B9-8094-4618-B073-21DD649DF7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8E9F59B9-8094-4618-B073-21DD649DF7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Message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8E9F59B9-8094-4618-B073-21DD649DF7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" preserve="1" userDrawn="1">
  <p:cSld name="Imag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755650" y="260350"/>
            <a:ext cx="5832475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/>
          <a:lstStyle/>
          <a:p>
            <a:pPr>
              <a:buClrTx/>
              <a:buSzTx/>
              <a:buFontTx/>
              <a:buNone/>
            </a:pPr>
            <a:endParaRPr lang="en-GB" sz="900" b="0" dirty="0">
              <a:latin typeface="SwissReSans" pitchFamily="34" charset="0"/>
            </a:endParaRPr>
          </a:p>
        </p:txBody>
      </p:sp>
      <p:pic>
        <p:nvPicPr>
          <p:cNvPr id="5" name="Picture 9" descr="Logo_White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black">
          <a:xfrm>
            <a:off x="6804025" y="260350"/>
            <a:ext cx="1000125" cy="5810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F59B9-8094-4618-B073-21DD649DF7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755650" y="6384925"/>
            <a:ext cx="5903912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l" defTabSz="914400" rtl="0" eaLnBrk="1" latinLnBrk="0" hangingPunct="1"/>
            <a:endParaRPr lang="en-GB" sz="100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losing" preserve="1" userDrawn="1">
  <p:cSld name="Closing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9144000" cy="6858000"/>
          </a:xfrm>
        </p:spPr>
        <p:txBody>
          <a:bodyPr/>
          <a:lstStyle>
            <a:lvl1pPr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55650" y="1628775"/>
            <a:ext cx="6048375" cy="1181862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7" name="Picture 43" descr="Logo_White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black">
          <a:xfrm>
            <a:off x="6804025" y="260350"/>
            <a:ext cx="1157288" cy="6715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</p:pic>
      <p:sp>
        <p:nvSpPr>
          <p:cNvPr id="9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755650" y="260350"/>
            <a:ext cx="5832475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/>
          <a:lstStyle/>
          <a:p>
            <a:pPr>
              <a:buClrTx/>
              <a:buSzTx/>
              <a:buFontTx/>
              <a:buNone/>
            </a:pPr>
            <a:endParaRPr lang="en-GB" sz="900" b="0" dirty="0">
              <a:latin typeface="SwissReSans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E7EA8-6342-433F-8C2A-03232AB02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99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Band_BW"/>
          <p:cNvSpPr>
            <a:spLocks/>
          </p:cNvSpPr>
          <p:nvPr>
            <p:custDataLst>
              <p:tags r:id="rId11"/>
            </p:custDataLst>
          </p:nvPr>
        </p:nvSpPr>
        <p:spPr>
          <a:xfrm>
            <a:off x="0" y="6237288"/>
            <a:ext cx="9144000" cy="427037"/>
          </a:xfrm>
          <a:prstGeom prst="rect">
            <a:avLst/>
          </a:prstGeom>
          <a:solidFill>
            <a:srgbClr val="D0D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/>
          </p:cNvPicPr>
          <p:nvPr userDrawn="1">
            <p:custDataLst>
              <p:tags r:id="rId12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6237288"/>
            <a:ext cx="9144000" cy="42703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755651" y="476251"/>
            <a:ext cx="5832475" cy="8651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755650" y="1628775"/>
            <a:ext cx="7848600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3"/>
            </p:custDataLst>
          </p:nvPr>
        </p:nvSpPr>
        <p:spPr bwMode="black">
          <a:xfrm>
            <a:off x="6804026" y="6342063"/>
            <a:ext cx="185737" cy="18256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1200" b="1">
                <a:solidFill>
                  <a:srgbClr val="FFFFFF"/>
                </a:solidFill>
                <a:latin typeface="SwissReSans" pitchFamily="34" charset="0"/>
              </a:defRPr>
            </a:lvl1pPr>
          </a:lstStyle>
          <a:p>
            <a:fld id="{8E9F59B9-8094-4618-B073-21DD649DF75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Logo" descr="Logo_Lake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black">
          <a:xfrm>
            <a:off x="6804025" y="260350"/>
            <a:ext cx="1000125" cy="5810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</p:pic>
      <p:sp>
        <p:nvSpPr>
          <p:cNvPr id="10" name="Classification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black">
          <a:xfrm>
            <a:off x="755650" y="260350"/>
            <a:ext cx="5832475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/>
          <a:lstStyle/>
          <a:p>
            <a:pPr>
              <a:buClrTx/>
              <a:buSzTx/>
              <a:buFontTx/>
              <a:buNone/>
            </a:pPr>
            <a:endParaRPr lang="en-GB" sz="900" b="0" dirty="0">
              <a:latin typeface="SwissReSans" pitchFamily="34" charset="0"/>
            </a:endParaRPr>
          </a:p>
        </p:txBody>
      </p:sp>
      <p:sp>
        <p:nvSpPr>
          <p:cNvPr id="9" name="Footer"/>
          <p:cNvSpPr txBox="1">
            <a:spLocks/>
          </p:cNvSpPr>
          <p:nvPr>
            <p:custDataLst>
              <p:tags r:id="rId16"/>
            </p:custDataLst>
          </p:nvPr>
        </p:nvSpPr>
        <p:spPr bwMode="black">
          <a:xfrm>
            <a:off x="755650" y="6384925"/>
            <a:ext cx="5903912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l" defTabSz="914400" rtl="0" eaLnBrk="1" latinLnBrk="0" hangingPunct="1"/>
            <a:endParaRPr lang="en-GB" sz="100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 bwMode="black">
          <a:xfrm>
            <a:off x="7236296" y="6918846"/>
            <a:ext cx="1367954" cy="1825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 bwMode="black">
          <a:xfrm>
            <a:off x="755649" y="6918845"/>
            <a:ext cx="6048375" cy="182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SwissReSans" pitchFamily="34" charset="0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1200"/>
        </a:spcBef>
        <a:buSzPct val="80000"/>
        <a:buFont typeface="Wingdings" pitchFamily="2" charset="2"/>
        <a:buChar char=""/>
        <a:defRPr sz="18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1pPr>
      <a:lvl2pPr marL="538163" indent="-273050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2pPr>
      <a:lvl3pPr marL="803275" indent="-265113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3pPr>
      <a:lvl4pPr marL="1076325" indent="-273050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4pPr>
      <a:lvl5pPr marL="1341438" indent="-265113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3.png"/><Relationship Id="rId5" Type="http://schemas.openxmlformats.org/officeDocument/2006/relationships/image" Target="../media/image5.jp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/>
          </p:cNvPicPr>
          <p:nvPr>
            <p:ph type="pic" sz="quarter" idx="12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/>
      </p:pic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1628775"/>
            <a:ext cx="8928992" cy="720105"/>
          </a:xfrm>
        </p:spPr>
        <p:txBody>
          <a:bodyPr/>
          <a:lstStyle/>
          <a:p>
            <a:pPr algn="ctr"/>
            <a:r>
              <a:rPr lang="en-GB" sz="4400" dirty="0" smtClean="0"/>
              <a:t>Indiana University of Pennsylvania</a:t>
            </a:r>
            <a:endParaRPr lang="en-GB" sz="44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492896"/>
            <a:ext cx="3672333" cy="1625458"/>
          </a:xfrm>
        </p:spPr>
        <p:txBody>
          <a:bodyPr/>
          <a:lstStyle/>
          <a:p>
            <a:r>
              <a:rPr lang="en-GB" dirty="0" smtClean="0"/>
              <a:t>Brian E. Johnson, ACAS, MAAA</a:t>
            </a:r>
          </a:p>
          <a:p>
            <a:r>
              <a:rPr lang="en-GB" dirty="0" smtClean="0"/>
              <a:t>briane_johnson@swissre.com</a:t>
            </a:r>
          </a:p>
          <a:p>
            <a:r>
              <a:rPr lang="en-GB" dirty="0" smtClean="0"/>
              <a:t>Senior Vice President</a:t>
            </a:r>
          </a:p>
          <a:p>
            <a:r>
              <a:rPr lang="en-GB" dirty="0"/>
              <a:t>Swiss Re American Corp.</a:t>
            </a:r>
          </a:p>
          <a:p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804025" y="260350"/>
            <a:ext cx="1157288" cy="671513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black">
          <a:xfrm>
            <a:off x="4288980" y="2852936"/>
            <a:ext cx="3672333" cy="11214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SzPct val="80000"/>
              <a:buFont typeface="Wingdings" pitchFamily="2" charset="2"/>
              <a:buNone/>
              <a:defRPr sz="1800" kern="1200">
                <a:solidFill>
                  <a:srgbClr val="FFFFFF"/>
                </a:solidFill>
                <a:latin typeface="SwissReSans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SwissReSans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wissReSans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SwissReSans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wissReSans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SwissReSans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wissReSans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SwissReSans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wissReSans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879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Consulting/Accounting Company - Cons</a:t>
            </a:r>
          </a:p>
          <a:p>
            <a:pPr lvl="1"/>
            <a:r>
              <a:rPr lang="en-GB" sz="2000" dirty="0" smtClean="0"/>
              <a:t>There will be less emphasis on passing exams</a:t>
            </a:r>
          </a:p>
          <a:p>
            <a:pPr lvl="2"/>
            <a:r>
              <a:rPr lang="en-GB" sz="1800" dirty="0" smtClean="0"/>
              <a:t>There may be a formal exam program</a:t>
            </a:r>
          </a:p>
          <a:p>
            <a:pPr lvl="2"/>
            <a:r>
              <a:rPr lang="en-GB" sz="1800" dirty="0" smtClean="0"/>
              <a:t>Sometimes, the work needs to get done</a:t>
            </a:r>
          </a:p>
          <a:p>
            <a:pPr lvl="1"/>
            <a:r>
              <a:rPr lang="en-GB" sz="2000" dirty="0" smtClean="0"/>
              <a:t>Work hours will not be as steady and will be longer</a:t>
            </a:r>
          </a:p>
          <a:p>
            <a:pPr lvl="2"/>
            <a:r>
              <a:rPr lang="en-GB" sz="1800" dirty="0" smtClean="0"/>
              <a:t>May have year end crunch</a:t>
            </a:r>
          </a:p>
          <a:p>
            <a:pPr lvl="2"/>
            <a:r>
              <a:rPr lang="en-GB" sz="1800" dirty="0" smtClean="0"/>
              <a:t>Short deadlines for some projects</a:t>
            </a:r>
          </a:p>
          <a:p>
            <a:pPr lvl="1"/>
            <a:r>
              <a:rPr lang="en-GB" sz="2000" dirty="0" smtClean="0"/>
              <a:t>May be less opportunity for non-traditional roles</a:t>
            </a:r>
          </a:p>
          <a:p>
            <a:pPr lvl="1"/>
            <a:r>
              <a:rPr lang="en-GB" sz="2000" dirty="0" smtClean="0"/>
              <a:t>May involve a lot of travel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Traditional P&amp;C Actuarial Jobs - Pros/Cons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297230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Reinsurance Company - Pros</a:t>
            </a:r>
          </a:p>
          <a:p>
            <a:pPr lvl="1"/>
            <a:r>
              <a:rPr lang="en-GB" sz="2000" dirty="0" smtClean="0"/>
              <a:t>Will give the student quicker exposure to advanced actuarial and insurance concepts however may have to learn detailed basic insurance concepts on the side</a:t>
            </a:r>
          </a:p>
          <a:p>
            <a:pPr lvl="1"/>
            <a:r>
              <a:rPr lang="en-GB" sz="2000" dirty="0" smtClean="0"/>
              <a:t>There will be a lot of client contact</a:t>
            </a:r>
          </a:p>
          <a:p>
            <a:pPr lvl="1"/>
            <a:r>
              <a:rPr lang="en-GB" sz="2000" dirty="0" smtClean="0"/>
              <a:t>Compensation is usually better than primary companies (on par with consulting companies)</a:t>
            </a:r>
          </a:p>
          <a:p>
            <a:pPr lvl="1"/>
            <a:r>
              <a:rPr lang="en-GB" sz="2000" dirty="0" smtClean="0"/>
              <a:t>A lot of possibility for exposure to non-traditional roles</a:t>
            </a:r>
          </a:p>
          <a:p>
            <a:pPr lvl="1"/>
            <a:r>
              <a:rPr lang="en-GB" sz="2000" dirty="0" smtClean="0"/>
              <a:t>Opportunity to work with different insurance companies and actuaries all over the world.</a:t>
            </a:r>
            <a:endParaRPr lang="en-GB" sz="1800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Traditional P&amp;C Actuarial Jobs - Pros/Cons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25331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Reinsurance Company </a:t>
            </a:r>
            <a:r>
              <a:rPr lang="en-GB" sz="2400" dirty="0" smtClean="0">
                <a:latin typeface="Times New Roman"/>
              </a:rPr>
              <a:t>–</a:t>
            </a:r>
            <a:r>
              <a:rPr lang="en-GB" sz="2400" dirty="0" smtClean="0"/>
              <a:t> Cons</a:t>
            </a:r>
          </a:p>
          <a:p>
            <a:pPr lvl="1"/>
            <a:r>
              <a:rPr lang="en-GB" sz="2000" dirty="0" smtClean="0"/>
              <a:t>Many reinsurance companies do not hire kids right out of college</a:t>
            </a:r>
          </a:p>
          <a:p>
            <a:pPr lvl="1"/>
            <a:r>
              <a:rPr lang="en-GB" sz="2000" dirty="0" smtClean="0"/>
              <a:t>While some have a formal exam program less emphasis on passing exams than a primary company</a:t>
            </a:r>
          </a:p>
          <a:p>
            <a:pPr lvl="1"/>
            <a:r>
              <a:rPr lang="en-GB" sz="2000" dirty="0" smtClean="0"/>
              <a:t>Many have a less formal rotation program</a:t>
            </a:r>
          </a:p>
          <a:p>
            <a:pPr lvl="1"/>
            <a:r>
              <a:rPr lang="en-GB" sz="2000" dirty="0" smtClean="0"/>
              <a:t>Will work longer hours than a primary insurer</a:t>
            </a:r>
          </a:p>
          <a:p>
            <a:pPr lvl="1"/>
            <a:r>
              <a:rPr lang="en-GB" sz="2000" dirty="0" smtClean="0"/>
              <a:t>Less steady hours than primary insurance (heavy 1/1 and 7/1 renewal season)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Traditional P&amp;C Actuarial Jobs - Pros/Cons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52531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Department of Insurance - Pros</a:t>
            </a:r>
          </a:p>
          <a:p>
            <a:pPr lvl="1"/>
            <a:r>
              <a:rPr lang="en-GB" sz="2000" dirty="0" smtClean="0"/>
              <a:t>Some will have a formal exam program (depends on number of actuaries)</a:t>
            </a:r>
          </a:p>
          <a:p>
            <a:pPr lvl="1"/>
            <a:r>
              <a:rPr lang="en-GB" sz="2000" dirty="0" smtClean="0"/>
              <a:t>Will give exposure to several lines of business (more emphasis on rate making)</a:t>
            </a:r>
          </a:p>
          <a:p>
            <a:pPr lvl="1"/>
            <a:r>
              <a:rPr lang="en-GB" sz="2000" dirty="0" smtClean="0"/>
              <a:t>Usually steady work hours without a real busy season</a:t>
            </a:r>
          </a:p>
          <a:p>
            <a:pPr lvl="1"/>
            <a:r>
              <a:rPr lang="en-GB" sz="2000" dirty="0" smtClean="0"/>
              <a:t>Will give exposure to multiple insurance companies</a:t>
            </a:r>
          </a:p>
          <a:p>
            <a:pPr lvl="1"/>
            <a:r>
              <a:rPr lang="en-GB" sz="2000" dirty="0" smtClean="0"/>
              <a:t>Will give exposure to insurance regulation</a:t>
            </a:r>
            <a:endParaRPr lang="en-GB" sz="1400" dirty="0" smtClean="0"/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Traditional P&amp;C Actuarial Jobs - Pros/Cons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417709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848600" cy="4321175"/>
          </a:xfrm>
        </p:spPr>
        <p:txBody>
          <a:bodyPr/>
          <a:lstStyle/>
          <a:p>
            <a:r>
              <a:rPr lang="en-GB" sz="2400" dirty="0" smtClean="0"/>
              <a:t>Department of Insurance </a:t>
            </a:r>
            <a:r>
              <a:rPr lang="en-GB" sz="2400" dirty="0" smtClean="0">
                <a:latin typeface="Times New Roman"/>
              </a:rPr>
              <a:t>–</a:t>
            </a:r>
            <a:r>
              <a:rPr lang="en-GB" sz="2400" dirty="0" smtClean="0"/>
              <a:t> Cons</a:t>
            </a:r>
          </a:p>
          <a:p>
            <a:pPr lvl="1"/>
            <a:r>
              <a:rPr lang="en-GB" sz="2000" dirty="0" smtClean="0"/>
              <a:t>The majority of work may be limited to review of insurance companies rate filings</a:t>
            </a:r>
          </a:p>
          <a:p>
            <a:pPr lvl="1"/>
            <a:r>
              <a:rPr lang="en-GB" sz="2000" dirty="0" smtClean="0"/>
              <a:t>There may be limited exposure to reserving work</a:t>
            </a:r>
          </a:p>
          <a:p>
            <a:pPr lvl="1"/>
            <a:r>
              <a:rPr lang="en-GB" sz="2000" dirty="0" smtClean="0"/>
              <a:t>May not be a lot of opportunity for exposure of non-traditional actuarial roles</a:t>
            </a:r>
          </a:p>
          <a:p>
            <a:pPr lvl="1"/>
            <a:r>
              <a:rPr lang="en-GB" sz="2000" dirty="0" smtClean="0"/>
              <a:t>Study programs may not be as good for smaller actuarial departments as some insurance companies</a:t>
            </a:r>
          </a:p>
          <a:p>
            <a:pPr lvl="1"/>
            <a:endParaRPr lang="en-GB" sz="2400" dirty="0" smtClean="0"/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Traditional P&amp;C Actuarial Jobs - Pros/Cons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555819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Underwriting</a:t>
            </a:r>
          </a:p>
          <a:p>
            <a:r>
              <a:rPr lang="en-GB" sz="2800" dirty="0"/>
              <a:t>Financial </a:t>
            </a:r>
            <a:r>
              <a:rPr lang="en-GB" sz="2800" dirty="0" smtClean="0"/>
              <a:t>Industry</a:t>
            </a:r>
          </a:p>
          <a:p>
            <a:r>
              <a:rPr lang="en-GB" sz="2800" dirty="0"/>
              <a:t>Insurance/Reinsurance Brokers</a:t>
            </a:r>
            <a:endParaRPr lang="en-GB" sz="40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Non-Traditional Roles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391773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Math and Statistics is not a must but it makes it a lot easier to pass exams</a:t>
            </a:r>
          </a:p>
          <a:p>
            <a:r>
              <a:rPr lang="en-GB" sz="2000" dirty="0" smtClean="0"/>
              <a:t>Finance/Accounting/Marketing courses if possible</a:t>
            </a:r>
          </a:p>
          <a:p>
            <a:r>
              <a:rPr lang="en-GB" sz="2000" dirty="0" smtClean="0"/>
              <a:t>Basic </a:t>
            </a:r>
            <a:r>
              <a:rPr lang="en-GB" sz="2000" dirty="0"/>
              <a:t>i</a:t>
            </a:r>
            <a:r>
              <a:rPr lang="en-GB" sz="2000" dirty="0" smtClean="0"/>
              <a:t>nsurance class to understand coverages and LOBs</a:t>
            </a:r>
          </a:p>
          <a:p>
            <a:r>
              <a:rPr lang="en-GB" sz="2000" dirty="0" smtClean="0"/>
              <a:t>Classes that satisfy your </a:t>
            </a:r>
            <a:r>
              <a:rPr lang="en-US" sz="2000" dirty="0"/>
              <a:t>Validation by Educational Experience (VEE</a:t>
            </a:r>
            <a:r>
              <a:rPr lang="en-US" sz="2000" dirty="0" smtClean="0"/>
              <a:t>) requirements</a:t>
            </a:r>
          </a:p>
          <a:p>
            <a:pPr lvl="1"/>
            <a:r>
              <a:rPr lang="en-US" sz="1800" dirty="0" smtClean="0"/>
              <a:t>Economics</a:t>
            </a:r>
            <a:endParaRPr lang="en-US" sz="1800" dirty="0"/>
          </a:p>
          <a:p>
            <a:pPr lvl="1"/>
            <a:r>
              <a:rPr lang="en-US" sz="1800" dirty="0" smtClean="0"/>
              <a:t>Corporate </a:t>
            </a:r>
            <a:r>
              <a:rPr lang="en-US" sz="1800" dirty="0"/>
              <a:t>Finance</a:t>
            </a:r>
          </a:p>
          <a:p>
            <a:pPr lvl="1"/>
            <a:r>
              <a:rPr lang="en-US" sz="1800" dirty="0" smtClean="0"/>
              <a:t>Applied </a:t>
            </a:r>
            <a:r>
              <a:rPr lang="en-US" sz="1800" dirty="0"/>
              <a:t>Statistical Methods</a:t>
            </a:r>
          </a:p>
          <a:p>
            <a:r>
              <a:rPr lang="en-GB" sz="2000" dirty="0" smtClean="0"/>
              <a:t>Classes on writing and communication </a:t>
            </a:r>
            <a:endParaRPr lang="en-GB" sz="2000" dirty="0"/>
          </a:p>
          <a:p>
            <a:endParaRPr lang="en-GB" sz="2800" dirty="0" smtClean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Recommended Skills and Coursework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17225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Questions</a:t>
            </a:r>
            <a:endParaRPr lang="en-GB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0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My Background</a:t>
            </a:r>
          </a:p>
          <a:p>
            <a:r>
              <a:rPr lang="en-GB" sz="2000" dirty="0" smtClean="0"/>
              <a:t>Traditional P&amp;C Actuarial Roles</a:t>
            </a:r>
          </a:p>
          <a:p>
            <a:pPr lvl="1"/>
            <a:r>
              <a:rPr lang="en-GB" sz="2000" dirty="0" smtClean="0"/>
              <a:t>Pricing Actuaries</a:t>
            </a:r>
          </a:p>
          <a:p>
            <a:pPr lvl="1"/>
            <a:r>
              <a:rPr lang="en-GB" sz="2000" dirty="0" smtClean="0"/>
              <a:t>Reserving Actuaries</a:t>
            </a:r>
          </a:p>
          <a:p>
            <a:r>
              <a:rPr lang="en-GB" sz="2000" dirty="0" smtClean="0"/>
              <a:t>Traditional P&amp;C Actuarial Jobs - Pros/Cons</a:t>
            </a:r>
          </a:p>
          <a:p>
            <a:pPr lvl="1"/>
            <a:r>
              <a:rPr lang="en-GB" sz="2000" dirty="0" smtClean="0"/>
              <a:t>Primary Insurance Company</a:t>
            </a:r>
          </a:p>
          <a:p>
            <a:pPr lvl="1"/>
            <a:r>
              <a:rPr lang="en-GB" sz="2000" dirty="0" smtClean="0"/>
              <a:t>Consulting/Accounting Company</a:t>
            </a:r>
          </a:p>
          <a:p>
            <a:pPr lvl="1"/>
            <a:r>
              <a:rPr lang="en-GB" sz="2000" dirty="0" smtClean="0"/>
              <a:t>Reinsurance Company</a:t>
            </a:r>
          </a:p>
          <a:p>
            <a:pPr lvl="1"/>
            <a:r>
              <a:rPr lang="en-GB" sz="2000" dirty="0" smtClean="0"/>
              <a:t>Department of Insurance</a:t>
            </a:r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0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Non-Traditional Roles</a:t>
            </a:r>
          </a:p>
          <a:p>
            <a:pPr lvl="1"/>
            <a:r>
              <a:rPr lang="en-GB" sz="2400" dirty="0" smtClean="0"/>
              <a:t>Underwriting</a:t>
            </a:r>
          </a:p>
          <a:p>
            <a:pPr lvl="1"/>
            <a:r>
              <a:rPr lang="en-GB" sz="2400" dirty="0" smtClean="0"/>
              <a:t>Financial Industry</a:t>
            </a:r>
          </a:p>
          <a:p>
            <a:pPr lvl="1"/>
            <a:r>
              <a:rPr lang="en-GB" sz="2400" dirty="0" smtClean="0"/>
              <a:t>Insurance/Reinsurance Brokers</a:t>
            </a:r>
          </a:p>
          <a:p>
            <a:r>
              <a:rPr lang="en-GB" sz="2600" dirty="0"/>
              <a:t>Recommended Skills and Coursework</a:t>
            </a:r>
            <a:endParaRPr lang="en-GB" sz="2600" dirty="0" smtClean="0"/>
          </a:p>
          <a:p>
            <a:pPr lvl="1"/>
            <a:endParaRPr lang="en-GB" sz="2400" dirty="0" smtClean="0"/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9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My Background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Graduate of PSU </a:t>
            </a:r>
            <a:r>
              <a:rPr lang="en-US" altLang="en-US">
                <a:latin typeface="Times New Roman"/>
              </a:rPr>
              <a:t>’</a:t>
            </a:r>
            <a:r>
              <a:rPr lang="en-US" altLang="en-US"/>
              <a:t>89 - B.S. in Mathematics w/Actuarial Option</a:t>
            </a:r>
          </a:p>
          <a:p>
            <a:r>
              <a:rPr lang="en-US" altLang="en-US"/>
              <a:t>Ernst &amp; Young (Atlanta)</a:t>
            </a:r>
          </a:p>
          <a:p>
            <a:r>
              <a:rPr lang="en-US" altLang="en-US"/>
              <a:t>USF&amp;G (Baltimore)</a:t>
            </a:r>
          </a:p>
          <a:p>
            <a:r>
              <a:rPr lang="en-US" altLang="en-US"/>
              <a:t>American Re-Insurance (Princeton)</a:t>
            </a:r>
          </a:p>
          <a:p>
            <a:r>
              <a:rPr lang="en-US" altLang="en-US"/>
              <a:t>Swiss Reinsurance Company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7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Reserving Actuaries</a:t>
            </a:r>
          </a:p>
          <a:p>
            <a:pPr lvl="1"/>
            <a:r>
              <a:rPr lang="en-GB" sz="2400" dirty="0" smtClean="0"/>
              <a:t>Determine the ultimate value of insurance company claims liability</a:t>
            </a:r>
          </a:p>
          <a:p>
            <a:pPr lvl="2"/>
            <a:r>
              <a:rPr lang="en-GB" sz="1800" dirty="0" smtClean="0"/>
              <a:t>Loss Reserves</a:t>
            </a:r>
          </a:p>
          <a:p>
            <a:pPr lvl="2"/>
            <a:r>
              <a:rPr lang="en-GB" sz="1800" dirty="0" smtClean="0"/>
              <a:t>Unearned Premium Reserves</a:t>
            </a:r>
          </a:p>
          <a:p>
            <a:pPr lvl="1"/>
            <a:r>
              <a:rPr lang="en-GB" sz="2400" dirty="0" smtClean="0"/>
              <a:t>Works with Finance and Accounting to complete annual statement and other financial statements.</a:t>
            </a:r>
          </a:p>
          <a:p>
            <a:pPr lvl="1"/>
            <a:r>
              <a:rPr lang="en-GB" sz="2400" dirty="0" smtClean="0"/>
              <a:t>Works with rating agencies (S&amp;P, </a:t>
            </a:r>
            <a:r>
              <a:rPr lang="en-GB" sz="2400" dirty="0" err="1" smtClean="0"/>
              <a:t>Moodys</a:t>
            </a:r>
            <a:r>
              <a:rPr lang="en-GB" sz="2400" dirty="0" smtClean="0"/>
              <a:t>, Am Best, etc.)</a:t>
            </a:r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Traditional P&amp;C Actuarial Roles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197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Pricing Actuary</a:t>
            </a:r>
          </a:p>
          <a:p>
            <a:pPr lvl="1"/>
            <a:r>
              <a:rPr lang="en-GB" sz="2400" dirty="0" smtClean="0"/>
              <a:t>What most people think about when they think of a P&amp;C actuary</a:t>
            </a:r>
          </a:p>
          <a:p>
            <a:pPr lvl="1"/>
            <a:r>
              <a:rPr lang="en-GB" sz="2400" dirty="0" smtClean="0"/>
              <a:t>Determines price per exposure</a:t>
            </a:r>
          </a:p>
          <a:p>
            <a:pPr lvl="2"/>
            <a:r>
              <a:rPr lang="en-GB" sz="2400" dirty="0" smtClean="0"/>
              <a:t>Cost per car per year (auto insurance)</a:t>
            </a:r>
          </a:p>
          <a:p>
            <a:pPr lvl="2"/>
            <a:r>
              <a:rPr lang="en-GB" sz="2400" dirty="0" smtClean="0"/>
              <a:t>Cost for $100K of homeowners insurance</a:t>
            </a:r>
          </a:p>
          <a:p>
            <a:pPr lvl="1"/>
            <a:r>
              <a:rPr lang="en-GB" sz="2400" dirty="0" smtClean="0"/>
              <a:t>Pricing actuaries put a price on risk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Traditional P&amp;C Actuarial Roles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427869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Primary Insurance Company - Pros</a:t>
            </a:r>
          </a:p>
          <a:p>
            <a:pPr lvl="1"/>
            <a:r>
              <a:rPr lang="en-GB" sz="2000" dirty="0" smtClean="0"/>
              <a:t>Usually has a formal exam program and make study time and passing exams a priority</a:t>
            </a:r>
          </a:p>
          <a:p>
            <a:pPr lvl="1"/>
            <a:r>
              <a:rPr lang="en-GB" sz="2000" dirty="0" smtClean="0"/>
              <a:t>May give exposure to several lines of business</a:t>
            </a:r>
          </a:p>
          <a:p>
            <a:pPr lvl="1"/>
            <a:r>
              <a:rPr lang="en-GB" sz="2000" dirty="0" smtClean="0"/>
              <a:t>Usually steady work hours without a real busy season (may not be the case with reserving actuaries)</a:t>
            </a:r>
          </a:p>
          <a:p>
            <a:pPr lvl="1"/>
            <a:r>
              <a:rPr lang="en-GB" sz="2000" dirty="0" smtClean="0"/>
              <a:t>Most insurance companies have a formal rotation program which will give the actuarial students exposure to ratemaking, reserving and non-traditional roles.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Traditional P&amp;C Actuarial Jobs - Pros/Cons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40585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Primary Insurance Company </a:t>
            </a:r>
            <a:r>
              <a:rPr lang="en-GB" sz="2400" dirty="0" smtClean="0">
                <a:latin typeface="Times New Roman"/>
              </a:rPr>
              <a:t>–</a:t>
            </a:r>
            <a:r>
              <a:rPr lang="en-GB" sz="2400" dirty="0" smtClean="0"/>
              <a:t> Cons</a:t>
            </a:r>
          </a:p>
          <a:p>
            <a:pPr lvl="1"/>
            <a:r>
              <a:rPr lang="en-GB" sz="2000" dirty="0" smtClean="0"/>
              <a:t>Depending on the insurance company, exposure to different types of business may be limited</a:t>
            </a:r>
          </a:p>
          <a:p>
            <a:pPr lvl="2"/>
            <a:r>
              <a:rPr lang="en-GB" sz="1800" dirty="0" smtClean="0"/>
              <a:t>Personal Lines Company</a:t>
            </a:r>
          </a:p>
          <a:p>
            <a:pPr lvl="2"/>
            <a:r>
              <a:rPr lang="en-GB" sz="1800" dirty="0" smtClean="0"/>
              <a:t>Mono-line Companies</a:t>
            </a:r>
          </a:p>
          <a:p>
            <a:pPr lvl="1"/>
            <a:r>
              <a:rPr lang="en-GB" sz="2000" dirty="0" smtClean="0"/>
              <a:t>Limited exposure to outside clients</a:t>
            </a:r>
          </a:p>
          <a:p>
            <a:pPr lvl="1"/>
            <a:r>
              <a:rPr lang="en-GB" sz="2000" dirty="0" smtClean="0"/>
              <a:t>May be limited ability to advance career (for smaller companies)</a:t>
            </a:r>
          </a:p>
          <a:p>
            <a:pPr lvl="1"/>
            <a:r>
              <a:rPr lang="en-GB" sz="2000" dirty="0" smtClean="0"/>
              <a:t>Compensation may not be as </a:t>
            </a:r>
            <a:r>
              <a:rPr lang="en-US" sz="2000" dirty="0" smtClean="0"/>
              <a:t>favorable</a:t>
            </a:r>
            <a:r>
              <a:rPr lang="en-GB" sz="2000" dirty="0" smtClean="0"/>
              <a:t> as consulting or re-insurance.</a:t>
            </a:r>
            <a:endParaRPr lang="en-GB" sz="1800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Traditional P&amp;C Actuarial Jobs - Pros/Cons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054058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Consulting/Accounting Company - Pros</a:t>
            </a:r>
          </a:p>
          <a:p>
            <a:pPr lvl="1"/>
            <a:r>
              <a:rPr lang="en-GB" sz="2000" dirty="0" smtClean="0"/>
              <a:t>Will give the student quicker exposure to actuarial and insurance concepts</a:t>
            </a:r>
          </a:p>
          <a:p>
            <a:pPr lvl="1"/>
            <a:r>
              <a:rPr lang="en-GB" sz="2000" dirty="0" smtClean="0"/>
              <a:t>Students will be given responsibility at an accelerated pace</a:t>
            </a:r>
          </a:p>
          <a:p>
            <a:pPr lvl="1"/>
            <a:r>
              <a:rPr lang="en-GB" sz="2000" dirty="0" smtClean="0"/>
              <a:t>There will be more client contact</a:t>
            </a:r>
          </a:p>
          <a:p>
            <a:pPr lvl="1"/>
            <a:r>
              <a:rPr lang="en-GB" sz="2000" dirty="0" smtClean="0"/>
              <a:t>Consulting companies will teach very good project and time management skills</a:t>
            </a:r>
          </a:p>
          <a:p>
            <a:pPr lvl="1"/>
            <a:r>
              <a:rPr lang="en-GB" sz="2000" dirty="0" smtClean="0"/>
              <a:t>Compensation is usually better than primary companies</a:t>
            </a:r>
          </a:p>
          <a:p>
            <a:pPr lvl="1"/>
            <a:endParaRPr lang="en-GB" sz="2000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826E3-5F88-45D2-937D-DDF7CE7BB5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Traditional P&amp;C Actuarial Jobs - Pros/Cons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2247350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NFO" val="SR1000"/>
  <p:tag name="PRESENTATIONSTYLE" val="0"/>
  <p:tag name="COLORPAIR" val="0"/>
  <p:tag name="CLASSIFICATION" val="0"/>
  <p:tag name="LANGUAGE" val="205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  <p:tag name="LOGOCOLORTAG" val="W"/>
  <p:tag name="FOOTERCOLORTAG" val="W"/>
  <p:tag name="SLIDENUMBERCOLORTAG" val="W"/>
  <p:tag name="TITLECOLORTAG" val="W"/>
  <p:tag name="PRESENTATIONSTYLE" val="0"/>
  <p:tag name="COLORPAIR" val="0"/>
  <p:tag name="NAME" val="Default_Closing"/>
  <p:tag name="CATEGORY" val="S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BandB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Ban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heme/theme1.xml><?xml version="1.0" encoding="utf-8"?>
<a:theme xmlns:a="http://schemas.openxmlformats.org/drawingml/2006/main" name="Swiss Re">
  <a:themeElements>
    <a:clrScheme name="SR - SunsetChilli">
      <a:dk1>
        <a:srgbClr val="283E36"/>
      </a:dk1>
      <a:lt1>
        <a:sysClr val="window" lastClr="FFFFFF"/>
      </a:lt1>
      <a:dk2>
        <a:srgbClr val="E00034"/>
      </a:dk2>
      <a:lt2>
        <a:srgbClr val="F87A30"/>
      </a:lt2>
      <a:accent1>
        <a:srgbClr val="627D77"/>
      </a:accent1>
      <a:accent2>
        <a:srgbClr val="A1B1AD"/>
      </a:accent2>
      <a:accent3>
        <a:srgbClr val="E00034"/>
      </a:accent3>
      <a:accent4>
        <a:srgbClr val="EC6685"/>
      </a:accent4>
      <a:accent5>
        <a:srgbClr val="FFA02F"/>
      </a:accent5>
      <a:accent6>
        <a:srgbClr val="FFC682"/>
      </a:accent6>
      <a:hlink>
        <a:srgbClr val="0000FF"/>
      </a:hlink>
      <a:folHlink>
        <a:srgbClr val="800080"/>
      </a:folHlink>
    </a:clrScheme>
    <a:fontScheme name="Swiss Re">
      <a:majorFont>
        <a:latin typeface="SwissReSans Light"/>
        <a:ea typeface=""/>
        <a:cs typeface=""/>
      </a:majorFont>
      <a:minorFont>
        <a:latin typeface="SwissRe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 dirty="0" err="1" smtClean="0">
            <a:latin typeface="SwissReSans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latin typeface="SwissReSan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1243</Words>
  <Application>Microsoft Office PowerPoint</Application>
  <PresentationFormat>On-screen Show (4:3)</PresentationFormat>
  <Paragraphs>190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Wingdings</vt:lpstr>
      <vt:lpstr>SwissReSans</vt:lpstr>
      <vt:lpstr>SwissReSans Light</vt:lpstr>
      <vt:lpstr>Times New Roman</vt:lpstr>
      <vt:lpstr>Swiss Re</vt:lpstr>
      <vt:lpstr>Indiana University of Pennsylvania</vt:lpstr>
      <vt:lpstr>Topics For Discussion</vt:lpstr>
      <vt:lpstr>Topics For Discussion</vt:lpstr>
      <vt:lpstr>My Background</vt:lpstr>
      <vt:lpstr>Traditional P&amp;C Actuarial Roles</vt:lpstr>
      <vt:lpstr>Traditional P&amp;C Actuarial Roles</vt:lpstr>
      <vt:lpstr>Traditional P&amp;C Actuarial Jobs - Pros/Cons</vt:lpstr>
      <vt:lpstr>Traditional P&amp;C Actuarial Jobs - Pros/Cons</vt:lpstr>
      <vt:lpstr>Traditional P&amp;C Actuarial Jobs - Pros/Cons</vt:lpstr>
      <vt:lpstr>Traditional P&amp;C Actuarial Jobs - Pros/Cons</vt:lpstr>
      <vt:lpstr>Traditional P&amp;C Actuarial Jobs - Pros/Cons</vt:lpstr>
      <vt:lpstr>Traditional P&amp;C Actuarial Jobs - Pros/Cons</vt:lpstr>
      <vt:lpstr>Traditional P&amp;C Actuarial Jobs - Pros/Cons</vt:lpstr>
      <vt:lpstr>Traditional P&amp;C Actuarial Jobs - Pros/Cons</vt:lpstr>
      <vt:lpstr>Non-Traditional Roles</vt:lpstr>
      <vt:lpstr>Recommended Skills and Coursework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Re Info Session</dc:title>
  <dc:creator>Brian Johnson</dc:creator>
  <cp:lastModifiedBy>Dr. Yu-Ju Kuo</cp:lastModifiedBy>
  <cp:revision>14</cp:revision>
  <dcterms:created xsi:type="dcterms:W3CDTF">2010-01-07T09:46:29Z</dcterms:created>
  <dcterms:modified xsi:type="dcterms:W3CDTF">2014-10-01T13:51:24Z</dcterms:modified>
</cp:coreProperties>
</file>