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5" r:id="rId9"/>
    <p:sldId id="268" r:id="rId10"/>
    <p:sldId id="267" r:id="rId11"/>
    <p:sldId id="269" r:id="rId12"/>
    <p:sldId id="261" r:id="rId13"/>
    <p:sldId id="260" r:id="rId14"/>
    <p:sldId id="287" r:id="rId15"/>
    <p:sldId id="289" r:id="rId16"/>
    <p:sldId id="274" r:id="rId17"/>
    <p:sldId id="283" r:id="rId18"/>
    <p:sldId id="278" r:id="rId19"/>
    <p:sldId id="284" r:id="rId20"/>
    <p:sldId id="277" r:id="rId21"/>
    <p:sldId id="281" r:id="rId22"/>
    <p:sldId id="288" r:id="rId23"/>
    <p:sldId id="271" r:id="rId24"/>
    <p:sldId id="279" r:id="rId25"/>
    <p:sldId id="280" r:id="rId26"/>
    <p:sldId id="282" r:id="rId27"/>
    <p:sldId id="285" r:id="rId28"/>
    <p:sldId id="275" r:id="rId29"/>
    <p:sldId id="286" r:id="rId30"/>
    <p:sldId id="276" r:id="rId31"/>
    <p:sldId id="272" r:id="rId32"/>
    <p:sldId id="270" r:id="rId33"/>
    <p:sldId id="273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88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90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3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9C01-1872-4C56-AE84-5E97EE71528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92A3A-1AA1-420C-9CAC-76B9C1F1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up.edu/scholarship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hyperlink" Target="http://www.consumer.gov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money.gov/Pages/default.aspx" TargetMode="External"/><Relationship Id="rId11" Type="http://schemas.openxmlformats.org/officeDocument/2006/relationships/hyperlink" Target="https://www.mymoney.gov/Pages/default.aspx" TargetMode="External"/><Relationship Id="rId5" Type="http://schemas.openxmlformats.org/officeDocument/2006/relationships/hyperlink" Target="http://www.fdic.gov/consumers/consumer/moneysmart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9889760">
            <a:off x="933180" y="2314400"/>
            <a:ext cx="88085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Financial Literacy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9" y="560717"/>
            <a:ext cx="2806406" cy="2337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61" y="3700884"/>
            <a:ext cx="3135542" cy="26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Wants vs. Needs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5" y="1347663"/>
            <a:ext cx="4185623" cy="576262"/>
          </a:xfrm>
        </p:spPr>
        <p:txBody>
          <a:bodyPr/>
          <a:lstStyle/>
          <a:p>
            <a:r>
              <a:rPr lang="en-US" sz="3200" b="1" u="sng" dirty="0" smtClean="0"/>
              <a:t>Wants</a:t>
            </a:r>
            <a:endParaRPr lang="en-US" sz="32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5744" y="2057396"/>
            <a:ext cx="3111251" cy="2920046"/>
          </a:xfrm>
        </p:spPr>
        <p:txBody>
          <a:bodyPr>
            <a:noAutofit/>
          </a:bodyPr>
          <a:lstStyle/>
          <a:p>
            <a:r>
              <a:rPr lang="en-US" sz="2800" dirty="0" smtClean="0"/>
              <a:t>Entertainment</a:t>
            </a:r>
            <a:endParaRPr lang="en-US" sz="2800" dirty="0"/>
          </a:p>
          <a:p>
            <a:r>
              <a:rPr lang="en-US" sz="2800" dirty="0"/>
              <a:t>Convenience</a:t>
            </a:r>
          </a:p>
          <a:p>
            <a:r>
              <a:rPr lang="en-US" sz="2800" dirty="0"/>
              <a:t>Newest clothes</a:t>
            </a:r>
          </a:p>
          <a:p>
            <a:r>
              <a:rPr lang="en-US" sz="2800" dirty="0"/>
              <a:t>Hobbies</a:t>
            </a:r>
          </a:p>
          <a:p>
            <a:r>
              <a:rPr lang="en-US" sz="2800" dirty="0" smtClean="0"/>
              <a:t>Transportation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88385" y="1347663"/>
            <a:ext cx="4185618" cy="576262"/>
          </a:xfrm>
        </p:spPr>
        <p:txBody>
          <a:bodyPr/>
          <a:lstStyle/>
          <a:p>
            <a:r>
              <a:rPr lang="en-US" sz="3200" b="1" u="sng" dirty="0" smtClean="0"/>
              <a:t>Needs</a:t>
            </a:r>
            <a:endParaRPr lang="en-US" sz="3200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88385" y="2057396"/>
            <a:ext cx="4185617" cy="1437940"/>
          </a:xfrm>
        </p:spPr>
        <p:txBody>
          <a:bodyPr>
            <a:noAutofit/>
          </a:bodyPr>
          <a:lstStyle/>
          <a:p>
            <a:r>
              <a:rPr lang="en-US" sz="2800" dirty="0"/>
              <a:t>Food</a:t>
            </a:r>
          </a:p>
          <a:p>
            <a:r>
              <a:rPr lang="en-US" sz="2800" dirty="0"/>
              <a:t>Shelter</a:t>
            </a:r>
          </a:p>
          <a:p>
            <a:r>
              <a:rPr lang="en-US" sz="2800" dirty="0"/>
              <a:t>Clothing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98" y="3828072"/>
            <a:ext cx="4044807" cy="30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Wants vs. Needs Continued</a:t>
            </a:r>
            <a:endParaRPr lang="en-US" b="1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787698"/>
              </p:ext>
            </p:extLst>
          </p:nvPr>
        </p:nvGraphicFramePr>
        <p:xfrm>
          <a:off x="450010" y="1562819"/>
          <a:ext cx="9142563" cy="475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103"/>
                <a:gridCol w="3260785"/>
                <a:gridCol w="3355675"/>
              </a:tblGrid>
              <a:tr h="3840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</a:t>
                      </a:r>
                      <a:endParaRPr lang="en-US" dirty="0"/>
                    </a:p>
                  </a:txBody>
                  <a:tcPr/>
                </a:tc>
              </a:tr>
              <a:tr h="6629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Housing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Dorm or a shared</a:t>
                      </a:r>
                      <a:r>
                        <a:rPr lang="en-US" sz="2200" baseline="0" dirty="0" smtClean="0"/>
                        <a:t> apartment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Apartment alone</a:t>
                      </a:r>
                      <a:endParaRPr lang="en-US" sz="2200" dirty="0"/>
                    </a:p>
                  </a:txBody>
                  <a:tcPr/>
                </a:tc>
              </a:tr>
              <a:tr h="3840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Food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Groceries</a:t>
                      </a:r>
                      <a:r>
                        <a:rPr lang="en-US" sz="2200" baseline="0" dirty="0" smtClean="0"/>
                        <a:t> or dining hall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Eating out</a:t>
                      </a:r>
                      <a:endParaRPr lang="en-US" sz="2200" dirty="0"/>
                    </a:p>
                  </a:txBody>
                  <a:tcPr/>
                </a:tc>
              </a:tr>
              <a:tr h="6629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Transportation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Public transportation or bike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Car</a:t>
                      </a:r>
                      <a:r>
                        <a:rPr lang="en-US" sz="2200" baseline="0" dirty="0" smtClean="0"/>
                        <a:t> with insurance, gas, etc. </a:t>
                      </a:r>
                      <a:endParaRPr lang="en-US" sz="2200" dirty="0"/>
                    </a:p>
                  </a:txBody>
                  <a:tcPr/>
                </a:tc>
              </a:tr>
              <a:tr h="3840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Clothes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The basics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Trendy styles &amp; brands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</a:tr>
              <a:tr h="66292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Telephone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Basic service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New phone with large data plan</a:t>
                      </a:r>
                      <a:endParaRPr lang="en-US" sz="2200" dirty="0"/>
                    </a:p>
                  </a:txBody>
                  <a:tcPr/>
                </a:tc>
              </a:tr>
              <a:tr h="123114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Entertainment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Rent</a:t>
                      </a:r>
                      <a:r>
                        <a:rPr lang="en-US" sz="2200" baseline="0" dirty="0" smtClean="0"/>
                        <a:t> movies, buy used games or books, entertain at home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Movies, new video games, parties or bars 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Living Within Your Means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8" y="1415300"/>
            <a:ext cx="8596668" cy="3880773"/>
          </a:xfrm>
        </p:spPr>
        <p:txBody>
          <a:bodyPr/>
          <a:lstStyle/>
          <a:p>
            <a:r>
              <a:rPr lang="en-US" sz="2600" dirty="0"/>
              <a:t>Track your daily spending</a:t>
            </a:r>
          </a:p>
          <a:p>
            <a:r>
              <a:rPr lang="en-US" sz="2600" dirty="0"/>
              <a:t>Determine your monthly expenses</a:t>
            </a:r>
          </a:p>
          <a:p>
            <a:r>
              <a:rPr lang="en-US" sz="2600" dirty="0"/>
              <a:t>Estimate your monthly income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b="1" dirty="0"/>
              <a:t>Expenses &gt; Income = Living </a:t>
            </a:r>
            <a:r>
              <a:rPr lang="en-US" sz="2600" b="1" u="sng" dirty="0"/>
              <a:t>Over</a:t>
            </a:r>
            <a:r>
              <a:rPr lang="en-US" sz="2600" b="1" dirty="0"/>
              <a:t> Your Means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2" y="1354915"/>
            <a:ext cx="1940966" cy="2164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62" y="4187578"/>
            <a:ext cx="3004868" cy="22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Start Your Future Now!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0393"/>
            <a:ext cx="8880734" cy="2009954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/>
              <a:t>Set goals and make a plan for your </a:t>
            </a:r>
            <a:r>
              <a:rPr lang="en-US" sz="14400" dirty="0" smtClean="0"/>
              <a:t>future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14400" dirty="0"/>
              <a:t>Create a budget and stick to </a:t>
            </a:r>
            <a:r>
              <a:rPr lang="en-US" sz="14400" dirty="0" smtClean="0"/>
              <a:t>it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14400" dirty="0"/>
              <a:t>Make good financial choices to set yourself up for success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24" y="3282949"/>
            <a:ext cx="3518229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102063">
            <a:off x="1604512" y="1271817"/>
            <a:ext cx="8177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Financial Aid Tips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90" y="2511085"/>
            <a:ext cx="3950537" cy="36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4860" y="1393165"/>
            <a:ext cx="6045680" cy="4722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pPr algn="ctr"/>
            <a:r>
              <a:rPr lang="en-US" b="1" dirty="0" smtClean="0"/>
              <a:t>Record Release Authorization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6709"/>
            <a:ext cx="4567526" cy="546914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If you want someone to be able to call on your behalf about your financial aid, they must be “AUTHORIZED”</a:t>
            </a:r>
          </a:p>
          <a:p>
            <a:r>
              <a:rPr lang="en-US" sz="2400" b="1" dirty="0" smtClean="0"/>
              <a:t>MyIUP</a:t>
            </a:r>
          </a:p>
          <a:p>
            <a:r>
              <a:rPr lang="en-US" sz="2400" b="1" dirty="0" smtClean="0"/>
              <a:t>Personal Info</a:t>
            </a:r>
          </a:p>
          <a:p>
            <a:r>
              <a:rPr lang="en-US" sz="2400" b="1" dirty="0" smtClean="0"/>
              <a:t>Record Release Authorization</a:t>
            </a:r>
          </a:p>
          <a:p>
            <a:r>
              <a:rPr lang="en-US" sz="2400" b="1" dirty="0" smtClean="0"/>
              <a:t>Set up KEYWORD &amp; PHRASE</a:t>
            </a:r>
          </a:p>
          <a:p>
            <a:r>
              <a:rPr lang="en-US" sz="2400" b="1" dirty="0" smtClean="0"/>
              <a:t>When they call we will need banner ID, Keyword &amp; Phrase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55079" y="3441940"/>
            <a:ext cx="715993" cy="1535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88257" y="2122098"/>
            <a:ext cx="2156603" cy="18201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52158" y="4684143"/>
            <a:ext cx="3493699" cy="577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5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230"/>
          </a:xfrm>
        </p:spPr>
        <p:txBody>
          <a:bodyPr/>
          <a:lstStyle/>
          <a:p>
            <a:pPr algn="ctr"/>
            <a:r>
              <a:rPr lang="en-US" b="1" dirty="0" smtClean="0"/>
              <a:t>Financial Aid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0830"/>
            <a:ext cx="8596668" cy="5135589"/>
          </a:xfrm>
        </p:spPr>
        <p:txBody>
          <a:bodyPr>
            <a:normAutofit/>
          </a:bodyPr>
          <a:lstStyle/>
          <a:p>
            <a:r>
              <a:rPr lang="en-US" sz="3800" b="1" u="sng" dirty="0" smtClean="0"/>
              <a:t>Everyone</a:t>
            </a:r>
            <a:r>
              <a:rPr lang="en-US" sz="3800" dirty="0" smtClean="0"/>
              <a:t>, complete your FAFSA early (beginning in October)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b="1" dirty="0" smtClean="0"/>
              <a:t>https://fafsa.ed.gov/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 smtClean="0"/>
              <a:t>Use the IRS DRT (data retrieval tool)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 smtClean="0"/>
              <a:t>Avoid errors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 smtClean="0"/>
              <a:t>Save time</a:t>
            </a:r>
          </a:p>
          <a:p>
            <a:pPr marL="342900" lvl="1" indent="-342900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176" y="3951039"/>
            <a:ext cx="3883660" cy="25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Financial Aid Tips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8251"/>
            <a:ext cx="8596668" cy="4803112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If </a:t>
            </a:r>
            <a:r>
              <a:rPr lang="en-US" sz="3800" b="1" u="sng" dirty="0"/>
              <a:t>Pennsylvania</a:t>
            </a:r>
            <a:r>
              <a:rPr lang="en-US" sz="3800" dirty="0"/>
              <a:t> resident</a:t>
            </a:r>
          </a:p>
          <a:p>
            <a:pPr marL="457200" lvl="1" indent="0">
              <a:buNone/>
            </a:pPr>
            <a:r>
              <a:rPr lang="en-US" sz="3800" dirty="0"/>
              <a:t>Complete PHEAA application (prior to May 1</a:t>
            </a:r>
            <a:r>
              <a:rPr lang="en-US" sz="3800" baseline="30000" dirty="0"/>
              <a:t>st</a:t>
            </a:r>
            <a:r>
              <a:rPr lang="en-US" sz="3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b="1" dirty="0"/>
              <a:t>www.pheaa.org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/>
              <a:t>Under the section </a:t>
            </a:r>
            <a:r>
              <a:rPr lang="en-US" sz="3800" b="1" dirty="0"/>
              <a:t>I want to….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/>
              <a:t>Select </a:t>
            </a:r>
            <a:r>
              <a:rPr lang="en-US" sz="3800" b="1" dirty="0"/>
              <a:t>Apply for a State Grant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/>
              <a:t>When finished you must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b="1" u="sng" dirty="0"/>
              <a:t>Print</a:t>
            </a:r>
            <a:r>
              <a:rPr lang="en-US" sz="3800" dirty="0"/>
              <a:t> the signature page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b="1" u="sng" dirty="0"/>
              <a:t>Sign</a:t>
            </a:r>
            <a:r>
              <a:rPr lang="en-US" sz="3800" dirty="0"/>
              <a:t> the signature page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800" b="1" u="sng" dirty="0"/>
              <a:t>MAIL</a:t>
            </a:r>
            <a:r>
              <a:rPr lang="en-US" sz="3800" dirty="0"/>
              <a:t> it to them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58" y="3714750"/>
            <a:ext cx="4525702" cy="26218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105650" y="3419475"/>
            <a:ext cx="171450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55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11" y="609600"/>
            <a:ext cx="8596668" cy="770626"/>
          </a:xfrm>
        </p:spPr>
        <p:txBody>
          <a:bodyPr/>
          <a:lstStyle/>
          <a:p>
            <a:pPr algn="ctr"/>
            <a:r>
              <a:rPr lang="en-US" b="1" dirty="0"/>
              <a:t>Financial Aid </a:t>
            </a:r>
            <a:r>
              <a:rPr lang="en-US" b="1" dirty="0" smtClean="0"/>
              <a:t>Tips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709" y="1380226"/>
            <a:ext cx="8035441" cy="5106299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Search for </a:t>
            </a:r>
            <a:r>
              <a:rPr lang="en-US" sz="3800" b="1" u="sng" dirty="0"/>
              <a:t>Scholarships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/>
              <a:t>Check with your department (beginning in November)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/>
              <a:t>IUP Website for outside </a:t>
            </a:r>
            <a:r>
              <a:rPr lang="en-US" sz="3800" dirty="0" smtClean="0"/>
              <a:t>scholarships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>
                <a:hlinkClick r:id="rId2"/>
              </a:rPr>
              <a:t>http://www.iup.edu/scholarships</a:t>
            </a:r>
            <a:r>
              <a:rPr lang="en-US" sz="3800" dirty="0" smtClean="0">
                <a:hlinkClick r:id="rId2"/>
              </a:rPr>
              <a:t>/</a:t>
            </a:r>
            <a:endParaRPr lang="en-US" sz="3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300" dirty="0" smtClean="0"/>
              <a:t>Broken down by Colleges and Other types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/>
              <a:t>Check your local organizations such as clubs </a:t>
            </a:r>
            <a:r>
              <a:rPr lang="en-US" sz="3300" dirty="0"/>
              <a:t>(American Legion, Moose, Rotary,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800" dirty="0"/>
              <a:t>Check your parent’s work place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13" y="359612"/>
            <a:ext cx="2507296" cy="63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Financial Aid Tips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1964"/>
            <a:ext cx="9533466" cy="4592636"/>
          </a:xfrm>
        </p:spPr>
        <p:txBody>
          <a:bodyPr>
            <a:normAutofit/>
          </a:bodyPr>
          <a:lstStyle/>
          <a:p>
            <a:r>
              <a:rPr lang="en-US" sz="3800" dirty="0"/>
              <a:t>Watch for announcements in the </a:t>
            </a:r>
            <a:r>
              <a:rPr lang="en-US" sz="3800" b="1" u="sng" dirty="0"/>
              <a:t>Beak</a:t>
            </a:r>
            <a:endParaRPr lang="en-US" sz="3800" dirty="0"/>
          </a:p>
          <a:p>
            <a:pPr marL="457200" lvl="1" indent="0">
              <a:buNone/>
            </a:pPr>
            <a:r>
              <a:rPr lang="en-US" sz="3800" dirty="0"/>
              <a:t>(daily </a:t>
            </a:r>
            <a:r>
              <a:rPr lang="en-US" sz="3800" dirty="0" smtClean="0"/>
              <a:t>e-mail</a:t>
            </a:r>
          </a:p>
          <a:p>
            <a:pPr marL="457200" lvl="1" indent="0">
              <a:buNone/>
            </a:pPr>
            <a:r>
              <a:rPr lang="en-US" sz="3800" dirty="0" smtClean="0"/>
              <a:t>newsletter </a:t>
            </a:r>
            <a:r>
              <a:rPr lang="en-US" sz="3800" dirty="0"/>
              <a:t>for students)</a:t>
            </a:r>
          </a:p>
          <a:p>
            <a:pPr marL="342900" lvl="1" indent="-342900"/>
            <a:endParaRPr lang="en-US" sz="3800" dirty="0" smtClean="0"/>
          </a:p>
          <a:p>
            <a:pPr marL="342900" lvl="1" indent="-342900"/>
            <a:endParaRPr lang="en-US" sz="3800" dirty="0"/>
          </a:p>
          <a:p>
            <a:pPr marL="342900" lvl="1" indent="-342900"/>
            <a:r>
              <a:rPr lang="en-US" sz="3800" dirty="0" smtClean="0"/>
              <a:t>Check </a:t>
            </a:r>
            <a:r>
              <a:rPr lang="en-US" sz="3800" dirty="0"/>
              <a:t>your </a:t>
            </a:r>
            <a:r>
              <a:rPr lang="en-US" sz="3800" b="1" u="sng" dirty="0"/>
              <a:t>IUP Email </a:t>
            </a:r>
            <a:r>
              <a:rPr lang="en-US" sz="3800" dirty="0"/>
              <a:t>on a regular basis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425" t="11702" b="28458"/>
          <a:stretch/>
        </p:blipFill>
        <p:spPr>
          <a:xfrm>
            <a:off x="7623774" y="2554317"/>
            <a:ext cx="1449238" cy="23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22189"/>
          </a:xfrm>
        </p:spPr>
        <p:txBody>
          <a:bodyPr/>
          <a:lstStyle/>
          <a:p>
            <a:pPr algn="ctr"/>
            <a:r>
              <a:rPr lang="en-US" b="1" dirty="0" smtClean="0"/>
              <a:t>Life After College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tx1"/>
                </a:solidFill>
              </a:rPr>
              <a:t>How do you envision your future?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When will you graduate?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Where will you live?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Will you have roommates?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Will you have a car?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Will you get married?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Will you have student loans to pay?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happens if you can’t find a job?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77" y="2781132"/>
            <a:ext cx="1768055" cy="17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en-US" b="1" dirty="0" smtClean="0"/>
              <a:t>MyIUP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en-US" sz="2800" dirty="0"/>
              <a:t>Check your </a:t>
            </a:r>
            <a:r>
              <a:rPr lang="en-US" sz="2800" b="1" u="sng" dirty="0"/>
              <a:t>MyIUP</a:t>
            </a:r>
            <a:r>
              <a:rPr lang="en-US" sz="2800" dirty="0"/>
              <a:t> account </a:t>
            </a:r>
            <a:r>
              <a:rPr lang="en-US" sz="2800" dirty="0" smtClean="0"/>
              <a:t>for: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Financial aid </a:t>
            </a:r>
            <a:r>
              <a:rPr lang="en-US" sz="2800" dirty="0" smtClean="0"/>
              <a:t>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Financial aid awards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Billing/</a:t>
            </a:r>
            <a:r>
              <a:rPr lang="en-US" sz="2800" dirty="0" err="1" smtClean="0"/>
              <a:t>EasyPay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Grades/Transcripts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And many others</a:t>
            </a:r>
          </a:p>
          <a:p>
            <a:pPr marL="342900" lvl="1" indent="-342900"/>
            <a:r>
              <a:rPr lang="en-US" sz="2800" b="1" dirty="0" smtClean="0"/>
              <a:t>www.iup.edu/myiup</a:t>
            </a:r>
          </a:p>
          <a:p>
            <a:pPr marL="342900" lvl="1" indent="-342900"/>
            <a:endParaRPr lang="en-US" sz="18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081" y="2533650"/>
            <a:ext cx="6606093" cy="34099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128099" y="5237490"/>
            <a:ext cx="2751827" cy="293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0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232" y="1440610"/>
            <a:ext cx="5785631" cy="4600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989"/>
          </a:xfrm>
        </p:spPr>
        <p:txBody>
          <a:bodyPr/>
          <a:lstStyle/>
          <a:p>
            <a:pPr algn="ctr"/>
            <a:r>
              <a:rPr lang="en-US" b="1" dirty="0" smtClean="0"/>
              <a:t>Important Alerts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589"/>
            <a:ext cx="8596668" cy="4738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Once logged into </a:t>
            </a:r>
            <a:r>
              <a:rPr lang="en-US" sz="3600" b="1" dirty="0" smtClean="0"/>
              <a:t>MyIUP</a:t>
            </a:r>
          </a:p>
          <a:p>
            <a:r>
              <a:rPr lang="en-US" sz="3600" b="1" dirty="0" smtClean="0"/>
              <a:t>HOME</a:t>
            </a:r>
            <a:r>
              <a:rPr lang="en-US" sz="3600" dirty="0" smtClean="0"/>
              <a:t> tab</a:t>
            </a:r>
          </a:p>
          <a:p>
            <a:r>
              <a:rPr lang="en-US" sz="3600" b="1" dirty="0" smtClean="0"/>
              <a:t>My Alerts</a:t>
            </a:r>
          </a:p>
          <a:p>
            <a:pPr lvl="1"/>
            <a:r>
              <a:rPr lang="en-US" sz="2800" dirty="0" smtClean="0"/>
              <a:t>If there is </a:t>
            </a:r>
            <a:r>
              <a:rPr lang="en-US" sz="2800" dirty="0" smtClean="0"/>
              <a:t>something that </a:t>
            </a:r>
          </a:p>
          <a:p>
            <a:pPr marL="457200" lvl="1" indent="0">
              <a:buNone/>
            </a:pPr>
            <a:r>
              <a:rPr lang="en-US" sz="2800" dirty="0" smtClean="0"/>
              <a:t>needs </a:t>
            </a:r>
            <a:r>
              <a:rPr lang="en-US" sz="2800" dirty="0" smtClean="0"/>
              <a:t>your attention you can</a:t>
            </a:r>
          </a:p>
          <a:p>
            <a:pPr marL="457200" lvl="1" indent="0">
              <a:buNone/>
            </a:pPr>
            <a:r>
              <a:rPr lang="en-US" sz="2800" dirty="0" smtClean="0"/>
              <a:t>see it here.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 rot="600563">
            <a:off x="3114824" y="4874813"/>
            <a:ext cx="4486505" cy="343628"/>
          </a:xfrm>
          <a:prstGeom prst="rightArrow">
            <a:avLst>
              <a:gd name="adj1" fmla="val 503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400920">
            <a:off x="3350289" y="2100518"/>
            <a:ext cx="2764461" cy="468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6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Financial Aid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8083"/>
            <a:ext cx="4170711" cy="5262113"/>
          </a:xfrm>
        </p:spPr>
        <p:txBody>
          <a:bodyPr>
            <a:noAutofit/>
          </a:bodyPr>
          <a:lstStyle/>
          <a:p>
            <a:r>
              <a:rPr lang="en-US" sz="2000" dirty="0" smtClean="0"/>
              <a:t>If you have outstanding items, such as verification, satisfactory academic progress, loans that need accepted, etc., you can find them here.</a:t>
            </a:r>
          </a:p>
          <a:p>
            <a:r>
              <a:rPr lang="en-US" sz="2000" dirty="0" smtClean="0"/>
              <a:t>Once you click on this link, it will take you to the list of items.</a:t>
            </a:r>
          </a:p>
          <a:p>
            <a:r>
              <a:rPr lang="en-US" sz="2000" dirty="0" smtClean="0"/>
              <a:t>If it is completed, a date will be shown.</a:t>
            </a:r>
          </a:p>
          <a:p>
            <a:r>
              <a:rPr lang="en-US" sz="2000" dirty="0" smtClean="0"/>
              <a:t>If no date is shown, the item needs addressed.</a:t>
            </a:r>
          </a:p>
          <a:p>
            <a:r>
              <a:rPr lang="en-US" sz="2000" dirty="0" smtClean="0"/>
              <a:t>These can delay in financial aid processing and/or refunds.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2332" y="1357122"/>
            <a:ext cx="6333227" cy="421554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53703">
            <a:off x="4022457" y="2912431"/>
            <a:ext cx="2133819" cy="366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9544" flipV="1">
            <a:off x="4198067" y="3566206"/>
            <a:ext cx="1933140" cy="236508"/>
          </a:xfrm>
          <a:prstGeom prst="rightArrow">
            <a:avLst>
              <a:gd name="adj1" fmla="val 503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92749" y="3867422"/>
            <a:ext cx="179925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LANDLORD LETTERS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10472468" y="3270858"/>
            <a:ext cx="819907" cy="596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74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Requirements for aid to “PAY”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65" y="1268083"/>
            <a:ext cx="9204384" cy="529661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Students need to complete the following </a:t>
            </a:r>
            <a:r>
              <a:rPr lang="en-US" b="1" dirty="0" smtClean="0"/>
              <a:t>requirements</a:t>
            </a:r>
            <a:r>
              <a:rPr lang="en-US" dirty="0" smtClean="0"/>
              <a:t> in order for the Federal Direct </a:t>
            </a:r>
            <a:r>
              <a:rPr lang="en-US" b="1" u="sng" dirty="0" smtClean="0"/>
              <a:t>Subsidized</a:t>
            </a:r>
            <a:r>
              <a:rPr lang="en-US" dirty="0" smtClean="0"/>
              <a:t> and </a:t>
            </a:r>
            <a:r>
              <a:rPr lang="en-US" b="1" u="sng" dirty="0" smtClean="0"/>
              <a:t>Unsubsidized</a:t>
            </a:r>
            <a:r>
              <a:rPr lang="en-US" dirty="0" smtClean="0"/>
              <a:t> loans that appear on your award letter to </a:t>
            </a:r>
            <a:r>
              <a:rPr lang="en-US" b="1" dirty="0" smtClean="0"/>
              <a:t>pay</a:t>
            </a:r>
            <a:r>
              <a:rPr lang="en-US" dirty="0" smtClean="0"/>
              <a:t> to your account.</a:t>
            </a:r>
          </a:p>
          <a:p>
            <a:pPr marL="0" indent="0">
              <a:buFont typeface="Arial" charset="0"/>
              <a:buNone/>
              <a:defRPr/>
            </a:pPr>
            <a:endParaRPr lang="en-US" sz="200" b="1" dirty="0" smtClean="0"/>
          </a:p>
          <a:p>
            <a:pPr>
              <a:defRPr/>
            </a:pPr>
            <a:r>
              <a:rPr lang="en-US" sz="2000" u="sng" dirty="0" smtClean="0">
                <a:solidFill>
                  <a:schemeClr val="accent4"/>
                </a:solidFill>
              </a:rPr>
              <a:t>Incoming</a:t>
            </a:r>
            <a:r>
              <a:rPr lang="en-US" sz="2000" u="sng" dirty="0" smtClean="0">
                <a:solidFill>
                  <a:schemeClr val="tx1"/>
                </a:solidFill>
              </a:rPr>
              <a:t> (Accepting the federal loans)</a:t>
            </a:r>
          </a:p>
          <a:p>
            <a:pPr marL="860425" lvl="2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</a:rPr>
              <a:t>Log on to https://studentloans.gov</a:t>
            </a:r>
          </a:p>
          <a:p>
            <a:pPr marL="860425" lvl="2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</a:rPr>
              <a:t>Complete the following:</a:t>
            </a:r>
          </a:p>
          <a:p>
            <a:pPr marL="1374775" lvl="3" indent="-28575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</a:rPr>
              <a:t>Direct Loan Entrance Counseling</a:t>
            </a:r>
          </a:p>
          <a:p>
            <a:pPr marL="1374775" lvl="3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Master Promissory Note (</a:t>
            </a:r>
            <a:r>
              <a:rPr lang="en-US" sz="2000" dirty="0" err="1" smtClean="0">
                <a:solidFill>
                  <a:schemeClr val="tx1"/>
                </a:solidFill>
              </a:rPr>
              <a:t>eMPN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600" u="sng" dirty="0" smtClean="0"/>
          </a:p>
          <a:p>
            <a:pPr>
              <a:defRPr/>
            </a:pPr>
            <a:r>
              <a:rPr lang="en-US" sz="2000" u="sng" dirty="0" smtClean="0">
                <a:solidFill>
                  <a:srgbClr val="7030A0"/>
                </a:solidFill>
              </a:rPr>
              <a:t>Graduating</a:t>
            </a:r>
            <a:r>
              <a:rPr lang="en-US" sz="2000" u="sng" dirty="0" smtClean="0">
                <a:solidFill>
                  <a:schemeClr val="tx1"/>
                </a:solidFill>
              </a:rPr>
              <a:t> (Exit Counseling)</a:t>
            </a:r>
            <a:endParaRPr lang="en-US" sz="2000" u="sng" dirty="0">
              <a:solidFill>
                <a:schemeClr val="tx1"/>
              </a:solidFill>
            </a:endParaRPr>
          </a:p>
          <a:p>
            <a:pPr marL="860425" lvl="2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Log </a:t>
            </a:r>
            <a:r>
              <a:rPr lang="en-US" sz="2000" dirty="0">
                <a:solidFill>
                  <a:schemeClr val="tx1"/>
                </a:solidFill>
              </a:rPr>
              <a:t>on to https://studentloans.gov</a:t>
            </a:r>
          </a:p>
          <a:p>
            <a:pPr marL="860425" lvl="2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</a:rPr>
              <a:t>Complete </a:t>
            </a:r>
            <a:r>
              <a:rPr lang="en-US" sz="2000" dirty="0" smtClean="0">
                <a:solidFill>
                  <a:schemeClr val="tx1"/>
                </a:solidFill>
              </a:rPr>
              <a:t>Direct </a:t>
            </a:r>
            <a:r>
              <a:rPr lang="en-US" sz="2000" dirty="0">
                <a:solidFill>
                  <a:schemeClr val="tx1"/>
                </a:solidFill>
              </a:rPr>
              <a:t>Loan </a:t>
            </a:r>
            <a:r>
              <a:rPr lang="en-US" sz="2000" dirty="0" smtClean="0">
                <a:solidFill>
                  <a:schemeClr val="tx1"/>
                </a:solidFill>
              </a:rPr>
              <a:t>Exit Counseling</a:t>
            </a:r>
            <a:endParaRPr lang="en-US" sz="2000" dirty="0">
              <a:solidFill>
                <a:schemeClr val="tx1"/>
              </a:solidFill>
            </a:endParaRPr>
          </a:p>
          <a:p>
            <a:pPr marL="860425" lvl="2">
              <a:buFont typeface="Wingdings" panose="05000000000000000000" pitchFamily="2" charset="2"/>
              <a:buChar char="Ø"/>
              <a:defRPr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66" y="1906437"/>
            <a:ext cx="5383729" cy="345676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14246">
            <a:off x="5295708" y="3581025"/>
            <a:ext cx="1056317" cy="3188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446780">
            <a:off x="8523515" y="4314551"/>
            <a:ext cx="446314" cy="17580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9968427">
            <a:off x="9667087" y="4420686"/>
            <a:ext cx="448076" cy="19594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366704" y="4831080"/>
            <a:ext cx="619624" cy="17526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58" y="1364466"/>
            <a:ext cx="4933301" cy="3092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230"/>
          </a:xfrm>
        </p:spPr>
        <p:txBody>
          <a:bodyPr/>
          <a:lstStyle/>
          <a:p>
            <a:pPr algn="ctr"/>
            <a:r>
              <a:rPr lang="en-US" b="1" dirty="0" smtClean="0"/>
              <a:t>Financial Aid Awards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5860"/>
            <a:ext cx="8596668" cy="4574871"/>
          </a:xfrm>
        </p:spPr>
        <p:txBody>
          <a:bodyPr>
            <a:normAutofit/>
          </a:bodyPr>
          <a:lstStyle/>
          <a:p>
            <a:r>
              <a:rPr lang="en-US" sz="2800" dirty="0"/>
              <a:t>Once logged into </a:t>
            </a:r>
            <a:r>
              <a:rPr lang="en-US" sz="2800" b="1" dirty="0"/>
              <a:t>MyIUP</a:t>
            </a:r>
          </a:p>
          <a:p>
            <a:r>
              <a:rPr lang="en-US" sz="2800" b="1" dirty="0" smtClean="0"/>
              <a:t>FINANCES </a:t>
            </a:r>
            <a:r>
              <a:rPr lang="en-US" sz="2800" dirty="0" smtClean="0"/>
              <a:t>tab</a:t>
            </a:r>
          </a:p>
          <a:p>
            <a:r>
              <a:rPr lang="en-US" sz="2800" b="1" dirty="0" smtClean="0"/>
              <a:t>FINANCIAL AID </a:t>
            </a:r>
            <a:r>
              <a:rPr lang="en-US" sz="2800" dirty="0" smtClean="0"/>
              <a:t>section</a:t>
            </a:r>
            <a:endParaRPr lang="en-US" sz="2800" dirty="0"/>
          </a:p>
          <a:p>
            <a:r>
              <a:rPr lang="en-US" sz="2800" b="1" dirty="0" smtClean="0"/>
              <a:t>Award letters:</a:t>
            </a:r>
          </a:p>
          <a:p>
            <a:pPr lvl="1"/>
            <a:r>
              <a:rPr lang="en-US" sz="2800" dirty="0" smtClean="0"/>
              <a:t>Select current or previous</a:t>
            </a:r>
            <a:endParaRPr lang="en-US" sz="2800" dirty="0"/>
          </a:p>
          <a:p>
            <a:r>
              <a:rPr lang="en-US" sz="2800" b="1" dirty="0"/>
              <a:t>Select a Term: </a:t>
            </a:r>
            <a:r>
              <a:rPr lang="en-US" sz="2800" dirty="0"/>
              <a:t>select </a:t>
            </a:r>
            <a:r>
              <a:rPr lang="en-US" sz="2800" dirty="0" smtClean="0"/>
              <a:t>term</a:t>
            </a:r>
          </a:p>
          <a:p>
            <a:r>
              <a:rPr lang="en-US" sz="2800" dirty="0" smtClean="0"/>
              <a:t>Click View Award Letter</a:t>
            </a:r>
          </a:p>
          <a:p>
            <a:r>
              <a:rPr lang="en-US" sz="2800" dirty="0" smtClean="0"/>
              <a:t>This will bring up an award letter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03" y="4558908"/>
            <a:ext cx="4656197" cy="2005279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1289238">
            <a:off x="3527573" y="2152043"/>
            <a:ext cx="2510525" cy="253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37178">
            <a:off x="5894922" y="5819893"/>
            <a:ext cx="1032983" cy="28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980631">
            <a:off x="10690571" y="5529030"/>
            <a:ext cx="1097329" cy="330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1287812">
            <a:off x="4585624" y="2750288"/>
            <a:ext cx="2915455" cy="286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09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461957" y="1751840"/>
            <a:ext cx="6399363" cy="401875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07434" y="2760654"/>
            <a:ext cx="3252158" cy="21909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pPr algn="ctr"/>
            <a:r>
              <a:rPr lang="en-US" b="1" dirty="0" smtClean="0"/>
              <a:t>Billing/</a:t>
            </a:r>
            <a:r>
              <a:rPr lang="en-US" b="1" dirty="0" err="1" smtClean="0"/>
              <a:t>EasyPay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7300"/>
            <a:ext cx="4970991" cy="5200649"/>
          </a:xfrm>
        </p:spPr>
        <p:txBody>
          <a:bodyPr>
            <a:normAutofit fontScale="62500" lnSpcReduction="20000"/>
          </a:bodyPr>
          <a:lstStyle/>
          <a:p>
            <a:r>
              <a:rPr lang="en-US" sz="3900" b="1" dirty="0" smtClean="0"/>
              <a:t>BURSAR </a:t>
            </a:r>
            <a:r>
              <a:rPr lang="en-US" sz="3900" dirty="0" smtClean="0"/>
              <a:t>office</a:t>
            </a:r>
            <a:r>
              <a:rPr lang="en-US" sz="3900" b="1" dirty="0" smtClean="0"/>
              <a:t> 724-357-2207</a:t>
            </a:r>
          </a:p>
          <a:p>
            <a:pPr lvl="1"/>
            <a:r>
              <a:rPr lang="en-US" sz="3900" dirty="0" smtClean="0"/>
              <a:t>Billing</a:t>
            </a:r>
          </a:p>
          <a:p>
            <a:pPr lvl="1"/>
            <a:r>
              <a:rPr lang="en-US" sz="3900" dirty="0" smtClean="0"/>
              <a:t>Payments</a:t>
            </a:r>
          </a:p>
          <a:p>
            <a:pPr lvl="1"/>
            <a:r>
              <a:rPr lang="en-US" sz="3900" dirty="0" smtClean="0"/>
              <a:t>1098 T Forms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3900" b="1" dirty="0" smtClean="0"/>
              <a:t>No</a:t>
            </a:r>
            <a:r>
              <a:rPr lang="en-US" sz="3900" dirty="0" smtClean="0"/>
              <a:t> paper bills are mailed</a:t>
            </a:r>
          </a:p>
          <a:p>
            <a:endParaRPr lang="en-US" sz="2000" dirty="0" smtClean="0"/>
          </a:p>
          <a:p>
            <a:r>
              <a:rPr lang="en-US" sz="3900" dirty="0" smtClean="0"/>
              <a:t>Once </a:t>
            </a:r>
            <a:r>
              <a:rPr lang="en-US" sz="3900" dirty="0"/>
              <a:t>logged into </a:t>
            </a:r>
            <a:r>
              <a:rPr lang="en-US" sz="3900" b="1" dirty="0"/>
              <a:t>MyIUP</a:t>
            </a:r>
          </a:p>
          <a:p>
            <a:endParaRPr lang="en-US" sz="2000" b="1" dirty="0" smtClean="0"/>
          </a:p>
          <a:p>
            <a:r>
              <a:rPr lang="en-US" sz="3900" b="1" dirty="0" smtClean="0"/>
              <a:t>FINANCES </a:t>
            </a:r>
            <a:r>
              <a:rPr lang="en-US" sz="3900" dirty="0" smtClean="0"/>
              <a:t>tab</a:t>
            </a:r>
          </a:p>
          <a:p>
            <a:endParaRPr lang="en-US" dirty="0"/>
          </a:p>
          <a:p>
            <a:r>
              <a:rPr lang="en-US" sz="3900" b="1" dirty="0" smtClean="0"/>
              <a:t>TUITION AND EXPENSES </a:t>
            </a:r>
            <a:r>
              <a:rPr lang="en-US" sz="3900" dirty="0" smtClean="0"/>
              <a:t>section</a:t>
            </a:r>
          </a:p>
          <a:p>
            <a:endParaRPr lang="en-US" b="1" dirty="0" smtClean="0"/>
          </a:p>
          <a:p>
            <a:r>
              <a:rPr lang="en-US" sz="3900" b="1" dirty="0" smtClean="0"/>
              <a:t>IUP </a:t>
            </a:r>
            <a:r>
              <a:rPr lang="en-US" sz="3900" b="1" dirty="0" err="1" smtClean="0"/>
              <a:t>EasyPay</a:t>
            </a:r>
            <a:endParaRPr lang="en-US" sz="3900" dirty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32981" y="3761216"/>
            <a:ext cx="3614468" cy="2363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8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pPr algn="ctr"/>
            <a:r>
              <a:rPr lang="en-US" b="1" dirty="0" smtClean="0"/>
              <a:t>Billing/</a:t>
            </a:r>
            <a:r>
              <a:rPr lang="en-US" b="1" dirty="0" err="1" smtClean="0"/>
              <a:t>EasyPay</a:t>
            </a:r>
            <a:r>
              <a:rPr lang="en-US" b="1" dirty="0" smtClean="0"/>
              <a:t> 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1" y="1902678"/>
            <a:ext cx="9134979" cy="398717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5045" y="1171158"/>
            <a:ext cx="8596668" cy="89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/>
              <a:t>Brings up important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954926">
            <a:off x="2676562" y="5587552"/>
            <a:ext cx="1259457" cy="3709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16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Billing/</a:t>
            </a:r>
            <a:r>
              <a:rPr lang="en-US" b="1" dirty="0" err="1"/>
              <a:t>EasyPay</a:t>
            </a:r>
            <a:r>
              <a:rPr lang="en-US" b="1" dirty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33" y="1270000"/>
            <a:ext cx="7552266" cy="47078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Click on </a:t>
            </a:r>
            <a:r>
              <a:rPr lang="en-US" sz="2800" b="1" dirty="0"/>
              <a:t>IUP </a:t>
            </a:r>
            <a:r>
              <a:rPr lang="en-US" sz="2800" b="1" dirty="0" err="1"/>
              <a:t>EasyPay</a:t>
            </a:r>
            <a:r>
              <a:rPr lang="en-US" sz="2800" b="1" dirty="0"/>
              <a:t> </a:t>
            </a:r>
            <a:r>
              <a:rPr lang="en-US" sz="2800" dirty="0"/>
              <a:t>button to view bill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</a:rPr>
              <a:t>Amount Due: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Estimated Financial Aid:</a:t>
            </a:r>
          </a:p>
          <a:p>
            <a:pPr lvl="1"/>
            <a:r>
              <a:rPr lang="en-US" sz="2800" dirty="0">
                <a:solidFill>
                  <a:schemeClr val="accent5"/>
                </a:solidFill>
              </a:rPr>
              <a:t>Amount Due Including Estimated Aid:</a:t>
            </a:r>
          </a:p>
          <a:p>
            <a:pPr lvl="2"/>
            <a:r>
              <a:rPr lang="en-US" sz="2800" dirty="0"/>
              <a:t>If a negative amount (</a:t>
            </a:r>
            <a:r>
              <a:rPr lang="en-US" sz="2800" b="1" dirty="0"/>
              <a:t>refund</a:t>
            </a:r>
            <a:r>
              <a:rPr lang="en-US" sz="2800" dirty="0"/>
              <a:t>-more aid than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800" dirty="0"/>
              <a:t>	total cost)</a:t>
            </a:r>
          </a:p>
          <a:p>
            <a:pPr lvl="2"/>
            <a:r>
              <a:rPr lang="en-US" sz="2800" dirty="0"/>
              <a:t>If a positive amount (amount due IUP not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800" dirty="0"/>
              <a:t>	covered with awarded </a:t>
            </a:r>
            <a:r>
              <a:rPr lang="en-US" sz="2800" dirty="0" smtClean="0"/>
              <a:t>aid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5352" r="15313" b="3098"/>
          <a:stretch/>
        </p:blipFill>
        <p:spPr bwMode="auto">
          <a:xfrm>
            <a:off x="7814410" y="1352550"/>
            <a:ext cx="4377042" cy="390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1993178">
            <a:off x="10836742" y="2138568"/>
            <a:ext cx="804033" cy="179436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10665076" y="2449402"/>
            <a:ext cx="982245" cy="2120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8419766">
            <a:off x="11075406" y="2848708"/>
            <a:ext cx="652705" cy="183179"/>
          </a:xfrm>
          <a:prstGeom prst="lef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63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Satisfactory Academic Progress </a:t>
            </a:r>
            <a:r>
              <a:rPr lang="en-US" sz="2800" b="1" dirty="0" smtClean="0"/>
              <a:t>(FEDERAL)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80161"/>
            <a:ext cx="9277549" cy="537943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Academic Progress </a:t>
            </a:r>
            <a:r>
              <a:rPr lang="en-US" sz="2800" dirty="0"/>
              <a:t>affects your financial </a:t>
            </a:r>
            <a:r>
              <a:rPr lang="en-US" sz="2800" dirty="0" smtClean="0"/>
              <a:t>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Assess </a:t>
            </a:r>
            <a:r>
              <a:rPr lang="en-US" sz="2800" dirty="0" smtClean="0"/>
              <a:t>yearly after </a:t>
            </a:r>
            <a:r>
              <a:rPr lang="en-US" sz="2800" dirty="0"/>
              <a:t>Spring grades </a:t>
            </a:r>
            <a:r>
              <a:rPr lang="en-US" sz="2800" dirty="0" smtClean="0"/>
              <a:t>post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Students are notified prior to start of Summer and/or Fall term if they have a FAFSA on file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If no FAFSA on file at time of assessment, student is notified once a FAFSA is received</a:t>
            </a:r>
          </a:p>
          <a:p>
            <a:r>
              <a:rPr lang="en-US" sz="2800" b="1" dirty="0" smtClean="0"/>
              <a:t>Withdrawing</a:t>
            </a:r>
            <a:r>
              <a:rPr lang="en-US" sz="2800" dirty="0" smtClean="0"/>
              <a:t> from courses affects your financial 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Withdrawals count as </a:t>
            </a:r>
            <a:r>
              <a:rPr lang="en-US" sz="2800" dirty="0" smtClean="0"/>
              <a:t>attempted </a:t>
            </a:r>
            <a:r>
              <a:rPr lang="en-US" sz="2800" dirty="0"/>
              <a:t>but not passed </a:t>
            </a:r>
            <a:r>
              <a:rPr lang="en-US" sz="2800" dirty="0" smtClean="0"/>
              <a:t>credits</a:t>
            </a:r>
            <a:endParaRPr lang="en-US" sz="2800" dirty="0"/>
          </a:p>
          <a:p>
            <a:pPr marL="342900" lvl="1" indent="-342900"/>
            <a:r>
              <a:rPr lang="en-US" sz="2800" dirty="0"/>
              <a:t>IUP offers an appeal process, must meet ALL requirements for an appeal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24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00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Satisfactory Academic Progress (FEDERAL)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09675"/>
            <a:ext cx="9181041" cy="5381625"/>
          </a:xfrm>
        </p:spPr>
        <p:txBody>
          <a:bodyPr>
            <a:noAutofit/>
          </a:bodyPr>
          <a:lstStyle/>
          <a:p>
            <a:r>
              <a:rPr lang="en-US" sz="2200" dirty="0"/>
              <a:t>Federal Law 668.34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Students </a:t>
            </a:r>
            <a:r>
              <a:rPr lang="en-US" sz="2200" b="1" dirty="0"/>
              <a:t>must pass 67% </a:t>
            </a:r>
            <a:r>
              <a:rPr lang="en-US" sz="2200" dirty="0"/>
              <a:t>of their attempted credits (</a:t>
            </a:r>
            <a:r>
              <a:rPr lang="en-US" sz="2200" i="1" dirty="0"/>
              <a:t>PACE</a:t>
            </a:r>
            <a:r>
              <a:rPr lang="en-US" sz="22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Passed credits divided by Attempted credits = PACE </a:t>
            </a:r>
            <a:r>
              <a:rPr lang="en-US" sz="2200" dirty="0" smtClean="0"/>
              <a:t>(%)</a:t>
            </a:r>
          </a:p>
          <a:p>
            <a:pPr marL="914400" lvl="2" indent="0">
              <a:buNone/>
            </a:pPr>
            <a:r>
              <a:rPr lang="en-US" sz="1800" dirty="0" smtClean="0"/>
              <a:t>      Examples:</a:t>
            </a:r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1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Students must maintain an overall </a:t>
            </a:r>
            <a:r>
              <a:rPr lang="en-US" sz="2200" b="1" dirty="0"/>
              <a:t>cumulative GPA of 2.0 or higher </a:t>
            </a:r>
            <a:r>
              <a:rPr lang="en-US" sz="2200" dirty="0"/>
              <a:t>as an undergraduate student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Students must also </a:t>
            </a:r>
            <a:r>
              <a:rPr lang="en-US" sz="2200" b="1" dirty="0"/>
              <a:t>not exceed 150% maximum timeframe </a:t>
            </a:r>
            <a:r>
              <a:rPr lang="en-US" sz="2200" dirty="0"/>
              <a:t>to complete degree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Example: If your degree requires 120 credits, your maximum attempted credits would be 180.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120 x 150% = </a:t>
            </a:r>
            <a:r>
              <a:rPr lang="en-US" sz="2200" dirty="0" smtClean="0"/>
              <a:t>180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68930"/>
              </p:ext>
            </p:extLst>
          </p:nvPr>
        </p:nvGraphicFramePr>
        <p:xfrm>
          <a:off x="3245685" y="2560337"/>
          <a:ext cx="2812215" cy="1218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634"/>
                <a:gridCol w="1138686"/>
                <a:gridCol w="879895"/>
              </a:tblGrid>
              <a:tr h="464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Passed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Attempted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4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Planning for the Future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430" y="1492370"/>
            <a:ext cx="9325155" cy="5253487"/>
          </a:xfrm>
        </p:spPr>
        <p:txBody>
          <a:bodyPr>
            <a:noAutofit/>
          </a:bodyPr>
          <a:lstStyle/>
          <a:p>
            <a:r>
              <a:rPr lang="en-US" sz="3000" dirty="0" smtClean="0"/>
              <a:t>You must make a financial plan, just like you do an academic plan</a:t>
            </a:r>
          </a:p>
          <a:p>
            <a:r>
              <a:rPr lang="en-US" sz="3000" dirty="0" smtClean="0"/>
              <a:t>Set goals for your LIFE – not just for school</a:t>
            </a:r>
          </a:p>
          <a:p>
            <a:r>
              <a:rPr lang="en-US" sz="3000" dirty="0" smtClean="0"/>
              <a:t>Think about your goals and how you are going to accomplish them</a:t>
            </a:r>
          </a:p>
          <a:p>
            <a:r>
              <a:rPr lang="en-US" sz="3000" dirty="0" smtClean="0"/>
              <a:t>Goals must:</a:t>
            </a:r>
          </a:p>
          <a:p>
            <a:pPr lvl="1"/>
            <a:r>
              <a:rPr lang="en-US" sz="2400" dirty="0" smtClean="0"/>
              <a:t>Be realistic</a:t>
            </a:r>
          </a:p>
          <a:p>
            <a:pPr lvl="1"/>
            <a:r>
              <a:rPr lang="en-US" sz="2400" dirty="0" smtClean="0"/>
              <a:t>Be specific</a:t>
            </a:r>
          </a:p>
          <a:p>
            <a:pPr lvl="1"/>
            <a:r>
              <a:rPr lang="en-US" sz="2400" dirty="0" smtClean="0"/>
              <a:t>Have a timeframe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7" y="4008407"/>
            <a:ext cx="3425405" cy="25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181156"/>
            <a:ext cx="10903789" cy="11300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Financial Aid Academic Progress </a:t>
            </a:r>
            <a:r>
              <a:rPr lang="en-US" sz="2800" b="1" dirty="0" smtClean="0"/>
              <a:t>(STATE)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(PA residents only </a:t>
            </a:r>
            <a:r>
              <a:rPr lang="en-US" sz="2700" b="1" dirty="0" smtClean="0"/>
              <a:t>who receive </a:t>
            </a:r>
            <a:r>
              <a:rPr lang="en-US" sz="2700" b="1" dirty="0"/>
              <a:t>the PHEAA </a:t>
            </a:r>
            <a:r>
              <a:rPr lang="en-US" sz="2700" b="1" dirty="0" smtClean="0"/>
              <a:t>state grant</a:t>
            </a:r>
            <a:r>
              <a:rPr lang="en-US" sz="2700" b="1" dirty="0"/>
              <a:t>)</a:t>
            </a:r>
            <a:br>
              <a:rPr lang="en-US" sz="2700" b="1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990" y="1181516"/>
            <a:ext cx="10586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earn 24 new, non-remedial credits for each academic year State Grant funding was received</a:t>
            </a:r>
          </a:p>
          <a:p>
            <a:pPr marL="1143000" lvl="2" indent="-2286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– not a course you previously earned a grade of “D” or better in</a:t>
            </a:r>
          </a:p>
          <a:p>
            <a:pPr marL="1143000" lvl="2" indent="-2286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Non-Remedial – a course number of 100 or greater</a:t>
            </a: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64094881"/>
              </p:ext>
            </p:extLst>
          </p:nvPr>
        </p:nvGraphicFramePr>
        <p:xfrm>
          <a:off x="423233" y="2686052"/>
          <a:ext cx="5270201" cy="392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51">
                  <a:extLst>
                    <a:ext uri="{9D8B030D-6E8A-4147-A177-3AD203B41FA5}">
                      <a16:colId xmlns:a16="http://schemas.microsoft.com/office/drawing/2014/main" xmlns="" val="919830380"/>
                    </a:ext>
                  </a:extLst>
                </a:gridCol>
                <a:gridCol w="1376250">
                  <a:extLst>
                    <a:ext uri="{9D8B030D-6E8A-4147-A177-3AD203B41FA5}">
                      <a16:colId xmlns:a16="http://schemas.microsoft.com/office/drawing/2014/main" xmlns="" val="3043844242"/>
                    </a:ext>
                  </a:extLst>
                </a:gridCol>
                <a:gridCol w="609636">
                  <a:extLst>
                    <a:ext uri="{9D8B030D-6E8A-4147-A177-3AD203B41FA5}">
                      <a16:colId xmlns:a16="http://schemas.microsoft.com/office/drawing/2014/main" xmlns="" val="3883265347"/>
                    </a:ext>
                  </a:extLst>
                </a:gridCol>
                <a:gridCol w="663208">
                  <a:extLst>
                    <a:ext uri="{9D8B030D-6E8A-4147-A177-3AD203B41FA5}">
                      <a16:colId xmlns:a16="http://schemas.microsoft.com/office/drawing/2014/main" xmlns="" val="766650372"/>
                    </a:ext>
                  </a:extLst>
                </a:gridCol>
                <a:gridCol w="682273">
                  <a:extLst>
                    <a:ext uri="{9D8B030D-6E8A-4147-A177-3AD203B41FA5}">
                      <a16:colId xmlns:a16="http://schemas.microsoft.com/office/drawing/2014/main" xmlns="" val="1813293770"/>
                    </a:ext>
                  </a:extLst>
                </a:gridCol>
                <a:gridCol w="612681"/>
                <a:gridCol w="940002"/>
              </a:tblGrid>
              <a:tr h="3804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562236"/>
                  </a:ext>
                </a:extLst>
              </a:tr>
              <a:tr h="74323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Student A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 Attempted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907861"/>
                  </a:ext>
                </a:extLst>
              </a:tr>
              <a:tr h="7432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 Earned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905228"/>
                  </a:ext>
                </a:extLst>
              </a:tr>
              <a:tr h="4306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Student A attempted and earned</a:t>
                      </a:r>
                      <a:r>
                        <a:rPr lang="en-US" sz="1600" baseline="0" dirty="0" smtClean="0"/>
                        <a:t> 24 credits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1285981"/>
                  </a:ext>
                </a:extLst>
              </a:tr>
              <a:tr h="597121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Student B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 Attempted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5598147"/>
                  </a:ext>
                </a:extLst>
              </a:tr>
              <a:tr h="5971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 Earned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82461"/>
                  </a:ext>
                </a:extLst>
              </a:tr>
              <a:tr h="4306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Student</a:t>
                      </a:r>
                      <a:r>
                        <a:rPr lang="en-US" sz="1600" baseline="0" dirty="0" smtClean="0"/>
                        <a:t> B still earned 24 credits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3207122"/>
                  </a:ext>
                </a:extLst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97783031"/>
              </p:ext>
            </p:extLst>
          </p:nvPr>
        </p:nvGraphicFramePr>
        <p:xfrm>
          <a:off x="5997574" y="2666751"/>
          <a:ext cx="5708471" cy="398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26">
                  <a:extLst>
                    <a:ext uri="{9D8B030D-6E8A-4147-A177-3AD203B41FA5}">
                      <a16:colId xmlns:a16="http://schemas.microsoft.com/office/drawing/2014/main" xmlns="" val="173000631"/>
                    </a:ext>
                  </a:extLst>
                </a:gridCol>
                <a:gridCol w="1413183">
                  <a:extLst>
                    <a:ext uri="{9D8B030D-6E8A-4147-A177-3AD203B41FA5}">
                      <a16:colId xmlns:a16="http://schemas.microsoft.com/office/drawing/2014/main" xmlns="" val="547648129"/>
                    </a:ext>
                  </a:extLst>
                </a:gridCol>
                <a:gridCol w="725666">
                  <a:extLst>
                    <a:ext uri="{9D8B030D-6E8A-4147-A177-3AD203B41FA5}">
                      <a16:colId xmlns:a16="http://schemas.microsoft.com/office/drawing/2014/main" xmlns="" val="1457363861"/>
                    </a:ext>
                  </a:extLst>
                </a:gridCol>
                <a:gridCol w="676854">
                  <a:extLst>
                    <a:ext uri="{9D8B030D-6E8A-4147-A177-3AD203B41FA5}">
                      <a16:colId xmlns:a16="http://schemas.microsoft.com/office/drawing/2014/main" xmlns="" val="209621048"/>
                    </a:ext>
                  </a:extLst>
                </a:gridCol>
                <a:gridCol w="847493"/>
                <a:gridCol w="693403"/>
                <a:gridCol w="895646"/>
              </a:tblGrid>
              <a:tr h="32507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1079256"/>
                  </a:ext>
                </a:extLst>
              </a:tr>
              <a:tr h="730524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Student C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 Attempted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438516"/>
                  </a:ext>
                </a:extLst>
              </a:tr>
              <a:tr h="56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</a:t>
                      </a:r>
                      <a:r>
                        <a:rPr lang="en-US" sz="1600" baseline="0" dirty="0" smtClean="0"/>
                        <a:t> Earned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735841"/>
                  </a:ext>
                </a:extLst>
              </a:tr>
              <a:tr h="5162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Student C attempted 24 credits</a:t>
                      </a:r>
                      <a:r>
                        <a:rPr lang="en-US" sz="1400" baseline="0" dirty="0" smtClean="0"/>
                        <a:t> but only earned 21 credits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888116"/>
                  </a:ext>
                </a:extLst>
              </a:tr>
              <a:tr h="730524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Student D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 Attempted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9767697"/>
                  </a:ext>
                </a:extLst>
              </a:tr>
              <a:tr h="56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Credits Earned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1339754"/>
                  </a:ext>
                </a:extLst>
              </a:tr>
              <a:tr h="5162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Student D attempted 30 credits but only earned 21 credits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88336"/>
                  </a:ext>
                </a:extLst>
              </a:tr>
            </a:tbl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1571790" y="2386211"/>
            <a:ext cx="2973086" cy="44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Making Progress Examples</a:t>
            </a:r>
            <a:endParaRPr lang="en-US" b="1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7128682" y="2396422"/>
            <a:ext cx="3446253" cy="3611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Not Making Progress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3320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Avoid Default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7480"/>
            <a:ext cx="9337934" cy="486817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 smtClean="0"/>
              <a:t>Limiting borrowing</a:t>
            </a:r>
          </a:p>
          <a:p>
            <a:pPr>
              <a:defRPr/>
            </a:pPr>
            <a:r>
              <a:rPr lang="en-US" sz="2400" dirty="0" smtClean="0"/>
              <a:t>Pay “optional” interest charges on unsubsidized Direct Loans during in-school deferment period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Completing the program and graduating</a:t>
            </a:r>
          </a:p>
          <a:p>
            <a:pPr>
              <a:defRPr/>
            </a:pPr>
            <a:r>
              <a:rPr lang="en-US" sz="2400" dirty="0"/>
              <a:t>Keeping in touch with the loan servicer and paying on </a:t>
            </a:r>
            <a:r>
              <a:rPr lang="en-US" sz="2400" dirty="0" smtClean="0"/>
              <a:t>time</a:t>
            </a:r>
          </a:p>
          <a:p>
            <a:pPr lvl="1">
              <a:defRPr/>
            </a:pPr>
            <a:r>
              <a:rPr lang="en-US" sz="2200" dirty="0" smtClean="0"/>
              <a:t>www.nslds.ed.gov to determine who your servicer is and your loan history</a:t>
            </a:r>
            <a:endParaRPr lang="en-US" sz="2200" dirty="0"/>
          </a:p>
          <a:p>
            <a:pPr>
              <a:defRPr/>
            </a:pPr>
            <a:r>
              <a:rPr lang="en-US" sz="2400" dirty="0"/>
              <a:t>Trouble making payments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Deferment and forbearance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Changing repayment plan</a:t>
            </a:r>
          </a:p>
          <a:p>
            <a:pPr>
              <a:defRPr/>
            </a:pPr>
            <a:r>
              <a:rPr lang="en-US" sz="2400" dirty="0"/>
              <a:t>Loan forgiveness, cancellation, discharge</a:t>
            </a:r>
          </a:p>
          <a:p>
            <a:pPr>
              <a:defRPr/>
            </a:pPr>
            <a:r>
              <a:rPr lang="en-US" sz="2400" dirty="0"/>
              <a:t>Consequences of </a:t>
            </a:r>
            <a:r>
              <a:rPr lang="en-US" sz="2400" dirty="0" smtClean="0"/>
              <a:t>delinquency and </a:t>
            </a:r>
            <a:r>
              <a:rPr lang="en-US" sz="2400" dirty="0"/>
              <a:t>default</a:t>
            </a:r>
          </a:p>
          <a:p>
            <a:pPr>
              <a:defRPr/>
            </a:pPr>
            <a:r>
              <a:rPr lang="en-US" sz="2400" dirty="0"/>
              <a:t>Retaining loan records and resolving disputes</a:t>
            </a:r>
          </a:p>
          <a:p>
            <a:pPr>
              <a:defRPr/>
            </a:pPr>
            <a:r>
              <a:rPr lang="en-US" sz="2400" dirty="0"/>
              <a:t>Loan </a:t>
            </a:r>
            <a:r>
              <a:rPr lang="en-US" sz="2400" dirty="0" smtClean="0"/>
              <a:t>consolidation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63" y="3456709"/>
            <a:ext cx="27622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581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Federal Financial </a:t>
            </a:r>
            <a:r>
              <a:rPr lang="en-US" b="1" dirty="0"/>
              <a:t>Literacy Information</a:t>
            </a:r>
          </a:p>
        </p:txBody>
      </p:sp>
      <p:pic>
        <p:nvPicPr>
          <p:cNvPr id="4" name="Content Placeholder 3" title="Federal Deposit Insurance Corporation log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116" y="3267777"/>
            <a:ext cx="2552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MyMoney.gov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6" y="4312914"/>
            <a:ext cx="33686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consumer.gov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17" y="5440601"/>
            <a:ext cx="336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522442" y="3451926"/>
            <a:ext cx="440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5"/>
              </a:rPr>
              <a:t>http://www.fdic.gov/consumers/consumer/moneysmart/</a:t>
            </a:r>
            <a:endParaRPr lang="en-US" altLang="en-US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522442" y="4538338"/>
            <a:ext cx="359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6"/>
              </a:rPr>
              <a:t>http://www.mymoney.gov/Pages/default.aspx</a:t>
            </a:r>
            <a:endParaRPr lang="en-US" altLang="en-US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TextBox 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522442" y="5626338"/>
            <a:ext cx="365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7"/>
              </a:rPr>
              <a:t>http://www.consumer.gov</a:t>
            </a:r>
            <a:endParaRPr lang="en-US" altLang="en-US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63882" b="80942"/>
          <a:stretch/>
        </p:blipFill>
        <p:spPr>
          <a:xfrm>
            <a:off x="763117" y="1631767"/>
            <a:ext cx="3093785" cy="456386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22442" y="1805471"/>
            <a:ext cx="3973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5"/>
              </a:rPr>
              <a:t>http://www.iup.edu/financialaid/financial-literacy/</a:t>
            </a:r>
            <a:endParaRPr lang="en-US" altLang="en-US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117" y="2060029"/>
            <a:ext cx="3111817" cy="2921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116" y="2644786"/>
            <a:ext cx="3257016" cy="3304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522442" y="2657149"/>
            <a:ext cx="41122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11"/>
              </a:rPr>
              <a:t>https://studentloans.gov/myDirectLoan/index.action</a:t>
            </a:r>
            <a:endParaRPr lang="en-US" altLang="en-US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IUP Financial Aid Office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527513"/>
            <a:ext cx="5024025" cy="437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200 </a:t>
            </a:r>
            <a:r>
              <a:rPr lang="en-US" sz="2400" dirty="0"/>
              <a:t>Clark Hall</a:t>
            </a:r>
            <a:br>
              <a:rPr lang="en-US" sz="2400" dirty="0"/>
            </a:br>
            <a:r>
              <a:rPr lang="en-US" sz="2400" dirty="0"/>
              <a:t>1090 South Drive</a:t>
            </a:r>
            <a:br>
              <a:rPr lang="en-US" sz="2400" dirty="0"/>
            </a:br>
            <a:r>
              <a:rPr lang="en-US" sz="2400" dirty="0"/>
              <a:t>Indiana, PA 15705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Phone</a:t>
            </a:r>
            <a:r>
              <a:rPr lang="en-US" sz="2400" dirty="0"/>
              <a:t>: 724-357-2218</a:t>
            </a:r>
          </a:p>
          <a:p>
            <a:pPr marL="0" indent="0">
              <a:buNone/>
            </a:pPr>
            <a:r>
              <a:rPr lang="en-US" sz="2400" dirty="0"/>
              <a:t>Fax: 724-357-2094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Email: financial-aid@iup.edu</a:t>
            </a:r>
          </a:p>
          <a:p>
            <a:pPr marL="0" indent="0">
              <a:buNone/>
            </a:pPr>
            <a:r>
              <a:rPr lang="en-US" sz="2400" dirty="0" smtClean="0"/>
              <a:t>Facebook: @</a:t>
            </a:r>
            <a:r>
              <a:rPr lang="en-US" sz="2400" dirty="0" err="1" smtClean="0"/>
              <a:t>IUPFinancialAidOffice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2664" y="1527513"/>
            <a:ext cx="3994031" cy="230832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Service Counter Hours</a:t>
            </a:r>
          </a:p>
          <a:p>
            <a:r>
              <a:rPr lang="en-US" sz="2400" dirty="0"/>
              <a:t>Monday through Friday</a:t>
            </a:r>
          </a:p>
          <a:p>
            <a:r>
              <a:rPr lang="en-US" sz="2400" dirty="0"/>
              <a:t>8:00 a.m.–4:30 p.m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Summer Hours</a:t>
            </a:r>
          </a:p>
          <a:p>
            <a:r>
              <a:rPr lang="en-US" sz="2400" dirty="0" smtClean="0"/>
              <a:t>8:00 a.m.-4:00 p.m.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08" y="4076283"/>
            <a:ext cx="2076450" cy="1581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2421" y="5753605"/>
            <a:ext cx="7566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When in doubt, contact us!!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7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Setting </a:t>
            </a:r>
            <a:r>
              <a:rPr lang="en-US" b="1" u="sng" dirty="0" smtClean="0"/>
              <a:t>Realistic</a:t>
            </a:r>
            <a:r>
              <a:rPr lang="en-US" b="1" dirty="0" smtClean="0"/>
              <a:t> and </a:t>
            </a:r>
            <a:r>
              <a:rPr lang="en-US" b="1" u="sng" dirty="0" smtClean="0"/>
              <a:t>Specific</a:t>
            </a:r>
            <a:r>
              <a:rPr lang="en-US" b="1" dirty="0" smtClean="0"/>
              <a:t> Goals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6404" y="1374641"/>
            <a:ext cx="4185623" cy="576262"/>
          </a:xfrm>
        </p:spPr>
        <p:txBody>
          <a:bodyPr/>
          <a:lstStyle/>
          <a:p>
            <a:r>
              <a:rPr lang="en-US" sz="2800" u="sng" dirty="0" smtClean="0"/>
              <a:t>Bad Examples</a:t>
            </a:r>
            <a:endParaRPr lang="en-US" sz="2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3109" y="1950903"/>
            <a:ext cx="4185623" cy="4543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Unrealistic Goals</a:t>
            </a:r>
          </a:p>
          <a:p>
            <a:r>
              <a:rPr lang="en-US" sz="2000" dirty="0" smtClean="0"/>
              <a:t>Win the Lottery</a:t>
            </a:r>
          </a:p>
          <a:p>
            <a:r>
              <a:rPr lang="en-US" sz="2000" dirty="0" smtClean="0"/>
              <a:t>Be a YouTube star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Non-specific Goals</a:t>
            </a:r>
          </a:p>
          <a:p>
            <a:r>
              <a:rPr lang="en-US" sz="2000" dirty="0"/>
              <a:t>Save money</a:t>
            </a:r>
          </a:p>
          <a:p>
            <a:r>
              <a:rPr lang="en-US" sz="2000" dirty="0"/>
              <a:t>Don’t charge anything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02963" y="1377682"/>
            <a:ext cx="4185618" cy="576262"/>
          </a:xfrm>
        </p:spPr>
        <p:txBody>
          <a:bodyPr/>
          <a:lstStyle/>
          <a:p>
            <a:r>
              <a:rPr lang="en-US" sz="2800" u="sng" dirty="0" smtClean="0"/>
              <a:t>Good</a:t>
            </a:r>
            <a:r>
              <a:rPr lang="en-US" u="sng" dirty="0" smtClean="0"/>
              <a:t> Examples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32027" y="1950903"/>
            <a:ext cx="5090785" cy="4543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Realistic/Smart Goals</a:t>
            </a:r>
          </a:p>
          <a:p>
            <a:r>
              <a:rPr lang="en-US" sz="2000" dirty="0" smtClean="0"/>
              <a:t>Get a part-time job while attending school</a:t>
            </a:r>
          </a:p>
          <a:p>
            <a:r>
              <a:rPr lang="en-US" sz="2000" dirty="0" smtClean="0"/>
              <a:t>Build positive credit while in school</a:t>
            </a:r>
          </a:p>
          <a:p>
            <a:r>
              <a:rPr lang="en-US" sz="2000" dirty="0" smtClean="0"/>
              <a:t>Buy a car on my own</a:t>
            </a:r>
          </a:p>
          <a:p>
            <a:r>
              <a:rPr lang="en-US" sz="2000" dirty="0" smtClean="0"/>
              <a:t>Buy a house one day</a:t>
            </a:r>
          </a:p>
          <a:p>
            <a:pPr marL="0" indent="0">
              <a:buNone/>
            </a:pPr>
            <a:endParaRPr lang="en-US" sz="400" b="1" dirty="0" smtClean="0"/>
          </a:p>
          <a:p>
            <a:pPr marL="0" indent="0">
              <a:buNone/>
            </a:pPr>
            <a:r>
              <a:rPr lang="en-US" sz="2000" b="1" dirty="0" smtClean="0"/>
              <a:t>Specific Goals</a:t>
            </a:r>
          </a:p>
          <a:p>
            <a:r>
              <a:rPr lang="en-US" sz="2000" dirty="0"/>
              <a:t>Save $30 a month</a:t>
            </a:r>
          </a:p>
          <a:p>
            <a:r>
              <a:rPr lang="en-US" sz="2000" dirty="0"/>
              <a:t>Have an emergency fund of $500</a:t>
            </a:r>
          </a:p>
          <a:p>
            <a:r>
              <a:rPr lang="en-US" sz="2000" dirty="0"/>
              <a:t>Never charge more than I can afford to pay off in a month on a credit card</a:t>
            </a:r>
          </a:p>
        </p:txBody>
      </p:sp>
    </p:spTree>
    <p:extLst>
      <p:ext uri="{BB962C8B-B14F-4D97-AF65-F5344CB8AC3E}">
        <p14:creationId xmlns:p14="http://schemas.microsoft.com/office/powerpoint/2010/main" val="2454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Term Based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97480"/>
            <a:ext cx="9406945" cy="3942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Short-term</a:t>
            </a:r>
            <a:r>
              <a:rPr lang="en-US" sz="2400" b="1" dirty="0"/>
              <a:t> goals</a:t>
            </a:r>
            <a:r>
              <a:rPr lang="en-US" sz="2400" dirty="0"/>
              <a:t>: within the next </a:t>
            </a:r>
            <a:r>
              <a:rPr lang="en-US" sz="2400" u="sng" dirty="0"/>
              <a:t>few months</a:t>
            </a:r>
          </a:p>
          <a:p>
            <a:r>
              <a:rPr lang="en-US" sz="2000" dirty="0"/>
              <a:t>Spring break trip, new shoes, </a:t>
            </a:r>
            <a:r>
              <a:rPr lang="en-US" sz="2000" dirty="0" smtClean="0"/>
              <a:t>textbooks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b="1" u="sng" dirty="0" smtClean="0"/>
              <a:t>Medium-term</a:t>
            </a:r>
            <a:r>
              <a:rPr lang="en-US" sz="2400" b="1" dirty="0" smtClean="0"/>
              <a:t> </a:t>
            </a:r>
            <a:r>
              <a:rPr lang="en-US" sz="2400" b="1" dirty="0"/>
              <a:t>goals</a:t>
            </a:r>
            <a:r>
              <a:rPr lang="en-US" sz="2400" dirty="0"/>
              <a:t>: within the </a:t>
            </a:r>
            <a:r>
              <a:rPr lang="en-US" sz="2400" u="sng" dirty="0"/>
              <a:t>next three years</a:t>
            </a:r>
          </a:p>
          <a:p>
            <a:r>
              <a:rPr lang="en-US" sz="2000" dirty="0"/>
              <a:t>Graduation, wedding, new car, new </a:t>
            </a:r>
            <a:r>
              <a:rPr lang="en-US" sz="2000" dirty="0" smtClean="0"/>
              <a:t>computer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b="1" u="sng" dirty="0" smtClean="0"/>
              <a:t>Long-term</a:t>
            </a:r>
            <a:r>
              <a:rPr lang="en-US" sz="2400" b="1" dirty="0" smtClean="0"/>
              <a:t> </a:t>
            </a:r>
            <a:r>
              <a:rPr lang="en-US" sz="2400" b="1" dirty="0"/>
              <a:t>goals</a:t>
            </a:r>
            <a:r>
              <a:rPr lang="en-US" sz="2400" dirty="0"/>
              <a:t>: </a:t>
            </a:r>
            <a:r>
              <a:rPr lang="en-US" sz="2400" u="sng" dirty="0"/>
              <a:t>beyond three years</a:t>
            </a:r>
          </a:p>
          <a:p>
            <a:r>
              <a:rPr lang="en-US" sz="2000" dirty="0"/>
              <a:t>Pay off student loans, save for a down payment on a house, save for retirement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11"/>
          <a:stretch/>
        </p:blipFill>
        <p:spPr>
          <a:xfrm>
            <a:off x="3165894" y="4884943"/>
            <a:ext cx="3805169" cy="12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Assess Your Current Finances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1464"/>
            <a:ext cx="8596668" cy="325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put a financial plan in </a:t>
            </a:r>
            <a:r>
              <a:rPr lang="en-US" sz="2800" dirty="0" smtClean="0"/>
              <a:t>action </a:t>
            </a:r>
            <a:r>
              <a:rPr lang="en-US" sz="2800" dirty="0"/>
              <a:t>you need to assess your current financial </a:t>
            </a:r>
            <a:r>
              <a:rPr lang="en-US" sz="2800" dirty="0" smtClean="0"/>
              <a:t>situation: </a:t>
            </a:r>
            <a:endParaRPr lang="en-US" sz="2800" dirty="0"/>
          </a:p>
          <a:p>
            <a:pPr lvl="1"/>
            <a:r>
              <a:rPr lang="en-US" sz="2200" dirty="0"/>
              <a:t>How much income do you have?</a:t>
            </a:r>
          </a:p>
          <a:p>
            <a:pPr lvl="1"/>
            <a:r>
              <a:rPr lang="en-US" sz="2200" dirty="0"/>
              <a:t>How much do you spend? </a:t>
            </a:r>
          </a:p>
          <a:p>
            <a:pPr lvl="1"/>
            <a:r>
              <a:rPr lang="en-US" sz="2200" dirty="0"/>
              <a:t>How much can you save?</a:t>
            </a:r>
          </a:p>
          <a:p>
            <a:pPr lvl="1"/>
            <a:r>
              <a:rPr lang="en-US" sz="2200" dirty="0"/>
              <a:t>What changes are necessary to meet your goals?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03" y="4404713"/>
            <a:ext cx="4254169" cy="22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Create a Spending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46" y="1582620"/>
            <a:ext cx="8897986" cy="296350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Keep track of your daily </a:t>
            </a:r>
            <a:r>
              <a:rPr lang="en-US" sz="2600" dirty="0" smtClean="0"/>
              <a:t>spending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Estimate your monthly income and expenses  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Look for ways to decrease spending and increase income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01" y="3935503"/>
            <a:ext cx="2930924" cy="27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635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This can be money you receive from:</a:t>
            </a:r>
          </a:p>
          <a:p>
            <a:r>
              <a:rPr lang="en-US" sz="2800" dirty="0" smtClean="0"/>
              <a:t>Financial Aid</a:t>
            </a:r>
          </a:p>
          <a:p>
            <a:r>
              <a:rPr lang="en-US" sz="2800" dirty="0" smtClean="0"/>
              <a:t>Loans</a:t>
            </a:r>
          </a:p>
          <a:p>
            <a:r>
              <a:rPr lang="en-US" sz="2800" dirty="0" smtClean="0"/>
              <a:t>Allowances</a:t>
            </a:r>
          </a:p>
          <a:p>
            <a:r>
              <a:rPr lang="en-US" sz="2800" dirty="0" smtClean="0"/>
              <a:t>Jobs</a:t>
            </a:r>
          </a:p>
          <a:p>
            <a:r>
              <a:rPr lang="en-US" sz="2800" dirty="0" smtClean="0"/>
              <a:t>Other Sources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92" y="2148870"/>
            <a:ext cx="4013057" cy="400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0860"/>
            <a:ext cx="8596668" cy="4766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Items and services you spend money on</a:t>
            </a:r>
          </a:p>
          <a:p>
            <a:pPr lvl="1"/>
            <a:r>
              <a:rPr lang="en-US" sz="2400" dirty="0"/>
              <a:t>Tuition</a:t>
            </a:r>
          </a:p>
          <a:p>
            <a:pPr lvl="1"/>
            <a:r>
              <a:rPr lang="en-US" sz="2400" dirty="0"/>
              <a:t>Bills</a:t>
            </a:r>
          </a:p>
          <a:p>
            <a:pPr lvl="1"/>
            <a:r>
              <a:rPr lang="en-US" sz="2400" dirty="0"/>
              <a:t>Entertainment</a:t>
            </a:r>
          </a:p>
          <a:p>
            <a:pPr lvl="1"/>
            <a:r>
              <a:rPr lang="en-US" sz="2400" dirty="0"/>
              <a:t>Food</a:t>
            </a:r>
          </a:p>
          <a:p>
            <a:pPr lvl="1"/>
            <a:r>
              <a:rPr lang="en-US" sz="2400" dirty="0"/>
              <a:t>Transportation</a:t>
            </a:r>
          </a:p>
          <a:p>
            <a:pPr lvl="1"/>
            <a:r>
              <a:rPr lang="en-US" sz="2400" dirty="0"/>
              <a:t>Housing</a:t>
            </a:r>
          </a:p>
          <a:p>
            <a:pPr lvl="1"/>
            <a:r>
              <a:rPr lang="en-US" sz="2400" dirty="0"/>
              <a:t>Healthcare</a:t>
            </a:r>
          </a:p>
          <a:p>
            <a:pPr lvl="1"/>
            <a:r>
              <a:rPr lang="en-US" sz="2400" dirty="0"/>
              <a:t>Other </a:t>
            </a:r>
            <a:r>
              <a:rPr lang="en-US" sz="2400" dirty="0" smtClean="0"/>
              <a:t>expenses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25" y="2614435"/>
            <a:ext cx="3661363" cy="318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</TotalTime>
  <Words>1439</Words>
  <Application>Microsoft Office PowerPoint</Application>
  <PresentationFormat>Widescreen</PresentationFormat>
  <Paragraphs>372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PGothic</vt:lpstr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Life After College  How do you envision your future? When will you graduate? Where will you live? Will you have roommates? Will you have a car? Will you get married? Will you have student loans to pay? What happens if you can’t find a job?</vt:lpstr>
      <vt:lpstr>Planning for the Future</vt:lpstr>
      <vt:lpstr>Setting Realistic and Specific Goals</vt:lpstr>
      <vt:lpstr>Term Based Goals</vt:lpstr>
      <vt:lpstr>Assess Your Current Finances</vt:lpstr>
      <vt:lpstr>Create a Spending Plan</vt:lpstr>
      <vt:lpstr>Income</vt:lpstr>
      <vt:lpstr>Expenses</vt:lpstr>
      <vt:lpstr>Wants vs. Needs</vt:lpstr>
      <vt:lpstr>Wants vs. Needs Continued</vt:lpstr>
      <vt:lpstr>Living Within Your Means</vt:lpstr>
      <vt:lpstr>Start Your Future Now!</vt:lpstr>
      <vt:lpstr>PowerPoint Presentation</vt:lpstr>
      <vt:lpstr>Record Release Authorization</vt:lpstr>
      <vt:lpstr>Financial Aid Tips</vt:lpstr>
      <vt:lpstr>Financial Aid Tips (cont.)</vt:lpstr>
      <vt:lpstr>Financial Aid Tips (cont.)</vt:lpstr>
      <vt:lpstr>Financial Aid Tips (cont.)</vt:lpstr>
      <vt:lpstr>MyIUP</vt:lpstr>
      <vt:lpstr>Important Alerts</vt:lpstr>
      <vt:lpstr>Financial Aid Requirements</vt:lpstr>
      <vt:lpstr>Requirements for aid to “PAY”</vt:lpstr>
      <vt:lpstr>Financial Aid Awards</vt:lpstr>
      <vt:lpstr>Billing/EasyPay</vt:lpstr>
      <vt:lpstr>Billing/EasyPay (cont.)</vt:lpstr>
      <vt:lpstr>Billing/EasyPay (cont.)</vt:lpstr>
      <vt:lpstr>Satisfactory Academic Progress (FEDERAL)</vt:lpstr>
      <vt:lpstr>Satisfactory Academic Progress (FEDERAL)</vt:lpstr>
      <vt:lpstr>Financial Aid Academic Progress (STATE) (PA residents only who receive the PHEAA state grant) </vt:lpstr>
      <vt:lpstr>Avoid Default</vt:lpstr>
      <vt:lpstr>Federal Financial Literacy Information</vt:lpstr>
      <vt:lpstr>IUP Financial Aid Office</vt:lpstr>
    </vt:vector>
  </TitlesOfParts>
  <Company>Indiana University of Pennsylvania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Carrie A. McCunn</dc:creator>
  <cp:lastModifiedBy>Mrs. Carrie A. McCunn</cp:lastModifiedBy>
  <cp:revision>57</cp:revision>
  <cp:lastPrinted>2017-06-14T19:28:38Z</cp:lastPrinted>
  <dcterms:created xsi:type="dcterms:W3CDTF">2017-04-28T18:06:36Z</dcterms:created>
  <dcterms:modified xsi:type="dcterms:W3CDTF">2017-08-16T20:26:48Z</dcterms:modified>
</cp:coreProperties>
</file>