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86" r:id="rId4"/>
    <p:sldId id="262" r:id="rId5"/>
    <p:sldId id="267" r:id="rId6"/>
    <p:sldId id="268" r:id="rId7"/>
    <p:sldId id="288" r:id="rId8"/>
    <p:sldId id="270" r:id="rId9"/>
    <p:sldId id="285" r:id="rId10"/>
    <p:sldId id="287" r:id="rId11"/>
    <p:sldId id="275" r:id="rId12"/>
    <p:sldId id="277" r:id="rId13"/>
    <p:sldId id="279" r:id="rId14"/>
    <p:sldId id="280" r:id="rId15"/>
    <p:sldId id="281" r:id="rId16"/>
    <p:sldId id="283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7" autoAdjust="0"/>
  </p:normalViewPr>
  <p:slideViewPr>
    <p:cSldViewPr snapToGrid="0" snapToObjects="1" showGuides="1"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B0B176-65AD-4D88-849E-31A7D7EA738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24CBC9-6BEC-4AA7-848B-1AA7318D3221}">
      <dgm:prSet/>
      <dgm:spPr>
        <a:solidFill>
          <a:srgbClr val="75111B"/>
        </a:solidFill>
      </dgm:spPr>
      <dgm:t>
        <a:bodyPr/>
        <a:lstStyle/>
        <a:p>
          <a:pPr rtl="0"/>
          <a:r>
            <a:rPr lang="en-US" b="1" dirty="0"/>
            <a:t>Federal Direct Plus Loan</a:t>
          </a:r>
        </a:p>
      </dgm:t>
    </dgm:pt>
    <dgm:pt modelId="{7A3A7435-90D9-49C9-8729-2953E4D4EBE2}" type="parTrans" cxnId="{0E527B85-87EB-40F9-A4D8-9D5D251EEED3}">
      <dgm:prSet/>
      <dgm:spPr/>
      <dgm:t>
        <a:bodyPr/>
        <a:lstStyle/>
        <a:p>
          <a:endParaRPr lang="en-US"/>
        </a:p>
      </dgm:t>
    </dgm:pt>
    <dgm:pt modelId="{20294B16-2027-43FB-BC5C-204A19D32A95}" type="sibTrans" cxnId="{0E527B85-87EB-40F9-A4D8-9D5D251EEED3}">
      <dgm:prSet/>
      <dgm:spPr/>
      <dgm:t>
        <a:bodyPr/>
        <a:lstStyle/>
        <a:p>
          <a:endParaRPr lang="en-US"/>
        </a:p>
      </dgm:t>
    </dgm:pt>
    <dgm:pt modelId="{955093A1-A72A-4144-A7D5-2580EBFCF521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>
            <a:spcAft>
              <a:spcPts val="100"/>
            </a:spcAft>
          </a:pPr>
          <a:r>
            <a:rPr lang="en-US" sz="2700" b="1" dirty="0"/>
            <a:t>Apply online at https://studentaid.gov</a:t>
          </a:r>
        </a:p>
      </dgm:t>
    </dgm:pt>
    <dgm:pt modelId="{4D07B095-29FC-4D51-8DA2-35439462D4C4}" type="parTrans" cxnId="{22F71498-8881-4641-9EFD-A0A9FA9A6A4D}">
      <dgm:prSet/>
      <dgm:spPr/>
      <dgm:t>
        <a:bodyPr/>
        <a:lstStyle/>
        <a:p>
          <a:endParaRPr lang="en-US"/>
        </a:p>
      </dgm:t>
    </dgm:pt>
    <dgm:pt modelId="{30C04341-1D28-498D-A32C-735B29CB419B}" type="sibTrans" cxnId="{22F71498-8881-4641-9EFD-A0A9FA9A6A4D}">
      <dgm:prSet/>
      <dgm:spPr/>
      <dgm:t>
        <a:bodyPr/>
        <a:lstStyle/>
        <a:p>
          <a:endParaRPr lang="en-US"/>
        </a:p>
      </dgm:t>
    </dgm:pt>
    <dgm:pt modelId="{918B8995-D842-488B-848E-7E9AEC7F761D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n-US" sz="2300" b="1" dirty="0"/>
            <a:t>Interest rate is higher than student Direct Loan </a:t>
          </a:r>
        </a:p>
        <a:p>
          <a:pPr rtl="0"/>
          <a:r>
            <a:rPr lang="en-US" sz="2300" b="1" dirty="0"/>
            <a:t>(Determined annually in July)</a:t>
          </a:r>
          <a:endParaRPr lang="en-US" sz="1800" dirty="0"/>
        </a:p>
      </dgm:t>
    </dgm:pt>
    <dgm:pt modelId="{59373B5F-324E-4569-84C5-D200AB94F232}" type="parTrans" cxnId="{A67B91C4-4D6C-4C8E-B1A3-15304DEA7C63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AEA30F46-7545-4BCA-9340-6C944E40EB7D}" type="sibTrans" cxnId="{A67B91C4-4D6C-4C8E-B1A3-15304DEA7C63}">
      <dgm:prSet/>
      <dgm:spPr/>
      <dgm:t>
        <a:bodyPr/>
        <a:lstStyle/>
        <a:p>
          <a:endParaRPr lang="en-US"/>
        </a:p>
      </dgm:t>
    </dgm:pt>
    <dgm:pt modelId="{500718B4-5DE5-497F-A6B3-917B5575E52E}">
      <dgm:prSet/>
      <dgm:spPr>
        <a:solidFill>
          <a:srgbClr val="75111B"/>
        </a:solidFill>
      </dgm:spPr>
      <dgm:t>
        <a:bodyPr/>
        <a:lstStyle/>
        <a:p>
          <a:pPr rtl="0"/>
          <a:r>
            <a:rPr lang="en-US" b="1" dirty="0"/>
            <a:t>Alternative Loan</a:t>
          </a:r>
        </a:p>
      </dgm:t>
    </dgm:pt>
    <dgm:pt modelId="{26FC0186-DC2C-4B81-B3B2-FE5FC3C25E31}" type="parTrans" cxnId="{7A96830C-93F6-48A2-8B3D-4FC074E38BCE}">
      <dgm:prSet/>
      <dgm:spPr/>
      <dgm:t>
        <a:bodyPr/>
        <a:lstStyle/>
        <a:p>
          <a:endParaRPr lang="en-US"/>
        </a:p>
      </dgm:t>
    </dgm:pt>
    <dgm:pt modelId="{B6B9C6F5-7DCA-4B00-AAF9-B17A4A238CC3}" type="sibTrans" cxnId="{7A96830C-93F6-48A2-8B3D-4FC074E38BCE}">
      <dgm:prSet/>
      <dgm:spPr/>
      <dgm:t>
        <a:bodyPr/>
        <a:lstStyle/>
        <a:p>
          <a:endParaRPr lang="en-US"/>
        </a:p>
      </dgm:t>
    </dgm:pt>
    <dgm:pt modelId="{46D28CF7-FD01-4A23-9DD5-A3141D193EF9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n-US" sz="2800" b="1"/>
            <a:t>See “ELM Select” link on Financial Aid website</a:t>
          </a:r>
          <a:endParaRPr lang="en-US" sz="2800" b="1" dirty="0"/>
        </a:p>
      </dgm:t>
    </dgm:pt>
    <dgm:pt modelId="{1DEB037A-9CA7-4480-807F-DE3F8CC7BC7B}" type="parTrans" cxnId="{AFD756CC-3CFD-4AEC-B00C-C6CBD655EDEC}">
      <dgm:prSet/>
      <dgm:spPr/>
      <dgm:t>
        <a:bodyPr/>
        <a:lstStyle/>
        <a:p>
          <a:endParaRPr lang="en-US"/>
        </a:p>
      </dgm:t>
    </dgm:pt>
    <dgm:pt modelId="{D9FF41A8-3451-4AF9-AAAA-DB82024C8555}" type="sibTrans" cxnId="{AFD756CC-3CFD-4AEC-B00C-C6CBD655EDEC}">
      <dgm:prSet/>
      <dgm:spPr/>
      <dgm:t>
        <a:bodyPr/>
        <a:lstStyle/>
        <a:p>
          <a:endParaRPr lang="en-US"/>
        </a:p>
      </dgm:t>
    </dgm:pt>
    <dgm:pt modelId="{A9A0D9F2-CE4F-460F-9E1E-58ACF400354C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n-US" sz="2800" b="1" dirty="0"/>
            <a:t>Apply online or by phone</a:t>
          </a:r>
          <a:endParaRPr lang="en-US" sz="2800" dirty="0"/>
        </a:p>
      </dgm:t>
    </dgm:pt>
    <dgm:pt modelId="{FBDBF166-B14D-46B8-839B-562E6558941B}" type="parTrans" cxnId="{90507DFF-5B15-46F6-8F4D-A9D6161006A4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E7FEAC78-5F9C-47FF-ADAC-9117992D076B}" type="sibTrans" cxnId="{90507DFF-5B15-46F6-8F4D-A9D6161006A4}">
      <dgm:prSet/>
      <dgm:spPr/>
      <dgm:t>
        <a:bodyPr/>
        <a:lstStyle/>
        <a:p>
          <a:endParaRPr lang="en-US"/>
        </a:p>
      </dgm:t>
    </dgm:pt>
    <dgm:pt modelId="{9BE76B83-CE52-439F-91DA-65F3C109D841}" type="pres">
      <dgm:prSet presAssocID="{B3B0B176-65AD-4D88-849E-31A7D7EA738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A2C03E6-2E33-483D-B979-906523E2ABDE}" type="pres">
      <dgm:prSet presAssocID="{A224CBC9-6BEC-4AA7-848B-1AA7318D3221}" presName="root" presStyleCnt="0"/>
      <dgm:spPr/>
    </dgm:pt>
    <dgm:pt modelId="{E171CC56-9C1E-498E-A11C-947B6CF91A8C}" type="pres">
      <dgm:prSet presAssocID="{A224CBC9-6BEC-4AA7-848B-1AA7318D3221}" presName="rootComposite" presStyleCnt="0"/>
      <dgm:spPr/>
    </dgm:pt>
    <dgm:pt modelId="{AB85EA15-471D-4185-9DE4-E7EDE0E6ED1D}" type="pres">
      <dgm:prSet presAssocID="{A224CBC9-6BEC-4AA7-848B-1AA7318D3221}" presName="rootText" presStyleLbl="node1" presStyleIdx="0" presStyleCnt="2" custScaleX="265790" custScaleY="151566"/>
      <dgm:spPr/>
    </dgm:pt>
    <dgm:pt modelId="{7DEF6CBC-1272-4573-B49A-AA559C3E3C01}" type="pres">
      <dgm:prSet presAssocID="{A224CBC9-6BEC-4AA7-848B-1AA7318D3221}" presName="rootConnector" presStyleLbl="node1" presStyleIdx="0" presStyleCnt="2"/>
      <dgm:spPr/>
    </dgm:pt>
    <dgm:pt modelId="{A3465E2D-4C21-4BF5-AA30-A8767690AD2B}" type="pres">
      <dgm:prSet presAssocID="{A224CBC9-6BEC-4AA7-848B-1AA7318D3221}" presName="childShape" presStyleCnt="0"/>
      <dgm:spPr/>
    </dgm:pt>
    <dgm:pt modelId="{218AADD5-A12A-4749-BF95-9778891FE820}" type="pres">
      <dgm:prSet presAssocID="{4D07B095-29FC-4D51-8DA2-35439462D4C4}" presName="Name13" presStyleLbl="parChTrans1D2" presStyleIdx="0" presStyleCnt="4"/>
      <dgm:spPr/>
    </dgm:pt>
    <dgm:pt modelId="{353DC58B-4841-4C61-83AE-B32AF856EA9A}" type="pres">
      <dgm:prSet presAssocID="{955093A1-A72A-4144-A7D5-2580EBFCF521}" presName="childText" presStyleLbl="bgAcc1" presStyleIdx="0" presStyleCnt="4" custScaleX="313329" custScaleY="152148">
        <dgm:presLayoutVars>
          <dgm:bulletEnabled val="1"/>
        </dgm:presLayoutVars>
      </dgm:prSet>
      <dgm:spPr/>
    </dgm:pt>
    <dgm:pt modelId="{DF1475D6-878F-4E05-9F77-09FAEDB45146}" type="pres">
      <dgm:prSet presAssocID="{59373B5F-324E-4569-84C5-D200AB94F232}" presName="Name13" presStyleLbl="parChTrans1D2" presStyleIdx="1" presStyleCnt="4"/>
      <dgm:spPr/>
    </dgm:pt>
    <dgm:pt modelId="{2CAFEFBA-CAF6-442B-AF83-44610EB478E4}" type="pres">
      <dgm:prSet presAssocID="{918B8995-D842-488B-848E-7E9AEC7F761D}" presName="childText" presStyleLbl="bgAcc1" presStyleIdx="1" presStyleCnt="4" custScaleX="316037" custScaleY="186194" custLinFactNeighborX="30" custLinFactNeighborY="551">
        <dgm:presLayoutVars>
          <dgm:bulletEnabled val="1"/>
        </dgm:presLayoutVars>
      </dgm:prSet>
      <dgm:spPr/>
    </dgm:pt>
    <dgm:pt modelId="{CCC81CA3-FA51-4040-B41C-B5515FE76D80}" type="pres">
      <dgm:prSet presAssocID="{500718B4-5DE5-497F-A6B3-917B5575E52E}" presName="root" presStyleCnt="0"/>
      <dgm:spPr/>
    </dgm:pt>
    <dgm:pt modelId="{ADEF7739-A281-4CA3-AD67-2251DB924B1B}" type="pres">
      <dgm:prSet presAssocID="{500718B4-5DE5-497F-A6B3-917B5575E52E}" presName="rootComposite" presStyleCnt="0"/>
      <dgm:spPr/>
    </dgm:pt>
    <dgm:pt modelId="{17CDDA96-7DCB-46AC-A9AF-B9D4121C7A55}" type="pres">
      <dgm:prSet presAssocID="{500718B4-5DE5-497F-A6B3-917B5575E52E}" presName="rootText" presStyleLbl="node1" presStyleIdx="1" presStyleCnt="2" custScaleX="252103" custScaleY="151566"/>
      <dgm:spPr/>
    </dgm:pt>
    <dgm:pt modelId="{578CB56B-4D55-46DA-AD61-8A9FD49AE3E8}" type="pres">
      <dgm:prSet presAssocID="{500718B4-5DE5-497F-A6B3-917B5575E52E}" presName="rootConnector" presStyleLbl="node1" presStyleIdx="1" presStyleCnt="2"/>
      <dgm:spPr/>
    </dgm:pt>
    <dgm:pt modelId="{5A924B88-24DA-4D04-8A05-51B55F0F0C0E}" type="pres">
      <dgm:prSet presAssocID="{500718B4-5DE5-497F-A6B3-917B5575E52E}" presName="childShape" presStyleCnt="0"/>
      <dgm:spPr/>
    </dgm:pt>
    <dgm:pt modelId="{6272A861-BB8B-4CD0-A3E2-8C1E9CE6D9D5}" type="pres">
      <dgm:prSet presAssocID="{1DEB037A-9CA7-4480-807F-DE3F8CC7BC7B}" presName="Name13" presStyleLbl="parChTrans1D2" presStyleIdx="2" presStyleCnt="4"/>
      <dgm:spPr/>
    </dgm:pt>
    <dgm:pt modelId="{6BA24BD4-26C4-48AA-B683-D48F6E6798C5}" type="pres">
      <dgm:prSet presAssocID="{46D28CF7-FD01-4A23-9DD5-A3141D193EF9}" presName="childText" presStyleLbl="bgAcc1" presStyleIdx="2" presStyleCnt="4" custScaleX="224338" custScaleY="158392">
        <dgm:presLayoutVars>
          <dgm:bulletEnabled val="1"/>
        </dgm:presLayoutVars>
      </dgm:prSet>
      <dgm:spPr/>
    </dgm:pt>
    <dgm:pt modelId="{B9979ADD-4929-4B61-B7ED-E8FC98AF9067}" type="pres">
      <dgm:prSet presAssocID="{FBDBF166-B14D-46B8-839B-562E6558941B}" presName="Name13" presStyleLbl="parChTrans1D2" presStyleIdx="3" presStyleCnt="4"/>
      <dgm:spPr/>
    </dgm:pt>
    <dgm:pt modelId="{8C1E538B-938C-468F-B5F0-829033E01A06}" type="pres">
      <dgm:prSet presAssocID="{A9A0D9F2-CE4F-460F-9E1E-58ACF400354C}" presName="childText" presStyleLbl="bgAcc1" presStyleIdx="3" presStyleCnt="4" custScaleX="212784" custScaleY="163877">
        <dgm:presLayoutVars>
          <dgm:bulletEnabled val="1"/>
        </dgm:presLayoutVars>
      </dgm:prSet>
      <dgm:spPr/>
    </dgm:pt>
  </dgm:ptLst>
  <dgm:cxnLst>
    <dgm:cxn modelId="{7A96830C-93F6-48A2-8B3D-4FC074E38BCE}" srcId="{B3B0B176-65AD-4D88-849E-31A7D7EA7388}" destId="{500718B4-5DE5-497F-A6B3-917B5575E52E}" srcOrd="1" destOrd="0" parTransId="{26FC0186-DC2C-4B81-B3B2-FE5FC3C25E31}" sibTransId="{B6B9C6F5-7DCA-4B00-AAF9-B17A4A238CC3}"/>
    <dgm:cxn modelId="{A630D912-5934-40B4-BFF9-3D07B9AC3AA4}" type="presOf" srcId="{59373B5F-324E-4569-84C5-D200AB94F232}" destId="{DF1475D6-878F-4E05-9F77-09FAEDB45146}" srcOrd="0" destOrd="0" presId="urn:microsoft.com/office/officeart/2005/8/layout/hierarchy3"/>
    <dgm:cxn modelId="{165E4668-4F50-4695-8F4C-E8C2A23EACC0}" type="presOf" srcId="{500718B4-5DE5-497F-A6B3-917B5575E52E}" destId="{578CB56B-4D55-46DA-AD61-8A9FD49AE3E8}" srcOrd="1" destOrd="0" presId="urn:microsoft.com/office/officeart/2005/8/layout/hierarchy3"/>
    <dgm:cxn modelId="{4762426D-7E4A-4B5A-9DD1-DACA2EEF78DE}" type="presOf" srcId="{A9A0D9F2-CE4F-460F-9E1E-58ACF400354C}" destId="{8C1E538B-938C-468F-B5F0-829033E01A06}" srcOrd="0" destOrd="0" presId="urn:microsoft.com/office/officeart/2005/8/layout/hierarchy3"/>
    <dgm:cxn modelId="{C846D87C-644E-4AFF-9345-4FB824C93BAA}" type="presOf" srcId="{1DEB037A-9CA7-4480-807F-DE3F8CC7BC7B}" destId="{6272A861-BB8B-4CD0-A3E2-8C1E9CE6D9D5}" srcOrd="0" destOrd="0" presId="urn:microsoft.com/office/officeart/2005/8/layout/hierarchy3"/>
    <dgm:cxn modelId="{0E527B85-87EB-40F9-A4D8-9D5D251EEED3}" srcId="{B3B0B176-65AD-4D88-849E-31A7D7EA7388}" destId="{A224CBC9-6BEC-4AA7-848B-1AA7318D3221}" srcOrd="0" destOrd="0" parTransId="{7A3A7435-90D9-49C9-8729-2953E4D4EBE2}" sibTransId="{20294B16-2027-43FB-BC5C-204A19D32A95}"/>
    <dgm:cxn modelId="{8F64D386-9167-4E7C-B949-3B10AA2088EF}" type="presOf" srcId="{B3B0B176-65AD-4D88-849E-31A7D7EA7388}" destId="{9BE76B83-CE52-439F-91DA-65F3C109D841}" srcOrd="0" destOrd="0" presId="urn:microsoft.com/office/officeart/2005/8/layout/hierarchy3"/>
    <dgm:cxn modelId="{32CD868C-C354-4592-9BED-79CE03B525AA}" type="presOf" srcId="{955093A1-A72A-4144-A7D5-2580EBFCF521}" destId="{353DC58B-4841-4C61-83AE-B32AF856EA9A}" srcOrd="0" destOrd="0" presId="urn:microsoft.com/office/officeart/2005/8/layout/hierarchy3"/>
    <dgm:cxn modelId="{4B908496-A34D-4246-9E35-B4B8D1DBB521}" type="presOf" srcId="{A224CBC9-6BEC-4AA7-848B-1AA7318D3221}" destId="{AB85EA15-471D-4185-9DE4-E7EDE0E6ED1D}" srcOrd="0" destOrd="0" presId="urn:microsoft.com/office/officeart/2005/8/layout/hierarchy3"/>
    <dgm:cxn modelId="{506A5F97-16D6-4FE8-A484-3BA0BEA5F145}" type="presOf" srcId="{46D28CF7-FD01-4A23-9DD5-A3141D193EF9}" destId="{6BA24BD4-26C4-48AA-B683-D48F6E6798C5}" srcOrd="0" destOrd="0" presId="urn:microsoft.com/office/officeart/2005/8/layout/hierarchy3"/>
    <dgm:cxn modelId="{22F71498-8881-4641-9EFD-A0A9FA9A6A4D}" srcId="{A224CBC9-6BEC-4AA7-848B-1AA7318D3221}" destId="{955093A1-A72A-4144-A7D5-2580EBFCF521}" srcOrd="0" destOrd="0" parTransId="{4D07B095-29FC-4D51-8DA2-35439462D4C4}" sibTransId="{30C04341-1D28-498D-A32C-735B29CB419B}"/>
    <dgm:cxn modelId="{092807A7-835F-4282-AB7C-F569B46C86A2}" type="presOf" srcId="{4D07B095-29FC-4D51-8DA2-35439462D4C4}" destId="{218AADD5-A12A-4749-BF95-9778891FE820}" srcOrd="0" destOrd="0" presId="urn:microsoft.com/office/officeart/2005/8/layout/hierarchy3"/>
    <dgm:cxn modelId="{A67B91C4-4D6C-4C8E-B1A3-15304DEA7C63}" srcId="{A224CBC9-6BEC-4AA7-848B-1AA7318D3221}" destId="{918B8995-D842-488B-848E-7E9AEC7F761D}" srcOrd="1" destOrd="0" parTransId="{59373B5F-324E-4569-84C5-D200AB94F232}" sibTransId="{AEA30F46-7545-4BCA-9340-6C944E40EB7D}"/>
    <dgm:cxn modelId="{91A485CB-B0BE-47DB-BD28-2E7AE0BD4904}" type="presOf" srcId="{FBDBF166-B14D-46B8-839B-562E6558941B}" destId="{B9979ADD-4929-4B61-B7ED-E8FC98AF9067}" srcOrd="0" destOrd="0" presId="urn:microsoft.com/office/officeart/2005/8/layout/hierarchy3"/>
    <dgm:cxn modelId="{AFD756CC-3CFD-4AEC-B00C-C6CBD655EDEC}" srcId="{500718B4-5DE5-497F-A6B3-917B5575E52E}" destId="{46D28CF7-FD01-4A23-9DD5-A3141D193EF9}" srcOrd="0" destOrd="0" parTransId="{1DEB037A-9CA7-4480-807F-DE3F8CC7BC7B}" sibTransId="{D9FF41A8-3451-4AF9-AAAA-DB82024C8555}"/>
    <dgm:cxn modelId="{5B2394E2-F196-4C84-B954-6E1A2342145B}" type="presOf" srcId="{A224CBC9-6BEC-4AA7-848B-1AA7318D3221}" destId="{7DEF6CBC-1272-4573-B49A-AA559C3E3C01}" srcOrd="1" destOrd="0" presId="urn:microsoft.com/office/officeart/2005/8/layout/hierarchy3"/>
    <dgm:cxn modelId="{651C03FD-22B7-4240-A9F7-1815DA90CB5C}" type="presOf" srcId="{500718B4-5DE5-497F-A6B3-917B5575E52E}" destId="{17CDDA96-7DCB-46AC-A9AF-B9D4121C7A55}" srcOrd="0" destOrd="0" presId="urn:microsoft.com/office/officeart/2005/8/layout/hierarchy3"/>
    <dgm:cxn modelId="{5F0DB3FE-49F4-4772-A2D2-949ADFCCF45C}" type="presOf" srcId="{918B8995-D842-488B-848E-7E9AEC7F761D}" destId="{2CAFEFBA-CAF6-442B-AF83-44610EB478E4}" srcOrd="0" destOrd="0" presId="urn:microsoft.com/office/officeart/2005/8/layout/hierarchy3"/>
    <dgm:cxn modelId="{90507DFF-5B15-46F6-8F4D-A9D6161006A4}" srcId="{500718B4-5DE5-497F-A6B3-917B5575E52E}" destId="{A9A0D9F2-CE4F-460F-9E1E-58ACF400354C}" srcOrd="1" destOrd="0" parTransId="{FBDBF166-B14D-46B8-839B-562E6558941B}" sibTransId="{E7FEAC78-5F9C-47FF-ADAC-9117992D076B}"/>
    <dgm:cxn modelId="{68025077-48B5-4183-BE06-A6DACA01F439}" type="presParOf" srcId="{9BE76B83-CE52-439F-91DA-65F3C109D841}" destId="{1A2C03E6-2E33-483D-B979-906523E2ABDE}" srcOrd="0" destOrd="0" presId="urn:microsoft.com/office/officeart/2005/8/layout/hierarchy3"/>
    <dgm:cxn modelId="{DD427427-5859-4840-985C-340F0CDED514}" type="presParOf" srcId="{1A2C03E6-2E33-483D-B979-906523E2ABDE}" destId="{E171CC56-9C1E-498E-A11C-947B6CF91A8C}" srcOrd="0" destOrd="0" presId="urn:microsoft.com/office/officeart/2005/8/layout/hierarchy3"/>
    <dgm:cxn modelId="{9EC0A029-42FE-44BC-AE0D-0E3CAEC4BD2D}" type="presParOf" srcId="{E171CC56-9C1E-498E-A11C-947B6CF91A8C}" destId="{AB85EA15-471D-4185-9DE4-E7EDE0E6ED1D}" srcOrd="0" destOrd="0" presId="urn:microsoft.com/office/officeart/2005/8/layout/hierarchy3"/>
    <dgm:cxn modelId="{D93CA7DE-7ECE-4962-A076-CFE600266F9F}" type="presParOf" srcId="{E171CC56-9C1E-498E-A11C-947B6CF91A8C}" destId="{7DEF6CBC-1272-4573-B49A-AA559C3E3C01}" srcOrd="1" destOrd="0" presId="urn:microsoft.com/office/officeart/2005/8/layout/hierarchy3"/>
    <dgm:cxn modelId="{75EDEA62-8426-497F-BCE6-8246725E70CF}" type="presParOf" srcId="{1A2C03E6-2E33-483D-B979-906523E2ABDE}" destId="{A3465E2D-4C21-4BF5-AA30-A8767690AD2B}" srcOrd="1" destOrd="0" presId="urn:microsoft.com/office/officeart/2005/8/layout/hierarchy3"/>
    <dgm:cxn modelId="{693614EC-906B-42BD-B619-357ED379B6CF}" type="presParOf" srcId="{A3465E2D-4C21-4BF5-AA30-A8767690AD2B}" destId="{218AADD5-A12A-4749-BF95-9778891FE820}" srcOrd="0" destOrd="0" presId="urn:microsoft.com/office/officeart/2005/8/layout/hierarchy3"/>
    <dgm:cxn modelId="{7A966467-5C47-4A9C-AF2B-E16D33FDB9F6}" type="presParOf" srcId="{A3465E2D-4C21-4BF5-AA30-A8767690AD2B}" destId="{353DC58B-4841-4C61-83AE-B32AF856EA9A}" srcOrd="1" destOrd="0" presId="urn:microsoft.com/office/officeart/2005/8/layout/hierarchy3"/>
    <dgm:cxn modelId="{D3D5B884-709C-4880-8480-85B14F5BBBB6}" type="presParOf" srcId="{A3465E2D-4C21-4BF5-AA30-A8767690AD2B}" destId="{DF1475D6-878F-4E05-9F77-09FAEDB45146}" srcOrd="2" destOrd="0" presId="urn:microsoft.com/office/officeart/2005/8/layout/hierarchy3"/>
    <dgm:cxn modelId="{CBBD6BFA-127A-41A0-9E1D-614E98D2A7B7}" type="presParOf" srcId="{A3465E2D-4C21-4BF5-AA30-A8767690AD2B}" destId="{2CAFEFBA-CAF6-442B-AF83-44610EB478E4}" srcOrd="3" destOrd="0" presId="urn:microsoft.com/office/officeart/2005/8/layout/hierarchy3"/>
    <dgm:cxn modelId="{C491DF03-F316-47D1-9CFF-8CBE112A0B65}" type="presParOf" srcId="{9BE76B83-CE52-439F-91DA-65F3C109D841}" destId="{CCC81CA3-FA51-4040-B41C-B5515FE76D80}" srcOrd="1" destOrd="0" presId="urn:microsoft.com/office/officeart/2005/8/layout/hierarchy3"/>
    <dgm:cxn modelId="{7EDD3E3F-C1B5-43DF-83BD-D5BF68A817B0}" type="presParOf" srcId="{CCC81CA3-FA51-4040-B41C-B5515FE76D80}" destId="{ADEF7739-A281-4CA3-AD67-2251DB924B1B}" srcOrd="0" destOrd="0" presId="urn:microsoft.com/office/officeart/2005/8/layout/hierarchy3"/>
    <dgm:cxn modelId="{272898E7-88D3-45BA-AB81-CDCCEA08379E}" type="presParOf" srcId="{ADEF7739-A281-4CA3-AD67-2251DB924B1B}" destId="{17CDDA96-7DCB-46AC-A9AF-B9D4121C7A55}" srcOrd="0" destOrd="0" presId="urn:microsoft.com/office/officeart/2005/8/layout/hierarchy3"/>
    <dgm:cxn modelId="{F02F7D33-9DCE-4437-844F-B7FF58BF87E3}" type="presParOf" srcId="{ADEF7739-A281-4CA3-AD67-2251DB924B1B}" destId="{578CB56B-4D55-46DA-AD61-8A9FD49AE3E8}" srcOrd="1" destOrd="0" presId="urn:microsoft.com/office/officeart/2005/8/layout/hierarchy3"/>
    <dgm:cxn modelId="{C76700F3-F0EC-4AA9-AF0B-7EECBD9DE1D8}" type="presParOf" srcId="{CCC81CA3-FA51-4040-B41C-B5515FE76D80}" destId="{5A924B88-24DA-4D04-8A05-51B55F0F0C0E}" srcOrd="1" destOrd="0" presId="urn:microsoft.com/office/officeart/2005/8/layout/hierarchy3"/>
    <dgm:cxn modelId="{46F38F59-9288-461E-BC19-EFC9A1A6EF12}" type="presParOf" srcId="{5A924B88-24DA-4D04-8A05-51B55F0F0C0E}" destId="{6272A861-BB8B-4CD0-A3E2-8C1E9CE6D9D5}" srcOrd="0" destOrd="0" presId="urn:microsoft.com/office/officeart/2005/8/layout/hierarchy3"/>
    <dgm:cxn modelId="{35DCC3A9-C777-4AFD-BF84-A884B47B764C}" type="presParOf" srcId="{5A924B88-24DA-4D04-8A05-51B55F0F0C0E}" destId="{6BA24BD4-26C4-48AA-B683-D48F6E6798C5}" srcOrd="1" destOrd="0" presId="urn:microsoft.com/office/officeart/2005/8/layout/hierarchy3"/>
    <dgm:cxn modelId="{10FA41BD-40C0-4E54-B861-7FD891D34760}" type="presParOf" srcId="{5A924B88-24DA-4D04-8A05-51B55F0F0C0E}" destId="{B9979ADD-4929-4B61-B7ED-E8FC98AF9067}" srcOrd="2" destOrd="0" presId="urn:microsoft.com/office/officeart/2005/8/layout/hierarchy3"/>
    <dgm:cxn modelId="{C2FD0BD2-C7BC-41F8-AAE9-50EEADA737F0}" type="presParOf" srcId="{5A924B88-24DA-4D04-8A05-51B55F0F0C0E}" destId="{8C1E538B-938C-468F-B5F0-829033E01A0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445678-FA6A-42A9-884F-1D7F1B536D17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8941B2-6FA7-412A-9D27-06825929CB59}">
      <dgm:prSet phldrT="[Text]" custT="1"/>
      <dgm:spPr>
        <a:solidFill>
          <a:schemeClr val="bg1">
            <a:lumMod val="85000"/>
          </a:schemeClr>
        </a:solidFill>
        <a:ln>
          <a:solidFill>
            <a:srgbClr val="75111B"/>
          </a:solidFill>
        </a:ln>
      </dgm:spPr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Loss of Job</a:t>
          </a:r>
        </a:p>
      </dgm:t>
    </dgm:pt>
    <dgm:pt modelId="{84F7BFB0-6592-415C-9E60-2C60B198F4F2}" type="parTrans" cxnId="{B838584C-FA20-4415-8A90-8A83B8A9F356}">
      <dgm:prSet/>
      <dgm:spPr>
        <a:ln w="508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EC8DAC3-1206-4284-8FAA-7962A5A3F54B}" type="sibTrans" cxnId="{B838584C-FA20-4415-8A90-8A83B8A9F356}">
      <dgm:prSet/>
      <dgm:spPr/>
      <dgm:t>
        <a:bodyPr/>
        <a:lstStyle/>
        <a:p>
          <a:endParaRPr lang="en-US"/>
        </a:p>
      </dgm:t>
    </dgm:pt>
    <dgm:pt modelId="{CB51593D-EFEE-4271-A4B3-9596EC72D715}">
      <dgm:prSet phldrT="[Text]" custT="1"/>
      <dgm:spPr>
        <a:solidFill>
          <a:schemeClr val="bg1">
            <a:lumMod val="85000"/>
          </a:schemeClr>
        </a:solidFill>
        <a:ln>
          <a:solidFill>
            <a:srgbClr val="75111B"/>
          </a:solidFill>
        </a:ln>
      </dgm:spPr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Separation or</a:t>
          </a:r>
          <a:br>
            <a:rPr lang="en-US" sz="2400" b="1" dirty="0">
              <a:solidFill>
                <a:schemeClr val="tx1"/>
              </a:solidFill>
            </a:rPr>
          </a:br>
          <a:r>
            <a:rPr lang="en-US" sz="2400" b="1" dirty="0">
              <a:solidFill>
                <a:schemeClr val="tx1"/>
              </a:solidFill>
            </a:rPr>
            <a:t>Divorce</a:t>
          </a:r>
        </a:p>
      </dgm:t>
    </dgm:pt>
    <dgm:pt modelId="{303960B7-462B-44DE-AED7-586E1DA0FD67}" type="parTrans" cxnId="{26EBA63F-E3EB-4B9A-B7E2-8E5D60497338}">
      <dgm:prSet/>
      <dgm:spPr>
        <a:ln w="508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6705192-A567-4726-8EA3-84B8C44034EB}" type="sibTrans" cxnId="{26EBA63F-E3EB-4B9A-B7E2-8E5D60497338}">
      <dgm:prSet/>
      <dgm:spPr/>
      <dgm:t>
        <a:bodyPr/>
        <a:lstStyle/>
        <a:p>
          <a:endParaRPr lang="en-US"/>
        </a:p>
      </dgm:t>
    </dgm:pt>
    <dgm:pt modelId="{05C3ECFD-394F-48D2-BE32-A9122EFD1B7E}">
      <dgm:prSet phldrT="[Text]" custT="1"/>
      <dgm:spPr>
        <a:solidFill>
          <a:schemeClr val="bg1">
            <a:lumMod val="85000"/>
          </a:schemeClr>
        </a:solidFill>
        <a:ln>
          <a:solidFill>
            <a:srgbClr val="75111B"/>
          </a:solidFill>
        </a:ln>
      </dgm:spPr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Loss of untaxed income </a:t>
          </a:r>
          <a:r>
            <a:rPr lang="en-US" sz="1800" b="1" dirty="0">
              <a:solidFill>
                <a:schemeClr val="tx1"/>
              </a:solidFill>
            </a:rPr>
            <a:t>(disability benefits, child support, etc.)</a:t>
          </a:r>
        </a:p>
      </dgm:t>
    </dgm:pt>
    <dgm:pt modelId="{B003FAAC-F112-443C-B5C8-CA2556015FD6}" type="parTrans" cxnId="{CA055B8D-C3CB-435C-8F00-74401B66E232}">
      <dgm:prSet/>
      <dgm:spPr>
        <a:ln w="508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6D419E5-E9BF-450C-94BD-62D9500B0541}" type="sibTrans" cxnId="{CA055B8D-C3CB-435C-8F00-74401B66E232}">
      <dgm:prSet/>
      <dgm:spPr/>
      <dgm:t>
        <a:bodyPr/>
        <a:lstStyle/>
        <a:p>
          <a:endParaRPr lang="en-US"/>
        </a:p>
      </dgm:t>
    </dgm:pt>
    <dgm:pt modelId="{A83548A4-33EF-43B7-8B46-61D0E8B61A81}" type="pres">
      <dgm:prSet presAssocID="{D1445678-FA6A-42A9-884F-1D7F1B536D17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AA6C0FE-FE32-48DA-93AB-02B0479A54F7}" type="pres">
      <dgm:prSet presAssocID="{D1445678-FA6A-42A9-884F-1D7F1B536D17}" presName="cycle" presStyleCnt="0"/>
      <dgm:spPr/>
    </dgm:pt>
    <dgm:pt modelId="{AB38020B-86DA-438F-A48F-CEC47C5D44B6}" type="pres">
      <dgm:prSet presAssocID="{D1445678-FA6A-42A9-884F-1D7F1B536D17}" presName="centerShape" presStyleCnt="0"/>
      <dgm:spPr/>
    </dgm:pt>
    <dgm:pt modelId="{89A4F38D-7377-4803-BABD-134C3D30BE58}" type="pres">
      <dgm:prSet presAssocID="{D1445678-FA6A-42A9-884F-1D7F1B536D17}" presName="connSite" presStyleLbl="node1" presStyleIdx="0" presStyleCnt="4"/>
      <dgm:spPr/>
    </dgm:pt>
    <dgm:pt modelId="{1F034C4D-CCF4-493D-BDDB-08EE4B903183}" type="pres">
      <dgm:prSet presAssocID="{D1445678-FA6A-42A9-884F-1D7F1B536D17}" presName="visible" presStyleLbl="node1" presStyleIdx="0" presStyleCnt="4" custScaleX="229730" custScaleY="208130" custLinFactNeighborX="-591" custLinFactNeighborY="1044"/>
      <dgm:spPr>
        <a:solidFill>
          <a:schemeClr val="bg1">
            <a:lumMod val="85000"/>
          </a:schemeClr>
        </a:solidFill>
        <a:ln w="50800">
          <a:solidFill>
            <a:srgbClr val="75111B"/>
          </a:solidFill>
        </a:ln>
      </dgm:spPr>
    </dgm:pt>
    <dgm:pt modelId="{F85A6C62-09A9-4103-B010-5C0E34363EA8}" type="pres">
      <dgm:prSet presAssocID="{84F7BFB0-6592-415C-9E60-2C60B198F4F2}" presName="Name25" presStyleLbl="parChTrans1D1" presStyleIdx="0" presStyleCnt="3"/>
      <dgm:spPr/>
    </dgm:pt>
    <dgm:pt modelId="{E389B7FE-8342-4953-9314-A0C8BC735074}" type="pres">
      <dgm:prSet presAssocID="{298941B2-6FA7-412A-9D27-06825929CB59}" presName="node" presStyleCnt="0"/>
      <dgm:spPr/>
    </dgm:pt>
    <dgm:pt modelId="{7CABAF38-3920-4586-A2E7-9649619F98BF}" type="pres">
      <dgm:prSet presAssocID="{298941B2-6FA7-412A-9D27-06825929CB59}" presName="parentNode" presStyleLbl="node1" presStyleIdx="1" presStyleCnt="4" custScaleX="256321" custLinFactX="100000" custLinFactNeighborX="107116" custLinFactNeighborY="-113">
        <dgm:presLayoutVars>
          <dgm:chMax val="1"/>
          <dgm:bulletEnabled val="1"/>
        </dgm:presLayoutVars>
      </dgm:prSet>
      <dgm:spPr/>
    </dgm:pt>
    <dgm:pt modelId="{BE50ADDD-7402-41E3-96AB-D7EA5060F2FE}" type="pres">
      <dgm:prSet presAssocID="{298941B2-6FA7-412A-9D27-06825929CB59}" presName="childNode" presStyleLbl="revTx" presStyleIdx="0" presStyleCnt="0">
        <dgm:presLayoutVars>
          <dgm:bulletEnabled val="1"/>
        </dgm:presLayoutVars>
      </dgm:prSet>
      <dgm:spPr/>
    </dgm:pt>
    <dgm:pt modelId="{6831639F-583E-4A5A-A765-7D61BDF5D885}" type="pres">
      <dgm:prSet presAssocID="{303960B7-462B-44DE-AED7-586E1DA0FD67}" presName="Name25" presStyleLbl="parChTrans1D1" presStyleIdx="1" presStyleCnt="3"/>
      <dgm:spPr/>
    </dgm:pt>
    <dgm:pt modelId="{783AE346-9D8C-4F40-8376-DB92A8A0EE05}" type="pres">
      <dgm:prSet presAssocID="{CB51593D-EFEE-4271-A4B3-9596EC72D715}" presName="node" presStyleCnt="0"/>
      <dgm:spPr/>
    </dgm:pt>
    <dgm:pt modelId="{50560F15-5431-40A4-8BAB-5937C3B876B2}" type="pres">
      <dgm:prSet presAssocID="{CB51593D-EFEE-4271-A4B3-9596EC72D715}" presName="parentNode" presStyleLbl="node1" presStyleIdx="2" presStyleCnt="4" custScaleX="283966" custLinFactX="100000" custLinFactNeighborX="103334" custLinFactNeighborY="-6166">
        <dgm:presLayoutVars>
          <dgm:chMax val="1"/>
          <dgm:bulletEnabled val="1"/>
        </dgm:presLayoutVars>
      </dgm:prSet>
      <dgm:spPr/>
    </dgm:pt>
    <dgm:pt modelId="{9B29B896-802D-4BB9-A512-1F254AA5D6AD}" type="pres">
      <dgm:prSet presAssocID="{CB51593D-EFEE-4271-A4B3-9596EC72D715}" presName="childNode" presStyleLbl="revTx" presStyleIdx="0" presStyleCnt="0">
        <dgm:presLayoutVars>
          <dgm:bulletEnabled val="1"/>
        </dgm:presLayoutVars>
      </dgm:prSet>
      <dgm:spPr/>
    </dgm:pt>
    <dgm:pt modelId="{A8115CD5-3966-4752-BB05-CBF6AD3A863F}" type="pres">
      <dgm:prSet presAssocID="{B003FAAC-F112-443C-B5C8-CA2556015FD6}" presName="Name25" presStyleLbl="parChTrans1D1" presStyleIdx="2" presStyleCnt="3"/>
      <dgm:spPr/>
    </dgm:pt>
    <dgm:pt modelId="{6968C971-4AF7-4AE1-A5F8-A9032F451EC4}" type="pres">
      <dgm:prSet presAssocID="{05C3ECFD-394F-48D2-BE32-A9122EFD1B7E}" presName="node" presStyleCnt="0"/>
      <dgm:spPr/>
    </dgm:pt>
    <dgm:pt modelId="{5EF88F35-666C-4FEF-9DF5-72EB6B591848}" type="pres">
      <dgm:prSet presAssocID="{05C3ECFD-394F-48D2-BE32-A9122EFD1B7E}" presName="parentNode" presStyleLbl="node1" presStyleIdx="3" presStyleCnt="4" custScaleX="340930" custScaleY="122704" custLinFactX="100000" custLinFactNeighborX="115022" custLinFactNeighborY="-5612">
        <dgm:presLayoutVars>
          <dgm:chMax val="1"/>
          <dgm:bulletEnabled val="1"/>
        </dgm:presLayoutVars>
      </dgm:prSet>
      <dgm:spPr/>
    </dgm:pt>
    <dgm:pt modelId="{EE72AB26-8043-4881-B118-89C2498DB9FB}" type="pres">
      <dgm:prSet presAssocID="{05C3ECFD-394F-48D2-BE32-A9122EFD1B7E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86E0C01-7052-40CB-8DA4-C9771278B1F9}" type="presOf" srcId="{303960B7-462B-44DE-AED7-586E1DA0FD67}" destId="{6831639F-583E-4A5A-A765-7D61BDF5D885}" srcOrd="0" destOrd="0" presId="urn:microsoft.com/office/officeart/2005/8/layout/radial2"/>
    <dgm:cxn modelId="{E5CCDA15-84F6-4EE7-AEA8-AFE25A3DA7C0}" type="presOf" srcId="{B003FAAC-F112-443C-B5C8-CA2556015FD6}" destId="{A8115CD5-3966-4752-BB05-CBF6AD3A863F}" srcOrd="0" destOrd="0" presId="urn:microsoft.com/office/officeart/2005/8/layout/radial2"/>
    <dgm:cxn modelId="{239AD226-B3C0-44B1-B84E-BB5930D03FB3}" type="presOf" srcId="{CB51593D-EFEE-4271-A4B3-9596EC72D715}" destId="{50560F15-5431-40A4-8BAB-5937C3B876B2}" srcOrd="0" destOrd="0" presId="urn:microsoft.com/office/officeart/2005/8/layout/radial2"/>
    <dgm:cxn modelId="{26EBA63F-E3EB-4B9A-B7E2-8E5D60497338}" srcId="{D1445678-FA6A-42A9-884F-1D7F1B536D17}" destId="{CB51593D-EFEE-4271-A4B3-9596EC72D715}" srcOrd="1" destOrd="0" parTransId="{303960B7-462B-44DE-AED7-586E1DA0FD67}" sibTransId="{C6705192-A567-4726-8EA3-84B8C44034EB}"/>
    <dgm:cxn modelId="{B838584C-FA20-4415-8A90-8A83B8A9F356}" srcId="{D1445678-FA6A-42A9-884F-1D7F1B536D17}" destId="{298941B2-6FA7-412A-9D27-06825929CB59}" srcOrd="0" destOrd="0" parTransId="{84F7BFB0-6592-415C-9E60-2C60B198F4F2}" sibTransId="{DEC8DAC3-1206-4284-8FAA-7962A5A3F54B}"/>
    <dgm:cxn modelId="{899FF472-6090-458E-9C48-DE4F8555A610}" type="presOf" srcId="{298941B2-6FA7-412A-9D27-06825929CB59}" destId="{7CABAF38-3920-4586-A2E7-9649619F98BF}" srcOrd="0" destOrd="0" presId="urn:microsoft.com/office/officeart/2005/8/layout/radial2"/>
    <dgm:cxn modelId="{CA055B8D-C3CB-435C-8F00-74401B66E232}" srcId="{D1445678-FA6A-42A9-884F-1D7F1B536D17}" destId="{05C3ECFD-394F-48D2-BE32-A9122EFD1B7E}" srcOrd="2" destOrd="0" parTransId="{B003FAAC-F112-443C-B5C8-CA2556015FD6}" sibTransId="{56D419E5-E9BF-450C-94BD-62D9500B0541}"/>
    <dgm:cxn modelId="{DC8978BD-DB24-48E0-BAD6-22D7310BC9A2}" type="presOf" srcId="{84F7BFB0-6592-415C-9E60-2C60B198F4F2}" destId="{F85A6C62-09A9-4103-B010-5C0E34363EA8}" srcOrd="0" destOrd="0" presId="urn:microsoft.com/office/officeart/2005/8/layout/radial2"/>
    <dgm:cxn modelId="{CA069FEC-A3BE-403B-8B24-7426F0E36643}" type="presOf" srcId="{05C3ECFD-394F-48D2-BE32-A9122EFD1B7E}" destId="{5EF88F35-666C-4FEF-9DF5-72EB6B591848}" srcOrd="0" destOrd="0" presId="urn:microsoft.com/office/officeart/2005/8/layout/radial2"/>
    <dgm:cxn modelId="{07F61AEE-78A8-4357-98BD-6940BE6AEAD1}" type="presOf" srcId="{D1445678-FA6A-42A9-884F-1D7F1B536D17}" destId="{A83548A4-33EF-43B7-8B46-61D0E8B61A81}" srcOrd="0" destOrd="0" presId="urn:microsoft.com/office/officeart/2005/8/layout/radial2"/>
    <dgm:cxn modelId="{D4A5EF85-2325-44E2-BEE8-BD142788C451}" type="presParOf" srcId="{A83548A4-33EF-43B7-8B46-61D0E8B61A81}" destId="{9AA6C0FE-FE32-48DA-93AB-02B0479A54F7}" srcOrd="0" destOrd="0" presId="urn:microsoft.com/office/officeart/2005/8/layout/radial2"/>
    <dgm:cxn modelId="{A29244C3-6042-4092-86BF-CADE8D3C9C45}" type="presParOf" srcId="{9AA6C0FE-FE32-48DA-93AB-02B0479A54F7}" destId="{AB38020B-86DA-438F-A48F-CEC47C5D44B6}" srcOrd="0" destOrd="0" presId="urn:microsoft.com/office/officeart/2005/8/layout/radial2"/>
    <dgm:cxn modelId="{C30C7348-587F-4F46-8814-371221EA8EF2}" type="presParOf" srcId="{AB38020B-86DA-438F-A48F-CEC47C5D44B6}" destId="{89A4F38D-7377-4803-BABD-134C3D30BE58}" srcOrd="0" destOrd="0" presId="urn:microsoft.com/office/officeart/2005/8/layout/radial2"/>
    <dgm:cxn modelId="{3EFD45F0-F1D8-442A-9720-55EEDE5F5DB0}" type="presParOf" srcId="{AB38020B-86DA-438F-A48F-CEC47C5D44B6}" destId="{1F034C4D-CCF4-493D-BDDB-08EE4B903183}" srcOrd="1" destOrd="0" presId="urn:microsoft.com/office/officeart/2005/8/layout/radial2"/>
    <dgm:cxn modelId="{80B354B6-00BB-41E5-B136-82597897AD5D}" type="presParOf" srcId="{9AA6C0FE-FE32-48DA-93AB-02B0479A54F7}" destId="{F85A6C62-09A9-4103-B010-5C0E34363EA8}" srcOrd="1" destOrd="0" presId="urn:microsoft.com/office/officeart/2005/8/layout/radial2"/>
    <dgm:cxn modelId="{1B4ED50E-C549-40FD-A77D-6BB79DC6B254}" type="presParOf" srcId="{9AA6C0FE-FE32-48DA-93AB-02B0479A54F7}" destId="{E389B7FE-8342-4953-9314-A0C8BC735074}" srcOrd="2" destOrd="0" presId="urn:microsoft.com/office/officeart/2005/8/layout/radial2"/>
    <dgm:cxn modelId="{FE1B82AA-54A5-4844-9F1D-1F70F2EC1EA5}" type="presParOf" srcId="{E389B7FE-8342-4953-9314-A0C8BC735074}" destId="{7CABAF38-3920-4586-A2E7-9649619F98BF}" srcOrd="0" destOrd="0" presId="urn:microsoft.com/office/officeart/2005/8/layout/radial2"/>
    <dgm:cxn modelId="{90817A03-663C-47FC-BA33-84165F1F15D8}" type="presParOf" srcId="{E389B7FE-8342-4953-9314-A0C8BC735074}" destId="{BE50ADDD-7402-41E3-96AB-D7EA5060F2FE}" srcOrd="1" destOrd="0" presId="urn:microsoft.com/office/officeart/2005/8/layout/radial2"/>
    <dgm:cxn modelId="{930C3CED-C089-40D5-B958-77BE5DBA5D04}" type="presParOf" srcId="{9AA6C0FE-FE32-48DA-93AB-02B0479A54F7}" destId="{6831639F-583E-4A5A-A765-7D61BDF5D885}" srcOrd="3" destOrd="0" presId="urn:microsoft.com/office/officeart/2005/8/layout/radial2"/>
    <dgm:cxn modelId="{68CC2C40-BF46-4990-965B-2C5E76146BC3}" type="presParOf" srcId="{9AA6C0FE-FE32-48DA-93AB-02B0479A54F7}" destId="{783AE346-9D8C-4F40-8376-DB92A8A0EE05}" srcOrd="4" destOrd="0" presId="urn:microsoft.com/office/officeart/2005/8/layout/radial2"/>
    <dgm:cxn modelId="{8C70A5EE-FCB5-4265-B2EF-8877C5B11F53}" type="presParOf" srcId="{783AE346-9D8C-4F40-8376-DB92A8A0EE05}" destId="{50560F15-5431-40A4-8BAB-5937C3B876B2}" srcOrd="0" destOrd="0" presId="urn:microsoft.com/office/officeart/2005/8/layout/radial2"/>
    <dgm:cxn modelId="{964AB519-F9EE-4843-9542-AFEC34306F33}" type="presParOf" srcId="{783AE346-9D8C-4F40-8376-DB92A8A0EE05}" destId="{9B29B896-802D-4BB9-A512-1F254AA5D6AD}" srcOrd="1" destOrd="0" presId="urn:microsoft.com/office/officeart/2005/8/layout/radial2"/>
    <dgm:cxn modelId="{F515A615-DD26-465A-B8E9-7104D208FD70}" type="presParOf" srcId="{9AA6C0FE-FE32-48DA-93AB-02B0479A54F7}" destId="{A8115CD5-3966-4752-BB05-CBF6AD3A863F}" srcOrd="5" destOrd="0" presId="urn:microsoft.com/office/officeart/2005/8/layout/radial2"/>
    <dgm:cxn modelId="{BAD1AFD6-FF9B-496A-AE58-0FDAF3D5BEEA}" type="presParOf" srcId="{9AA6C0FE-FE32-48DA-93AB-02B0479A54F7}" destId="{6968C971-4AF7-4AE1-A5F8-A9032F451EC4}" srcOrd="6" destOrd="0" presId="urn:microsoft.com/office/officeart/2005/8/layout/radial2"/>
    <dgm:cxn modelId="{4D5016E1-5C47-4937-AF3E-33A33815DA1A}" type="presParOf" srcId="{6968C971-4AF7-4AE1-A5F8-A9032F451EC4}" destId="{5EF88F35-666C-4FEF-9DF5-72EB6B591848}" srcOrd="0" destOrd="0" presId="urn:microsoft.com/office/officeart/2005/8/layout/radial2"/>
    <dgm:cxn modelId="{3E0008F9-AC1F-40E0-8C60-BAA39F341367}" type="presParOf" srcId="{6968C971-4AF7-4AE1-A5F8-A9032F451EC4}" destId="{EE72AB26-8043-4881-B118-89C2498DB9F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5EA15-471D-4185-9DE4-E7EDE0E6ED1D}">
      <dsp:nvSpPr>
        <dsp:cNvPr id="0" name=""/>
        <dsp:cNvSpPr/>
      </dsp:nvSpPr>
      <dsp:spPr>
        <a:xfrm>
          <a:off x="2694" y="336092"/>
          <a:ext cx="4175639" cy="1190573"/>
        </a:xfrm>
        <a:prstGeom prst="roundRect">
          <a:avLst>
            <a:gd name="adj" fmla="val 10000"/>
          </a:avLst>
        </a:prstGeom>
        <a:solidFill>
          <a:srgbClr val="75111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Federal Direct Plus Loan</a:t>
          </a:r>
        </a:p>
      </dsp:txBody>
      <dsp:txXfrm>
        <a:off x="37565" y="370963"/>
        <a:ext cx="4105897" cy="1120831"/>
      </dsp:txXfrm>
    </dsp:sp>
    <dsp:sp modelId="{218AADD5-A12A-4749-BF95-9778891FE820}">
      <dsp:nvSpPr>
        <dsp:cNvPr id="0" name=""/>
        <dsp:cNvSpPr/>
      </dsp:nvSpPr>
      <dsp:spPr>
        <a:xfrm>
          <a:off x="420258" y="1526666"/>
          <a:ext cx="417563" cy="793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951"/>
              </a:lnTo>
              <a:lnTo>
                <a:pt x="417563" y="793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DC58B-4841-4C61-83AE-B32AF856EA9A}">
      <dsp:nvSpPr>
        <dsp:cNvPr id="0" name=""/>
        <dsp:cNvSpPr/>
      </dsp:nvSpPr>
      <dsp:spPr>
        <a:xfrm>
          <a:off x="837822" y="1723044"/>
          <a:ext cx="3937993" cy="1195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ts val="100"/>
            </a:spcAft>
            <a:buNone/>
          </a:pPr>
          <a:r>
            <a:rPr lang="en-US" sz="2700" b="1" kern="1200" dirty="0"/>
            <a:t>Apply online at https://studentaid.gov</a:t>
          </a:r>
        </a:p>
      </dsp:txBody>
      <dsp:txXfrm>
        <a:off x="872827" y="1758049"/>
        <a:ext cx="3867983" cy="1125135"/>
      </dsp:txXfrm>
    </dsp:sp>
    <dsp:sp modelId="{DF1475D6-878F-4E05-9F77-09FAEDB45146}">
      <dsp:nvSpPr>
        <dsp:cNvPr id="0" name=""/>
        <dsp:cNvSpPr/>
      </dsp:nvSpPr>
      <dsp:spPr>
        <a:xfrm>
          <a:off x="420258" y="1526666"/>
          <a:ext cx="417941" cy="2323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3521"/>
              </a:lnTo>
              <a:lnTo>
                <a:pt x="417941" y="2323521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FEFBA-CAF6-442B-AF83-44610EB478E4}">
      <dsp:nvSpPr>
        <dsp:cNvPr id="0" name=""/>
        <dsp:cNvSpPr/>
      </dsp:nvSpPr>
      <dsp:spPr>
        <a:xfrm>
          <a:off x="838199" y="3118896"/>
          <a:ext cx="3972028" cy="1462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Interest rate is higher than student Direct Loan </a:t>
          </a:r>
        </a:p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(Determined annually in July)</a:t>
          </a:r>
          <a:endParaRPr lang="en-US" sz="1800" kern="1200" dirty="0"/>
        </a:p>
      </dsp:txBody>
      <dsp:txXfrm>
        <a:off x="881037" y="3161734"/>
        <a:ext cx="3886352" cy="1376905"/>
      </dsp:txXfrm>
    </dsp:sp>
    <dsp:sp modelId="{17CDDA96-7DCB-46AC-A9AF-B9D4121C7A55}">
      <dsp:nvSpPr>
        <dsp:cNvPr id="0" name=""/>
        <dsp:cNvSpPr/>
      </dsp:nvSpPr>
      <dsp:spPr>
        <a:xfrm>
          <a:off x="4571092" y="336092"/>
          <a:ext cx="3960612" cy="1190573"/>
        </a:xfrm>
        <a:prstGeom prst="roundRect">
          <a:avLst>
            <a:gd name="adj" fmla="val 10000"/>
          </a:avLst>
        </a:prstGeom>
        <a:solidFill>
          <a:srgbClr val="75111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Alternative Loan</a:t>
          </a:r>
        </a:p>
      </dsp:txBody>
      <dsp:txXfrm>
        <a:off x="4605963" y="370963"/>
        <a:ext cx="3890870" cy="1120831"/>
      </dsp:txXfrm>
    </dsp:sp>
    <dsp:sp modelId="{6272A861-BB8B-4CD0-A3E2-8C1E9CE6D9D5}">
      <dsp:nvSpPr>
        <dsp:cNvPr id="0" name=""/>
        <dsp:cNvSpPr/>
      </dsp:nvSpPr>
      <dsp:spPr>
        <a:xfrm>
          <a:off x="4967153" y="1526666"/>
          <a:ext cx="396061" cy="81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8475"/>
              </a:lnTo>
              <a:lnTo>
                <a:pt x="396061" y="818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24BD4-26C4-48AA-B683-D48F6E6798C5}">
      <dsp:nvSpPr>
        <dsp:cNvPr id="0" name=""/>
        <dsp:cNvSpPr/>
      </dsp:nvSpPr>
      <dsp:spPr>
        <a:xfrm>
          <a:off x="5363214" y="1723044"/>
          <a:ext cx="2819533" cy="1244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See “ELM Select” link on Financial Aid website</a:t>
          </a:r>
          <a:endParaRPr lang="en-US" sz="2800" b="1" kern="1200" dirty="0"/>
        </a:p>
      </dsp:txBody>
      <dsp:txXfrm>
        <a:off x="5399655" y="1759485"/>
        <a:ext cx="2746651" cy="1171310"/>
      </dsp:txXfrm>
    </dsp:sp>
    <dsp:sp modelId="{B9979ADD-4929-4B61-B7ED-E8FC98AF9067}">
      <dsp:nvSpPr>
        <dsp:cNvPr id="0" name=""/>
        <dsp:cNvSpPr/>
      </dsp:nvSpPr>
      <dsp:spPr>
        <a:xfrm>
          <a:off x="4967153" y="1526666"/>
          <a:ext cx="396061" cy="2280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0589"/>
              </a:lnTo>
              <a:lnTo>
                <a:pt x="396061" y="2280589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E538B-938C-468F-B5F0-829033E01A06}">
      <dsp:nvSpPr>
        <dsp:cNvPr id="0" name=""/>
        <dsp:cNvSpPr/>
      </dsp:nvSpPr>
      <dsp:spPr>
        <a:xfrm>
          <a:off x="5363214" y="3163616"/>
          <a:ext cx="2674319" cy="128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Apply online or by phone</a:t>
          </a:r>
          <a:endParaRPr lang="en-US" sz="2800" kern="1200" dirty="0"/>
        </a:p>
      </dsp:txBody>
      <dsp:txXfrm>
        <a:off x="5400917" y="3201319"/>
        <a:ext cx="2598913" cy="1211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15CD5-3966-4752-BB05-CBF6AD3A863F}">
      <dsp:nvSpPr>
        <dsp:cNvPr id="0" name=""/>
        <dsp:cNvSpPr/>
      </dsp:nvSpPr>
      <dsp:spPr>
        <a:xfrm rot="1217039">
          <a:off x="2950828" y="2628517"/>
          <a:ext cx="1852748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1852748" y="22214"/>
              </a:lnTo>
            </a:path>
          </a:pathLst>
        </a:custGeom>
        <a:noFill/>
        <a:ln w="508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1639F-583E-4A5A-A765-7D61BDF5D885}">
      <dsp:nvSpPr>
        <dsp:cNvPr id="0" name=""/>
        <dsp:cNvSpPr/>
      </dsp:nvSpPr>
      <dsp:spPr>
        <a:xfrm rot="21538924">
          <a:off x="3008133" y="2013372"/>
          <a:ext cx="1807093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1807093" y="22214"/>
              </a:lnTo>
            </a:path>
          </a:pathLst>
        </a:custGeom>
        <a:noFill/>
        <a:ln w="508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A6C62-09A9-4103-B010-5C0E34363EA8}">
      <dsp:nvSpPr>
        <dsp:cNvPr id="0" name=""/>
        <dsp:cNvSpPr/>
      </dsp:nvSpPr>
      <dsp:spPr>
        <a:xfrm rot="20339615">
          <a:off x="2933168" y="1361529"/>
          <a:ext cx="2260245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260245" y="22214"/>
              </a:lnTo>
            </a:path>
          </a:pathLst>
        </a:custGeom>
        <a:noFill/>
        <a:ln w="508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34C4D-CCF4-493D-BDDB-08EE4B903183}">
      <dsp:nvSpPr>
        <dsp:cNvPr id="0" name=""/>
        <dsp:cNvSpPr/>
      </dsp:nvSpPr>
      <dsp:spPr>
        <a:xfrm>
          <a:off x="-64089" y="-47634"/>
          <a:ext cx="4709669" cy="4266849"/>
        </a:xfrm>
        <a:prstGeom prst="ellipse">
          <a:avLst/>
        </a:prstGeom>
        <a:solidFill>
          <a:schemeClr val="bg1">
            <a:lumMod val="85000"/>
          </a:schemeClr>
        </a:solidFill>
        <a:ln w="50800" cap="flat" cmpd="sng" algn="ctr">
          <a:solidFill>
            <a:srgbClr val="75111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BAF38-3920-4586-A2E7-9649619F98BF}">
      <dsp:nvSpPr>
        <dsp:cNvPr id="0" name=""/>
        <dsp:cNvSpPr/>
      </dsp:nvSpPr>
      <dsp:spPr>
        <a:xfrm>
          <a:off x="4665388" y="-67825"/>
          <a:ext cx="3152884" cy="123005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75111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Loss of Job</a:t>
          </a:r>
        </a:p>
      </dsp:txBody>
      <dsp:txXfrm>
        <a:off x="5127117" y="112312"/>
        <a:ext cx="2229426" cy="869779"/>
      </dsp:txXfrm>
    </dsp:sp>
    <dsp:sp modelId="{50560F15-5431-40A4-8BAB-5937C3B876B2}">
      <dsp:nvSpPr>
        <dsp:cNvPr id="0" name=""/>
        <dsp:cNvSpPr/>
      </dsp:nvSpPr>
      <dsp:spPr>
        <a:xfrm>
          <a:off x="4812866" y="1373516"/>
          <a:ext cx="3492933" cy="123005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75111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Separation or</a:t>
          </a:r>
          <a:br>
            <a:rPr lang="en-US" sz="2400" b="1" kern="1200" dirty="0">
              <a:solidFill>
                <a:schemeClr val="tx1"/>
              </a:solidFill>
            </a:rPr>
          </a:br>
          <a:r>
            <a:rPr lang="en-US" sz="2400" b="1" kern="1200" dirty="0">
              <a:solidFill>
                <a:schemeClr val="tx1"/>
              </a:solidFill>
            </a:rPr>
            <a:t>Divorce</a:t>
          </a:r>
        </a:p>
      </dsp:txBody>
      <dsp:txXfrm>
        <a:off x="5324394" y="1553653"/>
        <a:ext cx="2469877" cy="869779"/>
      </dsp:txXfrm>
    </dsp:sp>
    <dsp:sp modelId="{5EF88F35-666C-4FEF-9DF5-72EB6B591848}">
      <dsp:nvSpPr>
        <dsp:cNvPr id="0" name=""/>
        <dsp:cNvSpPr/>
      </dsp:nvSpPr>
      <dsp:spPr>
        <a:xfrm>
          <a:off x="4112176" y="2757881"/>
          <a:ext cx="4193620" cy="1509324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75111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Loss of untaxed income </a:t>
          </a:r>
          <a:r>
            <a:rPr lang="en-US" sz="1800" b="1" kern="1200" dirty="0">
              <a:solidFill>
                <a:schemeClr val="tx1"/>
              </a:solidFill>
            </a:rPr>
            <a:t>(disability benefits, child support, etc.)</a:t>
          </a:r>
        </a:p>
      </dsp:txBody>
      <dsp:txXfrm>
        <a:off x="4726317" y="2978916"/>
        <a:ext cx="2965338" cy="106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523237-A995-45A8-95BA-20EF35D60246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34B6CC-FE2A-43FA-81BB-904D3E337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78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5FEBEA-164C-45BE-A695-C589FE55BC66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47C95F-4706-402C-8163-46C37CFE1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26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0 x 7.5_IUP_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6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77"/>
            <a:ext cx="2057400" cy="45385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77"/>
            <a:ext cx="6019800" cy="45385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5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9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9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76706"/>
            <a:ext cx="4038600" cy="3149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76706"/>
            <a:ext cx="4038600" cy="3149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7716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70495"/>
            <a:ext cx="4040188" cy="23556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97716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770495"/>
            <a:ext cx="4041775" cy="23556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329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50993"/>
            <a:ext cx="5111750" cy="49751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38569"/>
            <a:ext cx="3008313" cy="33875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1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5899"/>
            <a:ext cx="5486400" cy="3351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8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0 x 7.5_IUP_insid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63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76706"/>
            <a:ext cx="8229600" cy="314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446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766D-D806-454C-AE1E-86F43E294BE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46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446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3239-87C4-DF45-904E-35F7DA4D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9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loans.go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loans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5935"/>
            <a:ext cx="7772400" cy="5305646"/>
          </a:xfrm>
        </p:spPr>
        <p:txBody>
          <a:bodyPr/>
          <a:lstStyle/>
          <a:p>
            <a:r>
              <a:rPr lang="en-US" sz="4800" b="1" dirty="0"/>
              <a:t>Financing Your IUP Education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Picture 4" descr="campus_01.jpg"/>
          <p:cNvPicPr>
            <a:picLocks noChangeAspect="1"/>
          </p:cNvPicPr>
          <p:nvPr/>
        </p:nvPicPr>
        <p:blipFill>
          <a:blip r:embed="rId2" cstate="print">
            <a:lum bright="7000"/>
          </a:blip>
          <a:stretch>
            <a:fillRect/>
          </a:stretch>
        </p:blipFill>
        <p:spPr>
          <a:xfrm>
            <a:off x="1792027" y="3060243"/>
            <a:ext cx="5559945" cy="242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282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33" y="1253221"/>
            <a:ext cx="8229600" cy="1143000"/>
          </a:xfrm>
        </p:spPr>
        <p:txBody>
          <a:bodyPr/>
          <a:lstStyle/>
          <a:p>
            <a:r>
              <a:rPr lang="en-US" b="1" dirty="0"/>
              <a:t>PLUS Loan Denials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854" y="2472854"/>
            <a:ext cx="8341567" cy="41518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Parent may select option, “</a:t>
            </a:r>
            <a:r>
              <a:rPr lang="en-US" b="1" i="1" dirty="0"/>
              <a:t>I do not wish to pursue the PLUS Loan</a:t>
            </a:r>
            <a:r>
              <a:rPr lang="en-US" dirty="0"/>
              <a:t>” (student may receive additional student Unsubsidized Loan funds)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Parent may choose to appeal or use an “endorser”</a:t>
            </a:r>
          </a:p>
          <a:p>
            <a:pPr marL="457200" lvl="1" indent="0">
              <a:buNone/>
            </a:pPr>
            <a:r>
              <a:rPr lang="en-US" dirty="0"/>
              <a:t>	--If approved, must complete Master Promissory 	Note and PLUS Counseling</a:t>
            </a:r>
          </a:p>
        </p:txBody>
      </p:sp>
    </p:spTree>
    <p:extLst>
      <p:ext uri="{BB962C8B-B14F-4D97-AF65-F5344CB8AC3E}">
        <p14:creationId xmlns:p14="http://schemas.microsoft.com/office/powerpoint/2010/main" val="196335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sz="4800" b="1" dirty="0"/>
              <a:t>Other Forms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57198" y="1836807"/>
            <a:ext cx="8153478" cy="4512845"/>
            <a:chOff x="457198" y="1836807"/>
            <a:chExt cx="8153478" cy="4512845"/>
          </a:xfrm>
        </p:grpSpPr>
        <p:sp>
          <p:nvSpPr>
            <p:cNvPr id="4" name="Freeform 3"/>
            <p:cNvSpPr/>
            <p:nvPr/>
          </p:nvSpPr>
          <p:spPr>
            <a:xfrm>
              <a:off x="685847" y="1836807"/>
              <a:ext cx="7924829" cy="1409261"/>
            </a:xfrm>
            <a:custGeom>
              <a:avLst/>
              <a:gdLst>
                <a:gd name="connsiteX0" fmla="*/ 0 w 7924829"/>
                <a:gd name="connsiteY0" fmla="*/ 0 h 1409259"/>
                <a:gd name="connsiteX1" fmla="*/ 7220200 w 7924829"/>
                <a:gd name="connsiteY1" fmla="*/ 0 h 1409259"/>
                <a:gd name="connsiteX2" fmla="*/ 7924829 w 7924829"/>
                <a:gd name="connsiteY2" fmla="*/ 704630 h 1409259"/>
                <a:gd name="connsiteX3" fmla="*/ 7220200 w 7924829"/>
                <a:gd name="connsiteY3" fmla="*/ 1409259 h 1409259"/>
                <a:gd name="connsiteX4" fmla="*/ 0 w 7924829"/>
                <a:gd name="connsiteY4" fmla="*/ 1409259 h 1409259"/>
                <a:gd name="connsiteX5" fmla="*/ 0 w 7924829"/>
                <a:gd name="connsiteY5" fmla="*/ 0 h 1409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24829" h="1409259">
                  <a:moveTo>
                    <a:pt x="7924829" y="1409258"/>
                  </a:moveTo>
                  <a:lnTo>
                    <a:pt x="704629" y="1409258"/>
                  </a:lnTo>
                  <a:lnTo>
                    <a:pt x="0" y="704629"/>
                  </a:lnTo>
                  <a:lnTo>
                    <a:pt x="704629" y="1"/>
                  </a:lnTo>
                  <a:lnTo>
                    <a:pt x="7924829" y="1"/>
                  </a:lnTo>
                  <a:lnTo>
                    <a:pt x="7924829" y="140925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5858" tIns="76201" rIns="142240" bIns="76201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/>
                <a:t>USDE </a:t>
              </a:r>
              <a:r>
                <a:rPr lang="en-US" sz="2400" b="1" dirty="0"/>
                <a:t>selects 30% of students for</a:t>
              </a:r>
              <a:r>
                <a:rPr lang="en-US" sz="2400" b="1" kern="1200" dirty="0"/>
                <a:t> verification.  Please respond promptly </a:t>
              </a:r>
              <a:r>
                <a:rPr lang="en-US" sz="2400" b="1" kern="1200" dirty="0">
                  <a:solidFill>
                    <a:schemeClr val="bg1"/>
                  </a:solidFill>
                </a:rPr>
                <a:t>to </a:t>
              </a:r>
              <a:r>
                <a:rPr lang="en-US" sz="2400" b="1" kern="1200" dirty="0"/>
                <a:t>requests for documentation.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57200" y="2191577"/>
              <a:ext cx="665671" cy="66568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5825" y="4940392"/>
              <a:ext cx="7924775" cy="1409260"/>
            </a:xfrm>
            <a:custGeom>
              <a:avLst/>
              <a:gdLst>
                <a:gd name="connsiteX0" fmla="*/ 0 w 7924774"/>
                <a:gd name="connsiteY0" fmla="*/ 0 h 1409259"/>
                <a:gd name="connsiteX1" fmla="*/ 7220145 w 7924774"/>
                <a:gd name="connsiteY1" fmla="*/ 0 h 1409259"/>
                <a:gd name="connsiteX2" fmla="*/ 7924774 w 7924774"/>
                <a:gd name="connsiteY2" fmla="*/ 704630 h 1409259"/>
                <a:gd name="connsiteX3" fmla="*/ 7220145 w 7924774"/>
                <a:gd name="connsiteY3" fmla="*/ 1409259 h 1409259"/>
                <a:gd name="connsiteX4" fmla="*/ 0 w 7924774"/>
                <a:gd name="connsiteY4" fmla="*/ 1409259 h 1409259"/>
                <a:gd name="connsiteX5" fmla="*/ 0 w 7924774"/>
                <a:gd name="connsiteY5" fmla="*/ 0 h 1409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24774" h="1409259">
                  <a:moveTo>
                    <a:pt x="7924774" y="1409258"/>
                  </a:moveTo>
                  <a:lnTo>
                    <a:pt x="704629" y="1409258"/>
                  </a:lnTo>
                  <a:lnTo>
                    <a:pt x="0" y="704629"/>
                  </a:lnTo>
                  <a:lnTo>
                    <a:pt x="704629" y="1"/>
                  </a:lnTo>
                  <a:lnTo>
                    <a:pt x="7924774" y="1"/>
                  </a:lnTo>
                  <a:lnTo>
                    <a:pt x="7924774" y="140925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5858" tIns="91441" rIns="170689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ts val="100"/>
                </a:spcAft>
              </a:pPr>
              <a:r>
                <a:rPr lang="en-US" sz="2400" b="1" kern="1200" dirty="0"/>
                <a:t>Federal Direct Subsidized/Unsubsidized Loan </a:t>
              </a:r>
              <a:r>
                <a:rPr lang="en-US" sz="2400" b="1" kern="1200" dirty="0" err="1"/>
                <a:t>eMPN</a:t>
              </a:r>
              <a:r>
                <a:rPr lang="en-US" sz="2400" b="1" kern="1200" dirty="0"/>
                <a:t> and Entrance Counseling must be completed online at </a:t>
              </a:r>
              <a:r>
                <a:rPr lang="en-US" sz="2400" b="1" kern="1200" dirty="0">
                  <a:hlinkClick r:id="rId2"/>
                </a:rPr>
                <a:t>https://studentaid.gov</a:t>
              </a:r>
              <a:endParaRPr lang="en-US" sz="2400" b="1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21600000">
              <a:off x="685847" y="3431762"/>
              <a:ext cx="7924774" cy="1383865"/>
            </a:xfrm>
            <a:custGeom>
              <a:avLst/>
              <a:gdLst>
                <a:gd name="connsiteX0" fmla="*/ 0 w 7924774"/>
                <a:gd name="connsiteY0" fmla="*/ 0 h 1383864"/>
                <a:gd name="connsiteX1" fmla="*/ 7232842 w 7924774"/>
                <a:gd name="connsiteY1" fmla="*/ 0 h 1383864"/>
                <a:gd name="connsiteX2" fmla="*/ 7924774 w 7924774"/>
                <a:gd name="connsiteY2" fmla="*/ 691932 h 1383864"/>
                <a:gd name="connsiteX3" fmla="*/ 7232842 w 7924774"/>
                <a:gd name="connsiteY3" fmla="*/ 1383864 h 1383864"/>
                <a:gd name="connsiteX4" fmla="*/ 0 w 7924774"/>
                <a:gd name="connsiteY4" fmla="*/ 1383864 h 1383864"/>
                <a:gd name="connsiteX5" fmla="*/ 0 w 7924774"/>
                <a:gd name="connsiteY5" fmla="*/ 0 h 1383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24774" h="1383864">
                  <a:moveTo>
                    <a:pt x="7924774" y="1383863"/>
                  </a:moveTo>
                  <a:lnTo>
                    <a:pt x="691932" y="1383863"/>
                  </a:lnTo>
                  <a:lnTo>
                    <a:pt x="0" y="691932"/>
                  </a:lnTo>
                  <a:lnTo>
                    <a:pt x="691932" y="1"/>
                  </a:lnTo>
                  <a:lnTo>
                    <a:pt x="7924774" y="1"/>
                  </a:lnTo>
                  <a:lnTo>
                    <a:pt x="7924774" y="1383863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9508" tIns="91441" rIns="170688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ts val="100"/>
                </a:spcAft>
              </a:pPr>
              <a:r>
                <a:rPr lang="en-US" sz="2400" b="1" dirty="0"/>
                <a:t>Students view outstanding financial aid documents in </a:t>
              </a:r>
              <a:r>
                <a:rPr lang="en-US" sz="2400" b="1" dirty="0" err="1"/>
                <a:t>MyIUP</a:t>
              </a:r>
              <a:r>
                <a:rPr lang="en-US" sz="2400" b="1" dirty="0"/>
                <a:t> </a:t>
              </a:r>
              <a:endParaRPr lang="en-US" sz="2400" b="1" kern="1200" dirty="0"/>
            </a:p>
          </p:txBody>
        </p:sp>
        <p:sp>
          <p:nvSpPr>
            <p:cNvPr id="11" name="Oval 10"/>
            <p:cNvSpPr/>
            <p:nvPr/>
          </p:nvSpPr>
          <p:spPr>
            <a:xfrm flipH="1" flipV="1">
              <a:off x="457198" y="3686656"/>
              <a:ext cx="665671" cy="71535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4" name="Oval 13"/>
          <p:cNvSpPr/>
          <p:nvPr/>
        </p:nvSpPr>
        <p:spPr>
          <a:xfrm>
            <a:off x="353011" y="5469115"/>
            <a:ext cx="665671" cy="665684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7420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99941"/>
            <a:ext cx="8229600" cy="1143000"/>
          </a:xfrm>
        </p:spPr>
        <p:txBody>
          <a:bodyPr/>
          <a:lstStyle/>
          <a:p>
            <a:r>
              <a:rPr lang="en-US" b="1" dirty="0"/>
              <a:t>What if my circumstances change?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38977556"/>
              </p:ext>
            </p:extLst>
          </p:nvPr>
        </p:nvGraphicFramePr>
        <p:xfrm>
          <a:off x="457200" y="2209800"/>
          <a:ext cx="8305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3429000"/>
            <a:ext cx="342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Please contact the financial aid      		office</a:t>
            </a:r>
            <a:r>
              <a:rPr lang="en-US" sz="3200" b="1" dirty="0"/>
              <a:t>     		</a:t>
            </a:r>
          </a:p>
        </p:txBody>
      </p:sp>
    </p:spTree>
    <p:extLst>
      <p:ext uri="{BB962C8B-B14F-4D97-AF65-F5344CB8AC3E}">
        <p14:creationId xmlns:p14="http://schemas.microsoft.com/office/powerpoint/2010/main" val="1698538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 rot="10800000">
            <a:off x="533400" y="4038600"/>
            <a:ext cx="8077200" cy="2133600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sz="4800" b="1" dirty="0"/>
              <a:t>Electronic Access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001000" cy="3611563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defRPr/>
            </a:pPr>
            <a:r>
              <a:rPr lang="en-US" b="1" dirty="0">
                <a:solidFill>
                  <a:schemeClr val="bg1"/>
                </a:solidFill>
              </a:rPr>
              <a:t>Financial aid, billing/accounts receivable information, grades and other important information are all available at </a:t>
            </a:r>
            <a:r>
              <a:rPr lang="en-US" b="1" u="sng" dirty="0">
                <a:solidFill>
                  <a:schemeClr val="bg1"/>
                </a:solidFill>
              </a:rPr>
              <a:t>https://my.iup.edu/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sz="1600" b="1" dirty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105000"/>
              </a:lnSpc>
              <a:spcBef>
                <a:spcPct val="15000"/>
              </a:spcBef>
              <a:buNone/>
              <a:defRPr/>
            </a:pPr>
            <a:r>
              <a:rPr lang="en-US" sz="2800" b="1" dirty="0"/>
              <a:t>Future financial aid offer letters, bills, etc. will NOT be mailed home</a:t>
            </a:r>
          </a:p>
          <a:p>
            <a:endParaRPr lang="en-US" dirty="0"/>
          </a:p>
        </p:txBody>
      </p:sp>
      <p:sp>
        <p:nvSpPr>
          <p:cNvPr id="4" name="Flowchart: Punched Tape 3"/>
          <p:cNvSpPr/>
          <p:nvPr/>
        </p:nvSpPr>
        <p:spPr>
          <a:xfrm>
            <a:off x="533400" y="2057400"/>
            <a:ext cx="8077200" cy="2667000"/>
          </a:xfrm>
          <a:prstGeom prst="flowChartPunchedTape">
            <a:avLst/>
          </a:prstGeom>
          <a:solidFill>
            <a:srgbClr val="751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Financial aid, billing, grades and other important information are all available at </a:t>
            </a:r>
            <a:r>
              <a:rPr lang="en-US" sz="2800" b="1" u="sng" dirty="0">
                <a:solidFill>
                  <a:schemeClr val="bg1"/>
                </a:solidFill>
              </a:rPr>
              <a:t>https://my.iup.edu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2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10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Student Record </a:t>
            </a:r>
            <a:br>
              <a:rPr lang="en-US" sz="4000" b="1" dirty="0"/>
            </a:br>
            <a:r>
              <a:rPr lang="en-US" sz="4000" b="1" dirty="0"/>
              <a:t>Release 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7339"/>
            <a:ext cx="82296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800" b="1" dirty="0"/>
              <a:t>Family Educational Rights and Privacy Act protects students’ financial aid and billing information</a:t>
            </a:r>
          </a:p>
          <a:p>
            <a:endParaRPr lang="en-US" sz="2400" b="1" dirty="0"/>
          </a:p>
          <a:p>
            <a:r>
              <a:rPr lang="en-US" sz="2600" dirty="0"/>
              <a:t>If you are not the student, but want student-specific information--you must provide security keyword and phrase when contacting our office</a:t>
            </a:r>
          </a:p>
          <a:p>
            <a:endParaRPr lang="en-US" sz="2600" dirty="0"/>
          </a:p>
          <a:p>
            <a:r>
              <a:rPr lang="en-US" sz="2600" dirty="0"/>
              <a:t>Student sets up your authorization in </a:t>
            </a:r>
            <a:r>
              <a:rPr lang="en-US" sz="2600" dirty="0" err="1"/>
              <a:t>MyIUP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5991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5105"/>
            <a:ext cx="8229600" cy="1143000"/>
          </a:xfrm>
        </p:spPr>
        <p:txBody>
          <a:bodyPr/>
          <a:lstStyle/>
          <a:p>
            <a:r>
              <a:rPr lang="en-US" sz="4800" b="1" dirty="0"/>
              <a:t>Maintaining Eligibility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375" y="2476913"/>
            <a:ext cx="783866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Maintain Satisfactory Academic Progress </a:t>
            </a:r>
          </a:p>
          <a:p>
            <a:pPr lvl="1"/>
            <a:r>
              <a:rPr lang="en-US" sz="2400" dirty="0"/>
              <a:t>--Course withdrawals may impact future eligibility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File renewal FAFSA application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Complete IUP General University Scholarship Application annually at </a:t>
            </a:r>
            <a:r>
              <a:rPr lang="en-US" sz="2800" dirty="0">
                <a:solidFill>
                  <a:srgbClr val="0070C0"/>
                </a:solidFill>
              </a:rPr>
              <a:t>www.iup.edu/scholarships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Re-apply annually for PLUS and Alternative Loans</a:t>
            </a:r>
          </a:p>
        </p:txBody>
      </p:sp>
    </p:spTree>
    <p:extLst>
      <p:ext uri="{BB962C8B-B14F-4D97-AF65-F5344CB8AC3E}">
        <p14:creationId xmlns:p14="http://schemas.microsoft.com/office/powerpoint/2010/main" val="2663715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33331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How To Contact Financial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98157"/>
            <a:ext cx="8382000" cy="4495800"/>
          </a:xfrm>
          <a:ln w="15875" cap="rnd" cmpd="tri">
            <a:noFill/>
            <a:rou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tIns="365760"/>
          <a:lstStyle/>
          <a:p>
            <a:pPr marL="0" indent="0" defTabSz="18288" eaLnBrk="1" hangingPunct="1">
              <a:buNone/>
              <a:defRPr/>
            </a:pPr>
            <a:r>
              <a:rPr lang="en-US" sz="2800" b="1" dirty="0"/>
              <a:t>Phone:					     	  724-357-2218</a:t>
            </a:r>
          </a:p>
          <a:p>
            <a:pPr marL="0" indent="0" defTabSz="18288" eaLnBrk="1" hangingPunct="1">
              <a:buNone/>
              <a:defRPr/>
            </a:pPr>
            <a:r>
              <a:rPr lang="en-US" sz="2800" b="1" dirty="0"/>
              <a:t>Fax:																														       724-357-2094</a:t>
            </a:r>
          </a:p>
          <a:p>
            <a:pPr marL="0" indent="0" defTabSz="18288" eaLnBrk="1" hangingPunct="1">
              <a:buNone/>
              <a:defRPr/>
            </a:pPr>
            <a:r>
              <a:rPr lang="en-US" sz="2800" b="1" dirty="0"/>
              <a:t>Email:       			  financial-aid@iup.edu</a:t>
            </a:r>
          </a:p>
          <a:p>
            <a:pPr marL="0" indent="0" defTabSz="18288" eaLnBrk="1" hangingPunct="1">
              <a:buNone/>
              <a:defRPr/>
            </a:pPr>
            <a:r>
              <a:rPr lang="en-US" sz="2800" b="1" dirty="0"/>
              <a:t>Web:  									    		  www.iup.edu/financialaid</a:t>
            </a:r>
          </a:p>
          <a:p>
            <a:pPr marL="0" indent="0" defTabSz="18288" eaLnBrk="1" hangingPunct="1">
              <a:lnSpc>
                <a:spcPct val="90000"/>
              </a:lnSpc>
              <a:buNone/>
              <a:tabLst>
                <a:tab pos="182880" algn="l"/>
              </a:tabLst>
              <a:defRPr/>
            </a:pPr>
            <a:r>
              <a:rPr lang="en-US" sz="2800" b="1" dirty="0"/>
              <a:t>Mail: 		          200 Clark Hall</a:t>
            </a:r>
          </a:p>
          <a:p>
            <a:pPr marL="0" indent="0" defTabSz="18288">
              <a:lnSpc>
                <a:spcPct val="90000"/>
              </a:lnSpc>
              <a:spcBef>
                <a:spcPts val="200"/>
              </a:spcBef>
              <a:buNone/>
              <a:defRPr/>
            </a:pPr>
            <a:r>
              <a:rPr lang="en-US" sz="2800" b="1" dirty="0"/>
              <a:t>																																																																      1090 South Drive</a:t>
            </a:r>
          </a:p>
          <a:p>
            <a:pPr marL="0" indent="0" defTabSz="18288">
              <a:lnSpc>
                <a:spcPct val="90000"/>
              </a:lnSpc>
              <a:spcBef>
                <a:spcPts val="200"/>
              </a:spcBef>
              <a:buNone/>
              <a:defRPr/>
            </a:pPr>
            <a:r>
              <a:rPr lang="en-US" sz="2800" b="1" dirty="0"/>
              <a:t>																																																																	      Indiana, PA  15705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6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1332464"/>
            <a:ext cx="8229600" cy="1143000"/>
          </a:xfrm>
        </p:spPr>
        <p:txBody>
          <a:bodyPr/>
          <a:lstStyle/>
          <a:p>
            <a:r>
              <a:rPr lang="en-US" b="1" dirty="0"/>
              <a:t>Applications/Notifications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498" y="2575249"/>
            <a:ext cx="8378889" cy="2724540"/>
          </a:xfrm>
        </p:spPr>
        <p:txBody>
          <a:bodyPr>
            <a:normAutofit/>
          </a:bodyPr>
          <a:lstStyle/>
          <a:p>
            <a:r>
              <a:rPr lang="en-US" sz="2800" dirty="0"/>
              <a:t>Free Application for Federal Student Aid (FAFSA)</a:t>
            </a:r>
          </a:p>
          <a:p>
            <a:r>
              <a:rPr lang="en-US" sz="2800" dirty="0"/>
              <a:t>Students file at </a:t>
            </a:r>
            <a:r>
              <a:rPr lang="en-US" sz="2800">
                <a:hlinkClick r:id="rId2"/>
              </a:rPr>
              <a:t>https://studentaid.</a:t>
            </a:r>
            <a:r>
              <a:rPr lang="en-US" sz="2800" dirty="0">
                <a:hlinkClick r:id="rId2"/>
              </a:rPr>
              <a:t>gov</a:t>
            </a:r>
            <a:r>
              <a:rPr lang="en-US" sz="2800" dirty="0"/>
              <a:t> annually </a:t>
            </a:r>
          </a:p>
          <a:p>
            <a:r>
              <a:rPr lang="en-US" sz="2800" dirty="0"/>
              <a:t>State grant information form must also be completed online for PA state grant (PHEAA) consideration</a:t>
            </a:r>
          </a:p>
          <a:p>
            <a:r>
              <a:rPr lang="en-US" sz="2800" dirty="0"/>
              <a:t>Award letters are generated on a rolling basis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564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4655"/>
            <a:ext cx="8229600" cy="1143000"/>
          </a:xfrm>
        </p:spPr>
        <p:txBody>
          <a:bodyPr/>
          <a:lstStyle/>
          <a:p>
            <a:r>
              <a:rPr lang="en-US" b="1" dirty="0"/>
              <a:t>2021-22 FAFSA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533400" y="2071892"/>
            <a:ext cx="8077200" cy="1752600"/>
          </a:xfrm>
          <a:prstGeom prst="downArrowCallout">
            <a:avLst/>
          </a:prstGeom>
          <a:solidFill>
            <a:srgbClr val="751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FAFSA application was available starting October 1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533400" y="3840224"/>
            <a:ext cx="8077200" cy="1295400"/>
          </a:xfrm>
          <a:prstGeom prst="downArrowCallout">
            <a:avLst/>
          </a:prstGeom>
          <a:solidFill>
            <a:srgbClr val="751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/>
              <a:t>Use</a:t>
            </a:r>
            <a:r>
              <a:rPr lang="en-US" sz="2600"/>
              <a:t> </a:t>
            </a:r>
            <a:r>
              <a:rPr lang="en-US" sz="2600" b="1" i="1" u="sng"/>
              <a:t>2019</a:t>
            </a:r>
            <a:r>
              <a:rPr lang="en-US" sz="2600" b="1"/>
              <a:t> </a:t>
            </a:r>
            <a:r>
              <a:rPr lang="en-US" sz="2600" b="1" dirty="0"/>
              <a:t>income information  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5257800"/>
            <a:ext cx="8077200" cy="990600"/>
          </a:xfrm>
          <a:prstGeom prst="rect">
            <a:avLst/>
          </a:prstGeom>
          <a:solidFill>
            <a:srgbClr val="751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File as early as possible to ensure maximum consideration for all aid programs</a:t>
            </a:r>
          </a:p>
        </p:txBody>
      </p:sp>
    </p:spTree>
    <p:extLst>
      <p:ext uri="{BB962C8B-B14F-4D97-AF65-F5344CB8AC3E}">
        <p14:creationId xmlns:p14="http://schemas.microsoft.com/office/powerpoint/2010/main" val="318171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9" y="1381231"/>
            <a:ext cx="8229600" cy="1143000"/>
          </a:xfrm>
        </p:spPr>
        <p:txBody>
          <a:bodyPr/>
          <a:lstStyle/>
          <a:p>
            <a:r>
              <a:rPr lang="en-US" b="1" dirty="0"/>
              <a:t>Types of Financial Aid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36469" y="2712609"/>
            <a:ext cx="6871062" cy="46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Grants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4698" y="3683726"/>
            <a:ext cx="6871062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Loans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4698" y="4666606"/>
            <a:ext cx="6871062" cy="46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Student Employment </a:t>
            </a:r>
          </a:p>
        </p:txBody>
      </p:sp>
    </p:spTree>
    <p:extLst>
      <p:ext uri="{BB962C8B-B14F-4D97-AF65-F5344CB8AC3E}">
        <p14:creationId xmlns:p14="http://schemas.microsoft.com/office/powerpoint/2010/main" val="148556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2771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/>
              <a:t>Federal Direct </a:t>
            </a:r>
            <a:br>
              <a:rPr lang="en-US" sz="3400" b="1" dirty="0"/>
            </a:br>
            <a:r>
              <a:rPr lang="en-US" sz="3400" b="1" dirty="0"/>
              <a:t>Subsidized/Unsubsidized Loans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2133600"/>
            <a:ext cx="30480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Subsidized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" y="3200400"/>
            <a:ext cx="304800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Unsubsidized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4343400"/>
            <a:ext cx="3048000" cy="205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Annual loan limit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(combined subsidized and unsubsidized)</a:t>
            </a:r>
          </a:p>
        </p:txBody>
      </p:sp>
      <p:sp>
        <p:nvSpPr>
          <p:cNvPr id="10" name="Striped Right Arrow 9"/>
          <p:cNvSpPr/>
          <p:nvPr/>
        </p:nvSpPr>
        <p:spPr>
          <a:xfrm>
            <a:off x="3162300" y="2438400"/>
            <a:ext cx="533400" cy="381000"/>
          </a:xfrm>
          <a:prstGeom prst="stripedRightArrow">
            <a:avLst/>
          </a:prstGeom>
          <a:solidFill>
            <a:srgbClr val="751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/>
          <p:cNvSpPr/>
          <p:nvPr/>
        </p:nvSpPr>
        <p:spPr>
          <a:xfrm>
            <a:off x="3159369" y="3505200"/>
            <a:ext cx="533400" cy="381000"/>
          </a:xfrm>
          <a:prstGeom prst="stripedRightArrow">
            <a:avLst/>
          </a:prstGeom>
          <a:solidFill>
            <a:srgbClr val="751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riped Right Arrow 11"/>
          <p:cNvSpPr/>
          <p:nvPr/>
        </p:nvSpPr>
        <p:spPr>
          <a:xfrm>
            <a:off x="3162300" y="5181600"/>
            <a:ext cx="533400" cy="381000"/>
          </a:xfrm>
          <a:prstGeom prst="stripedRightArrow">
            <a:avLst/>
          </a:prstGeom>
          <a:solidFill>
            <a:srgbClr val="751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695700" y="2286000"/>
            <a:ext cx="4991100" cy="68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Must demonstrate “need”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92768" y="3341077"/>
            <a:ext cx="4994031" cy="68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chemeClr val="tx1"/>
                </a:solidFill>
              </a:rPr>
              <a:t>Not based on “need”; interest accrues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695700" y="4337538"/>
            <a:ext cx="5143500" cy="205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7511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$5,500 for 1</a:t>
            </a:r>
            <a:r>
              <a:rPr lang="en-US" sz="2400" b="1" baseline="30000" dirty="0">
                <a:solidFill>
                  <a:schemeClr val="tx1"/>
                </a:solidFill>
              </a:rPr>
              <a:t>st</a:t>
            </a:r>
            <a:r>
              <a:rPr lang="en-US" sz="2400" b="1" dirty="0">
                <a:solidFill>
                  <a:schemeClr val="tx1"/>
                </a:solidFill>
              </a:rPr>
              <a:t> year undergraduates (0-29.99 </a:t>
            </a:r>
            <a:r>
              <a:rPr lang="en-US" sz="2400" b="1" dirty="0" err="1">
                <a:solidFill>
                  <a:schemeClr val="tx1"/>
                </a:solidFill>
              </a:rPr>
              <a:t>crs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909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37" y="15162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Federal Direct Subsidized/Unsubsidized Loans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8714" y="3337846"/>
            <a:ext cx="8229600" cy="351878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Interest rate: determined annually (July)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Nominal loan fees: deducted by USDE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Repayment:  6 months after student ceases half-time (6 credits) enrollment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1749" y="2477386"/>
            <a:ext cx="763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F9B50-E0FE-4259-A708-564E76AF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181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/>
              <a:t>Estimate Semester Costs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E7AEF2-CB6A-491C-92E4-5D59BF367B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075" y="2760663"/>
            <a:ext cx="2800350" cy="24955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95BE9-257B-43AC-939A-860697FCE0EF}"/>
              </a:ext>
            </a:extLst>
          </p:cNvPr>
          <p:cNvSpPr txBox="1"/>
          <p:nvPr/>
        </p:nvSpPr>
        <p:spPr>
          <a:xfrm>
            <a:off x="2924175" y="5622637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www.iup.edu/bursar</a:t>
            </a:r>
          </a:p>
        </p:txBody>
      </p:sp>
    </p:spTree>
    <p:extLst>
      <p:ext uri="{BB962C8B-B14F-4D97-AF65-F5344CB8AC3E}">
        <p14:creationId xmlns:p14="http://schemas.microsoft.com/office/powerpoint/2010/main" val="2760216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191"/>
            <a:ext cx="8229600" cy="1143000"/>
          </a:xfrm>
        </p:spPr>
        <p:txBody>
          <a:bodyPr/>
          <a:lstStyle/>
          <a:p>
            <a:r>
              <a:rPr lang="en-US" sz="4800" b="1" dirty="0"/>
              <a:t>Other Loans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732165"/>
              </p:ext>
            </p:extLst>
          </p:nvPr>
        </p:nvGraphicFramePr>
        <p:xfrm>
          <a:off x="304800" y="1563757"/>
          <a:ext cx="8534400" cy="4913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65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316"/>
            <a:ext cx="8229600" cy="1143000"/>
          </a:xfrm>
        </p:spPr>
        <p:txBody>
          <a:bodyPr/>
          <a:lstStyle/>
          <a:p>
            <a:r>
              <a:rPr lang="en-US" b="1" dirty="0"/>
              <a:t>Federal Direct PLUS Loans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22553"/>
            <a:ext cx="8229600" cy="4289782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/>
              <a:t>Available to parents of dependent students who do not have an adverse credit history (credit check is performed)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/>
              <a:t>Complete PLUS </a:t>
            </a:r>
            <a:r>
              <a:rPr lang="en-US" sz="3400" b="1" dirty="0"/>
              <a:t>Application</a:t>
            </a:r>
            <a:r>
              <a:rPr lang="en-US" sz="3400" dirty="0"/>
              <a:t> (mid-July) online at </a:t>
            </a:r>
            <a:r>
              <a:rPr lang="en-US" sz="3400" dirty="0">
                <a:hlinkClick r:id="rId2"/>
              </a:rPr>
              <a:t>https://studentaid.gov</a:t>
            </a:r>
            <a:endParaRPr lang="en-US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/>
              <a:t>If approved, complete online </a:t>
            </a:r>
            <a:r>
              <a:rPr lang="en-US" sz="3400" b="1" dirty="0"/>
              <a:t>Master Promissory Note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/>
              <a:t>Nominal loan fees deducted by USDE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/>
              <a:t>Repayment begins 60 days after loan is fully disbursed--</a:t>
            </a:r>
            <a:r>
              <a:rPr lang="en-US" sz="3400" b="1" dirty="0"/>
              <a:t>unless</a:t>
            </a:r>
            <a:r>
              <a:rPr lang="en-US" sz="3400" dirty="0"/>
              <a:t> </a:t>
            </a:r>
            <a:r>
              <a:rPr lang="en-US" sz="3400" b="1" dirty="0"/>
              <a:t>in-school deferment option </a:t>
            </a:r>
            <a:r>
              <a:rPr lang="en-US" sz="3400" dirty="0"/>
              <a:t>is selected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1749" y="2477386"/>
            <a:ext cx="763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860532"/>
      </p:ext>
    </p:extLst>
  </p:cSld>
  <p:clrMapOvr>
    <a:masterClrMapping/>
  </p:clrMapOvr>
</p:sld>
</file>

<file path=ppt/theme/theme1.xml><?xml version="1.0" encoding="utf-8"?>
<a:theme xmlns:a="http://schemas.openxmlformats.org/drawingml/2006/main" name="IUP 2013 4x3">
  <a:themeElements>
    <a:clrScheme name="IUP Colors">
      <a:dk1>
        <a:srgbClr val="292934"/>
      </a:dk1>
      <a:lt1>
        <a:srgbClr val="FFFFFF"/>
      </a:lt1>
      <a:dk2>
        <a:srgbClr val="9E1B32"/>
      </a:dk2>
      <a:lt2>
        <a:srgbClr val="A2A5A4"/>
      </a:lt2>
      <a:accent1>
        <a:srgbClr val="B65518"/>
      </a:accent1>
      <a:accent2>
        <a:srgbClr val="C99900"/>
      </a:accent2>
      <a:accent3>
        <a:srgbClr val="69993B"/>
      </a:accent3>
      <a:accent4>
        <a:srgbClr val="002878"/>
      </a:accent4>
      <a:accent5>
        <a:srgbClr val="431660"/>
      </a:accent5>
      <a:accent6>
        <a:srgbClr val="793141"/>
      </a:accent6>
      <a:hlink>
        <a:srgbClr val="384265"/>
      </a:hlink>
      <a:folHlink>
        <a:srgbClr val="70278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803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IUP 2013 4x3</vt:lpstr>
      <vt:lpstr>Financing Your IUP Education  </vt:lpstr>
      <vt:lpstr>Applications/Notifications</vt:lpstr>
      <vt:lpstr>2021-22 FAFSA</vt:lpstr>
      <vt:lpstr>Types of Financial Aid</vt:lpstr>
      <vt:lpstr>Federal Direct  Subsidized/Unsubsidized Loans</vt:lpstr>
      <vt:lpstr>Federal Direct Subsidized/Unsubsidized Loans</vt:lpstr>
      <vt:lpstr>Estimate Semester Costs</vt:lpstr>
      <vt:lpstr>Other Loans</vt:lpstr>
      <vt:lpstr>Federal Direct PLUS Loans</vt:lpstr>
      <vt:lpstr>PLUS Loan Denials</vt:lpstr>
      <vt:lpstr>Other Forms</vt:lpstr>
      <vt:lpstr>What if my circumstances change?</vt:lpstr>
      <vt:lpstr>Electronic Access</vt:lpstr>
      <vt:lpstr>Student Record  Release Authorization</vt:lpstr>
      <vt:lpstr>Maintaining Eligibility</vt:lpstr>
      <vt:lpstr>How To Contact Financial Aid</vt:lpstr>
    </vt:vector>
  </TitlesOfParts>
  <Company>Indiana University of Pennsylvania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Your IUP Education</dc:title>
  <dc:creator>melanie</dc:creator>
  <cp:lastModifiedBy>Carrie McCunn</cp:lastModifiedBy>
  <cp:revision>109</cp:revision>
  <cp:lastPrinted>2019-04-24T16:12:50Z</cp:lastPrinted>
  <dcterms:created xsi:type="dcterms:W3CDTF">2014-03-11T19:47:31Z</dcterms:created>
  <dcterms:modified xsi:type="dcterms:W3CDTF">2020-11-30T16:59:57Z</dcterms:modified>
</cp:coreProperties>
</file>