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50.xml" ContentType="application/vnd.openxmlformats-officedocument.presentationml.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59" r:id="rId4"/>
    <p:sldId id="260" r:id="rId5"/>
    <p:sldId id="261" r:id="rId6"/>
    <p:sldId id="265" r:id="rId7"/>
    <p:sldId id="264"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81594" autoAdjust="0"/>
  </p:normalViewPr>
  <p:slideViewPr>
    <p:cSldViewPr snapToGrid="0">
      <p:cViewPr varScale="1">
        <p:scale>
          <a:sx n="93" d="100"/>
          <a:sy n="93" d="100"/>
        </p:scale>
        <p:origin x="13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1B7EA-2355-408B-AA15-AC90B9D0660C}"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30F2D-05FD-4C22-BC66-962BAC05DDBF}" type="slidenum">
              <a:rPr lang="en-US" smtClean="0"/>
              <a:t>‹#›</a:t>
            </a:fld>
            <a:endParaRPr lang="en-US"/>
          </a:p>
        </p:txBody>
      </p:sp>
    </p:spTree>
    <p:extLst>
      <p:ext uri="{BB962C8B-B14F-4D97-AF65-F5344CB8AC3E}">
        <p14:creationId xmlns:p14="http://schemas.microsoft.com/office/powerpoint/2010/main" val="314852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Hello and welcome to this writing center tutorial, “Writing Reports That Work.” Important decisions are made by government leaders, business leaders, and other groups every day. But how do these decisions get made? Reports and recommendations are central to decision-making. But what makes a report successful? And what makes a good recommendation? In this tutorial, we will introduce you to the basics of writing reports that lead the reader to take action.</a:t>
            </a:r>
            <a:endParaRPr lang="en-US" dirty="0"/>
          </a:p>
        </p:txBody>
      </p:sp>
      <p:sp>
        <p:nvSpPr>
          <p:cNvPr id="4" name="Slide Number Placeholder 3"/>
          <p:cNvSpPr>
            <a:spLocks noGrp="1"/>
          </p:cNvSpPr>
          <p:nvPr>
            <p:ph type="sldNum" sz="quarter" idx="10"/>
          </p:nvPr>
        </p:nvSpPr>
        <p:spPr/>
        <p:txBody>
          <a:bodyPr/>
          <a:lstStyle/>
          <a:p>
            <a:fld id="{BC530F2D-05FD-4C22-BC66-962BAC05DDBF}" type="slidenum">
              <a:rPr lang="en-US" smtClean="0"/>
              <a:t>1</a:t>
            </a:fld>
            <a:endParaRPr lang="en-US"/>
          </a:p>
        </p:txBody>
      </p:sp>
    </p:spTree>
    <p:extLst>
      <p:ext uri="{BB962C8B-B14F-4D97-AF65-F5344CB8AC3E}">
        <p14:creationId xmlns:p14="http://schemas.microsoft.com/office/powerpoint/2010/main" val="216223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let’s talk about when you might write a report with recommendations and why. These types of reports are common in industry and business where management needs to make strategic decisions, in nonprofit organizations who wish to persuade the government, public, or industry to take action, and in government organizations who need to proceed with policy decisions.</a:t>
            </a:r>
            <a:endParaRPr lang="en-US" dirty="0"/>
          </a:p>
        </p:txBody>
      </p:sp>
      <p:sp>
        <p:nvSpPr>
          <p:cNvPr id="4" name="Slide Number Placeholder 3"/>
          <p:cNvSpPr>
            <a:spLocks noGrp="1"/>
          </p:cNvSpPr>
          <p:nvPr>
            <p:ph type="sldNum" sz="quarter" idx="10"/>
          </p:nvPr>
        </p:nvSpPr>
        <p:spPr/>
        <p:txBody>
          <a:bodyPr/>
          <a:lstStyle/>
          <a:p>
            <a:fld id="{BC530F2D-05FD-4C22-BC66-962BAC05DDBF}" type="slidenum">
              <a:rPr lang="en-US" smtClean="0"/>
              <a:t>2</a:t>
            </a:fld>
            <a:endParaRPr lang="en-US"/>
          </a:p>
        </p:txBody>
      </p:sp>
    </p:spTree>
    <p:extLst>
      <p:ext uri="{BB962C8B-B14F-4D97-AF65-F5344CB8AC3E}">
        <p14:creationId xmlns:p14="http://schemas.microsoft.com/office/powerpoint/2010/main" val="344912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you write a report with recommendations, you have two goals – to make a recommendation and to make that recommendation in a way that is supported by research (That’s where the report piece comes in). Recommendations propose solutions to a problem, and the report includes information to justify those claims. At the end of the day, the goal of a report with recommendations is to help companies or organizations to make decisions. Thus, these reports are intended to persuade the reader using research and evidence.</a:t>
            </a:r>
            <a:endParaRPr lang="en-US" dirty="0"/>
          </a:p>
        </p:txBody>
      </p:sp>
      <p:sp>
        <p:nvSpPr>
          <p:cNvPr id="4" name="Slide Number Placeholder 3"/>
          <p:cNvSpPr>
            <a:spLocks noGrp="1"/>
          </p:cNvSpPr>
          <p:nvPr>
            <p:ph type="sldNum" sz="quarter" idx="10"/>
          </p:nvPr>
        </p:nvSpPr>
        <p:spPr/>
        <p:txBody>
          <a:bodyPr/>
          <a:lstStyle/>
          <a:p>
            <a:fld id="{BC530F2D-05FD-4C22-BC66-962BAC05DDBF}" type="slidenum">
              <a:rPr lang="en-US" smtClean="0"/>
              <a:t>3</a:t>
            </a:fld>
            <a:endParaRPr lang="en-US"/>
          </a:p>
        </p:txBody>
      </p:sp>
    </p:spTree>
    <p:extLst>
      <p:ext uri="{BB962C8B-B14F-4D97-AF65-F5344CB8AC3E}">
        <p14:creationId xmlns:p14="http://schemas.microsoft.com/office/powerpoint/2010/main" val="221507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Executive summary—this should provide a brief summary of the overall report</a:t>
            </a:r>
          </a:p>
          <a:p>
            <a:r>
              <a:rPr lang="en-US" sz="1200" b="0" i="0" kern="1200" dirty="0">
                <a:solidFill>
                  <a:schemeClr val="tx1"/>
                </a:solidFill>
                <a:effectLst/>
                <a:latin typeface="+mn-lt"/>
                <a:ea typeface="+mn-ea"/>
                <a:cs typeface="+mn-cs"/>
              </a:rPr>
              <a:t>Introduction—here, provide background information that frames your problem and solutions</a:t>
            </a:r>
          </a:p>
          <a:p>
            <a:r>
              <a:rPr lang="en-US" sz="1200" b="0" i="0" kern="1200" dirty="0">
                <a:solidFill>
                  <a:schemeClr val="tx1"/>
                </a:solidFill>
                <a:effectLst/>
                <a:latin typeface="+mn-lt"/>
                <a:ea typeface="+mn-ea"/>
                <a:cs typeface="+mn-cs"/>
              </a:rPr>
              <a:t>Problem—in this section, describe the context of the problem. State your purpose here.</a:t>
            </a:r>
          </a:p>
          <a:p>
            <a:r>
              <a:rPr lang="en-US" sz="1200" b="0" i="0" kern="1200" dirty="0">
                <a:solidFill>
                  <a:schemeClr val="tx1"/>
                </a:solidFill>
                <a:effectLst/>
                <a:latin typeface="+mn-lt"/>
                <a:ea typeface="+mn-ea"/>
                <a:cs typeface="+mn-cs"/>
              </a:rPr>
              <a:t>Possible solutions—describe solutions explored, but not recommended. Make sure to be clear as to why you are not recommending these options. Not all situations require this section, and it ultimately depends on your context and company or organization.</a:t>
            </a:r>
          </a:p>
          <a:p>
            <a:r>
              <a:rPr lang="en-US" sz="1200" b="0" i="0" kern="1200" dirty="0">
                <a:solidFill>
                  <a:schemeClr val="tx1"/>
                </a:solidFill>
                <a:effectLst/>
                <a:latin typeface="+mn-lt"/>
                <a:ea typeface="+mn-ea"/>
                <a:cs typeface="+mn-cs"/>
              </a:rPr>
              <a:t>Recommended solutions and action steps—Detail your proposed solution here. Make sure to fully describe your rationale using data, figures, and charts wherever necessary. Also provide action steps to help give readers an idea of how to implement your solution</a:t>
            </a:r>
          </a:p>
          <a:p>
            <a:r>
              <a:rPr lang="en-US" sz="1200" b="0" i="0" kern="1200" dirty="0">
                <a:solidFill>
                  <a:schemeClr val="tx1"/>
                </a:solidFill>
                <a:effectLst/>
                <a:latin typeface="+mn-lt"/>
                <a:ea typeface="+mn-ea"/>
                <a:cs typeface="+mn-cs"/>
              </a:rPr>
              <a:t>Conclusion—frame your recommendations in a larger context. How is this going to fulfill the role of your team or department? How is this going to increase profits or cut costs? Tell how your work fit into the larger picture.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Keep in mind, though, that these sections may change depending on the situation. Some companies even have templates that they give employees to use when writing reports. If you don’t have a template through your company, you can start by writing the parts above and then catering the report to your audience</a:t>
            </a:r>
            <a:endParaRPr lang="en-US" dirty="0"/>
          </a:p>
        </p:txBody>
      </p:sp>
      <p:sp>
        <p:nvSpPr>
          <p:cNvPr id="4" name="Slide Number Placeholder 3"/>
          <p:cNvSpPr>
            <a:spLocks noGrp="1"/>
          </p:cNvSpPr>
          <p:nvPr>
            <p:ph type="sldNum" sz="quarter" idx="10"/>
          </p:nvPr>
        </p:nvSpPr>
        <p:spPr/>
        <p:txBody>
          <a:bodyPr/>
          <a:lstStyle/>
          <a:p>
            <a:fld id="{BC530F2D-05FD-4C22-BC66-962BAC05DDBF}" type="slidenum">
              <a:rPr lang="en-US" smtClean="0"/>
              <a:t>4</a:t>
            </a:fld>
            <a:endParaRPr lang="en-US"/>
          </a:p>
        </p:txBody>
      </p:sp>
    </p:spTree>
    <p:extLst>
      <p:ext uri="{BB962C8B-B14F-4D97-AF65-F5344CB8AC3E}">
        <p14:creationId xmlns:p14="http://schemas.microsoft.com/office/powerpoint/2010/main" val="386698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take a look at an actual report written by the secretaries of commerce and homeland security. This report was written in response to an executive order, and **read bullet point**</a:t>
            </a:r>
          </a:p>
          <a:p>
            <a:r>
              <a:rPr lang="en-US" dirty="0"/>
              <a:t>Like many reports, this one is rather in depth at 52 pages. We’re just going to look at some of the pieces. Here is the URL if you’d like to read the full report.</a:t>
            </a:r>
          </a:p>
        </p:txBody>
      </p:sp>
      <p:sp>
        <p:nvSpPr>
          <p:cNvPr id="4" name="Slide Number Placeholder 3"/>
          <p:cNvSpPr>
            <a:spLocks noGrp="1"/>
          </p:cNvSpPr>
          <p:nvPr>
            <p:ph type="sldNum" sz="quarter" idx="10"/>
          </p:nvPr>
        </p:nvSpPr>
        <p:spPr/>
        <p:txBody>
          <a:bodyPr/>
          <a:lstStyle/>
          <a:p>
            <a:fld id="{BC530F2D-05FD-4C22-BC66-962BAC05DDBF}" type="slidenum">
              <a:rPr lang="en-US" smtClean="0"/>
              <a:t>5</a:t>
            </a:fld>
            <a:endParaRPr lang="en-US"/>
          </a:p>
        </p:txBody>
      </p:sp>
    </p:spTree>
    <p:extLst>
      <p:ext uri="{BB962C8B-B14F-4D97-AF65-F5344CB8AC3E}">
        <p14:creationId xmlns:p14="http://schemas.microsoft.com/office/powerpoint/2010/main" val="2321689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delve into a report, you will often find that the information in the report follows this outline, even if it doesn’t have explicitly labeled sections.</a:t>
            </a:r>
          </a:p>
        </p:txBody>
      </p:sp>
      <p:sp>
        <p:nvSpPr>
          <p:cNvPr id="4" name="Slide Number Placeholder 3"/>
          <p:cNvSpPr>
            <a:spLocks noGrp="1"/>
          </p:cNvSpPr>
          <p:nvPr>
            <p:ph type="sldNum" sz="quarter" idx="10"/>
          </p:nvPr>
        </p:nvSpPr>
        <p:spPr/>
        <p:txBody>
          <a:bodyPr/>
          <a:lstStyle/>
          <a:p>
            <a:fld id="{BC530F2D-05FD-4C22-BC66-962BAC05DDBF}" type="slidenum">
              <a:rPr lang="en-US" smtClean="0"/>
              <a:t>5</a:t>
            </a:fld>
            <a:endParaRPr lang="en-US"/>
          </a:p>
        </p:txBody>
      </p:sp>
    </p:spTree>
    <p:extLst>
      <p:ext uri="{BB962C8B-B14F-4D97-AF65-F5344CB8AC3E}">
        <p14:creationId xmlns:p14="http://schemas.microsoft.com/office/powerpoint/2010/main" val="322503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table of contents of the report. Let’s examine the parts of this report. Notice that at first,  it doesn’t seem exactly follow the parts we discussed earlier. It does begin with an executive summary, but the titles of each subsequent section are consistent with the content of the report. This is very common—many times, the content of each of the parts of the report aligns with these parts we discussed earlier. When you delve into a report, you will often find that the information in the report follows the outline of the parts we discussed earlier, even if it doesn’t have explicitly labeled sections. In long reports like this one, sometimes a vision statement is included at the beginning to help focus the entire report on the problem it aims to solve. *. Now, let’s jump to another part of the report. These are some of the key findings and recommendations. In long reports like this one, it’s common to include a summary of key findings and recommendations in the executive summary. The detailed findings and recommendations are usually towards the end of a report. </a:t>
            </a:r>
          </a:p>
        </p:txBody>
      </p:sp>
      <p:sp>
        <p:nvSpPr>
          <p:cNvPr id="4" name="Slide Number Placeholder 3"/>
          <p:cNvSpPr>
            <a:spLocks noGrp="1"/>
          </p:cNvSpPr>
          <p:nvPr>
            <p:ph type="sldNum" sz="quarter" idx="10"/>
          </p:nvPr>
        </p:nvSpPr>
        <p:spPr/>
        <p:txBody>
          <a:bodyPr/>
          <a:lstStyle/>
          <a:p>
            <a:fld id="{BC530F2D-05FD-4C22-BC66-962BAC05DDBF}" type="slidenum">
              <a:rPr lang="en-US" smtClean="0"/>
              <a:t>6</a:t>
            </a:fld>
            <a:endParaRPr lang="en-US"/>
          </a:p>
        </p:txBody>
      </p:sp>
    </p:spTree>
    <p:extLst>
      <p:ext uri="{BB962C8B-B14F-4D97-AF65-F5344CB8AC3E}">
        <p14:creationId xmlns:p14="http://schemas.microsoft.com/office/powerpoint/2010/main" val="283644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excerpt from the recommendations. Notice that the suggestion is supported by a justification. Each recommendation made is supported by a line of evidence. This helps add weight and credibility to the recommendations made.</a:t>
            </a:r>
          </a:p>
          <a:p>
            <a:r>
              <a:rPr lang="en-US" dirty="0"/>
              <a:t>Notice the use of strong verbs like transform, elevate, sustain, and emphasize. All of these action words help lead the reader to act.</a:t>
            </a:r>
          </a:p>
        </p:txBody>
      </p:sp>
      <p:sp>
        <p:nvSpPr>
          <p:cNvPr id="4" name="Slide Number Placeholder 3"/>
          <p:cNvSpPr>
            <a:spLocks noGrp="1"/>
          </p:cNvSpPr>
          <p:nvPr>
            <p:ph type="sldNum" sz="quarter" idx="10"/>
          </p:nvPr>
        </p:nvSpPr>
        <p:spPr/>
        <p:txBody>
          <a:bodyPr/>
          <a:lstStyle/>
          <a:p>
            <a:fld id="{BC530F2D-05FD-4C22-BC66-962BAC05DDBF}" type="slidenum">
              <a:rPr lang="en-US" smtClean="0"/>
              <a:t>7</a:t>
            </a:fld>
            <a:endParaRPr lang="en-US"/>
          </a:p>
        </p:txBody>
      </p:sp>
    </p:spTree>
    <p:extLst>
      <p:ext uri="{BB962C8B-B14F-4D97-AF65-F5344CB8AC3E}">
        <p14:creationId xmlns:p14="http://schemas.microsoft.com/office/powerpoint/2010/main" val="280880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writing your own report, it may be hard to know where to begin. Here a few strategies to help.</a:t>
            </a:r>
          </a:p>
          <a:p>
            <a:r>
              <a:rPr lang="en-US" dirty="0"/>
              <a:t>First, you need to know the parts of the report. Knowing what information goes in which piece of the report will help you to organize your ideas in an effective manner.</a:t>
            </a:r>
          </a:p>
          <a:p>
            <a:r>
              <a:rPr lang="en-US" dirty="0"/>
              <a:t>Second, you should use a persuasive, but professional tone. A report is a formal means of written communication, and the tone you use should reflect that. Additionally, recommendations are typically written to persuade the reader into taking action.</a:t>
            </a:r>
          </a:p>
          <a:p>
            <a:r>
              <a:rPr lang="en-US" dirty="0"/>
              <a:t>You should use strong, active verbs to help lead you reader to act. </a:t>
            </a:r>
          </a:p>
        </p:txBody>
      </p:sp>
      <p:sp>
        <p:nvSpPr>
          <p:cNvPr id="4" name="Slide Number Placeholder 3"/>
          <p:cNvSpPr>
            <a:spLocks noGrp="1"/>
          </p:cNvSpPr>
          <p:nvPr>
            <p:ph type="sldNum" sz="quarter" idx="10"/>
          </p:nvPr>
        </p:nvSpPr>
        <p:spPr/>
        <p:txBody>
          <a:bodyPr/>
          <a:lstStyle/>
          <a:p>
            <a:fld id="{BC530F2D-05FD-4C22-BC66-962BAC05DDBF}" type="slidenum">
              <a:rPr lang="en-US" smtClean="0"/>
              <a:t>8</a:t>
            </a:fld>
            <a:endParaRPr lang="en-US"/>
          </a:p>
        </p:txBody>
      </p:sp>
    </p:spTree>
    <p:extLst>
      <p:ext uri="{BB962C8B-B14F-4D97-AF65-F5344CB8AC3E}">
        <p14:creationId xmlns:p14="http://schemas.microsoft.com/office/powerpoint/2010/main" val="225690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watching this video about writing  reports that work! For more information on this and other writing topics, visit our website at </a:t>
            </a:r>
            <a:r>
              <a:rPr lang="en-US" dirty="0" err="1"/>
              <a:t>iup</a:t>
            </a:r>
            <a:r>
              <a:rPr lang="en-US" dirty="0"/>
              <a:t> dot </a:t>
            </a:r>
            <a:r>
              <a:rPr lang="en-US" dirty="0" err="1"/>
              <a:t>edu</a:t>
            </a:r>
            <a:r>
              <a:rPr lang="en-US" dirty="0"/>
              <a:t> slash writing center. </a:t>
            </a:r>
          </a:p>
        </p:txBody>
      </p:sp>
      <p:sp>
        <p:nvSpPr>
          <p:cNvPr id="4" name="Slide Number Placeholder 3"/>
          <p:cNvSpPr>
            <a:spLocks noGrp="1"/>
          </p:cNvSpPr>
          <p:nvPr>
            <p:ph type="sldNum" sz="quarter" idx="10"/>
          </p:nvPr>
        </p:nvSpPr>
        <p:spPr/>
        <p:txBody>
          <a:bodyPr/>
          <a:lstStyle/>
          <a:p>
            <a:fld id="{BC530F2D-05FD-4C22-BC66-962BAC05DDBF}" type="slidenum">
              <a:rPr lang="en-US" smtClean="0"/>
              <a:t>9</a:t>
            </a:fld>
            <a:endParaRPr lang="en-US"/>
          </a:p>
        </p:txBody>
      </p:sp>
    </p:spTree>
    <p:extLst>
      <p:ext uri="{BB962C8B-B14F-4D97-AF65-F5344CB8AC3E}">
        <p14:creationId xmlns:p14="http://schemas.microsoft.com/office/powerpoint/2010/main" val="309731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9/13/2018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9/13/2018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9/13/2018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hyperlink" Target="https://www.nist.gov/sites/default/files/documents/2018/07/24/eo_wf_report_to_potus.pdf" TargetMode="Externa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svg"/><Relationship Id="rId3" Type="http://schemas.openxmlformats.org/officeDocument/2006/relationships/audio" Target="../media/media6.m4a"/><Relationship Id="rId7" Type="http://schemas.openxmlformats.org/officeDocument/2006/relationships/image" Target="../media/image7.png"/><Relationship Id="rId12" Type="http://schemas.openxmlformats.org/officeDocument/2006/relationships/image" Target="../media/image80.png"/><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slide" Target="slide50.xml"/><Relationship Id="rId5" Type="http://schemas.openxmlformats.org/officeDocument/2006/relationships/notesSlide" Target="../notesSlides/notesSlide6.xml"/><Relationship Id="rId10" Type="http://schemas.openxmlformats.org/officeDocument/2006/relationships/image" Target="../media/image10.sv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7.m4a"/><Relationship Id="rId7" Type="http://schemas.openxmlformats.org/officeDocument/2006/relationships/image" Target="../media/image12.png"/><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E447-EA04-403F-A4B4-B04773368664}"/>
              </a:ext>
            </a:extLst>
          </p:cNvPr>
          <p:cNvSpPr>
            <a:spLocks noGrp="1"/>
          </p:cNvSpPr>
          <p:nvPr>
            <p:ph type="ctrTitle"/>
          </p:nvPr>
        </p:nvSpPr>
        <p:spPr>
          <a:xfrm>
            <a:off x="1915385" y="2379887"/>
            <a:ext cx="8361229" cy="2098226"/>
          </a:xfrm>
        </p:spPr>
        <p:txBody>
          <a:bodyPr/>
          <a:lstStyle/>
          <a:p>
            <a:r>
              <a:rPr lang="en-US" dirty="0"/>
              <a:t>Writing reports that work</a:t>
            </a:r>
          </a:p>
        </p:txBody>
      </p:sp>
      <p:sp>
        <p:nvSpPr>
          <p:cNvPr id="3" name="Subtitle 2">
            <a:extLst>
              <a:ext uri="{FF2B5EF4-FFF2-40B4-BE49-F238E27FC236}">
                <a16:creationId xmlns:a16="http://schemas.microsoft.com/office/drawing/2014/main" id="{B48F4A88-96D2-4C3D-906F-AA3C456C84C2}"/>
              </a:ext>
            </a:extLst>
          </p:cNvPr>
          <p:cNvSpPr>
            <a:spLocks noGrp="1"/>
          </p:cNvSpPr>
          <p:nvPr>
            <p:ph type="subTitle" idx="1"/>
          </p:nvPr>
        </p:nvSpPr>
        <p:spPr>
          <a:xfrm>
            <a:off x="-232106" y="5366074"/>
            <a:ext cx="6831673" cy="1617784"/>
          </a:xfrm>
        </p:spPr>
        <p:txBody>
          <a:bodyPr/>
          <a:lstStyle/>
          <a:p>
            <a:r>
              <a:rPr lang="en-US" i="1" dirty="0"/>
              <a:t>Maddie Hornstein</a:t>
            </a:r>
          </a:p>
          <a:p>
            <a:r>
              <a:rPr lang="en-US" i="1" dirty="0"/>
              <a:t>Kathleen Jones White Writing Center at IUP</a:t>
            </a:r>
          </a:p>
          <a:p>
            <a:r>
              <a:rPr lang="en-US" i="1" dirty="0"/>
              <a:t>August 2018</a:t>
            </a:r>
          </a:p>
        </p:txBody>
      </p:sp>
      <p:pic>
        <p:nvPicPr>
          <p:cNvPr id="5" name="Picture 4">
            <a:extLst>
              <a:ext uri="{FF2B5EF4-FFF2-40B4-BE49-F238E27FC236}">
                <a16:creationId xmlns:a16="http://schemas.microsoft.com/office/drawing/2014/main" id="{931E516B-7DF2-4BA2-8230-A9792A95AD9A}"/>
              </a:ext>
            </a:extLst>
          </p:cNvPr>
          <p:cNvPicPr>
            <a:picLocks noChangeAspect="1"/>
          </p:cNvPicPr>
          <p:nvPr/>
        </p:nvPicPr>
        <p:blipFill rotWithShape="1">
          <a:blip r:embed="rId5"/>
          <a:srcRect l="20418" t="10390" r="20075" b="24447"/>
          <a:stretch/>
        </p:blipFill>
        <p:spPr>
          <a:xfrm>
            <a:off x="10715709" y="126609"/>
            <a:ext cx="1343595" cy="1370892"/>
          </a:xfrm>
          <a:prstGeom prst="ellipse">
            <a:avLst/>
          </a:prstGeom>
        </p:spPr>
      </p:pic>
      <p:pic>
        <p:nvPicPr>
          <p:cNvPr id="6" name="Audio 5">
            <a:hlinkClick r:id="" action="ppaction://media"/>
            <a:extLst>
              <a:ext uri="{FF2B5EF4-FFF2-40B4-BE49-F238E27FC236}">
                <a16:creationId xmlns:a16="http://schemas.microsoft.com/office/drawing/2014/main" id="{9E19C984-E40B-47DF-A5B9-5234D5D5F1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54051059"/>
      </p:ext>
    </p:extLst>
  </p:cSld>
  <p:clrMapOvr>
    <a:masterClrMapping/>
  </p:clrMapOvr>
  <mc:AlternateContent xmlns:mc="http://schemas.openxmlformats.org/markup-compatibility/2006">
    <mc:Choice xmlns:p14="http://schemas.microsoft.com/office/powerpoint/2010/main" Requires="p14">
      <p:transition spd="slow" p14:dur="2000" advTm="26975"/>
    </mc:Choice>
    <mc:Fallback>
      <p:transition spd="slow" advTm="269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757A-FB8C-4466-86C8-748B33B2B1D9}"/>
              </a:ext>
            </a:extLst>
          </p:cNvPr>
          <p:cNvSpPr>
            <a:spLocks noGrp="1"/>
          </p:cNvSpPr>
          <p:nvPr>
            <p:ph type="title"/>
          </p:nvPr>
        </p:nvSpPr>
        <p:spPr>
          <a:xfrm>
            <a:off x="1371599" y="337458"/>
            <a:ext cx="10207375" cy="1485900"/>
          </a:xfrm>
        </p:spPr>
        <p:txBody>
          <a:bodyPr/>
          <a:lstStyle/>
          <a:p>
            <a:r>
              <a:rPr lang="en-US" dirty="0"/>
              <a:t>Situations for making recommendations</a:t>
            </a:r>
          </a:p>
        </p:txBody>
      </p:sp>
      <p:sp>
        <p:nvSpPr>
          <p:cNvPr id="9" name="Freeform: Shape 8">
            <a:extLst>
              <a:ext uri="{FF2B5EF4-FFF2-40B4-BE49-F238E27FC236}">
                <a16:creationId xmlns:a16="http://schemas.microsoft.com/office/drawing/2014/main" id="{04B5BE0E-EA64-4E94-89CF-BE5BA8BBB006}"/>
              </a:ext>
            </a:extLst>
          </p:cNvPr>
          <p:cNvSpPr/>
          <p:nvPr/>
        </p:nvSpPr>
        <p:spPr>
          <a:xfrm>
            <a:off x="3571903" y="1761506"/>
            <a:ext cx="4714874" cy="1473398"/>
          </a:xfrm>
          <a:custGeom>
            <a:avLst/>
            <a:gdLst>
              <a:gd name="connsiteX0" fmla="*/ 0 w 4714874"/>
              <a:gd name="connsiteY0" fmla="*/ 0 h 1473398"/>
              <a:gd name="connsiteX1" fmla="*/ 4714874 w 4714874"/>
              <a:gd name="connsiteY1" fmla="*/ 0 h 1473398"/>
              <a:gd name="connsiteX2" fmla="*/ 4714874 w 4714874"/>
              <a:gd name="connsiteY2" fmla="*/ 1473398 h 1473398"/>
              <a:gd name="connsiteX3" fmla="*/ 0 w 4714874"/>
              <a:gd name="connsiteY3" fmla="*/ 1473398 h 1473398"/>
              <a:gd name="connsiteX4" fmla="*/ 0 w 4714874"/>
              <a:gd name="connsiteY4" fmla="*/ 0 h 147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874" h="1473398">
                <a:moveTo>
                  <a:pt x="0" y="0"/>
                </a:moveTo>
                <a:lnTo>
                  <a:pt x="4714874" y="0"/>
                </a:lnTo>
                <a:lnTo>
                  <a:pt x="4714874" y="1473398"/>
                </a:lnTo>
                <a:lnTo>
                  <a:pt x="0" y="147339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97982"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Making strategic decisions</a:t>
            </a:r>
          </a:p>
        </p:txBody>
      </p:sp>
      <p:sp>
        <p:nvSpPr>
          <p:cNvPr id="10" name="Rectangle 9">
            <a:extLst>
              <a:ext uri="{FF2B5EF4-FFF2-40B4-BE49-F238E27FC236}">
                <a16:creationId xmlns:a16="http://schemas.microsoft.com/office/drawing/2014/main" id="{1E0E3415-429D-4A08-A4A6-19FAC068D026}"/>
              </a:ext>
            </a:extLst>
          </p:cNvPr>
          <p:cNvSpPr/>
          <p:nvPr/>
        </p:nvSpPr>
        <p:spPr>
          <a:xfrm>
            <a:off x="3375450" y="1548681"/>
            <a:ext cx="1031378" cy="1547068"/>
          </a:xfrm>
          <a:prstGeom prst="rect">
            <a:avLst/>
          </a:prstGeom>
          <a:blipFill rotWithShape="1">
            <a:blip r:embed="rId6"/>
            <a:srcRect/>
            <a:stretch>
              <a:fillRect l="-93000" r="-9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E7917CF2-6A3F-4B4A-96AB-59530705027E}"/>
              </a:ext>
            </a:extLst>
          </p:cNvPr>
          <p:cNvSpPr/>
          <p:nvPr/>
        </p:nvSpPr>
        <p:spPr>
          <a:xfrm>
            <a:off x="3571903" y="3616350"/>
            <a:ext cx="4714874" cy="1473398"/>
          </a:xfrm>
          <a:custGeom>
            <a:avLst/>
            <a:gdLst>
              <a:gd name="connsiteX0" fmla="*/ 0 w 4714874"/>
              <a:gd name="connsiteY0" fmla="*/ 0 h 1473398"/>
              <a:gd name="connsiteX1" fmla="*/ 4714874 w 4714874"/>
              <a:gd name="connsiteY1" fmla="*/ 0 h 1473398"/>
              <a:gd name="connsiteX2" fmla="*/ 4714874 w 4714874"/>
              <a:gd name="connsiteY2" fmla="*/ 1473398 h 1473398"/>
              <a:gd name="connsiteX3" fmla="*/ 0 w 4714874"/>
              <a:gd name="connsiteY3" fmla="*/ 1473398 h 1473398"/>
              <a:gd name="connsiteX4" fmla="*/ 0 w 4714874"/>
              <a:gd name="connsiteY4" fmla="*/ 0 h 147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874" h="1473398">
                <a:moveTo>
                  <a:pt x="0" y="0"/>
                </a:moveTo>
                <a:lnTo>
                  <a:pt x="4714874" y="0"/>
                </a:lnTo>
                <a:lnTo>
                  <a:pt x="4714874" y="1473398"/>
                </a:lnTo>
                <a:lnTo>
                  <a:pt x="0" y="147339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97982"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Persuading an organization</a:t>
            </a:r>
          </a:p>
        </p:txBody>
      </p:sp>
      <p:sp>
        <p:nvSpPr>
          <p:cNvPr id="12" name="Rectangle 11">
            <a:extLst>
              <a:ext uri="{FF2B5EF4-FFF2-40B4-BE49-F238E27FC236}">
                <a16:creationId xmlns:a16="http://schemas.microsoft.com/office/drawing/2014/main" id="{3BE5C14C-14B1-453A-9F0F-E6301CFC8147}"/>
              </a:ext>
            </a:extLst>
          </p:cNvPr>
          <p:cNvSpPr/>
          <p:nvPr/>
        </p:nvSpPr>
        <p:spPr>
          <a:xfrm>
            <a:off x="3375450" y="3403526"/>
            <a:ext cx="1031378" cy="1547068"/>
          </a:xfrm>
          <a:prstGeom prst="rect">
            <a:avLst/>
          </a:prstGeom>
          <a:blipFill rotWithShape="1">
            <a:blip r:embed="rId7"/>
            <a:srcRect/>
            <a:stretch>
              <a:fillRect l="-86000" r="-8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2C0AD8A2-E43B-43EC-A380-5FD45F45293D}"/>
              </a:ext>
            </a:extLst>
          </p:cNvPr>
          <p:cNvSpPr/>
          <p:nvPr/>
        </p:nvSpPr>
        <p:spPr>
          <a:xfrm>
            <a:off x="3571903" y="5471195"/>
            <a:ext cx="4714874" cy="1473398"/>
          </a:xfrm>
          <a:custGeom>
            <a:avLst/>
            <a:gdLst>
              <a:gd name="connsiteX0" fmla="*/ 0 w 4714874"/>
              <a:gd name="connsiteY0" fmla="*/ 0 h 1473398"/>
              <a:gd name="connsiteX1" fmla="*/ 4714874 w 4714874"/>
              <a:gd name="connsiteY1" fmla="*/ 0 h 1473398"/>
              <a:gd name="connsiteX2" fmla="*/ 4714874 w 4714874"/>
              <a:gd name="connsiteY2" fmla="*/ 1473398 h 1473398"/>
              <a:gd name="connsiteX3" fmla="*/ 0 w 4714874"/>
              <a:gd name="connsiteY3" fmla="*/ 1473398 h 1473398"/>
              <a:gd name="connsiteX4" fmla="*/ 0 w 4714874"/>
              <a:gd name="connsiteY4" fmla="*/ 0 h 147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874" h="1473398">
                <a:moveTo>
                  <a:pt x="0" y="0"/>
                </a:moveTo>
                <a:lnTo>
                  <a:pt x="4714874" y="0"/>
                </a:lnTo>
                <a:lnTo>
                  <a:pt x="4714874" y="1473398"/>
                </a:lnTo>
                <a:lnTo>
                  <a:pt x="0" y="147339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97982"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Policy decision making</a:t>
            </a:r>
          </a:p>
        </p:txBody>
      </p:sp>
      <p:sp>
        <p:nvSpPr>
          <p:cNvPr id="14" name="Rectangle 13">
            <a:extLst>
              <a:ext uri="{FF2B5EF4-FFF2-40B4-BE49-F238E27FC236}">
                <a16:creationId xmlns:a16="http://schemas.microsoft.com/office/drawing/2014/main" id="{88A6646B-446B-4A35-8EA0-4F855C036DAD}"/>
              </a:ext>
            </a:extLst>
          </p:cNvPr>
          <p:cNvSpPr/>
          <p:nvPr/>
        </p:nvSpPr>
        <p:spPr>
          <a:xfrm>
            <a:off x="3375450" y="5258371"/>
            <a:ext cx="1031378" cy="1547068"/>
          </a:xfrm>
          <a:prstGeom prst="rect">
            <a:avLst/>
          </a:prstGeom>
          <a:blipFill rotWithShape="1">
            <a:blip r:embed="rId8"/>
            <a:srcRect/>
            <a:stretch>
              <a:fillRect l="-33000" r="-3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 name="Audio 2">
            <a:hlinkClick r:id="" action="ppaction://media"/>
            <a:extLst>
              <a:ext uri="{FF2B5EF4-FFF2-40B4-BE49-F238E27FC236}">
                <a16:creationId xmlns:a16="http://schemas.microsoft.com/office/drawing/2014/main" id="{78B08CB8-4761-4B8F-8660-8C49A40E03CF}"/>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196999303"/>
      </p:ext>
    </p:extLst>
  </p:cSld>
  <p:clrMapOvr>
    <a:masterClrMapping/>
  </p:clrMapOvr>
  <mc:AlternateContent xmlns:mc="http://schemas.openxmlformats.org/markup-compatibility/2006">
    <mc:Choice xmlns:p14="http://schemas.microsoft.com/office/powerpoint/2010/main" Requires="p14">
      <p:transition spd="slow" p14:dur="2000" advTm="22053"/>
    </mc:Choice>
    <mc:Fallback>
      <p:transition spd="slow" advTm="22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bldLst>
      <p:bldP spid="9"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29B8-03DE-4C76-8C9C-20404392615C}"/>
              </a:ext>
            </a:extLst>
          </p:cNvPr>
          <p:cNvSpPr>
            <a:spLocks noGrp="1"/>
          </p:cNvSpPr>
          <p:nvPr>
            <p:ph type="title"/>
          </p:nvPr>
        </p:nvSpPr>
        <p:spPr/>
        <p:txBody>
          <a:bodyPr/>
          <a:lstStyle/>
          <a:p>
            <a:r>
              <a:rPr lang="en-US" dirty="0"/>
              <a:t>Convincing others of your stance</a:t>
            </a:r>
          </a:p>
        </p:txBody>
      </p:sp>
      <p:sp>
        <p:nvSpPr>
          <p:cNvPr id="7" name="Freeform: Shape 6">
            <a:extLst>
              <a:ext uri="{FF2B5EF4-FFF2-40B4-BE49-F238E27FC236}">
                <a16:creationId xmlns:a16="http://schemas.microsoft.com/office/drawing/2014/main" id="{43BEBDD5-DCCF-4FD9-8060-59A23A1C71BB}"/>
              </a:ext>
            </a:extLst>
          </p:cNvPr>
          <p:cNvSpPr/>
          <p:nvPr/>
        </p:nvSpPr>
        <p:spPr>
          <a:xfrm>
            <a:off x="2316693" y="2437622"/>
            <a:ext cx="3779315" cy="2923009"/>
          </a:xfrm>
          <a:custGeom>
            <a:avLst/>
            <a:gdLst>
              <a:gd name="connsiteX0" fmla="*/ 487266 w 2923009"/>
              <a:gd name="connsiteY0" fmla="*/ 0 h 3779315"/>
              <a:gd name="connsiteX1" fmla="*/ 2435743 w 2923009"/>
              <a:gd name="connsiteY1" fmla="*/ 0 h 3779315"/>
              <a:gd name="connsiteX2" fmla="*/ 2923009 w 2923009"/>
              <a:gd name="connsiteY2" fmla="*/ 487266 h 3779315"/>
              <a:gd name="connsiteX3" fmla="*/ 2923009 w 2923009"/>
              <a:gd name="connsiteY3" fmla="*/ 3779315 h 3779315"/>
              <a:gd name="connsiteX4" fmla="*/ 2923009 w 2923009"/>
              <a:gd name="connsiteY4" fmla="*/ 3779315 h 3779315"/>
              <a:gd name="connsiteX5" fmla="*/ 0 w 2923009"/>
              <a:gd name="connsiteY5" fmla="*/ 3779315 h 3779315"/>
              <a:gd name="connsiteX6" fmla="*/ 0 w 2923009"/>
              <a:gd name="connsiteY6" fmla="*/ 3779315 h 3779315"/>
              <a:gd name="connsiteX7" fmla="*/ 0 w 2923009"/>
              <a:gd name="connsiteY7" fmla="*/ 487266 h 3779315"/>
              <a:gd name="connsiteX8" fmla="*/ 487266 w 2923009"/>
              <a:gd name="connsiteY8" fmla="*/ 0 h 377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3009" h="3779315">
                <a:moveTo>
                  <a:pt x="0" y="3149303"/>
                </a:moveTo>
                <a:lnTo>
                  <a:pt x="0" y="630012"/>
                </a:lnTo>
                <a:cubicBezTo>
                  <a:pt x="0" y="282066"/>
                  <a:pt x="168727" y="0"/>
                  <a:pt x="376863" y="0"/>
                </a:cubicBezTo>
                <a:lnTo>
                  <a:pt x="2923009" y="0"/>
                </a:lnTo>
                <a:lnTo>
                  <a:pt x="2923009" y="0"/>
                </a:lnTo>
                <a:lnTo>
                  <a:pt x="2923009" y="3779315"/>
                </a:lnTo>
                <a:lnTo>
                  <a:pt x="2923009" y="3779315"/>
                </a:lnTo>
                <a:lnTo>
                  <a:pt x="376863" y="3779315"/>
                </a:lnTo>
                <a:cubicBezTo>
                  <a:pt x="168727" y="3779315"/>
                  <a:pt x="0" y="3497249"/>
                  <a:pt x="0" y="3149303"/>
                </a:cubicBezTo>
                <a:close/>
              </a:path>
            </a:pathLst>
          </a:custGeom>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spcFirstLastPara="0" vert="horz" wrap="square" lIns="272256" tIns="358614" rIns="194309" bIns="358615" numCol="1" spcCol="1270" anchor="ctr" anchorCtr="1">
            <a:noAutofit/>
          </a:bodyPr>
          <a:lstStyle/>
          <a:p>
            <a:pPr marL="0" lvl="0" indent="0" algn="ctr" defTabSz="1511300">
              <a:lnSpc>
                <a:spcPct val="90000"/>
              </a:lnSpc>
              <a:spcBef>
                <a:spcPct val="0"/>
              </a:spcBef>
              <a:spcAft>
                <a:spcPct val="35000"/>
              </a:spcAft>
              <a:buNone/>
            </a:pPr>
            <a:r>
              <a:rPr lang="en-US" sz="3400" kern="1200" dirty="0">
                <a:solidFill>
                  <a:schemeClr val="tx1"/>
                </a:solidFill>
              </a:rPr>
              <a:t>Make a recommendation</a:t>
            </a:r>
          </a:p>
        </p:txBody>
      </p:sp>
      <p:sp>
        <p:nvSpPr>
          <p:cNvPr id="8" name="Freeform: Shape 7">
            <a:extLst>
              <a:ext uri="{FF2B5EF4-FFF2-40B4-BE49-F238E27FC236}">
                <a16:creationId xmlns:a16="http://schemas.microsoft.com/office/drawing/2014/main" id="{58DE7910-AA37-48E8-BEA3-444122DF6D3C}"/>
              </a:ext>
            </a:extLst>
          </p:cNvPr>
          <p:cNvSpPr/>
          <p:nvPr/>
        </p:nvSpPr>
        <p:spPr>
          <a:xfrm>
            <a:off x="6096005" y="2437622"/>
            <a:ext cx="3779315" cy="2923009"/>
          </a:xfrm>
          <a:custGeom>
            <a:avLst/>
            <a:gdLst>
              <a:gd name="connsiteX0" fmla="*/ 487266 w 2923009"/>
              <a:gd name="connsiteY0" fmla="*/ 0 h 3779315"/>
              <a:gd name="connsiteX1" fmla="*/ 2435743 w 2923009"/>
              <a:gd name="connsiteY1" fmla="*/ 0 h 3779315"/>
              <a:gd name="connsiteX2" fmla="*/ 2923009 w 2923009"/>
              <a:gd name="connsiteY2" fmla="*/ 487266 h 3779315"/>
              <a:gd name="connsiteX3" fmla="*/ 2923009 w 2923009"/>
              <a:gd name="connsiteY3" fmla="*/ 3779315 h 3779315"/>
              <a:gd name="connsiteX4" fmla="*/ 2923009 w 2923009"/>
              <a:gd name="connsiteY4" fmla="*/ 3779315 h 3779315"/>
              <a:gd name="connsiteX5" fmla="*/ 0 w 2923009"/>
              <a:gd name="connsiteY5" fmla="*/ 3779315 h 3779315"/>
              <a:gd name="connsiteX6" fmla="*/ 0 w 2923009"/>
              <a:gd name="connsiteY6" fmla="*/ 3779315 h 3779315"/>
              <a:gd name="connsiteX7" fmla="*/ 0 w 2923009"/>
              <a:gd name="connsiteY7" fmla="*/ 487266 h 3779315"/>
              <a:gd name="connsiteX8" fmla="*/ 487266 w 2923009"/>
              <a:gd name="connsiteY8" fmla="*/ 0 h 377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3009" h="3779315">
                <a:moveTo>
                  <a:pt x="2923009" y="630012"/>
                </a:moveTo>
                <a:lnTo>
                  <a:pt x="2923009" y="3149303"/>
                </a:lnTo>
                <a:cubicBezTo>
                  <a:pt x="2923009" y="3497249"/>
                  <a:pt x="2754282" y="3779315"/>
                  <a:pt x="2546146" y="3779315"/>
                </a:cubicBezTo>
                <a:lnTo>
                  <a:pt x="0" y="3779315"/>
                </a:lnTo>
                <a:lnTo>
                  <a:pt x="0" y="3779315"/>
                </a:lnTo>
                <a:lnTo>
                  <a:pt x="0" y="0"/>
                </a:lnTo>
                <a:lnTo>
                  <a:pt x="0" y="0"/>
                </a:lnTo>
                <a:lnTo>
                  <a:pt x="2546146" y="0"/>
                </a:lnTo>
                <a:cubicBezTo>
                  <a:pt x="2754282" y="0"/>
                  <a:pt x="2923009" y="282066"/>
                  <a:pt x="2923009" y="630012"/>
                </a:cubicBezTo>
                <a:close/>
              </a:path>
            </a:pathLst>
          </a:custGeom>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hemeClr val="accent2">
              <a:tint val="50000"/>
              <a:hueOff val="-74370"/>
              <a:satOff val="-2385"/>
              <a:lumOff val="8451"/>
              <a:alphaOff val="0"/>
            </a:schemeClr>
          </a:fillRef>
          <a:effectRef idx="2">
            <a:schemeClr val="accent2">
              <a:tint val="50000"/>
              <a:hueOff val="-74370"/>
              <a:satOff val="-2385"/>
              <a:lumOff val="8451"/>
              <a:alphaOff val="0"/>
            </a:schemeClr>
          </a:effectRef>
          <a:fontRef idx="minor">
            <a:schemeClr val="lt1">
              <a:hueOff val="0"/>
              <a:satOff val="0"/>
              <a:lumOff val="0"/>
              <a:alphaOff val="0"/>
            </a:schemeClr>
          </a:fontRef>
        </p:style>
        <p:txBody>
          <a:bodyPr spcFirstLastPara="0" vert="horz" wrap="square" lIns="188596" tIns="352265" rIns="268444" bIns="352265" numCol="1" spcCol="1270" anchor="ctr" anchorCtr="1">
            <a:noAutofit/>
          </a:bodyPr>
          <a:lstStyle/>
          <a:p>
            <a:pPr marL="0" lvl="0" indent="0" algn="ctr" defTabSz="1466850">
              <a:lnSpc>
                <a:spcPct val="90000"/>
              </a:lnSpc>
              <a:spcBef>
                <a:spcPct val="0"/>
              </a:spcBef>
              <a:spcAft>
                <a:spcPct val="35000"/>
              </a:spcAft>
              <a:buNone/>
            </a:pPr>
            <a:r>
              <a:rPr lang="en-US" sz="3300" kern="1200" dirty="0">
                <a:solidFill>
                  <a:schemeClr val="tx1"/>
                </a:solidFill>
              </a:rPr>
              <a:t>Support your proposition </a:t>
            </a:r>
          </a:p>
        </p:txBody>
      </p:sp>
      <p:sp>
        <p:nvSpPr>
          <p:cNvPr id="9" name="Arrow: Circular 8">
            <a:extLst>
              <a:ext uri="{FF2B5EF4-FFF2-40B4-BE49-F238E27FC236}">
                <a16:creationId xmlns:a16="http://schemas.microsoft.com/office/drawing/2014/main" id="{86B4DA0A-34AA-419D-95F0-55BAAC276BD1}"/>
              </a:ext>
            </a:extLst>
          </p:cNvPr>
          <p:cNvSpPr/>
          <p:nvPr/>
        </p:nvSpPr>
        <p:spPr>
          <a:xfrm>
            <a:off x="5238327" y="1625600"/>
            <a:ext cx="1867379" cy="1867288"/>
          </a:xfrm>
          <a:prstGeom prst="circularArrow">
            <a:avLst>
              <a:gd name="adj1" fmla="val 12500"/>
              <a:gd name="adj2" fmla="val 1142322"/>
              <a:gd name="adj3" fmla="val 20457678"/>
              <a:gd name="adj4" fmla="val 10800000"/>
              <a:gd name="adj5" fmla="val 125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10" name="Arrow: Circular 9">
            <a:extLst>
              <a:ext uri="{FF2B5EF4-FFF2-40B4-BE49-F238E27FC236}">
                <a16:creationId xmlns:a16="http://schemas.microsoft.com/office/drawing/2014/main" id="{6647A907-A67F-4453-9422-B53DBD2EB8AD}"/>
              </a:ext>
            </a:extLst>
          </p:cNvPr>
          <p:cNvSpPr/>
          <p:nvPr/>
        </p:nvSpPr>
        <p:spPr>
          <a:xfrm rot="10800000">
            <a:off x="5238327" y="4304911"/>
            <a:ext cx="1867379" cy="1867288"/>
          </a:xfrm>
          <a:prstGeom prst="circularArrow">
            <a:avLst>
              <a:gd name="adj1" fmla="val 12500"/>
              <a:gd name="adj2" fmla="val 1142322"/>
              <a:gd name="adj3" fmla="val 20457678"/>
              <a:gd name="adj4" fmla="val 10800000"/>
              <a:gd name="adj5" fmla="val 125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sp>
      <p:pic>
        <p:nvPicPr>
          <p:cNvPr id="3" name="Audio 2">
            <a:hlinkClick r:id="" action="ppaction://media"/>
            <a:extLst>
              <a:ext uri="{FF2B5EF4-FFF2-40B4-BE49-F238E27FC236}">
                <a16:creationId xmlns:a16="http://schemas.microsoft.com/office/drawing/2014/main" id="{69C0B817-1C75-462E-BC16-6DE4FE8A5C5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370624517"/>
      </p:ext>
    </p:extLst>
  </p:cSld>
  <p:clrMapOvr>
    <a:masterClrMapping/>
  </p:clrMapOvr>
  <mc:AlternateContent xmlns:mc="http://schemas.openxmlformats.org/markup-compatibility/2006">
    <mc:Choice xmlns:p14="http://schemas.microsoft.com/office/powerpoint/2010/main" Requires="p14">
      <p:transition spd="slow" p14:dur="2000" advTm="32335"/>
    </mc:Choice>
    <mc:Fallback>
      <p:transition spd="slow" advTm="32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BE82-A155-4DDB-8D23-F18E0E716035}"/>
              </a:ext>
            </a:extLst>
          </p:cNvPr>
          <p:cNvSpPr>
            <a:spLocks noGrp="1"/>
          </p:cNvSpPr>
          <p:nvPr>
            <p:ph type="title"/>
          </p:nvPr>
        </p:nvSpPr>
        <p:spPr/>
        <p:txBody>
          <a:bodyPr/>
          <a:lstStyle/>
          <a:p>
            <a:r>
              <a:rPr lang="en-US" dirty="0"/>
              <a:t>Parts of a Report</a:t>
            </a:r>
          </a:p>
        </p:txBody>
      </p:sp>
      <p:sp>
        <p:nvSpPr>
          <p:cNvPr id="6" name="Freeform: Shape 5">
            <a:extLst>
              <a:ext uri="{FF2B5EF4-FFF2-40B4-BE49-F238E27FC236}">
                <a16:creationId xmlns:a16="http://schemas.microsoft.com/office/drawing/2014/main" id="{D5B2DCBD-2073-4981-9094-A6B123FA9465}"/>
              </a:ext>
            </a:extLst>
          </p:cNvPr>
          <p:cNvSpPr/>
          <p:nvPr/>
        </p:nvSpPr>
        <p:spPr>
          <a:xfrm>
            <a:off x="1371600" y="2306849"/>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2000" kern="1200" baseline="0" dirty="0"/>
              <a:t>Executive Summary</a:t>
            </a:r>
            <a:endParaRPr lang="en-US" sz="2000" kern="1200" dirty="0"/>
          </a:p>
        </p:txBody>
      </p:sp>
      <p:sp>
        <p:nvSpPr>
          <p:cNvPr id="7" name="Freeform: Shape 6">
            <a:extLst>
              <a:ext uri="{FF2B5EF4-FFF2-40B4-BE49-F238E27FC236}">
                <a16:creationId xmlns:a16="http://schemas.microsoft.com/office/drawing/2014/main" id="{EE4E1AD1-FEF4-489F-B9F2-55EBB90D95E7}"/>
              </a:ext>
            </a:extLst>
          </p:cNvPr>
          <p:cNvSpPr/>
          <p:nvPr/>
        </p:nvSpPr>
        <p:spPr>
          <a:xfrm>
            <a:off x="1371600" y="28207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829994"/>
              <a:satOff val="-324"/>
              <a:lumOff val="2549"/>
              <a:alphaOff val="0"/>
            </a:schemeClr>
          </a:fillRef>
          <a:effectRef idx="2">
            <a:schemeClr val="accent3">
              <a:hueOff val="829994"/>
              <a:satOff val="-324"/>
              <a:lumOff val="2549"/>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2000" kern="1200" baseline="0"/>
              <a:t>Introduction</a:t>
            </a:r>
            <a:endParaRPr lang="en-US" sz="2000" kern="1200"/>
          </a:p>
        </p:txBody>
      </p:sp>
      <p:sp>
        <p:nvSpPr>
          <p:cNvPr id="8" name="Freeform: Shape 7">
            <a:extLst>
              <a:ext uri="{FF2B5EF4-FFF2-40B4-BE49-F238E27FC236}">
                <a16:creationId xmlns:a16="http://schemas.microsoft.com/office/drawing/2014/main" id="{013B9DEF-2E79-41BB-9E11-941BD3C711DB}"/>
              </a:ext>
            </a:extLst>
          </p:cNvPr>
          <p:cNvSpPr/>
          <p:nvPr/>
        </p:nvSpPr>
        <p:spPr>
          <a:xfrm>
            <a:off x="1371600" y="33346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1659989"/>
              <a:satOff val="-648"/>
              <a:lumOff val="5098"/>
              <a:alphaOff val="0"/>
            </a:schemeClr>
          </a:fillRef>
          <a:effectRef idx="2">
            <a:schemeClr val="accent3">
              <a:hueOff val="1659989"/>
              <a:satOff val="-648"/>
              <a:lumOff val="5098"/>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2000" kern="1200" baseline="0"/>
              <a:t>Problem</a:t>
            </a:r>
            <a:endParaRPr lang="en-US" sz="2000" kern="1200"/>
          </a:p>
        </p:txBody>
      </p:sp>
      <p:sp>
        <p:nvSpPr>
          <p:cNvPr id="9" name="Freeform: Shape 8">
            <a:extLst>
              <a:ext uri="{FF2B5EF4-FFF2-40B4-BE49-F238E27FC236}">
                <a16:creationId xmlns:a16="http://schemas.microsoft.com/office/drawing/2014/main" id="{4B8679A9-3B49-4166-B41D-75394AD0E9DB}"/>
              </a:ext>
            </a:extLst>
          </p:cNvPr>
          <p:cNvSpPr/>
          <p:nvPr/>
        </p:nvSpPr>
        <p:spPr>
          <a:xfrm>
            <a:off x="1371600" y="38485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2489983"/>
              <a:satOff val="-971"/>
              <a:lumOff val="7647"/>
              <a:alphaOff val="0"/>
            </a:schemeClr>
          </a:fillRef>
          <a:effectRef idx="2">
            <a:schemeClr val="accent3">
              <a:hueOff val="2489983"/>
              <a:satOff val="-971"/>
              <a:lumOff val="7647"/>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2000" kern="1200" baseline="0" dirty="0"/>
              <a:t>Possible Solutions</a:t>
            </a:r>
            <a:endParaRPr lang="en-US" sz="2000" kern="1200" dirty="0"/>
          </a:p>
        </p:txBody>
      </p:sp>
      <p:sp>
        <p:nvSpPr>
          <p:cNvPr id="10" name="Freeform: Shape 9">
            <a:extLst>
              <a:ext uri="{FF2B5EF4-FFF2-40B4-BE49-F238E27FC236}">
                <a16:creationId xmlns:a16="http://schemas.microsoft.com/office/drawing/2014/main" id="{847A9AE5-EBED-46ED-B5DB-244689AD9431}"/>
              </a:ext>
            </a:extLst>
          </p:cNvPr>
          <p:cNvSpPr/>
          <p:nvPr/>
        </p:nvSpPr>
        <p:spPr>
          <a:xfrm>
            <a:off x="1371600" y="43624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3319977"/>
              <a:satOff val="-1295"/>
              <a:lumOff val="10196"/>
              <a:alphaOff val="0"/>
            </a:schemeClr>
          </a:fillRef>
          <a:effectRef idx="2">
            <a:schemeClr val="accent3">
              <a:hueOff val="3319977"/>
              <a:satOff val="-1295"/>
              <a:lumOff val="10196"/>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2000" kern="1200" baseline="0" dirty="0"/>
              <a:t>Recommended Solutions and Action Steps</a:t>
            </a:r>
            <a:endParaRPr lang="en-US" sz="2000" kern="1200" dirty="0"/>
          </a:p>
        </p:txBody>
      </p:sp>
      <p:sp>
        <p:nvSpPr>
          <p:cNvPr id="11" name="Freeform: Shape 10">
            <a:extLst>
              <a:ext uri="{FF2B5EF4-FFF2-40B4-BE49-F238E27FC236}">
                <a16:creationId xmlns:a16="http://schemas.microsoft.com/office/drawing/2014/main" id="{7BA9AECB-E6E9-4211-AA9D-D49D6975BB5B}"/>
              </a:ext>
            </a:extLst>
          </p:cNvPr>
          <p:cNvSpPr/>
          <p:nvPr/>
        </p:nvSpPr>
        <p:spPr>
          <a:xfrm>
            <a:off x="1371600" y="48763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4149971"/>
              <a:satOff val="-1619"/>
              <a:lumOff val="12745"/>
              <a:alphaOff val="0"/>
            </a:schemeClr>
          </a:fillRef>
          <a:effectRef idx="2">
            <a:schemeClr val="accent3">
              <a:hueOff val="4149971"/>
              <a:satOff val="-1619"/>
              <a:lumOff val="12745"/>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2000" kern="1200" baseline="0" dirty="0"/>
              <a:t>Conclusion</a:t>
            </a:r>
            <a:endParaRPr lang="en-US" sz="2000" kern="1200" dirty="0"/>
          </a:p>
        </p:txBody>
      </p:sp>
      <p:sp>
        <p:nvSpPr>
          <p:cNvPr id="12" name="Freeform: Shape 11">
            <a:extLst>
              <a:ext uri="{FF2B5EF4-FFF2-40B4-BE49-F238E27FC236}">
                <a16:creationId xmlns:a16="http://schemas.microsoft.com/office/drawing/2014/main" id="{DEC4BCEF-3514-433D-8701-1EF5D17EDC4D}"/>
              </a:ext>
            </a:extLst>
          </p:cNvPr>
          <p:cNvSpPr/>
          <p:nvPr/>
        </p:nvSpPr>
        <p:spPr>
          <a:xfrm>
            <a:off x="1371600" y="53902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4979966"/>
              <a:satOff val="-1943"/>
              <a:lumOff val="15294"/>
              <a:alphaOff val="0"/>
            </a:schemeClr>
          </a:fillRef>
          <a:effectRef idx="2">
            <a:schemeClr val="accent3">
              <a:hueOff val="4979966"/>
              <a:satOff val="-1943"/>
              <a:lumOff val="15294"/>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2000" kern="1200" baseline="0" dirty="0"/>
              <a:t>Works cited</a:t>
            </a:r>
            <a:endParaRPr lang="en-US" sz="2000" kern="1200" dirty="0"/>
          </a:p>
        </p:txBody>
      </p:sp>
      <p:pic>
        <p:nvPicPr>
          <p:cNvPr id="13" name="Audio 12">
            <a:hlinkClick r:id="" action="ppaction://media"/>
            <a:extLst>
              <a:ext uri="{FF2B5EF4-FFF2-40B4-BE49-F238E27FC236}">
                <a16:creationId xmlns:a16="http://schemas.microsoft.com/office/drawing/2014/main" id="{58E2B004-0D45-4F84-8277-9EC5D7916F7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92279618"/>
      </p:ext>
    </p:extLst>
  </p:cSld>
  <p:clrMapOvr>
    <a:masterClrMapping/>
  </p:clrMapOvr>
  <mc:AlternateContent xmlns:mc="http://schemas.openxmlformats.org/markup-compatibility/2006" xmlns:p14="http://schemas.microsoft.com/office/powerpoint/2010/main">
    <mc:Choice Requires="p14">
      <p:transition spd="slow" p14:dur="2000" advTm="88507"/>
    </mc:Choice>
    <mc:Fallback xmlns="">
      <p:transition spd="slow" advTm="88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13"/>
                </p:tgtEl>
              </p:cMediaNode>
            </p:audio>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F35F-5193-428A-9F5E-DC958E3BD3D3}"/>
              </a:ext>
            </a:extLst>
          </p:cNvPr>
          <p:cNvSpPr>
            <a:spLocks noGrp="1"/>
          </p:cNvSpPr>
          <p:nvPr>
            <p:ph type="title"/>
          </p:nvPr>
        </p:nvSpPr>
        <p:spPr/>
        <p:txBody>
          <a:bodyPr/>
          <a:lstStyle/>
          <a:p>
            <a:r>
              <a:rPr lang="en-US" dirty="0"/>
              <a:t>An example report</a:t>
            </a:r>
          </a:p>
        </p:txBody>
      </p:sp>
      <p:sp>
        <p:nvSpPr>
          <p:cNvPr id="3" name="Content Placeholder 2">
            <a:extLst>
              <a:ext uri="{FF2B5EF4-FFF2-40B4-BE49-F238E27FC236}">
                <a16:creationId xmlns:a16="http://schemas.microsoft.com/office/drawing/2014/main" id="{D1F60314-AACB-49C8-A49D-77CC757EC537}"/>
              </a:ext>
            </a:extLst>
          </p:cNvPr>
          <p:cNvSpPr>
            <a:spLocks noGrp="1"/>
          </p:cNvSpPr>
          <p:nvPr>
            <p:ph idx="1"/>
          </p:nvPr>
        </p:nvSpPr>
        <p:spPr/>
        <p:txBody>
          <a:bodyPr/>
          <a:lstStyle/>
          <a:p>
            <a:r>
              <a:rPr lang="en-US" dirty="0"/>
              <a:t>Executive Order 13800 asked government officials to “assess the scope and sufficiency of efforts to educate and train the American cybersecurity workforce of the future, including cybersecurity-related education curricula, training, and apprenticeship programs, from primary through higher education.”</a:t>
            </a:r>
          </a:p>
          <a:p>
            <a:r>
              <a:rPr lang="en-US" dirty="0"/>
              <a:t>52-page report gives findings, in-depth analysis, and recommendations </a:t>
            </a:r>
          </a:p>
          <a:p>
            <a:endParaRPr lang="en-US" dirty="0"/>
          </a:p>
          <a:p>
            <a:endParaRPr lang="en-US" dirty="0"/>
          </a:p>
          <a:p>
            <a:pPr marL="0" indent="0">
              <a:buNone/>
            </a:pPr>
            <a:r>
              <a:rPr lang="en-US" dirty="0">
                <a:hlinkClick r:id="rId5"/>
              </a:rPr>
              <a:t>https://www.nist.gov/sites/default/files/documents/2018/07/24/eo_wf_report_to_potus.pdf</a:t>
            </a:r>
            <a:r>
              <a:rPr lang="en-US" dirty="0"/>
              <a:t> </a:t>
            </a:r>
          </a:p>
        </p:txBody>
      </p:sp>
      <p:pic>
        <p:nvPicPr>
          <p:cNvPr id="8" name="Audio 7">
            <a:hlinkClick r:id="" action="ppaction://media"/>
            <a:extLst>
              <a:ext uri="{FF2B5EF4-FFF2-40B4-BE49-F238E27FC236}">
                <a16:creationId xmlns:a16="http://schemas.microsoft.com/office/drawing/2014/main" id="{550800F4-39CD-40AD-8BDA-D84A776AA3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68637716"/>
      </p:ext>
    </p:extLst>
  </p:cSld>
  <p:clrMapOvr>
    <a:masterClrMapping/>
  </p:clrMapOvr>
  <mc:AlternateContent xmlns:mc="http://schemas.openxmlformats.org/markup-compatibility/2006" xmlns:p14="http://schemas.microsoft.com/office/powerpoint/2010/main">
    <mc:Choice Requires="p14">
      <p:transition spd="slow" p14:dur="2000" advTm="34091"/>
    </mc:Choice>
    <mc:Fallback xmlns="">
      <p:transition spd="slow" advTm="340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BE82-A155-4DDB-8D23-F18E0E716035}"/>
              </a:ext>
            </a:extLst>
          </p:cNvPr>
          <p:cNvSpPr>
            <a:spLocks noGrp="1"/>
          </p:cNvSpPr>
          <p:nvPr>
            <p:ph type="title"/>
          </p:nvPr>
        </p:nvSpPr>
        <p:spPr/>
        <p:txBody>
          <a:bodyPr/>
          <a:lstStyle/>
          <a:p>
            <a:r>
              <a:rPr lang="en-US" dirty="0"/>
              <a:t>Parts of Recommendation Report</a:t>
            </a:r>
          </a:p>
        </p:txBody>
      </p:sp>
      <p:sp>
        <p:nvSpPr>
          <p:cNvPr id="6" name="Freeform: Shape 5">
            <a:extLst>
              <a:ext uri="{FF2B5EF4-FFF2-40B4-BE49-F238E27FC236}">
                <a16:creationId xmlns:a16="http://schemas.microsoft.com/office/drawing/2014/main" id="{D5B2DCBD-2073-4981-9094-A6B123FA9465}"/>
              </a:ext>
            </a:extLst>
          </p:cNvPr>
          <p:cNvSpPr/>
          <p:nvPr/>
        </p:nvSpPr>
        <p:spPr>
          <a:xfrm>
            <a:off x="1371600" y="2306849"/>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3600" kern="1200" baseline="0" dirty="0"/>
              <a:t>Executive Summary</a:t>
            </a:r>
            <a:endParaRPr lang="en-US" sz="3600" kern="1200" dirty="0"/>
          </a:p>
        </p:txBody>
      </p:sp>
      <p:sp>
        <p:nvSpPr>
          <p:cNvPr id="7" name="Freeform: Shape 6">
            <a:extLst>
              <a:ext uri="{FF2B5EF4-FFF2-40B4-BE49-F238E27FC236}">
                <a16:creationId xmlns:a16="http://schemas.microsoft.com/office/drawing/2014/main" id="{EE4E1AD1-FEF4-489F-B9F2-55EBB90D95E7}"/>
              </a:ext>
            </a:extLst>
          </p:cNvPr>
          <p:cNvSpPr/>
          <p:nvPr/>
        </p:nvSpPr>
        <p:spPr>
          <a:xfrm>
            <a:off x="1371600" y="28207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829994"/>
              <a:satOff val="-324"/>
              <a:lumOff val="2549"/>
              <a:alphaOff val="0"/>
            </a:schemeClr>
          </a:fillRef>
          <a:effectRef idx="2">
            <a:schemeClr val="accent3">
              <a:hueOff val="829994"/>
              <a:satOff val="-324"/>
              <a:lumOff val="2549"/>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3600" kern="1200" baseline="0" dirty="0"/>
              <a:t>Introduction</a:t>
            </a:r>
            <a:endParaRPr lang="en-US" sz="3600" kern="1200" dirty="0"/>
          </a:p>
        </p:txBody>
      </p:sp>
      <p:sp>
        <p:nvSpPr>
          <p:cNvPr id="8" name="Freeform: Shape 7">
            <a:extLst>
              <a:ext uri="{FF2B5EF4-FFF2-40B4-BE49-F238E27FC236}">
                <a16:creationId xmlns:a16="http://schemas.microsoft.com/office/drawing/2014/main" id="{013B9DEF-2E79-41BB-9E11-941BD3C711DB}"/>
              </a:ext>
            </a:extLst>
          </p:cNvPr>
          <p:cNvSpPr/>
          <p:nvPr/>
        </p:nvSpPr>
        <p:spPr>
          <a:xfrm>
            <a:off x="1371600" y="33346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1659989"/>
              <a:satOff val="-648"/>
              <a:lumOff val="5098"/>
              <a:alphaOff val="0"/>
            </a:schemeClr>
          </a:fillRef>
          <a:effectRef idx="2">
            <a:schemeClr val="accent3">
              <a:hueOff val="1659989"/>
              <a:satOff val="-648"/>
              <a:lumOff val="5098"/>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3600" kern="1200" baseline="0" dirty="0"/>
              <a:t>Problem</a:t>
            </a:r>
            <a:endParaRPr lang="en-US" sz="3600" kern="1200" dirty="0"/>
          </a:p>
        </p:txBody>
      </p:sp>
      <p:sp>
        <p:nvSpPr>
          <p:cNvPr id="9" name="Freeform: Shape 8">
            <a:extLst>
              <a:ext uri="{FF2B5EF4-FFF2-40B4-BE49-F238E27FC236}">
                <a16:creationId xmlns:a16="http://schemas.microsoft.com/office/drawing/2014/main" id="{4B8679A9-3B49-4166-B41D-75394AD0E9DB}"/>
              </a:ext>
            </a:extLst>
          </p:cNvPr>
          <p:cNvSpPr/>
          <p:nvPr/>
        </p:nvSpPr>
        <p:spPr>
          <a:xfrm>
            <a:off x="1371600" y="38485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2489983"/>
              <a:satOff val="-971"/>
              <a:lumOff val="7647"/>
              <a:alphaOff val="0"/>
            </a:schemeClr>
          </a:fillRef>
          <a:effectRef idx="2">
            <a:schemeClr val="accent3">
              <a:hueOff val="2489983"/>
              <a:satOff val="-971"/>
              <a:lumOff val="7647"/>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3600" kern="1200" baseline="0" dirty="0"/>
              <a:t>Possible Solutions</a:t>
            </a:r>
            <a:endParaRPr lang="en-US" sz="3600" kern="1200" dirty="0"/>
          </a:p>
        </p:txBody>
      </p:sp>
      <p:sp>
        <p:nvSpPr>
          <p:cNvPr id="10" name="Freeform: Shape 9">
            <a:extLst>
              <a:ext uri="{FF2B5EF4-FFF2-40B4-BE49-F238E27FC236}">
                <a16:creationId xmlns:a16="http://schemas.microsoft.com/office/drawing/2014/main" id="{847A9AE5-EBED-46ED-B5DB-244689AD9431}"/>
              </a:ext>
            </a:extLst>
          </p:cNvPr>
          <p:cNvSpPr/>
          <p:nvPr/>
        </p:nvSpPr>
        <p:spPr>
          <a:xfrm>
            <a:off x="1371600" y="43624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3319977"/>
              <a:satOff val="-1295"/>
              <a:lumOff val="10196"/>
              <a:alphaOff val="0"/>
            </a:schemeClr>
          </a:fillRef>
          <a:effectRef idx="2">
            <a:schemeClr val="accent3">
              <a:hueOff val="3319977"/>
              <a:satOff val="-1295"/>
              <a:lumOff val="10196"/>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3600" kern="1200" baseline="0" dirty="0"/>
              <a:t>Recommended Solutions and Action Steps</a:t>
            </a:r>
            <a:endParaRPr lang="en-US" sz="3600" kern="1200" dirty="0"/>
          </a:p>
        </p:txBody>
      </p:sp>
      <p:sp>
        <p:nvSpPr>
          <p:cNvPr id="11" name="Freeform: Shape 10">
            <a:extLst>
              <a:ext uri="{FF2B5EF4-FFF2-40B4-BE49-F238E27FC236}">
                <a16:creationId xmlns:a16="http://schemas.microsoft.com/office/drawing/2014/main" id="{7BA9AECB-E6E9-4211-AA9D-D49D6975BB5B}"/>
              </a:ext>
            </a:extLst>
          </p:cNvPr>
          <p:cNvSpPr/>
          <p:nvPr/>
        </p:nvSpPr>
        <p:spPr>
          <a:xfrm>
            <a:off x="1371600" y="48763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4149971"/>
              <a:satOff val="-1619"/>
              <a:lumOff val="12745"/>
              <a:alphaOff val="0"/>
            </a:schemeClr>
          </a:fillRef>
          <a:effectRef idx="2">
            <a:schemeClr val="accent3">
              <a:hueOff val="4149971"/>
              <a:satOff val="-1619"/>
              <a:lumOff val="12745"/>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3600" kern="1200" baseline="0" dirty="0"/>
              <a:t>Conclusion</a:t>
            </a:r>
            <a:endParaRPr lang="en-US" sz="3600" kern="1200" dirty="0"/>
          </a:p>
        </p:txBody>
      </p:sp>
      <p:sp>
        <p:nvSpPr>
          <p:cNvPr id="12" name="Freeform: Shape 11">
            <a:extLst>
              <a:ext uri="{FF2B5EF4-FFF2-40B4-BE49-F238E27FC236}">
                <a16:creationId xmlns:a16="http://schemas.microsoft.com/office/drawing/2014/main" id="{DEC4BCEF-3514-433D-8701-1EF5D17EDC4D}"/>
              </a:ext>
            </a:extLst>
          </p:cNvPr>
          <p:cNvSpPr/>
          <p:nvPr/>
        </p:nvSpPr>
        <p:spPr>
          <a:xfrm>
            <a:off x="1371600" y="5390250"/>
            <a:ext cx="9601200" cy="456300"/>
          </a:xfrm>
          <a:custGeom>
            <a:avLst/>
            <a:gdLst>
              <a:gd name="connsiteX0" fmla="*/ 0 w 9601200"/>
              <a:gd name="connsiteY0" fmla="*/ 76052 h 456300"/>
              <a:gd name="connsiteX1" fmla="*/ 76052 w 9601200"/>
              <a:gd name="connsiteY1" fmla="*/ 0 h 456300"/>
              <a:gd name="connsiteX2" fmla="*/ 9525148 w 9601200"/>
              <a:gd name="connsiteY2" fmla="*/ 0 h 456300"/>
              <a:gd name="connsiteX3" fmla="*/ 9601200 w 9601200"/>
              <a:gd name="connsiteY3" fmla="*/ 76052 h 456300"/>
              <a:gd name="connsiteX4" fmla="*/ 9601200 w 9601200"/>
              <a:gd name="connsiteY4" fmla="*/ 380248 h 456300"/>
              <a:gd name="connsiteX5" fmla="*/ 9525148 w 9601200"/>
              <a:gd name="connsiteY5" fmla="*/ 456300 h 456300"/>
              <a:gd name="connsiteX6" fmla="*/ 76052 w 9601200"/>
              <a:gd name="connsiteY6" fmla="*/ 456300 h 456300"/>
              <a:gd name="connsiteX7" fmla="*/ 0 w 9601200"/>
              <a:gd name="connsiteY7" fmla="*/ 380248 h 456300"/>
              <a:gd name="connsiteX8" fmla="*/ 0 w 9601200"/>
              <a:gd name="connsiteY8" fmla="*/ 76052 h 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456300">
                <a:moveTo>
                  <a:pt x="0" y="76052"/>
                </a:moveTo>
                <a:cubicBezTo>
                  <a:pt x="0" y="34050"/>
                  <a:pt x="34050" y="0"/>
                  <a:pt x="76052" y="0"/>
                </a:cubicBezTo>
                <a:lnTo>
                  <a:pt x="9525148" y="0"/>
                </a:lnTo>
                <a:cubicBezTo>
                  <a:pt x="9567150" y="0"/>
                  <a:pt x="9601200" y="34050"/>
                  <a:pt x="9601200" y="76052"/>
                </a:cubicBezTo>
                <a:lnTo>
                  <a:pt x="9601200" y="380248"/>
                </a:lnTo>
                <a:cubicBezTo>
                  <a:pt x="9601200" y="422250"/>
                  <a:pt x="9567150" y="456300"/>
                  <a:pt x="9525148" y="456300"/>
                </a:cubicBezTo>
                <a:lnTo>
                  <a:pt x="76052" y="456300"/>
                </a:lnTo>
                <a:cubicBezTo>
                  <a:pt x="34050" y="456300"/>
                  <a:pt x="0" y="422250"/>
                  <a:pt x="0" y="380248"/>
                </a:cubicBezTo>
                <a:lnTo>
                  <a:pt x="0" y="7605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4979966"/>
              <a:satOff val="-1943"/>
              <a:lumOff val="15294"/>
              <a:alphaOff val="0"/>
            </a:schemeClr>
          </a:fillRef>
          <a:effectRef idx="2">
            <a:schemeClr val="accent3">
              <a:hueOff val="4979966"/>
              <a:satOff val="-1943"/>
              <a:lumOff val="15294"/>
              <a:alphaOff val="0"/>
            </a:schemeClr>
          </a:effectRef>
          <a:fontRef idx="minor">
            <a:schemeClr val="lt1"/>
          </a:fontRef>
        </p:style>
        <p:txBody>
          <a:bodyPr spcFirstLastPara="0" vert="horz" wrap="square" lIns="98475" tIns="98475" rIns="98475" bIns="98475" numCol="1" spcCol="1270" anchor="ctr" anchorCtr="0">
            <a:noAutofit/>
          </a:bodyPr>
          <a:lstStyle/>
          <a:p>
            <a:pPr marL="0" lvl="0" indent="0" algn="l" defTabSz="889000">
              <a:lnSpc>
                <a:spcPct val="90000"/>
              </a:lnSpc>
              <a:spcBef>
                <a:spcPct val="0"/>
              </a:spcBef>
              <a:spcAft>
                <a:spcPct val="35000"/>
              </a:spcAft>
              <a:buNone/>
            </a:pPr>
            <a:r>
              <a:rPr lang="en-US" sz="3600" kern="1200" baseline="0" dirty="0"/>
              <a:t>Works cited</a:t>
            </a:r>
            <a:endParaRPr lang="en-US" sz="3600" kern="1200" dirty="0"/>
          </a:p>
        </p:txBody>
      </p:sp>
    </p:spTree>
    <p:extLst>
      <p:ext uri="{BB962C8B-B14F-4D97-AF65-F5344CB8AC3E}">
        <p14:creationId xmlns:p14="http://schemas.microsoft.com/office/powerpoint/2010/main" val="250143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8C55-0A4A-427D-A26E-9A721349AAB3}"/>
              </a:ext>
            </a:extLst>
          </p:cNvPr>
          <p:cNvSpPr>
            <a:spLocks noGrp="1"/>
          </p:cNvSpPr>
          <p:nvPr>
            <p:ph type="title"/>
          </p:nvPr>
        </p:nvSpPr>
        <p:spPr>
          <a:xfrm>
            <a:off x="919742" y="9171"/>
            <a:ext cx="9601200" cy="1485900"/>
          </a:xfrm>
        </p:spPr>
        <p:txBody>
          <a:bodyPr/>
          <a:lstStyle/>
          <a:p>
            <a:r>
              <a:rPr lang="en-US" dirty="0"/>
              <a:t>Example pieces of a report</a:t>
            </a:r>
          </a:p>
        </p:txBody>
      </p:sp>
      <p:sp>
        <p:nvSpPr>
          <p:cNvPr id="3" name="Content Placeholder 2">
            <a:extLst>
              <a:ext uri="{FF2B5EF4-FFF2-40B4-BE49-F238E27FC236}">
                <a16:creationId xmlns:a16="http://schemas.microsoft.com/office/drawing/2014/main" id="{F3F32E32-56C9-47CC-8191-2191A2B8B22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5496B7F-107F-4621-96D4-A9D4E0231D2B}"/>
              </a:ext>
            </a:extLst>
          </p:cNvPr>
          <p:cNvPicPr>
            <a:picLocks noChangeAspect="1"/>
          </p:cNvPicPr>
          <p:nvPr/>
        </p:nvPicPr>
        <p:blipFill rotWithShape="1">
          <a:blip r:embed="rId6"/>
          <a:srcRect l="32275" t="28764" r="32332" b="25172"/>
          <a:stretch/>
        </p:blipFill>
        <p:spPr>
          <a:xfrm>
            <a:off x="719600" y="752121"/>
            <a:ext cx="5812605" cy="4255308"/>
          </a:xfrm>
          <a:prstGeom prst="rect">
            <a:avLst/>
          </a:prstGeom>
        </p:spPr>
      </p:pic>
      <p:pic>
        <p:nvPicPr>
          <p:cNvPr id="5" name="Picture 4">
            <a:extLst>
              <a:ext uri="{FF2B5EF4-FFF2-40B4-BE49-F238E27FC236}">
                <a16:creationId xmlns:a16="http://schemas.microsoft.com/office/drawing/2014/main" id="{A4615EE7-6C8E-4261-8FC8-39E4A4977EB2}"/>
              </a:ext>
            </a:extLst>
          </p:cNvPr>
          <p:cNvPicPr>
            <a:picLocks noChangeAspect="1"/>
          </p:cNvPicPr>
          <p:nvPr/>
        </p:nvPicPr>
        <p:blipFill rotWithShape="1">
          <a:blip r:embed="rId7"/>
          <a:srcRect l="33371" t="14445" r="34101" b="63888"/>
          <a:stretch/>
        </p:blipFill>
        <p:spPr>
          <a:xfrm>
            <a:off x="1496721" y="5110094"/>
            <a:ext cx="4258361" cy="1595506"/>
          </a:xfrm>
          <a:prstGeom prst="rect">
            <a:avLst/>
          </a:prstGeom>
        </p:spPr>
      </p:pic>
      <p:pic>
        <p:nvPicPr>
          <p:cNvPr id="6" name="Picture 5">
            <a:extLst>
              <a:ext uri="{FF2B5EF4-FFF2-40B4-BE49-F238E27FC236}">
                <a16:creationId xmlns:a16="http://schemas.microsoft.com/office/drawing/2014/main" id="{096F0012-832F-4ACE-9D2B-C2A9FFA65A4B}"/>
              </a:ext>
            </a:extLst>
          </p:cNvPr>
          <p:cNvPicPr>
            <a:picLocks noChangeAspect="1"/>
          </p:cNvPicPr>
          <p:nvPr/>
        </p:nvPicPr>
        <p:blipFill rotWithShape="1">
          <a:blip r:embed="rId8"/>
          <a:srcRect l="32781" t="16629" r="33848" b="6367"/>
          <a:stretch/>
        </p:blipFill>
        <p:spPr>
          <a:xfrm>
            <a:off x="6881265" y="898799"/>
            <a:ext cx="4591135" cy="5959201"/>
          </a:xfrm>
          <a:prstGeom prst="rect">
            <a:avLst/>
          </a:prstGeom>
        </p:spPr>
      </p:pic>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ADC6CF92-307D-4A39-93B8-3E9BA16891E0}"/>
                  </a:ext>
                </a:extLst>
              </p:cNvPr>
              <p:cNvGraphicFramePr>
                <a:graphicFrameLocks noChangeAspect="1"/>
              </p:cNvGraphicFramePr>
              <p:nvPr>
                <p:extLst>
                  <p:ext uri="{D42A27DB-BD31-4B8C-83A1-F6EECF244321}">
                    <p14:modId xmlns:p14="http://schemas.microsoft.com/office/powerpoint/2010/main" val="909405934"/>
                  </p:ext>
                </p:extLst>
              </p:nvPr>
            </p:nvGraphicFramePr>
            <p:xfrm>
              <a:off x="719600" y="6457716"/>
              <a:ext cx="400284" cy="400284"/>
            </p:xfrm>
            <a:graphic>
              <a:graphicData uri="http://schemas.microsoft.com/office/powerpoint/2016/slidezoom">
                <pslz:sldZm>
                  <pslz:sldZmObj sldId="268" cId="2501435055">
                    <pslz:zmPr id="{ADBE83F1-EA72-4586-8A0C-6FA7AC351940}" returnToParent="0" imageType="cover" transitionDur="1000">
                      <p166:blipFill xmlns:p166="http://schemas.microsoft.com/office/powerpoint/2016/6/main">
                        <a:blip r:embed="rId9">
                          <a:extLst>
                            <a:ext uri="{96DAC541-7B7A-43D3-8B79-37D633B846F1}">
                              <asvg:svgBlip xmlns:asvg="http://schemas.microsoft.com/office/drawing/2016/SVG/main" r:embed="rId10"/>
                            </a:ext>
                          </a:extLst>
                        </a:blip>
                        <a:stretch>
                          <a:fillRect/>
                        </a:stretch>
                      </p166:blipFill>
                      <p166:spPr xmlns:p166="http://schemas.microsoft.com/office/powerpoint/2016/6/main">
                        <a:xfrm>
                          <a:off x="0" y="0"/>
                          <a:ext cx="400284" cy="400284"/>
                        </a:xfrm>
                        <a:prstGeom prst="rect">
                          <a:avLst/>
                        </a:prstGeom>
                        <a:ln w="3175">
                          <a:solidFill>
                            <a:prstClr val="ltGray"/>
                          </a:solidFill>
                        </a:ln>
                      </p166:spPr>
                    </pslz:zmPr>
                  </pslz:sldZmObj>
                </pslz:sldZm>
              </a:graphicData>
            </a:graphic>
          </p:graphicFrame>
        </mc:Choice>
        <mc:Fallback xmlns="">
          <p:pic>
            <p:nvPicPr>
              <p:cNvPr id="12" name="Slide Zoom 11">
                <a:hlinkClick r:id="rId11" action="ppaction://hlinksldjump"/>
                <a:extLst>
                  <a:ext uri="{FF2B5EF4-FFF2-40B4-BE49-F238E27FC236}">
                    <a16:creationId xmlns:a16="http://schemas.microsoft.com/office/drawing/2014/main" id="{ADC6CF92-307D-4A39-93B8-3E9BA16891E0}"/>
                  </a:ext>
                </a:extLst>
              </p:cNvPr>
              <p:cNvPicPr>
                <a:picLocks noGrp="1" noRot="1" noChangeAspect="1" noMove="1" noResize="1" noEditPoints="1" noAdjustHandles="1" noChangeArrowheads="1" noChangeShapeType="1"/>
              </p:cNvPicPr>
              <p:nvPr/>
            </p:nvPicPr>
            <p:blipFill>
              <a:blip r:embed="rId12">
                <a:extLst>
                  <a:ext uri="{96DAC541-7B7A-43D3-8B79-37D633B846F1}">
                    <asvg:svgBlip xmlns:asvg="http://schemas.microsoft.com/office/drawing/2016/SVG/main" r:embed="rId13"/>
                  </a:ext>
                </a:extLst>
              </a:blip>
              <a:stretch>
                <a:fillRect/>
              </a:stretch>
            </p:blipFill>
            <p:spPr>
              <a:xfrm>
                <a:off x="719600" y="6457716"/>
                <a:ext cx="400284" cy="400284"/>
              </a:xfrm>
              <a:prstGeom prst="rect">
                <a:avLst/>
              </a:prstGeom>
              <a:ln w="3175">
                <a:solidFill>
                  <a:prstClr val="ltGray"/>
                </a:solidFill>
              </a:ln>
            </p:spPr>
          </p:pic>
        </mc:Fallback>
      </mc:AlternateContent>
      <p:pic>
        <p:nvPicPr>
          <p:cNvPr id="8" name="Audio 7">
            <a:hlinkClick r:id="" action="ppaction://media"/>
            <a:extLst>
              <a:ext uri="{FF2B5EF4-FFF2-40B4-BE49-F238E27FC236}">
                <a16:creationId xmlns:a16="http://schemas.microsoft.com/office/drawing/2014/main" id="{BF5B4EA0-8AE7-463A-9C81-EF73F43A3837}"/>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07809223"/>
      </p:ext>
    </p:extLst>
  </p:cSld>
  <p:clrMapOvr>
    <a:masterClrMapping/>
  </p:clrMapOvr>
  <mc:AlternateContent xmlns:mc="http://schemas.openxmlformats.org/markup-compatibility/2006" xmlns:p14="http://schemas.microsoft.com/office/powerpoint/2010/main">
    <mc:Choice Requires="p14">
      <p:transition spd="slow" p14:dur="2000" advTm="62992"/>
    </mc:Choice>
    <mc:Fallback xmlns="">
      <p:transition spd="slow" advTm="62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4475-4B11-42A0-B87F-5E22B0D920DB}"/>
              </a:ext>
            </a:extLst>
          </p:cNvPr>
          <p:cNvSpPr>
            <a:spLocks noGrp="1"/>
          </p:cNvSpPr>
          <p:nvPr>
            <p:ph type="title"/>
          </p:nvPr>
        </p:nvSpPr>
        <p:spPr>
          <a:xfrm>
            <a:off x="1295400" y="152504"/>
            <a:ext cx="9601200" cy="1485900"/>
          </a:xfrm>
        </p:spPr>
        <p:txBody>
          <a:bodyPr/>
          <a:lstStyle/>
          <a:p>
            <a:r>
              <a:rPr lang="en-US" dirty="0"/>
              <a:t>Supporting your claims</a:t>
            </a:r>
          </a:p>
        </p:txBody>
      </p:sp>
      <p:pic>
        <p:nvPicPr>
          <p:cNvPr id="4" name="Content Placeholder 3">
            <a:extLst>
              <a:ext uri="{FF2B5EF4-FFF2-40B4-BE49-F238E27FC236}">
                <a16:creationId xmlns:a16="http://schemas.microsoft.com/office/drawing/2014/main" id="{BA3E66C4-564F-4D24-A3AD-8812FFC9728E}"/>
              </a:ext>
            </a:extLst>
          </p:cNvPr>
          <p:cNvPicPr>
            <a:picLocks noGrp="1" noChangeAspect="1"/>
          </p:cNvPicPr>
          <p:nvPr>
            <p:ph idx="1"/>
          </p:nvPr>
        </p:nvPicPr>
        <p:blipFill rotWithShape="1">
          <a:blip r:embed="rId6"/>
          <a:srcRect l="33806" t="35610" r="34813" b="44776"/>
          <a:stretch/>
        </p:blipFill>
        <p:spPr>
          <a:xfrm>
            <a:off x="2331720" y="1262158"/>
            <a:ext cx="7680960" cy="2700242"/>
          </a:xfrm>
          <a:prstGeom prst="rect">
            <a:avLst/>
          </a:prstGeom>
        </p:spPr>
      </p:pic>
      <p:pic>
        <p:nvPicPr>
          <p:cNvPr id="5" name="Picture 4">
            <a:extLst>
              <a:ext uri="{FF2B5EF4-FFF2-40B4-BE49-F238E27FC236}">
                <a16:creationId xmlns:a16="http://schemas.microsoft.com/office/drawing/2014/main" id="{8E9606B4-3A54-45CB-972D-D6C1880B5A35}"/>
              </a:ext>
            </a:extLst>
          </p:cNvPr>
          <p:cNvPicPr>
            <a:picLocks noChangeAspect="1"/>
          </p:cNvPicPr>
          <p:nvPr/>
        </p:nvPicPr>
        <p:blipFill rotWithShape="1">
          <a:blip r:embed="rId7"/>
          <a:srcRect l="33877" t="82546" r="33427" b="9064"/>
          <a:stretch/>
        </p:blipFill>
        <p:spPr>
          <a:xfrm>
            <a:off x="1737361" y="5532120"/>
            <a:ext cx="8869678" cy="1280160"/>
          </a:xfrm>
          <a:prstGeom prst="rect">
            <a:avLst/>
          </a:prstGeom>
        </p:spPr>
      </p:pic>
      <p:pic>
        <p:nvPicPr>
          <p:cNvPr id="7" name="Picture 6">
            <a:extLst>
              <a:ext uri="{FF2B5EF4-FFF2-40B4-BE49-F238E27FC236}">
                <a16:creationId xmlns:a16="http://schemas.microsoft.com/office/drawing/2014/main" id="{5CBE4C66-5E4E-4817-9979-5150A9913F45}"/>
              </a:ext>
            </a:extLst>
          </p:cNvPr>
          <p:cNvPicPr>
            <a:picLocks noChangeAspect="1"/>
          </p:cNvPicPr>
          <p:nvPr/>
        </p:nvPicPr>
        <p:blipFill rotWithShape="1">
          <a:blip r:embed="rId7"/>
          <a:srcRect l="33589" t="19476" r="36412" b="72134"/>
          <a:stretch/>
        </p:blipFill>
        <p:spPr>
          <a:xfrm>
            <a:off x="1981200" y="4099988"/>
            <a:ext cx="8229600" cy="1294544"/>
          </a:xfrm>
          <a:prstGeom prst="rect">
            <a:avLst/>
          </a:prstGeom>
        </p:spPr>
      </p:pic>
      <p:pic>
        <p:nvPicPr>
          <p:cNvPr id="9" name="Audio 8">
            <a:hlinkClick r:id="" action="ppaction://media"/>
            <a:extLst>
              <a:ext uri="{FF2B5EF4-FFF2-40B4-BE49-F238E27FC236}">
                <a16:creationId xmlns:a16="http://schemas.microsoft.com/office/drawing/2014/main" id="{E7140A6F-443E-482C-A9A6-BDF9E77308E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072701491"/>
      </p:ext>
    </p:extLst>
  </p:cSld>
  <p:clrMapOvr>
    <a:masterClrMapping/>
  </p:clrMapOvr>
  <mc:AlternateContent xmlns:mc="http://schemas.openxmlformats.org/markup-compatibility/2006" xmlns:p14="http://schemas.microsoft.com/office/powerpoint/2010/main">
    <mc:Choice Requires="p14">
      <p:transition spd="slow" p14:dur="2000" advTm="29884"/>
    </mc:Choice>
    <mc:Fallback xmlns="">
      <p:transition spd="slow" advTm="29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C226-46BB-4597-98CE-AB28EBE2DE17}"/>
              </a:ext>
            </a:extLst>
          </p:cNvPr>
          <p:cNvSpPr>
            <a:spLocks noGrp="1"/>
          </p:cNvSpPr>
          <p:nvPr>
            <p:ph type="title"/>
          </p:nvPr>
        </p:nvSpPr>
        <p:spPr/>
        <p:txBody>
          <a:bodyPr/>
          <a:lstStyle/>
          <a:p>
            <a:r>
              <a:rPr lang="en-US" dirty="0"/>
              <a:t>Strategies for writing reports</a:t>
            </a:r>
          </a:p>
        </p:txBody>
      </p:sp>
      <p:sp>
        <p:nvSpPr>
          <p:cNvPr id="6" name="Oval 5">
            <a:extLst>
              <a:ext uri="{FF2B5EF4-FFF2-40B4-BE49-F238E27FC236}">
                <a16:creationId xmlns:a16="http://schemas.microsoft.com/office/drawing/2014/main" id="{5FFC155E-FEF0-46D1-B455-5FE483A7CA32}"/>
              </a:ext>
            </a:extLst>
          </p:cNvPr>
          <p:cNvSpPr/>
          <p:nvPr/>
        </p:nvSpPr>
        <p:spPr>
          <a:xfrm>
            <a:off x="7824066" y="2830654"/>
            <a:ext cx="2738384" cy="27388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1C0E33A1-A94D-4B82-AAAD-F0A429DD9A9F}"/>
              </a:ext>
            </a:extLst>
          </p:cNvPr>
          <p:cNvSpPr/>
          <p:nvPr/>
        </p:nvSpPr>
        <p:spPr>
          <a:xfrm>
            <a:off x="7914989" y="2921966"/>
            <a:ext cx="2556538" cy="2556266"/>
          </a:xfrm>
          <a:custGeom>
            <a:avLst/>
            <a:gdLst>
              <a:gd name="connsiteX0" fmla="*/ 0 w 2556538"/>
              <a:gd name="connsiteY0" fmla="*/ 1278133 h 2556266"/>
              <a:gd name="connsiteX1" fmla="*/ 1278269 w 2556538"/>
              <a:gd name="connsiteY1" fmla="*/ 0 h 2556266"/>
              <a:gd name="connsiteX2" fmla="*/ 2556538 w 2556538"/>
              <a:gd name="connsiteY2" fmla="*/ 1278133 h 2556266"/>
              <a:gd name="connsiteX3" fmla="*/ 1278269 w 2556538"/>
              <a:gd name="connsiteY3" fmla="*/ 2556266 h 2556266"/>
              <a:gd name="connsiteX4" fmla="*/ 0 w 2556538"/>
              <a:gd name="connsiteY4" fmla="*/ 1278133 h 255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38" h="2556266">
                <a:moveTo>
                  <a:pt x="0" y="1278133"/>
                </a:moveTo>
                <a:cubicBezTo>
                  <a:pt x="0" y="572240"/>
                  <a:pt x="572301" y="0"/>
                  <a:pt x="1278269" y="0"/>
                </a:cubicBezTo>
                <a:cubicBezTo>
                  <a:pt x="1984237" y="0"/>
                  <a:pt x="2556538" y="572240"/>
                  <a:pt x="2556538" y="1278133"/>
                </a:cubicBezTo>
                <a:cubicBezTo>
                  <a:pt x="2556538" y="1984026"/>
                  <a:pt x="1984237" y="2556266"/>
                  <a:pt x="1278269" y="2556266"/>
                </a:cubicBezTo>
                <a:cubicBezTo>
                  <a:pt x="572301" y="2556266"/>
                  <a:pt x="0" y="1984026"/>
                  <a:pt x="0" y="127813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8495" tIns="398270" rIns="398494" bIns="398269" numCol="1" spcCol="1270" anchor="ctr" anchorCtr="0">
            <a:noAutofit/>
          </a:bodyPr>
          <a:lstStyle/>
          <a:p>
            <a:pPr marL="0" lvl="0" indent="0" algn="ctr" defTabSz="1155700">
              <a:lnSpc>
                <a:spcPct val="90000"/>
              </a:lnSpc>
              <a:spcBef>
                <a:spcPct val="0"/>
              </a:spcBef>
              <a:spcAft>
                <a:spcPct val="35000"/>
              </a:spcAft>
              <a:buNone/>
            </a:pPr>
            <a:r>
              <a:rPr lang="en-US" sz="2600" kern="1200" dirty="0"/>
              <a:t>Use action verbs to lead the reader to act</a:t>
            </a:r>
          </a:p>
        </p:txBody>
      </p:sp>
      <p:sp>
        <p:nvSpPr>
          <p:cNvPr id="8" name="Teardrop 7">
            <a:extLst>
              <a:ext uri="{FF2B5EF4-FFF2-40B4-BE49-F238E27FC236}">
                <a16:creationId xmlns:a16="http://schemas.microsoft.com/office/drawing/2014/main" id="{5574FF34-B369-49EF-B62E-75732DB38313}"/>
              </a:ext>
            </a:extLst>
          </p:cNvPr>
          <p:cNvSpPr/>
          <p:nvPr/>
        </p:nvSpPr>
        <p:spPr>
          <a:xfrm rot="2700000">
            <a:off x="4997165" y="2833965"/>
            <a:ext cx="2731789" cy="273178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64367985-EEA2-449C-8089-19A2462D4E8D}"/>
              </a:ext>
            </a:extLst>
          </p:cNvPr>
          <p:cNvSpPr/>
          <p:nvPr/>
        </p:nvSpPr>
        <p:spPr>
          <a:xfrm>
            <a:off x="5084790" y="2921966"/>
            <a:ext cx="2556538" cy="2556266"/>
          </a:xfrm>
          <a:custGeom>
            <a:avLst/>
            <a:gdLst>
              <a:gd name="connsiteX0" fmla="*/ 0 w 2556538"/>
              <a:gd name="connsiteY0" fmla="*/ 1278133 h 2556266"/>
              <a:gd name="connsiteX1" fmla="*/ 1278269 w 2556538"/>
              <a:gd name="connsiteY1" fmla="*/ 0 h 2556266"/>
              <a:gd name="connsiteX2" fmla="*/ 2556538 w 2556538"/>
              <a:gd name="connsiteY2" fmla="*/ 1278133 h 2556266"/>
              <a:gd name="connsiteX3" fmla="*/ 1278269 w 2556538"/>
              <a:gd name="connsiteY3" fmla="*/ 2556266 h 2556266"/>
              <a:gd name="connsiteX4" fmla="*/ 0 w 2556538"/>
              <a:gd name="connsiteY4" fmla="*/ 1278133 h 255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38" h="2556266">
                <a:moveTo>
                  <a:pt x="0" y="1278133"/>
                </a:moveTo>
                <a:cubicBezTo>
                  <a:pt x="0" y="572240"/>
                  <a:pt x="572301" y="0"/>
                  <a:pt x="1278269" y="0"/>
                </a:cubicBezTo>
                <a:cubicBezTo>
                  <a:pt x="1984237" y="0"/>
                  <a:pt x="2556538" y="572240"/>
                  <a:pt x="2556538" y="1278133"/>
                </a:cubicBezTo>
                <a:cubicBezTo>
                  <a:pt x="2556538" y="1984026"/>
                  <a:pt x="1984237" y="2556266"/>
                  <a:pt x="1278269" y="2556266"/>
                </a:cubicBezTo>
                <a:cubicBezTo>
                  <a:pt x="572301" y="2556266"/>
                  <a:pt x="0" y="1984026"/>
                  <a:pt x="0" y="127813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8495" tIns="398270" rIns="398494" bIns="398269" numCol="1" spcCol="1270" anchor="ctr" anchorCtr="0">
            <a:noAutofit/>
          </a:bodyPr>
          <a:lstStyle/>
          <a:p>
            <a:pPr marL="0" lvl="0" indent="0" algn="ctr" defTabSz="1155700">
              <a:lnSpc>
                <a:spcPct val="90000"/>
              </a:lnSpc>
              <a:spcBef>
                <a:spcPct val="0"/>
              </a:spcBef>
              <a:spcAft>
                <a:spcPct val="35000"/>
              </a:spcAft>
              <a:buNone/>
            </a:pPr>
            <a:r>
              <a:rPr lang="en-US" sz="2600" kern="1200" dirty="0"/>
              <a:t>Use a persuasive, professional tone</a:t>
            </a:r>
          </a:p>
        </p:txBody>
      </p:sp>
      <p:sp>
        <p:nvSpPr>
          <p:cNvPr id="10" name="Teardrop 9">
            <a:extLst>
              <a:ext uri="{FF2B5EF4-FFF2-40B4-BE49-F238E27FC236}">
                <a16:creationId xmlns:a16="http://schemas.microsoft.com/office/drawing/2014/main" id="{1D3A3DCC-DF8D-4E73-B3CB-B1D5636144D9}"/>
              </a:ext>
            </a:extLst>
          </p:cNvPr>
          <p:cNvSpPr/>
          <p:nvPr/>
        </p:nvSpPr>
        <p:spPr>
          <a:xfrm rot="2700000">
            <a:off x="2166966" y="2833965"/>
            <a:ext cx="2731789" cy="273178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893F3F02-A2D3-4392-9B29-D92BFD14B06B}"/>
              </a:ext>
            </a:extLst>
          </p:cNvPr>
          <p:cNvSpPr/>
          <p:nvPr/>
        </p:nvSpPr>
        <p:spPr>
          <a:xfrm>
            <a:off x="2254591" y="2921966"/>
            <a:ext cx="2556538" cy="2556266"/>
          </a:xfrm>
          <a:custGeom>
            <a:avLst/>
            <a:gdLst>
              <a:gd name="connsiteX0" fmla="*/ 0 w 2556538"/>
              <a:gd name="connsiteY0" fmla="*/ 1278133 h 2556266"/>
              <a:gd name="connsiteX1" fmla="*/ 1278269 w 2556538"/>
              <a:gd name="connsiteY1" fmla="*/ 0 h 2556266"/>
              <a:gd name="connsiteX2" fmla="*/ 2556538 w 2556538"/>
              <a:gd name="connsiteY2" fmla="*/ 1278133 h 2556266"/>
              <a:gd name="connsiteX3" fmla="*/ 1278269 w 2556538"/>
              <a:gd name="connsiteY3" fmla="*/ 2556266 h 2556266"/>
              <a:gd name="connsiteX4" fmla="*/ 0 w 2556538"/>
              <a:gd name="connsiteY4" fmla="*/ 1278133 h 255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38" h="2556266">
                <a:moveTo>
                  <a:pt x="0" y="1278133"/>
                </a:moveTo>
                <a:cubicBezTo>
                  <a:pt x="0" y="572240"/>
                  <a:pt x="572301" y="0"/>
                  <a:pt x="1278269" y="0"/>
                </a:cubicBezTo>
                <a:cubicBezTo>
                  <a:pt x="1984237" y="0"/>
                  <a:pt x="2556538" y="572240"/>
                  <a:pt x="2556538" y="1278133"/>
                </a:cubicBezTo>
                <a:cubicBezTo>
                  <a:pt x="2556538" y="1984026"/>
                  <a:pt x="1984237" y="2556266"/>
                  <a:pt x="1278269" y="2556266"/>
                </a:cubicBezTo>
                <a:cubicBezTo>
                  <a:pt x="572301" y="2556266"/>
                  <a:pt x="0" y="1984026"/>
                  <a:pt x="0" y="127813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8495" tIns="398270" rIns="398494" bIns="398269" numCol="1" spcCol="1270" anchor="ctr" anchorCtr="0">
            <a:noAutofit/>
          </a:bodyPr>
          <a:lstStyle/>
          <a:p>
            <a:pPr marL="0" lvl="0" indent="0" algn="ctr" defTabSz="1155700">
              <a:lnSpc>
                <a:spcPct val="90000"/>
              </a:lnSpc>
              <a:spcBef>
                <a:spcPct val="0"/>
              </a:spcBef>
              <a:spcAft>
                <a:spcPct val="35000"/>
              </a:spcAft>
              <a:buNone/>
            </a:pPr>
            <a:r>
              <a:rPr lang="en-US" sz="2600" kern="1200" dirty="0"/>
              <a:t>Know the parts of the report</a:t>
            </a:r>
          </a:p>
        </p:txBody>
      </p:sp>
      <p:pic>
        <p:nvPicPr>
          <p:cNvPr id="5" name="Audio 4">
            <a:hlinkClick r:id="" action="ppaction://media"/>
            <a:extLst>
              <a:ext uri="{FF2B5EF4-FFF2-40B4-BE49-F238E27FC236}">
                <a16:creationId xmlns:a16="http://schemas.microsoft.com/office/drawing/2014/main" id="{A402D0E1-1E6C-41BF-8125-C0B9F25EB17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21417097"/>
      </p:ext>
    </p:extLst>
  </p:cSld>
  <p:clrMapOvr>
    <a:masterClrMapping/>
  </p:clrMapOvr>
  <mc:AlternateContent xmlns:mc="http://schemas.openxmlformats.org/markup-compatibility/2006">
    <mc:Choice xmlns:p14="http://schemas.microsoft.com/office/powerpoint/2010/main" Requires="p14">
      <p:transition spd="slow" p14:dur="2000" advTm="34578"/>
    </mc:Choice>
    <mc:Fallback>
      <p:transition spd="slow" advTm="34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par>
                                <p:cTn id="43" presetID="3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5"/>
                </p:tgtEl>
              </p:cMediaNode>
            </p:audio>
          </p:childTnLst>
        </p:cTn>
      </p:par>
    </p:tnLst>
    <p:bldLst>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7" name="Rectangle 16">
            <a:extLst>
              <a:ext uri="{FF2B5EF4-FFF2-40B4-BE49-F238E27FC236}">
                <a16:creationId xmlns:a16="http://schemas.microsoft.com/office/drawing/2014/main" id="{2D170B9C-85A5-4673-981C-DDDBAC51F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C07FED-34B8-4C89-BEF1-72B70C5F9134}"/>
              </a:ext>
            </a:extLst>
          </p:cNvPr>
          <p:cNvPicPr>
            <a:picLocks noChangeAspect="1"/>
          </p:cNvPicPr>
          <p:nvPr/>
        </p:nvPicPr>
        <p:blipFill rotWithShape="1">
          <a:blip r:embed="rId5"/>
          <a:srcRect l="16530" r="16849" b="1"/>
          <a:stretch/>
        </p:blipFill>
        <p:spPr>
          <a:xfrm>
            <a:off x="20" y="10"/>
            <a:ext cx="4966232" cy="6857990"/>
          </a:xfrm>
          <a:prstGeom prst="rect">
            <a:avLst/>
          </a:prstGeom>
        </p:spPr>
      </p:pic>
      <p:sp>
        <p:nvSpPr>
          <p:cNvPr id="19" name="Freeform 6">
            <a:extLst>
              <a:ext uri="{FF2B5EF4-FFF2-40B4-BE49-F238E27FC236}">
                <a16:creationId xmlns:a16="http://schemas.microsoft.com/office/drawing/2014/main" id="{1C82216A-4221-434A-B11C-7E13B4A1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CD80A0F5-A635-4509-ACE3-6B5960006110}"/>
              </a:ext>
            </a:extLst>
          </p:cNvPr>
          <p:cNvSpPr>
            <a:spLocks noGrp="1"/>
          </p:cNvSpPr>
          <p:nvPr>
            <p:ph type="title"/>
          </p:nvPr>
        </p:nvSpPr>
        <p:spPr>
          <a:xfrm>
            <a:off x="6138004" y="1480930"/>
            <a:ext cx="5607908" cy="3254321"/>
          </a:xfrm>
        </p:spPr>
        <p:txBody>
          <a:bodyPr vert="horz" lIns="91440" tIns="45720" rIns="91440" bIns="45720" rtlCol="0" anchor="b">
            <a:normAutofit/>
          </a:bodyPr>
          <a:lstStyle/>
          <a:p>
            <a:pPr algn="l"/>
            <a:r>
              <a:rPr lang="en-US" sz="7000" dirty="0"/>
              <a:t>Thanks for watching</a:t>
            </a:r>
          </a:p>
        </p:txBody>
      </p:sp>
      <p:sp>
        <p:nvSpPr>
          <p:cNvPr id="8" name="Text Placeholder 7">
            <a:extLst>
              <a:ext uri="{FF2B5EF4-FFF2-40B4-BE49-F238E27FC236}">
                <a16:creationId xmlns:a16="http://schemas.microsoft.com/office/drawing/2014/main" id="{54741348-D637-4290-92D5-82B75E4F6758}"/>
              </a:ext>
            </a:extLst>
          </p:cNvPr>
          <p:cNvSpPr>
            <a:spLocks noGrp="1"/>
          </p:cNvSpPr>
          <p:nvPr>
            <p:ph type="body" idx="1"/>
          </p:nvPr>
        </p:nvSpPr>
        <p:spPr>
          <a:xfrm>
            <a:off x="6138006" y="4804850"/>
            <a:ext cx="5607906" cy="1086237"/>
          </a:xfrm>
        </p:spPr>
        <p:txBody>
          <a:bodyPr vert="horz" lIns="91440" tIns="45720" rIns="91440" bIns="45720" rtlCol="0">
            <a:normAutofit/>
          </a:bodyPr>
          <a:lstStyle/>
          <a:p>
            <a:pPr algn="l"/>
            <a:r>
              <a:rPr lang="en-US" sz="2300" dirty="0"/>
              <a:t>iup.edu/</a:t>
            </a:r>
            <a:r>
              <a:rPr lang="en-US" sz="2300" dirty="0" err="1"/>
              <a:t>writingcenter</a:t>
            </a:r>
            <a:endParaRPr lang="en-US" sz="2300" dirty="0"/>
          </a:p>
        </p:txBody>
      </p:sp>
      <p:pic>
        <p:nvPicPr>
          <p:cNvPr id="4" name="Audio 3">
            <a:hlinkClick r:id="" action="ppaction://media"/>
            <a:extLst>
              <a:ext uri="{FF2B5EF4-FFF2-40B4-BE49-F238E27FC236}">
                <a16:creationId xmlns:a16="http://schemas.microsoft.com/office/drawing/2014/main" id="{BD625B8B-4905-44F4-9AF0-434570B8B4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10355570"/>
      </p:ext>
    </p:extLst>
  </p:cSld>
  <p:clrMapOvr>
    <a:masterClrMapping/>
  </p:clrMapOvr>
  <mc:AlternateContent xmlns:mc="http://schemas.openxmlformats.org/markup-compatibility/2006">
    <mc:Choice xmlns:p14="http://schemas.microsoft.com/office/powerpoint/2010/main" Requires="p14">
      <p:transition spd="slow" p14:dur="2000" advTm="10953"/>
    </mc:Choice>
    <mc:Fallback>
      <p:transition spd="slow" advTm="10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1.8|5.6"/>
</p:tagLst>
</file>

<file path=ppt/tags/tag2.xml><?xml version="1.0" encoding="utf-8"?>
<p:tagLst xmlns:a="http://schemas.openxmlformats.org/drawingml/2006/main" xmlns:r="http://schemas.openxmlformats.org/officeDocument/2006/relationships" xmlns:p="http://schemas.openxmlformats.org/presentationml/2006/main">
  <p:tag name="TIMING" val="|4.8|2.7"/>
</p:tagLst>
</file>

<file path=ppt/tags/tag3.xml><?xml version="1.0" encoding="utf-8"?>
<p:tagLst xmlns:a="http://schemas.openxmlformats.org/drawingml/2006/main" xmlns:r="http://schemas.openxmlformats.org/officeDocument/2006/relationships" xmlns:p="http://schemas.openxmlformats.org/presentationml/2006/main">
  <p:tag name="TIMING" val="|4|5.8|6.5|7.2|15.4|16.4|13.7"/>
</p:tagLst>
</file>

<file path=ppt/tags/tag4.xml><?xml version="1.0" encoding="utf-8"?>
<p:tagLst xmlns:a="http://schemas.openxmlformats.org/drawingml/2006/main" xmlns:r="http://schemas.openxmlformats.org/officeDocument/2006/relationships" xmlns:p="http://schemas.openxmlformats.org/presentationml/2006/main">
  <p:tag name="TIMING" val="|0.6|32.6|18.8"/>
</p:tagLst>
</file>

<file path=ppt/tags/tag5.xml><?xml version="1.0" encoding="utf-8"?>
<p:tagLst xmlns:a="http://schemas.openxmlformats.org/drawingml/2006/main" xmlns:r="http://schemas.openxmlformats.org/officeDocument/2006/relationships" xmlns:p="http://schemas.openxmlformats.org/presentationml/2006/main">
  <p:tag name="TIMING" val="|0.6|16.3"/>
</p:tagLst>
</file>

<file path=ppt/tags/tag6.xml><?xml version="1.0" encoding="utf-8"?>
<p:tagLst xmlns:a="http://schemas.openxmlformats.org/drawingml/2006/main" xmlns:r="http://schemas.openxmlformats.org/officeDocument/2006/relationships" xmlns:p="http://schemas.openxmlformats.org/presentationml/2006/main">
  <p:tag name="TIMING" val="|6.8|9.4|12.3"/>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199</TotalTime>
  <Words>1173</Words>
  <Application>Microsoft Office PowerPoint</Application>
  <PresentationFormat>Widescreen</PresentationFormat>
  <Paragraphs>63</Paragraphs>
  <Slides>9</Slides>
  <Notes>9</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Franklin Gothic Book</vt:lpstr>
      <vt:lpstr>Crop</vt:lpstr>
      <vt:lpstr>Writing reports that work</vt:lpstr>
      <vt:lpstr>Situations for making recommendations</vt:lpstr>
      <vt:lpstr>Convincing others of your stance</vt:lpstr>
      <vt:lpstr>Parts of a Report</vt:lpstr>
      <vt:lpstr>An example report</vt:lpstr>
      <vt:lpstr>Example pieces of a report</vt:lpstr>
      <vt:lpstr>Supporting your claims</vt:lpstr>
      <vt:lpstr>Strategies for writing reports</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Recommendation reports that work</dc:title>
  <dc:creator>Ms. Madison I. Hornstein</dc:creator>
  <cp:lastModifiedBy>Ms. Madison I. Hornstein</cp:lastModifiedBy>
  <cp:revision>20</cp:revision>
  <dcterms:created xsi:type="dcterms:W3CDTF">2018-08-08T12:32:32Z</dcterms:created>
  <dcterms:modified xsi:type="dcterms:W3CDTF">2018-09-13T18:42:59Z</dcterms:modified>
</cp:coreProperties>
</file>