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9"/>
  </p:notesMasterIdLst>
  <p:handoutMasterIdLst>
    <p:handoutMasterId r:id="rId10"/>
  </p:handoutMasterIdLst>
  <p:sldIdLst>
    <p:sldId id="300" r:id="rId2"/>
    <p:sldId id="303" r:id="rId3"/>
    <p:sldId id="337" r:id="rId4"/>
    <p:sldId id="339" r:id="rId5"/>
    <p:sldId id="342" r:id="rId6"/>
    <p:sldId id="340" r:id="rId7"/>
    <p:sldId id="297" r:id="rId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3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91600" autoAdjust="0"/>
  </p:normalViewPr>
  <p:slideViewPr>
    <p:cSldViewPr>
      <p:cViewPr varScale="1">
        <p:scale>
          <a:sx n="82" d="100"/>
          <a:sy n="82" d="100"/>
        </p:scale>
        <p:origin x="90" y="5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2" y="1"/>
            <a:ext cx="3043979" cy="465615"/>
          </a:xfrm>
          <a:prstGeom prst="rect">
            <a:avLst/>
          </a:prstGeom>
          <a:noFill/>
          <a:ln w="9525">
            <a:noFill/>
            <a:miter lim="800000"/>
            <a:headEnd/>
            <a:tailEnd/>
          </a:ln>
          <a:effectLst/>
        </p:spPr>
        <p:txBody>
          <a:bodyPr vert="horz" wrap="square" lIns="93639" tIns="46819" rIns="93639" bIns="46819" numCol="1" anchor="t" anchorCtr="0" compatLnSpc="1">
            <a:prstTxWarp prst="textNoShape">
              <a:avLst/>
            </a:prstTxWarp>
          </a:bodyPr>
          <a:lstStyle>
            <a:lvl1pPr defTabSz="935694" eaLnBrk="1" hangingPunct="1">
              <a:defRPr sz="1200">
                <a:latin typeface="Arial" charset="0"/>
              </a:defRPr>
            </a:lvl1pPr>
          </a:lstStyle>
          <a:p>
            <a:pPr>
              <a:defRPr/>
            </a:pPr>
            <a:endParaRPr lang="en-US"/>
          </a:p>
        </p:txBody>
      </p:sp>
      <p:sp>
        <p:nvSpPr>
          <p:cNvPr id="54275" name="Rectangle 3"/>
          <p:cNvSpPr>
            <a:spLocks noGrp="1" noChangeArrowheads="1"/>
          </p:cNvSpPr>
          <p:nvPr>
            <p:ph type="dt" sz="quarter" idx="1"/>
          </p:nvPr>
        </p:nvSpPr>
        <p:spPr bwMode="auto">
          <a:xfrm>
            <a:off x="3977532" y="1"/>
            <a:ext cx="3043979" cy="465615"/>
          </a:xfrm>
          <a:prstGeom prst="rect">
            <a:avLst/>
          </a:prstGeom>
          <a:noFill/>
          <a:ln w="9525">
            <a:noFill/>
            <a:miter lim="800000"/>
            <a:headEnd/>
            <a:tailEnd/>
          </a:ln>
          <a:effectLst/>
        </p:spPr>
        <p:txBody>
          <a:bodyPr vert="horz" wrap="square" lIns="93639" tIns="46819" rIns="93639" bIns="46819" numCol="1" anchor="t" anchorCtr="0" compatLnSpc="1">
            <a:prstTxWarp prst="textNoShape">
              <a:avLst/>
            </a:prstTxWarp>
          </a:bodyPr>
          <a:lstStyle>
            <a:lvl1pPr algn="r" defTabSz="935694" eaLnBrk="1" hangingPunct="1">
              <a:defRPr sz="1200">
                <a:latin typeface="Arial" charset="0"/>
              </a:defRPr>
            </a:lvl1pPr>
          </a:lstStyle>
          <a:p>
            <a:pPr>
              <a:defRPr/>
            </a:pPr>
            <a:endParaRPr lang="en-US"/>
          </a:p>
        </p:txBody>
      </p:sp>
      <p:sp>
        <p:nvSpPr>
          <p:cNvPr id="54276" name="Rectangle 4"/>
          <p:cNvSpPr>
            <a:spLocks noGrp="1" noChangeArrowheads="1"/>
          </p:cNvSpPr>
          <p:nvPr>
            <p:ph type="ftr" sz="quarter" idx="2"/>
          </p:nvPr>
        </p:nvSpPr>
        <p:spPr bwMode="auto">
          <a:xfrm>
            <a:off x="2" y="8841886"/>
            <a:ext cx="3043979" cy="465615"/>
          </a:xfrm>
          <a:prstGeom prst="rect">
            <a:avLst/>
          </a:prstGeom>
          <a:noFill/>
          <a:ln w="9525">
            <a:noFill/>
            <a:miter lim="800000"/>
            <a:headEnd/>
            <a:tailEnd/>
          </a:ln>
          <a:effectLst/>
        </p:spPr>
        <p:txBody>
          <a:bodyPr vert="horz" wrap="square" lIns="93639" tIns="46819" rIns="93639" bIns="46819" numCol="1" anchor="b" anchorCtr="0" compatLnSpc="1">
            <a:prstTxWarp prst="textNoShape">
              <a:avLst/>
            </a:prstTxWarp>
          </a:bodyPr>
          <a:lstStyle>
            <a:lvl1pPr defTabSz="935694" eaLnBrk="1" hangingPunct="1">
              <a:defRPr sz="1200">
                <a:latin typeface="Arial" charset="0"/>
              </a:defRPr>
            </a:lvl1pPr>
          </a:lstStyle>
          <a:p>
            <a:pPr>
              <a:defRPr/>
            </a:pPr>
            <a:endParaRPr lang="en-US"/>
          </a:p>
        </p:txBody>
      </p:sp>
      <p:sp>
        <p:nvSpPr>
          <p:cNvPr id="54277" name="Rectangle 5"/>
          <p:cNvSpPr>
            <a:spLocks noGrp="1" noChangeArrowheads="1"/>
          </p:cNvSpPr>
          <p:nvPr>
            <p:ph type="sldNum" sz="quarter" idx="3"/>
          </p:nvPr>
        </p:nvSpPr>
        <p:spPr bwMode="auto">
          <a:xfrm>
            <a:off x="3977532" y="8841886"/>
            <a:ext cx="3043979" cy="465615"/>
          </a:xfrm>
          <a:prstGeom prst="rect">
            <a:avLst/>
          </a:prstGeom>
          <a:noFill/>
          <a:ln w="9525">
            <a:noFill/>
            <a:miter lim="800000"/>
            <a:headEnd/>
            <a:tailEnd/>
          </a:ln>
          <a:effectLst/>
        </p:spPr>
        <p:txBody>
          <a:bodyPr vert="horz" wrap="square" lIns="93639" tIns="46819" rIns="93639" bIns="46819" numCol="1" anchor="b" anchorCtr="0" compatLnSpc="1">
            <a:prstTxWarp prst="textNoShape">
              <a:avLst/>
            </a:prstTxWarp>
          </a:bodyPr>
          <a:lstStyle>
            <a:lvl1pPr algn="r" defTabSz="935694" eaLnBrk="1" hangingPunct="1">
              <a:defRPr sz="1200">
                <a:latin typeface="Arial" charset="0"/>
              </a:defRPr>
            </a:lvl1pPr>
          </a:lstStyle>
          <a:p>
            <a:pPr>
              <a:defRPr/>
            </a:pPr>
            <a:fld id="{BDC87546-9BD9-4128-BA79-C014B9E37D20}" type="slidenum">
              <a:rPr lang="en-US"/>
              <a:pPr>
                <a:defRPr/>
              </a:pPr>
              <a:t>‹#›</a:t>
            </a:fld>
            <a:endParaRPr lang="en-US"/>
          </a:p>
        </p:txBody>
      </p:sp>
    </p:spTree>
    <p:extLst>
      <p:ext uri="{BB962C8B-B14F-4D97-AF65-F5344CB8AC3E}">
        <p14:creationId xmlns:p14="http://schemas.microsoft.com/office/powerpoint/2010/main" val="1826220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2" y="1"/>
            <a:ext cx="3043979" cy="465615"/>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9395" name="Rectangle 3"/>
          <p:cNvSpPr>
            <a:spLocks noGrp="1" noChangeArrowheads="1"/>
          </p:cNvSpPr>
          <p:nvPr>
            <p:ph type="dt" idx="1"/>
          </p:nvPr>
        </p:nvSpPr>
        <p:spPr bwMode="auto">
          <a:xfrm>
            <a:off x="3977532" y="1"/>
            <a:ext cx="3043979" cy="465615"/>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702946" y="4422543"/>
            <a:ext cx="5617208" cy="4188935"/>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2" y="8841886"/>
            <a:ext cx="3043979" cy="465615"/>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9399" name="Rectangle 7"/>
          <p:cNvSpPr>
            <a:spLocks noGrp="1" noChangeArrowheads="1"/>
          </p:cNvSpPr>
          <p:nvPr>
            <p:ph type="sldNum" sz="quarter" idx="5"/>
          </p:nvPr>
        </p:nvSpPr>
        <p:spPr bwMode="auto">
          <a:xfrm>
            <a:off x="3977532" y="8841886"/>
            <a:ext cx="3043979" cy="465615"/>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1" hangingPunct="1">
              <a:defRPr sz="1200">
                <a:latin typeface="Arial" charset="0"/>
              </a:defRPr>
            </a:lvl1pPr>
          </a:lstStyle>
          <a:p>
            <a:pPr>
              <a:defRPr/>
            </a:pPr>
            <a:fld id="{0E96010D-02D2-412A-93D2-1503DBB77E95}" type="slidenum">
              <a:rPr lang="en-US"/>
              <a:pPr>
                <a:defRPr/>
              </a:pPr>
              <a:t>‹#›</a:t>
            </a:fld>
            <a:endParaRPr lang="en-US"/>
          </a:p>
        </p:txBody>
      </p:sp>
    </p:spTree>
    <p:extLst>
      <p:ext uri="{BB962C8B-B14F-4D97-AF65-F5344CB8AC3E}">
        <p14:creationId xmlns:p14="http://schemas.microsoft.com/office/powerpoint/2010/main" val="8673148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this writing center tutorial on tone in email messages. Have you ever sent an email and then wondered if you came across as rude or passive aggressive? Poor tone in email is one of the biggest writing faux pas and causes lots of frustration. This tutorial will teach you four tricks for getting the tone right in email so that you can send tactful email messages with confidence. </a:t>
            </a:r>
          </a:p>
        </p:txBody>
      </p:sp>
      <p:sp>
        <p:nvSpPr>
          <p:cNvPr id="4" name="Slide Number Placeholder 3"/>
          <p:cNvSpPr>
            <a:spLocks noGrp="1"/>
          </p:cNvSpPr>
          <p:nvPr>
            <p:ph type="sldNum" sz="quarter" idx="10"/>
          </p:nvPr>
        </p:nvSpPr>
        <p:spPr/>
        <p:txBody>
          <a:bodyPr/>
          <a:lstStyle/>
          <a:p>
            <a:pPr>
              <a:defRPr/>
            </a:pPr>
            <a:fld id="{0E96010D-02D2-412A-93D2-1503DBB77E95}" type="slidenum">
              <a:rPr lang="en-US" smtClean="0"/>
              <a:pPr>
                <a:defRPr/>
              </a:pPr>
              <a:t>1</a:t>
            </a:fld>
            <a:endParaRPr lang="en-US"/>
          </a:p>
        </p:txBody>
      </p:sp>
    </p:spTree>
    <p:extLst>
      <p:ext uri="{BB962C8B-B14F-4D97-AF65-F5344CB8AC3E}">
        <p14:creationId xmlns:p14="http://schemas.microsoft.com/office/powerpoint/2010/main" val="2732572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30000"/>
              </a:spcBef>
              <a:spcAft>
                <a:spcPct val="0"/>
              </a:spcAft>
              <a:buClrTx/>
              <a:buSzTx/>
              <a:buFontTx/>
              <a:buNone/>
              <a:tabLst/>
              <a:defRPr/>
            </a:pPr>
            <a:r>
              <a:rPr lang="en-US" sz="2400" dirty="0">
                <a:solidFill>
                  <a:schemeClr val="tx2">
                    <a:lumMod val="75000"/>
                    <a:lumOff val="25000"/>
                  </a:schemeClr>
                </a:solidFill>
                <a:effectLst/>
              </a:rPr>
              <a:t>For example, this scenario involves two team member who are writing a report together. They have worked for the same cybersecurity company together for the same number of years and are from similar backgrounds. Casey needs to finish the report, but cannot do so with the small amount of information that Tyler sent. Tyler feels resentful that Casey will be listed as the primary author. Using this example, we’ll now look at a potential email conversation. </a:t>
            </a:r>
          </a:p>
        </p:txBody>
      </p:sp>
      <p:sp>
        <p:nvSpPr>
          <p:cNvPr id="4" name="Slide Number Placeholder 3"/>
          <p:cNvSpPr>
            <a:spLocks noGrp="1"/>
          </p:cNvSpPr>
          <p:nvPr>
            <p:ph type="sldNum" sz="quarter" idx="10"/>
          </p:nvPr>
        </p:nvSpPr>
        <p:spPr/>
        <p:txBody>
          <a:bodyPr/>
          <a:lstStyle/>
          <a:p>
            <a:pPr>
              <a:defRPr/>
            </a:pPr>
            <a:fld id="{0E96010D-02D2-412A-93D2-1503DBB77E95}" type="slidenum">
              <a:rPr lang="en-US" smtClean="0"/>
              <a:pPr>
                <a:defRPr/>
              </a:pPr>
              <a:t>2</a:t>
            </a:fld>
            <a:endParaRPr lang="en-US"/>
          </a:p>
        </p:txBody>
      </p:sp>
    </p:spTree>
    <p:extLst>
      <p:ext uri="{BB962C8B-B14F-4D97-AF65-F5344CB8AC3E}">
        <p14:creationId xmlns:p14="http://schemas.microsoft.com/office/powerpoint/2010/main" val="1059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2400" dirty="0">
                <a:solidFill>
                  <a:schemeClr val="tx2">
                    <a:lumMod val="75000"/>
                    <a:lumOff val="25000"/>
                  </a:schemeClr>
                </a:solidFill>
                <a:effectLst/>
              </a:rPr>
              <a:t>Here’s an appropriate email from Casey to Tyler about the report. I’ve highlighted in red text the choices that Casey has made to make the message effective and to use a polite tone. Casey uses a friendly greeting (see “Hi Tyler” at the beginning of the message), avoids blaming Tyler for the problem by using the passive voice (see “more information is needed), and asks to resolve the issue in person instead of over email (see “When are you available to meet?”). Since a face-to-face meeting isn’t always possible, Casey offers a phone call as an option to accommodate Tyler’s schedule in the last line. All things considered, Casey’s tone is polite and straightforward. </a:t>
            </a:r>
          </a:p>
        </p:txBody>
      </p:sp>
      <p:sp>
        <p:nvSpPr>
          <p:cNvPr id="4" name="Slide Number Placeholder 3"/>
          <p:cNvSpPr>
            <a:spLocks noGrp="1"/>
          </p:cNvSpPr>
          <p:nvPr>
            <p:ph type="sldNum" sz="quarter" idx="10"/>
          </p:nvPr>
        </p:nvSpPr>
        <p:spPr/>
        <p:txBody>
          <a:bodyPr/>
          <a:lstStyle/>
          <a:p>
            <a:pPr>
              <a:defRPr/>
            </a:pPr>
            <a:fld id="{0E96010D-02D2-412A-93D2-1503DBB77E95}" type="slidenum">
              <a:rPr lang="en-US" smtClean="0"/>
              <a:pPr>
                <a:defRPr/>
              </a:pPr>
              <a:t>3</a:t>
            </a:fld>
            <a:endParaRPr lang="en-US"/>
          </a:p>
        </p:txBody>
      </p:sp>
    </p:spTree>
    <p:extLst>
      <p:ext uri="{BB962C8B-B14F-4D97-AF65-F5344CB8AC3E}">
        <p14:creationId xmlns:p14="http://schemas.microsoft.com/office/powerpoint/2010/main" val="1513446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None/>
            </a:pPr>
            <a:r>
              <a:rPr lang="en-US" sz="2400" dirty="0">
                <a:solidFill>
                  <a:schemeClr val="tx2">
                    <a:lumMod val="75000"/>
                    <a:lumOff val="25000"/>
                  </a:schemeClr>
                </a:solidFill>
                <a:effectLst/>
              </a:rPr>
              <a:t>However, Tyler replies passive aggressively. As seen in the highlighted red text, the first problem is that Tyler seems to be implying that Casey took their work and made it their own. See the sentence: “ Sometimes it can be a real challenge to take other people’s work and make it your own.” This accusatory tone reveals that Tyler feels taken advantage of. However, instead of Tyler addressing these feelings face-to-face with Casey, Tyler IMPLIES that they’re hurt while accusing Casey of taking their work. Also, notice that Tyler takes the time to lecture Casey about what to do in the future. See the sentence: “Next time, please send me a clear outline of what you’re looking for so that this doesn’t happen in the future.” Tyler blames Casey for the issue. Finally, notice that Tyler does not send a time that they can meet. Tyler’s response is passive aggressive and doesn’t help the team to achieve its goal of writing the report. It may be that Tyler is unaware that their writing is passive aggressive. If Tyler is simply tone deaf, this tone may unintentional, and Tyler might consider sharing drafts of messages with a trusted colleague before hitting the send button. </a:t>
            </a:r>
          </a:p>
        </p:txBody>
      </p:sp>
      <p:sp>
        <p:nvSpPr>
          <p:cNvPr id="4" name="Slide Number Placeholder 3"/>
          <p:cNvSpPr>
            <a:spLocks noGrp="1"/>
          </p:cNvSpPr>
          <p:nvPr>
            <p:ph type="sldNum" sz="quarter" idx="10"/>
          </p:nvPr>
        </p:nvSpPr>
        <p:spPr/>
        <p:txBody>
          <a:bodyPr/>
          <a:lstStyle/>
          <a:p>
            <a:pPr>
              <a:defRPr/>
            </a:pPr>
            <a:fld id="{0E96010D-02D2-412A-93D2-1503DBB77E95}" type="slidenum">
              <a:rPr lang="en-US" smtClean="0"/>
              <a:pPr>
                <a:defRPr/>
              </a:pPr>
              <a:t>4</a:t>
            </a:fld>
            <a:endParaRPr lang="en-US"/>
          </a:p>
        </p:txBody>
      </p:sp>
    </p:spTree>
    <p:extLst>
      <p:ext uri="{BB962C8B-B14F-4D97-AF65-F5344CB8AC3E}">
        <p14:creationId xmlns:p14="http://schemas.microsoft.com/office/powerpoint/2010/main" val="1059395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None/>
            </a:pPr>
            <a:r>
              <a:rPr lang="en-US" sz="2400" dirty="0">
                <a:solidFill>
                  <a:schemeClr val="tx2">
                    <a:lumMod val="75000"/>
                    <a:lumOff val="25000"/>
                  </a:schemeClr>
                </a:solidFill>
                <a:effectLst/>
              </a:rPr>
              <a:t>Instead of using a passive aggressive tone, Tyler might have written an effective email, like this one. Tyler uses two great techniques, highlighted using red text. First, Tyler clearly and simply replies to Casey’s request to meet. See the sentence that begins, “I am available to meet.” Second, Tyler thanks Casey for their effort on the report. See the sentence, “Thanks for your work on this report, Casey.” Since email is not only about communicating information but it is also about building relationships, a simple thank you is appropriate here. </a:t>
            </a:r>
          </a:p>
        </p:txBody>
      </p:sp>
      <p:sp>
        <p:nvSpPr>
          <p:cNvPr id="4" name="Slide Number Placeholder 3"/>
          <p:cNvSpPr>
            <a:spLocks noGrp="1"/>
          </p:cNvSpPr>
          <p:nvPr>
            <p:ph type="sldNum" sz="quarter" idx="10"/>
          </p:nvPr>
        </p:nvSpPr>
        <p:spPr/>
        <p:txBody>
          <a:bodyPr/>
          <a:lstStyle/>
          <a:p>
            <a:pPr>
              <a:defRPr/>
            </a:pPr>
            <a:fld id="{0E96010D-02D2-412A-93D2-1503DBB77E95}" type="slidenum">
              <a:rPr lang="en-US" smtClean="0"/>
              <a:pPr>
                <a:defRPr/>
              </a:pPr>
              <a:t>5</a:t>
            </a:fld>
            <a:endParaRPr lang="en-US"/>
          </a:p>
        </p:txBody>
      </p:sp>
    </p:spTree>
    <p:extLst>
      <p:ext uri="{BB962C8B-B14F-4D97-AF65-F5344CB8AC3E}">
        <p14:creationId xmlns:p14="http://schemas.microsoft.com/office/powerpoint/2010/main" val="2499069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getting the tone right in email is necessary to be an effective writer because it helps everyone involved to work more efficiently, avoid misunderstandings, and build productive relationships. You’ve learned four new techniques for getting the tone right. First, read the email carefully and be sure to focus on what it’s asking you to do. Second, avoid excess commentary. Third, acknowledge the other person’s time with a simple thank you. Fourth, share drafts of messages with trusted colleagues until you learn to identify the tone in your own writing. Following these four tips will prepare you to communicate using email to ensure that you send tactful, clear emails with ease. </a:t>
            </a:r>
          </a:p>
        </p:txBody>
      </p:sp>
      <p:sp>
        <p:nvSpPr>
          <p:cNvPr id="4" name="Slide Number Placeholder 3"/>
          <p:cNvSpPr>
            <a:spLocks noGrp="1"/>
          </p:cNvSpPr>
          <p:nvPr>
            <p:ph type="sldNum" sz="quarter" idx="10"/>
          </p:nvPr>
        </p:nvSpPr>
        <p:spPr/>
        <p:txBody>
          <a:bodyPr/>
          <a:lstStyle/>
          <a:p>
            <a:pPr>
              <a:defRPr/>
            </a:pPr>
            <a:fld id="{0E96010D-02D2-412A-93D2-1503DBB77E95}" type="slidenum">
              <a:rPr lang="en-US" smtClean="0"/>
              <a:pPr>
                <a:defRPr/>
              </a:pPr>
              <a:t>6</a:t>
            </a:fld>
            <a:endParaRPr lang="en-US"/>
          </a:p>
        </p:txBody>
      </p:sp>
    </p:spTree>
    <p:extLst>
      <p:ext uri="{BB962C8B-B14F-4D97-AF65-F5344CB8AC3E}">
        <p14:creationId xmlns:p14="http://schemas.microsoft.com/office/powerpoint/2010/main" val="2366555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watching this tutorial. For more, visit us at www.iup.edu/writingcenter</a:t>
            </a:r>
          </a:p>
        </p:txBody>
      </p:sp>
      <p:sp>
        <p:nvSpPr>
          <p:cNvPr id="4" name="Slide Number Placeholder 3"/>
          <p:cNvSpPr>
            <a:spLocks noGrp="1"/>
          </p:cNvSpPr>
          <p:nvPr>
            <p:ph type="sldNum" sz="quarter" idx="10"/>
          </p:nvPr>
        </p:nvSpPr>
        <p:spPr/>
        <p:txBody>
          <a:bodyPr/>
          <a:lstStyle/>
          <a:p>
            <a:pPr>
              <a:defRPr/>
            </a:pPr>
            <a:fld id="{0E96010D-02D2-412A-93D2-1503DBB77E95}" type="slidenum">
              <a:rPr lang="en-US" smtClean="0"/>
              <a:pPr>
                <a:defRPr/>
              </a:pPr>
              <a:t>7</a:t>
            </a:fld>
            <a:endParaRPr lang="en-US"/>
          </a:p>
        </p:txBody>
      </p:sp>
    </p:spTree>
    <p:extLst>
      <p:ext uri="{BB962C8B-B14F-4D97-AF65-F5344CB8AC3E}">
        <p14:creationId xmlns:p14="http://schemas.microsoft.com/office/powerpoint/2010/main" val="2672266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r>
              <a:rPr lang="en-US"/>
              <a:t>The IUP Writing Center - rev. Jan. 2010</a:t>
            </a:r>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r>
              <a:rPr lang="en-US"/>
              <a:t>The IUP Writing Center, rev. Oct. 6, 2014</a:t>
            </a:r>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E83FAC00-8EB0-4A7D-813C-479F300D5366}" type="slidenum">
              <a:rPr lang="en-US" smtClean="0"/>
              <a:pPr>
                <a:defRPr/>
              </a:pPr>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65688589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The IUP Writing Center - rev. Jan. 2010</a:t>
            </a:r>
          </a:p>
        </p:txBody>
      </p:sp>
      <p:sp>
        <p:nvSpPr>
          <p:cNvPr id="5" name="Footer Placeholder 4"/>
          <p:cNvSpPr>
            <a:spLocks noGrp="1"/>
          </p:cNvSpPr>
          <p:nvPr>
            <p:ph type="ftr" sz="quarter" idx="11"/>
          </p:nvPr>
        </p:nvSpPr>
        <p:spPr/>
        <p:txBody>
          <a:bodyPr/>
          <a:lstStyle/>
          <a:p>
            <a:pPr>
              <a:defRPr/>
            </a:pPr>
            <a:r>
              <a:rPr lang="en-US"/>
              <a:t>The IUP Writing Center, rev. Oct. 6, 2014</a:t>
            </a:r>
          </a:p>
        </p:txBody>
      </p:sp>
      <p:sp>
        <p:nvSpPr>
          <p:cNvPr id="6" name="Slide Number Placeholder 5"/>
          <p:cNvSpPr>
            <a:spLocks noGrp="1"/>
          </p:cNvSpPr>
          <p:nvPr>
            <p:ph type="sldNum" sz="quarter" idx="12"/>
          </p:nvPr>
        </p:nvSpPr>
        <p:spPr/>
        <p:txBody>
          <a:bodyPr/>
          <a:lstStyle/>
          <a:p>
            <a:pPr>
              <a:defRPr/>
            </a:pPr>
            <a:fld id="{3E46F67E-28D1-44E9-8ED3-F9FAAD2D1A38}" type="slidenum">
              <a:rPr lang="en-US" smtClean="0"/>
              <a:pPr>
                <a:defRPr/>
              </a:pPr>
              <a:t>‹#›</a:t>
            </a:fld>
            <a:endParaRPr lang="en-US"/>
          </a:p>
        </p:txBody>
      </p:sp>
    </p:spTree>
    <p:extLst>
      <p:ext uri="{BB962C8B-B14F-4D97-AF65-F5344CB8AC3E}">
        <p14:creationId xmlns:p14="http://schemas.microsoft.com/office/powerpoint/2010/main" val="298228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The IUP Writing Center - rev. Jan. 2010</a:t>
            </a:r>
          </a:p>
        </p:txBody>
      </p:sp>
      <p:sp>
        <p:nvSpPr>
          <p:cNvPr id="5" name="Footer Placeholder 4"/>
          <p:cNvSpPr>
            <a:spLocks noGrp="1"/>
          </p:cNvSpPr>
          <p:nvPr>
            <p:ph type="ftr" sz="quarter" idx="11"/>
          </p:nvPr>
        </p:nvSpPr>
        <p:spPr/>
        <p:txBody>
          <a:bodyPr/>
          <a:lstStyle/>
          <a:p>
            <a:pPr>
              <a:defRPr/>
            </a:pPr>
            <a:r>
              <a:rPr lang="en-US"/>
              <a:t>The IUP Writing Center, rev. Oct. 6, 2014</a:t>
            </a:r>
          </a:p>
        </p:txBody>
      </p:sp>
      <p:sp>
        <p:nvSpPr>
          <p:cNvPr id="6" name="Slide Number Placeholder 5"/>
          <p:cNvSpPr>
            <a:spLocks noGrp="1"/>
          </p:cNvSpPr>
          <p:nvPr>
            <p:ph type="sldNum" sz="quarter" idx="12"/>
          </p:nvPr>
        </p:nvSpPr>
        <p:spPr/>
        <p:txBody>
          <a:bodyPr/>
          <a:lstStyle/>
          <a:p>
            <a:pPr>
              <a:defRPr/>
            </a:pPr>
            <a:fld id="{9B96D929-9709-4319-A369-F170F83C50BE}" type="slidenum">
              <a:rPr lang="en-US" smtClean="0"/>
              <a:pPr>
                <a:defRPr/>
              </a:pPr>
              <a:t>‹#›</a:t>
            </a:fld>
            <a:endParaRPr lang="en-US"/>
          </a:p>
        </p:txBody>
      </p:sp>
    </p:spTree>
    <p:extLst>
      <p:ext uri="{BB962C8B-B14F-4D97-AF65-F5344CB8AC3E}">
        <p14:creationId xmlns:p14="http://schemas.microsoft.com/office/powerpoint/2010/main" val="497354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r>
              <a:rPr lang="en-US"/>
              <a:t>The IUP Writing Center - rev. Jan. 2010</a:t>
            </a:r>
          </a:p>
        </p:txBody>
      </p:sp>
      <p:sp>
        <p:nvSpPr>
          <p:cNvPr id="5" name="Footer Placeholder 4"/>
          <p:cNvSpPr>
            <a:spLocks noGrp="1"/>
          </p:cNvSpPr>
          <p:nvPr>
            <p:ph type="ftr" sz="quarter" idx="11"/>
          </p:nvPr>
        </p:nvSpPr>
        <p:spPr/>
        <p:txBody>
          <a:bodyPr/>
          <a:lstStyle/>
          <a:p>
            <a:pPr>
              <a:defRPr/>
            </a:pPr>
            <a:r>
              <a:rPr lang="en-US"/>
              <a:t>The IUP Writing Center, rev. Oct. 6, 2014</a:t>
            </a:r>
          </a:p>
        </p:txBody>
      </p:sp>
      <p:sp>
        <p:nvSpPr>
          <p:cNvPr id="6" name="Slide Number Placeholder 5"/>
          <p:cNvSpPr>
            <a:spLocks noGrp="1"/>
          </p:cNvSpPr>
          <p:nvPr>
            <p:ph type="sldNum" sz="quarter" idx="12"/>
          </p:nvPr>
        </p:nvSpPr>
        <p:spPr/>
        <p:txBody>
          <a:bodyPr/>
          <a:lstStyle/>
          <a:p>
            <a:pPr>
              <a:defRPr/>
            </a:pPr>
            <a:fld id="{E76383F5-403C-4E21-8A1A-4787E3B51600}" type="slidenum">
              <a:rPr lang="en-US" smtClean="0"/>
              <a:pPr>
                <a:defRPr/>
              </a:pPr>
              <a:t>‹#›</a:t>
            </a:fld>
            <a:endParaRPr lang="en-US"/>
          </a:p>
        </p:txBody>
      </p:sp>
    </p:spTree>
    <p:extLst>
      <p:ext uri="{BB962C8B-B14F-4D97-AF65-F5344CB8AC3E}">
        <p14:creationId xmlns:p14="http://schemas.microsoft.com/office/powerpoint/2010/main" val="283908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r>
              <a:rPr lang="en-US"/>
              <a:t>The IUP Writing Center - rev. Jan. 2010</a:t>
            </a:r>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r>
              <a:rPr lang="en-US"/>
              <a:t>The IUP Writing Center, rev. Oct. 6, 2014</a:t>
            </a:r>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0889FA39-0E22-4554-9226-4D842E0B81CE}" type="slidenum">
              <a:rPr lang="en-US" smtClean="0"/>
              <a:pPr>
                <a:defRPr/>
              </a:pPr>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32855481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r>
              <a:rPr lang="en-US"/>
              <a:t>The IUP Writing Center - rev. Jan. 2010</a:t>
            </a:r>
          </a:p>
        </p:txBody>
      </p:sp>
      <p:sp>
        <p:nvSpPr>
          <p:cNvPr id="6" name="Footer Placeholder 5"/>
          <p:cNvSpPr>
            <a:spLocks noGrp="1"/>
          </p:cNvSpPr>
          <p:nvPr>
            <p:ph type="ftr" sz="quarter" idx="11"/>
          </p:nvPr>
        </p:nvSpPr>
        <p:spPr/>
        <p:txBody>
          <a:bodyPr/>
          <a:lstStyle/>
          <a:p>
            <a:pPr>
              <a:defRPr/>
            </a:pPr>
            <a:r>
              <a:rPr lang="en-US"/>
              <a:t>The IUP Writing Center, rev. Oct. 6, 2014</a:t>
            </a:r>
          </a:p>
        </p:txBody>
      </p:sp>
      <p:sp>
        <p:nvSpPr>
          <p:cNvPr id="7" name="Slide Number Placeholder 6"/>
          <p:cNvSpPr>
            <a:spLocks noGrp="1"/>
          </p:cNvSpPr>
          <p:nvPr>
            <p:ph type="sldNum" sz="quarter" idx="12"/>
          </p:nvPr>
        </p:nvSpPr>
        <p:spPr/>
        <p:txBody>
          <a:bodyPr/>
          <a:lstStyle/>
          <a:p>
            <a:pPr>
              <a:defRPr/>
            </a:pPr>
            <a:fld id="{E2400502-47F7-40CB-88B9-E4201D777A04}" type="slidenum">
              <a:rPr lang="en-US" smtClean="0"/>
              <a:pPr>
                <a:defRPr/>
              </a:pPr>
              <a:t>‹#›</a:t>
            </a:fld>
            <a:endParaRPr lang="en-US"/>
          </a:p>
        </p:txBody>
      </p:sp>
    </p:spTree>
    <p:extLst>
      <p:ext uri="{BB962C8B-B14F-4D97-AF65-F5344CB8AC3E}">
        <p14:creationId xmlns:p14="http://schemas.microsoft.com/office/powerpoint/2010/main" val="333359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r>
              <a:rPr lang="en-US"/>
              <a:t>The IUP Writing Center - rev. Jan. 2010</a:t>
            </a:r>
          </a:p>
        </p:txBody>
      </p:sp>
      <p:sp>
        <p:nvSpPr>
          <p:cNvPr id="8" name="Footer Placeholder 7"/>
          <p:cNvSpPr>
            <a:spLocks noGrp="1"/>
          </p:cNvSpPr>
          <p:nvPr>
            <p:ph type="ftr" sz="quarter" idx="11"/>
          </p:nvPr>
        </p:nvSpPr>
        <p:spPr/>
        <p:txBody>
          <a:bodyPr/>
          <a:lstStyle/>
          <a:p>
            <a:pPr>
              <a:defRPr/>
            </a:pPr>
            <a:r>
              <a:rPr lang="en-US"/>
              <a:t>The IUP Writing Center, rev. Oct. 6, 2014</a:t>
            </a:r>
          </a:p>
        </p:txBody>
      </p:sp>
      <p:sp>
        <p:nvSpPr>
          <p:cNvPr id="9" name="Slide Number Placeholder 8"/>
          <p:cNvSpPr>
            <a:spLocks noGrp="1"/>
          </p:cNvSpPr>
          <p:nvPr>
            <p:ph type="sldNum" sz="quarter" idx="12"/>
          </p:nvPr>
        </p:nvSpPr>
        <p:spPr/>
        <p:txBody>
          <a:bodyPr/>
          <a:lstStyle/>
          <a:p>
            <a:pPr>
              <a:defRPr/>
            </a:pPr>
            <a:fld id="{1FE2F735-3E84-4B67-B588-7A5692B5DB2C}" type="slidenum">
              <a:rPr lang="en-US" smtClean="0"/>
              <a:pPr>
                <a:defRPr/>
              </a:pPr>
              <a:t>‹#›</a:t>
            </a:fld>
            <a:endParaRPr lang="en-US"/>
          </a:p>
        </p:txBody>
      </p:sp>
    </p:spTree>
    <p:extLst>
      <p:ext uri="{BB962C8B-B14F-4D97-AF65-F5344CB8AC3E}">
        <p14:creationId xmlns:p14="http://schemas.microsoft.com/office/powerpoint/2010/main" val="2923982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r>
              <a:rPr lang="en-US"/>
              <a:t>The IUP Writing Center - rev. Jan. 2010</a:t>
            </a:r>
          </a:p>
        </p:txBody>
      </p:sp>
      <p:sp>
        <p:nvSpPr>
          <p:cNvPr id="4" name="Footer Placeholder 3"/>
          <p:cNvSpPr>
            <a:spLocks noGrp="1"/>
          </p:cNvSpPr>
          <p:nvPr>
            <p:ph type="ftr" sz="quarter" idx="11"/>
          </p:nvPr>
        </p:nvSpPr>
        <p:spPr/>
        <p:txBody>
          <a:bodyPr/>
          <a:lstStyle/>
          <a:p>
            <a:pPr>
              <a:defRPr/>
            </a:pPr>
            <a:r>
              <a:rPr lang="en-US"/>
              <a:t>The IUP Writing Center, rev. Oct. 6, 2014</a:t>
            </a:r>
          </a:p>
        </p:txBody>
      </p:sp>
      <p:sp>
        <p:nvSpPr>
          <p:cNvPr id="5" name="Slide Number Placeholder 4"/>
          <p:cNvSpPr>
            <a:spLocks noGrp="1"/>
          </p:cNvSpPr>
          <p:nvPr>
            <p:ph type="sldNum" sz="quarter" idx="12"/>
          </p:nvPr>
        </p:nvSpPr>
        <p:spPr/>
        <p:txBody>
          <a:bodyPr/>
          <a:lstStyle/>
          <a:p>
            <a:pPr>
              <a:defRPr/>
            </a:pPr>
            <a:fld id="{CD2560E9-4CE1-4A08-B302-29CA2542D601}" type="slidenum">
              <a:rPr lang="en-US" smtClean="0"/>
              <a:pPr>
                <a:defRPr/>
              </a:pPr>
              <a:t>‹#›</a:t>
            </a:fld>
            <a:endParaRPr lang="en-US"/>
          </a:p>
        </p:txBody>
      </p:sp>
    </p:spTree>
    <p:extLst>
      <p:ext uri="{BB962C8B-B14F-4D97-AF65-F5344CB8AC3E}">
        <p14:creationId xmlns:p14="http://schemas.microsoft.com/office/powerpoint/2010/main" val="2744923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The IUP Writing Center - rev. Jan. 2010</a:t>
            </a:r>
          </a:p>
        </p:txBody>
      </p:sp>
      <p:sp>
        <p:nvSpPr>
          <p:cNvPr id="3" name="Footer Placeholder 2"/>
          <p:cNvSpPr>
            <a:spLocks noGrp="1"/>
          </p:cNvSpPr>
          <p:nvPr>
            <p:ph type="ftr" sz="quarter" idx="11"/>
          </p:nvPr>
        </p:nvSpPr>
        <p:spPr/>
        <p:txBody>
          <a:bodyPr/>
          <a:lstStyle/>
          <a:p>
            <a:pPr>
              <a:defRPr/>
            </a:pPr>
            <a:r>
              <a:rPr lang="en-US"/>
              <a:t>The IUP Writing Center, rev. Oct. 6, 2014</a:t>
            </a:r>
          </a:p>
        </p:txBody>
      </p:sp>
      <p:sp>
        <p:nvSpPr>
          <p:cNvPr id="4" name="Slide Number Placeholder 3"/>
          <p:cNvSpPr>
            <a:spLocks noGrp="1"/>
          </p:cNvSpPr>
          <p:nvPr>
            <p:ph type="sldNum" sz="quarter" idx="12"/>
          </p:nvPr>
        </p:nvSpPr>
        <p:spPr/>
        <p:txBody>
          <a:bodyPr/>
          <a:lstStyle/>
          <a:p>
            <a:pPr>
              <a:defRPr/>
            </a:pPr>
            <a:fld id="{29D35BEA-FCBD-46A6-B26F-FBF92C702ADF}" type="slidenum">
              <a:rPr lang="en-US" smtClean="0"/>
              <a:pPr>
                <a:defRPr/>
              </a:pPr>
              <a:t>‹#›</a:t>
            </a:fld>
            <a:endParaRPr lang="en-US"/>
          </a:p>
        </p:txBody>
      </p:sp>
    </p:spTree>
    <p:extLst>
      <p:ext uri="{BB962C8B-B14F-4D97-AF65-F5344CB8AC3E}">
        <p14:creationId xmlns:p14="http://schemas.microsoft.com/office/powerpoint/2010/main" val="1131325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r>
              <a:rPr lang="en-US"/>
              <a:t>The IUP Writing Center - rev. Jan. 2010</a:t>
            </a: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r>
              <a:rPr lang="en-US"/>
              <a:t>The IUP Writing Center, rev. Oct. 6, 2014</a:t>
            </a: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0EF7A863-F155-42A3-BC21-2D652CA0A2A7}" type="slidenum">
              <a:rPr lang="en-US" smtClean="0"/>
              <a:pPr>
                <a:defRPr/>
              </a:pPr>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48505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r>
              <a:rPr lang="en-US"/>
              <a:t>The IUP Writing Center - rev. Jan. 2010</a:t>
            </a: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r>
              <a:rPr lang="en-US"/>
              <a:t>The IUP Writing Center, rev. Oct. 6, 2014</a:t>
            </a: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736BF3ED-D4E7-4684-8007-A17B561C379D}" type="slidenum">
              <a:rPr lang="en-US" smtClean="0"/>
              <a:pPr>
                <a:defRPr/>
              </a:pPr>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12467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r>
              <a:rPr lang="en-US"/>
              <a:t>The IUP Writing Center - rev. Jan. 2010</a:t>
            </a:r>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r>
              <a:rPr lang="en-US"/>
              <a:t>The IUP Writing Center, rev. Oct. 6, 2014</a:t>
            </a:r>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30C914F7-57DC-44A7-B7B2-629A747E7020}" type="slidenum">
              <a:rPr lang="en-US" smtClean="0"/>
              <a:pPr>
                <a:defRPr/>
              </a:pPr>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3632917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sldNum="0" hd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jpeg"/><Relationship Id="rId5" Type="http://schemas.openxmlformats.org/officeDocument/2006/relationships/hyperlink" Target="http://www.iup.edu/writingcenter/" TargetMode="External"/><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16682" y="1119557"/>
            <a:ext cx="7717715" cy="2590798"/>
          </a:xfrm>
        </p:spPr>
        <p:txBody>
          <a:bodyPr>
            <a:noAutofit/>
          </a:bodyPr>
          <a:lstStyle/>
          <a:p>
            <a:pPr algn="l"/>
            <a:br>
              <a:rPr lang="en-US" sz="5400" i="0" dirty="0"/>
            </a:br>
            <a:br>
              <a:rPr lang="en-US" sz="5400" i="0" dirty="0"/>
            </a:br>
            <a:br>
              <a:rPr lang="en-US" sz="5400" i="0" dirty="0"/>
            </a:br>
            <a:br>
              <a:rPr lang="en-US" sz="5400" i="0" dirty="0"/>
            </a:br>
            <a:br>
              <a:rPr lang="en-US" sz="5400" i="0" dirty="0"/>
            </a:br>
            <a:br>
              <a:rPr lang="en-US" sz="5400" i="0" dirty="0"/>
            </a:br>
            <a:br>
              <a:rPr lang="en-US" sz="5400" i="0" dirty="0"/>
            </a:br>
            <a:r>
              <a:rPr lang="en-US" sz="5400" i="0" dirty="0"/>
              <a:t>Getting the </a:t>
            </a:r>
            <a:br>
              <a:rPr lang="en-US" sz="5400" i="0" dirty="0"/>
            </a:br>
            <a:r>
              <a:rPr lang="en-US" sz="5400" i="0" dirty="0"/>
              <a:t>tone right </a:t>
            </a:r>
            <a:br>
              <a:rPr lang="en-US" sz="5400" i="0" dirty="0"/>
            </a:br>
            <a:r>
              <a:rPr lang="en-US" sz="5400" i="0" dirty="0"/>
              <a:t>in email Messages</a:t>
            </a:r>
            <a:br>
              <a:rPr lang="en-US" sz="2000" i="0" dirty="0"/>
            </a:br>
            <a:br>
              <a:rPr lang="en-US" sz="2000" i="0" dirty="0"/>
            </a:br>
            <a:endParaRPr lang="en-US" sz="900" i="0" cap="none" dirty="0"/>
          </a:p>
        </p:txBody>
      </p:sp>
      <p:sp>
        <p:nvSpPr>
          <p:cNvPr id="10"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Audio 2">
            <a:hlinkClick r:id="" action="ppaction://media"/>
            <a:extLst>
              <a:ext uri="{FF2B5EF4-FFF2-40B4-BE49-F238E27FC236}">
                <a16:creationId xmlns:a16="http://schemas.microsoft.com/office/drawing/2014/main" id="{B0163C61-D23F-46AF-9853-F158DA01B42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
        <p:nvSpPr>
          <p:cNvPr id="5" name="TextBox 4">
            <a:extLst>
              <a:ext uri="{FF2B5EF4-FFF2-40B4-BE49-F238E27FC236}">
                <a16:creationId xmlns:a16="http://schemas.microsoft.com/office/drawing/2014/main" id="{5632EE92-6DFD-46FA-BF44-90CD41AD8373}"/>
              </a:ext>
            </a:extLst>
          </p:cNvPr>
          <p:cNvSpPr txBox="1"/>
          <p:nvPr/>
        </p:nvSpPr>
        <p:spPr>
          <a:xfrm>
            <a:off x="816682" y="3448745"/>
            <a:ext cx="3401187" cy="523220"/>
          </a:xfrm>
          <a:prstGeom prst="rect">
            <a:avLst/>
          </a:prstGeom>
          <a:noFill/>
        </p:spPr>
        <p:txBody>
          <a:bodyPr wrap="none" rtlCol="0">
            <a:spAutoFit/>
          </a:bodyPr>
          <a:lstStyle/>
          <a:p>
            <a:r>
              <a:rPr lang="en-US" sz="2800" i="1" dirty="0"/>
              <a:t>Four Tips for Success</a:t>
            </a:r>
          </a:p>
        </p:txBody>
      </p:sp>
      <p:sp>
        <p:nvSpPr>
          <p:cNvPr id="9" name="Rectangle 8">
            <a:extLst>
              <a:ext uri="{FF2B5EF4-FFF2-40B4-BE49-F238E27FC236}">
                <a16:creationId xmlns:a16="http://schemas.microsoft.com/office/drawing/2014/main" id="{BDEAE9CE-E66D-446C-94CC-C786DEE28239}"/>
              </a:ext>
            </a:extLst>
          </p:cNvPr>
          <p:cNvSpPr/>
          <p:nvPr/>
        </p:nvSpPr>
        <p:spPr>
          <a:xfrm>
            <a:off x="872067" y="4033896"/>
            <a:ext cx="8153400" cy="1200329"/>
          </a:xfrm>
          <a:prstGeom prst="rect">
            <a:avLst/>
          </a:prstGeom>
        </p:spPr>
        <p:txBody>
          <a:bodyPr wrap="square">
            <a:spAutoFit/>
          </a:bodyPr>
          <a:lstStyle/>
          <a:p>
            <a:endParaRPr lang="en-US" dirty="0"/>
          </a:p>
          <a:p>
            <a:r>
              <a:rPr lang="en-US" dirty="0"/>
              <a:t>Property of Indiana University of Pennsylvania, all rights reserved.</a:t>
            </a:r>
          </a:p>
          <a:p>
            <a:r>
              <a:rPr lang="en-US" dirty="0"/>
              <a:t>Created by: Krista </a:t>
            </a:r>
            <a:r>
              <a:rPr lang="en-US" dirty="0" err="1"/>
              <a:t>Sarraf</a:t>
            </a:r>
            <a:br>
              <a:rPr lang="en-US" dirty="0"/>
            </a:br>
            <a:r>
              <a:rPr lang="en-US" dirty="0"/>
              <a:t>June 2018</a:t>
            </a:r>
          </a:p>
        </p:txBody>
      </p:sp>
      <p:pic>
        <p:nvPicPr>
          <p:cNvPr id="11" name="Picture 10">
            <a:extLst>
              <a:ext uri="{FF2B5EF4-FFF2-40B4-BE49-F238E27FC236}">
                <a16:creationId xmlns:a16="http://schemas.microsoft.com/office/drawing/2014/main" id="{A7A4B577-DB33-488C-850B-7C703F9F00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4896" y="5495835"/>
            <a:ext cx="1234208" cy="1234208"/>
          </a:xfrm>
          <a:prstGeom prst="rect">
            <a:avLst/>
          </a:prstGeom>
        </p:spPr>
      </p:pic>
    </p:spTree>
    <p:extLst>
      <p:ext uri="{BB962C8B-B14F-4D97-AF65-F5344CB8AC3E}">
        <p14:creationId xmlns:p14="http://schemas.microsoft.com/office/powerpoint/2010/main" val="3717685597"/>
      </p:ext>
    </p:extLst>
  </p:cSld>
  <p:clrMapOvr>
    <a:masterClrMapping/>
  </p:clrMapOvr>
  <mc:AlternateContent xmlns:mc="http://schemas.openxmlformats.org/markup-compatibility/2006" xmlns:p14="http://schemas.microsoft.com/office/powerpoint/2010/main">
    <mc:Choice Requires="p14">
      <p:transition spd="slow" p14:dur="2000" advTm="25885"/>
    </mc:Choice>
    <mc:Fallback xmlns="">
      <p:transition spd="slow" advTm="258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228600"/>
            <a:ext cx="8382000" cy="1090978"/>
          </a:xfrm>
        </p:spPr>
        <p:txBody>
          <a:bodyPr>
            <a:noAutofit/>
          </a:bodyPr>
          <a:lstStyle/>
          <a:p>
            <a:pPr eaLnBrk="1" hangingPunct="1"/>
            <a:r>
              <a:rPr lang="en-US" sz="3600" dirty="0">
                <a:effectLst/>
              </a:rPr>
              <a:t>Getting the Tone </a:t>
            </a:r>
            <a:r>
              <a:rPr lang="en-US" sz="3600" dirty="0"/>
              <a:t>R</a:t>
            </a:r>
            <a:r>
              <a:rPr lang="en-US" sz="3600" dirty="0">
                <a:effectLst/>
              </a:rPr>
              <a:t>ight in Email Messages </a:t>
            </a:r>
          </a:p>
        </p:txBody>
      </p:sp>
      <p:sp>
        <p:nvSpPr>
          <p:cNvPr id="11267" name="Rectangle 3"/>
          <p:cNvSpPr>
            <a:spLocks noGrp="1" noChangeArrowheads="1"/>
          </p:cNvSpPr>
          <p:nvPr>
            <p:ph idx="1"/>
          </p:nvPr>
        </p:nvSpPr>
        <p:spPr>
          <a:xfrm>
            <a:off x="609600" y="1014778"/>
            <a:ext cx="7924800" cy="5386022"/>
          </a:xfrm>
        </p:spPr>
        <p:txBody>
          <a:bodyPr>
            <a:normAutofit/>
          </a:bodyPr>
          <a:lstStyle/>
          <a:p>
            <a:pPr marL="0" indent="0">
              <a:lnSpc>
                <a:spcPct val="90000"/>
              </a:lnSpc>
              <a:buNone/>
            </a:pPr>
            <a:r>
              <a:rPr lang="en-US" sz="2400" dirty="0">
                <a:solidFill>
                  <a:schemeClr val="tx2">
                    <a:lumMod val="75000"/>
                    <a:lumOff val="25000"/>
                  </a:schemeClr>
                </a:solidFill>
                <a:effectLst/>
              </a:rPr>
              <a:t>Imagine the scenario of Casey and Tyler, coworkers who work for a large company that consults to the Department of Defense by researching and proposing solutions to national cybersecurity concerns. Casey and Tyler have worked for the company for the same number of years, come from similar educational and socioeconomic backgrounds, and have comparable jobs of similar levels. Casey has been working hard to finish a strategic plan they are writing with Tyler. Casey has attempted to create a consistent document that merges the contributions of all the team members. After two weeks, Casey has had little success incorporating Tyler’s contributions. </a:t>
            </a:r>
            <a:r>
              <a:rPr lang="en-US" sz="2400" dirty="0">
                <a:solidFill>
                  <a:schemeClr val="tx2">
                    <a:lumMod val="75000"/>
                    <a:lumOff val="25000"/>
                  </a:schemeClr>
                </a:solidFill>
              </a:rPr>
              <a:t>Tyler</a:t>
            </a:r>
            <a:r>
              <a:rPr lang="en-US" sz="2400" dirty="0">
                <a:solidFill>
                  <a:schemeClr val="tx2">
                    <a:lumMod val="75000"/>
                    <a:lumOff val="25000"/>
                  </a:schemeClr>
                </a:solidFill>
                <a:effectLst/>
              </a:rPr>
              <a:t> is aware that Casey will be listed as the primary author on the report, so Tyler sent Casey only a few sentences to work with. </a:t>
            </a:r>
          </a:p>
        </p:txBody>
      </p:sp>
      <p:pic>
        <p:nvPicPr>
          <p:cNvPr id="6" name="Picture 5">
            <a:extLst>
              <a:ext uri="{FF2B5EF4-FFF2-40B4-BE49-F238E27FC236}">
                <a16:creationId xmlns:a16="http://schemas.microsoft.com/office/drawing/2014/main" id="{1D988C76-DAF4-4FE2-9855-79071B030F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5992" y="5598392"/>
            <a:ext cx="1234208" cy="1234208"/>
          </a:xfrm>
          <a:prstGeom prst="rect">
            <a:avLst/>
          </a:prstGeom>
        </p:spPr>
      </p:pic>
      <p:pic>
        <p:nvPicPr>
          <p:cNvPr id="2" name="Audio 1">
            <a:hlinkClick r:id="" action="ppaction://media"/>
            <a:extLst>
              <a:ext uri="{FF2B5EF4-FFF2-40B4-BE49-F238E27FC236}">
                <a16:creationId xmlns:a16="http://schemas.microsoft.com/office/drawing/2014/main" id="{9D0F7334-45BB-49A5-BDF0-B76DB767E01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150608775"/>
      </p:ext>
    </p:extLst>
  </p:cSld>
  <p:clrMapOvr>
    <a:masterClrMapping/>
  </p:clrMapOvr>
  <mc:AlternateContent xmlns:mc="http://schemas.openxmlformats.org/markup-compatibility/2006" xmlns:p14="http://schemas.microsoft.com/office/powerpoint/2010/main">
    <mc:Choice Requires="p14">
      <p:transition spd="slow" p14:dur="2000" advTm="31478"/>
    </mc:Choice>
    <mc:Fallback xmlns="">
      <p:transition spd="slow" advTm="314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228600"/>
            <a:ext cx="8382000" cy="1090978"/>
          </a:xfrm>
        </p:spPr>
        <p:txBody>
          <a:bodyPr>
            <a:normAutofit/>
          </a:bodyPr>
          <a:lstStyle/>
          <a:p>
            <a:pPr eaLnBrk="1" hangingPunct="1"/>
            <a:r>
              <a:rPr lang="en-US" sz="4800" dirty="0">
                <a:effectLst/>
              </a:rPr>
              <a:t>Original Email</a:t>
            </a:r>
          </a:p>
        </p:txBody>
      </p:sp>
      <p:sp>
        <p:nvSpPr>
          <p:cNvPr id="11267" name="Rectangle 3"/>
          <p:cNvSpPr>
            <a:spLocks noGrp="1" noChangeArrowheads="1"/>
          </p:cNvSpPr>
          <p:nvPr>
            <p:ph idx="1"/>
          </p:nvPr>
        </p:nvSpPr>
        <p:spPr>
          <a:xfrm>
            <a:off x="609600" y="1014778"/>
            <a:ext cx="7924800" cy="5386022"/>
          </a:xfrm>
        </p:spPr>
        <p:txBody>
          <a:bodyPr>
            <a:normAutofit/>
          </a:bodyPr>
          <a:lstStyle/>
          <a:p>
            <a:pPr marL="0" indent="0">
              <a:lnSpc>
                <a:spcPct val="90000"/>
              </a:lnSpc>
              <a:buNone/>
            </a:pPr>
            <a:r>
              <a:rPr lang="en-US" sz="2400" dirty="0">
                <a:solidFill>
                  <a:schemeClr val="tx2">
                    <a:lumMod val="75000"/>
                    <a:lumOff val="25000"/>
                  </a:schemeClr>
                </a:solidFill>
                <a:effectLst/>
              </a:rPr>
              <a:t>“</a:t>
            </a:r>
            <a:r>
              <a:rPr lang="en-US" sz="2400" b="1" dirty="0">
                <a:solidFill>
                  <a:srgbClr val="FF0000"/>
                </a:solidFill>
                <a:effectLst/>
              </a:rPr>
              <a:t>Hi Tyler,</a:t>
            </a:r>
            <a:endParaRPr lang="en-US" sz="2400" dirty="0">
              <a:solidFill>
                <a:schemeClr val="tx2">
                  <a:lumMod val="75000"/>
                  <a:lumOff val="25000"/>
                </a:schemeClr>
              </a:solidFill>
              <a:effectLst/>
            </a:endParaRPr>
          </a:p>
          <a:p>
            <a:pPr marL="0" indent="0">
              <a:lnSpc>
                <a:spcPct val="90000"/>
              </a:lnSpc>
              <a:buNone/>
            </a:pPr>
            <a:r>
              <a:rPr lang="en-US" sz="2400" dirty="0">
                <a:solidFill>
                  <a:schemeClr val="tx2">
                    <a:lumMod val="75000"/>
                    <a:lumOff val="25000"/>
                  </a:schemeClr>
                </a:solidFill>
                <a:effectLst/>
              </a:rPr>
              <a:t>I just wanted to drop a line in reference to attempts to </a:t>
            </a:r>
            <a:r>
              <a:rPr lang="en-US" sz="2400" dirty="0">
                <a:solidFill>
                  <a:schemeClr val="tx2">
                    <a:lumMod val="75000"/>
                    <a:lumOff val="25000"/>
                  </a:schemeClr>
                </a:solidFill>
              </a:rPr>
              <a:t>write the </a:t>
            </a:r>
            <a:r>
              <a:rPr lang="en-US" sz="2400" dirty="0">
                <a:solidFill>
                  <a:schemeClr val="tx2">
                    <a:lumMod val="75000"/>
                    <a:lumOff val="25000"/>
                  </a:schemeClr>
                </a:solidFill>
                <a:effectLst/>
              </a:rPr>
              <a:t>strategic plan for our team. I incorporated your work and it seems that </a:t>
            </a:r>
            <a:r>
              <a:rPr lang="en-US" sz="2400" b="1" dirty="0">
                <a:solidFill>
                  <a:srgbClr val="FF0000"/>
                </a:solidFill>
                <a:effectLst/>
              </a:rPr>
              <a:t>more information is needed </a:t>
            </a:r>
            <a:r>
              <a:rPr lang="en-US" sz="2400" dirty="0">
                <a:solidFill>
                  <a:schemeClr val="tx2">
                    <a:lumMod val="75000"/>
                    <a:lumOff val="25000"/>
                  </a:schemeClr>
                </a:solidFill>
                <a:effectLst/>
              </a:rPr>
              <a:t>for the document to come together. </a:t>
            </a:r>
            <a:r>
              <a:rPr lang="en-US" sz="2400" b="1" dirty="0">
                <a:solidFill>
                  <a:srgbClr val="FF0000"/>
                </a:solidFill>
              </a:rPr>
              <a:t>When are you available to meet</a:t>
            </a:r>
            <a:r>
              <a:rPr lang="en-US" sz="2400" dirty="0">
                <a:solidFill>
                  <a:schemeClr val="tx2">
                    <a:lumMod val="75000"/>
                    <a:lumOff val="25000"/>
                  </a:schemeClr>
                </a:solidFill>
              </a:rPr>
              <a:t>? If it’s not possible to meet in person, I’m also available for a </a:t>
            </a:r>
            <a:r>
              <a:rPr lang="en-US" sz="2400" b="1" dirty="0">
                <a:solidFill>
                  <a:srgbClr val="FF0000"/>
                </a:solidFill>
              </a:rPr>
              <a:t>phone call if that better suits your schedule</a:t>
            </a:r>
            <a:r>
              <a:rPr lang="en-US" sz="2400" dirty="0">
                <a:solidFill>
                  <a:schemeClr val="tx2">
                    <a:lumMod val="75000"/>
                    <a:lumOff val="25000"/>
                  </a:schemeClr>
                </a:solidFill>
              </a:rPr>
              <a:t>.</a:t>
            </a:r>
          </a:p>
          <a:p>
            <a:pPr marL="0" indent="0">
              <a:lnSpc>
                <a:spcPct val="90000"/>
              </a:lnSpc>
              <a:buNone/>
            </a:pPr>
            <a:endParaRPr lang="en-US" sz="2400" dirty="0">
              <a:solidFill>
                <a:schemeClr val="tx2">
                  <a:lumMod val="75000"/>
                  <a:lumOff val="25000"/>
                </a:schemeClr>
              </a:solidFill>
              <a:effectLst/>
            </a:endParaRPr>
          </a:p>
          <a:p>
            <a:pPr marL="0" indent="0">
              <a:lnSpc>
                <a:spcPct val="90000"/>
              </a:lnSpc>
              <a:buNone/>
            </a:pPr>
            <a:r>
              <a:rPr lang="en-US" sz="2400" dirty="0">
                <a:solidFill>
                  <a:schemeClr val="tx2">
                    <a:lumMod val="75000"/>
                    <a:lumOff val="25000"/>
                  </a:schemeClr>
                </a:solidFill>
              </a:rPr>
              <a:t>Best,</a:t>
            </a:r>
          </a:p>
          <a:p>
            <a:pPr marL="0" indent="0">
              <a:lnSpc>
                <a:spcPct val="90000"/>
              </a:lnSpc>
              <a:buNone/>
            </a:pPr>
            <a:endParaRPr lang="en-US" sz="2400" dirty="0">
              <a:solidFill>
                <a:schemeClr val="tx2">
                  <a:lumMod val="75000"/>
                  <a:lumOff val="25000"/>
                </a:schemeClr>
              </a:solidFill>
              <a:effectLst/>
            </a:endParaRPr>
          </a:p>
          <a:p>
            <a:pPr marL="0" indent="0">
              <a:lnSpc>
                <a:spcPct val="90000"/>
              </a:lnSpc>
              <a:buNone/>
            </a:pPr>
            <a:r>
              <a:rPr lang="en-US" sz="2400" dirty="0">
                <a:solidFill>
                  <a:schemeClr val="tx2">
                    <a:lumMod val="75000"/>
                    <a:lumOff val="25000"/>
                  </a:schemeClr>
                </a:solidFill>
              </a:rPr>
              <a:t>Casey</a:t>
            </a:r>
            <a:endParaRPr lang="en-US" sz="2400" dirty="0">
              <a:solidFill>
                <a:schemeClr val="tx2">
                  <a:lumMod val="75000"/>
                  <a:lumOff val="25000"/>
                </a:schemeClr>
              </a:solidFill>
              <a:effectLst/>
            </a:endParaRPr>
          </a:p>
        </p:txBody>
      </p:sp>
      <p:pic>
        <p:nvPicPr>
          <p:cNvPr id="6" name="Picture 5">
            <a:extLst>
              <a:ext uri="{FF2B5EF4-FFF2-40B4-BE49-F238E27FC236}">
                <a16:creationId xmlns:a16="http://schemas.microsoft.com/office/drawing/2014/main" id="{1D988C76-DAF4-4FE2-9855-79071B030F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5992" y="5598392"/>
            <a:ext cx="1234208" cy="1234208"/>
          </a:xfrm>
          <a:prstGeom prst="rect">
            <a:avLst/>
          </a:prstGeom>
        </p:spPr>
      </p:pic>
      <p:pic>
        <p:nvPicPr>
          <p:cNvPr id="9" name="Audio 8">
            <a:hlinkClick r:id="" action="ppaction://media"/>
            <a:extLst>
              <a:ext uri="{FF2B5EF4-FFF2-40B4-BE49-F238E27FC236}">
                <a16:creationId xmlns:a16="http://schemas.microsoft.com/office/drawing/2014/main" id="{DAC45B3D-1F47-4433-B61B-B46051323A2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398352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46874">
        <p159:morph option="byObject"/>
      </p:transition>
    </mc:Choice>
    <mc:Fallback xmlns="">
      <p:transition spd="slow" advTm="4687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228600"/>
            <a:ext cx="8382000" cy="1090978"/>
          </a:xfrm>
        </p:spPr>
        <p:txBody>
          <a:bodyPr>
            <a:normAutofit/>
          </a:bodyPr>
          <a:lstStyle/>
          <a:p>
            <a:pPr eaLnBrk="1" hangingPunct="1"/>
            <a:r>
              <a:rPr lang="en-US" sz="4800" dirty="0">
                <a:effectLst/>
              </a:rPr>
              <a:t>A Passive-Aggressive Response</a:t>
            </a:r>
          </a:p>
        </p:txBody>
      </p:sp>
      <p:sp>
        <p:nvSpPr>
          <p:cNvPr id="11267" name="Rectangle 3"/>
          <p:cNvSpPr>
            <a:spLocks noGrp="1" noChangeArrowheads="1"/>
          </p:cNvSpPr>
          <p:nvPr>
            <p:ph idx="1"/>
          </p:nvPr>
        </p:nvSpPr>
        <p:spPr>
          <a:xfrm>
            <a:off x="609600" y="1014778"/>
            <a:ext cx="7924800" cy="5386022"/>
          </a:xfrm>
        </p:spPr>
        <p:txBody>
          <a:bodyPr>
            <a:normAutofit/>
          </a:bodyPr>
          <a:lstStyle/>
          <a:p>
            <a:pPr marL="0" indent="0">
              <a:lnSpc>
                <a:spcPct val="90000"/>
              </a:lnSpc>
              <a:buNone/>
            </a:pPr>
            <a:r>
              <a:rPr lang="en-US" sz="2400" dirty="0">
                <a:solidFill>
                  <a:schemeClr val="tx2">
                    <a:lumMod val="75000"/>
                    <a:lumOff val="25000"/>
                  </a:schemeClr>
                </a:solidFill>
                <a:effectLst/>
              </a:rPr>
              <a:t>Casey,</a:t>
            </a:r>
          </a:p>
          <a:p>
            <a:pPr marL="0" indent="0">
              <a:lnSpc>
                <a:spcPct val="90000"/>
              </a:lnSpc>
              <a:buNone/>
            </a:pPr>
            <a:r>
              <a:rPr lang="en-US" sz="2400" dirty="0">
                <a:solidFill>
                  <a:schemeClr val="tx2">
                    <a:lumMod val="75000"/>
                    <a:lumOff val="25000"/>
                  </a:schemeClr>
                </a:solidFill>
                <a:effectLst/>
              </a:rPr>
              <a:t>Hi. Sorry to hear that the writing isn’t going well. </a:t>
            </a:r>
            <a:r>
              <a:rPr lang="en-US" sz="2400" b="1" dirty="0">
                <a:solidFill>
                  <a:srgbClr val="FF0000"/>
                </a:solidFill>
                <a:effectLst/>
              </a:rPr>
              <a:t>Sometimes it can</a:t>
            </a:r>
            <a:r>
              <a:rPr lang="en-US" sz="2400" dirty="0">
                <a:solidFill>
                  <a:schemeClr val="tx2">
                    <a:lumMod val="75000"/>
                    <a:lumOff val="25000"/>
                  </a:schemeClr>
                </a:solidFill>
                <a:effectLst/>
              </a:rPr>
              <a:t> </a:t>
            </a:r>
            <a:r>
              <a:rPr lang="en-US" sz="2400" b="1" dirty="0">
                <a:solidFill>
                  <a:srgbClr val="FF0000"/>
                </a:solidFill>
                <a:effectLst/>
              </a:rPr>
              <a:t>be a real challenge to take other people’s work and make it your own</a:t>
            </a:r>
            <a:r>
              <a:rPr lang="en-US" sz="2400" dirty="0">
                <a:solidFill>
                  <a:schemeClr val="tx2">
                    <a:lumMod val="75000"/>
                    <a:lumOff val="25000"/>
                  </a:schemeClr>
                </a:solidFill>
                <a:effectLst/>
              </a:rPr>
              <a:t>. I have several other priorities right now, and I provided you with the information you asked for. </a:t>
            </a:r>
            <a:r>
              <a:rPr lang="en-US" sz="2400" b="1" dirty="0">
                <a:solidFill>
                  <a:srgbClr val="FF0000"/>
                </a:solidFill>
                <a:effectLst/>
              </a:rPr>
              <a:t>Next time, please send me a clear outline of what you’re looking for so that this doesn’t happen in the future</a:t>
            </a:r>
            <a:r>
              <a:rPr lang="en-US" sz="2400" dirty="0">
                <a:solidFill>
                  <a:schemeClr val="tx2">
                    <a:lumMod val="75000"/>
                    <a:lumOff val="25000"/>
                  </a:schemeClr>
                </a:solidFill>
                <a:effectLst/>
              </a:rPr>
              <a:t>. I truly hope that we can work together in the future. </a:t>
            </a:r>
          </a:p>
          <a:p>
            <a:pPr marL="0" indent="0">
              <a:lnSpc>
                <a:spcPct val="90000"/>
              </a:lnSpc>
              <a:buNone/>
            </a:pPr>
            <a:endParaRPr lang="en-US" sz="2400" dirty="0">
              <a:solidFill>
                <a:schemeClr val="tx2">
                  <a:lumMod val="75000"/>
                  <a:lumOff val="25000"/>
                </a:schemeClr>
              </a:solidFill>
              <a:effectLst/>
            </a:endParaRPr>
          </a:p>
          <a:p>
            <a:pPr marL="0" indent="0">
              <a:lnSpc>
                <a:spcPct val="90000"/>
              </a:lnSpc>
              <a:buNone/>
            </a:pPr>
            <a:r>
              <a:rPr lang="en-US" sz="2400" dirty="0">
                <a:solidFill>
                  <a:schemeClr val="tx2">
                    <a:lumMod val="75000"/>
                    <a:lumOff val="25000"/>
                  </a:schemeClr>
                </a:solidFill>
              </a:rPr>
              <a:t>Best,</a:t>
            </a:r>
          </a:p>
          <a:p>
            <a:pPr marL="0" indent="0">
              <a:lnSpc>
                <a:spcPct val="90000"/>
              </a:lnSpc>
              <a:buNone/>
            </a:pPr>
            <a:endParaRPr lang="en-US" sz="2400" dirty="0">
              <a:solidFill>
                <a:schemeClr val="tx2">
                  <a:lumMod val="75000"/>
                  <a:lumOff val="25000"/>
                </a:schemeClr>
              </a:solidFill>
              <a:effectLst/>
            </a:endParaRPr>
          </a:p>
          <a:p>
            <a:pPr marL="0" indent="0">
              <a:lnSpc>
                <a:spcPct val="90000"/>
              </a:lnSpc>
              <a:buNone/>
            </a:pPr>
            <a:r>
              <a:rPr lang="en-US" sz="2400" dirty="0">
                <a:solidFill>
                  <a:schemeClr val="tx2">
                    <a:lumMod val="75000"/>
                    <a:lumOff val="25000"/>
                  </a:schemeClr>
                </a:solidFill>
              </a:rPr>
              <a:t>Tyler</a:t>
            </a:r>
            <a:endParaRPr lang="en-US" sz="2400" dirty="0">
              <a:solidFill>
                <a:schemeClr val="tx2">
                  <a:lumMod val="75000"/>
                  <a:lumOff val="25000"/>
                </a:schemeClr>
              </a:solidFill>
              <a:effectLst/>
            </a:endParaRPr>
          </a:p>
        </p:txBody>
      </p:sp>
      <p:pic>
        <p:nvPicPr>
          <p:cNvPr id="6" name="Picture 5">
            <a:extLst>
              <a:ext uri="{FF2B5EF4-FFF2-40B4-BE49-F238E27FC236}">
                <a16:creationId xmlns:a16="http://schemas.microsoft.com/office/drawing/2014/main" id="{1D988C76-DAF4-4FE2-9855-79071B030F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5992" y="5598392"/>
            <a:ext cx="1234208" cy="1234208"/>
          </a:xfrm>
          <a:prstGeom prst="rect">
            <a:avLst/>
          </a:prstGeom>
        </p:spPr>
      </p:pic>
      <p:pic>
        <p:nvPicPr>
          <p:cNvPr id="8" name="Audio 7">
            <a:hlinkClick r:id="" action="ppaction://media"/>
            <a:extLst>
              <a:ext uri="{FF2B5EF4-FFF2-40B4-BE49-F238E27FC236}">
                <a16:creationId xmlns:a16="http://schemas.microsoft.com/office/drawing/2014/main" id="{90235356-D940-42C2-961C-8FB69138055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024325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83521">
        <p159:morph option="byObject"/>
      </p:transition>
    </mc:Choice>
    <mc:Fallback xmlns="">
      <p:transition spd="slow" advTm="8352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228600"/>
            <a:ext cx="8382000" cy="1090978"/>
          </a:xfrm>
        </p:spPr>
        <p:txBody>
          <a:bodyPr>
            <a:normAutofit/>
          </a:bodyPr>
          <a:lstStyle/>
          <a:p>
            <a:pPr eaLnBrk="1" hangingPunct="1"/>
            <a:r>
              <a:rPr lang="en-US" sz="4800" dirty="0">
                <a:effectLst/>
              </a:rPr>
              <a:t>A Better Response</a:t>
            </a:r>
          </a:p>
        </p:txBody>
      </p:sp>
      <p:sp>
        <p:nvSpPr>
          <p:cNvPr id="11267" name="Rectangle 3"/>
          <p:cNvSpPr>
            <a:spLocks noGrp="1" noChangeArrowheads="1"/>
          </p:cNvSpPr>
          <p:nvPr>
            <p:ph idx="1"/>
          </p:nvPr>
        </p:nvSpPr>
        <p:spPr>
          <a:xfrm>
            <a:off x="609600" y="1014778"/>
            <a:ext cx="7924800" cy="5386022"/>
          </a:xfrm>
        </p:spPr>
        <p:txBody>
          <a:bodyPr>
            <a:normAutofit fontScale="92500" lnSpcReduction="10000"/>
          </a:bodyPr>
          <a:lstStyle/>
          <a:p>
            <a:pPr marL="0" indent="0">
              <a:lnSpc>
                <a:spcPct val="90000"/>
              </a:lnSpc>
              <a:buNone/>
            </a:pPr>
            <a:r>
              <a:rPr lang="en-US" sz="2400" dirty="0">
                <a:solidFill>
                  <a:schemeClr val="tx2">
                    <a:lumMod val="75000"/>
                    <a:lumOff val="25000"/>
                  </a:schemeClr>
                </a:solidFill>
              </a:rPr>
              <a:t>Casey,</a:t>
            </a:r>
            <a:endParaRPr lang="en-US" sz="2400" dirty="0">
              <a:solidFill>
                <a:schemeClr val="tx2">
                  <a:lumMod val="75000"/>
                  <a:lumOff val="25000"/>
                </a:schemeClr>
              </a:solidFill>
              <a:effectLst/>
            </a:endParaRPr>
          </a:p>
          <a:p>
            <a:pPr marL="0" indent="0">
              <a:lnSpc>
                <a:spcPct val="90000"/>
              </a:lnSpc>
              <a:buNone/>
            </a:pPr>
            <a:r>
              <a:rPr lang="en-US" sz="2400" dirty="0">
                <a:solidFill>
                  <a:schemeClr val="tx2">
                    <a:lumMod val="75000"/>
                    <a:lumOff val="25000"/>
                  </a:schemeClr>
                </a:solidFill>
                <a:effectLst/>
              </a:rPr>
              <a:t>Hi. Sorry to hear that the writing isn’t going well. </a:t>
            </a:r>
            <a:r>
              <a:rPr lang="en-US" sz="2400" b="1" dirty="0">
                <a:solidFill>
                  <a:srgbClr val="FF0000"/>
                </a:solidFill>
                <a:effectLst/>
              </a:rPr>
              <a:t>I am available to meet at the following times to get you the information you need</a:t>
            </a:r>
            <a:r>
              <a:rPr lang="en-US" sz="2400" dirty="0">
                <a:solidFill>
                  <a:schemeClr val="tx2">
                    <a:lumMod val="75000"/>
                    <a:lumOff val="25000"/>
                  </a:schemeClr>
                </a:solidFill>
                <a:effectLst/>
              </a:rPr>
              <a:t>:</a:t>
            </a:r>
          </a:p>
          <a:p>
            <a:pPr marL="0" indent="0">
              <a:lnSpc>
                <a:spcPct val="90000"/>
              </a:lnSpc>
              <a:buNone/>
            </a:pPr>
            <a:endParaRPr lang="en-US" sz="2400" dirty="0">
              <a:solidFill>
                <a:schemeClr val="tx2">
                  <a:lumMod val="75000"/>
                  <a:lumOff val="25000"/>
                </a:schemeClr>
              </a:solidFill>
              <a:effectLst/>
            </a:endParaRPr>
          </a:p>
          <a:p>
            <a:pPr marL="0" indent="0">
              <a:lnSpc>
                <a:spcPct val="90000"/>
              </a:lnSpc>
              <a:buNone/>
            </a:pPr>
            <a:r>
              <a:rPr lang="en-US" sz="2400" dirty="0">
                <a:solidFill>
                  <a:schemeClr val="tx2">
                    <a:lumMod val="75000"/>
                    <a:lumOff val="25000"/>
                  </a:schemeClr>
                </a:solidFill>
                <a:effectLst/>
              </a:rPr>
              <a:t>Monday between 8-10 AM</a:t>
            </a:r>
          </a:p>
          <a:p>
            <a:pPr marL="0" indent="0">
              <a:lnSpc>
                <a:spcPct val="90000"/>
              </a:lnSpc>
              <a:buNone/>
            </a:pPr>
            <a:r>
              <a:rPr lang="en-US" sz="2400" dirty="0">
                <a:solidFill>
                  <a:schemeClr val="tx2">
                    <a:lumMod val="75000"/>
                    <a:lumOff val="25000"/>
                  </a:schemeClr>
                </a:solidFill>
                <a:effectLst/>
              </a:rPr>
              <a:t>Thursday between 2-4 PM</a:t>
            </a:r>
          </a:p>
          <a:p>
            <a:pPr marL="0" indent="0">
              <a:lnSpc>
                <a:spcPct val="90000"/>
              </a:lnSpc>
              <a:buNone/>
            </a:pPr>
            <a:endParaRPr lang="en-US" sz="2400" dirty="0">
              <a:solidFill>
                <a:schemeClr val="tx2">
                  <a:lumMod val="75000"/>
                  <a:lumOff val="25000"/>
                </a:schemeClr>
              </a:solidFill>
              <a:effectLst/>
            </a:endParaRPr>
          </a:p>
          <a:p>
            <a:pPr marL="0" indent="0">
              <a:lnSpc>
                <a:spcPct val="90000"/>
              </a:lnSpc>
              <a:buNone/>
            </a:pPr>
            <a:r>
              <a:rPr lang="en-US" sz="2400" dirty="0">
                <a:solidFill>
                  <a:schemeClr val="tx2">
                    <a:lumMod val="75000"/>
                    <a:lumOff val="25000"/>
                  </a:schemeClr>
                </a:solidFill>
                <a:effectLst/>
              </a:rPr>
              <a:t>If neither of those times work to meet in person, feel free to give me a call anytime. </a:t>
            </a:r>
            <a:r>
              <a:rPr lang="en-US" sz="2400" b="1" dirty="0">
                <a:solidFill>
                  <a:srgbClr val="FF0000"/>
                </a:solidFill>
              </a:rPr>
              <a:t>Thanks for your work on this report, Casey.</a:t>
            </a:r>
          </a:p>
          <a:p>
            <a:pPr marL="0" indent="0">
              <a:lnSpc>
                <a:spcPct val="90000"/>
              </a:lnSpc>
              <a:buNone/>
            </a:pPr>
            <a:endParaRPr lang="en-US" sz="2400" dirty="0">
              <a:solidFill>
                <a:schemeClr val="tx2">
                  <a:lumMod val="75000"/>
                  <a:lumOff val="25000"/>
                </a:schemeClr>
              </a:solidFill>
            </a:endParaRPr>
          </a:p>
          <a:p>
            <a:pPr marL="0" indent="0">
              <a:lnSpc>
                <a:spcPct val="90000"/>
              </a:lnSpc>
              <a:buNone/>
            </a:pPr>
            <a:r>
              <a:rPr lang="en-US" sz="2400" dirty="0">
                <a:solidFill>
                  <a:schemeClr val="tx2">
                    <a:lumMod val="75000"/>
                    <a:lumOff val="25000"/>
                  </a:schemeClr>
                </a:solidFill>
              </a:rPr>
              <a:t>Best,</a:t>
            </a:r>
          </a:p>
          <a:p>
            <a:pPr marL="0" indent="0">
              <a:lnSpc>
                <a:spcPct val="90000"/>
              </a:lnSpc>
              <a:buNone/>
            </a:pPr>
            <a:endParaRPr lang="en-US" sz="2400" dirty="0">
              <a:solidFill>
                <a:schemeClr val="tx2">
                  <a:lumMod val="75000"/>
                  <a:lumOff val="25000"/>
                </a:schemeClr>
              </a:solidFill>
            </a:endParaRPr>
          </a:p>
          <a:p>
            <a:pPr marL="0" indent="0">
              <a:lnSpc>
                <a:spcPct val="90000"/>
              </a:lnSpc>
              <a:buNone/>
            </a:pPr>
            <a:r>
              <a:rPr lang="en-US" sz="2400" dirty="0">
                <a:solidFill>
                  <a:schemeClr val="tx2">
                    <a:lumMod val="75000"/>
                    <a:lumOff val="25000"/>
                  </a:schemeClr>
                </a:solidFill>
              </a:rPr>
              <a:t>Tyler</a:t>
            </a:r>
          </a:p>
        </p:txBody>
      </p:sp>
      <p:pic>
        <p:nvPicPr>
          <p:cNvPr id="6" name="Picture 5">
            <a:extLst>
              <a:ext uri="{FF2B5EF4-FFF2-40B4-BE49-F238E27FC236}">
                <a16:creationId xmlns:a16="http://schemas.microsoft.com/office/drawing/2014/main" id="{1D988C76-DAF4-4FE2-9855-79071B030F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75992" y="5598392"/>
            <a:ext cx="1234208" cy="1234208"/>
          </a:xfrm>
          <a:prstGeom prst="rect">
            <a:avLst/>
          </a:prstGeom>
        </p:spPr>
      </p:pic>
      <p:pic>
        <p:nvPicPr>
          <p:cNvPr id="2" name="Audio 1">
            <a:hlinkClick r:id="" action="ppaction://media"/>
            <a:extLst>
              <a:ext uri="{FF2B5EF4-FFF2-40B4-BE49-F238E27FC236}">
                <a16:creationId xmlns:a16="http://schemas.microsoft.com/office/drawing/2014/main" id="{B6AD87D8-0FBD-4E26-9F40-C5CD3117BC9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392470918"/>
      </p:ext>
    </p:extLst>
  </p:cSld>
  <p:clrMapOvr>
    <a:masterClrMapping/>
  </p:clrMapOvr>
  <mc:AlternateContent xmlns:mc="http://schemas.openxmlformats.org/markup-compatibility/2006" xmlns:p14="http://schemas.microsoft.com/office/powerpoint/2010/main">
    <mc:Choice Requires="p14">
      <p:transition spd="slow" p14:dur="2000" advTm="41059"/>
    </mc:Choice>
    <mc:Fallback xmlns="">
      <p:transition spd="slow" advTm="410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9BC76-257B-42D2-A70A-237318C9A99E}"/>
              </a:ext>
            </a:extLst>
          </p:cNvPr>
          <p:cNvSpPr>
            <a:spLocks noGrp="1"/>
          </p:cNvSpPr>
          <p:nvPr>
            <p:ph type="title"/>
          </p:nvPr>
        </p:nvSpPr>
        <p:spPr/>
        <p:txBody>
          <a:bodyPr>
            <a:noAutofit/>
          </a:bodyPr>
          <a:lstStyle/>
          <a:p>
            <a:r>
              <a:rPr lang="en-US" sz="3600" dirty="0"/>
              <a:t>Conclusion: </a:t>
            </a:r>
            <a:br>
              <a:rPr lang="en-US" sz="3600" dirty="0"/>
            </a:br>
            <a:r>
              <a:rPr lang="en-US" sz="3600" dirty="0"/>
              <a:t>Four New Techniques for Getting the Tone Right in Email Messages </a:t>
            </a:r>
          </a:p>
        </p:txBody>
      </p:sp>
      <p:sp>
        <p:nvSpPr>
          <p:cNvPr id="3" name="Content Placeholder 2">
            <a:extLst>
              <a:ext uri="{FF2B5EF4-FFF2-40B4-BE49-F238E27FC236}">
                <a16:creationId xmlns:a16="http://schemas.microsoft.com/office/drawing/2014/main" id="{EE5705C9-5B2E-4A97-A771-7C0CF806E400}"/>
              </a:ext>
            </a:extLst>
          </p:cNvPr>
          <p:cNvSpPr>
            <a:spLocks noGrp="1"/>
          </p:cNvSpPr>
          <p:nvPr>
            <p:ph idx="1"/>
          </p:nvPr>
        </p:nvSpPr>
        <p:spPr/>
        <p:txBody>
          <a:bodyPr/>
          <a:lstStyle/>
          <a:p>
            <a:r>
              <a:rPr lang="en-US" dirty="0"/>
              <a:t>Read the email carefully, and make sure that you respond to the request being made. </a:t>
            </a:r>
          </a:p>
          <a:p>
            <a:r>
              <a:rPr lang="en-US" dirty="0"/>
              <a:t>Avoid lecturing or adding unnecessary commentary.</a:t>
            </a:r>
          </a:p>
          <a:p>
            <a:r>
              <a:rPr lang="en-US" dirty="0"/>
              <a:t>Since email is about communicating information AND building relationships, a simple thank you or kind word can go a long way. </a:t>
            </a:r>
          </a:p>
          <a:p>
            <a:r>
              <a:rPr lang="en-US" dirty="0"/>
              <a:t>Share drafts of messages with trusted colleagues from time to time. </a:t>
            </a:r>
          </a:p>
          <a:p>
            <a:endParaRPr lang="en-US" dirty="0"/>
          </a:p>
        </p:txBody>
      </p:sp>
      <p:pic>
        <p:nvPicPr>
          <p:cNvPr id="5" name="Picture 4">
            <a:extLst>
              <a:ext uri="{FF2B5EF4-FFF2-40B4-BE49-F238E27FC236}">
                <a16:creationId xmlns:a16="http://schemas.microsoft.com/office/drawing/2014/main" id="{C0BB2678-1457-4390-B5BA-75D77FBDC2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2046" y="5478896"/>
            <a:ext cx="1234208" cy="1234208"/>
          </a:xfrm>
          <a:prstGeom prst="rect">
            <a:avLst/>
          </a:prstGeom>
        </p:spPr>
      </p:pic>
      <p:pic>
        <p:nvPicPr>
          <p:cNvPr id="4" name="Audio 3">
            <a:hlinkClick r:id="" action="ppaction://media"/>
            <a:extLst>
              <a:ext uri="{FF2B5EF4-FFF2-40B4-BE49-F238E27FC236}">
                <a16:creationId xmlns:a16="http://schemas.microsoft.com/office/drawing/2014/main" id="{D69952C2-8957-474B-8E84-DDF88A41551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546087171"/>
      </p:ext>
    </p:extLst>
  </p:cSld>
  <p:clrMapOvr>
    <a:masterClrMapping/>
  </p:clrMapOvr>
  <mc:AlternateContent xmlns:mc="http://schemas.openxmlformats.org/markup-compatibility/2006" xmlns:p14="http://schemas.microsoft.com/office/powerpoint/2010/main">
    <mc:Choice Requires="p14">
      <p:transition spd="slow" p14:dur="2000" advTm="45967"/>
    </mc:Choice>
    <mc:Fallback xmlns="">
      <p:transition spd="slow" advTm="459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738" y="522629"/>
            <a:ext cx="7408333" cy="2582333"/>
          </a:xfrm>
        </p:spPr>
        <p:txBody>
          <a:bodyPr>
            <a:normAutofit fontScale="77500" lnSpcReduction="20000"/>
          </a:bodyPr>
          <a:lstStyle/>
          <a:p>
            <a:pPr marL="0" indent="0" algn="ctr">
              <a:buNone/>
            </a:pPr>
            <a:r>
              <a:rPr lang="en-US" sz="5600" b="1" dirty="0">
                <a:effectLst/>
              </a:rPr>
              <a:t>Questions?</a:t>
            </a:r>
          </a:p>
          <a:p>
            <a:pPr marL="0" indent="0" algn="ctr">
              <a:buNone/>
            </a:pPr>
            <a:r>
              <a:rPr lang="en-US" sz="5600" b="1" dirty="0"/>
              <a:t>Comments?</a:t>
            </a:r>
          </a:p>
          <a:p>
            <a:pPr marL="0" indent="0" algn="ctr">
              <a:buNone/>
            </a:pPr>
            <a:r>
              <a:rPr lang="en-US" sz="3100" dirty="0"/>
              <a:t>Visit us at </a:t>
            </a:r>
            <a:r>
              <a:rPr lang="en-US" sz="3100" dirty="0">
                <a:hlinkClick r:id="rId5"/>
              </a:rPr>
              <a:t>http://www.iup.edu/writingcenter/</a:t>
            </a:r>
            <a:endParaRPr lang="en-US" sz="3100" dirty="0"/>
          </a:p>
          <a:p>
            <a:pPr marL="0" indent="0" algn="ctr">
              <a:buNone/>
            </a:pPr>
            <a:r>
              <a:rPr lang="en-US" sz="3100" dirty="0">
                <a:solidFill>
                  <a:schemeClr val="tx1"/>
                </a:solidFill>
              </a:rPr>
              <a:t>W-Center@iup.edu</a:t>
            </a:r>
          </a:p>
          <a:p>
            <a:pPr marL="0" indent="0">
              <a:buNone/>
            </a:pPr>
            <a:br>
              <a:rPr lang="en-US" dirty="0">
                <a:effectLst/>
              </a:rPr>
            </a:br>
            <a:endParaRPr lang="en-US" dirty="0"/>
          </a:p>
        </p:txBody>
      </p:sp>
      <p:pic>
        <p:nvPicPr>
          <p:cNvPr id="6" name="Picture 5">
            <a:extLst>
              <a:ext uri="{FF2B5EF4-FFF2-40B4-BE49-F238E27FC236}">
                <a16:creationId xmlns:a16="http://schemas.microsoft.com/office/drawing/2014/main" id="{C7DB9C89-EFF2-4A06-A096-9AC59C9831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7701" y="3009986"/>
            <a:ext cx="2438406" cy="2438406"/>
          </a:xfrm>
          <a:prstGeom prst="rect">
            <a:avLst/>
          </a:prstGeom>
        </p:spPr>
      </p:pic>
      <p:sp>
        <p:nvSpPr>
          <p:cNvPr id="2" name="Rectangle 1">
            <a:extLst>
              <a:ext uri="{FF2B5EF4-FFF2-40B4-BE49-F238E27FC236}">
                <a16:creationId xmlns:a16="http://schemas.microsoft.com/office/drawing/2014/main" id="{472C45D9-DA30-4D82-BF9A-D5B5FD4A1D06}"/>
              </a:ext>
            </a:extLst>
          </p:cNvPr>
          <p:cNvSpPr/>
          <p:nvPr/>
        </p:nvSpPr>
        <p:spPr>
          <a:xfrm>
            <a:off x="838200" y="5615331"/>
            <a:ext cx="8153400" cy="1200329"/>
          </a:xfrm>
          <a:prstGeom prst="rect">
            <a:avLst/>
          </a:prstGeom>
        </p:spPr>
        <p:txBody>
          <a:bodyPr wrap="square">
            <a:spAutoFit/>
          </a:bodyPr>
          <a:lstStyle/>
          <a:p>
            <a:endParaRPr lang="en-US" dirty="0"/>
          </a:p>
          <a:p>
            <a:r>
              <a:rPr lang="en-US" dirty="0"/>
              <a:t>Property of Indiana University of Pennsylvania, all rights reserved.</a:t>
            </a:r>
          </a:p>
          <a:p>
            <a:r>
              <a:rPr lang="en-US" dirty="0"/>
              <a:t>Created by: Krista </a:t>
            </a:r>
            <a:r>
              <a:rPr lang="en-US" dirty="0" err="1"/>
              <a:t>Sarraf</a:t>
            </a:r>
            <a:br>
              <a:rPr lang="en-US" dirty="0"/>
            </a:br>
            <a:r>
              <a:rPr lang="en-US" dirty="0"/>
              <a:t>June 2018</a:t>
            </a:r>
          </a:p>
        </p:txBody>
      </p:sp>
      <p:pic>
        <p:nvPicPr>
          <p:cNvPr id="5" name="Audio 4">
            <a:hlinkClick r:id="" action="ppaction://media"/>
            <a:extLst>
              <a:ext uri="{FF2B5EF4-FFF2-40B4-BE49-F238E27FC236}">
                <a16:creationId xmlns:a16="http://schemas.microsoft.com/office/drawing/2014/main" id="{2324BCCB-B4DB-4E18-90DE-E7251D45010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654600520"/>
      </p:ext>
    </p:extLst>
  </p:cSld>
  <p:clrMapOvr>
    <a:masterClrMapping/>
  </p:clrMapOvr>
  <mc:AlternateContent xmlns:mc="http://schemas.openxmlformats.org/markup-compatibility/2006" xmlns:p14="http://schemas.microsoft.com/office/powerpoint/2010/main">
    <mc:Choice Requires="p14">
      <p:transition spd="slow" p14:dur="2000" advTm="9521"/>
    </mc:Choice>
    <mc:Fallback xmlns="">
      <p:transition spd="slow" advTm="95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Crop</Template>
  <TotalTime>5468</TotalTime>
  <Words>1287</Words>
  <Application>Microsoft Office PowerPoint</Application>
  <PresentationFormat>On-screen Show (4:3)</PresentationFormat>
  <Paragraphs>60</Paragraphs>
  <Slides>7</Slides>
  <Notes>7</Notes>
  <HiddenSlides>0</HiddenSlides>
  <MMClips>7</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Franklin Gothic Book</vt:lpstr>
      <vt:lpstr>Crop</vt:lpstr>
      <vt:lpstr>       Getting the  tone right  in email Messages  </vt:lpstr>
      <vt:lpstr>Getting the Tone Right in Email Messages </vt:lpstr>
      <vt:lpstr>Original Email</vt:lpstr>
      <vt:lpstr>A Passive-Aggressive Response</vt:lpstr>
      <vt:lpstr>A Better Response</vt:lpstr>
      <vt:lpstr>Conclusion:  Four New Techniques for Getting the Tone Right in Email Messages </vt:lpstr>
      <vt:lpstr>PowerPoint Presentation</vt:lpstr>
    </vt:vector>
  </TitlesOfParts>
  <Company>IUP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 Workshop</dc:title>
  <dc:creator>CHSS</dc:creator>
  <dc:description>Revised 8/30/06 reflect 5th edition changes and new hours of operation.</dc:description>
  <cp:lastModifiedBy>Krista Joy Sarraf</cp:lastModifiedBy>
  <cp:revision>408</cp:revision>
  <cp:lastPrinted>2014-03-04T02:01:51Z</cp:lastPrinted>
  <dcterms:created xsi:type="dcterms:W3CDTF">2003-02-05T00:49:05Z</dcterms:created>
  <dcterms:modified xsi:type="dcterms:W3CDTF">2018-07-03T14:28:17Z</dcterms:modified>
</cp:coreProperties>
</file>