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9"/>
  </p:notesMasterIdLst>
  <p:sldIdLst>
    <p:sldId id="256" r:id="rId2"/>
    <p:sldId id="257" r:id="rId3"/>
    <p:sldId id="258" r:id="rId4"/>
    <p:sldId id="278" r:id="rId5"/>
    <p:sldId id="277" r:id="rId6"/>
    <p:sldId id="263" r:id="rId7"/>
    <p:sldId id="259" r:id="rId8"/>
    <p:sldId id="271" r:id="rId9"/>
    <p:sldId id="261" r:id="rId10"/>
    <p:sldId id="270" r:id="rId11"/>
    <p:sldId id="262" r:id="rId12"/>
    <p:sldId id="273" r:id="rId13"/>
    <p:sldId id="272" r:id="rId14"/>
    <p:sldId id="274" r:id="rId15"/>
    <p:sldId id="275" r:id="rId16"/>
    <p:sldId id="279" r:id="rId17"/>
    <p:sldId id="281" r:id="rId18"/>
    <p:sldId id="282" r:id="rId19"/>
    <p:sldId id="284" r:id="rId20"/>
    <p:sldId id="288" r:id="rId21"/>
    <p:sldId id="285" r:id="rId22"/>
    <p:sldId id="287" r:id="rId23"/>
    <p:sldId id="283" r:id="rId24"/>
    <p:sldId id="290" r:id="rId25"/>
    <p:sldId id="286" r:id="rId26"/>
    <p:sldId id="289" r:id="rId27"/>
    <p:sldId id="27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foth" initials="IUP" lastIdx="34" clrIdx="0"/>
  <p:cmAuthor id="1" name="nariawillis" initials="n" lastIdx="1" clrIdx="1"/>
  <p:cmAuthor id="2" name="zgrr" initials="IU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2" autoAdjust="0"/>
    <p:restoredTop sz="94660"/>
  </p:normalViewPr>
  <p:slideViewPr>
    <p:cSldViewPr>
      <p:cViewPr varScale="1">
        <p:scale>
          <a:sx n="109" d="100"/>
          <a:sy n="109" d="100"/>
        </p:scale>
        <p:origin x="21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3-09-17T14:49:12.561" idx="1">
    <p:pos x="10" y="10"/>
    <p:text>Emily’s comment: it’s unclear in the second example the writer’s role and audience for this memo. Maybe you’ll explain this verbally, but I’m wondering who I am as the writer – the head of police? A concerned administrator? A student? And to whom am I writing it?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D7617-B555-48C3-9045-C793AC504EA4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E72D1-3024-4F43-9946-BC2884574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2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E72D1-3024-4F43-9946-BC2884574B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37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E72D1-3024-4F43-9946-BC2884574B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6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89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71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6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42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84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8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5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6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6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5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1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5C0258-4F37-47E1-B5C5-C092503D147E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1884BE-5B77-4982-860B-A1660DD67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holmdel.k12.nj.us/schools/satz/eng_dept/Everyday%20Texts/aigmemo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typographyforlawyers.com/pix/tfl_sample_memo_before.gif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Professional Memos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Naria</a:t>
            </a:r>
            <a:r>
              <a:rPr lang="en-US" dirty="0" smtClean="0"/>
              <a:t> Willis </a:t>
            </a:r>
          </a:p>
          <a:p>
            <a:r>
              <a:rPr lang="en-US" dirty="0" smtClean="0"/>
              <a:t>and Savannah Thorpe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Body: How Your Memo Should Read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057401"/>
            <a:ext cx="7315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Georg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Put </a:t>
            </a:r>
            <a:r>
              <a:rPr lang="en-US" sz="2400" dirty="0" smtClean="0">
                <a:latin typeface="Georgia" pitchFamily="18" charset="0"/>
              </a:rPr>
              <a:t>most important information should be in your first few sentences or paragraph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Detailed and concise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Give reader most information in smallest space</a:t>
            </a:r>
          </a:p>
          <a:p>
            <a:endParaRPr lang="en-US" sz="2400" dirty="0">
              <a:latin typeface="Georgia" pitchFamily="18" charset="0"/>
            </a:endParaRPr>
          </a:p>
          <a:p>
            <a:r>
              <a:rPr lang="en-US" sz="2400" dirty="0" smtClean="0">
                <a:latin typeface="Georgia" pitchFamily="18" charset="0"/>
              </a:rPr>
              <a:t>Being Concise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Georgia" pitchFamily="18" charset="0"/>
              </a:rPr>
              <a:t>Use lists to draw attention to center of memo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Georgia" pitchFamily="18" charset="0"/>
              </a:rPr>
              <a:t>Avoid paragraphs if possible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Georgia" pitchFamily="18" charset="0"/>
              </a:rPr>
              <a:t>Use bullets to keep information short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5" name="Picture 1" descr="C:\Users\nariawillis\AppData\Local\Microsoft\Windows\Temporary Internet Files\Content.IE5\N8AMD0UG\MC9002340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5830" y="5432383"/>
            <a:ext cx="2713022" cy="13519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holmdel.k12.nj.us/schools/satz/eng_dept/Everyday%20Texts/aigmem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48235"/>
            <a:ext cx="4953000" cy="64097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Do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Put the main point last (always begin with main point)</a:t>
            </a:r>
          </a:p>
          <a:p>
            <a:r>
              <a:rPr lang="en-US" dirty="0" smtClean="0"/>
              <a:t>Use fluff/Over-explain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Remember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: less is more)</a:t>
            </a:r>
          </a:p>
          <a:p>
            <a:pPr marL="109728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-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Bill will not be attending today’s meeting on the policy changes due to a slight inconvenience that was caused by failing health earlier this week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 smtClean="0"/>
              <a:t>       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-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Instead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Bill will not be at today’s meeting</a:t>
            </a:r>
          </a:p>
          <a:p>
            <a:r>
              <a:rPr lang="en-US" dirty="0" smtClean="0"/>
              <a:t>Use slang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- 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: Hey what’s up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21" name="Picture 1" descr="C:\Users\nariawillis\AppData\Local\Microsoft\Windows\Temporary Internet Files\Content.IE5\PM4ZZG6B\MC9000787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244009"/>
            <a:ext cx="2491689" cy="26139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58" y="1066800"/>
            <a:ext cx="8229600" cy="1069848"/>
          </a:xfrm>
        </p:spPr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pic>
        <p:nvPicPr>
          <p:cNvPr id="31745" name="Picture 1" descr="C:\Users\nariawillis\AppData\Local\Microsoft\Windows\Temporary Internet Files\Content.IE5\PM4ZZG6B\MC9003840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700" y="5004816"/>
            <a:ext cx="1571854" cy="181508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1981200"/>
            <a:ext cx="8229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Headings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When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headings be specific about what you intend to talk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	about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Do not list “Policy Change” as your heading, be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about what you intend to talk about. 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Ex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Policy Change Regarding Dress Attire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Ending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Contain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call to action (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: Have ideas ready for the meeting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	on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Tuesday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and mention any attachments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51279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Remember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not indent new paragraphs, skip lines, and make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	your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body paragraphs single spaced 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9848"/>
          </a:xfrm>
        </p:spPr>
        <p:txBody>
          <a:bodyPr/>
          <a:lstStyle/>
          <a:p>
            <a:r>
              <a:rPr lang="en-US" dirty="0" smtClean="0"/>
              <a:t>Bad Examples</a:t>
            </a:r>
            <a:endParaRPr lang="en-US" dirty="0"/>
          </a:p>
        </p:txBody>
      </p:sp>
      <p:pic>
        <p:nvPicPr>
          <p:cNvPr id="28674" name="Picture 2" descr="http://typographyforlawyers.com/pix/tfl_sample_memo_before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30399"/>
            <a:ext cx="3657600" cy="4730497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0" y="3059668"/>
            <a:ext cx="2283125" cy="369332"/>
            <a:chOff x="0" y="3059668"/>
            <a:chExt cx="2283125" cy="36933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521125" y="3260785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0" y="305966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 not indent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3368" y="2713506"/>
            <a:ext cx="2833777" cy="369332"/>
            <a:chOff x="6243368" y="2713506"/>
            <a:chExt cx="2833777" cy="369332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6243368" y="2891453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248345" y="2713506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 not bold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72200" y="3716872"/>
            <a:ext cx="2819400" cy="646331"/>
            <a:chOff x="6172200" y="3716872"/>
            <a:chExt cx="2819400" cy="646331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6172200" y="4040038"/>
              <a:ext cx="990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162800" y="3716872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 indent headings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Bad Examples</a:t>
            </a:r>
            <a:endParaRPr lang="en-US" dirty="0"/>
          </a:p>
        </p:txBody>
      </p:sp>
      <p:pic>
        <p:nvPicPr>
          <p:cNvPr id="33794" name="Picture 2" descr="http://littlegreenfootballs.com/weblog/pictures/Pictures/aug-18-1973-mem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22" y="2362200"/>
            <a:ext cx="8018060" cy="3581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docstoccdn.com/thumb/orig/73223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4657725" cy="60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5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/>
              <a:t>Professional Emails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2362200"/>
            <a:ext cx="7852832" cy="4324350"/>
          </a:xfrm>
        </p:spPr>
        <p:txBody>
          <a:bodyPr/>
          <a:lstStyle/>
          <a:p>
            <a:r>
              <a:rPr lang="en-US" dirty="0" smtClean="0"/>
              <a:t>  Sort </a:t>
            </a:r>
            <a:r>
              <a:rPr lang="en-US" dirty="0" smtClean="0"/>
              <a:t>of an electronic memo</a:t>
            </a:r>
          </a:p>
          <a:p>
            <a:r>
              <a:rPr lang="en-US" dirty="0" smtClean="0"/>
              <a:t>Used to disseminate small or moderate amounts of information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cdn.redmondpie.com/wp-content/uploads/2013/04/iOS-Mail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2857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2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1069848"/>
          </a:xfrm>
        </p:spPr>
        <p:txBody>
          <a:bodyPr/>
          <a:lstStyle/>
          <a:p>
            <a:r>
              <a:rPr lang="en-US" dirty="0" smtClean="0"/>
              <a:t>Subject Lines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3000" y="3795151"/>
            <a:ext cx="4041648" cy="457200"/>
          </a:xfrm>
        </p:spPr>
        <p:txBody>
          <a:bodyPr/>
          <a:lstStyle/>
          <a:p>
            <a:r>
              <a:rPr lang="en-US" dirty="0" smtClean="0"/>
              <a:t>Good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34041" y="4221870"/>
            <a:ext cx="4041648" cy="2632319"/>
          </a:xfrm>
        </p:spPr>
        <p:txBody>
          <a:bodyPr/>
          <a:lstStyle/>
          <a:p>
            <a:r>
              <a:rPr lang="en-US" dirty="0"/>
              <a:t>Discussion related to management policy and reminder for deadline due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3791536"/>
            <a:ext cx="4041775" cy="457200"/>
          </a:xfrm>
        </p:spPr>
        <p:txBody>
          <a:bodyPr/>
          <a:lstStyle/>
          <a:p>
            <a:r>
              <a:rPr lang="en-US" dirty="0" smtClean="0"/>
              <a:t>Bad Examples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221871"/>
            <a:ext cx="4041775" cy="2632319"/>
          </a:xfrm>
        </p:spPr>
        <p:txBody>
          <a:bodyPr/>
          <a:lstStyle/>
          <a:p>
            <a:r>
              <a:rPr lang="en-US" dirty="0"/>
              <a:t>Some points to </a:t>
            </a:r>
            <a:r>
              <a:rPr lang="en-US" dirty="0" smtClean="0"/>
              <a:t>discuss</a:t>
            </a:r>
          </a:p>
          <a:p>
            <a:r>
              <a:rPr lang="en-US" dirty="0" smtClean="0"/>
              <a:t>Hello!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97623" y="2362200"/>
            <a:ext cx="723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Tell your readers what the emails </a:t>
            </a:r>
            <a:r>
              <a:rPr lang="en-US" dirty="0" smtClean="0"/>
              <a:t>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Gives reader reason to open and invest time in the email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it short, but cover the </a:t>
            </a:r>
            <a:r>
              <a:rPr lang="en-US" dirty="0" smtClean="0"/>
              <a:t>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not have to be a complete sentence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Prepare your reader (words like “Long” or “No Action Required”)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8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and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4419600" cy="43251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Always include some sort of greeting</a:t>
            </a:r>
          </a:p>
          <a:p>
            <a:r>
              <a:rPr lang="en-US" dirty="0" smtClean="0"/>
              <a:t>Keep language conversational yet formal</a:t>
            </a:r>
          </a:p>
          <a:p>
            <a:r>
              <a:rPr lang="en-US" dirty="0" smtClean="0"/>
              <a:t>Use proper grammar, spelling, capitalization, and punctuation.</a:t>
            </a:r>
          </a:p>
          <a:p>
            <a:r>
              <a:rPr lang="en-US" dirty="0" smtClean="0"/>
              <a:t>Avoid slang, emoticons, and profanity</a:t>
            </a:r>
          </a:p>
          <a:p>
            <a:r>
              <a:rPr lang="en-US" dirty="0" smtClean="0"/>
              <a:t>Keep a neutral tone</a:t>
            </a:r>
          </a:p>
          <a:p>
            <a:r>
              <a:rPr lang="en-US" dirty="0" smtClean="0"/>
              <a:t>If there are paragraphs, no need to indent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cdn1.appleinsider.com/13.06.27-Mail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52" y="2438400"/>
            <a:ext cx="3889248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Memo?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5146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note, document or other communication that helps announce information</a:t>
            </a:r>
          </a:p>
          <a:p>
            <a:endParaRPr lang="en-US" sz="2800" dirty="0" smtClean="0"/>
          </a:p>
          <a:p>
            <a:r>
              <a:rPr lang="en-US" sz="2800" dirty="0" smtClean="0"/>
              <a:t>(Business) - an internal method of communication within one company</a:t>
            </a:r>
            <a:endParaRPr lang="en-US" sz="2800" dirty="0"/>
          </a:p>
        </p:txBody>
      </p:sp>
      <p:pic>
        <p:nvPicPr>
          <p:cNvPr id="1027" name="Picture 3" descr="C:\Users\nariawillis\AppData\Local\Microsoft\Windows\Temporary Internet Files\Content.IE5\1M7LSKFP\MC9002995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066800"/>
            <a:ext cx="914400" cy="8670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Staying Concise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Keep your content organized and on-topic</a:t>
            </a:r>
          </a:p>
          <a:p>
            <a:r>
              <a:rPr lang="en-US" dirty="0" smtClean="0"/>
              <a:t>Try to avoid multi-paragraph emails (3 max)</a:t>
            </a:r>
          </a:p>
          <a:p>
            <a:r>
              <a:rPr lang="en-US" dirty="0" smtClean="0"/>
              <a:t>If paragraphs are absolutely necessary, they should be no longer than seven lines of text</a:t>
            </a:r>
          </a:p>
          <a:p>
            <a:r>
              <a:rPr lang="en-US" dirty="0" smtClean="0"/>
              <a:t>Opening paragraph should cover the Five </a:t>
            </a:r>
            <a:r>
              <a:rPr lang="en-US" dirty="0" err="1" smtClean="0"/>
              <a:t>Ws</a:t>
            </a:r>
            <a:endParaRPr lang="en-US" dirty="0" smtClean="0"/>
          </a:p>
          <a:p>
            <a:r>
              <a:rPr lang="en-US" dirty="0" smtClean="0"/>
              <a:t>Try </a:t>
            </a:r>
            <a:r>
              <a:rPr lang="en-US" dirty="0"/>
              <a:t>to avoid having to send attachments to large groups</a:t>
            </a:r>
          </a:p>
          <a:p>
            <a:r>
              <a:rPr lang="en-US" dirty="0" smtClean="0"/>
              <a:t>Summarize and stay brief</a:t>
            </a:r>
          </a:p>
          <a:p>
            <a:pPr lvl="1"/>
            <a:r>
              <a:rPr lang="en-US" dirty="0" smtClean="0"/>
              <a:t>Your reader is lazy and will skim if the email is too long and boring</a:t>
            </a:r>
          </a:p>
          <a:p>
            <a:pPr lvl="1"/>
            <a:r>
              <a:rPr lang="en-US" dirty="0" smtClean="0"/>
              <a:t>If your email gets to be too long, consider a meeting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9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Technicalities of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Choose a simple font (Times, Garamond)</a:t>
            </a:r>
          </a:p>
          <a:p>
            <a:r>
              <a:rPr lang="en-US" dirty="0" smtClean="0"/>
              <a:t>Type in black (no funky colors,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exclamation points very sparingly</a:t>
            </a:r>
          </a:p>
          <a:p>
            <a:r>
              <a:rPr lang="en-US" dirty="0" smtClean="0"/>
              <a:t>For emphasis, you may want to </a:t>
            </a:r>
            <a:r>
              <a:rPr lang="en-US" b="1" dirty="0" smtClean="0"/>
              <a:t>bold, </a:t>
            </a:r>
            <a:r>
              <a:rPr lang="en-US" i="1" dirty="0" smtClean="0"/>
              <a:t>italicize</a:t>
            </a:r>
            <a:r>
              <a:rPr lang="en-US" dirty="0" smtClean="0"/>
              <a:t>, or </a:t>
            </a:r>
            <a:r>
              <a:rPr lang="en-US" u="sng" dirty="0" smtClean="0"/>
              <a:t>underline</a:t>
            </a:r>
            <a:r>
              <a:rPr lang="en-US" dirty="0" smtClean="0"/>
              <a:t> a word</a:t>
            </a:r>
          </a:p>
          <a:p>
            <a:r>
              <a:rPr lang="en-US" dirty="0" smtClean="0"/>
              <a:t>Do not change </a:t>
            </a:r>
            <a:r>
              <a:rPr lang="en-US" dirty="0" smtClean="0">
                <a:solidFill>
                  <a:srgbClr val="FF0000"/>
                </a:solidFill>
              </a:rPr>
              <a:t>colors</a:t>
            </a:r>
            <a:r>
              <a:rPr lang="en-US" dirty="0" smtClean="0"/>
              <a:t> or </a:t>
            </a:r>
            <a:r>
              <a:rPr lang="en-US" dirty="0" smtClean="0">
                <a:latin typeface="Comic Sans MS" panose="030F0702030302020204" pitchFamily="66" charset="0"/>
              </a:rPr>
              <a:t>fonts</a:t>
            </a:r>
            <a:r>
              <a:rPr lang="en-US" dirty="0" smtClean="0"/>
              <a:t>, and DO NOT TYPE IN ALL CAPS. IT LOOKS LIKE YOU’RE SHOUTING. </a:t>
            </a:r>
          </a:p>
          <a:p>
            <a:r>
              <a:rPr lang="en-US" dirty="0" smtClean="0"/>
              <a:t>Avoid big blocks of text; readers tend to skim long emails</a:t>
            </a:r>
          </a:p>
          <a:p>
            <a:r>
              <a:rPr lang="en-US" dirty="0" smtClean="0"/>
              <a:t>Remember: Readers are lazy.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Salutation and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Professional emails should always contain some sort of salutation</a:t>
            </a:r>
          </a:p>
          <a:p>
            <a:pPr lvl="1"/>
            <a:r>
              <a:rPr lang="en-US" dirty="0" smtClean="0"/>
              <a:t>Best,</a:t>
            </a:r>
          </a:p>
          <a:p>
            <a:pPr lvl="1"/>
            <a:r>
              <a:rPr lang="en-US" dirty="0" smtClean="0"/>
              <a:t>Yours,</a:t>
            </a:r>
          </a:p>
          <a:p>
            <a:pPr lvl="1"/>
            <a:r>
              <a:rPr lang="en-US" dirty="0" smtClean="0"/>
              <a:t>Take Care, </a:t>
            </a:r>
          </a:p>
          <a:p>
            <a:r>
              <a:rPr lang="en-US" dirty="0" smtClean="0"/>
              <a:t>Include your name, position, and affiliation</a:t>
            </a:r>
          </a:p>
          <a:p>
            <a:r>
              <a:rPr lang="en-US" dirty="0" smtClean="0"/>
              <a:t>All relevant contact information </a:t>
            </a:r>
          </a:p>
          <a:p>
            <a:pPr lvl="1"/>
            <a:r>
              <a:rPr lang="en-US" dirty="0" smtClean="0"/>
              <a:t>phone number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street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i="1" dirty="0" smtClean="0"/>
              <a:t>not</a:t>
            </a:r>
            <a:r>
              <a:rPr lang="en-US" dirty="0" smtClean="0"/>
              <a:t>  to use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74884"/>
            <a:ext cx="8229600" cy="4325112"/>
          </a:xfrm>
        </p:spPr>
        <p:txBody>
          <a:bodyPr/>
          <a:lstStyle/>
          <a:p>
            <a:r>
              <a:rPr lang="en-US" dirty="0" smtClean="0"/>
              <a:t>Sharing delicate, personal, or confidential information</a:t>
            </a:r>
          </a:p>
          <a:p>
            <a:pPr lvl="1"/>
            <a:r>
              <a:rPr lang="en-US" dirty="0" smtClean="0"/>
              <a:t>emails are NOT confidential and are easy to bring up in law suits or investigations</a:t>
            </a:r>
          </a:p>
          <a:p>
            <a:r>
              <a:rPr lang="en-US" dirty="0" smtClean="0"/>
              <a:t>Sharing a lot of information</a:t>
            </a:r>
          </a:p>
          <a:p>
            <a:pPr lvl="1"/>
            <a:r>
              <a:rPr lang="en-US" dirty="0" smtClean="0"/>
              <a:t>To disseminate a lot of info or talk about an topic that may elicit a lot of questions, call a meeting</a:t>
            </a:r>
          </a:p>
          <a:p>
            <a:r>
              <a:rPr lang="en-US" dirty="0" smtClean="0"/>
              <a:t>Avoiding personal contact</a:t>
            </a:r>
          </a:p>
          <a:p>
            <a:pPr lvl="1"/>
            <a:r>
              <a:rPr lang="en-US" dirty="0" smtClean="0"/>
              <a:t>It’s easy to hide in this digital age, but emails are not always the most effective means </a:t>
            </a:r>
            <a:r>
              <a:rPr lang="en-US" smtClean="0"/>
              <a:t>of </a:t>
            </a:r>
            <a:r>
              <a:rPr lang="en-US" smtClean="0"/>
              <a:t>communication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41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i="1" dirty="0" smtClean="0"/>
              <a:t>not</a:t>
            </a:r>
            <a:r>
              <a:rPr lang="en-US" dirty="0" smtClean="0"/>
              <a:t>  to use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610600" cy="4325112"/>
          </a:xfrm>
        </p:spPr>
        <p:txBody>
          <a:bodyPr/>
          <a:lstStyle/>
          <a:p>
            <a:r>
              <a:rPr lang="en-US" dirty="0" smtClean="0"/>
              <a:t>Knee-jerk, angry reaction to something </a:t>
            </a:r>
          </a:p>
          <a:p>
            <a:pPr lvl="1"/>
            <a:r>
              <a:rPr lang="en-US" dirty="0" smtClean="0"/>
              <a:t>type the email, save it to drafts, and re-think it in an hour</a:t>
            </a:r>
          </a:p>
          <a:p>
            <a:r>
              <a:rPr lang="en-US" dirty="0" smtClean="0"/>
              <a:t>Content with a non-neutral tone</a:t>
            </a:r>
          </a:p>
          <a:p>
            <a:r>
              <a:rPr lang="en-US" dirty="0" smtClean="0"/>
              <a:t>Chain emails, virus warnings,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Last-minute plan changes</a:t>
            </a:r>
          </a:p>
          <a:p>
            <a:pPr lvl="1"/>
            <a:r>
              <a:rPr lang="en-US" dirty="0" smtClean="0"/>
              <a:t>Courtesy says to call the person</a:t>
            </a:r>
          </a:p>
          <a:p>
            <a:r>
              <a:rPr lang="en-US" dirty="0" smtClean="0"/>
              <a:t>Remember: People tend to over-estimate the </a:t>
            </a:r>
            <a:r>
              <a:rPr lang="en-US" dirty="0" err="1" smtClean="0"/>
              <a:t>efficienty</a:t>
            </a:r>
            <a:r>
              <a:rPr lang="en-US" dirty="0" smtClean="0"/>
              <a:t> and power of an email. How often do you just skim text, delete emails on a whim, </a:t>
            </a:r>
            <a:r>
              <a:rPr lang="en-US" dirty="0" err="1" smtClean="0"/>
              <a:t>etc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3074" name="Picture 2" descr="http://www.funcage.com/blog/wp-content/uploads/2012/01/Chain-Emails-Popular-in-2004-009-500x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396725" cy="1549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67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Emails to Groups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Stands for “Carbon Copy”</a:t>
            </a:r>
          </a:p>
          <a:p>
            <a:r>
              <a:rPr lang="en-US" dirty="0" smtClean="0"/>
              <a:t>All your recipients see the list of recipients</a:t>
            </a:r>
          </a:p>
          <a:p>
            <a:r>
              <a:rPr lang="en-US" dirty="0" smtClean="0"/>
              <a:t>Generally preferred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BCC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Stands for “Blind Carbon Copy”</a:t>
            </a:r>
          </a:p>
          <a:p>
            <a:r>
              <a:rPr lang="en-US" dirty="0" smtClean="0"/>
              <a:t>Prevents your recipients from seeing who else received the email</a:t>
            </a:r>
          </a:p>
          <a:p>
            <a:r>
              <a:rPr lang="en-US" dirty="0" smtClean="0"/>
              <a:t>Good if sending message to large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Replying to Emails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 timely</a:t>
            </a:r>
          </a:p>
          <a:p>
            <a:r>
              <a:rPr lang="en-US" dirty="0" smtClean="0"/>
              <a:t>Change the subject line if necessary</a:t>
            </a:r>
          </a:p>
          <a:p>
            <a:r>
              <a:rPr lang="en-US" dirty="0" smtClean="0"/>
              <a:t>Beware the “Reply All” button</a:t>
            </a:r>
          </a:p>
          <a:p>
            <a:r>
              <a:rPr lang="en-US" dirty="0" smtClean="0"/>
              <a:t>Evaluate the importance of your response</a:t>
            </a:r>
          </a:p>
          <a:p>
            <a:r>
              <a:rPr lang="en-US" dirty="0" smtClean="0"/>
              <a:t>Avoid one-liners like “Thanks!” or “OK”</a:t>
            </a:r>
          </a:p>
          <a:p>
            <a:r>
              <a:rPr lang="en-US" dirty="0" smtClean="0"/>
              <a:t>If you have a lot of questions on clarification or technicalities, call or visit the sender in person</a:t>
            </a:r>
          </a:p>
          <a:p>
            <a:r>
              <a:rPr lang="en-US" dirty="0" smtClean="0"/>
              <a:t>Quickly reread and revise your message</a:t>
            </a:r>
            <a:endParaRPr lang="en-US" dirty="0"/>
          </a:p>
        </p:txBody>
      </p:sp>
      <p:pic>
        <p:nvPicPr>
          <p:cNvPr id="4098" name="Picture 2" descr="https://encrypted-tbn2.gstatic.com/images?q=tbn:ANd9GcTKikmQWqQRYWagaxissOmnkYYZz5ZLFne6e2_szPm5Go-Fg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01952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4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>
              <a:buAutoNum type="arabicParenR"/>
            </a:pPr>
            <a:r>
              <a:rPr lang="en-US" dirty="0" smtClean="0"/>
              <a:t>As a safety science professional, you will often develop reports and submit critical information to groups and individuals who may not fully understand the detail of your topic.  (Lab assignment)</a:t>
            </a:r>
          </a:p>
          <a:p>
            <a:pPr marL="624078" indent="-514350">
              <a:buAutoNum type="arabicParenR"/>
            </a:pPr>
            <a:endParaRPr lang="en-US" dirty="0" smtClean="0"/>
          </a:p>
          <a:p>
            <a:pPr marL="624078" indent="-514350">
              <a:buAutoNum type="arabicParenR"/>
            </a:pPr>
            <a:r>
              <a:rPr lang="en-US" dirty="0" smtClean="0"/>
              <a:t>At IUP many students often get hit by drivers, and drivers often grow frustrated with jaywalking students. Write a memo describing what students and drivers can do to change this problem. </a:t>
            </a:r>
          </a:p>
          <a:p>
            <a:pPr marL="624078" indent="-514350">
              <a:buAutoNum type="arabicParenR"/>
            </a:pPr>
            <a:endParaRPr lang="en-US" dirty="0" smtClean="0"/>
          </a:p>
          <a:p>
            <a:pPr marL="624078" indent="-514350">
              <a:buAutoNum type="arabicParenR"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Guidelines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Informal and friendly but professional </a:t>
            </a:r>
          </a:p>
          <a:p>
            <a:pPr marL="109728" indent="0">
              <a:buNone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Ex: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</a:rPr>
              <a:t> I am writing to inform you) </a:t>
            </a:r>
          </a:p>
          <a:p>
            <a:r>
              <a:rPr lang="en-US" sz="2800" dirty="0" smtClean="0"/>
              <a:t>One or two pages long</a:t>
            </a:r>
          </a:p>
          <a:p>
            <a:r>
              <a:rPr lang="en-US" sz="2800" dirty="0" smtClean="0"/>
              <a:t>Be concise</a:t>
            </a:r>
          </a:p>
          <a:p>
            <a:r>
              <a:rPr lang="en-US" sz="2800" dirty="0" smtClean="0"/>
              <a:t>Easy to read</a:t>
            </a:r>
          </a:p>
          <a:p>
            <a:r>
              <a:rPr lang="en-US" sz="2800" dirty="0" smtClean="0"/>
              <a:t>Specific </a:t>
            </a:r>
          </a:p>
          <a:p>
            <a:r>
              <a:rPr lang="en-US" sz="2800" dirty="0" smtClean="0"/>
              <a:t>Informative</a:t>
            </a:r>
          </a:p>
          <a:p>
            <a:r>
              <a:rPr lang="en-US" sz="2800" dirty="0" smtClean="0"/>
              <a:t>Know your audience </a:t>
            </a:r>
            <a:endParaRPr lang="en-US" sz="2800" dirty="0"/>
          </a:p>
        </p:txBody>
      </p:sp>
      <p:pic>
        <p:nvPicPr>
          <p:cNvPr id="2050" name="Picture 2" descr="C:\Users\nariawillis\AppData\Local\Microsoft\Windows\Temporary Internet Files\Content.IE5\4MDBBQG7\MC9002995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10000"/>
            <a:ext cx="1680627" cy="17074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Your Audience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If a physical record is needed</a:t>
            </a:r>
          </a:p>
          <a:p>
            <a:pPr marL="109728" indent="0"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Ex: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list of procedures or instructions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sz="3400" dirty="0" smtClean="0"/>
              <a:t>Formal information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Ex: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Corporate policies, Official communications, employment decisions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92174"/>
            <a:ext cx="4041775" cy="2854081"/>
          </a:xfrm>
        </p:spPr>
        <p:txBody>
          <a:bodyPr/>
          <a:lstStyle/>
          <a:p>
            <a:r>
              <a:rPr lang="en-US" dirty="0" smtClean="0"/>
              <a:t>Short messages</a:t>
            </a:r>
          </a:p>
          <a:p>
            <a:r>
              <a:rPr lang="en-US" dirty="0" smtClean="0"/>
              <a:t>Report a change in time or change in meeting place</a:t>
            </a:r>
          </a:p>
          <a:p>
            <a:r>
              <a:rPr lang="en-US" dirty="0" smtClean="0"/>
              <a:t>Requesting information from colleagues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80728" y="1671617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Ask Yourself: </a:t>
            </a:r>
          </a:p>
          <a:p>
            <a:pPr algn="ctr"/>
            <a:r>
              <a:rPr lang="en-US" i="1" dirty="0" smtClean="0"/>
              <a:t>Is </a:t>
            </a:r>
            <a:r>
              <a:rPr lang="en-US" i="1" dirty="0"/>
              <a:t>a memo </a:t>
            </a:r>
            <a:r>
              <a:rPr lang="en-US" i="1" dirty="0" smtClean="0"/>
              <a:t>necessary?    Could </a:t>
            </a:r>
            <a:r>
              <a:rPr lang="en-US" i="1" dirty="0"/>
              <a:t>an email suffice? </a:t>
            </a:r>
          </a:p>
        </p:txBody>
      </p:sp>
    </p:spTree>
    <p:extLst>
      <p:ext uri="{BB962C8B-B14F-4D97-AF65-F5344CB8AC3E}">
        <p14:creationId xmlns:p14="http://schemas.microsoft.com/office/powerpoint/2010/main" val="4007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Memos v. Letters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8193" y="2438868"/>
            <a:ext cx="3337560" cy="576262"/>
          </a:xfrm>
        </p:spPr>
        <p:txBody>
          <a:bodyPr/>
          <a:lstStyle/>
          <a:p>
            <a:r>
              <a:rPr lang="en-US" dirty="0" smtClean="0"/>
              <a:t>Memo</a:t>
            </a: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895773" y="3015130"/>
            <a:ext cx="3962400" cy="2706624"/>
          </a:xfrm>
        </p:spPr>
        <p:txBody>
          <a:bodyPr>
            <a:noAutofit/>
          </a:bodyPr>
          <a:lstStyle/>
          <a:p>
            <a:r>
              <a:rPr lang="en-US" sz="2200" dirty="0" smtClean="0"/>
              <a:t>Notifications sent inside company</a:t>
            </a:r>
          </a:p>
          <a:p>
            <a:r>
              <a:rPr lang="en-US" sz="2200" dirty="0" smtClean="0"/>
              <a:t>Begins with what the purpose for the memo is</a:t>
            </a:r>
          </a:p>
          <a:p>
            <a:pPr marL="109728" indent="0">
              <a:buNone/>
            </a:pPr>
            <a:r>
              <a:rPr lang="en-US" sz="2200" b="1" dirty="0" smtClean="0"/>
              <a:t>	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: I am writing to inform…</a:t>
            </a:r>
          </a:p>
          <a:p>
            <a:r>
              <a:rPr lang="en-US" sz="2200" dirty="0" smtClean="0"/>
              <a:t>Little detail, simple information</a:t>
            </a:r>
          </a:p>
          <a:p>
            <a:r>
              <a:rPr lang="en-US" sz="2200" dirty="0" smtClean="0"/>
              <a:t>End with “call to action” not a summary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103621" y="2438868"/>
            <a:ext cx="3337560" cy="576262"/>
          </a:xfrm>
        </p:spPr>
        <p:txBody>
          <a:bodyPr/>
          <a:lstStyle/>
          <a:p>
            <a:r>
              <a:rPr lang="en-US" sz="2000" dirty="0" smtClean="0">
                <a:latin typeface="Georgia" pitchFamily="18" charset="0"/>
              </a:rPr>
              <a:t>Letter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3124200"/>
            <a:ext cx="3337560" cy="270662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Formal documents sent outside of company</a:t>
            </a:r>
          </a:p>
          <a:p>
            <a:r>
              <a:rPr lang="en-US" sz="2200" dirty="0" smtClean="0"/>
              <a:t>Begins with greeting</a:t>
            </a:r>
          </a:p>
          <a:p>
            <a:r>
              <a:rPr lang="en-US" sz="2200" dirty="0" smtClean="0"/>
              <a:t>Finishes with a conclusion and thanks</a:t>
            </a:r>
            <a:endParaRPr lang="en-US" sz="2200" dirty="0"/>
          </a:p>
        </p:txBody>
      </p:sp>
      <p:pic>
        <p:nvPicPr>
          <p:cNvPr id="2051" name="Picture 3" descr="C:\Users\writing\AppData\Local\Microsoft\Windows\Temporary Internet Files\Content.IE5\1N71PT60\MC90043153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227697"/>
            <a:ext cx="990600" cy="9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Write a Memo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announcements</a:t>
            </a:r>
          </a:p>
          <a:p>
            <a:r>
              <a:rPr lang="en-US" dirty="0" smtClean="0"/>
              <a:t>Discuss procedures</a:t>
            </a:r>
          </a:p>
          <a:p>
            <a:r>
              <a:rPr lang="en-US" dirty="0" smtClean="0"/>
              <a:t>Report recent activities</a:t>
            </a:r>
          </a:p>
          <a:p>
            <a:r>
              <a:rPr lang="en-US" dirty="0" smtClean="0"/>
              <a:t>Inform employees </a:t>
            </a:r>
          </a:p>
          <a:p>
            <a:r>
              <a:rPr lang="en-US" dirty="0" smtClean="0"/>
              <a:t>Bring attention to problems</a:t>
            </a:r>
          </a:p>
          <a:p>
            <a:r>
              <a:rPr lang="en-US" dirty="0" smtClean="0"/>
              <a:t>Communicating to a small group</a:t>
            </a:r>
          </a:p>
          <a:p>
            <a:pPr marL="109728" indent="0">
              <a:buNone/>
            </a:pPr>
            <a:endParaRPr lang="en-US" sz="3200" dirty="0"/>
          </a:p>
        </p:txBody>
      </p:sp>
      <p:pic>
        <p:nvPicPr>
          <p:cNvPr id="20482" name="Picture 2" descr="C:\Users\nariawillis\AppData\Local\Microsoft\Windows\Temporary Internet Files\Content.IE5\4MDBBQG7\MC9000300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743200"/>
            <a:ext cx="1021114" cy="26441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Memo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3664145"/>
            <a:ext cx="3124200" cy="432511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400" dirty="0" smtClean="0"/>
              <a:t>    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80588" y="2438400"/>
            <a:ext cx="7991290" cy="3962399"/>
            <a:chOff x="76200" y="1981200"/>
            <a:chExt cx="7991290" cy="3962399"/>
          </a:xfrm>
        </p:grpSpPr>
        <p:pic>
          <p:nvPicPr>
            <p:cNvPr id="12294" name="Picture 6" descr="http://forestry.sfasu.edu/faculty/jstovall/silviculture/images/textbook/memo_format_full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41278"/>
            <a:stretch/>
          </p:blipFill>
          <p:spPr bwMode="auto">
            <a:xfrm>
              <a:off x="76200" y="1981200"/>
              <a:ext cx="3893374" cy="3962399"/>
            </a:xfrm>
            <a:prstGeom prst="rect">
              <a:avLst/>
            </a:prstGeom>
            <a:noFill/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3131374" y="2976114"/>
              <a:ext cx="189782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657600" y="3731566"/>
              <a:ext cx="1371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657600" y="4495801"/>
              <a:ext cx="1371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029200" y="2757452"/>
              <a:ext cx="9621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orbel" pitchFamily="34" charset="0"/>
                </a:rPr>
                <a:t>Header</a:t>
              </a:r>
              <a:endParaRPr lang="en-US" sz="2000" dirty="0">
                <a:latin typeface="Corbe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92417" y="3511403"/>
              <a:ext cx="30750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smtClean="0">
                  <a:latin typeface="Corbel" pitchFamily="34" charset="0"/>
                </a:rPr>
                <a:t>Opening, Context and Task</a:t>
              </a:r>
              <a:endParaRPr lang="en-US" sz="2000" dirty="0">
                <a:latin typeface="Corbe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41773" y="4251406"/>
              <a:ext cx="27687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latin typeface="Corbel" pitchFamily="34" charset="0"/>
                </a:rPr>
                <a:t>Summary or Discussions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59190" y="4956344"/>
              <a:ext cx="23919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latin typeface="Corbel" pitchFamily="34" charset="0"/>
                </a:rPr>
                <a:t>Closing Attachments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3810000" y="5639594"/>
            <a:ext cx="12680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667000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To:	Professor Smith	</a:t>
            </a:r>
          </a:p>
          <a:p>
            <a:endParaRPr lang="en-US" dirty="0" smtClean="0"/>
          </a:p>
          <a:p>
            <a:r>
              <a:rPr lang="en-US" dirty="0" smtClean="0"/>
              <a:t>From:	Naria Willis</a:t>
            </a:r>
          </a:p>
          <a:p>
            <a:endParaRPr lang="en-US" dirty="0" smtClean="0"/>
          </a:p>
          <a:p>
            <a:r>
              <a:rPr lang="en-US" dirty="0" smtClean="0"/>
              <a:t>Date:	September 1, 2013</a:t>
            </a:r>
          </a:p>
          <a:p>
            <a:endParaRPr lang="en-US" dirty="0" smtClean="0"/>
          </a:p>
          <a:p>
            <a:r>
              <a:rPr lang="en-US" dirty="0" smtClean="0"/>
              <a:t>Subject:	Writing Center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14800" y="266700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rbel" pitchFamily="34" charset="0"/>
              </a:rPr>
              <a:t>Recipient:</a:t>
            </a:r>
            <a:r>
              <a:rPr lang="en-US" sz="2000" dirty="0" smtClean="0">
                <a:latin typeface="Corbel" pitchFamily="34" charset="0"/>
              </a:rPr>
              <a:t> Left aligned at top of the page</a:t>
            </a:r>
          </a:p>
          <a:p>
            <a:endParaRPr lang="en-US" sz="2000" dirty="0" smtClean="0">
              <a:latin typeface="Corbel" pitchFamily="34" charset="0"/>
            </a:endParaRPr>
          </a:p>
          <a:p>
            <a:r>
              <a:rPr lang="en-US" sz="2000" b="1" dirty="0" smtClean="0">
                <a:latin typeface="Corbel" pitchFamily="34" charset="0"/>
              </a:rPr>
              <a:t>The sender: </a:t>
            </a:r>
            <a:r>
              <a:rPr lang="en-US" sz="2000" dirty="0" smtClean="0">
                <a:latin typeface="Corbel" pitchFamily="34" charset="0"/>
              </a:rPr>
              <a:t>Left aligned, below recipient</a:t>
            </a:r>
          </a:p>
          <a:p>
            <a:endParaRPr lang="en-US" sz="2000" dirty="0" smtClean="0">
              <a:latin typeface="Corbel" pitchFamily="34" charset="0"/>
            </a:endParaRPr>
          </a:p>
          <a:p>
            <a:r>
              <a:rPr lang="en-US" sz="2000" b="1" dirty="0" smtClean="0">
                <a:latin typeface="Corbel" pitchFamily="34" charset="0"/>
              </a:rPr>
              <a:t>Date: </a:t>
            </a:r>
            <a:r>
              <a:rPr lang="en-US" sz="2000" dirty="0" smtClean="0">
                <a:latin typeface="Corbel" pitchFamily="34" charset="0"/>
              </a:rPr>
              <a:t>Left aligned below sender</a:t>
            </a:r>
          </a:p>
          <a:p>
            <a:endParaRPr lang="en-US" sz="2000" dirty="0" smtClean="0">
              <a:latin typeface="Corbel" pitchFamily="34" charset="0"/>
            </a:endParaRPr>
          </a:p>
          <a:p>
            <a:r>
              <a:rPr lang="en-US" sz="2000" b="1" dirty="0" smtClean="0">
                <a:latin typeface="Corbel" pitchFamily="34" charset="0"/>
              </a:rPr>
              <a:t>Subject: </a:t>
            </a:r>
            <a:r>
              <a:rPr lang="en-US" sz="2000" dirty="0" smtClean="0">
                <a:latin typeface="Corbel" pitchFamily="34" charset="0"/>
              </a:rPr>
              <a:t>Left aligned, below 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Remember: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ll parts should be aligned using tab and the header is double spaced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204"/>
            <a:ext cx="3886200" cy="4325112"/>
          </a:xfrm>
        </p:spPr>
        <p:txBody>
          <a:bodyPr>
            <a:normAutofit/>
          </a:bodyPr>
          <a:lstStyle/>
          <a:p>
            <a:endParaRPr lang="en-US" sz="2300" dirty="0" smtClean="0"/>
          </a:p>
          <a:p>
            <a:r>
              <a:rPr lang="en-US" sz="2300" dirty="0" smtClean="0"/>
              <a:t>Single </a:t>
            </a:r>
            <a:r>
              <a:rPr lang="en-US" sz="2300" dirty="0" smtClean="0"/>
              <a:t>spaced</a:t>
            </a:r>
          </a:p>
          <a:p>
            <a:r>
              <a:rPr lang="en-US" sz="2300" dirty="0" smtClean="0"/>
              <a:t>1 or 1.5 inch margins</a:t>
            </a:r>
          </a:p>
          <a:p>
            <a:r>
              <a:rPr lang="en-US" sz="2300" dirty="0" smtClean="0"/>
              <a:t>Left justified </a:t>
            </a:r>
          </a:p>
          <a:p>
            <a:r>
              <a:rPr lang="en-US" sz="2300" dirty="0" smtClean="0"/>
              <a:t>Skip lines between paragraphs</a:t>
            </a:r>
          </a:p>
          <a:p>
            <a:r>
              <a:rPr lang="en-US" sz="2300" dirty="0" smtClean="0"/>
              <a:t>Don’t indent new paragraphs</a:t>
            </a:r>
          </a:p>
          <a:p>
            <a:r>
              <a:rPr lang="en-US" sz="2300" dirty="0" smtClean="0"/>
              <a:t>Use headings or lists if needed</a:t>
            </a:r>
            <a:endParaRPr lang="en-US" sz="2300" dirty="0"/>
          </a:p>
        </p:txBody>
      </p:sp>
      <p:pic>
        <p:nvPicPr>
          <p:cNvPr id="5" name="Picture 6" descr="http://forestry.sfasu.edu/faculty/jstovall/silviculture/images/textbook/memo_format_full.png"/>
          <p:cNvPicPr>
            <a:picLocks noChangeAspect="1" noChangeArrowheads="1"/>
          </p:cNvPicPr>
          <p:nvPr/>
        </p:nvPicPr>
        <p:blipFill rotWithShape="1">
          <a:blip r:embed="rId2" cstate="print"/>
          <a:srcRect b="41278"/>
          <a:stretch/>
        </p:blipFill>
        <p:spPr bwMode="auto">
          <a:xfrm>
            <a:off x="5063066" y="1905000"/>
            <a:ext cx="4255405" cy="43308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3576</TotalTime>
  <Words>1082</Words>
  <Application>Microsoft Office PowerPoint</Application>
  <PresentationFormat>On-screen Show (4:3)</PresentationFormat>
  <Paragraphs>197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Comic Sans MS</vt:lpstr>
      <vt:lpstr>Corbel</vt:lpstr>
      <vt:lpstr>Garamond</vt:lpstr>
      <vt:lpstr>Georgia</vt:lpstr>
      <vt:lpstr>Times New Roman</vt:lpstr>
      <vt:lpstr>Organic</vt:lpstr>
      <vt:lpstr>Writing Professional Memos</vt:lpstr>
      <vt:lpstr>What is a Memo?</vt:lpstr>
      <vt:lpstr>General Guidelines </vt:lpstr>
      <vt:lpstr>Choosing Your Audience </vt:lpstr>
      <vt:lpstr>Memos v. Letters</vt:lpstr>
      <vt:lpstr>When to Write a Memo</vt:lpstr>
      <vt:lpstr>Setting up a Memo</vt:lpstr>
      <vt:lpstr>Header</vt:lpstr>
      <vt:lpstr>Format</vt:lpstr>
      <vt:lpstr>Body: How Your Memo Should Read</vt:lpstr>
      <vt:lpstr>PowerPoint Presentation</vt:lpstr>
      <vt:lpstr>What Not to Do</vt:lpstr>
      <vt:lpstr>Conclusion </vt:lpstr>
      <vt:lpstr>Bad Examples</vt:lpstr>
      <vt:lpstr>More Bad Examples</vt:lpstr>
      <vt:lpstr>PowerPoint Presentation</vt:lpstr>
      <vt:lpstr>Professional Emails</vt:lpstr>
      <vt:lpstr>Subject Lines</vt:lpstr>
      <vt:lpstr>Content and Structure</vt:lpstr>
      <vt:lpstr>Staying Concise</vt:lpstr>
      <vt:lpstr>Technicalities of Emails</vt:lpstr>
      <vt:lpstr>Salutation and Signature</vt:lpstr>
      <vt:lpstr>When not  to use Emails</vt:lpstr>
      <vt:lpstr>When not  to use Emails</vt:lpstr>
      <vt:lpstr>Emails to Groups</vt:lpstr>
      <vt:lpstr>Replying to Emails</vt:lpstr>
      <vt:lpstr>Practice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MEMOS</dc:title>
  <dc:creator>nariawillis</dc:creator>
  <cp:lastModifiedBy>WRITING</cp:lastModifiedBy>
  <cp:revision>51</cp:revision>
  <dcterms:created xsi:type="dcterms:W3CDTF">2013-08-27T13:33:12Z</dcterms:created>
  <dcterms:modified xsi:type="dcterms:W3CDTF">2017-11-28T19:21:24Z</dcterms:modified>
</cp:coreProperties>
</file>