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43"/>
  </p:notesMasterIdLst>
  <p:handoutMasterIdLst>
    <p:handoutMasterId r:id="rId44"/>
  </p:handoutMasterIdLst>
  <p:sldIdLst>
    <p:sldId id="300" r:id="rId2"/>
    <p:sldId id="299" r:id="rId3"/>
    <p:sldId id="318" r:id="rId4"/>
    <p:sldId id="307" r:id="rId5"/>
    <p:sldId id="331" r:id="rId6"/>
    <p:sldId id="309" r:id="rId7"/>
    <p:sldId id="332" r:id="rId8"/>
    <p:sldId id="333" r:id="rId9"/>
    <p:sldId id="303" r:id="rId10"/>
    <p:sldId id="334" r:id="rId11"/>
    <p:sldId id="335" r:id="rId12"/>
    <p:sldId id="336" r:id="rId13"/>
    <p:sldId id="337" r:id="rId14"/>
    <p:sldId id="338" r:id="rId15"/>
    <p:sldId id="321" r:id="rId16"/>
    <p:sldId id="315" r:id="rId17"/>
    <p:sldId id="340" r:id="rId18"/>
    <p:sldId id="329" r:id="rId19"/>
    <p:sldId id="341" r:id="rId20"/>
    <p:sldId id="342" r:id="rId21"/>
    <p:sldId id="269" r:id="rId22"/>
    <p:sldId id="326" r:id="rId23"/>
    <p:sldId id="343" r:id="rId24"/>
    <p:sldId id="344" r:id="rId25"/>
    <p:sldId id="301" r:id="rId26"/>
    <p:sldId id="271" r:id="rId27"/>
    <p:sldId id="282" r:id="rId28"/>
    <p:sldId id="345" r:id="rId29"/>
    <p:sldId id="330" r:id="rId30"/>
    <p:sldId id="316" r:id="rId31"/>
    <p:sldId id="346" r:id="rId32"/>
    <p:sldId id="347" r:id="rId33"/>
    <p:sldId id="348" r:id="rId34"/>
    <p:sldId id="349" r:id="rId35"/>
    <p:sldId id="352" r:id="rId36"/>
    <p:sldId id="353" r:id="rId37"/>
    <p:sldId id="355" r:id="rId38"/>
    <p:sldId id="319" r:id="rId39"/>
    <p:sldId id="320" r:id="rId40"/>
    <p:sldId id="297" r:id="rId41"/>
    <p:sldId id="356" r:id="rId42"/>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3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4444" autoAdjust="0"/>
  </p:normalViewPr>
  <p:slideViewPr>
    <p:cSldViewPr>
      <p:cViewPr varScale="1">
        <p:scale>
          <a:sx n="61" d="100"/>
          <a:sy n="61" d="100"/>
        </p:scale>
        <p:origin x="1596" y="7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6D451-E845-4AEF-8F5A-E22401496A4C}" type="doc">
      <dgm:prSet loTypeId="urn:microsoft.com/office/officeart/2005/8/layout/chevron1" loCatId="process" qsTypeId="urn:microsoft.com/office/officeart/2005/8/quickstyle/simple1" qsCatId="simple" csTypeId="urn:microsoft.com/office/officeart/2005/8/colors/accent1_4" csCatId="accent1" phldr="1"/>
      <dgm:spPr/>
    </dgm:pt>
    <dgm:pt modelId="{6B496F98-99BF-4AD8-AF16-AA67E2A7E475}">
      <dgm:prSet phldrT="[Text]"/>
      <dgm:spPr/>
      <dgm:t>
        <a:bodyPr/>
        <a:lstStyle/>
        <a:p>
          <a:r>
            <a:rPr lang="en-US" dirty="0"/>
            <a:t>Prewriting</a:t>
          </a:r>
        </a:p>
      </dgm:t>
    </dgm:pt>
    <dgm:pt modelId="{07E69770-31D7-482D-BCAC-F66D840F7083}" type="parTrans" cxnId="{8570FB66-F8D9-45D3-BCD9-4F8302E25E3F}">
      <dgm:prSet/>
      <dgm:spPr/>
      <dgm:t>
        <a:bodyPr/>
        <a:lstStyle/>
        <a:p>
          <a:endParaRPr lang="en-US"/>
        </a:p>
      </dgm:t>
    </dgm:pt>
    <dgm:pt modelId="{7DA1A4F6-C00C-4E4B-B3F0-6AC20E9E2E60}" type="sibTrans" cxnId="{8570FB66-F8D9-45D3-BCD9-4F8302E25E3F}">
      <dgm:prSet/>
      <dgm:spPr/>
      <dgm:t>
        <a:bodyPr/>
        <a:lstStyle/>
        <a:p>
          <a:endParaRPr lang="en-US"/>
        </a:p>
      </dgm:t>
    </dgm:pt>
    <dgm:pt modelId="{C4C20A29-17B4-4FF9-863E-FCE43876C6EC}">
      <dgm:prSet phldrT="[Text]"/>
      <dgm:spPr/>
      <dgm:t>
        <a:bodyPr/>
        <a:lstStyle/>
        <a:p>
          <a:r>
            <a:rPr lang="en-US" dirty="0"/>
            <a:t>Drafting</a:t>
          </a:r>
        </a:p>
      </dgm:t>
    </dgm:pt>
    <dgm:pt modelId="{D4E63B17-7D55-4B20-BE09-0A0965679835}" type="parTrans" cxnId="{48FB47D6-8D48-431D-94A3-679BAB843587}">
      <dgm:prSet/>
      <dgm:spPr/>
      <dgm:t>
        <a:bodyPr/>
        <a:lstStyle/>
        <a:p>
          <a:endParaRPr lang="en-US"/>
        </a:p>
      </dgm:t>
    </dgm:pt>
    <dgm:pt modelId="{08B73297-404A-4539-A536-4B4FA175FFE6}" type="sibTrans" cxnId="{48FB47D6-8D48-431D-94A3-679BAB843587}">
      <dgm:prSet/>
      <dgm:spPr/>
      <dgm:t>
        <a:bodyPr/>
        <a:lstStyle/>
        <a:p>
          <a:endParaRPr lang="en-US"/>
        </a:p>
      </dgm:t>
    </dgm:pt>
    <dgm:pt modelId="{F433C853-D378-45D3-8D3D-40B9ACFDE76C}">
      <dgm:prSet phldrT="[Text]"/>
      <dgm:spPr/>
      <dgm:t>
        <a:bodyPr/>
        <a:lstStyle/>
        <a:p>
          <a:r>
            <a:rPr lang="en-US" dirty="0"/>
            <a:t>Revising</a:t>
          </a:r>
        </a:p>
      </dgm:t>
    </dgm:pt>
    <dgm:pt modelId="{4E935E01-5507-4845-80D4-AECBA18ABF14}" type="parTrans" cxnId="{B462094F-4795-47AE-8005-044AA2A148D0}">
      <dgm:prSet/>
      <dgm:spPr/>
      <dgm:t>
        <a:bodyPr/>
        <a:lstStyle/>
        <a:p>
          <a:endParaRPr lang="en-US"/>
        </a:p>
      </dgm:t>
    </dgm:pt>
    <dgm:pt modelId="{6C92A67E-3D54-4A72-8691-9DAF874033CF}" type="sibTrans" cxnId="{B462094F-4795-47AE-8005-044AA2A148D0}">
      <dgm:prSet/>
      <dgm:spPr/>
      <dgm:t>
        <a:bodyPr/>
        <a:lstStyle/>
        <a:p>
          <a:endParaRPr lang="en-US"/>
        </a:p>
      </dgm:t>
    </dgm:pt>
    <dgm:pt modelId="{CA068F2C-38E2-4884-84AD-C3E120A490D9}" type="pres">
      <dgm:prSet presAssocID="{9696D451-E845-4AEF-8F5A-E22401496A4C}" presName="Name0" presStyleCnt="0">
        <dgm:presLayoutVars>
          <dgm:dir/>
          <dgm:animLvl val="lvl"/>
          <dgm:resizeHandles val="exact"/>
        </dgm:presLayoutVars>
      </dgm:prSet>
      <dgm:spPr/>
    </dgm:pt>
    <dgm:pt modelId="{A3FD659A-53DA-4394-8F0B-34A69CEC324A}" type="pres">
      <dgm:prSet presAssocID="{6B496F98-99BF-4AD8-AF16-AA67E2A7E475}" presName="parTxOnly" presStyleLbl="node1" presStyleIdx="0" presStyleCnt="3">
        <dgm:presLayoutVars>
          <dgm:chMax val="0"/>
          <dgm:chPref val="0"/>
          <dgm:bulletEnabled val="1"/>
        </dgm:presLayoutVars>
      </dgm:prSet>
      <dgm:spPr/>
    </dgm:pt>
    <dgm:pt modelId="{1C431D1A-29A4-4218-923E-AC27B8D2DB63}" type="pres">
      <dgm:prSet presAssocID="{7DA1A4F6-C00C-4E4B-B3F0-6AC20E9E2E60}" presName="parTxOnlySpace" presStyleCnt="0"/>
      <dgm:spPr/>
    </dgm:pt>
    <dgm:pt modelId="{E68CF70A-685A-4D7B-AD10-628AA1F731B7}" type="pres">
      <dgm:prSet presAssocID="{C4C20A29-17B4-4FF9-863E-FCE43876C6EC}" presName="parTxOnly" presStyleLbl="node1" presStyleIdx="1" presStyleCnt="3">
        <dgm:presLayoutVars>
          <dgm:chMax val="0"/>
          <dgm:chPref val="0"/>
          <dgm:bulletEnabled val="1"/>
        </dgm:presLayoutVars>
      </dgm:prSet>
      <dgm:spPr/>
    </dgm:pt>
    <dgm:pt modelId="{F5D409AD-5F05-41D4-9F9C-F46CFAD524CC}" type="pres">
      <dgm:prSet presAssocID="{08B73297-404A-4539-A536-4B4FA175FFE6}" presName="parTxOnlySpace" presStyleCnt="0"/>
      <dgm:spPr/>
    </dgm:pt>
    <dgm:pt modelId="{C288E322-4DB2-4FCB-AD5D-E3DB70192CFB}" type="pres">
      <dgm:prSet presAssocID="{F433C853-D378-45D3-8D3D-40B9ACFDE76C}" presName="parTxOnly" presStyleLbl="node1" presStyleIdx="2" presStyleCnt="3">
        <dgm:presLayoutVars>
          <dgm:chMax val="0"/>
          <dgm:chPref val="0"/>
          <dgm:bulletEnabled val="1"/>
        </dgm:presLayoutVars>
      </dgm:prSet>
      <dgm:spPr/>
    </dgm:pt>
  </dgm:ptLst>
  <dgm:cxnLst>
    <dgm:cxn modelId="{BBEE3F1F-9663-4515-BAF1-03368145838C}" type="presOf" srcId="{C4C20A29-17B4-4FF9-863E-FCE43876C6EC}" destId="{E68CF70A-685A-4D7B-AD10-628AA1F731B7}" srcOrd="0" destOrd="0" presId="urn:microsoft.com/office/officeart/2005/8/layout/chevron1"/>
    <dgm:cxn modelId="{B29D4D5F-BBF5-4D27-80C6-39B395EDF7C3}" type="presOf" srcId="{9696D451-E845-4AEF-8F5A-E22401496A4C}" destId="{CA068F2C-38E2-4884-84AD-C3E120A490D9}" srcOrd="0" destOrd="0" presId="urn:microsoft.com/office/officeart/2005/8/layout/chevron1"/>
    <dgm:cxn modelId="{8570FB66-F8D9-45D3-BCD9-4F8302E25E3F}" srcId="{9696D451-E845-4AEF-8F5A-E22401496A4C}" destId="{6B496F98-99BF-4AD8-AF16-AA67E2A7E475}" srcOrd="0" destOrd="0" parTransId="{07E69770-31D7-482D-BCAC-F66D840F7083}" sibTransId="{7DA1A4F6-C00C-4E4B-B3F0-6AC20E9E2E60}"/>
    <dgm:cxn modelId="{B462094F-4795-47AE-8005-044AA2A148D0}" srcId="{9696D451-E845-4AEF-8F5A-E22401496A4C}" destId="{F433C853-D378-45D3-8D3D-40B9ACFDE76C}" srcOrd="2" destOrd="0" parTransId="{4E935E01-5507-4845-80D4-AECBA18ABF14}" sibTransId="{6C92A67E-3D54-4A72-8691-9DAF874033CF}"/>
    <dgm:cxn modelId="{D2F7F453-C833-4C9E-A259-24417CCCB401}" type="presOf" srcId="{F433C853-D378-45D3-8D3D-40B9ACFDE76C}" destId="{C288E322-4DB2-4FCB-AD5D-E3DB70192CFB}" srcOrd="0" destOrd="0" presId="urn:microsoft.com/office/officeart/2005/8/layout/chevron1"/>
    <dgm:cxn modelId="{FA1D73BE-3FB1-419E-86D7-263AFCDCD978}" type="presOf" srcId="{6B496F98-99BF-4AD8-AF16-AA67E2A7E475}" destId="{A3FD659A-53DA-4394-8F0B-34A69CEC324A}" srcOrd="0" destOrd="0" presId="urn:microsoft.com/office/officeart/2005/8/layout/chevron1"/>
    <dgm:cxn modelId="{48FB47D6-8D48-431D-94A3-679BAB843587}" srcId="{9696D451-E845-4AEF-8F5A-E22401496A4C}" destId="{C4C20A29-17B4-4FF9-863E-FCE43876C6EC}" srcOrd="1" destOrd="0" parTransId="{D4E63B17-7D55-4B20-BE09-0A0965679835}" sibTransId="{08B73297-404A-4539-A536-4B4FA175FFE6}"/>
    <dgm:cxn modelId="{1FC3D025-410C-41EA-B1C4-1FFB443C4947}" type="presParOf" srcId="{CA068F2C-38E2-4884-84AD-C3E120A490D9}" destId="{A3FD659A-53DA-4394-8F0B-34A69CEC324A}" srcOrd="0" destOrd="0" presId="urn:microsoft.com/office/officeart/2005/8/layout/chevron1"/>
    <dgm:cxn modelId="{5198CC83-5D06-44E3-BD0A-B3642BDB6153}" type="presParOf" srcId="{CA068F2C-38E2-4884-84AD-C3E120A490D9}" destId="{1C431D1A-29A4-4218-923E-AC27B8D2DB63}" srcOrd="1" destOrd="0" presId="urn:microsoft.com/office/officeart/2005/8/layout/chevron1"/>
    <dgm:cxn modelId="{F3DE392E-7A41-4B21-ADA2-A882EF460DBA}" type="presParOf" srcId="{CA068F2C-38E2-4884-84AD-C3E120A490D9}" destId="{E68CF70A-685A-4D7B-AD10-628AA1F731B7}" srcOrd="2" destOrd="0" presId="urn:microsoft.com/office/officeart/2005/8/layout/chevron1"/>
    <dgm:cxn modelId="{3CCD21AD-C86F-4EAB-B775-CAB66957D14C}" type="presParOf" srcId="{CA068F2C-38E2-4884-84AD-C3E120A490D9}" destId="{F5D409AD-5F05-41D4-9F9C-F46CFAD524CC}" srcOrd="3" destOrd="0" presId="urn:microsoft.com/office/officeart/2005/8/layout/chevron1"/>
    <dgm:cxn modelId="{2215F30E-65C7-425B-9D68-C2C682617FB5}" type="presParOf" srcId="{CA068F2C-38E2-4884-84AD-C3E120A490D9}" destId="{C288E322-4DB2-4FCB-AD5D-E3DB70192CFB}"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659A-53DA-4394-8F0B-34A69CEC324A}">
      <dsp:nvSpPr>
        <dsp:cNvPr id="0" name=""/>
        <dsp:cNvSpPr/>
      </dsp:nvSpPr>
      <dsp:spPr>
        <a:xfrm>
          <a:off x="1448" y="0"/>
          <a:ext cx="1764692" cy="609600"/>
        </a:xfrm>
        <a:prstGeom prst="chevron">
          <a:avLst/>
        </a:prstGeom>
        <a:solidFill>
          <a:schemeClr val="accent1">
            <a:shade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Prewriting</a:t>
          </a:r>
        </a:p>
      </dsp:txBody>
      <dsp:txXfrm>
        <a:off x="306248" y="0"/>
        <a:ext cx="1155092" cy="609600"/>
      </dsp:txXfrm>
    </dsp:sp>
    <dsp:sp modelId="{E68CF70A-685A-4D7B-AD10-628AA1F731B7}">
      <dsp:nvSpPr>
        <dsp:cNvPr id="0" name=""/>
        <dsp:cNvSpPr/>
      </dsp:nvSpPr>
      <dsp:spPr>
        <a:xfrm>
          <a:off x="1589671" y="0"/>
          <a:ext cx="1764692" cy="609600"/>
        </a:xfrm>
        <a:prstGeom prst="chevron">
          <a:avLst/>
        </a:prstGeom>
        <a:solidFill>
          <a:schemeClr val="accent1">
            <a:shade val="50000"/>
            <a:hueOff val="146038"/>
            <a:satOff val="-16044"/>
            <a:lumOff val="3645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Drafting</a:t>
          </a:r>
        </a:p>
      </dsp:txBody>
      <dsp:txXfrm>
        <a:off x="1894471" y="0"/>
        <a:ext cx="1155092" cy="609600"/>
      </dsp:txXfrm>
    </dsp:sp>
    <dsp:sp modelId="{C288E322-4DB2-4FCB-AD5D-E3DB70192CFB}">
      <dsp:nvSpPr>
        <dsp:cNvPr id="0" name=""/>
        <dsp:cNvSpPr/>
      </dsp:nvSpPr>
      <dsp:spPr>
        <a:xfrm>
          <a:off x="3177894" y="0"/>
          <a:ext cx="1764692" cy="609600"/>
        </a:xfrm>
        <a:prstGeom prst="chevron">
          <a:avLst/>
        </a:prstGeom>
        <a:solidFill>
          <a:schemeClr val="accent1">
            <a:shade val="50000"/>
            <a:hueOff val="146038"/>
            <a:satOff val="-16044"/>
            <a:lumOff val="3645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Revising</a:t>
          </a:r>
        </a:p>
      </dsp:txBody>
      <dsp:txXfrm>
        <a:off x="3482694" y="0"/>
        <a:ext cx="1155092" cy="6096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2" y="1"/>
            <a:ext cx="3043979" cy="465615"/>
          </a:xfrm>
          <a:prstGeom prst="rect">
            <a:avLst/>
          </a:prstGeom>
          <a:noFill/>
          <a:ln w="9525">
            <a:noFill/>
            <a:miter lim="800000"/>
            <a:headEnd/>
            <a:tailEnd/>
          </a:ln>
          <a:effectLst/>
        </p:spPr>
        <p:txBody>
          <a:bodyPr vert="horz" wrap="square" lIns="93639" tIns="46819" rIns="93639" bIns="46819" numCol="1" anchor="t" anchorCtr="0" compatLnSpc="1">
            <a:prstTxWarp prst="textNoShape">
              <a:avLst/>
            </a:prstTxWarp>
          </a:bodyPr>
          <a:lstStyle>
            <a:lvl1pPr defTabSz="935694" eaLnBrk="1" hangingPunct="1">
              <a:defRPr sz="1200">
                <a:latin typeface="Arial" charset="0"/>
              </a:defRPr>
            </a:lvl1pPr>
          </a:lstStyle>
          <a:p>
            <a:pPr>
              <a:defRPr/>
            </a:pPr>
            <a:endParaRPr lang="en-US"/>
          </a:p>
        </p:txBody>
      </p:sp>
      <p:sp>
        <p:nvSpPr>
          <p:cNvPr id="54275" name="Rectangle 3"/>
          <p:cNvSpPr>
            <a:spLocks noGrp="1" noChangeArrowheads="1"/>
          </p:cNvSpPr>
          <p:nvPr>
            <p:ph type="dt" sz="quarter" idx="1"/>
          </p:nvPr>
        </p:nvSpPr>
        <p:spPr bwMode="auto">
          <a:xfrm>
            <a:off x="3977532" y="1"/>
            <a:ext cx="3043979" cy="465615"/>
          </a:xfrm>
          <a:prstGeom prst="rect">
            <a:avLst/>
          </a:prstGeom>
          <a:noFill/>
          <a:ln w="9525">
            <a:noFill/>
            <a:miter lim="800000"/>
            <a:headEnd/>
            <a:tailEnd/>
          </a:ln>
          <a:effectLst/>
        </p:spPr>
        <p:txBody>
          <a:bodyPr vert="horz" wrap="square" lIns="93639" tIns="46819" rIns="93639" bIns="46819" numCol="1" anchor="t" anchorCtr="0" compatLnSpc="1">
            <a:prstTxWarp prst="textNoShape">
              <a:avLst/>
            </a:prstTxWarp>
          </a:bodyPr>
          <a:lstStyle>
            <a:lvl1pPr algn="r" defTabSz="935694" eaLnBrk="1" hangingPunct="1">
              <a:defRPr sz="1200">
                <a:latin typeface="Arial" charset="0"/>
              </a:defRPr>
            </a:lvl1pPr>
          </a:lstStyle>
          <a:p>
            <a:pPr>
              <a:defRPr/>
            </a:pPr>
            <a:endParaRPr lang="en-US"/>
          </a:p>
        </p:txBody>
      </p:sp>
      <p:sp>
        <p:nvSpPr>
          <p:cNvPr id="54276" name="Rectangle 4"/>
          <p:cNvSpPr>
            <a:spLocks noGrp="1" noChangeArrowheads="1"/>
          </p:cNvSpPr>
          <p:nvPr>
            <p:ph type="ftr" sz="quarter" idx="2"/>
          </p:nvPr>
        </p:nvSpPr>
        <p:spPr bwMode="auto">
          <a:xfrm>
            <a:off x="2" y="8841886"/>
            <a:ext cx="3043979" cy="465615"/>
          </a:xfrm>
          <a:prstGeom prst="rect">
            <a:avLst/>
          </a:prstGeom>
          <a:noFill/>
          <a:ln w="9525">
            <a:noFill/>
            <a:miter lim="800000"/>
            <a:headEnd/>
            <a:tailEnd/>
          </a:ln>
          <a:effectLst/>
        </p:spPr>
        <p:txBody>
          <a:bodyPr vert="horz" wrap="square" lIns="93639" tIns="46819" rIns="93639" bIns="46819" numCol="1" anchor="b" anchorCtr="0" compatLnSpc="1">
            <a:prstTxWarp prst="textNoShape">
              <a:avLst/>
            </a:prstTxWarp>
          </a:bodyPr>
          <a:lstStyle>
            <a:lvl1pPr defTabSz="935694" eaLnBrk="1" hangingPunct="1">
              <a:defRPr sz="1200">
                <a:latin typeface="Arial" charset="0"/>
              </a:defRPr>
            </a:lvl1pPr>
          </a:lstStyle>
          <a:p>
            <a:pPr>
              <a:defRPr/>
            </a:pPr>
            <a:endParaRPr lang="en-US"/>
          </a:p>
        </p:txBody>
      </p:sp>
      <p:sp>
        <p:nvSpPr>
          <p:cNvPr id="54277" name="Rectangle 5"/>
          <p:cNvSpPr>
            <a:spLocks noGrp="1" noChangeArrowheads="1"/>
          </p:cNvSpPr>
          <p:nvPr>
            <p:ph type="sldNum" sz="quarter" idx="3"/>
          </p:nvPr>
        </p:nvSpPr>
        <p:spPr bwMode="auto">
          <a:xfrm>
            <a:off x="3977532" y="8841886"/>
            <a:ext cx="3043979" cy="465615"/>
          </a:xfrm>
          <a:prstGeom prst="rect">
            <a:avLst/>
          </a:prstGeom>
          <a:noFill/>
          <a:ln w="9525">
            <a:noFill/>
            <a:miter lim="800000"/>
            <a:headEnd/>
            <a:tailEnd/>
          </a:ln>
          <a:effectLst/>
        </p:spPr>
        <p:txBody>
          <a:bodyPr vert="horz" wrap="square" lIns="93639" tIns="46819" rIns="93639" bIns="46819" numCol="1" anchor="b" anchorCtr="0" compatLnSpc="1">
            <a:prstTxWarp prst="textNoShape">
              <a:avLst/>
            </a:prstTxWarp>
          </a:bodyPr>
          <a:lstStyle>
            <a:lvl1pPr algn="r" defTabSz="935694" eaLnBrk="1" hangingPunct="1">
              <a:defRPr sz="1200">
                <a:latin typeface="Arial" charset="0"/>
              </a:defRPr>
            </a:lvl1pPr>
          </a:lstStyle>
          <a:p>
            <a:pPr>
              <a:defRPr/>
            </a:pPr>
            <a:fld id="{BDC87546-9BD9-4128-BA79-C014B9E37D20}" type="slidenum">
              <a:rPr lang="en-US"/>
              <a:pPr>
                <a:defRPr/>
              </a:pPr>
              <a:t>‹#›</a:t>
            </a:fld>
            <a:endParaRPr lang="en-US"/>
          </a:p>
        </p:txBody>
      </p:sp>
    </p:spTree>
    <p:extLst>
      <p:ext uri="{BB962C8B-B14F-4D97-AF65-F5344CB8AC3E}">
        <p14:creationId xmlns:p14="http://schemas.microsoft.com/office/powerpoint/2010/main" val="182622009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06T15:07:41.9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1,'18'0,"33"0,17 0,5 0,9 0,0 0,-6 0,-7 0,-5 0,3 0,1 0,5 0,0 0,6 0,-2 0,13 0,0 0,-6 0,-8 0,-9 0,-6 0,-4 0,-4 0,-1 0,-1 0,1 0,-1 0,1 0,10 0,2 0,9 0,10 0,9 0,-2 0,-8 0,-8 0,-18 9,-8 3,-4-1,0-2,1-2,2-3,2-2,-7-1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06T15:07:46.43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1,'9'0,"12"0,11 0,19 0,18 0,6 0,0 0,-4 0,4 0,7 0,-1 0,-6 0,-6 0,-6 0,-5 0,-3 0,-2 0,-1 0,0 0,-1 0,1 0,0 0,1 0,0 0,-1 0,1 0,0 0,9 0,3 0,0 0,6 0,9 0,1 0,-6 0,-5 0,-7 9,-4 3,-4-1,-1-2,-2-2,9-3,2-2,1-1,-3-1,-2 0,-2-1,-2 1,-2-1,0 1,0 0,0 0,-10-9,-11-3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2" y="1"/>
            <a:ext cx="3043979" cy="46561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9395" name="Rectangle 3"/>
          <p:cNvSpPr>
            <a:spLocks noGrp="1" noChangeArrowheads="1"/>
          </p:cNvSpPr>
          <p:nvPr>
            <p:ph type="dt" idx="1"/>
          </p:nvPr>
        </p:nvSpPr>
        <p:spPr bwMode="auto">
          <a:xfrm>
            <a:off x="3977532" y="1"/>
            <a:ext cx="3043979" cy="46561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59397" name="Rectangle 5"/>
          <p:cNvSpPr>
            <a:spLocks noGrp="1" noChangeArrowheads="1"/>
          </p:cNvSpPr>
          <p:nvPr>
            <p:ph type="body" sz="quarter" idx="3"/>
          </p:nvPr>
        </p:nvSpPr>
        <p:spPr bwMode="auto">
          <a:xfrm>
            <a:off x="702946" y="4422543"/>
            <a:ext cx="5617208" cy="418893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2" y="8841886"/>
            <a:ext cx="3043979" cy="465615"/>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9399" name="Rectangle 7"/>
          <p:cNvSpPr>
            <a:spLocks noGrp="1" noChangeArrowheads="1"/>
          </p:cNvSpPr>
          <p:nvPr>
            <p:ph type="sldNum" sz="quarter" idx="5"/>
          </p:nvPr>
        </p:nvSpPr>
        <p:spPr bwMode="auto">
          <a:xfrm>
            <a:off x="3977532" y="8841886"/>
            <a:ext cx="3043979" cy="465615"/>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eaLnBrk="1" hangingPunct="1">
              <a:defRPr sz="1200">
                <a:latin typeface="Arial" charset="0"/>
              </a:defRPr>
            </a:lvl1pPr>
          </a:lstStyle>
          <a:p>
            <a:pPr>
              <a:defRPr/>
            </a:pPr>
            <a:fld id="{0E96010D-02D2-412A-93D2-1503DBB77E95}" type="slidenum">
              <a:rPr lang="en-US"/>
              <a:pPr>
                <a:defRPr/>
              </a:pPr>
              <a:t>‹#›</a:t>
            </a:fld>
            <a:endParaRPr lang="en-US"/>
          </a:p>
        </p:txBody>
      </p:sp>
    </p:spTree>
    <p:extLst>
      <p:ext uri="{BB962C8B-B14F-4D97-AF65-F5344CB8AC3E}">
        <p14:creationId xmlns:p14="http://schemas.microsoft.com/office/powerpoint/2010/main" val="8673148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writing workshop brought to you Kathleen Jones White Writing Center at Indiana University of Pennsylvania. My name is Krista Sarraf, and today’s topic is MLA style. As a student, I use MLA style when I write papers related to the liberal arts and humanities. There are some important updates to MLA style, since the guide that MLA used for years was taken out of print in the summer of 2016. In April 2016, MLA introduced the eight edition of the MLA handbook, which is now the source that writers use for MLA. Today, I’ll share how to cite using the 8</a:t>
            </a:r>
            <a:r>
              <a:rPr lang="en-US" baseline="30000" dirty="0"/>
              <a:t>th</a:t>
            </a:r>
            <a:r>
              <a:rPr lang="en-US" dirty="0"/>
              <a:t> edition of MLA. But first, a word about the </a:t>
            </a:r>
            <a:r>
              <a:rPr lang="en-US"/>
              <a:t>Writing Center. </a:t>
            </a:r>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a:t>
            </a:fld>
            <a:endParaRPr lang="en-US"/>
          </a:p>
        </p:txBody>
      </p:sp>
    </p:spTree>
    <p:extLst>
      <p:ext uri="{BB962C8B-B14F-4D97-AF65-F5344CB8AC3E}">
        <p14:creationId xmlns:p14="http://schemas.microsoft.com/office/powerpoint/2010/main" val="2732572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use a signal phrase, it’s important to also use a strong verb to lead into the outside material. Here are some examples. Can you think of other strong verbs that you might use?</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10</a:t>
            </a:fld>
            <a:endParaRPr lang="en-US"/>
          </a:p>
        </p:txBody>
      </p:sp>
    </p:spTree>
    <p:extLst>
      <p:ext uri="{BB962C8B-B14F-4D97-AF65-F5344CB8AC3E}">
        <p14:creationId xmlns:p14="http://schemas.microsoft.com/office/powerpoint/2010/main" val="56390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reviewed signal phrases, so not let’s talk about how to include outside material in your paper.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11</a:t>
            </a:fld>
            <a:endParaRPr lang="en-US"/>
          </a:p>
        </p:txBody>
      </p:sp>
    </p:spTree>
    <p:extLst>
      <p:ext uri="{BB962C8B-B14F-4D97-AF65-F5344CB8AC3E}">
        <p14:creationId xmlns:p14="http://schemas.microsoft.com/office/powerpoint/2010/main" val="3246354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outlined box, we have an example of an in-text citation in an MLA paper. Notice the outside material in blue. Because the writer used the author’s last name – </a:t>
            </a:r>
            <a:r>
              <a:rPr lang="en-US" dirty="0" err="1"/>
              <a:t>Dober</a:t>
            </a:r>
            <a:r>
              <a:rPr lang="en-US" dirty="0"/>
              <a:t> – in the signal phrase, the reader can easily identify that the quoted material belongs to </a:t>
            </a:r>
            <a:r>
              <a:rPr lang="en-US" dirty="0" err="1"/>
              <a:t>Dober</a:t>
            </a:r>
            <a:r>
              <a:rPr lang="en-US" dirty="0"/>
              <a:t>. Keep in mind, though, that MLA requires you to use the author’s full name the first time you mention the author. For example, if this were the first time you were quoting </a:t>
            </a:r>
            <a:r>
              <a:rPr lang="en-US" dirty="0" err="1"/>
              <a:t>Dober</a:t>
            </a:r>
            <a:r>
              <a:rPr lang="en-US" dirty="0"/>
              <a:t>, you would write, “As Alice </a:t>
            </a:r>
            <a:r>
              <a:rPr lang="en-US" dirty="0" err="1"/>
              <a:t>Dober</a:t>
            </a:r>
            <a:r>
              <a:rPr lang="en-US" dirty="0"/>
              <a:t> argues in the conclusion of her book” so the reader has the author’s full name.  One more thing to notice on this screen: the outside material fits nicely with the signal phrase. In other words, the grammar works as do the ideas. If you cannot find a way to use the author’s original words because they don’t fit with the grammar of your signal phrase, you might consider paraphrasing the author instead.</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12</a:t>
            </a:fld>
            <a:endParaRPr lang="en-US"/>
          </a:p>
        </p:txBody>
      </p:sp>
    </p:spTree>
    <p:extLst>
      <p:ext uri="{BB962C8B-B14F-4D97-AF65-F5344CB8AC3E}">
        <p14:creationId xmlns:p14="http://schemas.microsoft.com/office/powerpoint/2010/main" val="3707910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paraphrased material. The difference between quotation and paraphrase is that quotation uses the author’s exact words, while paraphrase captures the author’s ideas but uses the student’s own words.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13</a:t>
            </a:fld>
            <a:endParaRPr lang="en-US"/>
          </a:p>
        </p:txBody>
      </p:sp>
    </p:spTree>
    <p:extLst>
      <p:ext uri="{BB962C8B-B14F-4D97-AF65-F5344CB8AC3E}">
        <p14:creationId xmlns:p14="http://schemas.microsoft.com/office/powerpoint/2010/main" val="2143012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things to remember when integrating long quotations into papers that use MLA style. Even for long quotations, be sure to introduce the quotation with a signal phrase or sentence followed by a colon. Be sure to use block quotation form when quoting 4 lines or more, indent one inch (1”) from left margin, omit quotation marks, and use a period at the end of the quotation - not after the page number.</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14</a:t>
            </a:fld>
            <a:endParaRPr lang="en-US"/>
          </a:p>
        </p:txBody>
      </p:sp>
    </p:spTree>
    <p:extLst>
      <p:ext uri="{BB962C8B-B14F-4D97-AF65-F5344CB8AC3E}">
        <p14:creationId xmlns:p14="http://schemas.microsoft.com/office/powerpoint/2010/main" val="372432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introducing</a:t>
            </a:r>
            <a:r>
              <a:rPr lang="en-US" baseline="0" dirty="0"/>
              <a:t> sentence and colon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*Example taken from </a:t>
            </a:r>
            <a:r>
              <a:rPr lang="en-US" i="1" dirty="0"/>
              <a:t>Rules for Writers, </a:t>
            </a:r>
            <a:r>
              <a:rPr lang="en-US" dirty="0"/>
              <a:t>Hacker and Sommers </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15</a:t>
            </a:fld>
            <a:endParaRPr lang="en-US"/>
          </a:p>
        </p:txBody>
      </p:sp>
    </p:spTree>
    <p:extLst>
      <p:ext uri="{BB962C8B-B14F-4D97-AF65-F5344CB8AC3E}">
        <p14:creationId xmlns:p14="http://schemas.microsoft.com/office/powerpoint/2010/main" val="657071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writer added the word “minorities” to clarify to the reader the subject that shares stories. The bracketed text is helpful because otherwise the reader might not know who “many” refers to.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16</a:t>
            </a:fld>
            <a:endParaRPr lang="en-US"/>
          </a:p>
        </p:txBody>
      </p:sp>
    </p:spTree>
    <p:extLst>
      <p:ext uri="{BB962C8B-B14F-4D97-AF65-F5344CB8AC3E}">
        <p14:creationId xmlns:p14="http://schemas.microsoft.com/office/powerpoint/2010/main" val="3667792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question we frequently get in the writing center is this: is it okay to delete words</a:t>
            </a:r>
            <a:r>
              <a:rPr lang="en-US" baseline="0" dirty="0"/>
              <a:t> from a quote?  The answer is yes, so long as you don’t alter the meaning. You may want to delete words for a number of reasons: for example, maybe only some of the quote is relevant to your point; maybe you want to add emphasis; or maybe you’re looking for a way to increase clarity for your readers.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17</a:t>
            </a:fld>
            <a:endParaRPr lang="en-US"/>
          </a:p>
        </p:txBody>
      </p:sp>
    </p:spTree>
    <p:extLst>
      <p:ext uri="{BB962C8B-B14F-4D97-AF65-F5344CB8AC3E}">
        <p14:creationId xmlns:p14="http://schemas.microsoft.com/office/powerpoint/2010/main" val="3760416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discussed signal phrases and integration quotes using MLA. Now, let’s discuss MLA in-text citation.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18</a:t>
            </a:fld>
            <a:endParaRPr lang="en-US"/>
          </a:p>
        </p:txBody>
      </p:sp>
    </p:spTree>
    <p:extLst>
      <p:ext uri="{BB962C8B-B14F-4D97-AF65-F5344CB8AC3E}">
        <p14:creationId xmlns:p14="http://schemas.microsoft.com/office/powerpoint/2010/main" val="628251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parenthetical reference, along</a:t>
            </a:r>
            <a:r>
              <a:rPr lang="en-US" baseline="0" dirty="0"/>
              <a:t> with the signal phrase, serves </a:t>
            </a:r>
            <a:r>
              <a:rPr lang="en-US" dirty="0"/>
              <a:t>the purpose</a:t>
            </a:r>
            <a:r>
              <a:rPr lang="en-US" baseline="0" dirty="0"/>
              <a:t> of citation. We also include something at the end of the sentence to show the reader exactly where the borrowed words or ideas come from. This is called citation. </a:t>
            </a:r>
            <a:r>
              <a:rPr lang="en-US" dirty="0"/>
              <a:t>You must  include a parenthetical citation and/or a signal phrase when you borrow words from any source by quoting, whether a key word, a phrase, a sentence or multiple sentences. You must also cite when you borrow ideas from a source by paraphrasing or summarizing parts of it, pulling statistics or facts, or using information from tables, graphs or diagrams.</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19</a:t>
            </a:fld>
            <a:endParaRPr lang="en-US"/>
          </a:p>
        </p:txBody>
      </p:sp>
    </p:spTree>
    <p:extLst>
      <p:ext uri="{BB962C8B-B14F-4D97-AF65-F5344CB8AC3E}">
        <p14:creationId xmlns:p14="http://schemas.microsoft.com/office/powerpoint/2010/main" val="127512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Writing Center frequently helps students with citation, including MLA. But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Writing </a:t>
            </a:r>
            <a:r>
              <a:rPr lang="en-US" sz="1200" i="1" dirty="0">
                <a:solidFill>
                  <a:prstClr val="black"/>
                </a:solidFill>
                <a:latin typeface="Candara"/>
              </a:rPr>
              <a:t>Center tutors can help with every part of the writing process.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andara" panose="020E0502030303020204" pitchFamily="34" charset="0"/>
              </a:rPr>
              <a:t>Our Online Writing Center lets you meet with a tutor. You’ll also find handouts and videos to help you with your writing assignments. If you find this video helpful and want to see what else we can help you with, visit www.iup.edu/writingcenter</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a:t>
            </a:fld>
            <a:endParaRPr lang="en-US"/>
          </a:p>
        </p:txBody>
      </p:sp>
    </p:spTree>
    <p:extLst>
      <p:ext uri="{BB962C8B-B14F-4D97-AF65-F5344CB8AC3E}">
        <p14:creationId xmlns:p14="http://schemas.microsoft.com/office/powerpoint/2010/main" val="357645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reasons why you should cite sources: To give credit to those whose words and ideas you have borrowed, built upon or argued with, to enhance your credibility and situate yourself as a member of a specific  academic community, to practice academic integrity and avoid plagiarism, and to enable your readers to locate sources referred to in your text.</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20</a:t>
            </a:fld>
            <a:endParaRPr lang="en-US"/>
          </a:p>
        </p:txBody>
      </p:sp>
    </p:spTree>
    <p:extLst>
      <p:ext uri="{BB962C8B-B14F-4D97-AF65-F5344CB8AC3E}">
        <p14:creationId xmlns:p14="http://schemas.microsoft.com/office/powerpoint/2010/main" val="3260635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Here’s an example. Note that the signal phrase already gives the</a:t>
            </a:r>
            <a:r>
              <a:rPr lang="en-US" baseline="0" dirty="0"/>
              <a:t> name of the author being cited. If you don’t include the author’s name in the signal phrase, you include it in the parenthesis.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21</a:t>
            </a:fld>
            <a:endParaRPr lang="en-US"/>
          </a:p>
        </p:txBody>
      </p:sp>
    </p:spTree>
    <p:extLst>
      <p:ext uri="{BB962C8B-B14F-4D97-AF65-F5344CB8AC3E}">
        <p14:creationId xmlns:p14="http://schemas.microsoft.com/office/powerpoint/2010/main" val="3794164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you’ll need to cite a text written by two authors. If so, include both author’s names in the in-text citation like the example on the screen. The second example on the screen shows you how to cite a text by three or more authors. Note that you include the last name of the first author listed and then the words et al.</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22</a:t>
            </a:fld>
            <a:endParaRPr lang="en-US"/>
          </a:p>
        </p:txBody>
      </p:sp>
    </p:spTree>
    <p:extLst>
      <p:ext uri="{BB962C8B-B14F-4D97-AF65-F5344CB8AC3E}">
        <p14:creationId xmlns:p14="http://schemas.microsoft.com/office/powerpoint/2010/main" val="390904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effectLst/>
              </a:rPr>
              <a:t>When a writer’s quoted words appear in a source written by someone else, begin the citation with the phrase “</a:t>
            </a:r>
            <a:r>
              <a:rPr lang="en-US" b="1" dirty="0">
                <a:solidFill>
                  <a:schemeClr val="tx1"/>
                </a:solidFill>
                <a:effectLst/>
              </a:rPr>
              <a:t>qtd. </a:t>
            </a:r>
            <a:r>
              <a:rPr lang="en-US" b="1" dirty="0">
                <a:solidFill>
                  <a:schemeClr val="tx1"/>
                </a:solidFill>
              </a:rPr>
              <a:t>i</a:t>
            </a:r>
            <a:r>
              <a:rPr lang="en-US" b="1" dirty="0">
                <a:solidFill>
                  <a:schemeClr val="tx1"/>
                </a:solidFill>
                <a:effectLst/>
              </a:rPr>
              <a:t>n</a:t>
            </a:r>
            <a:r>
              <a:rPr lang="en-US" dirty="0">
                <a:solidFill>
                  <a:schemeClr val="tx1"/>
                </a:solidFill>
                <a:effectLst/>
              </a:rPr>
              <a:t>”</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23</a:t>
            </a:fld>
            <a:endParaRPr lang="en-US"/>
          </a:p>
        </p:txBody>
      </p:sp>
    </p:spTree>
    <p:extLst>
      <p:ext uri="{BB962C8B-B14F-4D97-AF65-F5344CB8AC3E}">
        <p14:creationId xmlns:p14="http://schemas.microsoft.com/office/powerpoint/2010/main" val="2204188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about how to integrate quotations and how to use in-text citation. Now, let’s talk about creating a works cited list at the end of your paper using MLA style.</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24</a:t>
            </a:fld>
            <a:endParaRPr lang="en-US"/>
          </a:p>
        </p:txBody>
      </p:sp>
    </p:spTree>
    <p:extLst>
      <p:ext uri="{BB962C8B-B14F-4D97-AF65-F5344CB8AC3E}">
        <p14:creationId xmlns:p14="http://schemas.microsoft.com/office/powerpoint/2010/main" val="3704241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use a works cited list when you borrow words or borrow ideas. Note that this is the same as for the parenthetical citation.  You are listing the sources you cited in the text—and ONLY the sources that you cited (not all the sources you might have consulted).</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25</a:t>
            </a:fld>
            <a:endParaRPr lang="en-US"/>
          </a:p>
        </p:txBody>
      </p:sp>
    </p:spTree>
    <p:extLst>
      <p:ext uri="{BB962C8B-B14F-4D97-AF65-F5344CB8AC3E}">
        <p14:creationId xmlns:p14="http://schemas.microsoft.com/office/powerpoint/2010/main" val="3077537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063" indent="0">
              <a:buFontTx/>
              <a:buNone/>
            </a:pPr>
            <a:r>
              <a:rPr lang="en-US" sz="1200" kern="1200" dirty="0">
                <a:solidFill>
                  <a:schemeClr val="tx1"/>
                </a:solidFill>
                <a:latin typeface="Arial" charset="0"/>
                <a:ea typeface="+mn-ea"/>
                <a:cs typeface="+mn-cs"/>
              </a:rPr>
              <a:t>Here’s an example of a works cited list. Notice the following items:</a:t>
            </a:r>
          </a:p>
          <a:p>
            <a:pPr marL="461963" indent="-342900">
              <a:buFont typeface="Arial" panose="020B0604020202020204" pitchFamily="34" charset="0"/>
              <a:buChar char="•"/>
            </a:pPr>
            <a:r>
              <a:rPr lang="en-US" sz="1200" kern="1200" dirty="0">
                <a:solidFill>
                  <a:schemeClr val="tx1"/>
                </a:solidFill>
                <a:latin typeface="Arial" charset="0"/>
                <a:ea typeface="+mn-ea"/>
                <a:cs typeface="+mn-cs"/>
              </a:rPr>
              <a:t>Works Cited is written at the top</a:t>
            </a:r>
          </a:p>
          <a:p>
            <a:pPr marL="461963" indent="-342900">
              <a:buFont typeface="Arial" panose="020B0604020202020204" pitchFamily="34" charset="0"/>
              <a:buChar char="•"/>
            </a:pPr>
            <a:r>
              <a:rPr lang="en-US" sz="1200" kern="1200" dirty="0">
                <a:solidFill>
                  <a:schemeClr val="tx1"/>
                </a:solidFill>
                <a:latin typeface="Arial" charset="0"/>
                <a:ea typeface="+mn-ea"/>
                <a:cs typeface="+mn-cs"/>
              </a:rPr>
              <a:t>The sources are sorted in alphabetical order by </a:t>
            </a:r>
            <a:r>
              <a:rPr lang="en-US" sz="1200" b="1" kern="1200" dirty="0">
                <a:solidFill>
                  <a:schemeClr val="tx1"/>
                </a:solidFill>
                <a:latin typeface="Arial" charset="0"/>
                <a:ea typeface="+mn-ea"/>
                <a:cs typeface="+mn-cs"/>
              </a:rPr>
              <a:t>last</a:t>
            </a:r>
            <a:r>
              <a:rPr lang="en-US" sz="1200" kern="1200" dirty="0">
                <a:solidFill>
                  <a:schemeClr val="tx1"/>
                </a:solidFill>
                <a:latin typeface="Arial" charset="0"/>
                <a:ea typeface="+mn-ea"/>
                <a:cs typeface="+mn-cs"/>
              </a:rPr>
              <a:t> names</a:t>
            </a:r>
          </a:p>
          <a:p>
            <a:pPr marL="461963" indent="-342900">
              <a:buFont typeface="Arial" panose="020B0604020202020204" pitchFamily="34" charset="0"/>
              <a:buChar char="•"/>
            </a:pPr>
            <a:r>
              <a:rPr lang="en-US" sz="1200" kern="1200" dirty="0">
                <a:solidFill>
                  <a:schemeClr val="tx1"/>
                </a:solidFill>
                <a:latin typeface="Arial" charset="0"/>
                <a:ea typeface="+mn-ea"/>
                <a:cs typeface="+mn-cs"/>
              </a:rPr>
              <a:t>The first line of each entry is flush left </a:t>
            </a:r>
          </a:p>
          <a:p>
            <a:pPr marL="461963" indent="-342900">
              <a:buFont typeface="Arial" panose="020B0604020202020204" pitchFamily="34" charset="0"/>
              <a:buChar char="•"/>
            </a:pPr>
            <a:r>
              <a:rPr lang="en-US" sz="1200" kern="1200" dirty="0">
                <a:solidFill>
                  <a:schemeClr val="tx1"/>
                </a:solidFill>
                <a:latin typeface="Arial" charset="0"/>
                <a:ea typeface="+mn-ea"/>
                <a:cs typeface="+mn-cs"/>
              </a:rPr>
              <a:t>And a hanging indent is used for subsequent lines within the entry</a:t>
            </a:r>
          </a:p>
          <a:p>
            <a:pPr marL="119063"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latin typeface="Arial" charset="0"/>
              <a:ea typeface="+mn-ea"/>
              <a:cs typeface="+mn-cs"/>
            </a:endParaRPr>
          </a:p>
          <a:p>
            <a:pPr marL="119063"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a:solidFill>
                  <a:schemeClr val="tx1"/>
                </a:solidFill>
                <a:latin typeface="Arial" charset="0"/>
                <a:ea typeface="+mn-ea"/>
                <a:cs typeface="+mn-cs"/>
              </a:rPr>
              <a:t>By the way, the source of this example is a sample paper from </a:t>
            </a:r>
            <a:r>
              <a:rPr lang="en-US" sz="1200" kern="1200" dirty="0" err="1">
                <a:solidFill>
                  <a:schemeClr val="tx1"/>
                </a:solidFill>
                <a:latin typeface="Arial" charset="0"/>
                <a:ea typeface="+mn-ea"/>
                <a:cs typeface="+mn-cs"/>
              </a:rPr>
              <a:t>mla</a:t>
            </a:r>
            <a:r>
              <a:rPr lang="en-US" sz="1200" kern="1200" dirty="0">
                <a:solidFill>
                  <a:schemeClr val="tx1"/>
                </a:solidFill>
                <a:latin typeface="Arial" charset="0"/>
                <a:ea typeface="+mn-ea"/>
                <a:cs typeface="+mn-cs"/>
              </a:rPr>
              <a:t> website found at style.mla.org</a:t>
            </a:r>
          </a:p>
          <a:p>
            <a:pPr marL="461963" indent="-342900">
              <a:buFont typeface="Arial" panose="020B0604020202020204" pitchFamily="34" charset="0"/>
              <a:buChar char="•"/>
            </a:pPr>
            <a:endParaRPr lang="en-US" sz="1200" kern="1200" dirty="0">
              <a:solidFill>
                <a:schemeClr val="tx1"/>
              </a:solidFill>
              <a:latin typeface="Arial" charset="0"/>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26</a:t>
            </a:fld>
            <a:endParaRPr lang="en-US"/>
          </a:p>
        </p:txBody>
      </p:sp>
    </p:spTree>
    <p:extLst>
      <p:ext uri="{BB962C8B-B14F-4D97-AF65-F5344CB8AC3E}">
        <p14:creationId xmlns:p14="http://schemas.microsoft.com/office/powerpoint/2010/main" val="2471623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use hanging indents in your paper. First, open a word document and highlight the text that you wish to illustrate. Then, right click and select “Paragraph.” On the window that pops us, look for “indentation,” then “special,” and select “hanging” from the drop down menu.</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27</a:t>
            </a:fld>
            <a:endParaRPr lang="en-US"/>
          </a:p>
        </p:txBody>
      </p:sp>
    </p:spTree>
    <p:extLst>
      <p:ext uri="{BB962C8B-B14F-4D97-AF65-F5344CB8AC3E}">
        <p14:creationId xmlns:p14="http://schemas.microsoft.com/office/powerpoint/2010/main" val="319006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a hanging indent looks like in a paper. Notice that the first line is not indented but all the other lines area indented.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28</a:t>
            </a:fld>
            <a:endParaRPr lang="en-US"/>
          </a:p>
        </p:txBody>
      </p:sp>
    </p:spTree>
    <p:extLst>
      <p:ext uri="{BB962C8B-B14F-4D97-AF65-F5344CB8AC3E}">
        <p14:creationId xmlns:p14="http://schemas.microsoft.com/office/powerpoint/2010/main" val="3099205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 of this video, I mentioned that MLA underwent changes in 2016. There is a new MLAs style based on a template that can be adapted to any use.  It is based</a:t>
            </a:r>
            <a:r>
              <a:rPr lang="en-US" baseline="0" dirty="0"/>
              <a:t> on a list of core elements that are given in a specific order.  Not all texts will have all the elements. </a:t>
            </a:r>
            <a:r>
              <a:rPr lang="en-US" dirty="0"/>
              <a:t>Note that the 8</a:t>
            </a:r>
            <a:r>
              <a:rPr lang="en-US" baseline="30000" dirty="0"/>
              <a:t>th</a:t>
            </a:r>
            <a:r>
              <a:rPr lang="en-US" dirty="0"/>
              <a:t> edition just came out in spring 2016.  Therefore, handbooks</a:t>
            </a:r>
            <a:r>
              <a:rPr lang="en-US" baseline="0" dirty="0"/>
              <a:t> such as early editions of the book Rules for Writers may be out of date.  If you use a citation machine like </a:t>
            </a:r>
            <a:r>
              <a:rPr lang="en-US" baseline="0" dirty="0" err="1"/>
              <a:t>EasyBib</a:t>
            </a:r>
            <a:r>
              <a:rPr lang="en-US" baseline="0" dirty="0"/>
              <a:t>, you’ll also want to double check to be sure that you’re using the 8</a:t>
            </a:r>
            <a:r>
              <a:rPr lang="en-US" baseline="30000" dirty="0"/>
              <a:t>th</a:t>
            </a:r>
            <a:r>
              <a:rPr lang="en-US" baseline="0" dirty="0"/>
              <a:t> edition of MLA. The online writing center at Purdue University also shares the 8</a:t>
            </a:r>
            <a:r>
              <a:rPr lang="en-US" baseline="30000" dirty="0"/>
              <a:t>th</a:t>
            </a:r>
            <a:r>
              <a:rPr lang="en-US" baseline="0" dirty="0"/>
              <a:t> edition of MLA, and you can access that website at owl.purdue.edu.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29</a:t>
            </a:fld>
            <a:endParaRPr lang="en-US"/>
          </a:p>
        </p:txBody>
      </p:sp>
    </p:spTree>
    <p:extLst>
      <p:ext uri="{BB962C8B-B14F-4D97-AF65-F5344CB8AC3E}">
        <p14:creationId xmlns:p14="http://schemas.microsoft.com/office/powerpoint/2010/main" val="67439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ways to get help with your paper. The Writing Center is located on campus at Eicher Hall, but you will also find us in </a:t>
            </a:r>
            <a:r>
              <a:rPr lang="en-US" dirty="0" err="1"/>
              <a:t>Stapelton</a:t>
            </a:r>
            <a:r>
              <a:rPr lang="en-US" dirty="0"/>
              <a:t> Library or online. Plus, videos like this one are housed on our website and on YouTube alongside our handouts. </a:t>
            </a:r>
          </a:p>
        </p:txBody>
      </p:sp>
      <p:sp>
        <p:nvSpPr>
          <p:cNvPr id="4" name="Slide Number Placeholder 3"/>
          <p:cNvSpPr>
            <a:spLocks noGrp="1"/>
          </p:cNvSpPr>
          <p:nvPr>
            <p:ph type="sldNum" sz="quarter" idx="10"/>
          </p:nvPr>
        </p:nvSpPr>
        <p:spPr/>
        <p:txBody>
          <a:bodyPr/>
          <a:lstStyle/>
          <a:p>
            <a:fld id="{FB8CDA90-8E27-4478-95EF-E55517334E0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51082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MLA is no longer organized by publication type.  However, students may still find it useful to approach documentation within the</a:t>
            </a:r>
            <a:r>
              <a:rPr lang="en-US" baseline="0" dirty="0"/>
              <a:t> framework of commonly used source types. Using </a:t>
            </a:r>
            <a:r>
              <a:rPr lang="en-US" dirty="0"/>
              <a:t>the general</a:t>
            </a:r>
            <a:r>
              <a:rPr lang="en-US" baseline="0" dirty="0"/>
              <a:t> template allows us to create a more specific template for books, articles, websites. But there are many other possibilities, so be prepared to use the template and make decisions.  There can be more than one “right” way to cite each source. For example, on the screen I’ve shared how to cite a book.</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30</a:t>
            </a:fld>
            <a:endParaRPr lang="en-US"/>
          </a:p>
        </p:txBody>
      </p:sp>
    </p:spTree>
    <p:extLst>
      <p:ext uri="{BB962C8B-B14F-4D97-AF65-F5344CB8AC3E}">
        <p14:creationId xmlns:p14="http://schemas.microsoft.com/office/powerpoint/2010/main" val="3050939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Here’s an example of how to cite an article. DOI = Direct Object Identifier, often provided on the first page of the document.  Leave out the DOI if you went</a:t>
            </a:r>
            <a:r>
              <a:rPr lang="en-US" baseline="0" dirty="0"/>
              <a:t> to the library to read the actual journal. If you look back at the template I shared, you’ll see that the journal is the first container on the template and the database is the second container.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31</a:t>
            </a:fld>
            <a:endParaRPr lang="en-US"/>
          </a:p>
        </p:txBody>
      </p:sp>
    </p:spTree>
    <p:extLst>
      <p:ext uri="{BB962C8B-B14F-4D97-AF65-F5344CB8AC3E}">
        <p14:creationId xmlns:p14="http://schemas.microsoft.com/office/powerpoint/2010/main" val="1446606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Here’s an example of how to cite a web source. By the way, this is Example 5 page 7 in the MLA Handbook.</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32</a:t>
            </a:fld>
            <a:endParaRPr lang="en-US"/>
          </a:p>
        </p:txBody>
      </p:sp>
    </p:spTree>
    <p:extLst>
      <p:ext uri="{BB962C8B-B14F-4D97-AF65-F5344CB8AC3E}">
        <p14:creationId xmlns:p14="http://schemas.microsoft.com/office/powerpoint/2010/main" val="752625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examples, you can find them on the Purdue online writing lab or the MLA style center. Keep in mind that you’ll want to double check any other handbooks you have to make sure that you’re using the 8</a:t>
            </a:r>
            <a:r>
              <a:rPr lang="en-US" baseline="30000" dirty="0"/>
              <a:t>th</a:t>
            </a:r>
            <a:r>
              <a:rPr lang="en-US" dirty="0"/>
              <a:t> edition. </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33</a:t>
            </a:fld>
            <a:endParaRPr lang="en-US"/>
          </a:p>
        </p:txBody>
      </p:sp>
    </p:spTree>
    <p:extLst>
      <p:ext uri="{BB962C8B-B14F-4D97-AF65-F5344CB8AC3E}">
        <p14:creationId xmlns:p14="http://schemas.microsoft.com/office/powerpoint/2010/main" val="3810115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let’s practice. On the screen is a screenshot of an article found on the database JSTOR. How would you cite this source? You might want to pause the video here and compare the information on this screen to an example of a journal article citation from the MLA 8</a:t>
            </a:r>
            <a:r>
              <a:rPr lang="en-US" baseline="30000" dirty="0"/>
              <a:t>th</a:t>
            </a:r>
            <a:r>
              <a:rPr lang="en-US" dirty="0"/>
              <a:t> edition on the MLA website or on Owl.purdue.edu.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34</a:t>
            </a:fld>
            <a:endParaRPr lang="en-US"/>
          </a:p>
        </p:txBody>
      </p:sp>
    </p:spTree>
    <p:extLst>
      <p:ext uri="{BB962C8B-B14F-4D97-AF65-F5344CB8AC3E}">
        <p14:creationId xmlns:p14="http://schemas.microsoft.com/office/powerpoint/2010/main" val="3630166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proper citation for this article.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35</a:t>
            </a:fld>
            <a:endParaRPr lang="en-US"/>
          </a:p>
        </p:txBody>
      </p:sp>
    </p:spTree>
    <p:extLst>
      <p:ext uri="{BB962C8B-B14F-4D97-AF65-F5344CB8AC3E}">
        <p14:creationId xmlns:p14="http://schemas.microsoft.com/office/powerpoint/2010/main" val="3573717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imagine you want to create a works cited entry for this website. I’ve included the URL on the screen since you’ll need to include a URL in your citation. You also need the author’s name, the title of the article, the title of the website (which is the Atlantic), and the date of publication.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36</a:t>
            </a:fld>
            <a:endParaRPr lang="en-US"/>
          </a:p>
        </p:txBody>
      </p:sp>
    </p:spTree>
    <p:extLst>
      <p:ext uri="{BB962C8B-B14F-4D97-AF65-F5344CB8AC3E}">
        <p14:creationId xmlns:p14="http://schemas.microsoft.com/office/powerpoint/2010/main" val="133787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proper way to cite this website. Note that on your computer, you’d also want to include a hanging indent for the second through sixth lines.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37</a:t>
            </a:fld>
            <a:endParaRPr lang="en-US"/>
          </a:p>
        </p:txBody>
      </p:sp>
    </p:spTree>
    <p:extLst>
      <p:ext uri="{BB962C8B-B14F-4D97-AF65-F5344CB8AC3E}">
        <p14:creationId xmlns:p14="http://schemas.microsoft.com/office/powerpoint/2010/main" val="3580862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we covered a lot of material today. Let’s review. We discussed why signal phrases and quotation marks are important in MLA, how to cite sources in your text using MLA, and how to create a works cited list at the end of your paper using MLA.</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38</a:t>
            </a:fld>
            <a:endParaRPr lang="en-US"/>
          </a:p>
        </p:txBody>
      </p:sp>
    </p:spTree>
    <p:extLst>
      <p:ext uri="{BB962C8B-B14F-4D97-AF65-F5344CB8AC3E}">
        <p14:creationId xmlns:p14="http://schemas.microsoft.com/office/powerpoint/2010/main" val="3669030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or would like one of our trained tutors to consult with you about your paper, you can reach us on Indiana University of Pennsylvania’s campus or online. </a:t>
            </a:r>
          </a:p>
        </p:txBody>
      </p:sp>
      <p:sp>
        <p:nvSpPr>
          <p:cNvPr id="4" name="Slide Number Placeholder 3"/>
          <p:cNvSpPr>
            <a:spLocks noGrp="1"/>
          </p:cNvSpPr>
          <p:nvPr>
            <p:ph type="sldNum" sz="quarter" idx="10"/>
          </p:nvPr>
        </p:nvSpPr>
        <p:spPr/>
        <p:txBody>
          <a:bodyPr/>
          <a:lstStyle/>
          <a:p>
            <a:fld id="{FB8CDA90-8E27-4478-95EF-E55517334E0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9504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you’ll learn how to integrate source material, including how to use in-text citation, MLA style. We’ll also discuss how to create a works cited list at the end of your paper in MLA style. If you don’t have time to watch the whole video or if you know exactly what you want to learn , you can easily move around this video by scrolling until you see a section that interests you. We’ve included the time stamps in the video description so that you can quickly jump from section to section.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a:t>
            </a:fld>
            <a:endParaRPr lang="en-US"/>
          </a:p>
        </p:txBody>
      </p:sp>
    </p:spTree>
    <p:extLst>
      <p:ext uri="{BB962C8B-B14F-4D97-AF65-F5344CB8AC3E}">
        <p14:creationId xmlns:p14="http://schemas.microsoft.com/office/powerpoint/2010/main" val="2619186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tuning in for this workshop from the Kathleen Jones White Writing Center at Indiana University of Pennsylvania. We’ll see you again soon, and in the meantime, happy writing.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40</a:t>
            </a:fld>
            <a:endParaRPr lang="en-US"/>
          </a:p>
        </p:txBody>
      </p:sp>
    </p:spTree>
    <p:extLst>
      <p:ext uri="{BB962C8B-B14F-4D97-AF65-F5344CB8AC3E}">
        <p14:creationId xmlns:p14="http://schemas.microsoft.com/office/powerpoint/2010/main" val="2672266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41</a:t>
            </a:fld>
            <a:endParaRPr lang="en-US"/>
          </a:p>
        </p:txBody>
      </p:sp>
    </p:spTree>
    <p:extLst>
      <p:ext uri="{BB962C8B-B14F-4D97-AF65-F5344CB8AC3E}">
        <p14:creationId xmlns:p14="http://schemas.microsoft.com/office/powerpoint/2010/main" val="122749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MLA style is used primarily in the humanities.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You may have heard of MLA or other style manuals such as APA, and maybe you’re wondering why there are different kinds of style manuals. The purpose of using one style manual for your paper is consistency. Think of your citations as a roadmap. Readers of your paper may want to find out where you got your sources, and it would be confusing if each reference was formatted differently. Readers might not know which part of the citation refers to the article title and which part of the citation refers to the journal title, for example. By working with one style guide throughout your paper, you ensure that you present your sources consistently so that readers can trace your sources. </a:t>
            </a:r>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5</a:t>
            </a:fld>
            <a:endParaRPr lang="en-US"/>
          </a:p>
        </p:txBody>
      </p:sp>
    </p:spTree>
    <p:extLst>
      <p:ext uri="{BB962C8B-B14F-4D97-AF65-F5344CB8AC3E}">
        <p14:creationId xmlns:p14="http://schemas.microsoft.com/office/powerpoint/2010/main" val="4936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part of this video reviews how to integrate quotations in your paper.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6</a:t>
            </a:fld>
            <a:endParaRPr lang="en-US"/>
          </a:p>
        </p:txBody>
      </p:sp>
    </p:spTree>
    <p:extLst>
      <p:ext uri="{BB962C8B-B14F-4D97-AF65-F5344CB8AC3E}">
        <p14:creationId xmlns:p14="http://schemas.microsoft.com/office/powerpoint/2010/main" val="424878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parts to integrating sources into your paper: a signal phrase that appears before the outside material, the outside material which you borrowed from another source, and the parenthetical reference which tells your reader where you found the outside material.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7</a:t>
            </a:fld>
            <a:endParaRPr lang="en-US"/>
          </a:p>
        </p:txBody>
      </p:sp>
    </p:spTree>
    <p:extLst>
      <p:ext uri="{BB962C8B-B14F-4D97-AF65-F5344CB8AC3E}">
        <p14:creationId xmlns:p14="http://schemas.microsoft.com/office/powerpoint/2010/main" val="240446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signal phrase is not always required, but you should avoid “dropped quotations,” quotations that are just dropped into the text with no introduction from you.</a:t>
            </a:r>
            <a:r>
              <a:rPr lang="en-US" baseline="0" dirty="0"/>
              <a:t>  Signal phrases help you in several ways. They allow you to prepare readers for a change of voice in outside material, identify sources of outside material without interrupting the flow of reading, refer readers who want additional information about the source to the Works Cited list at the end, and to keep the parenthetical references short.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8</a:t>
            </a:fld>
            <a:endParaRPr lang="en-US"/>
          </a:p>
        </p:txBody>
      </p:sp>
    </p:spTree>
    <p:extLst>
      <p:ext uri="{BB962C8B-B14F-4D97-AF65-F5344CB8AC3E}">
        <p14:creationId xmlns:p14="http://schemas.microsoft.com/office/powerpoint/2010/main" val="145166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signal phrase. In this example, “As Jerry Rumble points out” is the signal phrase because it appears before the outside material.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9</a:t>
            </a:fld>
            <a:endParaRPr lang="en-US"/>
          </a:p>
        </p:txBody>
      </p:sp>
    </p:spTree>
    <p:extLst>
      <p:ext uri="{BB962C8B-B14F-4D97-AF65-F5344CB8AC3E}">
        <p14:creationId xmlns:p14="http://schemas.microsoft.com/office/powerpoint/2010/main" val="105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 name="Freeform 6" title="Page Number Shape"/>
          <p:cNvSpPr/>
          <p:nvPr/>
        </p:nvSpPr>
        <p:spPr bwMode="auto">
          <a:xfrm>
            <a:off x="8736012"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816685" y="1143294"/>
            <a:ext cx="5275772" cy="4268965"/>
          </a:xfrm>
        </p:spPr>
        <p:txBody>
          <a:bodyPr anchor="t">
            <a:normAutofit/>
          </a:bodyPr>
          <a:lstStyle>
            <a:lvl1pPr algn="l">
              <a:lnSpc>
                <a:spcPct val="85000"/>
              </a:lnSpc>
              <a:defRPr sz="58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16685" y="5537926"/>
            <a:ext cx="5275772" cy="706355"/>
          </a:xfrm>
        </p:spPr>
        <p:txBody>
          <a:bodyPr>
            <a:normAutofit/>
          </a:bodyPr>
          <a:lstStyle>
            <a:lvl1pPr marL="0" indent="0" algn="l">
              <a:lnSpc>
                <a:spcPct val="114000"/>
              </a:lnSpc>
              <a:spcBef>
                <a:spcPts val="0"/>
              </a:spcBef>
              <a:buNone/>
              <a:defRPr sz="1800"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16685" y="6314441"/>
            <a:ext cx="1197467" cy="365125"/>
          </a:xfrm>
        </p:spPr>
        <p:txBody>
          <a:bodyPr/>
          <a:lstStyle>
            <a:lvl1pPr algn="l">
              <a:defRPr sz="900">
                <a:solidFill>
                  <a:schemeClr val="tx2"/>
                </a:solidFill>
              </a:defRPr>
            </a:lvl1pPr>
          </a:lstStyle>
          <a:p>
            <a:pPr>
              <a:defRPr/>
            </a:pPr>
            <a:r>
              <a:rPr lang="en-US"/>
              <a:t>The IUP Writing Center - rev. Jan. 2010</a:t>
            </a:r>
          </a:p>
        </p:txBody>
      </p:sp>
      <p:sp>
        <p:nvSpPr>
          <p:cNvPr id="5" name="Footer Placeholder 4"/>
          <p:cNvSpPr>
            <a:spLocks noGrp="1"/>
          </p:cNvSpPr>
          <p:nvPr>
            <p:ph type="ftr" sz="quarter" idx="11"/>
          </p:nvPr>
        </p:nvSpPr>
        <p:spPr>
          <a:xfrm>
            <a:off x="2250444" y="6314441"/>
            <a:ext cx="3842012" cy="365125"/>
          </a:xfrm>
        </p:spPr>
        <p:txBody>
          <a:bodyPr/>
          <a:lstStyle>
            <a:lvl1pPr algn="l">
              <a:defRPr b="0">
                <a:solidFill>
                  <a:schemeClr val="tx2"/>
                </a:solidFill>
              </a:defRPr>
            </a:lvl1pPr>
          </a:lstStyle>
          <a:p>
            <a:pPr>
              <a:defRPr/>
            </a:pPr>
            <a:r>
              <a:rPr lang="en-US"/>
              <a:t>The IUP Writing Center, rev. Oct. 6, 2014</a:t>
            </a:r>
          </a:p>
        </p:txBody>
      </p:sp>
      <p:sp>
        <p:nvSpPr>
          <p:cNvPr id="6" name="Slide Number Placeholder 5"/>
          <p:cNvSpPr>
            <a:spLocks noGrp="1"/>
          </p:cNvSpPr>
          <p:nvPr>
            <p:ph type="sldNum" sz="quarter" idx="12"/>
          </p:nvPr>
        </p:nvSpPr>
        <p:spPr>
          <a:xfrm>
            <a:off x="8736012" y="1416217"/>
            <a:ext cx="407987" cy="365125"/>
          </a:xfrm>
        </p:spPr>
        <p:txBody>
          <a:bodyPr/>
          <a:lstStyle>
            <a:lvl1pPr algn="r">
              <a:defRPr>
                <a:solidFill>
                  <a:schemeClr val="accent1"/>
                </a:solidFill>
              </a:defRPr>
            </a:lvl1pPr>
          </a:lstStyle>
          <a:p>
            <a:pPr>
              <a:defRPr/>
            </a:pPr>
            <a:fld id="{E83FAC00-8EB0-4A7D-813C-479F300D5366}" type="slidenum">
              <a:rPr lang="en-US" smtClean="0"/>
              <a:pPr>
                <a:defRPr/>
              </a:pPr>
              <a:t>‹#›</a:t>
            </a:fld>
            <a:endParaRPr lang="en-US"/>
          </a:p>
        </p:txBody>
      </p:sp>
      <p:cxnSp>
        <p:nvCxnSpPr>
          <p:cNvPr id="9" name="Straight Connector 8"/>
          <p:cNvCxnSpPr/>
          <p:nvPr/>
        </p:nvCxnSpPr>
        <p:spPr>
          <a:xfrm>
            <a:off x="580391" y="1257300"/>
            <a:ext cx="0" cy="56007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039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6094"/>
      </p:ext>
    </p:extLst>
  </p:cSld>
  <p:clrMapOvr>
    <a:masterClrMapping/>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886200" y="640080"/>
            <a:ext cx="4686299"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The IUP Writing Center - rev. Jan. 2010</a:t>
            </a:r>
          </a:p>
        </p:txBody>
      </p:sp>
      <p:sp>
        <p:nvSpPr>
          <p:cNvPr id="5" name="Footer Placeholder 4"/>
          <p:cNvSpPr>
            <a:spLocks noGrp="1"/>
          </p:cNvSpPr>
          <p:nvPr>
            <p:ph type="ftr" sz="quarter" idx="11"/>
          </p:nvPr>
        </p:nvSpPr>
        <p:spPr/>
        <p:txBody>
          <a:bodyPr/>
          <a:lstStyle/>
          <a:p>
            <a:pPr>
              <a:defRPr/>
            </a:pPr>
            <a:r>
              <a:rPr lang="en-US"/>
              <a:t>The IUP Writing Center, rev. Oct. 6, 2014</a:t>
            </a:r>
          </a:p>
        </p:txBody>
      </p:sp>
      <p:sp>
        <p:nvSpPr>
          <p:cNvPr id="6" name="Slide Number Placeholder 5"/>
          <p:cNvSpPr>
            <a:spLocks noGrp="1"/>
          </p:cNvSpPr>
          <p:nvPr>
            <p:ph type="sldNum" sz="quarter" idx="12"/>
          </p:nvPr>
        </p:nvSpPr>
        <p:spPr/>
        <p:txBody>
          <a:bodyPr/>
          <a:lstStyle/>
          <a:p>
            <a:pPr>
              <a:defRPr/>
            </a:pPr>
            <a:fld id="{3E46F67E-28D1-44E9-8ED3-F9FAAD2D1A38}" type="slidenum">
              <a:rPr lang="en-US" smtClean="0"/>
              <a:pPr>
                <a:defRPr/>
              </a:pPr>
              <a:t>‹#›</a:t>
            </a:fld>
            <a:endParaRPr lang="en-US"/>
          </a:p>
        </p:txBody>
      </p:sp>
    </p:spTree>
    <p:extLst>
      <p:ext uri="{BB962C8B-B14F-4D97-AF65-F5344CB8AC3E}">
        <p14:creationId xmlns:p14="http://schemas.microsoft.com/office/powerpoint/2010/main" val="54552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6" title="Page Number Shape"/>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5993074" y="642931"/>
            <a:ext cx="1835003"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642933"/>
            <a:ext cx="5303009"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902140" y="5927132"/>
            <a:ext cx="2861142" cy="365125"/>
          </a:xfrm>
        </p:spPr>
        <p:txBody>
          <a:bodyPr/>
          <a:lstStyle/>
          <a:p>
            <a:pPr>
              <a:defRPr/>
            </a:pPr>
            <a:r>
              <a:rPr lang="en-US"/>
              <a:t>The IUP Writing Center - rev. Jan. 2010</a:t>
            </a:r>
          </a:p>
        </p:txBody>
      </p:sp>
      <p:sp>
        <p:nvSpPr>
          <p:cNvPr id="5" name="Footer Placeholder 4"/>
          <p:cNvSpPr>
            <a:spLocks noGrp="1"/>
          </p:cNvSpPr>
          <p:nvPr>
            <p:ph type="ftr" sz="quarter" idx="11"/>
          </p:nvPr>
        </p:nvSpPr>
        <p:spPr>
          <a:xfrm>
            <a:off x="4902140" y="6315950"/>
            <a:ext cx="2861142" cy="365125"/>
          </a:xfrm>
        </p:spPr>
        <p:txBody>
          <a:bodyPr/>
          <a:lstStyle/>
          <a:p>
            <a:pPr>
              <a:defRPr/>
            </a:pPr>
            <a:r>
              <a:rPr lang="en-US"/>
              <a:t>The IUP Writing Center, rev. Oct. 6, 2014</a:t>
            </a:r>
          </a:p>
        </p:txBody>
      </p:sp>
      <p:sp>
        <p:nvSpPr>
          <p:cNvPr id="6" name="Slide Number Placeholder 5"/>
          <p:cNvSpPr>
            <a:spLocks noGrp="1"/>
          </p:cNvSpPr>
          <p:nvPr>
            <p:ph type="sldNum" sz="quarter" idx="12"/>
          </p:nvPr>
        </p:nvSpPr>
        <p:spPr>
          <a:xfrm>
            <a:off x="8736012" y="5607593"/>
            <a:ext cx="407987" cy="365125"/>
          </a:xfrm>
        </p:spPr>
        <p:txBody>
          <a:bodyPr/>
          <a:lstStyle/>
          <a:p>
            <a:pPr>
              <a:defRPr/>
            </a:pPr>
            <a:fld id="{9B96D929-9709-4319-A369-F170F83C50BE}" type="slidenum">
              <a:rPr lang="en-US" smtClean="0"/>
              <a:pPr>
                <a:defRPr/>
              </a:pPr>
              <a:t>‹#›</a:t>
            </a:fld>
            <a:endParaRPr lang="en-US"/>
          </a:p>
        </p:txBody>
      </p:sp>
      <p:cxnSp>
        <p:nvCxnSpPr>
          <p:cNvPr id="13" name="Straight Connector 12"/>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 y="6199730"/>
            <a:ext cx="769500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42359"/>
      </p:ext>
    </p:extLst>
  </p:cSld>
  <p:clrMapOvr>
    <a:masterClrMapping/>
  </p:clrMapOvr>
  <p:extLst mod="1">
    <p:ext uri="{DCECCB84-F9BA-43D5-87BE-67443E8EF086}">
      <p15:sldGuideLst xmlns:p15="http://schemas.microsoft.com/office/powerpoint/2012/main">
        <p15:guide id="1" pos="6456">
          <p15:clr>
            <a:srgbClr val="FBAE40"/>
          </p15:clr>
        </p15:guide>
        <p15:guide id="2" pos="48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r>
              <a:rPr lang="en-US"/>
              <a:t>The IUP Writing Center - rev. Jan. 2010</a:t>
            </a:r>
          </a:p>
        </p:txBody>
      </p:sp>
      <p:sp>
        <p:nvSpPr>
          <p:cNvPr id="6" name="Rectangle 41"/>
          <p:cNvSpPr>
            <a:spLocks noGrp="1" noChangeArrowheads="1"/>
          </p:cNvSpPr>
          <p:nvPr>
            <p:ph type="ftr" sz="quarter" idx="11"/>
          </p:nvPr>
        </p:nvSpPr>
        <p:spPr>
          <a:ln/>
        </p:spPr>
        <p:txBody>
          <a:bodyPr/>
          <a:lstStyle>
            <a:lvl1pPr>
              <a:defRPr/>
            </a:lvl1pPr>
          </a:lstStyle>
          <a:p>
            <a:pPr>
              <a:defRPr/>
            </a:pPr>
            <a:r>
              <a:rPr lang="en-US"/>
              <a:t>The IUP Writing Center, rev. Oct. 6, 2014</a:t>
            </a:r>
          </a:p>
        </p:txBody>
      </p:sp>
      <p:sp>
        <p:nvSpPr>
          <p:cNvPr id="7" name="Rectangle 42"/>
          <p:cNvSpPr>
            <a:spLocks noGrp="1" noChangeArrowheads="1"/>
          </p:cNvSpPr>
          <p:nvPr>
            <p:ph type="sldNum" sz="quarter" idx="12"/>
          </p:nvPr>
        </p:nvSpPr>
        <p:spPr>
          <a:ln/>
        </p:spPr>
        <p:txBody>
          <a:bodyPr/>
          <a:lstStyle>
            <a:lvl1pPr>
              <a:defRPr/>
            </a:lvl1pPr>
          </a:lstStyle>
          <a:p>
            <a:pPr>
              <a:defRPr/>
            </a:pPr>
            <a:fld id="{5164967C-9FA3-44E4-A824-955259D532F0}" type="slidenum">
              <a:rPr lang="en-US"/>
              <a:pPr>
                <a:defRPr/>
              </a:pPr>
              <a:t>‹#›</a:t>
            </a:fld>
            <a:endParaRPr lang="en-US"/>
          </a:p>
        </p:txBody>
      </p:sp>
    </p:spTree>
    <p:extLst>
      <p:ext uri="{BB962C8B-B14F-4D97-AF65-F5344CB8AC3E}">
        <p14:creationId xmlns:p14="http://schemas.microsoft.com/office/powerpoint/2010/main" val="215580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The IUP Writing Center - rev. Jan. 2010</a:t>
            </a:r>
          </a:p>
        </p:txBody>
      </p:sp>
      <p:sp>
        <p:nvSpPr>
          <p:cNvPr id="5" name="Footer Placeholder 4"/>
          <p:cNvSpPr>
            <a:spLocks noGrp="1"/>
          </p:cNvSpPr>
          <p:nvPr>
            <p:ph type="ftr" sz="quarter" idx="11"/>
          </p:nvPr>
        </p:nvSpPr>
        <p:spPr/>
        <p:txBody>
          <a:bodyPr/>
          <a:lstStyle/>
          <a:p>
            <a:pPr>
              <a:defRPr/>
            </a:pPr>
            <a:r>
              <a:rPr lang="en-US"/>
              <a:t>The IUP Writing Center, rev. Oct. 6, 2014</a:t>
            </a:r>
          </a:p>
        </p:txBody>
      </p:sp>
      <p:sp>
        <p:nvSpPr>
          <p:cNvPr id="6" name="Slide Number Placeholder 5"/>
          <p:cNvSpPr>
            <a:spLocks noGrp="1"/>
          </p:cNvSpPr>
          <p:nvPr>
            <p:ph type="sldNum" sz="quarter" idx="12"/>
          </p:nvPr>
        </p:nvSpPr>
        <p:spPr/>
        <p:txBody>
          <a:bodyPr/>
          <a:lstStyle/>
          <a:p>
            <a:pPr>
              <a:defRPr/>
            </a:pPr>
            <a:fld id="{E76383F5-403C-4E21-8A1A-4787E3B51600}" type="slidenum">
              <a:rPr lang="en-US" smtClean="0"/>
              <a:pPr>
                <a:defRPr/>
              </a:pPr>
              <a:t>‹#›</a:t>
            </a:fld>
            <a:endParaRPr lang="en-US"/>
          </a:p>
        </p:txBody>
      </p:sp>
    </p:spTree>
    <p:extLst>
      <p:ext uri="{BB962C8B-B14F-4D97-AF65-F5344CB8AC3E}">
        <p14:creationId xmlns:p14="http://schemas.microsoft.com/office/powerpoint/2010/main" val="162499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Freeform 11" title="Page Number Shape"/>
          <p:cNvSpPr/>
          <p:nvPr/>
        </p:nvSpPr>
        <p:spPr bwMode="auto">
          <a:xfrm>
            <a:off x="8736012"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460755" y="2571723"/>
            <a:ext cx="6222491" cy="3286153"/>
          </a:xfrm>
        </p:spPr>
        <p:txBody>
          <a:bodyPr anchor="t">
            <a:normAutofit/>
          </a:bodyPr>
          <a:lstStyle>
            <a:lvl1pPr>
              <a:lnSpc>
                <a:spcPct val="85000"/>
              </a:lnSpc>
              <a:defRPr sz="58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60755" y="1393748"/>
            <a:ext cx="6301072" cy="819150"/>
          </a:xfrm>
        </p:spPr>
        <p:txBody>
          <a:bodyPr anchor="ctr">
            <a:normAutofit/>
          </a:bodyPr>
          <a:lstStyle>
            <a:lvl1pPr marL="0" indent="0" algn="r">
              <a:lnSpc>
                <a:spcPct val="113000"/>
              </a:lnSpc>
              <a:spcBef>
                <a:spcPts val="0"/>
              </a:spcBef>
              <a:buNone/>
              <a:defRPr sz="1800" b="0" i="1"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57216" y="6314440"/>
            <a:ext cx="1197467" cy="365125"/>
          </a:xfrm>
        </p:spPr>
        <p:txBody>
          <a:bodyPr/>
          <a:lstStyle>
            <a:lvl1pPr>
              <a:defRPr sz="900">
                <a:solidFill>
                  <a:schemeClr val="accent1"/>
                </a:solidFill>
              </a:defRPr>
            </a:lvl1pPr>
          </a:lstStyle>
          <a:p>
            <a:pPr>
              <a:defRPr/>
            </a:pPr>
            <a:r>
              <a:rPr lang="en-US"/>
              <a:t>The IUP Writing Center - rev. Jan. 2010</a:t>
            </a:r>
          </a:p>
        </p:txBody>
      </p:sp>
      <p:sp>
        <p:nvSpPr>
          <p:cNvPr id="5" name="Footer Placeholder 4"/>
          <p:cNvSpPr>
            <a:spLocks noGrp="1"/>
          </p:cNvSpPr>
          <p:nvPr>
            <p:ph type="ftr" sz="quarter" idx="11"/>
          </p:nvPr>
        </p:nvSpPr>
        <p:spPr>
          <a:xfrm>
            <a:off x="1460755" y="6314441"/>
            <a:ext cx="4860170" cy="365125"/>
          </a:xfrm>
        </p:spPr>
        <p:txBody>
          <a:bodyPr/>
          <a:lstStyle>
            <a:lvl1pPr>
              <a:defRPr b="0">
                <a:solidFill>
                  <a:schemeClr val="accent1"/>
                </a:solidFill>
              </a:defRPr>
            </a:lvl1pPr>
          </a:lstStyle>
          <a:p>
            <a:pPr>
              <a:defRPr/>
            </a:pPr>
            <a:r>
              <a:rPr lang="en-US"/>
              <a:t>The IUP Writing Center, rev. Oct. 6, 2014</a:t>
            </a:r>
          </a:p>
        </p:txBody>
      </p:sp>
      <p:sp>
        <p:nvSpPr>
          <p:cNvPr id="6" name="Slide Number Placeholder 5"/>
          <p:cNvSpPr>
            <a:spLocks noGrp="1"/>
          </p:cNvSpPr>
          <p:nvPr>
            <p:ph type="sldNum" sz="quarter" idx="12"/>
          </p:nvPr>
        </p:nvSpPr>
        <p:spPr>
          <a:xfrm>
            <a:off x="8736012" y="1620761"/>
            <a:ext cx="407987" cy="365125"/>
          </a:xfrm>
        </p:spPr>
        <p:txBody>
          <a:bodyPr/>
          <a:lstStyle>
            <a:lvl1pPr>
              <a:defRPr>
                <a:solidFill>
                  <a:schemeClr val="bg2"/>
                </a:solidFill>
              </a:defRPr>
            </a:lvl1pPr>
          </a:lstStyle>
          <a:p>
            <a:pPr>
              <a:defRPr/>
            </a:pPr>
            <a:fld id="{0889FA39-0E22-4554-9226-4D842E0B81CE}" type="slidenum">
              <a:rPr lang="en-US" smtClean="0"/>
              <a:pPr>
                <a:defRPr/>
              </a:pPr>
              <a:t>‹#›</a:t>
            </a:fld>
            <a:endParaRPr lang="en-US"/>
          </a:p>
        </p:txBody>
      </p:sp>
      <p:cxnSp>
        <p:nvCxnSpPr>
          <p:cNvPr id="10" name="Straight Connector 9"/>
          <p:cNvCxnSpPr/>
          <p:nvPr/>
        </p:nvCxnSpPr>
        <p:spPr>
          <a:xfrm flipH="1">
            <a:off x="1"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 y="6178167"/>
            <a:ext cx="768324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667722"/>
      </p:ext>
    </p:extLst>
  </p:cSld>
  <p:clrMapOvr>
    <a:masterClrMapping/>
  </p:clrMapOvr>
  <p:extLst mod="1">
    <p:ext uri="{DCECCB84-F9BA-43D5-87BE-67443E8EF086}">
      <p15:sldGuideLst xmlns:p15="http://schemas.microsoft.com/office/powerpoint/2012/main">
        <p15:guide id="1" pos="6456">
          <p15:clr>
            <a:srgbClr val="FBAE40"/>
          </p15:clr>
        </p15:guide>
        <p15:guide id="2" pos="48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86200" y="540628"/>
            <a:ext cx="46863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86200" y="3712467"/>
            <a:ext cx="46863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a:t>The IUP Writing Center - rev. Jan. 2010</a:t>
            </a:r>
          </a:p>
        </p:txBody>
      </p:sp>
      <p:sp>
        <p:nvSpPr>
          <p:cNvPr id="6" name="Footer Placeholder 5"/>
          <p:cNvSpPr>
            <a:spLocks noGrp="1"/>
          </p:cNvSpPr>
          <p:nvPr>
            <p:ph type="ftr" sz="quarter" idx="11"/>
          </p:nvPr>
        </p:nvSpPr>
        <p:spPr/>
        <p:txBody>
          <a:bodyPr/>
          <a:lstStyle/>
          <a:p>
            <a:pPr>
              <a:defRPr/>
            </a:pPr>
            <a:r>
              <a:rPr lang="en-US"/>
              <a:t>The IUP Writing Center, rev. Oct. 6, 2014</a:t>
            </a:r>
          </a:p>
        </p:txBody>
      </p:sp>
      <p:sp>
        <p:nvSpPr>
          <p:cNvPr id="7" name="Slide Number Placeholder 6"/>
          <p:cNvSpPr>
            <a:spLocks noGrp="1"/>
          </p:cNvSpPr>
          <p:nvPr>
            <p:ph type="sldNum" sz="quarter" idx="12"/>
          </p:nvPr>
        </p:nvSpPr>
        <p:spPr/>
        <p:txBody>
          <a:bodyPr/>
          <a:lstStyle/>
          <a:p>
            <a:pPr>
              <a:defRPr/>
            </a:pPr>
            <a:fld id="{E2400502-47F7-40CB-88B9-E4201D777A04}" type="slidenum">
              <a:rPr lang="en-US" smtClean="0"/>
              <a:pPr>
                <a:defRPr/>
              </a:pPr>
              <a:t>‹#›</a:t>
            </a:fld>
            <a:endParaRPr lang="en-US"/>
          </a:p>
        </p:txBody>
      </p:sp>
    </p:spTree>
    <p:extLst>
      <p:ext uri="{BB962C8B-B14F-4D97-AF65-F5344CB8AC3E}">
        <p14:creationId xmlns:p14="http://schemas.microsoft.com/office/powerpoint/2010/main" val="288715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7784"/>
            <a:ext cx="2873502"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3886200" y="558065"/>
            <a:ext cx="4690872" cy="913212"/>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86200" y="1526122"/>
            <a:ext cx="4690872" cy="1751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86200" y="3700828"/>
            <a:ext cx="4690872" cy="913759"/>
          </a:xfrm>
        </p:spPr>
        <p:txBody>
          <a:bodyPr anchor="b">
            <a:normAutofit/>
          </a:bodyPr>
          <a:lstStyle>
            <a:lvl1pPr marL="0" indent="0">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86200" y="4669432"/>
            <a:ext cx="4690872" cy="175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a:t>The IUP Writing Center - rev. Jan. 2010</a:t>
            </a:r>
          </a:p>
        </p:txBody>
      </p:sp>
      <p:sp>
        <p:nvSpPr>
          <p:cNvPr id="8" name="Footer Placeholder 7"/>
          <p:cNvSpPr>
            <a:spLocks noGrp="1"/>
          </p:cNvSpPr>
          <p:nvPr>
            <p:ph type="ftr" sz="quarter" idx="11"/>
          </p:nvPr>
        </p:nvSpPr>
        <p:spPr/>
        <p:txBody>
          <a:bodyPr/>
          <a:lstStyle/>
          <a:p>
            <a:pPr>
              <a:defRPr/>
            </a:pPr>
            <a:r>
              <a:rPr lang="en-US"/>
              <a:t>The IUP Writing Center, rev. Oct. 6, 2014</a:t>
            </a:r>
          </a:p>
        </p:txBody>
      </p:sp>
      <p:sp>
        <p:nvSpPr>
          <p:cNvPr id="9" name="Slide Number Placeholder 8"/>
          <p:cNvSpPr>
            <a:spLocks noGrp="1"/>
          </p:cNvSpPr>
          <p:nvPr>
            <p:ph type="sldNum" sz="quarter" idx="12"/>
          </p:nvPr>
        </p:nvSpPr>
        <p:spPr/>
        <p:txBody>
          <a:bodyPr/>
          <a:lstStyle/>
          <a:p>
            <a:pPr>
              <a:defRPr/>
            </a:pPr>
            <a:fld id="{1FE2F735-3E84-4B67-B588-7A5692B5DB2C}" type="slidenum">
              <a:rPr lang="en-US" smtClean="0"/>
              <a:pPr>
                <a:defRPr/>
              </a:pPr>
              <a:t>‹#›</a:t>
            </a:fld>
            <a:endParaRPr lang="en-US"/>
          </a:p>
        </p:txBody>
      </p:sp>
    </p:spTree>
    <p:extLst>
      <p:ext uri="{BB962C8B-B14F-4D97-AF65-F5344CB8AC3E}">
        <p14:creationId xmlns:p14="http://schemas.microsoft.com/office/powerpoint/2010/main" val="489872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t>The IUP Writing Center - rev. Jan. 2010</a:t>
            </a:r>
          </a:p>
        </p:txBody>
      </p:sp>
      <p:sp>
        <p:nvSpPr>
          <p:cNvPr id="4" name="Footer Placeholder 3"/>
          <p:cNvSpPr>
            <a:spLocks noGrp="1"/>
          </p:cNvSpPr>
          <p:nvPr>
            <p:ph type="ftr" sz="quarter" idx="11"/>
          </p:nvPr>
        </p:nvSpPr>
        <p:spPr/>
        <p:txBody>
          <a:bodyPr/>
          <a:lstStyle/>
          <a:p>
            <a:pPr>
              <a:defRPr/>
            </a:pPr>
            <a:r>
              <a:rPr lang="en-US"/>
              <a:t>The IUP Writing Center, rev. Oct. 6, 2014</a:t>
            </a:r>
          </a:p>
        </p:txBody>
      </p:sp>
      <p:sp>
        <p:nvSpPr>
          <p:cNvPr id="5" name="Slide Number Placeholder 4"/>
          <p:cNvSpPr>
            <a:spLocks noGrp="1"/>
          </p:cNvSpPr>
          <p:nvPr>
            <p:ph type="sldNum" sz="quarter" idx="12"/>
          </p:nvPr>
        </p:nvSpPr>
        <p:spPr/>
        <p:txBody>
          <a:bodyPr/>
          <a:lstStyle/>
          <a:p>
            <a:pPr>
              <a:defRPr/>
            </a:pPr>
            <a:fld id="{CD2560E9-4CE1-4A08-B302-29CA2542D601}" type="slidenum">
              <a:rPr lang="en-US" smtClean="0"/>
              <a:pPr>
                <a:defRPr/>
              </a:pPr>
              <a:t>‹#›</a:t>
            </a:fld>
            <a:endParaRPr lang="en-US"/>
          </a:p>
        </p:txBody>
      </p:sp>
    </p:spTree>
    <p:extLst>
      <p:ext uri="{BB962C8B-B14F-4D97-AF65-F5344CB8AC3E}">
        <p14:creationId xmlns:p14="http://schemas.microsoft.com/office/powerpoint/2010/main" val="67972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The IUP Writing Center - rev. Jan. 2010</a:t>
            </a:r>
          </a:p>
        </p:txBody>
      </p:sp>
      <p:sp>
        <p:nvSpPr>
          <p:cNvPr id="3" name="Footer Placeholder 2"/>
          <p:cNvSpPr>
            <a:spLocks noGrp="1"/>
          </p:cNvSpPr>
          <p:nvPr>
            <p:ph type="ftr" sz="quarter" idx="11"/>
          </p:nvPr>
        </p:nvSpPr>
        <p:spPr/>
        <p:txBody>
          <a:bodyPr/>
          <a:lstStyle/>
          <a:p>
            <a:pPr>
              <a:defRPr/>
            </a:pPr>
            <a:r>
              <a:rPr lang="en-US"/>
              <a:t>The IUP Writing Center, rev. Oct. 6, 2014</a:t>
            </a:r>
          </a:p>
        </p:txBody>
      </p:sp>
      <p:sp>
        <p:nvSpPr>
          <p:cNvPr id="4" name="Slide Number Placeholder 3"/>
          <p:cNvSpPr>
            <a:spLocks noGrp="1"/>
          </p:cNvSpPr>
          <p:nvPr>
            <p:ph type="sldNum" sz="quarter" idx="12"/>
          </p:nvPr>
        </p:nvSpPr>
        <p:spPr/>
        <p:txBody>
          <a:bodyPr/>
          <a:lstStyle/>
          <a:p>
            <a:pPr>
              <a:defRPr/>
            </a:pPr>
            <a:fld id="{29D35BEA-FCBD-46A6-B26F-FBF92C702ADF}" type="slidenum">
              <a:rPr lang="en-US" smtClean="0"/>
              <a:pPr>
                <a:defRPr/>
              </a:pPr>
              <a:t>‹#›</a:t>
            </a:fld>
            <a:endParaRPr lang="en-US"/>
          </a:p>
        </p:txBody>
      </p:sp>
    </p:spTree>
    <p:extLst>
      <p:ext uri="{BB962C8B-B14F-4D97-AF65-F5344CB8AC3E}">
        <p14:creationId xmlns:p14="http://schemas.microsoft.com/office/powerpoint/2010/main" val="53250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5479"/>
            <a:ext cx="2879082" cy="1921022"/>
          </a:xfrm>
        </p:spPr>
        <p:txBody>
          <a:bodyPr anchor="t">
            <a:noAutofit/>
          </a:bodyPr>
          <a:lstStyle>
            <a:lvl1pPr>
              <a:lnSpc>
                <a:spcPct val="93000"/>
              </a:lnSpc>
              <a:defRPr sz="3000"/>
            </a:lvl1pPr>
          </a:lstStyle>
          <a:p>
            <a:r>
              <a:rPr lang="en-US"/>
              <a:t>Click to edit Master title style</a:t>
            </a:r>
            <a:endParaRPr lang="en-US" dirty="0"/>
          </a:p>
        </p:txBody>
      </p:sp>
      <p:sp>
        <p:nvSpPr>
          <p:cNvPr id="3" name="Content Placeholder 2"/>
          <p:cNvSpPr>
            <a:spLocks noGrp="1"/>
          </p:cNvSpPr>
          <p:nvPr>
            <p:ph idx="1"/>
          </p:nvPr>
        </p:nvSpPr>
        <p:spPr>
          <a:xfrm>
            <a:off x="3886200" y="564147"/>
            <a:ext cx="46863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 y="2621513"/>
            <a:ext cx="2879082" cy="3239537"/>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The IUP Writing Center - rev. Jan. 2010</a:t>
            </a:r>
          </a:p>
        </p:txBody>
      </p:sp>
      <p:sp>
        <p:nvSpPr>
          <p:cNvPr id="6" name="Footer Placeholder 5"/>
          <p:cNvSpPr>
            <a:spLocks noGrp="1"/>
          </p:cNvSpPr>
          <p:nvPr>
            <p:ph type="ftr" sz="quarter" idx="11"/>
          </p:nvPr>
        </p:nvSpPr>
        <p:spPr/>
        <p:txBody>
          <a:bodyPr/>
          <a:lstStyle/>
          <a:p>
            <a:pPr>
              <a:defRPr/>
            </a:pPr>
            <a:r>
              <a:rPr lang="en-US"/>
              <a:t>The IUP Writing Center, rev. Oct. 6, 2014</a:t>
            </a:r>
          </a:p>
        </p:txBody>
      </p:sp>
      <p:sp>
        <p:nvSpPr>
          <p:cNvPr id="7" name="Slide Number Placeholder 6"/>
          <p:cNvSpPr>
            <a:spLocks noGrp="1"/>
          </p:cNvSpPr>
          <p:nvPr>
            <p:ph type="sldNum" sz="quarter" idx="12"/>
          </p:nvPr>
        </p:nvSpPr>
        <p:spPr/>
        <p:txBody>
          <a:bodyPr/>
          <a:lstStyle/>
          <a:p>
            <a:pPr>
              <a:defRPr/>
            </a:pPr>
            <a:fld id="{0EF7A863-F155-42A3-BC21-2D652CA0A2A7}" type="slidenum">
              <a:rPr lang="en-US" smtClean="0"/>
              <a:pPr>
                <a:defRPr/>
              </a:pPr>
              <a:t>‹#›</a:t>
            </a:fld>
            <a:endParaRPr lang="en-US"/>
          </a:p>
        </p:txBody>
      </p:sp>
    </p:spTree>
    <p:extLst>
      <p:ext uri="{BB962C8B-B14F-4D97-AF65-F5344CB8AC3E}">
        <p14:creationId xmlns:p14="http://schemas.microsoft.com/office/powerpoint/2010/main" val="33054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557262"/>
            <a:ext cx="2882528" cy="1919239"/>
          </a:xfrm>
        </p:spPr>
        <p:txBody>
          <a:bodyPr anchor="t">
            <a:noAutofit/>
          </a:bodyPr>
          <a:lstStyle>
            <a:lvl1pPr>
              <a:lnSpc>
                <a:spcPct val="93000"/>
              </a:lnSpc>
              <a:defRPr sz="3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43350" y="1"/>
            <a:ext cx="4629150"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71501" y="2621512"/>
            <a:ext cx="2882528" cy="3236976"/>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The IUP Writing Center - rev. Jan. 2010</a:t>
            </a:r>
          </a:p>
        </p:txBody>
      </p:sp>
      <p:sp>
        <p:nvSpPr>
          <p:cNvPr id="6" name="Footer Placeholder 5"/>
          <p:cNvSpPr>
            <a:spLocks noGrp="1"/>
          </p:cNvSpPr>
          <p:nvPr>
            <p:ph type="ftr" sz="quarter" idx="11"/>
          </p:nvPr>
        </p:nvSpPr>
        <p:spPr/>
        <p:txBody>
          <a:bodyPr/>
          <a:lstStyle/>
          <a:p>
            <a:pPr>
              <a:defRPr/>
            </a:pPr>
            <a:r>
              <a:rPr lang="en-US"/>
              <a:t>The IUP Writing Center, rev. Oct. 6, 2014</a:t>
            </a:r>
          </a:p>
        </p:txBody>
      </p:sp>
      <p:sp>
        <p:nvSpPr>
          <p:cNvPr id="7" name="Slide Number Placeholder 6"/>
          <p:cNvSpPr>
            <a:spLocks noGrp="1"/>
          </p:cNvSpPr>
          <p:nvPr>
            <p:ph type="sldNum" sz="quarter" idx="12"/>
          </p:nvPr>
        </p:nvSpPr>
        <p:spPr/>
        <p:txBody>
          <a:bodyPr/>
          <a:lstStyle/>
          <a:p>
            <a:pPr>
              <a:defRPr/>
            </a:pPr>
            <a:fld id="{736BF3ED-D4E7-4684-8007-A17B561C379D}" type="slidenum">
              <a:rPr lang="en-US" smtClean="0"/>
              <a:pPr>
                <a:defRPr/>
              </a:pPr>
              <a:t>‹#›</a:t>
            </a:fld>
            <a:endParaRPr lang="en-US"/>
          </a:p>
        </p:txBody>
      </p:sp>
    </p:spTree>
    <p:extLst>
      <p:ext uri="{BB962C8B-B14F-4D97-AF65-F5344CB8AC3E}">
        <p14:creationId xmlns:p14="http://schemas.microsoft.com/office/powerpoint/2010/main" val="2434799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6" title="Page Number Shape"/>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571500" y="559678"/>
            <a:ext cx="2875430"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886200" y="569066"/>
            <a:ext cx="4686299"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1" y="5930061"/>
            <a:ext cx="2861142" cy="365125"/>
          </a:xfrm>
          <a:prstGeom prst="rect">
            <a:avLst/>
          </a:prstGeom>
        </p:spPr>
        <p:txBody>
          <a:bodyPr vert="horz" lIns="91440" tIns="45720" rIns="91440" bIns="45720" rtlCol="0" anchor="t"/>
          <a:lstStyle>
            <a:lvl1pPr algn="r">
              <a:defRPr sz="750" b="0" i="1" baseline="0">
                <a:solidFill>
                  <a:schemeClr val="accent1"/>
                </a:solidFill>
                <a:latin typeface="+mj-lt"/>
              </a:defRPr>
            </a:lvl1pPr>
          </a:lstStyle>
          <a:p>
            <a:pPr>
              <a:defRPr/>
            </a:pPr>
            <a:r>
              <a:rPr lang="en-US"/>
              <a:t>The IUP Writing Center - rev. Jan. 2010</a:t>
            </a:r>
          </a:p>
        </p:txBody>
      </p:sp>
      <p:sp>
        <p:nvSpPr>
          <p:cNvPr id="5" name="Footer Placeholder 4"/>
          <p:cNvSpPr>
            <a:spLocks noGrp="1"/>
          </p:cNvSpPr>
          <p:nvPr>
            <p:ph type="ftr" sz="quarter" idx="3"/>
          </p:nvPr>
        </p:nvSpPr>
        <p:spPr>
          <a:xfrm>
            <a:off x="571501" y="6314441"/>
            <a:ext cx="2861142" cy="365125"/>
          </a:xfrm>
          <a:prstGeom prst="rect">
            <a:avLst/>
          </a:prstGeom>
        </p:spPr>
        <p:txBody>
          <a:bodyPr vert="horz" lIns="91440" tIns="45720" rIns="91440" bIns="45720" rtlCol="0" anchor="t"/>
          <a:lstStyle>
            <a:lvl1pPr algn="r">
              <a:defRPr sz="1100" b="1" i="1" baseline="0">
                <a:solidFill>
                  <a:schemeClr val="accent1"/>
                </a:solidFill>
                <a:latin typeface="+mj-lt"/>
              </a:defRPr>
            </a:lvl1pPr>
          </a:lstStyle>
          <a:p>
            <a:pPr>
              <a:defRPr/>
            </a:pPr>
            <a:r>
              <a:rPr lang="en-US"/>
              <a:t>The IUP Writing Center, rev. Oct. 6, 2014</a:t>
            </a:r>
            <a:endParaRPr lang="en-US" dirty="0"/>
          </a:p>
        </p:txBody>
      </p:sp>
      <p:sp>
        <p:nvSpPr>
          <p:cNvPr id="6" name="Slide Number Placeholder 5"/>
          <p:cNvSpPr>
            <a:spLocks noGrp="1"/>
          </p:cNvSpPr>
          <p:nvPr>
            <p:ph type="sldNum" sz="quarter" idx="4"/>
          </p:nvPr>
        </p:nvSpPr>
        <p:spPr>
          <a:xfrm>
            <a:off x="8736012" y="5607593"/>
            <a:ext cx="407987" cy="365125"/>
          </a:xfrm>
          <a:prstGeom prst="rect">
            <a:avLst/>
          </a:prstGeom>
        </p:spPr>
        <p:txBody>
          <a:bodyPr vert="horz" lIns="91440" tIns="45720" rIns="91440" bIns="45720" rtlCol="0" anchor="ctr"/>
          <a:lstStyle>
            <a:lvl1pPr algn="r">
              <a:defRPr sz="1100" b="0" i="1" baseline="0">
                <a:solidFill>
                  <a:schemeClr val="bg2"/>
                </a:solidFill>
                <a:latin typeface="+mj-lt"/>
              </a:defRPr>
            </a:lvl1pPr>
          </a:lstStyle>
          <a:p>
            <a:pPr>
              <a:defRPr/>
            </a:pPr>
            <a:fld id="{30C914F7-57DC-44A7-B7B2-629A747E7020}" type="slidenum">
              <a:rPr lang="en-US" smtClean="0"/>
              <a:pPr>
                <a:defRPr/>
              </a:pPr>
              <a:t>‹#›</a:t>
            </a:fld>
            <a:endParaRPr lang="en-US"/>
          </a:p>
        </p:txBody>
      </p:sp>
      <p:cxnSp>
        <p:nvCxnSpPr>
          <p:cNvPr id="10" name="Straight Connector 9"/>
          <p:cNvCxnSpPr/>
          <p:nvPr/>
        </p:nvCxnSpPr>
        <p:spPr>
          <a:xfrm>
            <a:off x="0" y="6199730"/>
            <a:ext cx="337185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199730"/>
            <a:ext cx="33718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26568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2" r:id="rId12"/>
  </p:sldLayoutIdLst>
  <p:hf sldNum="0" hdr="0" dt="0"/>
  <p:txStyles>
    <p:titleStyle>
      <a:lvl1pPr algn="r" defTabSz="685800" rtl="0" eaLnBrk="1" latinLnBrk="0" hangingPunct="1">
        <a:lnSpc>
          <a:spcPct val="90000"/>
        </a:lnSpc>
        <a:spcBef>
          <a:spcPct val="0"/>
        </a:spcBef>
        <a:buNone/>
        <a:defRPr sz="3800" b="0" i="1" kern="1200" baseline="0">
          <a:solidFill>
            <a:schemeClr val="accent1"/>
          </a:solidFill>
          <a:latin typeface="+mj-lt"/>
          <a:ea typeface="+mj-ea"/>
          <a:cs typeface="+mj-cs"/>
        </a:defRPr>
      </a:lvl1pPr>
    </p:titleStyle>
    <p:bodyStyle>
      <a:lvl1pPr marL="283464" indent="-283464" algn="l" defTabSz="6858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6858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6858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6858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6858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685800" rtl="0" eaLnBrk="1" latinLnBrk="0" hangingPunct="1">
        <a:lnSpc>
          <a:spcPct val="112000"/>
        </a:lnSpc>
        <a:spcBef>
          <a:spcPts val="975"/>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12598" indent="-212598" algn="l" defTabSz="685800" rtl="0" eaLnBrk="1" latinLnBrk="0" hangingPunct="1">
        <a:lnSpc>
          <a:spcPct val="112000"/>
        </a:lnSpc>
        <a:spcBef>
          <a:spcPts val="9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pos="7200">
          <p15:clr>
            <a:srgbClr val="F26B43"/>
          </p15:clr>
        </p15:guide>
        <p15:guide id="4" pos="3264">
          <p15:clr>
            <a:srgbClr val="F26B43"/>
          </p15:clr>
        </p15:guide>
        <p15:guide id="5" pos="2124">
          <p15:clr>
            <a:srgbClr val="F26B43"/>
          </p15:clr>
        </p15:guide>
        <p15:guide id="6" pos="360">
          <p15:clr>
            <a:srgbClr val="F26B43"/>
          </p15:clr>
        </p15:guide>
        <p15:guide id="7" orient="horz" pos="432">
          <p15:clr>
            <a:srgbClr val="F26B43"/>
          </p15:clr>
        </p15:guide>
        <p15:guide id="8" pos="5400">
          <p15:clr>
            <a:srgbClr val="F26B43"/>
          </p15:clr>
        </p15:guide>
        <p15:guide id="9" pos="24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diagramLayout" Target="../diagrams/layout1.xml"/><Relationship Id="rId12" Type="http://schemas.openxmlformats.org/officeDocument/2006/relationships/image" Target="../media/image4.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3.jpeg"/><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4.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3.png"/><Relationship Id="rId11" Type="http://schemas.openxmlformats.org/officeDocument/2006/relationships/customXml" Target="../ink/ink2.xml"/><Relationship Id="rId5" Type="http://schemas.openxmlformats.org/officeDocument/2006/relationships/image" Target="../media/image4.jpeg"/><Relationship Id="rId10" Type="http://schemas.openxmlformats.org/officeDocument/2006/relationships/image" Target="../media/image15.png"/><Relationship Id="rId4" Type="http://schemas.openxmlformats.org/officeDocument/2006/relationships/notesSlide" Target="../notesSlides/notesSlide27.xml"/><Relationship Id="rId9" Type="http://schemas.openxmlformats.org/officeDocument/2006/relationships/customXml" Target="../ink/ink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6.jpe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3.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jpeg"/><Relationship Id="rId5" Type="http://schemas.openxmlformats.org/officeDocument/2006/relationships/image" Target="../media/image2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9.m4a"/><Relationship Id="rId7" Type="http://schemas.openxmlformats.org/officeDocument/2006/relationships/image" Target="../media/image6.jpeg"/><Relationship Id="rId2" Type="http://schemas.microsoft.com/office/2007/relationships/media" Target="../media/media39.m4a"/><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notesSlide" Target="../notesSlides/notesSlide39.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jpeg"/><Relationship Id="rId5" Type="http://schemas.openxmlformats.org/officeDocument/2006/relationships/hyperlink" Target="http://www.iup.edu/writingcenter/"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16684" y="914400"/>
            <a:ext cx="7717715" cy="3581400"/>
          </a:xfrm>
        </p:spPr>
        <p:txBody>
          <a:bodyPr>
            <a:normAutofit fontScale="90000"/>
          </a:bodyPr>
          <a:lstStyle/>
          <a:p>
            <a:pPr algn="l"/>
            <a:r>
              <a:rPr lang="en-US" sz="11500" dirty="0"/>
              <a:t>MLA</a:t>
            </a:r>
            <a:br>
              <a:rPr lang="en-US" sz="6000" dirty="0"/>
            </a:br>
            <a:r>
              <a:rPr lang="en-US" sz="6000" cap="none" dirty="0"/>
              <a:t>DOCUMENTATION</a:t>
            </a:r>
            <a:br>
              <a:rPr lang="en-US" sz="6000" cap="none" dirty="0"/>
            </a:br>
            <a:r>
              <a:rPr lang="en-US" sz="4000" cap="none" dirty="0"/>
              <a:t>8</a:t>
            </a:r>
            <a:r>
              <a:rPr lang="en-US" sz="4000" cap="none" baseline="30000" dirty="0"/>
              <a:t>th</a:t>
            </a:r>
            <a:r>
              <a:rPr lang="en-US" sz="4000" cap="none" dirty="0"/>
              <a:t> Edition </a:t>
            </a:r>
            <a:br>
              <a:rPr lang="en-US" sz="5000" dirty="0"/>
            </a:br>
            <a:br>
              <a:rPr lang="en-US" sz="5000" dirty="0"/>
            </a:br>
            <a:endParaRPr lang="en-US" sz="2000" cap="none" dirty="0"/>
          </a:p>
        </p:txBody>
      </p:sp>
      <p:sp>
        <p:nvSpPr>
          <p:cNvPr id="3" name="Subtitle 2"/>
          <p:cNvSpPr>
            <a:spLocks noGrp="1"/>
          </p:cNvSpPr>
          <p:nvPr>
            <p:ph type="subTitle" idx="1"/>
          </p:nvPr>
        </p:nvSpPr>
        <p:spPr>
          <a:xfrm>
            <a:off x="816684" y="3810000"/>
            <a:ext cx="7184316" cy="990600"/>
          </a:xfrm>
        </p:spPr>
        <p:txBody>
          <a:bodyPr>
            <a:normAutofit/>
          </a:bodyPr>
          <a:lstStyle/>
          <a:p>
            <a:r>
              <a:rPr lang="en-US" dirty="0"/>
              <a:t>Brought to you by the tutors at the Kathleen Jones White Writing Center at Indiana University of Pennsylvania</a:t>
            </a:r>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C4AA43C4-E94F-4ECE-B768-3F69E758F1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214" y="4592555"/>
            <a:ext cx="2178653" cy="2178653"/>
          </a:xfrm>
          <a:prstGeom prst="rect">
            <a:avLst/>
          </a:prstGeom>
        </p:spPr>
      </p:pic>
      <p:sp>
        <p:nvSpPr>
          <p:cNvPr id="11" name="Footer Placeholder 1">
            <a:extLst>
              <a:ext uri="{FF2B5EF4-FFF2-40B4-BE49-F238E27FC236}">
                <a16:creationId xmlns:a16="http://schemas.microsoft.com/office/drawing/2014/main" id="{94775FA8-5381-40A0-B1DB-79AEFC17BFFD}"/>
              </a:ext>
            </a:extLst>
          </p:cNvPr>
          <p:cNvSpPr txBox="1">
            <a:spLocks/>
          </p:cNvSpPr>
          <p:nvPr/>
        </p:nvSpPr>
        <p:spPr>
          <a:xfrm>
            <a:off x="816684" y="6446543"/>
            <a:ext cx="3467099" cy="365125"/>
          </a:xfrm>
          <a:prstGeom prst="rect">
            <a:avLst/>
          </a:prstGeom>
        </p:spPr>
        <p:txBody>
          <a:bodyPr vert="horz" lIns="91440" tIns="45720" rIns="91440" bIns="45720" rtlCol="0" anchor="t"/>
          <a:lstStyle>
            <a:defPPr>
              <a:defRPr lang="en-US"/>
            </a:defPPr>
            <a:lvl1pPr algn="l" rtl="0" eaLnBrk="0" fontAlgn="base" hangingPunct="0">
              <a:spcBef>
                <a:spcPct val="0"/>
              </a:spcBef>
              <a:spcAft>
                <a:spcPct val="0"/>
              </a:spcAft>
              <a:defRPr sz="1100" b="0" i="1" kern="1200" baseline="0">
                <a:solidFill>
                  <a:schemeClr val="tx2"/>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defRPr/>
            </a:pPr>
            <a:r>
              <a:rPr lang="en-US" sz="1200" i="0" dirty="0">
                <a:latin typeface="+mn-lt"/>
              </a:rPr>
              <a:t>The Kathleen Jones White Writing Center </a:t>
            </a:r>
          </a:p>
          <a:p>
            <a:pPr>
              <a:defRPr/>
            </a:pPr>
            <a:r>
              <a:rPr lang="en-US" sz="1200" i="0" dirty="0">
                <a:latin typeface="+mn-lt"/>
              </a:rPr>
              <a:t>Revised August 2017</a:t>
            </a:r>
          </a:p>
        </p:txBody>
      </p:sp>
      <p:pic>
        <p:nvPicPr>
          <p:cNvPr id="8" name="Audio 7">
            <a:hlinkClick r:id="" action="ppaction://media"/>
            <a:extLst>
              <a:ext uri="{FF2B5EF4-FFF2-40B4-BE49-F238E27FC236}">
                <a16:creationId xmlns:a16="http://schemas.microsoft.com/office/drawing/2014/main" id="{325D5487-B755-48EA-85E9-53C3690303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7685597"/>
      </p:ext>
    </p:extLst>
  </p:cSld>
  <p:clrMapOvr>
    <a:masterClrMapping/>
  </p:clrMapOvr>
  <mc:AlternateContent xmlns:mc="http://schemas.openxmlformats.org/markup-compatibility/2006">
    <mc:Choice xmlns:p14="http://schemas.microsoft.com/office/powerpoint/2010/main" Requires="p14">
      <p:transition spd="slow" p14:dur="2000" advTm="44356"/>
    </mc:Choice>
    <mc:Fallback>
      <p:transition spd="slow" advTm="4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2362200"/>
            <a:ext cx="3218330" cy="3149970"/>
          </a:xfrm>
        </p:spPr>
        <p:txBody>
          <a:bodyPr>
            <a:normAutofit/>
          </a:bodyPr>
          <a:lstStyle/>
          <a:p>
            <a:pPr eaLnBrk="1" hangingPunct="1"/>
            <a:r>
              <a:rPr lang="en-US" sz="4400" dirty="0">
                <a:effectLst/>
              </a:rPr>
              <a:t>Use a variety of verbs</a:t>
            </a:r>
          </a:p>
        </p:txBody>
      </p:sp>
      <p:sp>
        <p:nvSpPr>
          <p:cNvPr id="11267" name="Rectangle 3"/>
          <p:cNvSpPr>
            <a:spLocks noGrp="1" noChangeArrowheads="1"/>
          </p:cNvSpPr>
          <p:nvPr>
            <p:ph idx="1"/>
          </p:nvPr>
        </p:nvSpPr>
        <p:spPr>
          <a:xfrm>
            <a:off x="3962400" y="1319578"/>
            <a:ext cx="5029200" cy="5386022"/>
          </a:xfrm>
        </p:spPr>
        <p:txBody>
          <a:bodyPr>
            <a:normAutofit/>
          </a:bodyPr>
          <a:lstStyle/>
          <a:p>
            <a:pPr algn="ctr"/>
            <a:r>
              <a:rPr lang="en-US" sz="2400" dirty="0"/>
              <a:t>argues </a:t>
            </a:r>
          </a:p>
          <a:p>
            <a:pPr algn="ctr"/>
            <a:r>
              <a:rPr lang="en-US" sz="2400" dirty="0"/>
              <a:t>asserts </a:t>
            </a:r>
          </a:p>
          <a:p>
            <a:pPr algn="ctr"/>
            <a:r>
              <a:rPr lang="en-US" sz="2400" dirty="0"/>
              <a:t>believed </a:t>
            </a:r>
          </a:p>
          <a:p>
            <a:pPr algn="ctr"/>
            <a:r>
              <a:rPr lang="en-US" sz="2400" dirty="0"/>
              <a:t>claims </a:t>
            </a:r>
          </a:p>
          <a:p>
            <a:pPr algn="ctr"/>
            <a:r>
              <a:rPr lang="en-US" sz="2400" dirty="0"/>
              <a:t>illustrates</a:t>
            </a:r>
          </a:p>
          <a:p>
            <a:pPr algn="ctr"/>
            <a:r>
              <a:rPr lang="en-US" sz="2400" dirty="0"/>
              <a:t>Implies</a:t>
            </a:r>
          </a:p>
          <a:p>
            <a:pPr algn="ctr"/>
            <a:r>
              <a:rPr lang="en-US" sz="2400" dirty="0"/>
              <a:t>reports</a:t>
            </a:r>
          </a:p>
          <a:p>
            <a:pPr algn="ctr"/>
            <a:r>
              <a:rPr lang="en-US" sz="2400" dirty="0"/>
              <a:t>suggests</a:t>
            </a:r>
          </a:p>
          <a:p>
            <a:pPr algn="ctr"/>
            <a:endParaRPr lang="en-US" sz="2400" dirty="0">
              <a:solidFill>
                <a:schemeClr val="tx2">
                  <a:lumMod val="75000"/>
                  <a:lumOff val="25000"/>
                </a:schemeClr>
              </a:solidFill>
              <a:effectLst/>
            </a:endParaRPr>
          </a:p>
        </p:txBody>
      </p:sp>
      <p:pic>
        <p:nvPicPr>
          <p:cNvPr id="6" name="Picture 5">
            <a:extLst>
              <a:ext uri="{FF2B5EF4-FFF2-40B4-BE49-F238E27FC236}">
                <a16:creationId xmlns:a16="http://schemas.microsoft.com/office/drawing/2014/main" id="{1D988C76-DAF4-4FE2-9855-79071B03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30E14D1-07A1-40E0-A7FE-ABBC99268A7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12B5BAB4-4431-4B1F-B58F-A212348BFE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7430616"/>
      </p:ext>
    </p:extLst>
  </p:cSld>
  <p:clrMapOvr>
    <a:masterClrMapping/>
  </p:clrMapOvr>
  <mc:AlternateContent xmlns:mc="http://schemas.openxmlformats.org/markup-compatibility/2006" xmlns:p14="http://schemas.microsoft.com/office/powerpoint/2010/main">
    <mc:Choice Requires="p14">
      <p:transition spd="slow" p14:dur="2000" advTm="12299"/>
    </mc:Choice>
    <mc:Fallback xmlns="">
      <p:transition spd="slow" advTm="1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2362200"/>
            <a:ext cx="3218330" cy="3149970"/>
          </a:xfrm>
        </p:spPr>
        <p:txBody>
          <a:bodyPr>
            <a:normAutofit/>
          </a:bodyPr>
          <a:lstStyle/>
          <a:p>
            <a:pPr eaLnBrk="1" hangingPunct="1"/>
            <a:r>
              <a:rPr lang="en-US" sz="4400" dirty="0">
                <a:effectLst/>
              </a:rPr>
              <a:t>Outside Material</a:t>
            </a:r>
          </a:p>
        </p:txBody>
      </p:sp>
      <p:sp>
        <p:nvSpPr>
          <p:cNvPr id="11267" name="Rectangle 3"/>
          <p:cNvSpPr>
            <a:spLocks noGrp="1" noChangeArrowheads="1"/>
          </p:cNvSpPr>
          <p:nvPr>
            <p:ph idx="1"/>
          </p:nvPr>
        </p:nvSpPr>
        <p:spPr>
          <a:xfrm>
            <a:off x="3962400" y="1319578"/>
            <a:ext cx="5029200" cy="5386022"/>
          </a:xfrm>
        </p:spPr>
        <p:txBody>
          <a:bodyPr>
            <a:normAutofit/>
          </a:bodyPr>
          <a:lstStyle/>
          <a:p>
            <a:pPr marL="0" indent="0" algn="ctr">
              <a:buNone/>
            </a:pPr>
            <a:r>
              <a:rPr lang="en-US" sz="2400" b="1" dirty="0">
                <a:solidFill>
                  <a:schemeClr val="tx2">
                    <a:lumMod val="60000"/>
                    <a:lumOff val="40000"/>
                  </a:schemeClr>
                </a:solidFill>
              </a:rPr>
              <a:t>signal phrase </a:t>
            </a:r>
            <a:r>
              <a:rPr lang="en-US" sz="2400" b="1" dirty="0"/>
              <a:t>+ </a:t>
            </a:r>
            <a:r>
              <a:rPr lang="en-US" sz="2400" b="1" dirty="0">
                <a:solidFill>
                  <a:srgbClr val="0070C0"/>
                </a:solidFill>
              </a:rPr>
              <a:t>outside material </a:t>
            </a:r>
            <a:r>
              <a:rPr lang="en-US" sz="2400" b="1" dirty="0">
                <a:solidFill>
                  <a:schemeClr val="tx1">
                    <a:lumMod val="50000"/>
                    <a:lumOff val="50000"/>
                  </a:schemeClr>
                </a:solidFill>
              </a:rPr>
              <a:t>+ parenthetical citation</a:t>
            </a:r>
            <a:endParaRPr lang="en-US" sz="2400" dirty="0"/>
          </a:p>
          <a:p>
            <a:pPr algn="ctr"/>
            <a:r>
              <a:rPr lang="en-US" sz="2400" dirty="0"/>
              <a:t>Quotation </a:t>
            </a:r>
          </a:p>
          <a:p>
            <a:pPr algn="ctr"/>
            <a:r>
              <a:rPr lang="en-US" sz="2400" dirty="0"/>
              <a:t>Paraphrase </a:t>
            </a:r>
          </a:p>
          <a:p>
            <a:pPr algn="ctr"/>
            <a:r>
              <a:rPr lang="en-US" sz="2400" dirty="0"/>
              <a:t>Summary</a:t>
            </a:r>
          </a:p>
          <a:p>
            <a:pPr algn="ctr"/>
            <a:endParaRPr lang="en-US" sz="2400" dirty="0">
              <a:solidFill>
                <a:schemeClr val="tx2">
                  <a:lumMod val="75000"/>
                  <a:lumOff val="25000"/>
                </a:schemeClr>
              </a:solidFill>
              <a:effectLst/>
            </a:endParaRPr>
          </a:p>
        </p:txBody>
      </p:sp>
      <p:pic>
        <p:nvPicPr>
          <p:cNvPr id="6" name="Picture 5">
            <a:extLst>
              <a:ext uri="{FF2B5EF4-FFF2-40B4-BE49-F238E27FC236}">
                <a16:creationId xmlns:a16="http://schemas.microsoft.com/office/drawing/2014/main" id="{1D988C76-DAF4-4FE2-9855-79071B03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30E14D1-07A1-40E0-A7FE-ABBC99268A7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04AB9A05-D8BC-48BB-81C8-D937B93B9D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3721499"/>
      </p:ext>
    </p:extLst>
  </p:cSld>
  <p:clrMapOvr>
    <a:masterClrMapping/>
  </p:clrMapOvr>
  <mc:AlternateContent xmlns:mc="http://schemas.openxmlformats.org/markup-compatibility/2006" xmlns:p14="http://schemas.microsoft.com/office/powerpoint/2010/main">
    <mc:Choice Requires="p14">
      <p:transition spd="slow" p14:dur="2000" advTm="7492"/>
    </mc:Choice>
    <mc:Fallback xmlns="">
      <p:transition spd="slow" advTm="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2362200"/>
            <a:ext cx="3218330" cy="3149970"/>
          </a:xfrm>
        </p:spPr>
        <p:txBody>
          <a:bodyPr>
            <a:normAutofit/>
          </a:bodyPr>
          <a:lstStyle/>
          <a:p>
            <a:pPr eaLnBrk="1" hangingPunct="1"/>
            <a:r>
              <a:rPr lang="en-US" sz="4400" dirty="0">
                <a:effectLst/>
              </a:rPr>
              <a:t>Outside Material:</a:t>
            </a:r>
            <a:br>
              <a:rPr lang="en-US" sz="4400" dirty="0">
                <a:effectLst/>
              </a:rPr>
            </a:br>
            <a:r>
              <a:rPr lang="en-US" sz="4400" b="1" u="sng" dirty="0">
                <a:effectLst/>
              </a:rPr>
              <a:t>Quotation</a:t>
            </a:r>
          </a:p>
        </p:txBody>
      </p:sp>
      <p:sp>
        <p:nvSpPr>
          <p:cNvPr id="11267" name="Rectangle 3"/>
          <p:cNvSpPr>
            <a:spLocks noGrp="1" noChangeArrowheads="1"/>
          </p:cNvSpPr>
          <p:nvPr>
            <p:ph idx="1"/>
          </p:nvPr>
        </p:nvSpPr>
        <p:spPr>
          <a:xfrm>
            <a:off x="3962400" y="1319578"/>
            <a:ext cx="5029200" cy="5386022"/>
          </a:xfrm>
        </p:spPr>
        <p:txBody>
          <a:bodyPr>
            <a:normAutofit/>
          </a:bodyPr>
          <a:lstStyle/>
          <a:p>
            <a:pPr marL="0" indent="0" algn="ctr">
              <a:buNone/>
            </a:pPr>
            <a:r>
              <a:rPr lang="en-US" sz="2400" b="1" dirty="0">
                <a:solidFill>
                  <a:schemeClr val="tx2">
                    <a:lumMod val="60000"/>
                    <a:lumOff val="40000"/>
                  </a:schemeClr>
                </a:solidFill>
              </a:rPr>
              <a:t>signal phrase </a:t>
            </a:r>
            <a:r>
              <a:rPr lang="en-US" sz="2400" b="1" dirty="0"/>
              <a:t>+ </a:t>
            </a:r>
            <a:r>
              <a:rPr lang="en-US" sz="2400" b="1" dirty="0">
                <a:solidFill>
                  <a:srgbClr val="0070C0"/>
                </a:solidFill>
              </a:rPr>
              <a:t>outside material </a:t>
            </a:r>
            <a:r>
              <a:rPr lang="en-US" sz="2400" b="1" dirty="0">
                <a:solidFill>
                  <a:schemeClr val="tx1">
                    <a:lumMod val="50000"/>
                    <a:lumOff val="50000"/>
                  </a:schemeClr>
                </a:solidFill>
              </a:rPr>
              <a:t>+ parenthetical citation</a:t>
            </a:r>
            <a:endParaRPr lang="en-US" sz="2400" dirty="0"/>
          </a:p>
          <a:p>
            <a:pPr marL="0" indent="0" algn="ctr">
              <a:buNone/>
            </a:pPr>
            <a:endParaRPr lang="en-US" sz="2400" dirty="0">
              <a:solidFill>
                <a:schemeClr val="tx2">
                  <a:lumMod val="75000"/>
                  <a:lumOff val="25000"/>
                </a:schemeClr>
              </a:solidFill>
              <a:effectLst/>
            </a:endParaRPr>
          </a:p>
        </p:txBody>
      </p:sp>
      <p:pic>
        <p:nvPicPr>
          <p:cNvPr id="6" name="Picture 5">
            <a:extLst>
              <a:ext uri="{FF2B5EF4-FFF2-40B4-BE49-F238E27FC236}">
                <a16:creationId xmlns:a16="http://schemas.microsoft.com/office/drawing/2014/main" id="{1D988C76-DAF4-4FE2-9855-79071B03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30E14D1-07A1-40E0-A7FE-ABBC99268A7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7" name="Rectangle 6">
            <a:extLst>
              <a:ext uri="{FF2B5EF4-FFF2-40B4-BE49-F238E27FC236}">
                <a16:creationId xmlns:a16="http://schemas.microsoft.com/office/drawing/2014/main" id="{76CC398B-6EC7-4423-82B2-482C922CCD0F}"/>
              </a:ext>
            </a:extLst>
          </p:cNvPr>
          <p:cNvSpPr/>
          <p:nvPr/>
        </p:nvSpPr>
        <p:spPr>
          <a:xfrm>
            <a:off x="4175992" y="2804392"/>
            <a:ext cx="4267200" cy="2667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Candara" panose="020E0502030303020204" pitchFamily="34" charset="0"/>
              </a:rPr>
              <a:t>As </a:t>
            </a:r>
            <a:r>
              <a:rPr lang="en-US" sz="2400" dirty="0" err="1">
                <a:latin typeface="Candara" panose="020E0502030303020204" pitchFamily="34" charset="0"/>
              </a:rPr>
              <a:t>Dober</a:t>
            </a:r>
            <a:r>
              <a:rPr lang="en-US" sz="2400" dirty="0">
                <a:latin typeface="Candara" panose="020E0502030303020204" pitchFamily="34" charset="0"/>
              </a:rPr>
              <a:t> argues in the conclusion of her book, </a:t>
            </a:r>
            <a:r>
              <a:rPr lang="en-US" sz="2400" dirty="0">
                <a:solidFill>
                  <a:srgbClr val="0070C0"/>
                </a:solidFill>
                <a:latin typeface="Candara" panose="020E0502030303020204" pitchFamily="34" charset="0"/>
              </a:rPr>
              <a:t>“My experiences, after all, are a prime example of how race and class issues overlap”</a:t>
            </a:r>
            <a:r>
              <a:rPr lang="en-US" sz="2400" dirty="0">
                <a:solidFill>
                  <a:schemeClr val="accent2">
                    <a:lumMod val="50000"/>
                  </a:schemeClr>
                </a:solidFill>
                <a:latin typeface="Candara" panose="020E0502030303020204" pitchFamily="34" charset="0"/>
              </a:rPr>
              <a:t> </a:t>
            </a:r>
            <a:r>
              <a:rPr lang="en-US" sz="2400" dirty="0">
                <a:latin typeface="Candara" panose="020E0502030303020204" pitchFamily="34" charset="0"/>
              </a:rPr>
              <a:t>(40).  </a:t>
            </a:r>
          </a:p>
        </p:txBody>
      </p:sp>
      <p:pic>
        <p:nvPicPr>
          <p:cNvPr id="2" name="Audio 1">
            <a:hlinkClick r:id="" action="ppaction://media"/>
            <a:extLst>
              <a:ext uri="{FF2B5EF4-FFF2-40B4-BE49-F238E27FC236}">
                <a16:creationId xmlns:a16="http://schemas.microsoft.com/office/drawing/2014/main" id="{28C002BF-62BE-4A3E-B6CC-35611A5AC3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7481745"/>
      </p:ext>
    </p:extLst>
  </p:cSld>
  <p:clrMapOvr>
    <a:masterClrMapping/>
  </p:clrMapOvr>
  <mc:AlternateContent xmlns:mc="http://schemas.openxmlformats.org/markup-compatibility/2006" xmlns:p14="http://schemas.microsoft.com/office/powerpoint/2010/main">
    <mc:Choice Requires="p14">
      <p:transition spd="slow" p14:dur="2000" advTm="62153"/>
    </mc:Choice>
    <mc:Fallback xmlns="">
      <p:transition spd="slow" advTm="6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2362200"/>
            <a:ext cx="3733800" cy="3149970"/>
          </a:xfrm>
        </p:spPr>
        <p:txBody>
          <a:bodyPr>
            <a:normAutofit/>
          </a:bodyPr>
          <a:lstStyle/>
          <a:p>
            <a:r>
              <a:rPr lang="en-US" sz="4400" dirty="0">
                <a:effectLst/>
              </a:rPr>
              <a:t>Outside Material:</a:t>
            </a:r>
            <a:br>
              <a:rPr lang="en-US" sz="4400" dirty="0">
                <a:effectLst/>
              </a:rPr>
            </a:br>
            <a:r>
              <a:rPr lang="en-US" sz="4400" b="1" u="sng" dirty="0">
                <a:solidFill>
                  <a:schemeClr val="tx1"/>
                </a:solidFill>
              </a:rPr>
              <a:t>Paraphrase</a:t>
            </a:r>
            <a:br>
              <a:rPr lang="en-US" sz="4400" dirty="0">
                <a:solidFill>
                  <a:schemeClr val="tx2">
                    <a:lumMod val="75000"/>
                    <a:lumOff val="25000"/>
                  </a:schemeClr>
                </a:solidFill>
              </a:rPr>
            </a:br>
            <a:endParaRPr lang="en-US" sz="4400" dirty="0">
              <a:effectLst/>
            </a:endParaRPr>
          </a:p>
        </p:txBody>
      </p:sp>
      <p:sp>
        <p:nvSpPr>
          <p:cNvPr id="11267" name="Rectangle 3"/>
          <p:cNvSpPr>
            <a:spLocks noGrp="1" noChangeArrowheads="1"/>
          </p:cNvSpPr>
          <p:nvPr>
            <p:ph idx="1"/>
          </p:nvPr>
        </p:nvSpPr>
        <p:spPr>
          <a:xfrm>
            <a:off x="3962400" y="1319578"/>
            <a:ext cx="5029200" cy="5386022"/>
          </a:xfrm>
        </p:spPr>
        <p:txBody>
          <a:bodyPr>
            <a:normAutofit/>
          </a:bodyPr>
          <a:lstStyle/>
          <a:p>
            <a:pPr marL="0" indent="0" algn="ctr">
              <a:buNone/>
            </a:pPr>
            <a:r>
              <a:rPr lang="en-US" sz="2400" b="1" dirty="0">
                <a:solidFill>
                  <a:schemeClr val="tx2">
                    <a:lumMod val="60000"/>
                    <a:lumOff val="40000"/>
                  </a:schemeClr>
                </a:solidFill>
              </a:rPr>
              <a:t>signal phrase </a:t>
            </a:r>
            <a:r>
              <a:rPr lang="en-US" sz="2400" b="1" dirty="0"/>
              <a:t>+ </a:t>
            </a:r>
            <a:r>
              <a:rPr lang="en-US" sz="2400" b="1" dirty="0">
                <a:solidFill>
                  <a:srgbClr val="0070C0"/>
                </a:solidFill>
              </a:rPr>
              <a:t>outside material </a:t>
            </a:r>
            <a:r>
              <a:rPr lang="en-US" sz="2400" b="1" dirty="0">
                <a:solidFill>
                  <a:schemeClr val="tx1">
                    <a:lumMod val="50000"/>
                    <a:lumOff val="50000"/>
                  </a:schemeClr>
                </a:solidFill>
              </a:rPr>
              <a:t>+ parenthetical citation</a:t>
            </a:r>
            <a:endParaRPr lang="en-US" sz="2400" dirty="0"/>
          </a:p>
        </p:txBody>
      </p:sp>
      <p:pic>
        <p:nvPicPr>
          <p:cNvPr id="6" name="Picture 5">
            <a:extLst>
              <a:ext uri="{FF2B5EF4-FFF2-40B4-BE49-F238E27FC236}">
                <a16:creationId xmlns:a16="http://schemas.microsoft.com/office/drawing/2014/main" id="{1D988C76-DAF4-4FE2-9855-79071B03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30E14D1-07A1-40E0-A7FE-ABBC99268A7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7" name="Rectangle 6">
            <a:extLst>
              <a:ext uri="{FF2B5EF4-FFF2-40B4-BE49-F238E27FC236}">
                <a16:creationId xmlns:a16="http://schemas.microsoft.com/office/drawing/2014/main" id="{76CC398B-6EC7-4423-82B2-482C922CCD0F}"/>
              </a:ext>
            </a:extLst>
          </p:cNvPr>
          <p:cNvSpPr/>
          <p:nvPr/>
        </p:nvSpPr>
        <p:spPr>
          <a:xfrm>
            <a:off x="4419600" y="2603685"/>
            <a:ext cx="4267200" cy="2667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err="1">
                <a:latin typeface="Candara" panose="020E0502030303020204" pitchFamily="34" charset="0"/>
              </a:rPr>
              <a:t>Dober</a:t>
            </a:r>
            <a:r>
              <a:rPr lang="en-US" sz="2400" dirty="0">
                <a:latin typeface="Candara" panose="020E0502030303020204" pitchFamily="34" charset="0"/>
              </a:rPr>
              <a:t> argues in the conclusion of her book that many of her experiences reflect both class and race issues (40).  </a:t>
            </a:r>
          </a:p>
        </p:txBody>
      </p:sp>
      <p:pic>
        <p:nvPicPr>
          <p:cNvPr id="2" name="Audio 1">
            <a:hlinkClick r:id="" action="ppaction://media"/>
            <a:extLst>
              <a:ext uri="{FF2B5EF4-FFF2-40B4-BE49-F238E27FC236}">
                <a16:creationId xmlns:a16="http://schemas.microsoft.com/office/drawing/2014/main" id="{E2546E33-42DD-4A3B-AC78-E7EF0F6B9C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6440803"/>
      </p:ext>
    </p:extLst>
  </p:cSld>
  <p:clrMapOvr>
    <a:masterClrMapping/>
  </p:clrMapOvr>
  <mc:AlternateContent xmlns:mc="http://schemas.openxmlformats.org/markup-compatibility/2006" xmlns:p14="http://schemas.microsoft.com/office/powerpoint/2010/main">
    <mc:Choice Requires="p14">
      <p:transition spd="slow" p14:dur="2000" advTm="16014"/>
    </mc:Choice>
    <mc:Fallback xmlns="">
      <p:transition spd="slow" advTm="16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2362200"/>
            <a:ext cx="3733800" cy="3149970"/>
          </a:xfrm>
        </p:spPr>
        <p:txBody>
          <a:bodyPr>
            <a:normAutofit/>
          </a:bodyPr>
          <a:lstStyle/>
          <a:p>
            <a:r>
              <a:rPr lang="en-US" sz="4400" dirty="0">
                <a:effectLst/>
              </a:rPr>
              <a:t>Long quotations</a:t>
            </a:r>
          </a:p>
        </p:txBody>
      </p:sp>
      <p:sp>
        <p:nvSpPr>
          <p:cNvPr id="11267" name="Rectangle 3"/>
          <p:cNvSpPr>
            <a:spLocks noGrp="1" noChangeArrowheads="1"/>
          </p:cNvSpPr>
          <p:nvPr>
            <p:ph idx="1"/>
          </p:nvPr>
        </p:nvSpPr>
        <p:spPr>
          <a:xfrm>
            <a:off x="3962400" y="1319578"/>
            <a:ext cx="5029200" cy="5386022"/>
          </a:xfrm>
        </p:spPr>
        <p:txBody>
          <a:bodyPr>
            <a:normAutofit/>
          </a:bodyPr>
          <a:lstStyle/>
          <a:p>
            <a:pPr algn="ctr"/>
            <a:r>
              <a:rPr lang="en-US" sz="2400" dirty="0"/>
              <a:t>Signal phrases</a:t>
            </a:r>
          </a:p>
          <a:p>
            <a:pPr algn="ctr"/>
            <a:r>
              <a:rPr lang="en-US" sz="2400" dirty="0"/>
              <a:t>Colons</a:t>
            </a:r>
          </a:p>
          <a:p>
            <a:pPr algn="ctr"/>
            <a:r>
              <a:rPr lang="en-US" sz="2400" dirty="0"/>
              <a:t>Block quotations</a:t>
            </a:r>
          </a:p>
          <a:p>
            <a:pPr algn="ctr"/>
            <a:r>
              <a:rPr lang="en-US" sz="2400" dirty="0"/>
              <a:t>Indentation</a:t>
            </a:r>
          </a:p>
          <a:p>
            <a:pPr algn="ctr"/>
            <a:r>
              <a:rPr lang="en-US" sz="2400" dirty="0"/>
              <a:t>Quotation Marks</a:t>
            </a:r>
          </a:p>
          <a:p>
            <a:pPr algn="ctr"/>
            <a:r>
              <a:rPr lang="en-US" sz="2400" dirty="0"/>
              <a:t>Periods</a:t>
            </a:r>
          </a:p>
        </p:txBody>
      </p:sp>
      <p:pic>
        <p:nvPicPr>
          <p:cNvPr id="6" name="Picture 5">
            <a:extLst>
              <a:ext uri="{FF2B5EF4-FFF2-40B4-BE49-F238E27FC236}">
                <a16:creationId xmlns:a16="http://schemas.microsoft.com/office/drawing/2014/main" id="{1D988C76-DAF4-4FE2-9855-79071B03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30E14D1-07A1-40E0-A7FE-ABBC99268A7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0069E015-C1A0-4CFD-A227-D5A0DE8C20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6356969"/>
      </p:ext>
    </p:extLst>
  </p:cSld>
  <p:clrMapOvr>
    <a:masterClrMapping/>
  </p:clrMapOvr>
  <mc:AlternateContent xmlns:mc="http://schemas.openxmlformats.org/markup-compatibility/2006" xmlns:p14="http://schemas.microsoft.com/office/powerpoint/2010/main">
    <mc:Choice Requires="p14">
      <p:transition spd="slow" p14:dur="2000" advTm="32249"/>
    </mc:Choice>
    <mc:Fallback xmlns="">
      <p:transition spd="slow" advTm="3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4C6740-8A0F-44A3-B07D-A536CC28C6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6207992"/>
            <a:ext cx="624608" cy="624608"/>
          </a:xfrm>
          <a:prstGeom prst="rect">
            <a:avLst/>
          </a:prstGeom>
        </p:spPr>
      </p:pic>
      <p:sp>
        <p:nvSpPr>
          <p:cNvPr id="8" name="Footer Placeholder 1">
            <a:extLst>
              <a:ext uri="{FF2B5EF4-FFF2-40B4-BE49-F238E27FC236}">
                <a16:creationId xmlns:a16="http://schemas.microsoft.com/office/drawing/2014/main" id="{65B549CE-97ED-45C5-B2B3-0A0F86A29808}"/>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7" name="Picture 6">
            <a:extLst>
              <a:ext uri="{FF2B5EF4-FFF2-40B4-BE49-F238E27FC236}">
                <a16:creationId xmlns:a16="http://schemas.microsoft.com/office/drawing/2014/main" id="{9CFECAFE-316D-40DD-AA37-9137CCBF3ED7}"/>
              </a:ext>
            </a:extLst>
          </p:cNvPr>
          <p:cNvPicPr>
            <a:picLocks noChangeAspect="1"/>
          </p:cNvPicPr>
          <p:nvPr/>
        </p:nvPicPr>
        <p:blipFill>
          <a:blip r:embed="rId6"/>
          <a:stretch>
            <a:fillRect/>
          </a:stretch>
        </p:blipFill>
        <p:spPr>
          <a:xfrm>
            <a:off x="190500" y="748004"/>
            <a:ext cx="8763000" cy="5043196"/>
          </a:xfrm>
          <a:prstGeom prst="rect">
            <a:avLst/>
          </a:prstGeom>
        </p:spPr>
      </p:pic>
      <p:pic>
        <p:nvPicPr>
          <p:cNvPr id="2" name="Audio 1">
            <a:hlinkClick r:id="" action="ppaction://media"/>
            <a:extLst>
              <a:ext uri="{FF2B5EF4-FFF2-40B4-BE49-F238E27FC236}">
                <a16:creationId xmlns:a16="http://schemas.microsoft.com/office/drawing/2014/main" id="{1B40FF4F-9345-457F-BC42-1DCD9CA223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11032849"/>
      </p:ext>
    </p:extLst>
  </p:cSld>
  <p:clrMapOvr>
    <a:masterClrMapping/>
  </p:clrMapOvr>
  <mc:AlternateContent xmlns:mc="http://schemas.openxmlformats.org/markup-compatibility/2006" xmlns:p14="http://schemas.microsoft.com/office/powerpoint/2010/main">
    <mc:Choice Requires="p14">
      <p:transition spd="slow" p14:dur="2000" advTm="20339"/>
    </mc:Choice>
    <mc:Fallback xmlns="">
      <p:transition spd="slow" advTm="2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71500" y="1905000"/>
            <a:ext cx="2875430" cy="3607170"/>
          </a:xfrm>
        </p:spPr>
        <p:txBody>
          <a:bodyPr>
            <a:noAutofit/>
          </a:bodyPr>
          <a:lstStyle/>
          <a:p>
            <a:pPr eaLnBrk="1" hangingPunct="1"/>
            <a:r>
              <a:rPr lang="en-US" sz="4400" dirty="0"/>
              <a:t>Altering a quotation</a:t>
            </a:r>
            <a:endParaRPr lang="en-US" sz="4400" dirty="0">
              <a:effectLst/>
            </a:endParaRPr>
          </a:p>
        </p:txBody>
      </p:sp>
      <p:pic>
        <p:nvPicPr>
          <p:cNvPr id="7" name="Picture 6">
            <a:extLst>
              <a:ext uri="{FF2B5EF4-FFF2-40B4-BE49-F238E27FC236}">
                <a16:creationId xmlns:a16="http://schemas.microsoft.com/office/drawing/2014/main" id="{6E7C1671-82E8-473A-8119-BDE7FBD34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623792"/>
            <a:ext cx="1234208" cy="1234208"/>
          </a:xfrm>
          <a:prstGeom prst="rect">
            <a:avLst/>
          </a:prstGeom>
        </p:spPr>
      </p:pic>
      <p:sp>
        <p:nvSpPr>
          <p:cNvPr id="8" name="Footer Placeholder 1">
            <a:extLst>
              <a:ext uri="{FF2B5EF4-FFF2-40B4-BE49-F238E27FC236}">
                <a16:creationId xmlns:a16="http://schemas.microsoft.com/office/drawing/2014/main" id="{5C53324E-FF94-4210-91E5-5D3DFD45BFC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9" name="Rectangle 2">
            <a:extLst>
              <a:ext uri="{FF2B5EF4-FFF2-40B4-BE49-F238E27FC236}">
                <a16:creationId xmlns:a16="http://schemas.microsoft.com/office/drawing/2014/main" id="{DEDF7469-365D-429F-81C0-DB5171861855}"/>
              </a:ext>
            </a:extLst>
          </p:cNvPr>
          <p:cNvSpPr txBox="1">
            <a:spLocks noChangeArrowheads="1"/>
          </p:cNvSpPr>
          <p:nvPr/>
        </p:nvSpPr>
        <p:spPr>
          <a:xfrm>
            <a:off x="4201392" y="1676400"/>
            <a:ext cx="4648200" cy="3505200"/>
          </a:xfrm>
          <a:prstGeom prst="rect">
            <a:avLst/>
          </a:prstGeom>
        </p:spPr>
        <p:txBody>
          <a:bodyPr vert="horz" lIns="91440" tIns="45720" rIns="91440" bIns="45720" rtlCol="0" anchor="t">
            <a:noAutofit/>
          </a:bodyPr>
          <a:lstStyle>
            <a:lvl1pPr algn="r" defTabSz="685800" rtl="0" eaLnBrk="1" latinLnBrk="0" hangingPunct="1">
              <a:lnSpc>
                <a:spcPct val="90000"/>
              </a:lnSpc>
              <a:spcBef>
                <a:spcPct val="0"/>
              </a:spcBef>
              <a:buNone/>
              <a:defRPr sz="3800" b="0" i="1" kern="1200" baseline="0">
                <a:solidFill>
                  <a:schemeClr val="accent1"/>
                </a:solidFill>
                <a:latin typeface="+mj-lt"/>
                <a:ea typeface="+mj-ea"/>
                <a:cs typeface="+mj-cs"/>
              </a:defRPr>
            </a:lvl1pPr>
          </a:lstStyle>
          <a:p>
            <a:pPr algn="ctr" fontAlgn="auto">
              <a:spcAft>
                <a:spcPts val="0"/>
              </a:spcAft>
            </a:pPr>
            <a:endParaRPr lang="en-US" sz="2800" i="0" dirty="0"/>
          </a:p>
          <a:p>
            <a:pPr algn="ctr" fontAlgn="auto">
              <a:spcAft>
                <a:spcPts val="0"/>
              </a:spcAft>
            </a:pPr>
            <a:r>
              <a:rPr lang="en-US" sz="2800" i="0" dirty="0"/>
              <a:t>Use brackets</a:t>
            </a:r>
          </a:p>
        </p:txBody>
      </p:sp>
      <p:sp>
        <p:nvSpPr>
          <p:cNvPr id="10" name="Rectangle 9">
            <a:extLst>
              <a:ext uri="{FF2B5EF4-FFF2-40B4-BE49-F238E27FC236}">
                <a16:creationId xmlns:a16="http://schemas.microsoft.com/office/drawing/2014/main" id="{F3D5C540-EF47-4B61-9446-C2A2F0AB0D20}"/>
              </a:ext>
            </a:extLst>
          </p:cNvPr>
          <p:cNvSpPr/>
          <p:nvPr/>
        </p:nvSpPr>
        <p:spPr>
          <a:xfrm>
            <a:off x="4114800" y="2735696"/>
            <a:ext cx="4572000" cy="2667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Candara" panose="020E0502030303020204" pitchFamily="34" charset="0"/>
              </a:rPr>
              <a:t>As </a:t>
            </a:r>
            <a:r>
              <a:rPr lang="en-US" sz="2400" dirty="0" err="1">
                <a:latin typeface="Candara" panose="020E0502030303020204" pitchFamily="34" charset="0"/>
              </a:rPr>
              <a:t>Dober</a:t>
            </a:r>
            <a:r>
              <a:rPr lang="en-US" sz="2400" dirty="0">
                <a:latin typeface="Candara" panose="020E0502030303020204" pitchFamily="34" charset="0"/>
              </a:rPr>
              <a:t> suggests in chapter two of her book, </a:t>
            </a:r>
            <a:r>
              <a:rPr lang="en-US" sz="2400" dirty="0">
                <a:solidFill>
                  <a:srgbClr val="0070C0"/>
                </a:solidFill>
                <a:latin typeface="Candara" panose="020E0502030303020204" pitchFamily="34" charset="0"/>
              </a:rPr>
              <a:t>“Many [minorities] share stories of prejudice”</a:t>
            </a:r>
            <a:r>
              <a:rPr lang="en-US" sz="2400" dirty="0">
                <a:solidFill>
                  <a:schemeClr val="accent2">
                    <a:lumMod val="50000"/>
                  </a:schemeClr>
                </a:solidFill>
                <a:latin typeface="Candara" panose="020E0502030303020204" pitchFamily="34" charset="0"/>
              </a:rPr>
              <a:t> </a:t>
            </a:r>
            <a:r>
              <a:rPr lang="en-US" sz="2400" dirty="0">
                <a:latin typeface="Candara" panose="020E0502030303020204" pitchFamily="34" charset="0"/>
              </a:rPr>
              <a:t>(15).  </a:t>
            </a:r>
          </a:p>
        </p:txBody>
      </p:sp>
      <p:pic>
        <p:nvPicPr>
          <p:cNvPr id="3" name="Audio 2">
            <a:hlinkClick r:id="" action="ppaction://media"/>
            <a:extLst>
              <a:ext uri="{FF2B5EF4-FFF2-40B4-BE49-F238E27FC236}">
                <a16:creationId xmlns:a16="http://schemas.microsoft.com/office/drawing/2014/main" id="{77B168BB-473C-4D7D-921E-9443F40F2A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9170772"/>
      </p:ext>
    </p:extLst>
  </p:cSld>
  <p:clrMapOvr>
    <a:masterClrMapping/>
  </p:clrMapOvr>
  <mc:AlternateContent xmlns:mc="http://schemas.openxmlformats.org/markup-compatibility/2006" xmlns:p14="http://schemas.microsoft.com/office/powerpoint/2010/main">
    <mc:Choice Requires="p14">
      <p:transition spd="slow" p14:dur="2000" advTm="26355"/>
    </mc:Choice>
    <mc:Fallback xmlns="">
      <p:transition spd="slow" advTm="2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71500" y="1905000"/>
            <a:ext cx="2875430" cy="3607170"/>
          </a:xfrm>
        </p:spPr>
        <p:txBody>
          <a:bodyPr>
            <a:noAutofit/>
          </a:bodyPr>
          <a:lstStyle/>
          <a:p>
            <a:pPr eaLnBrk="1" hangingPunct="1"/>
            <a:br>
              <a:rPr lang="en-US" sz="4400" dirty="0"/>
            </a:br>
            <a:r>
              <a:rPr lang="en-US" sz="4400" dirty="0"/>
              <a:t>Deleting part of a quotation</a:t>
            </a:r>
            <a:endParaRPr lang="en-US" sz="4400" dirty="0">
              <a:effectLst/>
            </a:endParaRPr>
          </a:p>
        </p:txBody>
      </p:sp>
      <p:pic>
        <p:nvPicPr>
          <p:cNvPr id="7" name="Picture 6">
            <a:extLst>
              <a:ext uri="{FF2B5EF4-FFF2-40B4-BE49-F238E27FC236}">
                <a16:creationId xmlns:a16="http://schemas.microsoft.com/office/drawing/2014/main" id="{6E7C1671-82E8-473A-8119-BDE7FBD34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623792"/>
            <a:ext cx="1234208" cy="1234208"/>
          </a:xfrm>
          <a:prstGeom prst="rect">
            <a:avLst/>
          </a:prstGeom>
        </p:spPr>
      </p:pic>
      <p:sp>
        <p:nvSpPr>
          <p:cNvPr id="8" name="Footer Placeholder 1">
            <a:extLst>
              <a:ext uri="{FF2B5EF4-FFF2-40B4-BE49-F238E27FC236}">
                <a16:creationId xmlns:a16="http://schemas.microsoft.com/office/drawing/2014/main" id="{5C53324E-FF94-4210-91E5-5D3DFD45BFC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9" name="Rectangle 2">
            <a:extLst>
              <a:ext uri="{FF2B5EF4-FFF2-40B4-BE49-F238E27FC236}">
                <a16:creationId xmlns:a16="http://schemas.microsoft.com/office/drawing/2014/main" id="{DEDF7469-365D-429F-81C0-DB5171861855}"/>
              </a:ext>
            </a:extLst>
          </p:cNvPr>
          <p:cNvSpPr txBox="1">
            <a:spLocks noChangeArrowheads="1"/>
          </p:cNvSpPr>
          <p:nvPr/>
        </p:nvSpPr>
        <p:spPr>
          <a:xfrm>
            <a:off x="4201392" y="1676400"/>
            <a:ext cx="4648200" cy="3505200"/>
          </a:xfrm>
          <a:prstGeom prst="rect">
            <a:avLst/>
          </a:prstGeom>
        </p:spPr>
        <p:txBody>
          <a:bodyPr vert="horz" lIns="91440" tIns="45720" rIns="91440" bIns="45720" rtlCol="0" anchor="t">
            <a:noAutofit/>
          </a:bodyPr>
          <a:lstStyle>
            <a:lvl1pPr algn="r" defTabSz="685800" rtl="0" eaLnBrk="1" latinLnBrk="0" hangingPunct="1">
              <a:lnSpc>
                <a:spcPct val="90000"/>
              </a:lnSpc>
              <a:spcBef>
                <a:spcPct val="0"/>
              </a:spcBef>
              <a:buNone/>
              <a:defRPr sz="3800" b="0" i="1" kern="1200" baseline="0">
                <a:solidFill>
                  <a:schemeClr val="accent1"/>
                </a:solidFill>
                <a:latin typeface="+mj-lt"/>
                <a:ea typeface="+mj-ea"/>
                <a:cs typeface="+mj-cs"/>
              </a:defRPr>
            </a:lvl1pPr>
          </a:lstStyle>
          <a:p>
            <a:pPr algn="ctr" fontAlgn="auto">
              <a:spcAft>
                <a:spcPts val="0"/>
              </a:spcAft>
            </a:pPr>
            <a:endParaRPr lang="en-US" sz="2800" i="0" dirty="0"/>
          </a:p>
          <a:p>
            <a:pPr algn="ctr" fontAlgn="auto">
              <a:spcAft>
                <a:spcPts val="0"/>
              </a:spcAft>
            </a:pPr>
            <a:r>
              <a:rPr lang="en-US" sz="2800" i="0" dirty="0"/>
              <a:t>Use ellipses</a:t>
            </a:r>
          </a:p>
        </p:txBody>
      </p:sp>
      <p:sp>
        <p:nvSpPr>
          <p:cNvPr id="10" name="Rectangle 9">
            <a:extLst>
              <a:ext uri="{FF2B5EF4-FFF2-40B4-BE49-F238E27FC236}">
                <a16:creationId xmlns:a16="http://schemas.microsoft.com/office/drawing/2014/main" id="{F3D5C540-EF47-4B61-9446-C2A2F0AB0D20}"/>
              </a:ext>
            </a:extLst>
          </p:cNvPr>
          <p:cNvSpPr/>
          <p:nvPr/>
        </p:nvSpPr>
        <p:spPr>
          <a:xfrm>
            <a:off x="4114800" y="2735696"/>
            <a:ext cx="4572000" cy="2667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Candara" panose="020E0502030303020204" pitchFamily="34" charset="0"/>
              </a:rPr>
              <a:t>As </a:t>
            </a:r>
            <a:r>
              <a:rPr lang="en-US" sz="2400" dirty="0" err="1">
                <a:latin typeface="Candara" panose="020E0502030303020204" pitchFamily="34" charset="0"/>
              </a:rPr>
              <a:t>Dober</a:t>
            </a:r>
            <a:r>
              <a:rPr lang="en-US" sz="2400" dirty="0">
                <a:latin typeface="Candara" panose="020E0502030303020204" pitchFamily="34" charset="0"/>
              </a:rPr>
              <a:t> suggests in chapter two of her book, </a:t>
            </a:r>
            <a:r>
              <a:rPr lang="en-US" sz="2400" dirty="0">
                <a:solidFill>
                  <a:srgbClr val="0070C0"/>
                </a:solidFill>
                <a:latin typeface="Candara" panose="020E0502030303020204" pitchFamily="34" charset="0"/>
              </a:rPr>
              <a:t>“Many people share [stories] of prejudice…which suggests that race and class issues are more prevalent than previously imagined”</a:t>
            </a:r>
            <a:r>
              <a:rPr lang="en-US" sz="2400" dirty="0">
                <a:solidFill>
                  <a:schemeClr val="accent2">
                    <a:lumMod val="50000"/>
                  </a:schemeClr>
                </a:solidFill>
                <a:latin typeface="Candara" panose="020E0502030303020204" pitchFamily="34" charset="0"/>
              </a:rPr>
              <a:t> </a:t>
            </a:r>
            <a:r>
              <a:rPr lang="en-US" sz="2400" dirty="0">
                <a:latin typeface="Candara" panose="020E0502030303020204" pitchFamily="34" charset="0"/>
              </a:rPr>
              <a:t>(15).  </a:t>
            </a:r>
          </a:p>
        </p:txBody>
      </p:sp>
      <p:pic>
        <p:nvPicPr>
          <p:cNvPr id="2" name="Audio 1">
            <a:hlinkClick r:id="" action="ppaction://media"/>
            <a:extLst>
              <a:ext uri="{FF2B5EF4-FFF2-40B4-BE49-F238E27FC236}">
                <a16:creationId xmlns:a16="http://schemas.microsoft.com/office/drawing/2014/main" id="{E1F36B7A-B78E-4DFE-9742-64EECA6F8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6915108"/>
      </p:ext>
    </p:extLst>
  </p:cSld>
  <p:clrMapOvr>
    <a:masterClrMapping/>
  </p:clrMapOvr>
  <mc:AlternateContent xmlns:mc="http://schemas.openxmlformats.org/markup-compatibility/2006" xmlns:p14="http://schemas.microsoft.com/office/powerpoint/2010/main">
    <mc:Choice Requires="p14">
      <p:transition spd="slow" p14:dur="2000" advTm="33046"/>
    </mc:Choice>
    <mc:Fallback xmlns="">
      <p:transition spd="slow" advTm="3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C1671-82E8-473A-8119-BDE7FBD34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623792"/>
            <a:ext cx="1234208" cy="1234208"/>
          </a:xfrm>
          <a:prstGeom prst="rect">
            <a:avLst/>
          </a:prstGeom>
        </p:spPr>
      </p:pic>
      <p:sp>
        <p:nvSpPr>
          <p:cNvPr id="8" name="Footer Placeholder 1">
            <a:extLst>
              <a:ext uri="{FF2B5EF4-FFF2-40B4-BE49-F238E27FC236}">
                <a16:creationId xmlns:a16="http://schemas.microsoft.com/office/drawing/2014/main" id="{5C53324E-FF94-4210-91E5-5D3DFD45BFC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9" name="Rectangle 2">
            <a:extLst>
              <a:ext uri="{FF2B5EF4-FFF2-40B4-BE49-F238E27FC236}">
                <a16:creationId xmlns:a16="http://schemas.microsoft.com/office/drawing/2014/main" id="{71BF843E-97B1-472E-B0F0-BBAF2407590C}"/>
              </a:ext>
            </a:extLst>
          </p:cNvPr>
          <p:cNvSpPr>
            <a:spLocks noGrp="1" noChangeArrowheads="1"/>
          </p:cNvSpPr>
          <p:nvPr>
            <p:ph type="title"/>
          </p:nvPr>
        </p:nvSpPr>
        <p:spPr>
          <a:xfrm>
            <a:off x="457200" y="1676400"/>
            <a:ext cx="7924800" cy="3835770"/>
          </a:xfrm>
        </p:spPr>
        <p:txBody>
          <a:bodyPr>
            <a:noAutofit/>
          </a:bodyPr>
          <a:lstStyle/>
          <a:p>
            <a:pPr algn="ctr"/>
            <a:r>
              <a:rPr lang="en-US" sz="6600" dirty="0"/>
              <a:t>Part 2</a:t>
            </a:r>
            <a:br>
              <a:rPr lang="en-US" sz="5400" dirty="0"/>
            </a:br>
            <a:br>
              <a:rPr lang="en-US" sz="5400" dirty="0"/>
            </a:br>
            <a:r>
              <a:rPr lang="en-US" sz="5400" dirty="0"/>
              <a:t>In-Text Citations</a:t>
            </a:r>
          </a:p>
        </p:txBody>
      </p:sp>
      <p:pic>
        <p:nvPicPr>
          <p:cNvPr id="4" name="Audio 3">
            <a:hlinkClick r:id="" action="ppaction://media"/>
            <a:extLst>
              <a:ext uri="{FF2B5EF4-FFF2-40B4-BE49-F238E27FC236}">
                <a16:creationId xmlns:a16="http://schemas.microsoft.com/office/drawing/2014/main" id="{C8E4496A-62A7-47CC-B50E-D28C7AADEF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4822206"/>
      </p:ext>
    </p:extLst>
  </p:cSld>
  <p:clrMapOvr>
    <a:masterClrMapping/>
  </p:clrMapOvr>
  <mc:AlternateContent xmlns:mc="http://schemas.openxmlformats.org/markup-compatibility/2006" xmlns:p14="http://schemas.microsoft.com/office/powerpoint/2010/main">
    <mc:Choice Requires="p14">
      <p:transition spd="slow" p14:dur="2000" advTm="9871"/>
    </mc:Choice>
    <mc:Fallback xmlns="">
      <p:transition spd="slow" advTm="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2362200"/>
            <a:ext cx="3733800" cy="3149970"/>
          </a:xfrm>
        </p:spPr>
        <p:txBody>
          <a:bodyPr>
            <a:normAutofit/>
          </a:bodyPr>
          <a:lstStyle/>
          <a:p>
            <a:r>
              <a:rPr lang="en-US" sz="4400" dirty="0"/>
              <a:t>What are in-text citations?</a:t>
            </a:r>
            <a:endParaRPr lang="en-US" sz="4400" dirty="0">
              <a:effectLst/>
            </a:endParaRPr>
          </a:p>
        </p:txBody>
      </p:sp>
      <p:sp>
        <p:nvSpPr>
          <p:cNvPr id="11267" name="Rectangle 3"/>
          <p:cNvSpPr>
            <a:spLocks noGrp="1" noChangeArrowheads="1"/>
          </p:cNvSpPr>
          <p:nvPr>
            <p:ph idx="1"/>
          </p:nvPr>
        </p:nvSpPr>
        <p:spPr>
          <a:xfrm>
            <a:off x="3962400" y="1319578"/>
            <a:ext cx="5029200" cy="5386022"/>
          </a:xfrm>
        </p:spPr>
        <p:txBody>
          <a:bodyPr>
            <a:normAutofit/>
          </a:bodyPr>
          <a:lstStyle/>
          <a:p>
            <a:pPr marL="0" indent="0" algn="ctr">
              <a:buNone/>
            </a:pPr>
            <a:endParaRPr lang="en-US" sz="2400" dirty="0"/>
          </a:p>
          <a:p>
            <a:pPr marL="0" indent="0" algn="ctr">
              <a:buNone/>
            </a:pPr>
            <a:endParaRPr lang="en-US" sz="2400" dirty="0"/>
          </a:p>
          <a:p>
            <a:pPr marL="0" indent="0" algn="ctr">
              <a:buNone/>
            </a:pPr>
            <a:r>
              <a:rPr lang="en-US" sz="2400" dirty="0"/>
              <a:t>“Citation”</a:t>
            </a:r>
          </a:p>
          <a:p>
            <a:pPr algn="ctr"/>
            <a:r>
              <a:rPr lang="en-US" sz="2400" dirty="0"/>
              <a:t>Borrow words </a:t>
            </a:r>
          </a:p>
          <a:p>
            <a:pPr algn="ctr"/>
            <a:r>
              <a:rPr lang="en-US" sz="2400" dirty="0"/>
              <a:t>Borrow ideas</a:t>
            </a:r>
          </a:p>
        </p:txBody>
      </p:sp>
      <p:pic>
        <p:nvPicPr>
          <p:cNvPr id="6" name="Picture 5">
            <a:extLst>
              <a:ext uri="{FF2B5EF4-FFF2-40B4-BE49-F238E27FC236}">
                <a16:creationId xmlns:a16="http://schemas.microsoft.com/office/drawing/2014/main" id="{1D988C76-DAF4-4FE2-9855-79071B03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30E14D1-07A1-40E0-A7FE-ABBC99268A7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3" name="Audio 2">
            <a:hlinkClick r:id="" action="ppaction://media"/>
            <a:extLst>
              <a:ext uri="{FF2B5EF4-FFF2-40B4-BE49-F238E27FC236}">
                <a16:creationId xmlns:a16="http://schemas.microsoft.com/office/drawing/2014/main" id="{3AEB9522-DFD0-4B79-A352-CB6DC0630A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9296357"/>
      </p:ext>
    </p:extLst>
  </p:cSld>
  <p:clrMapOvr>
    <a:masterClrMapping/>
  </p:clrMapOvr>
  <mc:AlternateContent xmlns:mc="http://schemas.openxmlformats.org/markup-compatibility/2006" xmlns:p14="http://schemas.microsoft.com/office/powerpoint/2010/main">
    <mc:Choice Requires="p14">
      <p:transition spd="slow" p14:dur="2000" advTm="42098"/>
    </mc:Choice>
    <mc:Fallback xmlns="">
      <p:transition spd="slow" advTm="4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559678"/>
            <a:ext cx="8191500" cy="889741"/>
          </a:xfrm>
        </p:spPr>
        <p:txBody>
          <a:bodyPr>
            <a:normAutofit/>
          </a:bodyPr>
          <a:lstStyle/>
          <a:p>
            <a:pPr algn="l"/>
            <a:r>
              <a:rPr lang="en-US" b="1" dirty="0"/>
              <a:t>Welcome to the Writing Center!</a:t>
            </a:r>
            <a:endParaRPr lang="en-US" dirty="0"/>
          </a:p>
        </p:txBody>
      </p:sp>
      <p:graphicFrame>
        <p:nvGraphicFramePr>
          <p:cNvPr id="8" name="Diagram 7"/>
          <p:cNvGraphicFramePr/>
          <p:nvPr>
            <p:extLst>
              <p:ext uri="{D42A27DB-BD31-4B8C-83A1-F6EECF244321}">
                <p14:modId xmlns:p14="http://schemas.microsoft.com/office/powerpoint/2010/main" val="3380089826"/>
              </p:ext>
            </p:extLst>
          </p:nvPr>
        </p:nvGraphicFramePr>
        <p:xfrm>
          <a:off x="169555" y="4800600"/>
          <a:ext cx="4944035" cy="609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200" y="1628374"/>
            <a:ext cx="3718792" cy="2733312"/>
          </a:xfrm>
          <a:prstGeom prst="rect">
            <a:avLst/>
          </a:prstGeom>
        </p:spPr>
      </p:pic>
      <p:sp>
        <p:nvSpPr>
          <p:cNvPr id="3" name="TextBox 2">
            <a:extLst>
              <a:ext uri="{FF2B5EF4-FFF2-40B4-BE49-F238E27FC236}">
                <a16:creationId xmlns:a16="http://schemas.microsoft.com/office/drawing/2014/main" id="{8AE1FDDB-765E-4C81-B309-DC33DE5F8F67}"/>
              </a:ext>
            </a:extLst>
          </p:cNvPr>
          <p:cNvSpPr txBox="1"/>
          <p:nvPr/>
        </p:nvSpPr>
        <p:spPr>
          <a:xfrm>
            <a:off x="4495800" y="2333311"/>
            <a:ext cx="4256314" cy="707886"/>
          </a:xfrm>
          <a:prstGeom prst="rect">
            <a:avLst/>
          </a:prstGeom>
          <a:noFill/>
        </p:spPr>
        <p:txBody>
          <a:bodyPr wrap="square" rtlCol="0">
            <a:spAutoFit/>
          </a:bodyPr>
          <a:lstStyle/>
          <a:p>
            <a:pPr algn="ctr"/>
            <a:r>
              <a:rPr lang="en-US" sz="2000" dirty="0">
                <a:latin typeface="Candara" panose="020E0502030303020204" pitchFamily="34" charset="0"/>
              </a:rPr>
              <a:t>Find helpful writing resources online at www.iup.edu/writingcenter</a:t>
            </a:r>
          </a:p>
        </p:txBody>
      </p:sp>
      <p:pic>
        <p:nvPicPr>
          <p:cNvPr id="10" name="Picture 9">
            <a:extLst>
              <a:ext uri="{FF2B5EF4-FFF2-40B4-BE49-F238E27FC236}">
                <a16:creationId xmlns:a16="http://schemas.microsoft.com/office/drawing/2014/main" id="{C5791A5C-807C-4BE0-9B17-06561BA7EC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11" name="Footer Placeholder 1">
            <a:extLst>
              <a:ext uri="{FF2B5EF4-FFF2-40B4-BE49-F238E27FC236}">
                <a16:creationId xmlns:a16="http://schemas.microsoft.com/office/drawing/2014/main" id="{C2F9FF24-4378-4999-AF32-40C66A451262}"/>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6" name="Audio 5">
            <a:hlinkClick r:id="" action="ppaction://media"/>
            <a:extLst>
              <a:ext uri="{FF2B5EF4-FFF2-40B4-BE49-F238E27FC236}">
                <a16:creationId xmlns:a16="http://schemas.microsoft.com/office/drawing/2014/main" id="{7EDB0095-42F6-4627-9ADA-777A1F26807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3820307"/>
      </p:ext>
    </p:extLst>
  </p:cSld>
  <p:clrMapOvr>
    <a:masterClrMapping/>
  </p:clrMapOvr>
  <mc:AlternateContent xmlns:mc="http://schemas.openxmlformats.org/markup-compatibility/2006">
    <mc:Choice xmlns:p14="http://schemas.microsoft.com/office/powerpoint/2010/main" Requires="p14">
      <p:transition spd="slow" p14:dur="2000" advTm="27158"/>
    </mc:Choice>
    <mc:Fallback>
      <p:transition spd="slow" advTm="27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2362200"/>
            <a:ext cx="3733800" cy="3149970"/>
          </a:xfrm>
        </p:spPr>
        <p:txBody>
          <a:bodyPr>
            <a:normAutofit/>
          </a:bodyPr>
          <a:lstStyle/>
          <a:p>
            <a:r>
              <a:rPr lang="en-US" sz="4400" dirty="0"/>
              <a:t>Why we use in-text citations</a:t>
            </a:r>
            <a:endParaRPr lang="en-US" sz="4400" dirty="0">
              <a:effectLst/>
            </a:endParaRPr>
          </a:p>
        </p:txBody>
      </p:sp>
      <p:sp>
        <p:nvSpPr>
          <p:cNvPr id="11267" name="Rectangle 3"/>
          <p:cNvSpPr>
            <a:spLocks noGrp="1" noChangeArrowheads="1"/>
          </p:cNvSpPr>
          <p:nvPr>
            <p:ph idx="1"/>
          </p:nvPr>
        </p:nvSpPr>
        <p:spPr>
          <a:xfrm>
            <a:off x="3962400" y="1319578"/>
            <a:ext cx="5029200" cy="5386022"/>
          </a:xfrm>
        </p:spPr>
        <p:txBody>
          <a:bodyPr>
            <a:normAutofit/>
          </a:bodyPr>
          <a:lstStyle/>
          <a:p>
            <a:pPr algn="ctr"/>
            <a:endParaRPr lang="en-US" sz="2400" dirty="0"/>
          </a:p>
          <a:p>
            <a:pPr marL="0" indent="0" algn="ctr">
              <a:buNone/>
            </a:pPr>
            <a:endParaRPr lang="en-US" sz="2400" dirty="0"/>
          </a:p>
          <a:p>
            <a:pPr algn="ctr"/>
            <a:r>
              <a:rPr lang="en-US" sz="2400" dirty="0"/>
              <a:t>Give credit</a:t>
            </a:r>
          </a:p>
          <a:p>
            <a:pPr algn="ctr"/>
            <a:r>
              <a:rPr lang="en-US" sz="2400" dirty="0"/>
              <a:t>Enhance credibility</a:t>
            </a:r>
          </a:p>
          <a:p>
            <a:pPr algn="ctr"/>
            <a:r>
              <a:rPr lang="en-US" sz="2400" dirty="0"/>
              <a:t>Avoid plagiarism </a:t>
            </a:r>
          </a:p>
          <a:p>
            <a:pPr algn="ctr"/>
            <a:r>
              <a:rPr lang="en-US" sz="2400" dirty="0"/>
              <a:t>Locate sources</a:t>
            </a:r>
          </a:p>
        </p:txBody>
      </p:sp>
      <p:pic>
        <p:nvPicPr>
          <p:cNvPr id="6" name="Picture 5">
            <a:extLst>
              <a:ext uri="{FF2B5EF4-FFF2-40B4-BE49-F238E27FC236}">
                <a16:creationId xmlns:a16="http://schemas.microsoft.com/office/drawing/2014/main" id="{1D988C76-DAF4-4FE2-9855-79071B03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30E14D1-07A1-40E0-A7FE-ABBC99268A7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C1597B32-6836-4258-826B-603060F6B5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981238"/>
      </p:ext>
    </p:extLst>
  </p:cSld>
  <p:clrMapOvr>
    <a:masterClrMapping/>
  </p:clrMapOvr>
  <mc:AlternateContent xmlns:mc="http://schemas.openxmlformats.org/markup-compatibility/2006" xmlns:p14="http://schemas.microsoft.com/office/powerpoint/2010/main">
    <mc:Choice Requires="p14">
      <p:transition spd="slow" p14:dur="2000" advTm="25510"/>
    </mc:Choice>
    <mc:Fallback xmlns="">
      <p:transition spd="slow" advTm="25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457200" y="762000"/>
            <a:ext cx="8039099" cy="4343400"/>
          </a:xfrm>
        </p:spPr>
        <p:txBody>
          <a:bodyPr>
            <a:noAutofit/>
          </a:bodyPr>
          <a:lstStyle/>
          <a:p>
            <a:pPr marL="0" indent="0" eaLnBrk="1" hangingPunct="1">
              <a:lnSpc>
                <a:spcPct val="100000"/>
              </a:lnSpc>
              <a:buNone/>
            </a:pPr>
            <a:r>
              <a:rPr lang="en-US" sz="2500" dirty="0">
                <a:solidFill>
                  <a:schemeClr val="accent4"/>
                </a:solidFill>
              </a:rPr>
              <a:t>s</a:t>
            </a:r>
            <a:r>
              <a:rPr lang="en-US" sz="2500" dirty="0">
                <a:solidFill>
                  <a:schemeClr val="accent4"/>
                </a:solidFill>
                <a:effectLst/>
              </a:rPr>
              <a:t>ignal phrase + o</a:t>
            </a:r>
            <a:r>
              <a:rPr lang="en-US" sz="2500" dirty="0">
                <a:solidFill>
                  <a:schemeClr val="accent4"/>
                </a:solidFill>
              </a:rPr>
              <a:t>utside material </a:t>
            </a:r>
            <a:r>
              <a:rPr lang="en-US" sz="2500" dirty="0"/>
              <a:t>+ </a:t>
            </a:r>
            <a:r>
              <a:rPr lang="en-US" sz="2500" b="1" dirty="0">
                <a:solidFill>
                  <a:srgbClr val="0070C0"/>
                </a:solidFill>
              </a:rPr>
              <a:t>p</a:t>
            </a:r>
            <a:r>
              <a:rPr lang="en-US" sz="2500" b="1" dirty="0">
                <a:solidFill>
                  <a:srgbClr val="0070C0"/>
                </a:solidFill>
                <a:effectLst/>
              </a:rPr>
              <a:t>arenthetical citation</a:t>
            </a:r>
            <a:endParaRPr lang="en-US" sz="3200" dirty="0">
              <a:solidFill>
                <a:srgbClr val="0070C0"/>
              </a:solidFill>
            </a:endParaRPr>
          </a:p>
          <a:p>
            <a:pPr marL="0" indent="0">
              <a:lnSpc>
                <a:spcPct val="100000"/>
              </a:lnSpc>
              <a:buNone/>
            </a:pPr>
            <a:r>
              <a:rPr lang="en-US" sz="3200" dirty="0">
                <a:solidFill>
                  <a:schemeClr val="accent4"/>
                </a:solidFill>
              </a:rPr>
              <a:t>As </a:t>
            </a:r>
            <a:r>
              <a:rPr lang="en-US" sz="3200" dirty="0" err="1">
                <a:solidFill>
                  <a:schemeClr val="accent4"/>
                </a:solidFill>
              </a:rPr>
              <a:t>Rumsteine</a:t>
            </a:r>
            <a:r>
              <a:rPr lang="en-US" sz="3200" dirty="0">
                <a:solidFill>
                  <a:schemeClr val="accent4"/>
                </a:solidFill>
              </a:rPr>
              <a:t> argues, “</a:t>
            </a:r>
            <a:r>
              <a:rPr lang="en-US" sz="3200" dirty="0" err="1">
                <a:solidFill>
                  <a:schemeClr val="accent4"/>
                </a:solidFill>
              </a:rPr>
              <a:t>Dooliza’s</a:t>
            </a:r>
            <a:r>
              <a:rPr lang="en-US" sz="3200" dirty="0">
                <a:solidFill>
                  <a:schemeClr val="accent4"/>
                </a:solidFill>
              </a:rPr>
              <a:t> examination of primates in the former century is wildly outdated</a:t>
            </a:r>
            <a:r>
              <a:rPr lang="en-US" sz="3200" dirty="0">
                <a:solidFill>
                  <a:schemeClr val="accent5">
                    <a:lumMod val="75000"/>
                  </a:schemeClr>
                </a:solidFill>
              </a:rPr>
              <a:t>" </a:t>
            </a:r>
            <a:r>
              <a:rPr lang="en-US" sz="3200" dirty="0">
                <a:solidFill>
                  <a:srgbClr val="0070C0"/>
                </a:solidFill>
              </a:rPr>
              <a:t>(722).</a:t>
            </a:r>
          </a:p>
          <a:p>
            <a:pPr marL="0" indent="0">
              <a:lnSpc>
                <a:spcPct val="100000"/>
              </a:lnSpc>
              <a:buNone/>
            </a:pPr>
            <a:endParaRPr lang="en-US" sz="3200" dirty="0">
              <a:solidFill>
                <a:srgbClr val="0070C0"/>
              </a:solidFill>
            </a:endParaRPr>
          </a:p>
          <a:p>
            <a:pPr marL="0" indent="0">
              <a:lnSpc>
                <a:spcPct val="100000"/>
              </a:lnSpc>
              <a:buNone/>
            </a:pPr>
            <a:r>
              <a:rPr lang="en-US" sz="3200" dirty="0">
                <a:solidFill>
                  <a:schemeClr val="accent4"/>
                </a:solidFill>
              </a:rPr>
              <a:t>As some argue, “</a:t>
            </a:r>
            <a:r>
              <a:rPr lang="en-US" sz="3200" dirty="0" err="1">
                <a:solidFill>
                  <a:schemeClr val="accent4"/>
                </a:solidFill>
              </a:rPr>
              <a:t>Dooliza’s</a:t>
            </a:r>
            <a:r>
              <a:rPr lang="en-US" sz="3200" dirty="0">
                <a:solidFill>
                  <a:schemeClr val="accent4"/>
                </a:solidFill>
              </a:rPr>
              <a:t> examination of primates in the former century is wildly outdated</a:t>
            </a:r>
            <a:r>
              <a:rPr lang="en-US" sz="3200" dirty="0">
                <a:solidFill>
                  <a:schemeClr val="accent5">
                    <a:lumMod val="75000"/>
                  </a:schemeClr>
                </a:solidFill>
              </a:rPr>
              <a:t>" </a:t>
            </a:r>
            <a:r>
              <a:rPr lang="en-US" sz="3200" dirty="0">
                <a:solidFill>
                  <a:srgbClr val="0070C0"/>
                </a:solidFill>
              </a:rPr>
              <a:t>(</a:t>
            </a:r>
            <a:r>
              <a:rPr lang="en-US" sz="3200" dirty="0" err="1">
                <a:solidFill>
                  <a:srgbClr val="0070C0"/>
                </a:solidFill>
              </a:rPr>
              <a:t>Rumsteine</a:t>
            </a:r>
            <a:r>
              <a:rPr lang="en-US" sz="3200" dirty="0">
                <a:solidFill>
                  <a:srgbClr val="0070C0"/>
                </a:solidFill>
              </a:rPr>
              <a:t> 722).</a:t>
            </a:r>
            <a:br>
              <a:rPr lang="en-US" sz="3200" dirty="0"/>
            </a:br>
            <a:endParaRPr lang="en-US" sz="3200" b="1" dirty="0">
              <a:effectLst/>
            </a:endParaRPr>
          </a:p>
        </p:txBody>
      </p:sp>
      <p:pic>
        <p:nvPicPr>
          <p:cNvPr id="5" name="Picture 4">
            <a:extLst>
              <a:ext uri="{FF2B5EF4-FFF2-40B4-BE49-F238E27FC236}">
                <a16:creationId xmlns:a16="http://schemas.microsoft.com/office/drawing/2014/main" id="{C54FE79E-BA9A-4B65-A4F9-71336239CF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7" name="Footer Placeholder 1">
            <a:extLst>
              <a:ext uri="{FF2B5EF4-FFF2-40B4-BE49-F238E27FC236}">
                <a16:creationId xmlns:a16="http://schemas.microsoft.com/office/drawing/2014/main" id="{7896AEE7-5515-40F5-899A-DEEAA96D8CCB}"/>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747A6C61-B826-4E09-98B7-0E8913AA8B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765">
        <p159:morph option="byObject"/>
      </p:transition>
    </mc:Choice>
    <mc:Fallback>
      <p:transition spd="slow" advTm="157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fade">
                                      <p:cBhvr>
                                        <p:cTn id="10" dur="2000"/>
                                        <p:tgtEl>
                                          <p:spTgt spid="33795">
                                            <p:txEl>
                                              <p:pRg st="0" end="0"/>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3795">
                                            <p:txEl>
                                              <p:pRg st="1" end="1"/>
                                            </p:txEl>
                                          </p:spTgt>
                                        </p:tgtEl>
                                        <p:attrNameLst>
                                          <p:attrName>style.visibility</p:attrName>
                                        </p:attrNameLst>
                                      </p:cBhvr>
                                      <p:to>
                                        <p:strVal val="visible"/>
                                      </p:to>
                                    </p:set>
                                    <p:animEffect transition="in" filter="fade">
                                      <p:cBhvr>
                                        <p:cTn id="14" dur="2000"/>
                                        <p:tgtEl>
                                          <p:spTgt spid="33795">
                                            <p:txEl>
                                              <p:pRg st="1" end="1"/>
                                            </p:txEl>
                                          </p:spTgt>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33795">
                                            <p:txEl>
                                              <p:pRg st="3" end="3"/>
                                            </p:txEl>
                                          </p:spTgt>
                                        </p:tgtEl>
                                        <p:attrNameLst>
                                          <p:attrName>style.visibility</p:attrName>
                                        </p:attrNameLst>
                                      </p:cBhvr>
                                      <p:to>
                                        <p:strVal val="visible"/>
                                      </p:to>
                                    </p:set>
                                    <p:animEffect transition="in" filter="fade">
                                      <p:cBhvr>
                                        <p:cTn id="18" dur="20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419100" y="914400"/>
            <a:ext cx="8572500" cy="3962400"/>
          </a:xfrm>
        </p:spPr>
        <p:txBody>
          <a:bodyPr>
            <a:noAutofit/>
          </a:bodyPr>
          <a:lstStyle/>
          <a:p>
            <a:pPr marL="0" indent="0" algn="ctr" eaLnBrk="1" hangingPunct="1">
              <a:lnSpc>
                <a:spcPct val="100000"/>
              </a:lnSpc>
              <a:buNone/>
            </a:pPr>
            <a:endParaRPr lang="en-US" sz="2500" dirty="0">
              <a:solidFill>
                <a:schemeClr val="tx1"/>
              </a:solidFill>
            </a:endParaRPr>
          </a:p>
          <a:p>
            <a:pPr marL="0" indent="0" algn="ctr" eaLnBrk="1" hangingPunct="1">
              <a:lnSpc>
                <a:spcPct val="100000"/>
              </a:lnSpc>
              <a:buNone/>
            </a:pPr>
            <a:r>
              <a:rPr lang="en-US" sz="2500" dirty="0">
                <a:solidFill>
                  <a:schemeClr val="tx1"/>
                </a:solidFill>
              </a:rPr>
              <a:t>A text by two authors:</a:t>
            </a:r>
            <a:endParaRPr lang="en-US" sz="2500" b="1" dirty="0">
              <a:solidFill>
                <a:schemeClr val="tx1"/>
              </a:solidFill>
            </a:endParaRPr>
          </a:p>
          <a:p>
            <a:pPr marL="0" indent="0">
              <a:lnSpc>
                <a:spcPct val="100000"/>
              </a:lnSpc>
              <a:buNone/>
            </a:pPr>
            <a:r>
              <a:rPr lang="en-US" sz="2500" dirty="0">
                <a:solidFill>
                  <a:schemeClr val="tx1"/>
                </a:solidFill>
              </a:rPr>
              <a:t>Some reporters claim that, “the Pittsburgh region is an ideal place to study" (Forest and Klutz 49). </a:t>
            </a:r>
          </a:p>
          <a:p>
            <a:pPr marL="0" indent="0">
              <a:lnSpc>
                <a:spcPct val="100000"/>
              </a:lnSpc>
              <a:buNone/>
            </a:pPr>
            <a:endParaRPr lang="en-US" sz="2500" dirty="0">
              <a:solidFill>
                <a:schemeClr val="tx1"/>
              </a:solidFill>
            </a:endParaRPr>
          </a:p>
          <a:p>
            <a:pPr marL="0" indent="0" algn="ctr">
              <a:lnSpc>
                <a:spcPct val="100000"/>
              </a:lnSpc>
              <a:buNone/>
            </a:pPr>
            <a:r>
              <a:rPr lang="en-US" sz="2500" dirty="0">
                <a:solidFill>
                  <a:schemeClr val="tx1"/>
                </a:solidFill>
              </a:rPr>
              <a:t>A text by three or more authors:</a:t>
            </a:r>
          </a:p>
          <a:p>
            <a:pPr marL="0" indent="0" algn="ctr">
              <a:lnSpc>
                <a:spcPct val="100000"/>
              </a:lnSpc>
              <a:buNone/>
            </a:pPr>
            <a:r>
              <a:rPr lang="en-US" sz="2500" dirty="0">
                <a:solidFill>
                  <a:schemeClr val="tx1"/>
                </a:solidFill>
              </a:rPr>
              <a:t>Others argue that, “the best educational experiences occur not at one’s university, but during study abroad trips” (Gear et al. 9).</a:t>
            </a:r>
            <a:br>
              <a:rPr lang="en-US" sz="4800" dirty="0"/>
            </a:br>
            <a:endParaRPr lang="en-US" sz="4400" b="1" dirty="0">
              <a:effectLst/>
            </a:endParaRPr>
          </a:p>
        </p:txBody>
      </p:sp>
      <p:pic>
        <p:nvPicPr>
          <p:cNvPr id="5" name="Picture 4">
            <a:extLst>
              <a:ext uri="{FF2B5EF4-FFF2-40B4-BE49-F238E27FC236}">
                <a16:creationId xmlns:a16="http://schemas.microsoft.com/office/drawing/2014/main" id="{07FA4BE3-782A-434B-AF53-010BD0188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7" name="Footer Placeholder 1">
            <a:extLst>
              <a:ext uri="{FF2B5EF4-FFF2-40B4-BE49-F238E27FC236}">
                <a16:creationId xmlns:a16="http://schemas.microsoft.com/office/drawing/2014/main" id="{982AAEE1-95D0-4FD2-ADF6-F63372753DE3}"/>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E458B3D3-C871-4EF9-A06A-D74512D288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5271603"/>
      </p:ext>
    </p:extLst>
  </p:cSld>
  <p:clrMapOvr>
    <a:masterClrMapping/>
  </p:clrMapOvr>
  <mc:AlternateContent xmlns:mc="http://schemas.openxmlformats.org/markup-compatibility/2006" xmlns:p14="http://schemas.microsoft.com/office/powerpoint/2010/main">
    <mc:Choice Requires="p14">
      <p:transition spd="slow" p14:dur="2000" advTm="22933"/>
    </mc:Choice>
    <mc:Fallback xmlns="">
      <p:transition spd="slow" advTm="2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795">
                                            <p:txEl>
                                              <p:pRg st="1" end="1"/>
                                            </p:txEl>
                                          </p:spTgt>
                                        </p:tgtEl>
                                        <p:attrNameLst>
                                          <p:attrName>style.visibility</p:attrName>
                                        </p:attrNameLst>
                                      </p:cBhvr>
                                      <p:to>
                                        <p:strVal val="visible"/>
                                      </p:to>
                                    </p:set>
                                    <p:animEffect transition="in" filter="fade">
                                      <p:cBhvr>
                                        <p:cTn id="10" dur="2000"/>
                                        <p:tgtEl>
                                          <p:spTgt spid="33795">
                                            <p:txEl>
                                              <p:pRg st="1" end="1"/>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3795">
                                            <p:txEl>
                                              <p:pRg st="2" end="2"/>
                                            </p:txEl>
                                          </p:spTgt>
                                        </p:tgtEl>
                                        <p:attrNameLst>
                                          <p:attrName>style.visibility</p:attrName>
                                        </p:attrNameLst>
                                      </p:cBhvr>
                                      <p:to>
                                        <p:strVal val="visible"/>
                                      </p:to>
                                    </p:set>
                                    <p:animEffect transition="in" filter="fade">
                                      <p:cBhvr>
                                        <p:cTn id="14" dur="2000"/>
                                        <p:tgtEl>
                                          <p:spTgt spid="33795">
                                            <p:txEl>
                                              <p:pRg st="2" end="2"/>
                                            </p:txEl>
                                          </p:spTgt>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33795">
                                            <p:txEl>
                                              <p:pRg st="4" end="4"/>
                                            </p:txEl>
                                          </p:spTgt>
                                        </p:tgtEl>
                                        <p:attrNameLst>
                                          <p:attrName>style.visibility</p:attrName>
                                        </p:attrNameLst>
                                      </p:cBhvr>
                                      <p:to>
                                        <p:strVal val="visible"/>
                                      </p:to>
                                    </p:set>
                                    <p:animEffect transition="in" filter="fade">
                                      <p:cBhvr>
                                        <p:cTn id="18" dur="2000"/>
                                        <p:tgtEl>
                                          <p:spTgt spid="33795">
                                            <p:txEl>
                                              <p:pRg st="4" end="4"/>
                                            </p:txEl>
                                          </p:spTgt>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33795">
                                            <p:txEl>
                                              <p:pRg st="5" end="5"/>
                                            </p:txEl>
                                          </p:spTgt>
                                        </p:tgtEl>
                                        <p:attrNameLst>
                                          <p:attrName>style.visibility</p:attrName>
                                        </p:attrNameLst>
                                      </p:cBhvr>
                                      <p:to>
                                        <p:strVal val="visible"/>
                                      </p:to>
                                    </p:set>
                                    <p:animEffect transition="in" filter="fade">
                                      <p:cBhvr>
                                        <p:cTn id="22" dur="2000"/>
                                        <p:tgtEl>
                                          <p:spTgt spid="33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381000" y="1219200"/>
            <a:ext cx="3429000" cy="3962400"/>
          </a:xfrm>
        </p:spPr>
        <p:txBody>
          <a:bodyPr>
            <a:noAutofit/>
          </a:bodyPr>
          <a:lstStyle/>
          <a:p>
            <a:pPr marL="0" indent="0" algn="ctr">
              <a:lnSpc>
                <a:spcPct val="100000"/>
              </a:lnSpc>
              <a:buNone/>
            </a:pPr>
            <a:r>
              <a:rPr lang="en-US" sz="4400" dirty="0"/>
              <a:t>Quoting a source that you found in another  source</a:t>
            </a:r>
            <a:endParaRPr lang="en-US" sz="4400" b="1" dirty="0">
              <a:effectLst/>
            </a:endParaRPr>
          </a:p>
        </p:txBody>
      </p:sp>
      <p:pic>
        <p:nvPicPr>
          <p:cNvPr id="5" name="Picture 4">
            <a:extLst>
              <a:ext uri="{FF2B5EF4-FFF2-40B4-BE49-F238E27FC236}">
                <a16:creationId xmlns:a16="http://schemas.microsoft.com/office/drawing/2014/main" id="{07FA4BE3-782A-434B-AF53-010BD0188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7" name="Footer Placeholder 1">
            <a:extLst>
              <a:ext uri="{FF2B5EF4-FFF2-40B4-BE49-F238E27FC236}">
                <a16:creationId xmlns:a16="http://schemas.microsoft.com/office/drawing/2014/main" id="{982AAEE1-95D0-4FD2-ADF6-F63372753DE3}"/>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6" name="Rectangle 5">
            <a:extLst>
              <a:ext uri="{FF2B5EF4-FFF2-40B4-BE49-F238E27FC236}">
                <a16:creationId xmlns:a16="http://schemas.microsoft.com/office/drawing/2014/main" id="{AFD59559-B010-4A96-BC1B-6222C4815FCB}"/>
              </a:ext>
            </a:extLst>
          </p:cNvPr>
          <p:cNvSpPr/>
          <p:nvPr/>
        </p:nvSpPr>
        <p:spPr>
          <a:xfrm>
            <a:off x="4093043" y="1905000"/>
            <a:ext cx="4873157" cy="2308324"/>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US" sz="2400" dirty="0">
                <a:latin typeface="Candara" panose="020E0502030303020204" pitchFamily="34" charset="0"/>
              </a:rPr>
              <a:t>According to Mueller and Oppenheimer, "This is suggestive evidence that longhand notes may have superior external storage as well as superior encoding functions" (</a:t>
            </a:r>
            <a:r>
              <a:rPr lang="en-US" sz="2400" dirty="0" err="1">
                <a:latin typeface="Candara" panose="020E0502030303020204" pitchFamily="34" charset="0"/>
              </a:rPr>
              <a:t>qtd</a:t>
            </a:r>
            <a:r>
              <a:rPr lang="en-US" sz="2400" dirty="0">
                <a:latin typeface="Candara" panose="020E0502030303020204" pitchFamily="34" charset="0"/>
              </a:rPr>
              <a:t>. in </a:t>
            </a:r>
            <a:r>
              <a:rPr lang="en-US" sz="2400" dirty="0" err="1">
                <a:latin typeface="Candara" panose="020E0502030303020204" pitchFamily="34" charset="0"/>
              </a:rPr>
              <a:t>Doubek</a:t>
            </a:r>
            <a:r>
              <a:rPr lang="en-US" sz="2400" dirty="0">
                <a:latin typeface="Candara" panose="020E0502030303020204" pitchFamily="34" charset="0"/>
              </a:rPr>
              <a:t>).</a:t>
            </a:r>
            <a:endParaRPr lang="en-US" dirty="0">
              <a:latin typeface="Candara" panose="020E0502030303020204" pitchFamily="34" charset="0"/>
            </a:endParaRPr>
          </a:p>
        </p:txBody>
      </p:sp>
      <p:pic>
        <p:nvPicPr>
          <p:cNvPr id="2" name="Audio 1">
            <a:hlinkClick r:id="" action="ppaction://media"/>
            <a:extLst>
              <a:ext uri="{FF2B5EF4-FFF2-40B4-BE49-F238E27FC236}">
                <a16:creationId xmlns:a16="http://schemas.microsoft.com/office/drawing/2014/main" id="{4887640C-57AB-4D4A-AC4B-62080CF287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5939014"/>
      </p:ext>
    </p:extLst>
  </p:cSld>
  <p:clrMapOvr>
    <a:masterClrMapping/>
  </p:clrMapOvr>
  <mc:AlternateContent xmlns:mc="http://schemas.openxmlformats.org/markup-compatibility/2006" xmlns:p14="http://schemas.microsoft.com/office/powerpoint/2010/main">
    <mc:Choice Requires="p14">
      <p:transition spd="slow" p14:dur="2000" advTm="13290"/>
    </mc:Choice>
    <mc:Fallback xmlns="">
      <p:transition spd="slow" advTm="1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C1671-82E8-473A-8119-BDE7FBD34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623792"/>
            <a:ext cx="1234208" cy="1234208"/>
          </a:xfrm>
          <a:prstGeom prst="rect">
            <a:avLst/>
          </a:prstGeom>
        </p:spPr>
      </p:pic>
      <p:sp>
        <p:nvSpPr>
          <p:cNvPr id="8" name="Footer Placeholder 1">
            <a:extLst>
              <a:ext uri="{FF2B5EF4-FFF2-40B4-BE49-F238E27FC236}">
                <a16:creationId xmlns:a16="http://schemas.microsoft.com/office/drawing/2014/main" id="{5C53324E-FF94-4210-91E5-5D3DFD45BFC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9" name="Rectangle 2">
            <a:extLst>
              <a:ext uri="{FF2B5EF4-FFF2-40B4-BE49-F238E27FC236}">
                <a16:creationId xmlns:a16="http://schemas.microsoft.com/office/drawing/2014/main" id="{71BF843E-97B1-472E-B0F0-BBAF2407590C}"/>
              </a:ext>
            </a:extLst>
          </p:cNvPr>
          <p:cNvSpPr>
            <a:spLocks noGrp="1" noChangeArrowheads="1"/>
          </p:cNvSpPr>
          <p:nvPr>
            <p:ph type="title"/>
          </p:nvPr>
        </p:nvSpPr>
        <p:spPr>
          <a:xfrm>
            <a:off x="457200" y="1676400"/>
            <a:ext cx="7924800" cy="3835770"/>
          </a:xfrm>
        </p:spPr>
        <p:txBody>
          <a:bodyPr>
            <a:noAutofit/>
          </a:bodyPr>
          <a:lstStyle/>
          <a:p>
            <a:pPr algn="ctr"/>
            <a:r>
              <a:rPr lang="en-US" sz="6600" dirty="0"/>
              <a:t>Part 3</a:t>
            </a:r>
            <a:br>
              <a:rPr lang="en-US" sz="5400" dirty="0"/>
            </a:br>
            <a:br>
              <a:rPr lang="en-US" sz="5400" dirty="0"/>
            </a:br>
            <a:r>
              <a:rPr lang="en-US" sz="5400" dirty="0"/>
              <a:t>The Works Cited Page</a:t>
            </a:r>
            <a:br>
              <a:rPr lang="en-US" sz="5400" dirty="0"/>
            </a:br>
            <a:endParaRPr lang="en-US" sz="5400" dirty="0"/>
          </a:p>
        </p:txBody>
      </p:sp>
      <p:pic>
        <p:nvPicPr>
          <p:cNvPr id="2" name="Audio 1">
            <a:hlinkClick r:id="" action="ppaction://media"/>
            <a:extLst>
              <a:ext uri="{FF2B5EF4-FFF2-40B4-BE49-F238E27FC236}">
                <a16:creationId xmlns:a16="http://schemas.microsoft.com/office/drawing/2014/main" id="{2B6218DB-6825-4920-B46E-8C17AA8928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5980606"/>
      </p:ext>
    </p:extLst>
  </p:cSld>
  <p:clrMapOvr>
    <a:masterClrMapping/>
  </p:clrMapOvr>
  <mc:AlternateContent xmlns:mc="http://schemas.openxmlformats.org/markup-compatibility/2006" xmlns:p14="http://schemas.microsoft.com/office/powerpoint/2010/main">
    <mc:Choice Requires="p14">
      <p:transition spd="slow" p14:dur="2000" advTm="13094"/>
    </mc:Choice>
    <mc:Fallback xmlns="">
      <p:transition spd="slow" advTm="13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1955430"/>
            <a:ext cx="2875430" cy="3759570"/>
          </a:xfrm>
        </p:spPr>
        <p:txBody>
          <a:bodyPr>
            <a:normAutofit fontScale="90000"/>
          </a:bodyPr>
          <a:lstStyle/>
          <a:p>
            <a:r>
              <a:rPr lang="en-US" sz="5400" dirty="0"/>
              <a:t>Use your Works Cited list when you…</a:t>
            </a:r>
          </a:p>
        </p:txBody>
      </p:sp>
      <p:sp>
        <p:nvSpPr>
          <p:cNvPr id="2" name="Content Placeholder 1"/>
          <p:cNvSpPr>
            <a:spLocks noGrp="1"/>
          </p:cNvSpPr>
          <p:nvPr>
            <p:ph idx="1"/>
          </p:nvPr>
        </p:nvSpPr>
        <p:spPr>
          <a:xfrm>
            <a:off x="4114801" y="1219200"/>
            <a:ext cx="4190999" cy="3886200"/>
          </a:xfrm>
        </p:spPr>
        <p:txBody>
          <a:bodyPr>
            <a:noAutofit/>
          </a:bodyPr>
          <a:lstStyle/>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Borrow words</a:t>
            </a:r>
          </a:p>
          <a:p>
            <a:pPr marL="0" indent="0">
              <a:buNone/>
            </a:pPr>
            <a:r>
              <a:rPr lang="en-US" sz="2400" dirty="0"/>
              <a:t>Borrow ideas</a:t>
            </a:r>
          </a:p>
        </p:txBody>
      </p:sp>
      <p:pic>
        <p:nvPicPr>
          <p:cNvPr id="6" name="Picture 5">
            <a:extLst>
              <a:ext uri="{FF2B5EF4-FFF2-40B4-BE49-F238E27FC236}">
                <a16:creationId xmlns:a16="http://schemas.microsoft.com/office/drawing/2014/main" id="{F05CD94F-CCB1-4DFE-8050-2B79B529ED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DA53898C-EF5D-4991-BA19-7FCDA34BF8BA}"/>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3" name="Audio 2">
            <a:hlinkClick r:id="" action="ppaction://media"/>
            <a:extLst>
              <a:ext uri="{FF2B5EF4-FFF2-40B4-BE49-F238E27FC236}">
                <a16:creationId xmlns:a16="http://schemas.microsoft.com/office/drawing/2014/main" id="{D6BDECDA-55A9-4813-93BB-EE0101850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6861831"/>
      </p:ext>
    </p:extLst>
  </p:cSld>
  <p:clrMapOvr>
    <a:masterClrMapping/>
  </p:clrMapOvr>
  <mc:AlternateContent xmlns:mc="http://schemas.openxmlformats.org/markup-compatibility/2006" xmlns:p14="http://schemas.microsoft.com/office/powerpoint/2010/main">
    <mc:Choice Requires="p14">
      <p:transition spd="slow" p14:dur="2000" advTm="19156"/>
    </mc:Choice>
    <mc:Fallback xmlns="">
      <p:transition spd="slow" advTm="19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61ECF4-DE26-42AB-8D4F-71B8B174A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7" name="Footer Placeholder 1">
            <a:extLst>
              <a:ext uri="{FF2B5EF4-FFF2-40B4-BE49-F238E27FC236}">
                <a16:creationId xmlns:a16="http://schemas.microsoft.com/office/drawing/2014/main" id="{26F55E8F-FF7A-4F33-9C33-0F128279D320}"/>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9" name="TextBox 8">
            <a:extLst>
              <a:ext uri="{FF2B5EF4-FFF2-40B4-BE49-F238E27FC236}">
                <a16:creationId xmlns:a16="http://schemas.microsoft.com/office/drawing/2014/main" id="{91A88E7C-58E2-477B-9A18-D1978F99AB21}"/>
              </a:ext>
            </a:extLst>
          </p:cNvPr>
          <p:cNvSpPr txBox="1"/>
          <p:nvPr/>
        </p:nvSpPr>
        <p:spPr>
          <a:xfrm>
            <a:off x="914399" y="457200"/>
            <a:ext cx="7353469" cy="646331"/>
          </a:xfrm>
          <a:prstGeom prst="rect">
            <a:avLst/>
          </a:prstGeom>
          <a:noFill/>
        </p:spPr>
        <p:txBody>
          <a:bodyPr wrap="square" rtlCol="0">
            <a:spAutoFit/>
          </a:bodyPr>
          <a:lstStyle/>
          <a:p>
            <a:r>
              <a:rPr lang="en-US" sz="3600" i="1" dirty="0">
                <a:solidFill>
                  <a:schemeClr val="accent1"/>
                </a:solidFill>
                <a:latin typeface="+mj-lt"/>
              </a:rPr>
              <a:t>Formatting your Works Cited List</a:t>
            </a:r>
          </a:p>
        </p:txBody>
      </p:sp>
      <p:pic>
        <p:nvPicPr>
          <p:cNvPr id="5" name="Audio 4">
            <a:hlinkClick r:id="" action="ppaction://media"/>
            <a:extLst>
              <a:ext uri="{FF2B5EF4-FFF2-40B4-BE49-F238E27FC236}">
                <a16:creationId xmlns:a16="http://schemas.microsoft.com/office/drawing/2014/main" id="{17B600E0-8EF6-4657-A8D5-6537F4F588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2" name="Picture 1">
            <a:extLst>
              <a:ext uri="{FF2B5EF4-FFF2-40B4-BE49-F238E27FC236}">
                <a16:creationId xmlns:a16="http://schemas.microsoft.com/office/drawing/2014/main" id="{9D5E4EF4-6972-4999-BDC8-2C4EA555EE60}"/>
              </a:ext>
            </a:extLst>
          </p:cNvPr>
          <p:cNvPicPr>
            <a:picLocks noChangeAspect="1"/>
          </p:cNvPicPr>
          <p:nvPr/>
        </p:nvPicPr>
        <p:blipFill>
          <a:blip r:embed="rId7"/>
          <a:stretch>
            <a:fillRect/>
          </a:stretch>
        </p:blipFill>
        <p:spPr>
          <a:xfrm>
            <a:off x="900112" y="1081087"/>
            <a:ext cx="7343775" cy="4695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21"/>
    </mc:Choice>
    <mc:Fallback xmlns="">
      <p:transition spd="slow" advTm="2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789A787A-4BEB-4568-B853-A8CDAFB24FBC}"/>
              </a:ext>
            </a:extLst>
          </p:cNvPr>
          <p:cNvSpPr>
            <a:spLocks noGrp="1"/>
          </p:cNvSpPr>
          <p:nvPr>
            <p:ph type="ftr" sz="quarter" idx="11"/>
          </p:nvPr>
        </p:nvSpPr>
        <p:spPr>
          <a:xfrm>
            <a:off x="152400" y="6340475"/>
            <a:ext cx="3467099" cy="365125"/>
          </a:xfrm>
        </p:spPr>
        <p:txBody>
          <a:bodyPr/>
          <a:lstStyle/>
          <a:p>
            <a:pPr algn="l">
              <a:defRPr/>
            </a:pPr>
            <a:r>
              <a:rPr lang="en-US" dirty="0"/>
              <a:t>The Kathleen Jones White Writing Center </a:t>
            </a:r>
          </a:p>
          <a:p>
            <a:pPr algn="l">
              <a:defRPr/>
            </a:pPr>
            <a:r>
              <a:rPr lang="en-US" b="0" dirty="0"/>
              <a:t>Revised August 2017</a:t>
            </a:r>
          </a:p>
        </p:txBody>
      </p:sp>
      <p:pic>
        <p:nvPicPr>
          <p:cNvPr id="6" name="Picture 5">
            <a:extLst>
              <a:ext uri="{FF2B5EF4-FFF2-40B4-BE49-F238E27FC236}">
                <a16:creationId xmlns:a16="http://schemas.microsoft.com/office/drawing/2014/main" id="{1638F36B-0E12-4D78-B646-CFB9837C8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Title 1">
            <a:extLst>
              <a:ext uri="{FF2B5EF4-FFF2-40B4-BE49-F238E27FC236}">
                <a16:creationId xmlns:a16="http://schemas.microsoft.com/office/drawing/2014/main" id="{CE6DF672-4BC1-4A3A-9FF3-8276124992F6}"/>
              </a:ext>
            </a:extLst>
          </p:cNvPr>
          <p:cNvSpPr>
            <a:spLocks noGrp="1"/>
          </p:cNvSpPr>
          <p:nvPr>
            <p:ph type="title"/>
          </p:nvPr>
        </p:nvSpPr>
        <p:spPr>
          <a:xfrm>
            <a:off x="506412" y="416481"/>
            <a:ext cx="8229600" cy="712787"/>
          </a:xfrm>
        </p:spPr>
        <p:txBody>
          <a:bodyPr>
            <a:normAutofit/>
          </a:bodyPr>
          <a:lstStyle/>
          <a:p>
            <a:pPr algn="l"/>
            <a:r>
              <a:rPr lang="en-US" sz="3600" dirty="0"/>
              <a:t>The hanging indent</a:t>
            </a:r>
          </a:p>
        </p:txBody>
      </p:sp>
      <p:pic>
        <p:nvPicPr>
          <p:cNvPr id="7" name="Picture 6">
            <a:extLst>
              <a:ext uri="{FF2B5EF4-FFF2-40B4-BE49-F238E27FC236}">
                <a16:creationId xmlns:a16="http://schemas.microsoft.com/office/drawing/2014/main" id="{D2AA8B7C-4342-4251-9DAD-152E6335AFE9}"/>
              </a:ext>
            </a:extLst>
          </p:cNvPr>
          <p:cNvPicPr>
            <a:picLocks noChangeAspect="1"/>
          </p:cNvPicPr>
          <p:nvPr/>
        </p:nvPicPr>
        <p:blipFill>
          <a:blip r:embed="rId6"/>
          <a:stretch>
            <a:fillRect/>
          </a:stretch>
        </p:blipFill>
        <p:spPr>
          <a:xfrm>
            <a:off x="506412" y="1258872"/>
            <a:ext cx="6808788" cy="3514725"/>
          </a:xfrm>
          <a:prstGeom prst="rect">
            <a:avLst/>
          </a:prstGeom>
        </p:spPr>
      </p:pic>
      <p:pic>
        <p:nvPicPr>
          <p:cNvPr id="10" name="Picture 9">
            <a:extLst>
              <a:ext uri="{FF2B5EF4-FFF2-40B4-BE49-F238E27FC236}">
                <a16:creationId xmlns:a16="http://schemas.microsoft.com/office/drawing/2014/main" id="{BB6C785F-69BB-41D8-B9A8-FACC388846E0}"/>
              </a:ext>
            </a:extLst>
          </p:cNvPr>
          <p:cNvPicPr>
            <a:picLocks noChangeAspect="1"/>
          </p:cNvPicPr>
          <p:nvPr/>
        </p:nvPicPr>
        <p:blipFill>
          <a:blip r:embed="rId7"/>
          <a:stretch>
            <a:fillRect/>
          </a:stretch>
        </p:blipFill>
        <p:spPr>
          <a:xfrm>
            <a:off x="4033074" y="1129268"/>
            <a:ext cx="5110926" cy="3075218"/>
          </a:xfrm>
          <a:prstGeom prst="rect">
            <a:avLst/>
          </a:prstGeom>
        </p:spPr>
      </p:pic>
      <p:pic>
        <p:nvPicPr>
          <p:cNvPr id="11" name="Audio 10">
            <a:hlinkClick r:id="" action="ppaction://media"/>
            <a:extLst>
              <a:ext uri="{FF2B5EF4-FFF2-40B4-BE49-F238E27FC236}">
                <a16:creationId xmlns:a16="http://schemas.microsoft.com/office/drawing/2014/main" id="{01923115-4E35-453D-948C-4440F69529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858A990E-2392-4B40-A9B6-F47A7034BC11}"/>
                  </a:ext>
                </a:extLst>
              </p14:cNvPr>
              <p14:cNvContentPartPr/>
              <p14:nvPr/>
            </p14:nvContentPartPr>
            <p14:xfrm>
              <a:off x="1714440" y="3276390"/>
              <a:ext cx="1026720" cy="20160"/>
            </p14:xfrm>
          </p:contentPart>
        </mc:Choice>
        <mc:Fallback xmlns="">
          <p:pic>
            <p:nvPicPr>
              <p:cNvPr id="12" name="Ink 11">
                <a:extLst>
                  <a:ext uri="{FF2B5EF4-FFF2-40B4-BE49-F238E27FC236}">
                    <a16:creationId xmlns:a16="http://schemas.microsoft.com/office/drawing/2014/main" id="{858A990E-2392-4B40-A9B6-F47A7034BC11}"/>
                  </a:ext>
                </a:extLst>
              </p:cNvPr>
              <p:cNvPicPr/>
              <p:nvPr/>
            </p:nvPicPr>
            <p:blipFill>
              <a:blip r:embed="rId10"/>
              <a:stretch>
                <a:fillRect/>
              </a:stretch>
            </p:blipFill>
            <p:spPr>
              <a:xfrm>
                <a:off x="1624440" y="3096750"/>
                <a:ext cx="120636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5A3D6612-753C-4C68-B96E-7CD60C2BDD08}"/>
                  </a:ext>
                </a:extLst>
              </p14:cNvPr>
              <p14:cNvContentPartPr/>
              <p14:nvPr/>
            </p14:nvContentPartPr>
            <p14:xfrm>
              <a:off x="6362400" y="3466830"/>
              <a:ext cx="1114920" cy="20160"/>
            </p14:xfrm>
          </p:contentPart>
        </mc:Choice>
        <mc:Fallback xmlns="">
          <p:pic>
            <p:nvPicPr>
              <p:cNvPr id="13" name="Ink 12">
                <a:extLst>
                  <a:ext uri="{FF2B5EF4-FFF2-40B4-BE49-F238E27FC236}">
                    <a16:creationId xmlns:a16="http://schemas.microsoft.com/office/drawing/2014/main" id="{5A3D6612-753C-4C68-B96E-7CD60C2BDD08}"/>
                  </a:ext>
                </a:extLst>
              </p:cNvPr>
              <p:cNvPicPr/>
              <p:nvPr/>
            </p:nvPicPr>
            <p:blipFill>
              <a:blip r:embed="rId12"/>
              <a:stretch>
                <a:fillRect/>
              </a:stretch>
            </p:blipFill>
            <p:spPr>
              <a:xfrm>
                <a:off x="6272760" y="3287190"/>
                <a:ext cx="1294560" cy="379800"/>
              </a:xfrm>
              <a:prstGeom prst="rect">
                <a:avLst/>
              </a:prstGeom>
            </p:spPr>
          </p:pic>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882">
        <p159:morph option="byObject"/>
      </p:transition>
    </mc:Choice>
    <mc:Fallback xmlns="">
      <p:transition spd="slow" advTm="208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789A787A-4BEB-4568-B853-A8CDAFB24FBC}"/>
              </a:ext>
            </a:extLst>
          </p:cNvPr>
          <p:cNvSpPr>
            <a:spLocks noGrp="1"/>
          </p:cNvSpPr>
          <p:nvPr>
            <p:ph type="ftr" sz="quarter" idx="11"/>
          </p:nvPr>
        </p:nvSpPr>
        <p:spPr>
          <a:xfrm>
            <a:off x="152400" y="6340475"/>
            <a:ext cx="3467099" cy="365125"/>
          </a:xfrm>
        </p:spPr>
        <p:txBody>
          <a:bodyPr/>
          <a:lstStyle/>
          <a:p>
            <a:pPr algn="l">
              <a:defRPr/>
            </a:pPr>
            <a:r>
              <a:rPr lang="en-US" dirty="0"/>
              <a:t>The Kathleen Jones White Writing Center </a:t>
            </a:r>
          </a:p>
          <a:p>
            <a:pPr algn="l">
              <a:defRPr/>
            </a:pPr>
            <a:r>
              <a:rPr lang="en-US" b="0" dirty="0"/>
              <a:t>Revised August 2017</a:t>
            </a:r>
          </a:p>
        </p:txBody>
      </p:sp>
      <p:pic>
        <p:nvPicPr>
          <p:cNvPr id="6" name="Picture 5">
            <a:extLst>
              <a:ext uri="{FF2B5EF4-FFF2-40B4-BE49-F238E27FC236}">
                <a16:creationId xmlns:a16="http://schemas.microsoft.com/office/drawing/2014/main" id="{1638F36B-0E12-4D78-B646-CFB9837C8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Title 1">
            <a:extLst>
              <a:ext uri="{FF2B5EF4-FFF2-40B4-BE49-F238E27FC236}">
                <a16:creationId xmlns:a16="http://schemas.microsoft.com/office/drawing/2014/main" id="{CE6DF672-4BC1-4A3A-9FF3-8276124992F6}"/>
              </a:ext>
            </a:extLst>
          </p:cNvPr>
          <p:cNvSpPr>
            <a:spLocks noGrp="1"/>
          </p:cNvSpPr>
          <p:nvPr>
            <p:ph type="title"/>
          </p:nvPr>
        </p:nvSpPr>
        <p:spPr>
          <a:xfrm>
            <a:off x="506412" y="416481"/>
            <a:ext cx="8229600" cy="712787"/>
          </a:xfrm>
        </p:spPr>
        <p:txBody>
          <a:bodyPr>
            <a:normAutofit/>
          </a:bodyPr>
          <a:lstStyle/>
          <a:p>
            <a:pPr algn="l"/>
            <a:r>
              <a:rPr lang="en-US" sz="3600" dirty="0"/>
              <a:t>The hanging indent</a:t>
            </a:r>
          </a:p>
        </p:txBody>
      </p:sp>
      <p:pic>
        <p:nvPicPr>
          <p:cNvPr id="4" name="Picture 3" descr="A screenshot of a social media post&#10;&#10;Description generated with very high confidence">
            <a:extLst>
              <a:ext uri="{FF2B5EF4-FFF2-40B4-BE49-F238E27FC236}">
                <a16:creationId xmlns:a16="http://schemas.microsoft.com/office/drawing/2014/main" id="{ABFB0AAD-DBFE-4E30-BA13-9D004A0428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714" y="1562333"/>
            <a:ext cx="6628571" cy="3733333"/>
          </a:xfrm>
          <a:prstGeom prst="rect">
            <a:avLst/>
          </a:prstGeom>
        </p:spPr>
      </p:pic>
      <p:pic>
        <p:nvPicPr>
          <p:cNvPr id="8" name="Audio 7">
            <a:hlinkClick r:id="" action="ppaction://media"/>
            <a:extLst>
              <a:ext uri="{FF2B5EF4-FFF2-40B4-BE49-F238E27FC236}">
                <a16:creationId xmlns:a16="http://schemas.microsoft.com/office/drawing/2014/main" id="{A8EDDE56-FB1D-44B8-9553-273327445E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028660"/>
      </p:ext>
    </p:extLst>
  </p:cSld>
  <p:clrMapOvr>
    <a:masterClrMapping/>
  </p:clrMapOvr>
  <mc:AlternateContent xmlns:mc="http://schemas.openxmlformats.org/markup-compatibility/2006" xmlns:p14="http://schemas.microsoft.com/office/powerpoint/2010/main">
    <mc:Choice Requires="p14">
      <p:transition spd="slow" p14:dur="2000" advTm="9738"/>
    </mc:Choice>
    <mc:Fallback xmlns="">
      <p:transition spd="slow" advTm="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789A787A-4BEB-4568-B853-A8CDAFB24FBC}"/>
              </a:ext>
            </a:extLst>
          </p:cNvPr>
          <p:cNvSpPr>
            <a:spLocks noGrp="1"/>
          </p:cNvSpPr>
          <p:nvPr>
            <p:ph type="ftr" sz="quarter" idx="11"/>
          </p:nvPr>
        </p:nvSpPr>
        <p:spPr>
          <a:xfrm>
            <a:off x="152400" y="6340475"/>
            <a:ext cx="3467099" cy="365125"/>
          </a:xfrm>
        </p:spPr>
        <p:txBody>
          <a:bodyPr/>
          <a:lstStyle/>
          <a:p>
            <a:pPr algn="l">
              <a:defRPr/>
            </a:pPr>
            <a:r>
              <a:rPr lang="en-US" dirty="0"/>
              <a:t>The Kathleen Jones White Writing Center </a:t>
            </a:r>
          </a:p>
          <a:p>
            <a:pPr algn="l">
              <a:defRPr/>
            </a:pPr>
            <a:r>
              <a:rPr lang="en-US" b="0" dirty="0"/>
              <a:t>Revised August 2017</a:t>
            </a:r>
          </a:p>
        </p:txBody>
      </p:sp>
      <p:pic>
        <p:nvPicPr>
          <p:cNvPr id="3" name="Audio 2">
            <a:hlinkClick r:id="" action="ppaction://media"/>
            <a:extLst>
              <a:ext uri="{FF2B5EF4-FFF2-40B4-BE49-F238E27FC236}">
                <a16:creationId xmlns:a16="http://schemas.microsoft.com/office/drawing/2014/main" id="{634EE12B-F9B4-476C-988E-B85C9626B5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8" name="Content Placeholder 7">
            <a:extLst>
              <a:ext uri="{FF2B5EF4-FFF2-40B4-BE49-F238E27FC236}">
                <a16:creationId xmlns:a16="http://schemas.microsoft.com/office/drawing/2014/main" id="{0CC992FC-62D0-47B4-A6B5-3BB7317115AC}"/>
              </a:ext>
            </a:extLst>
          </p:cNvPr>
          <p:cNvSpPr>
            <a:spLocks noGrp="1"/>
          </p:cNvSpPr>
          <p:nvPr>
            <p:ph idx="1"/>
          </p:nvPr>
        </p:nvSpPr>
        <p:spPr/>
        <p:txBody>
          <a:bodyPr>
            <a:normAutofit/>
          </a:bodyPr>
          <a:lstStyle/>
          <a:p>
            <a:pPr marL="0" indent="0" algn="r">
              <a:buNone/>
            </a:pPr>
            <a:endParaRPr lang="en-US" sz="4900" i="1" dirty="0">
              <a:latin typeface="+mj-lt"/>
            </a:endParaRPr>
          </a:p>
          <a:p>
            <a:pPr marL="0" indent="0" algn="r">
              <a:buNone/>
            </a:pPr>
            <a:r>
              <a:rPr lang="en-US" sz="4900" i="1" dirty="0">
                <a:latin typeface="+mj-lt"/>
              </a:rPr>
              <a:t>MLA core elements</a:t>
            </a:r>
          </a:p>
        </p:txBody>
      </p:sp>
      <p:pic>
        <p:nvPicPr>
          <p:cNvPr id="9" name="Picture 8">
            <a:extLst>
              <a:ext uri="{FF2B5EF4-FFF2-40B4-BE49-F238E27FC236}">
                <a16:creationId xmlns:a16="http://schemas.microsoft.com/office/drawing/2014/main" id="{7BA492A7-99BB-4D00-A6D8-50769BF97B65}"/>
              </a:ext>
            </a:extLst>
          </p:cNvPr>
          <p:cNvPicPr>
            <a:picLocks noChangeAspect="1"/>
          </p:cNvPicPr>
          <p:nvPr/>
        </p:nvPicPr>
        <p:blipFill>
          <a:blip r:embed="rId6"/>
          <a:stretch>
            <a:fillRect/>
          </a:stretch>
        </p:blipFill>
        <p:spPr>
          <a:xfrm>
            <a:off x="113579" y="-118139"/>
            <a:ext cx="4158545" cy="6137940"/>
          </a:xfrm>
          <a:prstGeom prst="rect">
            <a:avLst/>
          </a:prstGeom>
        </p:spPr>
      </p:pic>
      <p:pic>
        <p:nvPicPr>
          <p:cNvPr id="6" name="Picture 5">
            <a:extLst>
              <a:ext uri="{FF2B5EF4-FFF2-40B4-BE49-F238E27FC236}">
                <a16:creationId xmlns:a16="http://schemas.microsoft.com/office/drawing/2014/main" id="{1638F36B-0E12-4D78-B646-CFB9837C83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Tree>
    <p:extLst>
      <p:ext uri="{BB962C8B-B14F-4D97-AF65-F5344CB8AC3E}">
        <p14:creationId xmlns:p14="http://schemas.microsoft.com/office/powerpoint/2010/main" val="2126988111"/>
      </p:ext>
    </p:extLst>
  </p:cSld>
  <p:clrMapOvr>
    <a:masterClrMapping/>
  </p:clrMapOvr>
  <mc:AlternateContent xmlns:mc="http://schemas.openxmlformats.org/markup-compatibility/2006" xmlns:p14="http://schemas.microsoft.com/office/powerpoint/2010/main">
    <mc:Choice Requires="p14">
      <p:transition spd="slow" p14:dur="2000" advTm="53388"/>
    </mc:Choice>
    <mc:Fallback xmlns="">
      <p:transition spd="slow" advTm="5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52400" y="1520470"/>
            <a:ext cx="2819400" cy="4042130"/>
            <a:chOff x="166896" y="2667000"/>
            <a:chExt cx="3109704" cy="4042130"/>
          </a:xfrm>
          <a:solidFill>
            <a:schemeClr val="tx2">
              <a:lumMod val="10000"/>
              <a:lumOff val="90000"/>
              <a:alpha val="81000"/>
            </a:schemeClr>
          </a:solidFill>
        </p:grpSpPr>
        <p:sp>
          <p:nvSpPr>
            <p:cNvPr id="34" name="Rectangle 33"/>
            <p:cNvSpPr/>
            <p:nvPr/>
          </p:nvSpPr>
          <p:spPr>
            <a:xfrm>
              <a:off x="166896" y="2667000"/>
              <a:ext cx="3109704" cy="4042130"/>
            </a:xfrm>
            <a:prstGeom prst="rect">
              <a:avLst/>
            </a:prstGeom>
            <a:grp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5" name="TextBox 34"/>
            <p:cNvSpPr txBox="1"/>
            <p:nvPr/>
          </p:nvSpPr>
          <p:spPr>
            <a:xfrm>
              <a:off x="722256" y="4469518"/>
              <a:ext cx="2003565" cy="400110"/>
            </a:xfrm>
            <a:prstGeom prst="rect">
              <a:avLst/>
            </a:prstGeom>
            <a:grpFill/>
            <a:ln w="9525">
              <a:noFill/>
            </a:ln>
          </p:spPr>
          <p:txBody>
            <a:bodyPr wrap="none" rtlCol="0">
              <a:spAutoFit/>
            </a:bodyPr>
            <a:lstStyle/>
            <a:p>
              <a:pPr algn="ctr" eaLnBrk="1" fontAlgn="auto" hangingPunct="1">
                <a:spcBef>
                  <a:spcPts val="0"/>
                </a:spcBef>
                <a:spcAft>
                  <a:spcPts val="0"/>
                </a:spcAft>
              </a:pPr>
              <a:r>
                <a:rPr lang="en-US" sz="2000" b="1" dirty="0">
                  <a:latin typeface="+mn-lt"/>
                  <a:ea typeface="Verdana" pitchFamily="34" charset="0"/>
                  <a:cs typeface="Verdana" pitchFamily="34" charset="0"/>
                </a:rPr>
                <a:t>218 </a:t>
              </a:r>
              <a:r>
                <a:rPr lang="en-US" sz="2000" b="1" dirty="0" err="1">
                  <a:latin typeface="+mn-lt"/>
                  <a:ea typeface="Verdana" pitchFamily="34" charset="0"/>
                  <a:cs typeface="Verdana" pitchFamily="34" charset="0"/>
                </a:rPr>
                <a:t>Eicher</a:t>
              </a:r>
              <a:r>
                <a:rPr lang="en-US" sz="2000" b="1" dirty="0">
                  <a:latin typeface="+mn-lt"/>
                  <a:ea typeface="Verdana" pitchFamily="34" charset="0"/>
                  <a:cs typeface="Verdana" pitchFamily="34" charset="0"/>
                </a:rPr>
                <a:t> Hall</a:t>
              </a:r>
            </a:p>
          </p:txBody>
        </p:sp>
      </p:grpSp>
      <p:grpSp>
        <p:nvGrpSpPr>
          <p:cNvPr id="45" name="Group 44"/>
          <p:cNvGrpSpPr/>
          <p:nvPr/>
        </p:nvGrpSpPr>
        <p:grpSpPr>
          <a:xfrm>
            <a:off x="3124200" y="1520470"/>
            <a:ext cx="2819400" cy="4040942"/>
            <a:chOff x="3489771" y="2667000"/>
            <a:chExt cx="2503135" cy="4042130"/>
          </a:xfrm>
          <a:solidFill>
            <a:schemeClr val="tx2">
              <a:lumMod val="10000"/>
              <a:lumOff val="90000"/>
              <a:alpha val="81000"/>
            </a:schemeClr>
          </a:solidFill>
        </p:grpSpPr>
        <p:sp>
          <p:nvSpPr>
            <p:cNvPr id="46" name="Rectangle 45"/>
            <p:cNvSpPr/>
            <p:nvPr/>
          </p:nvSpPr>
          <p:spPr>
            <a:xfrm>
              <a:off x="3489771" y="2667000"/>
              <a:ext cx="2503135" cy="4042130"/>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3562441" y="4506283"/>
              <a:ext cx="2357801" cy="2124282"/>
            </a:xfrm>
            <a:prstGeom prst="rect">
              <a:avLst/>
            </a:prstGeom>
            <a:grpFill/>
            <a:ln w="9525">
              <a:noFill/>
            </a:ln>
          </p:spPr>
          <p:txBody>
            <a:bodyPr wrap="square" rtlCol="0">
              <a:spAutoFit/>
            </a:bodyPr>
            <a:lstStyle/>
            <a:p>
              <a:pPr algn="ctr"/>
              <a:r>
                <a:rPr lang="en-US" sz="2000" b="1" dirty="0">
                  <a:latin typeface="+mn-lt"/>
                  <a:ea typeface="Verdana" pitchFamily="34" charset="0"/>
                  <a:cs typeface="Verdana" pitchFamily="34" charset="0"/>
                </a:rPr>
                <a:t>Meet Us Online</a:t>
              </a:r>
            </a:p>
            <a:p>
              <a:pPr algn="ctr"/>
              <a:br>
                <a:rPr lang="en-US" sz="1600" dirty="0">
                  <a:ea typeface="Verdana" pitchFamily="34" charset="0"/>
                  <a:cs typeface="Verdana" pitchFamily="34" charset="0"/>
                </a:rPr>
              </a:br>
              <a:r>
                <a:rPr lang="en-US" sz="1600" dirty="0">
                  <a:ea typeface="Verdana" pitchFamily="34" charset="0"/>
                  <a:cs typeface="Verdana" pitchFamily="34" charset="0"/>
                </a:rPr>
                <a:t>Talk to a tutor through WebEx (like Skype). </a:t>
              </a:r>
            </a:p>
            <a:p>
              <a:pPr algn="ctr"/>
              <a:endParaRPr lang="en-US" sz="1600" dirty="0">
                <a:ea typeface="Verdana" pitchFamily="34" charset="0"/>
                <a:cs typeface="Verdana" pitchFamily="34" charset="0"/>
              </a:endParaRPr>
            </a:p>
            <a:p>
              <a:pPr algn="ctr"/>
              <a:r>
                <a:rPr lang="en-US" sz="1600" dirty="0">
                  <a:ea typeface="Verdana" pitchFamily="34" charset="0"/>
                  <a:cs typeface="Verdana" pitchFamily="34" charset="0"/>
                </a:rPr>
                <a:t>Schedule an appointment at </a:t>
              </a:r>
              <a:r>
                <a:rPr lang="en-US" sz="1600" i="1" dirty="0">
                  <a:ea typeface="Verdana" pitchFamily="34" charset="0"/>
                  <a:cs typeface="Verdana" pitchFamily="34" charset="0"/>
                </a:rPr>
                <a:t>iup.edu/</a:t>
              </a:r>
              <a:r>
                <a:rPr lang="en-US" sz="1600" i="1" dirty="0" err="1">
                  <a:ea typeface="Verdana" pitchFamily="34" charset="0"/>
                  <a:cs typeface="Verdana" pitchFamily="34" charset="0"/>
                </a:rPr>
                <a:t>writingcenter</a:t>
              </a:r>
              <a:endParaRPr lang="en-US" sz="1600" i="1" dirty="0">
                <a:ea typeface="Verdana" pitchFamily="34" charset="0"/>
                <a:cs typeface="Verdana" pitchFamily="34" charset="0"/>
              </a:endParaRPr>
            </a:p>
          </p:txBody>
        </p:sp>
      </p:grpSp>
      <p:pic>
        <p:nvPicPr>
          <p:cNvPr id="48" name="Picture 4" descr="http://www.iup.edu/uploadedImages/Units/W_-_Z/Writing_Center/eicher%20h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798" y="1763612"/>
            <a:ext cx="2374402" cy="1435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49" name="Table 48"/>
          <p:cNvGraphicFramePr>
            <a:graphicFrameLocks noGrp="1"/>
          </p:cNvGraphicFramePr>
          <p:nvPr>
            <p:extLst>
              <p:ext uri="{D42A27DB-BD31-4B8C-83A1-F6EECF244321}">
                <p14:modId xmlns:p14="http://schemas.microsoft.com/office/powerpoint/2010/main" val="213034231"/>
              </p:ext>
            </p:extLst>
          </p:nvPr>
        </p:nvGraphicFramePr>
        <p:xfrm>
          <a:off x="381000" y="3869980"/>
          <a:ext cx="2438400" cy="1536690"/>
        </p:xfrm>
        <a:graphic>
          <a:graphicData uri="http://schemas.openxmlformats.org/drawingml/2006/table">
            <a:tbl>
              <a:tblPr firstRow="1" bandRow="1">
                <a:tableStyleId>{69012ECD-51FC-41F1-AA8D-1B2483CD663E}</a:tableStyleId>
              </a:tblPr>
              <a:tblGrid>
                <a:gridCol w="2438400">
                  <a:extLst>
                    <a:ext uri="{9D8B030D-6E8A-4147-A177-3AD203B41FA5}">
                      <a16:colId xmlns:a16="http://schemas.microsoft.com/office/drawing/2014/main" val="20000"/>
                    </a:ext>
                  </a:extLst>
                </a:gridCol>
              </a:tblGrid>
              <a:tr h="829625">
                <a:tc>
                  <a:txBody>
                    <a:bodyPr/>
                    <a:lstStyle/>
                    <a:p>
                      <a:pPr algn="ctr"/>
                      <a:r>
                        <a:rPr lang="en-US" sz="1800" dirty="0"/>
                        <a:t>Monday - Thursday</a:t>
                      </a:r>
                    </a:p>
                    <a:p>
                      <a:pPr algn="ctr"/>
                      <a:r>
                        <a:rPr lang="en-US" sz="1400" dirty="0"/>
                        <a:t>9:00 am to 8:00 pm</a:t>
                      </a:r>
                      <a:endParaRPr lang="en-US" sz="1400" baseline="-25000" dirty="0"/>
                    </a:p>
                  </a:txBody>
                  <a:tcPr anchor="ctr"/>
                </a:tc>
                <a:extLst>
                  <a:ext uri="{0D108BD9-81ED-4DB2-BD59-A6C34878D82A}">
                    <a16:rowId xmlns:a16="http://schemas.microsoft.com/office/drawing/2014/main" val="10000"/>
                  </a:ext>
                </a:extLst>
              </a:tr>
              <a:tr h="707065">
                <a:tc>
                  <a:txBody>
                    <a:bodyPr/>
                    <a:lstStyle/>
                    <a:p>
                      <a:pPr algn="ctr"/>
                      <a:r>
                        <a:rPr lang="en-US" sz="1800" dirty="0"/>
                        <a:t>Friday</a:t>
                      </a:r>
                    </a:p>
                    <a:p>
                      <a:pPr algn="ctr"/>
                      <a:r>
                        <a:rPr lang="en-US" sz="1400" dirty="0"/>
                        <a:t>9:00 am to</a:t>
                      </a:r>
                      <a:r>
                        <a:rPr lang="en-US" sz="1400" baseline="0" dirty="0"/>
                        <a:t> 3:00 pm</a:t>
                      </a:r>
                      <a:endParaRPr lang="en-US" sz="1400" dirty="0">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6258" y="1757890"/>
            <a:ext cx="2368742" cy="1441322"/>
          </a:xfrm>
          <a:prstGeom prst="rect">
            <a:avLst/>
          </a:prstGeom>
          <a:ln>
            <a:noFill/>
          </a:ln>
          <a:effectLst>
            <a:outerShdw blurRad="292100" dist="139700" dir="2700000" algn="tl" rotWithShape="0">
              <a:srgbClr val="333333">
                <a:alpha val="65000"/>
              </a:srgbClr>
            </a:outerShdw>
          </a:effectLst>
        </p:spPr>
      </p:pic>
      <p:grpSp>
        <p:nvGrpSpPr>
          <p:cNvPr id="20" name="Group 19"/>
          <p:cNvGrpSpPr/>
          <p:nvPr/>
        </p:nvGrpSpPr>
        <p:grpSpPr>
          <a:xfrm>
            <a:off x="6096000" y="1520470"/>
            <a:ext cx="2895600" cy="4042130"/>
            <a:chOff x="3489771" y="2667000"/>
            <a:chExt cx="2503135" cy="4042130"/>
          </a:xfrm>
          <a:solidFill>
            <a:schemeClr val="tx2">
              <a:lumMod val="10000"/>
              <a:lumOff val="90000"/>
              <a:alpha val="81000"/>
            </a:schemeClr>
          </a:solidFill>
        </p:grpSpPr>
        <p:sp>
          <p:nvSpPr>
            <p:cNvPr id="21" name="Rectangle 20"/>
            <p:cNvSpPr/>
            <p:nvPr/>
          </p:nvSpPr>
          <p:spPr>
            <a:xfrm>
              <a:off x="3489771" y="2667000"/>
              <a:ext cx="2503135" cy="4042130"/>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TextBox 21"/>
            <p:cNvSpPr txBox="1"/>
            <p:nvPr/>
          </p:nvSpPr>
          <p:spPr>
            <a:xfrm>
              <a:off x="3621515" y="4479032"/>
              <a:ext cx="2301860" cy="400110"/>
            </a:xfrm>
            <a:prstGeom prst="rect">
              <a:avLst/>
            </a:prstGeom>
            <a:grpFill/>
            <a:ln w="6350">
              <a:noFill/>
            </a:ln>
          </p:spPr>
          <p:txBody>
            <a:bodyPr wrap="square" rtlCol="0">
              <a:spAutoFit/>
            </a:bodyPr>
            <a:lstStyle/>
            <a:p>
              <a:pPr algn="ctr" eaLnBrk="1" fontAlgn="auto" hangingPunct="1">
                <a:spcBef>
                  <a:spcPts val="0"/>
                </a:spcBef>
                <a:spcAft>
                  <a:spcPts val="0"/>
                </a:spcAft>
              </a:pPr>
              <a:r>
                <a:rPr lang="en-US" sz="2000" b="1" dirty="0">
                  <a:latin typeface="+mn-lt"/>
                  <a:ea typeface="Verdana" pitchFamily="34" charset="0"/>
                  <a:cs typeface="Verdana" pitchFamily="34" charset="0"/>
                </a:rPr>
                <a:t>Stapleton Library</a:t>
              </a:r>
            </a:p>
          </p:txBody>
        </p:sp>
      </p:grpSp>
      <p:graphicFrame>
        <p:nvGraphicFramePr>
          <p:cNvPr id="23" name="Table 22"/>
          <p:cNvGraphicFramePr>
            <a:graphicFrameLocks noGrp="1"/>
          </p:cNvGraphicFramePr>
          <p:nvPr>
            <p:extLst>
              <p:ext uri="{D42A27DB-BD31-4B8C-83A1-F6EECF244321}">
                <p14:modId xmlns:p14="http://schemas.microsoft.com/office/powerpoint/2010/main" val="532335527"/>
              </p:ext>
            </p:extLst>
          </p:nvPr>
        </p:nvGraphicFramePr>
        <p:xfrm>
          <a:off x="6360339" y="3882670"/>
          <a:ext cx="2478861" cy="1524000"/>
        </p:xfrm>
        <a:graphic>
          <a:graphicData uri="http://schemas.openxmlformats.org/drawingml/2006/table">
            <a:tbl>
              <a:tblPr firstRow="1" bandRow="1">
                <a:tableStyleId>{69012ECD-51FC-41F1-AA8D-1B2483CD663E}</a:tableStyleId>
              </a:tblPr>
              <a:tblGrid>
                <a:gridCol w="2478861">
                  <a:extLst>
                    <a:ext uri="{9D8B030D-6E8A-4147-A177-3AD203B41FA5}">
                      <a16:colId xmlns:a16="http://schemas.microsoft.com/office/drawing/2014/main" val="20000"/>
                    </a:ext>
                  </a:extLst>
                </a:gridCol>
              </a:tblGrid>
              <a:tr h="835406">
                <a:tc>
                  <a:txBody>
                    <a:bodyPr/>
                    <a:lstStyle/>
                    <a:p>
                      <a:pPr algn="ctr"/>
                      <a:r>
                        <a:rPr lang="en-US" sz="1800" dirty="0"/>
                        <a:t>Monday - Thursday</a:t>
                      </a:r>
                    </a:p>
                    <a:p>
                      <a:pPr marL="0" indent="0" algn="ctr">
                        <a:buFontTx/>
                        <a:buNone/>
                      </a:pPr>
                      <a:r>
                        <a:rPr lang="en-US" sz="1400" dirty="0"/>
                        <a:t>8:00 pm to</a:t>
                      </a:r>
                      <a:r>
                        <a:rPr lang="en-US" sz="1400" baseline="0" dirty="0"/>
                        <a:t> 11:00 pm</a:t>
                      </a:r>
                      <a:endParaRPr lang="en-US" sz="1400" b="0" dirty="0">
                        <a:solidFill>
                          <a:schemeClr val="tx1"/>
                        </a:solidFill>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0"/>
                  </a:ext>
                </a:extLst>
              </a:tr>
              <a:tr h="688594">
                <a:tc>
                  <a:txBody>
                    <a:bodyPr/>
                    <a:lstStyle/>
                    <a:p>
                      <a:pPr algn="ctr"/>
                      <a:r>
                        <a:rPr lang="en-US" sz="1800" dirty="0"/>
                        <a:t>Sunday</a:t>
                      </a:r>
                    </a:p>
                    <a:p>
                      <a:pPr marL="0" indent="0" algn="ctr">
                        <a:buFontTx/>
                        <a:buNone/>
                      </a:pPr>
                      <a:r>
                        <a:rPr lang="en-US" sz="1400" dirty="0"/>
                        <a:t>5:00 pm to 10:00 pm</a:t>
                      </a:r>
                      <a:endParaRPr lang="en-US" sz="1400" dirty="0">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1"/>
                  </a:ext>
                </a:extLst>
              </a:tr>
            </a:tbl>
          </a:graphicData>
        </a:graphic>
      </p:graphicFrame>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7521" b="16188"/>
          <a:stretch/>
        </p:blipFill>
        <p:spPr>
          <a:xfrm>
            <a:off x="6317463" y="1749070"/>
            <a:ext cx="2452674" cy="1450142"/>
          </a:xfrm>
          <a:prstGeom prst="rect">
            <a:avLst/>
          </a:prstGeom>
          <a:ln>
            <a:noFill/>
          </a:ln>
          <a:effectLst>
            <a:outerShdw blurRad="190500" algn="tl" rotWithShape="0">
              <a:srgbClr val="000000">
                <a:alpha val="70000"/>
              </a:srgbClr>
            </a:outerShdw>
          </a:effectLst>
        </p:spPr>
      </p:pic>
      <p:sp>
        <p:nvSpPr>
          <p:cNvPr id="25" name="Title 3"/>
          <p:cNvSpPr>
            <a:spLocks noGrp="1"/>
          </p:cNvSpPr>
          <p:nvPr>
            <p:ph type="title"/>
          </p:nvPr>
        </p:nvSpPr>
        <p:spPr>
          <a:xfrm>
            <a:off x="152400" y="559678"/>
            <a:ext cx="8610600" cy="889741"/>
          </a:xfrm>
        </p:spPr>
        <p:txBody>
          <a:bodyPr>
            <a:normAutofit/>
          </a:bodyPr>
          <a:lstStyle/>
          <a:p>
            <a:pPr algn="ctr"/>
            <a:r>
              <a:rPr lang="en-US" b="1" dirty="0"/>
              <a:t>Get help online or on campus</a:t>
            </a:r>
          </a:p>
        </p:txBody>
      </p:sp>
      <p:pic>
        <p:nvPicPr>
          <p:cNvPr id="19" name="Picture 18">
            <a:extLst>
              <a:ext uri="{FF2B5EF4-FFF2-40B4-BE49-F238E27FC236}">
                <a16:creationId xmlns:a16="http://schemas.microsoft.com/office/drawing/2014/main" id="{BAEBDDC7-D750-4332-880F-5BAD952575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26" name="Footer Placeholder 1">
            <a:extLst>
              <a:ext uri="{FF2B5EF4-FFF2-40B4-BE49-F238E27FC236}">
                <a16:creationId xmlns:a16="http://schemas.microsoft.com/office/drawing/2014/main" id="{3A8DD439-DEE6-46D4-A607-FC93CF50991D}"/>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5" name="Audio 4">
            <a:hlinkClick r:id="" action="ppaction://media"/>
            <a:extLst>
              <a:ext uri="{FF2B5EF4-FFF2-40B4-BE49-F238E27FC236}">
                <a16:creationId xmlns:a16="http://schemas.microsoft.com/office/drawing/2014/main" id="{80CAD2B5-86F6-4E29-B21E-28EC2724C1B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7389541"/>
      </p:ext>
    </p:extLst>
  </p:cSld>
  <p:clrMapOvr>
    <a:masterClrMapping/>
  </p:clrMapOvr>
  <p:transition spd="slow" advTm="1798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53" presetClass="entr" presetSubtype="16"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fltVal val="0"/>
                                          </p:val>
                                        </p:tav>
                                        <p:tav tm="100000">
                                          <p:val>
                                            <p:strVal val="#ppt_h"/>
                                          </p:val>
                                        </p:tav>
                                      </p:tavLst>
                                    </p:anim>
                                    <p:animEffect transition="in" filter="fade">
                                      <p:cBhvr>
                                        <p:cTn id="22" dur="500"/>
                                        <p:tgtEl>
                                          <p:spTgt spid="48"/>
                                        </p:tgtEl>
                                      </p:cBhvr>
                                    </p:animEffect>
                                  </p:childTnLst>
                                </p:cTn>
                              </p:par>
                              <p:par>
                                <p:cTn id="23" presetID="53" presetClass="entr" presetSubtype="16"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1955430"/>
            <a:ext cx="2875430" cy="3759570"/>
          </a:xfrm>
        </p:spPr>
        <p:txBody>
          <a:bodyPr>
            <a:normAutofit/>
          </a:bodyPr>
          <a:lstStyle/>
          <a:p>
            <a:r>
              <a:rPr lang="en-US" sz="5400" dirty="0"/>
              <a:t>Books</a:t>
            </a:r>
          </a:p>
        </p:txBody>
      </p:sp>
      <p:sp>
        <p:nvSpPr>
          <p:cNvPr id="2" name="Content Placeholder 1"/>
          <p:cNvSpPr>
            <a:spLocks noGrp="1"/>
          </p:cNvSpPr>
          <p:nvPr>
            <p:ph idx="1"/>
          </p:nvPr>
        </p:nvSpPr>
        <p:spPr>
          <a:xfrm>
            <a:off x="4191001" y="1600200"/>
            <a:ext cx="4190999" cy="3581400"/>
          </a:xfrm>
        </p:spPr>
        <p:txBody>
          <a:bodyPr>
            <a:noAutofit/>
          </a:bodyPr>
          <a:lstStyle/>
          <a:p>
            <a:pPr marL="759143" lvl="1" indent="-457200">
              <a:buFontTx/>
              <a:buAutoNum type="arabicPeriod"/>
              <a:defRPr/>
            </a:pPr>
            <a:r>
              <a:rPr lang="en-US" sz="2400" dirty="0">
                <a:solidFill>
                  <a:schemeClr val="tx1"/>
                </a:solidFill>
              </a:rPr>
              <a:t>Author (Last, First).</a:t>
            </a:r>
          </a:p>
          <a:p>
            <a:pPr marL="759143" lvl="1" indent="-457200">
              <a:buFontTx/>
              <a:buAutoNum type="arabicPeriod"/>
              <a:defRPr/>
            </a:pPr>
            <a:r>
              <a:rPr lang="en-US" sz="2400" i="1" dirty="0">
                <a:solidFill>
                  <a:schemeClr val="tx1"/>
                </a:solidFill>
              </a:rPr>
              <a:t>The Book Title.</a:t>
            </a:r>
          </a:p>
          <a:p>
            <a:pPr marL="759143" lvl="1" indent="-457200">
              <a:buFontTx/>
              <a:buAutoNum type="arabicPeriod"/>
              <a:defRPr/>
            </a:pPr>
            <a:r>
              <a:rPr lang="en-US" sz="2400" dirty="0">
                <a:solidFill>
                  <a:schemeClr val="tx1"/>
                </a:solidFill>
              </a:rPr>
              <a:t>Publisher,</a:t>
            </a:r>
          </a:p>
          <a:p>
            <a:pPr marL="759143" lvl="1" indent="-457200">
              <a:buFontTx/>
              <a:buAutoNum type="arabicPeriod"/>
              <a:defRPr/>
            </a:pPr>
            <a:r>
              <a:rPr lang="en-US" sz="2400" dirty="0">
                <a:solidFill>
                  <a:schemeClr val="tx1"/>
                </a:solidFill>
              </a:rPr>
              <a:t>Year.</a:t>
            </a:r>
          </a:p>
        </p:txBody>
      </p:sp>
      <p:pic>
        <p:nvPicPr>
          <p:cNvPr id="6" name="Picture 5">
            <a:extLst>
              <a:ext uri="{FF2B5EF4-FFF2-40B4-BE49-F238E27FC236}">
                <a16:creationId xmlns:a16="http://schemas.microsoft.com/office/drawing/2014/main" id="{2257D7E5-BF60-4E1C-B4D8-E72C33DE4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5F88E8D-71C3-4549-B5EF-9B1C0C56D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7" name="Rectangle 6">
            <a:extLst>
              <a:ext uri="{FF2B5EF4-FFF2-40B4-BE49-F238E27FC236}">
                <a16:creationId xmlns:a16="http://schemas.microsoft.com/office/drawing/2014/main" id="{34C120F5-C120-4056-B528-33120304782D}"/>
              </a:ext>
            </a:extLst>
          </p:cNvPr>
          <p:cNvSpPr/>
          <p:nvPr/>
        </p:nvSpPr>
        <p:spPr>
          <a:xfrm>
            <a:off x="1066800" y="4467824"/>
            <a:ext cx="7391400" cy="830997"/>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marL="457200" indent="-457200"/>
            <a:r>
              <a:rPr lang="en-US" sz="2400" dirty="0">
                <a:latin typeface="Candara"/>
              </a:rPr>
              <a:t>Grimm, Nancy. </a:t>
            </a:r>
            <a:r>
              <a:rPr lang="en-US" sz="2400" i="1" dirty="0">
                <a:latin typeface="Candara"/>
              </a:rPr>
              <a:t>Good Intentions: Writing Center Work for Postmodern Times. </a:t>
            </a:r>
            <a:r>
              <a:rPr lang="en-US" sz="2400" dirty="0">
                <a:latin typeface="Candara"/>
              </a:rPr>
              <a:t>Boynton/Cook, 1999. </a:t>
            </a:r>
          </a:p>
        </p:txBody>
      </p:sp>
      <p:pic>
        <p:nvPicPr>
          <p:cNvPr id="3" name="Audio 2">
            <a:hlinkClick r:id="" action="ppaction://media"/>
            <a:extLst>
              <a:ext uri="{FF2B5EF4-FFF2-40B4-BE49-F238E27FC236}">
                <a16:creationId xmlns:a16="http://schemas.microsoft.com/office/drawing/2014/main" id="{7B48EF55-7052-4700-9C05-BCF951A415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7796330"/>
      </p:ext>
    </p:extLst>
  </p:cSld>
  <p:clrMapOvr>
    <a:masterClrMapping/>
  </p:clrMapOvr>
  <mc:AlternateContent xmlns:mc="http://schemas.openxmlformats.org/markup-compatibility/2006" xmlns:p14="http://schemas.microsoft.com/office/powerpoint/2010/main">
    <mc:Choice Requires="p14">
      <p:transition spd="slow" p14:dur="2000" advTm="37490"/>
    </mc:Choice>
    <mc:Fallback xmlns="">
      <p:transition spd="slow" advTm="37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1955430"/>
            <a:ext cx="2875430" cy="3759570"/>
          </a:xfrm>
        </p:spPr>
        <p:txBody>
          <a:bodyPr>
            <a:normAutofit/>
          </a:bodyPr>
          <a:lstStyle/>
          <a:p>
            <a:r>
              <a:rPr lang="en-US" sz="5400" dirty="0"/>
              <a:t>Articles</a:t>
            </a:r>
          </a:p>
        </p:txBody>
      </p:sp>
      <p:sp>
        <p:nvSpPr>
          <p:cNvPr id="2" name="Content Placeholder 1"/>
          <p:cNvSpPr>
            <a:spLocks noGrp="1"/>
          </p:cNvSpPr>
          <p:nvPr>
            <p:ph idx="1"/>
          </p:nvPr>
        </p:nvSpPr>
        <p:spPr>
          <a:xfrm>
            <a:off x="3446930" y="914400"/>
            <a:ext cx="3334870" cy="3581400"/>
          </a:xfrm>
        </p:spPr>
        <p:txBody>
          <a:bodyPr>
            <a:noAutofit/>
          </a:bodyPr>
          <a:lstStyle/>
          <a:p>
            <a:pPr marL="914400" indent="-457200">
              <a:lnSpc>
                <a:spcPct val="100000"/>
              </a:lnSpc>
              <a:buAutoNum type="arabicPeriod"/>
              <a:defRPr/>
            </a:pPr>
            <a:r>
              <a:rPr lang="en-US" sz="2400" dirty="0">
                <a:solidFill>
                  <a:schemeClr val="tx1"/>
                </a:solidFill>
              </a:rPr>
              <a:t>Author (Last, First).</a:t>
            </a:r>
          </a:p>
          <a:p>
            <a:pPr marL="914400" indent="-457200">
              <a:lnSpc>
                <a:spcPct val="100000"/>
              </a:lnSpc>
              <a:buAutoNum type="arabicPeriod"/>
              <a:defRPr/>
            </a:pPr>
            <a:r>
              <a:rPr lang="en-US" sz="2400" dirty="0">
                <a:solidFill>
                  <a:schemeClr val="tx1"/>
                </a:solidFill>
              </a:rPr>
              <a:t>“Title of the Article.”</a:t>
            </a:r>
          </a:p>
          <a:p>
            <a:pPr marL="914400" indent="-457200">
              <a:lnSpc>
                <a:spcPct val="100000"/>
              </a:lnSpc>
              <a:buAutoNum type="arabicPeriod"/>
              <a:defRPr/>
            </a:pPr>
            <a:r>
              <a:rPr lang="en-US" sz="2400" i="1" dirty="0">
                <a:solidFill>
                  <a:schemeClr val="tx1"/>
                </a:solidFill>
              </a:rPr>
              <a:t>Journal Name,</a:t>
            </a:r>
          </a:p>
          <a:p>
            <a:pPr marL="914400" indent="-457200">
              <a:lnSpc>
                <a:spcPct val="100000"/>
              </a:lnSpc>
              <a:buAutoNum type="arabicPeriod"/>
              <a:defRPr/>
            </a:pPr>
            <a:r>
              <a:rPr lang="en-US" sz="2400" dirty="0">
                <a:solidFill>
                  <a:schemeClr val="tx1"/>
                </a:solidFill>
              </a:rPr>
              <a:t>Volume, (vol.)</a:t>
            </a:r>
          </a:p>
          <a:p>
            <a:pPr marL="759143" lvl="1" indent="-457200">
              <a:buFontTx/>
              <a:buAutoNum type="arabicPeriod"/>
              <a:defRPr/>
            </a:pPr>
            <a:endParaRPr lang="en-US" sz="2400" dirty="0">
              <a:solidFill>
                <a:schemeClr val="tx1"/>
              </a:solidFill>
            </a:endParaRPr>
          </a:p>
        </p:txBody>
      </p:sp>
      <p:pic>
        <p:nvPicPr>
          <p:cNvPr id="6" name="Picture 5">
            <a:extLst>
              <a:ext uri="{FF2B5EF4-FFF2-40B4-BE49-F238E27FC236}">
                <a16:creationId xmlns:a16="http://schemas.microsoft.com/office/drawing/2014/main" id="{2257D7E5-BF60-4E1C-B4D8-E72C33DE4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5F88E8D-71C3-4549-B5EF-9B1C0C56D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9" name="Rectangle 8">
            <a:extLst>
              <a:ext uri="{FF2B5EF4-FFF2-40B4-BE49-F238E27FC236}">
                <a16:creationId xmlns:a16="http://schemas.microsoft.com/office/drawing/2014/main" id="{769E5828-AF95-4213-9960-A3E19961B91E}"/>
              </a:ext>
            </a:extLst>
          </p:cNvPr>
          <p:cNvSpPr/>
          <p:nvPr/>
        </p:nvSpPr>
        <p:spPr>
          <a:xfrm>
            <a:off x="152400" y="3939996"/>
            <a:ext cx="8736012" cy="120032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marL="457200" indent="-457200"/>
            <a:r>
              <a:rPr lang="en-US" sz="2400" dirty="0">
                <a:latin typeface="Candara"/>
              </a:rPr>
              <a:t>Cameron, Deborah. “Language, Gender, and Sexuality: Current Issues and New Directions.”  </a:t>
            </a:r>
            <a:r>
              <a:rPr lang="en-US" sz="2400" i="1" dirty="0">
                <a:latin typeface="Candara"/>
              </a:rPr>
              <a:t>Applied Linguistics, vol.26, no.4, Dec. </a:t>
            </a:r>
            <a:r>
              <a:rPr lang="en-US" sz="2400" dirty="0">
                <a:latin typeface="Candara"/>
              </a:rPr>
              <a:t>2005, pp. 482-502. </a:t>
            </a:r>
            <a:r>
              <a:rPr lang="en-US" sz="2400" i="1" dirty="0">
                <a:latin typeface="Candara"/>
              </a:rPr>
              <a:t>ERIC</a:t>
            </a:r>
            <a:r>
              <a:rPr lang="en-US" sz="2400" dirty="0">
                <a:latin typeface="Candara"/>
              </a:rPr>
              <a:t>, </a:t>
            </a:r>
            <a:r>
              <a:rPr lang="en-US" sz="2400" dirty="0" err="1">
                <a:latin typeface="Candara"/>
              </a:rPr>
              <a:t>doi</a:t>
            </a:r>
            <a:r>
              <a:rPr lang="en-US" sz="2400" dirty="0">
                <a:latin typeface="Candara"/>
              </a:rPr>
              <a:t>: 10.1093/</a:t>
            </a:r>
            <a:r>
              <a:rPr lang="en-US" sz="2400" dirty="0" err="1">
                <a:latin typeface="Candara"/>
              </a:rPr>
              <a:t>applin</a:t>
            </a:r>
            <a:r>
              <a:rPr lang="en-US" sz="2400" dirty="0">
                <a:latin typeface="Candara"/>
              </a:rPr>
              <a:t>/ami027.</a:t>
            </a:r>
          </a:p>
        </p:txBody>
      </p:sp>
      <p:sp>
        <p:nvSpPr>
          <p:cNvPr id="3" name="Rectangle 2">
            <a:extLst>
              <a:ext uri="{FF2B5EF4-FFF2-40B4-BE49-F238E27FC236}">
                <a16:creationId xmlns:a16="http://schemas.microsoft.com/office/drawing/2014/main" id="{589E3B40-DE58-43FD-9C94-FE80C2DFED61}"/>
              </a:ext>
            </a:extLst>
          </p:cNvPr>
          <p:cNvSpPr/>
          <p:nvPr/>
        </p:nvSpPr>
        <p:spPr>
          <a:xfrm>
            <a:off x="6316498" y="914400"/>
            <a:ext cx="4572000" cy="1938992"/>
          </a:xfrm>
          <a:prstGeom prst="rect">
            <a:avLst/>
          </a:prstGeom>
        </p:spPr>
        <p:txBody>
          <a:bodyPr>
            <a:spAutoFit/>
          </a:bodyPr>
          <a:lstStyle/>
          <a:p>
            <a:pPr marL="457200">
              <a:lnSpc>
                <a:spcPct val="100000"/>
              </a:lnSpc>
              <a:defRPr/>
            </a:pPr>
            <a:r>
              <a:rPr lang="en-US" sz="2400" dirty="0">
                <a:latin typeface="+mn-lt"/>
              </a:rPr>
              <a:t>5. Number, (no.)</a:t>
            </a:r>
          </a:p>
          <a:p>
            <a:pPr marL="457200">
              <a:lnSpc>
                <a:spcPct val="100000"/>
              </a:lnSpc>
              <a:defRPr/>
            </a:pPr>
            <a:r>
              <a:rPr lang="en-US" sz="2400" dirty="0">
                <a:latin typeface="+mn-lt"/>
              </a:rPr>
              <a:t>6. Date,</a:t>
            </a:r>
          </a:p>
          <a:p>
            <a:pPr marL="457200">
              <a:lnSpc>
                <a:spcPct val="100000"/>
              </a:lnSpc>
              <a:defRPr/>
            </a:pPr>
            <a:r>
              <a:rPr lang="en-US" sz="2400" dirty="0">
                <a:latin typeface="+mn-lt"/>
              </a:rPr>
              <a:t>7. Pages.  (pp.)</a:t>
            </a:r>
          </a:p>
          <a:p>
            <a:pPr marL="457200">
              <a:lnSpc>
                <a:spcPct val="100000"/>
              </a:lnSpc>
              <a:defRPr/>
            </a:pPr>
            <a:r>
              <a:rPr lang="en-US" sz="2400" i="1" dirty="0">
                <a:latin typeface="+mn-lt"/>
              </a:rPr>
              <a:t>8. Database</a:t>
            </a:r>
            <a:r>
              <a:rPr lang="en-US" sz="2400" dirty="0">
                <a:latin typeface="+mn-lt"/>
              </a:rPr>
              <a:t>,</a:t>
            </a:r>
          </a:p>
          <a:p>
            <a:pPr marL="457200">
              <a:lnSpc>
                <a:spcPct val="100000"/>
              </a:lnSpc>
              <a:defRPr/>
            </a:pPr>
            <a:r>
              <a:rPr lang="en-US" sz="2400" dirty="0">
                <a:latin typeface="+mn-lt"/>
              </a:rPr>
              <a:t>9. URL or </a:t>
            </a:r>
            <a:r>
              <a:rPr lang="en-US" sz="2400" dirty="0" err="1">
                <a:latin typeface="+mn-lt"/>
              </a:rPr>
              <a:t>doi</a:t>
            </a:r>
            <a:r>
              <a:rPr lang="en-US" sz="2400" dirty="0">
                <a:latin typeface="+mn-lt"/>
              </a:rPr>
              <a:t>.</a:t>
            </a:r>
          </a:p>
        </p:txBody>
      </p:sp>
      <p:pic>
        <p:nvPicPr>
          <p:cNvPr id="7" name="Audio 6">
            <a:hlinkClick r:id="" action="ppaction://media"/>
            <a:extLst>
              <a:ext uri="{FF2B5EF4-FFF2-40B4-BE49-F238E27FC236}">
                <a16:creationId xmlns:a16="http://schemas.microsoft.com/office/drawing/2014/main" id="{398AD313-45EA-46F9-8822-C937C2B5C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6067574"/>
      </p:ext>
    </p:extLst>
  </p:cSld>
  <p:clrMapOvr>
    <a:masterClrMapping/>
  </p:clrMapOvr>
  <mc:AlternateContent xmlns:mc="http://schemas.openxmlformats.org/markup-compatibility/2006">
    <mc:Choice xmlns:p14="http://schemas.microsoft.com/office/powerpoint/2010/main" Requires="p14">
      <p:transition spd="slow" p14:dur="2000" advTm="25037"/>
    </mc:Choice>
    <mc:Fallback>
      <p:transition spd="slow" advTm="2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1955430"/>
            <a:ext cx="2875430" cy="3759570"/>
          </a:xfrm>
        </p:spPr>
        <p:txBody>
          <a:bodyPr>
            <a:normAutofit/>
          </a:bodyPr>
          <a:lstStyle/>
          <a:p>
            <a:r>
              <a:rPr lang="en-US" sz="5400" dirty="0"/>
              <a:t>Web sources</a:t>
            </a:r>
          </a:p>
        </p:txBody>
      </p:sp>
      <p:sp>
        <p:nvSpPr>
          <p:cNvPr id="2" name="Content Placeholder 1"/>
          <p:cNvSpPr>
            <a:spLocks noGrp="1"/>
          </p:cNvSpPr>
          <p:nvPr>
            <p:ph idx="1"/>
          </p:nvPr>
        </p:nvSpPr>
        <p:spPr>
          <a:xfrm>
            <a:off x="4528384" y="49823"/>
            <a:ext cx="3334870" cy="3581400"/>
          </a:xfrm>
        </p:spPr>
        <p:txBody>
          <a:bodyPr>
            <a:noAutofit/>
          </a:bodyPr>
          <a:lstStyle/>
          <a:p>
            <a:pPr marL="457200" indent="-457200">
              <a:lnSpc>
                <a:spcPct val="90000"/>
              </a:lnSpc>
              <a:buAutoNum type="arabicPeriod"/>
            </a:pPr>
            <a:r>
              <a:rPr lang="en-US" sz="2600" dirty="0">
                <a:solidFill>
                  <a:schemeClr val="tx1"/>
                </a:solidFill>
              </a:rPr>
              <a:t>Author</a:t>
            </a:r>
          </a:p>
          <a:p>
            <a:pPr marL="457200" indent="-457200">
              <a:lnSpc>
                <a:spcPct val="90000"/>
              </a:lnSpc>
              <a:buAutoNum type="arabicPeriod"/>
            </a:pPr>
            <a:r>
              <a:rPr lang="en-US" sz="2600" dirty="0">
                <a:solidFill>
                  <a:schemeClr val="tx1"/>
                </a:solidFill>
              </a:rPr>
              <a:t>“Title of Article.”</a:t>
            </a:r>
          </a:p>
          <a:p>
            <a:pPr marL="457200" indent="-457200">
              <a:lnSpc>
                <a:spcPct val="90000"/>
              </a:lnSpc>
              <a:buAutoNum type="arabicPeriod"/>
            </a:pPr>
            <a:r>
              <a:rPr lang="en-US" sz="2600" i="1" dirty="0">
                <a:solidFill>
                  <a:schemeClr val="tx1"/>
                </a:solidFill>
              </a:rPr>
              <a:t>Title of website</a:t>
            </a:r>
            <a:r>
              <a:rPr lang="en-US" sz="2600" dirty="0">
                <a:solidFill>
                  <a:schemeClr val="tx1"/>
                </a:solidFill>
              </a:rPr>
              <a:t>,</a:t>
            </a:r>
          </a:p>
          <a:p>
            <a:pPr marL="457200" indent="-457200">
              <a:lnSpc>
                <a:spcPct val="90000"/>
              </a:lnSpc>
              <a:buAutoNum type="arabicPeriod"/>
            </a:pPr>
            <a:r>
              <a:rPr lang="en-US" sz="2600" dirty="0">
                <a:solidFill>
                  <a:schemeClr val="tx1"/>
                </a:solidFill>
              </a:rPr>
              <a:t>Publisher (if different from the website name)</a:t>
            </a:r>
          </a:p>
          <a:p>
            <a:pPr marL="457200" indent="-457200">
              <a:lnSpc>
                <a:spcPct val="90000"/>
              </a:lnSpc>
              <a:buAutoNum type="arabicPeriod"/>
            </a:pPr>
            <a:r>
              <a:rPr lang="en-US" sz="2600" dirty="0">
                <a:solidFill>
                  <a:schemeClr val="tx1"/>
                </a:solidFill>
              </a:rPr>
              <a:t>Date of publication,</a:t>
            </a:r>
          </a:p>
          <a:p>
            <a:pPr marL="457200" indent="-457200">
              <a:lnSpc>
                <a:spcPct val="90000"/>
              </a:lnSpc>
              <a:buAutoNum type="arabicPeriod"/>
            </a:pPr>
            <a:r>
              <a:rPr lang="en-US" sz="2600" dirty="0">
                <a:solidFill>
                  <a:schemeClr val="tx1"/>
                </a:solidFill>
              </a:rPr>
              <a:t>Location (URL).</a:t>
            </a:r>
          </a:p>
          <a:p>
            <a:pPr marL="759143" lvl="1" indent="-457200">
              <a:buFontTx/>
              <a:buAutoNum type="arabicPeriod"/>
              <a:defRPr/>
            </a:pPr>
            <a:endParaRPr lang="en-US" sz="2400" dirty="0">
              <a:solidFill>
                <a:schemeClr val="tx1"/>
              </a:solidFill>
            </a:endParaRPr>
          </a:p>
        </p:txBody>
      </p:sp>
      <p:pic>
        <p:nvPicPr>
          <p:cNvPr id="6" name="Picture 5">
            <a:extLst>
              <a:ext uri="{FF2B5EF4-FFF2-40B4-BE49-F238E27FC236}">
                <a16:creationId xmlns:a16="http://schemas.microsoft.com/office/drawing/2014/main" id="{2257D7E5-BF60-4E1C-B4D8-E72C33DE4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5F88E8D-71C3-4549-B5EF-9B1C0C56D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10" name="Rectangle 9">
            <a:extLst>
              <a:ext uri="{FF2B5EF4-FFF2-40B4-BE49-F238E27FC236}">
                <a16:creationId xmlns:a16="http://schemas.microsoft.com/office/drawing/2014/main" id="{D6F8C153-E934-4890-B3ED-ACC87C5C17CC}"/>
              </a:ext>
            </a:extLst>
          </p:cNvPr>
          <p:cNvSpPr/>
          <p:nvPr/>
        </p:nvSpPr>
        <p:spPr>
          <a:xfrm>
            <a:off x="152400" y="3715995"/>
            <a:ext cx="8743949" cy="156966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lvl="0"/>
            <a:r>
              <a:rPr lang="en-US" sz="2400" dirty="0">
                <a:latin typeface="Candara"/>
              </a:rPr>
              <a:t>McWhorter, John.  “Americans Have Never Loved Poetry More.” 	</a:t>
            </a:r>
            <a:r>
              <a:rPr lang="en-US" sz="2400" i="1" dirty="0">
                <a:latin typeface="Candara"/>
              </a:rPr>
              <a:t>The Daily Beast, </a:t>
            </a:r>
            <a:r>
              <a:rPr lang="en-US" sz="2400" dirty="0">
                <a:latin typeface="Candara"/>
              </a:rPr>
              <a:t>IAC</a:t>
            </a:r>
            <a:r>
              <a:rPr lang="en-US" sz="2400" i="1" dirty="0">
                <a:latin typeface="Candara"/>
              </a:rPr>
              <a:t>, </a:t>
            </a:r>
            <a:r>
              <a:rPr lang="en-US" sz="2400" dirty="0">
                <a:latin typeface="Candara"/>
              </a:rPr>
              <a:t>June 29, 2014</a:t>
            </a:r>
            <a:r>
              <a:rPr lang="en-US" sz="2400" i="1" dirty="0">
                <a:latin typeface="Candara"/>
              </a:rPr>
              <a:t>, </a:t>
            </a:r>
            <a:r>
              <a:rPr lang="en-US" sz="2400" dirty="0">
                <a:latin typeface="Candara"/>
              </a:rPr>
              <a:t>thedailybeast.com/ 	articles/2014/06/29/-</a:t>
            </a:r>
            <a:r>
              <a:rPr lang="en-US" sz="2400" dirty="0" err="1">
                <a:latin typeface="Candara"/>
              </a:rPr>
              <a:t>americans</a:t>
            </a:r>
            <a:r>
              <a:rPr lang="en-US" sz="2400" dirty="0">
                <a:latin typeface="Candara"/>
              </a:rPr>
              <a:t>-have-never-loved-poetry-	more-but-they-call-it-rap.</a:t>
            </a:r>
          </a:p>
        </p:txBody>
      </p:sp>
      <p:pic>
        <p:nvPicPr>
          <p:cNvPr id="7" name="Audio 6">
            <a:hlinkClick r:id="" action="ppaction://media"/>
            <a:extLst>
              <a:ext uri="{FF2B5EF4-FFF2-40B4-BE49-F238E27FC236}">
                <a16:creationId xmlns:a16="http://schemas.microsoft.com/office/drawing/2014/main" id="{E80A894F-9967-45E5-84F2-12273A5EED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5506956"/>
      </p:ext>
    </p:extLst>
  </p:cSld>
  <p:clrMapOvr>
    <a:masterClrMapping/>
  </p:clrMapOvr>
  <mc:AlternateContent xmlns:mc="http://schemas.openxmlformats.org/markup-compatibility/2006" xmlns:p14="http://schemas.microsoft.com/office/powerpoint/2010/main">
    <mc:Choice Requires="p14">
      <p:transition spd="slow" p14:dur="2000" advTm="25613"/>
    </mc:Choice>
    <mc:Fallback xmlns="">
      <p:transition spd="slow" advTm="2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1955430"/>
            <a:ext cx="3604492" cy="3759570"/>
          </a:xfrm>
        </p:spPr>
        <p:txBody>
          <a:bodyPr>
            <a:normAutofit/>
          </a:bodyPr>
          <a:lstStyle/>
          <a:p>
            <a:r>
              <a:rPr lang="en-US" sz="5400" dirty="0"/>
              <a:t>Need more examples?</a:t>
            </a:r>
          </a:p>
        </p:txBody>
      </p:sp>
      <p:pic>
        <p:nvPicPr>
          <p:cNvPr id="6" name="Picture 5">
            <a:extLst>
              <a:ext uri="{FF2B5EF4-FFF2-40B4-BE49-F238E27FC236}">
                <a16:creationId xmlns:a16="http://schemas.microsoft.com/office/drawing/2014/main" id="{2257D7E5-BF60-4E1C-B4D8-E72C33DE4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5F88E8D-71C3-4549-B5EF-9B1C0C56D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3" name="Rectangle 2">
            <a:extLst>
              <a:ext uri="{FF2B5EF4-FFF2-40B4-BE49-F238E27FC236}">
                <a16:creationId xmlns:a16="http://schemas.microsoft.com/office/drawing/2014/main" id="{32268564-064D-400C-BB61-0E002BDC2B72}"/>
              </a:ext>
            </a:extLst>
          </p:cNvPr>
          <p:cNvSpPr/>
          <p:nvPr/>
        </p:nvSpPr>
        <p:spPr>
          <a:xfrm>
            <a:off x="4419600" y="1955430"/>
            <a:ext cx="4572000" cy="1477328"/>
          </a:xfrm>
          <a:prstGeom prst="rect">
            <a:avLst/>
          </a:prstGeom>
        </p:spPr>
        <p:txBody>
          <a:bodyPr>
            <a:spAutoFit/>
          </a:bodyPr>
          <a:lstStyle/>
          <a:p>
            <a:pPr marL="0" indent="0" algn="ctr">
              <a:buNone/>
            </a:pPr>
            <a:r>
              <a:rPr lang="en-US" dirty="0"/>
              <a:t>The Purdue Online Writing Lab (OWL) </a:t>
            </a:r>
          </a:p>
          <a:p>
            <a:pPr marL="0" indent="0" algn="ctr">
              <a:buNone/>
            </a:pPr>
            <a:r>
              <a:rPr lang="en-US" dirty="0"/>
              <a:t>english.purdue.edu/owl</a:t>
            </a:r>
          </a:p>
          <a:p>
            <a:pPr marL="0" indent="0" algn="ctr">
              <a:buNone/>
            </a:pPr>
            <a:endParaRPr lang="en-US" dirty="0"/>
          </a:p>
          <a:p>
            <a:pPr marL="0" indent="0" algn="ctr">
              <a:buNone/>
            </a:pPr>
            <a:r>
              <a:rPr lang="en-US" dirty="0"/>
              <a:t>The MLA Style Center </a:t>
            </a:r>
          </a:p>
          <a:p>
            <a:pPr marL="0" indent="0" algn="ctr">
              <a:buNone/>
            </a:pPr>
            <a:r>
              <a:rPr lang="en-US" dirty="0"/>
              <a:t>style.mla.org</a:t>
            </a:r>
          </a:p>
        </p:txBody>
      </p:sp>
      <p:pic>
        <p:nvPicPr>
          <p:cNvPr id="7" name="Audio 6">
            <a:hlinkClick r:id="" action="ppaction://media"/>
            <a:extLst>
              <a:ext uri="{FF2B5EF4-FFF2-40B4-BE49-F238E27FC236}">
                <a16:creationId xmlns:a16="http://schemas.microsoft.com/office/drawing/2014/main" id="{179EC5DC-5EF7-4D7B-8CAE-BD119F13E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8781952"/>
      </p:ext>
    </p:extLst>
  </p:cSld>
  <p:clrMapOvr>
    <a:masterClrMapping/>
  </p:clrMapOvr>
  <mc:AlternateContent xmlns:mc="http://schemas.openxmlformats.org/markup-compatibility/2006" xmlns:p14="http://schemas.microsoft.com/office/powerpoint/2010/main">
    <mc:Choice Requires="p14">
      <p:transition spd="slow" p14:dur="2000" advTm="14793"/>
    </mc:Choice>
    <mc:Fallback xmlns="">
      <p:transition spd="slow" advTm="1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5F88E8D-71C3-4549-B5EF-9B1C0C56D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7" name="Rectangle 6">
            <a:extLst>
              <a:ext uri="{FF2B5EF4-FFF2-40B4-BE49-F238E27FC236}">
                <a16:creationId xmlns:a16="http://schemas.microsoft.com/office/drawing/2014/main" id="{B918ADD8-AA25-416C-9AEE-85498E8747DD}"/>
              </a:ext>
            </a:extLst>
          </p:cNvPr>
          <p:cNvSpPr/>
          <p:nvPr/>
        </p:nvSpPr>
        <p:spPr>
          <a:xfrm>
            <a:off x="571500" y="268250"/>
            <a:ext cx="7974012" cy="461665"/>
          </a:xfrm>
          <a:prstGeom prst="rect">
            <a:avLst/>
          </a:prstGeom>
        </p:spPr>
        <p:txBody>
          <a:bodyPr wrap="square">
            <a:spAutoFit/>
          </a:bodyPr>
          <a:lstStyle/>
          <a:p>
            <a:pPr algn="ctr"/>
            <a:r>
              <a:rPr lang="en-US" sz="2400" i="1" dirty="0">
                <a:solidFill>
                  <a:srgbClr val="C00000"/>
                </a:solidFill>
                <a:latin typeface="+mj-lt"/>
              </a:rPr>
              <a:t>Your Turn: Creating Works Cited Entries</a:t>
            </a:r>
          </a:p>
        </p:txBody>
      </p:sp>
      <p:sp>
        <p:nvSpPr>
          <p:cNvPr id="9" name="TextBox 8">
            <a:extLst>
              <a:ext uri="{FF2B5EF4-FFF2-40B4-BE49-F238E27FC236}">
                <a16:creationId xmlns:a16="http://schemas.microsoft.com/office/drawing/2014/main" id="{1A55CC6E-DBE3-43BE-9B5B-D33FC6F62C5D}"/>
              </a:ext>
            </a:extLst>
          </p:cNvPr>
          <p:cNvSpPr txBox="1"/>
          <p:nvPr/>
        </p:nvSpPr>
        <p:spPr>
          <a:xfrm>
            <a:off x="1676400" y="946453"/>
            <a:ext cx="5867400" cy="461665"/>
          </a:xfrm>
          <a:prstGeom prst="rect">
            <a:avLst/>
          </a:prstGeom>
          <a:noFill/>
        </p:spPr>
        <p:txBody>
          <a:bodyPr wrap="square" rtlCol="0">
            <a:spAutoFit/>
          </a:bodyPr>
          <a:lstStyle/>
          <a:p>
            <a:pPr algn="ctr"/>
            <a:r>
              <a:rPr lang="en-US" sz="2400" dirty="0">
                <a:latin typeface="+mn-lt"/>
              </a:rPr>
              <a:t>Imagine you found this article on JSTOR: </a:t>
            </a:r>
          </a:p>
        </p:txBody>
      </p:sp>
      <p:pic>
        <p:nvPicPr>
          <p:cNvPr id="2" name="Picture 1">
            <a:extLst>
              <a:ext uri="{FF2B5EF4-FFF2-40B4-BE49-F238E27FC236}">
                <a16:creationId xmlns:a16="http://schemas.microsoft.com/office/drawing/2014/main" id="{2B52E462-9478-420B-A724-DCCFD2234750}"/>
              </a:ext>
            </a:extLst>
          </p:cNvPr>
          <p:cNvPicPr>
            <a:picLocks noChangeAspect="1"/>
          </p:cNvPicPr>
          <p:nvPr/>
        </p:nvPicPr>
        <p:blipFill>
          <a:blip r:embed="rId5"/>
          <a:stretch>
            <a:fillRect/>
          </a:stretch>
        </p:blipFill>
        <p:spPr>
          <a:xfrm>
            <a:off x="381000" y="1402416"/>
            <a:ext cx="8610600" cy="4333875"/>
          </a:xfrm>
          <a:prstGeom prst="rect">
            <a:avLst/>
          </a:prstGeom>
        </p:spPr>
      </p:pic>
      <p:pic>
        <p:nvPicPr>
          <p:cNvPr id="6" name="Picture 5">
            <a:extLst>
              <a:ext uri="{FF2B5EF4-FFF2-40B4-BE49-F238E27FC236}">
                <a16:creationId xmlns:a16="http://schemas.microsoft.com/office/drawing/2014/main" id="{2257D7E5-BF60-4E1C-B4D8-E72C33DE48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pic>
        <p:nvPicPr>
          <p:cNvPr id="11" name="Audio 10">
            <a:hlinkClick r:id="" action="ppaction://media"/>
            <a:extLst>
              <a:ext uri="{FF2B5EF4-FFF2-40B4-BE49-F238E27FC236}">
                <a16:creationId xmlns:a16="http://schemas.microsoft.com/office/drawing/2014/main" id="{16560FA9-3456-4D14-939C-3DB50541BD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2659011"/>
      </p:ext>
    </p:extLst>
  </p:cSld>
  <p:clrMapOvr>
    <a:masterClrMapping/>
  </p:clrMapOvr>
  <mc:AlternateContent xmlns:mc="http://schemas.openxmlformats.org/markup-compatibility/2006" xmlns:p14="http://schemas.microsoft.com/office/powerpoint/2010/main">
    <mc:Choice Requires="p14">
      <p:transition spd="slow" p14:dur="2000" advTm="23451"/>
    </mc:Choice>
    <mc:Fallback xmlns="">
      <p:transition spd="slow" advTm="23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5F88E8D-71C3-4549-B5EF-9B1C0C56D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7" name="Rectangle 6">
            <a:extLst>
              <a:ext uri="{FF2B5EF4-FFF2-40B4-BE49-F238E27FC236}">
                <a16:creationId xmlns:a16="http://schemas.microsoft.com/office/drawing/2014/main" id="{B918ADD8-AA25-416C-9AEE-85498E8747DD}"/>
              </a:ext>
            </a:extLst>
          </p:cNvPr>
          <p:cNvSpPr/>
          <p:nvPr/>
        </p:nvSpPr>
        <p:spPr>
          <a:xfrm>
            <a:off x="571500" y="268250"/>
            <a:ext cx="7974012" cy="461665"/>
          </a:xfrm>
          <a:prstGeom prst="rect">
            <a:avLst/>
          </a:prstGeom>
        </p:spPr>
        <p:txBody>
          <a:bodyPr wrap="square">
            <a:spAutoFit/>
          </a:bodyPr>
          <a:lstStyle/>
          <a:p>
            <a:pPr algn="ctr"/>
            <a:r>
              <a:rPr lang="en-US" sz="2400" i="1" dirty="0">
                <a:solidFill>
                  <a:srgbClr val="C00000"/>
                </a:solidFill>
                <a:latin typeface="+mj-lt"/>
              </a:rPr>
              <a:t>Your Turn: Creating Works Cited Entries</a:t>
            </a:r>
          </a:p>
        </p:txBody>
      </p:sp>
      <p:sp>
        <p:nvSpPr>
          <p:cNvPr id="9" name="TextBox 8">
            <a:extLst>
              <a:ext uri="{FF2B5EF4-FFF2-40B4-BE49-F238E27FC236}">
                <a16:creationId xmlns:a16="http://schemas.microsoft.com/office/drawing/2014/main" id="{1A55CC6E-DBE3-43BE-9B5B-D33FC6F62C5D}"/>
              </a:ext>
            </a:extLst>
          </p:cNvPr>
          <p:cNvSpPr txBox="1"/>
          <p:nvPr/>
        </p:nvSpPr>
        <p:spPr>
          <a:xfrm>
            <a:off x="-439439" y="1472897"/>
            <a:ext cx="4648200" cy="461665"/>
          </a:xfrm>
          <a:prstGeom prst="rect">
            <a:avLst/>
          </a:prstGeom>
          <a:noFill/>
        </p:spPr>
        <p:txBody>
          <a:bodyPr wrap="square" rtlCol="0">
            <a:spAutoFit/>
          </a:bodyPr>
          <a:lstStyle/>
          <a:p>
            <a:pPr algn="ctr"/>
            <a:r>
              <a:rPr lang="en-US" sz="2400" dirty="0">
                <a:latin typeface="+mn-lt"/>
              </a:rPr>
              <a:t>Article</a:t>
            </a:r>
          </a:p>
        </p:txBody>
      </p:sp>
      <p:pic>
        <p:nvPicPr>
          <p:cNvPr id="2" name="Picture 1">
            <a:extLst>
              <a:ext uri="{FF2B5EF4-FFF2-40B4-BE49-F238E27FC236}">
                <a16:creationId xmlns:a16="http://schemas.microsoft.com/office/drawing/2014/main" id="{2B52E462-9478-420B-A724-DCCFD2234750}"/>
              </a:ext>
            </a:extLst>
          </p:cNvPr>
          <p:cNvPicPr>
            <a:picLocks noChangeAspect="1"/>
          </p:cNvPicPr>
          <p:nvPr/>
        </p:nvPicPr>
        <p:blipFill>
          <a:blip r:embed="rId5"/>
          <a:stretch>
            <a:fillRect/>
          </a:stretch>
        </p:blipFill>
        <p:spPr>
          <a:xfrm>
            <a:off x="398761" y="2093030"/>
            <a:ext cx="2971800" cy="4122466"/>
          </a:xfrm>
          <a:prstGeom prst="rect">
            <a:avLst/>
          </a:prstGeom>
        </p:spPr>
      </p:pic>
      <p:pic>
        <p:nvPicPr>
          <p:cNvPr id="6" name="Picture 5">
            <a:extLst>
              <a:ext uri="{FF2B5EF4-FFF2-40B4-BE49-F238E27FC236}">
                <a16:creationId xmlns:a16="http://schemas.microsoft.com/office/drawing/2014/main" id="{2257D7E5-BF60-4E1C-B4D8-E72C33DE48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10" name="Rectangle 9">
            <a:extLst>
              <a:ext uri="{FF2B5EF4-FFF2-40B4-BE49-F238E27FC236}">
                <a16:creationId xmlns:a16="http://schemas.microsoft.com/office/drawing/2014/main" id="{33D32FEC-7D4E-4016-A993-6C8C0D569845}"/>
              </a:ext>
            </a:extLst>
          </p:cNvPr>
          <p:cNvSpPr/>
          <p:nvPr/>
        </p:nvSpPr>
        <p:spPr>
          <a:xfrm>
            <a:off x="3541986" y="2125676"/>
            <a:ext cx="5449614" cy="2028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spcBef>
                <a:spcPct val="30000"/>
              </a:spcBef>
              <a:defRPr/>
            </a:pPr>
            <a:endParaRPr lang="en-US" dirty="0"/>
          </a:p>
          <a:p>
            <a:pPr>
              <a:spcBef>
                <a:spcPct val="30000"/>
              </a:spcBef>
              <a:defRPr/>
            </a:pPr>
            <a:br>
              <a:rPr lang="en-US" dirty="0"/>
            </a:br>
            <a:r>
              <a:rPr lang="en-US" dirty="0"/>
              <a:t>Collier, Peter J., and David L. Morgan. ""Is That</a:t>
            </a:r>
            <a:br>
              <a:rPr lang="en-US" dirty="0"/>
            </a:br>
            <a:r>
              <a:rPr lang="en-US" dirty="0"/>
              <a:t>       Paper Really Due Today?": Differences in</a:t>
            </a:r>
            <a:br>
              <a:rPr lang="en-US" dirty="0"/>
            </a:br>
            <a:r>
              <a:rPr lang="en-US" dirty="0"/>
              <a:t>       First-Generation and Traditional College</a:t>
            </a:r>
            <a:br>
              <a:rPr lang="en-US" dirty="0"/>
            </a:br>
            <a:r>
              <a:rPr lang="en-US" dirty="0"/>
              <a:t>       Students' Understandings of Faculty Expectations.“</a:t>
            </a:r>
            <a:br>
              <a:rPr lang="en-US" dirty="0"/>
            </a:br>
            <a:r>
              <a:rPr lang="en-US" dirty="0"/>
              <a:t>       </a:t>
            </a:r>
            <a:r>
              <a:rPr lang="en-US" i="1" dirty="0"/>
              <a:t>Higher Education, </a:t>
            </a:r>
            <a:r>
              <a:rPr lang="en-US" dirty="0"/>
              <a:t>vol. 55, no.4,  April 2008, pp. 425-</a:t>
            </a:r>
            <a:br>
              <a:rPr lang="en-US" dirty="0"/>
            </a:br>
            <a:r>
              <a:rPr lang="en-US" dirty="0"/>
              <a:t>       46. </a:t>
            </a:r>
            <a:r>
              <a:rPr lang="en-US" i="1" dirty="0"/>
              <a:t>JSTOR</a:t>
            </a:r>
            <a:r>
              <a:rPr lang="en-US" dirty="0"/>
              <a:t>, jstor.org/stable/29735194.</a:t>
            </a:r>
          </a:p>
          <a:p>
            <a:endParaRPr lang="en-US" dirty="0"/>
          </a:p>
          <a:p>
            <a:pPr algn="ctr"/>
            <a:endParaRPr lang="en-US" dirty="0"/>
          </a:p>
          <a:p>
            <a:pPr algn="ctr"/>
            <a:endParaRPr lang="en-US" dirty="0"/>
          </a:p>
        </p:txBody>
      </p:sp>
      <p:sp>
        <p:nvSpPr>
          <p:cNvPr id="11" name="TextBox 10">
            <a:extLst>
              <a:ext uri="{FF2B5EF4-FFF2-40B4-BE49-F238E27FC236}">
                <a16:creationId xmlns:a16="http://schemas.microsoft.com/office/drawing/2014/main" id="{D0FEB34A-3669-427C-88ED-B7301EE64B15}"/>
              </a:ext>
            </a:extLst>
          </p:cNvPr>
          <p:cNvSpPr txBox="1"/>
          <p:nvPr/>
        </p:nvSpPr>
        <p:spPr>
          <a:xfrm>
            <a:off x="3897312" y="1522746"/>
            <a:ext cx="4648200" cy="461665"/>
          </a:xfrm>
          <a:prstGeom prst="rect">
            <a:avLst/>
          </a:prstGeom>
          <a:noFill/>
        </p:spPr>
        <p:txBody>
          <a:bodyPr wrap="square" rtlCol="0">
            <a:spAutoFit/>
          </a:bodyPr>
          <a:lstStyle/>
          <a:p>
            <a:pPr algn="ctr"/>
            <a:r>
              <a:rPr lang="en-US" sz="2400" dirty="0">
                <a:latin typeface="+mn-lt"/>
              </a:rPr>
              <a:t>Your citation</a:t>
            </a:r>
          </a:p>
        </p:txBody>
      </p:sp>
      <p:pic>
        <p:nvPicPr>
          <p:cNvPr id="4" name="Audio 3">
            <a:hlinkClick r:id="" action="ppaction://media"/>
            <a:extLst>
              <a:ext uri="{FF2B5EF4-FFF2-40B4-BE49-F238E27FC236}">
                <a16:creationId xmlns:a16="http://schemas.microsoft.com/office/drawing/2014/main" id="{9E18CEF5-4E33-45FE-9CB8-DAC3E3F78F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213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135">
        <p159:morph option="byObject"/>
      </p:transition>
    </mc:Choice>
    <mc:Fallback xmlns="">
      <p:transition spd="slow" advTm="71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5F88E8D-71C3-4549-B5EF-9B1C0C56D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7" name="Rectangle 6">
            <a:extLst>
              <a:ext uri="{FF2B5EF4-FFF2-40B4-BE49-F238E27FC236}">
                <a16:creationId xmlns:a16="http://schemas.microsoft.com/office/drawing/2014/main" id="{B918ADD8-AA25-416C-9AEE-85498E8747DD}"/>
              </a:ext>
            </a:extLst>
          </p:cNvPr>
          <p:cNvSpPr/>
          <p:nvPr/>
        </p:nvSpPr>
        <p:spPr>
          <a:xfrm>
            <a:off x="571500" y="268250"/>
            <a:ext cx="7974012" cy="461665"/>
          </a:xfrm>
          <a:prstGeom prst="rect">
            <a:avLst/>
          </a:prstGeom>
        </p:spPr>
        <p:txBody>
          <a:bodyPr wrap="square">
            <a:spAutoFit/>
          </a:bodyPr>
          <a:lstStyle/>
          <a:p>
            <a:pPr algn="ctr"/>
            <a:r>
              <a:rPr lang="en-US" sz="2400" i="1" dirty="0">
                <a:solidFill>
                  <a:srgbClr val="C00000"/>
                </a:solidFill>
                <a:latin typeface="+mj-lt"/>
              </a:rPr>
              <a:t>Your Turn: Creating Works Cited Entries</a:t>
            </a:r>
          </a:p>
        </p:txBody>
      </p:sp>
      <p:sp>
        <p:nvSpPr>
          <p:cNvPr id="9" name="TextBox 8">
            <a:extLst>
              <a:ext uri="{FF2B5EF4-FFF2-40B4-BE49-F238E27FC236}">
                <a16:creationId xmlns:a16="http://schemas.microsoft.com/office/drawing/2014/main" id="{1A55CC6E-DBE3-43BE-9B5B-D33FC6F62C5D}"/>
              </a:ext>
            </a:extLst>
          </p:cNvPr>
          <p:cNvSpPr txBox="1"/>
          <p:nvPr/>
        </p:nvSpPr>
        <p:spPr>
          <a:xfrm>
            <a:off x="381000" y="651306"/>
            <a:ext cx="8763000" cy="1077218"/>
          </a:xfrm>
          <a:prstGeom prst="rect">
            <a:avLst/>
          </a:prstGeom>
          <a:noFill/>
        </p:spPr>
        <p:txBody>
          <a:bodyPr wrap="square" rtlCol="0">
            <a:spAutoFit/>
          </a:bodyPr>
          <a:lstStyle/>
          <a:p>
            <a:pPr algn="ctr"/>
            <a:r>
              <a:rPr lang="en-US" sz="2400" dirty="0">
                <a:latin typeface="+mn-lt"/>
              </a:rPr>
              <a:t>Websites: </a:t>
            </a:r>
            <a:br>
              <a:rPr lang="en-US" sz="2400" dirty="0">
                <a:latin typeface="+mn-lt"/>
              </a:rPr>
            </a:br>
            <a:r>
              <a:rPr lang="en-US" sz="2000" dirty="0">
                <a:latin typeface="+mn-lt"/>
              </a:rPr>
              <a:t>https://www.theatlantic.com/education/archive/2016/03/when-social-and-emotional-learning-is-key-to-college-success/471813/ </a:t>
            </a:r>
            <a:endParaRPr lang="en-US" sz="2400" dirty="0">
              <a:latin typeface="+mn-lt"/>
            </a:endParaRPr>
          </a:p>
        </p:txBody>
      </p:sp>
      <p:pic>
        <p:nvPicPr>
          <p:cNvPr id="3" name="Picture 2">
            <a:extLst>
              <a:ext uri="{FF2B5EF4-FFF2-40B4-BE49-F238E27FC236}">
                <a16:creationId xmlns:a16="http://schemas.microsoft.com/office/drawing/2014/main" id="{B7CC5923-E8AC-4919-BC0E-18D696DEE916}"/>
              </a:ext>
            </a:extLst>
          </p:cNvPr>
          <p:cNvPicPr>
            <a:picLocks noChangeAspect="1"/>
          </p:cNvPicPr>
          <p:nvPr/>
        </p:nvPicPr>
        <p:blipFill>
          <a:blip r:embed="rId5"/>
          <a:stretch>
            <a:fillRect/>
          </a:stretch>
        </p:blipFill>
        <p:spPr>
          <a:xfrm>
            <a:off x="2362200" y="1851635"/>
            <a:ext cx="4864042" cy="3898547"/>
          </a:xfrm>
          <a:prstGeom prst="rect">
            <a:avLst/>
          </a:prstGeom>
        </p:spPr>
      </p:pic>
      <p:pic>
        <p:nvPicPr>
          <p:cNvPr id="6" name="Picture 5">
            <a:extLst>
              <a:ext uri="{FF2B5EF4-FFF2-40B4-BE49-F238E27FC236}">
                <a16:creationId xmlns:a16="http://schemas.microsoft.com/office/drawing/2014/main" id="{2257D7E5-BF60-4E1C-B4D8-E72C33DE48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pic>
        <p:nvPicPr>
          <p:cNvPr id="4" name="Audio 3">
            <a:hlinkClick r:id="" action="ppaction://media"/>
            <a:extLst>
              <a:ext uri="{FF2B5EF4-FFF2-40B4-BE49-F238E27FC236}">
                <a16:creationId xmlns:a16="http://schemas.microsoft.com/office/drawing/2014/main" id="{AAFB7976-1DE3-4D31-8FF1-8FE7B113FB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4350018"/>
      </p:ext>
    </p:extLst>
  </p:cSld>
  <p:clrMapOvr>
    <a:masterClrMapping/>
  </p:clrMapOvr>
  <mc:AlternateContent xmlns:mc="http://schemas.openxmlformats.org/markup-compatibility/2006" xmlns:p14="http://schemas.microsoft.com/office/powerpoint/2010/main">
    <mc:Choice Requires="p14">
      <p:transition spd="slow" p14:dur="2000" advTm="28395"/>
    </mc:Choice>
    <mc:Fallback xmlns="">
      <p:transition spd="slow" advTm="2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5F88E8D-71C3-4549-B5EF-9B1C0C56D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7" name="Rectangle 6">
            <a:extLst>
              <a:ext uri="{FF2B5EF4-FFF2-40B4-BE49-F238E27FC236}">
                <a16:creationId xmlns:a16="http://schemas.microsoft.com/office/drawing/2014/main" id="{B918ADD8-AA25-416C-9AEE-85498E8747DD}"/>
              </a:ext>
            </a:extLst>
          </p:cNvPr>
          <p:cNvSpPr/>
          <p:nvPr/>
        </p:nvSpPr>
        <p:spPr>
          <a:xfrm>
            <a:off x="571500" y="268250"/>
            <a:ext cx="7974012" cy="461665"/>
          </a:xfrm>
          <a:prstGeom prst="rect">
            <a:avLst/>
          </a:prstGeom>
        </p:spPr>
        <p:txBody>
          <a:bodyPr wrap="square">
            <a:spAutoFit/>
          </a:bodyPr>
          <a:lstStyle/>
          <a:p>
            <a:pPr algn="ctr"/>
            <a:r>
              <a:rPr lang="en-US" sz="2400" i="1" dirty="0">
                <a:solidFill>
                  <a:srgbClr val="C00000"/>
                </a:solidFill>
                <a:latin typeface="+mj-lt"/>
              </a:rPr>
              <a:t>Your Turn: Creating Works Cited Entries</a:t>
            </a:r>
          </a:p>
        </p:txBody>
      </p:sp>
      <p:sp>
        <p:nvSpPr>
          <p:cNvPr id="9" name="TextBox 8">
            <a:extLst>
              <a:ext uri="{FF2B5EF4-FFF2-40B4-BE49-F238E27FC236}">
                <a16:creationId xmlns:a16="http://schemas.microsoft.com/office/drawing/2014/main" id="{1A55CC6E-DBE3-43BE-9B5B-D33FC6F62C5D}"/>
              </a:ext>
            </a:extLst>
          </p:cNvPr>
          <p:cNvSpPr txBox="1"/>
          <p:nvPr/>
        </p:nvSpPr>
        <p:spPr>
          <a:xfrm>
            <a:off x="-92322" y="701012"/>
            <a:ext cx="4648200" cy="461665"/>
          </a:xfrm>
          <a:prstGeom prst="rect">
            <a:avLst/>
          </a:prstGeom>
          <a:noFill/>
        </p:spPr>
        <p:txBody>
          <a:bodyPr wrap="square" rtlCol="0">
            <a:spAutoFit/>
          </a:bodyPr>
          <a:lstStyle/>
          <a:p>
            <a:pPr algn="ctr"/>
            <a:r>
              <a:rPr lang="en-US" sz="2400" dirty="0">
                <a:latin typeface="+mn-lt"/>
              </a:rPr>
              <a:t>Website</a:t>
            </a:r>
          </a:p>
        </p:txBody>
      </p:sp>
      <p:pic>
        <p:nvPicPr>
          <p:cNvPr id="6" name="Picture 5">
            <a:extLst>
              <a:ext uri="{FF2B5EF4-FFF2-40B4-BE49-F238E27FC236}">
                <a16:creationId xmlns:a16="http://schemas.microsoft.com/office/drawing/2014/main" id="{2257D7E5-BF60-4E1C-B4D8-E72C33DE4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10" name="Rectangle 9">
            <a:extLst>
              <a:ext uri="{FF2B5EF4-FFF2-40B4-BE49-F238E27FC236}">
                <a16:creationId xmlns:a16="http://schemas.microsoft.com/office/drawing/2014/main" id="{33D32FEC-7D4E-4016-A993-6C8C0D569845}"/>
              </a:ext>
            </a:extLst>
          </p:cNvPr>
          <p:cNvSpPr/>
          <p:nvPr/>
        </p:nvSpPr>
        <p:spPr>
          <a:xfrm>
            <a:off x="4283678" y="1781503"/>
            <a:ext cx="4697412" cy="2028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spcBef>
                <a:spcPct val="30000"/>
              </a:spcBef>
              <a:defRPr/>
            </a:pPr>
            <a:endParaRPr lang="en-US" dirty="0"/>
          </a:p>
          <a:p>
            <a:pPr>
              <a:spcBef>
                <a:spcPct val="30000"/>
              </a:spcBef>
              <a:defRPr/>
            </a:pPr>
            <a:r>
              <a:rPr lang="en-US" dirty="0"/>
              <a:t>Felton, Emmanuel. “When Social and Emotional Learning Is Key to College Success.”  </a:t>
            </a:r>
            <a:r>
              <a:rPr lang="en-US" i="1" dirty="0"/>
              <a:t>The Atlantic</a:t>
            </a:r>
            <a:r>
              <a:rPr lang="en-US" dirty="0"/>
              <a:t>, 2 March 2016, theatlantic.com/education/archive/2016/03/when-social-and-emotional-learning-is-key-to-college-success/471813</a:t>
            </a:r>
            <a:r>
              <a:rPr lang="en-US" b="1" dirty="0"/>
              <a:t>/.</a:t>
            </a:r>
          </a:p>
          <a:p>
            <a:endParaRPr lang="en-US" dirty="0"/>
          </a:p>
          <a:p>
            <a:pPr algn="ctr"/>
            <a:endParaRPr lang="en-US" dirty="0"/>
          </a:p>
        </p:txBody>
      </p:sp>
      <p:sp>
        <p:nvSpPr>
          <p:cNvPr id="11" name="TextBox 10">
            <a:extLst>
              <a:ext uri="{FF2B5EF4-FFF2-40B4-BE49-F238E27FC236}">
                <a16:creationId xmlns:a16="http://schemas.microsoft.com/office/drawing/2014/main" id="{D0FEB34A-3669-427C-88ED-B7301EE64B15}"/>
              </a:ext>
            </a:extLst>
          </p:cNvPr>
          <p:cNvSpPr txBox="1"/>
          <p:nvPr/>
        </p:nvSpPr>
        <p:spPr>
          <a:xfrm>
            <a:off x="4145897" y="701011"/>
            <a:ext cx="4648200" cy="461665"/>
          </a:xfrm>
          <a:prstGeom prst="rect">
            <a:avLst/>
          </a:prstGeom>
          <a:noFill/>
        </p:spPr>
        <p:txBody>
          <a:bodyPr wrap="square" rtlCol="0">
            <a:spAutoFit/>
          </a:bodyPr>
          <a:lstStyle/>
          <a:p>
            <a:pPr algn="ctr"/>
            <a:r>
              <a:rPr lang="en-US" sz="2400" dirty="0">
                <a:latin typeface="+mn-lt"/>
              </a:rPr>
              <a:t>Your citation</a:t>
            </a:r>
          </a:p>
        </p:txBody>
      </p:sp>
      <p:pic>
        <p:nvPicPr>
          <p:cNvPr id="12" name="Picture 11">
            <a:extLst>
              <a:ext uri="{FF2B5EF4-FFF2-40B4-BE49-F238E27FC236}">
                <a16:creationId xmlns:a16="http://schemas.microsoft.com/office/drawing/2014/main" id="{7B2367CD-BA6E-438D-83C8-D6BA211B1CF9}"/>
              </a:ext>
            </a:extLst>
          </p:cNvPr>
          <p:cNvPicPr>
            <a:picLocks noChangeAspect="1"/>
          </p:cNvPicPr>
          <p:nvPr/>
        </p:nvPicPr>
        <p:blipFill>
          <a:blip r:embed="rId6"/>
          <a:stretch>
            <a:fillRect/>
          </a:stretch>
        </p:blipFill>
        <p:spPr>
          <a:xfrm>
            <a:off x="304801" y="1066800"/>
            <a:ext cx="3871191" cy="4917737"/>
          </a:xfrm>
          <a:prstGeom prst="rect">
            <a:avLst/>
          </a:prstGeom>
        </p:spPr>
      </p:pic>
      <p:pic>
        <p:nvPicPr>
          <p:cNvPr id="2" name="Audio 1">
            <a:hlinkClick r:id="" action="ppaction://media"/>
            <a:extLst>
              <a:ext uri="{FF2B5EF4-FFF2-40B4-BE49-F238E27FC236}">
                <a16:creationId xmlns:a16="http://schemas.microsoft.com/office/drawing/2014/main" id="{F5063768-7DC8-4512-A9C3-421F89F216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562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239">
        <p159:morph option="byObject"/>
      </p:transition>
    </mc:Choice>
    <mc:Fallback xmlns="">
      <p:transition spd="slow" advTm="10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71500" y="1905000"/>
            <a:ext cx="2875430" cy="3607170"/>
          </a:xfrm>
        </p:spPr>
        <p:txBody>
          <a:bodyPr>
            <a:noAutofit/>
          </a:bodyPr>
          <a:lstStyle/>
          <a:p>
            <a:pPr eaLnBrk="1" hangingPunct="1"/>
            <a:r>
              <a:rPr lang="en-US" sz="4800" dirty="0"/>
              <a:t>Let’s recap</a:t>
            </a:r>
            <a:endParaRPr lang="en-US" sz="4800" dirty="0">
              <a:effectLst/>
            </a:endParaRPr>
          </a:p>
        </p:txBody>
      </p:sp>
      <p:sp>
        <p:nvSpPr>
          <p:cNvPr id="3" name="Content Placeholder 2"/>
          <p:cNvSpPr>
            <a:spLocks noGrp="1"/>
          </p:cNvSpPr>
          <p:nvPr>
            <p:ph idx="1"/>
          </p:nvPr>
        </p:nvSpPr>
        <p:spPr>
          <a:xfrm>
            <a:off x="4175992" y="1776778"/>
            <a:ext cx="4381499" cy="4319222"/>
          </a:xfrm>
        </p:spPr>
        <p:txBody>
          <a:bodyPr>
            <a:normAutofit/>
          </a:bodyPr>
          <a:lstStyle/>
          <a:p>
            <a:pPr marL="457200" indent="-457200">
              <a:buFont typeface="+mj-lt"/>
              <a:buAutoNum type="arabicPeriod"/>
            </a:pPr>
            <a:r>
              <a:rPr lang="en-US" sz="2800" dirty="0"/>
              <a:t>Integrating quotes</a:t>
            </a:r>
          </a:p>
          <a:p>
            <a:pPr marL="457200" indent="-457200">
              <a:buFont typeface="+mj-lt"/>
              <a:buAutoNum type="arabicPeriod"/>
            </a:pPr>
            <a:r>
              <a:rPr lang="en-US" sz="2800" dirty="0"/>
              <a:t>In-text citations</a:t>
            </a:r>
          </a:p>
          <a:p>
            <a:pPr marL="457200" indent="-457200">
              <a:buFont typeface="+mj-lt"/>
              <a:buAutoNum type="arabicPeriod"/>
            </a:pPr>
            <a:r>
              <a:rPr lang="en-US" sz="2800" dirty="0"/>
              <a:t>Works cited pages</a:t>
            </a:r>
          </a:p>
        </p:txBody>
      </p:sp>
      <p:pic>
        <p:nvPicPr>
          <p:cNvPr id="7" name="Picture 6">
            <a:extLst>
              <a:ext uri="{FF2B5EF4-FFF2-40B4-BE49-F238E27FC236}">
                <a16:creationId xmlns:a16="http://schemas.microsoft.com/office/drawing/2014/main" id="{1EFAB30D-6DEB-4B39-9D86-8B6BDCD20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1176C460-BA2B-4B83-A22E-FF4D0DAAC0F2}"/>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54B1E526-1E81-4DB8-B836-0645D83A9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7091536"/>
      </p:ext>
    </p:extLst>
  </p:cSld>
  <p:clrMapOvr>
    <a:masterClrMapping/>
  </p:clrMapOvr>
  <mc:AlternateContent xmlns:mc="http://schemas.openxmlformats.org/markup-compatibility/2006" xmlns:p14="http://schemas.microsoft.com/office/powerpoint/2010/main">
    <mc:Choice Requires="p14">
      <p:transition spd="slow" p14:dur="2000" advTm="17700"/>
    </mc:Choice>
    <mc:Fallback xmlns="">
      <p:transition spd="slow" advTm="1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52400" y="1520470"/>
            <a:ext cx="2819400" cy="4042130"/>
            <a:chOff x="166896" y="2667000"/>
            <a:chExt cx="3109704" cy="4042130"/>
          </a:xfrm>
          <a:solidFill>
            <a:schemeClr val="tx2">
              <a:lumMod val="10000"/>
              <a:lumOff val="90000"/>
              <a:alpha val="81000"/>
            </a:schemeClr>
          </a:solidFill>
        </p:grpSpPr>
        <p:sp>
          <p:nvSpPr>
            <p:cNvPr id="34" name="Rectangle 33"/>
            <p:cNvSpPr/>
            <p:nvPr/>
          </p:nvSpPr>
          <p:spPr>
            <a:xfrm>
              <a:off x="166896" y="2667000"/>
              <a:ext cx="3109704" cy="4042130"/>
            </a:xfrm>
            <a:prstGeom prst="rect">
              <a:avLst/>
            </a:prstGeom>
            <a:grp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5" name="TextBox 34"/>
            <p:cNvSpPr txBox="1"/>
            <p:nvPr/>
          </p:nvSpPr>
          <p:spPr>
            <a:xfrm>
              <a:off x="722256" y="4469518"/>
              <a:ext cx="2003565" cy="400110"/>
            </a:xfrm>
            <a:prstGeom prst="rect">
              <a:avLst/>
            </a:prstGeom>
            <a:grpFill/>
            <a:ln w="9525">
              <a:noFill/>
            </a:ln>
          </p:spPr>
          <p:txBody>
            <a:bodyPr wrap="none" rtlCol="0">
              <a:spAutoFit/>
            </a:bodyPr>
            <a:lstStyle/>
            <a:p>
              <a:pPr algn="ctr" eaLnBrk="1" fontAlgn="auto" hangingPunct="1">
                <a:spcBef>
                  <a:spcPts val="0"/>
                </a:spcBef>
                <a:spcAft>
                  <a:spcPts val="0"/>
                </a:spcAft>
              </a:pPr>
              <a:r>
                <a:rPr lang="en-US" sz="2000" b="1" dirty="0">
                  <a:latin typeface="+mn-lt"/>
                  <a:ea typeface="Verdana" pitchFamily="34" charset="0"/>
                  <a:cs typeface="Verdana" pitchFamily="34" charset="0"/>
                </a:rPr>
                <a:t>218 </a:t>
              </a:r>
              <a:r>
                <a:rPr lang="en-US" sz="2000" b="1" dirty="0" err="1">
                  <a:latin typeface="+mn-lt"/>
                  <a:ea typeface="Verdana" pitchFamily="34" charset="0"/>
                  <a:cs typeface="Verdana" pitchFamily="34" charset="0"/>
                </a:rPr>
                <a:t>Eicher</a:t>
              </a:r>
              <a:r>
                <a:rPr lang="en-US" sz="2000" b="1" dirty="0">
                  <a:latin typeface="+mn-lt"/>
                  <a:ea typeface="Verdana" pitchFamily="34" charset="0"/>
                  <a:cs typeface="Verdana" pitchFamily="34" charset="0"/>
                </a:rPr>
                <a:t> Hall</a:t>
              </a:r>
            </a:p>
          </p:txBody>
        </p:sp>
      </p:grpSp>
      <p:grpSp>
        <p:nvGrpSpPr>
          <p:cNvPr id="45" name="Group 44"/>
          <p:cNvGrpSpPr/>
          <p:nvPr/>
        </p:nvGrpSpPr>
        <p:grpSpPr>
          <a:xfrm>
            <a:off x="3124200" y="1520470"/>
            <a:ext cx="2819400" cy="4040942"/>
            <a:chOff x="3489771" y="2667000"/>
            <a:chExt cx="2503135" cy="4042130"/>
          </a:xfrm>
          <a:solidFill>
            <a:schemeClr val="tx2">
              <a:lumMod val="10000"/>
              <a:lumOff val="90000"/>
              <a:alpha val="81000"/>
            </a:schemeClr>
          </a:solidFill>
        </p:grpSpPr>
        <p:sp>
          <p:nvSpPr>
            <p:cNvPr id="46" name="Rectangle 45"/>
            <p:cNvSpPr/>
            <p:nvPr/>
          </p:nvSpPr>
          <p:spPr>
            <a:xfrm>
              <a:off x="3489771" y="2667000"/>
              <a:ext cx="2503135" cy="4042130"/>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3562441" y="4506283"/>
              <a:ext cx="2357801" cy="2124282"/>
            </a:xfrm>
            <a:prstGeom prst="rect">
              <a:avLst/>
            </a:prstGeom>
            <a:grpFill/>
            <a:ln w="9525">
              <a:noFill/>
            </a:ln>
          </p:spPr>
          <p:txBody>
            <a:bodyPr wrap="square" rtlCol="0">
              <a:spAutoFit/>
            </a:bodyPr>
            <a:lstStyle/>
            <a:p>
              <a:pPr algn="ctr"/>
              <a:r>
                <a:rPr lang="en-US" sz="2000" b="1" dirty="0">
                  <a:latin typeface="+mn-lt"/>
                  <a:ea typeface="Verdana" pitchFamily="34" charset="0"/>
                  <a:cs typeface="Verdana" pitchFamily="34" charset="0"/>
                </a:rPr>
                <a:t>Meet Us Online</a:t>
              </a:r>
            </a:p>
            <a:p>
              <a:pPr algn="ctr"/>
              <a:br>
                <a:rPr lang="en-US" sz="1600" dirty="0">
                  <a:ea typeface="Verdana" pitchFamily="34" charset="0"/>
                  <a:cs typeface="Verdana" pitchFamily="34" charset="0"/>
                </a:rPr>
              </a:br>
              <a:r>
                <a:rPr lang="en-US" sz="1600" dirty="0">
                  <a:ea typeface="Verdana" pitchFamily="34" charset="0"/>
                  <a:cs typeface="Verdana" pitchFamily="34" charset="0"/>
                </a:rPr>
                <a:t>Talk to a tutor through WebEx (like Skype). </a:t>
              </a:r>
            </a:p>
            <a:p>
              <a:pPr algn="ctr"/>
              <a:endParaRPr lang="en-US" sz="1600" dirty="0">
                <a:ea typeface="Verdana" pitchFamily="34" charset="0"/>
                <a:cs typeface="Verdana" pitchFamily="34" charset="0"/>
              </a:endParaRPr>
            </a:p>
            <a:p>
              <a:pPr algn="ctr"/>
              <a:r>
                <a:rPr lang="en-US" sz="1600" dirty="0">
                  <a:ea typeface="Verdana" pitchFamily="34" charset="0"/>
                  <a:cs typeface="Verdana" pitchFamily="34" charset="0"/>
                </a:rPr>
                <a:t>Schedule an appointment at </a:t>
              </a:r>
              <a:r>
                <a:rPr lang="en-US" sz="1600" i="1" dirty="0">
                  <a:ea typeface="Verdana" pitchFamily="34" charset="0"/>
                  <a:cs typeface="Verdana" pitchFamily="34" charset="0"/>
                </a:rPr>
                <a:t>iup.edu/</a:t>
              </a:r>
              <a:r>
                <a:rPr lang="en-US" sz="1600" i="1" dirty="0" err="1">
                  <a:ea typeface="Verdana" pitchFamily="34" charset="0"/>
                  <a:cs typeface="Verdana" pitchFamily="34" charset="0"/>
                </a:rPr>
                <a:t>writingcenter</a:t>
              </a:r>
              <a:endParaRPr lang="en-US" sz="1600" i="1" dirty="0">
                <a:ea typeface="Verdana" pitchFamily="34" charset="0"/>
                <a:cs typeface="Verdana" pitchFamily="34" charset="0"/>
              </a:endParaRPr>
            </a:p>
          </p:txBody>
        </p:sp>
      </p:grpSp>
      <p:pic>
        <p:nvPicPr>
          <p:cNvPr id="48" name="Picture 4" descr="http://www.iup.edu/uploadedImages/Units/W_-_Z/Writing_Center/eicher%20h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798" y="1763612"/>
            <a:ext cx="2374402" cy="1435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49" name="Table 48"/>
          <p:cNvGraphicFramePr>
            <a:graphicFrameLocks noGrp="1"/>
          </p:cNvGraphicFramePr>
          <p:nvPr>
            <p:extLst/>
          </p:nvPr>
        </p:nvGraphicFramePr>
        <p:xfrm>
          <a:off x="381000" y="3869980"/>
          <a:ext cx="2438400" cy="1536690"/>
        </p:xfrm>
        <a:graphic>
          <a:graphicData uri="http://schemas.openxmlformats.org/drawingml/2006/table">
            <a:tbl>
              <a:tblPr firstRow="1" bandRow="1">
                <a:tableStyleId>{69012ECD-51FC-41F1-AA8D-1B2483CD663E}</a:tableStyleId>
              </a:tblPr>
              <a:tblGrid>
                <a:gridCol w="2438400">
                  <a:extLst>
                    <a:ext uri="{9D8B030D-6E8A-4147-A177-3AD203B41FA5}">
                      <a16:colId xmlns:a16="http://schemas.microsoft.com/office/drawing/2014/main" val="20000"/>
                    </a:ext>
                  </a:extLst>
                </a:gridCol>
              </a:tblGrid>
              <a:tr h="829625">
                <a:tc>
                  <a:txBody>
                    <a:bodyPr/>
                    <a:lstStyle/>
                    <a:p>
                      <a:pPr algn="ctr"/>
                      <a:r>
                        <a:rPr lang="en-US" sz="1800" dirty="0"/>
                        <a:t>Monday - Thursday</a:t>
                      </a:r>
                    </a:p>
                    <a:p>
                      <a:pPr algn="ctr"/>
                      <a:r>
                        <a:rPr lang="en-US" sz="1400" dirty="0"/>
                        <a:t>9:00 am to 8:00 pm</a:t>
                      </a:r>
                      <a:endParaRPr lang="en-US" sz="1400" baseline="-25000" dirty="0"/>
                    </a:p>
                  </a:txBody>
                  <a:tcPr anchor="ctr"/>
                </a:tc>
                <a:extLst>
                  <a:ext uri="{0D108BD9-81ED-4DB2-BD59-A6C34878D82A}">
                    <a16:rowId xmlns:a16="http://schemas.microsoft.com/office/drawing/2014/main" val="10000"/>
                  </a:ext>
                </a:extLst>
              </a:tr>
              <a:tr h="707065">
                <a:tc>
                  <a:txBody>
                    <a:bodyPr/>
                    <a:lstStyle/>
                    <a:p>
                      <a:pPr algn="ctr"/>
                      <a:r>
                        <a:rPr lang="en-US" sz="1800" dirty="0"/>
                        <a:t>Friday</a:t>
                      </a:r>
                    </a:p>
                    <a:p>
                      <a:pPr algn="ctr"/>
                      <a:r>
                        <a:rPr lang="en-US" sz="1400" dirty="0"/>
                        <a:t>9:00 am to</a:t>
                      </a:r>
                      <a:r>
                        <a:rPr lang="en-US" sz="1400" baseline="0" dirty="0"/>
                        <a:t> 3:00 pm</a:t>
                      </a:r>
                      <a:endParaRPr lang="en-US" sz="1400" dirty="0">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6258" y="1757890"/>
            <a:ext cx="2368742" cy="1441322"/>
          </a:xfrm>
          <a:prstGeom prst="rect">
            <a:avLst/>
          </a:prstGeom>
          <a:ln>
            <a:noFill/>
          </a:ln>
          <a:effectLst>
            <a:outerShdw blurRad="292100" dist="139700" dir="2700000" algn="tl" rotWithShape="0">
              <a:srgbClr val="333333">
                <a:alpha val="65000"/>
              </a:srgbClr>
            </a:outerShdw>
          </a:effectLst>
        </p:spPr>
      </p:pic>
      <p:grpSp>
        <p:nvGrpSpPr>
          <p:cNvPr id="20" name="Group 19"/>
          <p:cNvGrpSpPr/>
          <p:nvPr/>
        </p:nvGrpSpPr>
        <p:grpSpPr>
          <a:xfrm>
            <a:off x="6096000" y="1520470"/>
            <a:ext cx="2895600" cy="4042130"/>
            <a:chOff x="3489771" y="2667000"/>
            <a:chExt cx="2503135" cy="4042130"/>
          </a:xfrm>
          <a:solidFill>
            <a:schemeClr val="tx2">
              <a:lumMod val="10000"/>
              <a:lumOff val="90000"/>
              <a:alpha val="81000"/>
            </a:schemeClr>
          </a:solidFill>
        </p:grpSpPr>
        <p:sp>
          <p:nvSpPr>
            <p:cNvPr id="21" name="Rectangle 20"/>
            <p:cNvSpPr/>
            <p:nvPr/>
          </p:nvSpPr>
          <p:spPr>
            <a:xfrm>
              <a:off x="3489771" y="2667000"/>
              <a:ext cx="2503135" cy="4042130"/>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TextBox 21"/>
            <p:cNvSpPr txBox="1"/>
            <p:nvPr/>
          </p:nvSpPr>
          <p:spPr>
            <a:xfrm>
              <a:off x="3621515" y="4479032"/>
              <a:ext cx="2301860" cy="400110"/>
            </a:xfrm>
            <a:prstGeom prst="rect">
              <a:avLst/>
            </a:prstGeom>
            <a:grpFill/>
            <a:ln w="6350">
              <a:noFill/>
            </a:ln>
          </p:spPr>
          <p:txBody>
            <a:bodyPr wrap="square" rtlCol="0">
              <a:spAutoFit/>
            </a:bodyPr>
            <a:lstStyle/>
            <a:p>
              <a:pPr algn="ctr" eaLnBrk="1" fontAlgn="auto" hangingPunct="1">
                <a:spcBef>
                  <a:spcPts val="0"/>
                </a:spcBef>
                <a:spcAft>
                  <a:spcPts val="0"/>
                </a:spcAft>
              </a:pPr>
              <a:r>
                <a:rPr lang="en-US" sz="2000" b="1" dirty="0">
                  <a:latin typeface="+mn-lt"/>
                  <a:ea typeface="Verdana" pitchFamily="34" charset="0"/>
                  <a:cs typeface="Verdana" pitchFamily="34" charset="0"/>
                </a:rPr>
                <a:t>Stapleton Library</a:t>
              </a:r>
            </a:p>
          </p:txBody>
        </p:sp>
      </p:grpSp>
      <p:graphicFrame>
        <p:nvGraphicFramePr>
          <p:cNvPr id="23" name="Table 22"/>
          <p:cNvGraphicFramePr>
            <a:graphicFrameLocks noGrp="1"/>
          </p:cNvGraphicFramePr>
          <p:nvPr>
            <p:extLst/>
          </p:nvPr>
        </p:nvGraphicFramePr>
        <p:xfrm>
          <a:off x="6360339" y="3882670"/>
          <a:ext cx="2478861" cy="1524000"/>
        </p:xfrm>
        <a:graphic>
          <a:graphicData uri="http://schemas.openxmlformats.org/drawingml/2006/table">
            <a:tbl>
              <a:tblPr firstRow="1" bandRow="1">
                <a:tableStyleId>{69012ECD-51FC-41F1-AA8D-1B2483CD663E}</a:tableStyleId>
              </a:tblPr>
              <a:tblGrid>
                <a:gridCol w="2478861">
                  <a:extLst>
                    <a:ext uri="{9D8B030D-6E8A-4147-A177-3AD203B41FA5}">
                      <a16:colId xmlns:a16="http://schemas.microsoft.com/office/drawing/2014/main" val="20000"/>
                    </a:ext>
                  </a:extLst>
                </a:gridCol>
              </a:tblGrid>
              <a:tr h="835406">
                <a:tc>
                  <a:txBody>
                    <a:bodyPr/>
                    <a:lstStyle/>
                    <a:p>
                      <a:pPr algn="ctr"/>
                      <a:r>
                        <a:rPr lang="en-US" sz="1800" dirty="0"/>
                        <a:t>Monday - Thursday</a:t>
                      </a:r>
                    </a:p>
                    <a:p>
                      <a:pPr marL="0" indent="0" algn="ctr">
                        <a:buFontTx/>
                        <a:buNone/>
                      </a:pPr>
                      <a:r>
                        <a:rPr lang="en-US" sz="1400" dirty="0"/>
                        <a:t>8:00 pm to</a:t>
                      </a:r>
                      <a:r>
                        <a:rPr lang="en-US" sz="1400" baseline="0" dirty="0"/>
                        <a:t> 11:00 pm</a:t>
                      </a:r>
                      <a:endParaRPr lang="en-US" sz="1400" b="0" dirty="0">
                        <a:solidFill>
                          <a:schemeClr val="tx1"/>
                        </a:solidFill>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0"/>
                  </a:ext>
                </a:extLst>
              </a:tr>
              <a:tr h="688594">
                <a:tc>
                  <a:txBody>
                    <a:bodyPr/>
                    <a:lstStyle/>
                    <a:p>
                      <a:pPr algn="ctr"/>
                      <a:r>
                        <a:rPr lang="en-US" sz="1800" dirty="0"/>
                        <a:t>Sunday</a:t>
                      </a:r>
                    </a:p>
                    <a:p>
                      <a:pPr marL="0" indent="0" algn="ctr">
                        <a:buFontTx/>
                        <a:buNone/>
                      </a:pPr>
                      <a:r>
                        <a:rPr lang="en-US" sz="1400" dirty="0"/>
                        <a:t>5:00 pm to 10:00 pm</a:t>
                      </a:r>
                      <a:endParaRPr lang="en-US" sz="1400" dirty="0">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1"/>
                  </a:ext>
                </a:extLst>
              </a:tr>
            </a:tbl>
          </a:graphicData>
        </a:graphic>
      </p:graphicFrame>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7521" b="16188"/>
          <a:stretch/>
        </p:blipFill>
        <p:spPr>
          <a:xfrm>
            <a:off x="6317463" y="1749070"/>
            <a:ext cx="2452674" cy="1450142"/>
          </a:xfrm>
          <a:prstGeom prst="rect">
            <a:avLst/>
          </a:prstGeom>
          <a:ln>
            <a:noFill/>
          </a:ln>
          <a:effectLst>
            <a:outerShdw blurRad="190500" algn="tl" rotWithShape="0">
              <a:srgbClr val="000000">
                <a:alpha val="70000"/>
              </a:srgbClr>
            </a:outerShdw>
          </a:effectLst>
        </p:spPr>
      </p:pic>
      <p:sp>
        <p:nvSpPr>
          <p:cNvPr id="25" name="Title 3"/>
          <p:cNvSpPr>
            <a:spLocks noGrp="1"/>
          </p:cNvSpPr>
          <p:nvPr>
            <p:ph type="title"/>
          </p:nvPr>
        </p:nvSpPr>
        <p:spPr>
          <a:xfrm>
            <a:off x="152400" y="559678"/>
            <a:ext cx="8610600" cy="889741"/>
          </a:xfrm>
        </p:spPr>
        <p:txBody>
          <a:bodyPr>
            <a:normAutofit/>
          </a:bodyPr>
          <a:lstStyle/>
          <a:p>
            <a:pPr algn="ctr"/>
            <a:r>
              <a:rPr lang="en-US" b="1" dirty="0"/>
              <a:t>Get help online or on campus</a:t>
            </a:r>
          </a:p>
        </p:txBody>
      </p:sp>
      <p:pic>
        <p:nvPicPr>
          <p:cNvPr id="19" name="Picture 18">
            <a:extLst>
              <a:ext uri="{FF2B5EF4-FFF2-40B4-BE49-F238E27FC236}">
                <a16:creationId xmlns:a16="http://schemas.microsoft.com/office/drawing/2014/main" id="{3C019199-A544-4611-A26A-2B0D4BB413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26" name="Footer Placeholder 1">
            <a:extLst>
              <a:ext uri="{FF2B5EF4-FFF2-40B4-BE49-F238E27FC236}">
                <a16:creationId xmlns:a16="http://schemas.microsoft.com/office/drawing/2014/main" id="{0393BA03-4440-4847-8B23-F74DA1DE42D3}"/>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3" name="Audio 2">
            <a:hlinkClick r:id="" action="ppaction://media"/>
            <a:extLst>
              <a:ext uri="{FF2B5EF4-FFF2-40B4-BE49-F238E27FC236}">
                <a16:creationId xmlns:a16="http://schemas.microsoft.com/office/drawing/2014/main" id="{70EA1C20-E5B6-479D-ADF9-AC240D13DA6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35722585"/>
      </p:ext>
    </p:extLst>
  </p:cSld>
  <p:clrMapOvr>
    <a:masterClrMapping/>
  </p:clrMapOvr>
  <p:transition spd="slow" advTm="1406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53" presetClass="entr" presetSubtype="16"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fltVal val="0"/>
                                          </p:val>
                                        </p:tav>
                                        <p:tav tm="100000">
                                          <p:val>
                                            <p:strVal val="#ppt_h"/>
                                          </p:val>
                                        </p:tav>
                                      </p:tavLst>
                                    </p:anim>
                                    <p:animEffect transition="in" filter="fade">
                                      <p:cBhvr>
                                        <p:cTn id="22" dur="500"/>
                                        <p:tgtEl>
                                          <p:spTgt spid="48"/>
                                        </p:tgtEl>
                                      </p:cBhvr>
                                    </p:animEffect>
                                  </p:childTnLst>
                                </p:cTn>
                              </p:par>
                              <p:par>
                                <p:cTn id="23" presetID="53" presetClass="entr" presetSubtype="16"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71500" y="1905000"/>
            <a:ext cx="2875430" cy="3607170"/>
          </a:xfrm>
        </p:spPr>
        <p:txBody>
          <a:bodyPr>
            <a:noAutofit/>
          </a:bodyPr>
          <a:lstStyle/>
          <a:p>
            <a:pPr eaLnBrk="1" hangingPunct="1"/>
            <a:r>
              <a:rPr lang="en-US" sz="5400" dirty="0"/>
              <a:t>Today you’ll learn…</a:t>
            </a:r>
            <a:endParaRPr lang="en-US" sz="5400" dirty="0">
              <a:effectLst/>
            </a:endParaRPr>
          </a:p>
        </p:txBody>
      </p:sp>
      <p:sp>
        <p:nvSpPr>
          <p:cNvPr id="3" name="Content Placeholder 2"/>
          <p:cNvSpPr>
            <a:spLocks noGrp="1"/>
          </p:cNvSpPr>
          <p:nvPr>
            <p:ph idx="1"/>
          </p:nvPr>
        </p:nvSpPr>
        <p:spPr>
          <a:xfrm>
            <a:off x="4191000" y="1676400"/>
            <a:ext cx="4381499" cy="4547822"/>
          </a:xfrm>
        </p:spPr>
        <p:txBody>
          <a:bodyPr/>
          <a:lstStyle/>
          <a:p>
            <a:pPr marL="0" indent="0">
              <a:buNone/>
            </a:pPr>
            <a:endParaRPr lang="en-US" dirty="0"/>
          </a:p>
          <a:p>
            <a:pPr marL="457200" indent="-457200">
              <a:buFont typeface="+mj-lt"/>
              <a:buAutoNum type="arabicPeriod"/>
            </a:pPr>
            <a:r>
              <a:rPr lang="en-US" dirty="0"/>
              <a:t>Integrating quotes</a:t>
            </a:r>
          </a:p>
          <a:p>
            <a:pPr marL="457200" indent="-457200">
              <a:buFont typeface="+mj-lt"/>
              <a:buAutoNum type="arabicPeriod"/>
            </a:pPr>
            <a:r>
              <a:rPr lang="en-US" dirty="0"/>
              <a:t>In-text citations</a:t>
            </a:r>
          </a:p>
          <a:p>
            <a:pPr marL="457200" indent="-457200">
              <a:buFont typeface="+mj-lt"/>
              <a:buAutoNum type="arabicPeriod"/>
            </a:pPr>
            <a:r>
              <a:rPr lang="en-US" dirty="0"/>
              <a:t>Works Cited pages</a:t>
            </a:r>
          </a:p>
        </p:txBody>
      </p:sp>
      <p:pic>
        <p:nvPicPr>
          <p:cNvPr id="6" name="Picture 5">
            <a:extLst>
              <a:ext uri="{FF2B5EF4-FFF2-40B4-BE49-F238E27FC236}">
                <a16:creationId xmlns:a16="http://schemas.microsoft.com/office/drawing/2014/main" id="{DACDB095-411B-420F-9FD9-7368F402D2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4000443D-8BD1-4457-9C6F-6B608914D70D}"/>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4" name="Audio 3">
            <a:hlinkClick r:id="" action="ppaction://media"/>
            <a:extLst>
              <a:ext uri="{FF2B5EF4-FFF2-40B4-BE49-F238E27FC236}">
                <a16:creationId xmlns:a16="http://schemas.microsoft.com/office/drawing/2014/main" id="{B291599F-AC8A-497A-AB83-FA902C9FCC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3439042"/>
      </p:ext>
    </p:extLst>
  </p:cSld>
  <p:clrMapOvr>
    <a:masterClrMapping/>
  </p:clrMapOvr>
  <mc:AlternateContent xmlns:mc="http://schemas.openxmlformats.org/markup-compatibility/2006" xmlns:p14="http://schemas.microsoft.com/office/powerpoint/2010/main">
    <mc:Choice Requires="p14">
      <p:transition spd="slow" p14:dur="2000" advTm="32874"/>
    </mc:Choice>
    <mc:Fallback xmlns="">
      <p:transition spd="slow" advTm="3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09800"/>
            <a:ext cx="7408333" cy="2582333"/>
          </a:xfrm>
        </p:spPr>
        <p:txBody>
          <a:bodyPr>
            <a:normAutofit fontScale="62500" lnSpcReduction="20000"/>
          </a:bodyPr>
          <a:lstStyle/>
          <a:p>
            <a:pPr marL="0" indent="0" algn="ctr">
              <a:buNone/>
            </a:pPr>
            <a:r>
              <a:rPr lang="en-US" sz="5600" b="1" dirty="0">
                <a:effectLst/>
              </a:rPr>
              <a:t>Questions?</a:t>
            </a:r>
          </a:p>
          <a:p>
            <a:pPr marL="0" indent="0" algn="ctr">
              <a:buNone/>
            </a:pPr>
            <a:r>
              <a:rPr lang="en-US" sz="5600" b="1" dirty="0"/>
              <a:t>Comments?</a:t>
            </a:r>
          </a:p>
          <a:p>
            <a:pPr marL="0" indent="0" algn="ctr">
              <a:buNone/>
            </a:pPr>
            <a:r>
              <a:rPr lang="en-US" sz="3100" dirty="0"/>
              <a:t>Contact us at </a:t>
            </a:r>
            <a:r>
              <a:rPr lang="en-US" sz="3100" dirty="0">
                <a:hlinkClick r:id="rId5"/>
              </a:rPr>
              <a:t>http://www.iup.edu/writingcenter/</a:t>
            </a:r>
            <a:endParaRPr lang="en-US" sz="3100" dirty="0"/>
          </a:p>
          <a:p>
            <a:pPr marL="0" indent="0" algn="ctr">
              <a:buNone/>
            </a:pPr>
            <a:r>
              <a:rPr lang="en-US" sz="3100" dirty="0">
                <a:solidFill>
                  <a:schemeClr val="tx1"/>
                </a:solidFill>
              </a:rPr>
              <a:t>W-Center@iup.edu</a:t>
            </a:r>
          </a:p>
          <a:p>
            <a:pPr marL="0" indent="0">
              <a:buNone/>
            </a:pPr>
            <a:br>
              <a:rPr lang="en-US" dirty="0">
                <a:effectLst/>
              </a:rPr>
            </a:br>
            <a:endParaRPr lang="en-US" dirty="0"/>
          </a:p>
        </p:txBody>
      </p:sp>
      <p:sp>
        <p:nvSpPr>
          <p:cNvPr id="4" name="Footer Placeholder 1">
            <a:extLst>
              <a:ext uri="{FF2B5EF4-FFF2-40B4-BE49-F238E27FC236}">
                <a16:creationId xmlns:a16="http://schemas.microsoft.com/office/drawing/2014/main" id="{AAAB0DA7-6846-416D-8221-48001BB6807A}"/>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6" name="Picture 5">
            <a:extLst>
              <a:ext uri="{FF2B5EF4-FFF2-40B4-BE49-F238E27FC236}">
                <a16:creationId xmlns:a16="http://schemas.microsoft.com/office/drawing/2014/main" id="{C7DB9C89-EFF2-4A06-A096-9AC59C9831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pic>
        <p:nvPicPr>
          <p:cNvPr id="2" name="Audio 1">
            <a:hlinkClick r:id="" action="ppaction://media"/>
            <a:extLst>
              <a:ext uri="{FF2B5EF4-FFF2-40B4-BE49-F238E27FC236}">
                <a16:creationId xmlns:a16="http://schemas.microsoft.com/office/drawing/2014/main" id="{CE240781-F4D8-4170-93AF-2D81063DDC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4600520"/>
      </p:ext>
    </p:extLst>
  </p:cSld>
  <p:clrMapOvr>
    <a:masterClrMapping/>
  </p:clrMapOvr>
  <mc:AlternateContent xmlns:mc="http://schemas.openxmlformats.org/markup-compatibility/2006" xmlns:p14="http://schemas.microsoft.com/office/powerpoint/2010/main">
    <mc:Choice Requires="p14">
      <p:transition spd="slow" p14:dur="2000" advTm="11634"/>
    </mc:Choice>
    <mc:Fallback xmlns="">
      <p:transition spd="slow" advTm="1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AAAB0DA7-6846-416D-8221-48001BB6807A}"/>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6" name="Picture 5">
            <a:extLst>
              <a:ext uri="{FF2B5EF4-FFF2-40B4-BE49-F238E27FC236}">
                <a16:creationId xmlns:a16="http://schemas.microsoft.com/office/drawing/2014/main" id="{C7DB9C89-EFF2-4A06-A096-9AC59C983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TextBox 7">
            <a:extLst>
              <a:ext uri="{FF2B5EF4-FFF2-40B4-BE49-F238E27FC236}">
                <a16:creationId xmlns:a16="http://schemas.microsoft.com/office/drawing/2014/main" id="{B3EB4CCC-149F-454E-B630-E324E9D4897F}"/>
              </a:ext>
            </a:extLst>
          </p:cNvPr>
          <p:cNvSpPr txBox="1"/>
          <p:nvPr/>
        </p:nvSpPr>
        <p:spPr>
          <a:xfrm>
            <a:off x="1295400" y="1828800"/>
            <a:ext cx="6781800" cy="2308324"/>
          </a:xfrm>
          <a:prstGeom prst="rect">
            <a:avLst/>
          </a:prstGeom>
          <a:noFill/>
        </p:spPr>
        <p:txBody>
          <a:bodyPr wrap="square" rtlCol="0">
            <a:spAutoFit/>
          </a:bodyPr>
          <a:lstStyle/>
          <a:p>
            <a:pPr algn="ctr"/>
            <a:r>
              <a:rPr lang="en-US" dirty="0"/>
              <a:t>Works Cited</a:t>
            </a:r>
          </a:p>
          <a:p>
            <a:pPr algn="ctr"/>
            <a:endParaRPr lang="en-US" dirty="0"/>
          </a:p>
          <a:p>
            <a:r>
              <a:rPr lang="en-US" i="1" dirty="0"/>
              <a:t>MLA Handbook</a:t>
            </a:r>
            <a:r>
              <a:rPr lang="en-US" dirty="0"/>
              <a:t>.  8</a:t>
            </a:r>
            <a:r>
              <a:rPr lang="en-US" baseline="30000" dirty="0"/>
              <a:t>th</a:t>
            </a:r>
            <a:r>
              <a:rPr lang="en-US" dirty="0"/>
              <a:t> </a:t>
            </a:r>
            <a:r>
              <a:rPr lang="en-US" dirty="0" err="1"/>
              <a:t>ed</a:t>
            </a:r>
            <a:r>
              <a:rPr lang="en-US" dirty="0"/>
              <a:t>, Modern Language Association of 	America, 2016.</a:t>
            </a:r>
          </a:p>
          <a:p>
            <a:endParaRPr lang="en-US" dirty="0"/>
          </a:p>
          <a:p>
            <a:r>
              <a:rPr lang="en-US" dirty="0"/>
              <a:t>“The MLA Style Center.” Modern Language Association of 	America, 2016, style.mla.org/?</a:t>
            </a:r>
            <a:r>
              <a:rPr lang="en-US" dirty="0" err="1"/>
              <a:t>gclid</a:t>
            </a:r>
            <a:r>
              <a:rPr lang="en-US" dirty="0"/>
              <a:t>=CJ30-	ksyo8MwCFYMehgodQ	2sGYA.</a:t>
            </a:r>
          </a:p>
        </p:txBody>
      </p:sp>
    </p:spTree>
    <p:extLst>
      <p:ext uri="{BB962C8B-B14F-4D97-AF65-F5344CB8AC3E}">
        <p14:creationId xmlns:p14="http://schemas.microsoft.com/office/powerpoint/2010/main" val="579218943"/>
      </p:ext>
    </p:extLst>
  </p:cSld>
  <p:clrMapOvr>
    <a:masterClrMapping/>
  </p:clrMapOvr>
  <mc:AlternateContent xmlns:mc="http://schemas.openxmlformats.org/markup-compatibility/2006" xmlns:p14="http://schemas.microsoft.com/office/powerpoint/2010/main">
    <mc:Choice Requires="p14">
      <p:transition spd="slow" p14:dur="2000" advTm="13533"/>
    </mc:Choice>
    <mc:Fallback xmlns="">
      <p:transition spd="slow" advTm="1353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D6B4-E0C0-4018-89AB-B401A52240DE}"/>
              </a:ext>
            </a:extLst>
          </p:cNvPr>
          <p:cNvSpPr>
            <a:spLocks noGrp="1"/>
          </p:cNvSpPr>
          <p:nvPr>
            <p:ph type="title"/>
          </p:nvPr>
        </p:nvSpPr>
        <p:spPr/>
        <p:txBody>
          <a:bodyPr>
            <a:normAutofit/>
          </a:bodyPr>
          <a:lstStyle/>
          <a:p>
            <a:br>
              <a:rPr lang="en-US" sz="6000" dirty="0"/>
            </a:br>
            <a:br>
              <a:rPr lang="en-US" sz="6000" dirty="0"/>
            </a:br>
            <a:r>
              <a:rPr lang="en-US" sz="6000" dirty="0"/>
              <a:t>What is MLA Style?</a:t>
            </a:r>
          </a:p>
        </p:txBody>
      </p:sp>
      <p:sp>
        <p:nvSpPr>
          <p:cNvPr id="3" name="Content Placeholder 2">
            <a:extLst>
              <a:ext uri="{FF2B5EF4-FFF2-40B4-BE49-F238E27FC236}">
                <a16:creationId xmlns:a16="http://schemas.microsoft.com/office/drawing/2014/main" id="{D83DC71B-DF56-4701-AB64-CC8BF45FFC53}"/>
              </a:ext>
            </a:extLst>
          </p:cNvPr>
          <p:cNvSpPr>
            <a:spLocks noGrp="1"/>
          </p:cNvSpPr>
          <p:nvPr>
            <p:ph idx="1"/>
          </p:nvPr>
        </p:nvSpPr>
        <p:spPr/>
        <p:txBody>
          <a:bodyPr/>
          <a:lstStyle/>
          <a:p>
            <a:endParaRPr lang="en-US"/>
          </a:p>
        </p:txBody>
      </p:sp>
      <p:pic>
        <p:nvPicPr>
          <p:cNvPr id="6" name="Picture 4" descr="http://s3.amazonaws.com/libapps/accounts/70202/images/mla.jpg">
            <a:extLst>
              <a:ext uri="{FF2B5EF4-FFF2-40B4-BE49-F238E27FC236}">
                <a16:creationId xmlns:a16="http://schemas.microsoft.com/office/drawing/2014/main" id="{C66B0327-F7AB-4A82-BA77-287F0B3996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676" y="2664910"/>
            <a:ext cx="2078288" cy="31252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3.amazonaws.com/libapps/customers/742/images/MLA-logo.jpg">
            <a:extLst>
              <a:ext uri="{FF2B5EF4-FFF2-40B4-BE49-F238E27FC236}">
                <a16:creationId xmlns:a16="http://schemas.microsoft.com/office/drawing/2014/main" id="{E861EA68-118A-495A-9843-C312E0C14A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3713" y="1295400"/>
            <a:ext cx="2125926" cy="212592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22E29A8-856F-4367-A30D-882A1268C1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8" name="Footer Placeholder 1">
            <a:extLst>
              <a:ext uri="{FF2B5EF4-FFF2-40B4-BE49-F238E27FC236}">
                <a16:creationId xmlns:a16="http://schemas.microsoft.com/office/drawing/2014/main" id="{F7A8F170-91CF-477A-9440-F63F3C972D10}"/>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3260292041"/>
      </p:ext>
    </p:extLst>
  </p:cSld>
  <p:clrMapOvr>
    <a:masterClrMapping/>
  </p:clrMapOvr>
  <mc:AlternateContent xmlns:mc="http://schemas.openxmlformats.org/markup-compatibility/2006" xmlns:p14="http://schemas.microsoft.com/office/powerpoint/2010/main">
    <mc:Choice Requires="p14">
      <p:transition spd="slow" p14:dur="2000" advTm="52577"/>
    </mc:Choice>
    <mc:Fallback xmlns="">
      <p:transition spd="slow" advTm="5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676400"/>
            <a:ext cx="7924800" cy="3835770"/>
          </a:xfrm>
        </p:spPr>
        <p:txBody>
          <a:bodyPr>
            <a:noAutofit/>
          </a:bodyPr>
          <a:lstStyle/>
          <a:p>
            <a:pPr algn="ctr"/>
            <a:r>
              <a:rPr lang="en-US" sz="6600" dirty="0"/>
              <a:t>Part 1</a:t>
            </a:r>
            <a:br>
              <a:rPr lang="en-US" sz="5400" dirty="0"/>
            </a:br>
            <a:br>
              <a:rPr lang="en-US" sz="5400" dirty="0"/>
            </a:br>
            <a:r>
              <a:rPr lang="en-US" sz="5400" dirty="0"/>
              <a:t>Integrating Quotations </a:t>
            </a:r>
          </a:p>
        </p:txBody>
      </p:sp>
      <p:pic>
        <p:nvPicPr>
          <p:cNvPr id="7" name="Picture 6">
            <a:extLst>
              <a:ext uri="{FF2B5EF4-FFF2-40B4-BE49-F238E27FC236}">
                <a16:creationId xmlns:a16="http://schemas.microsoft.com/office/drawing/2014/main" id="{FA8BE494-F01A-4013-BC22-9B258E183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A747F29A-561A-44F1-B26A-BD032428AD2F}"/>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5" name="Audio 4">
            <a:hlinkClick r:id="" action="ppaction://media"/>
            <a:extLst>
              <a:ext uri="{FF2B5EF4-FFF2-40B4-BE49-F238E27FC236}">
                <a16:creationId xmlns:a16="http://schemas.microsoft.com/office/drawing/2014/main" id="{B435E79C-187E-4F16-9B4B-4E1B30F8F0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6072829"/>
      </p:ext>
    </p:extLst>
  </p:cSld>
  <p:clrMapOvr>
    <a:masterClrMapping/>
  </p:clrMapOvr>
  <mc:AlternateContent xmlns:mc="http://schemas.openxmlformats.org/markup-compatibility/2006" xmlns:p14="http://schemas.microsoft.com/office/powerpoint/2010/main">
    <mc:Choice Requires="p14">
      <p:transition spd="slow" p14:dur="2000" advTm="7428"/>
    </mc:Choice>
    <mc:Fallback xmlns="">
      <p:transition spd="slow" advTm="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0641-0FC1-4B32-8EBC-19373A26E020}"/>
              </a:ext>
            </a:extLst>
          </p:cNvPr>
          <p:cNvSpPr>
            <a:spLocks noGrp="1"/>
          </p:cNvSpPr>
          <p:nvPr>
            <p:ph type="title"/>
          </p:nvPr>
        </p:nvSpPr>
        <p:spPr>
          <a:xfrm>
            <a:off x="571500" y="559678"/>
            <a:ext cx="3314700" cy="4952492"/>
          </a:xfrm>
        </p:spPr>
        <p:txBody>
          <a:bodyPr/>
          <a:lstStyle/>
          <a:p>
            <a:br>
              <a:rPr lang="en-US" dirty="0"/>
            </a:br>
            <a:br>
              <a:rPr lang="en-US" dirty="0"/>
            </a:br>
            <a:br>
              <a:rPr lang="en-US" dirty="0"/>
            </a:br>
            <a:r>
              <a:rPr lang="en-US" sz="4400" dirty="0"/>
              <a:t>Integrating sources</a:t>
            </a:r>
          </a:p>
        </p:txBody>
      </p:sp>
      <p:sp>
        <p:nvSpPr>
          <p:cNvPr id="3" name="Content Placeholder 2">
            <a:extLst>
              <a:ext uri="{FF2B5EF4-FFF2-40B4-BE49-F238E27FC236}">
                <a16:creationId xmlns:a16="http://schemas.microsoft.com/office/drawing/2014/main" id="{BCC60856-7220-4616-B006-33C7A3C15750}"/>
              </a:ext>
            </a:extLst>
          </p:cNvPr>
          <p:cNvSpPr>
            <a:spLocks noGrp="1"/>
          </p:cNvSpPr>
          <p:nvPr>
            <p:ph idx="1"/>
          </p:nvPr>
        </p:nvSpPr>
        <p:spPr/>
        <p:txBody>
          <a:bodyPr/>
          <a:lstStyle/>
          <a:p>
            <a:pPr marL="0" indent="0" algn="ctr">
              <a:buNone/>
            </a:pPr>
            <a:endParaRPr lang="en-US" sz="4000" b="1" dirty="0">
              <a:solidFill>
                <a:srgbClr val="0070C0"/>
              </a:solidFill>
            </a:endParaRPr>
          </a:p>
          <a:p>
            <a:pPr marL="0" indent="0" algn="ctr">
              <a:buNone/>
            </a:pPr>
            <a:r>
              <a:rPr lang="en-US" sz="4000" b="1" dirty="0">
                <a:solidFill>
                  <a:srgbClr val="0070C0"/>
                </a:solidFill>
              </a:rPr>
              <a:t>signal phrase</a:t>
            </a:r>
            <a:r>
              <a:rPr lang="en-US" sz="4000" b="1" dirty="0">
                <a:solidFill>
                  <a:srgbClr val="92D050"/>
                </a:solidFill>
              </a:rPr>
              <a:t> </a:t>
            </a:r>
            <a:r>
              <a:rPr lang="en-US" sz="4000" b="1" dirty="0"/>
              <a:t>+ </a:t>
            </a:r>
            <a:r>
              <a:rPr lang="en-US" sz="4000" b="1" dirty="0">
                <a:solidFill>
                  <a:schemeClr val="tx1">
                    <a:lumMod val="50000"/>
                    <a:lumOff val="50000"/>
                  </a:schemeClr>
                </a:solidFill>
              </a:rPr>
              <a:t>outside material + parenthetical reference</a:t>
            </a:r>
          </a:p>
          <a:p>
            <a:endParaRPr lang="en-US" dirty="0"/>
          </a:p>
        </p:txBody>
      </p:sp>
      <p:pic>
        <p:nvPicPr>
          <p:cNvPr id="5" name="Picture 4">
            <a:extLst>
              <a:ext uri="{FF2B5EF4-FFF2-40B4-BE49-F238E27FC236}">
                <a16:creationId xmlns:a16="http://schemas.microsoft.com/office/drawing/2014/main" id="{8C38C406-1373-4E82-87B4-146B833D2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6" name="Footer Placeholder 1">
            <a:extLst>
              <a:ext uri="{FF2B5EF4-FFF2-40B4-BE49-F238E27FC236}">
                <a16:creationId xmlns:a16="http://schemas.microsoft.com/office/drawing/2014/main" id="{20C61B62-848C-45A3-A67D-A12DC8657044}"/>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7" name="Audio 6">
            <a:hlinkClick r:id="" action="ppaction://media"/>
            <a:extLst>
              <a:ext uri="{FF2B5EF4-FFF2-40B4-BE49-F238E27FC236}">
                <a16:creationId xmlns:a16="http://schemas.microsoft.com/office/drawing/2014/main" id="{1FED4459-3CE2-4DD9-A66B-691FF0F46E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6677182"/>
      </p:ext>
    </p:extLst>
  </p:cSld>
  <p:clrMapOvr>
    <a:masterClrMapping/>
  </p:clrMapOvr>
  <mc:AlternateContent xmlns:mc="http://schemas.openxmlformats.org/markup-compatibility/2006" xmlns:p14="http://schemas.microsoft.com/office/powerpoint/2010/main">
    <mc:Choice Requires="p14">
      <p:transition spd="slow" p14:dur="2000" advTm="16964"/>
    </mc:Choice>
    <mc:Fallback xmlns="">
      <p:transition spd="slow" advTm="16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97AC-F058-4641-AFD3-401B72488B8E}"/>
              </a:ext>
            </a:extLst>
          </p:cNvPr>
          <p:cNvSpPr>
            <a:spLocks noGrp="1"/>
          </p:cNvSpPr>
          <p:nvPr>
            <p:ph type="title"/>
          </p:nvPr>
        </p:nvSpPr>
        <p:spPr>
          <a:xfrm>
            <a:off x="571500" y="559678"/>
            <a:ext cx="2875430" cy="4952492"/>
          </a:xfrm>
        </p:spPr>
        <p:txBody>
          <a:bodyPr/>
          <a:lstStyle/>
          <a:p>
            <a:br>
              <a:rPr lang="en-US" sz="4000"/>
            </a:br>
            <a:br>
              <a:rPr lang="en-US" sz="4000"/>
            </a:br>
            <a:br>
              <a:rPr lang="en-US" sz="4000"/>
            </a:br>
            <a:r>
              <a:rPr lang="en-US" sz="4000"/>
              <a:t>Integrating Sources</a:t>
            </a:r>
            <a:endParaRPr lang="en-US" dirty="0"/>
          </a:p>
        </p:txBody>
      </p:sp>
      <p:sp>
        <p:nvSpPr>
          <p:cNvPr id="3" name="Content Placeholder 2">
            <a:extLst>
              <a:ext uri="{FF2B5EF4-FFF2-40B4-BE49-F238E27FC236}">
                <a16:creationId xmlns:a16="http://schemas.microsoft.com/office/drawing/2014/main" id="{D58ADFB4-843E-4879-8CFA-C6B95BC30CED}"/>
              </a:ext>
            </a:extLst>
          </p:cNvPr>
          <p:cNvSpPr>
            <a:spLocks noGrp="1"/>
          </p:cNvSpPr>
          <p:nvPr>
            <p:ph idx="1"/>
          </p:nvPr>
        </p:nvSpPr>
        <p:spPr>
          <a:xfrm>
            <a:off x="3886200" y="569066"/>
            <a:ext cx="4686299" cy="5655156"/>
          </a:xfrm>
        </p:spPr>
        <p:txBody>
          <a:bodyPr>
            <a:normAutofit/>
          </a:bodyPr>
          <a:lstStyle/>
          <a:p>
            <a:pPr marL="0" indent="0">
              <a:buNone/>
            </a:pPr>
            <a:endParaRPr lang="en-US" sz="3200" dirty="0"/>
          </a:p>
          <a:p>
            <a:pPr marL="0" indent="0">
              <a:buNone/>
            </a:pPr>
            <a:endParaRPr lang="en-US" sz="3200" dirty="0"/>
          </a:p>
          <a:p>
            <a:pPr marL="0" indent="0">
              <a:buNone/>
            </a:pPr>
            <a:r>
              <a:rPr lang="en-US" sz="3200" dirty="0"/>
              <a:t>Voice </a:t>
            </a:r>
          </a:p>
          <a:p>
            <a:pPr marL="0" indent="0">
              <a:buNone/>
            </a:pPr>
            <a:r>
              <a:rPr lang="en-US" sz="3200" dirty="0"/>
              <a:t>Flow</a:t>
            </a:r>
          </a:p>
          <a:p>
            <a:pPr marL="0" indent="0">
              <a:buNone/>
            </a:pPr>
            <a:r>
              <a:rPr lang="en-US" sz="3200" dirty="0"/>
              <a:t>Works Cited</a:t>
            </a:r>
          </a:p>
        </p:txBody>
      </p:sp>
      <p:sp>
        <p:nvSpPr>
          <p:cNvPr id="6" name="Footer Placeholder 1">
            <a:extLst>
              <a:ext uri="{FF2B5EF4-FFF2-40B4-BE49-F238E27FC236}">
                <a16:creationId xmlns:a16="http://schemas.microsoft.com/office/drawing/2014/main" id="{6113C20E-75CA-4ECD-92D1-70BAD137ED2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7" name="Picture 6">
            <a:extLst>
              <a:ext uri="{FF2B5EF4-FFF2-40B4-BE49-F238E27FC236}">
                <a16:creationId xmlns:a16="http://schemas.microsoft.com/office/drawing/2014/main" id="{A90F3228-8E8A-4651-A390-C70F940B10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pic>
        <p:nvPicPr>
          <p:cNvPr id="8" name="Audio 7">
            <a:hlinkClick r:id="" action="ppaction://media"/>
            <a:extLst>
              <a:ext uri="{FF2B5EF4-FFF2-40B4-BE49-F238E27FC236}">
                <a16:creationId xmlns:a16="http://schemas.microsoft.com/office/drawing/2014/main" id="{C3DB57B1-1AEF-404E-9B89-C1CA715938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818459"/>
      </p:ext>
    </p:extLst>
  </p:cSld>
  <p:clrMapOvr>
    <a:masterClrMapping/>
  </p:clrMapOvr>
  <mc:AlternateContent xmlns:mc="http://schemas.openxmlformats.org/markup-compatibility/2006" xmlns:p14="http://schemas.microsoft.com/office/powerpoint/2010/main">
    <mc:Choice Requires="p14">
      <p:transition spd="slow" p14:dur="2000" advTm="34586"/>
    </mc:Choice>
    <mc:Fallback xmlns="">
      <p:transition spd="slow" advTm="3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2362200"/>
            <a:ext cx="3218330" cy="3149970"/>
          </a:xfrm>
        </p:spPr>
        <p:txBody>
          <a:bodyPr>
            <a:normAutofit/>
          </a:bodyPr>
          <a:lstStyle/>
          <a:p>
            <a:pPr eaLnBrk="1" hangingPunct="1"/>
            <a:r>
              <a:rPr lang="en-US" sz="4400" dirty="0">
                <a:effectLst/>
              </a:rPr>
              <a:t>Integrating Sources</a:t>
            </a:r>
          </a:p>
        </p:txBody>
      </p:sp>
      <p:sp>
        <p:nvSpPr>
          <p:cNvPr id="11267" name="Rectangle 3"/>
          <p:cNvSpPr>
            <a:spLocks noGrp="1" noChangeArrowheads="1"/>
          </p:cNvSpPr>
          <p:nvPr>
            <p:ph idx="1"/>
          </p:nvPr>
        </p:nvSpPr>
        <p:spPr>
          <a:xfrm>
            <a:off x="3962400" y="1319578"/>
            <a:ext cx="5029200" cy="5386022"/>
          </a:xfrm>
        </p:spPr>
        <p:txBody>
          <a:bodyPr>
            <a:normAutofit/>
          </a:bodyPr>
          <a:lstStyle/>
          <a:p>
            <a:pPr marL="0" indent="0" algn="ctr">
              <a:lnSpc>
                <a:spcPct val="100000"/>
              </a:lnSpc>
              <a:buNone/>
            </a:pPr>
            <a:r>
              <a:rPr lang="en-US" sz="2400" b="1" dirty="0">
                <a:solidFill>
                  <a:srgbClr val="0070C0"/>
                </a:solidFill>
              </a:rPr>
              <a:t>signal phrase</a:t>
            </a:r>
            <a:r>
              <a:rPr lang="en-US" sz="2400" b="1" dirty="0">
                <a:solidFill>
                  <a:srgbClr val="92D050"/>
                </a:solidFill>
              </a:rPr>
              <a:t> </a:t>
            </a:r>
            <a:r>
              <a:rPr lang="en-US" sz="2400" b="1" dirty="0"/>
              <a:t>+ </a:t>
            </a:r>
            <a:r>
              <a:rPr lang="en-US" sz="2400" b="1" dirty="0">
                <a:solidFill>
                  <a:schemeClr val="tx1">
                    <a:lumMod val="50000"/>
                    <a:lumOff val="50000"/>
                  </a:schemeClr>
                </a:solidFill>
              </a:rPr>
              <a:t>outside material + parenthetical reference</a:t>
            </a:r>
          </a:p>
          <a:p>
            <a:pPr eaLnBrk="1" hangingPunct="1">
              <a:lnSpc>
                <a:spcPct val="90000"/>
              </a:lnSpc>
              <a:spcAft>
                <a:spcPts val="600"/>
              </a:spcAft>
              <a:buFont typeface="Wingdings" pitchFamily="2" charset="2"/>
              <a:buNone/>
            </a:pPr>
            <a:endParaRPr lang="en-US" sz="2400" b="1" dirty="0">
              <a:effectLst/>
            </a:endParaRPr>
          </a:p>
          <a:p>
            <a:pPr algn="ctr" eaLnBrk="1" hangingPunct="1">
              <a:lnSpc>
                <a:spcPct val="90000"/>
              </a:lnSpc>
              <a:spcAft>
                <a:spcPts val="600"/>
              </a:spcAft>
              <a:buFont typeface="Wingdings" pitchFamily="2" charset="2"/>
              <a:buNone/>
            </a:pPr>
            <a:r>
              <a:rPr lang="en-US" sz="2400" b="1" dirty="0">
                <a:effectLst/>
              </a:rPr>
              <a:t>Example</a:t>
            </a:r>
            <a:endParaRPr lang="en-US" sz="2400" dirty="0"/>
          </a:p>
          <a:p>
            <a:pPr marL="461963" indent="-461963">
              <a:lnSpc>
                <a:spcPct val="90000"/>
              </a:lnSpc>
              <a:spcAft>
                <a:spcPts val="600"/>
              </a:spcAft>
              <a:buNone/>
            </a:pPr>
            <a:r>
              <a:rPr lang="en-US" sz="2400" dirty="0">
                <a:solidFill>
                  <a:schemeClr val="tx2">
                    <a:lumMod val="75000"/>
                    <a:lumOff val="25000"/>
                  </a:schemeClr>
                </a:solidFill>
              </a:rPr>
              <a:t>As Jerry Rumble points out, “autumn is a time for reflection” (102). </a:t>
            </a:r>
            <a:endParaRPr lang="en-US" sz="2400" dirty="0">
              <a:solidFill>
                <a:schemeClr val="tx2">
                  <a:lumMod val="75000"/>
                  <a:lumOff val="25000"/>
                </a:schemeClr>
              </a:solidFill>
              <a:effectLst/>
            </a:endParaRPr>
          </a:p>
        </p:txBody>
      </p:sp>
      <p:pic>
        <p:nvPicPr>
          <p:cNvPr id="6" name="Picture 5">
            <a:extLst>
              <a:ext uri="{FF2B5EF4-FFF2-40B4-BE49-F238E27FC236}">
                <a16:creationId xmlns:a16="http://schemas.microsoft.com/office/drawing/2014/main" id="{1D988C76-DAF4-4FE2-9855-79071B03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30E14D1-07A1-40E0-A7FE-ABBC99268A7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F0C5FF4E-FE3A-4923-8200-7AE1CD9E52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0608775"/>
      </p:ext>
    </p:extLst>
  </p:cSld>
  <p:clrMapOvr>
    <a:masterClrMapping/>
  </p:clrMapOvr>
  <mc:AlternateContent xmlns:mc="http://schemas.openxmlformats.org/markup-compatibility/2006" xmlns:p14="http://schemas.microsoft.com/office/powerpoint/2010/main">
    <mc:Choice Requires="p14">
      <p:transition spd="slow" p14:dur="2000" advTm="12340"/>
    </mc:Choice>
    <mc:Fallback xmlns="">
      <p:transition spd="slow" advTm="1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6.3"/>
</p:tagLst>
</file>

<file path=ppt/tags/tag2.xml><?xml version="1.0" encoding="utf-8"?>
<p:tagLst xmlns:a="http://schemas.openxmlformats.org/drawingml/2006/main" xmlns:r="http://schemas.openxmlformats.org/officeDocument/2006/relationships" xmlns:p="http://schemas.openxmlformats.org/presentationml/2006/main">
  <p:tag name="TIMING" val="|1|2.1"/>
</p:tagLst>
</file>

<file path=ppt/tags/tag3.xml><?xml version="1.0" encoding="utf-8"?>
<p:tagLst xmlns:a="http://schemas.openxmlformats.org/drawingml/2006/main" xmlns:r="http://schemas.openxmlformats.org/officeDocument/2006/relationships" xmlns:p="http://schemas.openxmlformats.org/presentationml/2006/main">
  <p:tag name="TIMING" val="|0.4|1.5"/>
</p:tagLst>
</file>

<file path=ppt/theme/theme1.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algn="ctr"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5313</TotalTime>
  <Words>3743</Words>
  <Application>Microsoft Office PowerPoint</Application>
  <PresentationFormat>On-screen Show (4:3)</PresentationFormat>
  <Paragraphs>365</Paragraphs>
  <Slides>41</Slides>
  <Notes>41</Notes>
  <HiddenSlides>0</HiddenSlides>
  <MMClips>40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Candara</vt:lpstr>
      <vt:lpstr>Century Schoolbook</vt:lpstr>
      <vt:lpstr>Corbel</vt:lpstr>
      <vt:lpstr>Verdana</vt:lpstr>
      <vt:lpstr>Wingdings</vt:lpstr>
      <vt:lpstr>Headlines</vt:lpstr>
      <vt:lpstr>MLA DOCUMENTATION 8th Edition   </vt:lpstr>
      <vt:lpstr>Welcome to the Writing Center!</vt:lpstr>
      <vt:lpstr>Get help online or on campus</vt:lpstr>
      <vt:lpstr>Today you’ll learn…</vt:lpstr>
      <vt:lpstr>  What is MLA Style?</vt:lpstr>
      <vt:lpstr>Part 1  Integrating Quotations </vt:lpstr>
      <vt:lpstr>   Integrating sources</vt:lpstr>
      <vt:lpstr>   Integrating Sources</vt:lpstr>
      <vt:lpstr>Integrating Sources</vt:lpstr>
      <vt:lpstr>Use a variety of verbs</vt:lpstr>
      <vt:lpstr>Outside Material</vt:lpstr>
      <vt:lpstr>Outside Material: Quotation</vt:lpstr>
      <vt:lpstr>Outside Material: Paraphrase </vt:lpstr>
      <vt:lpstr>Long quotations</vt:lpstr>
      <vt:lpstr>PowerPoint Presentation</vt:lpstr>
      <vt:lpstr>Altering a quotation</vt:lpstr>
      <vt:lpstr> Deleting part of a quotation</vt:lpstr>
      <vt:lpstr>Part 2  In-Text Citations</vt:lpstr>
      <vt:lpstr>What are in-text citations?</vt:lpstr>
      <vt:lpstr>Why we use in-text citations</vt:lpstr>
      <vt:lpstr>PowerPoint Presentation</vt:lpstr>
      <vt:lpstr>PowerPoint Presentation</vt:lpstr>
      <vt:lpstr>PowerPoint Presentation</vt:lpstr>
      <vt:lpstr>Part 3  The Works Cited Page </vt:lpstr>
      <vt:lpstr>Use your Works Cited list when you…</vt:lpstr>
      <vt:lpstr>PowerPoint Presentation</vt:lpstr>
      <vt:lpstr>The hanging indent</vt:lpstr>
      <vt:lpstr>The hanging indent</vt:lpstr>
      <vt:lpstr>PowerPoint Presentation</vt:lpstr>
      <vt:lpstr>Books</vt:lpstr>
      <vt:lpstr>Articles</vt:lpstr>
      <vt:lpstr>Web sources</vt:lpstr>
      <vt:lpstr>Need more examples?</vt:lpstr>
      <vt:lpstr>PowerPoint Presentation</vt:lpstr>
      <vt:lpstr>PowerPoint Presentation</vt:lpstr>
      <vt:lpstr>PowerPoint Presentation</vt:lpstr>
      <vt:lpstr>PowerPoint Presentation</vt:lpstr>
      <vt:lpstr>Let’s recap</vt:lpstr>
      <vt:lpstr>Get help online or on campus</vt:lpstr>
      <vt:lpstr>PowerPoint Presentation</vt:lpstr>
      <vt:lpstr>PowerPoint Presentation</vt:lpstr>
    </vt:vector>
  </TitlesOfParts>
  <Company>IUP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 Workshop</dc:title>
  <dc:creator>CHSS</dc:creator>
  <dc:description>Revised 8/30/06 reflect 5th edition changes and new hours of operation.</dc:description>
  <cp:lastModifiedBy>Krista Sarraf</cp:lastModifiedBy>
  <cp:revision>383</cp:revision>
  <cp:lastPrinted>2014-03-04T02:01:51Z</cp:lastPrinted>
  <dcterms:created xsi:type="dcterms:W3CDTF">2003-02-05T00:49:05Z</dcterms:created>
  <dcterms:modified xsi:type="dcterms:W3CDTF">2017-10-13T00:53:41Z</dcterms:modified>
</cp:coreProperties>
</file>