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Override1.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sldIdLst>
    <p:sldId id="334" r:id="rId2"/>
    <p:sldId id="347" r:id="rId3"/>
    <p:sldId id="337" r:id="rId4"/>
    <p:sldId id="335" r:id="rId5"/>
    <p:sldId id="257" r:id="rId6"/>
    <p:sldId id="336" r:id="rId7"/>
    <p:sldId id="316" r:id="rId8"/>
    <p:sldId id="271" r:id="rId9"/>
    <p:sldId id="338" r:id="rId10"/>
    <p:sldId id="260" r:id="rId11"/>
    <p:sldId id="262" r:id="rId12"/>
    <p:sldId id="319" r:id="rId13"/>
    <p:sldId id="339" r:id="rId14"/>
    <p:sldId id="282" r:id="rId15"/>
    <p:sldId id="283" r:id="rId16"/>
    <p:sldId id="307" r:id="rId17"/>
    <p:sldId id="287" r:id="rId18"/>
    <p:sldId id="308" r:id="rId19"/>
    <p:sldId id="322" r:id="rId20"/>
    <p:sldId id="340" r:id="rId21"/>
    <p:sldId id="312" r:id="rId22"/>
    <p:sldId id="309" r:id="rId23"/>
    <p:sldId id="314" r:id="rId24"/>
    <p:sldId id="341" r:id="rId25"/>
    <p:sldId id="325" r:id="rId26"/>
    <p:sldId id="315" r:id="rId27"/>
    <p:sldId id="342" r:id="rId28"/>
    <p:sldId id="296" r:id="rId29"/>
    <p:sldId id="291" r:id="rId30"/>
    <p:sldId id="292" r:id="rId31"/>
    <p:sldId id="331" r:id="rId32"/>
    <p:sldId id="343" r:id="rId33"/>
    <p:sldId id="293" r:id="rId34"/>
    <p:sldId id="332" r:id="rId35"/>
    <p:sldId id="327" r:id="rId36"/>
    <p:sldId id="333" r:id="rId37"/>
    <p:sldId id="328" r:id="rId38"/>
    <p:sldId id="344" r:id="rId39"/>
    <p:sldId id="330" r:id="rId40"/>
    <p:sldId id="345" r:id="rId41"/>
    <p:sldId id="304" r:id="rId42"/>
    <p:sldId id="346"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scv" initials="IUP"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40404"/>
    <a:srgbClr val="FFC000"/>
    <a:srgbClr val="FFCCCC"/>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2" autoAdjust="0"/>
    <p:restoredTop sz="70877" autoAdjust="0"/>
  </p:normalViewPr>
  <p:slideViewPr>
    <p:cSldViewPr>
      <p:cViewPr varScale="1">
        <p:scale>
          <a:sx n="81" d="100"/>
          <a:sy n="81" d="100"/>
        </p:scale>
        <p:origin x="2460" y="84"/>
      </p:cViewPr>
      <p:guideLst>
        <p:guide orient="horz" pos="2160"/>
        <p:guide pos="2880"/>
      </p:guideLst>
    </p:cSldViewPr>
  </p:slideViewPr>
  <p:outlineViewPr>
    <p:cViewPr>
      <p:scale>
        <a:sx n="33" d="100"/>
        <a:sy n="33" d="100"/>
      </p:scale>
      <p:origin x="0" y="619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96D451-E845-4AEF-8F5A-E22401496A4C}" type="doc">
      <dgm:prSet loTypeId="urn:microsoft.com/office/officeart/2005/8/layout/chevron1" loCatId="process" qsTypeId="urn:microsoft.com/office/officeart/2005/8/quickstyle/simple1" qsCatId="simple" csTypeId="urn:microsoft.com/office/officeart/2005/8/colors/accent1_4" csCatId="accent1" phldr="1"/>
      <dgm:spPr/>
    </dgm:pt>
    <dgm:pt modelId="{6B496F98-99BF-4AD8-AF16-AA67E2A7E475}">
      <dgm:prSet phldrT="[Text]"/>
      <dgm:spPr/>
      <dgm:t>
        <a:bodyPr/>
        <a:lstStyle/>
        <a:p>
          <a:r>
            <a:rPr lang="en-US" dirty="0"/>
            <a:t>Prewriting</a:t>
          </a:r>
        </a:p>
      </dgm:t>
    </dgm:pt>
    <dgm:pt modelId="{07E69770-31D7-482D-BCAC-F66D840F7083}" type="parTrans" cxnId="{8570FB66-F8D9-45D3-BCD9-4F8302E25E3F}">
      <dgm:prSet/>
      <dgm:spPr/>
      <dgm:t>
        <a:bodyPr/>
        <a:lstStyle/>
        <a:p>
          <a:endParaRPr lang="en-US"/>
        </a:p>
      </dgm:t>
    </dgm:pt>
    <dgm:pt modelId="{7DA1A4F6-C00C-4E4B-B3F0-6AC20E9E2E60}" type="sibTrans" cxnId="{8570FB66-F8D9-45D3-BCD9-4F8302E25E3F}">
      <dgm:prSet/>
      <dgm:spPr/>
      <dgm:t>
        <a:bodyPr/>
        <a:lstStyle/>
        <a:p>
          <a:endParaRPr lang="en-US"/>
        </a:p>
      </dgm:t>
    </dgm:pt>
    <dgm:pt modelId="{C4C20A29-17B4-4FF9-863E-FCE43876C6EC}">
      <dgm:prSet phldrT="[Text]"/>
      <dgm:spPr/>
      <dgm:t>
        <a:bodyPr/>
        <a:lstStyle/>
        <a:p>
          <a:r>
            <a:rPr lang="en-US" dirty="0"/>
            <a:t>Drafting</a:t>
          </a:r>
        </a:p>
      </dgm:t>
    </dgm:pt>
    <dgm:pt modelId="{D4E63B17-7D55-4B20-BE09-0A0965679835}" type="parTrans" cxnId="{48FB47D6-8D48-431D-94A3-679BAB843587}">
      <dgm:prSet/>
      <dgm:spPr/>
      <dgm:t>
        <a:bodyPr/>
        <a:lstStyle/>
        <a:p>
          <a:endParaRPr lang="en-US"/>
        </a:p>
      </dgm:t>
    </dgm:pt>
    <dgm:pt modelId="{08B73297-404A-4539-A536-4B4FA175FFE6}" type="sibTrans" cxnId="{48FB47D6-8D48-431D-94A3-679BAB843587}">
      <dgm:prSet/>
      <dgm:spPr/>
      <dgm:t>
        <a:bodyPr/>
        <a:lstStyle/>
        <a:p>
          <a:endParaRPr lang="en-US"/>
        </a:p>
      </dgm:t>
    </dgm:pt>
    <dgm:pt modelId="{F433C853-D378-45D3-8D3D-40B9ACFDE76C}">
      <dgm:prSet phldrT="[Text]"/>
      <dgm:spPr/>
      <dgm:t>
        <a:bodyPr/>
        <a:lstStyle/>
        <a:p>
          <a:r>
            <a:rPr lang="en-US" dirty="0"/>
            <a:t>Revising</a:t>
          </a:r>
        </a:p>
      </dgm:t>
    </dgm:pt>
    <dgm:pt modelId="{4E935E01-5507-4845-80D4-AECBA18ABF14}" type="parTrans" cxnId="{B462094F-4795-47AE-8005-044AA2A148D0}">
      <dgm:prSet/>
      <dgm:spPr/>
      <dgm:t>
        <a:bodyPr/>
        <a:lstStyle/>
        <a:p>
          <a:endParaRPr lang="en-US"/>
        </a:p>
      </dgm:t>
    </dgm:pt>
    <dgm:pt modelId="{6C92A67E-3D54-4A72-8691-9DAF874033CF}" type="sibTrans" cxnId="{B462094F-4795-47AE-8005-044AA2A148D0}">
      <dgm:prSet/>
      <dgm:spPr/>
      <dgm:t>
        <a:bodyPr/>
        <a:lstStyle/>
        <a:p>
          <a:endParaRPr lang="en-US"/>
        </a:p>
      </dgm:t>
    </dgm:pt>
    <dgm:pt modelId="{CA068F2C-38E2-4884-84AD-C3E120A490D9}" type="pres">
      <dgm:prSet presAssocID="{9696D451-E845-4AEF-8F5A-E22401496A4C}" presName="Name0" presStyleCnt="0">
        <dgm:presLayoutVars>
          <dgm:dir/>
          <dgm:animLvl val="lvl"/>
          <dgm:resizeHandles val="exact"/>
        </dgm:presLayoutVars>
      </dgm:prSet>
      <dgm:spPr/>
    </dgm:pt>
    <dgm:pt modelId="{A3FD659A-53DA-4394-8F0B-34A69CEC324A}" type="pres">
      <dgm:prSet presAssocID="{6B496F98-99BF-4AD8-AF16-AA67E2A7E475}" presName="parTxOnly" presStyleLbl="node1" presStyleIdx="0" presStyleCnt="3">
        <dgm:presLayoutVars>
          <dgm:chMax val="0"/>
          <dgm:chPref val="0"/>
          <dgm:bulletEnabled val="1"/>
        </dgm:presLayoutVars>
      </dgm:prSet>
      <dgm:spPr/>
    </dgm:pt>
    <dgm:pt modelId="{1C431D1A-29A4-4218-923E-AC27B8D2DB63}" type="pres">
      <dgm:prSet presAssocID="{7DA1A4F6-C00C-4E4B-B3F0-6AC20E9E2E60}" presName="parTxOnlySpace" presStyleCnt="0"/>
      <dgm:spPr/>
    </dgm:pt>
    <dgm:pt modelId="{E68CF70A-685A-4D7B-AD10-628AA1F731B7}" type="pres">
      <dgm:prSet presAssocID="{C4C20A29-17B4-4FF9-863E-FCE43876C6EC}" presName="parTxOnly" presStyleLbl="node1" presStyleIdx="1" presStyleCnt="3">
        <dgm:presLayoutVars>
          <dgm:chMax val="0"/>
          <dgm:chPref val="0"/>
          <dgm:bulletEnabled val="1"/>
        </dgm:presLayoutVars>
      </dgm:prSet>
      <dgm:spPr/>
    </dgm:pt>
    <dgm:pt modelId="{F5D409AD-5F05-41D4-9F9C-F46CFAD524CC}" type="pres">
      <dgm:prSet presAssocID="{08B73297-404A-4539-A536-4B4FA175FFE6}" presName="parTxOnlySpace" presStyleCnt="0"/>
      <dgm:spPr/>
    </dgm:pt>
    <dgm:pt modelId="{C288E322-4DB2-4FCB-AD5D-E3DB70192CFB}" type="pres">
      <dgm:prSet presAssocID="{F433C853-D378-45D3-8D3D-40B9ACFDE76C}" presName="parTxOnly" presStyleLbl="node1" presStyleIdx="2" presStyleCnt="3">
        <dgm:presLayoutVars>
          <dgm:chMax val="0"/>
          <dgm:chPref val="0"/>
          <dgm:bulletEnabled val="1"/>
        </dgm:presLayoutVars>
      </dgm:prSet>
      <dgm:spPr/>
    </dgm:pt>
  </dgm:ptLst>
  <dgm:cxnLst>
    <dgm:cxn modelId="{75988B0C-8463-4075-AEA3-D2D91CAB26DE}" type="presOf" srcId="{F433C853-D378-45D3-8D3D-40B9ACFDE76C}" destId="{C288E322-4DB2-4FCB-AD5D-E3DB70192CFB}" srcOrd="0" destOrd="0" presId="urn:microsoft.com/office/officeart/2005/8/layout/chevron1"/>
    <dgm:cxn modelId="{9A8FEC3E-29C5-4A31-AF4D-AB039B302835}" type="presOf" srcId="{6B496F98-99BF-4AD8-AF16-AA67E2A7E475}" destId="{A3FD659A-53DA-4394-8F0B-34A69CEC324A}" srcOrd="0" destOrd="0" presId="urn:microsoft.com/office/officeart/2005/8/layout/chevron1"/>
    <dgm:cxn modelId="{8570FB66-F8D9-45D3-BCD9-4F8302E25E3F}" srcId="{9696D451-E845-4AEF-8F5A-E22401496A4C}" destId="{6B496F98-99BF-4AD8-AF16-AA67E2A7E475}" srcOrd="0" destOrd="0" parTransId="{07E69770-31D7-482D-BCAC-F66D840F7083}" sibTransId="{7DA1A4F6-C00C-4E4B-B3F0-6AC20E9E2E60}"/>
    <dgm:cxn modelId="{B462094F-4795-47AE-8005-044AA2A148D0}" srcId="{9696D451-E845-4AEF-8F5A-E22401496A4C}" destId="{F433C853-D378-45D3-8D3D-40B9ACFDE76C}" srcOrd="2" destOrd="0" parTransId="{4E935E01-5507-4845-80D4-AECBA18ABF14}" sibTransId="{6C92A67E-3D54-4A72-8691-9DAF874033CF}"/>
    <dgm:cxn modelId="{84C4D8C0-1DC5-412C-ABB1-CBC3F5D018D2}" type="presOf" srcId="{C4C20A29-17B4-4FF9-863E-FCE43876C6EC}" destId="{E68CF70A-685A-4D7B-AD10-628AA1F731B7}" srcOrd="0" destOrd="0" presId="urn:microsoft.com/office/officeart/2005/8/layout/chevron1"/>
    <dgm:cxn modelId="{48FB47D6-8D48-431D-94A3-679BAB843587}" srcId="{9696D451-E845-4AEF-8F5A-E22401496A4C}" destId="{C4C20A29-17B4-4FF9-863E-FCE43876C6EC}" srcOrd="1" destOrd="0" parTransId="{D4E63B17-7D55-4B20-BE09-0A0965679835}" sibTransId="{08B73297-404A-4539-A536-4B4FA175FFE6}"/>
    <dgm:cxn modelId="{53E99BDF-B4E9-44C0-8A31-8FF6187CA9B9}" type="presOf" srcId="{9696D451-E845-4AEF-8F5A-E22401496A4C}" destId="{CA068F2C-38E2-4884-84AD-C3E120A490D9}" srcOrd="0" destOrd="0" presId="urn:microsoft.com/office/officeart/2005/8/layout/chevron1"/>
    <dgm:cxn modelId="{DA9D55AC-44C4-4134-8947-2A78AC6E5D43}" type="presParOf" srcId="{CA068F2C-38E2-4884-84AD-C3E120A490D9}" destId="{A3FD659A-53DA-4394-8F0B-34A69CEC324A}" srcOrd="0" destOrd="0" presId="urn:microsoft.com/office/officeart/2005/8/layout/chevron1"/>
    <dgm:cxn modelId="{B574670F-0BC4-4E3C-A650-025EEC14FF22}" type="presParOf" srcId="{CA068F2C-38E2-4884-84AD-C3E120A490D9}" destId="{1C431D1A-29A4-4218-923E-AC27B8D2DB63}" srcOrd="1" destOrd="0" presId="urn:microsoft.com/office/officeart/2005/8/layout/chevron1"/>
    <dgm:cxn modelId="{0EE1EAA7-B3FD-42D2-AD1F-6903025BF9E6}" type="presParOf" srcId="{CA068F2C-38E2-4884-84AD-C3E120A490D9}" destId="{E68CF70A-685A-4D7B-AD10-628AA1F731B7}" srcOrd="2" destOrd="0" presId="urn:microsoft.com/office/officeart/2005/8/layout/chevron1"/>
    <dgm:cxn modelId="{1B54F690-3FD8-4B49-A7EA-4CC21CB3A70D}" type="presParOf" srcId="{CA068F2C-38E2-4884-84AD-C3E120A490D9}" destId="{F5D409AD-5F05-41D4-9F9C-F46CFAD524CC}" srcOrd="3" destOrd="0" presId="urn:microsoft.com/office/officeart/2005/8/layout/chevron1"/>
    <dgm:cxn modelId="{DCCE3B7D-2C1F-42C9-A492-9C2C5B0E56D5}" type="presParOf" srcId="{CA068F2C-38E2-4884-84AD-C3E120A490D9}" destId="{C288E322-4DB2-4FCB-AD5D-E3DB70192CFB}"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B3E8CE-54D9-492C-A1C6-AE1451EEBAA9}"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377523C4-D9D0-4C75-9337-3C914DCD667F}">
      <dgm:prSet phldrT="[Text]" custT="1"/>
      <dgm:spPr/>
      <dgm:t>
        <a:bodyPr/>
        <a:lstStyle/>
        <a:p>
          <a:r>
            <a:rPr lang="en-US" sz="2000" dirty="0"/>
            <a:t>Technology</a:t>
          </a:r>
        </a:p>
      </dgm:t>
    </dgm:pt>
    <dgm:pt modelId="{DEBDBC03-50EB-4636-9857-A38D2588F80F}" type="parTrans" cxnId="{B40259CA-2096-40B7-AC29-32CBB0545CC8}">
      <dgm:prSet/>
      <dgm:spPr/>
      <dgm:t>
        <a:bodyPr/>
        <a:lstStyle/>
        <a:p>
          <a:endParaRPr lang="en-US"/>
        </a:p>
      </dgm:t>
    </dgm:pt>
    <dgm:pt modelId="{DE68A90C-448A-49B1-974A-DB592CB8DBAD}" type="sibTrans" cxnId="{B40259CA-2096-40B7-AC29-32CBB0545CC8}">
      <dgm:prSet/>
      <dgm:spPr/>
      <dgm:t>
        <a:bodyPr/>
        <a:lstStyle/>
        <a:p>
          <a:endParaRPr lang="en-US"/>
        </a:p>
      </dgm:t>
    </dgm:pt>
    <dgm:pt modelId="{3E1B7215-8964-4339-AC54-C2D078EAB711}">
      <dgm:prSet phldrT="[Text]"/>
      <dgm:spPr/>
      <dgm:t>
        <a:bodyPr/>
        <a:lstStyle/>
        <a:p>
          <a:r>
            <a:rPr lang="en-US" dirty="0"/>
            <a:t>Steve Jobs</a:t>
          </a:r>
        </a:p>
      </dgm:t>
    </dgm:pt>
    <dgm:pt modelId="{C14D04F2-9AE6-400D-9206-54595819388D}" type="parTrans" cxnId="{1EC2B0B3-EC5D-44CC-99C3-D5D3493585D6}">
      <dgm:prSet/>
      <dgm:spPr/>
      <dgm:t>
        <a:bodyPr/>
        <a:lstStyle/>
        <a:p>
          <a:endParaRPr lang="en-US"/>
        </a:p>
      </dgm:t>
    </dgm:pt>
    <dgm:pt modelId="{077C1053-6227-4303-B189-9CD1FD172855}" type="sibTrans" cxnId="{1EC2B0B3-EC5D-44CC-99C3-D5D3493585D6}">
      <dgm:prSet/>
      <dgm:spPr/>
      <dgm:t>
        <a:bodyPr/>
        <a:lstStyle/>
        <a:p>
          <a:endParaRPr lang="en-US"/>
        </a:p>
      </dgm:t>
    </dgm:pt>
    <dgm:pt modelId="{45690534-ACA0-4F22-B9E8-D3B6771070C9}">
      <dgm:prSet phldrT="[Text]"/>
      <dgm:spPr/>
      <dgm:t>
        <a:bodyPr/>
        <a:lstStyle/>
        <a:p>
          <a:r>
            <a:rPr lang="en-US" dirty="0"/>
            <a:t>Facebook</a:t>
          </a:r>
        </a:p>
      </dgm:t>
    </dgm:pt>
    <dgm:pt modelId="{B023F3AD-5448-45A1-8787-0DF86F4E9AB9}" type="parTrans" cxnId="{EC2A3104-3B4B-4D20-B2C0-896A9E8A32AF}">
      <dgm:prSet/>
      <dgm:spPr/>
      <dgm:t>
        <a:bodyPr/>
        <a:lstStyle/>
        <a:p>
          <a:endParaRPr lang="en-US"/>
        </a:p>
      </dgm:t>
    </dgm:pt>
    <dgm:pt modelId="{5E06DE63-972B-4D98-AFDE-999E6CFD3F86}" type="sibTrans" cxnId="{EC2A3104-3B4B-4D20-B2C0-896A9E8A32AF}">
      <dgm:prSet/>
      <dgm:spPr/>
      <dgm:t>
        <a:bodyPr/>
        <a:lstStyle/>
        <a:p>
          <a:endParaRPr lang="en-US"/>
        </a:p>
      </dgm:t>
    </dgm:pt>
    <dgm:pt modelId="{9591FDBB-FDB9-42BC-AD82-6D6F8EA7A4AE}">
      <dgm:prSet phldrT="[Text]"/>
      <dgm:spPr/>
      <dgm:t>
        <a:bodyPr/>
        <a:lstStyle/>
        <a:p>
          <a:r>
            <a:rPr lang="en-US" dirty="0"/>
            <a:t>Microsoft</a:t>
          </a:r>
        </a:p>
      </dgm:t>
    </dgm:pt>
    <dgm:pt modelId="{BCEB6B07-0FFD-40CC-B58F-6EDA662F1850}" type="parTrans" cxnId="{D0D0E96C-87E8-40C2-A148-C9A352BA9E6A}">
      <dgm:prSet/>
      <dgm:spPr/>
      <dgm:t>
        <a:bodyPr/>
        <a:lstStyle/>
        <a:p>
          <a:endParaRPr lang="en-US"/>
        </a:p>
      </dgm:t>
    </dgm:pt>
    <dgm:pt modelId="{062D75D3-D1CA-4B90-A74B-88E147206B50}" type="sibTrans" cxnId="{D0D0E96C-87E8-40C2-A148-C9A352BA9E6A}">
      <dgm:prSet/>
      <dgm:spPr/>
      <dgm:t>
        <a:bodyPr/>
        <a:lstStyle/>
        <a:p>
          <a:endParaRPr lang="en-US"/>
        </a:p>
      </dgm:t>
    </dgm:pt>
    <dgm:pt modelId="{DF79BB98-8D02-4206-9B80-B9A6D19BC22C}">
      <dgm:prSet phldrT="[Text]"/>
      <dgm:spPr/>
      <dgm:t>
        <a:bodyPr/>
        <a:lstStyle/>
        <a:p>
          <a:r>
            <a:rPr lang="en-US" dirty="0"/>
            <a:t>3D Printing</a:t>
          </a:r>
        </a:p>
      </dgm:t>
    </dgm:pt>
    <dgm:pt modelId="{AE90A27A-F17C-4A62-9E3F-2FF7D3032745}" type="parTrans" cxnId="{8959AFFC-FBB6-494B-AD1A-BE9A9A4EED83}">
      <dgm:prSet/>
      <dgm:spPr/>
      <dgm:t>
        <a:bodyPr/>
        <a:lstStyle/>
        <a:p>
          <a:endParaRPr lang="en-US"/>
        </a:p>
      </dgm:t>
    </dgm:pt>
    <dgm:pt modelId="{D0D04CA0-A388-4F3D-9D67-5D0C76305D8F}" type="sibTrans" cxnId="{8959AFFC-FBB6-494B-AD1A-BE9A9A4EED83}">
      <dgm:prSet/>
      <dgm:spPr/>
      <dgm:t>
        <a:bodyPr/>
        <a:lstStyle/>
        <a:p>
          <a:endParaRPr lang="en-US"/>
        </a:p>
      </dgm:t>
    </dgm:pt>
    <dgm:pt modelId="{0B73F1A0-BE70-4BA8-9FA0-3A8481CA75FC}">
      <dgm:prSet phldrT="[Text]" custT="1"/>
      <dgm:spPr/>
      <dgm:t>
        <a:bodyPr/>
        <a:lstStyle/>
        <a:p>
          <a:r>
            <a:rPr lang="en-US" sz="1000" dirty="0"/>
            <a:t>E-Books</a:t>
          </a:r>
        </a:p>
      </dgm:t>
    </dgm:pt>
    <dgm:pt modelId="{041217D0-F87D-4B31-9584-19568FEBB6F3}" type="parTrans" cxnId="{896B85E0-EB8B-4A7D-AEB8-A78404EA68C1}">
      <dgm:prSet/>
      <dgm:spPr/>
      <dgm:t>
        <a:bodyPr/>
        <a:lstStyle/>
        <a:p>
          <a:endParaRPr lang="en-US"/>
        </a:p>
      </dgm:t>
    </dgm:pt>
    <dgm:pt modelId="{9803DE42-6B39-4C56-8478-EAA2A395A148}" type="sibTrans" cxnId="{896B85E0-EB8B-4A7D-AEB8-A78404EA68C1}">
      <dgm:prSet/>
      <dgm:spPr/>
      <dgm:t>
        <a:bodyPr/>
        <a:lstStyle/>
        <a:p>
          <a:endParaRPr lang="en-US"/>
        </a:p>
      </dgm:t>
    </dgm:pt>
    <dgm:pt modelId="{DE568E83-69B3-43F3-93F9-55575EE327B0}">
      <dgm:prSet phldrT="[Text]"/>
      <dgm:spPr/>
      <dgm:t>
        <a:bodyPr/>
        <a:lstStyle/>
        <a:p>
          <a:endParaRPr lang="en-US" dirty="0"/>
        </a:p>
      </dgm:t>
    </dgm:pt>
    <dgm:pt modelId="{E71F3876-BE3E-4BBD-B08B-C23B316A0217}" type="parTrans" cxnId="{34DD0986-4CD7-4C8D-8B45-F8E3B0A608C1}">
      <dgm:prSet/>
      <dgm:spPr/>
      <dgm:t>
        <a:bodyPr/>
        <a:lstStyle/>
        <a:p>
          <a:endParaRPr lang="en-US"/>
        </a:p>
      </dgm:t>
    </dgm:pt>
    <dgm:pt modelId="{1F58B9A0-E2CC-4955-A3EC-8C0FB6C1EDE9}" type="sibTrans" cxnId="{34DD0986-4CD7-4C8D-8B45-F8E3B0A608C1}">
      <dgm:prSet/>
      <dgm:spPr/>
      <dgm:t>
        <a:bodyPr/>
        <a:lstStyle/>
        <a:p>
          <a:endParaRPr lang="en-US"/>
        </a:p>
      </dgm:t>
    </dgm:pt>
    <dgm:pt modelId="{BAFF00F2-61E0-48FC-9A89-891A7610BF0C}" type="pres">
      <dgm:prSet presAssocID="{44B3E8CE-54D9-492C-A1C6-AE1451EEBAA9}" presName="Name0" presStyleCnt="0">
        <dgm:presLayoutVars>
          <dgm:chMax val="1"/>
          <dgm:chPref val="1"/>
        </dgm:presLayoutVars>
      </dgm:prSet>
      <dgm:spPr/>
    </dgm:pt>
    <dgm:pt modelId="{5156F924-5CEA-4A2F-A51F-02D9AABFD2A9}" type="pres">
      <dgm:prSet presAssocID="{377523C4-D9D0-4C75-9337-3C914DCD667F}" presName="Parent" presStyleLbl="node0" presStyleIdx="0" presStyleCnt="1">
        <dgm:presLayoutVars>
          <dgm:chMax val="5"/>
          <dgm:chPref val="5"/>
        </dgm:presLayoutVars>
      </dgm:prSet>
      <dgm:spPr/>
    </dgm:pt>
    <dgm:pt modelId="{792FB0C0-E84C-4139-A64B-21C9AAEC4DA8}" type="pres">
      <dgm:prSet presAssocID="{377523C4-D9D0-4C75-9337-3C914DCD667F}" presName="Accent2" presStyleLbl="node1" presStyleIdx="0" presStyleCnt="19"/>
      <dgm:spPr/>
    </dgm:pt>
    <dgm:pt modelId="{B8B8C252-B089-4C1B-A971-DAC38D5D7B63}" type="pres">
      <dgm:prSet presAssocID="{377523C4-D9D0-4C75-9337-3C914DCD667F}" presName="Accent3" presStyleLbl="node1" presStyleIdx="1" presStyleCnt="19"/>
      <dgm:spPr/>
    </dgm:pt>
    <dgm:pt modelId="{A493D4BF-9D5B-4745-9DEC-688917CF13E8}" type="pres">
      <dgm:prSet presAssocID="{377523C4-D9D0-4C75-9337-3C914DCD667F}" presName="Accent4" presStyleLbl="node1" presStyleIdx="2" presStyleCnt="19"/>
      <dgm:spPr/>
    </dgm:pt>
    <dgm:pt modelId="{ACC3F8BF-85AB-4D53-8E3D-5ACEDE9924A0}" type="pres">
      <dgm:prSet presAssocID="{377523C4-D9D0-4C75-9337-3C914DCD667F}" presName="Accent5" presStyleLbl="node1" presStyleIdx="3" presStyleCnt="19" custLinFactY="-111574" custLinFactNeighborX="92957" custLinFactNeighborY="-200000"/>
      <dgm:spPr/>
    </dgm:pt>
    <dgm:pt modelId="{A8CA43D9-4D64-4197-8F71-3F65C98FB193}" type="pres">
      <dgm:prSet presAssocID="{377523C4-D9D0-4C75-9337-3C914DCD667F}" presName="Accent6" presStyleLbl="node1" presStyleIdx="4" presStyleCnt="19"/>
      <dgm:spPr/>
    </dgm:pt>
    <dgm:pt modelId="{409FDC8F-7FD7-462F-8920-769CACD246A4}" type="pres">
      <dgm:prSet presAssocID="{3E1B7215-8964-4339-AC54-C2D078EAB711}" presName="Child1" presStyleLbl="node1" presStyleIdx="5" presStyleCnt="19">
        <dgm:presLayoutVars>
          <dgm:chMax val="0"/>
          <dgm:chPref val="0"/>
        </dgm:presLayoutVars>
      </dgm:prSet>
      <dgm:spPr/>
    </dgm:pt>
    <dgm:pt modelId="{881BEB54-57B1-4424-A66A-0F84EF229F58}" type="pres">
      <dgm:prSet presAssocID="{3E1B7215-8964-4339-AC54-C2D078EAB711}" presName="Accent7" presStyleCnt="0"/>
      <dgm:spPr/>
    </dgm:pt>
    <dgm:pt modelId="{2761E6C6-D477-43CB-B9DF-A0C96AE510AB}" type="pres">
      <dgm:prSet presAssocID="{3E1B7215-8964-4339-AC54-C2D078EAB711}" presName="AccentHold1" presStyleLbl="node1" presStyleIdx="6" presStyleCnt="19" custLinFactX="-100000" custLinFactY="-100000" custLinFactNeighborX="-190657" custLinFactNeighborY="-102521"/>
      <dgm:spPr/>
    </dgm:pt>
    <dgm:pt modelId="{B06A9EBB-4BC9-40CB-805A-10556529B10C}" type="pres">
      <dgm:prSet presAssocID="{3E1B7215-8964-4339-AC54-C2D078EAB711}" presName="Accent8" presStyleCnt="0"/>
      <dgm:spPr/>
    </dgm:pt>
    <dgm:pt modelId="{AE91736E-6CA1-4AE8-ABB4-9BE140FF4265}" type="pres">
      <dgm:prSet presAssocID="{3E1B7215-8964-4339-AC54-C2D078EAB711}" presName="AccentHold2" presStyleLbl="node1" presStyleIdx="7" presStyleCnt="19"/>
      <dgm:spPr/>
    </dgm:pt>
    <dgm:pt modelId="{D8AEE853-CA20-4501-B9ED-88E7822F0977}" type="pres">
      <dgm:prSet presAssocID="{45690534-ACA0-4F22-B9E8-D3B6771070C9}" presName="Child2" presStyleLbl="node1" presStyleIdx="8" presStyleCnt="19">
        <dgm:presLayoutVars>
          <dgm:chMax val="0"/>
          <dgm:chPref val="0"/>
        </dgm:presLayoutVars>
      </dgm:prSet>
      <dgm:spPr/>
    </dgm:pt>
    <dgm:pt modelId="{61B6514A-E49E-48FA-907A-F2E76054846F}" type="pres">
      <dgm:prSet presAssocID="{45690534-ACA0-4F22-B9E8-D3B6771070C9}" presName="Accent9" presStyleCnt="0"/>
      <dgm:spPr/>
    </dgm:pt>
    <dgm:pt modelId="{5C7C74DB-3F83-4CDC-B33B-9F373D4B3AE5}" type="pres">
      <dgm:prSet presAssocID="{45690534-ACA0-4F22-B9E8-D3B6771070C9}" presName="AccentHold1" presStyleLbl="node1" presStyleIdx="9" presStyleCnt="19"/>
      <dgm:spPr/>
    </dgm:pt>
    <dgm:pt modelId="{3F616DC5-3A27-4713-A715-123BFCA17589}" type="pres">
      <dgm:prSet presAssocID="{45690534-ACA0-4F22-B9E8-D3B6771070C9}" presName="Accent10" presStyleCnt="0"/>
      <dgm:spPr/>
    </dgm:pt>
    <dgm:pt modelId="{F5BFA86F-C6CD-4651-99D5-D93822BD076D}" type="pres">
      <dgm:prSet presAssocID="{45690534-ACA0-4F22-B9E8-D3B6771070C9}" presName="AccentHold2" presStyleLbl="node1" presStyleIdx="10" presStyleCnt="19"/>
      <dgm:spPr/>
    </dgm:pt>
    <dgm:pt modelId="{EB06E5BA-EA63-4498-BD65-69D97CDC4B24}" type="pres">
      <dgm:prSet presAssocID="{45690534-ACA0-4F22-B9E8-D3B6771070C9}" presName="Accent11" presStyleCnt="0"/>
      <dgm:spPr/>
    </dgm:pt>
    <dgm:pt modelId="{9BF1FCD1-534F-4449-9F7D-94DAB19B02B1}" type="pres">
      <dgm:prSet presAssocID="{45690534-ACA0-4F22-B9E8-D3B6771070C9}" presName="AccentHold3" presStyleLbl="node1" presStyleIdx="11" presStyleCnt="19" custLinFactX="200000" custLinFactNeighborX="267130" custLinFactNeighborY="77139"/>
      <dgm:spPr/>
    </dgm:pt>
    <dgm:pt modelId="{E21458C1-E573-4BF2-B219-571648555723}" type="pres">
      <dgm:prSet presAssocID="{9591FDBB-FDB9-42BC-AD82-6D6F8EA7A4AE}" presName="Child3" presStyleLbl="node1" presStyleIdx="12" presStyleCnt="19">
        <dgm:presLayoutVars>
          <dgm:chMax val="0"/>
          <dgm:chPref val="0"/>
        </dgm:presLayoutVars>
      </dgm:prSet>
      <dgm:spPr/>
    </dgm:pt>
    <dgm:pt modelId="{F82DB512-3C43-4643-A288-0D7FBA044781}" type="pres">
      <dgm:prSet presAssocID="{9591FDBB-FDB9-42BC-AD82-6D6F8EA7A4AE}" presName="Accent12" presStyleCnt="0"/>
      <dgm:spPr/>
    </dgm:pt>
    <dgm:pt modelId="{D66A0AE3-C09B-4607-86B5-64D90BD5E741}" type="pres">
      <dgm:prSet presAssocID="{9591FDBB-FDB9-42BC-AD82-6D6F8EA7A4AE}" presName="AccentHold1" presStyleLbl="node1" presStyleIdx="13" presStyleCnt="19"/>
      <dgm:spPr/>
    </dgm:pt>
    <dgm:pt modelId="{366D4D9C-B296-42FA-AE71-6E8351B88829}" type="pres">
      <dgm:prSet presAssocID="{DF79BB98-8D02-4206-9B80-B9A6D19BC22C}" presName="Child4" presStyleLbl="node1" presStyleIdx="14" presStyleCnt="19">
        <dgm:presLayoutVars>
          <dgm:chMax val="0"/>
          <dgm:chPref val="0"/>
        </dgm:presLayoutVars>
      </dgm:prSet>
      <dgm:spPr/>
    </dgm:pt>
    <dgm:pt modelId="{C7CF28E8-4C51-4E08-931D-74673A92CEE9}" type="pres">
      <dgm:prSet presAssocID="{DF79BB98-8D02-4206-9B80-B9A6D19BC22C}" presName="Accent13" presStyleCnt="0"/>
      <dgm:spPr/>
    </dgm:pt>
    <dgm:pt modelId="{E530BF38-721C-4278-BD95-E85574E93A5F}" type="pres">
      <dgm:prSet presAssocID="{DF79BB98-8D02-4206-9B80-B9A6D19BC22C}" presName="AccentHold1" presStyleLbl="node1" presStyleIdx="15" presStyleCnt="19"/>
      <dgm:spPr/>
    </dgm:pt>
    <dgm:pt modelId="{E17CAF10-443D-4121-BE38-C2CE60A3AD80}" type="pres">
      <dgm:prSet presAssocID="{0B73F1A0-BE70-4BA8-9FA0-3A8481CA75FC}" presName="Child5" presStyleLbl="node1" presStyleIdx="16" presStyleCnt="19" custScaleX="111573">
        <dgm:presLayoutVars>
          <dgm:chMax val="0"/>
          <dgm:chPref val="0"/>
        </dgm:presLayoutVars>
      </dgm:prSet>
      <dgm:spPr/>
    </dgm:pt>
    <dgm:pt modelId="{E3ED2149-93A1-4427-AB3C-BA0CFF2CCE4D}" type="pres">
      <dgm:prSet presAssocID="{0B73F1A0-BE70-4BA8-9FA0-3A8481CA75FC}" presName="Accent15" presStyleCnt="0"/>
      <dgm:spPr/>
    </dgm:pt>
    <dgm:pt modelId="{5E53E8AB-8BC2-4486-9E49-A16B85E4D283}" type="pres">
      <dgm:prSet presAssocID="{0B73F1A0-BE70-4BA8-9FA0-3A8481CA75FC}" presName="AccentHold2" presStyleLbl="node1" presStyleIdx="17" presStyleCnt="19"/>
      <dgm:spPr/>
    </dgm:pt>
    <dgm:pt modelId="{EF4E1C6F-D0B0-4C1D-A3AF-44DD25843117}" type="pres">
      <dgm:prSet presAssocID="{0B73F1A0-BE70-4BA8-9FA0-3A8481CA75FC}" presName="Accent16" presStyleCnt="0"/>
      <dgm:spPr/>
    </dgm:pt>
    <dgm:pt modelId="{13798847-8C93-4BCF-B952-EFEC33DB2D2C}" type="pres">
      <dgm:prSet presAssocID="{0B73F1A0-BE70-4BA8-9FA0-3A8481CA75FC}" presName="AccentHold3" presStyleLbl="node1" presStyleIdx="18" presStyleCnt="19"/>
      <dgm:spPr/>
    </dgm:pt>
  </dgm:ptLst>
  <dgm:cxnLst>
    <dgm:cxn modelId="{EC2A3104-3B4B-4D20-B2C0-896A9E8A32AF}" srcId="{377523C4-D9D0-4C75-9337-3C914DCD667F}" destId="{45690534-ACA0-4F22-B9E8-D3B6771070C9}" srcOrd="1" destOrd="0" parTransId="{B023F3AD-5448-45A1-8787-0DF86F4E9AB9}" sibTransId="{5E06DE63-972B-4D98-AFDE-999E6CFD3F86}"/>
    <dgm:cxn modelId="{E6808206-8D56-424B-BF21-E044EA389C88}" type="presOf" srcId="{44B3E8CE-54D9-492C-A1C6-AE1451EEBAA9}" destId="{BAFF00F2-61E0-48FC-9A89-891A7610BF0C}" srcOrd="0" destOrd="0" presId="urn:microsoft.com/office/officeart/2009/3/layout/CircleRelationship"/>
    <dgm:cxn modelId="{36BB2D12-FC22-4EC3-87FF-019B63593888}" type="presOf" srcId="{DF79BB98-8D02-4206-9B80-B9A6D19BC22C}" destId="{366D4D9C-B296-42FA-AE71-6E8351B88829}" srcOrd="0" destOrd="0" presId="urn:microsoft.com/office/officeart/2009/3/layout/CircleRelationship"/>
    <dgm:cxn modelId="{D0D0E96C-87E8-40C2-A148-C9A352BA9E6A}" srcId="{377523C4-D9D0-4C75-9337-3C914DCD667F}" destId="{9591FDBB-FDB9-42BC-AD82-6D6F8EA7A4AE}" srcOrd="2" destOrd="0" parTransId="{BCEB6B07-0FFD-40CC-B58F-6EDA662F1850}" sibTransId="{062D75D3-D1CA-4B90-A74B-88E147206B50}"/>
    <dgm:cxn modelId="{ACF31E4E-DE65-4405-8E09-707ED79F882F}" type="presOf" srcId="{9591FDBB-FDB9-42BC-AD82-6D6F8EA7A4AE}" destId="{E21458C1-E573-4BF2-B219-571648555723}" srcOrd="0" destOrd="0" presId="urn:microsoft.com/office/officeart/2009/3/layout/CircleRelationship"/>
    <dgm:cxn modelId="{34DD0986-4CD7-4C8D-8B45-F8E3B0A608C1}" srcId="{44B3E8CE-54D9-492C-A1C6-AE1451EEBAA9}" destId="{DE568E83-69B3-43F3-93F9-55575EE327B0}" srcOrd="1" destOrd="0" parTransId="{E71F3876-BE3E-4BBD-B08B-C23B316A0217}" sibTransId="{1F58B9A0-E2CC-4955-A3EC-8C0FB6C1EDE9}"/>
    <dgm:cxn modelId="{8E616BAB-E2BB-4B13-9CF4-BF4AAD28FA27}" type="presOf" srcId="{0B73F1A0-BE70-4BA8-9FA0-3A8481CA75FC}" destId="{E17CAF10-443D-4121-BE38-C2CE60A3AD80}" srcOrd="0" destOrd="0" presId="urn:microsoft.com/office/officeart/2009/3/layout/CircleRelationship"/>
    <dgm:cxn modelId="{1EC2B0B3-EC5D-44CC-99C3-D5D3493585D6}" srcId="{377523C4-D9D0-4C75-9337-3C914DCD667F}" destId="{3E1B7215-8964-4339-AC54-C2D078EAB711}" srcOrd="0" destOrd="0" parTransId="{C14D04F2-9AE6-400D-9206-54595819388D}" sibTransId="{077C1053-6227-4303-B189-9CD1FD172855}"/>
    <dgm:cxn modelId="{E30A71C7-08C0-486B-9AC4-92A63CDC3CC2}" type="presOf" srcId="{3E1B7215-8964-4339-AC54-C2D078EAB711}" destId="{409FDC8F-7FD7-462F-8920-769CACD246A4}" srcOrd="0" destOrd="0" presId="urn:microsoft.com/office/officeart/2009/3/layout/CircleRelationship"/>
    <dgm:cxn modelId="{B40259CA-2096-40B7-AC29-32CBB0545CC8}" srcId="{44B3E8CE-54D9-492C-A1C6-AE1451EEBAA9}" destId="{377523C4-D9D0-4C75-9337-3C914DCD667F}" srcOrd="0" destOrd="0" parTransId="{DEBDBC03-50EB-4636-9857-A38D2588F80F}" sibTransId="{DE68A90C-448A-49B1-974A-DB592CB8DBAD}"/>
    <dgm:cxn modelId="{2AAD61CC-5FFE-415D-A06A-BCDE5B599C66}" type="presOf" srcId="{377523C4-D9D0-4C75-9337-3C914DCD667F}" destId="{5156F924-5CEA-4A2F-A51F-02D9AABFD2A9}" srcOrd="0" destOrd="0" presId="urn:microsoft.com/office/officeart/2009/3/layout/CircleRelationship"/>
    <dgm:cxn modelId="{896B85E0-EB8B-4A7D-AEB8-A78404EA68C1}" srcId="{377523C4-D9D0-4C75-9337-3C914DCD667F}" destId="{0B73F1A0-BE70-4BA8-9FA0-3A8481CA75FC}" srcOrd="4" destOrd="0" parTransId="{041217D0-F87D-4B31-9584-19568FEBB6F3}" sibTransId="{9803DE42-6B39-4C56-8478-EAA2A395A148}"/>
    <dgm:cxn modelId="{BB86ABFC-1420-4EE2-9AAD-006F9535DB60}" type="presOf" srcId="{45690534-ACA0-4F22-B9E8-D3B6771070C9}" destId="{D8AEE853-CA20-4501-B9ED-88E7822F0977}" srcOrd="0" destOrd="0" presId="urn:microsoft.com/office/officeart/2009/3/layout/CircleRelationship"/>
    <dgm:cxn modelId="{8959AFFC-FBB6-494B-AD1A-BE9A9A4EED83}" srcId="{377523C4-D9D0-4C75-9337-3C914DCD667F}" destId="{DF79BB98-8D02-4206-9B80-B9A6D19BC22C}" srcOrd="3" destOrd="0" parTransId="{AE90A27A-F17C-4A62-9E3F-2FF7D3032745}" sibTransId="{D0D04CA0-A388-4F3D-9D67-5D0C76305D8F}"/>
    <dgm:cxn modelId="{4F0AE4A3-147E-4F51-B77B-616F2D2C99F9}" type="presParOf" srcId="{BAFF00F2-61E0-48FC-9A89-891A7610BF0C}" destId="{5156F924-5CEA-4A2F-A51F-02D9AABFD2A9}" srcOrd="0" destOrd="0" presId="urn:microsoft.com/office/officeart/2009/3/layout/CircleRelationship"/>
    <dgm:cxn modelId="{15058917-E43B-49AA-A39F-820B53C4DFE9}" type="presParOf" srcId="{BAFF00F2-61E0-48FC-9A89-891A7610BF0C}" destId="{792FB0C0-E84C-4139-A64B-21C9AAEC4DA8}" srcOrd="1" destOrd="0" presId="urn:microsoft.com/office/officeart/2009/3/layout/CircleRelationship"/>
    <dgm:cxn modelId="{D064C141-1BE3-43FF-B1FD-5E82796F0C4A}" type="presParOf" srcId="{BAFF00F2-61E0-48FC-9A89-891A7610BF0C}" destId="{B8B8C252-B089-4C1B-A971-DAC38D5D7B63}" srcOrd="2" destOrd="0" presId="urn:microsoft.com/office/officeart/2009/3/layout/CircleRelationship"/>
    <dgm:cxn modelId="{66CC55BE-CC65-43CF-B04B-D71294866226}" type="presParOf" srcId="{BAFF00F2-61E0-48FC-9A89-891A7610BF0C}" destId="{A493D4BF-9D5B-4745-9DEC-688917CF13E8}" srcOrd="3" destOrd="0" presId="urn:microsoft.com/office/officeart/2009/3/layout/CircleRelationship"/>
    <dgm:cxn modelId="{C1C6D268-5681-4E27-A554-02C3665EFD26}" type="presParOf" srcId="{BAFF00F2-61E0-48FC-9A89-891A7610BF0C}" destId="{ACC3F8BF-85AB-4D53-8E3D-5ACEDE9924A0}" srcOrd="4" destOrd="0" presId="urn:microsoft.com/office/officeart/2009/3/layout/CircleRelationship"/>
    <dgm:cxn modelId="{6715CFB8-EBBE-4F16-91B4-2F40376817B4}" type="presParOf" srcId="{BAFF00F2-61E0-48FC-9A89-891A7610BF0C}" destId="{A8CA43D9-4D64-4197-8F71-3F65C98FB193}" srcOrd="5" destOrd="0" presId="urn:microsoft.com/office/officeart/2009/3/layout/CircleRelationship"/>
    <dgm:cxn modelId="{3948559A-B46E-4655-B515-761C50F75EEF}" type="presParOf" srcId="{BAFF00F2-61E0-48FC-9A89-891A7610BF0C}" destId="{409FDC8F-7FD7-462F-8920-769CACD246A4}" srcOrd="6" destOrd="0" presId="urn:microsoft.com/office/officeart/2009/3/layout/CircleRelationship"/>
    <dgm:cxn modelId="{3216AC6B-FC1A-4778-A261-B606B9D69646}" type="presParOf" srcId="{BAFF00F2-61E0-48FC-9A89-891A7610BF0C}" destId="{881BEB54-57B1-4424-A66A-0F84EF229F58}" srcOrd="7" destOrd="0" presId="urn:microsoft.com/office/officeart/2009/3/layout/CircleRelationship"/>
    <dgm:cxn modelId="{C0C50407-D7AC-4481-931C-9BB226EC5EE2}" type="presParOf" srcId="{881BEB54-57B1-4424-A66A-0F84EF229F58}" destId="{2761E6C6-D477-43CB-B9DF-A0C96AE510AB}" srcOrd="0" destOrd="0" presId="urn:microsoft.com/office/officeart/2009/3/layout/CircleRelationship"/>
    <dgm:cxn modelId="{20D9225D-F61B-498C-AB70-2BA88BF54D33}" type="presParOf" srcId="{BAFF00F2-61E0-48FC-9A89-891A7610BF0C}" destId="{B06A9EBB-4BC9-40CB-805A-10556529B10C}" srcOrd="8" destOrd="0" presId="urn:microsoft.com/office/officeart/2009/3/layout/CircleRelationship"/>
    <dgm:cxn modelId="{6825042E-95AA-42C5-AA9B-B0A2F5F1F042}" type="presParOf" srcId="{B06A9EBB-4BC9-40CB-805A-10556529B10C}" destId="{AE91736E-6CA1-4AE8-ABB4-9BE140FF4265}" srcOrd="0" destOrd="0" presId="urn:microsoft.com/office/officeart/2009/3/layout/CircleRelationship"/>
    <dgm:cxn modelId="{21A3202B-F0D1-4A4E-9C2D-A2497AABDF8A}" type="presParOf" srcId="{BAFF00F2-61E0-48FC-9A89-891A7610BF0C}" destId="{D8AEE853-CA20-4501-B9ED-88E7822F0977}" srcOrd="9" destOrd="0" presId="urn:microsoft.com/office/officeart/2009/3/layout/CircleRelationship"/>
    <dgm:cxn modelId="{07302BFC-8627-4E70-A1FB-DEE86DE6ED81}" type="presParOf" srcId="{BAFF00F2-61E0-48FC-9A89-891A7610BF0C}" destId="{61B6514A-E49E-48FA-907A-F2E76054846F}" srcOrd="10" destOrd="0" presId="urn:microsoft.com/office/officeart/2009/3/layout/CircleRelationship"/>
    <dgm:cxn modelId="{86B94379-8C99-4E2B-A318-90B85480D486}" type="presParOf" srcId="{61B6514A-E49E-48FA-907A-F2E76054846F}" destId="{5C7C74DB-3F83-4CDC-B33B-9F373D4B3AE5}" srcOrd="0" destOrd="0" presId="urn:microsoft.com/office/officeart/2009/3/layout/CircleRelationship"/>
    <dgm:cxn modelId="{B004FCB6-CF94-41B4-A310-DA5CF612BED0}" type="presParOf" srcId="{BAFF00F2-61E0-48FC-9A89-891A7610BF0C}" destId="{3F616DC5-3A27-4713-A715-123BFCA17589}" srcOrd="11" destOrd="0" presId="urn:microsoft.com/office/officeart/2009/3/layout/CircleRelationship"/>
    <dgm:cxn modelId="{978EC5C5-503A-4203-BE4F-408CC640CCA1}" type="presParOf" srcId="{3F616DC5-3A27-4713-A715-123BFCA17589}" destId="{F5BFA86F-C6CD-4651-99D5-D93822BD076D}" srcOrd="0" destOrd="0" presId="urn:microsoft.com/office/officeart/2009/3/layout/CircleRelationship"/>
    <dgm:cxn modelId="{9EFB85A6-183A-4FD3-8C7A-F81E87A3B18C}" type="presParOf" srcId="{BAFF00F2-61E0-48FC-9A89-891A7610BF0C}" destId="{EB06E5BA-EA63-4498-BD65-69D97CDC4B24}" srcOrd="12" destOrd="0" presId="urn:microsoft.com/office/officeart/2009/3/layout/CircleRelationship"/>
    <dgm:cxn modelId="{78ABBEBA-47C2-4070-8462-E86ACECA868B}" type="presParOf" srcId="{EB06E5BA-EA63-4498-BD65-69D97CDC4B24}" destId="{9BF1FCD1-534F-4449-9F7D-94DAB19B02B1}" srcOrd="0" destOrd="0" presId="urn:microsoft.com/office/officeart/2009/3/layout/CircleRelationship"/>
    <dgm:cxn modelId="{FD59832A-BE3B-4F9C-89E7-0A7005A66C75}" type="presParOf" srcId="{BAFF00F2-61E0-48FC-9A89-891A7610BF0C}" destId="{E21458C1-E573-4BF2-B219-571648555723}" srcOrd="13" destOrd="0" presId="urn:microsoft.com/office/officeart/2009/3/layout/CircleRelationship"/>
    <dgm:cxn modelId="{B75B8E0B-41A8-41DD-9813-77F155BE83CC}" type="presParOf" srcId="{BAFF00F2-61E0-48FC-9A89-891A7610BF0C}" destId="{F82DB512-3C43-4643-A288-0D7FBA044781}" srcOrd="14" destOrd="0" presId="urn:microsoft.com/office/officeart/2009/3/layout/CircleRelationship"/>
    <dgm:cxn modelId="{FC3B9CF0-C8C5-43A6-B34F-ACE04DB44C56}" type="presParOf" srcId="{F82DB512-3C43-4643-A288-0D7FBA044781}" destId="{D66A0AE3-C09B-4607-86B5-64D90BD5E741}" srcOrd="0" destOrd="0" presId="urn:microsoft.com/office/officeart/2009/3/layout/CircleRelationship"/>
    <dgm:cxn modelId="{0D859668-16B3-454E-86E5-046778987852}" type="presParOf" srcId="{BAFF00F2-61E0-48FC-9A89-891A7610BF0C}" destId="{366D4D9C-B296-42FA-AE71-6E8351B88829}" srcOrd="15" destOrd="0" presId="urn:microsoft.com/office/officeart/2009/3/layout/CircleRelationship"/>
    <dgm:cxn modelId="{1A9F029C-08A0-4DD4-9897-6DD82C3704FE}" type="presParOf" srcId="{BAFF00F2-61E0-48FC-9A89-891A7610BF0C}" destId="{C7CF28E8-4C51-4E08-931D-74673A92CEE9}" srcOrd="16" destOrd="0" presId="urn:microsoft.com/office/officeart/2009/3/layout/CircleRelationship"/>
    <dgm:cxn modelId="{69683D41-C557-43D7-961D-D25ED23C4279}" type="presParOf" srcId="{C7CF28E8-4C51-4E08-931D-74673A92CEE9}" destId="{E530BF38-721C-4278-BD95-E85574E93A5F}" srcOrd="0" destOrd="0" presId="urn:microsoft.com/office/officeart/2009/3/layout/CircleRelationship"/>
    <dgm:cxn modelId="{1FC00CB9-EC92-4378-B51E-6BB897A4E2B3}" type="presParOf" srcId="{BAFF00F2-61E0-48FC-9A89-891A7610BF0C}" destId="{E17CAF10-443D-4121-BE38-C2CE60A3AD80}" srcOrd="17" destOrd="0" presId="urn:microsoft.com/office/officeart/2009/3/layout/CircleRelationship"/>
    <dgm:cxn modelId="{7C98F524-0BE1-41CF-B5E6-9BC2E2802F45}" type="presParOf" srcId="{BAFF00F2-61E0-48FC-9A89-891A7610BF0C}" destId="{E3ED2149-93A1-4427-AB3C-BA0CFF2CCE4D}" srcOrd="18" destOrd="0" presId="urn:microsoft.com/office/officeart/2009/3/layout/CircleRelationship"/>
    <dgm:cxn modelId="{B1C8A7C7-D5F6-4AC8-8633-83EC24DC9A10}" type="presParOf" srcId="{E3ED2149-93A1-4427-AB3C-BA0CFF2CCE4D}" destId="{5E53E8AB-8BC2-4486-9E49-A16B85E4D283}" srcOrd="0" destOrd="0" presId="urn:microsoft.com/office/officeart/2009/3/layout/CircleRelationship"/>
    <dgm:cxn modelId="{F7FACC32-FF7C-4972-94F4-2E6C4B934BCD}" type="presParOf" srcId="{BAFF00F2-61E0-48FC-9A89-891A7610BF0C}" destId="{EF4E1C6F-D0B0-4C1D-A3AF-44DD25843117}" srcOrd="19" destOrd="0" presId="urn:microsoft.com/office/officeart/2009/3/layout/CircleRelationship"/>
    <dgm:cxn modelId="{91A27796-5CB9-49B7-9860-36A19C1F2AE2}" type="presParOf" srcId="{EF4E1C6F-D0B0-4C1D-A3AF-44DD25843117}" destId="{13798847-8C93-4BCF-B952-EFEC33DB2D2C}"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D659A-53DA-4394-8F0B-34A69CEC324A}">
      <dsp:nvSpPr>
        <dsp:cNvPr id="0" name=""/>
        <dsp:cNvSpPr/>
      </dsp:nvSpPr>
      <dsp:spPr>
        <a:xfrm>
          <a:off x="1448" y="0"/>
          <a:ext cx="1764692" cy="609600"/>
        </a:xfrm>
        <a:prstGeom prst="chevron">
          <a:avLst/>
        </a:prstGeom>
        <a:solidFill>
          <a:schemeClr val="accent1">
            <a:shade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t>Prewriting</a:t>
          </a:r>
        </a:p>
      </dsp:txBody>
      <dsp:txXfrm>
        <a:off x="306248" y="0"/>
        <a:ext cx="1155092" cy="609600"/>
      </dsp:txXfrm>
    </dsp:sp>
    <dsp:sp modelId="{E68CF70A-685A-4D7B-AD10-628AA1F731B7}">
      <dsp:nvSpPr>
        <dsp:cNvPr id="0" name=""/>
        <dsp:cNvSpPr/>
      </dsp:nvSpPr>
      <dsp:spPr>
        <a:xfrm>
          <a:off x="1589671" y="0"/>
          <a:ext cx="1764692" cy="609600"/>
        </a:xfrm>
        <a:prstGeom prst="chevron">
          <a:avLst/>
        </a:prstGeom>
        <a:solidFill>
          <a:schemeClr val="accent1">
            <a:shade val="50000"/>
            <a:hueOff val="240958"/>
            <a:satOff val="-5040"/>
            <a:lumOff val="28042"/>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t>Drafting</a:t>
          </a:r>
        </a:p>
      </dsp:txBody>
      <dsp:txXfrm>
        <a:off x="1894471" y="0"/>
        <a:ext cx="1155092" cy="609600"/>
      </dsp:txXfrm>
    </dsp:sp>
    <dsp:sp modelId="{C288E322-4DB2-4FCB-AD5D-E3DB70192CFB}">
      <dsp:nvSpPr>
        <dsp:cNvPr id="0" name=""/>
        <dsp:cNvSpPr/>
      </dsp:nvSpPr>
      <dsp:spPr>
        <a:xfrm>
          <a:off x="3177894" y="0"/>
          <a:ext cx="1764692" cy="609600"/>
        </a:xfrm>
        <a:prstGeom prst="chevron">
          <a:avLst/>
        </a:prstGeom>
        <a:solidFill>
          <a:schemeClr val="accent1">
            <a:shade val="50000"/>
            <a:hueOff val="240958"/>
            <a:satOff val="-5040"/>
            <a:lumOff val="28042"/>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t>Revising</a:t>
          </a:r>
        </a:p>
      </dsp:txBody>
      <dsp:txXfrm>
        <a:off x="3482694" y="0"/>
        <a:ext cx="1155092" cy="609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56F924-5CEA-4A2F-A51F-02D9AABFD2A9}">
      <dsp:nvSpPr>
        <dsp:cNvPr id="0" name=""/>
        <dsp:cNvSpPr/>
      </dsp:nvSpPr>
      <dsp:spPr>
        <a:xfrm>
          <a:off x="952177" y="673634"/>
          <a:ext cx="1976408" cy="1976748"/>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Technology</a:t>
          </a:r>
        </a:p>
      </dsp:txBody>
      <dsp:txXfrm>
        <a:off x="1241615" y="963122"/>
        <a:ext cx="1397532" cy="1397772"/>
      </dsp:txXfrm>
    </dsp:sp>
    <dsp:sp modelId="{792FB0C0-E84C-4139-A64B-21C9AAEC4DA8}">
      <dsp:nvSpPr>
        <dsp:cNvPr id="0" name=""/>
        <dsp:cNvSpPr/>
      </dsp:nvSpPr>
      <dsp:spPr>
        <a:xfrm>
          <a:off x="1559897" y="2503433"/>
          <a:ext cx="159328" cy="159312"/>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B8C252-B089-4C1B-A971-DAC38D5D7B63}">
      <dsp:nvSpPr>
        <dsp:cNvPr id="0" name=""/>
        <dsp:cNvSpPr/>
      </dsp:nvSpPr>
      <dsp:spPr>
        <a:xfrm>
          <a:off x="3055887" y="1475849"/>
          <a:ext cx="159328" cy="159312"/>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93D4BF-9D5B-4745-9DEC-688917CF13E8}">
      <dsp:nvSpPr>
        <dsp:cNvPr id="0" name=""/>
        <dsp:cNvSpPr/>
      </dsp:nvSpPr>
      <dsp:spPr>
        <a:xfrm>
          <a:off x="2294513" y="2672990"/>
          <a:ext cx="219736" cy="220070"/>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C3F8BF-85AB-4D53-8E3D-5ACEDE9924A0}">
      <dsp:nvSpPr>
        <dsp:cNvPr id="0" name=""/>
        <dsp:cNvSpPr/>
      </dsp:nvSpPr>
      <dsp:spPr>
        <a:xfrm>
          <a:off x="1752601" y="399447"/>
          <a:ext cx="159328" cy="159312"/>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CA43D9-4D64-4197-8F71-3F65C98FB193}">
      <dsp:nvSpPr>
        <dsp:cNvPr id="0" name=""/>
        <dsp:cNvSpPr/>
      </dsp:nvSpPr>
      <dsp:spPr>
        <a:xfrm>
          <a:off x="1102992" y="1807544"/>
          <a:ext cx="159328" cy="159312"/>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9FDC8F-7FD7-462F-8920-769CACD246A4}">
      <dsp:nvSpPr>
        <dsp:cNvPr id="0" name=""/>
        <dsp:cNvSpPr/>
      </dsp:nvSpPr>
      <dsp:spPr>
        <a:xfrm>
          <a:off x="334322" y="1030410"/>
          <a:ext cx="803536" cy="803628"/>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Steve Jobs</a:t>
          </a:r>
        </a:p>
      </dsp:txBody>
      <dsp:txXfrm>
        <a:off x="451997" y="1148099"/>
        <a:ext cx="568186" cy="568250"/>
      </dsp:txXfrm>
    </dsp:sp>
    <dsp:sp modelId="{2761E6C6-D477-43CB-B9DF-A0C96AE510AB}">
      <dsp:nvSpPr>
        <dsp:cNvPr id="0" name=""/>
        <dsp:cNvSpPr/>
      </dsp:nvSpPr>
      <dsp:spPr>
        <a:xfrm>
          <a:off x="1219201" y="457200"/>
          <a:ext cx="219736" cy="220070"/>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91736E-6CA1-4AE8-ABB4-9BE140FF4265}">
      <dsp:nvSpPr>
        <dsp:cNvPr id="0" name=""/>
        <dsp:cNvSpPr/>
      </dsp:nvSpPr>
      <dsp:spPr>
        <a:xfrm>
          <a:off x="410135" y="2069298"/>
          <a:ext cx="397308" cy="397398"/>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AEE853-CA20-4501-B9ED-88E7822F0977}">
      <dsp:nvSpPr>
        <dsp:cNvPr id="0" name=""/>
        <dsp:cNvSpPr/>
      </dsp:nvSpPr>
      <dsp:spPr>
        <a:xfrm>
          <a:off x="3131700" y="652440"/>
          <a:ext cx="803536" cy="803628"/>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Facebook</a:t>
          </a:r>
        </a:p>
      </dsp:txBody>
      <dsp:txXfrm>
        <a:off x="3249375" y="770129"/>
        <a:ext cx="568186" cy="568250"/>
      </dsp:txXfrm>
    </dsp:sp>
    <dsp:sp modelId="{5C7C74DB-3F83-4CDC-B33B-9F373D4B3AE5}">
      <dsp:nvSpPr>
        <dsp:cNvPr id="0" name=""/>
        <dsp:cNvSpPr/>
      </dsp:nvSpPr>
      <dsp:spPr>
        <a:xfrm>
          <a:off x="2772905" y="1207031"/>
          <a:ext cx="219736" cy="220070"/>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BFA86F-C6CD-4651-99D5-D93822BD076D}">
      <dsp:nvSpPr>
        <dsp:cNvPr id="0" name=""/>
        <dsp:cNvSpPr/>
      </dsp:nvSpPr>
      <dsp:spPr>
        <a:xfrm>
          <a:off x="258914" y="2542290"/>
          <a:ext cx="159328" cy="159312"/>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F1FCD1-534F-4449-9F7D-94DAB19B02B1}">
      <dsp:nvSpPr>
        <dsp:cNvPr id="0" name=""/>
        <dsp:cNvSpPr/>
      </dsp:nvSpPr>
      <dsp:spPr>
        <a:xfrm>
          <a:off x="2590801" y="2438400"/>
          <a:ext cx="159328" cy="159312"/>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1458C1-E573-4BF2-B219-571648555723}">
      <dsp:nvSpPr>
        <dsp:cNvPr id="0" name=""/>
        <dsp:cNvSpPr/>
      </dsp:nvSpPr>
      <dsp:spPr>
        <a:xfrm>
          <a:off x="3509548" y="2041038"/>
          <a:ext cx="803536" cy="803628"/>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Microsoft</a:t>
          </a:r>
        </a:p>
      </dsp:txBody>
      <dsp:txXfrm>
        <a:off x="3627223" y="2158727"/>
        <a:ext cx="568186" cy="568250"/>
      </dsp:txXfrm>
    </dsp:sp>
    <dsp:sp modelId="{D66A0AE3-C09B-4607-86B5-64D90BD5E741}">
      <dsp:nvSpPr>
        <dsp:cNvPr id="0" name=""/>
        <dsp:cNvSpPr/>
      </dsp:nvSpPr>
      <dsp:spPr>
        <a:xfrm>
          <a:off x="3282920" y="2013132"/>
          <a:ext cx="159328" cy="159312"/>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6D4D9C-B296-42FA-AE71-6E8351B88829}">
      <dsp:nvSpPr>
        <dsp:cNvPr id="0" name=""/>
        <dsp:cNvSpPr/>
      </dsp:nvSpPr>
      <dsp:spPr>
        <a:xfrm>
          <a:off x="1203130" y="2728802"/>
          <a:ext cx="803536" cy="803628"/>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3D Printing</a:t>
          </a:r>
        </a:p>
      </dsp:txBody>
      <dsp:txXfrm>
        <a:off x="1320805" y="2846491"/>
        <a:ext cx="568186" cy="568250"/>
      </dsp:txXfrm>
    </dsp:sp>
    <dsp:sp modelId="{E530BF38-721C-4278-BD95-E85574E93A5F}">
      <dsp:nvSpPr>
        <dsp:cNvPr id="0" name=""/>
        <dsp:cNvSpPr/>
      </dsp:nvSpPr>
      <dsp:spPr>
        <a:xfrm>
          <a:off x="1920719" y="2701603"/>
          <a:ext cx="159328" cy="159312"/>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7CAF10-443D-4121-BE38-C2CE60A3AD80}">
      <dsp:nvSpPr>
        <dsp:cNvPr id="0" name=""/>
        <dsp:cNvSpPr/>
      </dsp:nvSpPr>
      <dsp:spPr>
        <a:xfrm>
          <a:off x="1922872" y="0"/>
          <a:ext cx="896530" cy="803628"/>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E-Books</a:t>
          </a:r>
        </a:p>
      </dsp:txBody>
      <dsp:txXfrm>
        <a:off x="2054166" y="117689"/>
        <a:ext cx="633942" cy="568250"/>
      </dsp:txXfrm>
    </dsp:sp>
    <dsp:sp modelId="{5E53E8AB-8BC2-4486-9E49-A16B85E4D283}">
      <dsp:nvSpPr>
        <dsp:cNvPr id="0" name=""/>
        <dsp:cNvSpPr/>
      </dsp:nvSpPr>
      <dsp:spPr>
        <a:xfrm>
          <a:off x="978529" y="871097"/>
          <a:ext cx="159328" cy="159312"/>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798847-8C93-4BCF-B952-EFEC33DB2D2C}">
      <dsp:nvSpPr>
        <dsp:cNvPr id="0" name=""/>
        <dsp:cNvSpPr/>
      </dsp:nvSpPr>
      <dsp:spPr>
        <a:xfrm>
          <a:off x="2833718" y="197816"/>
          <a:ext cx="159328" cy="159312"/>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A726FC-F844-41DC-B143-FD9C7E04B798}" type="datetimeFigureOut">
              <a:rPr lang="en-US" smtClean="0"/>
              <a:t>10/2/2018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802FC-5BEF-4543-B0D4-6FEA47D021C9}" type="slidenum">
              <a:rPr lang="en-US" smtClean="0"/>
              <a:t>‹#›</a:t>
            </a:fld>
            <a:endParaRPr lang="en-US"/>
          </a:p>
        </p:txBody>
      </p:sp>
    </p:spTree>
    <p:extLst>
      <p:ext uri="{BB962C8B-B14F-4D97-AF65-F5344CB8AC3E}">
        <p14:creationId xmlns:p14="http://schemas.microsoft.com/office/powerpoint/2010/main" val="4076773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96010D-02D2-412A-93D2-1503DBB77E95}" type="slidenum">
              <a:rPr lang="en-US" smtClean="0"/>
              <a:pPr>
                <a:defRPr/>
              </a:pPr>
              <a:t>1</a:t>
            </a:fld>
            <a:endParaRPr lang="en-US"/>
          </a:p>
        </p:txBody>
      </p:sp>
    </p:spTree>
    <p:extLst>
      <p:ext uri="{BB962C8B-B14F-4D97-AF65-F5344CB8AC3E}">
        <p14:creationId xmlns:p14="http://schemas.microsoft.com/office/powerpoint/2010/main" val="3411053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to identify</a:t>
            </a:r>
            <a:r>
              <a:rPr lang="en-US" baseline="0" dirty="0"/>
              <a:t> some ways to get ideas down on paper quickly. Possible answers: free-write for 5 minutes, make a list, talk with a tutor</a:t>
            </a:r>
          </a:p>
          <a:p>
            <a:r>
              <a:rPr lang="en-US" baseline="0" dirty="0"/>
              <a:t>Certain brainstorming strategies lend themselves to specific assignments. For example, this chart lets you explore various aspects of a central theme. If you liked one of the things in the smaller bubbles, you could zero in on that and make a new diagram based on that.</a:t>
            </a:r>
            <a:endParaRPr lang="en-US" dirty="0"/>
          </a:p>
        </p:txBody>
      </p:sp>
      <p:sp>
        <p:nvSpPr>
          <p:cNvPr id="4" name="Slide Number Placeholder 3"/>
          <p:cNvSpPr>
            <a:spLocks noGrp="1"/>
          </p:cNvSpPr>
          <p:nvPr>
            <p:ph type="sldNum" sz="quarter" idx="10"/>
          </p:nvPr>
        </p:nvSpPr>
        <p:spPr/>
        <p:txBody>
          <a:bodyPr/>
          <a:lstStyle/>
          <a:p>
            <a:fld id="{0A1802FC-5BEF-4543-B0D4-6FEA47D021C9}" type="slidenum">
              <a:rPr lang="en-US" smtClean="0"/>
              <a:t>15</a:t>
            </a:fld>
            <a:endParaRPr lang="en-US"/>
          </a:p>
        </p:txBody>
      </p:sp>
    </p:spTree>
    <p:extLst>
      <p:ext uri="{BB962C8B-B14F-4D97-AF65-F5344CB8AC3E}">
        <p14:creationId xmlns:p14="http://schemas.microsoft.com/office/powerpoint/2010/main" val="59447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While</a:t>
            </a:r>
            <a:r>
              <a:rPr lang="en-US" baseline="0" dirty="0"/>
              <a:t> brainstorming by yourself can work, it is beneficial to collaborate with others to generate ideas. This gives you a wide array of ideas to work with and choose from.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Don’t believe me? Let’s do an activity demonstrating how many ideas and words we can generate as a group.  You’ll see that in a group, you’ll generate way more ideas than you can on your own.</a:t>
            </a:r>
            <a:endParaRPr lang="en-US" dirty="0"/>
          </a:p>
          <a:p>
            <a:endParaRPr lang="en-US" dirty="0"/>
          </a:p>
        </p:txBody>
      </p:sp>
      <p:sp>
        <p:nvSpPr>
          <p:cNvPr id="4" name="Slide Number Placeholder 3"/>
          <p:cNvSpPr>
            <a:spLocks noGrp="1"/>
          </p:cNvSpPr>
          <p:nvPr>
            <p:ph type="sldNum" sz="quarter" idx="10"/>
          </p:nvPr>
        </p:nvSpPr>
        <p:spPr/>
        <p:txBody>
          <a:bodyPr/>
          <a:lstStyle/>
          <a:p>
            <a:fld id="{0A1802FC-5BEF-4543-B0D4-6FEA47D021C9}" type="slidenum">
              <a:rPr lang="en-US" smtClean="0"/>
              <a:t>16</a:t>
            </a:fld>
            <a:endParaRPr lang="en-US"/>
          </a:p>
        </p:txBody>
      </p:sp>
    </p:spTree>
    <p:extLst>
      <p:ext uri="{BB962C8B-B14F-4D97-AF65-F5344CB8AC3E}">
        <p14:creationId xmlns:p14="http://schemas.microsoft.com/office/powerpoint/2010/main" val="1744351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Grab the</a:t>
            </a:r>
            <a:r>
              <a:rPr lang="en-US" baseline="0" dirty="0"/>
              <a:t> workshop room’s </a:t>
            </a:r>
            <a:r>
              <a:rPr lang="en-US" dirty="0"/>
              <a:t>trash can and set it on the table for everyone to see. Assign</a:t>
            </a:r>
            <a:r>
              <a:rPr lang="en-US" baseline="0" dirty="0"/>
              <a:t> a student to keep time (or the professor). </a:t>
            </a:r>
          </a:p>
          <a:p>
            <a:r>
              <a:rPr lang="en-US" baseline="0" dirty="0"/>
              <a:t>Open up a Microsoft Word document and start typing their ideas. You may want to have one ready to get the ball rolling. </a:t>
            </a:r>
            <a:endParaRPr lang="en-US" dirty="0"/>
          </a:p>
        </p:txBody>
      </p:sp>
      <p:sp>
        <p:nvSpPr>
          <p:cNvPr id="4" name="Slide Number Placeholder 3"/>
          <p:cNvSpPr>
            <a:spLocks noGrp="1"/>
          </p:cNvSpPr>
          <p:nvPr>
            <p:ph type="sldNum" sz="quarter" idx="10"/>
          </p:nvPr>
        </p:nvSpPr>
        <p:spPr/>
        <p:txBody>
          <a:bodyPr/>
          <a:lstStyle/>
          <a:p>
            <a:fld id="{0A1802FC-5BEF-4543-B0D4-6FEA47D021C9}" type="slidenum">
              <a:rPr lang="en-US" smtClean="0"/>
              <a:t>17</a:t>
            </a:fld>
            <a:endParaRPr lang="en-US"/>
          </a:p>
        </p:txBody>
      </p:sp>
    </p:spTree>
    <p:extLst>
      <p:ext uri="{BB962C8B-B14F-4D97-AF65-F5344CB8AC3E}">
        <p14:creationId xmlns:p14="http://schemas.microsoft.com/office/powerpoint/2010/main" val="2510718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point of this brainstorming</a:t>
            </a:r>
            <a:r>
              <a:rPr lang="en-US" baseline="0" dirty="0"/>
              <a:t> activity is to demonstrate that you can get more ideas with another person than you can on your own. </a:t>
            </a:r>
          </a:p>
          <a:p>
            <a:r>
              <a:rPr lang="en-US" baseline="0" dirty="0"/>
              <a:t>That’s why the Writing Center is a helpful resource to use before students even begin a writing assignment!</a:t>
            </a:r>
            <a:endParaRPr lang="en-US" dirty="0"/>
          </a:p>
        </p:txBody>
      </p:sp>
      <p:sp>
        <p:nvSpPr>
          <p:cNvPr id="4" name="Slide Number Placeholder 3"/>
          <p:cNvSpPr>
            <a:spLocks noGrp="1"/>
          </p:cNvSpPr>
          <p:nvPr>
            <p:ph type="sldNum" sz="quarter" idx="10"/>
          </p:nvPr>
        </p:nvSpPr>
        <p:spPr/>
        <p:txBody>
          <a:bodyPr/>
          <a:lstStyle/>
          <a:p>
            <a:fld id="{0A1802FC-5BEF-4543-B0D4-6FEA47D021C9}" type="slidenum">
              <a:rPr lang="en-US" smtClean="0"/>
              <a:t>18</a:t>
            </a:fld>
            <a:endParaRPr lang="en-US"/>
          </a:p>
        </p:txBody>
      </p:sp>
    </p:spTree>
    <p:extLst>
      <p:ext uri="{BB962C8B-B14F-4D97-AF65-F5344CB8AC3E}">
        <p14:creationId xmlns:p14="http://schemas.microsoft.com/office/powerpoint/2010/main" val="1406725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You’ve looked at a few ways to brainstorm, bu</a:t>
            </a:r>
            <a:r>
              <a:rPr lang="en-US" baseline="0" dirty="0"/>
              <a:t>t writers might need help with it when it comes time to actually write a paper. If that happens, tutors can help! They’ll will use various techniques to help guide the brainstorming process.</a:t>
            </a:r>
            <a:endParaRPr lang="en-US" dirty="0"/>
          </a:p>
        </p:txBody>
      </p:sp>
      <p:sp>
        <p:nvSpPr>
          <p:cNvPr id="4" name="Slide Number Placeholder 3"/>
          <p:cNvSpPr>
            <a:spLocks noGrp="1"/>
          </p:cNvSpPr>
          <p:nvPr>
            <p:ph type="sldNum" sz="quarter" idx="10"/>
          </p:nvPr>
        </p:nvSpPr>
        <p:spPr/>
        <p:txBody>
          <a:bodyPr/>
          <a:lstStyle/>
          <a:p>
            <a:fld id="{0A1802FC-5BEF-4543-B0D4-6FEA47D021C9}" type="slidenum">
              <a:rPr lang="en-US" smtClean="0"/>
              <a:t>19</a:t>
            </a:fld>
            <a:endParaRPr lang="en-US"/>
          </a:p>
        </p:txBody>
      </p:sp>
    </p:spTree>
    <p:extLst>
      <p:ext uri="{BB962C8B-B14F-4D97-AF65-F5344CB8AC3E}">
        <p14:creationId xmlns:p14="http://schemas.microsoft.com/office/powerpoint/2010/main" val="2009616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three things</a:t>
            </a:r>
            <a:r>
              <a:rPr lang="en-US" baseline="0" dirty="0"/>
              <a:t> (prewriting, writing concisely and analyzing concepts) are good skills to develop in college. Tell students you’re going to help them start developing them right now, in this very workshop. And, if they ever struggle with these things, they can come back for one-on-one help with them.</a:t>
            </a:r>
          </a:p>
          <a:p>
            <a:endParaRPr lang="en-US" baseline="0" dirty="0"/>
          </a:p>
        </p:txBody>
      </p:sp>
      <p:sp>
        <p:nvSpPr>
          <p:cNvPr id="4" name="Slide Number Placeholder 3"/>
          <p:cNvSpPr>
            <a:spLocks noGrp="1"/>
          </p:cNvSpPr>
          <p:nvPr>
            <p:ph type="sldNum" sz="quarter" idx="10"/>
          </p:nvPr>
        </p:nvSpPr>
        <p:spPr/>
        <p:txBody>
          <a:bodyPr/>
          <a:lstStyle/>
          <a:p>
            <a:fld id="{0A1802FC-5BEF-4543-B0D4-6FEA47D021C9}" type="slidenum">
              <a:rPr lang="en-US" smtClean="0"/>
              <a:t>20</a:t>
            </a:fld>
            <a:endParaRPr lang="en-US"/>
          </a:p>
        </p:txBody>
      </p:sp>
    </p:spTree>
    <p:extLst>
      <p:ext uri="{BB962C8B-B14F-4D97-AF65-F5344CB8AC3E}">
        <p14:creationId xmlns:p14="http://schemas.microsoft.com/office/powerpoint/2010/main" val="455315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brainstorming</a:t>
            </a:r>
            <a:r>
              <a:rPr lang="en-US" baseline="0" dirty="0"/>
              <a:t> possible ideas, you must communicate these ideas to your reader clearly and concisely. We will discuss a few methods you can utilize in order to develop this type of writing. </a:t>
            </a:r>
            <a:endParaRPr lang="en-US" dirty="0"/>
          </a:p>
        </p:txBody>
      </p:sp>
      <p:sp>
        <p:nvSpPr>
          <p:cNvPr id="4" name="Slide Number Placeholder 3"/>
          <p:cNvSpPr>
            <a:spLocks noGrp="1"/>
          </p:cNvSpPr>
          <p:nvPr>
            <p:ph type="sldNum" sz="quarter" idx="10"/>
          </p:nvPr>
        </p:nvSpPr>
        <p:spPr/>
        <p:txBody>
          <a:bodyPr/>
          <a:lstStyle/>
          <a:p>
            <a:fld id="{0A1802FC-5BEF-4543-B0D4-6FEA47D021C9}" type="slidenum">
              <a:rPr lang="en-US" smtClean="0"/>
              <a:t>21</a:t>
            </a:fld>
            <a:endParaRPr lang="en-US"/>
          </a:p>
        </p:txBody>
      </p:sp>
    </p:spTree>
    <p:extLst>
      <p:ext uri="{BB962C8B-B14F-4D97-AF65-F5344CB8AC3E}">
        <p14:creationId xmlns:p14="http://schemas.microsoft.com/office/powerpoint/2010/main" val="2707106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Concise doesn’t mean short,</a:t>
            </a:r>
            <a:r>
              <a:rPr lang="en-US" baseline="0" dirty="0"/>
              <a:t> so students shouldn’t worry that concise writing won’t meet their length requirements. </a:t>
            </a:r>
            <a:endParaRPr lang="en-US" dirty="0"/>
          </a:p>
        </p:txBody>
      </p:sp>
      <p:sp>
        <p:nvSpPr>
          <p:cNvPr id="4" name="Slide Number Placeholder 3"/>
          <p:cNvSpPr>
            <a:spLocks noGrp="1"/>
          </p:cNvSpPr>
          <p:nvPr>
            <p:ph type="sldNum" sz="quarter" idx="10"/>
          </p:nvPr>
        </p:nvSpPr>
        <p:spPr/>
        <p:txBody>
          <a:bodyPr/>
          <a:lstStyle/>
          <a:p>
            <a:fld id="{0A1802FC-5BEF-4543-B0D4-6FEA47D021C9}" type="slidenum">
              <a:rPr lang="en-US" smtClean="0"/>
              <a:t>22</a:t>
            </a:fld>
            <a:endParaRPr lang="en-US"/>
          </a:p>
        </p:txBody>
      </p:sp>
    </p:spTree>
    <p:extLst>
      <p:ext uri="{BB962C8B-B14F-4D97-AF65-F5344CB8AC3E}">
        <p14:creationId xmlns:p14="http://schemas.microsoft.com/office/powerpoint/2010/main" val="2517905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Giving more information and reducing repetition makes readers happy – it’s not difficult or tedious to read concise writing.</a:t>
            </a:r>
          </a:p>
          <a:p>
            <a:endParaRPr lang="en-US" baseline="0" dirty="0"/>
          </a:p>
          <a:p>
            <a:r>
              <a:rPr lang="en-US" baseline="0" dirty="0"/>
              <a:t>Writing about a lot of information in just a few words is helpful when doing things like </a:t>
            </a:r>
            <a:r>
              <a:rPr lang="en-US" b="1" baseline="0" dirty="0"/>
              <a:t>summarizing</a:t>
            </a:r>
            <a:r>
              <a:rPr lang="en-US" baseline="0" dirty="0"/>
              <a:t> in a research paper or writing an </a:t>
            </a:r>
            <a:r>
              <a:rPr lang="en-US" b="1" baseline="0" dirty="0"/>
              <a:t>abstract</a:t>
            </a:r>
            <a:r>
              <a:rPr lang="en-US" baseline="0" dirty="0"/>
              <a:t> or a </a:t>
            </a:r>
            <a:r>
              <a:rPr lang="en-US" b="1" baseline="0" dirty="0"/>
              <a:t>literature review.</a:t>
            </a:r>
          </a:p>
          <a:p>
            <a:r>
              <a:rPr lang="en-US" baseline="0" dirty="0"/>
              <a:t>And outside of traditional academic writing, being able to write clearly and concisely is important for things like </a:t>
            </a:r>
            <a:r>
              <a:rPr lang="en-US" b="1" baseline="0" dirty="0"/>
              <a:t>resumes, cover letters, lab and field reports, marketing reports, social media marketing, etc. </a:t>
            </a:r>
            <a:endParaRPr lang="en-US" b="1" dirty="0"/>
          </a:p>
        </p:txBody>
      </p:sp>
      <p:sp>
        <p:nvSpPr>
          <p:cNvPr id="4" name="Slide Number Placeholder 3"/>
          <p:cNvSpPr>
            <a:spLocks noGrp="1"/>
          </p:cNvSpPr>
          <p:nvPr>
            <p:ph type="sldNum" sz="quarter" idx="10"/>
          </p:nvPr>
        </p:nvSpPr>
        <p:spPr/>
        <p:txBody>
          <a:bodyPr/>
          <a:lstStyle/>
          <a:p>
            <a:fld id="{0A1802FC-5BEF-4543-B0D4-6FEA47D021C9}" type="slidenum">
              <a:rPr lang="en-US" smtClean="0"/>
              <a:t>23</a:t>
            </a:fld>
            <a:endParaRPr lang="en-US"/>
          </a:p>
        </p:txBody>
      </p:sp>
    </p:spTree>
    <p:extLst>
      <p:ext uri="{BB962C8B-B14F-4D97-AF65-F5344CB8AC3E}">
        <p14:creationId xmlns:p14="http://schemas.microsoft.com/office/powerpoint/2010/main" val="3867955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Giving more information and reducing repetition makes readers happy – it’s not difficult or tedious to read concise writing.</a:t>
            </a:r>
          </a:p>
          <a:p>
            <a:endParaRPr lang="en-US" baseline="0" dirty="0"/>
          </a:p>
          <a:p>
            <a:r>
              <a:rPr lang="en-US" baseline="0" dirty="0"/>
              <a:t>Writing about a lot of information in just a few words is helpful when doing things like </a:t>
            </a:r>
            <a:r>
              <a:rPr lang="en-US" b="1" baseline="0" dirty="0"/>
              <a:t>summarizing</a:t>
            </a:r>
            <a:r>
              <a:rPr lang="en-US" baseline="0" dirty="0"/>
              <a:t> in a research paper or writing an </a:t>
            </a:r>
            <a:r>
              <a:rPr lang="en-US" b="1" baseline="0" dirty="0"/>
              <a:t>abstract</a:t>
            </a:r>
            <a:r>
              <a:rPr lang="en-US" baseline="0" dirty="0"/>
              <a:t> or a </a:t>
            </a:r>
            <a:r>
              <a:rPr lang="en-US" b="1" baseline="0" dirty="0"/>
              <a:t>literature review.</a:t>
            </a:r>
          </a:p>
          <a:p>
            <a:r>
              <a:rPr lang="en-US" baseline="0" dirty="0"/>
              <a:t>And outside of traditional academic writing, being able to write clearly and concisely is important for things like </a:t>
            </a:r>
            <a:r>
              <a:rPr lang="en-US" b="1" baseline="0" dirty="0"/>
              <a:t>resumes, cover letters, lab and field reports, marketing reports, social media marketing, etc. </a:t>
            </a:r>
            <a:endParaRPr lang="en-US" b="1" dirty="0"/>
          </a:p>
        </p:txBody>
      </p:sp>
      <p:sp>
        <p:nvSpPr>
          <p:cNvPr id="4" name="Slide Number Placeholder 3"/>
          <p:cNvSpPr>
            <a:spLocks noGrp="1"/>
          </p:cNvSpPr>
          <p:nvPr>
            <p:ph type="sldNum" sz="quarter" idx="10"/>
          </p:nvPr>
        </p:nvSpPr>
        <p:spPr/>
        <p:txBody>
          <a:bodyPr/>
          <a:lstStyle/>
          <a:p>
            <a:fld id="{0A1802FC-5BEF-4543-B0D4-6FEA47D021C9}" type="slidenum">
              <a:rPr lang="en-US" smtClean="0"/>
              <a:t>24</a:t>
            </a:fld>
            <a:endParaRPr lang="en-US"/>
          </a:p>
        </p:txBody>
      </p:sp>
    </p:spTree>
    <p:extLst>
      <p:ext uri="{BB962C8B-B14F-4D97-AF65-F5344CB8AC3E}">
        <p14:creationId xmlns:p14="http://schemas.microsoft.com/office/powerpoint/2010/main" val="1535237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IUP</a:t>
            </a:r>
            <a:r>
              <a:rPr lang="en-US" baseline="0" dirty="0"/>
              <a:t> Writing Center is specifically designated </a:t>
            </a:r>
            <a:r>
              <a:rPr lang="en-US" i="1" baseline="0" dirty="0">
                <a:solidFill>
                  <a:srgbClr val="FFFF00"/>
                </a:solidFill>
              </a:rPr>
              <a:t>(designed?) </a:t>
            </a:r>
            <a:r>
              <a:rPr lang="en-US" baseline="0" dirty="0"/>
              <a:t>to work on writing projects. Students are welcome to come to the Writing Center to both utilize our peer tutoring service and work on assignments independently.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This service is included in educational service fees, so it is best to take advantage of this money you have invested. </a:t>
            </a:r>
            <a:endParaRPr lang="en-US" dirty="0"/>
          </a:p>
          <a:p>
            <a:endParaRPr lang="en-US" dirty="0"/>
          </a:p>
        </p:txBody>
      </p:sp>
      <p:sp>
        <p:nvSpPr>
          <p:cNvPr id="4" name="Slide Number Placeholder 3"/>
          <p:cNvSpPr>
            <a:spLocks noGrp="1"/>
          </p:cNvSpPr>
          <p:nvPr>
            <p:ph type="sldNum" sz="quarter" idx="10"/>
          </p:nvPr>
        </p:nvSpPr>
        <p:spPr/>
        <p:txBody>
          <a:bodyPr/>
          <a:lstStyle/>
          <a:p>
            <a:fld id="{0A1802FC-5BEF-4543-B0D4-6FEA47D021C9}" type="slidenum">
              <a:rPr lang="en-US" smtClean="0"/>
              <a:t>5</a:t>
            </a:fld>
            <a:endParaRPr lang="en-US"/>
          </a:p>
        </p:txBody>
      </p:sp>
    </p:spTree>
    <p:extLst>
      <p:ext uri="{BB962C8B-B14F-4D97-AF65-F5344CB8AC3E}">
        <p14:creationId xmlns:p14="http://schemas.microsoft.com/office/powerpoint/2010/main" val="403040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a:t>
            </a:r>
            <a:r>
              <a:rPr lang="en-US" baseline="0" dirty="0"/>
              <a:t> they’ve done it, take a look at a sample. Notice that we’ve included more information than the original in roughly the same number of words.</a:t>
            </a:r>
            <a:endParaRPr lang="en-US" dirty="0"/>
          </a:p>
        </p:txBody>
      </p:sp>
      <p:sp>
        <p:nvSpPr>
          <p:cNvPr id="4" name="Slide Number Placeholder 3"/>
          <p:cNvSpPr>
            <a:spLocks noGrp="1"/>
          </p:cNvSpPr>
          <p:nvPr>
            <p:ph type="sldNum" sz="quarter" idx="10"/>
          </p:nvPr>
        </p:nvSpPr>
        <p:spPr/>
        <p:txBody>
          <a:bodyPr/>
          <a:lstStyle/>
          <a:p>
            <a:fld id="{0A1802FC-5BEF-4543-B0D4-6FEA47D021C9}" type="slidenum">
              <a:rPr lang="en-US" smtClean="0"/>
              <a:t>25</a:t>
            </a:fld>
            <a:endParaRPr lang="en-US"/>
          </a:p>
        </p:txBody>
      </p:sp>
    </p:spTree>
    <p:extLst>
      <p:ext uri="{BB962C8B-B14F-4D97-AF65-F5344CB8AC3E}">
        <p14:creationId xmlns:p14="http://schemas.microsoft.com/office/powerpoint/2010/main" val="1572547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1802FC-5BEF-4543-B0D4-6FEA47D021C9}" type="slidenum">
              <a:rPr lang="en-US" smtClean="0"/>
              <a:t>26</a:t>
            </a:fld>
            <a:endParaRPr lang="en-US"/>
          </a:p>
        </p:txBody>
      </p:sp>
    </p:spTree>
    <p:extLst>
      <p:ext uri="{BB962C8B-B14F-4D97-AF65-F5344CB8AC3E}">
        <p14:creationId xmlns:p14="http://schemas.microsoft.com/office/powerpoint/2010/main" val="2338857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three things</a:t>
            </a:r>
            <a:r>
              <a:rPr lang="en-US" baseline="0" dirty="0"/>
              <a:t> (prewriting, writing concisely and analyzing concepts) are good skills to develop in college. Tell students you’re going to help them start developing them right now, in this very workshop. And, if they ever struggle with these things, they can come back for one-on-one help with them.</a:t>
            </a:r>
          </a:p>
          <a:p>
            <a:endParaRPr lang="en-US" baseline="0" dirty="0"/>
          </a:p>
        </p:txBody>
      </p:sp>
      <p:sp>
        <p:nvSpPr>
          <p:cNvPr id="4" name="Slide Number Placeholder 3"/>
          <p:cNvSpPr>
            <a:spLocks noGrp="1"/>
          </p:cNvSpPr>
          <p:nvPr>
            <p:ph type="sldNum" sz="quarter" idx="10"/>
          </p:nvPr>
        </p:nvSpPr>
        <p:spPr/>
        <p:txBody>
          <a:bodyPr/>
          <a:lstStyle/>
          <a:p>
            <a:fld id="{0A1802FC-5BEF-4543-B0D4-6FEA47D021C9}" type="slidenum">
              <a:rPr lang="en-US" smtClean="0"/>
              <a:t>27</a:t>
            </a:fld>
            <a:endParaRPr lang="en-US"/>
          </a:p>
        </p:txBody>
      </p:sp>
    </p:spTree>
    <p:extLst>
      <p:ext uri="{BB962C8B-B14F-4D97-AF65-F5344CB8AC3E}">
        <p14:creationId xmlns:p14="http://schemas.microsoft.com/office/powerpoint/2010/main" val="1486564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College-level analysis is nothing to be scared of.</a:t>
            </a:r>
            <a:r>
              <a:rPr lang="en-US" baseline="0" dirty="0"/>
              <a:t> Let’s first work on understanding what it means. Analysis is closely related to the concept of summary. Ask the audience if they know what analysis means and how it differs from summary.</a:t>
            </a:r>
            <a:endParaRPr lang="en-US" dirty="0"/>
          </a:p>
        </p:txBody>
      </p:sp>
      <p:sp>
        <p:nvSpPr>
          <p:cNvPr id="4" name="Slide Number Placeholder 3"/>
          <p:cNvSpPr>
            <a:spLocks noGrp="1"/>
          </p:cNvSpPr>
          <p:nvPr>
            <p:ph type="sldNum" sz="quarter" idx="10"/>
          </p:nvPr>
        </p:nvSpPr>
        <p:spPr/>
        <p:txBody>
          <a:bodyPr/>
          <a:lstStyle/>
          <a:p>
            <a:fld id="{0A1802FC-5BEF-4543-B0D4-6FEA47D021C9}" type="slidenum">
              <a:rPr lang="en-US" smtClean="0"/>
              <a:t>28</a:t>
            </a:fld>
            <a:endParaRPr lang="en-US"/>
          </a:p>
        </p:txBody>
      </p:sp>
    </p:spTree>
    <p:extLst>
      <p:ext uri="{BB962C8B-B14F-4D97-AF65-F5344CB8AC3E}">
        <p14:creationId xmlns:p14="http://schemas.microsoft.com/office/powerpoint/2010/main" val="4084822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high school, you may</a:t>
            </a:r>
            <a:r>
              <a:rPr lang="en-US" baseline="0" dirty="0"/>
              <a:t> have concentrated more on summary, but at the college level, we add analysis to that. </a:t>
            </a:r>
            <a:r>
              <a:rPr lang="en-US" dirty="0"/>
              <a:t>Summary comes from an already-written text; analysis requires you to dig up the texts. </a:t>
            </a:r>
          </a:p>
          <a:p>
            <a:r>
              <a:rPr lang="en-US" dirty="0"/>
              <a:t>An</a:t>
            </a:r>
            <a:r>
              <a:rPr lang="en-US" baseline="0" dirty="0"/>
              <a:t> example of a text that a student could summarize is song lyrics, and an example of a concept that a student could analyze is beauty.</a:t>
            </a:r>
            <a:r>
              <a:rPr lang="en-US" dirty="0"/>
              <a:t> </a:t>
            </a:r>
          </a:p>
          <a:p>
            <a:endParaRPr lang="en-US" dirty="0"/>
          </a:p>
        </p:txBody>
      </p:sp>
      <p:sp>
        <p:nvSpPr>
          <p:cNvPr id="4" name="Slide Number Placeholder 3"/>
          <p:cNvSpPr>
            <a:spLocks noGrp="1"/>
          </p:cNvSpPr>
          <p:nvPr>
            <p:ph type="sldNum" sz="quarter" idx="10"/>
          </p:nvPr>
        </p:nvSpPr>
        <p:spPr/>
        <p:txBody>
          <a:bodyPr/>
          <a:lstStyle/>
          <a:p>
            <a:fld id="{0A1802FC-5BEF-4543-B0D4-6FEA47D021C9}" type="slidenum">
              <a:rPr lang="en-US" smtClean="0"/>
              <a:t>29</a:t>
            </a:fld>
            <a:endParaRPr lang="en-US"/>
          </a:p>
        </p:txBody>
      </p:sp>
    </p:spTree>
    <p:extLst>
      <p:ext uri="{BB962C8B-B14F-4D97-AF65-F5344CB8AC3E}">
        <p14:creationId xmlns:p14="http://schemas.microsoft.com/office/powerpoint/2010/main" val="20286928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Often the purpose of analysis is to answer a question. This usually happens by drawing meaning from important details. Emphasize that analysis includes both elements of summary and interpretation in that you must systematically break down the concept (in this case, the image) and interpret what the important details means. The summary supplies the important details that you will analyze later. The analysis offers interpretation and meaning from those details. </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a:t>
            </a:r>
          </a:p>
          <a:p>
            <a:endParaRPr lang="en-US" dirty="0"/>
          </a:p>
        </p:txBody>
      </p:sp>
      <p:sp>
        <p:nvSpPr>
          <p:cNvPr id="4" name="Slide Number Placeholder 3"/>
          <p:cNvSpPr>
            <a:spLocks noGrp="1"/>
          </p:cNvSpPr>
          <p:nvPr>
            <p:ph type="sldNum" sz="quarter" idx="10"/>
          </p:nvPr>
        </p:nvSpPr>
        <p:spPr/>
        <p:txBody>
          <a:bodyPr/>
          <a:lstStyle/>
          <a:p>
            <a:fld id="{0A1802FC-5BEF-4543-B0D4-6FEA47D021C9}" type="slidenum">
              <a:rPr lang="en-US" smtClean="0"/>
              <a:t>30</a:t>
            </a:fld>
            <a:endParaRPr lang="en-US"/>
          </a:p>
        </p:txBody>
      </p:sp>
    </p:spTree>
    <p:extLst>
      <p:ext uri="{BB962C8B-B14F-4D97-AF65-F5344CB8AC3E}">
        <p14:creationId xmlns:p14="http://schemas.microsoft.com/office/powerpoint/2010/main" val="23006541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Often the purpose of analysis is to answer a question. This usually happens by drawing meaning from important details. Emphasize that analysis includes both elements of summary and interpretation in that you must systematically break down the concept (in this case, the image) and interpret what the important details means. The summary supplies the important details that you will analyze later. The analysis offers interpretation and meaning from those details. </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For summary, you’re looking for an answer like:</a:t>
            </a:r>
            <a:r>
              <a:rPr lang="en-US" baseline="0" dirty="0"/>
              <a:t> one person is having an interview with four interviewers.  One interviewer is smiling, three are not.</a:t>
            </a:r>
          </a:p>
          <a:p>
            <a:endParaRPr lang="en-US" dirty="0"/>
          </a:p>
        </p:txBody>
      </p:sp>
      <p:sp>
        <p:nvSpPr>
          <p:cNvPr id="4" name="Slide Number Placeholder 3"/>
          <p:cNvSpPr>
            <a:spLocks noGrp="1"/>
          </p:cNvSpPr>
          <p:nvPr>
            <p:ph type="sldNum" sz="quarter" idx="10"/>
          </p:nvPr>
        </p:nvSpPr>
        <p:spPr/>
        <p:txBody>
          <a:bodyPr/>
          <a:lstStyle/>
          <a:p>
            <a:fld id="{0A1802FC-5BEF-4543-B0D4-6FEA47D021C9}" type="slidenum">
              <a:rPr lang="en-US" smtClean="0"/>
              <a:t>31</a:t>
            </a:fld>
            <a:endParaRPr lang="en-US"/>
          </a:p>
        </p:txBody>
      </p:sp>
    </p:spTree>
    <p:extLst>
      <p:ext uri="{BB962C8B-B14F-4D97-AF65-F5344CB8AC3E}">
        <p14:creationId xmlns:p14="http://schemas.microsoft.com/office/powerpoint/2010/main" val="2295927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Often the purpose of analysis is to answer a question. This usually happens by drawing meaning from important details. Emphasize that analysis includes both elements of summary and interpretation in that you must systematically break down the concept (in this case, the image) and interpret what the important details means. The summary supplies the important details that you will analyze later. The analysis offers interpretation and meaning from those details. </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For summary, you’re looking for an answer like:</a:t>
            </a:r>
            <a:r>
              <a:rPr lang="en-US" baseline="0" dirty="0"/>
              <a:t> one person is having an interview with four interviewers.  One interviewer is smiling, three are not.</a:t>
            </a:r>
          </a:p>
          <a:p>
            <a:endParaRPr lang="en-US" dirty="0"/>
          </a:p>
        </p:txBody>
      </p:sp>
      <p:sp>
        <p:nvSpPr>
          <p:cNvPr id="4" name="Slide Number Placeholder 3"/>
          <p:cNvSpPr>
            <a:spLocks noGrp="1"/>
          </p:cNvSpPr>
          <p:nvPr>
            <p:ph type="sldNum" sz="quarter" idx="10"/>
          </p:nvPr>
        </p:nvSpPr>
        <p:spPr/>
        <p:txBody>
          <a:bodyPr/>
          <a:lstStyle/>
          <a:p>
            <a:fld id="{0A1802FC-5BEF-4543-B0D4-6FEA47D021C9}" type="slidenum">
              <a:rPr lang="en-US" smtClean="0"/>
              <a:t>32</a:t>
            </a:fld>
            <a:endParaRPr lang="en-US"/>
          </a:p>
        </p:txBody>
      </p:sp>
    </p:spTree>
    <p:extLst>
      <p:ext uri="{BB962C8B-B14F-4D97-AF65-F5344CB8AC3E}">
        <p14:creationId xmlns:p14="http://schemas.microsoft.com/office/powerpoint/2010/main" val="3628575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a:t>
            </a:r>
            <a:r>
              <a:rPr lang="en-US" baseline="0" dirty="0"/>
              <a:t> everyone gets the basic concept of analysis, let’s look at an example of how it works in a piece that students might be expected to write. Here’s a sample paragraph from a cover letter. Read through it with the students. </a:t>
            </a:r>
          </a:p>
          <a:p>
            <a:r>
              <a:rPr lang="en-US" b="1" baseline="0" dirty="0"/>
              <a:t>Make sure to emphasize that they won’t be evaluating/analyzing the argument itself – they’re going to be dissecting this paragraph to see how it functions as an analysis.</a:t>
            </a:r>
            <a:endParaRPr lang="en-US" b="1" dirty="0"/>
          </a:p>
        </p:txBody>
      </p:sp>
      <p:sp>
        <p:nvSpPr>
          <p:cNvPr id="4" name="Slide Number Placeholder 3"/>
          <p:cNvSpPr>
            <a:spLocks noGrp="1"/>
          </p:cNvSpPr>
          <p:nvPr>
            <p:ph type="sldNum" sz="quarter" idx="10"/>
          </p:nvPr>
        </p:nvSpPr>
        <p:spPr/>
        <p:txBody>
          <a:bodyPr/>
          <a:lstStyle/>
          <a:p>
            <a:fld id="{0A1802FC-5BEF-4543-B0D4-6FEA47D021C9}" type="slidenum">
              <a:rPr lang="en-US" smtClean="0"/>
              <a:t>33</a:t>
            </a:fld>
            <a:endParaRPr lang="en-US"/>
          </a:p>
        </p:txBody>
      </p:sp>
    </p:spTree>
    <p:extLst>
      <p:ext uri="{BB962C8B-B14F-4D97-AF65-F5344CB8AC3E}">
        <p14:creationId xmlns:p14="http://schemas.microsoft.com/office/powerpoint/2010/main" val="12863000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Use this slide to demonstrate that the analysis exists in the breakdown of the cover letter. In other words, we are not saying that the author is using analysis; we are showing our analysis of the argument’s structure. </a:t>
            </a:r>
          </a:p>
        </p:txBody>
      </p:sp>
      <p:sp>
        <p:nvSpPr>
          <p:cNvPr id="4" name="Slide Number Placeholder 3"/>
          <p:cNvSpPr>
            <a:spLocks noGrp="1"/>
          </p:cNvSpPr>
          <p:nvPr>
            <p:ph type="sldNum" sz="quarter" idx="10"/>
          </p:nvPr>
        </p:nvSpPr>
        <p:spPr/>
        <p:txBody>
          <a:bodyPr/>
          <a:lstStyle/>
          <a:p>
            <a:fld id="{0A1802FC-5BEF-4543-B0D4-6FEA47D021C9}" type="slidenum">
              <a:rPr lang="en-US" smtClean="0"/>
              <a:t>34</a:t>
            </a:fld>
            <a:endParaRPr lang="en-US"/>
          </a:p>
        </p:txBody>
      </p:sp>
    </p:spTree>
    <p:extLst>
      <p:ext uri="{BB962C8B-B14F-4D97-AF65-F5344CB8AC3E}">
        <p14:creationId xmlns:p14="http://schemas.microsoft.com/office/powerpoint/2010/main" val="701017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CDA90-8E27-4478-95EF-E55517334E09}"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318666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a:t>
            </a:r>
            <a:r>
              <a:rPr lang="en-US" baseline="0" dirty="0"/>
              <a:t> for students how we analyze writing—and in this case, a claim + support. </a:t>
            </a:r>
          </a:p>
          <a:p>
            <a:r>
              <a:rPr lang="en-US" baseline="0" dirty="0"/>
              <a:t>Again, make sure you point out that what makes this an example of analysis is that it has all three components: the claim, the example, and the explanation of how the example supports the claim. </a:t>
            </a:r>
          </a:p>
          <a:p>
            <a:r>
              <a:rPr lang="en-US" baseline="0" dirty="0"/>
              <a:t>It might also be helpful to explain that there are multiple ways to analyze—not every analysis will look like this or sound like the analysis of the date in the previous example. </a:t>
            </a:r>
          </a:p>
        </p:txBody>
      </p:sp>
      <p:sp>
        <p:nvSpPr>
          <p:cNvPr id="4" name="Slide Number Placeholder 3"/>
          <p:cNvSpPr>
            <a:spLocks noGrp="1"/>
          </p:cNvSpPr>
          <p:nvPr>
            <p:ph type="sldNum" sz="quarter" idx="10"/>
          </p:nvPr>
        </p:nvSpPr>
        <p:spPr/>
        <p:txBody>
          <a:bodyPr/>
          <a:lstStyle/>
          <a:p>
            <a:fld id="{0A1802FC-5BEF-4543-B0D4-6FEA47D021C9}" type="slidenum">
              <a:rPr lang="en-US" smtClean="0"/>
              <a:t>35</a:t>
            </a:fld>
            <a:endParaRPr lang="en-US"/>
          </a:p>
        </p:txBody>
      </p:sp>
    </p:spTree>
    <p:extLst>
      <p:ext uri="{BB962C8B-B14F-4D97-AF65-F5344CB8AC3E}">
        <p14:creationId xmlns:p14="http://schemas.microsoft.com/office/powerpoint/2010/main" val="2580993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While</a:t>
            </a:r>
            <a:r>
              <a:rPr lang="en-US" b="0" baseline="0" dirty="0"/>
              <a:t> we talked about analyzing an argument’s structure in terms of its claims and support, there are other ways to analyze an argument. Prompt the students to think of other ways. For example, they could analyze the argument by discussing the strength of the supporting statements (Are they fact-based? Did the writer really do what he or she says? Are these supports strong enough to support the claim and conclusion? ). Remember, analysis does not mean simply telling whether you agree or disagree with someone’s argument. Instead, it means taking apart the person’s argument and discussing its structure, or validity, or missing parts. </a:t>
            </a:r>
            <a:endParaRPr lang="en-US" b="0" dirty="0"/>
          </a:p>
        </p:txBody>
      </p:sp>
      <p:sp>
        <p:nvSpPr>
          <p:cNvPr id="4" name="Slide Number Placeholder 3"/>
          <p:cNvSpPr>
            <a:spLocks noGrp="1"/>
          </p:cNvSpPr>
          <p:nvPr>
            <p:ph type="sldNum" sz="quarter" idx="10"/>
          </p:nvPr>
        </p:nvSpPr>
        <p:spPr/>
        <p:txBody>
          <a:bodyPr/>
          <a:lstStyle/>
          <a:p>
            <a:fld id="{0A1802FC-5BEF-4543-B0D4-6FEA47D021C9}" type="slidenum">
              <a:rPr lang="en-US" smtClean="0"/>
              <a:t>36</a:t>
            </a:fld>
            <a:endParaRPr lang="en-US"/>
          </a:p>
        </p:txBody>
      </p:sp>
    </p:spTree>
    <p:extLst>
      <p:ext uri="{BB962C8B-B14F-4D97-AF65-F5344CB8AC3E}">
        <p14:creationId xmlns:p14="http://schemas.microsoft.com/office/powerpoint/2010/main" val="42129212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a:t>
            </a:r>
            <a:r>
              <a:rPr lang="en-US" baseline="0" dirty="0"/>
              <a:t> students seem a little lost, remind them that analysis is tricky, and that the process will be different for every piece of writing, so it’s okay if they don’t get it right away. That’s what tutors are for! When a tutor helps with analysis, the session can take many different forms. Sometimes it’s helpful just to talk things through, and other times they’ll want to do some writing or cutting and pasting. </a:t>
            </a:r>
            <a:endParaRPr lang="en-US" dirty="0"/>
          </a:p>
        </p:txBody>
      </p:sp>
      <p:sp>
        <p:nvSpPr>
          <p:cNvPr id="4" name="Slide Number Placeholder 3"/>
          <p:cNvSpPr>
            <a:spLocks noGrp="1"/>
          </p:cNvSpPr>
          <p:nvPr>
            <p:ph type="sldNum" sz="quarter" idx="10"/>
          </p:nvPr>
        </p:nvSpPr>
        <p:spPr/>
        <p:txBody>
          <a:bodyPr/>
          <a:lstStyle/>
          <a:p>
            <a:fld id="{0A1802FC-5BEF-4543-B0D4-6FEA47D021C9}" type="slidenum">
              <a:rPr lang="en-US" smtClean="0"/>
              <a:t>37</a:t>
            </a:fld>
            <a:endParaRPr lang="en-US"/>
          </a:p>
        </p:txBody>
      </p:sp>
    </p:spTree>
    <p:extLst>
      <p:ext uri="{BB962C8B-B14F-4D97-AF65-F5344CB8AC3E}">
        <p14:creationId xmlns:p14="http://schemas.microsoft.com/office/powerpoint/2010/main" val="36043830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picked three important writing skills (prewriting, writing</a:t>
            </a:r>
            <a:r>
              <a:rPr lang="en-US" baseline="0" dirty="0"/>
              <a:t> concisely, and analyzing) but that doesn’t mean that we can only help with these things. </a:t>
            </a:r>
          </a:p>
          <a:p>
            <a:r>
              <a:rPr lang="en-US" baseline="0" dirty="0"/>
              <a:t>Students can drop by for help with many writing issues, and if they’re not sure exactly what they need to work on, we can help them figure it out, too.</a:t>
            </a:r>
            <a:endParaRPr lang="en-US" dirty="0"/>
          </a:p>
        </p:txBody>
      </p:sp>
      <p:sp>
        <p:nvSpPr>
          <p:cNvPr id="4" name="Slide Number Placeholder 3"/>
          <p:cNvSpPr>
            <a:spLocks noGrp="1"/>
          </p:cNvSpPr>
          <p:nvPr>
            <p:ph type="sldNum" sz="quarter" idx="10"/>
          </p:nvPr>
        </p:nvSpPr>
        <p:spPr/>
        <p:txBody>
          <a:bodyPr/>
          <a:lstStyle/>
          <a:p>
            <a:fld id="{0A1802FC-5BEF-4543-B0D4-6FEA47D021C9}" type="slidenum">
              <a:rPr lang="en-US" smtClean="0"/>
              <a:t>39</a:t>
            </a:fld>
            <a:endParaRPr lang="en-US"/>
          </a:p>
        </p:txBody>
      </p:sp>
    </p:spTree>
    <p:extLst>
      <p:ext uri="{BB962C8B-B14F-4D97-AF65-F5344CB8AC3E}">
        <p14:creationId xmlns:p14="http://schemas.microsoft.com/office/powerpoint/2010/main" val="26492221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CDA90-8E27-4478-95EF-E55517334E09}"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2086661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students need to get a hold of us,</a:t>
            </a:r>
            <a:r>
              <a:rPr lang="en-US" baseline="0" dirty="0"/>
              <a:t> there are many ways to do so!</a:t>
            </a:r>
            <a:endParaRPr lang="en-US" dirty="0"/>
          </a:p>
        </p:txBody>
      </p:sp>
      <p:sp>
        <p:nvSpPr>
          <p:cNvPr id="4" name="Slide Number Placeholder 3"/>
          <p:cNvSpPr>
            <a:spLocks noGrp="1"/>
          </p:cNvSpPr>
          <p:nvPr>
            <p:ph type="sldNum" sz="quarter" idx="10"/>
          </p:nvPr>
        </p:nvSpPr>
        <p:spPr/>
        <p:txBody>
          <a:bodyPr/>
          <a:lstStyle/>
          <a:p>
            <a:fld id="{0A1802FC-5BEF-4543-B0D4-6FEA47D021C9}" type="slidenum">
              <a:rPr lang="en-US" smtClean="0"/>
              <a:t>41</a:t>
            </a:fld>
            <a:endParaRPr lang="en-US"/>
          </a:p>
        </p:txBody>
      </p:sp>
    </p:spTree>
    <p:extLst>
      <p:ext uri="{BB962C8B-B14F-4D97-AF65-F5344CB8AC3E}">
        <p14:creationId xmlns:p14="http://schemas.microsoft.com/office/powerpoint/2010/main" val="2345130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good </a:t>
            </a:r>
            <a:r>
              <a:rPr lang="en-US" baseline="0" dirty="0"/>
              <a:t>things to mention about the Library Satellite: </a:t>
            </a:r>
          </a:p>
          <a:p>
            <a:pPr marL="228600" indent="-228600">
              <a:buAutoNum type="arabicPeriod"/>
            </a:pPr>
            <a:r>
              <a:rPr lang="en-US" baseline="0" dirty="0"/>
              <a:t>The hours are later, so if you’re working on a paper at night, you can still get help. </a:t>
            </a:r>
          </a:p>
          <a:p>
            <a:pPr marL="228600" indent="-228600">
              <a:buAutoNum type="arabicPeriod"/>
            </a:pPr>
            <a:r>
              <a:rPr lang="en-US" baseline="0" dirty="0"/>
              <a:t>It’s very helpful to have the library’s resources and </a:t>
            </a:r>
            <a:r>
              <a:rPr lang="en-US" baseline="0"/>
              <a:t>our resources </a:t>
            </a:r>
            <a:r>
              <a:rPr lang="en-US" baseline="0" dirty="0"/>
              <a:t>in one convenient location.</a:t>
            </a:r>
            <a:endParaRPr lang="en-US" dirty="0"/>
          </a:p>
        </p:txBody>
      </p:sp>
      <p:sp>
        <p:nvSpPr>
          <p:cNvPr id="4" name="Slide Number Placeholder 3"/>
          <p:cNvSpPr>
            <a:spLocks noGrp="1"/>
          </p:cNvSpPr>
          <p:nvPr>
            <p:ph type="sldNum" sz="quarter" idx="10"/>
          </p:nvPr>
        </p:nvSpPr>
        <p:spPr/>
        <p:txBody>
          <a:bodyPr/>
          <a:lstStyle/>
          <a:p>
            <a:fld id="{0A1802FC-5BEF-4543-B0D4-6FEA47D021C9}" type="slidenum">
              <a:rPr lang="en-US" smtClean="0"/>
              <a:t>7</a:t>
            </a:fld>
            <a:endParaRPr lang="en-US"/>
          </a:p>
        </p:txBody>
      </p:sp>
    </p:spTree>
    <p:extLst>
      <p:ext uri="{BB962C8B-B14F-4D97-AF65-F5344CB8AC3E}">
        <p14:creationId xmlns:p14="http://schemas.microsoft.com/office/powerpoint/2010/main" val="2010137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Students do not need</a:t>
            </a:r>
            <a:r>
              <a:rPr lang="en-US" baseline="0" dirty="0"/>
              <a:t> to physically be at the Writing Center to utilize our services. </a:t>
            </a:r>
            <a:r>
              <a:rPr lang="en-US" dirty="0"/>
              <a:t>If they are not around IUP</a:t>
            </a:r>
            <a:r>
              <a:rPr lang="en-US" baseline="0" dirty="0"/>
              <a:t> or do not feel like leaving their house (especially during the winter months), we also offer the Online Writing Center. These sessions allow students to meet one-on-one with a tutor from your computer screen. Students are able to share your screen with a tutor. Just book an appointment 24 hours ahead of time by visiting iup.edu/</a:t>
            </a:r>
            <a:r>
              <a:rPr lang="en-US" baseline="0" dirty="0" err="1"/>
              <a:t>writingcenter</a:t>
            </a:r>
            <a:r>
              <a:rPr lang="en-US" baseline="0" dirty="0"/>
              <a:t> and follow the instructions to prepare for your session. </a:t>
            </a:r>
          </a:p>
          <a:p>
            <a:endParaRPr lang="en-US" dirty="0"/>
          </a:p>
        </p:txBody>
      </p:sp>
      <p:sp>
        <p:nvSpPr>
          <p:cNvPr id="4" name="Slide Number Placeholder 3"/>
          <p:cNvSpPr>
            <a:spLocks noGrp="1"/>
          </p:cNvSpPr>
          <p:nvPr>
            <p:ph type="sldNum" sz="quarter" idx="10"/>
          </p:nvPr>
        </p:nvSpPr>
        <p:spPr/>
        <p:txBody>
          <a:bodyPr/>
          <a:lstStyle/>
          <a:p>
            <a:fld id="{0A1802FC-5BEF-4543-B0D4-6FEA47D021C9}" type="slidenum">
              <a:rPr lang="en-US" smtClean="0"/>
              <a:t>8</a:t>
            </a:fld>
            <a:endParaRPr lang="en-US"/>
          </a:p>
        </p:txBody>
      </p:sp>
    </p:spTree>
    <p:extLst>
      <p:ext uri="{BB962C8B-B14F-4D97-AF65-F5344CB8AC3E}">
        <p14:creationId xmlns:p14="http://schemas.microsoft.com/office/powerpoint/2010/main" val="1183790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Peer tutoring</a:t>
            </a:r>
            <a:r>
              <a:rPr lang="en-US" baseline="0" dirty="0"/>
              <a:t> is a unique way of collaborating on writing projects. During a peer tutoring session, tutors will sit with you one-on-one to offer their complete attention and feedback on your work. </a:t>
            </a:r>
            <a:endParaRPr lang="en-US" dirty="0"/>
          </a:p>
          <a:p>
            <a:r>
              <a:rPr lang="en-US" dirty="0"/>
              <a:t>You could point toward the picture: it’s not easy to tell right away which</a:t>
            </a:r>
            <a:r>
              <a:rPr lang="en-US" baseline="0" dirty="0"/>
              <a:t> person is the tutor and which person is the student. It’s a good example of how tutoring is collaborative and how the student takes ownership of the revision or writing that happens. The student on the left is the writer. Kay, on the right, is the tutor.</a:t>
            </a:r>
          </a:p>
        </p:txBody>
      </p:sp>
      <p:sp>
        <p:nvSpPr>
          <p:cNvPr id="4" name="Slide Number Placeholder 3"/>
          <p:cNvSpPr>
            <a:spLocks noGrp="1"/>
          </p:cNvSpPr>
          <p:nvPr>
            <p:ph type="sldNum" sz="quarter" idx="10"/>
          </p:nvPr>
        </p:nvSpPr>
        <p:spPr/>
        <p:txBody>
          <a:bodyPr/>
          <a:lstStyle/>
          <a:p>
            <a:fld id="{0A1802FC-5BEF-4543-B0D4-6FEA47D021C9}" type="slidenum">
              <a:rPr lang="en-US" smtClean="0"/>
              <a:t>10</a:t>
            </a:fld>
            <a:endParaRPr lang="en-US"/>
          </a:p>
        </p:txBody>
      </p:sp>
    </p:spTree>
    <p:extLst>
      <p:ext uri="{BB962C8B-B14F-4D97-AF65-F5344CB8AC3E}">
        <p14:creationId xmlns:p14="http://schemas.microsoft.com/office/powerpoint/2010/main" val="1056299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On this slide, you could also provide a brief example of a tutoring session that was productive and explain what happened in terms of the goals you set and what you did with the student. You might ask students to describe what MLA and APA are in case they haven’t heard of it before. </a:t>
            </a:r>
            <a:endParaRPr lang="en-US" dirty="0"/>
          </a:p>
          <a:p>
            <a:endParaRPr lang="en-US" dirty="0"/>
          </a:p>
        </p:txBody>
      </p:sp>
      <p:sp>
        <p:nvSpPr>
          <p:cNvPr id="4" name="Slide Number Placeholder 3"/>
          <p:cNvSpPr>
            <a:spLocks noGrp="1"/>
          </p:cNvSpPr>
          <p:nvPr>
            <p:ph type="sldNum" sz="quarter" idx="10"/>
          </p:nvPr>
        </p:nvSpPr>
        <p:spPr/>
        <p:txBody>
          <a:bodyPr/>
          <a:lstStyle/>
          <a:p>
            <a:fld id="{0A1802FC-5BEF-4543-B0D4-6FEA47D021C9}" type="slidenum">
              <a:rPr lang="en-US" smtClean="0"/>
              <a:t>11</a:t>
            </a:fld>
            <a:endParaRPr lang="en-US"/>
          </a:p>
        </p:txBody>
      </p:sp>
    </p:spTree>
    <p:extLst>
      <p:ext uri="{BB962C8B-B14F-4D97-AF65-F5344CB8AC3E}">
        <p14:creationId xmlns:p14="http://schemas.microsoft.com/office/powerpoint/2010/main" val="3902214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On this slide, you could also provide a brief example of a tutoring session that was productive and explain what happened in terms of the goals you set and what you did with the student.</a:t>
            </a:r>
            <a:endParaRPr lang="en-US" dirty="0"/>
          </a:p>
          <a:p>
            <a:endParaRPr lang="en-US" dirty="0"/>
          </a:p>
        </p:txBody>
      </p:sp>
      <p:sp>
        <p:nvSpPr>
          <p:cNvPr id="4" name="Slide Number Placeholder 3"/>
          <p:cNvSpPr>
            <a:spLocks noGrp="1"/>
          </p:cNvSpPr>
          <p:nvPr>
            <p:ph type="sldNum" sz="quarter" idx="10"/>
          </p:nvPr>
        </p:nvSpPr>
        <p:spPr/>
        <p:txBody>
          <a:bodyPr/>
          <a:lstStyle/>
          <a:p>
            <a:fld id="{0A1802FC-5BEF-4543-B0D4-6FEA47D021C9}" type="slidenum">
              <a:rPr lang="en-US" smtClean="0"/>
              <a:t>12</a:t>
            </a:fld>
            <a:endParaRPr lang="en-US"/>
          </a:p>
        </p:txBody>
      </p:sp>
    </p:spTree>
    <p:extLst>
      <p:ext uri="{BB962C8B-B14F-4D97-AF65-F5344CB8AC3E}">
        <p14:creationId xmlns:p14="http://schemas.microsoft.com/office/powerpoint/2010/main" val="3659455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three things</a:t>
            </a:r>
            <a:r>
              <a:rPr lang="en-US" baseline="0" dirty="0"/>
              <a:t> (prewriting, writing concisely and analyzing concepts) are good skills to develop in college. Tell students you’re going to help them start developing them right now, in this very workshop. And, if they ever struggle with these things, they can come back for one-on-one help with them.</a:t>
            </a:r>
          </a:p>
          <a:p>
            <a:endParaRPr lang="en-US" baseline="0" dirty="0"/>
          </a:p>
        </p:txBody>
      </p:sp>
      <p:sp>
        <p:nvSpPr>
          <p:cNvPr id="4" name="Slide Number Placeholder 3"/>
          <p:cNvSpPr>
            <a:spLocks noGrp="1"/>
          </p:cNvSpPr>
          <p:nvPr>
            <p:ph type="sldNum" sz="quarter" idx="10"/>
          </p:nvPr>
        </p:nvSpPr>
        <p:spPr/>
        <p:txBody>
          <a:bodyPr/>
          <a:lstStyle/>
          <a:p>
            <a:fld id="{0A1802FC-5BEF-4543-B0D4-6FEA47D021C9}" type="slidenum">
              <a:rPr lang="en-US" smtClean="0"/>
              <a:t>14</a:t>
            </a:fld>
            <a:endParaRPr lang="en-US"/>
          </a:p>
        </p:txBody>
      </p:sp>
    </p:spTree>
    <p:extLst>
      <p:ext uri="{BB962C8B-B14F-4D97-AF65-F5344CB8AC3E}">
        <p14:creationId xmlns:p14="http://schemas.microsoft.com/office/powerpoint/2010/main" val="2506938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4"/>
            <a:ext cx="5275772" cy="4268965"/>
          </a:xfrm>
        </p:spPr>
        <p:txBody>
          <a:bodyPr anchor="t">
            <a:normAutofit/>
          </a:bodyPr>
          <a:lstStyle>
            <a:lvl1pPr algn="l">
              <a:lnSpc>
                <a:spcPct val="85000"/>
              </a:lnSpc>
              <a:defRPr sz="58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816685" y="5537926"/>
            <a:ext cx="5275772" cy="706355"/>
          </a:xfrm>
        </p:spPr>
        <p:txBody>
          <a:bodyPr>
            <a:normAutofit/>
          </a:bodyPr>
          <a:lstStyle>
            <a:lvl1pPr marL="0" indent="0" algn="l">
              <a:lnSpc>
                <a:spcPct val="114000"/>
              </a:lnSpc>
              <a:spcBef>
                <a:spcPts val="0"/>
              </a:spcBef>
              <a:buNone/>
              <a:defRPr sz="1800" b="0" i="1"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16685" y="6314441"/>
            <a:ext cx="1197467" cy="365125"/>
          </a:xfrm>
        </p:spPr>
        <p:txBody>
          <a:bodyPr/>
          <a:lstStyle>
            <a:lvl1pPr algn="l">
              <a:defRPr sz="900">
                <a:solidFill>
                  <a:schemeClr val="tx2"/>
                </a:solidFill>
              </a:defRPr>
            </a:lvl1pPr>
          </a:lstStyle>
          <a:p>
            <a:fld id="{6F50F0B1-B584-4A4A-9643-D14A030AEA15}" type="datetime1">
              <a:rPr lang="en-US" smtClean="0"/>
              <a:t>10/2/2018</a:t>
            </a:fld>
            <a:endParaRPr lang="en-US" dirty="0"/>
          </a:p>
        </p:txBody>
      </p:sp>
      <p:sp>
        <p:nvSpPr>
          <p:cNvPr id="5" name="Footer Placeholder 4"/>
          <p:cNvSpPr>
            <a:spLocks noGrp="1"/>
          </p:cNvSpPr>
          <p:nvPr>
            <p:ph type="ftr" sz="quarter" idx="11"/>
          </p:nvPr>
        </p:nvSpPr>
        <p:spPr>
          <a:xfrm>
            <a:off x="2250444" y="6314441"/>
            <a:ext cx="3842012" cy="365125"/>
          </a:xfrm>
        </p:spPr>
        <p:txBody>
          <a:bodyPr/>
          <a:lstStyle>
            <a:lvl1pPr algn="l">
              <a:defRPr b="0">
                <a:solidFill>
                  <a:schemeClr val="tx2"/>
                </a:solidFill>
              </a:defRPr>
            </a:lvl1pPr>
          </a:lstStyle>
          <a:p>
            <a:r>
              <a:rPr lang="en-US"/>
              <a:t>Updated May 2017 </a:t>
            </a:r>
            <a:endParaRPr lang="en-US" dirty="0"/>
          </a:p>
        </p:txBody>
      </p:sp>
      <p:sp>
        <p:nvSpPr>
          <p:cNvPr id="6" name="Slide Number Placeholder 5"/>
          <p:cNvSpPr>
            <a:spLocks noGrp="1"/>
          </p:cNvSpPr>
          <p:nvPr>
            <p:ph type="sldNum" sz="quarter" idx="12"/>
          </p:nvPr>
        </p:nvSpPr>
        <p:spPr>
          <a:xfrm>
            <a:off x="8736012" y="1416217"/>
            <a:ext cx="407987" cy="365125"/>
          </a:xfrm>
        </p:spPr>
        <p:txBody>
          <a:bodyPr/>
          <a:lstStyle>
            <a:lvl1pPr algn="r">
              <a:defRPr>
                <a:solidFill>
                  <a:schemeClr val="accent1"/>
                </a:solidFill>
              </a:defRPr>
            </a:lvl1pPr>
          </a:lstStyle>
          <a:p>
            <a:fld id="{67707AFD-0552-486E-8BE4-6B1B99332CE6}" type="slidenum">
              <a:rPr lang="en-US" smtClean="0"/>
              <a:t>‹#›</a:t>
            </a:fld>
            <a:endParaRPr lang="en-US" dirty="0"/>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89369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886200" y="640080"/>
            <a:ext cx="4686299"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0F94C1-77FD-4F58-A842-EE65ED708776}" type="datetime1">
              <a:rPr lang="en-US" smtClean="0"/>
              <a:t>10/2/2018</a:t>
            </a:fld>
            <a:endParaRPr lang="en-US" dirty="0"/>
          </a:p>
        </p:txBody>
      </p:sp>
      <p:sp>
        <p:nvSpPr>
          <p:cNvPr id="5" name="Footer Placeholder 4"/>
          <p:cNvSpPr>
            <a:spLocks noGrp="1"/>
          </p:cNvSpPr>
          <p:nvPr>
            <p:ph type="ftr" sz="quarter" idx="11"/>
          </p:nvPr>
        </p:nvSpPr>
        <p:spPr/>
        <p:txBody>
          <a:bodyPr/>
          <a:lstStyle/>
          <a:p>
            <a:r>
              <a:rPr lang="en-US"/>
              <a:t>Updated May 2017 </a:t>
            </a:r>
            <a:endParaRPr lang="en-US" dirty="0"/>
          </a:p>
        </p:txBody>
      </p:sp>
      <p:sp>
        <p:nvSpPr>
          <p:cNvPr id="6" name="Slide Number Placeholder 5"/>
          <p:cNvSpPr>
            <a:spLocks noGrp="1"/>
          </p:cNvSpPr>
          <p:nvPr>
            <p:ph type="sldNum" sz="quarter" idx="12"/>
          </p:nvPr>
        </p:nvSpPr>
        <p:spPr/>
        <p:txBody>
          <a:bodyPr/>
          <a:lstStyle/>
          <a:p>
            <a:fld id="{67707AFD-0552-486E-8BE4-6B1B99332CE6}" type="slidenum">
              <a:rPr lang="en-US" smtClean="0"/>
              <a:t>‹#›</a:t>
            </a:fld>
            <a:endParaRPr lang="en-US" dirty="0"/>
          </a:p>
        </p:txBody>
      </p:sp>
    </p:spTree>
    <p:extLst>
      <p:ext uri="{BB962C8B-B14F-4D97-AF65-F5344CB8AC3E}">
        <p14:creationId xmlns:p14="http://schemas.microsoft.com/office/powerpoint/2010/main" val="11038782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Vertical Title 1"/>
          <p:cNvSpPr>
            <a:spLocks noGrp="1"/>
          </p:cNvSpPr>
          <p:nvPr>
            <p:ph type="title" orient="vert"/>
          </p:nvPr>
        </p:nvSpPr>
        <p:spPr>
          <a:xfrm>
            <a:off x="5993074" y="642931"/>
            <a:ext cx="1835003"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642933"/>
            <a:ext cx="5303009"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902140" y="5927132"/>
            <a:ext cx="2861142" cy="365125"/>
          </a:xfrm>
        </p:spPr>
        <p:txBody>
          <a:bodyPr/>
          <a:lstStyle/>
          <a:p>
            <a:fld id="{168B07EC-6DF1-48FF-9090-80581DBE25A0}" type="datetime1">
              <a:rPr lang="en-US" smtClean="0"/>
              <a:t>10/2/2018</a:t>
            </a:fld>
            <a:endParaRPr lang="en-US" dirty="0"/>
          </a:p>
        </p:txBody>
      </p:sp>
      <p:sp>
        <p:nvSpPr>
          <p:cNvPr id="5" name="Footer Placeholder 4"/>
          <p:cNvSpPr>
            <a:spLocks noGrp="1"/>
          </p:cNvSpPr>
          <p:nvPr>
            <p:ph type="ftr" sz="quarter" idx="11"/>
          </p:nvPr>
        </p:nvSpPr>
        <p:spPr>
          <a:xfrm>
            <a:off x="4902140" y="6315950"/>
            <a:ext cx="2861142" cy="365125"/>
          </a:xfrm>
        </p:spPr>
        <p:txBody>
          <a:bodyPr/>
          <a:lstStyle/>
          <a:p>
            <a:r>
              <a:rPr lang="en-US"/>
              <a:t>Updated May 2017 </a:t>
            </a:r>
            <a:endParaRPr lang="en-US" dirty="0"/>
          </a:p>
        </p:txBody>
      </p:sp>
      <p:sp>
        <p:nvSpPr>
          <p:cNvPr id="6" name="Slide Number Placeholder 5"/>
          <p:cNvSpPr>
            <a:spLocks noGrp="1"/>
          </p:cNvSpPr>
          <p:nvPr>
            <p:ph type="sldNum" sz="quarter" idx="12"/>
          </p:nvPr>
        </p:nvSpPr>
        <p:spPr>
          <a:xfrm>
            <a:off x="8736012" y="5607593"/>
            <a:ext cx="407987" cy="365125"/>
          </a:xfrm>
        </p:spPr>
        <p:txBody>
          <a:bodyPr/>
          <a:lstStyle/>
          <a:p>
            <a:fld id="{67707AFD-0552-486E-8BE4-6B1B99332CE6}" type="slidenum">
              <a:rPr lang="en-US" smtClean="0"/>
              <a:t>‹#›</a:t>
            </a:fld>
            <a:endParaRPr lang="en-US" dirty="0"/>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28151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dt" sz="half" idx="10"/>
          </p:nvPr>
        </p:nvSpPr>
        <p:spPr>
          <a:ln/>
        </p:spPr>
        <p:txBody>
          <a:bodyPr/>
          <a:lstStyle>
            <a:lvl1pPr>
              <a:defRPr/>
            </a:lvl1pPr>
          </a:lstStyle>
          <a:p>
            <a:fld id="{2F647DB7-72B2-4A46-988C-4DA8584AE03A}" type="datetime1">
              <a:rPr lang="en-US" smtClean="0"/>
              <a:t>10/2/2018</a:t>
            </a:fld>
            <a:endParaRPr lang="en-US" dirty="0"/>
          </a:p>
        </p:txBody>
      </p:sp>
      <p:sp>
        <p:nvSpPr>
          <p:cNvPr id="6" name="Rectangle 41"/>
          <p:cNvSpPr>
            <a:spLocks noGrp="1" noChangeArrowheads="1"/>
          </p:cNvSpPr>
          <p:nvPr>
            <p:ph type="ftr" sz="quarter" idx="11"/>
          </p:nvPr>
        </p:nvSpPr>
        <p:spPr>
          <a:ln/>
        </p:spPr>
        <p:txBody>
          <a:bodyPr/>
          <a:lstStyle>
            <a:lvl1pPr>
              <a:defRPr/>
            </a:lvl1pPr>
          </a:lstStyle>
          <a:p>
            <a:r>
              <a:rPr lang="en-US"/>
              <a:t>Updated May 2017 </a:t>
            </a:r>
            <a:endParaRPr lang="en-US" dirty="0"/>
          </a:p>
        </p:txBody>
      </p:sp>
      <p:sp>
        <p:nvSpPr>
          <p:cNvPr id="7" name="Rectangle 42"/>
          <p:cNvSpPr>
            <a:spLocks noGrp="1" noChangeArrowheads="1"/>
          </p:cNvSpPr>
          <p:nvPr>
            <p:ph type="sldNum" sz="quarter" idx="12"/>
          </p:nvPr>
        </p:nvSpPr>
        <p:spPr>
          <a:ln/>
        </p:spPr>
        <p:txBody>
          <a:bodyPr/>
          <a:lstStyle>
            <a:lvl1pPr>
              <a:defRPr/>
            </a:lvl1pPr>
          </a:lstStyle>
          <a:p>
            <a:fld id="{67707AFD-0552-486E-8BE4-6B1B99332CE6}" type="slidenum">
              <a:rPr lang="en-US" smtClean="0"/>
              <a:t>‹#›</a:t>
            </a:fld>
            <a:endParaRPr lang="en-US" dirty="0"/>
          </a:p>
        </p:txBody>
      </p:sp>
    </p:spTree>
    <p:extLst>
      <p:ext uri="{BB962C8B-B14F-4D97-AF65-F5344CB8AC3E}">
        <p14:creationId xmlns:p14="http://schemas.microsoft.com/office/powerpoint/2010/main" val="842836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B48770-1CA1-499B-81D2-F625C8F0B693}" type="datetime1">
              <a:rPr lang="en-US" smtClean="0"/>
              <a:t>10/2/2018</a:t>
            </a:fld>
            <a:endParaRPr lang="en-US" dirty="0"/>
          </a:p>
        </p:txBody>
      </p:sp>
      <p:sp>
        <p:nvSpPr>
          <p:cNvPr id="5" name="Footer Placeholder 4"/>
          <p:cNvSpPr>
            <a:spLocks noGrp="1"/>
          </p:cNvSpPr>
          <p:nvPr>
            <p:ph type="ftr" sz="quarter" idx="11"/>
          </p:nvPr>
        </p:nvSpPr>
        <p:spPr/>
        <p:txBody>
          <a:bodyPr/>
          <a:lstStyle/>
          <a:p>
            <a:r>
              <a:rPr lang="en-US"/>
              <a:t>Updated May 2017 </a:t>
            </a:r>
            <a:endParaRPr lang="en-US" dirty="0"/>
          </a:p>
        </p:txBody>
      </p:sp>
      <p:sp>
        <p:nvSpPr>
          <p:cNvPr id="6" name="Slide Number Placeholder 5"/>
          <p:cNvSpPr>
            <a:spLocks noGrp="1"/>
          </p:cNvSpPr>
          <p:nvPr>
            <p:ph type="sldNum" sz="quarter" idx="12"/>
          </p:nvPr>
        </p:nvSpPr>
        <p:spPr/>
        <p:txBody>
          <a:bodyPr/>
          <a:lstStyle/>
          <a:p>
            <a:fld id="{67707AFD-0552-486E-8BE4-6B1B99332CE6}" type="slidenum">
              <a:rPr lang="en-US" smtClean="0"/>
              <a:t>‹#›</a:t>
            </a:fld>
            <a:endParaRPr lang="en-US" dirty="0"/>
          </a:p>
        </p:txBody>
      </p:sp>
    </p:spTree>
    <p:extLst>
      <p:ext uri="{BB962C8B-B14F-4D97-AF65-F5344CB8AC3E}">
        <p14:creationId xmlns:p14="http://schemas.microsoft.com/office/powerpoint/2010/main" val="27713518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title"/>
          </p:nvPr>
        </p:nvSpPr>
        <p:spPr>
          <a:xfrm>
            <a:off x="1460755" y="2571723"/>
            <a:ext cx="6222491" cy="3286153"/>
          </a:xfrm>
        </p:spPr>
        <p:txBody>
          <a:bodyPr anchor="t">
            <a:normAutofit/>
          </a:bodyPr>
          <a:lstStyle>
            <a:lvl1pPr>
              <a:lnSpc>
                <a:spcPct val="85000"/>
              </a:lnSpc>
              <a:defRPr sz="58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800" b="0" i="1"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7216" y="6314440"/>
            <a:ext cx="1197467" cy="365125"/>
          </a:xfrm>
        </p:spPr>
        <p:txBody>
          <a:bodyPr/>
          <a:lstStyle>
            <a:lvl1pPr>
              <a:defRPr sz="900">
                <a:solidFill>
                  <a:schemeClr val="accent1"/>
                </a:solidFill>
              </a:defRPr>
            </a:lvl1pPr>
          </a:lstStyle>
          <a:p>
            <a:fld id="{354899CE-5C19-4007-ADC1-F36101092C66}" type="datetime1">
              <a:rPr lang="en-US" smtClean="0"/>
              <a:t>10/2/2018</a:t>
            </a:fld>
            <a:endParaRPr lang="en-US" dirty="0"/>
          </a:p>
        </p:txBody>
      </p:sp>
      <p:sp>
        <p:nvSpPr>
          <p:cNvPr id="5" name="Footer Placeholder 4"/>
          <p:cNvSpPr>
            <a:spLocks noGrp="1"/>
          </p:cNvSpPr>
          <p:nvPr>
            <p:ph type="ftr" sz="quarter" idx="11"/>
          </p:nvPr>
        </p:nvSpPr>
        <p:spPr>
          <a:xfrm>
            <a:off x="1460755" y="6314441"/>
            <a:ext cx="4860170" cy="365125"/>
          </a:xfrm>
        </p:spPr>
        <p:txBody>
          <a:bodyPr/>
          <a:lstStyle>
            <a:lvl1pPr>
              <a:defRPr b="0">
                <a:solidFill>
                  <a:schemeClr val="accent1"/>
                </a:solidFill>
              </a:defRPr>
            </a:lvl1pPr>
          </a:lstStyle>
          <a:p>
            <a:r>
              <a:rPr lang="en-US"/>
              <a:t>Updated May 2017 </a:t>
            </a:r>
            <a:endParaRPr lang="en-US" dirty="0"/>
          </a:p>
        </p:txBody>
      </p:sp>
      <p:sp>
        <p:nvSpPr>
          <p:cNvPr id="6" name="Slide Number Placeholder 5"/>
          <p:cNvSpPr>
            <a:spLocks noGrp="1"/>
          </p:cNvSpPr>
          <p:nvPr>
            <p:ph type="sldNum" sz="quarter" idx="12"/>
          </p:nvPr>
        </p:nvSpPr>
        <p:spPr>
          <a:xfrm>
            <a:off x="8736012" y="1620761"/>
            <a:ext cx="407987" cy="365125"/>
          </a:xfrm>
        </p:spPr>
        <p:txBody>
          <a:bodyPr/>
          <a:lstStyle>
            <a:lvl1pPr>
              <a:defRPr>
                <a:solidFill>
                  <a:schemeClr val="bg2"/>
                </a:solidFill>
              </a:defRPr>
            </a:lvl1pPr>
          </a:lstStyle>
          <a:p>
            <a:fld id="{67707AFD-0552-486E-8BE4-6B1B99332CE6}" type="slidenum">
              <a:rPr lang="en-US" smtClean="0"/>
              <a:t>‹#›</a:t>
            </a:fld>
            <a:endParaRPr lang="en-US" dirty="0"/>
          </a:p>
        </p:txBody>
      </p:sp>
      <p:cxnSp>
        <p:nvCxnSpPr>
          <p:cNvPr id="10" name="Straight Connector 9"/>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 y="6178167"/>
            <a:ext cx="768324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7054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C478F8-0278-4E18-B97F-EFD147C11180}" type="datetime1">
              <a:rPr lang="en-US" smtClean="0"/>
              <a:t>10/2/2018</a:t>
            </a:fld>
            <a:endParaRPr lang="en-US" dirty="0"/>
          </a:p>
        </p:txBody>
      </p:sp>
      <p:sp>
        <p:nvSpPr>
          <p:cNvPr id="6" name="Footer Placeholder 5"/>
          <p:cNvSpPr>
            <a:spLocks noGrp="1"/>
          </p:cNvSpPr>
          <p:nvPr>
            <p:ph type="ftr" sz="quarter" idx="11"/>
          </p:nvPr>
        </p:nvSpPr>
        <p:spPr/>
        <p:txBody>
          <a:bodyPr/>
          <a:lstStyle/>
          <a:p>
            <a:r>
              <a:rPr lang="en-US"/>
              <a:t>Updated May 2017 </a:t>
            </a:r>
            <a:endParaRPr lang="en-US" dirty="0"/>
          </a:p>
        </p:txBody>
      </p:sp>
      <p:sp>
        <p:nvSpPr>
          <p:cNvPr id="7" name="Slide Number Placeholder 6"/>
          <p:cNvSpPr>
            <a:spLocks noGrp="1"/>
          </p:cNvSpPr>
          <p:nvPr>
            <p:ph type="sldNum" sz="quarter" idx="12"/>
          </p:nvPr>
        </p:nvSpPr>
        <p:spPr/>
        <p:txBody>
          <a:bodyPr/>
          <a:lstStyle/>
          <a:p>
            <a:fld id="{67707AFD-0552-486E-8BE4-6B1B99332CE6}" type="slidenum">
              <a:rPr lang="en-US" smtClean="0"/>
              <a:t>‹#›</a:t>
            </a:fld>
            <a:endParaRPr lang="en-US" dirty="0"/>
          </a:p>
        </p:txBody>
      </p:sp>
    </p:spTree>
    <p:extLst>
      <p:ext uri="{BB962C8B-B14F-4D97-AF65-F5344CB8AC3E}">
        <p14:creationId xmlns:p14="http://schemas.microsoft.com/office/powerpoint/2010/main" val="26835821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886200" y="1526122"/>
            <a:ext cx="4690872" cy="175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86200" y="3700828"/>
            <a:ext cx="4690872" cy="913759"/>
          </a:xfrm>
        </p:spPr>
        <p:txBody>
          <a:bodyPr anchor="b">
            <a:normAutofit/>
          </a:bodyPr>
          <a:lstStyle>
            <a:lvl1pPr marL="0" indent="0">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95CC56-22A2-4807-B64E-417CCA202FCB}" type="datetime1">
              <a:rPr lang="en-US" smtClean="0"/>
              <a:t>10/2/2018</a:t>
            </a:fld>
            <a:endParaRPr lang="en-US" dirty="0"/>
          </a:p>
        </p:txBody>
      </p:sp>
      <p:sp>
        <p:nvSpPr>
          <p:cNvPr id="8" name="Footer Placeholder 7"/>
          <p:cNvSpPr>
            <a:spLocks noGrp="1"/>
          </p:cNvSpPr>
          <p:nvPr>
            <p:ph type="ftr" sz="quarter" idx="11"/>
          </p:nvPr>
        </p:nvSpPr>
        <p:spPr/>
        <p:txBody>
          <a:bodyPr/>
          <a:lstStyle/>
          <a:p>
            <a:r>
              <a:rPr lang="en-US"/>
              <a:t>Updated May 2017 </a:t>
            </a:r>
            <a:endParaRPr lang="en-US" dirty="0"/>
          </a:p>
        </p:txBody>
      </p:sp>
      <p:sp>
        <p:nvSpPr>
          <p:cNvPr id="9" name="Slide Number Placeholder 8"/>
          <p:cNvSpPr>
            <a:spLocks noGrp="1"/>
          </p:cNvSpPr>
          <p:nvPr>
            <p:ph type="sldNum" sz="quarter" idx="12"/>
          </p:nvPr>
        </p:nvSpPr>
        <p:spPr/>
        <p:txBody>
          <a:bodyPr/>
          <a:lstStyle/>
          <a:p>
            <a:fld id="{67707AFD-0552-486E-8BE4-6B1B99332CE6}" type="slidenum">
              <a:rPr lang="en-US" smtClean="0"/>
              <a:t>‹#›</a:t>
            </a:fld>
            <a:endParaRPr lang="en-US" dirty="0"/>
          </a:p>
        </p:txBody>
      </p:sp>
    </p:spTree>
    <p:extLst>
      <p:ext uri="{BB962C8B-B14F-4D97-AF65-F5344CB8AC3E}">
        <p14:creationId xmlns:p14="http://schemas.microsoft.com/office/powerpoint/2010/main" val="37846354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C21CC-8192-49E4-AEEA-75A89E09BD5A}" type="datetime1">
              <a:rPr lang="en-US" smtClean="0"/>
              <a:t>10/2/2018</a:t>
            </a:fld>
            <a:endParaRPr lang="en-US" dirty="0"/>
          </a:p>
        </p:txBody>
      </p:sp>
      <p:sp>
        <p:nvSpPr>
          <p:cNvPr id="4" name="Footer Placeholder 3"/>
          <p:cNvSpPr>
            <a:spLocks noGrp="1"/>
          </p:cNvSpPr>
          <p:nvPr>
            <p:ph type="ftr" sz="quarter" idx="11"/>
          </p:nvPr>
        </p:nvSpPr>
        <p:spPr/>
        <p:txBody>
          <a:bodyPr/>
          <a:lstStyle/>
          <a:p>
            <a:r>
              <a:rPr lang="en-US"/>
              <a:t>Updated May 2017 </a:t>
            </a:r>
            <a:endParaRPr lang="en-US" dirty="0"/>
          </a:p>
        </p:txBody>
      </p:sp>
      <p:sp>
        <p:nvSpPr>
          <p:cNvPr id="5" name="Slide Number Placeholder 4"/>
          <p:cNvSpPr>
            <a:spLocks noGrp="1"/>
          </p:cNvSpPr>
          <p:nvPr>
            <p:ph type="sldNum" sz="quarter" idx="12"/>
          </p:nvPr>
        </p:nvSpPr>
        <p:spPr/>
        <p:txBody>
          <a:bodyPr/>
          <a:lstStyle/>
          <a:p>
            <a:fld id="{67707AFD-0552-486E-8BE4-6B1B99332CE6}" type="slidenum">
              <a:rPr lang="en-US" smtClean="0"/>
              <a:t>‹#›</a:t>
            </a:fld>
            <a:endParaRPr lang="en-US" dirty="0"/>
          </a:p>
        </p:txBody>
      </p:sp>
    </p:spTree>
    <p:extLst>
      <p:ext uri="{BB962C8B-B14F-4D97-AF65-F5344CB8AC3E}">
        <p14:creationId xmlns:p14="http://schemas.microsoft.com/office/powerpoint/2010/main" val="26670205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52997A-D39C-426D-9E6C-8E1C9371F7C9}" type="datetime1">
              <a:rPr lang="en-US" smtClean="0"/>
              <a:t>10/2/2018</a:t>
            </a:fld>
            <a:endParaRPr lang="en-US" dirty="0"/>
          </a:p>
        </p:txBody>
      </p:sp>
      <p:sp>
        <p:nvSpPr>
          <p:cNvPr id="3" name="Footer Placeholder 2"/>
          <p:cNvSpPr>
            <a:spLocks noGrp="1"/>
          </p:cNvSpPr>
          <p:nvPr>
            <p:ph type="ftr" sz="quarter" idx="11"/>
          </p:nvPr>
        </p:nvSpPr>
        <p:spPr/>
        <p:txBody>
          <a:bodyPr/>
          <a:lstStyle/>
          <a:p>
            <a:r>
              <a:rPr lang="en-US"/>
              <a:t>Updated May 2017 </a:t>
            </a:r>
            <a:endParaRPr lang="en-US" dirty="0"/>
          </a:p>
        </p:txBody>
      </p:sp>
      <p:sp>
        <p:nvSpPr>
          <p:cNvPr id="4" name="Slide Number Placeholder 3"/>
          <p:cNvSpPr>
            <a:spLocks noGrp="1"/>
          </p:cNvSpPr>
          <p:nvPr>
            <p:ph type="sldNum" sz="quarter" idx="12"/>
          </p:nvPr>
        </p:nvSpPr>
        <p:spPr/>
        <p:txBody>
          <a:bodyPr/>
          <a:lstStyle/>
          <a:p>
            <a:fld id="{67707AFD-0552-486E-8BE4-6B1B99332CE6}" type="slidenum">
              <a:rPr lang="en-US" smtClean="0"/>
              <a:t>‹#›</a:t>
            </a:fld>
            <a:endParaRPr lang="en-US" dirty="0"/>
          </a:p>
        </p:txBody>
      </p:sp>
    </p:spTree>
    <p:extLst>
      <p:ext uri="{BB962C8B-B14F-4D97-AF65-F5344CB8AC3E}">
        <p14:creationId xmlns:p14="http://schemas.microsoft.com/office/powerpoint/2010/main" val="38110397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3000"/>
            </a:lvl1pPr>
          </a:lstStyle>
          <a:p>
            <a:r>
              <a:rPr lang="en-US"/>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 y="2621513"/>
            <a:ext cx="2879082" cy="3239537"/>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5B64C69-A83E-4B15-A779-02500E9400ED}" type="datetime1">
              <a:rPr lang="en-US" smtClean="0"/>
              <a:t>10/2/2018</a:t>
            </a:fld>
            <a:endParaRPr lang="en-US" dirty="0"/>
          </a:p>
        </p:txBody>
      </p:sp>
      <p:sp>
        <p:nvSpPr>
          <p:cNvPr id="6" name="Footer Placeholder 5"/>
          <p:cNvSpPr>
            <a:spLocks noGrp="1"/>
          </p:cNvSpPr>
          <p:nvPr>
            <p:ph type="ftr" sz="quarter" idx="11"/>
          </p:nvPr>
        </p:nvSpPr>
        <p:spPr/>
        <p:txBody>
          <a:bodyPr/>
          <a:lstStyle/>
          <a:p>
            <a:r>
              <a:rPr lang="en-US"/>
              <a:t>Updated May 2017 </a:t>
            </a:r>
            <a:endParaRPr lang="en-US" dirty="0"/>
          </a:p>
        </p:txBody>
      </p:sp>
      <p:sp>
        <p:nvSpPr>
          <p:cNvPr id="7" name="Slide Number Placeholder 6"/>
          <p:cNvSpPr>
            <a:spLocks noGrp="1"/>
          </p:cNvSpPr>
          <p:nvPr>
            <p:ph type="sldNum" sz="quarter" idx="12"/>
          </p:nvPr>
        </p:nvSpPr>
        <p:spPr/>
        <p:txBody>
          <a:bodyPr/>
          <a:lstStyle/>
          <a:p>
            <a:fld id="{67707AFD-0552-486E-8BE4-6B1B99332CE6}" type="slidenum">
              <a:rPr lang="en-US" smtClean="0"/>
              <a:t>‹#›</a:t>
            </a:fld>
            <a:endParaRPr lang="en-US" dirty="0"/>
          </a:p>
        </p:txBody>
      </p:sp>
    </p:spTree>
    <p:extLst>
      <p:ext uri="{BB962C8B-B14F-4D97-AF65-F5344CB8AC3E}">
        <p14:creationId xmlns:p14="http://schemas.microsoft.com/office/powerpoint/2010/main" val="37641252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2"/>
            <a:ext cx="2882528" cy="1919239"/>
          </a:xfrm>
        </p:spPr>
        <p:txBody>
          <a:bodyPr anchor="t">
            <a:noAutofit/>
          </a:bodyPr>
          <a:lstStyle>
            <a:lvl1pPr>
              <a:lnSpc>
                <a:spcPct val="93000"/>
              </a:lnSpc>
              <a:defRPr sz="3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3943350" y="1"/>
            <a:ext cx="4629150"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A7E8961-2B39-4402-8561-FDFA32E2A394}" type="datetime1">
              <a:rPr lang="en-US" smtClean="0"/>
              <a:t>10/2/2018</a:t>
            </a:fld>
            <a:endParaRPr lang="en-US" dirty="0"/>
          </a:p>
        </p:txBody>
      </p:sp>
      <p:sp>
        <p:nvSpPr>
          <p:cNvPr id="6" name="Footer Placeholder 5"/>
          <p:cNvSpPr>
            <a:spLocks noGrp="1"/>
          </p:cNvSpPr>
          <p:nvPr>
            <p:ph type="ftr" sz="quarter" idx="11"/>
          </p:nvPr>
        </p:nvSpPr>
        <p:spPr/>
        <p:txBody>
          <a:bodyPr/>
          <a:lstStyle/>
          <a:p>
            <a:r>
              <a:rPr lang="en-US"/>
              <a:t>Updated May 2017 </a:t>
            </a:r>
            <a:endParaRPr lang="en-US" dirty="0"/>
          </a:p>
        </p:txBody>
      </p:sp>
      <p:sp>
        <p:nvSpPr>
          <p:cNvPr id="7" name="Slide Number Placeholder 6"/>
          <p:cNvSpPr>
            <a:spLocks noGrp="1"/>
          </p:cNvSpPr>
          <p:nvPr>
            <p:ph type="sldNum" sz="quarter" idx="12"/>
          </p:nvPr>
        </p:nvSpPr>
        <p:spPr/>
        <p:txBody>
          <a:bodyPr/>
          <a:lstStyle/>
          <a:p>
            <a:fld id="{67707AFD-0552-486E-8BE4-6B1B99332CE6}" type="slidenum">
              <a:rPr lang="en-US" smtClean="0"/>
              <a:t>‹#›</a:t>
            </a:fld>
            <a:endParaRPr lang="en-US" dirty="0"/>
          </a:p>
        </p:txBody>
      </p:sp>
    </p:spTree>
    <p:extLst>
      <p:ext uri="{BB962C8B-B14F-4D97-AF65-F5344CB8AC3E}">
        <p14:creationId xmlns:p14="http://schemas.microsoft.com/office/powerpoint/2010/main" val="39078812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Placeholder 1"/>
          <p:cNvSpPr>
            <a:spLocks noGrp="1"/>
          </p:cNvSpPr>
          <p:nvPr>
            <p:ph type="title"/>
          </p:nvPr>
        </p:nvSpPr>
        <p:spPr>
          <a:xfrm>
            <a:off x="571500" y="559678"/>
            <a:ext cx="2875430"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886200" y="569066"/>
            <a:ext cx="4686299"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1" y="5930061"/>
            <a:ext cx="2861142" cy="365125"/>
          </a:xfrm>
          <a:prstGeom prst="rect">
            <a:avLst/>
          </a:prstGeom>
        </p:spPr>
        <p:txBody>
          <a:bodyPr vert="horz" lIns="91440" tIns="45720" rIns="91440" bIns="45720" rtlCol="0" anchor="t"/>
          <a:lstStyle>
            <a:lvl1pPr algn="r">
              <a:defRPr sz="750" b="0" i="1" baseline="0">
                <a:solidFill>
                  <a:schemeClr val="accent1"/>
                </a:solidFill>
                <a:latin typeface="+mj-lt"/>
              </a:defRPr>
            </a:lvl1pPr>
          </a:lstStyle>
          <a:p>
            <a:fld id="{19108C28-8BB5-41E8-9BCF-74212BE17576}" type="datetime1">
              <a:rPr lang="en-US" smtClean="0"/>
              <a:t>10/2/2018</a:t>
            </a:fld>
            <a:endParaRPr lang="en-US" dirty="0"/>
          </a:p>
        </p:txBody>
      </p:sp>
      <p:sp>
        <p:nvSpPr>
          <p:cNvPr id="5" name="Footer Placeholder 4"/>
          <p:cNvSpPr>
            <a:spLocks noGrp="1"/>
          </p:cNvSpPr>
          <p:nvPr>
            <p:ph type="ftr" sz="quarter" idx="3"/>
          </p:nvPr>
        </p:nvSpPr>
        <p:spPr>
          <a:xfrm>
            <a:off x="571501" y="6314441"/>
            <a:ext cx="2861142" cy="365125"/>
          </a:xfrm>
          <a:prstGeom prst="rect">
            <a:avLst/>
          </a:prstGeom>
        </p:spPr>
        <p:txBody>
          <a:bodyPr vert="horz" lIns="91440" tIns="45720" rIns="91440" bIns="45720" rtlCol="0" anchor="t"/>
          <a:lstStyle>
            <a:lvl1pPr algn="r">
              <a:defRPr sz="1100" b="1" i="1" baseline="0">
                <a:solidFill>
                  <a:schemeClr val="accent1"/>
                </a:solidFill>
                <a:latin typeface="+mj-lt"/>
              </a:defRPr>
            </a:lvl1pPr>
          </a:lstStyle>
          <a:p>
            <a:r>
              <a:rPr lang="en-US"/>
              <a:t>Updated May 2017 </a:t>
            </a:r>
            <a:endParaRPr lang="en-US" dirty="0"/>
          </a:p>
        </p:txBody>
      </p:sp>
      <p:sp>
        <p:nvSpPr>
          <p:cNvPr id="6" name="Slide Number Placeholder 5"/>
          <p:cNvSpPr>
            <a:spLocks noGrp="1"/>
          </p:cNvSpPr>
          <p:nvPr>
            <p:ph type="sldNum" sz="quarter" idx="4"/>
          </p:nvPr>
        </p:nvSpPr>
        <p:spPr>
          <a:xfrm>
            <a:off x="8736012" y="5607593"/>
            <a:ext cx="407987" cy="365125"/>
          </a:xfrm>
          <a:prstGeom prst="rect">
            <a:avLst/>
          </a:prstGeom>
        </p:spPr>
        <p:txBody>
          <a:bodyPr vert="horz" lIns="91440" tIns="45720" rIns="91440" bIns="45720" rtlCol="0" anchor="ctr"/>
          <a:lstStyle>
            <a:lvl1pPr algn="r">
              <a:defRPr sz="1100" b="0" i="1" baseline="0">
                <a:solidFill>
                  <a:schemeClr val="bg2"/>
                </a:solidFill>
                <a:latin typeface="+mj-lt"/>
              </a:defRPr>
            </a:lvl1pPr>
          </a:lstStyle>
          <a:p>
            <a:fld id="{67707AFD-0552-486E-8BE4-6B1B99332CE6}" type="slidenum">
              <a:rPr lang="en-US" smtClean="0"/>
              <a:t>‹#›</a:t>
            </a:fld>
            <a:endParaRPr lang="en-US" dirty="0"/>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24970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hf hdr="0" dt="0"/>
  <p:txStyles>
    <p:titleStyle>
      <a:lvl1pPr algn="r" defTabSz="685800" rtl="0" eaLnBrk="1" latinLnBrk="0" hangingPunct="1">
        <a:lnSpc>
          <a:spcPct val="90000"/>
        </a:lnSpc>
        <a:spcBef>
          <a:spcPct val="0"/>
        </a:spcBef>
        <a:buNone/>
        <a:defRPr sz="3800" b="0" i="1" kern="1200" baseline="0">
          <a:solidFill>
            <a:schemeClr val="accent1"/>
          </a:solidFill>
          <a:latin typeface="+mj-lt"/>
          <a:ea typeface="+mj-ea"/>
          <a:cs typeface="+mj-cs"/>
        </a:defRPr>
      </a:lvl1pPr>
    </p:titleStyle>
    <p:bodyStyle>
      <a:lvl1pPr marL="283464" indent="-283464" algn="l" defTabSz="6858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6858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6858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6858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6858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685800" rtl="0" eaLnBrk="1" latinLnBrk="0" hangingPunct="1">
        <a:lnSpc>
          <a:spcPct val="112000"/>
        </a:lnSpc>
        <a:spcBef>
          <a:spcPts val="975"/>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12598"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4.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5.jpeg"/><Relationship Id="rId4" Type="http://schemas.openxmlformats.org/officeDocument/2006/relationships/diagramQuickStyle" Target="../diagrams/quickStyle1.xml"/><Relationship Id="rId9"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bitly.com/WCWorkshopSurve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16684" y="1752894"/>
            <a:ext cx="7717715" cy="2742906"/>
          </a:xfrm>
        </p:spPr>
        <p:txBody>
          <a:bodyPr>
            <a:normAutofit/>
          </a:bodyPr>
          <a:lstStyle/>
          <a:p>
            <a:pPr algn="l"/>
            <a:r>
              <a:rPr lang="en-US" sz="6600" dirty="0"/>
              <a:t>Introduction</a:t>
            </a:r>
            <a:r>
              <a:rPr lang="en-US" sz="2700" dirty="0"/>
              <a:t> </a:t>
            </a:r>
            <a:br>
              <a:rPr lang="en-US" sz="6000" dirty="0"/>
            </a:br>
            <a:r>
              <a:rPr lang="en-US" sz="4800" cap="none" dirty="0"/>
              <a:t>to the Writing Center</a:t>
            </a:r>
            <a:br>
              <a:rPr lang="en-US" sz="5000" dirty="0"/>
            </a:br>
            <a:br>
              <a:rPr lang="en-US" sz="5000" dirty="0"/>
            </a:br>
            <a:endParaRPr lang="en-US" sz="2000" cap="none" dirty="0"/>
          </a:p>
        </p:txBody>
      </p:sp>
      <p:sp>
        <p:nvSpPr>
          <p:cNvPr id="3" name="Subtitle 2"/>
          <p:cNvSpPr>
            <a:spLocks noGrp="1"/>
          </p:cNvSpPr>
          <p:nvPr>
            <p:ph type="subTitle" idx="1"/>
          </p:nvPr>
        </p:nvSpPr>
        <p:spPr>
          <a:xfrm>
            <a:off x="816685" y="4495800"/>
            <a:ext cx="5275772" cy="706355"/>
          </a:xfrm>
        </p:spPr>
        <p:txBody>
          <a:bodyPr/>
          <a:lstStyle/>
          <a:p>
            <a:r>
              <a:rPr lang="en-US" dirty="0"/>
              <a:t>Created by tutors at the IUP Writing Center</a:t>
            </a:r>
          </a:p>
        </p:txBody>
      </p:sp>
      <p:sp>
        <p:nvSpPr>
          <p:cNvPr id="2" name="Footer Placeholder 1"/>
          <p:cNvSpPr>
            <a:spLocks noGrp="1"/>
          </p:cNvSpPr>
          <p:nvPr>
            <p:ph type="ftr" sz="quarter" idx="11"/>
          </p:nvPr>
        </p:nvSpPr>
        <p:spPr>
          <a:xfrm>
            <a:off x="833529" y="6248400"/>
            <a:ext cx="1528671" cy="365125"/>
          </a:xfrm>
        </p:spPr>
        <p:txBody>
          <a:bodyPr/>
          <a:lstStyle/>
          <a:p>
            <a:pPr algn="l">
              <a:defRPr/>
            </a:pPr>
            <a:r>
              <a:rPr lang="en-US" dirty="0"/>
              <a:t>Updated May 2017</a:t>
            </a:r>
          </a:p>
          <a:p>
            <a:pPr algn="l">
              <a:defRPr/>
            </a:pPr>
            <a:endParaRPr lang="en-US" dirty="0"/>
          </a:p>
        </p:txBody>
      </p:sp>
      <p:sp>
        <p:nvSpPr>
          <p:cNvPr id="10"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Slide Number Placeholder 4"/>
          <p:cNvSpPr>
            <a:spLocks noGrp="1"/>
          </p:cNvSpPr>
          <p:nvPr>
            <p:ph type="sldNum" sz="quarter" idx="12"/>
          </p:nvPr>
        </p:nvSpPr>
        <p:spPr/>
        <p:txBody>
          <a:bodyPr/>
          <a:lstStyle/>
          <a:p>
            <a:fld id="{67707AFD-0552-486E-8BE4-6B1B99332CE6}" type="slidenum">
              <a:rPr lang="en-US" smtClean="0"/>
              <a:t>1</a:t>
            </a:fld>
            <a:endParaRPr lang="en-US" dirty="0"/>
          </a:p>
        </p:txBody>
      </p:sp>
    </p:spTree>
    <p:extLst>
      <p:ext uri="{BB962C8B-B14F-4D97-AF65-F5344CB8AC3E}">
        <p14:creationId xmlns:p14="http://schemas.microsoft.com/office/powerpoint/2010/main" val="8342060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762000"/>
            <a:ext cx="2875430" cy="3928203"/>
          </a:xfrm>
        </p:spPr>
        <p:txBody>
          <a:bodyPr>
            <a:noAutofit/>
          </a:bodyPr>
          <a:lstStyle/>
          <a:p>
            <a:br>
              <a:rPr lang="en-US" sz="4800" dirty="0"/>
            </a:br>
            <a:r>
              <a:rPr lang="en-US" sz="4800" dirty="0"/>
              <a:t>What happens in a tutoring session?</a:t>
            </a:r>
          </a:p>
        </p:txBody>
      </p:sp>
      <p:sp>
        <p:nvSpPr>
          <p:cNvPr id="2" name="Content Placeholder 1"/>
          <p:cNvSpPr>
            <a:spLocks noGrp="1"/>
          </p:cNvSpPr>
          <p:nvPr>
            <p:ph idx="1"/>
          </p:nvPr>
        </p:nvSpPr>
        <p:spPr>
          <a:xfrm>
            <a:off x="4076701" y="416666"/>
            <a:ext cx="4686299" cy="3774334"/>
          </a:xfrm>
        </p:spPr>
        <p:txBody>
          <a:bodyPr>
            <a:normAutofit/>
          </a:bodyPr>
          <a:lstStyle/>
          <a:p>
            <a:pPr marL="531813" indent="-342900"/>
            <a:r>
              <a:rPr lang="en-US" sz="2000" dirty="0">
                <a:solidFill>
                  <a:schemeClr val="tx1"/>
                </a:solidFill>
              </a:rPr>
              <a:t>30-45 minutes</a:t>
            </a:r>
          </a:p>
          <a:p>
            <a:pPr marL="531813" indent="-342900"/>
            <a:r>
              <a:rPr lang="en-US" sz="2000" dirty="0">
                <a:solidFill>
                  <a:schemeClr val="tx1"/>
                </a:solidFill>
              </a:rPr>
              <a:t>Your tutor will collaborate with you to help you find the best way to put your ideas onto paper</a:t>
            </a:r>
          </a:p>
          <a:p>
            <a:pPr marL="0" indent="0">
              <a:buNone/>
            </a:pPr>
            <a:endParaRPr lang="en-US" sz="600" dirty="0">
              <a:solidFill>
                <a:schemeClr val="tx1"/>
              </a:solidFill>
            </a:endParaRPr>
          </a:p>
          <a:p>
            <a:pPr marL="0" lvl="0" indent="0">
              <a:buClr>
                <a:srgbClr val="AD0101"/>
              </a:buClr>
              <a:buNone/>
            </a:pPr>
            <a:r>
              <a:rPr lang="en-US" sz="2000" b="1" dirty="0">
                <a:solidFill>
                  <a:schemeClr val="tx1"/>
                </a:solidFill>
              </a:rPr>
              <a:t>What to bring to a session:</a:t>
            </a:r>
          </a:p>
          <a:p>
            <a:pPr marL="461963" indent="-282575"/>
            <a:r>
              <a:rPr lang="en-US" sz="2000" dirty="0">
                <a:solidFill>
                  <a:schemeClr val="tx1"/>
                </a:solidFill>
              </a:rPr>
              <a:t>The assignment from your professor</a:t>
            </a:r>
          </a:p>
          <a:p>
            <a:pPr marL="461963" indent="-282575"/>
            <a:r>
              <a:rPr lang="en-US" sz="2000" dirty="0">
                <a:solidFill>
                  <a:schemeClr val="tx1"/>
                </a:solidFill>
              </a:rPr>
              <a:t>The syllabus if it contains guidelines</a:t>
            </a:r>
          </a:p>
          <a:p>
            <a:pPr marL="461963" indent="-282575"/>
            <a:r>
              <a:rPr lang="en-US" sz="2000" dirty="0">
                <a:solidFill>
                  <a:schemeClr val="tx1"/>
                </a:solidFill>
              </a:rPr>
              <a:t>Notes, rough drafts, outlines, etc.</a:t>
            </a:r>
          </a:p>
        </p:txBody>
      </p:sp>
      <p:pic>
        <p:nvPicPr>
          <p:cNvPr id="1026" name="Picture 2" descr="Z:\Publicity\Photos\Raphael Student Spotlight\DSCN02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4267200"/>
            <a:ext cx="2790502" cy="2133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Updated May 2017 </a:t>
            </a:r>
            <a:endParaRPr lang="en-US" dirty="0"/>
          </a:p>
        </p:txBody>
      </p:sp>
      <p:sp>
        <p:nvSpPr>
          <p:cNvPr id="5" name="Slide Number Placeholder 4"/>
          <p:cNvSpPr>
            <a:spLocks noGrp="1"/>
          </p:cNvSpPr>
          <p:nvPr>
            <p:ph type="sldNum" sz="quarter" idx="12"/>
          </p:nvPr>
        </p:nvSpPr>
        <p:spPr/>
        <p:txBody>
          <a:bodyPr/>
          <a:lstStyle/>
          <a:p>
            <a:fld id="{67707AFD-0552-486E-8BE4-6B1B99332CE6}" type="slidenum">
              <a:rPr lang="en-US" smtClean="0"/>
              <a:t>10</a:t>
            </a:fld>
            <a:endParaRPr lang="en-US" dirty="0"/>
          </a:p>
        </p:txBody>
      </p:sp>
    </p:spTree>
    <p:extLst>
      <p:ext uri="{BB962C8B-B14F-4D97-AF65-F5344CB8AC3E}">
        <p14:creationId xmlns:p14="http://schemas.microsoft.com/office/powerpoint/2010/main" val="134097524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500" y="2349315"/>
            <a:ext cx="2875430" cy="2159370"/>
          </a:xfrm>
        </p:spPr>
        <p:txBody>
          <a:bodyPr>
            <a:normAutofit/>
          </a:bodyPr>
          <a:lstStyle/>
          <a:p>
            <a:r>
              <a:rPr lang="en-US" sz="5000" dirty="0"/>
              <a:t>How can we help you?</a:t>
            </a:r>
          </a:p>
        </p:txBody>
      </p:sp>
      <p:pic>
        <p:nvPicPr>
          <p:cNvPr id="3075" name="Picture 3" descr="C:\Users\writing\AppData\Local\Microsoft\Windows\Temporary Internet Files\Content.IE5\LBIINJIZ\MP900430727[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84" b="100000" l="9961" r="100000">
                        <a14:foregroundMark x1="56445" y1="12988" x2="56445" y2="12988"/>
                        <a14:foregroundMark x1="22168" y1="3027" x2="99512" y2="10547"/>
                        <a14:backgroundMark x1="38281" y1="2246" x2="97070" y2="5469"/>
                        <a14:backgroundMark x1="36914" y1="2246" x2="23242" y2="1758"/>
                      </a14:backgroundRemoval>
                    </a14:imgEffect>
                  </a14:imgLayer>
                </a14:imgProps>
              </a:ext>
              <a:ext uri="{28A0092B-C50C-407E-A947-70E740481C1C}">
                <a14:useLocalDpi xmlns:a14="http://schemas.microsoft.com/office/drawing/2010/main" val="0"/>
              </a:ext>
            </a:extLst>
          </a:blip>
          <a:srcRect/>
          <a:stretch>
            <a:fillRect/>
          </a:stretch>
        </p:blipFill>
        <p:spPr bwMode="auto">
          <a:xfrm>
            <a:off x="6958884" y="4572000"/>
            <a:ext cx="2185116" cy="2281518"/>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886200" y="990600"/>
            <a:ext cx="4711045" cy="4435956"/>
          </a:xfrm>
        </p:spPr>
        <p:txBody>
          <a:bodyPr>
            <a:normAutofit/>
          </a:bodyPr>
          <a:lstStyle/>
          <a:p>
            <a:pPr marL="0" indent="0">
              <a:buNone/>
            </a:pPr>
            <a:r>
              <a:rPr lang="en-US" b="1" dirty="0"/>
              <a:t>With a tutor, you can…</a:t>
            </a:r>
          </a:p>
          <a:p>
            <a:r>
              <a:rPr lang="en-US" dirty="0"/>
              <a:t>Get help at all points in the writing process, from understanding the assignment to proofreading</a:t>
            </a:r>
          </a:p>
          <a:p>
            <a:r>
              <a:rPr lang="en-US" dirty="0"/>
              <a:t>Work with common genres like résumés, cover letters, research papers, poetry, email</a:t>
            </a:r>
          </a:p>
          <a:p>
            <a:r>
              <a:rPr lang="en-US" dirty="0"/>
              <a:t>Develop different writing styles (e.g. academic, professional, creative)</a:t>
            </a:r>
          </a:p>
          <a:p>
            <a:r>
              <a:rPr lang="en-US" dirty="0"/>
              <a:t>Learn to document sources in MLA or APA</a:t>
            </a:r>
          </a:p>
          <a:p>
            <a:pPr>
              <a:buFont typeface="Wingdings" pitchFamily="2" charset="2"/>
              <a:buChar char="§"/>
            </a:pPr>
            <a:endParaRPr lang="en-US" dirty="0"/>
          </a:p>
          <a:p>
            <a:pPr marL="0" indent="0">
              <a:buNone/>
            </a:pPr>
            <a:endParaRPr lang="en-US" sz="2000" dirty="0"/>
          </a:p>
          <a:p>
            <a:pPr>
              <a:buFont typeface="Wingdings" pitchFamily="2" charset="2"/>
              <a:buChar char="§"/>
            </a:pPr>
            <a:endParaRPr lang="en-US" dirty="0"/>
          </a:p>
          <a:p>
            <a:pPr marL="0" indent="0">
              <a:buNone/>
            </a:pPr>
            <a:endParaRPr lang="en-US" dirty="0"/>
          </a:p>
          <a:p>
            <a:pPr>
              <a:buFont typeface="Wingdings" pitchFamily="2" charset="2"/>
              <a:buChar char="§"/>
            </a:pPr>
            <a:endParaRPr lang="en-US" dirty="0"/>
          </a:p>
        </p:txBody>
      </p:sp>
      <p:sp>
        <p:nvSpPr>
          <p:cNvPr id="4" name="Footer Placeholder 3"/>
          <p:cNvSpPr>
            <a:spLocks noGrp="1"/>
          </p:cNvSpPr>
          <p:nvPr>
            <p:ph type="ftr" sz="quarter" idx="11"/>
          </p:nvPr>
        </p:nvSpPr>
        <p:spPr/>
        <p:txBody>
          <a:bodyPr/>
          <a:lstStyle/>
          <a:p>
            <a:r>
              <a:rPr lang="en-US"/>
              <a:t>Updated May 2017 </a:t>
            </a:r>
            <a:endParaRPr lang="en-US" dirty="0"/>
          </a:p>
        </p:txBody>
      </p:sp>
      <p:sp>
        <p:nvSpPr>
          <p:cNvPr id="5" name="Slide Number Placeholder 4"/>
          <p:cNvSpPr>
            <a:spLocks noGrp="1"/>
          </p:cNvSpPr>
          <p:nvPr>
            <p:ph type="sldNum" sz="quarter" idx="12"/>
          </p:nvPr>
        </p:nvSpPr>
        <p:spPr/>
        <p:txBody>
          <a:bodyPr/>
          <a:lstStyle/>
          <a:p>
            <a:fld id="{67707AFD-0552-486E-8BE4-6B1B99332CE6}" type="slidenum">
              <a:rPr lang="en-US" smtClean="0"/>
              <a:t>11</a:t>
            </a:fld>
            <a:endParaRPr lang="en-US" dirty="0"/>
          </a:p>
        </p:txBody>
      </p:sp>
    </p:spTree>
    <p:extLst>
      <p:ext uri="{BB962C8B-B14F-4D97-AF65-F5344CB8AC3E}">
        <p14:creationId xmlns:p14="http://schemas.microsoft.com/office/powerpoint/2010/main" val="162533182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500" y="2311215"/>
            <a:ext cx="2875430" cy="2235570"/>
          </a:xfrm>
        </p:spPr>
        <p:txBody>
          <a:bodyPr>
            <a:normAutofit/>
          </a:bodyPr>
          <a:lstStyle/>
          <a:p>
            <a:r>
              <a:rPr lang="en-US" sz="5000" dirty="0"/>
              <a:t>How can we help you?</a:t>
            </a:r>
          </a:p>
        </p:txBody>
      </p:sp>
      <p:pic>
        <p:nvPicPr>
          <p:cNvPr id="3075" name="Picture 3" descr="C:\Users\writing\AppData\Local\Microsoft\Windows\Temporary Internet Files\Content.IE5\LBIINJIZ\MP900430727[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84" b="100000" l="9961" r="100000">
                        <a14:foregroundMark x1="56445" y1="12988" x2="56445" y2="12988"/>
                        <a14:foregroundMark x1="22168" y1="3027" x2="99512" y2="10547"/>
                        <a14:backgroundMark x1="38281" y1="2246" x2="97070" y2="5469"/>
                        <a14:backgroundMark x1="36914" y1="2246" x2="23242" y2="1758"/>
                      </a14:backgroundRemoval>
                    </a14:imgEffect>
                  </a14:imgLayer>
                </a14:imgProps>
              </a:ext>
              <a:ext uri="{28A0092B-C50C-407E-A947-70E740481C1C}">
                <a14:useLocalDpi xmlns:a14="http://schemas.microsoft.com/office/drawing/2010/main" val="0"/>
              </a:ext>
            </a:extLst>
          </a:blip>
          <a:srcRect/>
          <a:stretch>
            <a:fillRect/>
          </a:stretch>
        </p:blipFill>
        <p:spPr bwMode="auto">
          <a:xfrm>
            <a:off x="6934200" y="4546226"/>
            <a:ext cx="2209799" cy="2307291"/>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962400" y="1219200"/>
            <a:ext cx="4686299" cy="4038600"/>
          </a:xfrm>
        </p:spPr>
        <p:txBody>
          <a:bodyPr>
            <a:normAutofit/>
          </a:bodyPr>
          <a:lstStyle/>
          <a:p>
            <a:pPr marL="0" indent="0">
              <a:buNone/>
            </a:pPr>
            <a:r>
              <a:rPr lang="en-US" sz="2600" b="1" dirty="0"/>
              <a:t>Additional Resources</a:t>
            </a:r>
          </a:p>
          <a:p>
            <a:pPr marL="574675" indent="-282575"/>
            <a:r>
              <a:rPr lang="en-US" dirty="0">
                <a:solidFill>
                  <a:srgbClr val="303030"/>
                </a:solidFill>
              </a:rPr>
              <a:t>Tutors</a:t>
            </a:r>
          </a:p>
          <a:p>
            <a:pPr marL="574675" indent="-282575"/>
            <a:r>
              <a:rPr lang="en-US" dirty="0">
                <a:solidFill>
                  <a:srgbClr val="303030"/>
                </a:solidFill>
              </a:rPr>
              <a:t>Workshops</a:t>
            </a:r>
          </a:p>
          <a:p>
            <a:pPr marL="574675" indent="-282575"/>
            <a:r>
              <a:rPr lang="en-US" dirty="0">
                <a:solidFill>
                  <a:srgbClr val="303030"/>
                </a:solidFill>
              </a:rPr>
              <a:t>Computer lab</a:t>
            </a:r>
          </a:p>
          <a:p>
            <a:pPr marL="574675" indent="-282575"/>
            <a:r>
              <a:rPr lang="en-US" dirty="0">
                <a:solidFill>
                  <a:srgbClr val="303030"/>
                </a:solidFill>
              </a:rPr>
              <a:t>Black and white printer </a:t>
            </a:r>
          </a:p>
          <a:p>
            <a:pPr marL="574675" indent="-282575"/>
            <a:r>
              <a:rPr lang="en-US" dirty="0">
                <a:solidFill>
                  <a:srgbClr val="303030"/>
                </a:solidFill>
              </a:rPr>
              <a:t>Scanner</a:t>
            </a:r>
          </a:p>
          <a:p>
            <a:pPr marL="574675" indent="-282575"/>
            <a:r>
              <a:rPr lang="en-US" dirty="0">
                <a:solidFill>
                  <a:srgbClr val="303030"/>
                </a:solidFill>
              </a:rPr>
              <a:t>Reference books</a:t>
            </a:r>
          </a:p>
          <a:p>
            <a:pPr marL="574675" indent="-282575"/>
            <a:r>
              <a:rPr lang="en-US" dirty="0">
                <a:solidFill>
                  <a:srgbClr val="303030"/>
                </a:solidFill>
              </a:rPr>
              <a:t>Coffee, tea (occasionally snacks!)</a:t>
            </a:r>
          </a:p>
          <a:p>
            <a:pPr>
              <a:buFont typeface="Wingdings" pitchFamily="2" charset="2"/>
              <a:buChar char="§"/>
            </a:pPr>
            <a:endParaRPr lang="en-US" sz="2000" dirty="0"/>
          </a:p>
          <a:p>
            <a:pPr>
              <a:buFont typeface="Wingdings" pitchFamily="2" charset="2"/>
              <a:buChar char="§"/>
            </a:pPr>
            <a:endParaRPr lang="en-US" dirty="0"/>
          </a:p>
          <a:p>
            <a:pPr marL="0" indent="0">
              <a:buNone/>
            </a:pPr>
            <a:endParaRPr lang="en-US" dirty="0"/>
          </a:p>
          <a:p>
            <a:pPr>
              <a:buFont typeface="Wingdings" pitchFamily="2" charset="2"/>
              <a:buChar char="§"/>
            </a:pPr>
            <a:endParaRPr lang="en-US" dirty="0"/>
          </a:p>
        </p:txBody>
      </p:sp>
      <p:sp>
        <p:nvSpPr>
          <p:cNvPr id="4" name="Footer Placeholder 3"/>
          <p:cNvSpPr>
            <a:spLocks noGrp="1"/>
          </p:cNvSpPr>
          <p:nvPr>
            <p:ph type="ftr" sz="quarter" idx="11"/>
          </p:nvPr>
        </p:nvSpPr>
        <p:spPr/>
        <p:txBody>
          <a:bodyPr/>
          <a:lstStyle/>
          <a:p>
            <a:r>
              <a:rPr lang="en-US"/>
              <a:t>Updated May 2017 </a:t>
            </a:r>
            <a:endParaRPr lang="en-US" dirty="0"/>
          </a:p>
        </p:txBody>
      </p:sp>
      <p:sp>
        <p:nvSpPr>
          <p:cNvPr id="5" name="Slide Number Placeholder 4"/>
          <p:cNvSpPr>
            <a:spLocks noGrp="1"/>
          </p:cNvSpPr>
          <p:nvPr>
            <p:ph type="sldNum" sz="quarter" idx="12"/>
          </p:nvPr>
        </p:nvSpPr>
        <p:spPr/>
        <p:txBody>
          <a:bodyPr/>
          <a:lstStyle/>
          <a:p>
            <a:fld id="{67707AFD-0552-486E-8BE4-6B1B99332CE6}" type="slidenum">
              <a:rPr lang="en-US" smtClean="0"/>
              <a:t>12</a:t>
            </a:fld>
            <a:endParaRPr lang="en-US" dirty="0"/>
          </a:p>
        </p:txBody>
      </p:sp>
    </p:spTree>
    <p:extLst>
      <p:ext uri="{BB962C8B-B14F-4D97-AF65-F5344CB8AC3E}">
        <p14:creationId xmlns:p14="http://schemas.microsoft.com/office/powerpoint/2010/main" val="219970619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71500" y="1905000"/>
            <a:ext cx="2875430" cy="3607170"/>
          </a:xfrm>
        </p:spPr>
        <p:txBody>
          <a:bodyPr>
            <a:noAutofit/>
          </a:bodyPr>
          <a:lstStyle/>
          <a:p>
            <a:pPr eaLnBrk="1" hangingPunct="1"/>
            <a:r>
              <a:rPr lang="en-US" sz="5400" dirty="0"/>
              <a:t>Today you’ll learn…</a:t>
            </a:r>
            <a:endParaRPr lang="en-US" sz="5400" dirty="0">
              <a:effectLst/>
            </a:endParaRPr>
          </a:p>
        </p:txBody>
      </p:sp>
      <p:sp>
        <p:nvSpPr>
          <p:cNvPr id="3" name="Content Placeholder 2"/>
          <p:cNvSpPr>
            <a:spLocks noGrp="1"/>
          </p:cNvSpPr>
          <p:nvPr>
            <p:ph idx="1"/>
          </p:nvPr>
        </p:nvSpPr>
        <p:spPr>
          <a:xfrm>
            <a:off x="4191000" y="1676400"/>
            <a:ext cx="4381499" cy="4547822"/>
          </a:xfrm>
        </p:spPr>
        <p:txBody>
          <a:bodyPr/>
          <a:lstStyle/>
          <a:p>
            <a:pPr marL="457200" indent="-457200">
              <a:buFont typeface="+mj-lt"/>
              <a:buAutoNum type="arabicPeriod"/>
            </a:pPr>
            <a:r>
              <a:rPr lang="en-US" strike="sngStrike" dirty="0">
                <a:solidFill>
                  <a:schemeClr val="bg1">
                    <a:lumMod val="75000"/>
                  </a:schemeClr>
                </a:solidFill>
              </a:rPr>
              <a:t>Basic information about the Writing Center’s services and three locations</a:t>
            </a:r>
          </a:p>
          <a:p>
            <a:pPr marL="457200" indent="-457200">
              <a:buFont typeface="+mj-lt"/>
              <a:buAutoNum type="arabicPeriod"/>
            </a:pPr>
            <a:r>
              <a:rPr lang="en-US" strike="sngStrike" dirty="0">
                <a:solidFill>
                  <a:schemeClr val="bg1">
                    <a:lumMod val="65000"/>
                  </a:schemeClr>
                </a:solidFill>
              </a:rPr>
              <a:t>What tutoring is like and how it can help you while you’re at IUP</a:t>
            </a:r>
          </a:p>
          <a:p>
            <a:pPr marL="457200" indent="-457200">
              <a:buFont typeface="+mj-lt"/>
              <a:buAutoNum type="arabicPeriod"/>
            </a:pPr>
            <a:r>
              <a:rPr lang="en-US" dirty="0"/>
              <a:t>College-level writing skills you can get help with at the Writing Center</a:t>
            </a:r>
          </a:p>
        </p:txBody>
      </p:sp>
      <p:sp>
        <p:nvSpPr>
          <p:cNvPr id="2" name="Footer Placeholder 1"/>
          <p:cNvSpPr>
            <a:spLocks noGrp="1"/>
          </p:cNvSpPr>
          <p:nvPr>
            <p:ph type="ftr" sz="quarter" idx="11"/>
          </p:nvPr>
        </p:nvSpPr>
        <p:spPr/>
        <p:txBody>
          <a:bodyPr/>
          <a:lstStyle/>
          <a:p>
            <a:r>
              <a:rPr lang="en-US"/>
              <a:t>Updated May 2017 </a:t>
            </a:r>
            <a:endParaRPr lang="en-US" dirty="0"/>
          </a:p>
        </p:txBody>
      </p:sp>
      <p:sp>
        <p:nvSpPr>
          <p:cNvPr id="4" name="Slide Number Placeholder 3"/>
          <p:cNvSpPr>
            <a:spLocks noGrp="1"/>
          </p:cNvSpPr>
          <p:nvPr>
            <p:ph type="sldNum" sz="quarter" idx="12"/>
          </p:nvPr>
        </p:nvSpPr>
        <p:spPr/>
        <p:txBody>
          <a:bodyPr/>
          <a:lstStyle/>
          <a:p>
            <a:fld id="{67707AFD-0552-486E-8BE4-6B1B99332CE6}" type="slidenum">
              <a:rPr lang="en-US" smtClean="0"/>
              <a:t>13</a:t>
            </a:fld>
            <a:endParaRPr lang="en-US" dirty="0"/>
          </a:p>
        </p:txBody>
      </p:sp>
    </p:spTree>
    <p:extLst>
      <p:ext uri="{BB962C8B-B14F-4D97-AF65-F5344CB8AC3E}">
        <p14:creationId xmlns:p14="http://schemas.microsoft.com/office/powerpoint/2010/main" val="31677458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500" y="2718239"/>
            <a:ext cx="2875430" cy="1421522"/>
          </a:xfrm>
        </p:spPr>
        <p:txBody>
          <a:bodyPr>
            <a:normAutofit/>
          </a:bodyPr>
          <a:lstStyle/>
          <a:p>
            <a:r>
              <a:rPr lang="en-US" sz="4800" dirty="0"/>
              <a:t>Writing in college</a:t>
            </a:r>
          </a:p>
        </p:txBody>
      </p:sp>
      <p:sp>
        <p:nvSpPr>
          <p:cNvPr id="2" name="Content Placeholder 1"/>
          <p:cNvSpPr>
            <a:spLocks noGrp="1"/>
          </p:cNvSpPr>
          <p:nvPr>
            <p:ph idx="1"/>
          </p:nvPr>
        </p:nvSpPr>
        <p:spPr>
          <a:xfrm>
            <a:off x="4038600" y="1016878"/>
            <a:ext cx="4876800" cy="2564522"/>
          </a:xfrm>
        </p:spPr>
        <p:txBody>
          <a:bodyPr>
            <a:noAutofit/>
          </a:bodyPr>
          <a:lstStyle/>
          <a:p>
            <a:pPr marL="0" indent="0">
              <a:buNone/>
            </a:pPr>
            <a:r>
              <a:rPr lang="en-US" sz="2800" dirty="0"/>
              <a:t>Writing at the college level presents new requirements and challenges.</a:t>
            </a:r>
            <a:r>
              <a:rPr lang="en-US" sz="2800" b="1" dirty="0">
                <a:solidFill>
                  <a:srgbClr val="303030"/>
                </a:solidFill>
              </a:rPr>
              <a:t> As you draft and redraft essays, professors will expect you to…</a:t>
            </a:r>
            <a:endParaRPr lang="en-US" sz="2800" dirty="0"/>
          </a:p>
        </p:txBody>
      </p:sp>
      <p:sp>
        <p:nvSpPr>
          <p:cNvPr id="4" name="Rectangle 3"/>
          <p:cNvSpPr/>
          <p:nvPr/>
        </p:nvSpPr>
        <p:spPr>
          <a:xfrm>
            <a:off x="4038600" y="3532120"/>
            <a:ext cx="4648200" cy="2597634"/>
          </a:xfrm>
          <a:prstGeom prst="rect">
            <a:avLst/>
          </a:prstGeom>
        </p:spPr>
        <p:txBody>
          <a:bodyPr wrap="square">
            <a:spAutoFit/>
          </a:bodyPr>
          <a:lstStyle/>
          <a:p>
            <a:pPr marL="914400" lvl="1" indent="-457200">
              <a:spcBef>
                <a:spcPct val="20000"/>
              </a:spcBef>
              <a:buSzPct val="100000"/>
              <a:buFont typeface="+mj-lt"/>
              <a:buAutoNum type="arabicPeriod"/>
            </a:pPr>
            <a:r>
              <a:rPr lang="en-US" sz="2200" dirty="0">
                <a:solidFill>
                  <a:srgbClr val="303030"/>
                </a:solidFill>
              </a:rPr>
              <a:t>Plan and organize your ideas using brainstorming, outlining, and library research</a:t>
            </a:r>
          </a:p>
          <a:p>
            <a:pPr marL="914400" lvl="1" indent="-457200">
              <a:spcBef>
                <a:spcPct val="20000"/>
              </a:spcBef>
              <a:buSzPct val="100000"/>
              <a:buFont typeface="+mj-lt"/>
              <a:buAutoNum type="arabicPeriod"/>
            </a:pPr>
            <a:r>
              <a:rPr lang="en-US" sz="2200" dirty="0">
                <a:solidFill>
                  <a:srgbClr val="303030"/>
                </a:solidFill>
              </a:rPr>
              <a:t>Write clearly and </a:t>
            </a:r>
            <a:r>
              <a:rPr lang="en-US" sz="2200" b="1" dirty="0">
                <a:solidFill>
                  <a:srgbClr val="303030"/>
                </a:solidFill>
              </a:rPr>
              <a:t>concisely</a:t>
            </a:r>
          </a:p>
          <a:p>
            <a:pPr marL="914400" lvl="1" indent="-457200">
              <a:spcBef>
                <a:spcPct val="20000"/>
              </a:spcBef>
              <a:buSzPct val="100000"/>
              <a:buFont typeface="+mj-lt"/>
              <a:buAutoNum type="arabicPeriod"/>
            </a:pPr>
            <a:r>
              <a:rPr lang="en-US" sz="2200" dirty="0">
                <a:solidFill>
                  <a:srgbClr val="303030"/>
                </a:solidFill>
              </a:rPr>
              <a:t>Use critical thinking to </a:t>
            </a:r>
            <a:r>
              <a:rPr lang="en-US" sz="2200" b="1" dirty="0">
                <a:solidFill>
                  <a:srgbClr val="303030"/>
                </a:solidFill>
              </a:rPr>
              <a:t>analyze</a:t>
            </a:r>
            <a:r>
              <a:rPr lang="en-US" sz="2200" dirty="0">
                <a:solidFill>
                  <a:srgbClr val="303030"/>
                </a:solidFill>
              </a:rPr>
              <a:t> concepts on your topic</a:t>
            </a:r>
          </a:p>
        </p:txBody>
      </p:sp>
      <p:sp>
        <p:nvSpPr>
          <p:cNvPr id="5" name="Footer Placeholder 4"/>
          <p:cNvSpPr>
            <a:spLocks noGrp="1"/>
          </p:cNvSpPr>
          <p:nvPr>
            <p:ph type="ftr" sz="quarter" idx="11"/>
          </p:nvPr>
        </p:nvSpPr>
        <p:spPr/>
        <p:txBody>
          <a:bodyPr/>
          <a:lstStyle/>
          <a:p>
            <a:r>
              <a:rPr lang="en-US"/>
              <a:t>Updated May 2017 </a:t>
            </a:r>
            <a:endParaRPr lang="en-US" dirty="0"/>
          </a:p>
        </p:txBody>
      </p:sp>
      <p:sp>
        <p:nvSpPr>
          <p:cNvPr id="6" name="Slide Number Placeholder 5"/>
          <p:cNvSpPr>
            <a:spLocks noGrp="1"/>
          </p:cNvSpPr>
          <p:nvPr>
            <p:ph type="sldNum" sz="quarter" idx="12"/>
          </p:nvPr>
        </p:nvSpPr>
        <p:spPr/>
        <p:txBody>
          <a:bodyPr/>
          <a:lstStyle/>
          <a:p>
            <a:fld id="{67707AFD-0552-486E-8BE4-6B1B99332CE6}" type="slidenum">
              <a:rPr lang="en-US" smtClean="0"/>
              <a:t>14</a:t>
            </a:fld>
            <a:endParaRPr lang="en-US" dirty="0"/>
          </a:p>
        </p:txBody>
      </p:sp>
    </p:spTree>
    <p:extLst>
      <p:ext uri="{BB962C8B-B14F-4D97-AF65-F5344CB8AC3E}">
        <p14:creationId xmlns:p14="http://schemas.microsoft.com/office/powerpoint/2010/main" val="42451666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500" y="2806515"/>
            <a:ext cx="2875430" cy="1244970"/>
          </a:xfrm>
        </p:spPr>
        <p:txBody>
          <a:bodyPr>
            <a:noAutofit/>
          </a:bodyPr>
          <a:lstStyle/>
          <a:p>
            <a:r>
              <a:rPr lang="en-US" sz="4200" dirty="0"/>
              <a:t>Prewriting strategies</a:t>
            </a:r>
          </a:p>
        </p:txBody>
      </p:sp>
      <p:sp>
        <p:nvSpPr>
          <p:cNvPr id="2" name="Content Placeholder 1"/>
          <p:cNvSpPr>
            <a:spLocks noGrp="1"/>
          </p:cNvSpPr>
          <p:nvPr>
            <p:ph idx="1"/>
          </p:nvPr>
        </p:nvSpPr>
        <p:spPr>
          <a:xfrm>
            <a:off x="4114800" y="152400"/>
            <a:ext cx="4686299" cy="2097934"/>
          </a:xfrm>
        </p:spPr>
        <p:txBody>
          <a:bodyPr>
            <a:normAutofit/>
          </a:bodyPr>
          <a:lstStyle/>
          <a:p>
            <a:pPr marL="0" indent="0">
              <a:buNone/>
            </a:pPr>
            <a:r>
              <a:rPr lang="en-US" sz="2400" dirty="0"/>
              <a:t>You’ve got your assignment. </a:t>
            </a:r>
            <a:br>
              <a:rPr lang="en-US" sz="2400" dirty="0"/>
            </a:br>
            <a:r>
              <a:rPr lang="en-US" sz="2800" b="1" dirty="0"/>
              <a:t>Now what?</a:t>
            </a:r>
          </a:p>
          <a:p>
            <a:pPr marL="0" lvl="0" indent="0">
              <a:buNone/>
            </a:pPr>
            <a:endParaRPr lang="en-US" sz="1050" dirty="0">
              <a:solidFill>
                <a:srgbClr val="303030"/>
              </a:solidFill>
            </a:endParaRPr>
          </a:p>
          <a:p>
            <a:pPr marL="0" lvl="0" indent="0">
              <a:buNone/>
            </a:pPr>
            <a:r>
              <a:rPr lang="en-US" dirty="0">
                <a:solidFill>
                  <a:srgbClr val="303030"/>
                </a:solidFill>
              </a:rPr>
              <a:t>Use </a:t>
            </a:r>
            <a:r>
              <a:rPr lang="en-US" b="1" i="1" dirty="0">
                <a:solidFill>
                  <a:srgbClr val="303030"/>
                </a:solidFill>
              </a:rPr>
              <a:t>brainstorming</a:t>
            </a:r>
            <a:r>
              <a:rPr lang="en-US" dirty="0">
                <a:solidFill>
                  <a:srgbClr val="303030"/>
                </a:solidFill>
              </a:rPr>
              <a:t> to get your ideas on paper.</a:t>
            </a:r>
            <a:endParaRPr lang="en-US" sz="2200" dirty="0">
              <a:solidFill>
                <a:srgbClr val="303030"/>
              </a:solidFill>
            </a:endParaRPr>
          </a:p>
        </p:txBody>
      </p:sp>
      <p:sp>
        <p:nvSpPr>
          <p:cNvPr id="4" name="Rectangle 3"/>
          <p:cNvSpPr/>
          <p:nvPr/>
        </p:nvSpPr>
        <p:spPr>
          <a:xfrm>
            <a:off x="4191000" y="5816025"/>
            <a:ext cx="4114800" cy="584775"/>
          </a:xfrm>
          <a:prstGeom prst="rect">
            <a:avLst/>
          </a:prstGeom>
        </p:spPr>
        <p:txBody>
          <a:bodyPr wrap="square">
            <a:spAutoFit/>
          </a:bodyPr>
          <a:lstStyle/>
          <a:p>
            <a:r>
              <a:rPr lang="en-US" sz="1600" dirty="0">
                <a:solidFill>
                  <a:srgbClr val="303030"/>
                </a:solidFill>
              </a:rPr>
              <a:t>A mind map can be useful for identifying main topics and how they relate to one another.</a:t>
            </a:r>
            <a:endParaRPr lang="en-US" sz="1600" dirty="0"/>
          </a:p>
        </p:txBody>
      </p:sp>
      <p:graphicFrame>
        <p:nvGraphicFramePr>
          <p:cNvPr id="6" name="Diagram 5"/>
          <p:cNvGraphicFramePr/>
          <p:nvPr>
            <p:extLst>
              <p:ext uri="{D42A27DB-BD31-4B8C-83A1-F6EECF244321}">
                <p14:modId xmlns:p14="http://schemas.microsoft.com/office/powerpoint/2010/main" val="1728635367"/>
              </p:ext>
            </p:extLst>
          </p:nvPr>
        </p:nvGraphicFramePr>
        <p:xfrm>
          <a:off x="4267200" y="2057400"/>
          <a:ext cx="4572000" cy="3532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p:txBody>
          <a:bodyPr/>
          <a:lstStyle/>
          <a:p>
            <a:r>
              <a:rPr lang="en-US"/>
              <a:t>Updated May 2017 </a:t>
            </a:r>
            <a:endParaRPr lang="en-US" dirty="0"/>
          </a:p>
        </p:txBody>
      </p:sp>
      <p:sp>
        <p:nvSpPr>
          <p:cNvPr id="7" name="Slide Number Placeholder 6"/>
          <p:cNvSpPr>
            <a:spLocks noGrp="1"/>
          </p:cNvSpPr>
          <p:nvPr>
            <p:ph type="sldNum" sz="quarter" idx="12"/>
          </p:nvPr>
        </p:nvSpPr>
        <p:spPr/>
        <p:txBody>
          <a:bodyPr/>
          <a:lstStyle/>
          <a:p>
            <a:fld id="{67707AFD-0552-486E-8BE4-6B1B99332CE6}" type="slidenum">
              <a:rPr lang="en-US" smtClean="0"/>
              <a:t>15</a:t>
            </a:fld>
            <a:endParaRPr lang="en-US" dirty="0"/>
          </a:p>
        </p:txBody>
      </p:sp>
    </p:spTree>
    <p:extLst>
      <p:ext uri="{BB962C8B-B14F-4D97-AF65-F5344CB8AC3E}">
        <p14:creationId xmlns:p14="http://schemas.microsoft.com/office/powerpoint/2010/main" val="21644708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500" y="2692215"/>
            <a:ext cx="2875430" cy="1473570"/>
          </a:xfrm>
        </p:spPr>
        <p:txBody>
          <a:bodyPr>
            <a:normAutofit/>
          </a:bodyPr>
          <a:lstStyle/>
          <a:p>
            <a:r>
              <a:rPr lang="en-US" sz="5000" dirty="0"/>
              <a:t>Brain-storming</a:t>
            </a:r>
          </a:p>
        </p:txBody>
      </p:sp>
      <p:sp>
        <p:nvSpPr>
          <p:cNvPr id="2" name="Content Placeholder 1"/>
          <p:cNvSpPr>
            <a:spLocks noGrp="1"/>
          </p:cNvSpPr>
          <p:nvPr>
            <p:ph idx="1"/>
          </p:nvPr>
        </p:nvSpPr>
        <p:spPr>
          <a:xfrm>
            <a:off x="4152901" y="1999033"/>
            <a:ext cx="4686299" cy="2859934"/>
          </a:xfrm>
        </p:spPr>
        <p:txBody>
          <a:bodyPr>
            <a:normAutofit/>
          </a:bodyPr>
          <a:lstStyle/>
          <a:p>
            <a:r>
              <a:rPr lang="en-US" dirty="0"/>
              <a:t>Completing a writing assignment is usually easier when you have lots of ideas to work with. </a:t>
            </a:r>
          </a:p>
          <a:p>
            <a:r>
              <a:rPr lang="en-US" dirty="0"/>
              <a:t>Involving other people (like tutors!) can be really helpful for generating ideas.</a:t>
            </a:r>
          </a:p>
          <a:p>
            <a:r>
              <a:rPr lang="en-US" dirty="0"/>
              <a:t>Let’s see an example of this on the next slide….</a:t>
            </a:r>
          </a:p>
        </p:txBody>
      </p:sp>
      <p:sp>
        <p:nvSpPr>
          <p:cNvPr id="4" name="Footer Placeholder 3"/>
          <p:cNvSpPr>
            <a:spLocks noGrp="1"/>
          </p:cNvSpPr>
          <p:nvPr>
            <p:ph type="ftr" sz="quarter" idx="11"/>
          </p:nvPr>
        </p:nvSpPr>
        <p:spPr/>
        <p:txBody>
          <a:bodyPr/>
          <a:lstStyle/>
          <a:p>
            <a:r>
              <a:rPr lang="en-US"/>
              <a:t>Updated May 2017 </a:t>
            </a:r>
            <a:endParaRPr lang="en-US" dirty="0"/>
          </a:p>
        </p:txBody>
      </p:sp>
      <p:sp>
        <p:nvSpPr>
          <p:cNvPr id="5" name="Slide Number Placeholder 4"/>
          <p:cNvSpPr>
            <a:spLocks noGrp="1"/>
          </p:cNvSpPr>
          <p:nvPr>
            <p:ph type="sldNum" sz="quarter" idx="12"/>
          </p:nvPr>
        </p:nvSpPr>
        <p:spPr/>
        <p:txBody>
          <a:bodyPr/>
          <a:lstStyle/>
          <a:p>
            <a:fld id="{67707AFD-0552-486E-8BE4-6B1B99332CE6}" type="slidenum">
              <a:rPr lang="en-US" smtClean="0"/>
              <a:t>16</a:t>
            </a:fld>
            <a:endParaRPr lang="en-US" dirty="0"/>
          </a:p>
        </p:txBody>
      </p:sp>
    </p:spTree>
    <p:extLst>
      <p:ext uri="{BB962C8B-B14F-4D97-AF65-F5344CB8AC3E}">
        <p14:creationId xmlns:p14="http://schemas.microsoft.com/office/powerpoint/2010/main" val="24742268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500" y="2463615"/>
            <a:ext cx="2875430" cy="1930770"/>
          </a:xfrm>
        </p:spPr>
        <p:txBody>
          <a:bodyPr>
            <a:normAutofit/>
          </a:bodyPr>
          <a:lstStyle/>
          <a:p>
            <a:r>
              <a:rPr lang="en-US" sz="4400" dirty="0"/>
              <a:t>Try it: Brain-storming</a:t>
            </a:r>
          </a:p>
        </p:txBody>
      </p:sp>
      <p:sp>
        <p:nvSpPr>
          <p:cNvPr id="2" name="Content Placeholder 1"/>
          <p:cNvSpPr>
            <a:spLocks noGrp="1"/>
          </p:cNvSpPr>
          <p:nvPr>
            <p:ph idx="1"/>
          </p:nvPr>
        </p:nvSpPr>
        <p:spPr>
          <a:xfrm>
            <a:off x="4076701" y="1295400"/>
            <a:ext cx="4686299" cy="1793134"/>
          </a:xfrm>
        </p:spPr>
        <p:txBody>
          <a:bodyPr>
            <a:noAutofit/>
          </a:bodyPr>
          <a:lstStyle/>
          <a:p>
            <a:pPr marL="0" indent="0" algn="ctr">
              <a:buNone/>
            </a:pPr>
            <a:r>
              <a:rPr lang="en-US" sz="3200" dirty="0">
                <a:solidFill>
                  <a:srgbClr val="303030"/>
                </a:solidFill>
              </a:rPr>
              <a:t>In only</a:t>
            </a:r>
            <a:r>
              <a:rPr lang="en-US" sz="3200" b="1" dirty="0">
                <a:solidFill>
                  <a:srgbClr val="303030"/>
                </a:solidFill>
              </a:rPr>
              <a:t> one </a:t>
            </a:r>
            <a:r>
              <a:rPr lang="en-US" sz="3200" dirty="0">
                <a:solidFill>
                  <a:srgbClr val="303030"/>
                </a:solidFill>
              </a:rPr>
              <a:t>minute, list </a:t>
            </a:r>
            <a:r>
              <a:rPr lang="en-US" sz="3200" u="sng" dirty="0">
                <a:solidFill>
                  <a:srgbClr val="303030"/>
                </a:solidFill>
              </a:rPr>
              <a:t>as many uses</a:t>
            </a:r>
            <a:r>
              <a:rPr lang="en-US" sz="3200" dirty="0">
                <a:solidFill>
                  <a:srgbClr val="303030"/>
                </a:solidFill>
              </a:rPr>
              <a:t> for this object as possible. </a:t>
            </a:r>
          </a:p>
        </p:txBody>
      </p:sp>
      <p:grpSp>
        <p:nvGrpSpPr>
          <p:cNvPr id="4" name="Group 3"/>
          <p:cNvGrpSpPr/>
          <p:nvPr/>
        </p:nvGrpSpPr>
        <p:grpSpPr>
          <a:xfrm>
            <a:off x="4476750" y="3505200"/>
            <a:ext cx="3886200" cy="1727775"/>
            <a:chOff x="4495800" y="2920425"/>
            <a:chExt cx="3886200" cy="1727775"/>
          </a:xfrm>
        </p:grpSpPr>
        <p:sp>
          <p:nvSpPr>
            <p:cNvPr id="7" name="Rectangle 6"/>
            <p:cNvSpPr/>
            <p:nvPr/>
          </p:nvSpPr>
          <p:spPr>
            <a:xfrm>
              <a:off x="5791200" y="2920425"/>
              <a:ext cx="1138453" cy="584775"/>
            </a:xfrm>
            <a:prstGeom prst="rect">
              <a:avLst/>
            </a:prstGeom>
            <a:noFill/>
          </p:spPr>
          <p:txBody>
            <a:bodyPr wrap="none" lIns="91440" tIns="45720" rIns="91440" bIns="45720">
              <a:spAutoFit/>
            </a:bodyPr>
            <a:lstStyle/>
            <a:p>
              <a:pPr algn="ctr"/>
              <a:r>
                <a:rPr lang="en-US" sz="3200" dirty="0">
                  <a:ln w="0"/>
                  <a:effectLst>
                    <a:outerShdw blurRad="38100" dist="19050" dir="2700000" algn="tl" rotWithShape="0">
                      <a:schemeClr val="dk1">
                        <a:alpha val="40000"/>
                      </a:schemeClr>
                    </a:outerShdw>
                  </a:effectLst>
                </a:rPr>
                <a:t>Rules</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8" name="Content Placeholder 1"/>
            <p:cNvSpPr txBox="1">
              <a:spLocks/>
            </p:cNvSpPr>
            <p:nvPr/>
          </p:nvSpPr>
          <p:spPr>
            <a:xfrm>
              <a:off x="4495800" y="3505200"/>
              <a:ext cx="3886200" cy="1143000"/>
            </a:xfrm>
            <a:prstGeom prst="rect">
              <a:avLst/>
            </a:prstGeom>
            <a:solidFill>
              <a:schemeClr val="bg1">
                <a:lumMod val="85000"/>
              </a:schemeClr>
            </a:solidFill>
            <a:ln>
              <a:solidFill>
                <a:schemeClr val="tx1"/>
              </a:solidFill>
            </a:ln>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en-US" sz="2000" dirty="0">
                  <a:solidFill>
                    <a:schemeClr val="tx1">
                      <a:lumMod val="85000"/>
                      <a:lumOff val="15000"/>
                    </a:schemeClr>
                  </a:solidFill>
                </a:rPr>
                <a:t>1. All ideas are good (we’re going for quantity, not quality).</a:t>
              </a:r>
            </a:p>
            <a:p>
              <a:pPr marL="0" indent="0">
                <a:buFont typeface="Symbol" pitchFamily="18" charset="2"/>
                <a:buNone/>
              </a:pPr>
              <a:r>
                <a:rPr lang="en-US" sz="2000" dirty="0">
                  <a:solidFill>
                    <a:srgbClr val="303030"/>
                  </a:solidFill>
                </a:rPr>
                <a:t>2. Shout out anything you think of.</a:t>
              </a:r>
            </a:p>
            <a:p>
              <a:pPr marL="0" indent="0">
                <a:buFont typeface="Symbol" pitchFamily="18" charset="2"/>
                <a:buNone/>
              </a:pPr>
              <a:endParaRPr lang="en-US" sz="2200" b="1" dirty="0">
                <a:solidFill>
                  <a:srgbClr val="303030"/>
                </a:solidFill>
              </a:endParaRPr>
            </a:p>
          </p:txBody>
        </p:sp>
      </p:grpSp>
      <p:sp>
        <p:nvSpPr>
          <p:cNvPr id="5" name="Footer Placeholder 4"/>
          <p:cNvSpPr>
            <a:spLocks noGrp="1"/>
          </p:cNvSpPr>
          <p:nvPr>
            <p:ph type="ftr" sz="quarter" idx="11"/>
          </p:nvPr>
        </p:nvSpPr>
        <p:spPr/>
        <p:txBody>
          <a:bodyPr/>
          <a:lstStyle/>
          <a:p>
            <a:r>
              <a:rPr lang="en-US"/>
              <a:t>Updated May 2017 </a:t>
            </a:r>
            <a:endParaRPr lang="en-US" dirty="0"/>
          </a:p>
        </p:txBody>
      </p:sp>
      <p:sp>
        <p:nvSpPr>
          <p:cNvPr id="6" name="Slide Number Placeholder 5"/>
          <p:cNvSpPr>
            <a:spLocks noGrp="1"/>
          </p:cNvSpPr>
          <p:nvPr>
            <p:ph type="sldNum" sz="quarter" idx="12"/>
          </p:nvPr>
        </p:nvSpPr>
        <p:spPr/>
        <p:txBody>
          <a:bodyPr/>
          <a:lstStyle/>
          <a:p>
            <a:fld id="{67707AFD-0552-486E-8BE4-6B1B99332CE6}" type="slidenum">
              <a:rPr lang="en-US" smtClean="0"/>
              <a:t>17</a:t>
            </a:fld>
            <a:endParaRPr lang="en-US" dirty="0"/>
          </a:p>
        </p:txBody>
      </p:sp>
    </p:spTree>
    <p:extLst>
      <p:ext uri="{BB962C8B-B14F-4D97-AF65-F5344CB8AC3E}">
        <p14:creationId xmlns:p14="http://schemas.microsoft.com/office/powerpoint/2010/main" val="46665150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500" y="2273115"/>
            <a:ext cx="2875430" cy="2311770"/>
          </a:xfrm>
        </p:spPr>
        <p:txBody>
          <a:bodyPr>
            <a:normAutofit/>
          </a:bodyPr>
          <a:lstStyle/>
          <a:p>
            <a:r>
              <a:rPr lang="en-US" sz="4000" dirty="0"/>
              <a:t>What’s the point of brain-storming?</a:t>
            </a:r>
          </a:p>
        </p:txBody>
      </p:sp>
      <p:sp>
        <p:nvSpPr>
          <p:cNvPr id="2" name="Content Placeholder 1"/>
          <p:cNvSpPr>
            <a:spLocks noGrp="1"/>
          </p:cNvSpPr>
          <p:nvPr>
            <p:ph idx="1"/>
          </p:nvPr>
        </p:nvSpPr>
        <p:spPr>
          <a:xfrm>
            <a:off x="4076701" y="1808533"/>
            <a:ext cx="4686299" cy="3240934"/>
          </a:xfrm>
        </p:spPr>
        <p:txBody>
          <a:bodyPr>
            <a:normAutofit/>
          </a:bodyPr>
          <a:lstStyle/>
          <a:p>
            <a:pPr marL="0" indent="0" algn="ctr">
              <a:buNone/>
            </a:pPr>
            <a:r>
              <a:rPr lang="en-US" sz="3600" dirty="0"/>
              <a:t>To get lots of ideas to work with, try to get outside of your own head and involve other people…like tutors.</a:t>
            </a:r>
          </a:p>
        </p:txBody>
      </p:sp>
      <p:sp>
        <p:nvSpPr>
          <p:cNvPr id="4" name="Footer Placeholder 3"/>
          <p:cNvSpPr>
            <a:spLocks noGrp="1"/>
          </p:cNvSpPr>
          <p:nvPr>
            <p:ph type="ftr" sz="quarter" idx="11"/>
          </p:nvPr>
        </p:nvSpPr>
        <p:spPr/>
        <p:txBody>
          <a:bodyPr/>
          <a:lstStyle/>
          <a:p>
            <a:r>
              <a:rPr lang="en-US"/>
              <a:t>Updated May 2017 </a:t>
            </a:r>
            <a:endParaRPr lang="en-US" dirty="0"/>
          </a:p>
        </p:txBody>
      </p:sp>
      <p:sp>
        <p:nvSpPr>
          <p:cNvPr id="5" name="Slide Number Placeholder 4"/>
          <p:cNvSpPr>
            <a:spLocks noGrp="1"/>
          </p:cNvSpPr>
          <p:nvPr>
            <p:ph type="sldNum" sz="quarter" idx="12"/>
          </p:nvPr>
        </p:nvSpPr>
        <p:spPr/>
        <p:txBody>
          <a:bodyPr/>
          <a:lstStyle/>
          <a:p>
            <a:fld id="{67707AFD-0552-486E-8BE4-6B1B99332CE6}" type="slidenum">
              <a:rPr lang="en-US" smtClean="0"/>
              <a:t>18</a:t>
            </a:fld>
            <a:endParaRPr lang="en-US" dirty="0"/>
          </a:p>
        </p:txBody>
      </p:sp>
    </p:spTree>
    <p:extLst>
      <p:ext uri="{BB962C8B-B14F-4D97-AF65-F5344CB8AC3E}">
        <p14:creationId xmlns:p14="http://schemas.microsoft.com/office/powerpoint/2010/main" val="14381372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500" y="2501715"/>
            <a:ext cx="2875430" cy="1854570"/>
          </a:xfrm>
        </p:spPr>
        <p:txBody>
          <a:bodyPr>
            <a:normAutofit/>
          </a:bodyPr>
          <a:lstStyle/>
          <a:p>
            <a:r>
              <a:rPr lang="en-US" sz="4000" dirty="0"/>
              <a:t>Brain-storming in sessions</a:t>
            </a:r>
          </a:p>
        </p:txBody>
      </p:sp>
      <p:sp>
        <p:nvSpPr>
          <p:cNvPr id="2" name="Content Placeholder 1"/>
          <p:cNvSpPr>
            <a:spLocks noGrp="1"/>
          </p:cNvSpPr>
          <p:nvPr>
            <p:ph idx="1"/>
          </p:nvPr>
        </p:nvSpPr>
        <p:spPr>
          <a:xfrm>
            <a:off x="4076701" y="1275133"/>
            <a:ext cx="4686299" cy="4307734"/>
          </a:xfrm>
        </p:spPr>
        <p:txBody>
          <a:bodyPr>
            <a:normAutofit/>
          </a:bodyPr>
          <a:lstStyle/>
          <a:p>
            <a:r>
              <a:rPr lang="en-US" sz="2800" dirty="0"/>
              <a:t>Your tutor will have more ways to brainstorm ideas than the ones we’ve seen today.</a:t>
            </a:r>
          </a:p>
          <a:p>
            <a:pPr marL="0" indent="0">
              <a:buNone/>
            </a:pPr>
            <a:endParaRPr lang="en-US" sz="2800" dirty="0"/>
          </a:p>
          <a:p>
            <a:r>
              <a:rPr lang="en-US" sz="2800" dirty="0"/>
              <a:t>Tell your tutor you want to brainstorm ideas at the beginning of your session.</a:t>
            </a:r>
          </a:p>
        </p:txBody>
      </p:sp>
      <p:sp>
        <p:nvSpPr>
          <p:cNvPr id="4" name="Footer Placeholder 3"/>
          <p:cNvSpPr>
            <a:spLocks noGrp="1"/>
          </p:cNvSpPr>
          <p:nvPr>
            <p:ph type="ftr" sz="quarter" idx="11"/>
          </p:nvPr>
        </p:nvSpPr>
        <p:spPr/>
        <p:txBody>
          <a:bodyPr/>
          <a:lstStyle/>
          <a:p>
            <a:r>
              <a:rPr lang="en-US"/>
              <a:t>Updated May 2017 </a:t>
            </a:r>
            <a:endParaRPr lang="en-US" dirty="0"/>
          </a:p>
        </p:txBody>
      </p:sp>
      <p:sp>
        <p:nvSpPr>
          <p:cNvPr id="5" name="Slide Number Placeholder 4"/>
          <p:cNvSpPr>
            <a:spLocks noGrp="1"/>
          </p:cNvSpPr>
          <p:nvPr>
            <p:ph type="sldNum" sz="quarter" idx="12"/>
          </p:nvPr>
        </p:nvSpPr>
        <p:spPr/>
        <p:txBody>
          <a:bodyPr/>
          <a:lstStyle/>
          <a:p>
            <a:fld id="{67707AFD-0552-486E-8BE4-6B1B99332CE6}" type="slidenum">
              <a:rPr lang="en-US" smtClean="0"/>
              <a:t>19</a:t>
            </a:fld>
            <a:endParaRPr lang="en-US" dirty="0"/>
          </a:p>
        </p:txBody>
      </p:sp>
    </p:spTree>
    <p:extLst>
      <p:ext uri="{BB962C8B-B14F-4D97-AF65-F5344CB8AC3E}">
        <p14:creationId xmlns:p14="http://schemas.microsoft.com/office/powerpoint/2010/main" val="40221837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Updated May 2017 </a:t>
            </a:r>
            <a:endParaRPr lang="en-US" dirty="0"/>
          </a:p>
        </p:txBody>
      </p:sp>
      <p:sp>
        <p:nvSpPr>
          <p:cNvPr id="5" name="Slide Number Placeholder 4"/>
          <p:cNvSpPr>
            <a:spLocks noGrp="1"/>
          </p:cNvSpPr>
          <p:nvPr>
            <p:ph type="sldNum" sz="quarter" idx="12"/>
          </p:nvPr>
        </p:nvSpPr>
        <p:spPr/>
        <p:txBody>
          <a:bodyPr/>
          <a:lstStyle/>
          <a:p>
            <a:fld id="{67707AFD-0552-486E-8BE4-6B1B99332CE6}" type="slidenum">
              <a:rPr lang="en-US" smtClean="0"/>
              <a:t>2</a:t>
            </a:fld>
            <a:endParaRPr lang="en-US" dirty="0"/>
          </a:p>
        </p:txBody>
      </p:sp>
      <p:pic>
        <p:nvPicPr>
          <p:cNvPr id="6" name="Picture 5"/>
          <p:cNvPicPr>
            <a:picLocks noChangeAspect="1"/>
          </p:cNvPicPr>
          <p:nvPr/>
        </p:nvPicPr>
        <p:blipFill>
          <a:blip r:embed="rId2"/>
          <a:stretch>
            <a:fillRect/>
          </a:stretch>
        </p:blipFill>
        <p:spPr>
          <a:xfrm>
            <a:off x="-25400" y="0"/>
            <a:ext cx="9169399" cy="5334000"/>
          </a:xfrm>
          <a:prstGeom prst="rect">
            <a:avLst/>
          </a:prstGeom>
        </p:spPr>
      </p:pic>
    </p:spTree>
    <p:extLst>
      <p:ext uri="{BB962C8B-B14F-4D97-AF65-F5344CB8AC3E}">
        <p14:creationId xmlns:p14="http://schemas.microsoft.com/office/powerpoint/2010/main" val="6822000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500" y="2718239"/>
            <a:ext cx="2875430" cy="1421522"/>
          </a:xfrm>
        </p:spPr>
        <p:txBody>
          <a:bodyPr>
            <a:normAutofit/>
          </a:bodyPr>
          <a:lstStyle/>
          <a:p>
            <a:r>
              <a:rPr lang="en-US" sz="4800" dirty="0"/>
              <a:t>Writing in college</a:t>
            </a:r>
          </a:p>
        </p:txBody>
      </p:sp>
      <p:sp>
        <p:nvSpPr>
          <p:cNvPr id="4" name="Rectangle 3"/>
          <p:cNvSpPr/>
          <p:nvPr/>
        </p:nvSpPr>
        <p:spPr>
          <a:xfrm>
            <a:off x="4114800" y="2514600"/>
            <a:ext cx="4648200" cy="1920526"/>
          </a:xfrm>
          <a:prstGeom prst="rect">
            <a:avLst/>
          </a:prstGeom>
        </p:spPr>
        <p:txBody>
          <a:bodyPr wrap="square">
            <a:spAutoFit/>
          </a:bodyPr>
          <a:lstStyle/>
          <a:p>
            <a:pPr marL="914400" lvl="1" indent="-457200">
              <a:spcBef>
                <a:spcPct val="20000"/>
              </a:spcBef>
              <a:buSzPct val="100000"/>
              <a:buFont typeface="+mj-lt"/>
              <a:buAutoNum type="arabicPeriod"/>
            </a:pPr>
            <a:r>
              <a:rPr lang="en-US" sz="2200" strike="sngStrike" dirty="0">
                <a:solidFill>
                  <a:schemeClr val="bg1">
                    <a:lumMod val="65000"/>
                  </a:schemeClr>
                </a:solidFill>
              </a:rPr>
              <a:t>Plan and organize ideas </a:t>
            </a:r>
          </a:p>
          <a:p>
            <a:pPr marL="914400" lvl="1" indent="-457200">
              <a:spcBef>
                <a:spcPct val="20000"/>
              </a:spcBef>
              <a:buSzPct val="100000"/>
              <a:buFont typeface="+mj-lt"/>
              <a:buAutoNum type="arabicPeriod"/>
            </a:pPr>
            <a:r>
              <a:rPr lang="en-US" sz="2200" dirty="0">
                <a:solidFill>
                  <a:srgbClr val="303030"/>
                </a:solidFill>
              </a:rPr>
              <a:t>Write clearly and </a:t>
            </a:r>
            <a:r>
              <a:rPr lang="en-US" sz="2200" b="1" dirty="0">
                <a:solidFill>
                  <a:srgbClr val="303030"/>
                </a:solidFill>
              </a:rPr>
              <a:t>concisely</a:t>
            </a:r>
          </a:p>
          <a:p>
            <a:pPr marL="914400" lvl="1" indent="-457200">
              <a:spcBef>
                <a:spcPct val="20000"/>
              </a:spcBef>
              <a:buSzPct val="100000"/>
              <a:buFont typeface="+mj-lt"/>
              <a:buAutoNum type="arabicPeriod"/>
            </a:pPr>
            <a:r>
              <a:rPr lang="en-US" sz="2200" dirty="0">
                <a:solidFill>
                  <a:srgbClr val="303030"/>
                </a:solidFill>
              </a:rPr>
              <a:t>Use critical thinking to </a:t>
            </a:r>
            <a:r>
              <a:rPr lang="en-US" sz="2200" b="1" dirty="0">
                <a:solidFill>
                  <a:srgbClr val="303030"/>
                </a:solidFill>
              </a:rPr>
              <a:t>analyze</a:t>
            </a:r>
            <a:r>
              <a:rPr lang="en-US" sz="2200" dirty="0">
                <a:solidFill>
                  <a:srgbClr val="303030"/>
                </a:solidFill>
              </a:rPr>
              <a:t> concepts on your topic</a:t>
            </a:r>
          </a:p>
        </p:txBody>
      </p:sp>
      <p:sp>
        <p:nvSpPr>
          <p:cNvPr id="2" name="Footer Placeholder 1"/>
          <p:cNvSpPr>
            <a:spLocks noGrp="1"/>
          </p:cNvSpPr>
          <p:nvPr>
            <p:ph type="ftr" sz="quarter" idx="11"/>
          </p:nvPr>
        </p:nvSpPr>
        <p:spPr/>
        <p:txBody>
          <a:bodyPr/>
          <a:lstStyle/>
          <a:p>
            <a:r>
              <a:rPr lang="en-US"/>
              <a:t>Updated May 2017 </a:t>
            </a:r>
            <a:endParaRPr lang="en-US" dirty="0"/>
          </a:p>
        </p:txBody>
      </p:sp>
      <p:sp>
        <p:nvSpPr>
          <p:cNvPr id="5" name="Slide Number Placeholder 4"/>
          <p:cNvSpPr>
            <a:spLocks noGrp="1"/>
          </p:cNvSpPr>
          <p:nvPr>
            <p:ph type="sldNum" sz="quarter" idx="12"/>
          </p:nvPr>
        </p:nvSpPr>
        <p:spPr/>
        <p:txBody>
          <a:bodyPr/>
          <a:lstStyle/>
          <a:p>
            <a:fld id="{67707AFD-0552-486E-8BE4-6B1B99332CE6}" type="slidenum">
              <a:rPr lang="en-US" smtClean="0"/>
              <a:t>20</a:t>
            </a:fld>
            <a:endParaRPr lang="en-US" dirty="0"/>
          </a:p>
        </p:txBody>
      </p:sp>
    </p:spTree>
    <p:extLst>
      <p:ext uri="{BB962C8B-B14F-4D97-AF65-F5344CB8AC3E}">
        <p14:creationId xmlns:p14="http://schemas.microsoft.com/office/powerpoint/2010/main" val="1134308354"/>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500" y="2425515"/>
            <a:ext cx="2875430" cy="2006970"/>
          </a:xfrm>
        </p:spPr>
        <p:txBody>
          <a:bodyPr>
            <a:normAutofit fontScale="90000"/>
          </a:bodyPr>
          <a:lstStyle/>
          <a:p>
            <a:r>
              <a:rPr lang="en-US" sz="5000" dirty="0"/>
              <a:t>Clear and concise writing</a:t>
            </a:r>
          </a:p>
        </p:txBody>
      </p:sp>
      <p:sp>
        <p:nvSpPr>
          <p:cNvPr id="2" name="Content Placeholder 1"/>
          <p:cNvSpPr>
            <a:spLocks noGrp="1"/>
          </p:cNvSpPr>
          <p:nvPr>
            <p:ph idx="1"/>
          </p:nvPr>
        </p:nvSpPr>
        <p:spPr>
          <a:xfrm>
            <a:off x="4191000" y="1307489"/>
            <a:ext cx="4381499" cy="4243022"/>
          </a:xfrm>
        </p:spPr>
        <p:txBody>
          <a:bodyPr>
            <a:normAutofit/>
          </a:bodyPr>
          <a:lstStyle/>
          <a:p>
            <a:pPr marL="0" indent="0">
              <a:buNone/>
            </a:pPr>
            <a:r>
              <a:rPr lang="en-US" sz="3000" dirty="0"/>
              <a:t>Once you have ideas to write about, you must communicate them clearly and concisely. </a:t>
            </a:r>
          </a:p>
          <a:p>
            <a:pPr marL="0" indent="0">
              <a:buNone/>
            </a:pPr>
            <a:endParaRPr lang="en-US" sz="1800" dirty="0"/>
          </a:p>
          <a:p>
            <a:pPr marL="0" indent="0">
              <a:buNone/>
            </a:pPr>
            <a:r>
              <a:rPr lang="en-US" sz="3600" dirty="0"/>
              <a:t>Let’s look at what that means.</a:t>
            </a:r>
          </a:p>
        </p:txBody>
      </p:sp>
      <p:sp>
        <p:nvSpPr>
          <p:cNvPr id="4" name="Footer Placeholder 3"/>
          <p:cNvSpPr>
            <a:spLocks noGrp="1"/>
          </p:cNvSpPr>
          <p:nvPr>
            <p:ph type="ftr" sz="quarter" idx="11"/>
          </p:nvPr>
        </p:nvSpPr>
        <p:spPr/>
        <p:txBody>
          <a:bodyPr/>
          <a:lstStyle/>
          <a:p>
            <a:r>
              <a:rPr lang="en-US"/>
              <a:t>Updated May 2017 </a:t>
            </a:r>
            <a:endParaRPr lang="en-US" dirty="0"/>
          </a:p>
        </p:txBody>
      </p:sp>
      <p:sp>
        <p:nvSpPr>
          <p:cNvPr id="5" name="Slide Number Placeholder 4"/>
          <p:cNvSpPr>
            <a:spLocks noGrp="1"/>
          </p:cNvSpPr>
          <p:nvPr>
            <p:ph type="sldNum" sz="quarter" idx="12"/>
          </p:nvPr>
        </p:nvSpPr>
        <p:spPr/>
        <p:txBody>
          <a:bodyPr/>
          <a:lstStyle/>
          <a:p>
            <a:fld id="{67707AFD-0552-486E-8BE4-6B1B99332CE6}" type="slidenum">
              <a:rPr lang="en-US" smtClean="0"/>
              <a:t>21</a:t>
            </a:fld>
            <a:endParaRPr lang="en-US" dirty="0"/>
          </a:p>
        </p:txBody>
      </p:sp>
    </p:spTree>
    <p:extLst>
      <p:ext uri="{BB962C8B-B14F-4D97-AF65-F5344CB8AC3E}">
        <p14:creationId xmlns:p14="http://schemas.microsoft.com/office/powerpoint/2010/main" val="25572085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500" y="2451539"/>
            <a:ext cx="2875430" cy="1954922"/>
          </a:xfrm>
        </p:spPr>
        <p:txBody>
          <a:bodyPr>
            <a:normAutofit/>
          </a:bodyPr>
          <a:lstStyle/>
          <a:p>
            <a:r>
              <a:rPr lang="en-US" sz="4400" dirty="0"/>
              <a:t>Clear and concise writing</a:t>
            </a:r>
          </a:p>
        </p:txBody>
      </p:sp>
      <p:sp>
        <p:nvSpPr>
          <p:cNvPr id="2" name="Content Placeholder 1"/>
          <p:cNvSpPr>
            <a:spLocks noGrp="1"/>
          </p:cNvSpPr>
          <p:nvPr>
            <p:ph idx="1"/>
          </p:nvPr>
        </p:nvSpPr>
        <p:spPr>
          <a:xfrm>
            <a:off x="4191000" y="3276600"/>
            <a:ext cx="4389965" cy="1335934"/>
          </a:xfrm>
        </p:spPr>
        <p:txBody>
          <a:bodyPr>
            <a:normAutofit fontScale="85000" lnSpcReduction="20000"/>
          </a:bodyPr>
          <a:lstStyle/>
          <a:p>
            <a:pPr marL="0" indent="0" algn="ctr">
              <a:buNone/>
            </a:pPr>
            <a:r>
              <a:rPr lang="en-US" sz="3200" dirty="0"/>
              <a:t>Concise writing is not necessarily fewer words. It is the </a:t>
            </a:r>
            <a:r>
              <a:rPr lang="en-US" sz="3200" u="sng" dirty="0"/>
              <a:t>efficient use of words</a:t>
            </a:r>
            <a:r>
              <a:rPr lang="en-US" sz="3200" dirty="0"/>
              <a:t>. </a:t>
            </a:r>
          </a:p>
        </p:txBody>
      </p:sp>
      <p:sp>
        <p:nvSpPr>
          <p:cNvPr id="4" name="Content Placeholder 1"/>
          <p:cNvSpPr txBox="1">
            <a:spLocks/>
          </p:cNvSpPr>
          <p:nvPr/>
        </p:nvSpPr>
        <p:spPr>
          <a:xfrm>
            <a:off x="4182534" y="1828800"/>
            <a:ext cx="4351866" cy="1066800"/>
          </a:xfrm>
          <a:prstGeom prst="rect">
            <a:avLst/>
          </a:prstGeom>
          <a:solidFill>
            <a:schemeClr val="accent1">
              <a:lumMod val="20000"/>
              <a:lumOff val="80000"/>
            </a:schemeClr>
          </a:solidFill>
          <a:ln>
            <a:solidFill>
              <a:schemeClr val="tx1"/>
            </a:solidFill>
          </a:ln>
        </p:spPr>
        <p:txBody>
          <a:bodyPr vert="horz" lIns="91440" tIns="45720" rIns="91440" bIns="45720" rtlCol="0">
            <a:normAutofit fontScale="925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en-US" sz="2200" b="1" dirty="0" err="1">
                <a:solidFill>
                  <a:srgbClr val="303030"/>
                </a:solidFill>
              </a:rPr>
              <a:t>con·cise</a:t>
            </a:r>
            <a:r>
              <a:rPr lang="en-US" sz="2200" b="1" dirty="0">
                <a:solidFill>
                  <a:srgbClr val="303030"/>
                </a:solidFill>
              </a:rPr>
              <a:t> </a:t>
            </a:r>
            <a:r>
              <a:rPr lang="en-US" sz="2200" dirty="0">
                <a:solidFill>
                  <a:srgbClr val="303030"/>
                </a:solidFill>
              </a:rPr>
              <a:t>(adj.): giving a lot of information clearly and without unnecessary words; brief but complete.</a:t>
            </a:r>
          </a:p>
        </p:txBody>
      </p:sp>
      <p:sp>
        <p:nvSpPr>
          <p:cNvPr id="5" name="Footer Placeholder 4"/>
          <p:cNvSpPr>
            <a:spLocks noGrp="1"/>
          </p:cNvSpPr>
          <p:nvPr>
            <p:ph type="ftr" sz="quarter" idx="11"/>
          </p:nvPr>
        </p:nvSpPr>
        <p:spPr/>
        <p:txBody>
          <a:bodyPr/>
          <a:lstStyle/>
          <a:p>
            <a:r>
              <a:rPr lang="en-US"/>
              <a:t>Updated May 2017 </a:t>
            </a:r>
            <a:endParaRPr lang="en-US" dirty="0"/>
          </a:p>
        </p:txBody>
      </p:sp>
      <p:sp>
        <p:nvSpPr>
          <p:cNvPr id="6" name="Slide Number Placeholder 5"/>
          <p:cNvSpPr>
            <a:spLocks noGrp="1"/>
          </p:cNvSpPr>
          <p:nvPr>
            <p:ph type="sldNum" sz="quarter" idx="12"/>
          </p:nvPr>
        </p:nvSpPr>
        <p:spPr/>
        <p:txBody>
          <a:bodyPr/>
          <a:lstStyle/>
          <a:p>
            <a:fld id="{67707AFD-0552-486E-8BE4-6B1B99332CE6}" type="slidenum">
              <a:rPr lang="en-US" smtClean="0"/>
              <a:t>22</a:t>
            </a:fld>
            <a:endParaRPr lang="en-US" dirty="0"/>
          </a:p>
        </p:txBody>
      </p:sp>
    </p:spTree>
    <p:extLst>
      <p:ext uri="{BB962C8B-B14F-4D97-AF65-F5344CB8AC3E}">
        <p14:creationId xmlns:p14="http://schemas.microsoft.com/office/powerpoint/2010/main" val="7348070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500" y="2463615"/>
            <a:ext cx="2875430" cy="1930770"/>
          </a:xfrm>
        </p:spPr>
        <p:txBody>
          <a:bodyPr>
            <a:normAutofit/>
          </a:bodyPr>
          <a:lstStyle/>
          <a:p>
            <a:r>
              <a:rPr lang="en-US" sz="4400" dirty="0"/>
              <a:t>Clear and concise writing</a:t>
            </a:r>
          </a:p>
        </p:txBody>
      </p:sp>
      <p:sp>
        <p:nvSpPr>
          <p:cNvPr id="2" name="TextBox 1"/>
          <p:cNvSpPr txBox="1"/>
          <p:nvPr/>
        </p:nvSpPr>
        <p:spPr>
          <a:xfrm>
            <a:off x="4114800" y="1659285"/>
            <a:ext cx="4800600" cy="3539430"/>
          </a:xfrm>
          <a:prstGeom prst="rect">
            <a:avLst/>
          </a:prstGeom>
          <a:noFill/>
        </p:spPr>
        <p:txBody>
          <a:bodyPr wrap="square" rtlCol="0">
            <a:spAutoFit/>
          </a:bodyPr>
          <a:lstStyle/>
          <a:p>
            <a:r>
              <a:rPr lang="en-US" sz="2800" dirty="0"/>
              <a:t>When you write concisely, you can </a:t>
            </a:r>
            <a:r>
              <a:rPr lang="en-US" sz="2800" b="1" dirty="0"/>
              <a:t>provide</a:t>
            </a:r>
            <a:r>
              <a:rPr lang="en-US" sz="2800" dirty="0"/>
              <a:t> </a:t>
            </a:r>
            <a:r>
              <a:rPr lang="en-US" sz="2800" b="1" dirty="0"/>
              <a:t>more information</a:t>
            </a:r>
            <a:r>
              <a:rPr lang="en-US" sz="2800" dirty="0"/>
              <a:t> and </a:t>
            </a:r>
            <a:r>
              <a:rPr lang="en-US" sz="2800" b="1" dirty="0"/>
              <a:t>reduce repetition</a:t>
            </a:r>
            <a:r>
              <a:rPr lang="en-US" sz="2800" dirty="0"/>
              <a:t>. </a:t>
            </a:r>
          </a:p>
          <a:p>
            <a:endParaRPr lang="en-US" sz="2800" dirty="0"/>
          </a:p>
          <a:p>
            <a:r>
              <a:rPr lang="en-US" sz="2800" dirty="0"/>
              <a:t>Writing concisely will also help you cover a lot of information in just a few words. Let’s give this a try…</a:t>
            </a:r>
          </a:p>
        </p:txBody>
      </p:sp>
      <p:sp>
        <p:nvSpPr>
          <p:cNvPr id="4" name="Footer Placeholder 3"/>
          <p:cNvSpPr>
            <a:spLocks noGrp="1"/>
          </p:cNvSpPr>
          <p:nvPr>
            <p:ph type="ftr" sz="quarter" idx="11"/>
          </p:nvPr>
        </p:nvSpPr>
        <p:spPr/>
        <p:txBody>
          <a:bodyPr/>
          <a:lstStyle/>
          <a:p>
            <a:r>
              <a:rPr lang="en-US"/>
              <a:t>Updated May 2017 </a:t>
            </a:r>
            <a:endParaRPr lang="en-US" dirty="0"/>
          </a:p>
        </p:txBody>
      </p:sp>
      <p:sp>
        <p:nvSpPr>
          <p:cNvPr id="5" name="Slide Number Placeholder 4"/>
          <p:cNvSpPr>
            <a:spLocks noGrp="1"/>
          </p:cNvSpPr>
          <p:nvPr>
            <p:ph type="sldNum" sz="quarter" idx="12"/>
          </p:nvPr>
        </p:nvSpPr>
        <p:spPr/>
        <p:txBody>
          <a:bodyPr/>
          <a:lstStyle/>
          <a:p>
            <a:fld id="{67707AFD-0552-486E-8BE4-6B1B99332CE6}" type="slidenum">
              <a:rPr lang="en-US" smtClean="0"/>
              <a:t>23</a:t>
            </a:fld>
            <a:endParaRPr lang="en-US" dirty="0"/>
          </a:p>
        </p:txBody>
      </p:sp>
    </p:spTree>
    <p:extLst>
      <p:ext uri="{BB962C8B-B14F-4D97-AF65-F5344CB8AC3E}">
        <p14:creationId xmlns:p14="http://schemas.microsoft.com/office/powerpoint/2010/main" val="3836707984"/>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500" y="2463615"/>
            <a:ext cx="2875430" cy="1930770"/>
          </a:xfrm>
        </p:spPr>
        <p:txBody>
          <a:bodyPr>
            <a:normAutofit/>
          </a:bodyPr>
          <a:lstStyle/>
          <a:p>
            <a:r>
              <a:rPr lang="en-US" sz="4400" dirty="0"/>
              <a:t>Clear and concise writing</a:t>
            </a:r>
          </a:p>
        </p:txBody>
      </p:sp>
      <p:sp>
        <p:nvSpPr>
          <p:cNvPr id="4" name="Rectangle 3"/>
          <p:cNvSpPr/>
          <p:nvPr/>
        </p:nvSpPr>
        <p:spPr>
          <a:xfrm>
            <a:off x="4191000" y="1361182"/>
            <a:ext cx="4572000" cy="1077218"/>
          </a:xfrm>
          <a:prstGeom prst="rect">
            <a:avLst/>
          </a:prstGeom>
        </p:spPr>
        <p:txBody>
          <a:bodyPr wrap="square">
            <a:spAutoFit/>
          </a:bodyPr>
          <a:lstStyle/>
          <a:p>
            <a:r>
              <a:rPr lang="en-US" sz="3200" b="1" dirty="0">
                <a:solidFill>
                  <a:srgbClr val="303030"/>
                </a:solidFill>
              </a:rPr>
              <a:t>Can you make this paragraph more concise?</a:t>
            </a:r>
            <a:endParaRPr lang="en-US" sz="3200" b="1" dirty="0"/>
          </a:p>
        </p:txBody>
      </p:sp>
      <p:sp>
        <p:nvSpPr>
          <p:cNvPr id="5" name="Rectangle 4"/>
          <p:cNvSpPr/>
          <p:nvPr/>
        </p:nvSpPr>
        <p:spPr>
          <a:xfrm>
            <a:off x="4267200" y="2667000"/>
            <a:ext cx="4267200" cy="2554545"/>
          </a:xfrm>
          <a:prstGeom prst="rect">
            <a:avLst/>
          </a:prstGeom>
          <a:ln>
            <a:solidFill>
              <a:schemeClr val="tx1"/>
            </a:solidFill>
          </a:ln>
        </p:spPr>
        <p:txBody>
          <a:bodyPr wrap="square">
            <a:spAutoFit/>
          </a:bodyPr>
          <a:lstStyle/>
          <a:p>
            <a:r>
              <a:rPr lang="en-US" sz="2000" dirty="0">
                <a:solidFill>
                  <a:srgbClr val="303030"/>
                </a:solidFill>
              </a:rPr>
              <a:t>There is a university in Indiana, Pennsylvania, that is called the Indiana University of Pennsylvania. It is a large university that has many students. There are more students at the Indiana University of Pennsylvania than there are at all but one other university in PASSHE.</a:t>
            </a:r>
          </a:p>
        </p:txBody>
      </p:sp>
      <p:sp>
        <p:nvSpPr>
          <p:cNvPr id="2" name="Footer Placeholder 1"/>
          <p:cNvSpPr>
            <a:spLocks noGrp="1"/>
          </p:cNvSpPr>
          <p:nvPr>
            <p:ph type="ftr" sz="quarter" idx="11"/>
          </p:nvPr>
        </p:nvSpPr>
        <p:spPr/>
        <p:txBody>
          <a:bodyPr/>
          <a:lstStyle/>
          <a:p>
            <a:r>
              <a:rPr lang="en-US"/>
              <a:t>Updated May 2017 </a:t>
            </a:r>
            <a:endParaRPr lang="en-US" dirty="0"/>
          </a:p>
        </p:txBody>
      </p:sp>
      <p:sp>
        <p:nvSpPr>
          <p:cNvPr id="6" name="Slide Number Placeholder 5"/>
          <p:cNvSpPr>
            <a:spLocks noGrp="1"/>
          </p:cNvSpPr>
          <p:nvPr>
            <p:ph type="sldNum" sz="quarter" idx="12"/>
          </p:nvPr>
        </p:nvSpPr>
        <p:spPr/>
        <p:txBody>
          <a:bodyPr/>
          <a:lstStyle/>
          <a:p>
            <a:fld id="{67707AFD-0552-486E-8BE4-6B1B99332CE6}" type="slidenum">
              <a:rPr lang="en-US" smtClean="0"/>
              <a:t>24</a:t>
            </a:fld>
            <a:endParaRPr lang="en-US" dirty="0"/>
          </a:p>
        </p:txBody>
      </p:sp>
    </p:spTree>
    <p:extLst>
      <p:ext uri="{BB962C8B-B14F-4D97-AF65-F5344CB8AC3E}">
        <p14:creationId xmlns:p14="http://schemas.microsoft.com/office/powerpoint/2010/main" val="1965211764"/>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733544" y="2014478"/>
            <a:ext cx="4191000" cy="2862322"/>
          </a:xfrm>
          <a:prstGeom prst="rect">
            <a:avLst/>
          </a:prstGeom>
          <a:ln>
            <a:solidFill>
              <a:schemeClr val="tx1"/>
            </a:solidFill>
          </a:ln>
        </p:spPr>
        <p:txBody>
          <a:bodyPr wrap="square">
            <a:spAutoFit/>
          </a:bodyPr>
          <a:lstStyle/>
          <a:p>
            <a:r>
              <a:rPr lang="en-US" sz="2000" dirty="0">
                <a:solidFill>
                  <a:srgbClr val="303030"/>
                </a:solidFill>
              </a:rPr>
              <a:t>Indiana University of Pennsylvania, a public university located in Indiana, Pennsylvania, is the second largest university in the Pennsylvania State System of Higher Education and the commonwealth's fifth largest university, with close to 13,000 undergraduates as of 2011.</a:t>
            </a:r>
          </a:p>
          <a:p>
            <a:pPr algn="ctr"/>
            <a:r>
              <a:rPr lang="en-US" sz="2000" b="1" dirty="0">
                <a:solidFill>
                  <a:srgbClr val="303030"/>
                </a:solidFill>
              </a:rPr>
              <a:t>(39 words)</a:t>
            </a:r>
            <a:endParaRPr lang="en-US" sz="1600" b="1" dirty="0"/>
          </a:p>
        </p:txBody>
      </p:sp>
      <p:sp>
        <p:nvSpPr>
          <p:cNvPr id="8" name="Rectangle 7"/>
          <p:cNvSpPr/>
          <p:nvPr/>
        </p:nvSpPr>
        <p:spPr>
          <a:xfrm>
            <a:off x="237744" y="2014478"/>
            <a:ext cx="4191000" cy="2862322"/>
          </a:xfrm>
          <a:prstGeom prst="rect">
            <a:avLst/>
          </a:prstGeom>
          <a:ln>
            <a:solidFill>
              <a:schemeClr val="tx1"/>
            </a:solidFill>
          </a:ln>
        </p:spPr>
        <p:txBody>
          <a:bodyPr wrap="square">
            <a:spAutoFit/>
          </a:bodyPr>
          <a:lstStyle/>
          <a:p>
            <a:r>
              <a:rPr lang="en-US" sz="2000" dirty="0">
                <a:solidFill>
                  <a:schemeClr val="bg1">
                    <a:lumMod val="50000"/>
                  </a:schemeClr>
                </a:solidFill>
              </a:rPr>
              <a:t>There is a university in Indiana, Pennsylvania, that is called Indiana University of Pennsylvania. It’s a large university that has many students. There are more students at  Indiana University of Pennsylvania than there are at all but one other university in PASSHE.</a:t>
            </a:r>
          </a:p>
          <a:p>
            <a:pPr algn="ctr"/>
            <a:r>
              <a:rPr lang="en-US" sz="2000" b="1" dirty="0">
                <a:solidFill>
                  <a:schemeClr val="bg1">
                    <a:lumMod val="50000"/>
                  </a:schemeClr>
                </a:solidFill>
              </a:rPr>
              <a:t>(42 words)</a:t>
            </a:r>
            <a:endParaRPr lang="en-US" sz="1600" b="1" dirty="0">
              <a:solidFill>
                <a:schemeClr val="bg1">
                  <a:lumMod val="50000"/>
                </a:schemeClr>
              </a:solidFill>
            </a:endParaRPr>
          </a:p>
        </p:txBody>
      </p:sp>
      <p:sp>
        <p:nvSpPr>
          <p:cNvPr id="9" name="Rectangle 8"/>
          <p:cNvSpPr/>
          <p:nvPr/>
        </p:nvSpPr>
        <p:spPr>
          <a:xfrm>
            <a:off x="1828800" y="1015425"/>
            <a:ext cx="5486400" cy="584775"/>
          </a:xfrm>
          <a:prstGeom prst="rect">
            <a:avLst/>
          </a:prstGeom>
        </p:spPr>
        <p:txBody>
          <a:bodyPr wrap="square">
            <a:spAutoFit/>
          </a:bodyPr>
          <a:lstStyle/>
          <a:p>
            <a:r>
              <a:rPr lang="en-US" sz="3200" b="1" dirty="0"/>
              <a:t>Here’s what we came up with.</a:t>
            </a:r>
          </a:p>
        </p:txBody>
      </p:sp>
      <p:sp>
        <p:nvSpPr>
          <p:cNvPr id="2" name="Footer Placeholder 1"/>
          <p:cNvSpPr>
            <a:spLocks noGrp="1"/>
          </p:cNvSpPr>
          <p:nvPr>
            <p:ph type="ftr" sz="quarter" idx="11"/>
          </p:nvPr>
        </p:nvSpPr>
        <p:spPr/>
        <p:txBody>
          <a:bodyPr/>
          <a:lstStyle/>
          <a:p>
            <a:r>
              <a:rPr lang="en-US"/>
              <a:t>Updated May 2017 </a:t>
            </a:r>
            <a:endParaRPr lang="en-US" dirty="0"/>
          </a:p>
        </p:txBody>
      </p:sp>
      <p:sp>
        <p:nvSpPr>
          <p:cNvPr id="3" name="Slide Number Placeholder 2"/>
          <p:cNvSpPr>
            <a:spLocks noGrp="1"/>
          </p:cNvSpPr>
          <p:nvPr>
            <p:ph type="sldNum" sz="quarter" idx="12"/>
          </p:nvPr>
        </p:nvSpPr>
        <p:spPr/>
        <p:txBody>
          <a:bodyPr/>
          <a:lstStyle/>
          <a:p>
            <a:fld id="{67707AFD-0552-486E-8BE4-6B1B99332CE6}" type="slidenum">
              <a:rPr lang="en-US" smtClean="0"/>
              <a:t>25</a:t>
            </a:fld>
            <a:endParaRPr lang="en-US" dirty="0"/>
          </a:p>
        </p:txBody>
      </p:sp>
    </p:spTree>
    <p:extLst>
      <p:ext uri="{BB962C8B-B14F-4D97-AF65-F5344CB8AC3E}">
        <p14:creationId xmlns:p14="http://schemas.microsoft.com/office/powerpoint/2010/main" val="34040625"/>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500" y="2158815"/>
            <a:ext cx="2875430" cy="2540370"/>
          </a:xfrm>
        </p:spPr>
        <p:txBody>
          <a:bodyPr>
            <a:normAutofit/>
          </a:bodyPr>
          <a:lstStyle/>
          <a:p>
            <a:pPr>
              <a:lnSpc>
                <a:spcPct val="89000"/>
              </a:lnSpc>
            </a:pPr>
            <a:r>
              <a:rPr lang="en-US" sz="4400" dirty="0"/>
              <a:t>Clear and concise writing in sessions</a:t>
            </a:r>
          </a:p>
        </p:txBody>
      </p:sp>
      <p:sp>
        <p:nvSpPr>
          <p:cNvPr id="2" name="TextBox 1"/>
          <p:cNvSpPr txBox="1"/>
          <p:nvPr/>
        </p:nvSpPr>
        <p:spPr>
          <a:xfrm>
            <a:off x="4267200" y="1166843"/>
            <a:ext cx="4495800"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a:t>When you want to work on making your writing clear and concise with a tutor, you’ll likely spend more time on a specific part of your paper rather than read through the entire assignment.  </a:t>
            </a:r>
          </a:p>
          <a:p>
            <a:endParaRPr lang="en-US" sz="2400" dirty="0"/>
          </a:p>
          <a:p>
            <a:pPr marL="342900" indent="-342900">
              <a:buFont typeface="Arial" panose="020B0604020202020204" pitchFamily="34" charset="0"/>
              <a:buChar char="•"/>
            </a:pPr>
            <a:r>
              <a:rPr lang="en-US" sz="2400" dirty="0"/>
              <a:t>Once you’ve practiced with a tutor, it will be easier to finish the rest of the paper on your own.</a:t>
            </a:r>
          </a:p>
        </p:txBody>
      </p:sp>
      <p:sp>
        <p:nvSpPr>
          <p:cNvPr id="4" name="Footer Placeholder 3"/>
          <p:cNvSpPr>
            <a:spLocks noGrp="1"/>
          </p:cNvSpPr>
          <p:nvPr>
            <p:ph type="ftr" sz="quarter" idx="11"/>
          </p:nvPr>
        </p:nvSpPr>
        <p:spPr/>
        <p:txBody>
          <a:bodyPr/>
          <a:lstStyle/>
          <a:p>
            <a:r>
              <a:rPr lang="en-US"/>
              <a:t>Updated May 2017 </a:t>
            </a:r>
            <a:endParaRPr lang="en-US" dirty="0"/>
          </a:p>
        </p:txBody>
      </p:sp>
      <p:sp>
        <p:nvSpPr>
          <p:cNvPr id="5" name="Slide Number Placeholder 4"/>
          <p:cNvSpPr>
            <a:spLocks noGrp="1"/>
          </p:cNvSpPr>
          <p:nvPr>
            <p:ph type="sldNum" sz="quarter" idx="12"/>
          </p:nvPr>
        </p:nvSpPr>
        <p:spPr/>
        <p:txBody>
          <a:bodyPr/>
          <a:lstStyle/>
          <a:p>
            <a:fld id="{67707AFD-0552-486E-8BE4-6B1B99332CE6}" type="slidenum">
              <a:rPr lang="en-US" smtClean="0"/>
              <a:t>26</a:t>
            </a:fld>
            <a:endParaRPr lang="en-US" dirty="0"/>
          </a:p>
        </p:txBody>
      </p:sp>
    </p:spTree>
    <p:extLst>
      <p:ext uri="{BB962C8B-B14F-4D97-AF65-F5344CB8AC3E}">
        <p14:creationId xmlns:p14="http://schemas.microsoft.com/office/powerpoint/2010/main" val="1437868575"/>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500" y="2718239"/>
            <a:ext cx="2875430" cy="1421522"/>
          </a:xfrm>
        </p:spPr>
        <p:txBody>
          <a:bodyPr>
            <a:normAutofit/>
          </a:bodyPr>
          <a:lstStyle/>
          <a:p>
            <a:r>
              <a:rPr lang="en-US" sz="4800" dirty="0"/>
              <a:t>Writing in college</a:t>
            </a:r>
          </a:p>
        </p:txBody>
      </p:sp>
      <p:sp>
        <p:nvSpPr>
          <p:cNvPr id="4" name="Rectangle 3"/>
          <p:cNvSpPr/>
          <p:nvPr/>
        </p:nvSpPr>
        <p:spPr>
          <a:xfrm>
            <a:off x="4114800" y="2514600"/>
            <a:ext cx="4648200" cy="1920526"/>
          </a:xfrm>
          <a:prstGeom prst="rect">
            <a:avLst/>
          </a:prstGeom>
        </p:spPr>
        <p:txBody>
          <a:bodyPr wrap="square">
            <a:spAutoFit/>
          </a:bodyPr>
          <a:lstStyle/>
          <a:p>
            <a:pPr marL="914400" lvl="1" indent="-457200">
              <a:spcBef>
                <a:spcPct val="20000"/>
              </a:spcBef>
              <a:buSzPct val="100000"/>
              <a:buFont typeface="+mj-lt"/>
              <a:buAutoNum type="arabicPeriod"/>
            </a:pPr>
            <a:r>
              <a:rPr lang="en-US" sz="2200" strike="sngStrike" dirty="0">
                <a:solidFill>
                  <a:schemeClr val="bg1">
                    <a:lumMod val="65000"/>
                  </a:schemeClr>
                </a:solidFill>
              </a:rPr>
              <a:t>Plan and organize ideas</a:t>
            </a:r>
          </a:p>
          <a:p>
            <a:pPr marL="914400" lvl="1" indent="-457200">
              <a:spcBef>
                <a:spcPct val="20000"/>
              </a:spcBef>
              <a:buSzPct val="100000"/>
              <a:buFont typeface="+mj-lt"/>
              <a:buAutoNum type="arabicPeriod"/>
            </a:pPr>
            <a:r>
              <a:rPr lang="en-US" sz="2200" strike="sngStrike" dirty="0">
                <a:solidFill>
                  <a:schemeClr val="bg1">
                    <a:lumMod val="65000"/>
                  </a:schemeClr>
                </a:solidFill>
              </a:rPr>
              <a:t>Write clearly and </a:t>
            </a:r>
            <a:r>
              <a:rPr lang="en-US" sz="2200" b="1" strike="sngStrike" dirty="0">
                <a:solidFill>
                  <a:schemeClr val="bg1">
                    <a:lumMod val="65000"/>
                  </a:schemeClr>
                </a:solidFill>
              </a:rPr>
              <a:t>concisely</a:t>
            </a:r>
          </a:p>
          <a:p>
            <a:pPr marL="914400" lvl="1" indent="-457200">
              <a:spcBef>
                <a:spcPct val="20000"/>
              </a:spcBef>
              <a:buSzPct val="100000"/>
              <a:buFont typeface="+mj-lt"/>
              <a:buAutoNum type="arabicPeriod"/>
            </a:pPr>
            <a:r>
              <a:rPr lang="en-US" sz="2200" dirty="0">
                <a:solidFill>
                  <a:srgbClr val="303030"/>
                </a:solidFill>
              </a:rPr>
              <a:t>Use critical thinking to </a:t>
            </a:r>
            <a:r>
              <a:rPr lang="en-US" sz="2200" b="1" dirty="0">
                <a:solidFill>
                  <a:srgbClr val="303030"/>
                </a:solidFill>
              </a:rPr>
              <a:t>analyze</a:t>
            </a:r>
            <a:r>
              <a:rPr lang="en-US" sz="2200" dirty="0">
                <a:solidFill>
                  <a:srgbClr val="303030"/>
                </a:solidFill>
              </a:rPr>
              <a:t> concepts on your topic</a:t>
            </a:r>
          </a:p>
        </p:txBody>
      </p:sp>
      <p:sp>
        <p:nvSpPr>
          <p:cNvPr id="2" name="Footer Placeholder 1"/>
          <p:cNvSpPr>
            <a:spLocks noGrp="1"/>
          </p:cNvSpPr>
          <p:nvPr>
            <p:ph type="ftr" sz="quarter" idx="11"/>
          </p:nvPr>
        </p:nvSpPr>
        <p:spPr/>
        <p:txBody>
          <a:bodyPr/>
          <a:lstStyle/>
          <a:p>
            <a:r>
              <a:rPr lang="en-US"/>
              <a:t>Updated May 2017 </a:t>
            </a:r>
            <a:endParaRPr lang="en-US" dirty="0"/>
          </a:p>
        </p:txBody>
      </p:sp>
      <p:sp>
        <p:nvSpPr>
          <p:cNvPr id="5" name="Slide Number Placeholder 4"/>
          <p:cNvSpPr>
            <a:spLocks noGrp="1"/>
          </p:cNvSpPr>
          <p:nvPr>
            <p:ph type="sldNum" sz="quarter" idx="12"/>
          </p:nvPr>
        </p:nvSpPr>
        <p:spPr/>
        <p:txBody>
          <a:bodyPr/>
          <a:lstStyle/>
          <a:p>
            <a:fld id="{67707AFD-0552-486E-8BE4-6B1B99332CE6}" type="slidenum">
              <a:rPr lang="en-US" smtClean="0"/>
              <a:t>27</a:t>
            </a:fld>
            <a:endParaRPr lang="en-US" dirty="0"/>
          </a:p>
        </p:txBody>
      </p:sp>
    </p:spTree>
    <p:extLst>
      <p:ext uri="{BB962C8B-B14F-4D97-AF65-F5344CB8AC3E}">
        <p14:creationId xmlns:p14="http://schemas.microsoft.com/office/powerpoint/2010/main" val="276691204"/>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500" y="3035115"/>
            <a:ext cx="2875430" cy="787770"/>
          </a:xfrm>
        </p:spPr>
        <p:txBody>
          <a:bodyPr>
            <a:normAutofit/>
          </a:bodyPr>
          <a:lstStyle/>
          <a:p>
            <a:r>
              <a:rPr lang="en-US" sz="5000" dirty="0"/>
              <a:t>Analysis</a:t>
            </a:r>
          </a:p>
        </p:txBody>
      </p:sp>
      <p:sp>
        <p:nvSpPr>
          <p:cNvPr id="2" name="Content Placeholder 1"/>
          <p:cNvSpPr>
            <a:spLocks noGrp="1"/>
          </p:cNvSpPr>
          <p:nvPr>
            <p:ph idx="1"/>
          </p:nvPr>
        </p:nvSpPr>
        <p:spPr>
          <a:xfrm>
            <a:off x="4152901" y="601422"/>
            <a:ext cx="4686299" cy="5655156"/>
          </a:xfrm>
        </p:spPr>
        <p:txBody>
          <a:bodyPr>
            <a:normAutofit/>
          </a:bodyPr>
          <a:lstStyle/>
          <a:p>
            <a:pPr marL="0" indent="0">
              <a:buNone/>
            </a:pPr>
            <a:r>
              <a:rPr lang="en-US" sz="2500" dirty="0"/>
              <a:t>College-level analysis involves deeper levels of critical thinking than you might have encountered before. Luckily, tutors have lots of practice with it and can help you out. </a:t>
            </a:r>
          </a:p>
          <a:p>
            <a:pPr marL="0" indent="0">
              <a:buNone/>
            </a:pPr>
            <a:endParaRPr lang="en-US" sz="1200" dirty="0"/>
          </a:p>
          <a:p>
            <a:pPr marL="0" indent="0">
              <a:buNone/>
            </a:pPr>
            <a:r>
              <a:rPr lang="en-US" sz="2500" dirty="0"/>
              <a:t>But first, let’s talk about what analysis means. </a:t>
            </a:r>
          </a:p>
          <a:p>
            <a:pPr marL="0" indent="0">
              <a:buNone/>
            </a:pPr>
            <a:endParaRPr lang="en-US" sz="1200" b="1" dirty="0"/>
          </a:p>
          <a:p>
            <a:pPr marL="0" indent="0">
              <a:buNone/>
            </a:pPr>
            <a:r>
              <a:rPr lang="en-US" sz="2500" b="1" dirty="0"/>
              <a:t>What is analysis? What is summary? How do they differ?</a:t>
            </a:r>
          </a:p>
        </p:txBody>
      </p:sp>
      <p:sp>
        <p:nvSpPr>
          <p:cNvPr id="4" name="Footer Placeholder 3"/>
          <p:cNvSpPr>
            <a:spLocks noGrp="1"/>
          </p:cNvSpPr>
          <p:nvPr>
            <p:ph type="ftr" sz="quarter" idx="11"/>
          </p:nvPr>
        </p:nvSpPr>
        <p:spPr/>
        <p:txBody>
          <a:bodyPr/>
          <a:lstStyle/>
          <a:p>
            <a:r>
              <a:rPr lang="en-US"/>
              <a:t>Updated May 2017 </a:t>
            </a:r>
            <a:endParaRPr lang="en-US" dirty="0"/>
          </a:p>
        </p:txBody>
      </p:sp>
      <p:sp>
        <p:nvSpPr>
          <p:cNvPr id="5" name="Slide Number Placeholder 4"/>
          <p:cNvSpPr>
            <a:spLocks noGrp="1"/>
          </p:cNvSpPr>
          <p:nvPr>
            <p:ph type="sldNum" sz="quarter" idx="12"/>
          </p:nvPr>
        </p:nvSpPr>
        <p:spPr/>
        <p:txBody>
          <a:bodyPr/>
          <a:lstStyle/>
          <a:p>
            <a:fld id="{67707AFD-0552-486E-8BE4-6B1B99332CE6}" type="slidenum">
              <a:rPr lang="en-US" smtClean="0"/>
              <a:t>28</a:t>
            </a:fld>
            <a:endParaRPr lang="en-US" dirty="0"/>
          </a:p>
        </p:txBody>
      </p:sp>
    </p:spTree>
    <p:extLst>
      <p:ext uri="{BB962C8B-B14F-4D97-AF65-F5344CB8AC3E}">
        <p14:creationId xmlns:p14="http://schemas.microsoft.com/office/powerpoint/2010/main" val="41736344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69776038"/>
              </p:ext>
            </p:extLst>
          </p:nvPr>
        </p:nvGraphicFramePr>
        <p:xfrm>
          <a:off x="609600" y="1836421"/>
          <a:ext cx="7924800" cy="3185159"/>
        </p:xfrm>
        <a:graphic>
          <a:graphicData uri="http://schemas.openxmlformats.org/drawingml/2006/table">
            <a:tbl>
              <a:tblPr firstRow="1" bandRow="1">
                <a:tableStyleId>{6E25E649-3F16-4E02-A733-19D2CDBF48F0}</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604103">
                <a:tc>
                  <a:txBody>
                    <a:bodyPr/>
                    <a:lstStyle/>
                    <a:p>
                      <a:pPr algn="ctr"/>
                      <a:r>
                        <a:rPr lang="en-US" sz="2400" dirty="0"/>
                        <a:t>Summary </a:t>
                      </a:r>
                      <a:endParaRPr lang="en-US" sz="1800" b="0" i="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Analysis</a:t>
                      </a:r>
                      <a:endParaRPr lang="en-US" sz="1800" b="0" i="1"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65379">
                <a:tc gridSpan="2">
                  <a:txBody>
                    <a:bodyPr/>
                    <a:lstStyle/>
                    <a:p>
                      <a:pPr algn="ctr"/>
                      <a:r>
                        <a:rPr lang="en-US" sz="1600" dirty="0"/>
                        <a:t>Both require that you understand the text</a:t>
                      </a:r>
                      <a:r>
                        <a:rPr lang="en-US" sz="1600" baseline="0" dirty="0"/>
                        <a:t> or </a:t>
                      </a:r>
                      <a:r>
                        <a:rPr lang="en-US" sz="1600" dirty="0"/>
                        <a:t>concept.</a:t>
                      </a:r>
                      <a:endParaRPr 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653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A</a:t>
                      </a:r>
                      <a:r>
                        <a:rPr lang="en-US" baseline="0" dirty="0"/>
                        <a:t> brief description of the whole</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Breaking an</a:t>
                      </a:r>
                      <a:r>
                        <a:rPr lang="en-US" sz="1600" baseline="0" dirty="0"/>
                        <a:t> idea or </a:t>
                      </a:r>
                      <a:r>
                        <a:rPr lang="en-US" sz="1600" dirty="0"/>
                        <a:t>concept down into smaller parts and explaining the relationship between these parts and the whole.</a:t>
                      </a:r>
                      <a:endParaRPr 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27338">
                <a:tc>
                  <a:txBody>
                    <a:bodyPr/>
                    <a:lstStyle/>
                    <a:p>
                      <a:pPr algn="ctr"/>
                      <a:r>
                        <a:rPr lang="en-US" dirty="0"/>
                        <a:t>Shorter than the original work</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Can be any length, even longer than the original</a:t>
                      </a:r>
                      <a:r>
                        <a:rPr lang="en-US" baseline="0" dirty="0"/>
                        <a:t> work</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65379">
                <a:tc>
                  <a:txBody>
                    <a:bodyPr/>
                    <a:lstStyle/>
                    <a:p>
                      <a:pPr algn="ctr"/>
                      <a:r>
                        <a:rPr lang="en-US" dirty="0"/>
                        <a:t>Highlights</a:t>
                      </a:r>
                      <a:r>
                        <a:rPr lang="en-US" baseline="0" dirty="0"/>
                        <a:t> important words and ideas</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Incorporates ideas beyond what is presented</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Footer Placeholder 1"/>
          <p:cNvSpPr>
            <a:spLocks noGrp="1"/>
          </p:cNvSpPr>
          <p:nvPr>
            <p:ph type="ftr" sz="quarter" idx="11"/>
          </p:nvPr>
        </p:nvSpPr>
        <p:spPr/>
        <p:txBody>
          <a:bodyPr/>
          <a:lstStyle/>
          <a:p>
            <a:r>
              <a:rPr lang="en-US"/>
              <a:t>Updated May 2017 </a:t>
            </a:r>
            <a:endParaRPr lang="en-US" dirty="0"/>
          </a:p>
        </p:txBody>
      </p:sp>
      <p:sp>
        <p:nvSpPr>
          <p:cNvPr id="3" name="Slide Number Placeholder 2"/>
          <p:cNvSpPr>
            <a:spLocks noGrp="1"/>
          </p:cNvSpPr>
          <p:nvPr>
            <p:ph type="sldNum" sz="quarter" idx="12"/>
          </p:nvPr>
        </p:nvSpPr>
        <p:spPr/>
        <p:txBody>
          <a:bodyPr/>
          <a:lstStyle/>
          <a:p>
            <a:fld id="{67707AFD-0552-486E-8BE4-6B1B99332CE6}" type="slidenum">
              <a:rPr lang="en-US" smtClean="0"/>
              <a:t>29</a:t>
            </a:fld>
            <a:endParaRPr lang="en-US" dirty="0"/>
          </a:p>
        </p:txBody>
      </p:sp>
    </p:spTree>
    <p:extLst>
      <p:ext uri="{BB962C8B-B14F-4D97-AF65-F5344CB8AC3E}">
        <p14:creationId xmlns:p14="http://schemas.microsoft.com/office/powerpoint/2010/main" val="7694356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71500" y="1905000"/>
            <a:ext cx="2875430" cy="3607170"/>
          </a:xfrm>
        </p:spPr>
        <p:txBody>
          <a:bodyPr>
            <a:noAutofit/>
          </a:bodyPr>
          <a:lstStyle/>
          <a:p>
            <a:pPr eaLnBrk="1" hangingPunct="1"/>
            <a:r>
              <a:rPr lang="en-US" sz="5400" dirty="0"/>
              <a:t>Today you’ll learn…</a:t>
            </a:r>
            <a:endParaRPr lang="en-US" sz="5400" dirty="0">
              <a:effectLst/>
            </a:endParaRPr>
          </a:p>
        </p:txBody>
      </p:sp>
      <p:sp>
        <p:nvSpPr>
          <p:cNvPr id="3" name="Content Placeholder 2"/>
          <p:cNvSpPr>
            <a:spLocks noGrp="1"/>
          </p:cNvSpPr>
          <p:nvPr>
            <p:ph idx="1"/>
          </p:nvPr>
        </p:nvSpPr>
        <p:spPr>
          <a:xfrm>
            <a:off x="4191000" y="1676400"/>
            <a:ext cx="4381499" cy="4547822"/>
          </a:xfrm>
        </p:spPr>
        <p:txBody>
          <a:bodyPr/>
          <a:lstStyle/>
          <a:p>
            <a:pPr marL="457200" indent="-457200">
              <a:buFont typeface="+mj-lt"/>
              <a:buAutoNum type="arabicPeriod"/>
            </a:pPr>
            <a:r>
              <a:rPr lang="en-US" dirty="0"/>
              <a:t>Basic information about the Writing Center’s services and three locations</a:t>
            </a:r>
          </a:p>
          <a:p>
            <a:pPr marL="457200" indent="-457200">
              <a:buFont typeface="+mj-lt"/>
              <a:buAutoNum type="arabicPeriod"/>
            </a:pPr>
            <a:r>
              <a:rPr lang="en-US" dirty="0"/>
              <a:t>What tutoring is like and how it can help you while you’re at IUP</a:t>
            </a:r>
          </a:p>
          <a:p>
            <a:pPr marL="457200" indent="-457200">
              <a:buFont typeface="+mj-lt"/>
              <a:buAutoNum type="arabicPeriod"/>
            </a:pPr>
            <a:r>
              <a:rPr lang="en-US" dirty="0"/>
              <a:t>Some of the college-level writing skills that you can get help with at the Writing Center</a:t>
            </a:r>
          </a:p>
        </p:txBody>
      </p:sp>
      <p:sp>
        <p:nvSpPr>
          <p:cNvPr id="2" name="Footer Placeholder 1"/>
          <p:cNvSpPr>
            <a:spLocks noGrp="1"/>
          </p:cNvSpPr>
          <p:nvPr>
            <p:ph type="ftr" sz="quarter" idx="11"/>
          </p:nvPr>
        </p:nvSpPr>
        <p:spPr/>
        <p:txBody>
          <a:bodyPr/>
          <a:lstStyle/>
          <a:p>
            <a:r>
              <a:rPr lang="en-US"/>
              <a:t>Updated May 2017 </a:t>
            </a:r>
            <a:endParaRPr lang="en-US" dirty="0"/>
          </a:p>
        </p:txBody>
      </p:sp>
      <p:sp>
        <p:nvSpPr>
          <p:cNvPr id="4" name="Slide Number Placeholder 3"/>
          <p:cNvSpPr>
            <a:spLocks noGrp="1"/>
          </p:cNvSpPr>
          <p:nvPr>
            <p:ph type="sldNum" sz="quarter" idx="12"/>
          </p:nvPr>
        </p:nvSpPr>
        <p:spPr/>
        <p:txBody>
          <a:bodyPr/>
          <a:lstStyle/>
          <a:p>
            <a:fld id="{67707AFD-0552-486E-8BE4-6B1B99332CE6}" type="slidenum">
              <a:rPr lang="en-US" smtClean="0"/>
              <a:t>3</a:t>
            </a:fld>
            <a:endParaRPr lang="en-US" dirty="0"/>
          </a:p>
        </p:txBody>
      </p:sp>
    </p:spTree>
    <p:extLst>
      <p:ext uri="{BB962C8B-B14F-4D97-AF65-F5344CB8AC3E}">
        <p14:creationId xmlns:p14="http://schemas.microsoft.com/office/powerpoint/2010/main" val="2768919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7744" y="2760107"/>
            <a:ext cx="8449056" cy="954107"/>
          </a:xfrm>
          <a:prstGeom prst="rect">
            <a:avLst/>
          </a:prstGeom>
        </p:spPr>
        <p:txBody>
          <a:bodyPr wrap="square">
            <a:spAutoFit/>
          </a:bodyPr>
          <a:lstStyle/>
          <a:p>
            <a:endParaRPr lang="en-US" b="1" dirty="0">
              <a:solidFill>
                <a:srgbClr val="303030"/>
              </a:solidFill>
            </a:endParaRPr>
          </a:p>
          <a:p>
            <a:endParaRPr lang="en-US" dirty="0">
              <a:solidFill>
                <a:srgbClr val="303030"/>
              </a:solidFill>
            </a:endParaRPr>
          </a:p>
          <a:p>
            <a:endParaRPr lang="en-US" sz="2000" dirty="0">
              <a:solidFill>
                <a:srgbClr val="303030"/>
              </a:solidFill>
            </a:endParaRPr>
          </a:p>
        </p:txBody>
      </p:sp>
      <p:sp>
        <p:nvSpPr>
          <p:cNvPr id="5" name="TextBox 4"/>
          <p:cNvSpPr txBox="1"/>
          <p:nvPr/>
        </p:nvSpPr>
        <p:spPr>
          <a:xfrm>
            <a:off x="4648200" y="555792"/>
            <a:ext cx="3877056" cy="3139321"/>
          </a:xfrm>
          <a:prstGeom prst="rect">
            <a:avLst/>
          </a:prstGeom>
          <a:noFill/>
        </p:spPr>
        <p:txBody>
          <a:bodyPr wrap="square" rtlCol="0">
            <a:spAutoFit/>
          </a:bodyPr>
          <a:lstStyle/>
          <a:p>
            <a:r>
              <a:rPr lang="en-US" dirty="0"/>
              <a:t>What do most people do after a meeting?</a:t>
            </a:r>
          </a:p>
          <a:p>
            <a:r>
              <a:rPr lang="en-US" b="1" dirty="0"/>
              <a:t>Analyze it! </a:t>
            </a:r>
            <a:r>
              <a:rPr lang="en-US" dirty="0"/>
              <a:t> We draw meaning out of the details, who said what to whom, etc.</a:t>
            </a:r>
          </a:p>
          <a:p>
            <a:endParaRPr lang="en-US" dirty="0"/>
          </a:p>
          <a:p>
            <a:r>
              <a:rPr lang="en-US" dirty="0"/>
              <a:t>Think about the difference between telling your friend </a:t>
            </a:r>
            <a:r>
              <a:rPr lang="en-US" i="1" dirty="0"/>
              <a:t>what happened </a:t>
            </a:r>
            <a:r>
              <a:rPr lang="en-US" dirty="0"/>
              <a:t>in the meeting (summary) and telling your friend </a:t>
            </a:r>
            <a:r>
              <a:rPr lang="en-US" i="1" dirty="0"/>
              <a:t>how the meeting went </a:t>
            </a:r>
            <a:r>
              <a:rPr lang="en-US" dirty="0"/>
              <a:t>(analysis).</a:t>
            </a:r>
          </a:p>
        </p:txBody>
      </p:sp>
      <p:sp>
        <p:nvSpPr>
          <p:cNvPr id="7" name="Title 6"/>
          <p:cNvSpPr>
            <a:spLocks noGrp="1"/>
          </p:cNvSpPr>
          <p:nvPr>
            <p:ph type="title"/>
          </p:nvPr>
        </p:nvSpPr>
        <p:spPr>
          <a:xfrm>
            <a:off x="237744" y="2375339"/>
            <a:ext cx="3209186" cy="2107322"/>
          </a:xfrm>
        </p:spPr>
        <p:txBody>
          <a:bodyPr>
            <a:normAutofit fontScale="90000"/>
          </a:bodyPr>
          <a:lstStyle/>
          <a:p>
            <a:r>
              <a:rPr lang="en-US" sz="4800" dirty="0"/>
              <a:t>Analysis is like what we do after a meeting…</a:t>
            </a:r>
          </a:p>
        </p:txBody>
      </p:sp>
      <p:sp>
        <p:nvSpPr>
          <p:cNvPr id="3" name="Footer Placeholder 2"/>
          <p:cNvSpPr>
            <a:spLocks noGrp="1"/>
          </p:cNvSpPr>
          <p:nvPr>
            <p:ph type="ftr" sz="quarter" idx="11"/>
          </p:nvPr>
        </p:nvSpPr>
        <p:spPr/>
        <p:txBody>
          <a:bodyPr/>
          <a:lstStyle/>
          <a:p>
            <a:r>
              <a:rPr lang="en-US"/>
              <a:t>Updated May 2017 </a:t>
            </a:r>
            <a:endParaRPr lang="en-US" dirty="0"/>
          </a:p>
        </p:txBody>
      </p:sp>
      <p:sp>
        <p:nvSpPr>
          <p:cNvPr id="6" name="Slide Number Placeholder 5"/>
          <p:cNvSpPr>
            <a:spLocks noGrp="1"/>
          </p:cNvSpPr>
          <p:nvPr>
            <p:ph type="sldNum" sz="quarter" idx="12"/>
          </p:nvPr>
        </p:nvSpPr>
        <p:spPr/>
        <p:txBody>
          <a:bodyPr/>
          <a:lstStyle/>
          <a:p>
            <a:fld id="{67707AFD-0552-486E-8BE4-6B1B99332CE6}" type="slidenum">
              <a:rPr lang="en-US" smtClean="0"/>
              <a:t>30</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2397" y="3594576"/>
            <a:ext cx="3568661" cy="2379107"/>
          </a:xfrm>
          <a:prstGeom prst="rect">
            <a:avLst/>
          </a:prstGeom>
        </p:spPr>
      </p:pic>
    </p:spTree>
    <p:extLst>
      <p:ext uri="{BB962C8B-B14F-4D97-AF65-F5344CB8AC3E}">
        <p14:creationId xmlns:p14="http://schemas.microsoft.com/office/powerpoint/2010/main" val="982313430"/>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a:xfrm>
            <a:off x="237744" y="2760107"/>
            <a:ext cx="8449056" cy="954107"/>
          </a:xfrm>
          <a:prstGeom prst="rect">
            <a:avLst/>
          </a:prstGeom>
        </p:spPr>
        <p:txBody>
          <a:bodyPr wrap="square">
            <a:spAutoFit/>
          </a:bodyPr>
          <a:lstStyle/>
          <a:p>
            <a:endParaRPr lang="en-US" b="1" dirty="0">
              <a:solidFill>
                <a:srgbClr val="303030"/>
              </a:solidFill>
            </a:endParaRPr>
          </a:p>
          <a:p>
            <a:endParaRPr lang="en-US" dirty="0">
              <a:solidFill>
                <a:srgbClr val="303030"/>
              </a:solidFill>
            </a:endParaRPr>
          </a:p>
          <a:p>
            <a:endParaRPr lang="en-US" sz="2000" dirty="0">
              <a:solidFill>
                <a:srgbClr val="303030"/>
              </a:solidFill>
            </a:endParaRPr>
          </a:p>
        </p:txBody>
      </p:sp>
      <p:sp>
        <p:nvSpPr>
          <p:cNvPr id="5" name="Title 4"/>
          <p:cNvSpPr>
            <a:spLocks noGrp="1"/>
          </p:cNvSpPr>
          <p:nvPr>
            <p:ph type="title"/>
          </p:nvPr>
        </p:nvSpPr>
        <p:spPr>
          <a:xfrm>
            <a:off x="-270719" y="1981200"/>
            <a:ext cx="2810256" cy="2895599"/>
          </a:xfrm>
        </p:spPr>
        <p:txBody>
          <a:bodyPr>
            <a:noAutofit/>
          </a:bodyPr>
          <a:lstStyle/>
          <a:p>
            <a:r>
              <a:rPr lang="en-US" sz="4400" dirty="0"/>
              <a:t>How’s this meeting going?</a:t>
            </a:r>
          </a:p>
        </p:txBody>
      </p:sp>
      <p:sp>
        <p:nvSpPr>
          <p:cNvPr id="3" name="Footer Placeholder 2"/>
          <p:cNvSpPr>
            <a:spLocks noGrp="1"/>
          </p:cNvSpPr>
          <p:nvPr>
            <p:ph type="ftr" sz="quarter" idx="11"/>
          </p:nvPr>
        </p:nvSpPr>
        <p:spPr/>
        <p:txBody>
          <a:bodyPr/>
          <a:lstStyle/>
          <a:p>
            <a:r>
              <a:rPr lang="en-US"/>
              <a:t>Updated May 2017 </a:t>
            </a:r>
            <a:endParaRPr lang="en-US" dirty="0"/>
          </a:p>
        </p:txBody>
      </p:sp>
      <p:sp>
        <p:nvSpPr>
          <p:cNvPr id="6" name="Slide Number Placeholder 5"/>
          <p:cNvSpPr>
            <a:spLocks noGrp="1"/>
          </p:cNvSpPr>
          <p:nvPr>
            <p:ph type="sldNum" sz="quarter" idx="12"/>
          </p:nvPr>
        </p:nvSpPr>
        <p:spPr/>
        <p:txBody>
          <a:bodyPr/>
          <a:lstStyle/>
          <a:p>
            <a:fld id="{67707AFD-0552-486E-8BE4-6B1B99332CE6}" type="slidenum">
              <a:rPr lang="en-US" smtClean="0"/>
              <a:t>31</a:t>
            </a:fld>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8475" y="1066800"/>
            <a:ext cx="6400800" cy="4267200"/>
          </a:xfrm>
          <a:prstGeom prst="rect">
            <a:avLst/>
          </a:prstGeom>
        </p:spPr>
      </p:pic>
    </p:spTree>
    <p:extLst>
      <p:ext uri="{BB962C8B-B14F-4D97-AF65-F5344CB8AC3E}">
        <p14:creationId xmlns:p14="http://schemas.microsoft.com/office/powerpoint/2010/main" val="1491851112"/>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7744" y="2760107"/>
            <a:ext cx="8449056" cy="954107"/>
          </a:xfrm>
          <a:prstGeom prst="rect">
            <a:avLst/>
          </a:prstGeom>
        </p:spPr>
        <p:txBody>
          <a:bodyPr wrap="square">
            <a:spAutoFit/>
          </a:bodyPr>
          <a:lstStyle/>
          <a:p>
            <a:endParaRPr lang="en-US" b="1" dirty="0">
              <a:solidFill>
                <a:srgbClr val="303030"/>
              </a:solidFill>
            </a:endParaRPr>
          </a:p>
          <a:p>
            <a:endParaRPr lang="en-US" dirty="0">
              <a:solidFill>
                <a:srgbClr val="303030"/>
              </a:solidFill>
            </a:endParaRPr>
          </a:p>
          <a:p>
            <a:endParaRPr lang="en-US" sz="2000" dirty="0">
              <a:solidFill>
                <a:srgbClr val="303030"/>
              </a:solidFill>
            </a:endParaRPr>
          </a:p>
        </p:txBody>
      </p:sp>
      <p:sp>
        <p:nvSpPr>
          <p:cNvPr id="5" name="Title 4"/>
          <p:cNvSpPr>
            <a:spLocks noGrp="1"/>
          </p:cNvSpPr>
          <p:nvPr>
            <p:ph type="title"/>
          </p:nvPr>
        </p:nvSpPr>
        <p:spPr>
          <a:xfrm>
            <a:off x="347472" y="1981201"/>
            <a:ext cx="8449056" cy="2895599"/>
          </a:xfrm>
        </p:spPr>
        <p:txBody>
          <a:bodyPr>
            <a:noAutofit/>
          </a:bodyPr>
          <a:lstStyle/>
          <a:p>
            <a:pPr algn="l"/>
            <a:r>
              <a:rPr lang="en-US" sz="4400" dirty="0"/>
              <a:t>Now that you get the basic concept, let’s look at an example of how analysis works in a real piece of writing.</a:t>
            </a:r>
          </a:p>
        </p:txBody>
      </p:sp>
      <p:sp>
        <p:nvSpPr>
          <p:cNvPr id="2" name="Footer Placeholder 1"/>
          <p:cNvSpPr>
            <a:spLocks noGrp="1"/>
          </p:cNvSpPr>
          <p:nvPr>
            <p:ph type="ftr" sz="quarter" idx="11"/>
          </p:nvPr>
        </p:nvSpPr>
        <p:spPr/>
        <p:txBody>
          <a:bodyPr/>
          <a:lstStyle/>
          <a:p>
            <a:r>
              <a:rPr lang="en-US"/>
              <a:t>Updated May 2017 </a:t>
            </a:r>
            <a:endParaRPr lang="en-US" dirty="0"/>
          </a:p>
        </p:txBody>
      </p:sp>
      <p:sp>
        <p:nvSpPr>
          <p:cNvPr id="3" name="Slide Number Placeholder 2"/>
          <p:cNvSpPr>
            <a:spLocks noGrp="1"/>
          </p:cNvSpPr>
          <p:nvPr>
            <p:ph type="sldNum" sz="quarter" idx="12"/>
          </p:nvPr>
        </p:nvSpPr>
        <p:spPr/>
        <p:txBody>
          <a:bodyPr/>
          <a:lstStyle/>
          <a:p>
            <a:fld id="{67707AFD-0552-486E-8BE4-6B1B99332CE6}" type="slidenum">
              <a:rPr lang="en-US" smtClean="0"/>
              <a:t>32</a:t>
            </a:fld>
            <a:endParaRPr lang="en-US" dirty="0"/>
          </a:p>
        </p:txBody>
      </p:sp>
    </p:spTree>
    <p:extLst>
      <p:ext uri="{BB962C8B-B14F-4D97-AF65-F5344CB8AC3E}">
        <p14:creationId xmlns:p14="http://schemas.microsoft.com/office/powerpoint/2010/main" val="1312589507"/>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441371"/>
            <a:ext cx="8610600" cy="3816429"/>
          </a:xfrm>
          <a:prstGeom prst="rect">
            <a:avLst/>
          </a:prstGeom>
          <a:noFill/>
        </p:spPr>
        <p:txBody>
          <a:bodyPr wrap="square" rtlCol="0">
            <a:spAutoFit/>
          </a:bodyPr>
          <a:lstStyle/>
          <a:p>
            <a:r>
              <a:rPr lang="en-US" sz="2400" dirty="0"/>
              <a:t>Consider this excerpt from a cover letter, for example:</a:t>
            </a:r>
          </a:p>
          <a:p>
            <a:endParaRPr lang="en-US" dirty="0"/>
          </a:p>
          <a:p>
            <a:r>
              <a:rPr lang="en-US" sz="2000" dirty="0"/>
              <a:t>How can I contribute to this company’s collaborative culture? As a strong team player, I believe one of the most important characteristics of an employee is the ability to listen and really </a:t>
            </a:r>
            <a:r>
              <a:rPr lang="en-US" sz="2000" i="1" dirty="0"/>
              <a:t>hear</a:t>
            </a:r>
            <a:r>
              <a:rPr lang="en-US" sz="2000" dirty="0"/>
              <a:t> others. For example, as the philanthropy chair of my sorority, I was in charge of organizing our annual fundraiser for the American Heart Association. While we had always sold heart-shaped cookies in the past, a new member thought it would be a good idea to sell Valentines online and in person. I was hesitant at first, but after hearing her out, I realized we could reach a broader audience and spend less to make more for our organization. By listening to others, I realized that not every idea is good, but a good idea can come from anyone.  </a:t>
            </a:r>
          </a:p>
        </p:txBody>
      </p:sp>
      <p:sp>
        <p:nvSpPr>
          <p:cNvPr id="3" name="Footer Placeholder 2"/>
          <p:cNvSpPr>
            <a:spLocks noGrp="1"/>
          </p:cNvSpPr>
          <p:nvPr>
            <p:ph type="ftr" sz="quarter" idx="11"/>
          </p:nvPr>
        </p:nvSpPr>
        <p:spPr/>
        <p:txBody>
          <a:bodyPr/>
          <a:lstStyle/>
          <a:p>
            <a:r>
              <a:rPr lang="en-US"/>
              <a:t>Updated May 2017 </a:t>
            </a:r>
            <a:endParaRPr lang="en-US" dirty="0"/>
          </a:p>
        </p:txBody>
      </p:sp>
      <p:sp>
        <p:nvSpPr>
          <p:cNvPr id="4" name="Slide Number Placeholder 3"/>
          <p:cNvSpPr>
            <a:spLocks noGrp="1"/>
          </p:cNvSpPr>
          <p:nvPr>
            <p:ph type="sldNum" sz="quarter" idx="12"/>
          </p:nvPr>
        </p:nvSpPr>
        <p:spPr/>
        <p:txBody>
          <a:bodyPr/>
          <a:lstStyle/>
          <a:p>
            <a:fld id="{67707AFD-0552-486E-8BE4-6B1B99332CE6}" type="slidenum">
              <a:rPr lang="en-US" smtClean="0"/>
              <a:t>33</a:t>
            </a:fld>
            <a:endParaRPr lang="en-US" dirty="0"/>
          </a:p>
        </p:txBody>
      </p:sp>
    </p:spTree>
    <p:extLst>
      <p:ext uri="{BB962C8B-B14F-4D97-AF65-F5344CB8AC3E}">
        <p14:creationId xmlns:p14="http://schemas.microsoft.com/office/powerpoint/2010/main" val="238009192"/>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Callout 1 (Border and Accent Bar) 5"/>
          <p:cNvSpPr/>
          <p:nvPr/>
        </p:nvSpPr>
        <p:spPr>
          <a:xfrm>
            <a:off x="6734175" y="1166788"/>
            <a:ext cx="2286000" cy="609600"/>
          </a:xfrm>
          <a:prstGeom prst="accentBorderCallout1">
            <a:avLst>
              <a:gd name="adj1" fmla="val 59803"/>
              <a:gd name="adj2" fmla="val -5701"/>
              <a:gd name="adj3" fmla="val 60921"/>
              <a:gd name="adj4" fmla="val -19502"/>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The writer makes a claim. </a:t>
            </a:r>
          </a:p>
        </p:txBody>
      </p:sp>
      <p:sp>
        <p:nvSpPr>
          <p:cNvPr id="7" name="Line Callout 1 (Border and Accent Bar) 6"/>
          <p:cNvSpPr/>
          <p:nvPr/>
        </p:nvSpPr>
        <p:spPr>
          <a:xfrm>
            <a:off x="6734175" y="2138065"/>
            <a:ext cx="2286000" cy="878305"/>
          </a:xfrm>
          <a:prstGeom prst="accentBorderCallout1">
            <a:avLst>
              <a:gd name="adj1" fmla="val 49115"/>
              <a:gd name="adj2" fmla="val -7500"/>
              <a:gd name="adj3" fmla="val 48848"/>
              <a:gd name="adj4" fmla="val -20030"/>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The writer summarizes an example.</a:t>
            </a:r>
          </a:p>
        </p:txBody>
      </p:sp>
      <p:sp>
        <p:nvSpPr>
          <p:cNvPr id="8" name="Line Callout 1 (Border and Accent Bar) 7"/>
          <p:cNvSpPr/>
          <p:nvPr/>
        </p:nvSpPr>
        <p:spPr>
          <a:xfrm>
            <a:off x="6677025" y="3357265"/>
            <a:ext cx="2314575" cy="2209800"/>
          </a:xfrm>
          <a:prstGeom prst="accentBorderCallout1">
            <a:avLst>
              <a:gd name="adj1" fmla="val 48923"/>
              <a:gd name="adj2" fmla="val -5145"/>
              <a:gd name="adj3" fmla="val 48962"/>
              <a:gd name="adj4" fmla="val -16347"/>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The writer makes connections to show how the example supports the claim. Notice how the first sentence explains how the anecdote shows listening skills, and the second shows why this skill is beneficial.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037604"/>
            <a:ext cx="6172200" cy="4639322"/>
          </a:xfrm>
          <a:prstGeom prst="rect">
            <a:avLst/>
          </a:prstGeom>
        </p:spPr>
      </p:pic>
      <p:sp>
        <p:nvSpPr>
          <p:cNvPr id="9" name="Left Brace 8"/>
          <p:cNvSpPr/>
          <p:nvPr/>
        </p:nvSpPr>
        <p:spPr>
          <a:xfrm rot="5400000">
            <a:off x="7579015" y="-340218"/>
            <a:ext cx="407009" cy="2541984"/>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ln w="76200"/>
              <a:effectLst>
                <a:outerShdw blurRad="38100" dist="19050" dir="2700000" algn="tl" rotWithShape="0">
                  <a:schemeClr val="dk1">
                    <a:alpha val="40000"/>
                  </a:schemeClr>
                </a:outerShdw>
              </a:effectLst>
            </a:endParaRPr>
          </a:p>
        </p:txBody>
      </p:sp>
      <p:sp>
        <p:nvSpPr>
          <p:cNvPr id="10" name="TextBox 9"/>
          <p:cNvSpPr txBox="1"/>
          <p:nvPr/>
        </p:nvSpPr>
        <p:spPr>
          <a:xfrm>
            <a:off x="6400800" y="228600"/>
            <a:ext cx="2731293" cy="830997"/>
          </a:xfrm>
          <a:prstGeom prst="rect">
            <a:avLst/>
          </a:prstGeom>
          <a:noFill/>
          <a:ln>
            <a:noFill/>
          </a:ln>
        </p:spPr>
        <p:txBody>
          <a:bodyPr wrap="square" rtlCol="0">
            <a:spAutoFit/>
          </a:bodyPr>
          <a:lstStyle/>
          <a:p>
            <a:pPr algn="ctr"/>
            <a:r>
              <a:rPr lang="en-US" sz="2400" b="1" dirty="0">
                <a:ln w="9525">
                  <a:solidFill>
                    <a:srgbClr val="0070C0"/>
                  </a:solidFill>
                </a:ln>
                <a:solidFill>
                  <a:schemeClr val="accent2">
                    <a:lumMod val="75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This is the analysis</a:t>
            </a:r>
            <a:endParaRPr lang="en-US" sz="2400" b="1" dirty="0">
              <a:ln w="9525">
                <a:solidFill>
                  <a:srgbClr val="0070C0"/>
                </a:solidFill>
              </a:ln>
              <a:solidFill>
                <a:schemeClr val="bg1"/>
              </a:solidFill>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r>
              <a:rPr lang="en-US"/>
              <a:t>Updated May 2017 </a:t>
            </a:r>
            <a:endParaRPr lang="en-US" dirty="0"/>
          </a:p>
        </p:txBody>
      </p:sp>
      <p:sp>
        <p:nvSpPr>
          <p:cNvPr id="4" name="Slide Number Placeholder 3"/>
          <p:cNvSpPr>
            <a:spLocks noGrp="1"/>
          </p:cNvSpPr>
          <p:nvPr>
            <p:ph type="sldNum" sz="quarter" idx="12"/>
          </p:nvPr>
        </p:nvSpPr>
        <p:spPr/>
        <p:txBody>
          <a:bodyPr/>
          <a:lstStyle/>
          <a:p>
            <a:fld id="{67707AFD-0552-486E-8BE4-6B1B99332CE6}" type="slidenum">
              <a:rPr lang="en-US" smtClean="0"/>
              <a:t>34</a:t>
            </a:fld>
            <a:endParaRPr lang="en-US" dirty="0"/>
          </a:p>
        </p:txBody>
      </p:sp>
    </p:spTree>
    <p:extLst>
      <p:ext uri="{BB962C8B-B14F-4D97-AF65-F5344CB8AC3E}">
        <p14:creationId xmlns:p14="http://schemas.microsoft.com/office/powerpoint/2010/main" val="977790168"/>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90600"/>
            <a:ext cx="6324600" cy="4401205"/>
          </a:xfrm>
          <a:prstGeom prst="rect">
            <a:avLst/>
          </a:prstGeom>
          <a:noFill/>
        </p:spPr>
        <p:txBody>
          <a:bodyPr wrap="square" rtlCol="0">
            <a:spAutoFit/>
          </a:bodyPr>
          <a:lstStyle/>
          <a:p>
            <a:r>
              <a:rPr lang="en-US" sz="2000" dirty="0">
                <a:solidFill>
                  <a:srgbClr val="0070C0"/>
                </a:solidFill>
              </a:rPr>
              <a:t>How can I contribute to this company’s collaborative culture? As a strong team player, I believe one of the most important characteristics of an employee is the ability to listen and really </a:t>
            </a:r>
            <a:r>
              <a:rPr lang="en-US" sz="2000" i="1" dirty="0">
                <a:solidFill>
                  <a:srgbClr val="0070C0"/>
                </a:solidFill>
              </a:rPr>
              <a:t>hear</a:t>
            </a:r>
            <a:r>
              <a:rPr lang="en-US" sz="2000" dirty="0">
                <a:solidFill>
                  <a:srgbClr val="0070C0"/>
                </a:solidFill>
              </a:rPr>
              <a:t> others.</a:t>
            </a:r>
            <a:r>
              <a:rPr lang="en-US" sz="2000" dirty="0">
                <a:solidFill>
                  <a:srgbClr val="00B0F0"/>
                </a:solidFill>
              </a:rPr>
              <a:t> </a:t>
            </a:r>
            <a:r>
              <a:rPr lang="en-US" sz="2000" dirty="0">
                <a:solidFill>
                  <a:srgbClr val="00B050"/>
                </a:solidFill>
              </a:rPr>
              <a:t>For example, as the philanthropy chair of my sorority, I was in charge of organizing an annual fundraiser for the American Heart Association. While we had always sold heart-shaped cookies in the past, a newer member thought it would be a good idea to sell Valentines online and in person. </a:t>
            </a:r>
            <a:r>
              <a:rPr lang="en-US" sz="2000" dirty="0">
                <a:solidFill>
                  <a:srgbClr val="C00000"/>
                </a:solidFill>
              </a:rPr>
              <a:t>I was hesitant at first, but after hearing her out, I realized we could reach a broader audience and spend less to make more for our organization. By listening to others, I realized that not every idea is good, but a good idea can come from anyone.  </a:t>
            </a:r>
          </a:p>
        </p:txBody>
      </p:sp>
      <p:sp>
        <p:nvSpPr>
          <p:cNvPr id="6" name="Line Callout 1 (Border and Accent Bar) 5"/>
          <p:cNvSpPr/>
          <p:nvPr/>
        </p:nvSpPr>
        <p:spPr>
          <a:xfrm>
            <a:off x="6705600" y="1143000"/>
            <a:ext cx="2286000" cy="609600"/>
          </a:xfrm>
          <a:prstGeom prst="accentBorderCallout1">
            <a:avLst>
              <a:gd name="adj1" fmla="val 59803"/>
              <a:gd name="adj2" fmla="val -5701"/>
              <a:gd name="adj3" fmla="val 60921"/>
              <a:gd name="adj4" fmla="val -19502"/>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The writer makes a claim. </a:t>
            </a:r>
          </a:p>
        </p:txBody>
      </p:sp>
      <p:sp>
        <p:nvSpPr>
          <p:cNvPr id="7" name="Line Callout 1 (Border and Accent Bar) 6"/>
          <p:cNvSpPr/>
          <p:nvPr/>
        </p:nvSpPr>
        <p:spPr>
          <a:xfrm>
            <a:off x="6734175" y="2133600"/>
            <a:ext cx="2286000" cy="878305"/>
          </a:xfrm>
          <a:prstGeom prst="accentBorderCallout1">
            <a:avLst>
              <a:gd name="adj1" fmla="val 49115"/>
              <a:gd name="adj2" fmla="val -7500"/>
              <a:gd name="adj3" fmla="val 48848"/>
              <a:gd name="adj4" fmla="val -20030"/>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The writer summarizes an example.</a:t>
            </a:r>
          </a:p>
        </p:txBody>
      </p:sp>
      <p:sp>
        <p:nvSpPr>
          <p:cNvPr id="8" name="Line Callout 1 (Border and Accent Bar) 7"/>
          <p:cNvSpPr/>
          <p:nvPr/>
        </p:nvSpPr>
        <p:spPr>
          <a:xfrm>
            <a:off x="6677025" y="3352800"/>
            <a:ext cx="2314575" cy="2209800"/>
          </a:xfrm>
          <a:prstGeom prst="accentBorderCallout1">
            <a:avLst>
              <a:gd name="adj1" fmla="val 48923"/>
              <a:gd name="adj2" fmla="val -5145"/>
              <a:gd name="adj3" fmla="val 48962"/>
              <a:gd name="adj4" fmla="val -16347"/>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The writer makes connections to show how the example supports the claim. Notice how the first sentence explains how the anecdote shows listening skills, and the second shows why this skill is beneficial. </a:t>
            </a:r>
          </a:p>
        </p:txBody>
      </p:sp>
      <p:sp>
        <p:nvSpPr>
          <p:cNvPr id="3" name="Footer Placeholder 2"/>
          <p:cNvSpPr>
            <a:spLocks noGrp="1"/>
          </p:cNvSpPr>
          <p:nvPr>
            <p:ph type="ftr" sz="quarter" idx="11"/>
          </p:nvPr>
        </p:nvSpPr>
        <p:spPr/>
        <p:txBody>
          <a:bodyPr/>
          <a:lstStyle/>
          <a:p>
            <a:r>
              <a:rPr lang="en-US"/>
              <a:t>Updated May 2017 </a:t>
            </a:r>
            <a:endParaRPr lang="en-US" dirty="0"/>
          </a:p>
        </p:txBody>
      </p:sp>
      <p:sp>
        <p:nvSpPr>
          <p:cNvPr id="4" name="Slide Number Placeholder 3"/>
          <p:cNvSpPr>
            <a:spLocks noGrp="1"/>
          </p:cNvSpPr>
          <p:nvPr>
            <p:ph type="sldNum" sz="quarter" idx="12"/>
          </p:nvPr>
        </p:nvSpPr>
        <p:spPr/>
        <p:txBody>
          <a:bodyPr/>
          <a:lstStyle/>
          <a:p>
            <a:fld id="{67707AFD-0552-486E-8BE4-6B1B99332CE6}" type="slidenum">
              <a:rPr lang="en-US" smtClean="0"/>
              <a:t>35</a:t>
            </a:fld>
            <a:endParaRPr lang="en-US" dirty="0"/>
          </a:p>
        </p:txBody>
      </p:sp>
    </p:spTree>
    <p:extLst>
      <p:ext uri="{BB962C8B-B14F-4D97-AF65-F5344CB8AC3E}">
        <p14:creationId xmlns:p14="http://schemas.microsoft.com/office/powerpoint/2010/main" val="1916380569"/>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981200"/>
            <a:ext cx="8610600" cy="3170099"/>
          </a:xfrm>
          <a:prstGeom prst="rect">
            <a:avLst/>
          </a:prstGeom>
          <a:noFill/>
        </p:spPr>
        <p:txBody>
          <a:bodyPr wrap="square" rtlCol="0">
            <a:spAutoFit/>
          </a:bodyPr>
          <a:lstStyle/>
          <a:p>
            <a:r>
              <a:rPr lang="en-US" sz="2000" dirty="0"/>
              <a:t>How can I contribute to this company’s collaborative culture? As a strong team player, I believe one of the most important characteristics of an employee is the ability to listen and really </a:t>
            </a:r>
            <a:r>
              <a:rPr lang="en-US" sz="2000" i="1" dirty="0"/>
              <a:t>hear</a:t>
            </a:r>
            <a:r>
              <a:rPr lang="en-US" sz="2000" dirty="0"/>
              <a:t> others. For example, as the philanthropy chair of my sorority, I was in charge of organizing our annual fundraiser for the American Heart Association. While we had always sold heart-shaped cookies in the past, a new member thought it would be a good idea to sell Valentines online and in person. I was hesitant at first, but after hearing her out, I realized we could reach a broader audience and spend less to make more for our organization. By listening to others, I realized that not every idea is good, but a good idea can come from anyone.  </a:t>
            </a:r>
          </a:p>
        </p:txBody>
      </p:sp>
      <p:sp>
        <p:nvSpPr>
          <p:cNvPr id="4" name="Title 3"/>
          <p:cNvSpPr>
            <a:spLocks noGrp="1"/>
          </p:cNvSpPr>
          <p:nvPr>
            <p:ph type="title"/>
          </p:nvPr>
        </p:nvSpPr>
        <p:spPr>
          <a:xfrm>
            <a:off x="304800" y="1016878"/>
            <a:ext cx="8343900" cy="964322"/>
          </a:xfrm>
        </p:spPr>
        <p:txBody>
          <a:bodyPr>
            <a:normAutofit fontScale="90000"/>
          </a:bodyPr>
          <a:lstStyle/>
          <a:p>
            <a:pPr algn="l"/>
            <a:r>
              <a:rPr lang="en-US" dirty="0"/>
              <a:t>Can you think of </a:t>
            </a:r>
            <a:r>
              <a:rPr lang="en-US"/>
              <a:t>another way to </a:t>
            </a:r>
            <a:r>
              <a:rPr lang="en-US" dirty="0"/>
              <a:t>analyze the argument in this paragraph?</a:t>
            </a:r>
          </a:p>
        </p:txBody>
      </p:sp>
      <p:sp>
        <p:nvSpPr>
          <p:cNvPr id="3" name="Footer Placeholder 2"/>
          <p:cNvSpPr>
            <a:spLocks noGrp="1"/>
          </p:cNvSpPr>
          <p:nvPr>
            <p:ph type="ftr" sz="quarter" idx="11"/>
          </p:nvPr>
        </p:nvSpPr>
        <p:spPr/>
        <p:txBody>
          <a:bodyPr/>
          <a:lstStyle/>
          <a:p>
            <a:r>
              <a:rPr lang="en-US"/>
              <a:t>Updated May 2017 </a:t>
            </a:r>
            <a:endParaRPr lang="en-US" dirty="0"/>
          </a:p>
        </p:txBody>
      </p:sp>
      <p:sp>
        <p:nvSpPr>
          <p:cNvPr id="5" name="Slide Number Placeholder 4"/>
          <p:cNvSpPr>
            <a:spLocks noGrp="1"/>
          </p:cNvSpPr>
          <p:nvPr>
            <p:ph type="sldNum" sz="quarter" idx="12"/>
          </p:nvPr>
        </p:nvSpPr>
        <p:spPr/>
        <p:txBody>
          <a:bodyPr/>
          <a:lstStyle/>
          <a:p>
            <a:fld id="{67707AFD-0552-486E-8BE4-6B1B99332CE6}" type="slidenum">
              <a:rPr lang="en-US" smtClean="0"/>
              <a:t>36</a:t>
            </a:fld>
            <a:endParaRPr lang="en-US" dirty="0"/>
          </a:p>
        </p:txBody>
      </p:sp>
    </p:spTree>
    <p:extLst>
      <p:ext uri="{BB962C8B-B14F-4D97-AF65-F5344CB8AC3E}">
        <p14:creationId xmlns:p14="http://schemas.microsoft.com/office/powerpoint/2010/main" val="4035603912"/>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0614" y="1600200"/>
            <a:ext cx="2875430" cy="1321170"/>
          </a:xfrm>
        </p:spPr>
        <p:txBody>
          <a:bodyPr>
            <a:normAutofit fontScale="90000"/>
          </a:bodyPr>
          <a:lstStyle/>
          <a:p>
            <a:r>
              <a:rPr lang="en-US" sz="4200" dirty="0"/>
              <a:t>Tutors can help you write an analysis</a:t>
            </a:r>
          </a:p>
        </p:txBody>
      </p:sp>
      <p:sp>
        <p:nvSpPr>
          <p:cNvPr id="2" name="Content Placeholder 1"/>
          <p:cNvSpPr>
            <a:spLocks noGrp="1"/>
          </p:cNvSpPr>
          <p:nvPr>
            <p:ph idx="1"/>
          </p:nvPr>
        </p:nvSpPr>
        <p:spPr>
          <a:xfrm>
            <a:off x="4152901" y="1503733"/>
            <a:ext cx="4686299" cy="3850534"/>
          </a:xfrm>
        </p:spPr>
        <p:txBody>
          <a:bodyPr/>
          <a:lstStyle/>
          <a:p>
            <a:r>
              <a:rPr lang="en-US" dirty="0"/>
              <a:t>Analysis can be tricky, and each assignment will present new challenges. </a:t>
            </a:r>
          </a:p>
          <a:p>
            <a:r>
              <a:rPr lang="en-US" dirty="0"/>
              <a:t>When working with a tutor on analysis, the session will be specific to your assignment. For instance, you may need to spend more time talking through ideas (kind of like in-depth brainstorming), or you might make an outline to help clarify your analysis. </a:t>
            </a:r>
          </a:p>
          <a:p>
            <a:r>
              <a:rPr lang="en-US" dirty="0"/>
              <a:t>Basically, no two sessions are alike! </a:t>
            </a:r>
          </a:p>
        </p:txBody>
      </p:sp>
      <p:sp>
        <p:nvSpPr>
          <p:cNvPr id="4" name="Footer Placeholder 3"/>
          <p:cNvSpPr>
            <a:spLocks noGrp="1"/>
          </p:cNvSpPr>
          <p:nvPr>
            <p:ph type="ftr" sz="quarter" idx="11"/>
          </p:nvPr>
        </p:nvSpPr>
        <p:spPr/>
        <p:txBody>
          <a:bodyPr/>
          <a:lstStyle/>
          <a:p>
            <a:r>
              <a:rPr lang="en-US"/>
              <a:t>Updated May 2017 </a:t>
            </a:r>
            <a:endParaRPr lang="en-US" dirty="0"/>
          </a:p>
        </p:txBody>
      </p:sp>
      <p:sp>
        <p:nvSpPr>
          <p:cNvPr id="5" name="Slide Number Placeholder 4"/>
          <p:cNvSpPr>
            <a:spLocks noGrp="1"/>
          </p:cNvSpPr>
          <p:nvPr>
            <p:ph type="sldNum" sz="quarter" idx="12"/>
          </p:nvPr>
        </p:nvSpPr>
        <p:spPr/>
        <p:txBody>
          <a:bodyPr/>
          <a:lstStyle/>
          <a:p>
            <a:fld id="{67707AFD-0552-486E-8BE4-6B1B99332CE6}" type="slidenum">
              <a:rPr lang="en-US" smtClean="0"/>
              <a:t>37</a:t>
            </a:fld>
            <a:endParaRPr lang="en-US" dirty="0"/>
          </a:p>
        </p:txBody>
      </p:sp>
    </p:spTree>
    <p:extLst>
      <p:ext uri="{BB962C8B-B14F-4D97-AF65-F5344CB8AC3E}">
        <p14:creationId xmlns:p14="http://schemas.microsoft.com/office/powerpoint/2010/main" val="25526560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71500" y="2539815"/>
            <a:ext cx="2875430" cy="1778370"/>
          </a:xfrm>
        </p:spPr>
        <p:txBody>
          <a:bodyPr>
            <a:noAutofit/>
          </a:bodyPr>
          <a:lstStyle/>
          <a:p>
            <a:pPr eaLnBrk="1" hangingPunct="1"/>
            <a:r>
              <a:rPr lang="en-US" sz="5400" dirty="0"/>
              <a:t>Let’s recap</a:t>
            </a:r>
            <a:endParaRPr lang="en-US" sz="5400" dirty="0">
              <a:effectLst/>
            </a:endParaRPr>
          </a:p>
        </p:txBody>
      </p:sp>
      <p:sp>
        <p:nvSpPr>
          <p:cNvPr id="3" name="Content Placeholder 2"/>
          <p:cNvSpPr>
            <a:spLocks noGrp="1"/>
          </p:cNvSpPr>
          <p:nvPr>
            <p:ph idx="1"/>
          </p:nvPr>
        </p:nvSpPr>
        <p:spPr>
          <a:xfrm>
            <a:off x="4229101" y="1295400"/>
            <a:ext cx="4381499" cy="4267200"/>
          </a:xfrm>
        </p:spPr>
        <p:txBody>
          <a:bodyPr>
            <a:normAutofit/>
          </a:bodyPr>
          <a:lstStyle/>
          <a:p>
            <a:pPr marL="457200" indent="-457200">
              <a:buFont typeface="+mj-lt"/>
              <a:buAutoNum type="arabicPeriod"/>
            </a:pPr>
            <a:r>
              <a:rPr lang="en-US" dirty="0"/>
              <a:t>Basic information about the Writing Center’s services and three locations</a:t>
            </a:r>
          </a:p>
          <a:p>
            <a:pPr marL="457200" indent="-457200">
              <a:buFont typeface="+mj-lt"/>
              <a:buAutoNum type="arabicPeriod"/>
            </a:pPr>
            <a:r>
              <a:rPr lang="en-US" dirty="0"/>
              <a:t>What tutors do and how they can help you while you’re at IUP</a:t>
            </a:r>
          </a:p>
          <a:p>
            <a:pPr marL="457200" indent="-457200">
              <a:buFont typeface="+mj-lt"/>
              <a:buAutoNum type="arabicPeriod"/>
            </a:pPr>
            <a:r>
              <a:rPr lang="en-US" dirty="0"/>
              <a:t>Some of the college-level writing skills you can get help with at the Writing Center:</a:t>
            </a:r>
          </a:p>
          <a:p>
            <a:pPr marL="914400" indent="-282575"/>
            <a:r>
              <a:rPr lang="en-US" sz="1600" dirty="0"/>
              <a:t>Planning and organizing ideas</a:t>
            </a:r>
          </a:p>
          <a:p>
            <a:pPr marL="914400" indent="-282575"/>
            <a:r>
              <a:rPr lang="en-US" sz="1600" dirty="0"/>
              <a:t>Writing clearly and concisely</a:t>
            </a:r>
          </a:p>
          <a:p>
            <a:pPr marL="914400" indent="-282575"/>
            <a:r>
              <a:rPr lang="en-US" sz="1600" dirty="0"/>
              <a:t>Writing an analysis</a:t>
            </a:r>
          </a:p>
        </p:txBody>
      </p:sp>
      <p:sp>
        <p:nvSpPr>
          <p:cNvPr id="2" name="Footer Placeholder 1"/>
          <p:cNvSpPr>
            <a:spLocks noGrp="1"/>
          </p:cNvSpPr>
          <p:nvPr>
            <p:ph type="ftr" sz="quarter" idx="11"/>
          </p:nvPr>
        </p:nvSpPr>
        <p:spPr/>
        <p:txBody>
          <a:bodyPr/>
          <a:lstStyle/>
          <a:p>
            <a:r>
              <a:rPr lang="en-US"/>
              <a:t>Updated May 2017 </a:t>
            </a:r>
            <a:endParaRPr lang="en-US" dirty="0"/>
          </a:p>
        </p:txBody>
      </p:sp>
      <p:sp>
        <p:nvSpPr>
          <p:cNvPr id="4" name="Slide Number Placeholder 3"/>
          <p:cNvSpPr>
            <a:spLocks noGrp="1"/>
          </p:cNvSpPr>
          <p:nvPr>
            <p:ph type="sldNum" sz="quarter" idx="12"/>
          </p:nvPr>
        </p:nvSpPr>
        <p:spPr/>
        <p:txBody>
          <a:bodyPr/>
          <a:lstStyle/>
          <a:p>
            <a:fld id="{67707AFD-0552-486E-8BE4-6B1B99332CE6}" type="slidenum">
              <a:rPr lang="en-US" smtClean="0"/>
              <a:t>38</a:t>
            </a:fld>
            <a:endParaRPr lang="en-US" dirty="0"/>
          </a:p>
        </p:txBody>
      </p:sp>
    </p:spTree>
    <p:extLst>
      <p:ext uri="{BB962C8B-B14F-4D97-AF65-F5344CB8AC3E}">
        <p14:creationId xmlns:p14="http://schemas.microsoft.com/office/powerpoint/2010/main" val="35654784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500" y="1892115"/>
            <a:ext cx="2875430" cy="3073770"/>
          </a:xfrm>
        </p:spPr>
        <p:txBody>
          <a:bodyPr>
            <a:normAutofit fontScale="90000"/>
          </a:bodyPr>
          <a:lstStyle/>
          <a:p>
            <a:pPr>
              <a:lnSpc>
                <a:spcPct val="87000"/>
              </a:lnSpc>
            </a:pPr>
            <a:r>
              <a:rPr lang="en-US" sz="4400" dirty="0"/>
              <a:t>What if I need help with </a:t>
            </a:r>
            <a:br>
              <a:rPr lang="en-US" sz="4400" dirty="0"/>
            </a:br>
            <a:r>
              <a:rPr lang="en-US" sz="4400" dirty="0"/>
              <a:t>other kinds of writing?</a:t>
            </a:r>
          </a:p>
        </p:txBody>
      </p:sp>
      <p:sp>
        <p:nvSpPr>
          <p:cNvPr id="2" name="Content Placeholder 1"/>
          <p:cNvSpPr>
            <a:spLocks noGrp="1"/>
          </p:cNvSpPr>
          <p:nvPr>
            <p:ph idx="1"/>
          </p:nvPr>
        </p:nvSpPr>
        <p:spPr>
          <a:xfrm>
            <a:off x="4152901" y="2265733"/>
            <a:ext cx="4686299" cy="2326534"/>
          </a:xfrm>
        </p:spPr>
        <p:txBody>
          <a:bodyPr/>
          <a:lstStyle/>
          <a:p>
            <a:r>
              <a:rPr lang="en-US" dirty="0"/>
              <a:t>We just skimmed the surface of what writing is and what tutors can do.</a:t>
            </a:r>
          </a:p>
          <a:p>
            <a:r>
              <a:rPr lang="en-US" dirty="0"/>
              <a:t>Tutors are ultimately problem-solvers, so if you encounter something that we didn’t cover today, we can probably still help. </a:t>
            </a:r>
            <a:r>
              <a:rPr lang="en-US" dirty="0">
                <a:sym typeface="Wingdings" panose="05000000000000000000" pitchFamily="2" charset="2"/>
              </a:rPr>
              <a:t></a:t>
            </a:r>
            <a:r>
              <a:rPr lang="en-US" dirty="0"/>
              <a:t> </a:t>
            </a:r>
          </a:p>
        </p:txBody>
      </p:sp>
      <p:sp>
        <p:nvSpPr>
          <p:cNvPr id="4" name="Footer Placeholder 3"/>
          <p:cNvSpPr>
            <a:spLocks noGrp="1"/>
          </p:cNvSpPr>
          <p:nvPr>
            <p:ph type="ftr" sz="quarter" idx="11"/>
          </p:nvPr>
        </p:nvSpPr>
        <p:spPr/>
        <p:txBody>
          <a:bodyPr/>
          <a:lstStyle/>
          <a:p>
            <a:r>
              <a:rPr lang="en-US"/>
              <a:t>Updated May 2017 </a:t>
            </a:r>
            <a:endParaRPr lang="en-US" dirty="0"/>
          </a:p>
        </p:txBody>
      </p:sp>
      <p:sp>
        <p:nvSpPr>
          <p:cNvPr id="5" name="Slide Number Placeholder 4"/>
          <p:cNvSpPr>
            <a:spLocks noGrp="1"/>
          </p:cNvSpPr>
          <p:nvPr>
            <p:ph type="sldNum" sz="quarter" idx="12"/>
          </p:nvPr>
        </p:nvSpPr>
        <p:spPr/>
        <p:txBody>
          <a:bodyPr/>
          <a:lstStyle/>
          <a:p>
            <a:fld id="{67707AFD-0552-486E-8BE4-6B1B99332CE6}" type="slidenum">
              <a:rPr lang="en-US" smtClean="0"/>
              <a:t>39</a:t>
            </a:fld>
            <a:endParaRPr lang="en-US" dirty="0"/>
          </a:p>
        </p:txBody>
      </p:sp>
    </p:spTree>
    <p:extLst>
      <p:ext uri="{BB962C8B-B14F-4D97-AF65-F5344CB8AC3E}">
        <p14:creationId xmlns:p14="http://schemas.microsoft.com/office/powerpoint/2010/main" val="36186572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1500" y="559678"/>
            <a:ext cx="8191500" cy="889741"/>
          </a:xfrm>
        </p:spPr>
        <p:txBody>
          <a:bodyPr>
            <a:normAutofit/>
          </a:bodyPr>
          <a:lstStyle/>
          <a:p>
            <a:pPr algn="l"/>
            <a:r>
              <a:rPr lang="en-US" b="1" dirty="0"/>
              <a:t>Welcome to the Writing Center!</a:t>
            </a:r>
            <a:endParaRPr lang="en-US" dirty="0"/>
          </a:p>
        </p:txBody>
      </p:sp>
      <p:grpSp>
        <p:nvGrpSpPr>
          <p:cNvPr id="6" name="Group 5"/>
          <p:cNvGrpSpPr/>
          <p:nvPr/>
        </p:nvGrpSpPr>
        <p:grpSpPr>
          <a:xfrm>
            <a:off x="152400" y="4281859"/>
            <a:ext cx="4961190" cy="1430983"/>
            <a:chOff x="475904" y="4782347"/>
            <a:chExt cx="4961190" cy="1430983"/>
          </a:xfrm>
        </p:grpSpPr>
        <p:graphicFrame>
          <p:nvGraphicFramePr>
            <p:cNvPr id="8" name="Diagram 7"/>
            <p:cNvGraphicFramePr/>
            <p:nvPr>
              <p:extLst/>
            </p:nvPr>
          </p:nvGraphicFramePr>
          <p:xfrm>
            <a:off x="493059" y="5603730"/>
            <a:ext cx="4944035"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475904" y="4782347"/>
              <a:ext cx="4629496" cy="830997"/>
            </a:xfrm>
            <a:prstGeom prst="rect">
              <a:avLst/>
            </a:prstGeom>
            <a:noFill/>
          </p:spPr>
          <p:txBody>
            <a:bodyPr wrap="square" rtlCol="0">
              <a:spAutoFit/>
            </a:bodyPr>
            <a:lstStyle/>
            <a:p>
              <a:pPr eaLnBrk="1" fontAlgn="auto" hangingPunct="1">
                <a:spcBef>
                  <a:spcPts val="0"/>
                </a:spcBef>
                <a:spcAft>
                  <a:spcPts val="0"/>
                </a:spcAft>
              </a:pPr>
              <a:r>
                <a:rPr lang="en-US" sz="2400" i="1" dirty="0">
                  <a:solidFill>
                    <a:prstClr val="black"/>
                  </a:solidFill>
                  <a:latin typeface="Candara"/>
                </a:rPr>
                <a:t>Writing Center tutors can help with every part of the writing process.</a:t>
              </a:r>
            </a:p>
          </p:txBody>
        </p:sp>
      </p:grpSp>
      <p:grpSp>
        <p:nvGrpSpPr>
          <p:cNvPr id="10" name="Group 9"/>
          <p:cNvGrpSpPr/>
          <p:nvPr/>
        </p:nvGrpSpPr>
        <p:grpSpPr>
          <a:xfrm>
            <a:off x="5486400" y="2197371"/>
            <a:ext cx="3276600" cy="3593829"/>
            <a:chOff x="5767710" y="2042122"/>
            <a:chExt cx="3276600" cy="3593829"/>
          </a:xfrm>
        </p:grpSpPr>
        <p:pic>
          <p:nvPicPr>
            <p:cNvPr id="11" name="Picture 6" descr="http://valenciacollege.edu/library/images/MLA_APA_Style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7067" y="4835851"/>
              <a:ext cx="2333625" cy="8001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6757275" y="2042122"/>
              <a:ext cx="1283222" cy="1309191"/>
              <a:chOff x="376567" y="4495800"/>
              <a:chExt cx="2184175" cy="2018474"/>
            </a:xfrm>
            <a:effectLst>
              <a:outerShdw blurRad="50800" dist="38100" dir="2700000" algn="tl" rotWithShape="0">
                <a:prstClr val="black">
                  <a:alpha val="40000"/>
                </a:prstClr>
              </a:outerShdw>
            </a:effectLst>
          </p:grpSpPr>
          <p:pic>
            <p:nvPicPr>
              <p:cNvPr id="14" name="Picture 12" descr="http://img.docstoccdn.com/thumb/orig/11096533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9378" y="4495800"/>
                <a:ext cx="1561364" cy="2018474"/>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15" name="Picture 10" descr="http://bcs.bedfordstmartins.com/webpub/english/sunsets/images/rules7e_cove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917884">
                <a:off x="376567" y="5109401"/>
                <a:ext cx="962279" cy="1391181"/>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grpSp>
        <p:sp>
          <p:nvSpPr>
            <p:cNvPr id="13" name="TextBox 12"/>
            <p:cNvSpPr txBox="1"/>
            <p:nvPr/>
          </p:nvSpPr>
          <p:spPr>
            <a:xfrm>
              <a:off x="5767710" y="3389301"/>
              <a:ext cx="3276600" cy="1446550"/>
            </a:xfrm>
            <a:prstGeom prst="rect">
              <a:avLst/>
            </a:prstGeom>
            <a:noFill/>
          </p:spPr>
          <p:txBody>
            <a:bodyPr wrap="square" rtlCol="0">
              <a:spAutoFit/>
            </a:bodyPr>
            <a:lstStyle/>
            <a:p>
              <a:pPr algn="ctr" eaLnBrk="1" fontAlgn="auto" hangingPunct="1">
                <a:spcBef>
                  <a:spcPts val="0"/>
                </a:spcBef>
                <a:spcAft>
                  <a:spcPts val="0"/>
                </a:spcAft>
              </a:pPr>
              <a:r>
                <a:rPr lang="en-US" sz="2200" i="1" dirty="0">
                  <a:solidFill>
                    <a:prstClr val="black"/>
                  </a:solidFill>
                  <a:latin typeface="Candara"/>
                </a:rPr>
                <a:t>We also have books and </a:t>
              </a:r>
              <a:r>
                <a:rPr lang="en-US" sz="2200" b="1" i="1" dirty="0">
                  <a:solidFill>
                    <a:prstClr val="black"/>
                  </a:solidFill>
                  <a:latin typeface="Candara"/>
                </a:rPr>
                <a:t>free handouts </a:t>
              </a:r>
              <a:r>
                <a:rPr lang="en-US" sz="2200" i="1" dirty="0">
                  <a:solidFill>
                    <a:prstClr val="black"/>
                  </a:solidFill>
                  <a:latin typeface="Candara"/>
                </a:rPr>
                <a:t>with information on writing strategies and formatting.</a:t>
              </a:r>
            </a:p>
          </p:txBody>
        </p:sp>
      </p:grpSp>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19200" y="2401172"/>
            <a:ext cx="2439460" cy="1793003"/>
          </a:xfrm>
          <a:prstGeom prst="rect">
            <a:avLst/>
          </a:prstGeom>
        </p:spPr>
      </p:pic>
      <p:sp>
        <p:nvSpPr>
          <p:cNvPr id="2" name="Footer Placeholder 1"/>
          <p:cNvSpPr>
            <a:spLocks noGrp="1"/>
          </p:cNvSpPr>
          <p:nvPr>
            <p:ph type="ftr" sz="quarter" idx="11"/>
          </p:nvPr>
        </p:nvSpPr>
        <p:spPr/>
        <p:txBody>
          <a:bodyPr/>
          <a:lstStyle/>
          <a:p>
            <a:r>
              <a:rPr lang="en-US"/>
              <a:t>Updated May 2017 </a:t>
            </a:r>
            <a:endParaRPr lang="en-US" dirty="0"/>
          </a:p>
        </p:txBody>
      </p:sp>
      <p:sp>
        <p:nvSpPr>
          <p:cNvPr id="3" name="Slide Number Placeholder 2"/>
          <p:cNvSpPr>
            <a:spLocks noGrp="1"/>
          </p:cNvSpPr>
          <p:nvPr>
            <p:ph type="sldNum" sz="quarter" idx="12"/>
          </p:nvPr>
        </p:nvSpPr>
        <p:spPr/>
        <p:txBody>
          <a:bodyPr/>
          <a:lstStyle/>
          <a:p>
            <a:fld id="{67707AFD-0552-486E-8BE4-6B1B99332CE6}" type="slidenum">
              <a:rPr lang="en-US" smtClean="0"/>
              <a:t>4</a:t>
            </a:fld>
            <a:endParaRPr lang="en-US" dirty="0"/>
          </a:p>
        </p:txBody>
      </p:sp>
    </p:spTree>
    <p:extLst>
      <p:ext uri="{BB962C8B-B14F-4D97-AF65-F5344CB8AC3E}">
        <p14:creationId xmlns:p14="http://schemas.microsoft.com/office/powerpoint/2010/main" val="21191416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52400" y="1752600"/>
            <a:ext cx="2819400" cy="4042130"/>
            <a:chOff x="166896" y="2667000"/>
            <a:chExt cx="3109704" cy="4042130"/>
          </a:xfrm>
          <a:solidFill>
            <a:schemeClr val="tx2">
              <a:lumMod val="10000"/>
              <a:lumOff val="90000"/>
              <a:alpha val="81000"/>
            </a:schemeClr>
          </a:solidFill>
        </p:grpSpPr>
        <p:sp>
          <p:nvSpPr>
            <p:cNvPr id="34" name="Rectangle 33"/>
            <p:cNvSpPr/>
            <p:nvPr/>
          </p:nvSpPr>
          <p:spPr>
            <a:xfrm>
              <a:off x="166896" y="2667000"/>
              <a:ext cx="3109704" cy="4042130"/>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35" name="TextBox 34"/>
            <p:cNvSpPr txBox="1"/>
            <p:nvPr/>
          </p:nvSpPr>
          <p:spPr>
            <a:xfrm>
              <a:off x="722256" y="4469518"/>
              <a:ext cx="2003565" cy="400110"/>
            </a:xfrm>
            <a:prstGeom prst="rect">
              <a:avLst/>
            </a:prstGeom>
            <a:grpFill/>
            <a:ln w="9525">
              <a:noFill/>
            </a:ln>
          </p:spPr>
          <p:txBody>
            <a:bodyPr wrap="none" rtlCol="0">
              <a:spAutoFit/>
            </a:bodyPr>
            <a:lstStyle/>
            <a:p>
              <a:pPr algn="ctr" eaLnBrk="1" fontAlgn="auto" hangingPunct="1">
                <a:spcBef>
                  <a:spcPts val="0"/>
                </a:spcBef>
                <a:spcAft>
                  <a:spcPts val="0"/>
                </a:spcAft>
              </a:pPr>
              <a:r>
                <a:rPr lang="en-US" sz="2000" b="1" dirty="0">
                  <a:latin typeface="+mn-lt"/>
                  <a:ea typeface="Verdana" pitchFamily="34" charset="0"/>
                  <a:cs typeface="Verdana" pitchFamily="34" charset="0"/>
                </a:rPr>
                <a:t>218 </a:t>
              </a:r>
              <a:r>
                <a:rPr lang="en-US" sz="2000" b="1" dirty="0" err="1">
                  <a:latin typeface="+mn-lt"/>
                  <a:ea typeface="Verdana" pitchFamily="34" charset="0"/>
                  <a:cs typeface="Verdana" pitchFamily="34" charset="0"/>
                </a:rPr>
                <a:t>Eicher</a:t>
              </a:r>
              <a:r>
                <a:rPr lang="en-US" sz="2000" b="1" dirty="0">
                  <a:latin typeface="+mn-lt"/>
                  <a:ea typeface="Verdana" pitchFamily="34" charset="0"/>
                  <a:cs typeface="Verdana" pitchFamily="34" charset="0"/>
                </a:rPr>
                <a:t> Hall</a:t>
              </a:r>
            </a:p>
          </p:txBody>
        </p:sp>
      </p:grpSp>
      <p:grpSp>
        <p:nvGrpSpPr>
          <p:cNvPr id="45" name="Group 44"/>
          <p:cNvGrpSpPr/>
          <p:nvPr/>
        </p:nvGrpSpPr>
        <p:grpSpPr>
          <a:xfrm>
            <a:off x="3124200" y="1752600"/>
            <a:ext cx="2819400" cy="4040942"/>
            <a:chOff x="3489771" y="2667000"/>
            <a:chExt cx="2503135" cy="4042130"/>
          </a:xfrm>
          <a:solidFill>
            <a:schemeClr val="tx2">
              <a:lumMod val="10000"/>
              <a:lumOff val="90000"/>
              <a:alpha val="81000"/>
            </a:schemeClr>
          </a:solidFill>
        </p:grpSpPr>
        <p:sp>
          <p:nvSpPr>
            <p:cNvPr id="46" name="Rectangle 45"/>
            <p:cNvSpPr/>
            <p:nvPr/>
          </p:nvSpPr>
          <p:spPr>
            <a:xfrm>
              <a:off x="3489771" y="2667000"/>
              <a:ext cx="2503135" cy="4042130"/>
            </a:xfrm>
            <a:prstGeom prst="rect">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TextBox 46"/>
            <p:cNvSpPr txBox="1"/>
            <p:nvPr/>
          </p:nvSpPr>
          <p:spPr>
            <a:xfrm>
              <a:off x="3562441" y="4506283"/>
              <a:ext cx="2357801" cy="2124282"/>
            </a:xfrm>
            <a:prstGeom prst="rect">
              <a:avLst/>
            </a:prstGeom>
            <a:grpFill/>
            <a:ln w="9525">
              <a:noFill/>
            </a:ln>
          </p:spPr>
          <p:txBody>
            <a:bodyPr wrap="square" rtlCol="0">
              <a:spAutoFit/>
            </a:bodyPr>
            <a:lstStyle/>
            <a:p>
              <a:pPr algn="ctr"/>
              <a:r>
                <a:rPr lang="en-US" sz="2000" b="1" dirty="0">
                  <a:latin typeface="+mn-lt"/>
                  <a:ea typeface="Verdana" pitchFamily="34" charset="0"/>
                  <a:cs typeface="Verdana" pitchFamily="34" charset="0"/>
                </a:rPr>
                <a:t>Meet Us Online</a:t>
              </a:r>
            </a:p>
            <a:p>
              <a:pPr algn="ctr"/>
              <a:br>
                <a:rPr lang="en-US" sz="1600" dirty="0">
                  <a:ea typeface="Verdana" pitchFamily="34" charset="0"/>
                  <a:cs typeface="Verdana" pitchFamily="34" charset="0"/>
                </a:rPr>
              </a:br>
              <a:r>
                <a:rPr lang="en-US" sz="1600" dirty="0">
                  <a:ea typeface="Verdana" pitchFamily="34" charset="0"/>
                  <a:cs typeface="Verdana" pitchFamily="34" charset="0"/>
                </a:rPr>
                <a:t>Talk to a tutor through WebEx (like Skype). </a:t>
              </a:r>
            </a:p>
            <a:p>
              <a:pPr algn="ctr"/>
              <a:endParaRPr lang="en-US" sz="1600" dirty="0">
                <a:ea typeface="Verdana" pitchFamily="34" charset="0"/>
                <a:cs typeface="Verdana" pitchFamily="34" charset="0"/>
              </a:endParaRPr>
            </a:p>
            <a:p>
              <a:pPr algn="ctr"/>
              <a:r>
                <a:rPr lang="en-US" sz="1600" dirty="0">
                  <a:ea typeface="Verdana" pitchFamily="34" charset="0"/>
                  <a:cs typeface="Verdana" pitchFamily="34" charset="0"/>
                </a:rPr>
                <a:t>Schedule an appointment at </a:t>
              </a:r>
              <a:r>
                <a:rPr lang="en-US" sz="1600" i="1" dirty="0">
                  <a:ea typeface="Verdana" pitchFamily="34" charset="0"/>
                  <a:cs typeface="Verdana" pitchFamily="34" charset="0"/>
                </a:rPr>
                <a:t>iup.edu/</a:t>
              </a:r>
              <a:r>
                <a:rPr lang="en-US" sz="1600" i="1" dirty="0" err="1">
                  <a:ea typeface="Verdana" pitchFamily="34" charset="0"/>
                  <a:cs typeface="Verdana" pitchFamily="34" charset="0"/>
                </a:rPr>
                <a:t>writingcenter</a:t>
              </a:r>
              <a:endParaRPr lang="en-US" sz="1600" i="1" dirty="0">
                <a:ea typeface="Verdana" pitchFamily="34" charset="0"/>
                <a:cs typeface="Verdana" pitchFamily="34" charset="0"/>
              </a:endParaRPr>
            </a:p>
          </p:txBody>
        </p:sp>
      </p:grpSp>
      <p:pic>
        <p:nvPicPr>
          <p:cNvPr id="48" name="Picture 4" descr="http://www.iup.edu/uploadedImages/Units/W_-_Z/Writing_Center/eicher%20h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798" y="1995742"/>
            <a:ext cx="2374402" cy="1435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aphicFrame>
        <p:nvGraphicFramePr>
          <p:cNvPr id="49" name="Table 48"/>
          <p:cNvGraphicFramePr>
            <a:graphicFrameLocks noGrp="1"/>
          </p:cNvGraphicFramePr>
          <p:nvPr>
            <p:extLst>
              <p:ext uri="{D42A27DB-BD31-4B8C-83A1-F6EECF244321}">
                <p14:modId xmlns:p14="http://schemas.microsoft.com/office/powerpoint/2010/main" val="1015357943"/>
              </p:ext>
            </p:extLst>
          </p:nvPr>
        </p:nvGraphicFramePr>
        <p:xfrm>
          <a:off x="381000" y="4102110"/>
          <a:ext cx="2438400" cy="1536690"/>
        </p:xfrm>
        <a:graphic>
          <a:graphicData uri="http://schemas.openxmlformats.org/drawingml/2006/table">
            <a:tbl>
              <a:tblPr firstRow="1" bandRow="1">
                <a:tableStyleId>{69012ECD-51FC-41F1-AA8D-1B2483CD663E}</a:tableStyleId>
              </a:tblPr>
              <a:tblGrid>
                <a:gridCol w="2438400">
                  <a:extLst>
                    <a:ext uri="{9D8B030D-6E8A-4147-A177-3AD203B41FA5}">
                      <a16:colId xmlns:a16="http://schemas.microsoft.com/office/drawing/2014/main" val="20000"/>
                    </a:ext>
                  </a:extLst>
                </a:gridCol>
              </a:tblGrid>
              <a:tr h="829625">
                <a:tc>
                  <a:txBody>
                    <a:bodyPr/>
                    <a:lstStyle/>
                    <a:p>
                      <a:pPr algn="ctr"/>
                      <a:r>
                        <a:rPr lang="en-US" sz="1800" dirty="0"/>
                        <a:t>Monday - Thursday</a:t>
                      </a:r>
                    </a:p>
                    <a:p>
                      <a:pPr algn="ctr"/>
                      <a:r>
                        <a:rPr lang="en-US" sz="1400" dirty="0"/>
                        <a:t>9:00 am to 8:00 pm</a:t>
                      </a:r>
                      <a:endParaRPr lang="en-US" sz="1400" baseline="-25000" dirty="0"/>
                    </a:p>
                  </a:txBody>
                  <a:tcPr anchor="ctr"/>
                </a:tc>
                <a:extLst>
                  <a:ext uri="{0D108BD9-81ED-4DB2-BD59-A6C34878D82A}">
                    <a16:rowId xmlns:a16="http://schemas.microsoft.com/office/drawing/2014/main" val="10000"/>
                  </a:ext>
                </a:extLst>
              </a:tr>
              <a:tr h="707065">
                <a:tc>
                  <a:txBody>
                    <a:bodyPr/>
                    <a:lstStyle/>
                    <a:p>
                      <a:pPr algn="ctr"/>
                      <a:r>
                        <a:rPr lang="en-US" sz="1800" dirty="0"/>
                        <a:t>Friday</a:t>
                      </a:r>
                    </a:p>
                    <a:p>
                      <a:pPr algn="ctr"/>
                      <a:r>
                        <a:rPr lang="en-US" sz="1400" dirty="0"/>
                        <a:t>9:00 am to</a:t>
                      </a:r>
                      <a:r>
                        <a:rPr lang="en-US" sz="1400" baseline="0" dirty="0"/>
                        <a:t> 3:00 pm</a:t>
                      </a:r>
                      <a:endParaRPr lang="en-US" sz="140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6258" y="1990020"/>
            <a:ext cx="2368742" cy="1441322"/>
          </a:xfrm>
          <a:prstGeom prst="rect">
            <a:avLst/>
          </a:prstGeom>
          <a:ln>
            <a:noFill/>
          </a:ln>
          <a:effectLst>
            <a:outerShdw blurRad="292100" dist="139700" dir="2700000" algn="tl" rotWithShape="0">
              <a:srgbClr val="333333">
                <a:alpha val="65000"/>
              </a:srgbClr>
            </a:outerShdw>
          </a:effectLst>
        </p:spPr>
      </p:pic>
      <p:grpSp>
        <p:nvGrpSpPr>
          <p:cNvPr id="20" name="Group 19"/>
          <p:cNvGrpSpPr/>
          <p:nvPr/>
        </p:nvGrpSpPr>
        <p:grpSpPr>
          <a:xfrm>
            <a:off x="6096000" y="1752600"/>
            <a:ext cx="2895600" cy="4042130"/>
            <a:chOff x="3489771" y="2667000"/>
            <a:chExt cx="2503135" cy="4042130"/>
          </a:xfrm>
          <a:solidFill>
            <a:schemeClr val="tx2">
              <a:lumMod val="10000"/>
              <a:lumOff val="90000"/>
              <a:alpha val="81000"/>
            </a:schemeClr>
          </a:solidFill>
        </p:grpSpPr>
        <p:sp>
          <p:nvSpPr>
            <p:cNvPr id="21" name="Rectangle 20"/>
            <p:cNvSpPr/>
            <p:nvPr/>
          </p:nvSpPr>
          <p:spPr>
            <a:xfrm>
              <a:off x="3489771" y="2667000"/>
              <a:ext cx="2503135" cy="4042130"/>
            </a:xfrm>
            <a:prstGeom prst="rect">
              <a:avLst/>
            </a:prstGeom>
            <a:grp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2" name="TextBox 21"/>
            <p:cNvSpPr txBox="1"/>
            <p:nvPr/>
          </p:nvSpPr>
          <p:spPr>
            <a:xfrm>
              <a:off x="3621515" y="4479032"/>
              <a:ext cx="2301860" cy="400110"/>
            </a:xfrm>
            <a:prstGeom prst="rect">
              <a:avLst/>
            </a:prstGeom>
            <a:grpFill/>
            <a:ln w="6350">
              <a:noFill/>
            </a:ln>
          </p:spPr>
          <p:txBody>
            <a:bodyPr wrap="square" rtlCol="0">
              <a:spAutoFit/>
            </a:bodyPr>
            <a:lstStyle/>
            <a:p>
              <a:pPr algn="ctr" eaLnBrk="1" fontAlgn="auto" hangingPunct="1">
                <a:spcBef>
                  <a:spcPts val="0"/>
                </a:spcBef>
                <a:spcAft>
                  <a:spcPts val="0"/>
                </a:spcAft>
              </a:pPr>
              <a:r>
                <a:rPr lang="en-US" sz="2000" b="1" dirty="0">
                  <a:latin typeface="+mn-lt"/>
                  <a:ea typeface="Verdana" pitchFamily="34" charset="0"/>
                  <a:cs typeface="Verdana" pitchFamily="34" charset="0"/>
                </a:rPr>
                <a:t>Stapleton Library</a:t>
              </a:r>
            </a:p>
          </p:txBody>
        </p:sp>
      </p:grpSp>
      <p:pic>
        <p:nvPicPr>
          <p:cNvPr id="24" name="Picture 23"/>
          <p:cNvPicPr>
            <a:picLocks noChangeAspect="1"/>
          </p:cNvPicPr>
          <p:nvPr/>
        </p:nvPicPr>
        <p:blipFill rotWithShape="1">
          <a:blip r:embed="rId5">
            <a:extLst>
              <a:ext uri="{28A0092B-C50C-407E-A947-70E740481C1C}">
                <a14:useLocalDpi xmlns:a14="http://schemas.microsoft.com/office/drawing/2010/main" val="0"/>
              </a:ext>
            </a:extLst>
          </a:blip>
          <a:srcRect t="7521" b="16188"/>
          <a:stretch/>
        </p:blipFill>
        <p:spPr>
          <a:xfrm>
            <a:off x="6317463" y="1981200"/>
            <a:ext cx="2452674" cy="1450142"/>
          </a:xfrm>
          <a:prstGeom prst="rect">
            <a:avLst/>
          </a:prstGeom>
          <a:ln>
            <a:noFill/>
          </a:ln>
          <a:effectLst>
            <a:outerShdw blurRad="190500" algn="tl" rotWithShape="0">
              <a:srgbClr val="000000">
                <a:alpha val="70000"/>
              </a:srgbClr>
            </a:outerShdw>
          </a:effectLst>
        </p:spPr>
      </p:pic>
      <p:sp>
        <p:nvSpPr>
          <p:cNvPr id="25" name="Title 3"/>
          <p:cNvSpPr>
            <a:spLocks noGrp="1"/>
          </p:cNvSpPr>
          <p:nvPr>
            <p:ph type="title"/>
          </p:nvPr>
        </p:nvSpPr>
        <p:spPr>
          <a:xfrm>
            <a:off x="152400" y="559678"/>
            <a:ext cx="8610600" cy="889741"/>
          </a:xfrm>
        </p:spPr>
        <p:txBody>
          <a:bodyPr>
            <a:normAutofit/>
          </a:bodyPr>
          <a:lstStyle/>
          <a:p>
            <a:pPr algn="ctr"/>
            <a:r>
              <a:rPr lang="en-US" dirty="0"/>
              <a:t>Get help online or on campus</a:t>
            </a:r>
          </a:p>
        </p:txBody>
      </p:sp>
      <p:sp>
        <p:nvSpPr>
          <p:cNvPr id="3" name="Footer Placeholder 2"/>
          <p:cNvSpPr>
            <a:spLocks noGrp="1"/>
          </p:cNvSpPr>
          <p:nvPr>
            <p:ph type="ftr" sz="quarter" idx="11"/>
          </p:nvPr>
        </p:nvSpPr>
        <p:spPr/>
        <p:txBody>
          <a:bodyPr/>
          <a:lstStyle/>
          <a:p>
            <a:r>
              <a:rPr lang="en-US"/>
              <a:t>Updated May 2017 </a:t>
            </a:r>
            <a:endParaRPr lang="en-US" dirty="0"/>
          </a:p>
        </p:txBody>
      </p:sp>
      <p:sp>
        <p:nvSpPr>
          <p:cNvPr id="4" name="Slide Number Placeholder 3"/>
          <p:cNvSpPr>
            <a:spLocks noGrp="1"/>
          </p:cNvSpPr>
          <p:nvPr>
            <p:ph type="sldNum" sz="quarter" idx="12"/>
          </p:nvPr>
        </p:nvSpPr>
        <p:spPr/>
        <p:txBody>
          <a:bodyPr/>
          <a:lstStyle/>
          <a:p>
            <a:fld id="{67707AFD-0552-486E-8BE4-6B1B99332CE6}" type="slidenum">
              <a:rPr lang="en-US" smtClean="0"/>
              <a:t>40</a:t>
            </a:fld>
            <a:endParaRPr lang="en-US" dirty="0"/>
          </a:p>
        </p:txBody>
      </p:sp>
      <p:sp>
        <p:nvSpPr>
          <p:cNvPr id="19" name="TextBox 18">
            <a:extLst>
              <a:ext uri="{FF2B5EF4-FFF2-40B4-BE49-F238E27FC236}">
                <a16:creationId xmlns:a16="http://schemas.microsoft.com/office/drawing/2014/main" id="{C84C4BC5-ACF8-4034-ABCA-95ED2D3DC4AE}"/>
              </a:ext>
            </a:extLst>
          </p:cNvPr>
          <p:cNvSpPr txBox="1"/>
          <p:nvPr/>
        </p:nvSpPr>
        <p:spPr>
          <a:xfrm>
            <a:off x="6488377" y="4401187"/>
            <a:ext cx="2182812" cy="954107"/>
          </a:xfrm>
          <a:prstGeom prst="rect">
            <a:avLst/>
          </a:prstGeom>
          <a:noFill/>
        </p:spPr>
        <p:txBody>
          <a:bodyPr wrap="square" rtlCol="0">
            <a:spAutoFit/>
          </a:bodyPr>
          <a:lstStyle/>
          <a:p>
            <a:pPr algn="ctr"/>
            <a:r>
              <a:rPr lang="en-US" sz="2000" dirty="0"/>
              <a:t>Sunday</a:t>
            </a:r>
          </a:p>
          <a:p>
            <a:pPr algn="ctr"/>
            <a:r>
              <a:rPr lang="en-US" sz="1600" dirty="0"/>
              <a:t>5:00 pm to 10:00 pm</a:t>
            </a:r>
            <a:endParaRPr lang="en-US" sz="1600" dirty="0">
              <a:latin typeface="Verdana" pitchFamily="34" charset="0"/>
              <a:ea typeface="Verdana" pitchFamily="34" charset="0"/>
              <a:cs typeface="Verdana" pitchFamily="34" charset="0"/>
            </a:endParaRPr>
          </a:p>
          <a:p>
            <a:endParaRPr lang="en-US" dirty="0"/>
          </a:p>
        </p:txBody>
      </p:sp>
    </p:spTree>
    <p:extLst>
      <p:ext uri="{BB962C8B-B14F-4D97-AF65-F5344CB8AC3E}">
        <p14:creationId xmlns:p14="http://schemas.microsoft.com/office/powerpoint/2010/main" val="30386893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53" presetClass="entr" presetSubtype="16"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p:cTn id="16" dur="500" fill="hold"/>
                                        <p:tgtEl>
                                          <p:spTgt spid="48"/>
                                        </p:tgtEl>
                                        <p:attrNameLst>
                                          <p:attrName>ppt_w</p:attrName>
                                        </p:attrNameLst>
                                      </p:cBhvr>
                                      <p:tavLst>
                                        <p:tav tm="0">
                                          <p:val>
                                            <p:fltVal val="0"/>
                                          </p:val>
                                        </p:tav>
                                        <p:tav tm="100000">
                                          <p:val>
                                            <p:strVal val="#ppt_w"/>
                                          </p:val>
                                        </p:tav>
                                      </p:tavLst>
                                    </p:anim>
                                    <p:anim calcmode="lin" valueType="num">
                                      <p:cBhvr>
                                        <p:cTn id="17" dur="500" fill="hold"/>
                                        <p:tgtEl>
                                          <p:spTgt spid="48"/>
                                        </p:tgtEl>
                                        <p:attrNameLst>
                                          <p:attrName>ppt_h</p:attrName>
                                        </p:attrNameLst>
                                      </p:cBhvr>
                                      <p:tavLst>
                                        <p:tav tm="0">
                                          <p:val>
                                            <p:fltVal val="0"/>
                                          </p:val>
                                        </p:tav>
                                        <p:tav tm="100000">
                                          <p:val>
                                            <p:strVal val="#ppt_h"/>
                                          </p:val>
                                        </p:tav>
                                      </p:tavLst>
                                    </p:anim>
                                    <p:animEffect transition="in" filter="fade">
                                      <p:cBhvr>
                                        <p:cTn id="18" dur="500"/>
                                        <p:tgtEl>
                                          <p:spTgt spid="48"/>
                                        </p:tgtEl>
                                      </p:cBhvr>
                                    </p:animEffect>
                                  </p:childTnLst>
                                </p:cTn>
                              </p:par>
                              <p:par>
                                <p:cTn id="19" presetID="53" presetClass="entr" presetSubtype="16"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91000" y="1770433"/>
            <a:ext cx="4495800" cy="3317134"/>
          </a:xfrm>
        </p:spPr>
        <p:txBody>
          <a:bodyPr/>
          <a:lstStyle/>
          <a:p>
            <a:pPr marL="0" indent="0">
              <a:buNone/>
            </a:pPr>
            <a:r>
              <a:rPr lang="en-US" sz="2800" dirty="0">
                <a:solidFill>
                  <a:schemeClr val="tx1"/>
                </a:solidFill>
              </a:rPr>
              <a:t>Feel free to…</a:t>
            </a:r>
          </a:p>
          <a:p>
            <a:pPr marL="339725" lvl="1" indent="-282575">
              <a:buFont typeface="Arial" panose="020B0604020202020204" pitchFamily="34" charset="0"/>
              <a:buChar char="•"/>
            </a:pPr>
            <a:r>
              <a:rPr lang="en-US" b="1" dirty="0">
                <a:solidFill>
                  <a:schemeClr val="tx1"/>
                </a:solidFill>
              </a:rPr>
              <a:t>Walk in </a:t>
            </a:r>
            <a:r>
              <a:rPr lang="en-US" dirty="0">
                <a:solidFill>
                  <a:schemeClr val="tx1"/>
                </a:solidFill>
              </a:rPr>
              <a:t>to either location – no appointments needed!</a:t>
            </a:r>
          </a:p>
          <a:p>
            <a:pPr marL="339725" lvl="1" indent="-282575">
              <a:buFont typeface="Arial" panose="020B0604020202020204" pitchFamily="34" charset="0"/>
              <a:buChar char="•"/>
            </a:pPr>
            <a:r>
              <a:rPr lang="en-US" b="1" dirty="0">
                <a:solidFill>
                  <a:schemeClr val="tx1"/>
                </a:solidFill>
              </a:rPr>
              <a:t>Give us a call </a:t>
            </a:r>
            <a:r>
              <a:rPr lang="en-US" dirty="0">
                <a:solidFill>
                  <a:schemeClr val="tx1"/>
                </a:solidFill>
              </a:rPr>
              <a:t>during business hours at (724) 357-3029</a:t>
            </a:r>
          </a:p>
          <a:p>
            <a:pPr marL="339725" lvl="1" indent="-282575">
              <a:buFont typeface="Arial" panose="020B0604020202020204" pitchFamily="34" charset="0"/>
              <a:buChar char="•"/>
            </a:pPr>
            <a:r>
              <a:rPr lang="en-US" b="1" dirty="0">
                <a:solidFill>
                  <a:schemeClr val="tx1"/>
                </a:solidFill>
              </a:rPr>
              <a:t>Email us </a:t>
            </a:r>
            <a:r>
              <a:rPr lang="en-US" dirty="0">
                <a:solidFill>
                  <a:schemeClr val="tx1"/>
                </a:solidFill>
              </a:rPr>
              <a:t>at w-center@iup.edu </a:t>
            </a:r>
          </a:p>
          <a:p>
            <a:pPr marL="339725" lvl="1" indent="-282575">
              <a:buFont typeface="Arial" panose="020B0604020202020204" pitchFamily="34" charset="0"/>
              <a:buChar char="•"/>
            </a:pPr>
            <a:r>
              <a:rPr lang="en-US" b="1" dirty="0">
                <a:solidFill>
                  <a:schemeClr val="tx1"/>
                </a:solidFill>
              </a:rPr>
              <a:t>Reach us </a:t>
            </a:r>
            <a:r>
              <a:rPr lang="en-US" dirty="0">
                <a:solidFill>
                  <a:schemeClr val="tx1"/>
                </a:solidFill>
              </a:rPr>
              <a:t>on Facebook or Twitter</a:t>
            </a:r>
          </a:p>
          <a:p>
            <a:pPr marL="339725" lvl="1" indent="-282575">
              <a:buFont typeface="Arial" panose="020B0604020202020204" pitchFamily="34" charset="0"/>
              <a:buChar char="•"/>
            </a:pPr>
            <a:r>
              <a:rPr lang="en-US" b="1" dirty="0">
                <a:solidFill>
                  <a:schemeClr val="tx1"/>
                </a:solidFill>
              </a:rPr>
              <a:t>Visit our website:</a:t>
            </a:r>
            <a:r>
              <a:rPr lang="en-US" dirty="0">
                <a:solidFill>
                  <a:schemeClr val="tx1"/>
                </a:solidFill>
              </a:rPr>
              <a:t> iup.edu/</a:t>
            </a:r>
            <a:r>
              <a:rPr lang="en-US" dirty="0" err="1">
                <a:solidFill>
                  <a:schemeClr val="tx1"/>
                </a:solidFill>
              </a:rPr>
              <a:t>writingcenter</a:t>
            </a:r>
            <a:endParaRPr lang="en-US" dirty="0">
              <a:solidFill>
                <a:schemeClr val="tx1"/>
              </a:solidFill>
            </a:endParaRPr>
          </a:p>
        </p:txBody>
      </p:sp>
      <p:sp>
        <p:nvSpPr>
          <p:cNvPr id="4" name="Title 3"/>
          <p:cNvSpPr>
            <a:spLocks noGrp="1"/>
          </p:cNvSpPr>
          <p:nvPr>
            <p:ph type="title"/>
          </p:nvPr>
        </p:nvSpPr>
        <p:spPr>
          <a:xfrm>
            <a:off x="571500" y="2616015"/>
            <a:ext cx="2875430" cy="1625970"/>
          </a:xfrm>
        </p:spPr>
        <p:txBody>
          <a:bodyPr>
            <a:normAutofit/>
          </a:bodyPr>
          <a:lstStyle/>
          <a:p>
            <a:r>
              <a:rPr lang="en-US" sz="5400" dirty="0"/>
              <a:t>Contact us</a:t>
            </a:r>
          </a:p>
        </p:txBody>
      </p:sp>
      <p:sp>
        <p:nvSpPr>
          <p:cNvPr id="3" name="Footer Placeholder 2"/>
          <p:cNvSpPr>
            <a:spLocks noGrp="1"/>
          </p:cNvSpPr>
          <p:nvPr>
            <p:ph type="ftr" sz="quarter" idx="11"/>
          </p:nvPr>
        </p:nvSpPr>
        <p:spPr/>
        <p:txBody>
          <a:bodyPr/>
          <a:lstStyle/>
          <a:p>
            <a:r>
              <a:rPr lang="en-US"/>
              <a:t>Updated May 2017 </a:t>
            </a:r>
            <a:endParaRPr lang="en-US" dirty="0"/>
          </a:p>
        </p:txBody>
      </p:sp>
      <p:sp>
        <p:nvSpPr>
          <p:cNvPr id="5" name="Slide Number Placeholder 4"/>
          <p:cNvSpPr>
            <a:spLocks noGrp="1"/>
          </p:cNvSpPr>
          <p:nvPr>
            <p:ph type="sldNum" sz="quarter" idx="12"/>
          </p:nvPr>
        </p:nvSpPr>
        <p:spPr/>
        <p:txBody>
          <a:bodyPr/>
          <a:lstStyle/>
          <a:p>
            <a:fld id="{67707AFD-0552-486E-8BE4-6B1B99332CE6}" type="slidenum">
              <a:rPr lang="en-US" smtClean="0"/>
              <a:t>41</a:t>
            </a:fld>
            <a:endParaRPr lang="en-US" dirty="0"/>
          </a:p>
        </p:txBody>
      </p:sp>
    </p:spTree>
    <p:extLst>
      <p:ext uri="{BB962C8B-B14F-4D97-AF65-F5344CB8AC3E}">
        <p14:creationId xmlns:p14="http://schemas.microsoft.com/office/powerpoint/2010/main" val="6501583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209800"/>
            <a:ext cx="7408333" cy="2582333"/>
          </a:xfrm>
        </p:spPr>
        <p:txBody>
          <a:bodyPr>
            <a:normAutofit/>
          </a:bodyPr>
          <a:lstStyle/>
          <a:p>
            <a:pPr marL="0" indent="0" algn="ctr">
              <a:buNone/>
            </a:pPr>
            <a:r>
              <a:rPr lang="en-US" sz="3100" dirty="0">
                <a:effectLst/>
              </a:rPr>
              <a:t>Copy and paste this URL into a browser to take a quick survey on today’s workshop:</a:t>
            </a:r>
            <a:br>
              <a:rPr lang="en-US" sz="3100" dirty="0">
                <a:effectLst/>
              </a:rPr>
            </a:br>
            <a:r>
              <a:rPr lang="en-US" sz="3100" dirty="0">
                <a:solidFill>
                  <a:schemeClr val="tx2">
                    <a:lumMod val="40000"/>
                    <a:lumOff val="60000"/>
                  </a:schemeClr>
                </a:solidFill>
                <a:hlinkClick r:id="rId2"/>
              </a:rPr>
              <a:t>http://bitly.com/WCWorkshopSurvey</a:t>
            </a:r>
            <a:endParaRPr lang="en-US" sz="3100" dirty="0">
              <a:solidFill>
                <a:schemeClr val="tx2">
                  <a:lumMod val="40000"/>
                  <a:lumOff val="60000"/>
                </a:schemeClr>
              </a:solidFill>
            </a:endParaRPr>
          </a:p>
          <a:p>
            <a:pPr marL="0" indent="0">
              <a:buNone/>
            </a:pPr>
            <a:br>
              <a:rPr lang="en-US" dirty="0">
                <a:effectLst/>
              </a:rPr>
            </a:br>
            <a:endParaRPr lang="en-US" dirty="0"/>
          </a:p>
        </p:txBody>
      </p:sp>
      <p:sp>
        <p:nvSpPr>
          <p:cNvPr id="2" name="Footer Placeholder 1"/>
          <p:cNvSpPr>
            <a:spLocks noGrp="1"/>
          </p:cNvSpPr>
          <p:nvPr>
            <p:ph type="ftr" sz="quarter" idx="11"/>
          </p:nvPr>
        </p:nvSpPr>
        <p:spPr/>
        <p:txBody>
          <a:bodyPr/>
          <a:lstStyle/>
          <a:p>
            <a:r>
              <a:rPr lang="en-US"/>
              <a:t>Updated May 2017 </a:t>
            </a:r>
            <a:endParaRPr lang="en-US" dirty="0"/>
          </a:p>
        </p:txBody>
      </p:sp>
      <p:sp>
        <p:nvSpPr>
          <p:cNvPr id="4" name="Slide Number Placeholder 3"/>
          <p:cNvSpPr>
            <a:spLocks noGrp="1"/>
          </p:cNvSpPr>
          <p:nvPr>
            <p:ph type="sldNum" sz="quarter" idx="12"/>
          </p:nvPr>
        </p:nvSpPr>
        <p:spPr/>
        <p:txBody>
          <a:bodyPr/>
          <a:lstStyle/>
          <a:p>
            <a:fld id="{67707AFD-0552-486E-8BE4-6B1B99332CE6}" type="slidenum">
              <a:rPr lang="en-US" smtClean="0"/>
              <a:t>42</a:t>
            </a:fld>
            <a:endParaRPr lang="en-US" dirty="0"/>
          </a:p>
        </p:txBody>
      </p:sp>
    </p:spTree>
    <p:extLst>
      <p:ext uri="{BB962C8B-B14F-4D97-AF65-F5344CB8AC3E}">
        <p14:creationId xmlns:p14="http://schemas.microsoft.com/office/powerpoint/2010/main" val="38735229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500" y="1968315"/>
            <a:ext cx="2875430" cy="2921370"/>
          </a:xfrm>
        </p:spPr>
        <p:txBody>
          <a:bodyPr>
            <a:normAutofit/>
          </a:bodyPr>
          <a:lstStyle/>
          <a:p>
            <a:r>
              <a:rPr lang="en-US" sz="5000" dirty="0"/>
              <a:t>What </a:t>
            </a:r>
            <a:r>
              <a:rPr lang="en-US" sz="5000" i="1" dirty="0"/>
              <a:t>is</a:t>
            </a:r>
            <a:r>
              <a:rPr lang="en-US" sz="5000" dirty="0"/>
              <a:t> the Writing Center?</a:t>
            </a:r>
          </a:p>
        </p:txBody>
      </p:sp>
      <p:sp>
        <p:nvSpPr>
          <p:cNvPr id="2" name="Content Placeholder 1"/>
          <p:cNvSpPr>
            <a:spLocks noGrp="1"/>
          </p:cNvSpPr>
          <p:nvPr>
            <p:ph idx="1"/>
          </p:nvPr>
        </p:nvSpPr>
        <p:spPr>
          <a:xfrm>
            <a:off x="4191000" y="1219200"/>
            <a:ext cx="4800600" cy="1994200"/>
          </a:xfrm>
        </p:spPr>
        <p:txBody>
          <a:bodyPr>
            <a:normAutofit/>
          </a:bodyPr>
          <a:lstStyle/>
          <a:p>
            <a:r>
              <a:rPr lang="en-US" dirty="0"/>
              <a:t>A comfortable place to work on writing assignments by yourself</a:t>
            </a:r>
          </a:p>
          <a:p>
            <a:r>
              <a:rPr lang="en-US" dirty="0"/>
              <a:t>A free service that offers peer tutoring sessions to all IUP students (you already paid for this service!)</a:t>
            </a:r>
          </a:p>
        </p:txBody>
      </p:sp>
      <p:pic>
        <p:nvPicPr>
          <p:cNvPr id="5" name="Picture 4" descr="http://www.iup.edu/uploadedImages/Units/W_-_Z/Writing_Center/eicher%20h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7434" y="3429000"/>
            <a:ext cx="4026966" cy="243476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Left Arrow 6"/>
          <p:cNvSpPr/>
          <p:nvPr/>
        </p:nvSpPr>
        <p:spPr>
          <a:xfrm>
            <a:off x="6172200" y="4724400"/>
            <a:ext cx="1600200" cy="457200"/>
          </a:xfrm>
          <a:prstGeom prst="leftArrow">
            <a:avLst/>
          </a:prstGeom>
          <a:solidFill>
            <a:schemeClr val="tx2">
              <a:lumMod val="20000"/>
              <a:lumOff val="80000"/>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Enter Here</a:t>
            </a:r>
          </a:p>
        </p:txBody>
      </p:sp>
      <p:sp>
        <p:nvSpPr>
          <p:cNvPr id="4" name="Footer Placeholder 3"/>
          <p:cNvSpPr>
            <a:spLocks noGrp="1"/>
          </p:cNvSpPr>
          <p:nvPr>
            <p:ph type="ftr" sz="quarter" idx="11"/>
          </p:nvPr>
        </p:nvSpPr>
        <p:spPr/>
        <p:txBody>
          <a:bodyPr/>
          <a:lstStyle/>
          <a:p>
            <a:r>
              <a:rPr lang="en-US"/>
              <a:t>Updated May 2017 </a:t>
            </a:r>
            <a:endParaRPr lang="en-US" dirty="0"/>
          </a:p>
        </p:txBody>
      </p:sp>
      <p:sp>
        <p:nvSpPr>
          <p:cNvPr id="6" name="Slide Number Placeholder 5"/>
          <p:cNvSpPr>
            <a:spLocks noGrp="1"/>
          </p:cNvSpPr>
          <p:nvPr>
            <p:ph type="sldNum" sz="quarter" idx="12"/>
          </p:nvPr>
        </p:nvSpPr>
        <p:spPr/>
        <p:txBody>
          <a:bodyPr/>
          <a:lstStyle/>
          <a:p>
            <a:fld id="{67707AFD-0552-486E-8BE4-6B1B99332CE6}" type="slidenum">
              <a:rPr lang="en-US" smtClean="0"/>
              <a:t>5</a:t>
            </a:fld>
            <a:endParaRPr lang="en-US" dirty="0"/>
          </a:p>
        </p:txBody>
      </p:sp>
    </p:spTree>
    <p:extLst>
      <p:ext uri="{BB962C8B-B14F-4D97-AF65-F5344CB8AC3E}">
        <p14:creationId xmlns:p14="http://schemas.microsoft.com/office/powerpoint/2010/main" val="426902450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52400" y="1977670"/>
            <a:ext cx="2819400" cy="4042130"/>
            <a:chOff x="166896" y="2667000"/>
            <a:chExt cx="3109704" cy="4042130"/>
          </a:xfrm>
          <a:solidFill>
            <a:schemeClr val="tx2">
              <a:lumMod val="10000"/>
              <a:lumOff val="90000"/>
              <a:alpha val="81000"/>
            </a:schemeClr>
          </a:solidFill>
        </p:grpSpPr>
        <p:sp>
          <p:nvSpPr>
            <p:cNvPr id="34" name="Rectangle 33"/>
            <p:cNvSpPr/>
            <p:nvPr/>
          </p:nvSpPr>
          <p:spPr>
            <a:xfrm>
              <a:off x="166896" y="2667000"/>
              <a:ext cx="3109704" cy="4042130"/>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35" name="TextBox 34"/>
            <p:cNvSpPr txBox="1"/>
            <p:nvPr/>
          </p:nvSpPr>
          <p:spPr>
            <a:xfrm>
              <a:off x="722256" y="4469518"/>
              <a:ext cx="2003565" cy="400110"/>
            </a:xfrm>
            <a:prstGeom prst="rect">
              <a:avLst/>
            </a:prstGeom>
            <a:grpFill/>
            <a:ln w="9525">
              <a:noFill/>
            </a:ln>
          </p:spPr>
          <p:txBody>
            <a:bodyPr wrap="none" rtlCol="0">
              <a:spAutoFit/>
            </a:bodyPr>
            <a:lstStyle/>
            <a:p>
              <a:pPr algn="ctr" eaLnBrk="1" fontAlgn="auto" hangingPunct="1">
                <a:spcBef>
                  <a:spcPts val="0"/>
                </a:spcBef>
                <a:spcAft>
                  <a:spcPts val="0"/>
                </a:spcAft>
              </a:pPr>
              <a:r>
                <a:rPr lang="en-US" sz="2000" b="1" dirty="0">
                  <a:latin typeface="+mn-lt"/>
                  <a:ea typeface="Verdana" pitchFamily="34" charset="0"/>
                  <a:cs typeface="Verdana" pitchFamily="34" charset="0"/>
                </a:rPr>
                <a:t>218 </a:t>
              </a:r>
              <a:r>
                <a:rPr lang="en-US" sz="2000" b="1" dirty="0" err="1">
                  <a:latin typeface="+mn-lt"/>
                  <a:ea typeface="Verdana" pitchFamily="34" charset="0"/>
                  <a:cs typeface="Verdana" pitchFamily="34" charset="0"/>
                </a:rPr>
                <a:t>Eicher</a:t>
              </a:r>
              <a:r>
                <a:rPr lang="en-US" sz="2000" b="1" dirty="0">
                  <a:latin typeface="+mn-lt"/>
                  <a:ea typeface="Verdana" pitchFamily="34" charset="0"/>
                  <a:cs typeface="Verdana" pitchFamily="34" charset="0"/>
                </a:rPr>
                <a:t> Hall</a:t>
              </a:r>
            </a:p>
          </p:txBody>
        </p:sp>
      </p:grpSp>
      <p:grpSp>
        <p:nvGrpSpPr>
          <p:cNvPr id="45" name="Group 44"/>
          <p:cNvGrpSpPr/>
          <p:nvPr/>
        </p:nvGrpSpPr>
        <p:grpSpPr>
          <a:xfrm>
            <a:off x="3124200" y="1977670"/>
            <a:ext cx="2819400" cy="4040942"/>
            <a:chOff x="3489771" y="2667000"/>
            <a:chExt cx="2503135" cy="4042130"/>
          </a:xfrm>
          <a:solidFill>
            <a:schemeClr val="tx2">
              <a:lumMod val="10000"/>
              <a:lumOff val="90000"/>
              <a:alpha val="81000"/>
            </a:schemeClr>
          </a:solidFill>
        </p:grpSpPr>
        <p:sp>
          <p:nvSpPr>
            <p:cNvPr id="46" name="Rectangle 45"/>
            <p:cNvSpPr/>
            <p:nvPr/>
          </p:nvSpPr>
          <p:spPr>
            <a:xfrm>
              <a:off x="3489771" y="2667000"/>
              <a:ext cx="2503135" cy="4042130"/>
            </a:xfrm>
            <a:prstGeom prst="rect">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TextBox 46"/>
            <p:cNvSpPr txBox="1"/>
            <p:nvPr/>
          </p:nvSpPr>
          <p:spPr>
            <a:xfrm>
              <a:off x="3562441" y="4506283"/>
              <a:ext cx="2357801" cy="2124282"/>
            </a:xfrm>
            <a:prstGeom prst="rect">
              <a:avLst/>
            </a:prstGeom>
            <a:grpFill/>
            <a:ln w="9525">
              <a:noFill/>
            </a:ln>
          </p:spPr>
          <p:txBody>
            <a:bodyPr wrap="square" rtlCol="0">
              <a:spAutoFit/>
            </a:bodyPr>
            <a:lstStyle/>
            <a:p>
              <a:pPr algn="ctr"/>
              <a:r>
                <a:rPr lang="en-US" sz="2000" b="1" dirty="0">
                  <a:latin typeface="+mn-lt"/>
                  <a:ea typeface="Verdana" pitchFamily="34" charset="0"/>
                  <a:cs typeface="Verdana" pitchFamily="34" charset="0"/>
                </a:rPr>
                <a:t>Meet Us Online</a:t>
              </a:r>
            </a:p>
            <a:p>
              <a:pPr algn="ctr"/>
              <a:br>
                <a:rPr lang="en-US" sz="1600" dirty="0">
                  <a:ea typeface="Verdana" pitchFamily="34" charset="0"/>
                  <a:cs typeface="Verdana" pitchFamily="34" charset="0"/>
                </a:rPr>
              </a:br>
              <a:r>
                <a:rPr lang="en-US" sz="1600" dirty="0">
                  <a:ea typeface="Verdana" pitchFamily="34" charset="0"/>
                  <a:cs typeface="Verdana" pitchFamily="34" charset="0"/>
                </a:rPr>
                <a:t>Talk to a tutor through WebEx (like Skype). </a:t>
              </a:r>
            </a:p>
            <a:p>
              <a:pPr algn="ctr"/>
              <a:endParaRPr lang="en-US" sz="1600" dirty="0">
                <a:ea typeface="Verdana" pitchFamily="34" charset="0"/>
                <a:cs typeface="Verdana" pitchFamily="34" charset="0"/>
              </a:endParaRPr>
            </a:p>
            <a:p>
              <a:pPr algn="ctr"/>
              <a:r>
                <a:rPr lang="en-US" sz="1600" dirty="0">
                  <a:ea typeface="Verdana" pitchFamily="34" charset="0"/>
                  <a:cs typeface="Verdana" pitchFamily="34" charset="0"/>
                </a:rPr>
                <a:t>Schedule an appointment at </a:t>
              </a:r>
              <a:r>
                <a:rPr lang="en-US" sz="1600" i="1" dirty="0">
                  <a:ea typeface="Verdana" pitchFamily="34" charset="0"/>
                  <a:cs typeface="Verdana" pitchFamily="34" charset="0"/>
                </a:rPr>
                <a:t>iup.edu/</a:t>
              </a:r>
              <a:r>
                <a:rPr lang="en-US" sz="1600" i="1" dirty="0" err="1">
                  <a:ea typeface="Verdana" pitchFamily="34" charset="0"/>
                  <a:cs typeface="Verdana" pitchFamily="34" charset="0"/>
                </a:rPr>
                <a:t>writingcenter</a:t>
              </a:r>
              <a:endParaRPr lang="en-US" sz="1600" i="1" dirty="0">
                <a:ea typeface="Verdana" pitchFamily="34" charset="0"/>
                <a:cs typeface="Verdana" pitchFamily="34" charset="0"/>
              </a:endParaRPr>
            </a:p>
          </p:txBody>
        </p:sp>
      </p:grpSp>
      <p:pic>
        <p:nvPicPr>
          <p:cNvPr id="48" name="Picture 4" descr="http://www.iup.edu/uploadedImages/Units/W_-_Z/Writing_Center/eicher%20h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798" y="2220812"/>
            <a:ext cx="2374402" cy="1435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aphicFrame>
        <p:nvGraphicFramePr>
          <p:cNvPr id="49" name="Table 48"/>
          <p:cNvGraphicFramePr>
            <a:graphicFrameLocks noGrp="1"/>
          </p:cNvGraphicFramePr>
          <p:nvPr>
            <p:extLst>
              <p:ext uri="{D42A27DB-BD31-4B8C-83A1-F6EECF244321}">
                <p14:modId xmlns:p14="http://schemas.microsoft.com/office/powerpoint/2010/main" val="688316533"/>
              </p:ext>
            </p:extLst>
          </p:nvPr>
        </p:nvGraphicFramePr>
        <p:xfrm>
          <a:off x="381000" y="4327180"/>
          <a:ext cx="2438400" cy="1536690"/>
        </p:xfrm>
        <a:graphic>
          <a:graphicData uri="http://schemas.openxmlformats.org/drawingml/2006/table">
            <a:tbl>
              <a:tblPr firstRow="1" bandRow="1">
                <a:tableStyleId>{69012ECD-51FC-41F1-AA8D-1B2483CD663E}</a:tableStyleId>
              </a:tblPr>
              <a:tblGrid>
                <a:gridCol w="2438400">
                  <a:extLst>
                    <a:ext uri="{9D8B030D-6E8A-4147-A177-3AD203B41FA5}">
                      <a16:colId xmlns:a16="http://schemas.microsoft.com/office/drawing/2014/main" val="20000"/>
                    </a:ext>
                  </a:extLst>
                </a:gridCol>
              </a:tblGrid>
              <a:tr h="829625">
                <a:tc>
                  <a:txBody>
                    <a:bodyPr/>
                    <a:lstStyle/>
                    <a:p>
                      <a:pPr algn="ctr"/>
                      <a:r>
                        <a:rPr lang="en-US" sz="1800" dirty="0"/>
                        <a:t>Monday - Thursday</a:t>
                      </a:r>
                    </a:p>
                    <a:p>
                      <a:pPr algn="ctr"/>
                      <a:r>
                        <a:rPr lang="en-US" sz="1400" dirty="0"/>
                        <a:t>9:00 am to 8:00 pm</a:t>
                      </a:r>
                      <a:endParaRPr lang="en-US" sz="1400" baseline="-25000" dirty="0"/>
                    </a:p>
                  </a:txBody>
                  <a:tcPr anchor="ctr"/>
                </a:tc>
                <a:extLst>
                  <a:ext uri="{0D108BD9-81ED-4DB2-BD59-A6C34878D82A}">
                    <a16:rowId xmlns:a16="http://schemas.microsoft.com/office/drawing/2014/main" val="10000"/>
                  </a:ext>
                </a:extLst>
              </a:tr>
              <a:tr h="707065">
                <a:tc>
                  <a:txBody>
                    <a:bodyPr/>
                    <a:lstStyle/>
                    <a:p>
                      <a:pPr algn="ctr"/>
                      <a:r>
                        <a:rPr lang="en-US" sz="1800" dirty="0"/>
                        <a:t>Friday</a:t>
                      </a:r>
                    </a:p>
                    <a:p>
                      <a:pPr algn="ctr"/>
                      <a:r>
                        <a:rPr lang="en-US" sz="1400" dirty="0"/>
                        <a:t>9:00 am to</a:t>
                      </a:r>
                      <a:r>
                        <a:rPr lang="en-US" sz="1400" baseline="0" dirty="0"/>
                        <a:t> 3:00 pm</a:t>
                      </a:r>
                      <a:endParaRPr lang="en-US" sz="140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6258" y="2215090"/>
            <a:ext cx="2368742" cy="1441322"/>
          </a:xfrm>
          <a:prstGeom prst="rect">
            <a:avLst/>
          </a:prstGeom>
          <a:ln>
            <a:noFill/>
          </a:ln>
          <a:effectLst>
            <a:outerShdw blurRad="292100" dist="139700" dir="2700000" algn="tl" rotWithShape="0">
              <a:srgbClr val="333333">
                <a:alpha val="65000"/>
              </a:srgbClr>
            </a:outerShdw>
          </a:effectLst>
        </p:spPr>
      </p:pic>
      <p:grpSp>
        <p:nvGrpSpPr>
          <p:cNvPr id="20" name="Group 19"/>
          <p:cNvGrpSpPr/>
          <p:nvPr/>
        </p:nvGrpSpPr>
        <p:grpSpPr>
          <a:xfrm>
            <a:off x="6096000" y="1977670"/>
            <a:ext cx="2895600" cy="4042130"/>
            <a:chOff x="3489771" y="2667000"/>
            <a:chExt cx="2503135" cy="4042130"/>
          </a:xfrm>
          <a:solidFill>
            <a:schemeClr val="tx2">
              <a:lumMod val="10000"/>
              <a:lumOff val="90000"/>
              <a:alpha val="81000"/>
            </a:schemeClr>
          </a:solidFill>
        </p:grpSpPr>
        <p:sp>
          <p:nvSpPr>
            <p:cNvPr id="21" name="Rectangle 20"/>
            <p:cNvSpPr/>
            <p:nvPr/>
          </p:nvSpPr>
          <p:spPr>
            <a:xfrm>
              <a:off x="3489771" y="2667000"/>
              <a:ext cx="2503135" cy="4042130"/>
            </a:xfrm>
            <a:prstGeom prst="rect">
              <a:avLst/>
            </a:prstGeom>
            <a:grp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2" name="TextBox 21"/>
            <p:cNvSpPr txBox="1"/>
            <p:nvPr/>
          </p:nvSpPr>
          <p:spPr>
            <a:xfrm>
              <a:off x="3621515" y="4479032"/>
              <a:ext cx="2301860" cy="400110"/>
            </a:xfrm>
            <a:prstGeom prst="rect">
              <a:avLst/>
            </a:prstGeom>
            <a:grpFill/>
            <a:ln w="6350">
              <a:noFill/>
            </a:ln>
          </p:spPr>
          <p:txBody>
            <a:bodyPr wrap="square" rtlCol="0">
              <a:spAutoFit/>
            </a:bodyPr>
            <a:lstStyle/>
            <a:p>
              <a:pPr algn="ctr" eaLnBrk="1" fontAlgn="auto" hangingPunct="1">
                <a:spcBef>
                  <a:spcPts val="0"/>
                </a:spcBef>
                <a:spcAft>
                  <a:spcPts val="0"/>
                </a:spcAft>
              </a:pPr>
              <a:r>
                <a:rPr lang="en-US" sz="2000" b="1" dirty="0">
                  <a:latin typeface="+mn-lt"/>
                  <a:ea typeface="Verdana" pitchFamily="34" charset="0"/>
                  <a:cs typeface="Verdana" pitchFamily="34" charset="0"/>
                </a:rPr>
                <a:t>Stapleton Library</a:t>
              </a:r>
            </a:p>
          </p:txBody>
        </p:sp>
      </p:grpSp>
      <p:pic>
        <p:nvPicPr>
          <p:cNvPr id="24" name="Picture 23"/>
          <p:cNvPicPr>
            <a:picLocks noChangeAspect="1"/>
          </p:cNvPicPr>
          <p:nvPr/>
        </p:nvPicPr>
        <p:blipFill rotWithShape="1">
          <a:blip r:embed="rId5">
            <a:extLst>
              <a:ext uri="{28A0092B-C50C-407E-A947-70E740481C1C}">
                <a14:useLocalDpi xmlns:a14="http://schemas.microsoft.com/office/drawing/2010/main" val="0"/>
              </a:ext>
            </a:extLst>
          </a:blip>
          <a:srcRect t="7521" b="16188"/>
          <a:stretch/>
        </p:blipFill>
        <p:spPr>
          <a:xfrm>
            <a:off x="6317463" y="2206270"/>
            <a:ext cx="2452674" cy="1450142"/>
          </a:xfrm>
          <a:prstGeom prst="rect">
            <a:avLst/>
          </a:prstGeom>
          <a:ln>
            <a:noFill/>
          </a:ln>
          <a:effectLst>
            <a:outerShdw blurRad="190500" algn="tl" rotWithShape="0">
              <a:srgbClr val="000000">
                <a:alpha val="70000"/>
              </a:srgbClr>
            </a:outerShdw>
          </a:effectLst>
        </p:spPr>
      </p:pic>
      <p:sp>
        <p:nvSpPr>
          <p:cNvPr id="25" name="Title 3"/>
          <p:cNvSpPr>
            <a:spLocks noGrp="1"/>
          </p:cNvSpPr>
          <p:nvPr>
            <p:ph type="title"/>
          </p:nvPr>
        </p:nvSpPr>
        <p:spPr>
          <a:xfrm>
            <a:off x="152400" y="559678"/>
            <a:ext cx="8610600" cy="889741"/>
          </a:xfrm>
        </p:spPr>
        <p:txBody>
          <a:bodyPr>
            <a:normAutofit/>
          </a:bodyPr>
          <a:lstStyle/>
          <a:p>
            <a:pPr algn="ctr"/>
            <a:r>
              <a:rPr lang="en-US" dirty="0"/>
              <a:t>Get help online or on campus</a:t>
            </a:r>
          </a:p>
        </p:txBody>
      </p:sp>
      <p:sp>
        <p:nvSpPr>
          <p:cNvPr id="3" name="Footer Placeholder 2"/>
          <p:cNvSpPr>
            <a:spLocks noGrp="1"/>
          </p:cNvSpPr>
          <p:nvPr>
            <p:ph type="ftr" sz="quarter" idx="11"/>
          </p:nvPr>
        </p:nvSpPr>
        <p:spPr/>
        <p:txBody>
          <a:bodyPr/>
          <a:lstStyle/>
          <a:p>
            <a:r>
              <a:rPr lang="en-US"/>
              <a:t>Updated May 2017 </a:t>
            </a:r>
            <a:endParaRPr lang="en-US" dirty="0"/>
          </a:p>
        </p:txBody>
      </p:sp>
      <p:sp>
        <p:nvSpPr>
          <p:cNvPr id="4" name="Slide Number Placeholder 3"/>
          <p:cNvSpPr>
            <a:spLocks noGrp="1"/>
          </p:cNvSpPr>
          <p:nvPr>
            <p:ph type="sldNum" sz="quarter" idx="12"/>
          </p:nvPr>
        </p:nvSpPr>
        <p:spPr/>
        <p:txBody>
          <a:bodyPr/>
          <a:lstStyle/>
          <a:p>
            <a:fld id="{67707AFD-0552-486E-8BE4-6B1B99332CE6}" type="slidenum">
              <a:rPr lang="en-US" smtClean="0"/>
              <a:t>6</a:t>
            </a:fld>
            <a:endParaRPr lang="en-US" dirty="0"/>
          </a:p>
        </p:txBody>
      </p:sp>
      <p:sp>
        <p:nvSpPr>
          <p:cNvPr id="5" name="TextBox 4">
            <a:extLst>
              <a:ext uri="{FF2B5EF4-FFF2-40B4-BE49-F238E27FC236}">
                <a16:creationId xmlns:a16="http://schemas.microsoft.com/office/drawing/2014/main" id="{CB6C509E-077B-4FA8-AE9E-A17A32481F09}"/>
              </a:ext>
            </a:extLst>
          </p:cNvPr>
          <p:cNvSpPr txBox="1"/>
          <p:nvPr/>
        </p:nvSpPr>
        <p:spPr>
          <a:xfrm>
            <a:off x="6488377" y="4401187"/>
            <a:ext cx="2182812" cy="954107"/>
          </a:xfrm>
          <a:prstGeom prst="rect">
            <a:avLst/>
          </a:prstGeom>
          <a:noFill/>
        </p:spPr>
        <p:txBody>
          <a:bodyPr wrap="square" rtlCol="0">
            <a:spAutoFit/>
          </a:bodyPr>
          <a:lstStyle/>
          <a:p>
            <a:pPr algn="ctr"/>
            <a:r>
              <a:rPr lang="en-US" sz="2000" dirty="0"/>
              <a:t>Sunday</a:t>
            </a:r>
          </a:p>
          <a:p>
            <a:pPr algn="ctr"/>
            <a:r>
              <a:rPr lang="en-US" sz="1600" dirty="0"/>
              <a:t>5:00 pm to 10:00 pm</a:t>
            </a:r>
            <a:endParaRPr lang="en-US" sz="1600" dirty="0">
              <a:latin typeface="Verdana" pitchFamily="34" charset="0"/>
              <a:ea typeface="Verdana" pitchFamily="34" charset="0"/>
              <a:cs typeface="Verdana" pitchFamily="34" charset="0"/>
            </a:endParaRPr>
          </a:p>
          <a:p>
            <a:endParaRPr lang="en-US" dirty="0"/>
          </a:p>
        </p:txBody>
      </p:sp>
    </p:spTree>
    <p:extLst>
      <p:ext uri="{BB962C8B-B14F-4D97-AF65-F5344CB8AC3E}">
        <p14:creationId xmlns:p14="http://schemas.microsoft.com/office/powerpoint/2010/main" val="33933650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53" presetClass="entr" presetSubtype="16"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p:cTn id="16" dur="500" fill="hold"/>
                                        <p:tgtEl>
                                          <p:spTgt spid="48"/>
                                        </p:tgtEl>
                                        <p:attrNameLst>
                                          <p:attrName>ppt_w</p:attrName>
                                        </p:attrNameLst>
                                      </p:cBhvr>
                                      <p:tavLst>
                                        <p:tav tm="0">
                                          <p:val>
                                            <p:fltVal val="0"/>
                                          </p:val>
                                        </p:tav>
                                        <p:tav tm="100000">
                                          <p:val>
                                            <p:strVal val="#ppt_w"/>
                                          </p:val>
                                        </p:tav>
                                      </p:tavLst>
                                    </p:anim>
                                    <p:anim calcmode="lin" valueType="num">
                                      <p:cBhvr>
                                        <p:cTn id="17" dur="500" fill="hold"/>
                                        <p:tgtEl>
                                          <p:spTgt spid="48"/>
                                        </p:tgtEl>
                                        <p:attrNameLst>
                                          <p:attrName>ppt_h</p:attrName>
                                        </p:attrNameLst>
                                      </p:cBhvr>
                                      <p:tavLst>
                                        <p:tav tm="0">
                                          <p:val>
                                            <p:fltVal val="0"/>
                                          </p:val>
                                        </p:tav>
                                        <p:tav tm="100000">
                                          <p:val>
                                            <p:strVal val="#ppt_h"/>
                                          </p:val>
                                        </p:tav>
                                      </p:tavLst>
                                    </p:anim>
                                    <p:animEffect transition="in" filter="fade">
                                      <p:cBhvr>
                                        <p:cTn id="18" dur="500"/>
                                        <p:tgtEl>
                                          <p:spTgt spid="48"/>
                                        </p:tgtEl>
                                      </p:cBhvr>
                                    </p:animEffect>
                                  </p:childTnLst>
                                </p:cTn>
                              </p:par>
                              <p:par>
                                <p:cTn id="19" presetID="53" presetClass="entr" presetSubtype="16"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500" y="2311215"/>
            <a:ext cx="2875430" cy="2235570"/>
          </a:xfrm>
        </p:spPr>
        <p:txBody>
          <a:bodyPr>
            <a:normAutofit/>
          </a:bodyPr>
          <a:lstStyle/>
          <a:p>
            <a:r>
              <a:rPr lang="en-US" sz="5000" dirty="0"/>
              <a:t>The Library Satellite</a:t>
            </a:r>
          </a:p>
        </p:txBody>
      </p:sp>
      <p:sp>
        <p:nvSpPr>
          <p:cNvPr id="9" name="Content Placeholder 1"/>
          <p:cNvSpPr>
            <a:spLocks noGrp="1"/>
          </p:cNvSpPr>
          <p:nvPr>
            <p:ph idx="1"/>
          </p:nvPr>
        </p:nvSpPr>
        <p:spPr>
          <a:xfrm>
            <a:off x="4152901" y="3769466"/>
            <a:ext cx="4686299" cy="2326534"/>
          </a:xfrm>
        </p:spPr>
        <p:txBody>
          <a:bodyPr>
            <a:normAutofit lnSpcReduction="10000"/>
          </a:bodyPr>
          <a:lstStyle/>
          <a:p>
            <a:r>
              <a:rPr lang="en-US" sz="2400" dirty="0"/>
              <a:t>Perfect for late-night writing!</a:t>
            </a:r>
          </a:p>
          <a:p>
            <a:r>
              <a:rPr lang="en-US" sz="2400" dirty="0"/>
              <a:t>First floor of Stapleton Library</a:t>
            </a:r>
          </a:p>
          <a:p>
            <a:r>
              <a:rPr lang="en-US" sz="2400" dirty="0"/>
              <a:t>Some reference materials available</a:t>
            </a:r>
          </a:p>
          <a:p>
            <a:pPr marL="0" indent="0">
              <a:buNone/>
            </a:pPr>
            <a:r>
              <a:rPr lang="en-US" sz="1600" dirty="0"/>
              <a:t>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257300"/>
            <a:ext cx="2895600" cy="2171700"/>
          </a:xfrm>
          <a:prstGeom prst="rect">
            <a:avLst/>
          </a:prstGeom>
          <a:ln>
            <a:noFill/>
          </a:ln>
          <a:effectLst>
            <a:outerShdw blurRad="292100" dist="139700" dir="2700000" algn="tl" rotWithShape="0">
              <a:srgbClr val="333333">
                <a:alpha val="65000"/>
              </a:srgbClr>
            </a:outerShdw>
          </a:effectLst>
        </p:spPr>
      </p:pic>
      <p:sp>
        <p:nvSpPr>
          <p:cNvPr id="2" name="Footer Placeholder 1"/>
          <p:cNvSpPr>
            <a:spLocks noGrp="1"/>
          </p:cNvSpPr>
          <p:nvPr>
            <p:ph type="ftr" sz="quarter" idx="11"/>
          </p:nvPr>
        </p:nvSpPr>
        <p:spPr/>
        <p:txBody>
          <a:bodyPr/>
          <a:lstStyle/>
          <a:p>
            <a:r>
              <a:rPr lang="en-US"/>
              <a:t>Updated May 2017 </a:t>
            </a:r>
            <a:endParaRPr lang="en-US" dirty="0"/>
          </a:p>
        </p:txBody>
      </p:sp>
      <p:sp>
        <p:nvSpPr>
          <p:cNvPr id="4" name="Slide Number Placeholder 3"/>
          <p:cNvSpPr>
            <a:spLocks noGrp="1"/>
          </p:cNvSpPr>
          <p:nvPr>
            <p:ph type="sldNum" sz="quarter" idx="12"/>
          </p:nvPr>
        </p:nvSpPr>
        <p:spPr/>
        <p:txBody>
          <a:bodyPr/>
          <a:lstStyle/>
          <a:p>
            <a:fld id="{67707AFD-0552-486E-8BE4-6B1B99332CE6}" type="slidenum">
              <a:rPr lang="en-US" smtClean="0"/>
              <a:t>7</a:t>
            </a:fld>
            <a:endParaRPr lang="en-US" dirty="0"/>
          </a:p>
        </p:txBody>
      </p:sp>
    </p:spTree>
    <p:extLst>
      <p:ext uri="{BB962C8B-B14F-4D97-AF65-F5344CB8AC3E}">
        <p14:creationId xmlns:p14="http://schemas.microsoft.com/office/powerpoint/2010/main" val="309905720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500" y="1968315"/>
            <a:ext cx="2875430" cy="2921370"/>
          </a:xfrm>
        </p:spPr>
        <p:txBody>
          <a:bodyPr>
            <a:normAutofit/>
          </a:bodyPr>
          <a:lstStyle/>
          <a:p>
            <a:r>
              <a:rPr lang="en-US" sz="5000" dirty="0"/>
              <a:t>The Online Writing Center</a:t>
            </a:r>
          </a:p>
        </p:txBody>
      </p:sp>
      <p:sp>
        <p:nvSpPr>
          <p:cNvPr id="2" name="Content Placeholder 1"/>
          <p:cNvSpPr>
            <a:spLocks noGrp="1"/>
          </p:cNvSpPr>
          <p:nvPr>
            <p:ph idx="1"/>
          </p:nvPr>
        </p:nvSpPr>
        <p:spPr>
          <a:xfrm>
            <a:off x="3886200" y="797666"/>
            <a:ext cx="4800600" cy="3088534"/>
          </a:xfrm>
        </p:spPr>
        <p:txBody>
          <a:bodyPr>
            <a:normAutofit/>
          </a:bodyPr>
          <a:lstStyle/>
          <a:p>
            <a:r>
              <a:rPr lang="en-US" dirty="0"/>
              <a:t>Meet with a tutor for a one-on-one session from any location</a:t>
            </a:r>
          </a:p>
          <a:p>
            <a:r>
              <a:rPr lang="en-US" dirty="0"/>
              <a:t>The tutor can see your paper as it appears on your screen</a:t>
            </a:r>
          </a:p>
          <a:p>
            <a:r>
              <a:rPr lang="en-US" dirty="0"/>
              <a:t>Book an appointment at least 24 hours ahead of time. Just visit </a:t>
            </a:r>
            <a:r>
              <a:rPr lang="en-US" i="1" dirty="0"/>
              <a:t>iup.edu/</a:t>
            </a:r>
            <a:r>
              <a:rPr lang="en-US" i="1" dirty="0" err="1"/>
              <a:t>writingcenter</a:t>
            </a:r>
            <a:r>
              <a:rPr lang="en-US" i="1" dirty="0"/>
              <a:t> </a:t>
            </a:r>
            <a:r>
              <a:rPr lang="en-US" dirty="0"/>
              <a:t>and click “Meet us Online”</a:t>
            </a:r>
          </a:p>
          <a:p>
            <a:pPr>
              <a:buFont typeface="Wingdings" pitchFamily="2" charset="2"/>
              <a:buChar char="§"/>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5386" y="4114800"/>
            <a:ext cx="3102228" cy="1828800"/>
          </a:xfrm>
          <a:prstGeom prst="rect">
            <a:avLst/>
          </a:prstGeom>
        </p:spPr>
      </p:pic>
      <p:sp>
        <p:nvSpPr>
          <p:cNvPr id="5" name="Footer Placeholder 4"/>
          <p:cNvSpPr>
            <a:spLocks noGrp="1"/>
          </p:cNvSpPr>
          <p:nvPr>
            <p:ph type="ftr" sz="quarter" idx="11"/>
          </p:nvPr>
        </p:nvSpPr>
        <p:spPr/>
        <p:txBody>
          <a:bodyPr/>
          <a:lstStyle/>
          <a:p>
            <a:r>
              <a:rPr lang="en-US"/>
              <a:t>Updated May 2017 </a:t>
            </a:r>
            <a:endParaRPr lang="en-US" dirty="0"/>
          </a:p>
        </p:txBody>
      </p:sp>
      <p:sp>
        <p:nvSpPr>
          <p:cNvPr id="6" name="Slide Number Placeholder 5"/>
          <p:cNvSpPr>
            <a:spLocks noGrp="1"/>
          </p:cNvSpPr>
          <p:nvPr>
            <p:ph type="sldNum" sz="quarter" idx="12"/>
          </p:nvPr>
        </p:nvSpPr>
        <p:spPr/>
        <p:txBody>
          <a:bodyPr/>
          <a:lstStyle/>
          <a:p>
            <a:fld id="{67707AFD-0552-486E-8BE4-6B1B99332CE6}" type="slidenum">
              <a:rPr lang="en-US" smtClean="0"/>
              <a:t>8</a:t>
            </a:fld>
            <a:endParaRPr lang="en-US" dirty="0"/>
          </a:p>
        </p:txBody>
      </p:sp>
    </p:spTree>
    <p:extLst>
      <p:ext uri="{BB962C8B-B14F-4D97-AF65-F5344CB8AC3E}">
        <p14:creationId xmlns:p14="http://schemas.microsoft.com/office/powerpoint/2010/main" val="254599340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71500" y="1905000"/>
            <a:ext cx="2875430" cy="3607170"/>
          </a:xfrm>
        </p:spPr>
        <p:txBody>
          <a:bodyPr>
            <a:noAutofit/>
          </a:bodyPr>
          <a:lstStyle/>
          <a:p>
            <a:pPr eaLnBrk="1" hangingPunct="1"/>
            <a:r>
              <a:rPr lang="en-US" sz="5400" dirty="0"/>
              <a:t>Today you’ll learn…</a:t>
            </a:r>
            <a:endParaRPr lang="en-US" sz="5400" dirty="0">
              <a:effectLst/>
            </a:endParaRPr>
          </a:p>
        </p:txBody>
      </p:sp>
      <p:sp>
        <p:nvSpPr>
          <p:cNvPr id="3" name="Content Placeholder 2"/>
          <p:cNvSpPr>
            <a:spLocks noGrp="1"/>
          </p:cNvSpPr>
          <p:nvPr>
            <p:ph idx="1"/>
          </p:nvPr>
        </p:nvSpPr>
        <p:spPr>
          <a:xfrm>
            <a:off x="4191000" y="1676400"/>
            <a:ext cx="4381499" cy="4547822"/>
          </a:xfrm>
        </p:spPr>
        <p:txBody>
          <a:bodyPr/>
          <a:lstStyle/>
          <a:p>
            <a:pPr marL="457200" indent="-457200">
              <a:buFont typeface="+mj-lt"/>
              <a:buAutoNum type="arabicPeriod"/>
            </a:pPr>
            <a:r>
              <a:rPr lang="en-US" strike="sngStrike" dirty="0">
                <a:solidFill>
                  <a:schemeClr val="bg1">
                    <a:lumMod val="75000"/>
                  </a:schemeClr>
                </a:solidFill>
              </a:rPr>
              <a:t>Basic information about the Writing Center’s services and three locations</a:t>
            </a:r>
          </a:p>
          <a:p>
            <a:pPr marL="457200" indent="-457200">
              <a:buFont typeface="+mj-lt"/>
              <a:buAutoNum type="arabicPeriod"/>
            </a:pPr>
            <a:r>
              <a:rPr lang="en-US" dirty="0"/>
              <a:t>How tutoring can help you while you’re at IUP</a:t>
            </a:r>
          </a:p>
          <a:p>
            <a:pPr marL="457200" indent="-457200">
              <a:buFont typeface="+mj-lt"/>
              <a:buAutoNum type="arabicPeriod"/>
            </a:pPr>
            <a:r>
              <a:rPr lang="en-US" dirty="0"/>
              <a:t>Some of the college-level writing skills you can get help with at the Writing Center</a:t>
            </a:r>
          </a:p>
        </p:txBody>
      </p:sp>
      <p:sp>
        <p:nvSpPr>
          <p:cNvPr id="2" name="Footer Placeholder 1"/>
          <p:cNvSpPr>
            <a:spLocks noGrp="1"/>
          </p:cNvSpPr>
          <p:nvPr>
            <p:ph type="ftr" sz="quarter" idx="11"/>
          </p:nvPr>
        </p:nvSpPr>
        <p:spPr/>
        <p:txBody>
          <a:bodyPr/>
          <a:lstStyle/>
          <a:p>
            <a:r>
              <a:rPr lang="en-US"/>
              <a:t>Updated May 2017 </a:t>
            </a:r>
            <a:endParaRPr lang="en-US" dirty="0"/>
          </a:p>
        </p:txBody>
      </p:sp>
      <p:sp>
        <p:nvSpPr>
          <p:cNvPr id="4" name="Slide Number Placeholder 3"/>
          <p:cNvSpPr>
            <a:spLocks noGrp="1"/>
          </p:cNvSpPr>
          <p:nvPr>
            <p:ph type="sldNum" sz="quarter" idx="12"/>
          </p:nvPr>
        </p:nvSpPr>
        <p:spPr/>
        <p:txBody>
          <a:bodyPr/>
          <a:lstStyle/>
          <a:p>
            <a:fld id="{67707AFD-0552-486E-8BE4-6B1B99332CE6}" type="slidenum">
              <a:rPr lang="en-US" smtClean="0"/>
              <a:t>9</a:t>
            </a:fld>
            <a:endParaRPr lang="en-US" dirty="0"/>
          </a:p>
        </p:txBody>
      </p:sp>
    </p:spTree>
    <p:extLst>
      <p:ext uri="{BB962C8B-B14F-4D97-AF65-F5344CB8AC3E}">
        <p14:creationId xmlns:p14="http://schemas.microsoft.com/office/powerpoint/2010/main" val="8651314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Workshop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eadlines">
      <a:majorFont>
        <a:latin typeface="Century Schoolbook" panose="02040604050505020304"/>
        <a:ea typeface=""/>
        <a:cs typeface=""/>
      </a:majorFont>
      <a:minorFont>
        <a:latin typeface="Corbel" panose="020B0503020204020204"/>
        <a:ea typeface=""/>
        <a:cs typeface=""/>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orkshop Theme" id="{3BEE5664-1B7D-41D5-B61A-1C21FBB4FAEE}" vid="{87AA2459-B532-4265-88CF-3C43B2F9CE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3034</TotalTime>
  <Words>4352</Words>
  <Application>Microsoft Office PowerPoint</Application>
  <PresentationFormat>On-screen Show (4:3)</PresentationFormat>
  <Paragraphs>386</Paragraphs>
  <Slides>42</Slides>
  <Notes>35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Aharoni</vt:lpstr>
      <vt:lpstr>Arial</vt:lpstr>
      <vt:lpstr>Calibri</vt:lpstr>
      <vt:lpstr>Candara</vt:lpstr>
      <vt:lpstr>Century Schoolbook</vt:lpstr>
      <vt:lpstr>Corbel</vt:lpstr>
      <vt:lpstr>Symbol</vt:lpstr>
      <vt:lpstr>Verdana</vt:lpstr>
      <vt:lpstr>Wingdings</vt:lpstr>
      <vt:lpstr>Workshop Theme</vt:lpstr>
      <vt:lpstr>Introduction  to the Writing Center  </vt:lpstr>
      <vt:lpstr>PowerPoint Presentation</vt:lpstr>
      <vt:lpstr>Today you’ll learn…</vt:lpstr>
      <vt:lpstr>Welcome to the Writing Center!</vt:lpstr>
      <vt:lpstr>What is the Writing Center?</vt:lpstr>
      <vt:lpstr>Get help online or on campus</vt:lpstr>
      <vt:lpstr>The Library Satellite</vt:lpstr>
      <vt:lpstr>The Online Writing Center</vt:lpstr>
      <vt:lpstr>Today you’ll learn…</vt:lpstr>
      <vt:lpstr> What happens in a tutoring session?</vt:lpstr>
      <vt:lpstr>How can we help you?</vt:lpstr>
      <vt:lpstr>How can we help you?</vt:lpstr>
      <vt:lpstr>Today you’ll learn…</vt:lpstr>
      <vt:lpstr>Writing in college</vt:lpstr>
      <vt:lpstr>Prewriting strategies</vt:lpstr>
      <vt:lpstr>Brain-storming</vt:lpstr>
      <vt:lpstr>Try it: Brain-storming</vt:lpstr>
      <vt:lpstr>What’s the point of brain-storming?</vt:lpstr>
      <vt:lpstr>Brain-storming in sessions</vt:lpstr>
      <vt:lpstr>Writing in college</vt:lpstr>
      <vt:lpstr>Clear and concise writing</vt:lpstr>
      <vt:lpstr>Clear and concise writing</vt:lpstr>
      <vt:lpstr>Clear and concise writing</vt:lpstr>
      <vt:lpstr>Clear and concise writing</vt:lpstr>
      <vt:lpstr>PowerPoint Presentation</vt:lpstr>
      <vt:lpstr>Clear and concise writing in sessions</vt:lpstr>
      <vt:lpstr>Writing in college</vt:lpstr>
      <vt:lpstr>Analysis</vt:lpstr>
      <vt:lpstr>PowerPoint Presentation</vt:lpstr>
      <vt:lpstr>Analysis is like what we do after a meeting…</vt:lpstr>
      <vt:lpstr>How’s this meeting going?</vt:lpstr>
      <vt:lpstr>Now that you get the basic concept, let’s look at an example of how analysis works in a real piece of writing.</vt:lpstr>
      <vt:lpstr>PowerPoint Presentation</vt:lpstr>
      <vt:lpstr>PowerPoint Presentation</vt:lpstr>
      <vt:lpstr>PowerPoint Presentation</vt:lpstr>
      <vt:lpstr>Can you think of another way to analyze the argument in this paragraph?</vt:lpstr>
      <vt:lpstr>Tutors can help you write an analysis</vt:lpstr>
      <vt:lpstr>Let’s recap</vt:lpstr>
      <vt:lpstr>What if I need help with  other kinds of writing?</vt:lpstr>
      <vt:lpstr>Get help online or on campus</vt:lpstr>
      <vt:lpstr>Contact us</vt:lpstr>
      <vt:lpstr>PowerPoint Presentation</vt:lpstr>
    </vt:vector>
  </TitlesOfParts>
  <Company>Indiana University of Pennsylvania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IUP Writing Center!</dc:title>
  <dc:creator>writing</dc:creator>
  <cp:lastModifiedBy>Krista Joy Sarraf</cp:lastModifiedBy>
  <cp:revision>212</cp:revision>
  <dcterms:created xsi:type="dcterms:W3CDTF">2013-01-30T14:21:04Z</dcterms:created>
  <dcterms:modified xsi:type="dcterms:W3CDTF">2018-10-02T15:55:33Z</dcterms:modified>
</cp:coreProperties>
</file>