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3.xml" ContentType="application/vnd.openxmlformats-officedocument.presentationml.tags+xml"/>
  <Override PartName="/ppt/notesSlides/notesSlide29.xml" ContentType="application/vnd.openxmlformats-officedocument.presentationml.notesSlide+xml"/>
  <Override PartName="/ppt/tags/tag4.xml" ContentType="application/vnd.openxmlformats-officedocument.presentationml.tags+xml"/>
  <Override PartName="/ppt/notesSlides/notesSlide30.xml" ContentType="application/vnd.openxmlformats-officedocument.presentationml.notesSlide+xml"/>
  <Override PartName="/ppt/tags/tag5.xml" ContentType="application/vnd.openxmlformats-officedocument.presentationml.tags+xml"/>
  <Override PartName="/ppt/notesSlides/notesSlide31.xml" ContentType="application/vnd.openxmlformats-officedocument.presentationml.notesSlide+xml"/>
  <Override PartName="/ppt/tags/tag6.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7.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1"/>
  </p:sldMasterIdLst>
  <p:notesMasterIdLst>
    <p:notesMasterId r:id="rId49"/>
  </p:notesMasterIdLst>
  <p:handoutMasterIdLst>
    <p:handoutMasterId r:id="rId50"/>
  </p:handoutMasterIdLst>
  <p:sldIdLst>
    <p:sldId id="300" r:id="rId2"/>
    <p:sldId id="299" r:id="rId3"/>
    <p:sldId id="318" r:id="rId4"/>
    <p:sldId id="307" r:id="rId5"/>
    <p:sldId id="309" r:id="rId6"/>
    <p:sldId id="280" r:id="rId7"/>
    <p:sldId id="314" r:id="rId8"/>
    <p:sldId id="305" r:id="rId9"/>
    <p:sldId id="306" r:id="rId10"/>
    <p:sldId id="268" r:id="rId11"/>
    <p:sldId id="321" r:id="rId12"/>
    <p:sldId id="303" r:id="rId13"/>
    <p:sldId id="315" r:id="rId14"/>
    <p:sldId id="329" r:id="rId15"/>
    <p:sldId id="313" r:id="rId16"/>
    <p:sldId id="269" r:id="rId17"/>
    <p:sldId id="326" r:id="rId18"/>
    <p:sldId id="270" r:id="rId19"/>
    <p:sldId id="272" r:id="rId20"/>
    <p:sldId id="273" r:id="rId21"/>
    <p:sldId id="271" r:id="rId22"/>
    <p:sldId id="282" r:id="rId23"/>
    <p:sldId id="330" r:id="rId24"/>
    <p:sldId id="301" r:id="rId25"/>
    <p:sldId id="316" r:id="rId26"/>
    <p:sldId id="277" r:id="rId27"/>
    <p:sldId id="278" r:id="rId28"/>
    <p:sldId id="281" r:id="rId29"/>
    <p:sldId id="290" r:id="rId30"/>
    <p:sldId id="327" r:id="rId31"/>
    <p:sldId id="295" r:id="rId32"/>
    <p:sldId id="328" r:id="rId33"/>
    <p:sldId id="288" r:id="rId34"/>
    <p:sldId id="274" r:id="rId35"/>
    <p:sldId id="275" r:id="rId36"/>
    <p:sldId id="276" r:id="rId37"/>
    <p:sldId id="304" r:id="rId38"/>
    <p:sldId id="317" r:id="rId39"/>
    <p:sldId id="296" r:id="rId40"/>
    <p:sldId id="325" r:id="rId41"/>
    <p:sldId id="286" r:id="rId42"/>
    <p:sldId id="287" r:id="rId43"/>
    <p:sldId id="285" r:id="rId44"/>
    <p:sldId id="264" r:id="rId45"/>
    <p:sldId id="319" r:id="rId46"/>
    <p:sldId id="320" r:id="rId47"/>
    <p:sldId id="297" r:id="rId48"/>
  </p:sldIdLst>
  <p:sldSz cx="9144000" cy="6858000" type="screen4x3"/>
  <p:notesSz cx="7023100" cy="9309100"/>
  <p:defaultTex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30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66" autoAdjust="0"/>
    <p:restoredTop sz="91600" autoAdjust="0"/>
  </p:normalViewPr>
  <p:slideViewPr>
    <p:cSldViewPr>
      <p:cViewPr varScale="1">
        <p:scale>
          <a:sx n="66" d="100"/>
          <a:sy n="66" d="100"/>
        </p:scale>
        <p:origin x="160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54" d="100"/>
          <a:sy n="54" d="100"/>
        </p:scale>
        <p:origin x="2874"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55"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96D451-E845-4AEF-8F5A-E22401496A4C}" type="doc">
      <dgm:prSet loTypeId="urn:microsoft.com/office/officeart/2005/8/layout/chevron1" loCatId="process" qsTypeId="urn:microsoft.com/office/officeart/2005/8/quickstyle/simple1" qsCatId="simple" csTypeId="urn:microsoft.com/office/officeart/2005/8/colors/accent1_4" csCatId="accent1" phldr="1"/>
      <dgm:spPr/>
    </dgm:pt>
    <dgm:pt modelId="{6B496F98-99BF-4AD8-AF16-AA67E2A7E475}">
      <dgm:prSet phldrT="[Text]"/>
      <dgm:spPr/>
      <dgm:t>
        <a:bodyPr/>
        <a:lstStyle/>
        <a:p>
          <a:r>
            <a:rPr lang="en-US" dirty="0"/>
            <a:t>Prewriting</a:t>
          </a:r>
        </a:p>
      </dgm:t>
    </dgm:pt>
    <dgm:pt modelId="{07E69770-31D7-482D-BCAC-F66D840F7083}" type="parTrans" cxnId="{8570FB66-F8D9-45D3-BCD9-4F8302E25E3F}">
      <dgm:prSet/>
      <dgm:spPr/>
      <dgm:t>
        <a:bodyPr/>
        <a:lstStyle/>
        <a:p>
          <a:endParaRPr lang="en-US"/>
        </a:p>
      </dgm:t>
    </dgm:pt>
    <dgm:pt modelId="{7DA1A4F6-C00C-4E4B-B3F0-6AC20E9E2E60}" type="sibTrans" cxnId="{8570FB66-F8D9-45D3-BCD9-4F8302E25E3F}">
      <dgm:prSet/>
      <dgm:spPr/>
      <dgm:t>
        <a:bodyPr/>
        <a:lstStyle/>
        <a:p>
          <a:endParaRPr lang="en-US"/>
        </a:p>
      </dgm:t>
    </dgm:pt>
    <dgm:pt modelId="{C4C20A29-17B4-4FF9-863E-FCE43876C6EC}">
      <dgm:prSet phldrT="[Text]"/>
      <dgm:spPr/>
      <dgm:t>
        <a:bodyPr/>
        <a:lstStyle/>
        <a:p>
          <a:r>
            <a:rPr lang="en-US" dirty="0"/>
            <a:t>Drafting</a:t>
          </a:r>
        </a:p>
      </dgm:t>
    </dgm:pt>
    <dgm:pt modelId="{D4E63B17-7D55-4B20-BE09-0A0965679835}" type="parTrans" cxnId="{48FB47D6-8D48-431D-94A3-679BAB843587}">
      <dgm:prSet/>
      <dgm:spPr/>
      <dgm:t>
        <a:bodyPr/>
        <a:lstStyle/>
        <a:p>
          <a:endParaRPr lang="en-US"/>
        </a:p>
      </dgm:t>
    </dgm:pt>
    <dgm:pt modelId="{08B73297-404A-4539-A536-4B4FA175FFE6}" type="sibTrans" cxnId="{48FB47D6-8D48-431D-94A3-679BAB843587}">
      <dgm:prSet/>
      <dgm:spPr/>
      <dgm:t>
        <a:bodyPr/>
        <a:lstStyle/>
        <a:p>
          <a:endParaRPr lang="en-US"/>
        </a:p>
      </dgm:t>
    </dgm:pt>
    <dgm:pt modelId="{F433C853-D378-45D3-8D3D-40B9ACFDE76C}">
      <dgm:prSet phldrT="[Text]"/>
      <dgm:spPr/>
      <dgm:t>
        <a:bodyPr/>
        <a:lstStyle/>
        <a:p>
          <a:r>
            <a:rPr lang="en-US" dirty="0"/>
            <a:t>Revising</a:t>
          </a:r>
        </a:p>
      </dgm:t>
    </dgm:pt>
    <dgm:pt modelId="{4E935E01-5507-4845-80D4-AECBA18ABF14}" type="parTrans" cxnId="{B462094F-4795-47AE-8005-044AA2A148D0}">
      <dgm:prSet/>
      <dgm:spPr/>
      <dgm:t>
        <a:bodyPr/>
        <a:lstStyle/>
        <a:p>
          <a:endParaRPr lang="en-US"/>
        </a:p>
      </dgm:t>
    </dgm:pt>
    <dgm:pt modelId="{6C92A67E-3D54-4A72-8691-9DAF874033CF}" type="sibTrans" cxnId="{B462094F-4795-47AE-8005-044AA2A148D0}">
      <dgm:prSet/>
      <dgm:spPr/>
      <dgm:t>
        <a:bodyPr/>
        <a:lstStyle/>
        <a:p>
          <a:endParaRPr lang="en-US"/>
        </a:p>
      </dgm:t>
    </dgm:pt>
    <dgm:pt modelId="{CA068F2C-38E2-4884-84AD-C3E120A490D9}" type="pres">
      <dgm:prSet presAssocID="{9696D451-E845-4AEF-8F5A-E22401496A4C}" presName="Name0" presStyleCnt="0">
        <dgm:presLayoutVars>
          <dgm:dir/>
          <dgm:animLvl val="lvl"/>
          <dgm:resizeHandles val="exact"/>
        </dgm:presLayoutVars>
      </dgm:prSet>
      <dgm:spPr/>
    </dgm:pt>
    <dgm:pt modelId="{A3FD659A-53DA-4394-8F0B-34A69CEC324A}" type="pres">
      <dgm:prSet presAssocID="{6B496F98-99BF-4AD8-AF16-AA67E2A7E475}" presName="parTxOnly" presStyleLbl="node1" presStyleIdx="0" presStyleCnt="3">
        <dgm:presLayoutVars>
          <dgm:chMax val="0"/>
          <dgm:chPref val="0"/>
          <dgm:bulletEnabled val="1"/>
        </dgm:presLayoutVars>
      </dgm:prSet>
      <dgm:spPr/>
    </dgm:pt>
    <dgm:pt modelId="{1C431D1A-29A4-4218-923E-AC27B8D2DB63}" type="pres">
      <dgm:prSet presAssocID="{7DA1A4F6-C00C-4E4B-B3F0-6AC20E9E2E60}" presName="parTxOnlySpace" presStyleCnt="0"/>
      <dgm:spPr/>
    </dgm:pt>
    <dgm:pt modelId="{E68CF70A-685A-4D7B-AD10-628AA1F731B7}" type="pres">
      <dgm:prSet presAssocID="{C4C20A29-17B4-4FF9-863E-FCE43876C6EC}" presName="parTxOnly" presStyleLbl="node1" presStyleIdx="1" presStyleCnt="3">
        <dgm:presLayoutVars>
          <dgm:chMax val="0"/>
          <dgm:chPref val="0"/>
          <dgm:bulletEnabled val="1"/>
        </dgm:presLayoutVars>
      </dgm:prSet>
      <dgm:spPr/>
    </dgm:pt>
    <dgm:pt modelId="{F5D409AD-5F05-41D4-9F9C-F46CFAD524CC}" type="pres">
      <dgm:prSet presAssocID="{08B73297-404A-4539-A536-4B4FA175FFE6}" presName="parTxOnlySpace" presStyleCnt="0"/>
      <dgm:spPr/>
    </dgm:pt>
    <dgm:pt modelId="{C288E322-4DB2-4FCB-AD5D-E3DB70192CFB}" type="pres">
      <dgm:prSet presAssocID="{F433C853-D378-45D3-8D3D-40B9ACFDE76C}" presName="parTxOnly" presStyleLbl="node1" presStyleIdx="2" presStyleCnt="3">
        <dgm:presLayoutVars>
          <dgm:chMax val="0"/>
          <dgm:chPref val="0"/>
          <dgm:bulletEnabled val="1"/>
        </dgm:presLayoutVars>
      </dgm:prSet>
      <dgm:spPr/>
    </dgm:pt>
  </dgm:ptLst>
  <dgm:cxnLst>
    <dgm:cxn modelId="{BBEE3F1F-9663-4515-BAF1-03368145838C}" type="presOf" srcId="{C4C20A29-17B4-4FF9-863E-FCE43876C6EC}" destId="{E68CF70A-685A-4D7B-AD10-628AA1F731B7}" srcOrd="0" destOrd="0" presId="urn:microsoft.com/office/officeart/2005/8/layout/chevron1"/>
    <dgm:cxn modelId="{B29D4D5F-BBF5-4D27-80C6-39B395EDF7C3}" type="presOf" srcId="{9696D451-E845-4AEF-8F5A-E22401496A4C}" destId="{CA068F2C-38E2-4884-84AD-C3E120A490D9}" srcOrd="0" destOrd="0" presId="urn:microsoft.com/office/officeart/2005/8/layout/chevron1"/>
    <dgm:cxn modelId="{8570FB66-F8D9-45D3-BCD9-4F8302E25E3F}" srcId="{9696D451-E845-4AEF-8F5A-E22401496A4C}" destId="{6B496F98-99BF-4AD8-AF16-AA67E2A7E475}" srcOrd="0" destOrd="0" parTransId="{07E69770-31D7-482D-BCAC-F66D840F7083}" sibTransId="{7DA1A4F6-C00C-4E4B-B3F0-6AC20E9E2E60}"/>
    <dgm:cxn modelId="{B462094F-4795-47AE-8005-044AA2A148D0}" srcId="{9696D451-E845-4AEF-8F5A-E22401496A4C}" destId="{F433C853-D378-45D3-8D3D-40B9ACFDE76C}" srcOrd="2" destOrd="0" parTransId="{4E935E01-5507-4845-80D4-AECBA18ABF14}" sibTransId="{6C92A67E-3D54-4A72-8691-9DAF874033CF}"/>
    <dgm:cxn modelId="{D2F7F453-C833-4C9E-A259-24417CCCB401}" type="presOf" srcId="{F433C853-D378-45D3-8D3D-40B9ACFDE76C}" destId="{C288E322-4DB2-4FCB-AD5D-E3DB70192CFB}" srcOrd="0" destOrd="0" presId="urn:microsoft.com/office/officeart/2005/8/layout/chevron1"/>
    <dgm:cxn modelId="{FA1D73BE-3FB1-419E-86D7-263AFCDCD978}" type="presOf" srcId="{6B496F98-99BF-4AD8-AF16-AA67E2A7E475}" destId="{A3FD659A-53DA-4394-8F0B-34A69CEC324A}" srcOrd="0" destOrd="0" presId="urn:microsoft.com/office/officeart/2005/8/layout/chevron1"/>
    <dgm:cxn modelId="{48FB47D6-8D48-431D-94A3-679BAB843587}" srcId="{9696D451-E845-4AEF-8F5A-E22401496A4C}" destId="{C4C20A29-17B4-4FF9-863E-FCE43876C6EC}" srcOrd="1" destOrd="0" parTransId="{D4E63B17-7D55-4B20-BE09-0A0965679835}" sibTransId="{08B73297-404A-4539-A536-4B4FA175FFE6}"/>
    <dgm:cxn modelId="{1FC3D025-410C-41EA-B1C4-1FFB443C4947}" type="presParOf" srcId="{CA068F2C-38E2-4884-84AD-C3E120A490D9}" destId="{A3FD659A-53DA-4394-8F0B-34A69CEC324A}" srcOrd="0" destOrd="0" presId="urn:microsoft.com/office/officeart/2005/8/layout/chevron1"/>
    <dgm:cxn modelId="{5198CC83-5D06-44E3-BD0A-B3642BDB6153}" type="presParOf" srcId="{CA068F2C-38E2-4884-84AD-C3E120A490D9}" destId="{1C431D1A-29A4-4218-923E-AC27B8D2DB63}" srcOrd="1" destOrd="0" presId="urn:microsoft.com/office/officeart/2005/8/layout/chevron1"/>
    <dgm:cxn modelId="{F3DE392E-7A41-4B21-ADA2-A882EF460DBA}" type="presParOf" srcId="{CA068F2C-38E2-4884-84AD-C3E120A490D9}" destId="{E68CF70A-685A-4D7B-AD10-628AA1F731B7}" srcOrd="2" destOrd="0" presId="urn:microsoft.com/office/officeart/2005/8/layout/chevron1"/>
    <dgm:cxn modelId="{3CCD21AD-C86F-4EAB-B775-CAB66957D14C}" type="presParOf" srcId="{CA068F2C-38E2-4884-84AD-C3E120A490D9}" destId="{F5D409AD-5F05-41D4-9F9C-F46CFAD524CC}" srcOrd="3" destOrd="0" presId="urn:microsoft.com/office/officeart/2005/8/layout/chevron1"/>
    <dgm:cxn modelId="{2215F30E-65C7-425B-9D68-C2C682617FB5}" type="presParOf" srcId="{CA068F2C-38E2-4884-84AD-C3E120A490D9}" destId="{C288E322-4DB2-4FCB-AD5D-E3DB70192CFB}" srcOrd="4"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FD659A-53DA-4394-8F0B-34A69CEC324A}">
      <dsp:nvSpPr>
        <dsp:cNvPr id="0" name=""/>
        <dsp:cNvSpPr/>
      </dsp:nvSpPr>
      <dsp:spPr>
        <a:xfrm>
          <a:off x="1448" y="0"/>
          <a:ext cx="1764692" cy="609600"/>
        </a:xfrm>
        <a:prstGeom prst="chevron">
          <a:avLst/>
        </a:prstGeom>
        <a:solidFill>
          <a:schemeClr val="accent1">
            <a:shade val="50000"/>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US" sz="1900" kern="1200" dirty="0"/>
            <a:t>Prewriting</a:t>
          </a:r>
        </a:p>
      </dsp:txBody>
      <dsp:txXfrm>
        <a:off x="306248" y="0"/>
        <a:ext cx="1155092" cy="609600"/>
      </dsp:txXfrm>
    </dsp:sp>
    <dsp:sp modelId="{E68CF70A-685A-4D7B-AD10-628AA1F731B7}">
      <dsp:nvSpPr>
        <dsp:cNvPr id="0" name=""/>
        <dsp:cNvSpPr/>
      </dsp:nvSpPr>
      <dsp:spPr>
        <a:xfrm>
          <a:off x="1589671" y="0"/>
          <a:ext cx="1764692" cy="609600"/>
        </a:xfrm>
        <a:prstGeom prst="chevron">
          <a:avLst/>
        </a:prstGeom>
        <a:solidFill>
          <a:schemeClr val="accent1">
            <a:shade val="50000"/>
            <a:hueOff val="146038"/>
            <a:satOff val="-16044"/>
            <a:lumOff val="3645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US" sz="1900" kern="1200" dirty="0"/>
            <a:t>Drafting</a:t>
          </a:r>
        </a:p>
      </dsp:txBody>
      <dsp:txXfrm>
        <a:off x="1894471" y="0"/>
        <a:ext cx="1155092" cy="609600"/>
      </dsp:txXfrm>
    </dsp:sp>
    <dsp:sp modelId="{C288E322-4DB2-4FCB-AD5D-E3DB70192CFB}">
      <dsp:nvSpPr>
        <dsp:cNvPr id="0" name=""/>
        <dsp:cNvSpPr/>
      </dsp:nvSpPr>
      <dsp:spPr>
        <a:xfrm>
          <a:off x="3177894" y="0"/>
          <a:ext cx="1764692" cy="609600"/>
        </a:xfrm>
        <a:prstGeom prst="chevron">
          <a:avLst/>
        </a:prstGeom>
        <a:solidFill>
          <a:schemeClr val="accent1">
            <a:shade val="50000"/>
            <a:hueOff val="146038"/>
            <a:satOff val="-16044"/>
            <a:lumOff val="3645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US" sz="1900" kern="1200" dirty="0"/>
            <a:t>Revising</a:t>
          </a:r>
        </a:p>
      </dsp:txBody>
      <dsp:txXfrm>
        <a:off x="3482694" y="0"/>
        <a:ext cx="1155092" cy="60960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hdr" sz="quarter"/>
          </p:nvPr>
        </p:nvSpPr>
        <p:spPr bwMode="auto">
          <a:xfrm>
            <a:off x="2" y="1"/>
            <a:ext cx="3043979" cy="465615"/>
          </a:xfrm>
          <a:prstGeom prst="rect">
            <a:avLst/>
          </a:prstGeom>
          <a:noFill/>
          <a:ln w="9525">
            <a:noFill/>
            <a:miter lim="800000"/>
            <a:headEnd/>
            <a:tailEnd/>
          </a:ln>
          <a:effectLst/>
        </p:spPr>
        <p:txBody>
          <a:bodyPr vert="horz" wrap="square" lIns="93639" tIns="46819" rIns="93639" bIns="46819" numCol="1" anchor="t" anchorCtr="0" compatLnSpc="1">
            <a:prstTxWarp prst="textNoShape">
              <a:avLst/>
            </a:prstTxWarp>
          </a:bodyPr>
          <a:lstStyle>
            <a:lvl1pPr defTabSz="935694" eaLnBrk="1" hangingPunct="1">
              <a:defRPr sz="1200">
                <a:latin typeface="Arial" charset="0"/>
              </a:defRPr>
            </a:lvl1pPr>
          </a:lstStyle>
          <a:p>
            <a:pPr>
              <a:defRPr/>
            </a:pPr>
            <a:endParaRPr lang="en-US"/>
          </a:p>
        </p:txBody>
      </p:sp>
      <p:sp>
        <p:nvSpPr>
          <p:cNvPr id="54275" name="Rectangle 3"/>
          <p:cNvSpPr>
            <a:spLocks noGrp="1" noChangeArrowheads="1"/>
          </p:cNvSpPr>
          <p:nvPr>
            <p:ph type="dt" sz="quarter" idx="1"/>
          </p:nvPr>
        </p:nvSpPr>
        <p:spPr bwMode="auto">
          <a:xfrm>
            <a:off x="3977532" y="1"/>
            <a:ext cx="3043979" cy="465615"/>
          </a:xfrm>
          <a:prstGeom prst="rect">
            <a:avLst/>
          </a:prstGeom>
          <a:noFill/>
          <a:ln w="9525">
            <a:noFill/>
            <a:miter lim="800000"/>
            <a:headEnd/>
            <a:tailEnd/>
          </a:ln>
          <a:effectLst/>
        </p:spPr>
        <p:txBody>
          <a:bodyPr vert="horz" wrap="square" lIns="93639" tIns="46819" rIns="93639" bIns="46819" numCol="1" anchor="t" anchorCtr="0" compatLnSpc="1">
            <a:prstTxWarp prst="textNoShape">
              <a:avLst/>
            </a:prstTxWarp>
          </a:bodyPr>
          <a:lstStyle>
            <a:lvl1pPr algn="r" defTabSz="935694" eaLnBrk="1" hangingPunct="1">
              <a:defRPr sz="1200">
                <a:latin typeface="Arial" charset="0"/>
              </a:defRPr>
            </a:lvl1pPr>
          </a:lstStyle>
          <a:p>
            <a:pPr>
              <a:defRPr/>
            </a:pPr>
            <a:endParaRPr lang="en-US"/>
          </a:p>
        </p:txBody>
      </p:sp>
      <p:sp>
        <p:nvSpPr>
          <p:cNvPr id="54276" name="Rectangle 4"/>
          <p:cNvSpPr>
            <a:spLocks noGrp="1" noChangeArrowheads="1"/>
          </p:cNvSpPr>
          <p:nvPr>
            <p:ph type="ftr" sz="quarter" idx="2"/>
          </p:nvPr>
        </p:nvSpPr>
        <p:spPr bwMode="auto">
          <a:xfrm>
            <a:off x="2" y="8841886"/>
            <a:ext cx="3043979" cy="465615"/>
          </a:xfrm>
          <a:prstGeom prst="rect">
            <a:avLst/>
          </a:prstGeom>
          <a:noFill/>
          <a:ln w="9525">
            <a:noFill/>
            <a:miter lim="800000"/>
            <a:headEnd/>
            <a:tailEnd/>
          </a:ln>
          <a:effectLst/>
        </p:spPr>
        <p:txBody>
          <a:bodyPr vert="horz" wrap="square" lIns="93639" tIns="46819" rIns="93639" bIns="46819" numCol="1" anchor="b" anchorCtr="0" compatLnSpc="1">
            <a:prstTxWarp prst="textNoShape">
              <a:avLst/>
            </a:prstTxWarp>
          </a:bodyPr>
          <a:lstStyle>
            <a:lvl1pPr defTabSz="935694" eaLnBrk="1" hangingPunct="1">
              <a:defRPr sz="1200">
                <a:latin typeface="Arial" charset="0"/>
              </a:defRPr>
            </a:lvl1pPr>
          </a:lstStyle>
          <a:p>
            <a:pPr>
              <a:defRPr/>
            </a:pPr>
            <a:endParaRPr lang="en-US"/>
          </a:p>
        </p:txBody>
      </p:sp>
      <p:sp>
        <p:nvSpPr>
          <p:cNvPr id="54277" name="Rectangle 5"/>
          <p:cNvSpPr>
            <a:spLocks noGrp="1" noChangeArrowheads="1"/>
          </p:cNvSpPr>
          <p:nvPr>
            <p:ph type="sldNum" sz="quarter" idx="3"/>
          </p:nvPr>
        </p:nvSpPr>
        <p:spPr bwMode="auto">
          <a:xfrm>
            <a:off x="3977532" y="8841886"/>
            <a:ext cx="3043979" cy="465615"/>
          </a:xfrm>
          <a:prstGeom prst="rect">
            <a:avLst/>
          </a:prstGeom>
          <a:noFill/>
          <a:ln w="9525">
            <a:noFill/>
            <a:miter lim="800000"/>
            <a:headEnd/>
            <a:tailEnd/>
          </a:ln>
          <a:effectLst/>
        </p:spPr>
        <p:txBody>
          <a:bodyPr vert="horz" wrap="square" lIns="93639" tIns="46819" rIns="93639" bIns="46819" numCol="1" anchor="b" anchorCtr="0" compatLnSpc="1">
            <a:prstTxWarp prst="textNoShape">
              <a:avLst/>
            </a:prstTxWarp>
          </a:bodyPr>
          <a:lstStyle>
            <a:lvl1pPr algn="r" defTabSz="935694" eaLnBrk="1" hangingPunct="1">
              <a:defRPr sz="1200">
                <a:latin typeface="Arial" charset="0"/>
              </a:defRPr>
            </a:lvl1pPr>
          </a:lstStyle>
          <a:p>
            <a:pPr>
              <a:defRPr/>
            </a:pPr>
            <a:fld id="{BDC87546-9BD9-4128-BA79-C014B9E37D20}" type="slidenum">
              <a:rPr lang="en-US"/>
              <a:pPr>
                <a:defRPr/>
              </a:pPr>
              <a:t>‹#›</a:t>
            </a:fld>
            <a:endParaRPr lang="en-US"/>
          </a:p>
        </p:txBody>
      </p:sp>
    </p:spTree>
    <p:extLst>
      <p:ext uri="{BB962C8B-B14F-4D97-AF65-F5344CB8AC3E}">
        <p14:creationId xmlns:p14="http://schemas.microsoft.com/office/powerpoint/2010/main" val="18262200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hdr" sz="quarter"/>
          </p:nvPr>
        </p:nvSpPr>
        <p:spPr bwMode="auto">
          <a:xfrm>
            <a:off x="2" y="1"/>
            <a:ext cx="3043979" cy="465615"/>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59395" name="Rectangle 3"/>
          <p:cNvSpPr>
            <a:spLocks noGrp="1" noChangeArrowheads="1"/>
          </p:cNvSpPr>
          <p:nvPr>
            <p:ph type="dt" idx="1"/>
          </p:nvPr>
        </p:nvSpPr>
        <p:spPr bwMode="auto">
          <a:xfrm>
            <a:off x="3977532" y="1"/>
            <a:ext cx="3043979" cy="465615"/>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33796" name="Rectangle 4"/>
          <p:cNvSpPr>
            <a:spLocks noGrp="1" noRot="1" noChangeAspect="1" noChangeArrowheads="1" noTextEdit="1"/>
          </p:cNvSpPr>
          <p:nvPr>
            <p:ph type="sldImg" idx="2"/>
          </p:nvPr>
        </p:nvSpPr>
        <p:spPr bwMode="auto">
          <a:xfrm>
            <a:off x="1184275" y="698500"/>
            <a:ext cx="4654550" cy="3490913"/>
          </a:xfrm>
          <a:prstGeom prst="rect">
            <a:avLst/>
          </a:prstGeom>
          <a:noFill/>
          <a:ln w="9525">
            <a:solidFill>
              <a:srgbClr val="000000"/>
            </a:solidFill>
            <a:miter lim="800000"/>
            <a:headEnd/>
            <a:tailEnd/>
          </a:ln>
        </p:spPr>
      </p:sp>
      <p:sp>
        <p:nvSpPr>
          <p:cNvPr id="59397" name="Rectangle 5"/>
          <p:cNvSpPr>
            <a:spLocks noGrp="1" noChangeArrowheads="1"/>
          </p:cNvSpPr>
          <p:nvPr>
            <p:ph type="body" sz="quarter" idx="3"/>
          </p:nvPr>
        </p:nvSpPr>
        <p:spPr bwMode="auto">
          <a:xfrm>
            <a:off x="702946" y="4422543"/>
            <a:ext cx="5617208" cy="4188935"/>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9398" name="Rectangle 6"/>
          <p:cNvSpPr>
            <a:spLocks noGrp="1" noChangeArrowheads="1"/>
          </p:cNvSpPr>
          <p:nvPr>
            <p:ph type="ftr" sz="quarter" idx="4"/>
          </p:nvPr>
        </p:nvSpPr>
        <p:spPr bwMode="auto">
          <a:xfrm>
            <a:off x="2" y="8841886"/>
            <a:ext cx="3043979" cy="465615"/>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59399" name="Rectangle 7"/>
          <p:cNvSpPr>
            <a:spLocks noGrp="1" noChangeArrowheads="1"/>
          </p:cNvSpPr>
          <p:nvPr>
            <p:ph type="sldNum" sz="quarter" idx="5"/>
          </p:nvPr>
        </p:nvSpPr>
        <p:spPr bwMode="auto">
          <a:xfrm>
            <a:off x="3977532" y="8841886"/>
            <a:ext cx="3043979" cy="465615"/>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algn="r" eaLnBrk="1" hangingPunct="1">
              <a:defRPr sz="1200">
                <a:latin typeface="Arial" charset="0"/>
              </a:defRPr>
            </a:lvl1pPr>
          </a:lstStyle>
          <a:p>
            <a:pPr>
              <a:defRPr/>
            </a:pPr>
            <a:fld id="{0E96010D-02D2-412A-93D2-1503DBB77E95}" type="slidenum">
              <a:rPr lang="en-US"/>
              <a:pPr>
                <a:defRPr/>
              </a:pPr>
              <a:t>‹#›</a:t>
            </a:fld>
            <a:endParaRPr lang="en-US"/>
          </a:p>
        </p:txBody>
      </p:sp>
    </p:spTree>
    <p:extLst>
      <p:ext uri="{BB962C8B-B14F-4D97-AF65-F5344CB8AC3E}">
        <p14:creationId xmlns:p14="http://schemas.microsoft.com/office/powerpoint/2010/main" val="86731489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writing workshop brought to you Kathleen Jones White Writing Center at Indiana University of Pennsylvania. My name is Krista Sarraf, and today’s topic is APA documentation. As a student, I use APA style frequently, and here I want to clue you in on some of the most important things I’ve learned about APA documentation. </a:t>
            </a:r>
          </a:p>
        </p:txBody>
      </p:sp>
      <p:sp>
        <p:nvSpPr>
          <p:cNvPr id="4" name="Slide Number Placeholder 3"/>
          <p:cNvSpPr>
            <a:spLocks noGrp="1"/>
          </p:cNvSpPr>
          <p:nvPr>
            <p:ph type="sldNum" sz="quarter" idx="10"/>
          </p:nvPr>
        </p:nvSpPr>
        <p:spPr/>
        <p:txBody>
          <a:bodyPr/>
          <a:lstStyle/>
          <a:p>
            <a:pPr>
              <a:defRPr/>
            </a:pPr>
            <a:fld id="{0E96010D-02D2-412A-93D2-1503DBB77E95}" type="slidenum">
              <a:rPr lang="en-US" smtClean="0"/>
              <a:pPr>
                <a:defRPr/>
              </a:pPr>
              <a:t>1</a:t>
            </a:fld>
            <a:endParaRPr lang="en-US"/>
          </a:p>
        </p:txBody>
      </p:sp>
    </p:spTree>
    <p:extLst>
      <p:ext uri="{BB962C8B-B14F-4D97-AF65-F5344CB8AC3E}">
        <p14:creationId xmlns:p14="http://schemas.microsoft.com/office/powerpoint/2010/main" val="27325726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most important thing to note here is that every in-text citation must correspond to a reference on your reference page at the end of your paper. It’s also important to note that in APA, you’ll need to double space everything. And unlike MLA style, APA papers must have a title page. Let’s take a closer look. </a:t>
            </a:r>
          </a:p>
        </p:txBody>
      </p:sp>
      <p:sp>
        <p:nvSpPr>
          <p:cNvPr id="4" name="Slide Number Placeholder 3"/>
          <p:cNvSpPr>
            <a:spLocks noGrp="1"/>
          </p:cNvSpPr>
          <p:nvPr>
            <p:ph type="sldNum" sz="quarter" idx="10"/>
          </p:nvPr>
        </p:nvSpPr>
        <p:spPr/>
        <p:txBody>
          <a:bodyPr/>
          <a:lstStyle/>
          <a:p>
            <a:pPr>
              <a:defRPr/>
            </a:pPr>
            <a:fld id="{0E96010D-02D2-412A-93D2-1503DBB77E95}" type="slidenum">
              <a:rPr lang="en-US" smtClean="0"/>
              <a:pPr>
                <a:defRPr/>
              </a:pPr>
              <a:t>10</a:t>
            </a:fld>
            <a:endParaRPr lang="en-US"/>
          </a:p>
        </p:txBody>
      </p:sp>
    </p:spTree>
    <p:extLst>
      <p:ext uri="{BB962C8B-B14F-4D97-AF65-F5344CB8AC3E}">
        <p14:creationId xmlns:p14="http://schemas.microsoft.com/office/powerpoint/2010/main" val="29296691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 example of a title page for an APA paper. A few things to notice. On the left hand corner, you include the words “running head” and the title in all capitol letters. In the top right hand corner, include a page number. Center your title, your nice, and our school, and make sure to use 12 point Times New Roman Font. Finally, be sure that everything is double spaced. </a:t>
            </a:r>
          </a:p>
        </p:txBody>
      </p:sp>
      <p:sp>
        <p:nvSpPr>
          <p:cNvPr id="4" name="Slide Number Placeholder 3"/>
          <p:cNvSpPr>
            <a:spLocks noGrp="1"/>
          </p:cNvSpPr>
          <p:nvPr>
            <p:ph type="sldNum" sz="quarter" idx="10"/>
          </p:nvPr>
        </p:nvSpPr>
        <p:spPr/>
        <p:txBody>
          <a:bodyPr/>
          <a:lstStyle/>
          <a:p>
            <a:pPr>
              <a:defRPr/>
            </a:pPr>
            <a:fld id="{0E96010D-02D2-412A-93D2-1503DBB77E95}" type="slidenum">
              <a:rPr lang="en-US" smtClean="0"/>
              <a:pPr>
                <a:defRPr/>
              </a:pPr>
              <a:t>11</a:t>
            </a:fld>
            <a:endParaRPr lang="en-US"/>
          </a:p>
        </p:txBody>
      </p:sp>
    </p:spTree>
    <p:extLst>
      <p:ext uri="{BB962C8B-B14F-4D97-AF65-F5344CB8AC3E}">
        <p14:creationId xmlns:p14="http://schemas.microsoft.com/office/powerpoint/2010/main" val="6570717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Beyond including a title page, you’ll want to be sure to cite your sources both within your paper and on your reference list. Let’s look at an example. Notice how the in-text citation includes the author’s last name, the year of the publication, and some of the student’s own writing before the borrowed material in quotes and the page number. Note that this isn’t the only way to incorporate borrowed material. </a:t>
            </a:r>
          </a:p>
        </p:txBody>
      </p:sp>
      <p:sp>
        <p:nvSpPr>
          <p:cNvPr id="4" name="Slide Number Placeholder 3"/>
          <p:cNvSpPr>
            <a:spLocks noGrp="1"/>
          </p:cNvSpPr>
          <p:nvPr>
            <p:ph type="sldNum" sz="quarter" idx="10"/>
          </p:nvPr>
        </p:nvSpPr>
        <p:spPr/>
        <p:txBody>
          <a:bodyPr/>
          <a:lstStyle/>
          <a:p>
            <a:pPr>
              <a:defRPr/>
            </a:pPr>
            <a:fld id="{0E96010D-02D2-412A-93D2-1503DBB77E95}" type="slidenum">
              <a:rPr lang="en-US" smtClean="0"/>
              <a:pPr>
                <a:defRPr/>
              </a:pPr>
              <a:t>12</a:t>
            </a:fld>
            <a:endParaRPr lang="en-US"/>
          </a:p>
        </p:txBody>
      </p:sp>
    </p:spTree>
    <p:extLst>
      <p:ext uri="{BB962C8B-B14F-4D97-AF65-F5344CB8AC3E}">
        <p14:creationId xmlns:p14="http://schemas.microsoft.com/office/powerpoint/2010/main" val="10597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Okay, so let’s take a closer look at how to cite sources in your paper using APA. </a:t>
            </a:r>
          </a:p>
        </p:txBody>
      </p:sp>
      <p:sp>
        <p:nvSpPr>
          <p:cNvPr id="4" name="Slide Number Placeholder 3"/>
          <p:cNvSpPr>
            <a:spLocks noGrp="1"/>
          </p:cNvSpPr>
          <p:nvPr>
            <p:ph type="sldNum" sz="quarter" idx="10"/>
          </p:nvPr>
        </p:nvSpPr>
        <p:spPr/>
        <p:txBody>
          <a:bodyPr/>
          <a:lstStyle/>
          <a:p>
            <a:pPr>
              <a:defRPr/>
            </a:pPr>
            <a:fld id="{0E96010D-02D2-412A-93D2-1503DBB77E95}" type="slidenum">
              <a:rPr lang="en-US" smtClean="0"/>
              <a:pPr>
                <a:defRPr/>
              </a:pPr>
              <a:t>13</a:t>
            </a:fld>
            <a:endParaRPr lang="en-US"/>
          </a:p>
        </p:txBody>
      </p:sp>
    </p:spTree>
    <p:extLst>
      <p:ext uri="{BB962C8B-B14F-4D97-AF65-F5344CB8AC3E}">
        <p14:creationId xmlns:p14="http://schemas.microsoft.com/office/powerpoint/2010/main" val="36677922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Okay, so let’s take a closer look at how to cite sources in your paper using APA. </a:t>
            </a:r>
          </a:p>
        </p:txBody>
      </p:sp>
      <p:sp>
        <p:nvSpPr>
          <p:cNvPr id="4" name="Slide Number Placeholder 3"/>
          <p:cNvSpPr>
            <a:spLocks noGrp="1"/>
          </p:cNvSpPr>
          <p:nvPr>
            <p:ph type="sldNum" sz="quarter" idx="10"/>
          </p:nvPr>
        </p:nvSpPr>
        <p:spPr/>
        <p:txBody>
          <a:bodyPr/>
          <a:lstStyle/>
          <a:p>
            <a:pPr>
              <a:defRPr/>
            </a:pPr>
            <a:fld id="{0E96010D-02D2-412A-93D2-1503DBB77E95}" type="slidenum">
              <a:rPr lang="en-US" smtClean="0"/>
              <a:pPr>
                <a:defRPr/>
              </a:pPr>
              <a:t>14</a:t>
            </a:fld>
            <a:endParaRPr lang="en-US"/>
          </a:p>
        </p:txBody>
      </p:sp>
    </p:spTree>
    <p:extLst>
      <p:ext uri="{BB962C8B-B14F-4D97-AF65-F5344CB8AC3E}">
        <p14:creationId xmlns:p14="http://schemas.microsoft.com/office/powerpoint/2010/main" val="6282519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three key parts to in-text citations: the signal phrase signals that what follows is borrowed from an outside source. Then, you include the outside material which is placed within quotation marks. Finally, you include the parenthetical reference, also called an in-text citation. Since we didn’t say the author’s name in the signal phrase, the in-text citation includes that information as well. And here’s something important to note: keep in mind that because this student is borrowing an outside writer’s materials, the student cannot change the words within the quotation marks. </a:t>
            </a:r>
          </a:p>
        </p:txBody>
      </p:sp>
      <p:sp>
        <p:nvSpPr>
          <p:cNvPr id="4" name="Slide Number Placeholder 3"/>
          <p:cNvSpPr>
            <a:spLocks noGrp="1"/>
          </p:cNvSpPr>
          <p:nvPr>
            <p:ph type="sldNum" sz="quarter" idx="10"/>
          </p:nvPr>
        </p:nvSpPr>
        <p:spPr/>
        <p:txBody>
          <a:bodyPr/>
          <a:lstStyle/>
          <a:p>
            <a:pPr>
              <a:defRPr/>
            </a:pPr>
            <a:fld id="{0E96010D-02D2-412A-93D2-1503DBB77E95}" type="slidenum">
              <a:rPr lang="en-US" smtClean="0"/>
              <a:pPr>
                <a:defRPr/>
              </a:pPr>
              <a:t>15</a:t>
            </a:fld>
            <a:endParaRPr lang="en-US"/>
          </a:p>
        </p:txBody>
      </p:sp>
    </p:spTree>
    <p:extLst>
      <p:ext uri="{BB962C8B-B14F-4D97-AF65-F5344CB8AC3E}">
        <p14:creationId xmlns:p14="http://schemas.microsoft.com/office/powerpoint/2010/main" val="3059075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you can use the three key components of an in-text citation – the signal phrase, outside material, and parenthetical reference – but arrange it differently. Here, the author’s name is in the signal phrase, so you only put the page numbers in the parenthetical reference. APA favors keeping the author’s name and the date together, so the year of publication, 1996, is placed beside </a:t>
            </a:r>
            <a:r>
              <a:rPr lang="en-US" dirty="0" err="1"/>
              <a:t>Rumsteine</a:t>
            </a:r>
            <a:r>
              <a:rPr lang="en-US" dirty="0"/>
              <a:t> in parentheses. </a:t>
            </a:r>
          </a:p>
        </p:txBody>
      </p:sp>
      <p:sp>
        <p:nvSpPr>
          <p:cNvPr id="4" name="Slide Number Placeholder 3"/>
          <p:cNvSpPr>
            <a:spLocks noGrp="1"/>
          </p:cNvSpPr>
          <p:nvPr>
            <p:ph type="sldNum" sz="quarter" idx="10"/>
          </p:nvPr>
        </p:nvSpPr>
        <p:spPr/>
        <p:txBody>
          <a:bodyPr/>
          <a:lstStyle/>
          <a:p>
            <a:pPr>
              <a:defRPr/>
            </a:pPr>
            <a:fld id="{0E96010D-02D2-412A-93D2-1503DBB77E95}" type="slidenum">
              <a:rPr lang="en-US" smtClean="0"/>
              <a:pPr>
                <a:defRPr/>
              </a:pPr>
              <a:t>16</a:t>
            </a:fld>
            <a:endParaRPr lang="en-US"/>
          </a:p>
        </p:txBody>
      </p:sp>
    </p:spTree>
    <p:extLst>
      <p:ext uri="{BB962C8B-B14F-4D97-AF65-F5344CB8AC3E}">
        <p14:creationId xmlns:p14="http://schemas.microsoft.com/office/powerpoint/2010/main" val="37941645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 in mind, though, that in APA a group can serve as an author. For example, corporations, associations, government agencies, and study groups should be used. In this example, the University of Pittsburgh is he group that authored this quotation.</a:t>
            </a:r>
          </a:p>
        </p:txBody>
      </p:sp>
      <p:sp>
        <p:nvSpPr>
          <p:cNvPr id="4" name="Slide Number Placeholder 3"/>
          <p:cNvSpPr>
            <a:spLocks noGrp="1"/>
          </p:cNvSpPr>
          <p:nvPr>
            <p:ph type="sldNum" sz="quarter" idx="10"/>
          </p:nvPr>
        </p:nvSpPr>
        <p:spPr/>
        <p:txBody>
          <a:bodyPr/>
          <a:lstStyle/>
          <a:p>
            <a:pPr>
              <a:defRPr/>
            </a:pPr>
            <a:fld id="{0E96010D-02D2-412A-93D2-1503DBB77E95}" type="slidenum">
              <a:rPr lang="en-US" smtClean="0"/>
              <a:pPr>
                <a:defRPr/>
              </a:pPr>
              <a:t>17</a:t>
            </a:fld>
            <a:endParaRPr lang="en-US"/>
          </a:p>
        </p:txBody>
      </p:sp>
    </p:spTree>
    <p:extLst>
      <p:ext uri="{BB962C8B-B14F-4D97-AF65-F5344CB8AC3E}">
        <p14:creationId xmlns:p14="http://schemas.microsoft.com/office/powerpoint/2010/main" val="39090462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more closely at the first part of the in-text citation: the signal phrase. Signal phrases help to indicate where the borrowing of another author’s idea begins and ends, so when you’re quoting, you use a signal phrase to show the shift between your own ideas and the quotation. You also should use a signal phrase to paraphrase or summarize another writer’s work. We’ll look at an example in a moment.</a:t>
            </a:r>
          </a:p>
        </p:txBody>
      </p:sp>
      <p:sp>
        <p:nvSpPr>
          <p:cNvPr id="4" name="Slide Number Placeholder 3"/>
          <p:cNvSpPr>
            <a:spLocks noGrp="1"/>
          </p:cNvSpPr>
          <p:nvPr>
            <p:ph type="sldNum" sz="quarter" idx="10"/>
          </p:nvPr>
        </p:nvSpPr>
        <p:spPr/>
        <p:txBody>
          <a:bodyPr/>
          <a:lstStyle/>
          <a:p>
            <a:pPr>
              <a:defRPr/>
            </a:pPr>
            <a:fld id="{0E96010D-02D2-412A-93D2-1503DBB77E95}" type="slidenum">
              <a:rPr lang="en-US" smtClean="0"/>
              <a:pPr>
                <a:defRPr/>
              </a:pPr>
              <a:t>18</a:t>
            </a:fld>
            <a:endParaRPr lang="en-US"/>
          </a:p>
        </p:txBody>
      </p:sp>
    </p:spTree>
    <p:extLst>
      <p:ext uri="{BB962C8B-B14F-4D97-AF65-F5344CB8AC3E}">
        <p14:creationId xmlns:p14="http://schemas.microsoft.com/office/powerpoint/2010/main" val="9259572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Signal phrases should help your reader to move between your words and the quoted material. </a:t>
            </a:r>
          </a:p>
        </p:txBody>
      </p:sp>
      <p:sp>
        <p:nvSpPr>
          <p:cNvPr id="4" name="Slide Number Placeholder 3"/>
          <p:cNvSpPr>
            <a:spLocks noGrp="1"/>
          </p:cNvSpPr>
          <p:nvPr>
            <p:ph type="sldNum" sz="quarter" idx="10"/>
          </p:nvPr>
        </p:nvSpPr>
        <p:spPr/>
        <p:txBody>
          <a:bodyPr/>
          <a:lstStyle/>
          <a:p>
            <a:pPr>
              <a:defRPr/>
            </a:pPr>
            <a:fld id="{0E96010D-02D2-412A-93D2-1503DBB77E95}" type="slidenum">
              <a:rPr lang="en-US" smtClean="0"/>
              <a:pPr>
                <a:defRPr/>
              </a:pPr>
              <a:t>19</a:t>
            </a:fld>
            <a:endParaRPr lang="en-US"/>
          </a:p>
        </p:txBody>
      </p:sp>
    </p:spTree>
    <p:extLst>
      <p:ext uri="{BB962C8B-B14F-4D97-AF65-F5344CB8AC3E}">
        <p14:creationId xmlns:p14="http://schemas.microsoft.com/office/powerpoint/2010/main" val="748228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At the Kathleen Jones White Writing Center, tutors are here to help you with your paper. </a:t>
            </a:r>
            <a:r>
              <a:rPr lang="en-US" sz="1200" i="1" dirty="0">
                <a:solidFill>
                  <a:prstClr val="black"/>
                </a:solidFill>
                <a:latin typeface="Candara"/>
              </a:rPr>
              <a:t>Writing Center tutors can help with every part of the writing process.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Candara" panose="020E0502030303020204" pitchFamily="34" charset="0"/>
              </a:rPr>
              <a:t>Our Online Writing Center lets you meet with a tutor. You’ll also find handouts and videos to help you with your writing assignments. </a:t>
            </a:r>
          </a:p>
          <a:p>
            <a:endParaRPr lang="en-US" dirty="0"/>
          </a:p>
        </p:txBody>
      </p:sp>
      <p:sp>
        <p:nvSpPr>
          <p:cNvPr id="4" name="Slide Number Placeholder 3"/>
          <p:cNvSpPr>
            <a:spLocks noGrp="1"/>
          </p:cNvSpPr>
          <p:nvPr>
            <p:ph type="sldNum" sz="quarter" idx="10"/>
          </p:nvPr>
        </p:nvSpPr>
        <p:spPr/>
        <p:txBody>
          <a:bodyPr/>
          <a:lstStyle/>
          <a:p>
            <a:pPr>
              <a:defRPr/>
            </a:pPr>
            <a:fld id="{0E96010D-02D2-412A-93D2-1503DBB77E95}" type="slidenum">
              <a:rPr lang="en-US" smtClean="0"/>
              <a:pPr>
                <a:defRPr/>
              </a:pPr>
              <a:t>2</a:t>
            </a:fld>
            <a:endParaRPr lang="en-US"/>
          </a:p>
        </p:txBody>
      </p:sp>
    </p:spTree>
    <p:extLst>
      <p:ext uri="{BB962C8B-B14F-4D97-AF65-F5344CB8AC3E}">
        <p14:creationId xmlns:p14="http://schemas.microsoft.com/office/powerpoint/2010/main" val="3576454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make the signal phrase clear to the reader, use strong verbs. A strong verb helps to connect the author to the material, so the reader knows who the material belongs to. For instance, you might say “Smith argued” or “research studies illustrated” or “findings have suggested.” </a:t>
            </a:r>
          </a:p>
        </p:txBody>
      </p:sp>
      <p:sp>
        <p:nvSpPr>
          <p:cNvPr id="4" name="Slide Number Placeholder 3"/>
          <p:cNvSpPr>
            <a:spLocks noGrp="1"/>
          </p:cNvSpPr>
          <p:nvPr>
            <p:ph type="sldNum" sz="quarter" idx="10"/>
          </p:nvPr>
        </p:nvSpPr>
        <p:spPr/>
        <p:txBody>
          <a:bodyPr/>
          <a:lstStyle/>
          <a:p>
            <a:pPr>
              <a:defRPr/>
            </a:pPr>
            <a:fld id="{0E96010D-02D2-412A-93D2-1503DBB77E95}" type="slidenum">
              <a:rPr lang="en-US" smtClean="0"/>
              <a:pPr>
                <a:defRPr/>
              </a:pPr>
              <a:t>20</a:t>
            </a:fld>
            <a:endParaRPr lang="en-US"/>
          </a:p>
        </p:txBody>
      </p:sp>
    </p:spTree>
    <p:extLst>
      <p:ext uri="{BB962C8B-B14F-4D97-AF65-F5344CB8AC3E}">
        <p14:creationId xmlns:p14="http://schemas.microsoft.com/office/powerpoint/2010/main" val="41878044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 example where the author’s name appears in a sentence before the actual quote. Let’s zero in on the signal phrase, “she wrote.” Notice the punctuation. With APA, the comma appears before the quotation mark. </a:t>
            </a:r>
          </a:p>
        </p:txBody>
      </p:sp>
      <p:sp>
        <p:nvSpPr>
          <p:cNvPr id="4" name="Slide Number Placeholder 3"/>
          <p:cNvSpPr>
            <a:spLocks noGrp="1"/>
          </p:cNvSpPr>
          <p:nvPr>
            <p:ph type="sldNum" sz="quarter" idx="10"/>
          </p:nvPr>
        </p:nvSpPr>
        <p:spPr/>
        <p:txBody>
          <a:bodyPr/>
          <a:lstStyle/>
          <a:p>
            <a:pPr>
              <a:defRPr/>
            </a:pPr>
            <a:fld id="{0E96010D-02D2-412A-93D2-1503DBB77E95}" type="slidenum">
              <a:rPr lang="en-US" smtClean="0"/>
              <a:pPr>
                <a:defRPr/>
              </a:pPr>
              <a:t>21</a:t>
            </a:fld>
            <a:endParaRPr lang="en-US"/>
          </a:p>
        </p:txBody>
      </p:sp>
    </p:spTree>
    <p:extLst>
      <p:ext uri="{BB962C8B-B14F-4D97-AF65-F5344CB8AC3E}">
        <p14:creationId xmlns:p14="http://schemas.microsoft.com/office/powerpoint/2010/main" val="24716238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another way to say it. Notice that the phrasing “one researcher illustrated” takes the emphasis away from Smith and places it on the quotation.</a:t>
            </a:r>
          </a:p>
        </p:txBody>
      </p:sp>
      <p:sp>
        <p:nvSpPr>
          <p:cNvPr id="4" name="Slide Number Placeholder 3"/>
          <p:cNvSpPr>
            <a:spLocks noGrp="1"/>
          </p:cNvSpPr>
          <p:nvPr>
            <p:ph type="sldNum" sz="quarter" idx="10"/>
          </p:nvPr>
        </p:nvSpPr>
        <p:spPr/>
        <p:txBody>
          <a:bodyPr/>
          <a:lstStyle/>
          <a:p>
            <a:pPr>
              <a:defRPr/>
            </a:pPr>
            <a:fld id="{0E96010D-02D2-412A-93D2-1503DBB77E95}" type="slidenum">
              <a:rPr lang="en-US" smtClean="0"/>
              <a:pPr>
                <a:defRPr/>
              </a:pPr>
              <a:t>22</a:t>
            </a:fld>
            <a:endParaRPr lang="en-US"/>
          </a:p>
        </p:txBody>
      </p:sp>
    </p:spTree>
    <p:extLst>
      <p:ext uri="{BB962C8B-B14F-4D97-AF65-F5344CB8AC3E}">
        <p14:creationId xmlns:p14="http://schemas.microsoft.com/office/powerpoint/2010/main" val="3190063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suppose that instead of directly quoting an author, you decide to paraphrase or summarize. This is a good move, because APA tends to encourage paraphrasing and summarizing over quoting. Here’s an example. Pay attention the bolded text: that’s the signal phrase. Notice the author’s last name, Smith, the year in parenthesis, and the page number in parenthesis at the end of the sentence. APA encourages writers to include a page number when you paraphrase if it will help the reader to find the relevant passage. But the most important thing to remember is that, even when you paraphrase, you still need to signal where the paraphrased material comes from, and the best way to do this is to include the author’s name as the signal phrase.</a:t>
            </a:r>
          </a:p>
        </p:txBody>
      </p:sp>
      <p:sp>
        <p:nvSpPr>
          <p:cNvPr id="4" name="Slide Number Placeholder 3"/>
          <p:cNvSpPr>
            <a:spLocks noGrp="1"/>
          </p:cNvSpPr>
          <p:nvPr>
            <p:ph type="sldNum" sz="quarter" idx="10"/>
          </p:nvPr>
        </p:nvSpPr>
        <p:spPr/>
        <p:txBody>
          <a:bodyPr/>
          <a:lstStyle/>
          <a:p>
            <a:pPr>
              <a:defRPr/>
            </a:pPr>
            <a:fld id="{0E96010D-02D2-412A-93D2-1503DBB77E95}" type="slidenum">
              <a:rPr lang="en-US" smtClean="0"/>
              <a:pPr>
                <a:defRPr/>
              </a:pPr>
              <a:t>23</a:t>
            </a:fld>
            <a:endParaRPr lang="en-US"/>
          </a:p>
        </p:txBody>
      </p:sp>
    </p:spTree>
    <p:extLst>
      <p:ext uri="{BB962C8B-B14F-4D97-AF65-F5344CB8AC3E}">
        <p14:creationId xmlns:p14="http://schemas.microsoft.com/office/powerpoint/2010/main" val="6743952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APA is more concerned about conciseness, so editors want you to summarize more than you quote. </a:t>
            </a:r>
          </a:p>
        </p:txBody>
      </p:sp>
      <p:sp>
        <p:nvSpPr>
          <p:cNvPr id="4" name="Slide Number Placeholder 3"/>
          <p:cNvSpPr>
            <a:spLocks noGrp="1"/>
          </p:cNvSpPr>
          <p:nvPr>
            <p:ph type="sldNum" sz="quarter" idx="10"/>
          </p:nvPr>
        </p:nvSpPr>
        <p:spPr/>
        <p:txBody>
          <a:bodyPr/>
          <a:lstStyle/>
          <a:p>
            <a:pPr>
              <a:defRPr/>
            </a:pPr>
            <a:fld id="{0E96010D-02D2-412A-93D2-1503DBB77E95}" type="slidenum">
              <a:rPr lang="en-US" smtClean="0"/>
              <a:pPr>
                <a:defRPr/>
              </a:pPr>
              <a:t>24</a:t>
            </a:fld>
            <a:endParaRPr lang="en-US"/>
          </a:p>
        </p:txBody>
      </p:sp>
    </p:spTree>
    <p:extLst>
      <p:ext uri="{BB962C8B-B14F-4D97-AF65-F5344CB8AC3E}">
        <p14:creationId xmlns:p14="http://schemas.microsoft.com/office/powerpoint/2010/main" val="30775375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However, disciplines like English, education, business and sociology are more accepting of direct quotes. Let’s look at how to use direct quotes in APA.</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i="1" dirty="0"/>
          </a:p>
          <a:p>
            <a:endParaRPr lang="en-US" dirty="0"/>
          </a:p>
        </p:txBody>
      </p:sp>
      <p:sp>
        <p:nvSpPr>
          <p:cNvPr id="4" name="Slide Number Placeholder 3"/>
          <p:cNvSpPr>
            <a:spLocks noGrp="1"/>
          </p:cNvSpPr>
          <p:nvPr>
            <p:ph type="sldNum" sz="quarter" idx="10"/>
          </p:nvPr>
        </p:nvSpPr>
        <p:spPr/>
        <p:txBody>
          <a:bodyPr/>
          <a:lstStyle/>
          <a:p>
            <a:pPr>
              <a:defRPr/>
            </a:pPr>
            <a:fld id="{0E96010D-02D2-412A-93D2-1503DBB77E95}" type="slidenum">
              <a:rPr lang="en-US" smtClean="0"/>
              <a:pPr>
                <a:defRPr/>
              </a:pPr>
              <a:t>25</a:t>
            </a:fld>
            <a:endParaRPr lang="en-US"/>
          </a:p>
        </p:txBody>
      </p:sp>
    </p:spTree>
    <p:extLst>
      <p:ext uri="{BB962C8B-B14F-4D97-AF65-F5344CB8AC3E}">
        <p14:creationId xmlns:p14="http://schemas.microsoft.com/office/powerpoint/2010/main" val="30509394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 example of a direct quote. Specifically, this example shows how you might modify a quote, such as when you want to add a word to clarify for the reader. Notice that in APA we use brackets, not parentheses, to insert material into a quotation. </a:t>
            </a:r>
          </a:p>
        </p:txBody>
      </p:sp>
      <p:sp>
        <p:nvSpPr>
          <p:cNvPr id="4" name="Slide Number Placeholder 3"/>
          <p:cNvSpPr>
            <a:spLocks noGrp="1"/>
          </p:cNvSpPr>
          <p:nvPr>
            <p:ph type="sldNum" sz="quarter" idx="10"/>
          </p:nvPr>
        </p:nvSpPr>
        <p:spPr/>
        <p:txBody>
          <a:bodyPr/>
          <a:lstStyle/>
          <a:p>
            <a:pPr>
              <a:defRPr/>
            </a:pPr>
            <a:fld id="{0E96010D-02D2-412A-93D2-1503DBB77E95}" type="slidenum">
              <a:rPr lang="en-US" smtClean="0"/>
              <a:pPr>
                <a:defRPr/>
              </a:pPr>
              <a:t>26</a:t>
            </a:fld>
            <a:endParaRPr lang="en-US"/>
          </a:p>
        </p:txBody>
      </p:sp>
    </p:spTree>
    <p:extLst>
      <p:ext uri="{BB962C8B-B14F-4D97-AF65-F5344CB8AC3E}">
        <p14:creationId xmlns:p14="http://schemas.microsoft.com/office/powerpoint/2010/main" val="4208657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Another question that students often ask us at the writing center is if it’s okay to delete words</a:t>
            </a:r>
            <a:r>
              <a:rPr lang="en-US" baseline="0" dirty="0"/>
              <a:t> from a quote. The answer is yes, so long as you don’t alter the meaning. To delete words so that you use only part of the quote, insert an ellipses in place of the deleted text. </a:t>
            </a:r>
            <a:endParaRPr lang="en-US" dirty="0"/>
          </a:p>
        </p:txBody>
      </p:sp>
      <p:sp>
        <p:nvSpPr>
          <p:cNvPr id="4" name="Slide Number Placeholder 3"/>
          <p:cNvSpPr>
            <a:spLocks noGrp="1"/>
          </p:cNvSpPr>
          <p:nvPr>
            <p:ph type="sldNum" sz="quarter" idx="10"/>
          </p:nvPr>
        </p:nvSpPr>
        <p:spPr/>
        <p:txBody>
          <a:bodyPr/>
          <a:lstStyle/>
          <a:p>
            <a:pPr>
              <a:defRPr/>
            </a:pPr>
            <a:fld id="{0E96010D-02D2-412A-93D2-1503DBB77E95}" type="slidenum">
              <a:rPr lang="en-US" smtClean="0"/>
              <a:pPr>
                <a:defRPr/>
              </a:pPr>
              <a:t>27</a:t>
            </a:fld>
            <a:endParaRPr lang="en-US"/>
          </a:p>
        </p:txBody>
      </p:sp>
    </p:spTree>
    <p:extLst>
      <p:ext uri="{BB962C8B-B14F-4D97-AF65-F5344CB8AC3E}">
        <p14:creationId xmlns:p14="http://schemas.microsoft.com/office/powerpoint/2010/main" val="6350846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Let’s look at another common scenario. Let’s say you need to cite a resource written by two authors. To do so within your text, simply use the word “and” to separate the author’s names.  However, the parenthetical citation is a little bit different. The ampersand for</a:t>
            </a:r>
            <a:r>
              <a:rPr lang="en-US" baseline="0" dirty="0"/>
              <a:t> parenthetical citations is a way for the publisher to save space. Note the ampersand between Walton and Myers in the example on the screen. </a:t>
            </a:r>
            <a:endParaRPr lang="en-US" dirty="0"/>
          </a:p>
        </p:txBody>
      </p:sp>
      <p:sp>
        <p:nvSpPr>
          <p:cNvPr id="4" name="Slide Number Placeholder 3"/>
          <p:cNvSpPr>
            <a:spLocks noGrp="1"/>
          </p:cNvSpPr>
          <p:nvPr>
            <p:ph type="sldNum" sz="quarter" idx="10"/>
          </p:nvPr>
        </p:nvSpPr>
        <p:spPr/>
        <p:txBody>
          <a:bodyPr/>
          <a:lstStyle/>
          <a:p>
            <a:pPr>
              <a:defRPr/>
            </a:pPr>
            <a:fld id="{0E96010D-02D2-412A-93D2-1503DBB77E95}" type="slidenum">
              <a:rPr lang="en-US" smtClean="0"/>
              <a:pPr>
                <a:defRPr/>
              </a:pPr>
              <a:t>28</a:t>
            </a:fld>
            <a:endParaRPr lang="en-US"/>
          </a:p>
        </p:txBody>
      </p:sp>
    </p:spTree>
    <p:extLst>
      <p:ext uri="{BB962C8B-B14F-4D97-AF65-F5344CB8AC3E}">
        <p14:creationId xmlns:p14="http://schemas.microsoft.com/office/powerpoint/2010/main" val="11180971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Take a moment to practice citing a source by two authors. Which example is correct?</a:t>
            </a:r>
          </a:p>
        </p:txBody>
      </p:sp>
      <p:sp>
        <p:nvSpPr>
          <p:cNvPr id="4" name="Slide Number Placeholder 3"/>
          <p:cNvSpPr>
            <a:spLocks noGrp="1"/>
          </p:cNvSpPr>
          <p:nvPr>
            <p:ph type="sldNum" sz="quarter" idx="10"/>
          </p:nvPr>
        </p:nvSpPr>
        <p:spPr/>
        <p:txBody>
          <a:bodyPr/>
          <a:lstStyle/>
          <a:p>
            <a:pPr>
              <a:defRPr/>
            </a:pPr>
            <a:fld id="{0E96010D-02D2-412A-93D2-1503DBB77E95}" type="slidenum">
              <a:rPr lang="en-US" smtClean="0"/>
              <a:pPr>
                <a:defRPr/>
              </a:pPr>
              <a:t>29</a:t>
            </a:fld>
            <a:endParaRPr lang="en-US"/>
          </a:p>
        </p:txBody>
      </p:sp>
    </p:spTree>
    <p:extLst>
      <p:ext uri="{BB962C8B-B14F-4D97-AF65-F5344CB8AC3E}">
        <p14:creationId xmlns:p14="http://schemas.microsoft.com/office/powerpoint/2010/main" val="339672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three ways to get help with your paper. The Writing Center is located on campus at Eicher Hall, but you will also find us in </a:t>
            </a:r>
            <a:r>
              <a:rPr lang="en-US" dirty="0" err="1"/>
              <a:t>Stapelton</a:t>
            </a:r>
            <a:r>
              <a:rPr lang="en-US" dirty="0"/>
              <a:t> Library or online.</a:t>
            </a:r>
          </a:p>
        </p:txBody>
      </p:sp>
      <p:sp>
        <p:nvSpPr>
          <p:cNvPr id="4" name="Slide Number Placeholder 3"/>
          <p:cNvSpPr>
            <a:spLocks noGrp="1"/>
          </p:cNvSpPr>
          <p:nvPr>
            <p:ph type="sldNum" sz="quarter" idx="10"/>
          </p:nvPr>
        </p:nvSpPr>
        <p:spPr/>
        <p:txBody>
          <a:bodyPr/>
          <a:lstStyle/>
          <a:p>
            <a:fld id="{FB8CDA90-8E27-4478-95EF-E55517334E09}"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7510824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a:t>
            </a:r>
            <a:r>
              <a:rPr lang="en-US" baseline="0" dirty="0"/>
              <a:t> answer is A. When referring to two authors within your paper, use the word “and” between their names. </a:t>
            </a:r>
            <a:endParaRPr lang="en-US" dirty="0"/>
          </a:p>
        </p:txBody>
      </p:sp>
      <p:sp>
        <p:nvSpPr>
          <p:cNvPr id="4" name="Slide Number Placeholder 3"/>
          <p:cNvSpPr>
            <a:spLocks noGrp="1"/>
          </p:cNvSpPr>
          <p:nvPr>
            <p:ph type="sldNum" sz="quarter" idx="10"/>
          </p:nvPr>
        </p:nvSpPr>
        <p:spPr/>
        <p:txBody>
          <a:bodyPr/>
          <a:lstStyle/>
          <a:p>
            <a:pPr>
              <a:defRPr/>
            </a:pPr>
            <a:fld id="{0E96010D-02D2-412A-93D2-1503DBB77E95}" type="slidenum">
              <a:rPr lang="en-US" smtClean="0"/>
              <a:pPr>
                <a:defRPr/>
              </a:pPr>
              <a:t>30</a:t>
            </a:fld>
            <a:endParaRPr lang="en-US"/>
          </a:p>
        </p:txBody>
      </p:sp>
    </p:spTree>
    <p:extLst>
      <p:ext uri="{BB962C8B-B14F-4D97-AF65-F5344CB8AC3E}">
        <p14:creationId xmlns:p14="http://schemas.microsoft.com/office/powerpoint/2010/main" val="32901481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Now, let’s practice identifying which parenthetical citation is correct. (Read through this).</a:t>
            </a:r>
          </a:p>
        </p:txBody>
      </p:sp>
      <p:sp>
        <p:nvSpPr>
          <p:cNvPr id="4" name="Slide Number Placeholder 3"/>
          <p:cNvSpPr>
            <a:spLocks noGrp="1"/>
          </p:cNvSpPr>
          <p:nvPr>
            <p:ph type="sldNum" sz="quarter" idx="10"/>
          </p:nvPr>
        </p:nvSpPr>
        <p:spPr/>
        <p:txBody>
          <a:bodyPr/>
          <a:lstStyle/>
          <a:p>
            <a:pPr>
              <a:defRPr/>
            </a:pPr>
            <a:fld id="{0E96010D-02D2-412A-93D2-1503DBB77E95}" type="slidenum">
              <a:rPr lang="en-US" smtClean="0"/>
              <a:pPr>
                <a:defRPr/>
              </a:pPr>
              <a:t>31</a:t>
            </a:fld>
            <a:endParaRPr lang="en-US"/>
          </a:p>
        </p:txBody>
      </p:sp>
    </p:spTree>
    <p:extLst>
      <p:ext uri="{BB962C8B-B14F-4D97-AF65-F5344CB8AC3E}">
        <p14:creationId xmlns:p14="http://schemas.microsoft.com/office/powerpoint/2010/main" val="1831232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answer is B. Use an ampersand between author’s names in an in-text citation.</a:t>
            </a:r>
          </a:p>
        </p:txBody>
      </p:sp>
      <p:sp>
        <p:nvSpPr>
          <p:cNvPr id="4" name="Slide Number Placeholder 3"/>
          <p:cNvSpPr>
            <a:spLocks noGrp="1"/>
          </p:cNvSpPr>
          <p:nvPr>
            <p:ph type="sldNum" sz="quarter" idx="10"/>
          </p:nvPr>
        </p:nvSpPr>
        <p:spPr/>
        <p:txBody>
          <a:bodyPr/>
          <a:lstStyle/>
          <a:p>
            <a:pPr>
              <a:defRPr/>
            </a:pPr>
            <a:fld id="{0E96010D-02D2-412A-93D2-1503DBB77E95}" type="slidenum">
              <a:rPr lang="en-US" smtClean="0"/>
              <a:pPr>
                <a:defRPr/>
              </a:pPr>
              <a:t>32</a:t>
            </a:fld>
            <a:endParaRPr lang="en-US"/>
          </a:p>
        </p:txBody>
      </p:sp>
    </p:spTree>
    <p:extLst>
      <p:ext uri="{BB962C8B-B14F-4D97-AF65-F5344CB8AC3E}">
        <p14:creationId xmlns:p14="http://schemas.microsoft.com/office/powerpoint/2010/main" val="29230862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there are more than two authors – for instance, let’s say your source has three, four, or five authors – you name all the authors the first time you cite the source. Next time, use et al. For six or more authors, list only the first author’s name followed by et al. </a:t>
            </a:r>
          </a:p>
        </p:txBody>
      </p:sp>
      <p:sp>
        <p:nvSpPr>
          <p:cNvPr id="4" name="Slide Number Placeholder 3"/>
          <p:cNvSpPr>
            <a:spLocks noGrp="1"/>
          </p:cNvSpPr>
          <p:nvPr>
            <p:ph type="sldNum" sz="quarter" idx="10"/>
          </p:nvPr>
        </p:nvSpPr>
        <p:spPr/>
        <p:txBody>
          <a:bodyPr/>
          <a:lstStyle/>
          <a:p>
            <a:pPr>
              <a:defRPr/>
            </a:pPr>
            <a:fld id="{0E96010D-02D2-412A-93D2-1503DBB77E95}" type="slidenum">
              <a:rPr lang="en-US" smtClean="0"/>
              <a:pPr>
                <a:defRPr/>
              </a:pPr>
              <a:t>33</a:t>
            </a:fld>
            <a:endParaRPr lang="en-US"/>
          </a:p>
        </p:txBody>
      </p:sp>
    </p:spTree>
    <p:extLst>
      <p:ext uri="{BB962C8B-B14F-4D97-AF65-F5344CB8AC3E}">
        <p14:creationId xmlns:p14="http://schemas.microsoft.com/office/powerpoint/2010/main" val="8495440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 typeface="Arial" pitchFamily="34" charset="0"/>
              <a:buChar char="•"/>
            </a:pPr>
            <a:r>
              <a:rPr lang="en-US" dirty="0"/>
              <a:t>Another common question we get in the Writing Center is what to do about long quotes. APA allows you to include lengthy quotations in your paper, but if the quote is 40 or more words, you create a block quotation. A block quotation is a special way to format the text within your paper so that it makes sense for your readers. </a:t>
            </a:r>
            <a:r>
              <a:rPr lang="en-US" sz="1200" b="1" dirty="0">
                <a:effectLst/>
              </a:rPr>
              <a:t>Indent</a:t>
            </a:r>
            <a:r>
              <a:rPr lang="en-US" sz="1200" dirty="0">
                <a:effectLst/>
              </a:rPr>
              <a:t> five spaces from left margin or one-half inch</a:t>
            </a:r>
          </a:p>
          <a:p>
            <a:pPr eaLnBrk="1" hangingPunct="1">
              <a:buFont typeface="Arial" pitchFamily="34" charset="0"/>
              <a:buChar char="•"/>
            </a:pPr>
            <a:endParaRPr lang="en-US" sz="1200" dirty="0">
              <a:effectLst/>
            </a:endParaRPr>
          </a:p>
          <a:p>
            <a:pPr eaLnBrk="1" hangingPunct="1">
              <a:buFont typeface="Arial" pitchFamily="34" charset="0"/>
              <a:buChar char="•"/>
            </a:pPr>
            <a:r>
              <a:rPr lang="en-US" sz="1200" b="1" dirty="0">
                <a:effectLst/>
              </a:rPr>
              <a:t>Do not </a:t>
            </a:r>
            <a:r>
              <a:rPr lang="en-US" sz="1200" dirty="0">
                <a:effectLst/>
              </a:rPr>
              <a:t>use quotation marks</a:t>
            </a:r>
          </a:p>
          <a:p>
            <a:pPr eaLnBrk="1" hangingPunct="1">
              <a:buFont typeface="Arial" pitchFamily="34" charset="0"/>
              <a:buChar char="•"/>
            </a:pPr>
            <a:endParaRPr lang="en-US" sz="1200" dirty="0">
              <a:effectLst/>
            </a:endParaRPr>
          </a:p>
          <a:p>
            <a:pPr eaLnBrk="1" hangingPunct="1">
              <a:buFont typeface="Arial" pitchFamily="34" charset="0"/>
              <a:buChar char="•"/>
            </a:pPr>
            <a:r>
              <a:rPr lang="en-US" sz="1200" b="1" dirty="0"/>
              <a:t>D</a:t>
            </a:r>
            <a:r>
              <a:rPr lang="en-US" sz="1200" b="1" dirty="0">
                <a:effectLst/>
              </a:rPr>
              <a:t>ouble space</a:t>
            </a:r>
            <a:r>
              <a:rPr lang="en-US" sz="1200" dirty="0">
                <a:effectLst/>
              </a:rPr>
              <a:t> the quote</a:t>
            </a:r>
          </a:p>
          <a:p>
            <a:endParaRPr lang="en-US" dirty="0"/>
          </a:p>
        </p:txBody>
      </p:sp>
      <p:sp>
        <p:nvSpPr>
          <p:cNvPr id="4" name="Slide Number Placeholder 3"/>
          <p:cNvSpPr>
            <a:spLocks noGrp="1"/>
          </p:cNvSpPr>
          <p:nvPr>
            <p:ph type="sldNum" sz="quarter" idx="10"/>
          </p:nvPr>
        </p:nvSpPr>
        <p:spPr/>
        <p:txBody>
          <a:bodyPr/>
          <a:lstStyle/>
          <a:p>
            <a:pPr>
              <a:defRPr/>
            </a:pPr>
            <a:fld id="{0E96010D-02D2-412A-93D2-1503DBB77E95}" type="slidenum">
              <a:rPr lang="en-US" smtClean="0"/>
              <a:pPr>
                <a:defRPr/>
              </a:pPr>
              <a:t>34</a:t>
            </a:fld>
            <a:endParaRPr lang="en-US"/>
          </a:p>
        </p:txBody>
      </p:sp>
    </p:spTree>
    <p:extLst>
      <p:ext uri="{BB962C8B-B14F-4D97-AF65-F5344CB8AC3E}">
        <p14:creationId xmlns:p14="http://schemas.microsoft.com/office/powerpoint/2010/main" val="20505507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 example. Notice the colon before the quotation, that the quotation is indented, that there are no quotation marks, and that everything is double spaced. </a:t>
            </a:r>
          </a:p>
        </p:txBody>
      </p:sp>
      <p:sp>
        <p:nvSpPr>
          <p:cNvPr id="4" name="Slide Number Placeholder 3"/>
          <p:cNvSpPr>
            <a:spLocks noGrp="1"/>
          </p:cNvSpPr>
          <p:nvPr>
            <p:ph type="sldNum" sz="quarter" idx="10"/>
          </p:nvPr>
        </p:nvSpPr>
        <p:spPr/>
        <p:txBody>
          <a:bodyPr/>
          <a:lstStyle/>
          <a:p>
            <a:pPr>
              <a:defRPr/>
            </a:pPr>
            <a:fld id="{0E96010D-02D2-412A-93D2-1503DBB77E95}" type="slidenum">
              <a:rPr lang="en-US" smtClean="0"/>
              <a:pPr>
                <a:defRPr/>
              </a:pPr>
              <a:t>35</a:t>
            </a:fld>
            <a:endParaRPr lang="en-US"/>
          </a:p>
        </p:txBody>
      </p:sp>
    </p:spTree>
    <p:extLst>
      <p:ext uri="{BB962C8B-B14F-4D97-AF65-F5344CB8AC3E}">
        <p14:creationId xmlns:p14="http://schemas.microsoft.com/office/powerpoint/2010/main" val="26884869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With APA style, it’s important that you cite the original source. This means that if you see a quotation in a source, your best bet is to track down the original quotation. Otherwise, you might be incorrectly quoting that author since the message might’ve been lost in translation. You can use the words </a:t>
            </a:r>
            <a:r>
              <a:rPr lang="en-US" baseline="0" dirty="0"/>
              <a:t>“As cited in” if the original is very difficult to find or it’s in another language.</a:t>
            </a:r>
            <a:endParaRPr lang="en-US" dirty="0"/>
          </a:p>
        </p:txBody>
      </p:sp>
      <p:sp>
        <p:nvSpPr>
          <p:cNvPr id="4" name="Slide Number Placeholder 3"/>
          <p:cNvSpPr>
            <a:spLocks noGrp="1"/>
          </p:cNvSpPr>
          <p:nvPr>
            <p:ph type="sldNum" sz="quarter" idx="10"/>
          </p:nvPr>
        </p:nvSpPr>
        <p:spPr/>
        <p:txBody>
          <a:bodyPr/>
          <a:lstStyle/>
          <a:p>
            <a:pPr>
              <a:defRPr/>
            </a:pPr>
            <a:fld id="{0E96010D-02D2-412A-93D2-1503DBB77E95}" type="slidenum">
              <a:rPr lang="en-US" smtClean="0"/>
              <a:pPr>
                <a:defRPr/>
              </a:pPr>
              <a:t>36</a:t>
            </a:fld>
            <a:endParaRPr lang="en-US"/>
          </a:p>
        </p:txBody>
      </p:sp>
    </p:spTree>
    <p:extLst>
      <p:ext uri="{BB962C8B-B14F-4D97-AF65-F5344CB8AC3E}">
        <p14:creationId xmlns:p14="http://schemas.microsoft.com/office/powerpoint/2010/main" val="20012786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There isn’t anything a footnote can</a:t>
            </a:r>
            <a:r>
              <a:rPr lang="en-US" baseline="0" dirty="0"/>
              <a:t> say that you can’t put in your paper. </a:t>
            </a:r>
            <a:r>
              <a:rPr lang="en-US" sz="1200" dirty="0">
                <a:effectLst/>
              </a:rPr>
              <a:t>Most style manuals urge you to include the material in the main body of your paper or leave it out. However, you should use footnotes if your instructor specifically asks you to do so.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effectLst/>
            </a:endParaRPr>
          </a:p>
          <a:p>
            <a:endParaRPr lang="en-US" dirty="0"/>
          </a:p>
        </p:txBody>
      </p:sp>
      <p:sp>
        <p:nvSpPr>
          <p:cNvPr id="4" name="Slide Number Placeholder 3"/>
          <p:cNvSpPr>
            <a:spLocks noGrp="1"/>
          </p:cNvSpPr>
          <p:nvPr>
            <p:ph type="sldNum" sz="quarter" idx="10"/>
          </p:nvPr>
        </p:nvSpPr>
        <p:spPr/>
        <p:txBody>
          <a:bodyPr/>
          <a:lstStyle/>
          <a:p>
            <a:pPr>
              <a:defRPr/>
            </a:pPr>
            <a:fld id="{0E96010D-02D2-412A-93D2-1503DBB77E95}" type="slidenum">
              <a:rPr lang="en-US" smtClean="0"/>
              <a:pPr>
                <a:defRPr/>
              </a:pPr>
              <a:t>37</a:t>
            </a:fld>
            <a:endParaRPr lang="en-US"/>
          </a:p>
        </p:txBody>
      </p:sp>
    </p:spTree>
    <p:extLst>
      <p:ext uri="{BB962C8B-B14F-4D97-AF65-F5344CB8AC3E}">
        <p14:creationId xmlns:p14="http://schemas.microsoft.com/office/powerpoint/2010/main" val="12412176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Okay, we’ve discussed why we cite outside sources, the benefits of APA style, and how to cite sources within your text using APA. Now, let’s discuss how to create a reference list at the end of your paper. </a:t>
            </a:r>
          </a:p>
        </p:txBody>
      </p:sp>
      <p:sp>
        <p:nvSpPr>
          <p:cNvPr id="4" name="Slide Number Placeholder 3"/>
          <p:cNvSpPr>
            <a:spLocks noGrp="1"/>
          </p:cNvSpPr>
          <p:nvPr>
            <p:ph type="sldNum" sz="quarter" idx="10"/>
          </p:nvPr>
        </p:nvSpPr>
        <p:spPr/>
        <p:txBody>
          <a:bodyPr/>
          <a:lstStyle/>
          <a:p>
            <a:pPr>
              <a:defRPr/>
            </a:pPr>
            <a:fld id="{0E96010D-02D2-412A-93D2-1503DBB77E95}" type="slidenum">
              <a:rPr lang="en-US" smtClean="0"/>
              <a:pPr>
                <a:defRPr/>
              </a:pPr>
              <a:t>38</a:t>
            </a:fld>
            <a:endParaRPr lang="en-US"/>
          </a:p>
        </p:txBody>
      </p:sp>
    </p:spTree>
    <p:extLst>
      <p:ext uri="{BB962C8B-B14F-4D97-AF65-F5344CB8AC3E}">
        <p14:creationId xmlns:p14="http://schemas.microsoft.com/office/powerpoint/2010/main" val="2297388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find lots of examples of reference list citations. You can look at examples from reputable sources, such as in the APA publication manual – make sure you look at the 6</a:t>
            </a:r>
            <a:r>
              <a:rPr lang="en-US" baseline="30000" dirty="0"/>
              <a:t>th</a:t>
            </a:r>
            <a:r>
              <a:rPr lang="en-US" dirty="0"/>
              <a:t> edition since that’s the most up to date version. You can also visit owl.purdue.edu for examples. </a:t>
            </a:r>
          </a:p>
        </p:txBody>
      </p:sp>
      <p:sp>
        <p:nvSpPr>
          <p:cNvPr id="4" name="Slide Number Placeholder 3"/>
          <p:cNvSpPr>
            <a:spLocks noGrp="1"/>
          </p:cNvSpPr>
          <p:nvPr>
            <p:ph type="sldNum" sz="quarter" idx="10"/>
          </p:nvPr>
        </p:nvSpPr>
        <p:spPr/>
        <p:txBody>
          <a:bodyPr/>
          <a:lstStyle/>
          <a:p>
            <a:pPr>
              <a:defRPr/>
            </a:pPr>
            <a:fld id="{0E96010D-02D2-412A-93D2-1503DBB77E95}" type="slidenum">
              <a:rPr lang="en-US" smtClean="0"/>
              <a:pPr>
                <a:defRPr/>
              </a:pPr>
              <a:t>39</a:t>
            </a:fld>
            <a:endParaRPr lang="en-US"/>
          </a:p>
        </p:txBody>
      </p:sp>
    </p:spTree>
    <p:extLst>
      <p:ext uri="{BB962C8B-B14F-4D97-AF65-F5344CB8AC3E}">
        <p14:creationId xmlns:p14="http://schemas.microsoft.com/office/powerpoint/2010/main" val="4041171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you’ll learn:</a:t>
            </a:r>
          </a:p>
          <a:p>
            <a:r>
              <a:rPr lang="en-US" dirty="0"/>
              <a:t>Why it’s important to document outside sources</a:t>
            </a:r>
          </a:p>
          <a:p>
            <a:r>
              <a:rPr lang="en-US" dirty="0"/>
              <a:t>The advantages of using APA Style in a research paper</a:t>
            </a:r>
          </a:p>
          <a:p>
            <a:r>
              <a:rPr lang="en-US" dirty="0"/>
              <a:t>How to cite sources in your text using APA</a:t>
            </a:r>
          </a:p>
          <a:p>
            <a:r>
              <a:rPr lang="en-US" dirty="0"/>
              <a:t>How to create an APA references list at the end of your paper</a:t>
            </a:r>
          </a:p>
          <a:p>
            <a:endParaRPr lang="en-US" dirty="0"/>
          </a:p>
        </p:txBody>
      </p:sp>
      <p:sp>
        <p:nvSpPr>
          <p:cNvPr id="4" name="Slide Number Placeholder 3"/>
          <p:cNvSpPr>
            <a:spLocks noGrp="1"/>
          </p:cNvSpPr>
          <p:nvPr>
            <p:ph type="sldNum" sz="quarter" idx="10"/>
          </p:nvPr>
        </p:nvSpPr>
        <p:spPr/>
        <p:txBody>
          <a:bodyPr/>
          <a:lstStyle/>
          <a:p>
            <a:pPr>
              <a:defRPr/>
            </a:pPr>
            <a:fld id="{0E96010D-02D2-412A-93D2-1503DBB77E95}" type="slidenum">
              <a:rPr lang="en-US" smtClean="0"/>
              <a:pPr>
                <a:defRPr/>
              </a:pPr>
              <a:t>4</a:t>
            </a:fld>
            <a:endParaRPr lang="en-US"/>
          </a:p>
        </p:txBody>
      </p:sp>
    </p:spTree>
    <p:extLst>
      <p:ext uri="{BB962C8B-B14F-4D97-AF65-F5344CB8AC3E}">
        <p14:creationId xmlns:p14="http://schemas.microsoft.com/office/powerpoint/2010/main" val="26191865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of course you’re not going to use bright colors in your reference list, but we’ve color coded this example to make it easier to see the different types of sources. For instance, the red example is how to cite a website. The orange example provides a model for a website with multiple entries by the same author and a website with the same author. The yellow is an example of a newspaper, the green a dictionary, and the blue a website. </a:t>
            </a:r>
          </a:p>
        </p:txBody>
      </p:sp>
      <p:sp>
        <p:nvSpPr>
          <p:cNvPr id="4" name="Slide Number Placeholder 3"/>
          <p:cNvSpPr>
            <a:spLocks noGrp="1"/>
          </p:cNvSpPr>
          <p:nvPr>
            <p:ph type="sldNum" sz="quarter" idx="10"/>
          </p:nvPr>
        </p:nvSpPr>
        <p:spPr/>
        <p:txBody>
          <a:bodyPr/>
          <a:lstStyle/>
          <a:p>
            <a:pPr>
              <a:defRPr/>
            </a:pPr>
            <a:fld id="{0E96010D-02D2-412A-93D2-1503DBB77E95}" type="slidenum">
              <a:rPr lang="en-US" smtClean="0"/>
              <a:pPr>
                <a:defRPr/>
              </a:pPr>
              <a:t>40</a:t>
            </a:fld>
            <a:endParaRPr lang="en-US"/>
          </a:p>
        </p:txBody>
      </p:sp>
    </p:spTree>
    <p:extLst>
      <p:ext uri="{BB962C8B-B14F-4D97-AF65-F5344CB8AC3E}">
        <p14:creationId xmlns:p14="http://schemas.microsoft.com/office/powerpoint/2010/main" val="2766967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most common sources you’ll probably cite, though, is a book. Keep in mind that APA likes the author’s name and the publication year to appear beside </a:t>
            </a:r>
            <a:r>
              <a:rPr lang="en-US" dirty="0" err="1"/>
              <a:t>eachother</a:t>
            </a:r>
            <a:r>
              <a:rPr lang="en-US" dirty="0"/>
              <a:t>. Also, notice that the author’s last name and first initial only are used. </a:t>
            </a:r>
          </a:p>
        </p:txBody>
      </p:sp>
      <p:sp>
        <p:nvSpPr>
          <p:cNvPr id="4" name="Slide Number Placeholder 3"/>
          <p:cNvSpPr>
            <a:spLocks noGrp="1"/>
          </p:cNvSpPr>
          <p:nvPr>
            <p:ph type="sldNum" sz="quarter" idx="10"/>
          </p:nvPr>
        </p:nvSpPr>
        <p:spPr/>
        <p:txBody>
          <a:bodyPr/>
          <a:lstStyle/>
          <a:p>
            <a:pPr>
              <a:defRPr/>
            </a:pPr>
            <a:fld id="{0E96010D-02D2-412A-93D2-1503DBB77E95}" type="slidenum">
              <a:rPr lang="en-US" smtClean="0"/>
              <a:pPr>
                <a:defRPr/>
              </a:pPr>
              <a:t>41</a:t>
            </a:fld>
            <a:endParaRPr lang="en-US"/>
          </a:p>
        </p:txBody>
      </p:sp>
    </p:spTree>
    <p:extLst>
      <p:ext uri="{BB962C8B-B14F-4D97-AF65-F5344CB8AC3E}">
        <p14:creationId xmlns:p14="http://schemas.microsoft.com/office/powerpoint/2010/main" val="37068269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4458">
              <a:defRPr/>
            </a:pPr>
            <a:r>
              <a:rPr lang="en-US" dirty="0"/>
              <a:t>Another common type of source that you may use is a journal article. Because journal articles share the most up-to-date research, they’re commonly used sources in academic papers such as those for which you’d use APA style. Note that some journal articles provide a DOI, an acronym that stands for Direct Object Identifier, and that this is often provided on the first page of the document. If your article provides a DOI, include it in parenthesis with a colon between DOI and the number. If there’s no number, don’t worry, you don’t have to include one. </a:t>
            </a:r>
          </a:p>
          <a:p>
            <a:endParaRPr lang="en-US" dirty="0"/>
          </a:p>
        </p:txBody>
      </p:sp>
      <p:sp>
        <p:nvSpPr>
          <p:cNvPr id="4" name="Slide Number Placeholder 3"/>
          <p:cNvSpPr>
            <a:spLocks noGrp="1"/>
          </p:cNvSpPr>
          <p:nvPr>
            <p:ph type="sldNum" sz="quarter" idx="10"/>
          </p:nvPr>
        </p:nvSpPr>
        <p:spPr/>
        <p:txBody>
          <a:bodyPr/>
          <a:lstStyle/>
          <a:p>
            <a:pPr>
              <a:defRPr/>
            </a:pPr>
            <a:fld id="{0E96010D-02D2-412A-93D2-1503DBB77E95}" type="slidenum">
              <a:rPr lang="en-US" smtClean="0"/>
              <a:pPr>
                <a:defRPr/>
              </a:pPr>
              <a:t>42</a:t>
            </a:fld>
            <a:endParaRPr lang="en-US"/>
          </a:p>
        </p:txBody>
      </p:sp>
    </p:spTree>
    <p:extLst>
      <p:ext uri="{BB962C8B-B14F-4D97-AF65-F5344CB8AC3E}">
        <p14:creationId xmlns:p14="http://schemas.microsoft.com/office/powerpoint/2010/main" val="23079449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also include something from the internet on your reference list. Since there are many types of internet sources  such as videos, articles, and tweets, just to name a few, your best bet is to look up an example in the APA style manual. </a:t>
            </a:r>
          </a:p>
        </p:txBody>
      </p:sp>
      <p:sp>
        <p:nvSpPr>
          <p:cNvPr id="4" name="Slide Number Placeholder 3"/>
          <p:cNvSpPr>
            <a:spLocks noGrp="1"/>
          </p:cNvSpPr>
          <p:nvPr>
            <p:ph type="sldNum" sz="quarter" idx="10"/>
          </p:nvPr>
        </p:nvSpPr>
        <p:spPr/>
        <p:txBody>
          <a:bodyPr/>
          <a:lstStyle/>
          <a:p>
            <a:pPr>
              <a:defRPr/>
            </a:pPr>
            <a:fld id="{0E96010D-02D2-412A-93D2-1503DBB77E95}" type="slidenum">
              <a:rPr lang="en-US" smtClean="0"/>
              <a:pPr>
                <a:defRPr/>
              </a:pPr>
              <a:t>43</a:t>
            </a:fld>
            <a:endParaRPr lang="en-US"/>
          </a:p>
        </p:txBody>
      </p:sp>
    </p:spTree>
    <p:extLst>
      <p:ext uri="{BB962C8B-B14F-4D97-AF65-F5344CB8AC3E}">
        <p14:creationId xmlns:p14="http://schemas.microsoft.com/office/powerpoint/2010/main" val="37445067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F1973B41-7FE6-433F-B700-A0044D55D47B}" type="slidenum">
              <a:rPr lang="en-US" smtClean="0"/>
              <a:pPr/>
              <a:t>44</a:t>
            </a:fld>
            <a:endParaRPr lang="en-US"/>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r>
              <a:rPr lang="en-US" dirty="0"/>
              <a:t>If you click on this link, you’ll be redirected to Purdue’s OWL homepage, where you can see the variety of resources available on the site. To access information directly related to APA style, scroll down through the options and click.  You can see </a:t>
            </a:r>
            <a:r>
              <a:rPr lang="en-US" baseline="0" dirty="0"/>
              <a:t>a sample APA paper; note that there is a link to the sample paper on the bottom of the main APA page.</a:t>
            </a:r>
            <a:endParaRPr lang="en-US" dirty="0"/>
          </a:p>
        </p:txBody>
      </p:sp>
    </p:spTree>
    <p:extLst>
      <p:ext uri="{BB962C8B-B14F-4D97-AF65-F5344CB8AC3E}">
        <p14:creationId xmlns:p14="http://schemas.microsoft.com/office/powerpoint/2010/main" val="41161244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Okay, so we covered a lot of material today. Let’s review. We discussed why it’s important to document your sources and mentioned various reasons, such as that ethically you need to give other writers credit for their work. We discussed how helpful APA is as a style manual because it allows you to cite your sources in a consistent, credible way that readers will recognize. Then, we went over multiple examples for how to cite sources within the paper and how to create that corresponding reference list at the end of the paper.</a:t>
            </a:r>
          </a:p>
        </p:txBody>
      </p:sp>
      <p:sp>
        <p:nvSpPr>
          <p:cNvPr id="4" name="Slide Number Placeholder 3"/>
          <p:cNvSpPr>
            <a:spLocks noGrp="1"/>
          </p:cNvSpPr>
          <p:nvPr>
            <p:ph type="sldNum" sz="quarter" idx="10"/>
          </p:nvPr>
        </p:nvSpPr>
        <p:spPr/>
        <p:txBody>
          <a:bodyPr/>
          <a:lstStyle/>
          <a:p>
            <a:pPr>
              <a:defRPr/>
            </a:pPr>
            <a:fld id="{0E96010D-02D2-412A-93D2-1503DBB77E95}" type="slidenum">
              <a:rPr lang="en-US" smtClean="0"/>
              <a:pPr>
                <a:defRPr/>
              </a:pPr>
              <a:t>45</a:t>
            </a:fld>
            <a:endParaRPr lang="en-US"/>
          </a:p>
        </p:txBody>
      </p:sp>
    </p:spTree>
    <p:extLst>
      <p:ext uri="{BB962C8B-B14F-4D97-AF65-F5344CB8AC3E}">
        <p14:creationId xmlns:p14="http://schemas.microsoft.com/office/powerpoint/2010/main" val="36690300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questions or would like one of our trained tutors to consult with you about your paper, you can reach us on IUP’s campus or online. </a:t>
            </a:r>
          </a:p>
        </p:txBody>
      </p:sp>
      <p:sp>
        <p:nvSpPr>
          <p:cNvPr id="4" name="Slide Number Placeholder 3"/>
          <p:cNvSpPr>
            <a:spLocks noGrp="1"/>
          </p:cNvSpPr>
          <p:nvPr>
            <p:ph type="sldNum" sz="quarter" idx="10"/>
          </p:nvPr>
        </p:nvSpPr>
        <p:spPr/>
        <p:txBody>
          <a:bodyPr/>
          <a:lstStyle/>
          <a:p>
            <a:fld id="{FB8CDA90-8E27-4478-95EF-E55517334E09}"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7950472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tuning in for this workshop from the Kathleen Jones White Writing Center at Indiana University of Pennsylvania. We’ll see you again soon, and in the meantime, happy writing. </a:t>
            </a:r>
          </a:p>
        </p:txBody>
      </p:sp>
      <p:sp>
        <p:nvSpPr>
          <p:cNvPr id="4" name="Slide Number Placeholder 3"/>
          <p:cNvSpPr>
            <a:spLocks noGrp="1"/>
          </p:cNvSpPr>
          <p:nvPr>
            <p:ph type="sldNum" sz="quarter" idx="10"/>
          </p:nvPr>
        </p:nvSpPr>
        <p:spPr/>
        <p:txBody>
          <a:bodyPr/>
          <a:lstStyle/>
          <a:p>
            <a:pPr>
              <a:defRPr/>
            </a:pPr>
            <a:fld id="{0E96010D-02D2-412A-93D2-1503DBB77E95}" type="slidenum">
              <a:rPr lang="en-US" smtClean="0"/>
              <a:pPr>
                <a:defRPr/>
              </a:pPr>
              <a:t>47</a:t>
            </a:fld>
            <a:endParaRPr lang="en-US"/>
          </a:p>
        </p:txBody>
      </p:sp>
    </p:spTree>
    <p:extLst>
      <p:ext uri="{BB962C8B-B14F-4D97-AF65-F5344CB8AC3E}">
        <p14:creationId xmlns:p14="http://schemas.microsoft.com/office/powerpoint/2010/main" val="2672266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lots of ways to convey citations. Readers find it helpful when a writer uses the same format, such as APA, through the paper. Citations also allow the writer to give credit to the other writers whose ideas or words they’ve borrowed. Citing your sources correctly shows your reader that you’re professional and trustworthy.</a:t>
            </a:r>
          </a:p>
        </p:txBody>
      </p:sp>
      <p:sp>
        <p:nvSpPr>
          <p:cNvPr id="4" name="Slide Number Placeholder 3"/>
          <p:cNvSpPr>
            <a:spLocks noGrp="1"/>
          </p:cNvSpPr>
          <p:nvPr>
            <p:ph type="sldNum" sz="quarter" idx="10"/>
          </p:nvPr>
        </p:nvSpPr>
        <p:spPr/>
        <p:txBody>
          <a:bodyPr/>
          <a:lstStyle/>
          <a:p>
            <a:pPr>
              <a:defRPr/>
            </a:pPr>
            <a:fld id="{0E96010D-02D2-412A-93D2-1503DBB77E95}" type="slidenum">
              <a:rPr lang="en-US" smtClean="0"/>
              <a:pPr>
                <a:defRPr/>
              </a:pPr>
              <a:t>5</a:t>
            </a:fld>
            <a:endParaRPr lang="en-US"/>
          </a:p>
        </p:txBody>
      </p:sp>
    </p:spTree>
    <p:extLst>
      <p:ext uri="{BB962C8B-B14F-4D97-AF65-F5344CB8AC3E}">
        <p14:creationId xmlns:p14="http://schemas.microsoft.com/office/powerpoint/2010/main" val="4248786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In the Writing Center, one of the most common questions tutors get is when to cite. We advise that you should always cite when you </a:t>
            </a:r>
            <a:r>
              <a:rPr lang="en-US" sz="2800" i="0" dirty="0">
                <a:effectLst/>
              </a:rPr>
              <a:t>Borrow the words from any source                                                 </a:t>
            </a:r>
            <a:endParaRPr lang="en-US" sz="2800" i="0" dirty="0"/>
          </a:p>
          <a:p>
            <a:r>
              <a:rPr lang="en-US" sz="2800" i="0" dirty="0">
                <a:effectLst/>
              </a:rPr>
              <a:t>Borrow ideas from a source by </a:t>
            </a:r>
            <a:r>
              <a:rPr lang="en-US" sz="2600" i="0" dirty="0">
                <a:effectLst/>
              </a:rPr>
              <a:t>paraphrasing or summarizing parts of it, lifting key words or phrases, pulling statistics or facts, or using information </a:t>
            </a:r>
            <a:r>
              <a:rPr lang="en-US" sz="2600" i="0" dirty="0"/>
              <a:t>from </a:t>
            </a:r>
            <a:r>
              <a:rPr lang="en-US" sz="2600" i="0" dirty="0">
                <a:effectLst/>
              </a:rPr>
              <a:t>tables, graphs or diagrams </a:t>
            </a:r>
          </a:p>
          <a:p>
            <a:pPr marL="609600" indent="-609600" algn="ctr" eaLnBrk="1" hangingPunct="1">
              <a:buFont typeface="Wingdings" pitchFamily="2" charset="2"/>
              <a:buNone/>
            </a:pPr>
            <a:r>
              <a:rPr lang="en-US" sz="2800" b="1" i="0" dirty="0">
                <a:effectLst/>
              </a:rPr>
              <a:t> </a:t>
            </a:r>
          </a:p>
          <a:p>
            <a:endParaRPr lang="en-US" i="0" dirty="0"/>
          </a:p>
        </p:txBody>
      </p:sp>
      <p:sp>
        <p:nvSpPr>
          <p:cNvPr id="4" name="Slide Number Placeholder 3"/>
          <p:cNvSpPr>
            <a:spLocks noGrp="1"/>
          </p:cNvSpPr>
          <p:nvPr>
            <p:ph type="sldNum" sz="quarter" idx="10"/>
          </p:nvPr>
        </p:nvSpPr>
        <p:spPr/>
        <p:txBody>
          <a:bodyPr/>
          <a:lstStyle/>
          <a:p>
            <a:pPr>
              <a:defRPr/>
            </a:pPr>
            <a:fld id="{0E96010D-02D2-412A-93D2-1503DBB77E95}" type="slidenum">
              <a:rPr lang="en-US" smtClean="0"/>
              <a:pPr>
                <a:defRPr/>
              </a:pPr>
              <a:t>6</a:t>
            </a:fld>
            <a:endParaRPr lang="en-US"/>
          </a:p>
        </p:txBody>
      </p:sp>
    </p:spTree>
    <p:extLst>
      <p:ext uri="{BB962C8B-B14F-4D97-AF65-F5344CB8AC3E}">
        <p14:creationId xmlns:p14="http://schemas.microsoft.com/office/powerpoint/2010/main" val="1186736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just discussed why it’s important to document outside sources. Now, let’s talk about the advantages of using APA style in a research paper. </a:t>
            </a:r>
          </a:p>
          <a:p>
            <a:endParaRPr lang="en-US" dirty="0"/>
          </a:p>
        </p:txBody>
      </p:sp>
      <p:sp>
        <p:nvSpPr>
          <p:cNvPr id="4" name="Slide Number Placeholder 3"/>
          <p:cNvSpPr>
            <a:spLocks noGrp="1"/>
          </p:cNvSpPr>
          <p:nvPr>
            <p:ph type="sldNum" sz="quarter" idx="10"/>
          </p:nvPr>
        </p:nvSpPr>
        <p:spPr/>
        <p:txBody>
          <a:bodyPr/>
          <a:lstStyle/>
          <a:p>
            <a:pPr>
              <a:defRPr/>
            </a:pPr>
            <a:fld id="{0E96010D-02D2-412A-93D2-1503DBB77E95}" type="slidenum">
              <a:rPr lang="en-US" smtClean="0"/>
              <a:pPr>
                <a:defRPr/>
              </a:pPr>
              <a:t>7</a:t>
            </a:fld>
            <a:endParaRPr lang="en-US"/>
          </a:p>
        </p:txBody>
      </p:sp>
    </p:spTree>
    <p:extLst>
      <p:ext uri="{BB962C8B-B14F-4D97-AF65-F5344CB8AC3E}">
        <p14:creationId xmlns:p14="http://schemas.microsoft.com/office/powerpoint/2010/main" val="2003166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APA style was developed by the American Psychological Association in 1929 by editors of psychology journals who wanted to make it easier for people to read research within their discipline. It became such a useful style guide that other fields adopted it, so today many social scientists use APA. Other </a:t>
            </a:r>
            <a:r>
              <a:rPr lang="en-US" baseline="0" dirty="0"/>
              <a:t>disciples may use APA style for certain writing assignment, so you will want to check with your professor to see if APA is appropriate for their class.</a:t>
            </a:r>
            <a:endParaRPr lang="en-US" dirty="0"/>
          </a:p>
        </p:txBody>
      </p:sp>
      <p:sp>
        <p:nvSpPr>
          <p:cNvPr id="4" name="Slide Number Placeholder 3"/>
          <p:cNvSpPr>
            <a:spLocks noGrp="1"/>
          </p:cNvSpPr>
          <p:nvPr>
            <p:ph type="sldNum" sz="quarter" idx="10"/>
          </p:nvPr>
        </p:nvSpPr>
        <p:spPr/>
        <p:txBody>
          <a:bodyPr/>
          <a:lstStyle/>
          <a:p>
            <a:pPr>
              <a:defRPr/>
            </a:pPr>
            <a:fld id="{0E96010D-02D2-412A-93D2-1503DBB77E95}" type="slidenum">
              <a:rPr lang="en-US" smtClean="0"/>
              <a:pPr>
                <a:defRPr/>
              </a:pPr>
              <a:t>8</a:t>
            </a:fld>
            <a:endParaRPr lang="en-US"/>
          </a:p>
        </p:txBody>
      </p:sp>
    </p:spTree>
    <p:extLst>
      <p:ext uri="{BB962C8B-B14F-4D97-AF65-F5344CB8AC3E}">
        <p14:creationId xmlns:p14="http://schemas.microsoft.com/office/powerpoint/2010/main" val="2378862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APA style is widely recognized by researchers throughout the world, it makes it easy for writers to be consistent. APA style is not overly complicated, but let’s review some of the basics.</a:t>
            </a:r>
          </a:p>
        </p:txBody>
      </p:sp>
      <p:sp>
        <p:nvSpPr>
          <p:cNvPr id="4" name="Slide Number Placeholder 3"/>
          <p:cNvSpPr>
            <a:spLocks noGrp="1"/>
          </p:cNvSpPr>
          <p:nvPr>
            <p:ph type="sldNum" sz="quarter" idx="10"/>
          </p:nvPr>
        </p:nvSpPr>
        <p:spPr/>
        <p:txBody>
          <a:bodyPr/>
          <a:lstStyle/>
          <a:p>
            <a:pPr>
              <a:defRPr/>
            </a:pPr>
            <a:fld id="{0E96010D-02D2-412A-93D2-1503DBB77E95}" type="slidenum">
              <a:rPr lang="en-US" smtClean="0"/>
              <a:pPr>
                <a:defRPr/>
              </a:pPr>
              <a:t>9</a:t>
            </a:fld>
            <a:endParaRPr lang="en-US"/>
          </a:p>
        </p:txBody>
      </p:sp>
    </p:spTree>
    <p:extLst>
      <p:ext uri="{BB962C8B-B14F-4D97-AF65-F5344CB8AC3E}">
        <p14:creationId xmlns:p14="http://schemas.microsoft.com/office/powerpoint/2010/main" val="62670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 name="Freeform 6" title="Page Number Shape"/>
          <p:cNvSpPr/>
          <p:nvPr/>
        </p:nvSpPr>
        <p:spPr bwMode="auto">
          <a:xfrm>
            <a:off x="8736012"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
        <p:nvSpPr>
          <p:cNvPr id="2" name="Title 1"/>
          <p:cNvSpPr>
            <a:spLocks noGrp="1"/>
          </p:cNvSpPr>
          <p:nvPr>
            <p:ph type="ctrTitle"/>
          </p:nvPr>
        </p:nvSpPr>
        <p:spPr>
          <a:xfrm>
            <a:off x="816685" y="1143294"/>
            <a:ext cx="5275772" cy="4268965"/>
          </a:xfrm>
        </p:spPr>
        <p:txBody>
          <a:bodyPr anchor="t">
            <a:normAutofit/>
          </a:bodyPr>
          <a:lstStyle>
            <a:lvl1pPr algn="l">
              <a:lnSpc>
                <a:spcPct val="85000"/>
              </a:lnSpc>
              <a:defRPr sz="58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816685" y="5537926"/>
            <a:ext cx="5275772" cy="706355"/>
          </a:xfrm>
        </p:spPr>
        <p:txBody>
          <a:bodyPr>
            <a:normAutofit/>
          </a:bodyPr>
          <a:lstStyle>
            <a:lvl1pPr marL="0" indent="0" algn="l">
              <a:lnSpc>
                <a:spcPct val="114000"/>
              </a:lnSpc>
              <a:spcBef>
                <a:spcPts val="0"/>
              </a:spcBef>
              <a:buNone/>
              <a:defRPr sz="1800" b="0" i="1"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816685" y="6314441"/>
            <a:ext cx="1197467" cy="365125"/>
          </a:xfrm>
        </p:spPr>
        <p:txBody>
          <a:bodyPr/>
          <a:lstStyle>
            <a:lvl1pPr algn="l">
              <a:defRPr sz="900">
                <a:solidFill>
                  <a:schemeClr val="tx2"/>
                </a:solidFill>
              </a:defRPr>
            </a:lvl1pPr>
          </a:lstStyle>
          <a:p>
            <a:pPr>
              <a:defRPr/>
            </a:pPr>
            <a:r>
              <a:rPr lang="en-US"/>
              <a:t>The IUP Writing Center - rev. Jan. 2010</a:t>
            </a:r>
          </a:p>
        </p:txBody>
      </p:sp>
      <p:sp>
        <p:nvSpPr>
          <p:cNvPr id="5" name="Footer Placeholder 4"/>
          <p:cNvSpPr>
            <a:spLocks noGrp="1"/>
          </p:cNvSpPr>
          <p:nvPr>
            <p:ph type="ftr" sz="quarter" idx="11"/>
          </p:nvPr>
        </p:nvSpPr>
        <p:spPr>
          <a:xfrm>
            <a:off x="2250444" y="6314441"/>
            <a:ext cx="3842012" cy="365125"/>
          </a:xfrm>
        </p:spPr>
        <p:txBody>
          <a:bodyPr/>
          <a:lstStyle>
            <a:lvl1pPr algn="l">
              <a:defRPr b="0">
                <a:solidFill>
                  <a:schemeClr val="tx2"/>
                </a:solidFill>
              </a:defRPr>
            </a:lvl1pPr>
          </a:lstStyle>
          <a:p>
            <a:pPr>
              <a:defRPr/>
            </a:pPr>
            <a:r>
              <a:rPr lang="en-US"/>
              <a:t>The IUP Writing Center, rev. Oct. 6, 2014</a:t>
            </a:r>
          </a:p>
        </p:txBody>
      </p:sp>
      <p:sp>
        <p:nvSpPr>
          <p:cNvPr id="6" name="Slide Number Placeholder 5"/>
          <p:cNvSpPr>
            <a:spLocks noGrp="1"/>
          </p:cNvSpPr>
          <p:nvPr>
            <p:ph type="sldNum" sz="quarter" idx="12"/>
          </p:nvPr>
        </p:nvSpPr>
        <p:spPr>
          <a:xfrm>
            <a:off x="8736012" y="1416217"/>
            <a:ext cx="407987" cy="365125"/>
          </a:xfrm>
        </p:spPr>
        <p:txBody>
          <a:bodyPr/>
          <a:lstStyle>
            <a:lvl1pPr algn="r">
              <a:defRPr>
                <a:solidFill>
                  <a:schemeClr val="accent1"/>
                </a:solidFill>
              </a:defRPr>
            </a:lvl1pPr>
          </a:lstStyle>
          <a:p>
            <a:pPr>
              <a:defRPr/>
            </a:pPr>
            <a:fld id="{E83FAC00-8EB0-4A7D-813C-479F300D5366}" type="slidenum">
              <a:rPr lang="en-US" smtClean="0"/>
              <a:pPr>
                <a:defRPr/>
              </a:pPr>
              <a:t>‹#›</a:t>
            </a:fld>
            <a:endParaRPr lang="en-US"/>
          </a:p>
        </p:txBody>
      </p:sp>
      <p:cxnSp>
        <p:nvCxnSpPr>
          <p:cNvPr id="9" name="Straight Connector 8"/>
          <p:cNvCxnSpPr/>
          <p:nvPr/>
        </p:nvCxnSpPr>
        <p:spPr>
          <a:xfrm>
            <a:off x="580391" y="1257300"/>
            <a:ext cx="0" cy="560070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80391"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836094"/>
      </p:ext>
    </p:extLst>
  </p:cSld>
  <p:clrMapOvr>
    <a:masterClrMapping/>
  </p:clrMapOvr>
  <p:extLst mod="1">
    <p:ext uri="{DCECCB84-F9BA-43D5-87BE-67443E8EF086}">
      <p15:sldGuideLst xmlns:p15="http://schemas.microsoft.com/office/powerpoint/2012/main">
        <p15:guide id="1" orient="horz" pos="79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3886200" y="640080"/>
            <a:ext cx="4686299" cy="558414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r>
              <a:rPr lang="en-US"/>
              <a:t>The IUP Writing Center - rev. Jan. 2010</a:t>
            </a:r>
          </a:p>
        </p:txBody>
      </p:sp>
      <p:sp>
        <p:nvSpPr>
          <p:cNvPr id="5" name="Footer Placeholder 4"/>
          <p:cNvSpPr>
            <a:spLocks noGrp="1"/>
          </p:cNvSpPr>
          <p:nvPr>
            <p:ph type="ftr" sz="quarter" idx="11"/>
          </p:nvPr>
        </p:nvSpPr>
        <p:spPr/>
        <p:txBody>
          <a:bodyPr/>
          <a:lstStyle/>
          <a:p>
            <a:pPr>
              <a:defRPr/>
            </a:pPr>
            <a:r>
              <a:rPr lang="en-US"/>
              <a:t>The IUP Writing Center, rev. Oct. 6, 2014</a:t>
            </a:r>
          </a:p>
        </p:txBody>
      </p:sp>
      <p:sp>
        <p:nvSpPr>
          <p:cNvPr id="6" name="Slide Number Placeholder 5"/>
          <p:cNvSpPr>
            <a:spLocks noGrp="1"/>
          </p:cNvSpPr>
          <p:nvPr>
            <p:ph type="sldNum" sz="quarter" idx="12"/>
          </p:nvPr>
        </p:nvSpPr>
        <p:spPr/>
        <p:txBody>
          <a:bodyPr/>
          <a:lstStyle/>
          <a:p>
            <a:pPr>
              <a:defRPr/>
            </a:pPr>
            <a:fld id="{3E46F67E-28D1-44E9-8ED3-F9FAAD2D1A38}" type="slidenum">
              <a:rPr lang="en-US" smtClean="0"/>
              <a:pPr>
                <a:defRPr/>
              </a:pPr>
              <a:t>‹#›</a:t>
            </a:fld>
            <a:endParaRPr lang="en-US"/>
          </a:p>
        </p:txBody>
      </p:sp>
    </p:spTree>
    <p:extLst>
      <p:ext uri="{BB962C8B-B14F-4D97-AF65-F5344CB8AC3E}">
        <p14:creationId xmlns:p14="http://schemas.microsoft.com/office/powerpoint/2010/main" val="545528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1" name="Freeform 6" title="Page Number Shape"/>
          <p:cNvSpPr/>
          <p:nvPr/>
        </p:nvSpPr>
        <p:spPr bwMode="auto">
          <a:xfrm>
            <a:off x="8736012"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accent1"/>
          </a:solidFill>
          <a:ln w="0">
            <a:noFill/>
            <a:prstDash val="solid"/>
            <a:round/>
            <a:headEnd/>
            <a:tailEnd/>
          </a:ln>
        </p:spPr>
      </p:sp>
      <p:sp>
        <p:nvSpPr>
          <p:cNvPr id="2" name="Vertical Title 1"/>
          <p:cNvSpPr>
            <a:spLocks noGrp="1"/>
          </p:cNvSpPr>
          <p:nvPr>
            <p:ph type="title" orient="vert"/>
          </p:nvPr>
        </p:nvSpPr>
        <p:spPr>
          <a:xfrm>
            <a:off x="5993074" y="642931"/>
            <a:ext cx="1835003" cy="467810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28650" y="642933"/>
            <a:ext cx="5303009" cy="46781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4902140" y="5927132"/>
            <a:ext cx="2861142" cy="365125"/>
          </a:xfrm>
        </p:spPr>
        <p:txBody>
          <a:bodyPr/>
          <a:lstStyle/>
          <a:p>
            <a:pPr>
              <a:defRPr/>
            </a:pPr>
            <a:r>
              <a:rPr lang="en-US"/>
              <a:t>The IUP Writing Center - rev. Jan. 2010</a:t>
            </a:r>
          </a:p>
        </p:txBody>
      </p:sp>
      <p:sp>
        <p:nvSpPr>
          <p:cNvPr id="5" name="Footer Placeholder 4"/>
          <p:cNvSpPr>
            <a:spLocks noGrp="1"/>
          </p:cNvSpPr>
          <p:nvPr>
            <p:ph type="ftr" sz="quarter" idx="11"/>
          </p:nvPr>
        </p:nvSpPr>
        <p:spPr>
          <a:xfrm>
            <a:off x="4902140" y="6315950"/>
            <a:ext cx="2861142" cy="365125"/>
          </a:xfrm>
        </p:spPr>
        <p:txBody>
          <a:bodyPr/>
          <a:lstStyle/>
          <a:p>
            <a:pPr>
              <a:defRPr/>
            </a:pPr>
            <a:r>
              <a:rPr lang="en-US"/>
              <a:t>The IUP Writing Center, rev. Oct. 6, 2014</a:t>
            </a:r>
          </a:p>
        </p:txBody>
      </p:sp>
      <p:sp>
        <p:nvSpPr>
          <p:cNvPr id="6" name="Slide Number Placeholder 5"/>
          <p:cNvSpPr>
            <a:spLocks noGrp="1"/>
          </p:cNvSpPr>
          <p:nvPr>
            <p:ph type="sldNum" sz="quarter" idx="12"/>
          </p:nvPr>
        </p:nvSpPr>
        <p:spPr>
          <a:xfrm>
            <a:off x="8736012" y="5607593"/>
            <a:ext cx="407987" cy="365125"/>
          </a:xfrm>
        </p:spPr>
        <p:txBody>
          <a:bodyPr/>
          <a:lstStyle/>
          <a:p>
            <a:pPr>
              <a:defRPr/>
            </a:pPr>
            <a:fld id="{9B96D929-9709-4319-A369-F170F83C50BE}" type="slidenum">
              <a:rPr lang="en-US" smtClean="0"/>
              <a:pPr>
                <a:defRPr/>
              </a:pPr>
              <a:t>‹#›</a:t>
            </a:fld>
            <a:endParaRPr lang="en-US"/>
          </a:p>
        </p:txBody>
      </p:sp>
      <p:cxnSp>
        <p:nvCxnSpPr>
          <p:cNvPr id="13" name="Straight Connector 12"/>
          <p:cNvCxnSpPr/>
          <p:nvPr/>
        </p:nvCxnSpPr>
        <p:spPr>
          <a:xfrm>
            <a:off x="1" y="6199730"/>
            <a:ext cx="7695008"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 y="6199730"/>
            <a:ext cx="769500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1442359"/>
      </p:ext>
    </p:extLst>
  </p:cSld>
  <p:clrMapOvr>
    <a:masterClrMapping/>
  </p:clrMapOvr>
  <p:extLst mod="1">
    <p:ext uri="{DCECCB84-F9BA-43D5-87BE-67443E8EF086}">
      <p15:sldGuideLst xmlns:p15="http://schemas.microsoft.com/office/powerpoint/2012/main">
        <p15:guide id="1" pos="6456">
          <p15:clr>
            <a:srgbClr val="FBAE40"/>
          </p15:clr>
        </p15:guide>
        <p15:guide id="2" pos="484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r>
              <a:rPr lang="en-US"/>
              <a:t>The IUP Writing Center - rev. Jan. 2010</a:t>
            </a:r>
          </a:p>
        </p:txBody>
      </p:sp>
      <p:sp>
        <p:nvSpPr>
          <p:cNvPr id="6" name="Rectangle 41"/>
          <p:cNvSpPr>
            <a:spLocks noGrp="1" noChangeArrowheads="1"/>
          </p:cNvSpPr>
          <p:nvPr>
            <p:ph type="ftr" sz="quarter" idx="11"/>
          </p:nvPr>
        </p:nvSpPr>
        <p:spPr>
          <a:ln/>
        </p:spPr>
        <p:txBody>
          <a:bodyPr/>
          <a:lstStyle>
            <a:lvl1pPr>
              <a:defRPr/>
            </a:lvl1pPr>
          </a:lstStyle>
          <a:p>
            <a:pPr>
              <a:defRPr/>
            </a:pPr>
            <a:r>
              <a:rPr lang="en-US"/>
              <a:t>The IUP Writing Center, rev. Oct. 6, 2014</a:t>
            </a:r>
          </a:p>
        </p:txBody>
      </p:sp>
      <p:sp>
        <p:nvSpPr>
          <p:cNvPr id="7" name="Rectangle 42"/>
          <p:cNvSpPr>
            <a:spLocks noGrp="1" noChangeArrowheads="1"/>
          </p:cNvSpPr>
          <p:nvPr>
            <p:ph type="sldNum" sz="quarter" idx="12"/>
          </p:nvPr>
        </p:nvSpPr>
        <p:spPr>
          <a:ln/>
        </p:spPr>
        <p:txBody>
          <a:bodyPr/>
          <a:lstStyle>
            <a:lvl1pPr>
              <a:defRPr/>
            </a:lvl1pPr>
          </a:lstStyle>
          <a:p>
            <a:pPr>
              <a:defRPr/>
            </a:pPr>
            <a:fld id="{5164967C-9FA3-44E4-A824-955259D532F0}" type="slidenum">
              <a:rPr lang="en-US"/>
              <a:pPr>
                <a:defRPr/>
              </a:pPr>
              <a:t>‹#›</a:t>
            </a:fld>
            <a:endParaRPr lang="en-US"/>
          </a:p>
        </p:txBody>
      </p:sp>
    </p:spTree>
    <p:extLst>
      <p:ext uri="{BB962C8B-B14F-4D97-AF65-F5344CB8AC3E}">
        <p14:creationId xmlns:p14="http://schemas.microsoft.com/office/powerpoint/2010/main" val="2155807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r>
              <a:rPr lang="en-US"/>
              <a:t>The IUP Writing Center - rev. Jan. 2010</a:t>
            </a:r>
          </a:p>
        </p:txBody>
      </p:sp>
      <p:sp>
        <p:nvSpPr>
          <p:cNvPr id="5" name="Footer Placeholder 4"/>
          <p:cNvSpPr>
            <a:spLocks noGrp="1"/>
          </p:cNvSpPr>
          <p:nvPr>
            <p:ph type="ftr" sz="quarter" idx="11"/>
          </p:nvPr>
        </p:nvSpPr>
        <p:spPr/>
        <p:txBody>
          <a:bodyPr/>
          <a:lstStyle/>
          <a:p>
            <a:pPr>
              <a:defRPr/>
            </a:pPr>
            <a:r>
              <a:rPr lang="en-US"/>
              <a:t>The IUP Writing Center, rev. Oct. 6, 2014</a:t>
            </a:r>
          </a:p>
        </p:txBody>
      </p:sp>
      <p:sp>
        <p:nvSpPr>
          <p:cNvPr id="6" name="Slide Number Placeholder 5"/>
          <p:cNvSpPr>
            <a:spLocks noGrp="1"/>
          </p:cNvSpPr>
          <p:nvPr>
            <p:ph type="sldNum" sz="quarter" idx="12"/>
          </p:nvPr>
        </p:nvSpPr>
        <p:spPr/>
        <p:txBody>
          <a:bodyPr/>
          <a:lstStyle/>
          <a:p>
            <a:pPr>
              <a:defRPr/>
            </a:pPr>
            <a:fld id="{E76383F5-403C-4E21-8A1A-4787E3B51600}" type="slidenum">
              <a:rPr lang="en-US" smtClean="0"/>
              <a:pPr>
                <a:defRPr/>
              </a:pPr>
              <a:t>‹#›</a:t>
            </a:fld>
            <a:endParaRPr lang="en-US"/>
          </a:p>
        </p:txBody>
      </p:sp>
    </p:spTree>
    <p:extLst>
      <p:ext uri="{BB962C8B-B14F-4D97-AF65-F5344CB8AC3E}">
        <p14:creationId xmlns:p14="http://schemas.microsoft.com/office/powerpoint/2010/main" val="1624999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2" name="Freeform 11" title="Page Number Shape"/>
          <p:cNvSpPr/>
          <p:nvPr/>
        </p:nvSpPr>
        <p:spPr bwMode="auto">
          <a:xfrm>
            <a:off x="8736012" y="1393748"/>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accent1"/>
          </a:solidFill>
          <a:ln w="0">
            <a:noFill/>
            <a:prstDash val="solid"/>
            <a:round/>
            <a:headEnd/>
            <a:tailEnd/>
          </a:ln>
        </p:spPr>
      </p:sp>
      <p:sp>
        <p:nvSpPr>
          <p:cNvPr id="2" name="Title 1"/>
          <p:cNvSpPr>
            <a:spLocks noGrp="1"/>
          </p:cNvSpPr>
          <p:nvPr>
            <p:ph type="title"/>
          </p:nvPr>
        </p:nvSpPr>
        <p:spPr>
          <a:xfrm>
            <a:off x="1460755" y="2571723"/>
            <a:ext cx="6222491" cy="3286153"/>
          </a:xfrm>
        </p:spPr>
        <p:txBody>
          <a:bodyPr anchor="t">
            <a:normAutofit/>
          </a:bodyPr>
          <a:lstStyle>
            <a:lvl1pPr>
              <a:lnSpc>
                <a:spcPct val="85000"/>
              </a:lnSpc>
              <a:defRPr sz="5800" cap="all"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460755" y="1393748"/>
            <a:ext cx="6301072" cy="819150"/>
          </a:xfrm>
        </p:spPr>
        <p:txBody>
          <a:bodyPr anchor="ctr">
            <a:normAutofit/>
          </a:bodyPr>
          <a:lstStyle>
            <a:lvl1pPr marL="0" indent="0" algn="r">
              <a:lnSpc>
                <a:spcPct val="113000"/>
              </a:lnSpc>
              <a:spcBef>
                <a:spcPts val="0"/>
              </a:spcBef>
              <a:buNone/>
              <a:defRPr sz="1800" b="0" i="1" baseline="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557216" y="6314440"/>
            <a:ext cx="1197467" cy="365125"/>
          </a:xfrm>
        </p:spPr>
        <p:txBody>
          <a:bodyPr/>
          <a:lstStyle>
            <a:lvl1pPr>
              <a:defRPr sz="900">
                <a:solidFill>
                  <a:schemeClr val="accent1"/>
                </a:solidFill>
              </a:defRPr>
            </a:lvl1pPr>
          </a:lstStyle>
          <a:p>
            <a:pPr>
              <a:defRPr/>
            </a:pPr>
            <a:r>
              <a:rPr lang="en-US"/>
              <a:t>The IUP Writing Center - rev. Jan. 2010</a:t>
            </a:r>
          </a:p>
        </p:txBody>
      </p:sp>
      <p:sp>
        <p:nvSpPr>
          <p:cNvPr id="5" name="Footer Placeholder 4"/>
          <p:cNvSpPr>
            <a:spLocks noGrp="1"/>
          </p:cNvSpPr>
          <p:nvPr>
            <p:ph type="ftr" sz="quarter" idx="11"/>
          </p:nvPr>
        </p:nvSpPr>
        <p:spPr>
          <a:xfrm>
            <a:off x="1460755" y="6314441"/>
            <a:ext cx="4860170" cy="365125"/>
          </a:xfrm>
        </p:spPr>
        <p:txBody>
          <a:bodyPr/>
          <a:lstStyle>
            <a:lvl1pPr>
              <a:defRPr b="0">
                <a:solidFill>
                  <a:schemeClr val="accent1"/>
                </a:solidFill>
              </a:defRPr>
            </a:lvl1pPr>
          </a:lstStyle>
          <a:p>
            <a:pPr>
              <a:defRPr/>
            </a:pPr>
            <a:r>
              <a:rPr lang="en-US"/>
              <a:t>The IUP Writing Center, rev. Oct. 6, 2014</a:t>
            </a:r>
          </a:p>
        </p:txBody>
      </p:sp>
      <p:sp>
        <p:nvSpPr>
          <p:cNvPr id="6" name="Slide Number Placeholder 5"/>
          <p:cNvSpPr>
            <a:spLocks noGrp="1"/>
          </p:cNvSpPr>
          <p:nvPr>
            <p:ph type="sldNum" sz="quarter" idx="12"/>
          </p:nvPr>
        </p:nvSpPr>
        <p:spPr>
          <a:xfrm>
            <a:off x="8736012" y="1620761"/>
            <a:ext cx="407987" cy="365125"/>
          </a:xfrm>
        </p:spPr>
        <p:txBody>
          <a:bodyPr/>
          <a:lstStyle>
            <a:lvl1pPr>
              <a:defRPr>
                <a:solidFill>
                  <a:schemeClr val="bg2"/>
                </a:solidFill>
              </a:defRPr>
            </a:lvl1pPr>
          </a:lstStyle>
          <a:p>
            <a:pPr>
              <a:defRPr/>
            </a:pPr>
            <a:fld id="{0889FA39-0E22-4554-9226-4D842E0B81CE}" type="slidenum">
              <a:rPr lang="en-US" smtClean="0"/>
              <a:pPr>
                <a:defRPr/>
              </a:pPr>
              <a:t>‹#›</a:t>
            </a:fld>
            <a:endParaRPr lang="en-US"/>
          </a:p>
        </p:txBody>
      </p:sp>
      <p:cxnSp>
        <p:nvCxnSpPr>
          <p:cNvPr id="10" name="Straight Connector 9"/>
          <p:cNvCxnSpPr/>
          <p:nvPr/>
        </p:nvCxnSpPr>
        <p:spPr>
          <a:xfrm flipH="1">
            <a:off x="1" y="6178167"/>
            <a:ext cx="7683245"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1" y="6178167"/>
            <a:ext cx="768324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2667722"/>
      </p:ext>
    </p:extLst>
  </p:cSld>
  <p:clrMapOvr>
    <a:masterClrMapping/>
  </p:clrMapOvr>
  <p:extLst mod="1">
    <p:ext uri="{DCECCB84-F9BA-43D5-87BE-67443E8EF086}">
      <p15:sldGuideLst xmlns:p15="http://schemas.microsoft.com/office/powerpoint/2012/main">
        <p15:guide id="1" pos="6456">
          <p15:clr>
            <a:srgbClr val="FBAE40"/>
          </p15:clr>
        </p15:guide>
        <p15:guide id="2" pos="484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86200" y="540628"/>
            <a:ext cx="4686300" cy="24889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86200" y="3712467"/>
            <a:ext cx="4686300" cy="24822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r>
              <a:rPr lang="en-US"/>
              <a:t>The IUP Writing Center - rev. Jan. 2010</a:t>
            </a:r>
          </a:p>
        </p:txBody>
      </p:sp>
      <p:sp>
        <p:nvSpPr>
          <p:cNvPr id="6" name="Footer Placeholder 5"/>
          <p:cNvSpPr>
            <a:spLocks noGrp="1"/>
          </p:cNvSpPr>
          <p:nvPr>
            <p:ph type="ftr" sz="quarter" idx="11"/>
          </p:nvPr>
        </p:nvSpPr>
        <p:spPr/>
        <p:txBody>
          <a:bodyPr/>
          <a:lstStyle/>
          <a:p>
            <a:pPr>
              <a:defRPr/>
            </a:pPr>
            <a:r>
              <a:rPr lang="en-US"/>
              <a:t>The IUP Writing Center, rev. Oct. 6, 2014</a:t>
            </a:r>
          </a:p>
        </p:txBody>
      </p:sp>
      <p:sp>
        <p:nvSpPr>
          <p:cNvPr id="7" name="Slide Number Placeholder 6"/>
          <p:cNvSpPr>
            <a:spLocks noGrp="1"/>
          </p:cNvSpPr>
          <p:nvPr>
            <p:ph type="sldNum" sz="quarter" idx="12"/>
          </p:nvPr>
        </p:nvSpPr>
        <p:spPr/>
        <p:txBody>
          <a:bodyPr/>
          <a:lstStyle/>
          <a:p>
            <a:pPr>
              <a:defRPr/>
            </a:pPr>
            <a:fld id="{E2400502-47F7-40CB-88B9-E4201D777A04}" type="slidenum">
              <a:rPr lang="en-US" smtClean="0"/>
              <a:pPr>
                <a:defRPr/>
              </a:pPr>
              <a:t>‹#›</a:t>
            </a:fld>
            <a:endParaRPr lang="en-US"/>
          </a:p>
        </p:txBody>
      </p:sp>
    </p:spTree>
    <p:extLst>
      <p:ext uri="{BB962C8B-B14F-4D97-AF65-F5344CB8AC3E}">
        <p14:creationId xmlns:p14="http://schemas.microsoft.com/office/powerpoint/2010/main" val="2887151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71500" y="557784"/>
            <a:ext cx="2873502" cy="49560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3886200" y="558065"/>
            <a:ext cx="4690872" cy="913212"/>
          </a:xfrm>
        </p:spPr>
        <p:txBody>
          <a:bodyPr anchor="b">
            <a:normAutofit/>
          </a:bodyPr>
          <a:lstStyle>
            <a:lvl1pPr marL="0" indent="0">
              <a:lnSpc>
                <a:spcPct val="113000"/>
              </a:lnSpc>
              <a:spcBef>
                <a:spcPts val="0"/>
              </a:spcBef>
              <a:buNone/>
              <a:defRPr sz="2400" b="0" i="1" baseline="0">
                <a:solidFill>
                  <a:schemeClr val="tx1">
                    <a:lumMod val="85000"/>
                    <a:lumOff val="1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3886200" y="1526122"/>
            <a:ext cx="4690872" cy="1751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86200" y="3700828"/>
            <a:ext cx="4690872" cy="913759"/>
          </a:xfrm>
        </p:spPr>
        <p:txBody>
          <a:bodyPr anchor="b">
            <a:normAutofit/>
          </a:bodyPr>
          <a:lstStyle>
            <a:lvl1pPr marL="0" indent="0">
              <a:buNone/>
              <a:defRPr sz="2400" b="0" i="1" baseline="0">
                <a:solidFill>
                  <a:schemeClr val="tx1">
                    <a:lumMod val="85000"/>
                    <a:lumOff val="1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886200" y="4669432"/>
            <a:ext cx="4690872" cy="1752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r>
              <a:rPr lang="en-US"/>
              <a:t>The IUP Writing Center - rev. Jan. 2010</a:t>
            </a:r>
          </a:p>
        </p:txBody>
      </p:sp>
      <p:sp>
        <p:nvSpPr>
          <p:cNvPr id="8" name="Footer Placeholder 7"/>
          <p:cNvSpPr>
            <a:spLocks noGrp="1"/>
          </p:cNvSpPr>
          <p:nvPr>
            <p:ph type="ftr" sz="quarter" idx="11"/>
          </p:nvPr>
        </p:nvSpPr>
        <p:spPr/>
        <p:txBody>
          <a:bodyPr/>
          <a:lstStyle/>
          <a:p>
            <a:pPr>
              <a:defRPr/>
            </a:pPr>
            <a:r>
              <a:rPr lang="en-US"/>
              <a:t>The IUP Writing Center, rev. Oct. 6, 2014</a:t>
            </a:r>
          </a:p>
        </p:txBody>
      </p:sp>
      <p:sp>
        <p:nvSpPr>
          <p:cNvPr id="9" name="Slide Number Placeholder 8"/>
          <p:cNvSpPr>
            <a:spLocks noGrp="1"/>
          </p:cNvSpPr>
          <p:nvPr>
            <p:ph type="sldNum" sz="quarter" idx="12"/>
          </p:nvPr>
        </p:nvSpPr>
        <p:spPr/>
        <p:txBody>
          <a:bodyPr/>
          <a:lstStyle/>
          <a:p>
            <a:pPr>
              <a:defRPr/>
            </a:pPr>
            <a:fld id="{1FE2F735-3E84-4B67-B588-7A5692B5DB2C}" type="slidenum">
              <a:rPr lang="en-US" smtClean="0"/>
              <a:pPr>
                <a:defRPr/>
              </a:pPr>
              <a:t>‹#›</a:t>
            </a:fld>
            <a:endParaRPr lang="en-US"/>
          </a:p>
        </p:txBody>
      </p:sp>
    </p:spTree>
    <p:extLst>
      <p:ext uri="{BB962C8B-B14F-4D97-AF65-F5344CB8AC3E}">
        <p14:creationId xmlns:p14="http://schemas.microsoft.com/office/powerpoint/2010/main" val="489872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r>
              <a:rPr lang="en-US"/>
              <a:t>The IUP Writing Center - rev. Jan. 2010</a:t>
            </a:r>
          </a:p>
        </p:txBody>
      </p:sp>
      <p:sp>
        <p:nvSpPr>
          <p:cNvPr id="4" name="Footer Placeholder 3"/>
          <p:cNvSpPr>
            <a:spLocks noGrp="1"/>
          </p:cNvSpPr>
          <p:nvPr>
            <p:ph type="ftr" sz="quarter" idx="11"/>
          </p:nvPr>
        </p:nvSpPr>
        <p:spPr/>
        <p:txBody>
          <a:bodyPr/>
          <a:lstStyle/>
          <a:p>
            <a:pPr>
              <a:defRPr/>
            </a:pPr>
            <a:r>
              <a:rPr lang="en-US"/>
              <a:t>The IUP Writing Center, rev. Oct. 6, 2014</a:t>
            </a:r>
          </a:p>
        </p:txBody>
      </p:sp>
      <p:sp>
        <p:nvSpPr>
          <p:cNvPr id="5" name="Slide Number Placeholder 4"/>
          <p:cNvSpPr>
            <a:spLocks noGrp="1"/>
          </p:cNvSpPr>
          <p:nvPr>
            <p:ph type="sldNum" sz="quarter" idx="12"/>
          </p:nvPr>
        </p:nvSpPr>
        <p:spPr/>
        <p:txBody>
          <a:bodyPr/>
          <a:lstStyle/>
          <a:p>
            <a:pPr>
              <a:defRPr/>
            </a:pPr>
            <a:fld id="{CD2560E9-4CE1-4A08-B302-29CA2542D601}" type="slidenum">
              <a:rPr lang="en-US" smtClean="0"/>
              <a:pPr>
                <a:defRPr/>
              </a:pPr>
              <a:t>‹#›</a:t>
            </a:fld>
            <a:endParaRPr lang="en-US"/>
          </a:p>
        </p:txBody>
      </p:sp>
    </p:spTree>
    <p:extLst>
      <p:ext uri="{BB962C8B-B14F-4D97-AF65-F5344CB8AC3E}">
        <p14:creationId xmlns:p14="http://schemas.microsoft.com/office/powerpoint/2010/main" val="679729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The IUP Writing Center - rev. Jan. 2010</a:t>
            </a:r>
          </a:p>
        </p:txBody>
      </p:sp>
      <p:sp>
        <p:nvSpPr>
          <p:cNvPr id="3" name="Footer Placeholder 2"/>
          <p:cNvSpPr>
            <a:spLocks noGrp="1"/>
          </p:cNvSpPr>
          <p:nvPr>
            <p:ph type="ftr" sz="quarter" idx="11"/>
          </p:nvPr>
        </p:nvSpPr>
        <p:spPr/>
        <p:txBody>
          <a:bodyPr/>
          <a:lstStyle/>
          <a:p>
            <a:pPr>
              <a:defRPr/>
            </a:pPr>
            <a:r>
              <a:rPr lang="en-US"/>
              <a:t>The IUP Writing Center, rev. Oct. 6, 2014</a:t>
            </a:r>
          </a:p>
        </p:txBody>
      </p:sp>
      <p:sp>
        <p:nvSpPr>
          <p:cNvPr id="4" name="Slide Number Placeholder 3"/>
          <p:cNvSpPr>
            <a:spLocks noGrp="1"/>
          </p:cNvSpPr>
          <p:nvPr>
            <p:ph type="sldNum" sz="quarter" idx="12"/>
          </p:nvPr>
        </p:nvSpPr>
        <p:spPr/>
        <p:txBody>
          <a:bodyPr/>
          <a:lstStyle/>
          <a:p>
            <a:pPr>
              <a:defRPr/>
            </a:pPr>
            <a:fld id="{29D35BEA-FCBD-46A6-B26F-FBF92C702ADF}" type="slidenum">
              <a:rPr lang="en-US" smtClean="0"/>
              <a:pPr>
                <a:defRPr/>
              </a:pPr>
              <a:t>‹#›</a:t>
            </a:fld>
            <a:endParaRPr lang="en-US"/>
          </a:p>
        </p:txBody>
      </p:sp>
    </p:spTree>
    <p:extLst>
      <p:ext uri="{BB962C8B-B14F-4D97-AF65-F5344CB8AC3E}">
        <p14:creationId xmlns:p14="http://schemas.microsoft.com/office/powerpoint/2010/main" val="532506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71500" y="555479"/>
            <a:ext cx="2879082" cy="1921022"/>
          </a:xfrm>
        </p:spPr>
        <p:txBody>
          <a:bodyPr anchor="t">
            <a:noAutofit/>
          </a:bodyPr>
          <a:lstStyle>
            <a:lvl1pPr>
              <a:lnSpc>
                <a:spcPct val="93000"/>
              </a:lnSpc>
              <a:defRPr sz="3000"/>
            </a:lvl1pPr>
          </a:lstStyle>
          <a:p>
            <a:r>
              <a:rPr lang="en-US"/>
              <a:t>Click to edit Master title style</a:t>
            </a:r>
            <a:endParaRPr lang="en-US" dirty="0"/>
          </a:p>
        </p:txBody>
      </p:sp>
      <p:sp>
        <p:nvSpPr>
          <p:cNvPr id="3" name="Content Placeholder 2"/>
          <p:cNvSpPr>
            <a:spLocks noGrp="1"/>
          </p:cNvSpPr>
          <p:nvPr>
            <p:ph idx="1"/>
          </p:nvPr>
        </p:nvSpPr>
        <p:spPr>
          <a:xfrm>
            <a:off x="3886200" y="564147"/>
            <a:ext cx="4686300" cy="5622644"/>
          </a:xfrm>
        </p:spPr>
        <p:txBody>
          <a:bodyPr/>
          <a:lstStyle>
            <a:lvl1pPr>
              <a:lnSpc>
                <a:spcPct val="112000"/>
              </a:lnSpc>
              <a:defRPr sz="2000"/>
            </a:lvl1pPr>
            <a:lvl2pPr>
              <a:lnSpc>
                <a:spcPct val="112000"/>
              </a:lnSpc>
              <a:defRPr sz="1800"/>
            </a:lvl2pPr>
            <a:lvl3pPr>
              <a:lnSpc>
                <a:spcPct val="112000"/>
              </a:lnSpc>
              <a:defRPr sz="1600"/>
            </a:lvl3pPr>
            <a:lvl4pPr>
              <a:lnSpc>
                <a:spcPct val="112000"/>
              </a:lnSpc>
              <a:defRPr sz="1400"/>
            </a:lvl4pPr>
            <a:lvl5pPr>
              <a:lnSpc>
                <a:spcPct val="112000"/>
              </a:lnSpc>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1500" y="2621513"/>
            <a:ext cx="2879082" cy="3239537"/>
          </a:xfrm>
        </p:spPr>
        <p:txBody>
          <a:bodyPr>
            <a:normAutofit/>
          </a:bodyPr>
          <a:lstStyle>
            <a:lvl1pPr marL="0" indent="0" algn="r">
              <a:lnSpc>
                <a:spcPct val="125000"/>
              </a:lnSpc>
              <a:spcBef>
                <a:spcPts val="1200"/>
              </a:spcBef>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r>
              <a:rPr lang="en-US"/>
              <a:t>The IUP Writing Center - rev. Jan. 2010</a:t>
            </a:r>
          </a:p>
        </p:txBody>
      </p:sp>
      <p:sp>
        <p:nvSpPr>
          <p:cNvPr id="6" name="Footer Placeholder 5"/>
          <p:cNvSpPr>
            <a:spLocks noGrp="1"/>
          </p:cNvSpPr>
          <p:nvPr>
            <p:ph type="ftr" sz="quarter" idx="11"/>
          </p:nvPr>
        </p:nvSpPr>
        <p:spPr/>
        <p:txBody>
          <a:bodyPr/>
          <a:lstStyle/>
          <a:p>
            <a:pPr>
              <a:defRPr/>
            </a:pPr>
            <a:r>
              <a:rPr lang="en-US"/>
              <a:t>The IUP Writing Center, rev. Oct. 6, 2014</a:t>
            </a:r>
          </a:p>
        </p:txBody>
      </p:sp>
      <p:sp>
        <p:nvSpPr>
          <p:cNvPr id="7" name="Slide Number Placeholder 6"/>
          <p:cNvSpPr>
            <a:spLocks noGrp="1"/>
          </p:cNvSpPr>
          <p:nvPr>
            <p:ph type="sldNum" sz="quarter" idx="12"/>
          </p:nvPr>
        </p:nvSpPr>
        <p:spPr/>
        <p:txBody>
          <a:bodyPr/>
          <a:lstStyle/>
          <a:p>
            <a:pPr>
              <a:defRPr/>
            </a:pPr>
            <a:fld id="{0EF7A863-F155-42A3-BC21-2D652CA0A2A7}" type="slidenum">
              <a:rPr lang="en-US" smtClean="0"/>
              <a:pPr>
                <a:defRPr/>
              </a:pPr>
              <a:t>‹#›</a:t>
            </a:fld>
            <a:endParaRPr lang="en-US"/>
          </a:p>
        </p:txBody>
      </p:sp>
    </p:spTree>
    <p:extLst>
      <p:ext uri="{BB962C8B-B14F-4D97-AF65-F5344CB8AC3E}">
        <p14:creationId xmlns:p14="http://schemas.microsoft.com/office/powerpoint/2010/main" val="330544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71501" y="557262"/>
            <a:ext cx="2882528" cy="1919239"/>
          </a:xfrm>
        </p:spPr>
        <p:txBody>
          <a:bodyPr anchor="t">
            <a:noAutofit/>
          </a:bodyPr>
          <a:lstStyle>
            <a:lvl1pPr>
              <a:lnSpc>
                <a:spcPct val="93000"/>
              </a:lnSpc>
              <a:defRPr sz="30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3943350" y="1"/>
            <a:ext cx="4629150" cy="685799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571501" y="2621512"/>
            <a:ext cx="2882528" cy="3236976"/>
          </a:xfrm>
        </p:spPr>
        <p:txBody>
          <a:bodyPr>
            <a:normAutofit/>
          </a:bodyPr>
          <a:lstStyle>
            <a:lvl1pPr marL="0" indent="0" algn="r">
              <a:lnSpc>
                <a:spcPct val="125000"/>
              </a:lnSpc>
              <a:spcBef>
                <a:spcPts val="1200"/>
              </a:spcBef>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r>
              <a:rPr lang="en-US"/>
              <a:t>The IUP Writing Center - rev. Jan. 2010</a:t>
            </a:r>
          </a:p>
        </p:txBody>
      </p:sp>
      <p:sp>
        <p:nvSpPr>
          <p:cNvPr id="6" name="Footer Placeholder 5"/>
          <p:cNvSpPr>
            <a:spLocks noGrp="1"/>
          </p:cNvSpPr>
          <p:nvPr>
            <p:ph type="ftr" sz="quarter" idx="11"/>
          </p:nvPr>
        </p:nvSpPr>
        <p:spPr/>
        <p:txBody>
          <a:bodyPr/>
          <a:lstStyle/>
          <a:p>
            <a:pPr>
              <a:defRPr/>
            </a:pPr>
            <a:r>
              <a:rPr lang="en-US"/>
              <a:t>The IUP Writing Center, rev. Oct. 6, 2014</a:t>
            </a:r>
          </a:p>
        </p:txBody>
      </p:sp>
      <p:sp>
        <p:nvSpPr>
          <p:cNvPr id="7" name="Slide Number Placeholder 6"/>
          <p:cNvSpPr>
            <a:spLocks noGrp="1"/>
          </p:cNvSpPr>
          <p:nvPr>
            <p:ph type="sldNum" sz="quarter" idx="12"/>
          </p:nvPr>
        </p:nvSpPr>
        <p:spPr/>
        <p:txBody>
          <a:bodyPr/>
          <a:lstStyle/>
          <a:p>
            <a:pPr>
              <a:defRPr/>
            </a:pPr>
            <a:fld id="{736BF3ED-D4E7-4684-8007-A17B561C379D}" type="slidenum">
              <a:rPr lang="en-US" smtClean="0"/>
              <a:pPr>
                <a:defRPr/>
              </a:pPr>
              <a:t>‹#›</a:t>
            </a:fld>
            <a:endParaRPr lang="en-US"/>
          </a:p>
        </p:txBody>
      </p:sp>
    </p:spTree>
    <p:extLst>
      <p:ext uri="{BB962C8B-B14F-4D97-AF65-F5344CB8AC3E}">
        <p14:creationId xmlns:p14="http://schemas.microsoft.com/office/powerpoint/2010/main" val="24347990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Freeform 6" title="Page Number Shape"/>
          <p:cNvSpPr/>
          <p:nvPr/>
        </p:nvSpPr>
        <p:spPr bwMode="auto">
          <a:xfrm>
            <a:off x="8736012"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accent1"/>
          </a:solidFill>
          <a:ln w="0">
            <a:noFill/>
            <a:prstDash val="solid"/>
            <a:round/>
            <a:headEnd/>
            <a:tailEnd/>
          </a:ln>
        </p:spPr>
      </p:sp>
      <p:sp>
        <p:nvSpPr>
          <p:cNvPr id="2" name="Title Placeholder 1"/>
          <p:cNvSpPr>
            <a:spLocks noGrp="1"/>
          </p:cNvSpPr>
          <p:nvPr>
            <p:ph type="title"/>
          </p:nvPr>
        </p:nvSpPr>
        <p:spPr>
          <a:xfrm>
            <a:off x="571500" y="559678"/>
            <a:ext cx="2875430" cy="495249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3886200" y="569066"/>
            <a:ext cx="4686299" cy="565515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1501" y="5930061"/>
            <a:ext cx="2861142" cy="365125"/>
          </a:xfrm>
          <a:prstGeom prst="rect">
            <a:avLst/>
          </a:prstGeom>
        </p:spPr>
        <p:txBody>
          <a:bodyPr vert="horz" lIns="91440" tIns="45720" rIns="91440" bIns="45720" rtlCol="0" anchor="t"/>
          <a:lstStyle>
            <a:lvl1pPr algn="r">
              <a:defRPr sz="750" b="0" i="1" baseline="0">
                <a:solidFill>
                  <a:schemeClr val="accent1"/>
                </a:solidFill>
                <a:latin typeface="+mj-lt"/>
              </a:defRPr>
            </a:lvl1pPr>
          </a:lstStyle>
          <a:p>
            <a:pPr>
              <a:defRPr/>
            </a:pPr>
            <a:r>
              <a:rPr lang="en-US"/>
              <a:t>The IUP Writing Center - rev. Jan. 2010</a:t>
            </a:r>
          </a:p>
        </p:txBody>
      </p:sp>
      <p:sp>
        <p:nvSpPr>
          <p:cNvPr id="5" name="Footer Placeholder 4"/>
          <p:cNvSpPr>
            <a:spLocks noGrp="1"/>
          </p:cNvSpPr>
          <p:nvPr>
            <p:ph type="ftr" sz="quarter" idx="3"/>
          </p:nvPr>
        </p:nvSpPr>
        <p:spPr>
          <a:xfrm>
            <a:off x="571501" y="6314441"/>
            <a:ext cx="2861142" cy="365125"/>
          </a:xfrm>
          <a:prstGeom prst="rect">
            <a:avLst/>
          </a:prstGeom>
        </p:spPr>
        <p:txBody>
          <a:bodyPr vert="horz" lIns="91440" tIns="45720" rIns="91440" bIns="45720" rtlCol="0" anchor="t"/>
          <a:lstStyle>
            <a:lvl1pPr algn="r">
              <a:defRPr sz="1100" b="1" i="1" baseline="0">
                <a:solidFill>
                  <a:schemeClr val="accent1"/>
                </a:solidFill>
                <a:latin typeface="+mj-lt"/>
              </a:defRPr>
            </a:lvl1pPr>
          </a:lstStyle>
          <a:p>
            <a:pPr>
              <a:defRPr/>
            </a:pPr>
            <a:r>
              <a:rPr lang="en-US"/>
              <a:t>The IUP Writing Center, rev. Oct. 6, 2014</a:t>
            </a:r>
            <a:endParaRPr lang="en-US" dirty="0"/>
          </a:p>
        </p:txBody>
      </p:sp>
      <p:sp>
        <p:nvSpPr>
          <p:cNvPr id="6" name="Slide Number Placeholder 5"/>
          <p:cNvSpPr>
            <a:spLocks noGrp="1"/>
          </p:cNvSpPr>
          <p:nvPr>
            <p:ph type="sldNum" sz="quarter" idx="4"/>
          </p:nvPr>
        </p:nvSpPr>
        <p:spPr>
          <a:xfrm>
            <a:off x="8736012" y="5607593"/>
            <a:ext cx="407987" cy="365125"/>
          </a:xfrm>
          <a:prstGeom prst="rect">
            <a:avLst/>
          </a:prstGeom>
        </p:spPr>
        <p:txBody>
          <a:bodyPr vert="horz" lIns="91440" tIns="45720" rIns="91440" bIns="45720" rtlCol="0" anchor="ctr"/>
          <a:lstStyle>
            <a:lvl1pPr algn="r">
              <a:defRPr sz="1100" b="0" i="1" baseline="0">
                <a:solidFill>
                  <a:schemeClr val="bg2"/>
                </a:solidFill>
                <a:latin typeface="+mj-lt"/>
              </a:defRPr>
            </a:lvl1pPr>
          </a:lstStyle>
          <a:p>
            <a:pPr>
              <a:defRPr/>
            </a:pPr>
            <a:fld id="{30C914F7-57DC-44A7-B7B2-629A747E7020}" type="slidenum">
              <a:rPr lang="en-US" smtClean="0"/>
              <a:pPr>
                <a:defRPr/>
              </a:pPr>
              <a:t>‹#›</a:t>
            </a:fld>
            <a:endParaRPr lang="en-US"/>
          </a:p>
        </p:txBody>
      </p:sp>
      <p:cxnSp>
        <p:nvCxnSpPr>
          <p:cNvPr id="10" name="Straight Connector 9"/>
          <p:cNvCxnSpPr/>
          <p:nvPr/>
        </p:nvCxnSpPr>
        <p:spPr>
          <a:xfrm>
            <a:off x="0" y="6199730"/>
            <a:ext cx="3371850"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6199730"/>
            <a:ext cx="337185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6265686"/>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2" r:id="rId12"/>
  </p:sldLayoutIdLst>
  <p:hf sldNum="0" hdr="0" dt="0"/>
  <p:txStyles>
    <p:titleStyle>
      <a:lvl1pPr algn="r" defTabSz="685800" rtl="0" eaLnBrk="1" latinLnBrk="0" hangingPunct="1">
        <a:lnSpc>
          <a:spcPct val="90000"/>
        </a:lnSpc>
        <a:spcBef>
          <a:spcPct val="0"/>
        </a:spcBef>
        <a:buNone/>
        <a:defRPr sz="3800" b="0" i="1" kern="1200" baseline="0">
          <a:solidFill>
            <a:schemeClr val="accent1"/>
          </a:solidFill>
          <a:latin typeface="+mj-lt"/>
          <a:ea typeface="+mj-ea"/>
          <a:cs typeface="+mj-cs"/>
        </a:defRPr>
      </a:lvl1pPr>
    </p:titleStyle>
    <p:bodyStyle>
      <a:lvl1pPr marL="283464" indent="-283464" algn="l" defTabSz="685800" rtl="0" eaLnBrk="1" latinLnBrk="0" hangingPunct="1">
        <a:lnSpc>
          <a:spcPct val="112000"/>
        </a:lnSpc>
        <a:spcBef>
          <a:spcPts val="900"/>
        </a:spcBef>
        <a:buFont typeface="Arial" panose="020B0604020202020204" pitchFamily="34" charset="0"/>
        <a:buChar char="•"/>
        <a:defRPr sz="2000" kern="1200" baseline="0">
          <a:solidFill>
            <a:schemeClr val="tx1">
              <a:lumMod val="85000"/>
              <a:lumOff val="15000"/>
            </a:schemeClr>
          </a:solidFill>
          <a:latin typeface="+mn-lt"/>
          <a:ea typeface="+mn-ea"/>
          <a:cs typeface="+mn-cs"/>
        </a:defRPr>
      </a:lvl1pPr>
      <a:lvl2pPr marL="283464" indent="-283464" algn="l" defTabSz="685800" rtl="0" eaLnBrk="1" latinLnBrk="0" hangingPunct="1">
        <a:lnSpc>
          <a:spcPct val="112000"/>
        </a:lnSpc>
        <a:spcBef>
          <a:spcPts val="900"/>
        </a:spcBef>
        <a:buFont typeface="Corbel" panose="020B0503020204020204" pitchFamily="34" charset="0"/>
        <a:buChar char="–"/>
        <a:defRPr sz="1800" kern="1200" baseline="0">
          <a:solidFill>
            <a:schemeClr val="tx1">
              <a:lumMod val="85000"/>
              <a:lumOff val="15000"/>
            </a:schemeClr>
          </a:solidFill>
          <a:latin typeface="+mn-lt"/>
          <a:ea typeface="+mn-ea"/>
          <a:cs typeface="+mn-cs"/>
        </a:defRPr>
      </a:lvl2pPr>
      <a:lvl3pPr marL="283464" indent="-283464" algn="l" defTabSz="685800" rtl="0" eaLnBrk="1" latinLnBrk="0" hangingPunct="1">
        <a:lnSpc>
          <a:spcPct val="112000"/>
        </a:lnSpc>
        <a:spcBef>
          <a:spcPts val="900"/>
        </a:spcBef>
        <a:buFont typeface="Arial" panose="020B0604020202020204" pitchFamily="34" charset="0"/>
        <a:buChar char="•"/>
        <a:defRPr sz="1600" kern="1200" baseline="0">
          <a:solidFill>
            <a:schemeClr val="tx1">
              <a:lumMod val="85000"/>
              <a:lumOff val="15000"/>
            </a:schemeClr>
          </a:solidFill>
          <a:latin typeface="+mn-lt"/>
          <a:ea typeface="+mn-ea"/>
          <a:cs typeface="+mn-cs"/>
        </a:defRPr>
      </a:lvl3pPr>
      <a:lvl4pPr marL="283464" indent="-283464" algn="l" defTabSz="685800" rtl="0" eaLnBrk="1" latinLnBrk="0" hangingPunct="1">
        <a:lnSpc>
          <a:spcPct val="112000"/>
        </a:lnSpc>
        <a:spcBef>
          <a:spcPts val="900"/>
        </a:spcBef>
        <a:buFont typeface="Corbel" panose="020B0503020204020204" pitchFamily="34" charset="0"/>
        <a:buChar char="–"/>
        <a:defRPr sz="1400" kern="1200" baseline="0">
          <a:solidFill>
            <a:schemeClr val="tx1">
              <a:lumMod val="85000"/>
              <a:lumOff val="15000"/>
            </a:schemeClr>
          </a:solidFill>
          <a:latin typeface="+mn-lt"/>
          <a:ea typeface="+mn-ea"/>
          <a:cs typeface="+mn-cs"/>
        </a:defRPr>
      </a:lvl4pPr>
      <a:lvl5pPr marL="283464" indent="-283464" algn="l" defTabSz="685800" rtl="0" eaLnBrk="1" latinLnBrk="0" hangingPunct="1">
        <a:lnSpc>
          <a:spcPct val="112000"/>
        </a:lnSpc>
        <a:spcBef>
          <a:spcPts val="9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5pPr>
      <a:lvl6pPr marL="283464" indent="-283464" algn="l" defTabSz="685800" rtl="0" eaLnBrk="1" latinLnBrk="0" hangingPunct="1">
        <a:lnSpc>
          <a:spcPct val="112000"/>
        </a:lnSpc>
        <a:spcBef>
          <a:spcPts val="975"/>
        </a:spcBef>
        <a:buFont typeface="Corbel" panose="020B0503020204020204" pitchFamily="34" charset="0"/>
        <a:buChar char="–"/>
        <a:defRPr sz="1400" kern="1200">
          <a:solidFill>
            <a:schemeClr val="tx1">
              <a:lumMod val="85000"/>
              <a:lumOff val="15000"/>
            </a:schemeClr>
          </a:solidFill>
          <a:latin typeface="+mn-lt"/>
          <a:ea typeface="+mn-ea"/>
          <a:cs typeface="+mn-cs"/>
        </a:defRPr>
      </a:lvl6pPr>
      <a:lvl7pPr marL="283464" indent="-283464" algn="l" defTabSz="685800" rtl="0" eaLnBrk="1" latinLnBrk="0" hangingPunct="1">
        <a:lnSpc>
          <a:spcPct val="112000"/>
        </a:lnSpc>
        <a:spcBef>
          <a:spcPts val="975"/>
        </a:spcBef>
        <a:buFont typeface="Arial" panose="020B0604020202020204" pitchFamily="34" charset="0"/>
        <a:buChar char="•"/>
        <a:defRPr sz="1400" i="1" kern="1200">
          <a:solidFill>
            <a:schemeClr val="tx1">
              <a:lumMod val="85000"/>
              <a:lumOff val="15000"/>
            </a:schemeClr>
          </a:solidFill>
          <a:latin typeface="+mn-lt"/>
          <a:ea typeface="+mn-ea"/>
          <a:cs typeface="+mn-cs"/>
        </a:defRPr>
      </a:lvl7pPr>
      <a:lvl8pPr marL="283464" indent="-283464" algn="l" defTabSz="685800" rtl="0" eaLnBrk="1" latinLnBrk="0" hangingPunct="1">
        <a:lnSpc>
          <a:spcPct val="112000"/>
        </a:lnSpc>
        <a:spcBef>
          <a:spcPts val="975"/>
        </a:spcBef>
        <a:buFont typeface="Corbel" panose="020B0503020204020204" pitchFamily="34" charset="0"/>
        <a:buChar char="–"/>
        <a:defRPr sz="1400" kern="1200">
          <a:solidFill>
            <a:schemeClr val="tx1">
              <a:lumMod val="85000"/>
              <a:lumOff val="15000"/>
            </a:schemeClr>
          </a:solidFill>
          <a:latin typeface="+mn-lt"/>
          <a:ea typeface="+mn-ea"/>
          <a:cs typeface="+mn-cs"/>
        </a:defRPr>
      </a:lvl8pPr>
      <a:lvl9pPr marL="212598" indent="-212598" algn="l" defTabSz="685800" rtl="0" eaLnBrk="1" latinLnBrk="0" hangingPunct="1">
        <a:lnSpc>
          <a:spcPct val="112000"/>
        </a:lnSpc>
        <a:spcBef>
          <a:spcPts val="975"/>
        </a:spcBef>
        <a:buFont typeface="Arial" panose="020B0604020202020204" pitchFamily="34" charset="0"/>
        <a:buChar char="•"/>
        <a:defRPr sz="1050" i="1" kern="1200" baseline="0">
          <a:solidFill>
            <a:schemeClr val="tx1">
              <a:lumMod val="85000"/>
              <a:lumOff val="1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32">
          <p15:clr>
            <a:srgbClr val="F26B43"/>
          </p15:clr>
        </p15:guide>
        <p15:guide id="2" pos="480">
          <p15:clr>
            <a:srgbClr val="F26B43"/>
          </p15:clr>
        </p15:guide>
        <p15:guide id="3" pos="7200">
          <p15:clr>
            <a:srgbClr val="F26B43"/>
          </p15:clr>
        </p15:guide>
        <p15:guide id="4" pos="3264">
          <p15:clr>
            <a:srgbClr val="F26B43"/>
          </p15:clr>
        </p15:guide>
        <p15:guide id="5" pos="2124">
          <p15:clr>
            <a:srgbClr val="F26B43"/>
          </p15:clr>
        </p15:guide>
        <p15:guide id="6" pos="360">
          <p15:clr>
            <a:srgbClr val="F26B43"/>
          </p15:clr>
        </p15:guide>
        <p15:guide id="7" orient="horz" pos="432">
          <p15:clr>
            <a:srgbClr val="F26B43"/>
          </p15:clr>
        </p15:guide>
        <p15:guide id="8" pos="5400">
          <p15:clr>
            <a:srgbClr val="F26B43"/>
          </p15:clr>
        </p15:guide>
        <p15:guide id="9" pos="244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jpeg"/><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jpe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jpeg"/><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jpeg"/><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jpeg"/><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4.jpeg"/><Relationship Id="rId3" Type="http://schemas.openxmlformats.org/officeDocument/2006/relationships/audio" Target="../media/media2.m4a"/><Relationship Id="rId7" Type="http://schemas.openxmlformats.org/officeDocument/2006/relationships/diagramLayout" Target="../diagrams/layout1.xml"/><Relationship Id="rId12" Type="http://schemas.openxmlformats.org/officeDocument/2006/relationships/image" Target="../media/image2.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diagramData" Target="../diagrams/data1.xml"/><Relationship Id="rId11" Type="http://schemas.openxmlformats.org/officeDocument/2006/relationships/image" Target="../media/image3.jpeg"/><Relationship Id="rId5" Type="http://schemas.openxmlformats.org/officeDocument/2006/relationships/notesSlide" Target="../notesSlides/notesSlide2.xml"/><Relationship Id="rId10" Type="http://schemas.microsoft.com/office/2007/relationships/diagramDrawing" Target="../diagrams/drawing1.xml"/><Relationship Id="rId4" Type="http://schemas.openxmlformats.org/officeDocument/2006/relationships/slideLayout" Target="../slideLayouts/slideLayout4.xml"/><Relationship Id="rId9" Type="http://schemas.openxmlformats.org/officeDocument/2006/relationships/diagramColors" Target="../diagrams/colors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jpeg"/><Relationship Id="rId5" Type="http://schemas.openxmlformats.org/officeDocument/2006/relationships/image" Target="../media/image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jpeg"/><Relationship Id="rId5" Type="http://schemas.openxmlformats.org/officeDocument/2006/relationships/image" Target="../media/image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4.jpeg"/><Relationship Id="rId5" Type="http://schemas.openxmlformats.org/officeDocument/2006/relationships/image" Target="../media/image2.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4.jpeg"/><Relationship Id="rId5" Type="http://schemas.openxmlformats.org/officeDocument/2006/relationships/image" Target="../media/image2.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audio" Target="../media/media28.m4a"/><Relationship Id="rId7" Type="http://schemas.openxmlformats.org/officeDocument/2006/relationships/image" Target="../media/image2.png"/><Relationship Id="rId2" Type="http://schemas.microsoft.com/office/2007/relationships/media" Target="../media/media28.m4a"/><Relationship Id="rId1" Type="http://schemas.openxmlformats.org/officeDocument/2006/relationships/tags" Target="../tags/tag3.xml"/><Relationship Id="rId6" Type="http://schemas.openxmlformats.org/officeDocument/2006/relationships/image" Target="../media/image4.jpeg"/><Relationship Id="rId5" Type="http://schemas.openxmlformats.org/officeDocument/2006/relationships/notesSlide" Target="../notesSlides/notesSlide29.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3.m4a"/><Relationship Id="rId7" Type="http://schemas.openxmlformats.org/officeDocument/2006/relationships/image" Target="../media/image6.jpe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5.jpeg"/><Relationship Id="rId5" Type="http://schemas.openxmlformats.org/officeDocument/2006/relationships/notesSlide" Target="../notesSlides/notesSlide3.xml"/><Relationship Id="rId10" Type="http://schemas.openxmlformats.org/officeDocument/2006/relationships/image" Target="../media/image4.jpeg"/><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audio" Target="../media/media29.m4a"/><Relationship Id="rId7" Type="http://schemas.openxmlformats.org/officeDocument/2006/relationships/image" Target="../media/image4.jpeg"/><Relationship Id="rId2" Type="http://schemas.microsoft.com/office/2007/relationships/media" Target="../media/media29.m4a"/><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notesSlide" Target="../notesSlides/notesSlide30.xml"/><Relationship Id="rId4"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audio" Target="../media/media30.m4a"/><Relationship Id="rId7" Type="http://schemas.openxmlformats.org/officeDocument/2006/relationships/image" Target="../media/image4.jpeg"/><Relationship Id="rId2" Type="http://schemas.microsoft.com/office/2007/relationships/media" Target="../media/media30.m4a"/><Relationship Id="rId1" Type="http://schemas.openxmlformats.org/officeDocument/2006/relationships/tags" Target="../tags/tag5.xml"/><Relationship Id="rId6" Type="http://schemas.openxmlformats.org/officeDocument/2006/relationships/image" Target="../media/image2.png"/><Relationship Id="rId5" Type="http://schemas.openxmlformats.org/officeDocument/2006/relationships/notesSlide" Target="../notesSlides/notesSlide31.xml"/><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audio" Target="../media/media31.m4a"/><Relationship Id="rId7" Type="http://schemas.openxmlformats.org/officeDocument/2006/relationships/image" Target="../media/image2.png"/><Relationship Id="rId2" Type="http://schemas.microsoft.com/office/2007/relationships/media" Target="../media/media31.m4a"/><Relationship Id="rId1" Type="http://schemas.openxmlformats.org/officeDocument/2006/relationships/tags" Target="../tags/tag6.xml"/><Relationship Id="rId6" Type="http://schemas.openxmlformats.org/officeDocument/2006/relationships/image" Target="../media/image4.jpeg"/><Relationship Id="rId5" Type="http://schemas.openxmlformats.org/officeDocument/2006/relationships/notesSlide" Target="../notesSlides/notesSlide32.xml"/><Relationship Id="rId4"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4.jpeg"/><Relationship Id="rId5" Type="http://schemas.openxmlformats.org/officeDocument/2006/relationships/image" Target="../media/image2.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4.jpeg"/><Relationship Id="rId5" Type="http://schemas.openxmlformats.org/officeDocument/2006/relationships/image" Target="../media/image2.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4.jpeg"/><Relationship Id="rId5" Type="http://schemas.openxmlformats.org/officeDocument/2006/relationships/image" Target="../media/image2.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4.jpeg"/><Relationship Id="rId5" Type="http://schemas.openxmlformats.org/officeDocument/2006/relationships/image" Target="../media/image2.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4.jpeg"/><Relationship Id="rId5" Type="http://schemas.openxmlformats.org/officeDocument/2006/relationships/image" Target="../media/image2.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4.jpeg"/><Relationship Id="rId5" Type="http://schemas.openxmlformats.org/officeDocument/2006/relationships/image" Target="../media/image2.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4.jpeg"/><Relationship Id="rId5" Type="http://schemas.openxmlformats.org/officeDocument/2006/relationships/image" Target="../media/image2.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jpe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jpe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4.jpeg"/><Relationship Id="rId5" Type="http://schemas.openxmlformats.org/officeDocument/2006/relationships/image" Target="../media/image2.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4.jpeg"/><Relationship Id="rId5" Type="http://schemas.openxmlformats.org/officeDocument/2006/relationships/image" Target="../media/image2.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4.jpeg"/><Relationship Id="rId5" Type="http://schemas.openxmlformats.org/officeDocument/2006/relationships/hyperlink" Target="http://owl.english.purdue.edu/owl/resource/560/01/" TargetMode="External"/><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4.jpeg"/><Relationship Id="rId5" Type="http://schemas.openxmlformats.org/officeDocument/2006/relationships/image" Target="../media/image2.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45.m4a"/><Relationship Id="rId7" Type="http://schemas.openxmlformats.org/officeDocument/2006/relationships/image" Target="../media/image6.jpeg"/><Relationship Id="rId2" Type="http://schemas.microsoft.com/office/2007/relationships/media" Target="../media/media45.m4a"/><Relationship Id="rId1" Type="http://schemas.openxmlformats.org/officeDocument/2006/relationships/tags" Target="../tags/tag7.xml"/><Relationship Id="rId6" Type="http://schemas.openxmlformats.org/officeDocument/2006/relationships/image" Target="../media/image5.jpeg"/><Relationship Id="rId5" Type="http://schemas.openxmlformats.org/officeDocument/2006/relationships/notesSlide" Target="../notesSlides/notesSlide46.xml"/><Relationship Id="rId10" Type="http://schemas.openxmlformats.org/officeDocument/2006/relationships/image" Target="../media/image4.jpeg"/><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jpeg"/><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2.png"/><Relationship Id="rId5" Type="http://schemas.openxmlformats.org/officeDocument/2006/relationships/hyperlink" Target="http://www.iup.edu/writingcenter/" TargetMode="External"/><Relationship Id="rId4"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jpeg"/><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jpeg"/><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jpeg"/><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jpeg"/><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816684" y="1752894"/>
            <a:ext cx="7717715" cy="2742906"/>
          </a:xfrm>
        </p:spPr>
        <p:txBody>
          <a:bodyPr>
            <a:normAutofit fontScale="90000"/>
          </a:bodyPr>
          <a:lstStyle/>
          <a:p>
            <a:pPr algn="l"/>
            <a:r>
              <a:rPr lang="en-US" sz="11500" dirty="0"/>
              <a:t>APA</a:t>
            </a:r>
            <a:r>
              <a:rPr lang="en-US" sz="4800" dirty="0"/>
              <a:t> </a:t>
            </a:r>
            <a:br>
              <a:rPr lang="en-US" sz="6000" dirty="0"/>
            </a:br>
            <a:r>
              <a:rPr lang="en-US" sz="6000" cap="none" dirty="0"/>
              <a:t>DOCUMENTATION</a:t>
            </a:r>
            <a:br>
              <a:rPr lang="en-US" sz="5000" dirty="0"/>
            </a:br>
            <a:br>
              <a:rPr lang="en-US" sz="5000" dirty="0"/>
            </a:br>
            <a:endParaRPr lang="en-US" sz="2000" cap="none" dirty="0"/>
          </a:p>
        </p:txBody>
      </p:sp>
      <p:sp>
        <p:nvSpPr>
          <p:cNvPr id="3" name="Subtitle 2"/>
          <p:cNvSpPr>
            <a:spLocks noGrp="1"/>
          </p:cNvSpPr>
          <p:nvPr>
            <p:ph type="subTitle" idx="1"/>
          </p:nvPr>
        </p:nvSpPr>
        <p:spPr>
          <a:xfrm>
            <a:off x="816684" y="3886200"/>
            <a:ext cx="5812716" cy="706355"/>
          </a:xfrm>
        </p:spPr>
        <p:txBody>
          <a:bodyPr>
            <a:normAutofit lnSpcReduction="10000"/>
          </a:bodyPr>
          <a:lstStyle/>
          <a:p>
            <a:r>
              <a:rPr lang="en-US" dirty="0"/>
              <a:t>Created by tutors at the Kathleen Jones White Writing Center at Indiana University of Pennsylvania</a:t>
            </a:r>
          </a:p>
        </p:txBody>
      </p:sp>
      <p:sp>
        <p:nvSpPr>
          <p:cNvPr id="10"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 name="Picture 5">
            <a:extLst>
              <a:ext uri="{FF2B5EF4-FFF2-40B4-BE49-F238E27FC236}">
                <a16:creationId xmlns:a16="http://schemas.microsoft.com/office/drawing/2014/main" id="{C4AA43C4-E94F-4ECE-B768-3F69E758F1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6214" y="4592555"/>
            <a:ext cx="2178653" cy="2178653"/>
          </a:xfrm>
          <a:prstGeom prst="rect">
            <a:avLst/>
          </a:prstGeom>
        </p:spPr>
      </p:pic>
      <p:sp>
        <p:nvSpPr>
          <p:cNvPr id="11" name="Footer Placeholder 1">
            <a:extLst>
              <a:ext uri="{FF2B5EF4-FFF2-40B4-BE49-F238E27FC236}">
                <a16:creationId xmlns:a16="http://schemas.microsoft.com/office/drawing/2014/main" id="{94775FA8-5381-40A0-B1DB-79AEFC17BFFD}"/>
              </a:ext>
            </a:extLst>
          </p:cNvPr>
          <p:cNvSpPr txBox="1">
            <a:spLocks/>
          </p:cNvSpPr>
          <p:nvPr/>
        </p:nvSpPr>
        <p:spPr>
          <a:xfrm>
            <a:off x="816684" y="6446543"/>
            <a:ext cx="3467099" cy="365125"/>
          </a:xfrm>
          <a:prstGeom prst="rect">
            <a:avLst/>
          </a:prstGeom>
        </p:spPr>
        <p:txBody>
          <a:bodyPr vert="horz" lIns="91440" tIns="45720" rIns="91440" bIns="45720" rtlCol="0" anchor="t"/>
          <a:lstStyle>
            <a:defPPr>
              <a:defRPr lang="en-US"/>
            </a:defPPr>
            <a:lvl1pPr algn="l" rtl="0" eaLnBrk="0" fontAlgn="base" hangingPunct="0">
              <a:spcBef>
                <a:spcPct val="0"/>
              </a:spcBef>
              <a:spcAft>
                <a:spcPct val="0"/>
              </a:spcAft>
              <a:defRPr sz="1100" b="0" i="1" kern="1200" baseline="0">
                <a:solidFill>
                  <a:schemeClr val="tx2"/>
                </a:solidFill>
                <a:latin typeface="+mj-lt"/>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a:defRPr/>
            </a:pPr>
            <a:r>
              <a:rPr lang="en-US" sz="1200" i="0" dirty="0">
                <a:latin typeface="+mn-lt"/>
              </a:rPr>
              <a:t>The Kathleen Jones White Writing Center </a:t>
            </a:r>
          </a:p>
          <a:p>
            <a:pPr>
              <a:defRPr/>
            </a:pPr>
            <a:r>
              <a:rPr lang="en-US" sz="1200" i="0" dirty="0">
                <a:latin typeface="+mn-lt"/>
              </a:rPr>
              <a:t>Revised August 2017</a:t>
            </a:r>
          </a:p>
        </p:txBody>
      </p:sp>
      <p:pic>
        <p:nvPicPr>
          <p:cNvPr id="9" name="Audio 8">
            <a:hlinkClick r:id="" action="ppaction://media"/>
            <a:extLst>
              <a:ext uri="{FF2B5EF4-FFF2-40B4-BE49-F238E27FC236}">
                <a16:creationId xmlns:a16="http://schemas.microsoft.com/office/drawing/2014/main" id="{D0A6113D-9C4D-4B1D-A247-570B28ED66D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17685597"/>
      </p:ext>
    </p:extLst>
  </p:cSld>
  <p:clrMapOvr>
    <a:masterClrMapping/>
  </p:clrMapOvr>
  <mc:AlternateContent xmlns:mc="http://schemas.openxmlformats.org/markup-compatibility/2006" xmlns:p14="http://schemas.microsoft.com/office/powerpoint/2010/main">
    <mc:Choice Requires="p14">
      <p:transition spd="slow" p14:dur="2000" advTm="26890"/>
    </mc:Choice>
    <mc:Fallback xmlns="">
      <p:transition spd="slow" advTm="26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571500" y="2209800"/>
            <a:ext cx="2875430" cy="3302370"/>
          </a:xfrm>
        </p:spPr>
        <p:txBody>
          <a:bodyPr>
            <a:normAutofit/>
          </a:bodyPr>
          <a:lstStyle/>
          <a:p>
            <a:pPr eaLnBrk="1" hangingPunct="1"/>
            <a:r>
              <a:rPr lang="en-US" sz="5400" dirty="0">
                <a:effectLst/>
              </a:rPr>
              <a:t>A few basics</a:t>
            </a:r>
          </a:p>
        </p:txBody>
      </p:sp>
      <p:sp>
        <p:nvSpPr>
          <p:cNvPr id="19459" name="Rectangle 3"/>
          <p:cNvSpPr>
            <a:spLocks noGrp="1" noChangeArrowheads="1"/>
          </p:cNvSpPr>
          <p:nvPr>
            <p:ph idx="1"/>
          </p:nvPr>
        </p:nvSpPr>
        <p:spPr>
          <a:xfrm>
            <a:off x="4038600" y="457200"/>
            <a:ext cx="4686299" cy="4943104"/>
          </a:xfrm>
        </p:spPr>
        <p:txBody>
          <a:bodyPr>
            <a:normAutofit/>
          </a:bodyPr>
          <a:lstStyle/>
          <a:p>
            <a:pPr lvl="1" eaLnBrk="1" hangingPunct="1">
              <a:lnSpc>
                <a:spcPct val="90000"/>
              </a:lnSpc>
              <a:buFontTx/>
              <a:buNone/>
            </a:pPr>
            <a:r>
              <a:rPr lang="en-US" sz="2800" b="1" dirty="0">
                <a:effectLst/>
              </a:rPr>
              <a:t>	</a:t>
            </a:r>
            <a:endParaRPr lang="en-US" sz="2800" b="1" dirty="0">
              <a:solidFill>
                <a:schemeClr val="tx1"/>
              </a:solidFill>
              <a:effectLst/>
            </a:endParaRPr>
          </a:p>
          <a:p>
            <a:pPr lvl="1" eaLnBrk="1" hangingPunct="1">
              <a:lnSpc>
                <a:spcPct val="90000"/>
              </a:lnSpc>
              <a:buFontTx/>
              <a:buNone/>
            </a:pPr>
            <a:r>
              <a:rPr lang="en-US" sz="2800" b="1" dirty="0">
                <a:solidFill>
                  <a:schemeClr val="tx1"/>
                </a:solidFill>
                <a:effectLst/>
              </a:rPr>
              <a:t>	</a:t>
            </a:r>
            <a:endParaRPr lang="en-US" sz="2800" dirty="0">
              <a:solidFill>
                <a:schemeClr val="tx1"/>
              </a:solidFill>
              <a:effectLst/>
            </a:endParaRPr>
          </a:p>
          <a:p>
            <a:pPr marL="739775" lvl="1" indent="-395288">
              <a:lnSpc>
                <a:spcPct val="90000"/>
              </a:lnSpc>
              <a:buFont typeface="Arial" panose="020B0604020202020204" pitchFamily="34" charset="0"/>
              <a:buChar char="•"/>
            </a:pPr>
            <a:r>
              <a:rPr lang="en-US" sz="2800" b="1" dirty="0">
                <a:solidFill>
                  <a:schemeClr val="tx1"/>
                </a:solidFill>
              </a:rPr>
              <a:t>In-text and reference page</a:t>
            </a:r>
          </a:p>
          <a:p>
            <a:pPr marL="344487" lvl="1" indent="0">
              <a:lnSpc>
                <a:spcPct val="90000"/>
              </a:lnSpc>
              <a:buNone/>
            </a:pPr>
            <a:endParaRPr lang="en-US" sz="2800" b="1" dirty="0">
              <a:solidFill>
                <a:schemeClr val="tx1"/>
              </a:solidFill>
            </a:endParaRPr>
          </a:p>
          <a:p>
            <a:pPr marL="739775" lvl="1" indent="-395288">
              <a:lnSpc>
                <a:spcPct val="90000"/>
              </a:lnSpc>
              <a:buFont typeface="Arial" panose="020B0604020202020204" pitchFamily="34" charset="0"/>
              <a:buChar char="•"/>
            </a:pPr>
            <a:r>
              <a:rPr lang="en-US" sz="2800" b="1" dirty="0">
                <a:solidFill>
                  <a:schemeClr val="tx1"/>
                </a:solidFill>
              </a:rPr>
              <a:t>D</a:t>
            </a:r>
            <a:r>
              <a:rPr lang="en-US" sz="2800" b="1" dirty="0">
                <a:solidFill>
                  <a:schemeClr val="tx1"/>
                </a:solidFill>
                <a:effectLst/>
              </a:rPr>
              <a:t>ouble spaced</a:t>
            </a:r>
            <a:endParaRPr lang="en-US" sz="2800" dirty="0">
              <a:solidFill>
                <a:schemeClr val="tx1"/>
              </a:solidFill>
              <a:effectLst/>
            </a:endParaRPr>
          </a:p>
          <a:p>
            <a:pPr lvl="1" indent="0">
              <a:lnSpc>
                <a:spcPct val="90000"/>
              </a:lnSpc>
              <a:buNone/>
            </a:pPr>
            <a:endParaRPr lang="en-US" sz="2800" dirty="0">
              <a:solidFill>
                <a:schemeClr val="tx1"/>
              </a:solidFill>
              <a:effectLst/>
            </a:endParaRPr>
          </a:p>
          <a:p>
            <a:pPr marL="739775" lvl="1" indent="-395288">
              <a:lnSpc>
                <a:spcPct val="90000"/>
              </a:lnSpc>
              <a:buFont typeface="Arial" panose="020B0604020202020204" pitchFamily="34" charset="0"/>
              <a:buChar char="•"/>
            </a:pPr>
            <a:r>
              <a:rPr lang="en-US" sz="2800" b="1" dirty="0">
                <a:solidFill>
                  <a:schemeClr val="tx1"/>
                </a:solidFill>
              </a:rPr>
              <a:t>T</a:t>
            </a:r>
            <a:r>
              <a:rPr lang="en-US" sz="2800" b="1" dirty="0">
                <a:solidFill>
                  <a:schemeClr val="tx1"/>
                </a:solidFill>
                <a:effectLst/>
              </a:rPr>
              <a:t>itle page</a:t>
            </a:r>
            <a:endParaRPr lang="en-US" sz="2800" dirty="0">
              <a:solidFill>
                <a:schemeClr val="tx1"/>
              </a:solidFill>
              <a:effectLst/>
            </a:endParaRPr>
          </a:p>
          <a:p>
            <a:pPr lvl="1" indent="0">
              <a:lnSpc>
                <a:spcPct val="90000"/>
              </a:lnSpc>
              <a:buNone/>
            </a:pPr>
            <a:endParaRPr lang="en-US" sz="2800" dirty="0">
              <a:solidFill>
                <a:schemeClr val="tx1"/>
              </a:solidFill>
              <a:effectLst/>
            </a:endParaRPr>
          </a:p>
          <a:p>
            <a:pPr eaLnBrk="1" hangingPunct="1">
              <a:lnSpc>
                <a:spcPct val="90000"/>
              </a:lnSpc>
              <a:buFont typeface="Wingdings" pitchFamily="2" charset="2"/>
              <a:buNone/>
            </a:pPr>
            <a:endParaRPr lang="en-US" sz="2800" b="1" dirty="0">
              <a:effectLst/>
            </a:endParaRPr>
          </a:p>
        </p:txBody>
      </p:sp>
      <p:pic>
        <p:nvPicPr>
          <p:cNvPr id="3" name="Audio 2">
            <a:hlinkClick r:id="" action="ppaction://media"/>
            <a:extLst>
              <a:ext uri="{FF2B5EF4-FFF2-40B4-BE49-F238E27FC236}">
                <a16:creationId xmlns:a16="http://schemas.microsoft.com/office/drawing/2014/main" id="{16ADC113-2B29-49C7-8FAE-E02A77278D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6" name="Picture 5">
            <a:extLst>
              <a:ext uri="{FF2B5EF4-FFF2-40B4-BE49-F238E27FC236}">
                <a16:creationId xmlns:a16="http://schemas.microsoft.com/office/drawing/2014/main" id="{AFACC075-90CA-4B3F-AB6A-A5B22F7F9A9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5992" y="5598392"/>
            <a:ext cx="1234208" cy="1234208"/>
          </a:xfrm>
          <a:prstGeom prst="rect">
            <a:avLst/>
          </a:prstGeom>
        </p:spPr>
      </p:pic>
      <p:sp>
        <p:nvSpPr>
          <p:cNvPr id="8" name="Footer Placeholder 1">
            <a:extLst>
              <a:ext uri="{FF2B5EF4-FFF2-40B4-BE49-F238E27FC236}">
                <a16:creationId xmlns:a16="http://schemas.microsoft.com/office/drawing/2014/main" id="{222CC955-FD3D-4C93-BA9F-4E4196F45AD7}"/>
              </a:ext>
            </a:extLst>
          </p:cNvPr>
          <p:cNvSpPr>
            <a:spLocks noGrp="1"/>
          </p:cNvSpPr>
          <p:nvPr>
            <p:ph type="ftr" sz="quarter" idx="11"/>
          </p:nvPr>
        </p:nvSpPr>
        <p:spPr>
          <a:xfrm>
            <a:off x="152400" y="6340475"/>
            <a:ext cx="3467099" cy="365125"/>
          </a:xfrm>
        </p:spPr>
        <p:txBody>
          <a:bodyPr/>
          <a:lstStyle/>
          <a:p>
            <a:pPr algn="l">
              <a:defRPr/>
            </a:pPr>
            <a:r>
              <a:rPr lang="en-US" sz="1200" b="0" i="0" dirty="0">
                <a:latin typeface="+mn-lt"/>
              </a:rPr>
              <a:t>The Kathleen Jones White Writing Center </a:t>
            </a:r>
          </a:p>
          <a:p>
            <a:pPr algn="l">
              <a:defRPr/>
            </a:pPr>
            <a:r>
              <a:rPr lang="en-US" sz="1200" b="0" i="0" dirty="0">
                <a:latin typeface="+mn-lt"/>
              </a:rPr>
              <a:t>Revised August 2017</a:t>
            </a:r>
          </a:p>
        </p:txBody>
      </p:sp>
    </p:spTree>
  </p:cSld>
  <p:clrMapOvr>
    <a:masterClrMapping/>
  </p:clrMapOvr>
  <mc:AlternateContent xmlns:mc="http://schemas.openxmlformats.org/markup-compatibility/2006" xmlns:p14="http://schemas.microsoft.com/office/powerpoint/2010/main">
    <mc:Choice Requires="p14">
      <p:transition spd="slow" p14:dur="2000" advTm="25758"/>
    </mc:Choice>
    <mc:Fallback xmlns="">
      <p:transition spd="slow" advTm="25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10" presetClass="entr" presetSubtype="0" fill="hold" nodeType="afterEffect">
                                  <p:stCondLst>
                                    <p:cond delay="0"/>
                                  </p:stCondLst>
                                  <p:childTnLst>
                                    <p:set>
                                      <p:cBhvr>
                                        <p:cTn id="9" dur="1" fill="hold">
                                          <p:stCondLst>
                                            <p:cond delay="0"/>
                                          </p:stCondLst>
                                        </p:cTn>
                                        <p:tgtEl>
                                          <p:spTgt spid="19459">
                                            <p:txEl>
                                              <p:pRg st="0" end="0"/>
                                            </p:txEl>
                                          </p:spTgt>
                                        </p:tgtEl>
                                        <p:attrNameLst>
                                          <p:attrName>style.visibility</p:attrName>
                                        </p:attrNameLst>
                                      </p:cBhvr>
                                      <p:to>
                                        <p:strVal val="visible"/>
                                      </p:to>
                                    </p:set>
                                    <p:animEffect transition="in" filter="fade">
                                      <p:cBhvr>
                                        <p:cTn id="10" dur="2000"/>
                                        <p:tgtEl>
                                          <p:spTgt spid="19459">
                                            <p:txEl>
                                              <p:pRg st="0" end="0"/>
                                            </p:txEl>
                                          </p:spTgt>
                                        </p:tgtEl>
                                      </p:cBhvr>
                                    </p:animEffect>
                                  </p:childTnLst>
                                </p:cTn>
                              </p:par>
                            </p:childTnLst>
                          </p:cTn>
                        </p:par>
                        <p:par>
                          <p:cTn id="11" fill="hold">
                            <p:stCondLst>
                              <p:cond delay="2001"/>
                            </p:stCondLst>
                            <p:childTnLst>
                              <p:par>
                                <p:cTn id="12" presetID="10" presetClass="entr" presetSubtype="0" fill="hold" nodeType="afterEffect">
                                  <p:stCondLst>
                                    <p:cond delay="0"/>
                                  </p:stCondLst>
                                  <p:childTnLst>
                                    <p:set>
                                      <p:cBhvr>
                                        <p:cTn id="13" dur="1" fill="hold">
                                          <p:stCondLst>
                                            <p:cond delay="0"/>
                                          </p:stCondLst>
                                        </p:cTn>
                                        <p:tgtEl>
                                          <p:spTgt spid="19459">
                                            <p:txEl>
                                              <p:pRg st="1" end="1"/>
                                            </p:txEl>
                                          </p:spTgt>
                                        </p:tgtEl>
                                        <p:attrNameLst>
                                          <p:attrName>style.visibility</p:attrName>
                                        </p:attrNameLst>
                                      </p:cBhvr>
                                      <p:to>
                                        <p:strVal val="visible"/>
                                      </p:to>
                                    </p:set>
                                    <p:animEffect transition="in" filter="fade">
                                      <p:cBhvr>
                                        <p:cTn id="14" dur="2000"/>
                                        <p:tgtEl>
                                          <p:spTgt spid="19459">
                                            <p:txEl>
                                              <p:pRg st="1" end="1"/>
                                            </p:txEl>
                                          </p:spTgt>
                                        </p:tgtEl>
                                      </p:cBhvr>
                                    </p:animEffect>
                                  </p:childTnLst>
                                </p:cTn>
                              </p:par>
                            </p:childTnLst>
                          </p:cTn>
                        </p:par>
                        <p:par>
                          <p:cTn id="15" fill="hold">
                            <p:stCondLst>
                              <p:cond delay="4001"/>
                            </p:stCondLst>
                            <p:childTnLst>
                              <p:par>
                                <p:cTn id="16" presetID="10" presetClass="entr" presetSubtype="0" fill="hold" nodeType="afterEffect">
                                  <p:stCondLst>
                                    <p:cond delay="0"/>
                                  </p:stCondLst>
                                  <p:childTnLst>
                                    <p:set>
                                      <p:cBhvr>
                                        <p:cTn id="17" dur="1" fill="hold">
                                          <p:stCondLst>
                                            <p:cond delay="0"/>
                                          </p:stCondLst>
                                        </p:cTn>
                                        <p:tgtEl>
                                          <p:spTgt spid="19459">
                                            <p:txEl>
                                              <p:pRg st="2" end="2"/>
                                            </p:txEl>
                                          </p:spTgt>
                                        </p:tgtEl>
                                        <p:attrNameLst>
                                          <p:attrName>style.visibility</p:attrName>
                                        </p:attrNameLst>
                                      </p:cBhvr>
                                      <p:to>
                                        <p:strVal val="visible"/>
                                      </p:to>
                                    </p:set>
                                    <p:animEffect transition="in" filter="fade">
                                      <p:cBhvr>
                                        <p:cTn id="18" dur="2000"/>
                                        <p:tgtEl>
                                          <p:spTgt spid="19459">
                                            <p:txEl>
                                              <p:pRg st="2" end="2"/>
                                            </p:txEl>
                                          </p:spTgt>
                                        </p:tgtEl>
                                      </p:cBhvr>
                                    </p:animEffect>
                                  </p:childTnLst>
                                </p:cTn>
                              </p:par>
                            </p:childTnLst>
                          </p:cTn>
                        </p:par>
                        <p:par>
                          <p:cTn id="19" fill="hold">
                            <p:stCondLst>
                              <p:cond delay="6001"/>
                            </p:stCondLst>
                            <p:childTnLst>
                              <p:par>
                                <p:cTn id="20" presetID="10" presetClass="entr" presetSubtype="0" fill="hold" nodeType="afterEffect">
                                  <p:stCondLst>
                                    <p:cond delay="0"/>
                                  </p:stCondLst>
                                  <p:childTnLst>
                                    <p:set>
                                      <p:cBhvr>
                                        <p:cTn id="21" dur="1" fill="hold">
                                          <p:stCondLst>
                                            <p:cond delay="0"/>
                                          </p:stCondLst>
                                        </p:cTn>
                                        <p:tgtEl>
                                          <p:spTgt spid="19459">
                                            <p:txEl>
                                              <p:pRg st="4" end="4"/>
                                            </p:txEl>
                                          </p:spTgt>
                                        </p:tgtEl>
                                        <p:attrNameLst>
                                          <p:attrName>style.visibility</p:attrName>
                                        </p:attrNameLst>
                                      </p:cBhvr>
                                      <p:to>
                                        <p:strVal val="visible"/>
                                      </p:to>
                                    </p:set>
                                    <p:animEffect transition="in" filter="fade">
                                      <p:cBhvr>
                                        <p:cTn id="22" dur="2000"/>
                                        <p:tgtEl>
                                          <p:spTgt spid="19459">
                                            <p:txEl>
                                              <p:pRg st="4" end="4"/>
                                            </p:txEl>
                                          </p:spTgt>
                                        </p:tgtEl>
                                      </p:cBhvr>
                                    </p:animEffect>
                                  </p:childTnLst>
                                </p:cTn>
                              </p:par>
                            </p:childTnLst>
                          </p:cTn>
                        </p:par>
                        <p:par>
                          <p:cTn id="23" fill="hold">
                            <p:stCondLst>
                              <p:cond delay="8001"/>
                            </p:stCondLst>
                            <p:childTnLst>
                              <p:par>
                                <p:cTn id="24" presetID="10" presetClass="entr" presetSubtype="0" fill="hold" nodeType="afterEffect">
                                  <p:stCondLst>
                                    <p:cond delay="0"/>
                                  </p:stCondLst>
                                  <p:childTnLst>
                                    <p:set>
                                      <p:cBhvr>
                                        <p:cTn id="25" dur="1" fill="hold">
                                          <p:stCondLst>
                                            <p:cond delay="0"/>
                                          </p:stCondLst>
                                        </p:cTn>
                                        <p:tgtEl>
                                          <p:spTgt spid="19459">
                                            <p:txEl>
                                              <p:pRg st="6" end="6"/>
                                            </p:txEl>
                                          </p:spTgt>
                                        </p:tgtEl>
                                        <p:attrNameLst>
                                          <p:attrName>style.visibility</p:attrName>
                                        </p:attrNameLst>
                                      </p:cBhvr>
                                      <p:to>
                                        <p:strVal val="visible"/>
                                      </p:to>
                                    </p:set>
                                    <p:animEffect transition="in" filter="fade">
                                      <p:cBhvr>
                                        <p:cTn id="26" dur="2000"/>
                                        <p:tgtEl>
                                          <p:spTgt spid="1945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srcRect b="24642"/>
          <a:stretch/>
        </p:blipFill>
        <p:spPr>
          <a:xfrm>
            <a:off x="1619277" y="685800"/>
            <a:ext cx="5905447" cy="5257800"/>
          </a:xfrm>
          <a:prstGeom prst="rect">
            <a:avLst/>
          </a:prstGeom>
        </p:spPr>
      </p:pic>
      <p:pic>
        <p:nvPicPr>
          <p:cNvPr id="3" name="Audio 2">
            <a:hlinkClick r:id="" action="ppaction://media"/>
            <a:extLst>
              <a:ext uri="{FF2B5EF4-FFF2-40B4-BE49-F238E27FC236}">
                <a16:creationId xmlns:a16="http://schemas.microsoft.com/office/drawing/2014/main" id="{28B27730-90A3-4E56-A460-49B9FE4E1D2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pic>
        <p:nvPicPr>
          <p:cNvPr id="6" name="Picture 5">
            <a:extLst>
              <a:ext uri="{FF2B5EF4-FFF2-40B4-BE49-F238E27FC236}">
                <a16:creationId xmlns:a16="http://schemas.microsoft.com/office/drawing/2014/main" id="{9B4C6740-8A0F-44A3-B07D-A536CC28C69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75992" y="6207992"/>
            <a:ext cx="624608" cy="624608"/>
          </a:xfrm>
          <a:prstGeom prst="rect">
            <a:avLst/>
          </a:prstGeom>
        </p:spPr>
      </p:pic>
      <p:sp>
        <p:nvSpPr>
          <p:cNvPr id="8" name="Footer Placeholder 1">
            <a:extLst>
              <a:ext uri="{FF2B5EF4-FFF2-40B4-BE49-F238E27FC236}">
                <a16:creationId xmlns:a16="http://schemas.microsoft.com/office/drawing/2014/main" id="{65B549CE-97ED-45C5-B2B3-0A0F86A29808}"/>
              </a:ext>
            </a:extLst>
          </p:cNvPr>
          <p:cNvSpPr>
            <a:spLocks noGrp="1"/>
          </p:cNvSpPr>
          <p:nvPr>
            <p:ph type="ftr" sz="quarter" idx="11"/>
          </p:nvPr>
        </p:nvSpPr>
        <p:spPr>
          <a:xfrm>
            <a:off x="152400" y="6340475"/>
            <a:ext cx="3467099" cy="365125"/>
          </a:xfrm>
        </p:spPr>
        <p:txBody>
          <a:bodyPr/>
          <a:lstStyle/>
          <a:p>
            <a:pPr algn="l">
              <a:defRPr/>
            </a:pPr>
            <a:r>
              <a:rPr lang="en-US" sz="1200" b="0" i="0" dirty="0">
                <a:latin typeface="+mn-lt"/>
              </a:rPr>
              <a:t>The Kathleen Jones White Writing Center </a:t>
            </a:r>
          </a:p>
          <a:p>
            <a:pPr algn="l">
              <a:defRPr/>
            </a:pPr>
            <a:r>
              <a:rPr lang="en-US" sz="1200" b="0" i="0" dirty="0">
                <a:latin typeface="+mn-lt"/>
              </a:rPr>
              <a:t>Revised August 2017</a:t>
            </a:r>
          </a:p>
        </p:txBody>
      </p:sp>
    </p:spTree>
    <p:extLst>
      <p:ext uri="{BB962C8B-B14F-4D97-AF65-F5344CB8AC3E}">
        <p14:creationId xmlns:p14="http://schemas.microsoft.com/office/powerpoint/2010/main" val="3611032849"/>
      </p:ext>
    </p:extLst>
  </p:cSld>
  <p:clrMapOvr>
    <a:masterClrMapping/>
  </p:clrMapOvr>
  <mc:AlternateContent xmlns:mc="http://schemas.openxmlformats.org/markup-compatibility/2006" xmlns:p14="http://schemas.microsoft.com/office/powerpoint/2010/main">
    <mc:Choice Requires="p14">
      <p:transition spd="slow" p14:dur="2000" advTm="34244"/>
    </mc:Choice>
    <mc:Fallback xmlns="">
      <p:transition spd="slow" advTm="34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28600" y="2362200"/>
            <a:ext cx="3218330" cy="3149970"/>
          </a:xfrm>
        </p:spPr>
        <p:txBody>
          <a:bodyPr>
            <a:normAutofit/>
          </a:bodyPr>
          <a:lstStyle/>
          <a:p>
            <a:pPr eaLnBrk="1" hangingPunct="1"/>
            <a:r>
              <a:rPr lang="en-US" sz="5400" dirty="0">
                <a:effectLst/>
              </a:rPr>
              <a:t>The essentials</a:t>
            </a:r>
          </a:p>
        </p:txBody>
      </p:sp>
      <p:sp>
        <p:nvSpPr>
          <p:cNvPr id="11267" name="Rectangle 3"/>
          <p:cNvSpPr>
            <a:spLocks noGrp="1" noChangeArrowheads="1"/>
          </p:cNvSpPr>
          <p:nvPr>
            <p:ph idx="1"/>
          </p:nvPr>
        </p:nvSpPr>
        <p:spPr>
          <a:xfrm>
            <a:off x="3962400" y="1319578"/>
            <a:ext cx="5029200" cy="5386022"/>
          </a:xfrm>
        </p:spPr>
        <p:txBody>
          <a:bodyPr>
            <a:normAutofit/>
          </a:bodyPr>
          <a:lstStyle/>
          <a:p>
            <a:pPr eaLnBrk="1" hangingPunct="1">
              <a:lnSpc>
                <a:spcPct val="90000"/>
              </a:lnSpc>
              <a:buFont typeface="Wingdings" pitchFamily="2" charset="2"/>
              <a:buNone/>
            </a:pPr>
            <a:r>
              <a:rPr lang="en-US" sz="2400" b="1" dirty="0"/>
              <a:t>An i</a:t>
            </a:r>
            <a:r>
              <a:rPr lang="en-US" sz="2400" b="1" dirty="0">
                <a:effectLst/>
              </a:rPr>
              <a:t>n-text citation:</a:t>
            </a:r>
          </a:p>
          <a:p>
            <a:pPr eaLnBrk="1" hangingPunct="1">
              <a:lnSpc>
                <a:spcPct val="90000"/>
              </a:lnSpc>
              <a:buFont typeface="Wingdings" pitchFamily="2" charset="2"/>
              <a:buNone/>
            </a:pPr>
            <a:r>
              <a:rPr lang="en-US" sz="2400" dirty="0">
                <a:solidFill>
                  <a:schemeClr val="tx2">
                    <a:lumMod val="75000"/>
                    <a:lumOff val="25000"/>
                  </a:schemeClr>
                </a:solidFill>
                <a:effectLst/>
              </a:rPr>
              <a:t>	</a:t>
            </a:r>
            <a:r>
              <a:rPr lang="en-US" sz="2400" dirty="0" err="1">
                <a:solidFill>
                  <a:schemeClr val="tx2">
                    <a:lumMod val="75000"/>
                    <a:lumOff val="25000"/>
                  </a:schemeClr>
                </a:solidFill>
                <a:effectLst/>
              </a:rPr>
              <a:t>Rumsteine</a:t>
            </a:r>
            <a:r>
              <a:rPr lang="en-US" sz="2400" dirty="0">
                <a:solidFill>
                  <a:schemeClr val="tx2">
                    <a:lumMod val="75000"/>
                    <a:lumOff val="25000"/>
                  </a:schemeClr>
                </a:solidFill>
                <a:effectLst/>
              </a:rPr>
              <a:t> (1996) reported that “</a:t>
            </a:r>
            <a:r>
              <a:rPr lang="en-US" sz="2400" dirty="0" err="1">
                <a:solidFill>
                  <a:schemeClr val="tx2">
                    <a:lumMod val="75000"/>
                    <a:lumOff val="25000"/>
                  </a:schemeClr>
                </a:solidFill>
                <a:effectLst/>
              </a:rPr>
              <a:t>Dooliza’s</a:t>
            </a:r>
            <a:r>
              <a:rPr lang="en-US" sz="2400" dirty="0">
                <a:solidFill>
                  <a:schemeClr val="tx2">
                    <a:lumMod val="75000"/>
                    <a:lumOff val="25000"/>
                  </a:schemeClr>
                </a:solidFill>
                <a:effectLst/>
              </a:rPr>
              <a:t> examination of primates in the former century is wildly outdated" (p. 722).</a:t>
            </a:r>
            <a:br>
              <a:rPr lang="en-US" sz="2800" dirty="0">
                <a:effectLst/>
              </a:rPr>
            </a:br>
            <a:endParaRPr lang="en-US" sz="2800" dirty="0">
              <a:effectLst/>
            </a:endParaRPr>
          </a:p>
          <a:p>
            <a:pPr eaLnBrk="1" hangingPunct="1">
              <a:lnSpc>
                <a:spcPct val="90000"/>
              </a:lnSpc>
              <a:spcAft>
                <a:spcPts val="600"/>
              </a:spcAft>
              <a:buFont typeface="Wingdings" pitchFamily="2" charset="2"/>
              <a:buNone/>
            </a:pPr>
            <a:r>
              <a:rPr lang="en-US" sz="2400" b="1" dirty="0">
                <a:effectLst/>
              </a:rPr>
              <a:t>An entry in the References list:</a:t>
            </a:r>
            <a:endParaRPr lang="en-US" sz="2400" dirty="0"/>
          </a:p>
          <a:p>
            <a:pPr marL="461963" indent="-461963">
              <a:lnSpc>
                <a:spcPct val="90000"/>
              </a:lnSpc>
              <a:spcAft>
                <a:spcPts val="600"/>
              </a:spcAft>
              <a:buNone/>
            </a:pPr>
            <a:r>
              <a:rPr lang="en-US" sz="2400" dirty="0" err="1">
                <a:solidFill>
                  <a:schemeClr val="tx2">
                    <a:lumMod val="75000"/>
                    <a:lumOff val="25000"/>
                  </a:schemeClr>
                </a:solidFill>
              </a:rPr>
              <a:t>Rumsteine</a:t>
            </a:r>
            <a:r>
              <a:rPr lang="en-US" sz="2400" dirty="0">
                <a:solidFill>
                  <a:schemeClr val="tx2">
                    <a:lumMod val="75000"/>
                    <a:lumOff val="25000"/>
                  </a:schemeClr>
                </a:solidFill>
              </a:rPr>
              <a:t>, </a:t>
            </a:r>
            <a:r>
              <a:rPr lang="en-US" sz="2400" dirty="0">
                <a:solidFill>
                  <a:schemeClr val="tx2">
                    <a:lumMod val="75000"/>
                    <a:lumOff val="25000"/>
                  </a:schemeClr>
                </a:solidFill>
                <a:effectLst/>
              </a:rPr>
              <a:t>D. (1996). Primate </a:t>
            </a:r>
            <a:r>
              <a:rPr lang="en-US" sz="2400" dirty="0">
                <a:solidFill>
                  <a:schemeClr val="tx2">
                    <a:lumMod val="75000"/>
                    <a:lumOff val="25000"/>
                  </a:schemeClr>
                </a:solidFill>
              </a:rPr>
              <a:t>observation</a:t>
            </a:r>
            <a:r>
              <a:rPr lang="en-US" sz="2400" dirty="0">
                <a:solidFill>
                  <a:schemeClr val="tx2">
                    <a:lumMod val="75000"/>
                    <a:lumOff val="25000"/>
                  </a:schemeClr>
                </a:solidFill>
                <a:effectLst/>
              </a:rPr>
              <a:t> and cognition: Common ground. </a:t>
            </a:r>
            <a:r>
              <a:rPr lang="en-US" sz="2400" i="1" dirty="0">
                <a:solidFill>
                  <a:schemeClr val="tx2">
                    <a:lumMod val="75000"/>
                    <a:lumOff val="25000"/>
                  </a:schemeClr>
                </a:solidFill>
                <a:effectLst/>
              </a:rPr>
              <a:t>Social Research Today, </a:t>
            </a:r>
            <a:r>
              <a:rPr lang="en-US" sz="2400" i="1" dirty="0">
                <a:solidFill>
                  <a:schemeClr val="tx2">
                    <a:lumMod val="75000"/>
                    <a:lumOff val="25000"/>
                  </a:schemeClr>
                </a:solidFill>
              </a:rPr>
              <a:t>5</a:t>
            </a:r>
            <a:r>
              <a:rPr lang="en-US" sz="2400" i="1" dirty="0">
                <a:solidFill>
                  <a:schemeClr val="tx2">
                    <a:lumMod val="75000"/>
                    <a:lumOff val="25000"/>
                  </a:schemeClr>
                </a:solidFill>
                <a:effectLst/>
              </a:rPr>
              <a:t>2</a:t>
            </a:r>
            <a:r>
              <a:rPr lang="en-US" sz="2400" dirty="0">
                <a:solidFill>
                  <a:schemeClr val="tx2">
                    <a:lumMod val="75000"/>
                    <a:lumOff val="25000"/>
                  </a:schemeClr>
                </a:solidFill>
                <a:effectLst/>
              </a:rPr>
              <a:t>, </a:t>
            </a:r>
            <a:r>
              <a:rPr lang="en-US" sz="2400" dirty="0">
                <a:solidFill>
                  <a:schemeClr val="tx2">
                    <a:lumMod val="75000"/>
                    <a:lumOff val="25000"/>
                  </a:schemeClr>
                </a:solidFill>
              </a:rPr>
              <a:t>5</a:t>
            </a:r>
            <a:r>
              <a:rPr lang="en-US" sz="2400" dirty="0">
                <a:solidFill>
                  <a:schemeClr val="tx2">
                    <a:lumMod val="75000"/>
                    <a:lumOff val="25000"/>
                  </a:schemeClr>
                </a:solidFill>
                <a:effectLst/>
              </a:rPr>
              <a:t>1-70. </a:t>
            </a:r>
          </a:p>
        </p:txBody>
      </p:sp>
      <p:pic>
        <p:nvPicPr>
          <p:cNvPr id="4" name="Audio 3">
            <a:hlinkClick r:id="" action="ppaction://media"/>
            <a:extLst>
              <a:ext uri="{FF2B5EF4-FFF2-40B4-BE49-F238E27FC236}">
                <a16:creationId xmlns:a16="http://schemas.microsoft.com/office/drawing/2014/main" id="{45C7A548-E8A0-4D4D-A391-F2BC363934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6" name="Picture 5">
            <a:extLst>
              <a:ext uri="{FF2B5EF4-FFF2-40B4-BE49-F238E27FC236}">
                <a16:creationId xmlns:a16="http://schemas.microsoft.com/office/drawing/2014/main" id="{1D988C76-DAF4-4FE2-9855-79071B030F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5992" y="5598392"/>
            <a:ext cx="1234208" cy="1234208"/>
          </a:xfrm>
          <a:prstGeom prst="rect">
            <a:avLst/>
          </a:prstGeom>
        </p:spPr>
      </p:pic>
      <p:sp>
        <p:nvSpPr>
          <p:cNvPr id="8" name="Footer Placeholder 1">
            <a:extLst>
              <a:ext uri="{FF2B5EF4-FFF2-40B4-BE49-F238E27FC236}">
                <a16:creationId xmlns:a16="http://schemas.microsoft.com/office/drawing/2014/main" id="{830E14D1-07A1-40E0-A7FE-ABBC99268A76}"/>
              </a:ext>
            </a:extLst>
          </p:cNvPr>
          <p:cNvSpPr>
            <a:spLocks noGrp="1"/>
          </p:cNvSpPr>
          <p:nvPr>
            <p:ph type="ftr" sz="quarter" idx="11"/>
          </p:nvPr>
        </p:nvSpPr>
        <p:spPr>
          <a:xfrm>
            <a:off x="152400" y="6340475"/>
            <a:ext cx="3467099" cy="365125"/>
          </a:xfrm>
        </p:spPr>
        <p:txBody>
          <a:bodyPr/>
          <a:lstStyle/>
          <a:p>
            <a:pPr algn="l">
              <a:defRPr/>
            </a:pPr>
            <a:r>
              <a:rPr lang="en-US" sz="1200" b="0" i="0" dirty="0">
                <a:latin typeface="+mn-lt"/>
              </a:rPr>
              <a:t>The Kathleen Jones White Writing Center </a:t>
            </a:r>
          </a:p>
          <a:p>
            <a:pPr algn="l">
              <a:defRPr/>
            </a:pPr>
            <a:r>
              <a:rPr lang="en-US" sz="1200" b="0" i="0" dirty="0">
                <a:latin typeface="+mn-lt"/>
              </a:rPr>
              <a:t>Revised August 2017</a:t>
            </a:r>
          </a:p>
        </p:txBody>
      </p:sp>
    </p:spTree>
    <p:extLst>
      <p:ext uri="{BB962C8B-B14F-4D97-AF65-F5344CB8AC3E}">
        <p14:creationId xmlns:p14="http://schemas.microsoft.com/office/powerpoint/2010/main" val="3150608775"/>
      </p:ext>
    </p:extLst>
  </p:cSld>
  <p:clrMapOvr>
    <a:masterClrMapping/>
  </p:clrMapOvr>
  <mc:AlternateContent xmlns:mc="http://schemas.openxmlformats.org/markup-compatibility/2006" xmlns:p14="http://schemas.microsoft.com/office/powerpoint/2010/main">
    <mc:Choice Requires="p14">
      <p:transition spd="slow" p14:dur="2000" advTm="41210"/>
    </mc:Choice>
    <mc:Fallback xmlns="">
      <p:transition spd="slow" advTm="412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571500" y="1905000"/>
            <a:ext cx="2875430" cy="3607170"/>
          </a:xfrm>
        </p:spPr>
        <p:txBody>
          <a:bodyPr>
            <a:noAutofit/>
          </a:bodyPr>
          <a:lstStyle/>
          <a:p>
            <a:pPr eaLnBrk="1" hangingPunct="1"/>
            <a:r>
              <a:rPr lang="en-US" sz="5400" dirty="0"/>
              <a:t>Today you’ll learn…</a:t>
            </a:r>
            <a:endParaRPr lang="en-US" sz="5400" dirty="0">
              <a:effectLst/>
            </a:endParaRPr>
          </a:p>
        </p:txBody>
      </p:sp>
      <p:pic>
        <p:nvPicPr>
          <p:cNvPr id="4" name="Audio 3">
            <a:hlinkClick r:id="" action="ppaction://media"/>
            <a:extLst>
              <a:ext uri="{FF2B5EF4-FFF2-40B4-BE49-F238E27FC236}">
                <a16:creationId xmlns:a16="http://schemas.microsoft.com/office/drawing/2014/main" id="{2221D64A-5006-42C6-83AD-4F3D82F369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7" name="Picture 6">
            <a:extLst>
              <a:ext uri="{FF2B5EF4-FFF2-40B4-BE49-F238E27FC236}">
                <a16:creationId xmlns:a16="http://schemas.microsoft.com/office/drawing/2014/main" id="{6E7C1671-82E8-473A-8119-BDE7FBD34AF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5992" y="5623792"/>
            <a:ext cx="1234208" cy="1234208"/>
          </a:xfrm>
          <a:prstGeom prst="rect">
            <a:avLst/>
          </a:prstGeom>
        </p:spPr>
      </p:pic>
      <p:sp>
        <p:nvSpPr>
          <p:cNvPr id="8" name="Footer Placeholder 1">
            <a:extLst>
              <a:ext uri="{FF2B5EF4-FFF2-40B4-BE49-F238E27FC236}">
                <a16:creationId xmlns:a16="http://schemas.microsoft.com/office/drawing/2014/main" id="{5C53324E-FF94-4210-91E5-5D3DFD45BFC6}"/>
              </a:ext>
            </a:extLst>
          </p:cNvPr>
          <p:cNvSpPr>
            <a:spLocks noGrp="1"/>
          </p:cNvSpPr>
          <p:nvPr>
            <p:ph type="ftr" sz="quarter" idx="11"/>
          </p:nvPr>
        </p:nvSpPr>
        <p:spPr>
          <a:xfrm>
            <a:off x="152400" y="6340475"/>
            <a:ext cx="3467099" cy="365125"/>
          </a:xfrm>
        </p:spPr>
        <p:txBody>
          <a:bodyPr/>
          <a:lstStyle/>
          <a:p>
            <a:pPr algn="l">
              <a:defRPr/>
            </a:pPr>
            <a:r>
              <a:rPr lang="en-US" sz="1200" b="0" i="0" dirty="0">
                <a:latin typeface="+mn-lt"/>
              </a:rPr>
              <a:t>The Kathleen Jones White Writing Center </a:t>
            </a:r>
          </a:p>
          <a:p>
            <a:pPr algn="l">
              <a:defRPr/>
            </a:pPr>
            <a:r>
              <a:rPr lang="en-US" sz="1200" b="0" i="0" dirty="0">
                <a:latin typeface="+mn-lt"/>
              </a:rPr>
              <a:t>Revised August 2017</a:t>
            </a:r>
          </a:p>
        </p:txBody>
      </p:sp>
      <p:sp>
        <p:nvSpPr>
          <p:cNvPr id="9" name="Rectangle 2">
            <a:extLst>
              <a:ext uri="{FF2B5EF4-FFF2-40B4-BE49-F238E27FC236}">
                <a16:creationId xmlns:a16="http://schemas.microsoft.com/office/drawing/2014/main" id="{DEDF7469-365D-429F-81C0-DB5171861855}"/>
              </a:ext>
            </a:extLst>
          </p:cNvPr>
          <p:cNvSpPr txBox="1">
            <a:spLocks noChangeArrowheads="1"/>
          </p:cNvSpPr>
          <p:nvPr/>
        </p:nvSpPr>
        <p:spPr>
          <a:xfrm>
            <a:off x="4201392" y="1676400"/>
            <a:ext cx="4648200" cy="3505200"/>
          </a:xfrm>
          <a:prstGeom prst="rect">
            <a:avLst/>
          </a:prstGeom>
        </p:spPr>
        <p:txBody>
          <a:bodyPr vert="horz" lIns="91440" tIns="45720" rIns="91440" bIns="45720" rtlCol="0" anchor="t">
            <a:noAutofit/>
          </a:bodyPr>
          <a:lstStyle>
            <a:lvl1pPr algn="r" defTabSz="685800" rtl="0" eaLnBrk="1" latinLnBrk="0" hangingPunct="1">
              <a:lnSpc>
                <a:spcPct val="90000"/>
              </a:lnSpc>
              <a:spcBef>
                <a:spcPct val="0"/>
              </a:spcBef>
              <a:buNone/>
              <a:defRPr sz="3800" b="0" i="1" kern="1200" baseline="0">
                <a:solidFill>
                  <a:schemeClr val="accent1"/>
                </a:solidFill>
                <a:latin typeface="+mj-lt"/>
                <a:ea typeface="+mj-ea"/>
                <a:cs typeface="+mj-cs"/>
              </a:defRPr>
            </a:lvl1pPr>
          </a:lstStyle>
          <a:p>
            <a:pPr algn="ctr" fontAlgn="auto">
              <a:spcAft>
                <a:spcPts val="0"/>
              </a:spcAft>
            </a:pPr>
            <a:r>
              <a:rPr lang="en-US" sz="5400" b="1" i="0" dirty="0"/>
              <a:t>How to cite sources in your text using APA</a:t>
            </a:r>
          </a:p>
        </p:txBody>
      </p:sp>
    </p:spTree>
    <p:extLst>
      <p:ext uri="{BB962C8B-B14F-4D97-AF65-F5344CB8AC3E}">
        <p14:creationId xmlns:p14="http://schemas.microsoft.com/office/powerpoint/2010/main" val="1199170772"/>
      </p:ext>
    </p:extLst>
  </p:cSld>
  <p:clrMapOvr>
    <a:masterClrMapping/>
  </p:clrMapOvr>
  <mc:AlternateContent xmlns:mc="http://schemas.openxmlformats.org/markup-compatibility/2006" xmlns:p14="http://schemas.microsoft.com/office/powerpoint/2010/main">
    <mc:Choice Requires="p14">
      <p:transition spd="slow" p14:dur="2000" advTm="6100"/>
    </mc:Choice>
    <mc:Fallback xmlns="">
      <p:transition spd="slow" advTm="6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571500" y="2707905"/>
            <a:ext cx="5143500" cy="3607170"/>
          </a:xfrm>
        </p:spPr>
        <p:txBody>
          <a:bodyPr>
            <a:noAutofit/>
          </a:bodyPr>
          <a:lstStyle/>
          <a:p>
            <a:r>
              <a:rPr lang="en-US" sz="5400" dirty="0"/>
              <a:t>In-text citations</a:t>
            </a:r>
            <a:endParaRPr lang="en-US" sz="5400" dirty="0">
              <a:effectLst/>
            </a:endParaRPr>
          </a:p>
        </p:txBody>
      </p:sp>
      <p:pic>
        <p:nvPicPr>
          <p:cNvPr id="7" name="Picture 6">
            <a:extLst>
              <a:ext uri="{FF2B5EF4-FFF2-40B4-BE49-F238E27FC236}">
                <a16:creationId xmlns:a16="http://schemas.microsoft.com/office/drawing/2014/main" id="{6E7C1671-82E8-473A-8119-BDE7FBD34A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5992" y="5623792"/>
            <a:ext cx="1234208" cy="1234208"/>
          </a:xfrm>
          <a:prstGeom prst="rect">
            <a:avLst/>
          </a:prstGeom>
        </p:spPr>
      </p:pic>
      <p:sp>
        <p:nvSpPr>
          <p:cNvPr id="8" name="Footer Placeholder 1">
            <a:extLst>
              <a:ext uri="{FF2B5EF4-FFF2-40B4-BE49-F238E27FC236}">
                <a16:creationId xmlns:a16="http://schemas.microsoft.com/office/drawing/2014/main" id="{5C53324E-FF94-4210-91E5-5D3DFD45BFC6}"/>
              </a:ext>
            </a:extLst>
          </p:cNvPr>
          <p:cNvSpPr>
            <a:spLocks noGrp="1"/>
          </p:cNvSpPr>
          <p:nvPr>
            <p:ph type="ftr" sz="quarter" idx="11"/>
          </p:nvPr>
        </p:nvSpPr>
        <p:spPr>
          <a:xfrm>
            <a:off x="152400" y="6340475"/>
            <a:ext cx="3467099" cy="365125"/>
          </a:xfrm>
        </p:spPr>
        <p:txBody>
          <a:bodyPr/>
          <a:lstStyle/>
          <a:p>
            <a:pPr algn="l">
              <a:defRPr/>
            </a:pPr>
            <a:r>
              <a:rPr lang="en-US" sz="1200" b="0" i="0" dirty="0">
                <a:latin typeface="+mn-lt"/>
              </a:rPr>
              <a:t>The Kathleen Jones White Writing Center </a:t>
            </a:r>
          </a:p>
          <a:p>
            <a:pPr algn="l">
              <a:defRPr/>
            </a:pPr>
            <a:r>
              <a:rPr lang="en-US" sz="1200" b="0" i="0" dirty="0">
                <a:latin typeface="+mn-lt"/>
              </a:rPr>
              <a:t>Revised August 2017</a:t>
            </a:r>
          </a:p>
        </p:txBody>
      </p:sp>
      <p:sp>
        <p:nvSpPr>
          <p:cNvPr id="6" name="Rectangle 5">
            <a:extLst>
              <a:ext uri="{FF2B5EF4-FFF2-40B4-BE49-F238E27FC236}">
                <a16:creationId xmlns:a16="http://schemas.microsoft.com/office/drawing/2014/main" id="{7B47189C-FDFD-4CB8-81F4-094C7DB48CD1}"/>
              </a:ext>
            </a:extLst>
          </p:cNvPr>
          <p:cNvSpPr/>
          <p:nvPr/>
        </p:nvSpPr>
        <p:spPr>
          <a:xfrm>
            <a:off x="535214" y="2313173"/>
            <a:ext cx="7734300" cy="369332"/>
          </a:xfrm>
          <a:prstGeom prst="rect">
            <a:avLst/>
          </a:prstGeom>
        </p:spPr>
        <p:txBody>
          <a:bodyPr wrap="square">
            <a:spAutoFit/>
          </a:bodyPr>
          <a:lstStyle/>
          <a:p>
            <a:r>
              <a:rPr lang="en-US" dirty="0"/>
              <a:t>Let’s break down both essential elements, starting with…</a:t>
            </a:r>
          </a:p>
        </p:txBody>
      </p:sp>
    </p:spTree>
    <p:extLst>
      <p:ext uri="{BB962C8B-B14F-4D97-AF65-F5344CB8AC3E}">
        <p14:creationId xmlns:p14="http://schemas.microsoft.com/office/powerpoint/2010/main" val="4164822206"/>
      </p:ext>
    </p:extLst>
  </p:cSld>
  <p:clrMapOvr>
    <a:masterClrMapping/>
  </p:clrMapOvr>
  <mc:AlternateContent xmlns:mc="http://schemas.openxmlformats.org/markup-compatibility/2006" xmlns:p14="http://schemas.microsoft.com/office/powerpoint/2010/main">
    <mc:Choice Requires="p14">
      <p:transition spd="slow" p14:dur="2000" advTm="6100"/>
    </mc:Choice>
    <mc:Fallback xmlns="">
      <p:transition spd="slow" advTm="61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Grp="1" noChangeArrowheads="1"/>
          </p:cNvSpPr>
          <p:nvPr>
            <p:ph idx="1"/>
          </p:nvPr>
        </p:nvSpPr>
        <p:spPr>
          <a:xfrm>
            <a:off x="571500" y="1752600"/>
            <a:ext cx="8039099" cy="2819400"/>
          </a:xfrm>
        </p:spPr>
        <p:txBody>
          <a:bodyPr>
            <a:noAutofit/>
          </a:bodyPr>
          <a:lstStyle/>
          <a:p>
            <a:pPr marL="0" indent="0" eaLnBrk="1" hangingPunct="1">
              <a:lnSpc>
                <a:spcPct val="100000"/>
              </a:lnSpc>
              <a:buNone/>
            </a:pPr>
            <a:r>
              <a:rPr lang="en-US" sz="2500" dirty="0">
                <a:solidFill>
                  <a:srgbClr val="0070C0"/>
                </a:solidFill>
              </a:rPr>
              <a:t>s</a:t>
            </a:r>
            <a:r>
              <a:rPr lang="en-US" sz="2500" dirty="0">
                <a:solidFill>
                  <a:srgbClr val="0070C0"/>
                </a:solidFill>
                <a:effectLst/>
              </a:rPr>
              <a:t>ignal phrase</a:t>
            </a:r>
            <a:r>
              <a:rPr lang="en-US" sz="2500" dirty="0">
                <a:solidFill>
                  <a:srgbClr val="92D050"/>
                </a:solidFill>
                <a:effectLst/>
              </a:rPr>
              <a:t> </a:t>
            </a:r>
            <a:r>
              <a:rPr lang="en-US" sz="2500" dirty="0">
                <a:effectLst/>
              </a:rPr>
              <a:t>+ </a:t>
            </a:r>
            <a:r>
              <a:rPr lang="en-US" sz="2500" dirty="0">
                <a:solidFill>
                  <a:schemeClr val="accent5">
                    <a:lumMod val="75000"/>
                  </a:schemeClr>
                </a:solidFill>
                <a:effectLst/>
              </a:rPr>
              <a:t>o</a:t>
            </a:r>
            <a:r>
              <a:rPr lang="en-US" sz="2500" dirty="0">
                <a:solidFill>
                  <a:schemeClr val="accent5">
                    <a:lumMod val="75000"/>
                  </a:schemeClr>
                </a:solidFill>
              </a:rPr>
              <a:t>utside material</a:t>
            </a:r>
            <a:r>
              <a:rPr lang="en-US" sz="2500" dirty="0"/>
              <a:t> + </a:t>
            </a:r>
            <a:r>
              <a:rPr lang="en-US" sz="2500" dirty="0">
                <a:solidFill>
                  <a:srgbClr val="51303B"/>
                </a:solidFill>
              </a:rPr>
              <a:t>p</a:t>
            </a:r>
            <a:r>
              <a:rPr lang="en-US" sz="2500" dirty="0">
                <a:solidFill>
                  <a:srgbClr val="51303B"/>
                </a:solidFill>
                <a:effectLst/>
              </a:rPr>
              <a:t>arenthetical reference</a:t>
            </a:r>
          </a:p>
          <a:p>
            <a:pPr marL="0" indent="0" eaLnBrk="1" hangingPunct="1">
              <a:lnSpc>
                <a:spcPct val="100000"/>
              </a:lnSpc>
              <a:buNone/>
            </a:pPr>
            <a:endParaRPr lang="en-US" sz="3200" b="1" dirty="0"/>
          </a:p>
          <a:p>
            <a:pPr marL="0" indent="0">
              <a:lnSpc>
                <a:spcPct val="100000"/>
              </a:lnSpc>
              <a:buNone/>
            </a:pPr>
            <a:r>
              <a:rPr lang="en-US" sz="3200" dirty="0">
                <a:solidFill>
                  <a:schemeClr val="tx2">
                    <a:lumMod val="75000"/>
                    <a:lumOff val="25000"/>
                  </a:schemeClr>
                </a:solidFill>
              </a:rPr>
              <a:t>One researcher reports that “</a:t>
            </a:r>
            <a:r>
              <a:rPr lang="en-US" sz="3200" dirty="0" err="1">
                <a:solidFill>
                  <a:schemeClr val="tx2">
                    <a:lumMod val="75000"/>
                    <a:lumOff val="25000"/>
                  </a:schemeClr>
                </a:solidFill>
              </a:rPr>
              <a:t>Dooliza’s</a:t>
            </a:r>
            <a:r>
              <a:rPr lang="en-US" sz="3200" dirty="0">
                <a:solidFill>
                  <a:schemeClr val="tx2">
                    <a:lumMod val="75000"/>
                    <a:lumOff val="25000"/>
                  </a:schemeClr>
                </a:solidFill>
              </a:rPr>
              <a:t> examination of primates in the former century is wildly outdated" (</a:t>
            </a:r>
            <a:r>
              <a:rPr lang="en-US" sz="3200" dirty="0" err="1">
                <a:solidFill>
                  <a:schemeClr val="tx2">
                    <a:lumMod val="75000"/>
                    <a:lumOff val="25000"/>
                  </a:schemeClr>
                </a:solidFill>
              </a:rPr>
              <a:t>Rumsteine</a:t>
            </a:r>
            <a:r>
              <a:rPr lang="en-US" sz="3200" dirty="0">
                <a:solidFill>
                  <a:schemeClr val="tx2">
                    <a:lumMod val="75000"/>
                    <a:lumOff val="25000"/>
                  </a:schemeClr>
                </a:solidFill>
              </a:rPr>
              <a:t>, 1996, p. 722).</a:t>
            </a:r>
            <a:br>
              <a:rPr lang="en-US" sz="4800" dirty="0"/>
            </a:br>
            <a:endParaRPr lang="en-US" sz="4400" b="1" dirty="0">
              <a:effectLst/>
            </a:endParaRPr>
          </a:p>
        </p:txBody>
      </p:sp>
      <p:pic>
        <p:nvPicPr>
          <p:cNvPr id="5" name="Picture 4">
            <a:extLst>
              <a:ext uri="{FF2B5EF4-FFF2-40B4-BE49-F238E27FC236}">
                <a16:creationId xmlns:a16="http://schemas.microsoft.com/office/drawing/2014/main" id="{7EBDB058-CF7E-45A6-A15A-F91B25873B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5992" y="5598392"/>
            <a:ext cx="1234208" cy="1234208"/>
          </a:xfrm>
          <a:prstGeom prst="rect">
            <a:avLst/>
          </a:prstGeom>
        </p:spPr>
      </p:pic>
      <p:sp>
        <p:nvSpPr>
          <p:cNvPr id="7" name="Footer Placeholder 1">
            <a:extLst>
              <a:ext uri="{FF2B5EF4-FFF2-40B4-BE49-F238E27FC236}">
                <a16:creationId xmlns:a16="http://schemas.microsoft.com/office/drawing/2014/main" id="{0BF39B74-DE12-455B-93EE-2E58B621E280}"/>
              </a:ext>
            </a:extLst>
          </p:cNvPr>
          <p:cNvSpPr>
            <a:spLocks noGrp="1"/>
          </p:cNvSpPr>
          <p:nvPr>
            <p:ph type="ftr" sz="quarter" idx="11"/>
          </p:nvPr>
        </p:nvSpPr>
        <p:spPr>
          <a:xfrm>
            <a:off x="152400" y="6340475"/>
            <a:ext cx="3467099" cy="365125"/>
          </a:xfrm>
        </p:spPr>
        <p:txBody>
          <a:bodyPr/>
          <a:lstStyle/>
          <a:p>
            <a:pPr algn="l">
              <a:defRPr/>
            </a:pPr>
            <a:r>
              <a:rPr lang="en-US" sz="1200" b="0" i="0" dirty="0">
                <a:latin typeface="+mn-lt"/>
              </a:rPr>
              <a:t>The Kathleen Jones White Writing Center </a:t>
            </a:r>
          </a:p>
          <a:p>
            <a:pPr algn="l">
              <a:defRPr/>
            </a:pPr>
            <a:r>
              <a:rPr lang="en-US" sz="1200" b="0" i="0" dirty="0">
                <a:latin typeface="+mn-lt"/>
              </a:rPr>
              <a:t>Revised August 2017</a:t>
            </a:r>
          </a:p>
        </p:txBody>
      </p:sp>
      <p:pic>
        <p:nvPicPr>
          <p:cNvPr id="2" name="Audio 1">
            <a:hlinkClick r:id="" action="ppaction://media"/>
            <a:extLst>
              <a:ext uri="{FF2B5EF4-FFF2-40B4-BE49-F238E27FC236}">
                <a16:creationId xmlns:a16="http://schemas.microsoft.com/office/drawing/2014/main" id="{9ABB0B99-9DA5-4FD4-B011-C30545C94AC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49098980"/>
      </p:ext>
    </p:extLst>
  </p:cSld>
  <p:clrMapOvr>
    <a:masterClrMapping/>
  </p:clrMapOvr>
  <mc:AlternateContent xmlns:mc="http://schemas.openxmlformats.org/markup-compatibility/2006" xmlns:p14="http://schemas.microsoft.com/office/powerpoint/2010/main">
    <mc:Choice Requires="p14">
      <p:transition spd="slow" p14:dur="2000" advTm="43639"/>
    </mc:Choice>
    <mc:Fallback xmlns="">
      <p:transition spd="slow" advTm="43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10" presetClass="entr" presetSubtype="0" fill="hold" nodeType="afterEffect">
                                  <p:stCondLst>
                                    <p:cond delay="0"/>
                                  </p:stCondLst>
                                  <p:childTnLst>
                                    <p:set>
                                      <p:cBhvr>
                                        <p:cTn id="9" dur="1" fill="hold">
                                          <p:stCondLst>
                                            <p:cond delay="0"/>
                                          </p:stCondLst>
                                        </p:cTn>
                                        <p:tgtEl>
                                          <p:spTgt spid="33795">
                                            <p:txEl>
                                              <p:pRg st="0" end="0"/>
                                            </p:txEl>
                                          </p:spTgt>
                                        </p:tgtEl>
                                        <p:attrNameLst>
                                          <p:attrName>style.visibility</p:attrName>
                                        </p:attrNameLst>
                                      </p:cBhvr>
                                      <p:to>
                                        <p:strVal val="visible"/>
                                      </p:to>
                                    </p:set>
                                    <p:animEffect transition="in" filter="fade">
                                      <p:cBhvr>
                                        <p:cTn id="10" dur="2000"/>
                                        <p:tgtEl>
                                          <p:spTgt spid="33795">
                                            <p:txEl>
                                              <p:pRg st="0" end="0"/>
                                            </p:txEl>
                                          </p:spTgt>
                                        </p:tgtEl>
                                      </p:cBhvr>
                                    </p:animEffect>
                                  </p:childTnLst>
                                </p:cTn>
                              </p:par>
                            </p:childTnLst>
                          </p:cTn>
                        </p:par>
                        <p:par>
                          <p:cTn id="11" fill="hold">
                            <p:stCondLst>
                              <p:cond delay="2001"/>
                            </p:stCondLst>
                            <p:childTnLst>
                              <p:par>
                                <p:cTn id="12" presetID="10" presetClass="entr" presetSubtype="0" fill="hold" nodeType="afterEffect">
                                  <p:stCondLst>
                                    <p:cond delay="0"/>
                                  </p:stCondLst>
                                  <p:childTnLst>
                                    <p:set>
                                      <p:cBhvr>
                                        <p:cTn id="13" dur="1" fill="hold">
                                          <p:stCondLst>
                                            <p:cond delay="0"/>
                                          </p:stCondLst>
                                        </p:cTn>
                                        <p:tgtEl>
                                          <p:spTgt spid="33795">
                                            <p:txEl>
                                              <p:pRg st="2" end="2"/>
                                            </p:txEl>
                                          </p:spTgt>
                                        </p:tgtEl>
                                        <p:attrNameLst>
                                          <p:attrName>style.visibility</p:attrName>
                                        </p:attrNameLst>
                                      </p:cBhvr>
                                      <p:to>
                                        <p:strVal val="visible"/>
                                      </p:to>
                                    </p:set>
                                    <p:animEffect transition="in" filter="fade">
                                      <p:cBhvr>
                                        <p:cTn id="14" dur="2000"/>
                                        <p:tgtEl>
                                          <p:spTgt spid="3379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Grp="1" noChangeArrowheads="1"/>
          </p:cNvSpPr>
          <p:nvPr>
            <p:ph idx="1"/>
          </p:nvPr>
        </p:nvSpPr>
        <p:spPr>
          <a:xfrm>
            <a:off x="571500" y="1752600"/>
            <a:ext cx="8039099" cy="2819400"/>
          </a:xfrm>
        </p:spPr>
        <p:txBody>
          <a:bodyPr>
            <a:noAutofit/>
          </a:bodyPr>
          <a:lstStyle/>
          <a:p>
            <a:pPr marL="0" indent="0" eaLnBrk="1" hangingPunct="1">
              <a:lnSpc>
                <a:spcPct val="100000"/>
              </a:lnSpc>
              <a:buNone/>
            </a:pPr>
            <a:r>
              <a:rPr lang="en-US" sz="2500" dirty="0">
                <a:solidFill>
                  <a:srgbClr val="0070C0"/>
                </a:solidFill>
              </a:rPr>
              <a:t>s</a:t>
            </a:r>
            <a:r>
              <a:rPr lang="en-US" sz="2500" dirty="0">
                <a:solidFill>
                  <a:srgbClr val="0070C0"/>
                </a:solidFill>
                <a:effectLst/>
              </a:rPr>
              <a:t>ignal phrase</a:t>
            </a:r>
            <a:r>
              <a:rPr lang="en-US" sz="2500" dirty="0">
                <a:solidFill>
                  <a:srgbClr val="92D050"/>
                </a:solidFill>
                <a:effectLst/>
              </a:rPr>
              <a:t> </a:t>
            </a:r>
            <a:r>
              <a:rPr lang="en-US" sz="2500" dirty="0">
                <a:effectLst/>
              </a:rPr>
              <a:t>+ </a:t>
            </a:r>
            <a:r>
              <a:rPr lang="en-US" sz="2500" dirty="0">
                <a:solidFill>
                  <a:schemeClr val="accent5">
                    <a:lumMod val="75000"/>
                  </a:schemeClr>
                </a:solidFill>
                <a:effectLst/>
              </a:rPr>
              <a:t>o</a:t>
            </a:r>
            <a:r>
              <a:rPr lang="en-US" sz="2500" dirty="0">
                <a:solidFill>
                  <a:schemeClr val="accent5">
                    <a:lumMod val="75000"/>
                  </a:schemeClr>
                </a:solidFill>
              </a:rPr>
              <a:t>utside material</a:t>
            </a:r>
            <a:r>
              <a:rPr lang="en-US" sz="2500" dirty="0"/>
              <a:t> + </a:t>
            </a:r>
            <a:r>
              <a:rPr lang="en-US" sz="2500" dirty="0">
                <a:solidFill>
                  <a:srgbClr val="51303B"/>
                </a:solidFill>
              </a:rPr>
              <a:t>p</a:t>
            </a:r>
            <a:r>
              <a:rPr lang="en-US" sz="2500" dirty="0">
                <a:solidFill>
                  <a:srgbClr val="51303B"/>
                </a:solidFill>
                <a:effectLst/>
              </a:rPr>
              <a:t>arenthetical reference</a:t>
            </a:r>
          </a:p>
          <a:p>
            <a:pPr marL="0" indent="0">
              <a:lnSpc>
                <a:spcPct val="100000"/>
              </a:lnSpc>
              <a:buNone/>
            </a:pPr>
            <a:endParaRPr lang="en-US" sz="3200" dirty="0">
              <a:solidFill>
                <a:srgbClr val="0070C0"/>
              </a:solidFill>
            </a:endParaRPr>
          </a:p>
          <a:p>
            <a:pPr marL="0" indent="0">
              <a:lnSpc>
                <a:spcPct val="100000"/>
              </a:lnSpc>
              <a:buNone/>
            </a:pPr>
            <a:r>
              <a:rPr lang="en-US" sz="3200" dirty="0" err="1">
                <a:solidFill>
                  <a:srgbClr val="0070C0"/>
                </a:solidFill>
              </a:rPr>
              <a:t>Rumsteine</a:t>
            </a:r>
            <a:r>
              <a:rPr lang="en-US" sz="3200" dirty="0"/>
              <a:t> </a:t>
            </a:r>
            <a:r>
              <a:rPr lang="en-US" sz="3200" dirty="0">
                <a:solidFill>
                  <a:srgbClr val="51303B"/>
                </a:solidFill>
              </a:rPr>
              <a:t>(1996) </a:t>
            </a:r>
            <a:r>
              <a:rPr lang="en-US" sz="3200" dirty="0">
                <a:solidFill>
                  <a:srgbClr val="0070C0"/>
                </a:solidFill>
              </a:rPr>
              <a:t>reported that </a:t>
            </a:r>
            <a:r>
              <a:rPr lang="en-US" sz="3200" dirty="0">
                <a:solidFill>
                  <a:schemeClr val="accent5">
                    <a:lumMod val="75000"/>
                  </a:schemeClr>
                </a:solidFill>
              </a:rPr>
              <a:t>“</a:t>
            </a:r>
            <a:r>
              <a:rPr lang="en-US" sz="3200" dirty="0" err="1">
                <a:solidFill>
                  <a:schemeClr val="accent5">
                    <a:lumMod val="75000"/>
                  </a:schemeClr>
                </a:solidFill>
              </a:rPr>
              <a:t>Dooliza’s</a:t>
            </a:r>
            <a:r>
              <a:rPr lang="en-US" sz="3200" dirty="0">
                <a:solidFill>
                  <a:schemeClr val="accent5">
                    <a:lumMod val="75000"/>
                  </a:schemeClr>
                </a:solidFill>
              </a:rPr>
              <a:t> examination of primates in the former century is wildly outdated" </a:t>
            </a:r>
            <a:r>
              <a:rPr lang="en-US" sz="3200" dirty="0">
                <a:solidFill>
                  <a:srgbClr val="51303B"/>
                </a:solidFill>
              </a:rPr>
              <a:t>(p. 722).</a:t>
            </a:r>
            <a:br>
              <a:rPr lang="en-US" sz="4800" dirty="0"/>
            </a:br>
            <a:endParaRPr lang="en-US" sz="4400" b="1" dirty="0">
              <a:effectLst/>
            </a:endParaRPr>
          </a:p>
        </p:txBody>
      </p:sp>
      <p:pic>
        <p:nvPicPr>
          <p:cNvPr id="5" name="Picture 4">
            <a:extLst>
              <a:ext uri="{FF2B5EF4-FFF2-40B4-BE49-F238E27FC236}">
                <a16:creationId xmlns:a16="http://schemas.microsoft.com/office/drawing/2014/main" id="{C54FE79E-BA9A-4B65-A4F9-71336239CF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5992" y="5598392"/>
            <a:ext cx="1234208" cy="1234208"/>
          </a:xfrm>
          <a:prstGeom prst="rect">
            <a:avLst/>
          </a:prstGeom>
        </p:spPr>
      </p:pic>
      <p:sp>
        <p:nvSpPr>
          <p:cNvPr id="7" name="Footer Placeholder 1">
            <a:extLst>
              <a:ext uri="{FF2B5EF4-FFF2-40B4-BE49-F238E27FC236}">
                <a16:creationId xmlns:a16="http://schemas.microsoft.com/office/drawing/2014/main" id="{7896AEE7-5515-40F5-899A-DEEAA96D8CCB}"/>
              </a:ext>
            </a:extLst>
          </p:cNvPr>
          <p:cNvSpPr>
            <a:spLocks noGrp="1"/>
          </p:cNvSpPr>
          <p:nvPr>
            <p:ph type="ftr" sz="quarter" idx="11"/>
          </p:nvPr>
        </p:nvSpPr>
        <p:spPr>
          <a:xfrm>
            <a:off x="152400" y="6340475"/>
            <a:ext cx="3467099" cy="365125"/>
          </a:xfrm>
        </p:spPr>
        <p:txBody>
          <a:bodyPr/>
          <a:lstStyle/>
          <a:p>
            <a:pPr algn="l">
              <a:defRPr/>
            </a:pPr>
            <a:r>
              <a:rPr lang="en-US" sz="1200" b="0" i="0" dirty="0">
                <a:latin typeface="+mn-lt"/>
              </a:rPr>
              <a:t>The Kathleen Jones White Writing Center </a:t>
            </a:r>
          </a:p>
          <a:p>
            <a:pPr algn="l">
              <a:defRPr/>
            </a:pPr>
            <a:r>
              <a:rPr lang="en-US" sz="1200" b="0" i="0" dirty="0">
                <a:latin typeface="+mn-lt"/>
              </a:rPr>
              <a:t>Revised August 2017</a:t>
            </a:r>
          </a:p>
        </p:txBody>
      </p:sp>
      <p:pic>
        <p:nvPicPr>
          <p:cNvPr id="2" name="Audio 1">
            <a:hlinkClick r:id="" action="ppaction://media"/>
            <a:extLst>
              <a:ext uri="{FF2B5EF4-FFF2-40B4-BE49-F238E27FC236}">
                <a16:creationId xmlns:a16="http://schemas.microsoft.com/office/drawing/2014/main" id="{727B1542-FC79-42C9-AFA1-48B28B781FE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925"/>
    </mc:Choice>
    <mc:Fallback xmlns="">
      <p:transition spd="slow" advTm="32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10" presetClass="entr" presetSubtype="0" fill="hold" nodeType="afterEffect">
                                  <p:stCondLst>
                                    <p:cond delay="0"/>
                                  </p:stCondLst>
                                  <p:childTnLst>
                                    <p:set>
                                      <p:cBhvr>
                                        <p:cTn id="9" dur="1" fill="hold">
                                          <p:stCondLst>
                                            <p:cond delay="0"/>
                                          </p:stCondLst>
                                        </p:cTn>
                                        <p:tgtEl>
                                          <p:spTgt spid="33795">
                                            <p:txEl>
                                              <p:pRg st="0" end="0"/>
                                            </p:txEl>
                                          </p:spTgt>
                                        </p:tgtEl>
                                        <p:attrNameLst>
                                          <p:attrName>style.visibility</p:attrName>
                                        </p:attrNameLst>
                                      </p:cBhvr>
                                      <p:to>
                                        <p:strVal val="visible"/>
                                      </p:to>
                                    </p:set>
                                    <p:animEffect transition="in" filter="fade">
                                      <p:cBhvr>
                                        <p:cTn id="10" dur="2000"/>
                                        <p:tgtEl>
                                          <p:spTgt spid="33795">
                                            <p:txEl>
                                              <p:pRg st="0" end="0"/>
                                            </p:txEl>
                                          </p:spTgt>
                                        </p:tgtEl>
                                      </p:cBhvr>
                                    </p:animEffect>
                                  </p:childTnLst>
                                </p:cTn>
                              </p:par>
                            </p:childTnLst>
                          </p:cTn>
                        </p:par>
                        <p:par>
                          <p:cTn id="11" fill="hold">
                            <p:stCondLst>
                              <p:cond delay="2001"/>
                            </p:stCondLst>
                            <p:childTnLst>
                              <p:par>
                                <p:cTn id="12" presetID="10" presetClass="entr" presetSubtype="0" fill="hold" nodeType="afterEffect">
                                  <p:stCondLst>
                                    <p:cond delay="0"/>
                                  </p:stCondLst>
                                  <p:childTnLst>
                                    <p:set>
                                      <p:cBhvr>
                                        <p:cTn id="13" dur="1" fill="hold">
                                          <p:stCondLst>
                                            <p:cond delay="0"/>
                                          </p:stCondLst>
                                        </p:cTn>
                                        <p:tgtEl>
                                          <p:spTgt spid="33795">
                                            <p:txEl>
                                              <p:pRg st="2" end="2"/>
                                            </p:txEl>
                                          </p:spTgt>
                                        </p:tgtEl>
                                        <p:attrNameLst>
                                          <p:attrName>style.visibility</p:attrName>
                                        </p:attrNameLst>
                                      </p:cBhvr>
                                      <p:to>
                                        <p:strVal val="visible"/>
                                      </p:to>
                                    </p:set>
                                    <p:animEffect transition="in" filter="fade">
                                      <p:cBhvr>
                                        <p:cTn id="14" dur="2000"/>
                                        <p:tgtEl>
                                          <p:spTgt spid="3379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Grp="1" noChangeArrowheads="1"/>
          </p:cNvSpPr>
          <p:nvPr>
            <p:ph idx="1"/>
          </p:nvPr>
        </p:nvSpPr>
        <p:spPr>
          <a:xfrm>
            <a:off x="571500" y="1752600"/>
            <a:ext cx="8039099" cy="2819400"/>
          </a:xfrm>
        </p:spPr>
        <p:txBody>
          <a:bodyPr>
            <a:noAutofit/>
          </a:bodyPr>
          <a:lstStyle/>
          <a:p>
            <a:pPr marL="0" indent="0" eaLnBrk="1" hangingPunct="1">
              <a:lnSpc>
                <a:spcPct val="100000"/>
              </a:lnSpc>
              <a:buNone/>
            </a:pPr>
            <a:r>
              <a:rPr lang="en-US" sz="2500" dirty="0">
                <a:solidFill>
                  <a:srgbClr val="0070C0"/>
                </a:solidFill>
              </a:rPr>
              <a:t>s</a:t>
            </a:r>
            <a:r>
              <a:rPr lang="en-US" sz="2500" dirty="0">
                <a:solidFill>
                  <a:srgbClr val="0070C0"/>
                </a:solidFill>
                <a:effectLst/>
              </a:rPr>
              <a:t>ignal phrase</a:t>
            </a:r>
            <a:r>
              <a:rPr lang="en-US" sz="2500" dirty="0">
                <a:solidFill>
                  <a:srgbClr val="92D050"/>
                </a:solidFill>
                <a:effectLst/>
              </a:rPr>
              <a:t> </a:t>
            </a:r>
            <a:r>
              <a:rPr lang="en-US" sz="2500" dirty="0">
                <a:effectLst/>
              </a:rPr>
              <a:t>+ </a:t>
            </a:r>
            <a:r>
              <a:rPr lang="en-US" sz="2500" dirty="0">
                <a:solidFill>
                  <a:schemeClr val="accent5">
                    <a:lumMod val="75000"/>
                  </a:schemeClr>
                </a:solidFill>
                <a:effectLst/>
              </a:rPr>
              <a:t>o</a:t>
            </a:r>
            <a:r>
              <a:rPr lang="en-US" sz="2500" dirty="0">
                <a:solidFill>
                  <a:schemeClr val="accent5">
                    <a:lumMod val="75000"/>
                  </a:schemeClr>
                </a:solidFill>
              </a:rPr>
              <a:t>utside material</a:t>
            </a:r>
            <a:r>
              <a:rPr lang="en-US" sz="2500" dirty="0"/>
              <a:t> + </a:t>
            </a:r>
            <a:r>
              <a:rPr lang="en-US" sz="2500" dirty="0">
                <a:solidFill>
                  <a:srgbClr val="51303B"/>
                </a:solidFill>
              </a:rPr>
              <a:t>p</a:t>
            </a:r>
            <a:r>
              <a:rPr lang="en-US" sz="2500" dirty="0">
                <a:solidFill>
                  <a:srgbClr val="51303B"/>
                </a:solidFill>
                <a:effectLst/>
              </a:rPr>
              <a:t>arenthetical reference</a:t>
            </a:r>
          </a:p>
          <a:p>
            <a:pPr marL="0" indent="0" eaLnBrk="1" hangingPunct="1">
              <a:lnSpc>
                <a:spcPct val="100000"/>
              </a:lnSpc>
              <a:buNone/>
            </a:pPr>
            <a:endParaRPr lang="en-US" sz="3200" b="1" dirty="0"/>
          </a:p>
          <a:p>
            <a:pPr marL="0" indent="0">
              <a:lnSpc>
                <a:spcPct val="100000"/>
              </a:lnSpc>
              <a:buNone/>
            </a:pPr>
            <a:r>
              <a:rPr lang="en-US" sz="3200" dirty="0">
                <a:solidFill>
                  <a:srgbClr val="0070C0"/>
                </a:solidFill>
              </a:rPr>
              <a:t>University of Pittsburgh</a:t>
            </a:r>
            <a:r>
              <a:rPr lang="en-US" sz="3200" dirty="0"/>
              <a:t> </a:t>
            </a:r>
            <a:r>
              <a:rPr lang="en-US" sz="3200" dirty="0">
                <a:solidFill>
                  <a:srgbClr val="51303B"/>
                </a:solidFill>
              </a:rPr>
              <a:t>(2017) </a:t>
            </a:r>
            <a:r>
              <a:rPr lang="en-US" sz="3200" dirty="0">
                <a:solidFill>
                  <a:srgbClr val="0070C0"/>
                </a:solidFill>
              </a:rPr>
              <a:t>reported that </a:t>
            </a:r>
            <a:r>
              <a:rPr lang="en-US" sz="3200" dirty="0">
                <a:solidFill>
                  <a:schemeClr val="accent5">
                    <a:lumMod val="75000"/>
                  </a:schemeClr>
                </a:solidFill>
              </a:rPr>
              <a:t>"Pitt researchers led by Jonas Salk developed the first polio vaccine in 1955" </a:t>
            </a:r>
            <a:r>
              <a:rPr lang="en-US" sz="3200" dirty="0">
                <a:solidFill>
                  <a:srgbClr val="51303B"/>
                </a:solidFill>
              </a:rPr>
              <a:t>(p. 1).</a:t>
            </a:r>
            <a:br>
              <a:rPr lang="en-US" sz="4800" dirty="0"/>
            </a:br>
            <a:endParaRPr lang="en-US" sz="4400" b="1" dirty="0">
              <a:effectLst/>
            </a:endParaRPr>
          </a:p>
        </p:txBody>
      </p:sp>
      <p:pic>
        <p:nvPicPr>
          <p:cNvPr id="4" name="Audio 3">
            <a:hlinkClick r:id="" action="ppaction://media"/>
            <a:extLst>
              <a:ext uri="{FF2B5EF4-FFF2-40B4-BE49-F238E27FC236}">
                <a16:creationId xmlns:a16="http://schemas.microsoft.com/office/drawing/2014/main" id="{90DCC049-7CD8-4D39-957A-391D8B09DC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5" name="Picture 4">
            <a:extLst>
              <a:ext uri="{FF2B5EF4-FFF2-40B4-BE49-F238E27FC236}">
                <a16:creationId xmlns:a16="http://schemas.microsoft.com/office/drawing/2014/main" id="{07FA4BE3-782A-434B-AF53-010BD018826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5992" y="5598392"/>
            <a:ext cx="1234208" cy="1234208"/>
          </a:xfrm>
          <a:prstGeom prst="rect">
            <a:avLst/>
          </a:prstGeom>
        </p:spPr>
      </p:pic>
      <p:sp>
        <p:nvSpPr>
          <p:cNvPr id="7" name="Footer Placeholder 1">
            <a:extLst>
              <a:ext uri="{FF2B5EF4-FFF2-40B4-BE49-F238E27FC236}">
                <a16:creationId xmlns:a16="http://schemas.microsoft.com/office/drawing/2014/main" id="{982AAEE1-95D0-4FD2-ADF6-F63372753DE3}"/>
              </a:ext>
            </a:extLst>
          </p:cNvPr>
          <p:cNvSpPr>
            <a:spLocks noGrp="1"/>
          </p:cNvSpPr>
          <p:nvPr>
            <p:ph type="ftr" sz="quarter" idx="11"/>
          </p:nvPr>
        </p:nvSpPr>
        <p:spPr>
          <a:xfrm>
            <a:off x="152400" y="6340475"/>
            <a:ext cx="3467099" cy="365125"/>
          </a:xfrm>
        </p:spPr>
        <p:txBody>
          <a:bodyPr/>
          <a:lstStyle/>
          <a:p>
            <a:pPr algn="l">
              <a:defRPr/>
            </a:pPr>
            <a:r>
              <a:rPr lang="en-US" sz="1200" b="0" i="0" dirty="0">
                <a:latin typeface="+mn-lt"/>
              </a:rPr>
              <a:t>The Kathleen Jones White Writing Center </a:t>
            </a:r>
          </a:p>
          <a:p>
            <a:pPr algn="l">
              <a:defRPr/>
            </a:pPr>
            <a:r>
              <a:rPr lang="en-US" sz="1200" b="0" i="0" dirty="0">
                <a:latin typeface="+mn-lt"/>
              </a:rPr>
              <a:t>Revised August 2017</a:t>
            </a:r>
          </a:p>
        </p:txBody>
      </p:sp>
    </p:spTree>
    <p:extLst>
      <p:ext uri="{BB962C8B-B14F-4D97-AF65-F5344CB8AC3E}">
        <p14:creationId xmlns:p14="http://schemas.microsoft.com/office/powerpoint/2010/main" val="2895271603"/>
      </p:ext>
    </p:extLst>
  </p:cSld>
  <p:clrMapOvr>
    <a:masterClrMapping/>
  </p:clrMapOvr>
  <mc:AlternateContent xmlns:mc="http://schemas.openxmlformats.org/markup-compatibility/2006" xmlns:p14="http://schemas.microsoft.com/office/powerpoint/2010/main">
    <mc:Choice Requires="p14">
      <p:transition spd="slow" p14:dur="2000" advTm="24465"/>
    </mc:Choice>
    <mc:Fallback xmlns="">
      <p:transition spd="slow" advTm="24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1"/>
                            </p:stCondLst>
                            <p:childTnLst>
                              <p:par>
                                <p:cTn id="8" presetID="10" presetClass="entr" presetSubtype="0" fill="hold" nodeType="afterEffect">
                                  <p:stCondLst>
                                    <p:cond delay="0"/>
                                  </p:stCondLst>
                                  <p:childTnLst>
                                    <p:set>
                                      <p:cBhvr>
                                        <p:cTn id="9" dur="1" fill="hold">
                                          <p:stCondLst>
                                            <p:cond delay="0"/>
                                          </p:stCondLst>
                                        </p:cTn>
                                        <p:tgtEl>
                                          <p:spTgt spid="33795">
                                            <p:txEl>
                                              <p:pRg st="0" end="0"/>
                                            </p:txEl>
                                          </p:spTgt>
                                        </p:tgtEl>
                                        <p:attrNameLst>
                                          <p:attrName>style.visibility</p:attrName>
                                        </p:attrNameLst>
                                      </p:cBhvr>
                                      <p:to>
                                        <p:strVal val="visible"/>
                                      </p:to>
                                    </p:set>
                                    <p:animEffect transition="in" filter="fade">
                                      <p:cBhvr>
                                        <p:cTn id="10" dur="2000"/>
                                        <p:tgtEl>
                                          <p:spTgt spid="33795">
                                            <p:txEl>
                                              <p:pRg st="0" end="0"/>
                                            </p:txEl>
                                          </p:spTgt>
                                        </p:tgtEl>
                                      </p:cBhvr>
                                    </p:animEffect>
                                  </p:childTnLst>
                                </p:cTn>
                              </p:par>
                            </p:childTnLst>
                          </p:cTn>
                        </p:par>
                        <p:par>
                          <p:cTn id="11" fill="hold">
                            <p:stCondLst>
                              <p:cond delay="2001"/>
                            </p:stCondLst>
                            <p:childTnLst>
                              <p:par>
                                <p:cTn id="12" presetID="10" presetClass="entr" presetSubtype="0" fill="hold" nodeType="afterEffect">
                                  <p:stCondLst>
                                    <p:cond delay="0"/>
                                  </p:stCondLst>
                                  <p:childTnLst>
                                    <p:set>
                                      <p:cBhvr>
                                        <p:cTn id="13" dur="1" fill="hold">
                                          <p:stCondLst>
                                            <p:cond delay="0"/>
                                          </p:stCondLst>
                                        </p:cTn>
                                        <p:tgtEl>
                                          <p:spTgt spid="33795">
                                            <p:txEl>
                                              <p:pRg st="2" end="2"/>
                                            </p:txEl>
                                          </p:spTgt>
                                        </p:tgtEl>
                                        <p:attrNameLst>
                                          <p:attrName>style.visibility</p:attrName>
                                        </p:attrNameLst>
                                      </p:cBhvr>
                                      <p:to>
                                        <p:strVal val="visible"/>
                                      </p:to>
                                    </p:set>
                                    <p:animEffect transition="in" filter="fade">
                                      <p:cBhvr>
                                        <p:cTn id="14" dur="2000"/>
                                        <p:tgtEl>
                                          <p:spTgt spid="3379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571500" y="1828800"/>
            <a:ext cx="2875430" cy="3683370"/>
          </a:xfrm>
        </p:spPr>
        <p:txBody>
          <a:bodyPr>
            <a:noAutofit/>
          </a:bodyPr>
          <a:lstStyle/>
          <a:p>
            <a:pPr eaLnBrk="1" hangingPunct="1"/>
            <a:r>
              <a:rPr lang="en-US" sz="5400" dirty="0">
                <a:effectLst/>
              </a:rPr>
              <a:t>Signal phrases help you…</a:t>
            </a:r>
          </a:p>
        </p:txBody>
      </p:sp>
      <p:sp>
        <p:nvSpPr>
          <p:cNvPr id="34819" name="Rectangle 3"/>
          <p:cNvSpPr>
            <a:spLocks noGrp="1" noChangeArrowheads="1"/>
          </p:cNvSpPr>
          <p:nvPr>
            <p:ph idx="1"/>
          </p:nvPr>
        </p:nvSpPr>
        <p:spPr>
          <a:xfrm>
            <a:off x="4114800" y="1574430"/>
            <a:ext cx="4457699" cy="4292970"/>
          </a:xfrm>
        </p:spPr>
        <p:txBody>
          <a:bodyPr>
            <a:normAutofit fontScale="92500" lnSpcReduction="20000"/>
          </a:bodyPr>
          <a:lstStyle/>
          <a:p>
            <a:pPr eaLnBrk="1" hangingPunct="1">
              <a:buFont typeface="Arial" pitchFamily="34" charset="0"/>
              <a:buChar char="•"/>
            </a:pPr>
            <a:r>
              <a:rPr lang="en-US" sz="2800" dirty="0">
                <a:solidFill>
                  <a:schemeClr val="tx1"/>
                </a:solidFill>
              </a:rPr>
              <a:t>L</a:t>
            </a:r>
            <a:r>
              <a:rPr lang="en-US" sz="2800" dirty="0">
                <a:solidFill>
                  <a:schemeClr val="tx1"/>
                </a:solidFill>
                <a:effectLst/>
              </a:rPr>
              <a:t>ead into the quotation or outside information </a:t>
            </a:r>
          </a:p>
          <a:p>
            <a:pPr marL="0" indent="0" eaLnBrk="1" hangingPunct="1">
              <a:buNone/>
            </a:pPr>
            <a:endParaRPr lang="en-US" sz="2800" dirty="0">
              <a:solidFill>
                <a:schemeClr val="tx1"/>
              </a:solidFill>
              <a:effectLst/>
            </a:endParaRPr>
          </a:p>
          <a:p>
            <a:pPr eaLnBrk="1" hangingPunct="1">
              <a:buFont typeface="Arial" pitchFamily="34" charset="0"/>
              <a:buChar char="•"/>
            </a:pPr>
            <a:r>
              <a:rPr lang="en-US" sz="2800" dirty="0">
                <a:solidFill>
                  <a:schemeClr val="tx1"/>
                </a:solidFill>
              </a:rPr>
              <a:t>P</a:t>
            </a:r>
            <a:r>
              <a:rPr lang="en-US" sz="2800" dirty="0">
                <a:solidFill>
                  <a:schemeClr val="tx1"/>
                </a:solidFill>
                <a:effectLst/>
              </a:rPr>
              <a:t>repare readers for a change of voice</a:t>
            </a:r>
          </a:p>
          <a:p>
            <a:pPr marL="0" indent="0" eaLnBrk="1" hangingPunct="1">
              <a:buNone/>
            </a:pPr>
            <a:endParaRPr lang="en-US" sz="2800" dirty="0">
              <a:solidFill>
                <a:schemeClr val="tx1"/>
              </a:solidFill>
              <a:effectLst/>
            </a:endParaRPr>
          </a:p>
          <a:p>
            <a:pPr eaLnBrk="1" hangingPunct="1">
              <a:buFont typeface="Arial" pitchFamily="34" charset="0"/>
              <a:buChar char="•"/>
            </a:pPr>
            <a:r>
              <a:rPr lang="en-US" sz="2800" dirty="0">
                <a:solidFill>
                  <a:schemeClr val="tx1"/>
                </a:solidFill>
              </a:rPr>
              <a:t>K</a:t>
            </a:r>
            <a:r>
              <a:rPr lang="en-US" sz="2800" dirty="0">
                <a:solidFill>
                  <a:schemeClr val="tx1"/>
                </a:solidFill>
                <a:effectLst/>
              </a:rPr>
              <a:t>eep the parenthetical citation short</a:t>
            </a:r>
          </a:p>
          <a:p>
            <a:pPr eaLnBrk="1" hangingPunct="1">
              <a:buFont typeface="Wingdings" pitchFamily="2" charset="2"/>
              <a:buNone/>
            </a:pPr>
            <a:endParaRPr lang="en-US" dirty="0">
              <a:effectLst/>
            </a:endParaRPr>
          </a:p>
          <a:p>
            <a:pPr eaLnBrk="1" hangingPunct="1">
              <a:buFont typeface="Wingdings" pitchFamily="2" charset="2"/>
              <a:buNone/>
            </a:pPr>
            <a:r>
              <a:rPr lang="en-US" dirty="0">
                <a:effectLst/>
              </a:rPr>
              <a:t>   </a:t>
            </a:r>
          </a:p>
        </p:txBody>
      </p:sp>
      <p:pic>
        <p:nvPicPr>
          <p:cNvPr id="7" name="Picture 6">
            <a:extLst>
              <a:ext uri="{FF2B5EF4-FFF2-40B4-BE49-F238E27FC236}">
                <a16:creationId xmlns:a16="http://schemas.microsoft.com/office/drawing/2014/main" id="{79BAA512-4B9E-4934-813C-1FC7A21219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5992" y="5598392"/>
            <a:ext cx="1234208" cy="1234208"/>
          </a:xfrm>
          <a:prstGeom prst="rect">
            <a:avLst/>
          </a:prstGeom>
        </p:spPr>
      </p:pic>
      <p:sp>
        <p:nvSpPr>
          <p:cNvPr id="8" name="Footer Placeholder 1">
            <a:extLst>
              <a:ext uri="{FF2B5EF4-FFF2-40B4-BE49-F238E27FC236}">
                <a16:creationId xmlns:a16="http://schemas.microsoft.com/office/drawing/2014/main" id="{B2386922-57FB-4A2D-8208-0C5FC7A45D3C}"/>
              </a:ext>
            </a:extLst>
          </p:cNvPr>
          <p:cNvSpPr>
            <a:spLocks noGrp="1"/>
          </p:cNvSpPr>
          <p:nvPr>
            <p:ph type="ftr" sz="quarter" idx="11"/>
          </p:nvPr>
        </p:nvSpPr>
        <p:spPr>
          <a:xfrm>
            <a:off x="152400" y="6340475"/>
            <a:ext cx="3467099" cy="365125"/>
          </a:xfrm>
        </p:spPr>
        <p:txBody>
          <a:bodyPr/>
          <a:lstStyle/>
          <a:p>
            <a:pPr algn="l">
              <a:defRPr/>
            </a:pPr>
            <a:r>
              <a:rPr lang="en-US" sz="1200" b="0" i="0" dirty="0">
                <a:latin typeface="+mn-lt"/>
              </a:rPr>
              <a:t>The Kathleen Jones White Writing Center </a:t>
            </a:r>
          </a:p>
          <a:p>
            <a:pPr algn="l">
              <a:defRPr/>
            </a:pPr>
            <a:r>
              <a:rPr lang="en-US" sz="1200" b="0" i="0" dirty="0">
                <a:latin typeface="+mn-lt"/>
              </a:rPr>
              <a:t>Revised August 2017</a:t>
            </a:r>
          </a:p>
        </p:txBody>
      </p:sp>
      <p:pic>
        <p:nvPicPr>
          <p:cNvPr id="2" name="Audio 1">
            <a:hlinkClick r:id="" action="ppaction://media"/>
            <a:extLst>
              <a:ext uri="{FF2B5EF4-FFF2-40B4-BE49-F238E27FC236}">
                <a16:creationId xmlns:a16="http://schemas.microsoft.com/office/drawing/2014/main" id="{1B0AB7B9-6C60-43FE-A7D1-8589CFDD1E5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968"/>
    </mc:Choice>
    <mc:Fallback xmlns="">
      <p:transition spd="slow" advTm="28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10" presetClass="entr" presetSubtype="0" fill="hold" nodeType="afterEffect">
                                  <p:stCondLst>
                                    <p:cond delay="0"/>
                                  </p:stCondLst>
                                  <p:childTnLst>
                                    <p:set>
                                      <p:cBhvr>
                                        <p:cTn id="9" dur="1" fill="hold">
                                          <p:stCondLst>
                                            <p:cond delay="0"/>
                                          </p:stCondLst>
                                        </p:cTn>
                                        <p:tgtEl>
                                          <p:spTgt spid="34819">
                                            <p:txEl>
                                              <p:pRg st="0" end="0"/>
                                            </p:txEl>
                                          </p:spTgt>
                                        </p:tgtEl>
                                        <p:attrNameLst>
                                          <p:attrName>style.visibility</p:attrName>
                                        </p:attrNameLst>
                                      </p:cBhvr>
                                      <p:to>
                                        <p:strVal val="visible"/>
                                      </p:to>
                                    </p:set>
                                    <p:animEffect transition="in" filter="fade">
                                      <p:cBhvr>
                                        <p:cTn id="10" dur="2000"/>
                                        <p:tgtEl>
                                          <p:spTgt spid="34819">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4819">
                                            <p:txEl>
                                              <p:pRg st="2" end="2"/>
                                            </p:txEl>
                                          </p:spTgt>
                                        </p:tgtEl>
                                        <p:attrNameLst>
                                          <p:attrName>style.visibility</p:attrName>
                                        </p:attrNameLst>
                                      </p:cBhvr>
                                      <p:to>
                                        <p:strVal val="visible"/>
                                      </p:to>
                                    </p:set>
                                    <p:animEffect transition="in" filter="fade">
                                      <p:cBhvr>
                                        <p:cTn id="13" dur="2000"/>
                                        <p:tgtEl>
                                          <p:spTgt spid="34819">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4819">
                                            <p:txEl>
                                              <p:pRg st="4" end="4"/>
                                            </p:txEl>
                                          </p:spTgt>
                                        </p:tgtEl>
                                        <p:attrNameLst>
                                          <p:attrName>style.visibility</p:attrName>
                                        </p:attrNameLst>
                                      </p:cBhvr>
                                      <p:to>
                                        <p:strVal val="visible"/>
                                      </p:to>
                                    </p:set>
                                    <p:animEffect transition="in" filter="fade">
                                      <p:cBhvr>
                                        <p:cTn id="16" dur="2000"/>
                                        <p:tgtEl>
                                          <p:spTgt spid="34819">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4819">
                                            <p:txEl>
                                              <p:pRg st="6" end="6"/>
                                            </p:txEl>
                                          </p:spTgt>
                                        </p:tgtEl>
                                        <p:attrNameLst>
                                          <p:attrName>style.visibility</p:attrName>
                                        </p:attrNameLst>
                                      </p:cBhvr>
                                      <p:to>
                                        <p:strVal val="visible"/>
                                      </p:to>
                                    </p:set>
                                    <p:animEffect transition="in" filter="fade">
                                      <p:cBhvr>
                                        <p:cTn id="19" dur="2000"/>
                                        <p:tgtEl>
                                          <p:spTgt spid="348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571500" y="2209800"/>
            <a:ext cx="2875430" cy="3302370"/>
          </a:xfrm>
        </p:spPr>
        <p:txBody>
          <a:bodyPr>
            <a:normAutofit/>
          </a:bodyPr>
          <a:lstStyle/>
          <a:p>
            <a:pPr eaLnBrk="1" hangingPunct="1"/>
            <a:r>
              <a:rPr lang="en-US" sz="5400" dirty="0">
                <a:effectLst/>
              </a:rPr>
              <a:t>Signal phrases</a:t>
            </a:r>
          </a:p>
        </p:txBody>
      </p:sp>
      <p:sp>
        <p:nvSpPr>
          <p:cNvPr id="36867" name="Rectangle 3"/>
          <p:cNvSpPr>
            <a:spLocks noGrp="1" noChangeArrowheads="1"/>
          </p:cNvSpPr>
          <p:nvPr>
            <p:ph idx="1"/>
          </p:nvPr>
        </p:nvSpPr>
        <p:spPr>
          <a:xfrm>
            <a:off x="4038600" y="1447800"/>
            <a:ext cx="4457699" cy="3810000"/>
          </a:xfrm>
        </p:spPr>
        <p:txBody>
          <a:bodyPr>
            <a:normAutofit/>
          </a:bodyPr>
          <a:lstStyle/>
          <a:p>
            <a:pPr eaLnBrk="1" hangingPunct="1">
              <a:buFont typeface="Arial" pitchFamily="34" charset="0"/>
              <a:buChar char="•"/>
            </a:pPr>
            <a:endParaRPr lang="en-US" sz="2800" dirty="0">
              <a:effectLst/>
            </a:endParaRPr>
          </a:p>
          <a:p>
            <a:pPr marL="0" indent="0" eaLnBrk="1" hangingPunct="1">
              <a:buNone/>
            </a:pPr>
            <a:r>
              <a:rPr lang="en-US" sz="2400" dirty="0">
                <a:effectLst/>
              </a:rPr>
              <a:t>Readers should be able to move from your words to the quoted words without feeling an abrupt shift.  </a:t>
            </a:r>
          </a:p>
        </p:txBody>
      </p:sp>
      <p:pic>
        <p:nvPicPr>
          <p:cNvPr id="6" name="Picture 5">
            <a:extLst>
              <a:ext uri="{FF2B5EF4-FFF2-40B4-BE49-F238E27FC236}">
                <a16:creationId xmlns:a16="http://schemas.microsoft.com/office/drawing/2014/main" id="{C824AD6E-0C71-4A20-9A60-B7D1611B64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5992" y="5598392"/>
            <a:ext cx="1234208" cy="1234208"/>
          </a:xfrm>
          <a:prstGeom prst="rect">
            <a:avLst/>
          </a:prstGeom>
        </p:spPr>
      </p:pic>
      <p:sp>
        <p:nvSpPr>
          <p:cNvPr id="8" name="Footer Placeholder 1">
            <a:extLst>
              <a:ext uri="{FF2B5EF4-FFF2-40B4-BE49-F238E27FC236}">
                <a16:creationId xmlns:a16="http://schemas.microsoft.com/office/drawing/2014/main" id="{B79F99E8-EFE7-462F-A435-5E2A22BE23C1}"/>
              </a:ext>
            </a:extLst>
          </p:cNvPr>
          <p:cNvSpPr>
            <a:spLocks noGrp="1"/>
          </p:cNvSpPr>
          <p:nvPr>
            <p:ph type="ftr" sz="quarter" idx="11"/>
          </p:nvPr>
        </p:nvSpPr>
        <p:spPr>
          <a:xfrm>
            <a:off x="152400" y="6340475"/>
            <a:ext cx="3467099" cy="365125"/>
          </a:xfrm>
        </p:spPr>
        <p:txBody>
          <a:bodyPr/>
          <a:lstStyle/>
          <a:p>
            <a:pPr algn="l">
              <a:defRPr/>
            </a:pPr>
            <a:r>
              <a:rPr lang="en-US" sz="1200" b="0" i="0" dirty="0">
                <a:latin typeface="+mn-lt"/>
              </a:rPr>
              <a:t>The Kathleen Jones White Writing Center </a:t>
            </a:r>
          </a:p>
          <a:p>
            <a:pPr algn="l">
              <a:defRPr/>
            </a:pPr>
            <a:r>
              <a:rPr lang="en-US" sz="1200" b="0" i="0" dirty="0">
                <a:latin typeface="+mn-lt"/>
              </a:rPr>
              <a:t>Revised August 2017</a:t>
            </a:r>
          </a:p>
        </p:txBody>
      </p:sp>
      <p:pic>
        <p:nvPicPr>
          <p:cNvPr id="5" name="Audio 4">
            <a:hlinkClick r:id="" action="ppaction://media"/>
            <a:extLst>
              <a:ext uri="{FF2B5EF4-FFF2-40B4-BE49-F238E27FC236}">
                <a16:creationId xmlns:a16="http://schemas.microsoft.com/office/drawing/2014/main" id="{F473B7E9-134C-4389-BB13-88219F1E98C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456"/>
    </mc:Choice>
    <mc:Fallback xmlns="">
      <p:transition spd="slow" advTm="6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1"/>
                            </p:stCondLst>
                            <p:childTnLst>
                              <p:par>
                                <p:cTn id="8" presetID="10" presetClass="entr" presetSubtype="0" fill="hold" nodeType="afterEffect">
                                  <p:stCondLst>
                                    <p:cond delay="0"/>
                                  </p:stCondLst>
                                  <p:childTnLst>
                                    <p:set>
                                      <p:cBhvr>
                                        <p:cTn id="9" dur="1" fill="hold">
                                          <p:stCondLst>
                                            <p:cond delay="0"/>
                                          </p:stCondLst>
                                        </p:cTn>
                                        <p:tgtEl>
                                          <p:spTgt spid="36867">
                                            <p:txEl>
                                              <p:pRg st="1" end="1"/>
                                            </p:txEl>
                                          </p:spTgt>
                                        </p:tgtEl>
                                        <p:attrNameLst>
                                          <p:attrName>style.visibility</p:attrName>
                                        </p:attrNameLst>
                                      </p:cBhvr>
                                      <p:to>
                                        <p:strVal val="visible"/>
                                      </p:to>
                                    </p:set>
                                    <p:animEffect transition="in" filter="fade">
                                      <p:cBhvr>
                                        <p:cTn id="10" dur="2000"/>
                                        <p:tgtEl>
                                          <p:spTgt spid="3686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71500" y="559678"/>
            <a:ext cx="8191500" cy="889741"/>
          </a:xfrm>
        </p:spPr>
        <p:txBody>
          <a:bodyPr>
            <a:normAutofit/>
          </a:bodyPr>
          <a:lstStyle/>
          <a:p>
            <a:pPr algn="l"/>
            <a:r>
              <a:rPr lang="en-US" b="1" dirty="0"/>
              <a:t>Welcome to the Writing Center!</a:t>
            </a:r>
            <a:endParaRPr lang="en-US" dirty="0"/>
          </a:p>
        </p:txBody>
      </p:sp>
      <p:graphicFrame>
        <p:nvGraphicFramePr>
          <p:cNvPr id="8" name="Diagram 7"/>
          <p:cNvGraphicFramePr/>
          <p:nvPr>
            <p:extLst>
              <p:ext uri="{D42A27DB-BD31-4B8C-83A1-F6EECF244321}">
                <p14:modId xmlns:p14="http://schemas.microsoft.com/office/powerpoint/2010/main" val="3380089826"/>
              </p:ext>
            </p:extLst>
          </p:nvPr>
        </p:nvGraphicFramePr>
        <p:xfrm>
          <a:off x="169555" y="4800600"/>
          <a:ext cx="4944035" cy="6096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6" name="Picture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7200" y="1628374"/>
            <a:ext cx="3718792" cy="2733312"/>
          </a:xfrm>
          <a:prstGeom prst="rect">
            <a:avLst/>
          </a:prstGeom>
        </p:spPr>
      </p:pic>
      <p:sp>
        <p:nvSpPr>
          <p:cNvPr id="3" name="TextBox 2">
            <a:extLst>
              <a:ext uri="{FF2B5EF4-FFF2-40B4-BE49-F238E27FC236}">
                <a16:creationId xmlns:a16="http://schemas.microsoft.com/office/drawing/2014/main" id="{8AE1FDDB-765E-4C81-B309-DC33DE5F8F67}"/>
              </a:ext>
            </a:extLst>
          </p:cNvPr>
          <p:cNvSpPr txBox="1"/>
          <p:nvPr/>
        </p:nvSpPr>
        <p:spPr>
          <a:xfrm>
            <a:off x="4495800" y="2333311"/>
            <a:ext cx="4256314" cy="707886"/>
          </a:xfrm>
          <a:prstGeom prst="rect">
            <a:avLst/>
          </a:prstGeom>
          <a:noFill/>
        </p:spPr>
        <p:txBody>
          <a:bodyPr wrap="square" rtlCol="0">
            <a:spAutoFit/>
          </a:bodyPr>
          <a:lstStyle/>
          <a:p>
            <a:pPr algn="ctr"/>
            <a:r>
              <a:rPr lang="en-US" sz="2000" dirty="0">
                <a:latin typeface="Candara" panose="020E0502030303020204" pitchFamily="34" charset="0"/>
              </a:rPr>
              <a:t>Find helpful writing resources online at www.iup.edu/writingcenter</a:t>
            </a:r>
          </a:p>
        </p:txBody>
      </p:sp>
      <p:pic>
        <p:nvPicPr>
          <p:cNvPr id="5" name="Audio 4">
            <a:hlinkClick r:id="" action="ppaction://media"/>
            <a:extLst>
              <a:ext uri="{FF2B5EF4-FFF2-40B4-BE49-F238E27FC236}">
                <a16:creationId xmlns:a16="http://schemas.microsoft.com/office/drawing/2014/main" id="{62AB9BB8-A47A-4F31-A673-8D3C166EC879}"/>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382000" y="6096000"/>
            <a:ext cx="609600" cy="609600"/>
          </a:xfrm>
          <a:prstGeom prst="rect">
            <a:avLst/>
          </a:prstGeom>
        </p:spPr>
      </p:pic>
      <p:pic>
        <p:nvPicPr>
          <p:cNvPr id="10" name="Picture 9">
            <a:extLst>
              <a:ext uri="{FF2B5EF4-FFF2-40B4-BE49-F238E27FC236}">
                <a16:creationId xmlns:a16="http://schemas.microsoft.com/office/drawing/2014/main" id="{C5791A5C-807C-4BE0-9B17-06561BA7EC8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175992" y="5598392"/>
            <a:ext cx="1234208" cy="1234208"/>
          </a:xfrm>
          <a:prstGeom prst="rect">
            <a:avLst/>
          </a:prstGeom>
        </p:spPr>
      </p:pic>
      <p:sp>
        <p:nvSpPr>
          <p:cNvPr id="11" name="Footer Placeholder 1">
            <a:extLst>
              <a:ext uri="{FF2B5EF4-FFF2-40B4-BE49-F238E27FC236}">
                <a16:creationId xmlns:a16="http://schemas.microsoft.com/office/drawing/2014/main" id="{C2F9FF24-4378-4999-AF32-40C66A451262}"/>
              </a:ext>
            </a:extLst>
          </p:cNvPr>
          <p:cNvSpPr>
            <a:spLocks noGrp="1"/>
          </p:cNvSpPr>
          <p:nvPr>
            <p:ph type="ftr" sz="quarter" idx="11"/>
          </p:nvPr>
        </p:nvSpPr>
        <p:spPr>
          <a:xfrm>
            <a:off x="152400" y="6340475"/>
            <a:ext cx="3467099" cy="365125"/>
          </a:xfrm>
        </p:spPr>
        <p:txBody>
          <a:bodyPr/>
          <a:lstStyle/>
          <a:p>
            <a:pPr algn="l">
              <a:defRPr/>
            </a:pPr>
            <a:r>
              <a:rPr lang="en-US" sz="1200" b="0" i="0" dirty="0">
                <a:latin typeface="+mn-lt"/>
              </a:rPr>
              <a:t>The Kathleen Jones White Writing Center </a:t>
            </a:r>
          </a:p>
          <a:p>
            <a:pPr algn="l">
              <a:defRPr/>
            </a:pPr>
            <a:r>
              <a:rPr lang="en-US" sz="1200" b="0" i="0" dirty="0">
                <a:latin typeface="+mn-lt"/>
              </a:rPr>
              <a:t>Revised August 2017</a:t>
            </a:r>
          </a:p>
        </p:txBody>
      </p:sp>
    </p:spTree>
    <p:custDataLst>
      <p:tags r:id="rId1"/>
    </p:custDataLst>
    <p:extLst>
      <p:ext uri="{BB962C8B-B14F-4D97-AF65-F5344CB8AC3E}">
        <p14:creationId xmlns:p14="http://schemas.microsoft.com/office/powerpoint/2010/main" val="243820307"/>
      </p:ext>
    </p:extLst>
  </p:cSld>
  <p:clrMapOvr>
    <a:masterClrMapping/>
  </p:clrMapOvr>
  <mc:AlternateContent xmlns:mc="http://schemas.openxmlformats.org/markup-compatibility/2006" xmlns:p14="http://schemas.microsoft.com/office/powerpoint/2010/main">
    <mc:Choice Requires="p14">
      <p:transition spd="slow" p14:dur="2000" advTm="17607"/>
    </mc:Choice>
    <mc:Fallback xmlns="">
      <p:transition spd="slow" advTm="17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571500" y="1952918"/>
            <a:ext cx="2875430" cy="3000082"/>
          </a:xfrm>
        </p:spPr>
        <p:txBody>
          <a:bodyPr>
            <a:normAutofit/>
          </a:bodyPr>
          <a:lstStyle/>
          <a:p>
            <a:pPr eaLnBrk="1" hangingPunct="1"/>
            <a:r>
              <a:rPr lang="en-US" sz="5400" dirty="0">
                <a:effectLst/>
              </a:rPr>
              <a:t>Use strong verbs</a:t>
            </a:r>
          </a:p>
        </p:txBody>
      </p:sp>
      <p:sp>
        <p:nvSpPr>
          <p:cNvPr id="15364" name="Text Box 4"/>
          <p:cNvSpPr txBox="1">
            <a:spLocks noChangeArrowheads="1"/>
          </p:cNvSpPr>
          <p:nvPr/>
        </p:nvSpPr>
        <p:spPr bwMode="auto">
          <a:xfrm>
            <a:off x="4991100" y="228600"/>
            <a:ext cx="2514600" cy="3046988"/>
          </a:xfrm>
          <a:prstGeom prst="rect">
            <a:avLst/>
          </a:prstGeom>
          <a:noFill/>
          <a:ln w="9525">
            <a:noFill/>
            <a:miter lim="800000"/>
            <a:headEnd/>
            <a:tailEnd/>
          </a:ln>
        </p:spPr>
        <p:txBody>
          <a:bodyPr>
            <a:spAutoFit/>
          </a:bodyPr>
          <a:lstStyle/>
          <a:p>
            <a:pPr algn="ctr"/>
            <a:r>
              <a:rPr lang="en-US" sz="3200" dirty="0">
                <a:latin typeface="+mn-lt"/>
              </a:rPr>
              <a:t>argued </a:t>
            </a:r>
          </a:p>
          <a:p>
            <a:pPr algn="ctr"/>
            <a:r>
              <a:rPr lang="en-US" sz="3200" dirty="0">
                <a:latin typeface="+mn-lt"/>
              </a:rPr>
              <a:t>asserted </a:t>
            </a:r>
          </a:p>
          <a:p>
            <a:pPr algn="ctr"/>
            <a:r>
              <a:rPr lang="en-US" sz="3200" dirty="0">
                <a:latin typeface="+mn-lt"/>
              </a:rPr>
              <a:t>believed </a:t>
            </a:r>
          </a:p>
          <a:p>
            <a:pPr algn="ctr"/>
            <a:r>
              <a:rPr lang="en-US" sz="3200" dirty="0">
                <a:latin typeface="+mn-lt"/>
              </a:rPr>
              <a:t>claimed </a:t>
            </a:r>
          </a:p>
          <a:p>
            <a:pPr algn="ctr"/>
            <a:r>
              <a:rPr lang="en-US" sz="3200" dirty="0">
                <a:latin typeface="+mn-lt"/>
              </a:rPr>
              <a:t>commented </a:t>
            </a:r>
          </a:p>
          <a:p>
            <a:pPr algn="ctr"/>
            <a:r>
              <a:rPr lang="en-US" sz="3200" dirty="0">
                <a:latin typeface="+mn-lt"/>
              </a:rPr>
              <a:t> </a:t>
            </a:r>
          </a:p>
        </p:txBody>
      </p:sp>
      <p:sp>
        <p:nvSpPr>
          <p:cNvPr id="15365" name="Text Box 5"/>
          <p:cNvSpPr txBox="1">
            <a:spLocks noChangeArrowheads="1"/>
          </p:cNvSpPr>
          <p:nvPr/>
        </p:nvSpPr>
        <p:spPr bwMode="auto">
          <a:xfrm>
            <a:off x="4495800" y="2895600"/>
            <a:ext cx="3505200" cy="2554545"/>
          </a:xfrm>
          <a:prstGeom prst="rect">
            <a:avLst/>
          </a:prstGeom>
          <a:noFill/>
          <a:ln w="9525">
            <a:noFill/>
            <a:miter lim="800000"/>
            <a:headEnd/>
            <a:tailEnd/>
          </a:ln>
        </p:spPr>
        <p:txBody>
          <a:bodyPr wrap="square">
            <a:spAutoFit/>
          </a:bodyPr>
          <a:lstStyle/>
          <a:p>
            <a:pPr algn="ctr"/>
            <a:r>
              <a:rPr lang="en-US" sz="3200" dirty="0">
                <a:latin typeface="+mn-lt"/>
              </a:rPr>
              <a:t>has illustrated </a:t>
            </a:r>
          </a:p>
          <a:p>
            <a:pPr algn="ctr"/>
            <a:r>
              <a:rPr lang="en-US" sz="3200" dirty="0">
                <a:latin typeface="+mn-lt"/>
              </a:rPr>
              <a:t>has implied </a:t>
            </a:r>
          </a:p>
          <a:p>
            <a:pPr algn="ctr"/>
            <a:r>
              <a:rPr lang="en-US" sz="3200" dirty="0">
                <a:latin typeface="+mn-lt"/>
              </a:rPr>
              <a:t>has reported </a:t>
            </a:r>
          </a:p>
          <a:p>
            <a:pPr algn="ctr"/>
            <a:r>
              <a:rPr lang="en-US" sz="3200" dirty="0">
                <a:latin typeface="+mn-lt"/>
              </a:rPr>
              <a:t>has suggested  </a:t>
            </a:r>
          </a:p>
          <a:p>
            <a:pPr algn="ctr"/>
            <a:r>
              <a:rPr lang="en-US" sz="3200" dirty="0">
                <a:latin typeface="+mn-lt"/>
              </a:rPr>
              <a:t>has written</a:t>
            </a:r>
          </a:p>
        </p:txBody>
      </p:sp>
      <p:pic>
        <p:nvPicPr>
          <p:cNvPr id="8" name="Picture 7">
            <a:extLst>
              <a:ext uri="{FF2B5EF4-FFF2-40B4-BE49-F238E27FC236}">
                <a16:creationId xmlns:a16="http://schemas.microsoft.com/office/drawing/2014/main" id="{E6E1A743-1726-41CD-9115-797739155F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5992" y="5598392"/>
            <a:ext cx="1234208" cy="1234208"/>
          </a:xfrm>
          <a:prstGeom prst="rect">
            <a:avLst/>
          </a:prstGeom>
        </p:spPr>
      </p:pic>
      <p:sp>
        <p:nvSpPr>
          <p:cNvPr id="9" name="Footer Placeholder 1">
            <a:extLst>
              <a:ext uri="{FF2B5EF4-FFF2-40B4-BE49-F238E27FC236}">
                <a16:creationId xmlns:a16="http://schemas.microsoft.com/office/drawing/2014/main" id="{3D5C89B9-9073-4848-BDF3-5FDD560E8BF8}"/>
              </a:ext>
            </a:extLst>
          </p:cNvPr>
          <p:cNvSpPr>
            <a:spLocks noGrp="1"/>
          </p:cNvSpPr>
          <p:nvPr>
            <p:ph type="ftr" sz="quarter" idx="11"/>
          </p:nvPr>
        </p:nvSpPr>
        <p:spPr>
          <a:xfrm>
            <a:off x="152400" y="6340475"/>
            <a:ext cx="3467099" cy="365125"/>
          </a:xfrm>
        </p:spPr>
        <p:txBody>
          <a:bodyPr/>
          <a:lstStyle/>
          <a:p>
            <a:pPr algn="l">
              <a:defRPr/>
            </a:pPr>
            <a:r>
              <a:rPr lang="en-US" sz="1200" b="0" i="0" dirty="0">
                <a:latin typeface="+mn-lt"/>
              </a:rPr>
              <a:t>The Kathleen Jones White Writing Center </a:t>
            </a:r>
          </a:p>
          <a:p>
            <a:pPr algn="l">
              <a:defRPr/>
            </a:pPr>
            <a:r>
              <a:rPr lang="en-US" sz="1200" b="0" i="0" dirty="0">
                <a:latin typeface="+mn-lt"/>
              </a:rPr>
              <a:t>Revised August 2017</a:t>
            </a:r>
          </a:p>
        </p:txBody>
      </p:sp>
      <p:pic>
        <p:nvPicPr>
          <p:cNvPr id="4" name="Audio 3">
            <a:hlinkClick r:id="" action="ppaction://media"/>
            <a:extLst>
              <a:ext uri="{FF2B5EF4-FFF2-40B4-BE49-F238E27FC236}">
                <a16:creationId xmlns:a16="http://schemas.microsoft.com/office/drawing/2014/main" id="{6947B43E-AFE3-4BDF-B61E-10C81580400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472"/>
    </mc:Choice>
    <mc:Fallback xmlns="">
      <p:transition spd="slow" advTm="23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sz="half" idx="1"/>
          </p:nvPr>
        </p:nvSpPr>
        <p:spPr>
          <a:xfrm>
            <a:off x="457200" y="1828800"/>
            <a:ext cx="8305800" cy="3581400"/>
          </a:xfrm>
        </p:spPr>
        <p:txBody>
          <a:bodyPr>
            <a:normAutofit/>
          </a:bodyPr>
          <a:lstStyle/>
          <a:p>
            <a:pPr eaLnBrk="1" hangingPunct="1">
              <a:lnSpc>
                <a:spcPct val="90000"/>
              </a:lnSpc>
              <a:buFont typeface="Wingdings" pitchFamily="2" charset="2"/>
              <a:buNone/>
            </a:pPr>
            <a:endParaRPr lang="en-US" sz="2400" dirty="0">
              <a:effectLst/>
            </a:endParaRPr>
          </a:p>
          <a:p>
            <a:pPr marL="0" indent="0" eaLnBrk="1" hangingPunct="1">
              <a:lnSpc>
                <a:spcPct val="90000"/>
              </a:lnSpc>
              <a:buFont typeface="Wingdings" pitchFamily="2" charset="2"/>
              <a:buNone/>
            </a:pPr>
            <a:r>
              <a:rPr lang="en-US" sz="3100" dirty="0">
                <a:solidFill>
                  <a:schemeClr val="tx2">
                    <a:lumMod val="75000"/>
                    <a:lumOff val="25000"/>
                  </a:schemeClr>
                </a:solidFill>
                <a:effectLst/>
              </a:rPr>
              <a:t>Laura Smith (2012) described the cultural influence of fictional works. </a:t>
            </a:r>
            <a:r>
              <a:rPr lang="en-US" sz="3100" b="1" dirty="0">
                <a:solidFill>
                  <a:schemeClr val="tx2">
                    <a:lumMod val="75000"/>
                    <a:lumOff val="25000"/>
                  </a:schemeClr>
                </a:solidFill>
                <a:effectLst/>
              </a:rPr>
              <a:t>She wrote, </a:t>
            </a:r>
            <a:r>
              <a:rPr lang="en-US" sz="3100" dirty="0">
                <a:solidFill>
                  <a:schemeClr val="tx2">
                    <a:lumMod val="75000"/>
                    <a:lumOff val="25000"/>
                  </a:schemeClr>
                </a:solidFill>
                <a:effectLst/>
              </a:rPr>
              <a:t>“characters like Harry, Ron, and Hermione are now a part of our collective narrative” (p. 61).</a:t>
            </a:r>
          </a:p>
          <a:p>
            <a:pPr marL="627063" lvl="2" indent="0" eaLnBrk="1" hangingPunct="1">
              <a:lnSpc>
                <a:spcPct val="90000"/>
              </a:lnSpc>
              <a:buNone/>
            </a:pPr>
            <a:endParaRPr lang="en-US" sz="2000" b="1" dirty="0">
              <a:effectLst/>
            </a:endParaRPr>
          </a:p>
          <a:p>
            <a:pPr marL="0" lvl="2" indent="0" eaLnBrk="1" hangingPunct="1">
              <a:lnSpc>
                <a:spcPct val="90000"/>
              </a:lnSpc>
              <a:buNone/>
            </a:pPr>
            <a:r>
              <a:rPr lang="en-US" sz="1800" dirty="0">
                <a:effectLst/>
              </a:rPr>
              <a:t>Note that the period goes </a:t>
            </a:r>
            <a:r>
              <a:rPr lang="en-US" sz="1800" i="1" dirty="0">
                <a:effectLst/>
              </a:rPr>
              <a:t>after </a:t>
            </a:r>
            <a:r>
              <a:rPr lang="en-US" sz="1800" dirty="0">
                <a:effectLst/>
              </a:rPr>
              <a:t>the parenthetical citation.  </a:t>
            </a:r>
          </a:p>
          <a:p>
            <a:pPr eaLnBrk="1" hangingPunct="1">
              <a:lnSpc>
                <a:spcPct val="90000"/>
              </a:lnSpc>
              <a:buFont typeface="Wingdings" pitchFamily="2" charset="2"/>
              <a:buNone/>
            </a:pPr>
            <a:endParaRPr lang="en-US" sz="2800" b="1" dirty="0">
              <a:effectLst/>
            </a:endParaRPr>
          </a:p>
          <a:p>
            <a:pPr eaLnBrk="1" hangingPunct="1">
              <a:lnSpc>
                <a:spcPct val="90000"/>
              </a:lnSpc>
            </a:pPr>
            <a:endParaRPr lang="en-US" sz="2800" b="1" dirty="0">
              <a:effectLst/>
            </a:endParaRPr>
          </a:p>
        </p:txBody>
      </p:sp>
      <p:pic>
        <p:nvPicPr>
          <p:cNvPr id="6" name="Picture 5">
            <a:extLst>
              <a:ext uri="{FF2B5EF4-FFF2-40B4-BE49-F238E27FC236}">
                <a16:creationId xmlns:a16="http://schemas.microsoft.com/office/drawing/2014/main" id="{E961ECF4-DE26-42AB-8D4F-71B8B174A5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5992" y="5598392"/>
            <a:ext cx="1234208" cy="1234208"/>
          </a:xfrm>
          <a:prstGeom prst="rect">
            <a:avLst/>
          </a:prstGeom>
        </p:spPr>
      </p:pic>
      <p:sp>
        <p:nvSpPr>
          <p:cNvPr id="7" name="Footer Placeholder 1">
            <a:extLst>
              <a:ext uri="{FF2B5EF4-FFF2-40B4-BE49-F238E27FC236}">
                <a16:creationId xmlns:a16="http://schemas.microsoft.com/office/drawing/2014/main" id="{26F55E8F-FF7A-4F33-9C33-0F128279D320}"/>
              </a:ext>
            </a:extLst>
          </p:cNvPr>
          <p:cNvSpPr>
            <a:spLocks noGrp="1"/>
          </p:cNvSpPr>
          <p:nvPr>
            <p:ph type="ftr" sz="quarter" idx="11"/>
          </p:nvPr>
        </p:nvSpPr>
        <p:spPr>
          <a:xfrm>
            <a:off x="152400" y="6340475"/>
            <a:ext cx="3467099" cy="365125"/>
          </a:xfrm>
        </p:spPr>
        <p:txBody>
          <a:bodyPr/>
          <a:lstStyle/>
          <a:p>
            <a:pPr algn="l">
              <a:defRPr/>
            </a:pPr>
            <a:r>
              <a:rPr lang="en-US" sz="1200" b="0" i="0" dirty="0">
                <a:latin typeface="+mn-lt"/>
              </a:rPr>
              <a:t>The Kathleen Jones White Writing Center </a:t>
            </a:r>
          </a:p>
          <a:p>
            <a:pPr algn="l">
              <a:defRPr/>
            </a:pPr>
            <a:r>
              <a:rPr lang="en-US" sz="1200" b="0" i="0" dirty="0">
                <a:latin typeface="+mn-lt"/>
              </a:rPr>
              <a:t>Revised August 2017</a:t>
            </a:r>
          </a:p>
        </p:txBody>
      </p:sp>
      <p:pic>
        <p:nvPicPr>
          <p:cNvPr id="2" name="Audio 1">
            <a:hlinkClick r:id="" action="ppaction://media"/>
            <a:extLst>
              <a:ext uri="{FF2B5EF4-FFF2-40B4-BE49-F238E27FC236}">
                <a16:creationId xmlns:a16="http://schemas.microsoft.com/office/drawing/2014/main" id="{E8C448D6-C9AF-4752-8BB1-BFD7930DEF5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943"/>
    </mc:Choice>
    <mc:Fallback xmlns="">
      <p:transition spd="slow" advTm="17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idx="1"/>
          </p:nvPr>
        </p:nvSpPr>
        <p:spPr>
          <a:xfrm>
            <a:off x="457201" y="2133600"/>
            <a:ext cx="7823200" cy="2514600"/>
          </a:xfrm>
        </p:spPr>
        <p:txBody>
          <a:bodyPr>
            <a:noAutofit/>
          </a:bodyPr>
          <a:lstStyle/>
          <a:p>
            <a:pPr marL="0" indent="0">
              <a:buNone/>
            </a:pPr>
            <a:r>
              <a:rPr lang="en-US" sz="3200" b="1" dirty="0">
                <a:solidFill>
                  <a:schemeClr val="tx2">
                    <a:lumMod val="75000"/>
                    <a:lumOff val="25000"/>
                  </a:schemeClr>
                </a:solidFill>
                <a:effectLst/>
              </a:rPr>
              <a:t>One </a:t>
            </a:r>
            <a:r>
              <a:rPr lang="en-US" sz="3200" b="1" dirty="0">
                <a:solidFill>
                  <a:schemeClr val="tx2">
                    <a:lumMod val="75000"/>
                    <a:lumOff val="25000"/>
                  </a:schemeClr>
                </a:solidFill>
              </a:rPr>
              <a:t>researcher</a:t>
            </a:r>
            <a:r>
              <a:rPr lang="en-US" sz="3200" b="1" dirty="0">
                <a:solidFill>
                  <a:schemeClr val="tx2">
                    <a:lumMod val="75000"/>
                    <a:lumOff val="25000"/>
                  </a:schemeClr>
                </a:solidFill>
                <a:effectLst/>
              </a:rPr>
              <a:t> illustrated </a:t>
            </a:r>
            <a:r>
              <a:rPr lang="en-US" sz="3200" dirty="0">
                <a:solidFill>
                  <a:schemeClr val="tx2">
                    <a:lumMod val="75000"/>
                    <a:lumOff val="25000"/>
                  </a:schemeClr>
                </a:solidFill>
                <a:effectLst/>
              </a:rPr>
              <a:t>that </a:t>
            </a:r>
            <a:r>
              <a:rPr lang="en-US" sz="3200" dirty="0">
                <a:solidFill>
                  <a:schemeClr val="tx2">
                    <a:lumMod val="75000"/>
                    <a:lumOff val="25000"/>
                  </a:schemeClr>
                </a:solidFill>
              </a:rPr>
              <a:t>fictional “characters like Harry, Ron, and Hermione are now a part of our collective narrative” </a:t>
            </a:r>
            <a:r>
              <a:rPr lang="en-US" sz="3200" dirty="0">
                <a:solidFill>
                  <a:schemeClr val="tx2">
                    <a:lumMod val="75000"/>
                    <a:lumOff val="25000"/>
                  </a:schemeClr>
                </a:solidFill>
                <a:effectLst/>
              </a:rPr>
              <a:t>(Smith, 2012, p. 61).</a:t>
            </a:r>
          </a:p>
        </p:txBody>
      </p:sp>
      <p:sp>
        <p:nvSpPr>
          <p:cNvPr id="5" name="Footer Placeholder 1">
            <a:extLst>
              <a:ext uri="{FF2B5EF4-FFF2-40B4-BE49-F238E27FC236}">
                <a16:creationId xmlns:a16="http://schemas.microsoft.com/office/drawing/2014/main" id="{789A787A-4BEB-4568-B853-A8CDAFB24FBC}"/>
              </a:ext>
            </a:extLst>
          </p:cNvPr>
          <p:cNvSpPr>
            <a:spLocks noGrp="1"/>
          </p:cNvSpPr>
          <p:nvPr>
            <p:ph type="ftr" sz="quarter" idx="11"/>
          </p:nvPr>
        </p:nvSpPr>
        <p:spPr>
          <a:xfrm>
            <a:off x="152400" y="6340475"/>
            <a:ext cx="3467099" cy="365125"/>
          </a:xfrm>
        </p:spPr>
        <p:txBody>
          <a:bodyPr/>
          <a:lstStyle/>
          <a:p>
            <a:pPr algn="l">
              <a:defRPr/>
            </a:pPr>
            <a:r>
              <a:rPr lang="en-US" dirty="0"/>
              <a:t>The Kathleen Jones White Writing Center </a:t>
            </a:r>
          </a:p>
          <a:p>
            <a:pPr algn="l">
              <a:defRPr/>
            </a:pPr>
            <a:r>
              <a:rPr lang="en-US" b="0" dirty="0"/>
              <a:t>Revised August 2017</a:t>
            </a:r>
          </a:p>
        </p:txBody>
      </p:sp>
      <p:pic>
        <p:nvPicPr>
          <p:cNvPr id="6" name="Picture 5">
            <a:extLst>
              <a:ext uri="{FF2B5EF4-FFF2-40B4-BE49-F238E27FC236}">
                <a16:creationId xmlns:a16="http://schemas.microsoft.com/office/drawing/2014/main" id="{1638F36B-0E12-4D78-B646-CFB9837C83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5992" y="5598392"/>
            <a:ext cx="1234208" cy="1234208"/>
          </a:xfrm>
          <a:prstGeom prst="rect">
            <a:avLst/>
          </a:prstGeom>
        </p:spPr>
      </p:pic>
      <p:pic>
        <p:nvPicPr>
          <p:cNvPr id="2" name="Audio 1">
            <a:hlinkClick r:id="" action="ppaction://media"/>
            <a:extLst>
              <a:ext uri="{FF2B5EF4-FFF2-40B4-BE49-F238E27FC236}">
                <a16:creationId xmlns:a16="http://schemas.microsoft.com/office/drawing/2014/main" id="{A3A71F12-B776-4B56-B98C-6BB813C4362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715"/>
    </mc:Choice>
    <mc:Fallback xmlns="">
      <p:transition spd="slow" advTm="11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idx="1"/>
          </p:nvPr>
        </p:nvSpPr>
        <p:spPr>
          <a:xfrm>
            <a:off x="457201" y="2133600"/>
            <a:ext cx="8305800" cy="2514600"/>
          </a:xfrm>
        </p:spPr>
        <p:txBody>
          <a:bodyPr>
            <a:noAutofit/>
          </a:bodyPr>
          <a:lstStyle/>
          <a:p>
            <a:pPr marL="0" indent="0">
              <a:buNone/>
            </a:pPr>
            <a:r>
              <a:rPr lang="en-US" sz="3200" b="1" dirty="0">
                <a:solidFill>
                  <a:schemeClr val="tx2">
                    <a:lumMod val="75000"/>
                    <a:lumOff val="25000"/>
                  </a:schemeClr>
                </a:solidFill>
                <a:effectLst/>
              </a:rPr>
              <a:t>Smith (2012) claims that </a:t>
            </a:r>
            <a:r>
              <a:rPr lang="en-US" sz="3200" dirty="0">
                <a:solidFill>
                  <a:schemeClr val="tx2">
                    <a:lumMod val="75000"/>
                    <a:lumOff val="25000"/>
                  </a:schemeClr>
                </a:solidFill>
                <a:effectLst/>
              </a:rPr>
              <a:t>characters from popular books such as </a:t>
            </a:r>
            <a:r>
              <a:rPr lang="en-US" sz="3200" i="1" dirty="0">
                <a:solidFill>
                  <a:schemeClr val="tx2">
                    <a:lumMod val="75000"/>
                    <a:lumOff val="25000"/>
                  </a:schemeClr>
                </a:solidFill>
                <a:effectLst/>
              </a:rPr>
              <a:t>Harry Potter </a:t>
            </a:r>
            <a:r>
              <a:rPr lang="en-US" sz="3200" dirty="0">
                <a:solidFill>
                  <a:schemeClr val="tx2">
                    <a:lumMod val="75000"/>
                    <a:lumOff val="25000"/>
                  </a:schemeClr>
                </a:solidFill>
                <a:effectLst/>
              </a:rPr>
              <a:t>help cultures to define their values (p. </a:t>
            </a:r>
            <a:r>
              <a:rPr lang="en-US" sz="3200" dirty="0">
                <a:solidFill>
                  <a:schemeClr val="tx2">
                    <a:lumMod val="75000"/>
                    <a:lumOff val="25000"/>
                  </a:schemeClr>
                </a:solidFill>
              </a:rPr>
              <a:t>61).</a:t>
            </a:r>
            <a:endParaRPr lang="en-US" sz="3200" dirty="0">
              <a:solidFill>
                <a:schemeClr val="tx2">
                  <a:lumMod val="75000"/>
                  <a:lumOff val="25000"/>
                </a:schemeClr>
              </a:solidFill>
              <a:effectLst/>
            </a:endParaRPr>
          </a:p>
        </p:txBody>
      </p:sp>
      <p:sp>
        <p:nvSpPr>
          <p:cNvPr id="5" name="Footer Placeholder 1">
            <a:extLst>
              <a:ext uri="{FF2B5EF4-FFF2-40B4-BE49-F238E27FC236}">
                <a16:creationId xmlns:a16="http://schemas.microsoft.com/office/drawing/2014/main" id="{789A787A-4BEB-4568-B853-A8CDAFB24FBC}"/>
              </a:ext>
            </a:extLst>
          </p:cNvPr>
          <p:cNvSpPr>
            <a:spLocks noGrp="1"/>
          </p:cNvSpPr>
          <p:nvPr>
            <p:ph type="ftr" sz="quarter" idx="11"/>
          </p:nvPr>
        </p:nvSpPr>
        <p:spPr>
          <a:xfrm>
            <a:off x="152400" y="6340475"/>
            <a:ext cx="3467099" cy="365125"/>
          </a:xfrm>
        </p:spPr>
        <p:txBody>
          <a:bodyPr/>
          <a:lstStyle/>
          <a:p>
            <a:pPr algn="l">
              <a:defRPr/>
            </a:pPr>
            <a:r>
              <a:rPr lang="en-US" dirty="0"/>
              <a:t>The Kathleen Jones White Writing Center </a:t>
            </a:r>
          </a:p>
          <a:p>
            <a:pPr algn="l">
              <a:defRPr/>
            </a:pPr>
            <a:r>
              <a:rPr lang="en-US" b="0" dirty="0"/>
              <a:t>Revised August 2017</a:t>
            </a:r>
          </a:p>
        </p:txBody>
      </p:sp>
      <p:pic>
        <p:nvPicPr>
          <p:cNvPr id="6" name="Picture 5">
            <a:extLst>
              <a:ext uri="{FF2B5EF4-FFF2-40B4-BE49-F238E27FC236}">
                <a16:creationId xmlns:a16="http://schemas.microsoft.com/office/drawing/2014/main" id="{1638F36B-0E12-4D78-B646-CFB9837C83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5992" y="5598392"/>
            <a:ext cx="1234208" cy="1234208"/>
          </a:xfrm>
          <a:prstGeom prst="rect">
            <a:avLst/>
          </a:prstGeom>
        </p:spPr>
      </p:pic>
      <p:pic>
        <p:nvPicPr>
          <p:cNvPr id="2" name="Audio 1">
            <a:hlinkClick r:id="" action="ppaction://media"/>
            <a:extLst>
              <a:ext uri="{FF2B5EF4-FFF2-40B4-BE49-F238E27FC236}">
                <a16:creationId xmlns:a16="http://schemas.microsoft.com/office/drawing/2014/main" id="{95C5589C-8DF1-4A60-B14F-956049A8901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26988111"/>
      </p:ext>
    </p:extLst>
  </p:cSld>
  <p:clrMapOvr>
    <a:masterClrMapping/>
  </p:clrMapOvr>
  <mc:AlternateContent xmlns:mc="http://schemas.openxmlformats.org/markup-compatibility/2006" xmlns:p14="http://schemas.microsoft.com/office/powerpoint/2010/main">
    <mc:Choice Requires="p14">
      <p:transition spd="slow" p14:dur="2000" advTm="53569"/>
    </mc:Choice>
    <mc:Fallback xmlns="">
      <p:transition spd="slow" advTm="53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71500" y="1955430"/>
            <a:ext cx="2875430" cy="3759570"/>
          </a:xfrm>
        </p:spPr>
        <p:txBody>
          <a:bodyPr>
            <a:normAutofit/>
          </a:bodyPr>
          <a:lstStyle/>
          <a:p>
            <a:r>
              <a:rPr lang="en-US" sz="5400" dirty="0"/>
              <a:t>Using direct quotes</a:t>
            </a:r>
          </a:p>
        </p:txBody>
      </p:sp>
      <p:sp>
        <p:nvSpPr>
          <p:cNvPr id="2" name="Content Placeholder 1"/>
          <p:cNvSpPr>
            <a:spLocks noGrp="1"/>
          </p:cNvSpPr>
          <p:nvPr>
            <p:ph idx="1"/>
          </p:nvPr>
        </p:nvSpPr>
        <p:spPr>
          <a:xfrm>
            <a:off x="4114801" y="1219200"/>
            <a:ext cx="4190999" cy="3886200"/>
          </a:xfrm>
        </p:spPr>
        <p:txBody>
          <a:bodyPr>
            <a:noAutofit/>
          </a:bodyPr>
          <a:lstStyle/>
          <a:p>
            <a:pPr marL="0" indent="0">
              <a:buNone/>
            </a:pPr>
            <a:r>
              <a:rPr lang="en-US" sz="2400" dirty="0"/>
              <a:t>In general, APA prefers summaries over direct quotes. </a:t>
            </a:r>
            <a:r>
              <a:rPr lang="en-US" sz="2400" b="1" i="1" dirty="0"/>
              <a:t>Why?</a:t>
            </a:r>
          </a:p>
          <a:p>
            <a:pPr marL="0" indent="0">
              <a:buNone/>
            </a:pPr>
            <a:endParaRPr lang="en-US" sz="1800" dirty="0"/>
          </a:p>
          <a:p>
            <a:pPr marL="0" indent="0">
              <a:buNone/>
            </a:pPr>
            <a:r>
              <a:rPr lang="en-US" sz="2400" dirty="0"/>
              <a:t>This means that you should rely more on your</a:t>
            </a:r>
            <a:r>
              <a:rPr lang="en-US" sz="2400" b="1" dirty="0"/>
              <a:t> own synthesis of the idea of the source </a:t>
            </a:r>
            <a:r>
              <a:rPr lang="en-US" sz="2400" dirty="0"/>
              <a:t>and your own summarizing and paraphrasing skills.</a:t>
            </a:r>
          </a:p>
        </p:txBody>
      </p:sp>
      <p:pic>
        <p:nvPicPr>
          <p:cNvPr id="5" name="Audio 4">
            <a:hlinkClick r:id="" action="ppaction://media"/>
            <a:extLst>
              <a:ext uri="{FF2B5EF4-FFF2-40B4-BE49-F238E27FC236}">
                <a16:creationId xmlns:a16="http://schemas.microsoft.com/office/drawing/2014/main" id="{5014152F-1CB1-40F6-9CB0-1951E75AFE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6" name="Picture 5">
            <a:extLst>
              <a:ext uri="{FF2B5EF4-FFF2-40B4-BE49-F238E27FC236}">
                <a16:creationId xmlns:a16="http://schemas.microsoft.com/office/drawing/2014/main" id="{F05CD94F-CCB1-4DFE-8050-2B79B529ED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5992" y="5598392"/>
            <a:ext cx="1234208" cy="1234208"/>
          </a:xfrm>
          <a:prstGeom prst="rect">
            <a:avLst/>
          </a:prstGeom>
        </p:spPr>
      </p:pic>
      <p:sp>
        <p:nvSpPr>
          <p:cNvPr id="8" name="Footer Placeholder 1">
            <a:extLst>
              <a:ext uri="{FF2B5EF4-FFF2-40B4-BE49-F238E27FC236}">
                <a16:creationId xmlns:a16="http://schemas.microsoft.com/office/drawing/2014/main" id="{DA53898C-EF5D-4991-BA19-7FCDA34BF8BA}"/>
              </a:ext>
            </a:extLst>
          </p:cNvPr>
          <p:cNvSpPr>
            <a:spLocks noGrp="1"/>
          </p:cNvSpPr>
          <p:nvPr>
            <p:ph type="ftr" sz="quarter" idx="11"/>
          </p:nvPr>
        </p:nvSpPr>
        <p:spPr>
          <a:xfrm>
            <a:off x="152400" y="6340475"/>
            <a:ext cx="3467099" cy="365125"/>
          </a:xfrm>
        </p:spPr>
        <p:txBody>
          <a:bodyPr/>
          <a:lstStyle/>
          <a:p>
            <a:pPr algn="l">
              <a:defRPr/>
            </a:pPr>
            <a:r>
              <a:rPr lang="en-US" sz="1200" b="0" i="0" dirty="0">
                <a:latin typeface="+mn-lt"/>
              </a:rPr>
              <a:t>The Kathleen Jones White Writing Center </a:t>
            </a:r>
          </a:p>
          <a:p>
            <a:pPr algn="l">
              <a:defRPr/>
            </a:pPr>
            <a:r>
              <a:rPr lang="en-US" sz="1200" b="0" i="0" dirty="0">
                <a:latin typeface="+mn-lt"/>
              </a:rPr>
              <a:t>Revised August 2017</a:t>
            </a:r>
          </a:p>
        </p:txBody>
      </p:sp>
    </p:spTree>
    <p:extLst>
      <p:ext uri="{BB962C8B-B14F-4D97-AF65-F5344CB8AC3E}">
        <p14:creationId xmlns:p14="http://schemas.microsoft.com/office/powerpoint/2010/main" val="2476861831"/>
      </p:ext>
    </p:extLst>
  </p:cSld>
  <p:clrMapOvr>
    <a:masterClrMapping/>
  </p:clrMapOvr>
  <mc:AlternateContent xmlns:mc="http://schemas.openxmlformats.org/markup-compatibility/2006" xmlns:p14="http://schemas.microsoft.com/office/powerpoint/2010/main">
    <mc:Choice Requires="p14">
      <p:transition spd="slow" p14:dur="2000" advTm="26357"/>
    </mc:Choice>
    <mc:Fallback xmlns="">
      <p:transition spd="slow" advTm="26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71500" y="1955430"/>
            <a:ext cx="2875430" cy="3759570"/>
          </a:xfrm>
        </p:spPr>
        <p:txBody>
          <a:bodyPr>
            <a:normAutofit/>
          </a:bodyPr>
          <a:lstStyle/>
          <a:p>
            <a:r>
              <a:rPr lang="en-US" sz="5400" dirty="0"/>
              <a:t>Using direct quotes</a:t>
            </a:r>
          </a:p>
        </p:txBody>
      </p:sp>
      <p:sp>
        <p:nvSpPr>
          <p:cNvPr id="2" name="Content Placeholder 1"/>
          <p:cNvSpPr>
            <a:spLocks noGrp="1"/>
          </p:cNvSpPr>
          <p:nvPr>
            <p:ph idx="1"/>
          </p:nvPr>
        </p:nvSpPr>
        <p:spPr>
          <a:xfrm>
            <a:off x="4191001" y="1600200"/>
            <a:ext cx="4190999" cy="3581400"/>
          </a:xfrm>
        </p:spPr>
        <p:txBody>
          <a:bodyPr>
            <a:noAutofit/>
          </a:bodyPr>
          <a:lstStyle/>
          <a:p>
            <a:pPr marL="0" indent="0">
              <a:buNone/>
            </a:pPr>
            <a:r>
              <a:rPr lang="en-US" sz="2400" dirty="0"/>
              <a:t>However, disciplines like English, education, business and sociology are more accepting of direct quotes.</a:t>
            </a:r>
            <a:endParaRPr lang="en-US" sz="2400" b="1" i="1" dirty="0"/>
          </a:p>
          <a:p>
            <a:pPr marL="0" indent="0">
              <a:buNone/>
            </a:pPr>
            <a:endParaRPr lang="en-US" sz="2400" dirty="0"/>
          </a:p>
          <a:p>
            <a:pPr marL="0" indent="0">
              <a:buNone/>
            </a:pPr>
            <a:r>
              <a:rPr lang="en-US" sz="2400" dirty="0"/>
              <a:t>Let’s look at how to use direct quotes in APA.</a:t>
            </a:r>
          </a:p>
        </p:txBody>
      </p:sp>
      <p:pic>
        <p:nvPicPr>
          <p:cNvPr id="5" name="Audio 4">
            <a:hlinkClick r:id="" action="ppaction://media"/>
            <a:extLst>
              <a:ext uri="{FF2B5EF4-FFF2-40B4-BE49-F238E27FC236}">
                <a16:creationId xmlns:a16="http://schemas.microsoft.com/office/drawing/2014/main" id="{D32C6B76-8885-439F-9D2C-9D4DFFAF5D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6" name="Picture 5">
            <a:extLst>
              <a:ext uri="{FF2B5EF4-FFF2-40B4-BE49-F238E27FC236}">
                <a16:creationId xmlns:a16="http://schemas.microsoft.com/office/drawing/2014/main" id="{2257D7E5-BF60-4E1C-B4D8-E72C33DE48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5992" y="5598392"/>
            <a:ext cx="1234208" cy="1234208"/>
          </a:xfrm>
          <a:prstGeom prst="rect">
            <a:avLst/>
          </a:prstGeom>
        </p:spPr>
      </p:pic>
      <p:sp>
        <p:nvSpPr>
          <p:cNvPr id="8" name="Footer Placeholder 1">
            <a:extLst>
              <a:ext uri="{FF2B5EF4-FFF2-40B4-BE49-F238E27FC236}">
                <a16:creationId xmlns:a16="http://schemas.microsoft.com/office/drawing/2014/main" id="{85F88E8D-71C3-4549-B5EF-9B1C0C56DA5C}"/>
              </a:ext>
            </a:extLst>
          </p:cNvPr>
          <p:cNvSpPr>
            <a:spLocks noGrp="1"/>
          </p:cNvSpPr>
          <p:nvPr>
            <p:ph type="ftr" sz="quarter" idx="11"/>
          </p:nvPr>
        </p:nvSpPr>
        <p:spPr>
          <a:xfrm>
            <a:off x="152400" y="6340475"/>
            <a:ext cx="3467099" cy="365125"/>
          </a:xfrm>
        </p:spPr>
        <p:txBody>
          <a:bodyPr/>
          <a:lstStyle/>
          <a:p>
            <a:pPr algn="l">
              <a:defRPr/>
            </a:pPr>
            <a:r>
              <a:rPr lang="en-US" sz="1200" b="0" i="0" dirty="0">
                <a:latin typeface="+mn-lt"/>
              </a:rPr>
              <a:t>The Kathleen Jones White Writing Center </a:t>
            </a:r>
          </a:p>
          <a:p>
            <a:pPr algn="l">
              <a:defRPr/>
            </a:pPr>
            <a:r>
              <a:rPr lang="en-US" sz="1200" b="0" i="0" dirty="0">
                <a:latin typeface="+mn-lt"/>
              </a:rPr>
              <a:t>Revised August 2017</a:t>
            </a:r>
          </a:p>
        </p:txBody>
      </p:sp>
    </p:spTree>
    <p:extLst>
      <p:ext uri="{BB962C8B-B14F-4D97-AF65-F5344CB8AC3E}">
        <p14:creationId xmlns:p14="http://schemas.microsoft.com/office/powerpoint/2010/main" val="1757796330"/>
      </p:ext>
    </p:extLst>
  </p:cSld>
  <p:clrMapOvr>
    <a:masterClrMapping/>
  </p:clrMapOvr>
  <mc:AlternateContent xmlns:mc="http://schemas.openxmlformats.org/markup-compatibility/2006" xmlns:p14="http://schemas.microsoft.com/office/powerpoint/2010/main">
    <mc:Choice Requires="p14">
      <p:transition spd="slow" p14:dur="2000" advTm="17272"/>
    </mc:Choice>
    <mc:Fallback xmlns="">
      <p:transition spd="slow" advTm="172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571500" y="2286000"/>
            <a:ext cx="2875430" cy="3226170"/>
          </a:xfrm>
        </p:spPr>
        <p:txBody>
          <a:bodyPr>
            <a:normAutofit/>
          </a:bodyPr>
          <a:lstStyle/>
          <a:p>
            <a:pPr eaLnBrk="1" hangingPunct="1"/>
            <a:r>
              <a:rPr lang="en-US" sz="5400" dirty="0">
                <a:effectLst/>
              </a:rPr>
              <a:t>Altering a quote</a:t>
            </a:r>
            <a:br>
              <a:rPr lang="en-US" sz="7200" b="1" dirty="0">
                <a:effectLst/>
              </a:rPr>
            </a:br>
            <a:endParaRPr lang="en-US" sz="7200" b="1" dirty="0">
              <a:effectLst/>
            </a:endParaRPr>
          </a:p>
        </p:txBody>
      </p:sp>
      <p:sp>
        <p:nvSpPr>
          <p:cNvPr id="22531" name="Rectangle 3"/>
          <p:cNvSpPr>
            <a:spLocks noGrp="1" noChangeArrowheads="1"/>
          </p:cNvSpPr>
          <p:nvPr>
            <p:ph idx="1"/>
          </p:nvPr>
        </p:nvSpPr>
        <p:spPr>
          <a:xfrm>
            <a:off x="3886200" y="304800"/>
            <a:ext cx="4800600" cy="5655156"/>
          </a:xfrm>
        </p:spPr>
        <p:txBody>
          <a:bodyPr/>
          <a:lstStyle/>
          <a:p>
            <a:pPr marL="0" indent="0">
              <a:lnSpc>
                <a:spcPct val="90000"/>
              </a:lnSpc>
              <a:buNone/>
              <a:tabLst>
                <a:tab pos="1260475" algn="l"/>
              </a:tabLst>
            </a:pPr>
            <a:r>
              <a:rPr lang="en-US" sz="2800" dirty="0">
                <a:effectLst/>
              </a:rPr>
              <a:t>When using a direct quote in which you insert words of your own, place square brackets  [  ]  around the word(s) you have inserted. </a:t>
            </a:r>
            <a:endParaRPr lang="en-US" sz="1000" dirty="0">
              <a:effectLst/>
            </a:endParaRPr>
          </a:p>
          <a:p>
            <a:pPr eaLnBrk="1" hangingPunct="1">
              <a:lnSpc>
                <a:spcPct val="90000"/>
              </a:lnSpc>
              <a:buFont typeface="Wingdings" pitchFamily="2" charset="2"/>
              <a:buNone/>
              <a:tabLst>
                <a:tab pos="1260475" algn="l"/>
              </a:tabLst>
            </a:pPr>
            <a:r>
              <a:rPr lang="en-US" sz="2800" dirty="0">
                <a:effectLst/>
              </a:rPr>
              <a:t>Example:</a:t>
            </a:r>
          </a:p>
          <a:p>
            <a:pPr>
              <a:lnSpc>
                <a:spcPct val="90000"/>
              </a:lnSpc>
              <a:buNone/>
              <a:tabLst>
                <a:tab pos="1260475" algn="l"/>
              </a:tabLst>
            </a:pPr>
            <a:r>
              <a:rPr lang="en-US" sz="2800" dirty="0">
                <a:effectLst/>
              </a:rPr>
              <a:t> 	</a:t>
            </a:r>
            <a:r>
              <a:rPr lang="en-US" sz="2800" dirty="0">
                <a:solidFill>
                  <a:schemeClr val="tx2">
                    <a:lumMod val="75000"/>
                    <a:lumOff val="25000"/>
                  </a:schemeClr>
                </a:solidFill>
              </a:rPr>
              <a:t>One researcher illustrated</a:t>
            </a:r>
            <a:r>
              <a:rPr lang="en-US" sz="2800" b="1" dirty="0">
                <a:solidFill>
                  <a:schemeClr val="tx2">
                    <a:lumMod val="75000"/>
                    <a:lumOff val="25000"/>
                  </a:schemeClr>
                </a:solidFill>
              </a:rPr>
              <a:t> </a:t>
            </a:r>
            <a:r>
              <a:rPr lang="en-US" sz="2800" dirty="0">
                <a:solidFill>
                  <a:schemeClr val="tx2">
                    <a:lumMod val="75000"/>
                    <a:lumOff val="25000"/>
                  </a:schemeClr>
                </a:solidFill>
              </a:rPr>
              <a:t>that “characters like Harry, Ron, [Dumbledore] and Hermione are now a part of our collective narrative” (Smith, 2012, p. 61).</a:t>
            </a:r>
          </a:p>
          <a:p>
            <a:pPr eaLnBrk="1" hangingPunct="1">
              <a:lnSpc>
                <a:spcPct val="90000"/>
              </a:lnSpc>
              <a:buFont typeface="Wingdings" pitchFamily="2" charset="2"/>
              <a:buNone/>
              <a:tabLst>
                <a:tab pos="1260475" algn="l"/>
              </a:tabLst>
            </a:pPr>
            <a:endParaRPr lang="en-US" sz="2800" dirty="0">
              <a:solidFill>
                <a:schemeClr val="tx2">
                  <a:lumMod val="75000"/>
                  <a:lumOff val="25000"/>
                </a:schemeClr>
              </a:solidFill>
              <a:effectLst/>
            </a:endParaRPr>
          </a:p>
        </p:txBody>
      </p:sp>
      <p:pic>
        <p:nvPicPr>
          <p:cNvPr id="3" name="Audio 2">
            <a:hlinkClick r:id="" action="ppaction://media"/>
            <a:extLst>
              <a:ext uri="{FF2B5EF4-FFF2-40B4-BE49-F238E27FC236}">
                <a16:creationId xmlns:a16="http://schemas.microsoft.com/office/drawing/2014/main" id="{87F7F3B2-C3F5-4568-8D3C-7AEC49B02A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6" name="Picture 5">
            <a:extLst>
              <a:ext uri="{FF2B5EF4-FFF2-40B4-BE49-F238E27FC236}">
                <a16:creationId xmlns:a16="http://schemas.microsoft.com/office/drawing/2014/main" id="{33CFDC79-7842-4663-B07B-3D5FC6FEFC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5992" y="5598392"/>
            <a:ext cx="1234208" cy="1234208"/>
          </a:xfrm>
          <a:prstGeom prst="rect">
            <a:avLst/>
          </a:prstGeom>
        </p:spPr>
      </p:pic>
      <p:sp>
        <p:nvSpPr>
          <p:cNvPr id="8" name="Footer Placeholder 1">
            <a:extLst>
              <a:ext uri="{FF2B5EF4-FFF2-40B4-BE49-F238E27FC236}">
                <a16:creationId xmlns:a16="http://schemas.microsoft.com/office/drawing/2014/main" id="{F9721C6F-3094-4D41-AAF8-F13D05B34A5C}"/>
              </a:ext>
            </a:extLst>
          </p:cNvPr>
          <p:cNvSpPr>
            <a:spLocks noGrp="1"/>
          </p:cNvSpPr>
          <p:nvPr>
            <p:ph type="ftr" sz="quarter" idx="11"/>
          </p:nvPr>
        </p:nvSpPr>
        <p:spPr>
          <a:xfrm>
            <a:off x="152400" y="6340475"/>
            <a:ext cx="3467099" cy="365125"/>
          </a:xfrm>
        </p:spPr>
        <p:txBody>
          <a:bodyPr/>
          <a:lstStyle/>
          <a:p>
            <a:pPr algn="l">
              <a:defRPr/>
            </a:pPr>
            <a:r>
              <a:rPr lang="en-US" sz="1200" b="0" i="0" dirty="0">
                <a:latin typeface="+mn-lt"/>
              </a:rPr>
              <a:t>The Kathleen Jones White Writing Center </a:t>
            </a:r>
          </a:p>
          <a:p>
            <a:pPr algn="l">
              <a:defRPr/>
            </a:pPr>
            <a:r>
              <a:rPr lang="en-US" sz="1200" b="0" i="0" dirty="0">
                <a:latin typeface="+mn-lt"/>
              </a:rPr>
              <a:t>Revised August 2017</a:t>
            </a:r>
          </a:p>
        </p:txBody>
      </p:sp>
    </p:spTree>
  </p:cSld>
  <p:clrMapOvr>
    <a:masterClrMapping/>
  </p:clrMapOvr>
  <mc:AlternateContent xmlns:mc="http://schemas.openxmlformats.org/markup-compatibility/2006" xmlns:p14="http://schemas.microsoft.com/office/powerpoint/2010/main">
    <mc:Choice Requires="p14">
      <p:transition spd="slow" p14:dur="2000" advTm="20796"/>
    </mc:Choice>
    <mc:Fallback xmlns="">
      <p:transition spd="slow" advTm="20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571500" y="2438400"/>
            <a:ext cx="2875430" cy="3073770"/>
          </a:xfrm>
        </p:spPr>
        <p:txBody>
          <a:bodyPr>
            <a:normAutofit/>
          </a:bodyPr>
          <a:lstStyle/>
          <a:p>
            <a:pPr eaLnBrk="1" hangingPunct="1"/>
            <a:r>
              <a:rPr lang="en-US" sz="5400" dirty="0">
                <a:effectLst/>
              </a:rPr>
              <a:t>Altering a quote</a:t>
            </a:r>
            <a:br>
              <a:rPr lang="en-US" sz="4800" b="1" dirty="0">
                <a:effectLst/>
              </a:rPr>
            </a:br>
            <a:endParaRPr lang="en-US" sz="4800" b="1" dirty="0">
              <a:effectLst/>
            </a:endParaRPr>
          </a:p>
        </p:txBody>
      </p:sp>
      <p:sp>
        <p:nvSpPr>
          <p:cNvPr id="23554" name="Rectangle 3"/>
          <p:cNvSpPr>
            <a:spLocks noGrp="1" noChangeArrowheads="1"/>
          </p:cNvSpPr>
          <p:nvPr>
            <p:ph idx="1"/>
          </p:nvPr>
        </p:nvSpPr>
        <p:spPr>
          <a:xfrm>
            <a:off x="4114800" y="569066"/>
            <a:ext cx="4572000" cy="5655156"/>
          </a:xfrm>
        </p:spPr>
        <p:txBody>
          <a:bodyPr>
            <a:noAutofit/>
          </a:bodyPr>
          <a:lstStyle/>
          <a:p>
            <a:pPr marL="0" indent="0">
              <a:lnSpc>
                <a:spcPct val="90000"/>
              </a:lnSpc>
              <a:buNone/>
            </a:pPr>
            <a:r>
              <a:rPr lang="en-US" sz="2550" dirty="0">
                <a:effectLst/>
              </a:rPr>
              <a:t>If you delete part of a quote, use ellipses . . .  to indicate where you have removed from the original. </a:t>
            </a:r>
          </a:p>
          <a:p>
            <a:pPr eaLnBrk="1" hangingPunct="1">
              <a:lnSpc>
                <a:spcPct val="90000"/>
              </a:lnSpc>
              <a:buFont typeface="Wingdings" pitchFamily="2" charset="2"/>
              <a:buNone/>
            </a:pPr>
            <a:r>
              <a:rPr lang="en-US" sz="2550" dirty="0">
                <a:effectLst/>
              </a:rPr>
              <a:t>Example:</a:t>
            </a:r>
          </a:p>
          <a:p>
            <a:pPr marL="0" indent="0">
              <a:buNone/>
            </a:pPr>
            <a:r>
              <a:rPr lang="en-US" sz="2800" dirty="0">
                <a:solidFill>
                  <a:schemeClr val="tx2">
                    <a:lumMod val="75000"/>
                    <a:lumOff val="25000"/>
                  </a:schemeClr>
                </a:solidFill>
              </a:rPr>
              <a:t>One researcher illustrated that “characters. . . are now a part of our collective narrative” (Smith, 2012, p. 61).</a:t>
            </a:r>
          </a:p>
        </p:txBody>
      </p:sp>
      <p:pic>
        <p:nvPicPr>
          <p:cNvPr id="3" name="Audio 2">
            <a:hlinkClick r:id="" action="ppaction://media"/>
            <a:extLst>
              <a:ext uri="{FF2B5EF4-FFF2-40B4-BE49-F238E27FC236}">
                <a16:creationId xmlns:a16="http://schemas.microsoft.com/office/drawing/2014/main" id="{FC871BFE-AB27-4CF6-86F4-D20FCE2E79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7" name="Picture 6">
            <a:extLst>
              <a:ext uri="{FF2B5EF4-FFF2-40B4-BE49-F238E27FC236}">
                <a16:creationId xmlns:a16="http://schemas.microsoft.com/office/drawing/2014/main" id="{2012746D-9916-4C4E-B4D4-CE1689F359F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5992" y="5598392"/>
            <a:ext cx="1234208" cy="1234208"/>
          </a:xfrm>
          <a:prstGeom prst="rect">
            <a:avLst/>
          </a:prstGeom>
        </p:spPr>
      </p:pic>
      <p:sp>
        <p:nvSpPr>
          <p:cNvPr id="8" name="Footer Placeholder 1">
            <a:extLst>
              <a:ext uri="{FF2B5EF4-FFF2-40B4-BE49-F238E27FC236}">
                <a16:creationId xmlns:a16="http://schemas.microsoft.com/office/drawing/2014/main" id="{ACE70234-85A4-4E41-B301-531F9DD9F24D}"/>
              </a:ext>
            </a:extLst>
          </p:cNvPr>
          <p:cNvSpPr>
            <a:spLocks noGrp="1"/>
          </p:cNvSpPr>
          <p:nvPr>
            <p:ph type="ftr" sz="quarter" idx="11"/>
          </p:nvPr>
        </p:nvSpPr>
        <p:spPr>
          <a:xfrm>
            <a:off x="152400" y="6340475"/>
            <a:ext cx="3467099" cy="365125"/>
          </a:xfrm>
        </p:spPr>
        <p:txBody>
          <a:bodyPr/>
          <a:lstStyle/>
          <a:p>
            <a:pPr algn="l">
              <a:defRPr/>
            </a:pPr>
            <a:r>
              <a:rPr lang="en-US" sz="1200" b="0" i="0" dirty="0">
                <a:latin typeface="+mn-lt"/>
              </a:rPr>
              <a:t>The Kathleen Jones White Writing Center </a:t>
            </a:r>
          </a:p>
          <a:p>
            <a:pPr algn="l">
              <a:defRPr/>
            </a:pPr>
            <a:r>
              <a:rPr lang="en-US" sz="1200" b="0" i="0" dirty="0">
                <a:latin typeface="+mn-lt"/>
              </a:rPr>
              <a:t>Revised August 2017</a:t>
            </a:r>
          </a:p>
        </p:txBody>
      </p:sp>
    </p:spTree>
  </p:cSld>
  <p:clrMapOvr>
    <a:masterClrMapping/>
  </p:clrMapOvr>
  <mc:AlternateContent xmlns:mc="http://schemas.openxmlformats.org/markup-compatibility/2006" xmlns:p14="http://schemas.microsoft.com/office/powerpoint/2010/main">
    <mc:Choice Requires="p14">
      <p:transition spd="slow" p14:dur="2000" advTm="22833"/>
    </mc:Choice>
    <mc:Fallback xmlns="">
      <p:transition spd="slow" advTm="22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71500" y="1600200"/>
            <a:ext cx="2875430" cy="3911970"/>
          </a:xfrm>
        </p:spPr>
        <p:txBody>
          <a:bodyPr>
            <a:normAutofit/>
          </a:bodyPr>
          <a:lstStyle/>
          <a:p>
            <a:r>
              <a:rPr lang="en-US" sz="5300" dirty="0"/>
              <a:t>What if there are two authors?</a:t>
            </a:r>
          </a:p>
        </p:txBody>
      </p:sp>
      <p:sp>
        <p:nvSpPr>
          <p:cNvPr id="12290" name="Rectangle 3"/>
          <p:cNvSpPr>
            <a:spLocks noGrp="1" noChangeArrowheads="1"/>
          </p:cNvSpPr>
          <p:nvPr>
            <p:ph idx="1"/>
          </p:nvPr>
        </p:nvSpPr>
        <p:spPr>
          <a:xfrm>
            <a:off x="4152901" y="1090978"/>
            <a:ext cx="4686299" cy="5233622"/>
          </a:xfrm>
        </p:spPr>
        <p:txBody>
          <a:bodyPr>
            <a:normAutofit/>
          </a:bodyPr>
          <a:lstStyle/>
          <a:p>
            <a:pPr marL="1588" indent="-1588" eaLnBrk="1" hangingPunct="1">
              <a:lnSpc>
                <a:spcPct val="80000"/>
              </a:lnSpc>
              <a:buFont typeface="Wingdings" pitchFamily="2" charset="2"/>
              <a:buNone/>
            </a:pPr>
            <a:r>
              <a:rPr lang="en-US" sz="2800" dirty="0">
                <a:effectLst/>
              </a:rPr>
              <a:t>When referring to two or more authors within your text, write out the word </a:t>
            </a:r>
            <a:r>
              <a:rPr lang="en-US" sz="2800" i="1" dirty="0">
                <a:effectLst/>
              </a:rPr>
              <a:t>and</a:t>
            </a:r>
            <a:r>
              <a:rPr lang="en-US" sz="2800" dirty="0">
                <a:effectLst/>
              </a:rPr>
              <a:t>.</a:t>
            </a:r>
          </a:p>
          <a:p>
            <a:pPr eaLnBrk="1" hangingPunct="1">
              <a:lnSpc>
                <a:spcPct val="80000"/>
              </a:lnSpc>
              <a:buFont typeface="Wingdings" pitchFamily="2" charset="2"/>
              <a:buNone/>
            </a:pPr>
            <a:endParaRPr lang="en-US" sz="800" dirty="0">
              <a:effectLst/>
            </a:endParaRPr>
          </a:p>
          <a:p>
            <a:pPr marL="231775" lvl="1" indent="-1588">
              <a:lnSpc>
                <a:spcPct val="80000"/>
              </a:lnSpc>
              <a:buFont typeface="Wingdings" pitchFamily="2" charset="2"/>
              <a:buNone/>
            </a:pPr>
            <a:r>
              <a:rPr lang="en-US" sz="2400" dirty="0">
                <a:solidFill>
                  <a:schemeClr val="tx2">
                    <a:lumMod val="75000"/>
                    <a:lumOff val="25000"/>
                  </a:schemeClr>
                </a:solidFill>
                <a:effectLst/>
              </a:rPr>
              <a:t>Research by Walton and Myers (2000) supported</a:t>
            </a:r>
            <a:r>
              <a:rPr lang="en-US" sz="2400" dirty="0">
                <a:solidFill>
                  <a:schemeClr val="tx2">
                    <a:lumMod val="75000"/>
                    <a:lumOff val="25000"/>
                  </a:schemeClr>
                </a:solidFill>
              </a:rPr>
              <a:t> the idea…</a:t>
            </a:r>
            <a:endParaRPr lang="en-US" sz="2400" dirty="0">
              <a:solidFill>
                <a:schemeClr val="tx2">
                  <a:lumMod val="75000"/>
                  <a:lumOff val="25000"/>
                </a:schemeClr>
              </a:solidFill>
              <a:effectLst/>
            </a:endParaRPr>
          </a:p>
          <a:p>
            <a:pPr eaLnBrk="1" hangingPunct="1">
              <a:lnSpc>
                <a:spcPct val="80000"/>
              </a:lnSpc>
              <a:buFont typeface="Wingdings" pitchFamily="2" charset="2"/>
              <a:buNone/>
            </a:pPr>
            <a:endParaRPr lang="en-US" sz="800" dirty="0">
              <a:effectLst/>
            </a:endParaRPr>
          </a:p>
          <a:p>
            <a:pPr marL="1588" indent="-1588" eaLnBrk="1" hangingPunct="1">
              <a:lnSpc>
                <a:spcPct val="80000"/>
              </a:lnSpc>
              <a:buFont typeface="Wingdings" pitchFamily="2" charset="2"/>
              <a:buNone/>
            </a:pPr>
            <a:endParaRPr lang="en-US" sz="2800" dirty="0">
              <a:effectLst/>
            </a:endParaRPr>
          </a:p>
          <a:p>
            <a:pPr marL="1588" indent="-1588" eaLnBrk="1" hangingPunct="1">
              <a:lnSpc>
                <a:spcPct val="80000"/>
              </a:lnSpc>
              <a:buFont typeface="Wingdings" pitchFamily="2" charset="2"/>
              <a:buNone/>
            </a:pPr>
            <a:r>
              <a:rPr lang="en-US" sz="2800" dirty="0">
                <a:effectLst/>
              </a:rPr>
              <a:t>For the parenthetical citation, use an ampersand (&amp;).</a:t>
            </a:r>
          </a:p>
          <a:p>
            <a:pPr eaLnBrk="1" hangingPunct="1">
              <a:lnSpc>
                <a:spcPct val="80000"/>
              </a:lnSpc>
              <a:buFont typeface="Wingdings" pitchFamily="2" charset="2"/>
              <a:buNone/>
            </a:pPr>
            <a:endParaRPr lang="en-US" sz="800" dirty="0">
              <a:effectLst/>
            </a:endParaRPr>
          </a:p>
          <a:p>
            <a:pPr marL="231775" indent="-1588" eaLnBrk="1" hangingPunct="1">
              <a:lnSpc>
                <a:spcPct val="80000"/>
              </a:lnSpc>
              <a:buFont typeface="Wingdings" pitchFamily="2" charset="2"/>
              <a:buNone/>
            </a:pPr>
            <a:r>
              <a:rPr lang="en-US" dirty="0">
                <a:effectLst/>
              </a:rPr>
              <a:t>	 </a:t>
            </a:r>
            <a:r>
              <a:rPr lang="en-US" sz="2400" dirty="0">
                <a:solidFill>
                  <a:schemeClr val="tx2">
                    <a:lumMod val="75000"/>
                    <a:lumOff val="25000"/>
                  </a:schemeClr>
                </a:solidFill>
                <a:effectLst/>
              </a:rPr>
              <a:t>(Walton &amp; Myers, 2000, p. 567).</a:t>
            </a:r>
          </a:p>
          <a:p>
            <a:pPr eaLnBrk="1" hangingPunct="1">
              <a:lnSpc>
                <a:spcPct val="80000"/>
              </a:lnSpc>
              <a:buFont typeface="Wingdings" pitchFamily="2" charset="2"/>
              <a:buNone/>
            </a:pPr>
            <a:endParaRPr lang="en-US" sz="2800" dirty="0">
              <a:effectLst/>
            </a:endParaRPr>
          </a:p>
        </p:txBody>
      </p:sp>
      <p:pic>
        <p:nvPicPr>
          <p:cNvPr id="7" name="Picture 6">
            <a:extLst>
              <a:ext uri="{FF2B5EF4-FFF2-40B4-BE49-F238E27FC236}">
                <a16:creationId xmlns:a16="http://schemas.microsoft.com/office/drawing/2014/main" id="{50F1AE89-DA47-4B36-BF51-A608D5C487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5992" y="5598392"/>
            <a:ext cx="1234208" cy="1234208"/>
          </a:xfrm>
          <a:prstGeom prst="rect">
            <a:avLst/>
          </a:prstGeom>
        </p:spPr>
      </p:pic>
      <p:sp>
        <p:nvSpPr>
          <p:cNvPr id="8" name="Footer Placeholder 1">
            <a:extLst>
              <a:ext uri="{FF2B5EF4-FFF2-40B4-BE49-F238E27FC236}">
                <a16:creationId xmlns:a16="http://schemas.microsoft.com/office/drawing/2014/main" id="{E78D60ED-B5F2-4CDE-A276-416F27719F28}"/>
              </a:ext>
            </a:extLst>
          </p:cNvPr>
          <p:cNvSpPr>
            <a:spLocks noGrp="1"/>
          </p:cNvSpPr>
          <p:nvPr>
            <p:ph type="ftr" sz="quarter" idx="11"/>
          </p:nvPr>
        </p:nvSpPr>
        <p:spPr>
          <a:xfrm>
            <a:off x="152400" y="6340475"/>
            <a:ext cx="3467099" cy="365125"/>
          </a:xfrm>
        </p:spPr>
        <p:txBody>
          <a:bodyPr/>
          <a:lstStyle/>
          <a:p>
            <a:pPr algn="l">
              <a:defRPr/>
            </a:pPr>
            <a:r>
              <a:rPr lang="en-US" sz="1200" b="0" i="0" dirty="0">
                <a:latin typeface="+mn-lt"/>
              </a:rPr>
              <a:t>The Kathleen Jones White Writing Center </a:t>
            </a:r>
          </a:p>
          <a:p>
            <a:pPr algn="l">
              <a:defRPr/>
            </a:pPr>
            <a:r>
              <a:rPr lang="en-US" sz="1200" b="0" i="0" dirty="0">
                <a:latin typeface="+mn-lt"/>
              </a:rPr>
              <a:t>Revised August 2017</a:t>
            </a:r>
          </a:p>
        </p:txBody>
      </p:sp>
      <p:pic>
        <p:nvPicPr>
          <p:cNvPr id="2" name="Audio 1">
            <a:hlinkClick r:id="" action="ppaction://media"/>
            <a:extLst>
              <a:ext uri="{FF2B5EF4-FFF2-40B4-BE49-F238E27FC236}">
                <a16:creationId xmlns:a16="http://schemas.microsoft.com/office/drawing/2014/main" id="{81912FA9-CD32-4FC7-8750-5B309668BB9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077"/>
    </mc:Choice>
    <mc:Fallback xmlns="">
      <p:transition spd="slow" advTm="31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2819400"/>
            <a:ext cx="2875430" cy="2997570"/>
          </a:xfrm>
        </p:spPr>
        <p:txBody>
          <a:bodyPr>
            <a:normAutofit/>
          </a:bodyPr>
          <a:lstStyle/>
          <a:p>
            <a:r>
              <a:rPr lang="en-US" sz="5400" dirty="0"/>
              <a:t>Try it!</a:t>
            </a:r>
          </a:p>
        </p:txBody>
      </p:sp>
      <p:sp>
        <p:nvSpPr>
          <p:cNvPr id="3" name="Content Placeholder 2"/>
          <p:cNvSpPr>
            <a:spLocks noGrp="1"/>
          </p:cNvSpPr>
          <p:nvPr>
            <p:ph idx="1"/>
          </p:nvPr>
        </p:nvSpPr>
        <p:spPr>
          <a:xfrm>
            <a:off x="4076701" y="990600"/>
            <a:ext cx="4686299" cy="4648200"/>
          </a:xfrm>
        </p:spPr>
        <p:txBody>
          <a:bodyPr>
            <a:normAutofit/>
          </a:bodyPr>
          <a:lstStyle/>
          <a:p>
            <a:pPr marL="0" indent="0">
              <a:buNone/>
            </a:pPr>
            <a:r>
              <a:rPr lang="en-US" sz="2400" dirty="0"/>
              <a:t>Which is correct?</a:t>
            </a:r>
          </a:p>
          <a:p>
            <a:pPr>
              <a:buNone/>
            </a:pPr>
            <a:endParaRPr lang="en-US" sz="2000" dirty="0"/>
          </a:p>
          <a:p>
            <a:pPr marL="341313" indent="-341313">
              <a:buNone/>
            </a:pPr>
            <a:r>
              <a:rPr lang="en-US" dirty="0"/>
              <a:t>A. Researchers </a:t>
            </a:r>
            <a:r>
              <a:rPr lang="en-US" dirty="0">
                <a:solidFill>
                  <a:schemeClr val="tx2">
                    <a:lumMod val="75000"/>
                    <a:lumOff val="25000"/>
                  </a:schemeClr>
                </a:solidFill>
              </a:rPr>
              <a:t>Walton and Myers (2000) </a:t>
            </a:r>
            <a:r>
              <a:rPr lang="en-US" dirty="0"/>
              <a:t>reported that humans had eaten grain for thousands of years without signs of gluten intolerance. </a:t>
            </a:r>
          </a:p>
          <a:p>
            <a:pPr marL="1588" indent="-1588">
              <a:buNone/>
            </a:pPr>
            <a:endParaRPr lang="en-US" dirty="0"/>
          </a:p>
          <a:p>
            <a:pPr marL="341313" indent="-341313">
              <a:buNone/>
            </a:pPr>
            <a:r>
              <a:rPr lang="en-US" dirty="0"/>
              <a:t>B. Researchers </a:t>
            </a:r>
            <a:r>
              <a:rPr lang="en-US" dirty="0">
                <a:solidFill>
                  <a:schemeClr val="tx2">
                    <a:lumMod val="75000"/>
                    <a:lumOff val="25000"/>
                  </a:schemeClr>
                </a:solidFill>
              </a:rPr>
              <a:t>Walton &amp; Myers (2000) </a:t>
            </a:r>
            <a:r>
              <a:rPr lang="en-US" dirty="0"/>
              <a:t>reported that humans had eaten grain for thousands of years without signs of gluten intolerance. </a:t>
            </a:r>
          </a:p>
          <a:p>
            <a:pPr marL="0" indent="0">
              <a:buNone/>
            </a:pPr>
            <a:endParaRPr lang="en-US" dirty="0"/>
          </a:p>
        </p:txBody>
      </p:sp>
      <p:pic>
        <p:nvPicPr>
          <p:cNvPr id="6" name="Picture 5">
            <a:extLst>
              <a:ext uri="{FF2B5EF4-FFF2-40B4-BE49-F238E27FC236}">
                <a16:creationId xmlns:a16="http://schemas.microsoft.com/office/drawing/2014/main" id="{B6DC376E-DB24-40C2-BEEA-D18478D435E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5992" y="5598392"/>
            <a:ext cx="1234208" cy="1234208"/>
          </a:xfrm>
          <a:prstGeom prst="rect">
            <a:avLst/>
          </a:prstGeom>
        </p:spPr>
      </p:pic>
      <p:sp>
        <p:nvSpPr>
          <p:cNvPr id="9" name="Footer Placeholder 1">
            <a:extLst>
              <a:ext uri="{FF2B5EF4-FFF2-40B4-BE49-F238E27FC236}">
                <a16:creationId xmlns:a16="http://schemas.microsoft.com/office/drawing/2014/main" id="{54F41183-05E9-4C06-B599-ACB137B9DD57}"/>
              </a:ext>
            </a:extLst>
          </p:cNvPr>
          <p:cNvSpPr>
            <a:spLocks noGrp="1"/>
          </p:cNvSpPr>
          <p:nvPr>
            <p:ph type="ftr" sz="quarter" idx="11"/>
          </p:nvPr>
        </p:nvSpPr>
        <p:spPr>
          <a:xfrm>
            <a:off x="152400" y="6340475"/>
            <a:ext cx="3467099" cy="365125"/>
          </a:xfrm>
        </p:spPr>
        <p:txBody>
          <a:bodyPr/>
          <a:lstStyle/>
          <a:p>
            <a:pPr algn="l">
              <a:defRPr/>
            </a:pPr>
            <a:r>
              <a:rPr lang="en-US" sz="1200" b="0" i="0" dirty="0">
                <a:latin typeface="+mn-lt"/>
              </a:rPr>
              <a:t>The Kathleen Jones White Writing Center </a:t>
            </a:r>
          </a:p>
          <a:p>
            <a:pPr algn="l">
              <a:defRPr/>
            </a:pPr>
            <a:r>
              <a:rPr lang="en-US" sz="1200" b="0" i="0" dirty="0">
                <a:latin typeface="+mn-lt"/>
              </a:rPr>
              <a:t>Revised August 2017</a:t>
            </a:r>
          </a:p>
        </p:txBody>
      </p:sp>
      <p:pic>
        <p:nvPicPr>
          <p:cNvPr id="4" name="Audio 3">
            <a:hlinkClick r:id="" action="ppaction://media"/>
            <a:extLst>
              <a:ext uri="{FF2B5EF4-FFF2-40B4-BE49-F238E27FC236}">
                <a16:creationId xmlns:a16="http://schemas.microsoft.com/office/drawing/2014/main" id="{EFC1B72C-4189-4ED4-BA18-35062220ABF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8935"/>
    </mc:Choice>
    <mc:Fallback xmlns="">
      <p:transition spd="slow" advTm="8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20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52400" y="1520470"/>
            <a:ext cx="2819400" cy="4042130"/>
            <a:chOff x="166896" y="2667000"/>
            <a:chExt cx="3109704" cy="4042130"/>
          </a:xfrm>
          <a:solidFill>
            <a:schemeClr val="tx2">
              <a:lumMod val="10000"/>
              <a:lumOff val="90000"/>
              <a:alpha val="81000"/>
            </a:schemeClr>
          </a:solidFill>
        </p:grpSpPr>
        <p:sp>
          <p:nvSpPr>
            <p:cNvPr id="34" name="Rectangle 33"/>
            <p:cNvSpPr/>
            <p:nvPr/>
          </p:nvSpPr>
          <p:spPr>
            <a:xfrm>
              <a:off x="166896" y="2667000"/>
              <a:ext cx="3109704" cy="4042130"/>
            </a:xfrm>
            <a:prstGeom prst="rect">
              <a:avLst/>
            </a:prstGeom>
            <a:grp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35" name="TextBox 34"/>
            <p:cNvSpPr txBox="1"/>
            <p:nvPr/>
          </p:nvSpPr>
          <p:spPr>
            <a:xfrm>
              <a:off x="722256" y="4469518"/>
              <a:ext cx="2003565" cy="400110"/>
            </a:xfrm>
            <a:prstGeom prst="rect">
              <a:avLst/>
            </a:prstGeom>
            <a:grpFill/>
            <a:ln w="9525">
              <a:noFill/>
            </a:ln>
          </p:spPr>
          <p:txBody>
            <a:bodyPr wrap="none" rtlCol="0">
              <a:spAutoFit/>
            </a:bodyPr>
            <a:lstStyle/>
            <a:p>
              <a:pPr algn="ctr" eaLnBrk="1" fontAlgn="auto" hangingPunct="1">
                <a:spcBef>
                  <a:spcPts val="0"/>
                </a:spcBef>
                <a:spcAft>
                  <a:spcPts val="0"/>
                </a:spcAft>
              </a:pPr>
              <a:r>
                <a:rPr lang="en-US" sz="2000" b="1" dirty="0">
                  <a:latin typeface="+mn-lt"/>
                  <a:ea typeface="Verdana" pitchFamily="34" charset="0"/>
                  <a:cs typeface="Verdana" pitchFamily="34" charset="0"/>
                </a:rPr>
                <a:t>218 </a:t>
              </a:r>
              <a:r>
                <a:rPr lang="en-US" sz="2000" b="1" dirty="0" err="1">
                  <a:latin typeface="+mn-lt"/>
                  <a:ea typeface="Verdana" pitchFamily="34" charset="0"/>
                  <a:cs typeface="Verdana" pitchFamily="34" charset="0"/>
                </a:rPr>
                <a:t>Eicher</a:t>
              </a:r>
              <a:r>
                <a:rPr lang="en-US" sz="2000" b="1" dirty="0">
                  <a:latin typeface="+mn-lt"/>
                  <a:ea typeface="Verdana" pitchFamily="34" charset="0"/>
                  <a:cs typeface="Verdana" pitchFamily="34" charset="0"/>
                </a:rPr>
                <a:t> Hall</a:t>
              </a:r>
            </a:p>
          </p:txBody>
        </p:sp>
      </p:grpSp>
      <p:grpSp>
        <p:nvGrpSpPr>
          <p:cNvPr id="45" name="Group 44"/>
          <p:cNvGrpSpPr/>
          <p:nvPr/>
        </p:nvGrpSpPr>
        <p:grpSpPr>
          <a:xfrm>
            <a:off x="3124200" y="1520470"/>
            <a:ext cx="2819400" cy="4040942"/>
            <a:chOff x="3489771" y="2667000"/>
            <a:chExt cx="2503135" cy="4042130"/>
          </a:xfrm>
          <a:solidFill>
            <a:schemeClr val="tx2">
              <a:lumMod val="10000"/>
              <a:lumOff val="90000"/>
              <a:alpha val="81000"/>
            </a:schemeClr>
          </a:solidFill>
        </p:grpSpPr>
        <p:sp>
          <p:nvSpPr>
            <p:cNvPr id="46" name="Rectangle 45"/>
            <p:cNvSpPr/>
            <p:nvPr/>
          </p:nvSpPr>
          <p:spPr>
            <a:xfrm>
              <a:off x="3489771" y="2667000"/>
              <a:ext cx="2503135" cy="4042130"/>
            </a:xfrm>
            <a:prstGeom prst="rect">
              <a:avLst/>
            </a:prstGeom>
            <a:grp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TextBox 46"/>
            <p:cNvSpPr txBox="1"/>
            <p:nvPr/>
          </p:nvSpPr>
          <p:spPr>
            <a:xfrm>
              <a:off x="3562441" y="4506283"/>
              <a:ext cx="2357801" cy="2124282"/>
            </a:xfrm>
            <a:prstGeom prst="rect">
              <a:avLst/>
            </a:prstGeom>
            <a:grpFill/>
            <a:ln w="9525">
              <a:noFill/>
            </a:ln>
          </p:spPr>
          <p:txBody>
            <a:bodyPr wrap="square" rtlCol="0">
              <a:spAutoFit/>
            </a:bodyPr>
            <a:lstStyle/>
            <a:p>
              <a:pPr algn="ctr"/>
              <a:r>
                <a:rPr lang="en-US" sz="2000" b="1" dirty="0">
                  <a:latin typeface="+mn-lt"/>
                  <a:ea typeface="Verdana" pitchFamily="34" charset="0"/>
                  <a:cs typeface="Verdana" pitchFamily="34" charset="0"/>
                </a:rPr>
                <a:t>Meet Us Online</a:t>
              </a:r>
            </a:p>
            <a:p>
              <a:pPr algn="ctr"/>
              <a:br>
                <a:rPr lang="en-US" sz="1600" dirty="0">
                  <a:ea typeface="Verdana" pitchFamily="34" charset="0"/>
                  <a:cs typeface="Verdana" pitchFamily="34" charset="0"/>
                </a:rPr>
              </a:br>
              <a:r>
                <a:rPr lang="en-US" sz="1600" dirty="0">
                  <a:ea typeface="Verdana" pitchFamily="34" charset="0"/>
                  <a:cs typeface="Verdana" pitchFamily="34" charset="0"/>
                </a:rPr>
                <a:t>Talk to a tutor through WebEx (like Skype). </a:t>
              </a:r>
            </a:p>
            <a:p>
              <a:pPr algn="ctr"/>
              <a:endParaRPr lang="en-US" sz="1600" dirty="0">
                <a:ea typeface="Verdana" pitchFamily="34" charset="0"/>
                <a:cs typeface="Verdana" pitchFamily="34" charset="0"/>
              </a:endParaRPr>
            </a:p>
            <a:p>
              <a:pPr algn="ctr"/>
              <a:r>
                <a:rPr lang="en-US" sz="1600" dirty="0">
                  <a:ea typeface="Verdana" pitchFamily="34" charset="0"/>
                  <a:cs typeface="Verdana" pitchFamily="34" charset="0"/>
                </a:rPr>
                <a:t>Schedule an appointment at </a:t>
              </a:r>
              <a:r>
                <a:rPr lang="en-US" sz="1600" i="1" dirty="0">
                  <a:ea typeface="Verdana" pitchFamily="34" charset="0"/>
                  <a:cs typeface="Verdana" pitchFamily="34" charset="0"/>
                </a:rPr>
                <a:t>iup.edu/</a:t>
              </a:r>
              <a:r>
                <a:rPr lang="en-US" sz="1600" i="1" dirty="0" err="1">
                  <a:ea typeface="Verdana" pitchFamily="34" charset="0"/>
                  <a:cs typeface="Verdana" pitchFamily="34" charset="0"/>
                </a:rPr>
                <a:t>writingcenter</a:t>
              </a:r>
              <a:endParaRPr lang="en-US" sz="1600" i="1" dirty="0">
                <a:ea typeface="Verdana" pitchFamily="34" charset="0"/>
                <a:cs typeface="Verdana" pitchFamily="34" charset="0"/>
              </a:endParaRPr>
            </a:p>
          </p:txBody>
        </p:sp>
      </p:grpSp>
      <p:pic>
        <p:nvPicPr>
          <p:cNvPr id="48" name="Picture 4" descr="http://www.iup.edu/uploadedImages/Units/W_-_Z/Writing_Center/eicher%20hall.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8798" y="1763612"/>
            <a:ext cx="2374402" cy="14356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aphicFrame>
        <p:nvGraphicFramePr>
          <p:cNvPr id="49" name="Table 48"/>
          <p:cNvGraphicFramePr>
            <a:graphicFrameLocks noGrp="1"/>
          </p:cNvGraphicFramePr>
          <p:nvPr>
            <p:extLst>
              <p:ext uri="{D42A27DB-BD31-4B8C-83A1-F6EECF244321}">
                <p14:modId xmlns:p14="http://schemas.microsoft.com/office/powerpoint/2010/main" val="213034231"/>
              </p:ext>
            </p:extLst>
          </p:nvPr>
        </p:nvGraphicFramePr>
        <p:xfrm>
          <a:off x="381000" y="3869980"/>
          <a:ext cx="2438400" cy="1536690"/>
        </p:xfrm>
        <a:graphic>
          <a:graphicData uri="http://schemas.openxmlformats.org/drawingml/2006/table">
            <a:tbl>
              <a:tblPr firstRow="1" bandRow="1">
                <a:tableStyleId>{69012ECD-51FC-41F1-AA8D-1B2483CD663E}</a:tableStyleId>
              </a:tblPr>
              <a:tblGrid>
                <a:gridCol w="2438400">
                  <a:extLst>
                    <a:ext uri="{9D8B030D-6E8A-4147-A177-3AD203B41FA5}">
                      <a16:colId xmlns:a16="http://schemas.microsoft.com/office/drawing/2014/main" val="20000"/>
                    </a:ext>
                  </a:extLst>
                </a:gridCol>
              </a:tblGrid>
              <a:tr h="829625">
                <a:tc>
                  <a:txBody>
                    <a:bodyPr/>
                    <a:lstStyle/>
                    <a:p>
                      <a:pPr algn="ctr"/>
                      <a:r>
                        <a:rPr lang="en-US" sz="1800" dirty="0"/>
                        <a:t>Monday - Thursday</a:t>
                      </a:r>
                    </a:p>
                    <a:p>
                      <a:pPr algn="ctr"/>
                      <a:r>
                        <a:rPr lang="en-US" sz="1400" dirty="0"/>
                        <a:t>9:00 am to 8:00 pm</a:t>
                      </a:r>
                      <a:endParaRPr lang="en-US" sz="1400" baseline="-25000" dirty="0"/>
                    </a:p>
                  </a:txBody>
                  <a:tcPr anchor="ctr"/>
                </a:tc>
                <a:extLst>
                  <a:ext uri="{0D108BD9-81ED-4DB2-BD59-A6C34878D82A}">
                    <a16:rowId xmlns:a16="http://schemas.microsoft.com/office/drawing/2014/main" val="10000"/>
                  </a:ext>
                </a:extLst>
              </a:tr>
              <a:tr h="707065">
                <a:tc>
                  <a:txBody>
                    <a:bodyPr/>
                    <a:lstStyle/>
                    <a:p>
                      <a:pPr algn="ctr"/>
                      <a:r>
                        <a:rPr lang="en-US" sz="1800" dirty="0"/>
                        <a:t>Friday</a:t>
                      </a:r>
                    </a:p>
                    <a:p>
                      <a:pPr algn="ctr"/>
                      <a:r>
                        <a:rPr lang="en-US" sz="1400" dirty="0"/>
                        <a:t>9:00 am to</a:t>
                      </a:r>
                      <a:r>
                        <a:rPr lang="en-US" sz="1400" baseline="0" dirty="0"/>
                        <a:t> 3:00 pm</a:t>
                      </a:r>
                      <a:endParaRPr lang="en-US" sz="1400" dirty="0">
                        <a:latin typeface="Verdana" pitchFamily="34" charset="0"/>
                        <a:ea typeface="Verdana" pitchFamily="34" charset="0"/>
                        <a:cs typeface="Verdana" pitchFamily="34" charset="0"/>
                      </a:endParaRPr>
                    </a:p>
                  </a:txBody>
                  <a:tcPr anchor="ctr"/>
                </a:tc>
                <a:extLst>
                  <a:ext uri="{0D108BD9-81ED-4DB2-BD59-A6C34878D82A}">
                    <a16:rowId xmlns:a16="http://schemas.microsoft.com/office/drawing/2014/main" val="10001"/>
                  </a:ext>
                </a:extLst>
              </a:tr>
            </a:tbl>
          </a:graphicData>
        </a:graphic>
      </p:graphicFrame>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46258" y="1757890"/>
            <a:ext cx="2368742" cy="1441322"/>
          </a:xfrm>
          <a:prstGeom prst="rect">
            <a:avLst/>
          </a:prstGeom>
          <a:ln>
            <a:noFill/>
          </a:ln>
          <a:effectLst>
            <a:outerShdw blurRad="292100" dist="139700" dir="2700000" algn="tl" rotWithShape="0">
              <a:srgbClr val="333333">
                <a:alpha val="65000"/>
              </a:srgbClr>
            </a:outerShdw>
          </a:effectLst>
        </p:spPr>
      </p:pic>
      <p:grpSp>
        <p:nvGrpSpPr>
          <p:cNvPr id="20" name="Group 19"/>
          <p:cNvGrpSpPr/>
          <p:nvPr/>
        </p:nvGrpSpPr>
        <p:grpSpPr>
          <a:xfrm>
            <a:off x="6096000" y="1520470"/>
            <a:ext cx="2895600" cy="4042130"/>
            <a:chOff x="3489771" y="2667000"/>
            <a:chExt cx="2503135" cy="4042130"/>
          </a:xfrm>
          <a:solidFill>
            <a:schemeClr val="tx2">
              <a:lumMod val="10000"/>
              <a:lumOff val="90000"/>
              <a:alpha val="81000"/>
            </a:schemeClr>
          </a:solidFill>
        </p:grpSpPr>
        <p:sp>
          <p:nvSpPr>
            <p:cNvPr id="21" name="Rectangle 20"/>
            <p:cNvSpPr/>
            <p:nvPr/>
          </p:nvSpPr>
          <p:spPr>
            <a:xfrm>
              <a:off x="3489771" y="2667000"/>
              <a:ext cx="2503135" cy="4042130"/>
            </a:xfrm>
            <a:prstGeom prst="rect">
              <a:avLst/>
            </a:prstGeom>
            <a:grp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2" name="TextBox 21"/>
            <p:cNvSpPr txBox="1"/>
            <p:nvPr/>
          </p:nvSpPr>
          <p:spPr>
            <a:xfrm>
              <a:off x="3621515" y="4479032"/>
              <a:ext cx="2301860" cy="400110"/>
            </a:xfrm>
            <a:prstGeom prst="rect">
              <a:avLst/>
            </a:prstGeom>
            <a:grpFill/>
            <a:ln w="6350">
              <a:noFill/>
            </a:ln>
          </p:spPr>
          <p:txBody>
            <a:bodyPr wrap="square" rtlCol="0">
              <a:spAutoFit/>
            </a:bodyPr>
            <a:lstStyle/>
            <a:p>
              <a:pPr algn="ctr" eaLnBrk="1" fontAlgn="auto" hangingPunct="1">
                <a:spcBef>
                  <a:spcPts val="0"/>
                </a:spcBef>
                <a:spcAft>
                  <a:spcPts val="0"/>
                </a:spcAft>
              </a:pPr>
              <a:r>
                <a:rPr lang="en-US" sz="2000" b="1" dirty="0">
                  <a:latin typeface="+mn-lt"/>
                  <a:ea typeface="Verdana" pitchFamily="34" charset="0"/>
                  <a:cs typeface="Verdana" pitchFamily="34" charset="0"/>
                </a:rPr>
                <a:t>Stapleton Library</a:t>
              </a:r>
            </a:p>
          </p:txBody>
        </p:sp>
      </p:grpSp>
      <p:graphicFrame>
        <p:nvGraphicFramePr>
          <p:cNvPr id="23" name="Table 22"/>
          <p:cNvGraphicFramePr>
            <a:graphicFrameLocks noGrp="1"/>
          </p:cNvGraphicFramePr>
          <p:nvPr>
            <p:extLst>
              <p:ext uri="{D42A27DB-BD31-4B8C-83A1-F6EECF244321}">
                <p14:modId xmlns:p14="http://schemas.microsoft.com/office/powerpoint/2010/main" val="532335527"/>
              </p:ext>
            </p:extLst>
          </p:nvPr>
        </p:nvGraphicFramePr>
        <p:xfrm>
          <a:off x="6360339" y="3882670"/>
          <a:ext cx="2478861" cy="1524000"/>
        </p:xfrm>
        <a:graphic>
          <a:graphicData uri="http://schemas.openxmlformats.org/drawingml/2006/table">
            <a:tbl>
              <a:tblPr firstRow="1" bandRow="1">
                <a:tableStyleId>{69012ECD-51FC-41F1-AA8D-1B2483CD663E}</a:tableStyleId>
              </a:tblPr>
              <a:tblGrid>
                <a:gridCol w="2478861">
                  <a:extLst>
                    <a:ext uri="{9D8B030D-6E8A-4147-A177-3AD203B41FA5}">
                      <a16:colId xmlns:a16="http://schemas.microsoft.com/office/drawing/2014/main" val="20000"/>
                    </a:ext>
                  </a:extLst>
                </a:gridCol>
              </a:tblGrid>
              <a:tr h="835406">
                <a:tc>
                  <a:txBody>
                    <a:bodyPr/>
                    <a:lstStyle/>
                    <a:p>
                      <a:pPr algn="ctr"/>
                      <a:r>
                        <a:rPr lang="en-US" sz="1800" dirty="0"/>
                        <a:t>Monday - Thursday</a:t>
                      </a:r>
                    </a:p>
                    <a:p>
                      <a:pPr marL="0" indent="0" algn="ctr">
                        <a:buFontTx/>
                        <a:buNone/>
                      </a:pPr>
                      <a:r>
                        <a:rPr lang="en-US" sz="1400" dirty="0"/>
                        <a:t>8:00 pm to</a:t>
                      </a:r>
                      <a:r>
                        <a:rPr lang="en-US" sz="1400" baseline="0" dirty="0"/>
                        <a:t> 11:00 pm</a:t>
                      </a:r>
                      <a:endParaRPr lang="en-US" sz="1400" b="0" dirty="0">
                        <a:solidFill>
                          <a:schemeClr val="tx1"/>
                        </a:solidFill>
                        <a:latin typeface="Verdana" pitchFamily="34" charset="0"/>
                        <a:ea typeface="Verdana" pitchFamily="34" charset="0"/>
                        <a:cs typeface="Verdana" pitchFamily="34" charset="0"/>
                      </a:endParaRPr>
                    </a:p>
                  </a:txBody>
                  <a:tcPr anchor="ctr"/>
                </a:tc>
                <a:extLst>
                  <a:ext uri="{0D108BD9-81ED-4DB2-BD59-A6C34878D82A}">
                    <a16:rowId xmlns:a16="http://schemas.microsoft.com/office/drawing/2014/main" val="10000"/>
                  </a:ext>
                </a:extLst>
              </a:tr>
              <a:tr h="688594">
                <a:tc>
                  <a:txBody>
                    <a:bodyPr/>
                    <a:lstStyle/>
                    <a:p>
                      <a:pPr algn="ctr"/>
                      <a:r>
                        <a:rPr lang="en-US" sz="1800" dirty="0"/>
                        <a:t>Sunday</a:t>
                      </a:r>
                    </a:p>
                    <a:p>
                      <a:pPr marL="0" indent="0" algn="ctr">
                        <a:buFontTx/>
                        <a:buNone/>
                      </a:pPr>
                      <a:r>
                        <a:rPr lang="en-US" sz="1400" dirty="0"/>
                        <a:t>5:00 pm to 10:00 pm</a:t>
                      </a:r>
                      <a:endParaRPr lang="en-US" sz="1400" dirty="0">
                        <a:latin typeface="Verdana" pitchFamily="34" charset="0"/>
                        <a:ea typeface="Verdana" pitchFamily="34" charset="0"/>
                        <a:cs typeface="Verdana" pitchFamily="34" charset="0"/>
                      </a:endParaRPr>
                    </a:p>
                  </a:txBody>
                  <a:tcPr anchor="ctr"/>
                </a:tc>
                <a:extLst>
                  <a:ext uri="{0D108BD9-81ED-4DB2-BD59-A6C34878D82A}">
                    <a16:rowId xmlns:a16="http://schemas.microsoft.com/office/drawing/2014/main" val="10001"/>
                  </a:ext>
                </a:extLst>
              </a:tr>
            </a:tbl>
          </a:graphicData>
        </a:graphic>
      </p:graphicFrame>
      <p:pic>
        <p:nvPicPr>
          <p:cNvPr id="24" name="Picture 23"/>
          <p:cNvPicPr>
            <a:picLocks noChangeAspect="1"/>
          </p:cNvPicPr>
          <p:nvPr/>
        </p:nvPicPr>
        <p:blipFill rotWithShape="1">
          <a:blip r:embed="rId8">
            <a:extLst>
              <a:ext uri="{28A0092B-C50C-407E-A947-70E740481C1C}">
                <a14:useLocalDpi xmlns:a14="http://schemas.microsoft.com/office/drawing/2010/main" val="0"/>
              </a:ext>
            </a:extLst>
          </a:blip>
          <a:srcRect t="7521" b="16188"/>
          <a:stretch/>
        </p:blipFill>
        <p:spPr>
          <a:xfrm>
            <a:off x="6317463" y="1749070"/>
            <a:ext cx="2452674" cy="1450142"/>
          </a:xfrm>
          <a:prstGeom prst="rect">
            <a:avLst/>
          </a:prstGeom>
          <a:ln>
            <a:noFill/>
          </a:ln>
          <a:effectLst>
            <a:outerShdw blurRad="190500" algn="tl" rotWithShape="0">
              <a:srgbClr val="000000">
                <a:alpha val="70000"/>
              </a:srgbClr>
            </a:outerShdw>
          </a:effectLst>
        </p:spPr>
      </p:pic>
      <p:sp>
        <p:nvSpPr>
          <p:cNvPr id="25" name="Title 3"/>
          <p:cNvSpPr>
            <a:spLocks noGrp="1"/>
          </p:cNvSpPr>
          <p:nvPr>
            <p:ph type="title"/>
          </p:nvPr>
        </p:nvSpPr>
        <p:spPr>
          <a:xfrm>
            <a:off x="152400" y="559678"/>
            <a:ext cx="8610600" cy="889741"/>
          </a:xfrm>
        </p:spPr>
        <p:txBody>
          <a:bodyPr>
            <a:normAutofit/>
          </a:bodyPr>
          <a:lstStyle/>
          <a:p>
            <a:pPr algn="ctr"/>
            <a:r>
              <a:rPr lang="en-US" b="1" dirty="0"/>
              <a:t>Get help online or on campus</a:t>
            </a:r>
          </a:p>
        </p:txBody>
      </p:sp>
      <p:pic>
        <p:nvPicPr>
          <p:cNvPr id="4" name="Audio 3">
            <a:hlinkClick r:id="" action="ppaction://media"/>
            <a:extLst>
              <a:ext uri="{FF2B5EF4-FFF2-40B4-BE49-F238E27FC236}">
                <a16:creationId xmlns:a16="http://schemas.microsoft.com/office/drawing/2014/main" id="{448D992C-144B-4379-9F84-22B42CF0D38B}"/>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pic>
        <p:nvPicPr>
          <p:cNvPr id="19" name="Picture 18">
            <a:extLst>
              <a:ext uri="{FF2B5EF4-FFF2-40B4-BE49-F238E27FC236}">
                <a16:creationId xmlns:a16="http://schemas.microsoft.com/office/drawing/2014/main" id="{BAEBDDC7-D750-4332-880F-5BAD9525750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75992" y="5598392"/>
            <a:ext cx="1234208" cy="1234208"/>
          </a:xfrm>
          <a:prstGeom prst="rect">
            <a:avLst/>
          </a:prstGeom>
        </p:spPr>
      </p:pic>
      <p:sp>
        <p:nvSpPr>
          <p:cNvPr id="26" name="Footer Placeholder 1">
            <a:extLst>
              <a:ext uri="{FF2B5EF4-FFF2-40B4-BE49-F238E27FC236}">
                <a16:creationId xmlns:a16="http://schemas.microsoft.com/office/drawing/2014/main" id="{3A8DD439-DEE6-46D4-A607-FC93CF50991D}"/>
              </a:ext>
            </a:extLst>
          </p:cNvPr>
          <p:cNvSpPr>
            <a:spLocks noGrp="1"/>
          </p:cNvSpPr>
          <p:nvPr>
            <p:ph type="ftr" sz="quarter" idx="11"/>
          </p:nvPr>
        </p:nvSpPr>
        <p:spPr>
          <a:xfrm>
            <a:off x="152400" y="6340475"/>
            <a:ext cx="3467099" cy="365125"/>
          </a:xfrm>
        </p:spPr>
        <p:txBody>
          <a:bodyPr/>
          <a:lstStyle/>
          <a:p>
            <a:pPr algn="l">
              <a:defRPr/>
            </a:pPr>
            <a:r>
              <a:rPr lang="en-US" sz="1200" b="0" i="0" dirty="0">
                <a:latin typeface="+mn-lt"/>
              </a:rPr>
              <a:t>The Kathleen Jones White Writing Center </a:t>
            </a:r>
          </a:p>
          <a:p>
            <a:pPr algn="l">
              <a:defRPr/>
            </a:pPr>
            <a:r>
              <a:rPr lang="en-US" sz="1200" b="0" i="0" dirty="0">
                <a:latin typeface="+mn-lt"/>
              </a:rPr>
              <a:t>Revised August 2017</a:t>
            </a:r>
          </a:p>
        </p:txBody>
      </p:sp>
    </p:spTree>
    <p:custDataLst>
      <p:tags r:id="rId1"/>
    </p:custDataLst>
    <p:extLst>
      <p:ext uri="{BB962C8B-B14F-4D97-AF65-F5344CB8AC3E}">
        <p14:creationId xmlns:p14="http://schemas.microsoft.com/office/powerpoint/2010/main" val="1677389541"/>
      </p:ext>
    </p:extLst>
  </p:cSld>
  <p:clrMapOvr>
    <a:masterClrMapping/>
  </p:clrMapOvr>
  <p:transition spd="slow" advTm="10778">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p:cTn id="11" dur="500" fill="hold"/>
                                        <p:tgtEl>
                                          <p:spTgt spid="31"/>
                                        </p:tgtEl>
                                        <p:attrNameLst>
                                          <p:attrName>ppt_w</p:attrName>
                                        </p:attrNameLst>
                                      </p:cBhvr>
                                      <p:tavLst>
                                        <p:tav tm="0">
                                          <p:val>
                                            <p:fltVal val="0"/>
                                          </p:val>
                                        </p:tav>
                                        <p:tav tm="100000">
                                          <p:val>
                                            <p:strVal val="#ppt_w"/>
                                          </p:val>
                                        </p:tav>
                                      </p:tavLst>
                                    </p:anim>
                                    <p:anim calcmode="lin" valueType="num">
                                      <p:cBhvr>
                                        <p:cTn id="12" dur="500" fill="hold"/>
                                        <p:tgtEl>
                                          <p:spTgt spid="31"/>
                                        </p:tgtEl>
                                        <p:attrNameLst>
                                          <p:attrName>ppt_h</p:attrName>
                                        </p:attrNameLst>
                                      </p:cBhvr>
                                      <p:tavLst>
                                        <p:tav tm="0">
                                          <p:val>
                                            <p:fltVal val="0"/>
                                          </p:val>
                                        </p:tav>
                                        <p:tav tm="100000">
                                          <p:val>
                                            <p:strVal val="#ppt_h"/>
                                          </p:val>
                                        </p:tav>
                                      </p:tavLst>
                                    </p:anim>
                                    <p:animEffect transition="in" filter="fade">
                                      <p:cBhvr>
                                        <p:cTn id="13" dur="500"/>
                                        <p:tgtEl>
                                          <p:spTgt spid="31"/>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500"/>
                                        <p:tgtEl>
                                          <p:spTgt spid="45"/>
                                        </p:tgtEl>
                                      </p:cBhvr>
                                    </p:animEffect>
                                  </p:childTnLst>
                                </p:cTn>
                              </p:par>
                              <p:par>
                                <p:cTn id="18" presetID="53" presetClass="entr" presetSubtype="16" fill="hold" nodeType="withEffect">
                                  <p:stCondLst>
                                    <p:cond delay="0"/>
                                  </p:stCondLst>
                                  <p:childTnLst>
                                    <p:set>
                                      <p:cBhvr>
                                        <p:cTn id="19" dur="1" fill="hold">
                                          <p:stCondLst>
                                            <p:cond delay="0"/>
                                          </p:stCondLst>
                                        </p:cTn>
                                        <p:tgtEl>
                                          <p:spTgt spid="48"/>
                                        </p:tgtEl>
                                        <p:attrNameLst>
                                          <p:attrName>style.visibility</p:attrName>
                                        </p:attrNameLst>
                                      </p:cBhvr>
                                      <p:to>
                                        <p:strVal val="visible"/>
                                      </p:to>
                                    </p:set>
                                    <p:anim calcmode="lin" valueType="num">
                                      <p:cBhvr>
                                        <p:cTn id="20" dur="500" fill="hold"/>
                                        <p:tgtEl>
                                          <p:spTgt spid="48"/>
                                        </p:tgtEl>
                                        <p:attrNameLst>
                                          <p:attrName>ppt_w</p:attrName>
                                        </p:attrNameLst>
                                      </p:cBhvr>
                                      <p:tavLst>
                                        <p:tav tm="0">
                                          <p:val>
                                            <p:fltVal val="0"/>
                                          </p:val>
                                        </p:tav>
                                        <p:tav tm="100000">
                                          <p:val>
                                            <p:strVal val="#ppt_w"/>
                                          </p:val>
                                        </p:tav>
                                      </p:tavLst>
                                    </p:anim>
                                    <p:anim calcmode="lin" valueType="num">
                                      <p:cBhvr>
                                        <p:cTn id="21" dur="500" fill="hold"/>
                                        <p:tgtEl>
                                          <p:spTgt spid="48"/>
                                        </p:tgtEl>
                                        <p:attrNameLst>
                                          <p:attrName>ppt_h</p:attrName>
                                        </p:attrNameLst>
                                      </p:cBhvr>
                                      <p:tavLst>
                                        <p:tav tm="0">
                                          <p:val>
                                            <p:fltVal val="0"/>
                                          </p:val>
                                        </p:tav>
                                        <p:tav tm="100000">
                                          <p:val>
                                            <p:strVal val="#ppt_h"/>
                                          </p:val>
                                        </p:tav>
                                      </p:tavLst>
                                    </p:anim>
                                    <p:animEffect transition="in" filter="fade">
                                      <p:cBhvr>
                                        <p:cTn id="22" dur="500"/>
                                        <p:tgtEl>
                                          <p:spTgt spid="48"/>
                                        </p:tgtEl>
                                      </p:cBhvr>
                                    </p:animEffect>
                                  </p:childTnLst>
                                </p:cTn>
                              </p:par>
                              <p:par>
                                <p:cTn id="23" presetID="53" presetClass="entr" presetSubtype="16" fill="hold" nodeType="withEffect">
                                  <p:stCondLst>
                                    <p:cond delay="0"/>
                                  </p:stCondLst>
                                  <p:childTnLst>
                                    <p:set>
                                      <p:cBhvr>
                                        <p:cTn id="24" dur="1" fill="hold">
                                          <p:stCondLst>
                                            <p:cond delay="0"/>
                                          </p:stCondLst>
                                        </p:cTn>
                                        <p:tgtEl>
                                          <p:spTgt spid="49"/>
                                        </p:tgtEl>
                                        <p:attrNameLst>
                                          <p:attrName>style.visibility</p:attrName>
                                        </p:attrNameLst>
                                      </p:cBhvr>
                                      <p:to>
                                        <p:strVal val="visible"/>
                                      </p:to>
                                    </p:set>
                                    <p:anim calcmode="lin" valueType="num">
                                      <p:cBhvr>
                                        <p:cTn id="25" dur="500" fill="hold"/>
                                        <p:tgtEl>
                                          <p:spTgt spid="49"/>
                                        </p:tgtEl>
                                        <p:attrNameLst>
                                          <p:attrName>ppt_w</p:attrName>
                                        </p:attrNameLst>
                                      </p:cBhvr>
                                      <p:tavLst>
                                        <p:tav tm="0">
                                          <p:val>
                                            <p:fltVal val="0"/>
                                          </p:val>
                                        </p:tav>
                                        <p:tav tm="100000">
                                          <p:val>
                                            <p:strVal val="#ppt_w"/>
                                          </p:val>
                                        </p:tav>
                                      </p:tavLst>
                                    </p:anim>
                                    <p:anim calcmode="lin" valueType="num">
                                      <p:cBhvr>
                                        <p:cTn id="26" dur="500" fill="hold"/>
                                        <p:tgtEl>
                                          <p:spTgt spid="49"/>
                                        </p:tgtEl>
                                        <p:attrNameLst>
                                          <p:attrName>ppt_h</p:attrName>
                                        </p:attrNameLst>
                                      </p:cBhvr>
                                      <p:tavLst>
                                        <p:tav tm="0">
                                          <p:val>
                                            <p:fltVal val="0"/>
                                          </p:val>
                                        </p:tav>
                                        <p:tav tm="100000">
                                          <p:val>
                                            <p:strVal val="#ppt_h"/>
                                          </p:val>
                                        </p:tav>
                                      </p:tavLst>
                                    </p:anim>
                                    <p:animEffect transition="in" filter="fade">
                                      <p:cBhvr>
                                        <p:cTn id="27" dur="500"/>
                                        <p:tgtEl>
                                          <p:spTgt spid="4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ppt_w</p:attrName>
                                        </p:attrNameLst>
                                      </p:cBhvr>
                                      <p:tavLst>
                                        <p:tav tm="0">
                                          <p:val>
                                            <p:fltVal val="0"/>
                                          </p:val>
                                        </p:tav>
                                        <p:tav tm="100000">
                                          <p:val>
                                            <p:strVal val="#ppt_w"/>
                                          </p:val>
                                        </p:tav>
                                      </p:tavLst>
                                    </p:anim>
                                    <p:anim calcmode="lin" valueType="num">
                                      <p:cBhvr>
                                        <p:cTn id="33" dur="500" fill="hold"/>
                                        <p:tgtEl>
                                          <p:spTgt spid="20"/>
                                        </p:tgtEl>
                                        <p:attrNameLst>
                                          <p:attrName>ppt_h</p:attrName>
                                        </p:attrNameLst>
                                      </p:cBhvr>
                                      <p:tavLst>
                                        <p:tav tm="0">
                                          <p:val>
                                            <p:fltVal val="0"/>
                                          </p:val>
                                        </p:tav>
                                        <p:tav tm="100000">
                                          <p:val>
                                            <p:strVal val="#ppt_h"/>
                                          </p:val>
                                        </p:tav>
                                      </p:tavLst>
                                    </p:anim>
                                    <p:animEffect transition="in" filter="fade">
                                      <p:cBhvr>
                                        <p:cTn id="34" dur="500"/>
                                        <p:tgtEl>
                                          <p:spTgt spid="20"/>
                                        </p:tgtEl>
                                      </p:cBhvr>
                                    </p:animEffect>
                                  </p:childTnLst>
                                </p:cTn>
                              </p:par>
                              <p:par>
                                <p:cTn id="35" presetID="53" presetClass="entr" presetSubtype="16"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500" fill="hold"/>
                                        <p:tgtEl>
                                          <p:spTgt spid="23"/>
                                        </p:tgtEl>
                                        <p:attrNameLst>
                                          <p:attrName>ppt_w</p:attrName>
                                        </p:attrNameLst>
                                      </p:cBhvr>
                                      <p:tavLst>
                                        <p:tav tm="0">
                                          <p:val>
                                            <p:fltVal val="0"/>
                                          </p:val>
                                        </p:tav>
                                        <p:tav tm="100000">
                                          <p:val>
                                            <p:strVal val="#ppt_w"/>
                                          </p:val>
                                        </p:tav>
                                      </p:tavLst>
                                    </p:anim>
                                    <p:anim calcmode="lin" valueType="num">
                                      <p:cBhvr>
                                        <p:cTn id="38" dur="500" fill="hold"/>
                                        <p:tgtEl>
                                          <p:spTgt spid="23"/>
                                        </p:tgtEl>
                                        <p:attrNameLst>
                                          <p:attrName>ppt_h</p:attrName>
                                        </p:attrNameLst>
                                      </p:cBhvr>
                                      <p:tavLst>
                                        <p:tav tm="0">
                                          <p:val>
                                            <p:fltVal val="0"/>
                                          </p:val>
                                        </p:tav>
                                        <p:tav tm="100000">
                                          <p:val>
                                            <p:strVal val="#ppt_h"/>
                                          </p:val>
                                        </p:tav>
                                      </p:tavLst>
                                    </p:anim>
                                    <p:animEffect transition="in" filter="fade">
                                      <p:cBhvr>
                                        <p:cTn id="3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2819400"/>
            <a:ext cx="2875430" cy="2997570"/>
          </a:xfrm>
        </p:spPr>
        <p:txBody>
          <a:bodyPr>
            <a:normAutofit/>
          </a:bodyPr>
          <a:lstStyle/>
          <a:p>
            <a:r>
              <a:rPr lang="en-US" sz="5400" dirty="0"/>
              <a:t>Try it!</a:t>
            </a:r>
          </a:p>
        </p:txBody>
      </p:sp>
      <p:sp>
        <p:nvSpPr>
          <p:cNvPr id="3" name="Content Placeholder 2"/>
          <p:cNvSpPr>
            <a:spLocks noGrp="1"/>
          </p:cNvSpPr>
          <p:nvPr>
            <p:ph idx="1"/>
          </p:nvPr>
        </p:nvSpPr>
        <p:spPr>
          <a:xfrm>
            <a:off x="4076701" y="990600"/>
            <a:ext cx="4686299" cy="4648200"/>
          </a:xfrm>
        </p:spPr>
        <p:txBody>
          <a:bodyPr>
            <a:normAutofit/>
          </a:bodyPr>
          <a:lstStyle/>
          <a:p>
            <a:pPr marL="0" indent="0">
              <a:buNone/>
            </a:pPr>
            <a:r>
              <a:rPr lang="en-US" sz="2400" dirty="0"/>
              <a:t>Which is correct?</a:t>
            </a:r>
          </a:p>
          <a:p>
            <a:pPr>
              <a:buNone/>
            </a:pPr>
            <a:endParaRPr lang="en-US" sz="2000" dirty="0"/>
          </a:p>
          <a:p>
            <a:pPr marL="341313" indent="-341313">
              <a:buNone/>
            </a:pPr>
            <a:r>
              <a:rPr lang="en-US" b="1" u="sng" dirty="0"/>
              <a:t>A. Researchers </a:t>
            </a:r>
            <a:r>
              <a:rPr lang="en-US" b="1" u="sng" dirty="0">
                <a:solidFill>
                  <a:schemeClr val="tx2">
                    <a:lumMod val="75000"/>
                    <a:lumOff val="25000"/>
                  </a:schemeClr>
                </a:solidFill>
              </a:rPr>
              <a:t>Walton and Myers (2000) </a:t>
            </a:r>
            <a:r>
              <a:rPr lang="en-US" b="1" u="sng" dirty="0"/>
              <a:t>reported that humans had eaten grain for thousands of years without signs of gluten intolerance. </a:t>
            </a:r>
          </a:p>
          <a:p>
            <a:pPr marL="1588" indent="-1588">
              <a:buNone/>
            </a:pPr>
            <a:endParaRPr lang="en-US" dirty="0"/>
          </a:p>
          <a:p>
            <a:pPr marL="341313" indent="-341313">
              <a:buNone/>
            </a:pPr>
            <a:r>
              <a:rPr lang="en-US" dirty="0"/>
              <a:t>B. Researchers </a:t>
            </a:r>
            <a:r>
              <a:rPr lang="en-US" dirty="0">
                <a:solidFill>
                  <a:schemeClr val="tx2">
                    <a:lumMod val="75000"/>
                    <a:lumOff val="25000"/>
                  </a:schemeClr>
                </a:solidFill>
              </a:rPr>
              <a:t>Walton &amp; Myers (2000) </a:t>
            </a:r>
            <a:r>
              <a:rPr lang="en-US" dirty="0"/>
              <a:t>reported that humans had eaten grain for thousands of years without signs of gluten intolerance. </a:t>
            </a:r>
          </a:p>
          <a:p>
            <a:pPr marL="0" indent="0">
              <a:buNone/>
            </a:pPr>
            <a:endParaRPr lang="en-US" dirty="0"/>
          </a:p>
        </p:txBody>
      </p:sp>
      <p:pic>
        <p:nvPicPr>
          <p:cNvPr id="5" name="Audio 4">
            <a:hlinkClick r:id="" action="ppaction://media"/>
            <a:extLst>
              <a:ext uri="{FF2B5EF4-FFF2-40B4-BE49-F238E27FC236}">
                <a16:creationId xmlns:a16="http://schemas.microsoft.com/office/drawing/2014/main" id="{CA048096-25B2-4207-A3ED-7268CE978CF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pic>
        <p:nvPicPr>
          <p:cNvPr id="6" name="Picture 5">
            <a:extLst>
              <a:ext uri="{FF2B5EF4-FFF2-40B4-BE49-F238E27FC236}">
                <a16:creationId xmlns:a16="http://schemas.microsoft.com/office/drawing/2014/main" id="{CF0E764A-9305-4D3A-85EE-AFCA45C9C1E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75992" y="5598392"/>
            <a:ext cx="1234208" cy="1234208"/>
          </a:xfrm>
          <a:prstGeom prst="rect">
            <a:avLst/>
          </a:prstGeom>
        </p:spPr>
      </p:pic>
      <p:sp>
        <p:nvSpPr>
          <p:cNvPr id="8" name="Footer Placeholder 1">
            <a:extLst>
              <a:ext uri="{FF2B5EF4-FFF2-40B4-BE49-F238E27FC236}">
                <a16:creationId xmlns:a16="http://schemas.microsoft.com/office/drawing/2014/main" id="{62296E7E-5533-4C4F-A50F-15588AC6F7A2}"/>
              </a:ext>
            </a:extLst>
          </p:cNvPr>
          <p:cNvSpPr>
            <a:spLocks noGrp="1"/>
          </p:cNvSpPr>
          <p:nvPr>
            <p:ph type="ftr" sz="quarter" idx="11"/>
          </p:nvPr>
        </p:nvSpPr>
        <p:spPr>
          <a:xfrm>
            <a:off x="152400" y="6340475"/>
            <a:ext cx="3467099" cy="365125"/>
          </a:xfrm>
        </p:spPr>
        <p:txBody>
          <a:bodyPr/>
          <a:lstStyle/>
          <a:p>
            <a:pPr algn="l">
              <a:defRPr/>
            </a:pPr>
            <a:r>
              <a:rPr lang="en-US" sz="1200" b="0" i="0" dirty="0">
                <a:latin typeface="+mn-lt"/>
              </a:rPr>
              <a:t>The Kathleen Jones White Writing Center </a:t>
            </a:r>
          </a:p>
          <a:p>
            <a:pPr algn="l">
              <a:defRPr/>
            </a:pPr>
            <a:r>
              <a:rPr lang="en-US" sz="1200" b="0" i="0" dirty="0">
                <a:latin typeface="+mn-lt"/>
              </a:rPr>
              <a:t>Revised August 2017</a:t>
            </a:r>
          </a:p>
        </p:txBody>
      </p:sp>
    </p:spTree>
    <p:custDataLst>
      <p:tags r:id="rId1"/>
    </p:custDataLst>
    <p:extLst>
      <p:ext uri="{BB962C8B-B14F-4D97-AF65-F5344CB8AC3E}">
        <p14:creationId xmlns:p14="http://schemas.microsoft.com/office/powerpoint/2010/main" val="4234559104"/>
      </p:ext>
    </p:extLst>
  </p:cSld>
  <p:clrMapOvr>
    <a:masterClrMapping/>
  </p:clrMapOvr>
  <mc:AlternateContent xmlns:mc="http://schemas.openxmlformats.org/markup-compatibility/2006" xmlns:p14="http://schemas.microsoft.com/office/powerpoint/2010/main">
    <mc:Choice Requires="p14">
      <p:transition spd="slow" p14:dur="2000" advTm="10065"/>
    </mc:Choice>
    <mc:Fallback xmlns="">
      <p:transition spd="slow" advTm="10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2819400"/>
            <a:ext cx="2875430" cy="2845170"/>
          </a:xfrm>
        </p:spPr>
        <p:txBody>
          <a:bodyPr>
            <a:normAutofit/>
          </a:bodyPr>
          <a:lstStyle/>
          <a:p>
            <a:r>
              <a:rPr lang="en-US" sz="5400" dirty="0"/>
              <a:t>Try it!</a:t>
            </a:r>
          </a:p>
        </p:txBody>
      </p:sp>
      <p:sp>
        <p:nvSpPr>
          <p:cNvPr id="3" name="Content Placeholder 2"/>
          <p:cNvSpPr>
            <a:spLocks noGrp="1"/>
          </p:cNvSpPr>
          <p:nvPr>
            <p:ph idx="1"/>
          </p:nvPr>
        </p:nvSpPr>
        <p:spPr>
          <a:xfrm>
            <a:off x="4152901" y="950066"/>
            <a:ext cx="4686299" cy="4536334"/>
          </a:xfrm>
        </p:spPr>
        <p:txBody>
          <a:bodyPr>
            <a:normAutofit lnSpcReduction="10000"/>
          </a:bodyPr>
          <a:lstStyle/>
          <a:p>
            <a:pPr marL="0" indent="0">
              <a:buNone/>
            </a:pPr>
            <a:r>
              <a:rPr lang="en-US" sz="2400" dirty="0"/>
              <a:t>Which parenthetical citation is correct?</a:t>
            </a:r>
          </a:p>
          <a:p>
            <a:pPr marL="0" indent="0">
              <a:buNone/>
            </a:pPr>
            <a:endParaRPr lang="en-US" sz="2400" dirty="0"/>
          </a:p>
          <a:p>
            <a:pPr marL="341313" indent="-341313">
              <a:buNone/>
            </a:pPr>
            <a:r>
              <a:rPr lang="en-US" sz="2400" dirty="0"/>
              <a:t>     Researchers </a:t>
            </a:r>
            <a:r>
              <a:rPr lang="en-US" sz="2400" dirty="0">
                <a:solidFill>
                  <a:schemeClr val="tx2">
                    <a:lumMod val="75000"/>
                    <a:lumOff val="25000"/>
                  </a:schemeClr>
                </a:solidFill>
              </a:rPr>
              <a:t>report </a:t>
            </a:r>
            <a:r>
              <a:rPr lang="en-US" sz="2400" dirty="0"/>
              <a:t>that humans had eaten grain for thousands of years without signs of gluten intolerance. </a:t>
            </a:r>
          </a:p>
          <a:p>
            <a:pPr marL="0" indent="0">
              <a:buNone/>
            </a:pPr>
            <a:r>
              <a:rPr lang="en-US" sz="2400" dirty="0"/>
              <a:t>A.  (Walton and Myers, 2000).</a:t>
            </a:r>
          </a:p>
          <a:p>
            <a:pPr marL="0" indent="0">
              <a:buNone/>
            </a:pPr>
            <a:r>
              <a:rPr lang="en-US" sz="2400" dirty="0"/>
              <a:t>B.  (Walton &amp; Myers, 2000).</a:t>
            </a:r>
          </a:p>
          <a:p>
            <a:pPr marL="0" indent="0">
              <a:buNone/>
            </a:pPr>
            <a:r>
              <a:rPr lang="en-US" sz="2400" dirty="0"/>
              <a:t>C.  (Walton, Myers, 2000).</a:t>
            </a:r>
          </a:p>
          <a:p>
            <a:pPr>
              <a:buNone/>
            </a:pPr>
            <a:endParaRPr lang="en-US" sz="2400" dirty="0"/>
          </a:p>
          <a:p>
            <a:pPr>
              <a:buNone/>
            </a:pPr>
            <a:endParaRPr lang="en-US" sz="2400" dirty="0"/>
          </a:p>
        </p:txBody>
      </p:sp>
      <p:pic>
        <p:nvPicPr>
          <p:cNvPr id="9" name="Audio 8">
            <a:hlinkClick r:id="" action="ppaction://media"/>
            <a:extLst>
              <a:ext uri="{FF2B5EF4-FFF2-40B4-BE49-F238E27FC236}">
                <a16:creationId xmlns:a16="http://schemas.microsoft.com/office/drawing/2014/main" id="{3B9C1DEB-E77E-4CB1-82F1-C447A74B15C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pic>
        <p:nvPicPr>
          <p:cNvPr id="6" name="Picture 5">
            <a:extLst>
              <a:ext uri="{FF2B5EF4-FFF2-40B4-BE49-F238E27FC236}">
                <a16:creationId xmlns:a16="http://schemas.microsoft.com/office/drawing/2014/main" id="{47A56C0A-FDC1-47A1-AD60-A0201B6A708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75992" y="5598392"/>
            <a:ext cx="1234208" cy="1234208"/>
          </a:xfrm>
          <a:prstGeom prst="rect">
            <a:avLst/>
          </a:prstGeom>
        </p:spPr>
      </p:pic>
      <p:sp>
        <p:nvSpPr>
          <p:cNvPr id="8" name="Footer Placeholder 1">
            <a:extLst>
              <a:ext uri="{FF2B5EF4-FFF2-40B4-BE49-F238E27FC236}">
                <a16:creationId xmlns:a16="http://schemas.microsoft.com/office/drawing/2014/main" id="{A79AA595-F711-4026-B028-9FC49D405A15}"/>
              </a:ext>
            </a:extLst>
          </p:cNvPr>
          <p:cNvSpPr>
            <a:spLocks noGrp="1"/>
          </p:cNvSpPr>
          <p:nvPr>
            <p:ph type="ftr" sz="quarter" idx="11"/>
          </p:nvPr>
        </p:nvSpPr>
        <p:spPr>
          <a:xfrm>
            <a:off x="152400" y="6340475"/>
            <a:ext cx="3467099" cy="365125"/>
          </a:xfrm>
        </p:spPr>
        <p:txBody>
          <a:bodyPr/>
          <a:lstStyle/>
          <a:p>
            <a:pPr algn="l">
              <a:defRPr/>
            </a:pPr>
            <a:r>
              <a:rPr lang="en-US" sz="1200" b="0" i="0" dirty="0">
                <a:latin typeface="+mn-lt"/>
              </a:rPr>
              <a:t>The Kathleen Jones White Writing Center </a:t>
            </a:r>
          </a:p>
          <a:p>
            <a:pPr algn="l">
              <a:defRPr/>
            </a:pPr>
            <a:r>
              <a:rPr lang="en-US" sz="1200" b="0" i="0" dirty="0">
                <a:latin typeface="+mn-lt"/>
              </a:rPr>
              <a:t>Revised August 2017</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5667"/>
    </mc:Choice>
    <mc:Fallback xmlns="">
      <p:transition spd="slow" advTm="15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fade">
                                      <p:cBhvr>
                                        <p:cTn id="11" dur="2000"/>
                                        <p:tgtEl>
                                          <p:spTgt spid="3">
                                            <p:txEl>
                                              <p:pRg st="3" end="3"/>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20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20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9"/>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2819400"/>
            <a:ext cx="2875430" cy="2845170"/>
          </a:xfrm>
        </p:spPr>
        <p:txBody>
          <a:bodyPr>
            <a:normAutofit/>
          </a:bodyPr>
          <a:lstStyle/>
          <a:p>
            <a:r>
              <a:rPr lang="en-US" sz="5400" dirty="0"/>
              <a:t>Try it!</a:t>
            </a:r>
          </a:p>
        </p:txBody>
      </p:sp>
      <p:sp>
        <p:nvSpPr>
          <p:cNvPr id="3" name="Content Placeholder 2"/>
          <p:cNvSpPr>
            <a:spLocks noGrp="1"/>
          </p:cNvSpPr>
          <p:nvPr>
            <p:ph idx="1"/>
          </p:nvPr>
        </p:nvSpPr>
        <p:spPr>
          <a:xfrm>
            <a:off x="4152901" y="950066"/>
            <a:ext cx="4686299" cy="4536334"/>
          </a:xfrm>
        </p:spPr>
        <p:txBody>
          <a:bodyPr>
            <a:normAutofit lnSpcReduction="10000"/>
          </a:bodyPr>
          <a:lstStyle/>
          <a:p>
            <a:pPr marL="0" indent="0">
              <a:buNone/>
            </a:pPr>
            <a:r>
              <a:rPr lang="en-US" sz="2400" dirty="0"/>
              <a:t>Which parenthetical citation is correct?</a:t>
            </a:r>
          </a:p>
          <a:p>
            <a:pPr marL="0" indent="0">
              <a:buNone/>
            </a:pPr>
            <a:endParaRPr lang="en-US" sz="2400" dirty="0"/>
          </a:p>
          <a:p>
            <a:pPr marL="341313" indent="-341313">
              <a:buNone/>
            </a:pPr>
            <a:r>
              <a:rPr lang="en-US" sz="2400" dirty="0"/>
              <a:t>     Researchers report that humans had eaten grain for thousands of years without signs of gluten intolerance. </a:t>
            </a:r>
          </a:p>
          <a:p>
            <a:pPr marL="0" indent="0">
              <a:buNone/>
            </a:pPr>
            <a:r>
              <a:rPr lang="en-US" sz="2400" dirty="0"/>
              <a:t>A.  (Walton and Myers, 2000).</a:t>
            </a:r>
          </a:p>
          <a:p>
            <a:pPr marL="0" indent="0">
              <a:buNone/>
            </a:pPr>
            <a:r>
              <a:rPr lang="en-US" sz="2400" b="1" u="sng" dirty="0"/>
              <a:t>B.  (Walton &amp; Myers, 2000).</a:t>
            </a:r>
          </a:p>
          <a:p>
            <a:pPr marL="0" indent="0">
              <a:buNone/>
            </a:pPr>
            <a:r>
              <a:rPr lang="en-US" sz="2400" dirty="0"/>
              <a:t>C.  (Walton, Myers, 2000).</a:t>
            </a:r>
          </a:p>
          <a:p>
            <a:pPr>
              <a:buNone/>
            </a:pPr>
            <a:endParaRPr lang="en-US" sz="2400" dirty="0"/>
          </a:p>
          <a:p>
            <a:pPr>
              <a:buNone/>
            </a:pPr>
            <a:endParaRPr lang="en-US" sz="2400" dirty="0"/>
          </a:p>
        </p:txBody>
      </p:sp>
      <p:pic>
        <p:nvPicPr>
          <p:cNvPr id="6" name="Picture 5">
            <a:extLst>
              <a:ext uri="{FF2B5EF4-FFF2-40B4-BE49-F238E27FC236}">
                <a16:creationId xmlns:a16="http://schemas.microsoft.com/office/drawing/2014/main" id="{C3FD2B32-AA6B-4CB4-BB85-E21C5121B7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5992" y="5598392"/>
            <a:ext cx="1234208" cy="1234208"/>
          </a:xfrm>
          <a:prstGeom prst="rect">
            <a:avLst/>
          </a:prstGeom>
        </p:spPr>
      </p:pic>
      <p:sp>
        <p:nvSpPr>
          <p:cNvPr id="8" name="Footer Placeholder 1">
            <a:extLst>
              <a:ext uri="{FF2B5EF4-FFF2-40B4-BE49-F238E27FC236}">
                <a16:creationId xmlns:a16="http://schemas.microsoft.com/office/drawing/2014/main" id="{A0C37E73-D8D1-4E9A-920A-F737096E04A1}"/>
              </a:ext>
            </a:extLst>
          </p:cNvPr>
          <p:cNvSpPr>
            <a:spLocks noGrp="1"/>
          </p:cNvSpPr>
          <p:nvPr>
            <p:ph type="ftr" sz="quarter" idx="11"/>
          </p:nvPr>
        </p:nvSpPr>
        <p:spPr>
          <a:xfrm>
            <a:off x="152400" y="6340475"/>
            <a:ext cx="3467099" cy="365125"/>
          </a:xfrm>
        </p:spPr>
        <p:txBody>
          <a:bodyPr/>
          <a:lstStyle/>
          <a:p>
            <a:pPr algn="l">
              <a:defRPr/>
            </a:pPr>
            <a:r>
              <a:rPr lang="en-US" sz="1200" b="0" i="0" dirty="0">
                <a:latin typeface="+mn-lt"/>
              </a:rPr>
              <a:t>The Kathleen Jones White Writing Center </a:t>
            </a:r>
          </a:p>
          <a:p>
            <a:pPr algn="l">
              <a:defRPr/>
            </a:pPr>
            <a:r>
              <a:rPr lang="en-US" sz="1200" b="0" i="0" dirty="0">
                <a:latin typeface="+mn-lt"/>
              </a:rPr>
              <a:t>Revised August 2017</a:t>
            </a:r>
          </a:p>
        </p:txBody>
      </p:sp>
      <p:pic>
        <p:nvPicPr>
          <p:cNvPr id="7" name="Audio 6">
            <a:hlinkClick r:id="" action="ppaction://media"/>
            <a:extLst>
              <a:ext uri="{FF2B5EF4-FFF2-40B4-BE49-F238E27FC236}">
                <a16:creationId xmlns:a16="http://schemas.microsoft.com/office/drawing/2014/main" id="{06518968-B912-4478-A987-F5FF1DE9D11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841581591"/>
      </p:ext>
    </p:extLst>
  </p:cSld>
  <p:clrMapOvr>
    <a:masterClrMapping/>
  </p:clrMapOvr>
  <mc:AlternateContent xmlns:mc="http://schemas.openxmlformats.org/markup-compatibility/2006" xmlns:p14="http://schemas.microsoft.com/office/powerpoint/2010/main">
    <mc:Choice Requires="p14">
      <p:transition spd="slow" p14:dur="2000" advTm="9358"/>
    </mc:Choice>
    <mc:Fallback xmlns="">
      <p:transition spd="slow" advTm="9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4800" y="152401"/>
            <a:ext cx="8229600" cy="1495794"/>
          </a:xfrm>
          <a:prstGeom prst="rect">
            <a:avLst/>
          </a:prstGeom>
        </p:spPr>
        <p:txBody>
          <a:bodyPr wrap="square">
            <a:spAutoFit/>
          </a:bodyPr>
          <a:lstStyle/>
          <a:p>
            <a:pPr marL="342900" lvl="0" indent="-342900" eaLnBrk="1" hangingPunct="1">
              <a:lnSpc>
                <a:spcPct val="80000"/>
              </a:lnSpc>
              <a:spcBef>
                <a:spcPct val="20000"/>
              </a:spcBef>
              <a:buClr>
                <a:srgbClr val="FFFFCC"/>
              </a:buClr>
              <a:buSzPct val="60000"/>
            </a:pPr>
            <a:endParaRPr lang="en-US" sz="2400" b="1" kern="0" dirty="0">
              <a:latin typeface="Verdana"/>
            </a:endParaRPr>
          </a:p>
          <a:p>
            <a:pPr marL="342900" lvl="0" indent="-342900" eaLnBrk="1" hangingPunct="1">
              <a:lnSpc>
                <a:spcPct val="80000"/>
              </a:lnSpc>
              <a:spcBef>
                <a:spcPct val="20000"/>
              </a:spcBef>
              <a:buClr>
                <a:srgbClr val="FFFFCC"/>
              </a:buClr>
              <a:buSzPct val="60000"/>
            </a:pPr>
            <a:r>
              <a:rPr lang="en-US" sz="2400" kern="0" dirty="0">
                <a:latin typeface="Verdana"/>
              </a:rPr>
              <a:t>	</a:t>
            </a:r>
          </a:p>
          <a:p>
            <a:pPr marL="342900" lvl="0" indent="-342900" eaLnBrk="1" hangingPunct="1">
              <a:lnSpc>
                <a:spcPct val="80000"/>
              </a:lnSpc>
              <a:spcBef>
                <a:spcPct val="20000"/>
              </a:spcBef>
              <a:buClr>
                <a:srgbClr val="FFFFCC"/>
              </a:buClr>
              <a:buSzPct val="60000"/>
            </a:pPr>
            <a:endParaRPr lang="en-US" sz="2400" kern="0" dirty="0">
              <a:latin typeface="Verdana"/>
            </a:endParaRPr>
          </a:p>
          <a:p>
            <a:pPr marL="342900" lvl="0" indent="-342900" eaLnBrk="1" hangingPunct="1">
              <a:lnSpc>
                <a:spcPct val="80000"/>
              </a:lnSpc>
              <a:spcBef>
                <a:spcPct val="20000"/>
              </a:spcBef>
              <a:buClr>
                <a:srgbClr val="FFFFCC"/>
              </a:buClr>
              <a:buSzPct val="60000"/>
            </a:pPr>
            <a:endParaRPr lang="en-US" sz="2400" kern="0" dirty="0">
              <a:latin typeface="Verdana"/>
            </a:endParaRPr>
          </a:p>
        </p:txBody>
      </p:sp>
      <p:sp>
        <p:nvSpPr>
          <p:cNvPr id="2" name="Title 1"/>
          <p:cNvSpPr>
            <a:spLocks noGrp="1"/>
          </p:cNvSpPr>
          <p:nvPr>
            <p:ph type="title"/>
          </p:nvPr>
        </p:nvSpPr>
        <p:spPr>
          <a:xfrm>
            <a:off x="571500" y="1676400"/>
            <a:ext cx="2873502" cy="3380232"/>
          </a:xfrm>
        </p:spPr>
        <p:txBody>
          <a:bodyPr>
            <a:normAutofit fontScale="90000"/>
          </a:bodyPr>
          <a:lstStyle/>
          <a:p>
            <a:r>
              <a:rPr lang="en-US" sz="5400" dirty="0"/>
              <a:t>What if there are many authors?</a:t>
            </a:r>
          </a:p>
        </p:txBody>
      </p:sp>
      <p:sp>
        <p:nvSpPr>
          <p:cNvPr id="12" name="Text Placeholder 4"/>
          <p:cNvSpPr>
            <a:spLocks noGrp="1"/>
          </p:cNvSpPr>
          <p:nvPr>
            <p:ph type="body" idx="1"/>
          </p:nvPr>
        </p:nvSpPr>
        <p:spPr>
          <a:xfrm>
            <a:off x="4127055" y="3169905"/>
            <a:ext cx="4690872" cy="556877"/>
          </a:xfrm>
        </p:spPr>
        <p:txBody>
          <a:bodyPr>
            <a:noAutofit/>
          </a:bodyPr>
          <a:lstStyle/>
          <a:p>
            <a:r>
              <a:rPr lang="en-US" sz="2800" dirty="0"/>
              <a:t>Six or more authors</a:t>
            </a:r>
          </a:p>
        </p:txBody>
      </p:sp>
      <p:sp>
        <p:nvSpPr>
          <p:cNvPr id="6" name="Content Placeholder 5"/>
          <p:cNvSpPr>
            <a:spLocks noGrp="1"/>
          </p:cNvSpPr>
          <p:nvPr>
            <p:ph sz="half" idx="2"/>
          </p:nvPr>
        </p:nvSpPr>
        <p:spPr>
          <a:xfrm>
            <a:off x="4148328" y="1295400"/>
            <a:ext cx="4843272" cy="1751537"/>
          </a:xfrm>
        </p:spPr>
        <p:txBody>
          <a:bodyPr>
            <a:normAutofit fontScale="92500" lnSpcReduction="20000"/>
          </a:bodyPr>
          <a:lstStyle/>
          <a:p>
            <a:pPr marL="0" lvl="0" indent="0">
              <a:lnSpc>
                <a:spcPct val="120000"/>
              </a:lnSpc>
              <a:buClr>
                <a:srgbClr val="FFFFCC"/>
              </a:buClr>
              <a:buSzPct val="60000"/>
              <a:buNone/>
            </a:pPr>
            <a:r>
              <a:rPr lang="en-US" sz="2600" kern="0" dirty="0"/>
              <a:t>Name all of the authors the first time you cite the source.  Next time, use </a:t>
            </a:r>
            <a:r>
              <a:rPr lang="en-US" sz="2600" i="1" kern="0" dirty="0"/>
              <a:t>et al.</a:t>
            </a:r>
          </a:p>
          <a:p>
            <a:pPr marL="342900" lvl="0" indent="-342900">
              <a:lnSpc>
                <a:spcPct val="80000"/>
              </a:lnSpc>
              <a:buClr>
                <a:srgbClr val="FFFFCC"/>
              </a:buClr>
              <a:buSzPct val="60000"/>
            </a:pPr>
            <a:endParaRPr lang="en-US" sz="1300" i="1" kern="0" dirty="0"/>
          </a:p>
          <a:p>
            <a:pPr marL="0" lvl="0" indent="0">
              <a:lnSpc>
                <a:spcPct val="80000"/>
              </a:lnSpc>
              <a:buClr>
                <a:srgbClr val="FFFFCC"/>
              </a:buClr>
              <a:buSzPct val="60000"/>
              <a:buNone/>
            </a:pPr>
            <a:r>
              <a:rPr lang="en-US" sz="2600" kern="0" dirty="0">
                <a:solidFill>
                  <a:schemeClr val="tx2">
                    <a:lumMod val="75000"/>
                    <a:lumOff val="25000"/>
                  </a:schemeClr>
                </a:solidFill>
              </a:rPr>
              <a:t>(Peters et al., 1998).</a:t>
            </a:r>
          </a:p>
        </p:txBody>
      </p:sp>
      <p:sp>
        <p:nvSpPr>
          <p:cNvPr id="5" name="Text Placeholder 4"/>
          <p:cNvSpPr>
            <a:spLocks noGrp="1"/>
          </p:cNvSpPr>
          <p:nvPr>
            <p:ph type="body" sz="quarter" idx="3"/>
          </p:nvPr>
        </p:nvSpPr>
        <p:spPr>
          <a:xfrm>
            <a:off x="4148328" y="685800"/>
            <a:ext cx="4690872" cy="556877"/>
          </a:xfrm>
        </p:spPr>
        <p:txBody>
          <a:bodyPr>
            <a:noAutofit/>
          </a:bodyPr>
          <a:lstStyle/>
          <a:p>
            <a:r>
              <a:rPr lang="en-US" sz="2800" dirty="0"/>
              <a:t>Three, four or five authors</a:t>
            </a:r>
          </a:p>
        </p:txBody>
      </p:sp>
      <p:sp>
        <p:nvSpPr>
          <p:cNvPr id="8" name="Content Placeholder 7"/>
          <p:cNvSpPr>
            <a:spLocks noGrp="1"/>
          </p:cNvSpPr>
          <p:nvPr>
            <p:ph sz="quarter" idx="4"/>
          </p:nvPr>
        </p:nvSpPr>
        <p:spPr>
          <a:xfrm>
            <a:off x="4203255" y="3678043"/>
            <a:ext cx="4581017" cy="2286000"/>
          </a:xfrm>
        </p:spPr>
        <p:txBody>
          <a:bodyPr>
            <a:normAutofit/>
          </a:bodyPr>
          <a:lstStyle/>
          <a:p>
            <a:pPr marL="0" indent="0">
              <a:lnSpc>
                <a:spcPct val="100000"/>
              </a:lnSpc>
              <a:buClr>
                <a:srgbClr val="FFFFCC"/>
              </a:buClr>
              <a:buSzPct val="60000"/>
              <a:buNone/>
            </a:pPr>
            <a:r>
              <a:rPr lang="en-US" sz="2400" kern="0" dirty="0"/>
              <a:t>Only list the first author’s name followed by </a:t>
            </a:r>
            <a:r>
              <a:rPr lang="en-US" sz="2400" i="1" kern="0" dirty="0"/>
              <a:t>et al.</a:t>
            </a:r>
            <a:r>
              <a:rPr lang="en-US" sz="2400" kern="0" dirty="0"/>
              <a:t> 	</a:t>
            </a:r>
          </a:p>
          <a:p>
            <a:pPr marL="0" indent="0">
              <a:lnSpc>
                <a:spcPct val="80000"/>
              </a:lnSpc>
              <a:buClr>
                <a:srgbClr val="FFFFCC"/>
              </a:buClr>
              <a:buSzPct val="60000"/>
              <a:buNone/>
            </a:pPr>
            <a:br>
              <a:rPr lang="en-US" sz="1100" kern="0" dirty="0">
                <a:solidFill>
                  <a:schemeClr val="tx2">
                    <a:lumMod val="75000"/>
                    <a:lumOff val="25000"/>
                  </a:schemeClr>
                </a:solidFill>
              </a:rPr>
            </a:br>
            <a:br>
              <a:rPr lang="en-US" sz="1100" kern="0" dirty="0">
                <a:solidFill>
                  <a:schemeClr val="tx2">
                    <a:lumMod val="75000"/>
                    <a:lumOff val="25000"/>
                  </a:schemeClr>
                </a:solidFill>
              </a:rPr>
            </a:br>
            <a:r>
              <a:rPr lang="en-US" sz="2400" kern="0" dirty="0">
                <a:solidFill>
                  <a:schemeClr val="tx2">
                    <a:lumMod val="75000"/>
                    <a:lumOff val="25000"/>
                  </a:schemeClr>
                </a:solidFill>
              </a:rPr>
              <a:t>Roberts et al. (1980) argued… </a:t>
            </a:r>
          </a:p>
          <a:p>
            <a:pPr marL="0" indent="0">
              <a:lnSpc>
                <a:spcPct val="80000"/>
              </a:lnSpc>
              <a:buClr>
                <a:srgbClr val="FFFFCC"/>
              </a:buClr>
              <a:buSzPct val="60000"/>
              <a:buNone/>
            </a:pPr>
            <a:r>
              <a:rPr lang="en-US" sz="2400" kern="0" dirty="0">
                <a:solidFill>
                  <a:schemeClr val="tx2">
                    <a:lumMod val="75000"/>
                    <a:lumOff val="25000"/>
                  </a:schemeClr>
                </a:solidFill>
              </a:rPr>
              <a:t>…(Roberts et al., 1980).</a:t>
            </a:r>
            <a:endParaRPr lang="en-US" sz="2800" kern="0" dirty="0">
              <a:solidFill>
                <a:schemeClr val="tx2">
                  <a:lumMod val="75000"/>
                  <a:lumOff val="25000"/>
                </a:schemeClr>
              </a:solidFill>
              <a:latin typeface="Verdana"/>
            </a:endParaRPr>
          </a:p>
          <a:p>
            <a:endParaRPr lang="en-US" dirty="0"/>
          </a:p>
        </p:txBody>
      </p:sp>
      <p:pic>
        <p:nvPicPr>
          <p:cNvPr id="7" name="Audio 6">
            <a:hlinkClick r:id="" action="ppaction://media"/>
            <a:extLst>
              <a:ext uri="{FF2B5EF4-FFF2-40B4-BE49-F238E27FC236}">
                <a16:creationId xmlns:a16="http://schemas.microsoft.com/office/drawing/2014/main" id="{1EA4F946-A9BF-47E1-AEE8-50E72A754B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11" name="Picture 10">
            <a:extLst>
              <a:ext uri="{FF2B5EF4-FFF2-40B4-BE49-F238E27FC236}">
                <a16:creationId xmlns:a16="http://schemas.microsoft.com/office/drawing/2014/main" id="{A370B5E6-7778-4860-A7D2-369F55B842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5992" y="5598392"/>
            <a:ext cx="1234208" cy="1234208"/>
          </a:xfrm>
          <a:prstGeom prst="rect">
            <a:avLst/>
          </a:prstGeom>
        </p:spPr>
      </p:pic>
      <p:sp>
        <p:nvSpPr>
          <p:cNvPr id="13" name="Footer Placeholder 1">
            <a:extLst>
              <a:ext uri="{FF2B5EF4-FFF2-40B4-BE49-F238E27FC236}">
                <a16:creationId xmlns:a16="http://schemas.microsoft.com/office/drawing/2014/main" id="{10A9BB80-E19C-4A82-829B-95E1CE83291F}"/>
              </a:ext>
            </a:extLst>
          </p:cNvPr>
          <p:cNvSpPr>
            <a:spLocks noGrp="1"/>
          </p:cNvSpPr>
          <p:nvPr>
            <p:ph type="ftr" sz="quarter" idx="11"/>
          </p:nvPr>
        </p:nvSpPr>
        <p:spPr>
          <a:xfrm>
            <a:off x="152400" y="6340475"/>
            <a:ext cx="3467099" cy="365125"/>
          </a:xfrm>
        </p:spPr>
        <p:txBody>
          <a:bodyPr/>
          <a:lstStyle/>
          <a:p>
            <a:pPr algn="l">
              <a:defRPr/>
            </a:pPr>
            <a:r>
              <a:rPr lang="en-US" sz="1200" b="0" i="0" dirty="0">
                <a:latin typeface="+mn-lt"/>
              </a:rPr>
              <a:t>The Kathleen Jones White Writing Center </a:t>
            </a:r>
          </a:p>
          <a:p>
            <a:pPr algn="l">
              <a:defRPr/>
            </a:pPr>
            <a:r>
              <a:rPr lang="en-US" sz="1200" b="0" i="0" dirty="0">
                <a:latin typeface="+mn-lt"/>
              </a:rPr>
              <a:t>Revised August 2017</a:t>
            </a:r>
          </a:p>
        </p:txBody>
      </p:sp>
    </p:spTree>
  </p:cSld>
  <p:clrMapOvr>
    <a:masterClrMapping/>
  </p:clrMapOvr>
  <mc:AlternateContent xmlns:mc="http://schemas.openxmlformats.org/markup-compatibility/2006" xmlns:p14="http://schemas.microsoft.com/office/powerpoint/2010/main">
    <mc:Choice Requires="p14">
      <p:transition spd="slow" p14:dur="2000" advTm="25811"/>
    </mc:Choice>
    <mc:Fallback xmlns="">
      <p:transition spd="slow" advTm="25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571500" y="2286000"/>
            <a:ext cx="2875430" cy="2921370"/>
          </a:xfrm>
        </p:spPr>
        <p:txBody>
          <a:bodyPr>
            <a:normAutofit/>
          </a:bodyPr>
          <a:lstStyle/>
          <a:p>
            <a:pPr eaLnBrk="1" hangingPunct="1"/>
            <a:r>
              <a:rPr lang="en-US" sz="4400" dirty="0">
                <a:effectLst/>
              </a:rPr>
              <a:t>What if I use a long quote?</a:t>
            </a:r>
          </a:p>
        </p:txBody>
      </p:sp>
      <p:sp>
        <p:nvSpPr>
          <p:cNvPr id="38915" name="Rectangle 3"/>
          <p:cNvSpPr>
            <a:spLocks noGrp="1" noChangeArrowheads="1"/>
          </p:cNvSpPr>
          <p:nvPr>
            <p:ph idx="1"/>
          </p:nvPr>
        </p:nvSpPr>
        <p:spPr>
          <a:xfrm>
            <a:off x="4267200" y="990600"/>
            <a:ext cx="4724400" cy="4724400"/>
          </a:xfrm>
        </p:spPr>
        <p:txBody>
          <a:bodyPr>
            <a:normAutofit fontScale="85000" lnSpcReduction="10000"/>
          </a:bodyPr>
          <a:lstStyle/>
          <a:p>
            <a:r>
              <a:rPr lang="en-US" sz="3100" dirty="0">
                <a:effectLst/>
              </a:rPr>
              <a:t>Use block quotations when quoting </a:t>
            </a:r>
            <a:r>
              <a:rPr lang="en-US" sz="3100" b="1" dirty="0">
                <a:effectLst/>
              </a:rPr>
              <a:t>40 or more </a:t>
            </a:r>
            <a:r>
              <a:rPr lang="en-US" sz="3100" dirty="0">
                <a:effectLst/>
              </a:rPr>
              <a:t>words</a:t>
            </a:r>
          </a:p>
          <a:p>
            <a:pPr eaLnBrk="1" hangingPunct="1">
              <a:buFont typeface="Arial" pitchFamily="34" charset="0"/>
              <a:buChar char="•"/>
            </a:pPr>
            <a:endParaRPr lang="en-US" sz="3100" b="1" dirty="0">
              <a:effectLst/>
            </a:endParaRPr>
          </a:p>
          <a:p>
            <a:pPr eaLnBrk="1" hangingPunct="1">
              <a:buFont typeface="Arial" pitchFamily="34" charset="0"/>
              <a:buChar char="•"/>
            </a:pPr>
            <a:r>
              <a:rPr lang="en-US" sz="3100" b="1" dirty="0">
                <a:effectLst/>
              </a:rPr>
              <a:t>Indent</a:t>
            </a:r>
            <a:r>
              <a:rPr lang="en-US" sz="3100" dirty="0">
                <a:effectLst/>
              </a:rPr>
              <a:t> five spaces from left margin or one-half inch</a:t>
            </a:r>
          </a:p>
          <a:p>
            <a:pPr eaLnBrk="1" hangingPunct="1">
              <a:buFont typeface="Arial" pitchFamily="34" charset="0"/>
              <a:buChar char="•"/>
            </a:pPr>
            <a:endParaRPr lang="en-US" sz="3100" dirty="0">
              <a:effectLst/>
            </a:endParaRPr>
          </a:p>
          <a:p>
            <a:pPr eaLnBrk="1" hangingPunct="1">
              <a:buFont typeface="Arial" pitchFamily="34" charset="0"/>
              <a:buChar char="•"/>
            </a:pPr>
            <a:r>
              <a:rPr lang="en-US" sz="3100" b="1" dirty="0">
                <a:effectLst/>
              </a:rPr>
              <a:t>Do not </a:t>
            </a:r>
            <a:r>
              <a:rPr lang="en-US" sz="3100" dirty="0">
                <a:effectLst/>
              </a:rPr>
              <a:t>use quotation marks</a:t>
            </a:r>
          </a:p>
          <a:p>
            <a:pPr eaLnBrk="1" hangingPunct="1">
              <a:buFont typeface="Arial" pitchFamily="34" charset="0"/>
              <a:buChar char="•"/>
            </a:pPr>
            <a:endParaRPr lang="en-US" sz="3100" dirty="0">
              <a:effectLst/>
            </a:endParaRPr>
          </a:p>
          <a:p>
            <a:pPr eaLnBrk="1" hangingPunct="1">
              <a:buFont typeface="Arial" pitchFamily="34" charset="0"/>
              <a:buChar char="•"/>
            </a:pPr>
            <a:r>
              <a:rPr lang="en-US" sz="3100" b="1" dirty="0"/>
              <a:t>D</a:t>
            </a:r>
            <a:r>
              <a:rPr lang="en-US" sz="3100" b="1" dirty="0">
                <a:effectLst/>
              </a:rPr>
              <a:t>ouble space</a:t>
            </a:r>
            <a:r>
              <a:rPr lang="en-US" sz="3100" dirty="0">
                <a:effectLst/>
              </a:rPr>
              <a:t> the quote</a:t>
            </a:r>
          </a:p>
        </p:txBody>
      </p:sp>
      <p:pic>
        <p:nvPicPr>
          <p:cNvPr id="3" name="Audio 2">
            <a:hlinkClick r:id="" action="ppaction://media"/>
            <a:extLst>
              <a:ext uri="{FF2B5EF4-FFF2-40B4-BE49-F238E27FC236}">
                <a16:creationId xmlns:a16="http://schemas.microsoft.com/office/drawing/2014/main" id="{C4B36FEA-2032-4106-A698-61DCBDCE72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6" name="Picture 5">
            <a:extLst>
              <a:ext uri="{FF2B5EF4-FFF2-40B4-BE49-F238E27FC236}">
                <a16:creationId xmlns:a16="http://schemas.microsoft.com/office/drawing/2014/main" id="{236492EF-400D-4DCE-A358-04C8CDDBAE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5992" y="5598392"/>
            <a:ext cx="1234208" cy="1234208"/>
          </a:xfrm>
          <a:prstGeom prst="rect">
            <a:avLst/>
          </a:prstGeom>
        </p:spPr>
      </p:pic>
      <p:sp>
        <p:nvSpPr>
          <p:cNvPr id="8" name="Footer Placeholder 1">
            <a:extLst>
              <a:ext uri="{FF2B5EF4-FFF2-40B4-BE49-F238E27FC236}">
                <a16:creationId xmlns:a16="http://schemas.microsoft.com/office/drawing/2014/main" id="{F25B000B-5744-4628-9309-1FB59EA31969}"/>
              </a:ext>
            </a:extLst>
          </p:cNvPr>
          <p:cNvSpPr>
            <a:spLocks noGrp="1"/>
          </p:cNvSpPr>
          <p:nvPr>
            <p:ph type="ftr" sz="quarter" idx="11"/>
          </p:nvPr>
        </p:nvSpPr>
        <p:spPr>
          <a:xfrm>
            <a:off x="152400" y="6340475"/>
            <a:ext cx="3467099" cy="365125"/>
          </a:xfrm>
        </p:spPr>
        <p:txBody>
          <a:bodyPr/>
          <a:lstStyle/>
          <a:p>
            <a:pPr algn="l">
              <a:defRPr/>
            </a:pPr>
            <a:r>
              <a:rPr lang="en-US" sz="1200" b="0" i="0" dirty="0">
                <a:latin typeface="+mn-lt"/>
              </a:rPr>
              <a:t>The Kathleen Jones White Writing Center </a:t>
            </a:r>
          </a:p>
          <a:p>
            <a:pPr algn="l">
              <a:defRPr/>
            </a:pPr>
            <a:r>
              <a:rPr lang="en-US" sz="1200" b="0" i="0" dirty="0">
                <a:latin typeface="+mn-lt"/>
              </a:rPr>
              <a:t>Revised August 2017</a:t>
            </a:r>
          </a:p>
        </p:txBody>
      </p:sp>
    </p:spTree>
  </p:cSld>
  <p:clrMapOvr>
    <a:masterClrMapping/>
  </p:clrMapOvr>
  <mc:AlternateContent xmlns:mc="http://schemas.openxmlformats.org/markup-compatibility/2006" xmlns:p14="http://schemas.microsoft.com/office/powerpoint/2010/main">
    <mc:Choice Requires="p14">
      <p:transition spd="slow" p14:dur="2000" advTm="33676"/>
    </mc:Choice>
    <mc:Fallback xmlns="">
      <p:transition spd="slow" advTm="33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10" presetClass="entr" presetSubtype="0" fill="hold" nodeType="afterEffect">
                                  <p:stCondLst>
                                    <p:cond delay="0"/>
                                  </p:stCondLst>
                                  <p:childTnLst>
                                    <p:set>
                                      <p:cBhvr>
                                        <p:cTn id="9" dur="1" fill="hold">
                                          <p:stCondLst>
                                            <p:cond delay="0"/>
                                          </p:stCondLst>
                                        </p:cTn>
                                        <p:tgtEl>
                                          <p:spTgt spid="38915">
                                            <p:txEl>
                                              <p:pRg st="0" end="0"/>
                                            </p:txEl>
                                          </p:spTgt>
                                        </p:tgtEl>
                                        <p:attrNameLst>
                                          <p:attrName>style.visibility</p:attrName>
                                        </p:attrNameLst>
                                      </p:cBhvr>
                                      <p:to>
                                        <p:strVal val="visible"/>
                                      </p:to>
                                    </p:set>
                                    <p:animEffect transition="in" filter="fade">
                                      <p:cBhvr>
                                        <p:cTn id="10" dur="2000"/>
                                        <p:tgtEl>
                                          <p:spTgt spid="38915">
                                            <p:txEl>
                                              <p:pRg st="0" end="0"/>
                                            </p:txEl>
                                          </p:spTgt>
                                        </p:tgtEl>
                                      </p:cBhvr>
                                    </p:animEffect>
                                  </p:childTnLst>
                                </p:cTn>
                              </p:par>
                            </p:childTnLst>
                          </p:cTn>
                        </p:par>
                        <p:par>
                          <p:cTn id="11" fill="hold">
                            <p:stCondLst>
                              <p:cond delay="2001"/>
                            </p:stCondLst>
                            <p:childTnLst>
                              <p:par>
                                <p:cTn id="12" presetID="10" presetClass="entr" presetSubtype="0" fill="hold" nodeType="afterEffect">
                                  <p:stCondLst>
                                    <p:cond delay="0"/>
                                  </p:stCondLst>
                                  <p:childTnLst>
                                    <p:set>
                                      <p:cBhvr>
                                        <p:cTn id="13" dur="1" fill="hold">
                                          <p:stCondLst>
                                            <p:cond delay="0"/>
                                          </p:stCondLst>
                                        </p:cTn>
                                        <p:tgtEl>
                                          <p:spTgt spid="38915">
                                            <p:txEl>
                                              <p:pRg st="2" end="2"/>
                                            </p:txEl>
                                          </p:spTgt>
                                        </p:tgtEl>
                                        <p:attrNameLst>
                                          <p:attrName>style.visibility</p:attrName>
                                        </p:attrNameLst>
                                      </p:cBhvr>
                                      <p:to>
                                        <p:strVal val="visible"/>
                                      </p:to>
                                    </p:set>
                                    <p:animEffect transition="in" filter="fade">
                                      <p:cBhvr>
                                        <p:cTn id="14" dur="2000"/>
                                        <p:tgtEl>
                                          <p:spTgt spid="38915">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8915">
                                            <p:txEl>
                                              <p:pRg st="4" end="4"/>
                                            </p:txEl>
                                          </p:spTgt>
                                        </p:tgtEl>
                                        <p:attrNameLst>
                                          <p:attrName>style.visibility</p:attrName>
                                        </p:attrNameLst>
                                      </p:cBhvr>
                                      <p:to>
                                        <p:strVal val="visible"/>
                                      </p:to>
                                    </p:set>
                                    <p:animEffect transition="in" filter="fade">
                                      <p:cBhvr>
                                        <p:cTn id="17" dur="2000"/>
                                        <p:tgtEl>
                                          <p:spTgt spid="38915">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8915">
                                            <p:txEl>
                                              <p:pRg st="6" end="6"/>
                                            </p:txEl>
                                          </p:spTgt>
                                        </p:tgtEl>
                                        <p:attrNameLst>
                                          <p:attrName>style.visibility</p:attrName>
                                        </p:attrNameLst>
                                      </p:cBhvr>
                                      <p:to>
                                        <p:strVal val="visible"/>
                                      </p:to>
                                    </p:set>
                                    <p:animEffect transition="in" filter="fade">
                                      <p:cBhvr>
                                        <p:cTn id="20" dur="2000"/>
                                        <p:tgtEl>
                                          <p:spTgt spid="389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type="body" sz="half" idx="1"/>
          </p:nvPr>
        </p:nvSpPr>
        <p:spPr>
          <a:xfrm>
            <a:off x="351971" y="294978"/>
            <a:ext cx="8305800" cy="2680275"/>
          </a:xfrm>
        </p:spPr>
        <p:txBody>
          <a:bodyPr>
            <a:normAutofit lnSpcReduction="10000"/>
          </a:bodyPr>
          <a:lstStyle/>
          <a:p>
            <a:pPr marL="0" indent="0" eaLnBrk="1" hangingPunct="1">
              <a:lnSpc>
                <a:spcPct val="200000"/>
              </a:lnSpc>
              <a:buFont typeface="Wingdings" pitchFamily="2" charset="2"/>
              <a:buNone/>
            </a:pPr>
            <a:r>
              <a:rPr lang="en-US" sz="2400" dirty="0">
                <a:effectLst/>
              </a:rPr>
              <a:t>Meckers (2005) described how residents of the nursing home used writing to reexperience memories:</a:t>
            </a:r>
            <a:br>
              <a:rPr lang="en-US" sz="2400" b="1" dirty="0">
                <a:effectLst/>
              </a:rPr>
            </a:br>
            <a:r>
              <a:rPr lang="en-US" sz="2400" b="1" dirty="0">
                <a:effectLst/>
              </a:rPr>
              <a:t>  </a:t>
            </a:r>
          </a:p>
          <a:p>
            <a:pPr eaLnBrk="1" hangingPunct="1">
              <a:lnSpc>
                <a:spcPct val="80000"/>
              </a:lnSpc>
              <a:buFont typeface="Wingdings" pitchFamily="2" charset="2"/>
              <a:buNone/>
            </a:pPr>
            <a:r>
              <a:rPr lang="en-US" sz="2400" b="1" dirty="0">
                <a:effectLst/>
              </a:rPr>
              <a:t>	</a:t>
            </a:r>
          </a:p>
          <a:p>
            <a:pPr eaLnBrk="1" hangingPunct="1">
              <a:lnSpc>
                <a:spcPct val="80000"/>
              </a:lnSpc>
            </a:pPr>
            <a:endParaRPr lang="en-US" sz="2400" b="1" dirty="0">
              <a:effectLst/>
            </a:endParaRPr>
          </a:p>
        </p:txBody>
      </p:sp>
      <p:sp>
        <p:nvSpPr>
          <p:cNvPr id="20484" name="Text Box 6"/>
          <p:cNvSpPr txBox="1">
            <a:spLocks noChangeArrowheads="1"/>
          </p:cNvSpPr>
          <p:nvPr/>
        </p:nvSpPr>
        <p:spPr bwMode="auto">
          <a:xfrm>
            <a:off x="1037771" y="1540887"/>
            <a:ext cx="7620000" cy="3046988"/>
          </a:xfrm>
          <a:prstGeom prst="rect">
            <a:avLst/>
          </a:prstGeom>
          <a:noFill/>
          <a:ln w="9525">
            <a:noFill/>
            <a:miter lim="800000"/>
            <a:headEnd/>
            <a:tailEnd/>
          </a:ln>
        </p:spPr>
        <p:txBody>
          <a:bodyPr wrap="square">
            <a:spAutoFit/>
          </a:bodyPr>
          <a:lstStyle/>
          <a:p>
            <a:pPr>
              <a:lnSpc>
                <a:spcPct val="200000"/>
              </a:lnSpc>
              <a:spcBef>
                <a:spcPct val="50000"/>
              </a:spcBef>
            </a:pPr>
            <a:r>
              <a:rPr lang="en-US" sz="2400" dirty="0">
                <a:latin typeface="+mn-lt"/>
              </a:rPr>
              <a:t>Several residents line the hallway, a monitor beeping from the left, a fish tank gurgling from the right. On each person’s lap is a notepad, and I watch as smiles and laughter emerge as they write down memories (p. 32).</a:t>
            </a:r>
          </a:p>
        </p:txBody>
      </p:sp>
      <p:sp>
        <p:nvSpPr>
          <p:cNvPr id="20485" name="Text Box 7"/>
          <p:cNvSpPr txBox="1">
            <a:spLocks noChangeArrowheads="1"/>
          </p:cNvSpPr>
          <p:nvPr/>
        </p:nvSpPr>
        <p:spPr bwMode="auto">
          <a:xfrm>
            <a:off x="762000" y="5029200"/>
            <a:ext cx="7543800" cy="366713"/>
          </a:xfrm>
          <a:prstGeom prst="rect">
            <a:avLst/>
          </a:prstGeom>
          <a:noFill/>
          <a:ln w="9525">
            <a:noFill/>
            <a:miter lim="800000"/>
            <a:headEnd/>
            <a:tailEnd/>
          </a:ln>
        </p:spPr>
        <p:txBody>
          <a:bodyPr>
            <a:spAutoFit/>
          </a:bodyPr>
          <a:lstStyle/>
          <a:p>
            <a:endParaRPr lang="en-US"/>
          </a:p>
        </p:txBody>
      </p:sp>
      <p:sp>
        <p:nvSpPr>
          <p:cNvPr id="20486" name="Text Box 8"/>
          <p:cNvSpPr txBox="1">
            <a:spLocks noChangeArrowheads="1"/>
          </p:cNvSpPr>
          <p:nvPr/>
        </p:nvSpPr>
        <p:spPr bwMode="auto">
          <a:xfrm>
            <a:off x="351971" y="4401959"/>
            <a:ext cx="8305800" cy="1569660"/>
          </a:xfrm>
          <a:prstGeom prst="rect">
            <a:avLst/>
          </a:prstGeom>
          <a:noFill/>
          <a:ln w="9525">
            <a:noFill/>
            <a:miter lim="800000"/>
            <a:headEnd/>
            <a:tailEnd/>
          </a:ln>
        </p:spPr>
        <p:txBody>
          <a:bodyPr wrap="square">
            <a:spAutoFit/>
          </a:bodyPr>
          <a:lstStyle/>
          <a:p>
            <a:pPr>
              <a:lnSpc>
                <a:spcPct val="200000"/>
              </a:lnSpc>
            </a:pPr>
            <a:r>
              <a:rPr lang="en-US" sz="2400" dirty="0">
                <a:latin typeface="+mn-lt"/>
              </a:rPr>
              <a:t>This shows that Meckers exposed geriatric patients to therapeutic writing methods.</a:t>
            </a:r>
          </a:p>
        </p:txBody>
      </p:sp>
      <p:pic>
        <p:nvPicPr>
          <p:cNvPr id="4" name="Audio 3">
            <a:hlinkClick r:id="" action="ppaction://media"/>
            <a:extLst>
              <a:ext uri="{FF2B5EF4-FFF2-40B4-BE49-F238E27FC236}">
                <a16:creationId xmlns:a16="http://schemas.microsoft.com/office/drawing/2014/main" id="{0D051D7C-475D-4EDF-AD53-5DA2920E7F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8" name="Picture 7">
            <a:extLst>
              <a:ext uri="{FF2B5EF4-FFF2-40B4-BE49-F238E27FC236}">
                <a16:creationId xmlns:a16="http://schemas.microsoft.com/office/drawing/2014/main" id="{8FEFEFCC-1CE0-4886-88AD-E518154564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5992" y="5598392"/>
            <a:ext cx="1234208" cy="1234208"/>
          </a:xfrm>
          <a:prstGeom prst="rect">
            <a:avLst/>
          </a:prstGeom>
        </p:spPr>
      </p:pic>
      <p:sp>
        <p:nvSpPr>
          <p:cNvPr id="9" name="Footer Placeholder 1">
            <a:extLst>
              <a:ext uri="{FF2B5EF4-FFF2-40B4-BE49-F238E27FC236}">
                <a16:creationId xmlns:a16="http://schemas.microsoft.com/office/drawing/2014/main" id="{7014F5E8-5499-4282-A895-8B4F6508749A}"/>
              </a:ext>
            </a:extLst>
          </p:cNvPr>
          <p:cNvSpPr>
            <a:spLocks noGrp="1"/>
          </p:cNvSpPr>
          <p:nvPr>
            <p:ph type="ftr" sz="quarter" idx="11"/>
          </p:nvPr>
        </p:nvSpPr>
        <p:spPr>
          <a:xfrm>
            <a:off x="152400" y="6340475"/>
            <a:ext cx="3467099" cy="365125"/>
          </a:xfrm>
        </p:spPr>
        <p:txBody>
          <a:bodyPr/>
          <a:lstStyle/>
          <a:p>
            <a:pPr algn="l">
              <a:defRPr/>
            </a:pPr>
            <a:r>
              <a:rPr lang="en-US" sz="1200" b="0" i="0" dirty="0">
                <a:latin typeface="+mn-lt"/>
              </a:rPr>
              <a:t>The Kathleen Jones White Writing Center </a:t>
            </a:r>
          </a:p>
          <a:p>
            <a:pPr algn="l">
              <a:defRPr/>
            </a:pPr>
            <a:r>
              <a:rPr lang="en-US" sz="1200" b="0" i="0" dirty="0">
                <a:latin typeface="+mn-lt"/>
              </a:rPr>
              <a:t>Revised August 2017</a:t>
            </a:r>
          </a:p>
        </p:txBody>
      </p:sp>
    </p:spTree>
  </p:cSld>
  <p:clrMapOvr>
    <a:masterClrMapping/>
  </p:clrMapOvr>
  <mc:AlternateContent xmlns:mc="http://schemas.openxmlformats.org/markup-compatibility/2006" xmlns:p14="http://schemas.microsoft.com/office/powerpoint/2010/main">
    <mc:Choice Requires="p14">
      <p:transition spd="slow" p14:dur="2000" advTm="10852"/>
    </mc:Choice>
    <mc:Fallback xmlns="">
      <p:transition spd="slow" advTm="10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571500" y="1371600"/>
            <a:ext cx="2875430" cy="4140570"/>
          </a:xfrm>
        </p:spPr>
        <p:txBody>
          <a:bodyPr>
            <a:normAutofit/>
          </a:bodyPr>
          <a:lstStyle/>
          <a:p>
            <a:pPr eaLnBrk="1" hangingPunct="1"/>
            <a:r>
              <a:rPr lang="en-US" sz="4000" dirty="0">
                <a:effectLst/>
              </a:rPr>
              <a:t>What if my source </a:t>
            </a:r>
            <a:r>
              <a:rPr lang="en-US" sz="4000" dirty="0"/>
              <a:t>cites somebody else, and I want to use that quote?</a:t>
            </a:r>
            <a:endParaRPr lang="en-US" sz="4000" dirty="0">
              <a:effectLst/>
            </a:endParaRPr>
          </a:p>
        </p:txBody>
      </p:sp>
      <p:sp>
        <p:nvSpPr>
          <p:cNvPr id="40963" name="Rectangle 3"/>
          <p:cNvSpPr>
            <a:spLocks noGrp="1" noChangeArrowheads="1"/>
          </p:cNvSpPr>
          <p:nvPr>
            <p:ph idx="1"/>
          </p:nvPr>
        </p:nvSpPr>
        <p:spPr>
          <a:xfrm>
            <a:off x="4267200" y="1295400"/>
            <a:ext cx="4648200" cy="4800600"/>
          </a:xfrm>
        </p:spPr>
        <p:txBody>
          <a:bodyPr>
            <a:normAutofit/>
          </a:bodyPr>
          <a:lstStyle/>
          <a:p>
            <a:pPr marL="0" indent="0" eaLnBrk="1" hangingPunct="1">
              <a:buNone/>
            </a:pPr>
            <a:r>
              <a:rPr lang="en-US" sz="2800" dirty="0">
                <a:effectLst/>
              </a:rPr>
              <a:t>In general, APA avoids citing secondary sources (“as cited in” or “quoted in”). </a:t>
            </a:r>
          </a:p>
          <a:p>
            <a:pPr marL="0" indent="0" eaLnBrk="1" hangingPunct="1">
              <a:buNone/>
            </a:pPr>
            <a:endParaRPr lang="en-US" sz="2800" dirty="0">
              <a:effectLst/>
            </a:endParaRPr>
          </a:p>
          <a:p>
            <a:pPr marL="0" indent="0" eaLnBrk="1" hangingPunct="1">
              <a:buNone/>
            </a:pPr>
            <a:r>
              <a:rPr lang="en-US" sz="2800" dirty="0">
                <a:effectLst/>
              </a:rPr>
              <a:t>Try to go back to the original writer of the quoted words and cite that source.</a:t>
            </a:r>
          </a:p>
        </p:txBody>
      </p:sp>
      <p:pic>
        <p:nvPicPr>
          <p:cNvPr id="4" name="Audio 3">
            <a:hlinkClick r:id="" action="ppaction://media"/>
            <a:extLst>
              <a:ext uri="{FF2B5EF4-FFF2-40B4-BE49-F238E27FC236}">
                <a16:creationId xmlns:a16="http://schemas.microsoft.com/office/drawing/2014/main" id="{03C9F023-5238-42DF-895D-87DFB81F3E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6" name="Picture 5">
            <a:extLst>
              <a:ext uri="{FF2B5EF4-FFF2-40B4-BE49-F238E27FC236}">
                <a16:creationId xmlns:a16="http://schemas.microsoft.com/office/drawing/2014/main" id="{1F306B1D-3E5B-4FAA-8625-CEBE1F65FC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5992" y="5598392"/>
            <a:ext cx="1234208" cy="1234208"/>
          </a:xfrm>
          <a:prstGeom prst="rect">
            <a:avLst/>
          </a:prstGeom>
        </p:spPr>
      </p:pic>
      <p:sp>
        <p:nvSpPr>
          <p:cNvPr id="8" name="Footer Placeholder 1">
            <a:extLst>
              <a:ext uri="{FF2B5EF4-FFF2-40B4-BE49-F238E27FC236}">
                <a16:creationId xmlns:a16="http://schemas.microsoft.com/office/drawing/2014/main" id="{2BF3990B-2F58-447C-8B6C-0AD23C2C66DC}"/>
              </a:ext>
            </a:extLst>
          </p:cNvPr>
          <p:cNvSpPr>
            <a:spLocks noGrp="1"/>
          </p:cNvSpPr>
          <p:nvPr>
            <p:ph type="ftr" sz="quarter" idx="11"/>
          </p:nvPr>
        </p:nvSpPr>
        <p:spPr>
          <a:xfrm>
            <a:off x="152400" y="6340475"/>
            <a:ext cx="3467099" cy="365125"/>
          </a:xfrm>
        </p:spPr>
        <p:txBody>
          <a:bodyPr/>
          <a:lstStyle/>
          <a:p>
            <a:pPr algn="l">
              <a:defRPr/>
            </a:pPr>
            <a:r>
              <a:rPr lang="en-US" sz="1200" b="0" i="0" dirty="0">
                <a:latin typeface="+mn-lt"/>
              </a:rPr>
              <a:t>The Kathleen Jones White Writing Center </a:t>
            </a:r>
          </a:p>
          <a:p>
            <a:pPr algn="l">
              <a:defRPr/>
            </a:pPr>
            <a:r>
              <a:rPr lang="en-US" sz="1200" b="0" i="0" dirty="0">
                <a:latin typeface="+mn-lt"/>
              </a:rPr>
              <a:t>Revised August 2017</a:t>
            </a:r>
          </a:p>
        </p:txBody>
      </p:sp>
    </p:spTree>
  </p:cSld>
  <p:clrMapOvr>
    <a:masterClrMapping/>
  </p:clrMapOvr>
  <mc:AlternateContent xmlns:mc="http://schemas.openxmlformats.org/markup-compatibility/2006" xmlns:p14="http://schemas.microsoft.com/office/powerpoint/2010/main">
    <mc:Choice Requires="p14">
      <p:transition spd="slow" p14:dur="2000" advTm="26826"/>
    </mc:Choice>
    <mc:Fallback xmlns="">
      <p:transition spd="slow" advTm="26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571500" y="2362200"/>
            <a:ext cx="2875430" cy="3149970"/>
          </a:xfrm>
        </p:spPr>
        <p:txBody>
          <a:bodyPr>
            <a:normAutofit/>
          </a:bodyPr>
          <a:lstStyle/>
          <a:p>
            <a:pPr eaLnBrk="1" hangingPunct="1"/>
            <a:r>
              <a:rPr lang="en-US" sz="4400" dirty="0">
                <a:effectLst/>
              </a:rPr>
              <a:t>Can I use footnotes?</a:t>
            </a:r>
          </a:p>
        </p:txBody>
      </p:sp>
      <p:sp>
        <p:nvSpPr>
          <p:cNvPr id="9219" name="Rectangle 3"/>
          <p:cNvSpPr>
            <a:spLocks noGrp="1" noChangeArrowheads="1"/>
          </p:cNvSpPr>
          <p:nvPr>
            <p:ph idx="1"/>
          </p:nvPr>
        </p:nvSpPr>
        <p:spPr>
          <a:xfrm>
            <a:off x="4597400" y="2743200"/>
            <a:ext cx="3784600" cy="2612496"/>
          </a:xfrm>
        </p:spPr>
        <p:txBody>
          <a:bodyPr>
            <a:normAutofit/>
          </a:bodyPr>
          <a:lstStyle/>
          <a:p>
            <a:pPr marL="0" indent="0" eaLnBrk="1" hangingPunct="1">
              <a:buNone/>
            </a:pPr>
            <a:r>
              <a:rPr lang="en-US" sz="3600" dirty="0">
                <a:effectLst/>
              </a:rPr>
              <a:t>Rarely. </a:t>
            </a:r>
          </a:p>
        </p:txBody>
      </p:sp>
      <p:pic>
        <p:nvPicPr>
          <p:cNvPr id="3" name="Audio 2">
            <a:hlinkClick r:id="" action="ppaction://media"/>
            <a:extLst>
              <a:ext uri="{FF2B5EF4-FFF2-40B4-BE49-F238E27FC236}">
                <a16:creationId xmlns:a16="http://schemas.microsoft.com/office/drawing/2014/main" id="{377C593B-5ED5-4668-A7C3-FB43B120A0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7" name="Picture 6">
            <a:extLst>
              <a:ext uri="{FF2B5EF4-FFF2-40B4-BE49-F238E27FC236}">
                <a16:creationId xmlns:a16="http://schemas.microsoft.com/office/drawing/2014/main" id="{2D34BDEC-3A8D-4D0A-B517-86220C08AC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5992" y="5598392"/>
            <a:ext cx="1234208" cy="1234208"/>
          </a:xfrm>
          <a:prstGeom prst="rect">
            <a:avLst/>
          </a:prstGeom>
        </p:spPr>
      </p:pic>
      <p:sp>
        <p:nvSpPr>
          <p:cNvPr id="8" name="Footer Placeholder 1">
            <a:extLst>
              <a:ext uri="{FF2B5EF4-FFF2-40B4-BE49-F238E27FC236}">
                <a16:creationId xmlns:a16="http://schemas.microsoft.com/office/drawing/2014/main" id="{3D005A9A-193F-44E9-9464-BD9E8BF13305}"/>
              </a:ext>
            </a:extLst>
          </p:cNvPr>
          <p:cNvSpPr>
            <a:spLocks noGrp="1"/>
          </p:cNvSpPr>
          <p:nvPr>
            <p:ph type="ftr" sz="quarter" idx="11"/>
          </p:nvPr>
        </p:nvSpPr>
        <p:spPr>
          <a:xfrm>
            <a:off x="152400" y="6340475"/>
            <a:ext cx="3467099" cy="365125"/>
          </a:xfrm>
        </p:spPr>
        <p:txBody>
          <a:bodyPr/>
          <a:lstStyle/>
          <a:p>
            <a:pPr algn="l">
              <a:defRPr/>
            </a:pPr>
            <a:r>
              <a:rPr lang="en-US" sz="1200" b="0" i="0" dirty="0">
                <a:latin typeface="+mn-lt"/>
              </a:rPr>
              <a:t>The Kathleen Jones White Writing Center </a:t>
            </a:r>
          </a:p>
          <a:p>
            <a:pPr algn="l">
              <a:defRPr/>
            </a:pPr>
            <a:r>
              <a:rPr lang="en-US" sz="1200" b="0" i="0" dirty="0">
                <a:latin typeface="+mn-lt"/>
              </a:rPr>
              <a:t>Revised August 2017</a:t>
            </a:r>
          </a:p>
        </p:txBody>
      </p:sp>
    </p:spTree>
    <p:extLst>
      <p:ext uri="{BB962C8B-B14F-4D97-AF65-F5344CB8AC3E}">
        <p14:creationId xmlns:p14="http://schemas.microsoft.com/office/powerpoint/2010/main" val="3111730200"/>
      </p:ext>
    </p:extLst>
  </p:cSld>
  <p:clrMapOvr>
    <a:masterClrMapping/>
  </p:clrMapOvr>
  <mc:AlternateContent xmlns:mc="http://schemas.openxmlformats.org/markup-compatibility/2006" xmlns:p14="http://schemas.microsoft.com/office/powerpoint/2010/main">
    <mc:Choice Requires="p14">
      <p:transition spd="slow" p14:dur="2000" advTm="23584"/>
    </mc:Choice>
    <mc:Fallback xmlns="">
      <p:transition spd="slow" advTm="23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10" presetClass="entr" presetSubtype="0" fill="hold" nodeType="afterEffect">
                                  <p:stCondLst>
                                    <p:cond delay="0"/>
                                  </p:stCondLst>
                                  <p:childTnLst>
                                    <p:set>
                                      <p:cBhvr>
                                        <p:cTn id="9" dur="1" fill="hold">
                                          <p:stCondLst>
                                            <p:cond delay="0"/>
                                          </p:stCondLst>
                                        </p:cTn>
                                        <p:tgtEl>
                                          <p:spTgt spid="9219">
                                            <p:txEl>
                                              <p:pRg st="0" end="0"/>
                                            </p:txEl>
                                          </p:spTgt>
                                        </p:tgtEl>
                                        <p:attrNameLst>
                                          <p:attrName>style.visibility</p:attrName>
                                        </p:attrNameLst>
                                      </p:cBhvr>
                                      <p:to>
                                        <p:strVal val="visible"/>
                                      </p:to>
                                    </p:set>
                                    <p:animEffect transition="in" filter="fade">
                                      <p:cBhvr>
                                        <p:cTn id="10" dur="2000"/>
                                        <p:tgtEl>
                                          <p:spTgt spid="92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37886" y="1905000"/>
            <a:ext cx="2875430" cy="3607170"/>
          </a:xfrm>
        </p:spPr>
        <p:txBody>
          <a:bodyPr>
            <a:noAutofit/>
          </a:bodyPr>
          <a:lstStyle/>
          <a:p>
            <a:pPr eaLnBrk="1" hangingPunct="1"/>
            <a:r>
              <a:rPr lang="en-US" sz="5400" dirty="0"/>
              <a:t>Today you’ll learn…</a:t>
            </a:r>
            <a:endParaRPr lang="en-US" sz="5400" dirty="0">
              <a:effectLst/>
            </a:endParaRPr>
          </a:p>
        </p:txBody>
      </p:sp>
      <p:pic>
        <p:nvPicPr>
          <p:cNvPr id="4" name="Audio 3">
            <a:hlinkClick r:id="" action="ppaction://media"/>
            <a:extLst>
              <a:ext uri="{FF2B5EF4-FFF2-40B4-BE49-F238E27FC236}">
                <a16:creationId xmlns:a16="http://schemas.microsoft.com/office/drawing/2014/main" id="{8168F1FC-E9AC-4051-8C6E-FE2B700B6E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7" name="Picture 6">
            <a:extLst>
              <a:ext uri="{FF2B5EF4-FFF2-40B4-BE49-F238E27FC236}">
                <a16:creationId xmlns:a16="http://schemas.microsoft.com/office/drawing/2014/main" id="{125B981B-E5CF-462E-9972-D98E7AF2A64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5992" y="5598392"/>
            <a:ext cx="1234208" cy="1234208"/>
          </a:xfrm>
          <a:prstGeom prst="rect">
            <a:avLst/>
          </a:prstGeom>
        </p:spPr>
      </p:pic>
      <p:sp>
        <p:nvSpPr>
          <p:cNvPr id="8" name="Footer Placeholder 1">
            <a:extLst>
              <a:ext uri="{FF2B5EF4-FFF2-40B4-BE49-F238E27FC236}">
                <a16:creationId xmlns:a16="http://schemas.microsoft.com/office/drawing/2014/main" id="{070CCFB8-0645-4E7C-A6F2-4F421D25DDC0}"/>
              </a:ext>
            </a:extLst>
          </p:cNvPr>
          <p:cNvSpPr>
            <a:spLocks noGrp="1"/>
          </p:cNvSpPr>
          <p:nvPr>
            <p:ph type="ftr" sz="quarter" idx="11"/>
          </p:nvPr>
        </p:nvSpPr>
        <p:spPr>
          <a:xfrm>
            <a:off x="152400" y="6340475"/>
            <a:ext cx="3467099" cy="365125"/>
          </a:xfrm>
        </p:spPr>
        <p:txBody>
          <a:bodyPr/>
          <a:lstStyle/>
          <a:p>
            <a:pPr algn="l">
              <a:defRPr/>
            </a:pPr>
            <a:r>
              <a:rPr lang="en-US" sz="1200" b="0" i="0" dirty="0">
                <a:latin typeface="+mn-lt"/>
              </a:rPr>
              <a:t>The Kathleen Jones White Writing Center </a:t>
            </a:r>
          </a:p>
          <a:p>
            <a:pPr algn="l">
              <a:defRPr/>
            </a:pPr>
            <a:r>
              <a:rPr lang="en-US" sz="1200" b="0" i="0" dirty="0">
                <a:latin typeface="+mn-lt"/>
              </a:rPr>
              <a:t>Revised August 2017</a:t>
            </a:r>
          </a:p>
        </p:txBody>
      </p:sp>
      <p:sp>
        <p:nvSpPr>
          <p:cNvPr id="9" name="Rectangle 2">
            <a:extLst>
              <a:ext uri="{FF2B5EF4-FFF2-40B4-BE49-F238E27FC236}">
                <a16:creationId xmlns:a16="http://schemas.microsoft.com/office/drawing/2014/main" id="{D46D64E5-9098-4737-A5F9-648B02330BE0}"/>
              </a:ext>
            </a:extLst>
          </p:cNvPr>
          <p:cNvSpPr txBox="1">
            <a:spLocks noChangeArrowheads="1"/>
          </p:cNvSpPr>
          <p:nvPr/>
        </p:nvSpPr>
        <p:spPr>
          <a:xfrm>
            <a:off x="3612242" y="1955985"/>
            <a:ext cx="5372101" cy="3505200"/>
          </a:xfrm>
          <a:prstGeom prst="rect">
            <a:avLst/>
          </a:prstGeom>
        </p:spPr>
        <p:txBody>
          <a:bodyPr vert="horz" lIns="91440" tIns="45720" rIns="91440" bIns="45720" rtlCol="0" anchor="t">
            <a:noAutofit/>
          </a:bodyPr>
          <a:lstStyle>
            <a:lvl1pPr algn="r" defTabSz="685800" rtl="0" eaLnBrk="1" latinLnBrk="0" hangingPunct="1">
              <a:lnSpc>
                <a:spcPct val="90000"/>
              </a:lnSpc>
              <a:spcBef>
                <a:spcPct val="0"/>
              </a:spcBef>
              <a:buNone/>
              <a:defRPr sz="3800" b="0" i="1" kern="1200" baseline="0">
                <a:solidFill>
                  <a:schemeClr val="accent1"/>
                </a:solidFill>
                <a:latin typeface="+mj-lt"/>
                <a:ea typeface="+mj-ea"/>
                <a:cs typeface="+mj-cs"/>
              </a:defRPr>
            </a:lvl1pPr>
          </a:lstStyle>
          <a:p>
            <a:pPr algn="ctr" fontAlgn="auto">
              <a:spcAft>
                <a:spcPts val="0"/>
              </a:spcAft>
            </a:pPr>
            <a:r>
              <a:rPr lang="en-US" sz="4400" b="1" i="0" dirty="0"/>
              <a:t>How to create an APA reference list at the end of your paper</a:t>
            </a:r>
          </a:p>
        </p:txBody>
      </p:sp>
    </p:spTree>
    <p:extLst>
      <p:ext uri="{BB962C8B-B14F-4D97-AF65-F5344CB8AC3E}">
        <p14:creationId xmlns:p14="http://schemas.microsoft.com/office/powerpoint/2010/main" val="1921424127"/>
      </p:ext>
    </p:extLst>
  </p:cSld>
  <p:clrMapOvr>
    <a:masterClrMapping/>
  </p:clrMapOvr>
  <mc:AlternateContent xmlns:mc="http://schemas.openxmlformats.org/markup-compatibility/2006" xmlns:p14="http://schemas.microsoft.com/office/powerpoint/2010/main">
    <mc:Choice Requires="p14">
      <p:transition spd="slow" p14:dur="2000" advTm="15412"/>
    </mc:Choice>
    <mc:Fallback xmlns="">
      <p:transition spd="slow" advTm="15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2362200"/>
            <a:ext cx="2875430" cy="3149970"/>
          </a:xfrm>
        </p:spPr>
        <p:txBody>
          <a:bodyPr>
            <a:normAutofit/>
          </a:bodyPr>
          <a:lstStyle/>
          <a:p>
            <a:r>
              <a:rPr lang="en-US" sz="4500" dirty="0"/>
              <a:t>Need examples?</a:t>
            </a:r>
          </a:p>
        </p:txBody>
      </p:sp>
      <p:sp>
        <p:nvSpPr>
          <p:cNvPr id="3" name="Content Placeholder 2"/>
          <p:cNvSpPr>
            <a:spLocks noGrp="1"/>
          </p:cNvSpPr>
          <p:nvPr>
            <p:ph idx="1"/>
          </p:nvPr>
        </p:nvSpPr>
        <p:spPr>
          <a:xfrm>
            <a:off x="3886200" y="1524000"/>
            <a:ext cx="4686299" cy="4471622"/>
          </a:xfrm>
        </p:spPr>
        <p:txBody>
          <a:bodyPr/>
          <a:lstStyle/>
          <a:p>
            <a:pPr>
              <a:buFont typeface="Arial" pitchFamily="34" charset="0"/>
              <a:buChar char="•"/>
            </a:pPr>
            <a:endParaRPr lang="en-US" dirty="0"/>
          </a:p>
          <a:p>
            <a:pPr>
              <a:buFont typeface="Arial" pitchFamily="34" charset="0"/>
              <a:buChar char="•"/>
            </a:pPr>
            <a:endParaRPr lang="en-US" i="1" dirty="0"/>
          </a:p>
          <a:p>
            <a:pPr>
              <a:buFont typeface="Arial" pitchFamily="34" charset="0"/>
              <a:buChar char="•"/>
            </a:pPr>
            <a:r>
              <a:rPr lang="en-US" i="1" dirty="0"/>
              <a:t>APA Publication Manual, </a:t>
            </a:r>
            <a:r>
              <a:rPr lang="en-US" dirty="0"/>
              <a:t>6</a:t>
            </a:r>
            <a:r>
              <a:rPr lang="en-US" baseline="30000" dirty="0"/>
              <a:t>th</a:t>
            </a:r>
            <a:r>
              <a:rPr lang="en-US" dirty="0"/>
              <a:t> ed. </a:t>
            </a:r>
          </a:p>
          <a:p>
            <a:pPr>
              <a:buFont typeface="Arial" pitchFamily="34" charset="0"/>
              <a:buChar char="•"/>
            </a:pPr>
            <a:r>
              <a:rPr lang="en-US" dirty="0"/>
              <a:t>The Purdue Online Writing Lab (OWL) (owl.purdue.edu)</a:t>
            </a:r>
          </a:p>
        </p:txBody>
      </p:sp>
      <p:pic>
        <p:nvPicPr>
          <p:cNvPr id="7" name="Audio 6">
            <a:hlinkClick r:id="" action="ppaction://media"/>
            <a:extLst>
              <a:ext uri="{FF2B5EF4-FFF2-40B4-BE49-F238E27FC236}">
                <a16:creationId xmlns:a16="http://schemas.microsoft.com/office/drawing/2014/main" id="{0C1F8BAE-7EFB-46C6-9F0D-77D8C507A6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8" name="Picture 7">
            <a:extLst>
              <a:ext uri="{FF2B5EF4-FFF2-40B4-BE49-F238E27FC236}">
                <a16:creationId xmlns:a16="http://schemas.microsoft.com/office/drawing/2014/main" id="{D6104425-1195-4AC2-B889-A46C1B5E446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5992" y="5598392"/>
            <a:ext cx="1234208" cy="1234208"/>
          </a:xfrm>
          <a:prstGeom prst="rect">
            <a:avLst/>
          </a:prstGeom>
        </p:spPr>
      </p:pic>
      <p:sp>
        <p:nvSpPr>
          <p:cNvPr id="9" name="Footer Placeholder 1">
            <a:extLst>
              <a:ext uri="{FF2B5EF4-FFF2-40B4-BE49-F238E27FC236}">
                <a16:creationId xmlns:a16="http://schemas.microsoft.com/office/drawing/2014/main" id="{5BA8E51C-A821-42C8-855B-DF2E5A5C56FD}"/>
              </a:ext>
            </a:extLst>
          </p:cNvPr>
          <p:cNvSpPr>
            <a:spLocks noGrp="1"/>
          </p:cNvSpPr>
          <p:nvPr>
            <p:ph type="ftr" sz="quarter" idx="11"/>
          </p:nvPr>
        </p:nvSpPr>
        <p:spPr>
          <a:xfrm>
            <a:off x="152400" y="6340475"/>
            <a:ext cx="3467099" cy="365125"/>
          </a:xfrm>
        </p:spPr>
        <p:txBody>
          <a:bodyPr/>
          <a:lstStyle/>
          <a:p>
            <a:pPr algn="l">
              <a:defRPr/>
            </a:pPr>
            <a:r>
              <a:rPr lang="en-US" sz="1200" b="0" i="0" dirty="0">
                <a:latin typeface="+mn-lt"/>
              </a:rPr>
              <a:t>The Kathleen Jones White Writing Center </a:t>
            </a:r>
          </a:p>
          <a:p>
            <a:pPr algn="l">
              <a:defRPr/>
            </a:pPr>
            <a:r>
              <a:rPr lang="en-US" sz="1200" b="0" i="0" dirty="0">
                <a:latin typeface="+mn-lt"/>
              </a:rPr>
              <a:t>Revised August 2017</a:t>
            </a:r>
          </a:p>
        </p:txBody>
      </p:sp>
    </p:spTree>
  </p:cSld>
  <p:clrMapOvr>
    <a:masterClrMapping/>
  </p:clrMapOvr>
  <mc:AlternateContent xmlns:mc="http://schemas.openxmlformats.org/markup-compatibility/2006" xmlns:p14="http://schemas.microsoft.com/office/powerpoint/2010/main">
    <mc:Choice Requires="p14">
      <p:transition spd="slow" p14:dur="2000" advTm="24173"/>
    </mc:Choice>
    <mc:Fallback xmlns="">
      <p:transition spd="slow" advTm="24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571500" y="1905000"/>
            <a:ext cx="2875430" cy="3607170"/>
          </a:xfrm>
        </p:spPr>
        <p:txBody>
          <a:bodyPr>
            <a:noAutofit/>
          </a:bodyPr>
          <a:lstStyle/>
          <a:p>
            <a:pPr eaLnBrk="1" hangingPunct="1"/>
            <a:r>
              <a:rPr lang="en-US" sz="5400" dirty="0"/>
              <a:t>Today you’ll learn…</a:t>
            </a:r>
            <a:endParaRPr lang="en-US" sz="5400" dirty="0">
              <a:effectLst/>
            </a:endParaRPr>
          </a:p>
        </p:txBody>
      </p:sp>
      <p:sp>
        <p:nvSpPr>
          <p:cNvPr id="3" name="Content Placeholder 2"/>
          <p:cNvSpPr>
            <a:spLocks noGrp="1"/>
          </p:cNvSpPr>
          <p:nvPr>
            <p:ph idx="1"/>
          </p:nvPr>
        </p:nvSpPr>
        <p:spPr>
          <a:xfrm>
            <a:off x="4191000" y="1676400"/>
            <a:ext cx="4381499" cy="4547822"/>
          </a:xfrm>
        </p:spPr>
        <p:txBody>
          <a:bodyPr/>
          <a:lstStyle/>
          <a:p>
            <a:pPr marL="457200" indent="-457200">
              <a:buFont typeface="+mj-lt"/>
              <a:buAutoNum type="arabicPeriod"/>
            </a:pPr>
            <a:r>
              <a:rPr lang="en-US" dirty="0"/>
              <a:t>Why writers cite</a:t>
            </a:r>
          </a:p>
          <a:p>
            <a:pPr marL="457200" indent="-457200">
              <a:buFont typeface="+mj-lt"/>
              <a:buAutoNum type="arabicPeriod"/>
            </a:pPr>
            <a:r>
              <a:rPr lang="en-US" dirty="0"/>
              <a:t>The benefits of APA</a:t>
            </a:r>
          </a:p>
          <a:p>
            <a:pPr marL="457200" indent="-457200">
              <a:buFont typeface="+mj-lt"/>
              <a:buAutoNum type="arabicPeriod"/>
            </a:pPr>
            <a:r>
              <a:rPr lang="en-US" dirty="0"/>
              <a:t>In-text citations</a:t>
            </a:r>
          </a:p>
          <a:p>
            <a:pPr marL="457200" indent="-457200">
              <a:buFont typeface="+mj-lt"/>
              <a:buAutoNum type="arabicPeriod"/>
            </a:pPr>
            <a:r>
              <a:rPr lang="en-US" dirty="0"/>
              <a:t>Reference lists</a:t>
            </a:r>
          </a:p>
        </p:txBody>
      </p:sp>
      <p:pic>
        <p:nvPicPr>
          <p:cNvPr id="2" name="Audio 1">
            <a:hlinkClick r:id="" action="ppaction://media"/>
            <a:extLst>
              <a:ext uri="{FF2B5EF4-FFF2-40B4-BE49-F238E27FC236}">
                <a16:creationId xmlns:a16="http://schemas.microsoft.com/office/drawing/2014/main" id="{FF9A7ABD-4955-4BE8-B0FF-222B40800A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6" name="Picture 5">
            <a:extLst>
              <a:ext uri="{FF2B5EF4-FFF2-40B4-BE49-F238E27FC236}">
                <a16:creationId xmlns:a16="http://schemas.microsoft.com/office/drawing/2014/main" id="{DACDB095-411B-420F-9FD9-7368F402D2E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5992" y="5598392"/>
            <a:ext cx="1234208" cy="1234208"/>
          </a:xfrm>
          <a:prstGeom prst="rect">
            <a:avLst/>
          </a:prstGeom>
        </p:spPr>
      </p:pic>
      <p:sp>
        <p:nvSpPr>
          <p:cNvPr id="8" name="Footer Placeholder 1">
            <a:extLst>
              <a:ext uri="{FF2B5EF4-FFF2-40B4-BE49-F238E27FC236}">
                <a16:creationId xmlns:a16="http://schemas.microsoft.com/office/drawing/2014/main" id="{4000443D-8BD1-4457-9C6F-6B608914D70D}"/>
              </a:ext>
            </a:extLst>
          </p:cNvPr>
          <p:cNvSpPr>
            <a:spLocks noGrp="1"/>
          </p:cNvSpPr>
          <p:nvPr>
            <p:ph type="ftr" sz="quarter" idx="11"/>
          </p:nvPr>
        </p:nvSpPr>
        <p:spPr>
          <a:xfrm>
            <a:off x="152400" y="6340475"/>
            <a:ext cx="3467099" cy="365125"/>
          </a:xfrm>
        </p:spPr>
        <p:txBody>
          <a:bodyPr/>
          <a:lstStyle/>
          <a:p>
            <a:pPr algn="l">
              <a:defRPr/>
            </a:pPr>
            <a:r>
              <a:rPr lang="en-US" sz="1200" b="0" i="0" dirty="0">
                <a:latin typeface="+mn-lt"/>
              </a:rPr>
              <a:t>The Kathleen Jones White Writing Center </a:t>
            </a:r>
          </a:p>
          <a:p>
            <a:pPr algn="l">
              <a:defRPr/>
            </a:pPr>
            <a:r>
              <a:rPr lang="en-US" sz="1200" b="0" i="0" dirty="0">
                <a:latin typeface="+mn-lt"/>
              </a:rPr>
              <a:t>Revised August 2017</a:t>
            </a:r>
          </a:p>
        </p:txBody>
      </p:sp>
    </p:spTree>
    <p:extLst>
      <p:ext uri="{BB962C8B-B14F-4D97-AF65-F5344CB8AC3E}">
        <p14:creationId xmlns:p14="http://schemas.microsoft.com/office/powerpoint/2010/main" val="3673439042"/>
      </p:ext>
    </p:extLst>
  </p:cSld>
  <p:clrMapOvr>
    <a:masterClrMapping/>
  </p:clrMapOvr>
  <mc:AlternateContent xmlns:mc="http://schemas.openxmlformats.org/markup-compatibility/2006" xmlns:p14="http://schemas.microsoft.com/office/powerpoint/2010/main">
    <mc:Choice Requires="p14">
      <p:transition spd="slow" p14:dur="2000" advTm="18338"/>
    </mc:Choice>
    <mc:Fallback xmlns="">
      <p:transition spd="slow" advTm="18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srcRect l="7812" t="11084"/>
          <a:stretch/>
        </p:blipFill>
        <p:spPr>
          <a:xfrm>
            <a:off x="1447800" y="0"/>
            <a:ext cx="6295221" cy="6013191"/>
          </a:xfrm>
          <a:prstGeom prst="rect">
            <a:avLst/>
          </a:prstGeom>
        </p:spPr>
      </p:pic>
      <p:pic>
        <p:nvPicPr>
          <p:cNvPr id="3" name="Audio 2">
            <a:hlinkClick r:id="" action="ppaction://media"/>
            <a:extLst>
              <a:ext uri="{FF2B5EF4-FFF2-40B4-BE49-F238E27FC236}">
                <a16:creationId xmlns:a16="http://schemas.microsoft.com/office/drawing/2014/main" id="{F5B94107-9ABD-45CB-AD2D-A75CFBB30A8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pic>
        <p:nvPicPr>
          <p:cNvPr id="4" name="Picture 3">
            <a:extLst>
              <a:ext uri="{FF2B5EF4-FFF2-40B4-BE49-F238E27FC236}">
                <a16:creationId xmlns:a16="http://schemas.microsoft.com/office/drawing/2014/main" id="{A3AB5C4E-9BA8-425F-B2AD-A5AB18B8FBA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75992" y="6055592"/>
            <a:ext cx="777008" cy="777008"/>
          </a:xfrm>
          <a:prstGeom prst="rect">
            <a:avLst/>
          </a:prstGeom>
        </p:spPr>
      </p:pic>
      <p:sp>
        <p:nvSpPr>
          <p:cNvPr id="6" name="Footer Placeholder 1">
            <a:extLst>
              <a:ext uri="{FF2B5EF4-FFF2-40B4-BE49-F238E27FC236}">
                <a16:creationId xmlns:a16="http://schemas.microsoft.com/office/drawing/2014/main" id="{F32A2371-9BB3-4559-B9AC-65B60C683CC8}"/>
              </a:ext>
            </a:extLst>
          </p:cNvPr>
          <p:cNvSpPr>
            <a:spLocks noGrp="1"/>
          </p:cNvSpPr>
          <p:nvPr>
            <p:ph type="ftr" sz="quarter" idx="11"/>
          </p:nvPr>
        </p:nvSpPr>
        <p:spPr>
          <a:xfrm>
            <a:off x="152400" y="6340475"/>
            <a:ext cx="3467099" cy="365125"/>
          </a:xfrm>
        </p:spPr>
        <p:txBody>
          <a:bodyPr/>
          <a:lstStyle/>
          <a:p>
            <a:pPr algn="l">
              <a:defRPr/>
            </a:pPr>
            <a:r>
              <a:rPr lang="en-US" sz="1200" b="0" i="0" dirty="0">
                <a:latin typeface="+mn-lt"/>
              </a:rPr>
              <a:t>The Kathleen Jones White Writing Center </a:t>
            </a:r>
          </a:p>
          <a:p>
            <a:pPr algn="l">
              <a:defRPr/>
            </a:pPr>
            <a:r>
              <a:rPr lang="en-US" sz="1200" b="0" i="0" dirty="0">
                <a:latin typeface="+mn-lt"/>
              </a:rPr>
              <a:t>Revised August 2017</a:t>
            </a:r>
          </a:p>
        </p:txBody>
      </p:sp>
    </p:spTree>
    <p:extLst>
      <p:ext uri="{BB962C8B-B14F-4D97-AF65-F5344CB8AC3E}">
        <p14:creationId xmlns:p14="http://schemas.microsoft.com/office/powerpoint/2010/main" val="1363252582"/>
      </p:ext>
    </p:extLst>
  </p:cSld>
  <p:clrMapOvr>
    <a:masterClrMapping/>
  </p:clrMapOvr>
  <mc:AlternateContent xmlns:mc="http://schemas.openxmlformats.org/markup-compatibility/2006" xmlns:p14="http://schemas.microsoft.com/office/powerpoint/2010/main">
    <mc:Choice Requires="p14">
      <p:transition spd="slow" p14:dur="2000" advTm="31865"/>
    </mc:Choice>
    <mc:Fallback xmlns="">
      <p:transition spd="slow" advTm="31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571501" y="2438400"/>
            <a:ext cx="2875430" cy="3073770"/>
          </a:xfrm>
        </p:spPr>
        <p:txBody>
          <a:bodyPr>
            <a:normAutofit/>
          </a:bodyPr>
          <a:lstStyle/>
          <a:p>
            <a:pPr eaLnBrk="1" hangingPunct="1">
              <a:defRPr/>
            </a:pPr>
            <a:r>
              <a:rPr lang="en-US" sz="3500" dirty="0"/>
              <a:t>How to list a </a:t>
            </a:r>
            <a:r>
              <a:rPr lang="en-US" sz="3500" b="1" dirty="0"/>
              <a:t>book </a:t>
            </a:r>
            <a:r>
              <a:rPr lang="en-US" sz="3500" dirty="0"/>
              <a:t>in the References</a:t>
            </a:r>
          </a:p>
        </p:txBody>
      </p:sp>
      <p:sp>
        <p:nvSpPr>
          <p:cNvPr id="61443" name="Rectangle 3"/>
          <p:cNvSpPr>
            <a:spLocks noGrp="1" noChangeArrowheads="1"/>
          </p:cNvSpPr>
          <p:nvPr>
            <p:ph idx="1"/>
          </p:nvPr>
        </p:nvSpPr>
        <p:spPr>
          <a:xfrm>
            <a:off x="4191000" y="964830"/>
            <a:ext cx="4800600" cy="4673970"/>
          </a:xfrm>
        </p:spPr>
        <p:txBody>
          <a:bodyPr>
            <a:normAutofit/>
          </a:bodyPr>
          <a:lstStyle/>
          <a:p>
            <a:pPr marL="457200" lvl="1" indent="-457200" eaLnBrk="1" hangingPunct="1">
              <a:buFont typeface="+mj-lt"/>
              <a:buAutoNum type="arabicPeriod"/>
              <a:defRPr/>
            </a:pPr>
            <a:r>
              <a:rPr lang="en-US" sz="2000" dirty="0"/>
              <a:t>Author’s name (Last, First initial)</a:t>
            </a:r>
          </a:p>
          <a:p>
            <a:pPr marL="457200" lvl="1" indent="-457200" eaLnBrk="1" hangingPunct="1">
              <a:buFont typeface="+mj-lt"/>
              <a:buAutoNum type="arabicPeriod"/>
              <a:defRPr/>
            </a:pPr>
            <a:r>
              <a:rPr lang="en-US" sz="2000" dirty="0"/>
              <a:t>Year of publication</a:t>
            </a:r>
          </a:p>
          <a:p>
            <a:pPr marL="457200" lvl="1" indent="-457200" eaLnBrk="1" hangingPunct="1">
              <a:buFont typeface="+mj-lt"/>
              <a:buAutoNum type="arabicPeriod"/>
              <a:defRPr/>
            </a:pPr>
            <a:r>
              <a:rPr lang="en-US" sz="2000" dirty="0"/>
              <a:t>Title and subtitle (capitalize first letters only)</a:t>
            </a:r>
          </a:p>
          <a:p>
            <a:pPr marL="457200" lvl="1" indent="-457200" eaLnBrk="1" hangingPunct="1">
              <a:buFont typeface="+mj-lt"/>
              <a:buAutoNum type="arabicPeriod"/>
              <a:defRPr/>
            </a:pPr>
            <a:r>
              <a:rPr lang="en-US" sz="2000" dirty="0"/>
              <a:t>City of publication</a:t>
            </a:r>
          </a:p>
          <a:p>
            <a:pPr marL="457200" lvl="1" indent="-457200" eaLnBrk="1" hangingPunct="1">
              <a:buFont typeface="+mj-lt"/>
              <a:buAutoNum type="arabicPeriod"/>
              <a:defRPr/>
            </a:pPr>
            <a:r>
              <a:rPr lang="en-US" sz="2000" dirty="0"/>
              <a:t>Publisher’s name </a:t>
            </a:r>
          </a:p>
          <a:p>
            <a:pPr eaLnBrk="1" hangingPunct="1">
              <a:buNone/>
              <a:defRPr/>
            </a:pPr>
            <a:endParaRPr lang="en-US" sz="2400" dirty="0"/>
          </a:p>
          <a:p>
            <a:pPr eaLnBrk="1" hangingPunct="1">
              <a:buNone/>
              <a:defRPr/>
            </a:pPr>
            <a:r>
              <a:rPr lang="en-US" sz="2400" dirty="0"/>
              <a:t>Dickinson, B. (2007). </a:t>
            </a:r>
            <a:r>
              <a:rPr lang="en-US" sz="2400" i="1" dirty="0"/>
              <a:t>The Culture of Brittany Spaniel Trainers</a:t>
            </a:r>
            <a:r>
              <a:rPr lang="en-US" sz="2400" dirty="0"/>
              <a:t>. New York: </a:t>
            </a:r>
            <a:r>
              <a:rPr lang="en-US" sz="2400" dirty="0" err="1"/>
              <a:t>Routledge</a:t>
            </a:r>
            <a:r>
              <a:rPr lang="en-US" sz="2400" dirty="0"/>
              <a:t>. </a:t>
            </a:r>
          </a:p>
          <a:p>
            <a:pPr eaLnBrk="1" hangingPunct="1">
              <a:buNone/>
              <a:defRPr/>
            </a:pPr>
            <a:endParaRPr lang="en-US" sz="2400" i="1" dirty="0"/>
          </a:p>
        </p:txBody>
      </p:sp>
      <p:pic>
        <p:nvPicPr>
          <p:cNvPr id="3" name="Audio 2">
            <a:hlinkClick r:id="" action="ppaction://media"/>
            <a:extLst>
              <a:ext uri="{FF2B5EF4-FFF2-40B4-BE49-F238E27FC236}">
                <a16:creationId xmlns:a16="http://schemas.microsoft.com/office/drawing/2014/main" id="{A3333AF1-AFEC-4E24-AAF7-C42762B989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7" name="Picture 6">
            <a:extLst>
              <a:ext uri="{FF2B5EF4-FFF2-40B4-BE49-F238E27FC236}">
                <a16:creationId xmlns:a16="http://schemas.microsoft.com/office/drawing/2014/main" id="{84939864-A286-4B5D-B664-E7F44A4C68F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5992" y="5598392"/>
            <a:ext cx="1234208" cy="1234208"/>
          </a:xfrm>
          <a:prstGeom prst="rect">
            <a:avLst/>
          </a:prstGeom>
        </p:spPr>
      </p:pic>
      <p:sp>
        <p:nvSpPr>
          <p:cNvPr id="8" name="Footer Placeholder 1">
            <a:extLst>
              <a:ext uri="{FF2B5EF4-FFF2-40B4-BE49-F238E27FC236}">
                <a16:creationId xmlns:a16="http://schemas.microsoft.com/office/drawing/2014/main" id="{641AF006-7A6D-466A-9398-C64BAD94F041}"/>
              </a:ext>
            </a:extLst>
          </p:cNvPr>
          <p:cNvSpPr>
            <a:spLocks noGrp="1"/>
          </p:cNvSpPr>
          <p:nvPr>
            <p:ph type="ftr" sz="quarter" idx="11"/>
          </p:nvPr>
        </p:nvSpPr>
        <p:spPr>
          <a:xfrm>
            <a:off x="152400" y="6340475"/>
            <a:ext cx="3467099" cy="365125"/>
          </a:xfrm>
        </p:spPr>
        <p:txBody>
          <a:bodyPr/>
          <a:lstStyle/>
          <a:p>
            <a:pPr algn="l">
              <a:defRPr/>
            </a:pPr>
            <a:r>
              <a:rPr lang="en-US" sz="1200" b="0" i="0" dirty="0">
                <a:latin typeface="+mn-lt"/>
              </a:rPr>
              <a:t>The Kathleen Jones White Writing Center </a:t>
            </a:r>
          </a:p>
          <a:p>
            <a:pPr algn="l">
              <a:defRPr/>
            </a:pPr>
            <a:r>
              <a:rPr lang="en-US" sz="1200" b="0" i="0" dirty="0">
                <a:latin typeface="+mn-lt"/>
              </a:rPr>
              <a:t>Revised August 2017</a:t>
            </a:r>
          </a:p>
        </p:txBody>
      </p:sp>
    </p:spTree>
  </p:cSld>
  <p:clrMapOvr>
    <a:masterClrMapping/>
  </p:clrMapOvr>
  <mc:AlternateContent xmlns:mc="http://schemas.openxmlformats.org/markup-compatibility/2006" xmlns:p14="http://schemas.microsoft.com/office/powerpoint/2010/main">
    <mc:Choice Requires="p14">
      <p:transition spd="slow" p14:dur="2000" advTm="17057"/>
    </mc:Choice>
    <mc:Fallback xmlns="">
      <p:transition spd="slow" advTm="17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571500" y="2133600"/>
            <a:ext cx="3086100" cy="3378570"/>
          </a:xfrm>
        </p:spPr>
        <p:txBody>
          <a:bodyPr>
            <a:normAutofit/>
          </a:bodyPr>
          <a:lstStyle/>
          <a:p>
            <a:pPr eaLnBrk="1" hangingPunct="1">
              <a:defRPr/>
            </a:pPr>
            <a:r>
              <a:rPr lang="en-US" sz="3500" dirty="0"/>
              <a:t>How to list </a:t>
            </a:r>
            <a:br>
              <a:rPr lang="en-US" sz="3500" dirty="0"/>
            </a:br>
            <a:r>
              <a:rPr lang="en-US" sz="3500" dirty="0"/>
              <a:t>a </a:t>
            </a:r>
            <a:r>
              <a:rPr lang="en-US" sz="3500" b="1" dirty="0"/>
              <a:t>journal article </a:t>
            </a:r>
            <a:r>
              <a:rPr lang="en-US" sz="3500" dirty="0"/>
              <a:t>in the References</a:t>
            </a:r>
          </a:p>
        </p:txBody>
      </p:sp>
      <p:sp>
        <p:nvSpPr>
          <p:cNvPr id="62467" name="Rectangle 3"/>
          <p:cNvSpPr>
            <a:spLocks noGrp="1" noChangeArrowheads="1"/>
          </p:cNvSpPr>
          <p:nvPr>
            <p:ph idx="1"/>
          </p:nvPr>
        </p:nvSpPr>
        <p:spPr>
          <a:xfrm>
            <a:off x="4152901" y="569066"/>
            <a:ext cx="4457699" cy="5655156"/>
          </a:xfrm>
        </p:spPr>
        <p:txBody>
          <a:bodyPr>
            <a:normAutofit/>
          </a:bodyPr>
          <a:lstStyle/>
          <a:p>
            <a:pPr marL="457200" lvl="1" indent="-457200">
              <a:buFont typeface="+mj-lt"/>
              <a:buAutoNum type="arabicPeriod"/>
              <a:defRPr/>
            </a:pPr>
            <a:r>
              <a:rPr lang="en-US" sz="2000" dirty="0"/>
              <a:t>Author’s name (Last, First initial)</a:t>
            </a:r>
          </a:p>
          <a:p>
            <a:pPr marL="457200" lvl="1" indent="-457200">
              <a:buFont typeface="+mj-lt"/>
              <a:buAutoNum type="arabicPeriod"/>
              <a:defRPr/>
            </a:pPr>
            <a:r>
              <a:rPr lang="en-US" sz="2000" dirty="0"/>
              <a:t>Year of publication</a:t>
            </a:r>
          </a:p>
          <a:p>
            <a:pPr marL="457200" lvl="1" indent="-457200">
              <a:buFont typeface="+mj-lt"/>
              <a:buAutoNum type="arabicPeriod"/>
              <a:defRPr/>
            </a:pPr>
            <a:r>
              <a:rPr lang="en-US" sz="2000" dirty="0"/>
              <a:t>Title of article (not italicized)</a:t>
            </a:r>
          </a:p>
          <a:p>
            <a:pPr marL="457200" lvl="1" indent="-457200">
              <a:buFont typeface="+mj-lt"/>
              <a:buAutoNum type="arabicPeriod"/>
              <a:defRPr/>
            </a:pPr>
            <a:r>
              <a:rPr lang="en-US" sz="2000" dirty="0"/>
              <a:t>Name of </a:t>
            </a:r>
            <a:r>
              <a:rPr lang="en-US" sz="2000" i="1" dirty="0"/>
              <a:t>journal</a:t>
            </a:r>
            <a:r>
              <a:rPr lang="en-US" sz="2000" dirty="0"/>
              <a:t>, </a:t>
            </a:r>
            <a:r>
              <a:rPr lang="en-US" sz="2000" i="1" dirty="0"/>
              <a:t>volume</a:t>
            </a:r>
            <a:r>
              <a:rPr lang="en-US" sz="2000" dirty="0"/>
              <a:t>, and issue number</a:t>
            </a:r>
            <a:endParaRPr lang="en-US" dirty="0"/>
          </a:p>
          <a:p>
            <a:pPr marL="457200" lvl="1" indent="-457200">
              <a:buFont typeface="+mj-lt"/>
              <a:buAutoNum type="arabicPeriod"/>
              <a:defRPr/>
            </a:pPr>
            <a:r>
              <a:rPr lang="en-US" sz="2000" dirty="0"/>
              <a:t>Page numbers</a:t>
            </a:r>
          </a:p>
          <a:p>
            <a:pPr marL="457200" lvl="1" indent="-457200">
              <a:buFont typeface="+mj-lt"/>
              <a:buAutoNum type="arabicPeriod"/>
              <a:defRPr/>
            </a:pPr>
            <a:r>
              <a:rPr lang="en-US" sz="2000" dirty="0"/>
              <a:t>If a DOI is provided, included that (</a:t>
            </a:r>
            <a:r>
              <a:rPr lang="en-US" sz="2000" dirty="0" err="1"/>
              <a:t>doi:xx.xxxxxxxxxx</a:t>
            </a:r>
            <a:r>
              <a:rPr lang="en-US" sz="1800" dirty="0"/>
              <a:t>)</a:t>
            </a:r>
            <a:endParaRPr lang="en-US" sz="2000" dirty="0"/>
          </a:p>
          <a:p>
            <a:pPr eaLnBrk="1" hangingPunct="1">
              <a:buNone/>
              <a:defRPr/>
            </a:pPr>
            <a:r>
              <a:rPr lang="en-US" sz="2400" dirty="0" err="1"/>
              <a:t>Hoxby</a:t>
            </a:r>
            <a:r>
              <a:rPr lang="en-US" sz="2400" dirty="0"/>
              <a:t>, R. M. (2002). The power of dance. </a:t>
            </a:r>
            <a:r>
              <a:rPr lang="en-US" sz="2400" i="1" dirty="0"/>
              <a:t>Education Now, 13</a:t>
            </a:r>
            <a:r>
              <a:rPr lang="en-US" sz="2400" dirty="0"/>
              <a:t>(1), 57-68. </a:t>
            </a:r>
          </a:p>
        </p:txBody>
      </p:sp>
      <p:pic>
        <p:nvPicPr>
          <p:cNvPr id="6" name="Picture 5">
            <a:extLst>
              <a:ext uri="{FF2B5EF4-FFF2-40B4-BE49-F238E27FC236}">
                <a16:creationId xmlns:a16="http://schemas.microsoft.com/office/drawing/2014/main" id="{8FD3A491-9C69-430A-AD40-9F7BBC39F9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5992" y="5598392"/>
            <a:ext cx="1234208" cy="1234208"/>
          </a:xfrm>
          <a:prstGeom prst="rect">
            <a:avLst/>
          </a:prstGeom>
        </p:spPr>
      </p:pic>
      <p:sp>
        <p:nvSpPr>
          <p:cNvPr id="8" name="Footer Placeholder 1">
            <a:extLst>
              <a:ext uri="{FF2B5EF4-FFF2-40B4-BE49-F238E27FC236}">
                <a16:creationId xmlns:a16="http://schemas.microsoft.com/office/drawing/2014/main" id="{AA7EE119-EA79-4AC3-B15D-6B221BEEBA9C}"/>
              </a:ext>
            </a:extLst>
          </p:cNvPr>
          <p:cNvSpPr>
            <a:spLocks noGrp="1"/>
          </p:cNvSpPr>
          <p:nvPr>
            <p:ph type="ftr" sz="quarter" idx="11"/>
          </p:nvPr>
        </p:nvSpPr>
        <p:spPr>
          <a:xfrm>
            <a:off x="152400" y="6340475"/>
            <a:ext cx="3467099" cy="365125"/>
          </a:xfrm>
        </p:spPr>
        <p:txBody>
          <a:bodyPr/>
          <a:lstStyle/>
          <a:p>
            <a:pPr algn="l">
              <a:defRPr/>
            </a:pPr>
            <a:r>
              <a:rPr lang="en-US" sz="1200" b="0" i="0" dirty="0">
                <a:latin typeface="+mn-lt"/>
              </a:rPr>
              <a:t>The Kathleen Jones White Writing Center </a:t>
            </a:r>
          </a:p>
          <a:p>
            <a:pPr algn="l">
              <a:defRPr/>
            </a:pPr>
            <a:r>
              <a:rPr lang="en-US" sz="1200" b="0" i="0" dirty="0">
                <a:latin typeface="+mn-lt"/>
              </a:rPr>
              <a:t>Revised August 2017</a:t>
            </a:r>
          </a:p>
        </p:txBody>
      </p:sp>
      <p:pic>
        <p:nvPicPr>
          <p:cNvPr id="5" name="Audio 4">
            <a:hlinkClick r:id="" action="ppaction://media"/>
            <a:extLst>
              <a:ext uri="{FF2B5EF4-FFF2-40B4-BE49-F238E27FC236}">
                <a16:creationId xmlns:a16="http://schemas.microsoft.com/office/drawing/2014/main" id="{6BBD7D79-FB9C-46CA-9140-D2833517C67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934"/>
    </mc:Choice>
    <mc:Fallback xmlns="">
      <p:transition spd="slow" advTm="419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571500" y="1371600"/>
            <a:ext cx="2875430" cy="3530970"/>
          </a:xfrm>
        </p:spPr>
        <p:txBody>
          <a:bodyPr/>
          <a:lstStyle/>
          <a:p>
            <a:pPr eaLnBrk="1" hangingPunct="1"/>
            <a:r>
              <a:rPr lang="en-US" sz="4000" dirty="0">
                <a:effectLst/>
              </a:rPr>
              <a:t>How to list </a:t>
            </a:r>
            <a:r>
              <a:rPr lang="en-US" sz="4000" dirty="0"/>
              <a:t>something from </a:t>
            </a:r>
            <a:r>
              <a:rPr lang="en-US" sz="4000" b="1" dirty="0"/>
              <a:t>the Internet</a:t>
            </a:r>
            <a:r>
              <a:rPr lang="en-US" sz="4000" dirty="0">
                <a:effectLst/>
              </a:rPr>
              <a:t> </a:t>
            </a:r>
            <a:r>
              <a:rPr lang="en-US" sz="4000" dirty="0"/>
              <a:t>in the </a:t>
            </a:r>
            <a:r>
              <a:rPr lang="en-US" sz="4000" dirty="0">
                <a:effectLst/>
              </a:rPr>
              <a:t>References</a:t>
            </a:r>
          </a:p>
        </p:txBody>
      </p:sp>
      <p:sp>
        <p:nvSpPr>
          <p:cNvPr id="26627" name="Rectangle 3"/>
          <p:cNvSpPr>
            <a:spLocks noGrp="1" noChangeArrowheads="1"/>
          </p:cNvSpPr>
          <p:nvPr>
            <p:ph idx="1"/>
          </p:nvPr>
        </p:nvSpPr>
        <p:spPr>
          <a:xfrm>
            <a:off x="4152901" y="1981200"/>
            <a:ext cx="4686299" cy="2590800"/>
          </a:xfrm>
        </p:spPr>
        <p:txBody>
          <a:bodyPr>
            <a:normAutofit fontScale="92500" lnSpcReduction="10000"/>
          </a:bodyPr>
          <a:lstStyle/>
          <a:p>
            <a:pPr marL="0" indent="0">
              <a:lnSpc>
                <a:spcPct val="90000"/>
              </a:lnSpc>
              <a:buNone/>
            </a:pPr>
            <a:r>
              <a:rPr lang="en-US" sz="2800" dirty="0"/>
              <a:t>T</a:t>
            </a:r>
            <a:r>
              <a:rPr lang="en-US" sz="2800" dirty="0">
                <a:effectLst/>
              </a:rPr>
              <a:t>here are </a:t>
            </a:r>
            <a:r>
              <a:rPr lang="en-US" sz="2800" dirty="0"/>
              <a:t>several ways to do this. It all depends on what kind of source it is (video, article, Tweet) and whether you have an author and date.</a:t>
            </a:r>
          </a:p>
          <a:p>
            <a:pPr marL="0" indent="0" eaLnBrk="1" hangingPunct="1">
              <a:lnSpc>
                <a:spcPct val="90000"/>
              </a:lnSpc>
              <a:buNone/>
            </a:pPr>
            <a:endParaRPr lang="en-US" sz="2800" dirty="0"/>
          </a:p>
          <a:p>
            <a:pPr marL="0" indent="0" eaLnBrk="1" hangingPunct="1">
              <a:lnSpc>
                <a:spcPct val="90000"/>
              </a:lnSpc>
              <a:buNone/>
            </a:pPr>
            <a:r>
              <a:rPr lang="en-US" sz="2800" dirty="0"/>
              <a:t>Our advice? </a:t>
            </a:r>
            <a:r>
              <a:rPr lang="en-US" sz="2800" b="1" dirty="0"/>
              <a:t>Look it up. </a:t>
            </a:r>
            <a:r>
              <a:rPr lang="en-US" sz="2800" b="1" dirty="0">
                <a:effectLst/>
              </a:rPr>
              <a:t> </a:t>
            </a:r>
          </a:p>
        </p:txBody>
      </p:sp>
      <p:pic>
        <p:nvPicPr>
          <p:cNvPr id="3" name="Audio 2">
            <a:hlinkClick r:id="" action="ppaction://media"/>
            <a:extLst>
              <a:ext uri="{FF2B5EF4-FFF2-40B4-BE49-F238E27FC236}">
                <a16:creationId xmlns:a16="http://schemas.microsoft.com/office/drawing/2014/main" id="{F9021A17-5480-4457-AAFC-19012094FB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6" name="Picture 5">
            <a:extLst>
              <a:ext uri="{FF2B5EF4-FFF2-40B4-BE49-F238E27FC236}">
                <a16:creationId xmlns:a16="http://schemas.microsoft.com/office/drawing/2014/main" id="{5DF40B80-6B12-4C25-AF62-941DB199B5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5992" y="5598392"/>
            <a:ext cx="1234208" cy="1234208"/>
          </a:xfrm>
          <a:prstGeom prst="rect">
            <a:avLst/>
          </a:prstGeom>
        </p:spPr>
      </p:pic>
      <p:sp>
        <p:nvSpPr>
          <p:cNvPr id="8" name="Footer Placeholder 1">
            <a:extLst>
              <a:ext uri="{FF2B5EF4-FFF2-40B4-BE49-F238E27FC236}">
                <a16:creationId xmlns:a16="http://schemas.microsoft.com/office/drawing/2014/main" id="{F99CCA68-1E8C-4DA1-BBB2-1967B629EAEB}"/>
              </a:ext>
            </a:extLst>
          </p:cNvPr>
          <p:cNvSpPr>
            <a:spLocks noGrp="1"/>
          </p:cNvSpPr>
          <p:nvPr>
            <p:ph type="ftr" sz="quarter" idx="11"/>
          </p:nvPr>
        </p:nvSpPr>
        <p:spPr>
          <a:xfrm>
            <a:off x="152400" y="6340475"/>
            <a:ext cx="3467099" cy="365125"/>
          </a:xfrm>
        </p:spPr>
        <p:txBody>
          <a:bodyPr/>
          <a:lstStyle/>
          <a:p>
            <a:pPr algn="l">
              <a:defRPr/>
            </a:pPr>
            <a:r>
              <a:rPr lang="en-US" sz="1200" b="0" i="0" dirty="0">
                <a:latin typeface="+mn-lt"/>
              </a:rPr>
              <a:t>The Kathleen Jones White Writing Center </a:t>
            </a:r>
          </a:p>
          <a:p>
            <a:pPr algn="l">
              <a:defRPr/>
            </a:pPr>
            <a:r>
              <a:rPr lang="en-US" sz="1200" b="0" i="0" dirty="0">
                <a:latin typeface="+mn-lt"/>
              </a:rPr>
              <a:t>Revised August 2017</a:t>
            </a:r>
          </a:p>
        </p:txBody>
      </p:sp>
    </p:spTree>
  </p:cSld>
  <p:clrMapOvr>
    <a:masterClrMapping/>
  </p:clrMapOvr>
  <mc:AlternateContent xmlns:mc="http://schemas.openxmlformats.org/markup-compatibility/2006" xmlns:p14="http://schemas.microsoft.com/office/powerpoint/2010/main">
    <mc:Choice Requires="p14">
      <p:transition spd="slow" p14:dur="2000" advTm="18099"/>
    </mc:Choice>
    <mc:Fallback xmlns="">
      <p:transition spd="slow" advTm="18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itle 2"/>
          <p:cNvSpPr>
            <a:spLocks noGrp="1"/>
          </p:cNvSpPr>
          <p:nvPr>
            <p:ph type="title"/>
          </p:nvPr>
        </p:nvSpPr>
        <p:spPr>
          <a:xfrm>
            <a:off x="571500" y="1828800"/>
            <a:ext cx="2875430" cy="3683370"/>
          </a:xfrm>
        </p:spPr>
        <p:txBody>
          <a:bodyPr>
            <a:normAutofit/>
          </a:bodyPr>
          <a:lstStyle/>
          <a:p>
            <a:r>
              <a:rPr lang="en-US" sz="5400" dirty="0"/>
              <a:t>Use the Purdue OWL</a:t>
            </a:r>
          </a:p>
        </p:txBody>
      </p:sp>
      <p:sp>
        <p:nvSpPr>
          <p:cNvPr id="31747" name="Rectangle 3"/>
          <p:cNvSpPr>
            <a:spLocks noGrp="1" noChangeArrowheads="1"/>
          </p:cNvSpPr>
          <p:nvPr>
            <p:ph idx="1"/>
          </p:nvPr>
        </p:nvSpPr>
        <p:spPr>
          <a:xfrm>
            <a:off x="4152901" y="1981200"/>
            <a:ext cx="4686299" cy="2133600"/>
          </a:xfrm>
        </p:spPr>
        <p:txBody>
          <a:bodyPr/>
          <a:lstStyle/>
          <a:p>
            <a:pPr marL="0" indent="0" eaLnBrk="1" hangingPunct="1">
              <a:buFont typeface="Wingdings" pitchFamily="2" charset="2"/>
              <a:buNone/>
            </a:pPr>
            <a:r>
              <a:rPr lang="en-US" dirty="0">
                <a:effectLst/>
                <a:hlinkClick r:id="rId5"/>
              </a:rPr>
              <a:t>http://owl.english.purdue.edu/owl/resource/560/01/</a:t>
            </a:r>
            <a:endParaRPr lang="en-US" dirty="0"/>
          </a:p>
          <a:p>
            <a:pPr marL="0" indent="0" eaLnBrk="1" hangingPunct="1">
              <a:buFont typeface="Wingdings" pitchFamily="2" charset="2"/>
              <a:buNone/>
            </a:pPr>
            <a:endParaRPr lang="en-US" dirty="0"/>
          </a:p>
          <a:p>
            <a:pPr marL="0" indent="0" eaLnBrk="1" hangingPunct="1">
              <a:buFont typeface="Wingdings" pitchFamily="2" charset="2"/>
              <a:buNone/>
            </a:pPr>
            <a:r>
              <a:rPr lang="en-US" dirty="0"/>
              <a:t>Some information in this presentation is based on and comes from this website. </a:t>
            </a:r>
            <a:endParaRPr lang="en-US" dirty="0">
              <a:effectLst/>
            </a:endParaRPr>
          </a:p>
        </p:txBody>
      </p:sp>
      <p:pic>
        <p:nvPicPr>
          <p:cNvPr id="7" name="Picture 6">
            <a:extLst>
              <a:ext uri="{FF2B5EF4-FFF2-40B4-BE49-F238E27FC236}">
                <a16:creationId xmlns:a16="http://schemas.microsoft.com/office/drawing/2014/main" id="{02E8CBAA-B64A-4FE2-A7A1-1F5D688B50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5992" y="5598392"/>
            <a:ext cx="1234208" cy="1234208"/>
          </a:xfrm>
          <a:prstGeom prst="rect">
            <a:avLst/>
          </a:prstGeom>
        </p:spPr>
      </p:pic>
      <p:sp>
        <p:nvSpPr>
          <p:cNvPr id="9" name="Footer Placeholder 1">
            <a:extLst>
              <a:ext uri="{FF2B5EF4-FFF2-40B4-BE49-F238E27FC236}">
                <a16:creationId xmlns:a16="http://schemas.microsoft.com/office/drawing/2014/main" id="{A944215D-BA32-46B6-94EB-484934D39F3B}"/>
              </a:ext>
            </a:extLst>
          </p:cNvPr>
          <p:cNvSpPr>
            <a:spLocks noGrp="1"/>
          </p:cNvSpPr>
          <p:nvPr>
            <p:ph type="ftr" sz="quarter" idx="11"/>
          </p:nvPr>
        </p:nvSpPr>
        <p:spPr>
          <a:xfrm>
            <a:off x="152400" y="6340475"/>
            <a:ext cx="3467099" cy="365125"/>
          </a:xfrm>
        </p:spPr>
        <p:txBody>
          <a:bodyPr/>
          <a:lstStyle/>
          <a:p>
            <a:pPr algn="l">
              <a:defRPr/>
            </a:pPr>
            <a:r>
              <a:rPr lang="en-US" sz="1200" b="0" i="0" dirty="0">
                <a:latin typeface="+mn-lt"/>
              </a:rPr>
              <a:t>The Kathleen Jones White Writing Center </a:t>
            </a:r>
          </a:p>
          <a:p>
            <a:pPr algn="l">
              <a:defRPr/>
            </a:pPr>
            <a:r>
              <a:rPr lang="en-US" sz="1200" b="0" i="0" dirty="0">
                <a:latin typeface="+mn-lt"/>
              </a:rPr>
              <a:t>Revised August 2017</a:t>
            </a:r>
          </a:p>
        </p:txBody>
      </p:sp>
      <p:pic>
        <p:nvPicPr>
          <p:cNvPr id="5" name="Audio 4">
            <a:hlinkClick r:id="" action="ppaction://media"/>
            <a:extLst>
              <a:ext uri="{FF2B5EF4-FFF2-40B4-BE49-F238E27FC236}">
                <a16:creationId xmlns:a16="http://schemas.microsoft.com/office/drawing/2014/main" id="{9250A173-6B8B-4AE2-BAEA-0A47343CE1A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196"/>
    </mc:Choice>
    <mc:Fallback xmlns="">
      <p:transition spd="slow" advTm="24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571500" y="1905000"/>
            <a:ext cx="2875430" cy="3607170"/>
          </a:xfrm>
        </p:spPr>
        <p:txBody>
          <a:bodyPr>
            <a:noAutofit/>
          </a:bodyPr>
          <a:lstStyle/>
          <a:p>
            <a:pPr eaLnBrk="1" hangingPunct="1"/>
            <a:r>
              <a:rPr lang="en-US" sz="4800" dirty="0"/>
              <a:t>Let’s recap what you learned</a:t>
            </a:r>
            <a:endParaRPr lang="en-US" sz="4800" dirty="0">
              <a:effectLst/>
            </a:endParaRPr>
          </a:p>
        </p:txBody>
      </p:sp>
      <p:sp>
        <p:nvSpPr>
          <p:cNvPr id="3" name="Content Placeholder 2"/>
          <p:cNvSpPr>
            <a:spLocks noGrp="1"/>
          </p:cNvSpPr>
          <p:nvPr>
            <p:ph idx="1"/>
          </p:nvPr>
        </p:nvSpPr>
        <p:spPr>
          <a:xfrm>
            <a:off x="4191000" y="1676400"/>
            <a:ext cx="4381499" cy="4547822"/>
          </a:xfrm>
        </p:spPr>
        <p:txBody>
          <a:bodyPr/>
          <a:lstStyle/>
          <a:p>
            <a:r>
              <a:rPr lang="en-US" dirty="0">
                <a:solidFill>
                  <a:schemeClr val="tx1"/>
                </a:solidFill>
              </a:rPr>
              <a:t>Why it’s important to document outside sources</a:t>
            </a:r>
          </a:p>
          <a:p>
            <a:r>
              <a:rPr lang="en-US" dirty="0">
                <a:solidFill>
                  <a:schemeClr val="tx1"/>
                </a:solidFill>
              </a:rPr>
              <a:t>The advantages of using APA Style in a research paper</a:t>
            </a:r>
          </a:p>
          <a:p>
            <a:r>
              <a:rPr lang="en-US" dirty="0">
                <a:solidFill>
                  <a:schemeClr val="tx1"/>
                </a:solidFill>
              </a:rPr>
              <a:t>How to cite sources in your text using APA</a:t>
            </a:r>
          </a:p>
          <a:p>
            <a:r>
              <a:rPr lang="en-US" dirty="0"/>
              <a:t>How to create an APA references list at the end of your paper</a:t>
            </a:r>
          </a:p>
        </p:txBody>
      </p:sp>
      <p:pic>
        <p:nvPicPr>
          <p:cNvPr id="4" name="Audio 3">
            <a:hlinkClick r:id="" action="ppaction://media"/>
            <a:extLst>
              <a:ext uri="{FF2B5EF4-FFF2-40B4-BE49-F238E27FC236}">
                <a16:creationId xmlns:a16="http://schemas.microsoft.com/office/drawing/2014/main" id="{6F5C0048-254E-4D20-9DBD-87BD8A7613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7" name="Picture 6">
            <a:extLst>
              <a:ext uri="{FF2B5EF4-FFF2-40B4-BE49-F238E27FC236}">
                <a16:creationId xmlns:a16="http://schemas.microsoft.com/office/drawing/2014/main" id="{1EFAB30D-6DEB-4B39-9D86-8B6BDCD20FD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5992" y="5598392"/>
            <a:ext cx="1234208" cy="1234208"/>
          </a:xfrm>
          <a:prstGeom prst="rect">
            <a:avLst/>
          </a:prstGeom>
        </p:spPr>
      </p:pic>
      <p:sp>
        <p:nvSpPr>
          <p:cNvPr id="8" name="Footer Placeholder 1">
            <a:extLst>
              <a:ext uri="{FF2B5EF4-FFF2-40B4-BE49-F238E27FC236}">
                <a16:creationId xmlns:a16="http://schemas.microsoft.com/office/drawing/2014/main" id="{1176C460-BA2B-4B83-A22E-FF4D0DAAC0F2}"/>
              </a:ext>
            </a:extLst>
          </p:cNvPr>
          <p:cNvSpPr>
            <a:spLocks noGrp="1"/>
          </p:cNvSpPr>
          <p:nvPr>
            <p:ph type="ftr" sz="quarter" idx="11"/>
          </p:nvPr>
        </p:nvSpPr>
        <p:spPr>
          <a:xfrm>
            <a:off x="152400" y="6340475"/>
            <a:ext cx="3467099" cy="365125"/>
          </a:xfrm>
        </p:spPr>
        <p:txBody>
          <a:bodyPr/>
          <a:lstStyle/>
          <a:p>
            <a:pPr algn="l">
              <a:defRPr/>
            </a:pPr>
            <a:r>
              <a:rPr lang="en-US" sz="1200" b="0" i="0" dirty="0">
                <a:latin typeface="+mn-lt"/>
              </a:rPr>
              <a:t>The Kathleen Jones White Writing Center </a:t>
            </a:r>
          </a:p>
          <a:p>
            <a:pPr algn="l">
              <a:defRPr/>
            </a:pPr>
            <a:r>
              <a:rPr lang="en-US" sz="1200" b="0" i="0" dirty="0">
                <a:latin typeface="+mn-lt"/>
              </a:rPr>
              <a:t>Revised August 2017</a:t>
            </a:r>
          </a:p>
        </p:txBody>
      </p:sp>
    </p:spTree>
    <p:extLst>
      <p:ext uri="{BB962C8B-B14F-4D97-AF65-F5344CB8AC3E}">
        <p14:creationId xmlns:p14="http://schemas.microsoft.com/office/powerpoint/2010/main" val="1827091536"/>
      </p:ext>
    </p:extLst>
  </p:cSld>
  <p:clrMapOvr>
    <a:masterClrMapping/>
  </p:clrMapOvr>
  <mc:AlternateContent xmlns:mc="http://schemas.openxmlformats.org/markup-compatibility/2006" xmlns:p14="http://schemas.microsoft.com/office/powerpoint/2010/main">
    <mc:Choice Requires="p14">
      <p:transition spd="slow" p14:dur="2000" advTm="36630"/>
    </mc:Choice>
    <mc:Fallback xmlns="">
      <p:transition spd="slow" advTm="36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52400" y="1520470"/>
            <a:ext cx="2819400" cy="4042130"/>
            <a:chOff x="166896" y="2667000"/>
            <a:chExt cx="3109704" cy="4042130"/>
          </a:xfrm>
          <a:solidFill>
            <a:schemeClr val="tx2">
              <a:lumMod val="10000"/>
              <a:lumOff val="90000"/>
              <a:alpha val="81000"/>
            </a:schemeClr>
          </a:solidFill>
        </p:grpSpPr>
        <p:sp>
          <p:nvSpPr>
            <p:cNvPr id="34" name="Rectangle 33"/>
            <p:cNvSpPr/>
            <p:nvPr/>
          </p:nvSpPr>
          <p:spPr>
            <a:xfrm>
              <a:off x="166896" y="2667000"/>
              <a:ext cx="3109704" cy="4042130"/>
            </a:xfrm>
            <a:prstGeom prst="rect">
              <a:avLst/>
            </a:prstGeom>
            <a:grp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35" name="TextBox 34"/>
            <p:cNvSpPr txBox="1"/>
            <p:nvPr/>
          </p:nvSpPr>
          <p:spPr>
            <a:xfrm>
              <a:off x="722256" y="4469518"/>
              <a:ext cx="2003565" cy="400110"/>
            </a:xfrm>
            <a:prstGeom prst="rect">
              <a:avLst/>
            </a:prstGeom>
            <a:grpFill/>
            <a:ln w="9525">
              <a:noFill/>
            </a:ln>
          </p:spPr>
          <p:txBody>
            <a:bodyPr wrap="none" rtlCol="0">
              <a:spAutoFit/>
            </a:bodyPr>
            <a:lstStyle/>
            <a:p>
              <a:pPr algn="ctr" eaLnBrk="1" fontAlgn="auto" hangingPunct="1">
                <a:spcBef>
                  <a:spcPts val="0"/>
                </a:spcBef>
                <a:spcAft>
                  <a:spcPts val="0"/>
                </a:spcAft>
              </a:pPr>
              <a:r>
                <a:rPr lang="en-US" sz="2000" b="1" dirty="0">
                  <a:latin typeface="+mn-lt"/>
                  <a:ea typeface="Verdana" pitchFamily="34" charset="0"/>
                  <a:cs typeface="Verdana" pitchFamily="34" charset="0"/>
                </a:rPr>
                <a:t>218 </a:t>
              </a:r>
              <a:r>
                <a:rPr lang="en-US" sz="2000" b="1" dirty="0" err="1">
                  <a:latin typeface="+mn-lt"/>
                  <a:ea typeface="Verdana" pitchFamily="34" charset="0"/>
                  <a:cs typeface="Verdana" pitchFamily="34" charset="0"/>
                </a:rPr>
                <a:t>Eicher</a:t>
              </a:r>
              <a:r>
                <a:rPr lang="en-US" sz="2000" b="1" dirty="0">
                  <a:latin typeface="+mn-lt"/>
                  <a:ea typeface="Verdana" pitchFamily="34" charset="0"/>
                  <a:cs typeface="Verdana" pitchFamily="34" charset="0"/>
                </a:rPr>
                <a:t> Hall</a:t>
              </a:r>
            </a:p>
          </p:txBody>
        </p:sp>
      </p:grpSp>
      <p:grpSp>
        <p:nvGrpSpPr>
          <p:cNvPr id="45" name="Group 44"/>
          <p:cNvGrpSpPr/>
          <p:nvPr/>
        </p:nvGrpSpPr>
        <p:grpSpPr>
          <a:xfrm>
            <a:off x="3124200" y="1520470"/>
            <a:ext cx="2819400" cy="4040942"/>
            <a:chOff x="3489771" y="2667000"/>
            <a:chExt cx="2503135" cy="4042130"/>
          </a:xfrm>
          <a:solidFill>
            <a:schemeClr val="tx2">
              <a:lumMod val="10000"/>
              <a:lumOff val="90000"/>
              <a:alpha val="81000"/>
            </a:schemeClr>
          </a:solidFill>
        </p:grpSpPr>
        <p:sp>
          <p:nvSpPr>
            <p:cNvPr id="46" name="Rectangle 45"/>
            <p:cNvSpPr/>
            <p:nvPr/>
          </p:nvSpPr>
          <p:spPr>
            <a:xfrm>
              <a:off x="3489771" y="2667000"/>
              <a:ext cx="2503135" cy="4042130"/>
            </a:xfrm>
            <a:prstGeom prst="rect">
              <a:avLst/>
            </a:prstGeom>
            <a:grp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TextBox 46"/>
            <p:cNvSpPr txBox="1"/>
            <p:nvPr/>
          </p:nvSpPr>
          <p:spPr>
            <a:xfrm>
              <a:off x="3562441" y="4506283"/>
              <a:ext cx="2357801" cy="2124282"/>
            </a:xfrm>
            <a:prstGeom prst="rect">
              <a:avLst/>
            </a:prstGeom>
            <a:grpFill/>
            <a:ln w="9525">
              <a:noFill/>
            </a:ln>
          </p:spPr>
          <p:txBody>
            <a:bodyPr wrap="square" rtlCol="0">
              <a:spAutoFit/>
            </a:bodyPr>
            <a:lstStyle/>
            <a:p>
              <a:pPr algn="ctr"/>
              <a:r>
                <a:rPr lang="en-US" sz="2000" b="1" dirty="0">
                  <a:latin typeface="+mn-lt"/>
                  <a:ea typeface="Verdana" pitchFamily="34" charset="0"/>
                  <a:cs typeface="Verdana" pitchFamily="34" charset="0"/>
                </a:rPr>
                <a:t>Meet Us Online</a:t>
              </a:r>
            </a:p>
            <a:p>
              <a:pPr algn="ctr"/>
              <a:br>
                <a:rPr lang="en-US" sz="1600" dirty="0">
                  <a:ea typeface="Verdana" pitchFamily="34" charset="0"/>
                  <a:cs typeface="Verdana" pitchFamily="34" charset="0"/>
                </a:rPr>
              </a:br>
              <a:r>
                <a:rPr lang="en-US" sz="1600" dirty="0">
                  <a:ea typeface="Verdana" pitchFamily="34" charset="0"/>
                  <a:cs typeface="Verdana" pitchFamily="34" charset="0"/>
                </a:rPr>
                <a:t>Talk to a tutor through WebEx (like Skype). </a:t>
              </a:r>
            </a:p>
            <a:p>
              <a:pPr algn="ctr"/>
              <a:endParaRPr lang="en-US" sz="1600" dirty="0">
                <a:ea typeface="Verdana" pitchFamily="34" charset="0"/>
                <a:cs typeface="Verdana" pitchFamily="34" charset="0"/>
              </a:endParaRPr>
            </a:p>
            <a:p>
              <a:pPr algn="ctr"/>
              <a:r>
                <a:rPr lang="en-US" sz="1600" dirty="0">
                  <a:ea typeface="Verdana" pitchFamily="34" charset="0"/>
                  <a:cs typeface="Verdana" pitchFamily="34" charset="0"/>
                </a:rPr>
                <a:t>Schedule an appointment at </a:t>
              </a:r>
              <a:r>
                <a:rPr lang="en-US" sz="1600" i="1" dirty="0">
                  <a:ea typeface="Verdana" pitchFamily="34" charset="0"/>
                  <a:cs typeface="Verdana" pitchFamily="34" charset="0"/>
                </a:rPr>
                <a:t>iup.edu/</a:t>
              </a:r>
              <a:r>
                <a:rPr lang="en-US" sz="1600" i="1" dirty="0" err="1">
                  <a:ea typeface="Verdana" pitchFamily="34" charset="0"/>
                  <a:cs typeface="Verdana" pitchFamily="34" charset="0"/>
                </a:rPr>
                <a:t>writingcenter</a:t>
              </a:r>
              <a:endParaRPr lang="en-US" sz="1600" i="1" dirty="0">
                <a:ea typeface="Verdana" pitchFamily="34" charset="0"/>
                <a:cs typeface="Verdana" pitchFamily="34" charset="0"/>
              </a:endParaRPr>
            </a:p>
          </p:txBody>
        </p:sp>
      </p:grpSp>
      <p:pic>
        <p:nvPicPr>
          <p:cNvPr id="48" name="Picture 4" descr="http://www.iup.edu/uploadedImages/Units/W_-_Z/Writing_Center/eicher%20hall.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8798" y="1763612"/>
            <a:ext cx="2374402" cy="14356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aphicFrame>
        <p:nvGraphicFramePr>
          <p:cNvPr id="49" name="Table 48"/>
          <p:cNvGraphicFramePr>
            <a:graphicFrameLocks noGrp="1"/>
          </p:cNvGraphicFramePr>
          <p:nvPr>
            <p:extLst/>
          </p:nvPr>
        </p:nvGraphicFramePr>
        <p:xfrm>
          <a:off x="381000" y="3869980"/>
          <a:ext cx="2438400" cy="1536690"/>
        </p:xfrm>
        <a:graphic>
          <a:graphicData uri="http://schemas.openxmlformats.org/drawingml/2006/table">
            <a:tbl>
              <a:tblPr firstRow="1" bandRow="1">
                <a:tableStyleId>{69012ECD-51FC-41F1-AA8D-1B2483CD663E}</a:tableStyleId>
              </a:tblPr>
              <a:tblGrid>
                <a:gridCol w="2438400">
                  <a:extLst>
                    <a:ext uri="{9D8B030D-6E8A-4147-A177-3AD203B41FA5}">
                      <a16:colId xmlns:a16="http://schemas.microsoft.com/office/drawing/2014/main" val="20000"/>
                    </a:ext>
                  </a:extLst>
                </a:gridCol>
              </a:tblGrid>
              <a:tr h="829625">
                <a:tc>
                  <a:txBody>
                    <a:bodyPr/>
                    <a:lstStyle/>
                    <a:p>
                      <a:pPr algn="ctr"/>
                      <a:r>
                        <a:rPr lang="en-US" sz="1800" dirty="0"/>
                        <a:t>Monday - Thursday</a:t>
                      </a:r>
                    </a:p>
                    <a:p>
                      <a:pPr algn="ctr"/>
                      <a:r>
                        <a:rPr lang="en-US" sz="1400" dirty="0"/>
                        <a:t>9:00 am to 8:00 pm</a:t>
                      </a:r>
                      <a:endParaRPr lang="en-US" sz="1400" baseline="-25000" dirty="0"/>
                    </a:p>
                  </a:txBody>
                  <a:tcPr anchor="ctr"/>
                </a:tc>
                <a:extLst>
                  <a:ext uri="{0D108BD9-81ED-4DB2-BD59-A6C34878D82A}">
                    <a16:rowId xmlns:a16="http://schemas.microsoft.com/office/drawing/2014/main" val="10000"/>
                  </a:ext>
                </a:extLst>
              </a:tr>
              <a:tr h="707065">
                <a:tc>
                  <a:txBody>
                    <a:bodyPr/>
                    <a:lstStyle/>
                    <a:p>
                      <a:pPr algn="ctr"/>
                      <a:r>
                        <a:rPr lang="en-US" sz="1800" dirty="0"/>
                        <a:t>Friday</a:t>
                      </a:r>
                    </a:p>
                    <a:p>
                      <a:pPr algn="ctr"/>
                      <a:r>
                        <a:rPr lang="en-US" sz="1400" dirty="0"/>
                        <a:t>9:00 am to</a:t>
                      </a:r>
                      <a:r>
                        <a:rPr lang="en-US" sz="1400" baseline="0" dirty="0"/>
                        <a:t> 3:00 pm</a:t>
                      </a:r>
                      <a:endParaRPr lang="en-US" sz="1400" dirty="0">
                        <a:latin typeface="Verdana" pitchFamily="34" charset="0"/>
                        <a:ea typeface="Verdana" pitchFamily="34" charset="0"/>
                        <a:cs typeface="Verdana" pitchFamily="34" charset="0"/>
                      </a:endParaRPr>
                    </a:p>
                  </a:txBody>
                  <a:tcPr anchor="ctr"/>
                </a:tc>
                <a:extLst>
                  <a:ext uri="{0D108BD9-81ED-4DB2-BD59-A6C34878D82A}">
                    <a16:rowId xmlns:a16="http://schemas.microsoft.com/office/drawing/2014/main" val="10001"/>
                  </a:ext>
                </a:extLst>
              </a:tr>
            </a:tbl>
          </a:graphicData>
        </a:graphic>
      </p:graphicFrame>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46258" y="1757890"/>
            <a:ext cx="2368742" cy="1441322"/>
          </a:xfrm>
          <a:prstGeom prst="rect">
            <a:avLst/>
          </a:prstGeom>
          <a:ln>
            <a:noFill/>
          </a:ln>
          <a:effectLst>
            <a:outerShdw blurRad="292100" dist="139700" dir="2700000" algn="tl" rotWithShape="0">
              <a:srgbClr val="333333">
                <a:alpha val="65000"/>
              </a:srgbClr>
            </a:outerShdw>
          </a:effectLst>
        </p:spPr>
      </p:pic>
      <p:grpSp>
        <p:nvGrpSpPr>
          <p:cNvPr id="20" name="Group 19"/>
          <p:cNvGrpSpPr/>
          <p:nvPr/>
        </p:nvGrpSpPr>
        <p:grpSpPr>
          <a:xfrm>
            <a:off x="6096000" y="1520470"/>
            <a:ext cx="2895600" cy="4042130"/>
            <a:chOff x="3489771" y="2667000"/>
            <a:chExt cx="2503135" cy="4042130"/>
          </a:xfrm>
          <a:solidFill>
            <a:schemeClr val="tx2">
              <a:lumMod val="10000"/>
              <a:lumOff val="90000"/>
              <a:alpha val="81000"/>
            </a:schemeClr>
          </a:solidFill>
        </p:grpSpPr>
        <p:sp>
          <p:nvSpPr>
            <p:cNvPr id="21" name="Rectangle 20"/>
            <p:cNvSpPr/>
            <p:nvPr/>
          </p:nvSpPr>
          <p:spPr>
            <a:xfrm>
              <a:off x="3489771" y="2667000"/>
              <a:ext cx="2503135" cy="4042130"/>
            </a:xfrm>
            <a:prstGeom prst="rect">
              <a:avLst/>
            </a:prstGeom>
            <a:grp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2" name="TextBox 21"/>
            <p:cNvSpPr txBox="1"/>
            <p:nvPr/>
          </p:nvSpPr>
          <p:spPr>
            <a:xfrm>
              <a:off x="3621515" y="4479032"/>
              <a:ext cx="2301860" cy="400110"/>
            </a:xfrm>
            <a:prstGeom prst="rect">
              <a:avLst/>
            </a:prstGeom>
            <a:grpFill/>
            <a:ln w="6350">
              <a:noFill/>
            </a:ln>
          </p:spPr>
          <p:txBody>
            <a:bodyPr wrap="square" rtlCol="0">
              <a:spAutoFit/>
            </a:bodyPr>
            <a:lstStyle/>
            <a:p>
              <a:pPr algn="ctr" eaLnBrk="1" fontAlgn="auto" hangingPunct="1">
                <a:spcBef>
                  <a:spcPts val="0"/>
                </a:spcBef>
                <a:spcAft>
                  <a:spcPts val="0"/>
                </a:spcAft>
              </a:pPr>
              <a:r>
                <a:rPr lang="en-US" sz="2000" b="1" dirty="0">
                  <a:latin typeface="+mn-lt"/>
                  <a:ea typeface="Verdana" pitchFamily="34" charset="0"/>
                  <a:cs typeface="Verdana" pitchFamily="34" charset="0"/>
                </a:rPr>
                <a:t>Stapleton Library</a:t>
              </a:r>
            </a:p>
          </p:txBody>
        </p:sp>
      </p:grpSp>
      <p:graphicFrame>
        <p:nvGraphicFramePr>
          <p:cNvPr id="23" name="Table 22"/>
          <p:cNvGraphicFramePr>
            <a:graphicFrameLocks noGrp="1"/>
          </p:cNvGraphicFramePr>
          <p:nvPr>
            <p:extLst/>
          </p:nvPr>
        </p:nvGraphicFramePr>
        <p:xfrm>
          <a:off x="6360339" y="3882670"/>
          <a:ext cx="2478861" cy="1524000"/>
        </p:xfrm>
        <a:graphic>
          <a:graphicData uri="http://schemas.openxmlformats.org/drawingml/2006/table">
            <a:tbl>
              <a:tblPr firstRow="1" bandRow="1">
                <a:tableStyleId>{69012ECD-51FC-41F1-AA8D-1B2483CD663E}</a:tableStyleId>
              </a:tblPr>
              <a:tblGrid>
                <a:gridCol w="2478861">
                  <a:extLst>
                    <a:ext uri="{9D8B030D-6E8A-4147-A177-3AD203B41FA5}">
                      <a16:colId xmlns:a16="http://schemas.microsoft.com/office/drawing/2014/main" val="20000"/>
                    </a:ext>
                  </a:extLst>
                </a:gridCol>
              </a:tblGrid>
              <a:tr h="835406">
                <a:tc>
                  <a:txBody>
                    <a:bodyPr/>
                    <a:lstStyle/>
                    <a:p>
                      <a:pPr algn="ctr"/>
                      <a:r>
                        <a:rPr lang="en-US" sz="1800" dirty="0"/>
                        <a:t>Monday - Thursday</a:t>
                      </a:r>
                    </a:p>
                    <a:p>
                      <a:pPr marL="0" indent="0" algn="ctr">
                        <a:buFontTx/>
                        <a:buNone/>
                      </a:pPr>
                      <a:r>
                        <a:rPr lang="en-US" sz="1400" dirty="0"/>
                        <a:t>8:00 pm to</a:t>
                      </a:r>
                      <a:r>
                        <a:rPr lang="en-US" sz="1400" baseline="0" dirty="0"/>
                        <a:t> 11:00 pm</a:t>
                      </a:r>
                      <a:endParaRPr lang="en-US" sz="1400" b="0" dirty="0">
                        <a:solidFill>
                          <a:schemeClr val="tx1"/>
                        </a:solidFill>
                        <a:latin typeface="Verdana" pitchFamily="34" charset="0"/>
                        <a:ea typeface="Verdana" pitchFamily="34" charset="0"/>
                        <a:cs typeface="Verdana" pitchFamily="34" charset="0"/>
                      </a:endParaRPr>
                    </a:p>
                  </a:txBody>
                  <a:tcPr anchor="ctr"/>
                </a:tc>
                <a:extLst>
                  <a:ext uri="{0D108BD9-81ED-4DB2-BD59-A6C34878D82A}">
                    <a16:rowId xmlns:a16="http://schemas.microsoft.com/office/drawing/2014/main" val="10000"/>
                  </a:ext>
                </a:extLst>
              </a:tr>
              <a:tr h="688594">
                <a:tc>
                  <a:txBody>
                    <a:bodyPr/>
                    <a:lstStyle/>
                    <a:p>
                      <a:pPr algn="ctr"/>
                      <a:r>
                        <a:rPr lang="en-US" sz="1800" dirty="0"/>
                        <a:t>Sunday</a:t>
                      </a:r>
                    </a:p>
                    <a:p>
                      <a:pPr marL="0" indent="0" algn="ctr">
                        <a:buFontTx/>
                        <a:buNone/>
                      </a:pPr>
                      <a:r>
                        <a:rPr lang="en-US" sz="1400" dirty="0"/>
                        <a:t>5:00 pm to 10:00 pm</a:t>
                      </a:r>
                      <a:endParaRPr lang="en-US" sz="1400" dirty="0">
                        <a:latin typeface="Verdana" pitchFamily="34" charset="0"/>
                        <a:ea typeface="Verdana" pitchFamily="34" charset="0"/>
                        <a:cs typeface="Verdana" pitchFamily="34" charset="0"/>
                      </a:endParaRPr>
                    </a:p>
                  </a:txBody>
                  <a:tcPr anchor="ctr"/>
                </a:tc>
                <a:extLst>
                  <a:ext uri="{0D108BD9-81ED-4DB2-BD59-A6C34878D82A}">
                    <a16:rowId xmlns:a16="http://schemas.microsoft.com/office/drawing/2014/main" val="10001"/>
                  </a:ext>
                </a:extLst>
              </a:tr>
            </a:tbl>
          </a:graphicData>
        </a:graphic>
      </p:graphicFrame>
      <p:pic>
        <p:nvPicPr>
          <p:cNvPr id="24" name="Picture 23"/>
          <p:cNvPicPr>
            <a:picLocks noChangeAspect="1"/>
          </p:cNvPicPr>
          <p:nvPr/>
        </p:nvPicPr>
        <p:blipFill rotWithShape="1">
          <a:blip r:embed="rId8">
            <a:extLst>
              <a:ext uri="{28A0092B-C50C-407E-A947-70E740481C1C}">
                <a14:useLocalDpi xmlns:a14="http://schemas.microsoft.com/office/drawing/2010/main" val="0"/>
              </a:ext>
            </a:extLst>
          </a:blip>
          <a:srcRect t="7521" b="16188"/>
          <a:stretch/>
        </p:blipFill>
        <p:spPr>
          <a:xfrm>
            <a:off x="6317463" y="1749070"/>
            <a:ext cx="2452674" cy="1450142"/>
          </a:xfrm>
          <a:prstGeom prst="rect">
            <a:avLst/>
          </a:prstGeom>
          <a:ln>
            <a:noFill/>
          </a:ln>
          <a:effectLst>
            <a:outerShdw blurRad="190500" algn="tl" rotWithShape="0">
              <a:srgbClr val="000000">
                <a:alpha val="70000"/>
              </a:srgbClr>
            </a:outerShdw>
          </a:effectLst>
        </p:spPr>
      </p:pic>
      <p:sp>
        <p:nvSpPr>
          <p:cNvPr id="25" name="Title 3"/>
          <p:cNvSpPr>
            <a:spLocks noGrp="1"/>
          </p:cNvSpPr>
          <p:nvPr>
            <p:ph type="title"/>
          </p:nvPr>
        </p:nvSpPr>
        <p:spPr>
          <a:xfrm>
            <a:off x="152400" y="559678"/>
            <a:ext cx="8610600" cy="889741"/>
          </a:xfrm>
        </p:spPr>
        <p:txBody>
          <a:bodyPr>
            <a:normAutofit/>
          </a:bodyPr>
          <a:lstStyle/>
          <a:p>
            <a:pPr algn="ctr"/>
            <a:r>
              <a:rPr lang="en-US" b="1" dirty="0"/>
              <a:t>Get help online or on campus</a:t>
            </a:r>
          </a:p>
        </p:txBody>
      </p:sp>
      <p:pic>
        <p:nvPicPr>
          <p:cNvPr id="4" name="Audio 3">
            <a:hlinkClick r:id="" action="ppaction://media"/>
            <a:extLst>
              <a:ext uri="{FF2B5EF4-FFF2-40B4-BE49-F238E27FC236}">
                <a16:creationId xmlns:a16="http://schemas.microsoft.com/office/drawing/2014/main" id="{234519AA-6086-4AAF-AB2C-C07451214A4E}"/>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pic>
        <p:nvPicPr>
          <p:cNvPr id="19" name="Picture 18">
            <a:extLst>
              <a:ext uri="{FF2B5EF4-FFF2-40B4-BE49-F238E27FC236}">
                <a16:creationId xmlns:a16="http://schemas.microsoft.com/office/drawing/2014/main" id="{3C019199-A544-4611-A26A-2B0D4BB413F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75992" y="5598392"/>
            <a:ext cx="1234208" cy="1234208"/>
          </a:xfrm>
          <a:prstGeom prst="rect">
            <a:avLst/>
          </a:prstGeom>
        </p:spPr>
      </p:pic>
      <p:sp>
        <p:nvSpPr>
          <p:cNvPr id="26" name="Footer Placeholder 1">
            <a:extLst>
              <a:ext uri="{FF2B5EF4-FFF2-40B4-BE49-F238E27FC236}">
                <a16:creationId xmlns:a16="http://schemas.microsoft.com/office/drawing/2014/main" id="{0393BA03-4440-4847-8B23-F74DA1DE42D3}"/>
              </a:ext>
            </a:extLst>
          </p:cNvPr>
          <p:cNvSpPr>
            <a:spLocks noGrp="1"/>
          </p:cNvSpPr>
          <p:nvPr>
            <p:ph type="ftr" sz="quarter" idx="11"/>
          </p:nvPr>
        </p:nvSpPr>
        <p:spPr>
          <a:xfrm>
            <a:off x="152400" y="6340475"/>
            <a:ext cx="3467099" cy="365125"/>
          </a:xfrm>
        </p:spPr>
        <p:txBody>
          <a:bodyPr/>
          <a:lstStyle/>
          <a:p>
            <a:pPr algn="l">
              <a:defRPr/>
            </a:pPr>
            <a:r>
              <a:rPr lang="en-US" sz="1200" b="0" i="0" dirty="0">
                <a:latin typeface="+mn-lt"/>
              </a:rPr>
              <a:t>The Kathleen Jones White Writing Center </a:t>
            </a:r>
          </a:p>
          <a:p>
            <a:pPr algn="l">
              <a:defRPr/>
            </a:pPr>
            <a:r>
              <a:rPr lang="en-US" sz="1200" b="0" i="0" dirty="0">
                <a:latin typeface="+mn-lt"/>
              </a:rPr>
              <a:t>Revised August 2017</a:t>
            </a:r>
          </a:p>
        </p:txBody>
      </p:sp>
    </p:spTree>
    <p:custDataLst>
      <p:tags r:id="rId1"/>
    </p:custDataLst>
    <p:extLst>
      <p:ext uri="{BB962C8B-B14F-4D97-AF65-F5344CB8AC3E}">
        <p14:creationId xmlns:p14="http://schemas.microsoft.com/office/powerpoint/2010/main" val="1235722585"/>
      </p:ext>
    </p:extLst>
  </p:cSld>
  <p:clrMapOvr>
    <a:masterClrMapping/>
  </p:clrMapOvr>
  <p:transition spd="slow" advTm="1028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p:cTn id="11" dur="500" fill="hold"/>
                                        <p:tgtEl>
                                          <p:spTgt spid="31"/>
                                        </p:tgtEl>
                                        <p:attrNameLst>
                                          <p:attrName>ppt_w</p:attrName>
                                        </p:attrNameLst>
                                      </p:cBhvr>
                                      <p:tavLst>
                                        <p:tav tm="0">
                                          <p:val>
                                            <p:fltVal val="0"/>
                                          </p:val>
                                        </p:tav>
                                        <p:tav tm="100000">
                                          <p:val>
                                            <p:strVal val="#ppt_w"/>
                                          </p:val>
                                        </p:tav>
                                      </p:tavLst>
                                    </p:anim>
                                    <p:anim calcmode="lin" valueType="num">
                                      <p:cBhvr>
                                        <p:cTn id="12" dur="500" fill="hold"/>
                                        <p:tgtEl>
                                          <p:spTgt spid="31"/>
                                        </p:tgtEl>
                                        <p:attrNameLst>
                                          <p:attrName>ppt_h</p:attrName>
                                        </p:attrNameLst>
                                      </p:cBhvr>
                                      <p:tavLst>
                                        <p:tav tm="0">
                                          <p:val>
                                            <p:fltVal val="0"/>
                                          </p:val>
                                        </p:tav>
                                        <p:tav tm="100000">
                                          <p:val>
                                            <p:strVal val="#ppt_h"/>
                                          </p:val>
                                        </p:tav>
                                      </p:tavLst>
                                    </p:anim>
                                    <p:animEffect transition="in" filter="fade">
                                      <p:cBhvr>
                                        <p:cTn id="13" dur="500"/>
                                        <p:tgtEl>
                                          <p:spTgt spid="31"/>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500"/>
                                        <p:tgtEl>
                                          <p:spTgt spid="45"/>
                                        </p:tgtEl>
                                      </p:cBhvr>
                                    </p:animEffect>
                                  </p:childTnLst>
                                </p:cTn>
                              </p:par>
                              <p:par>
                                <p:cTn id="18" presetID="53" presetClass="entr" presetSubtype="16" fill="hold" nodeType="withEffect">
                                  <p:stCondLst>
                                    <p:cond delay="0"/>
                                  </p:stCondLst>
                                  <p:childTnLst>
                                    <p:set>
                                      <p:cBhvr>
                                        <p:cTn id="19" dur="1" fill="hold">
                                          <p:stCondLst>
                                            <p:cond delay="0"/>
                                          </p:stCondLst>
                                        </p:cTn>
                                        <p:tgtEl>
                                          <p:spTgt spid="48"/>
                                        </p:tgtEl>
                                        <p:attrNameLst>
                                          <p:attrName>style.visibility</p:attrName>
                                        </p:attrNameLst>
                                      </p:cBhvr>
                                      <p:to>
                                        <p:strVal val="visible"/>
                                      </p:to>
                                    </p:set>
                                    <p:anim calcmode="lin" valueType="num">
                                      <p:cBhvr>
                                        <p:cTn id="20" dur="500" fill="hold"/>
                                        <p:tgtEl>
                                          <p:spTgt spid="48"/>
                                        </p:tgtEl>
                                        <p:attrNameLst>
                                          <p:attrName>ppt_w</p:attrName>
                                        </p:attrNameLst>
                                      </p:cBhvr>
                                      <p:tavLst>
                                        <p:tav tm="0">
                                          <p:val>
                                            <p:fltVal val="0"/>
                                          </p:val>
                                        </p:tav>
                                        <p:tav tm="100000">
                                          <p:val>
                                            <p:strVal val="#ppt_w"/>
                                          </p:val>
                                        </p:tav>
                                      </p:tavLst>
                                    </p:anim>
                                    <p:anim calcmode="lin" valueType="num">
                                      <p:cBhvr>
                                        <p:cTn id="21" dur="500" fill="hold"/>
                                        <p:tgtEl>
                                          <p:spTgt spid="48"/>
                                        </p:tgtEl>
                                        <p:attrNameLst>
                                          <p:attrName>ppt_h</p:attrName>
                                        </p:attrNameLst>
                                      </p:cBhvr>
                                      <p:tavLst>
                                        <p:tav tm="0">
                                          <p:val>
                                            <p:fltVal val="0"/>
                                          </p:val>
                                        </p:tav>
                                        <p:tav tm="100000">
                                          <p:val>
                                            <p:strVal val="#ppt_h"/>
                                          </p:val>
                                        </p:tav>
                                      </p:tavLst>
                                    </p:anim>
                                    <p:animEffect transition="in" filter="fade">
                                      <p:cBhvr>
                                        <p:cTn id="22" dur="500"/>
                                        <p:tgtEl>
                                          <p:spTgt spid="48"/>
                                        </p:tgtEl>
                                      </p:cBhvr>
                                    </p:animEffect>
                                  </p:childTnLst>
                                </p:cTn>
                              </p:par>
                              <p:par>
                                <p:cTn id="23" presetID="53" presetClass="entr" presetSubtype="16" fill="hold" nodeType="withEffect">
                                  <p:stCondLst>
                                    <p:cond delay="0"/>
                                  </p:stCondLst>
                                  <p:childTnLst>
                                    <p:set>
                                      <p:cBhvr>
                                        <p:cTn id="24" dur="1" fill="hold">
                                          <p:stCondLst>
                                            <p:cond delay="0"/>
                                          </p:stCondLst>
                                        </p:cTn>
                                        <p:tgtEl>
                                          <p:spTgt spid="49"/>
                                        </p:tgtEl>
                                        <p:attrNameLst>
                                          <p:attrName>style.visibility</p:attrName>
                                        </p:attrNameLst>
                                      </p:cBhvr>
                                      <p:to>
                                        <p:strVal val="visible"/>
                                      </p:to>
                                    </p:set>
                                    <p:anim calcmode="lin" valueType="num">
                                      <p:cBhvr>
                                        <p:cTn id="25" dur="500" fill="hold"/>
                                        <p:tgtEl>
                                          <p:spTgt spid="49"/>
                                        </p:tgtEl>
                                        <p:attrNameLst>
                                          <p:attrName>ppt_w</p:attrName>
                                        </p:attrNameLst>
                                      </p:cBhvr>
                                      <p:tavLst>
                                        <p:tav tm="0">
                                          <p:val>
                                            <p:fltVal val="0"/>
                                          </p:val>
                                        </p:tav>
                                        <p:tav tm="100000">
                                          <p:val>
                                            <p:strVal val="#ppt_w"/>
                                          </p:val>
                                        </p:tav>
                                      </p:tavLst>
                                    </p:anim>
                                    <p:anim calcmode="lin" valueType="num">
                                      <p:cBhvr>
                                        <p:cTn id="26" dur="500" fill="hold"/>
                                        <p:tgtEl>
                                          <p:spTgt spid="49"/>
                                        </p:tgtEl>
                                        <p:attrNameLst>
                                          <p:attrName>ppt_h</p:attrName>
                                        </p:attrNameLst>
                                      </p:cBhvr>
                                      <p:tavLst>
                                        <p:tav tm="0">
                                          <p:val>
                                            <p:fltVal val="0"/>
                                          </p:val>
                                        </p:tav>
                                        <p:tav tm="100000">
                                          <p:val>
                                            <p:strVal val="#ppt_h"/>
                                          </p:val>
                                        </p:tav>
                                      </p:tavLst>
                                    </p:anim>
                                    <p:animEffect transition="in" filter="fade">
                                      <p:cBhvr>
                                        <p:cTn id="27" dur="500"/>
                                        <p:tgtEl>
                                          <p:spTgt spid="4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ppt_w</p:attrName>
                                        </p:attrNameLst>
                                      </p:cBhvr>
                                      <p:tavLst>
                                        <p:tav tm="0">
                                          <p:val>
                                            <p:fltVal val="0"/>
                                          </p:val>
                                        </p:tav>
                                        <p:tav tm="100000">
                                          <p:val>
                                            <p:strVal val="#ppt_w"/>
                                          </p:val>
                                        </p:tav>
                                      </p:tavLst>
                                    </p:anim>
                                    <p:anim calcmode="lin" valueType="num">
                                      <p:cBhvr>
                                        <p:cTn id="33" dur="500" fill="hold"/>
                                        <p:tgtEl>
                                          <p:spTgt spid="20"/>
                                        </p:tgtEl>
                                        <p:attrNameLst>
                                          <p:attrName>ppt_h</p:attrName>
                                        </p:attrNameLst>
                                      </p:cBhvr>
                                      <p:tavLst>
                                        <p:tav tm="0">
                                          <p:val>
                                            <p:fltVal val="0"/>
                                          </p:val>
                                        </p:tav>
                                        <p:tav tm="100000">
                                          <p:val>
                                            <p:strVal val="#ppt_h"/>
                                          </p:val>
                                        </p:tav>
                                      </p:tavLst>
                                    </p:anim>
                                    <p:animEffect transition="in" filter="fade">
                                      <p:cBhvr>
                                        <p:cTn id="34" dur="500"/>
                                        <p:tgtEl>
                                          <p:spTgt spid="20"/>
                                        </p:tgtEl>
                                      </p:cBhvr>
                                    </p:animEffect>
                                  </p:childTnLst>
                                </p:cTn>
                              </p:par>
                              <p:par>
                                <p:cTn id="35" presetID="53" presetClass="entr" presetSubtype="16"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500" fill="hold"/>
                                        <p:tgtEl>
                                          <p:spTgt spid="23"/>
                                        </p:tgtEl>
                                        <p:attrNameLst>
                                          <p:attrName>ppt_w</p:attrName>
                                        </p:attrNameLst>
                                      </p:cBhvr>
                                      <p:tavLst>
                                        <p:tav tm="0">
                                          <p:val>
                                            <p:fltVal val="0"/>
                                          </p:val>
                                        </p:tav>
                                        <p:tav tm="100000">
                                          <p:val>
                                            <p:strVal val="#ppt_w"/>
                                          </p:val>
                                        </p:tav>
                                      </p:tavLst>
                                    </p:anim>
                                    <p:anim calcmode="lin" valueType="num">
                                      <p:cBhvr>
                                        <p:cTn id="38" dur="500" fill="hold"/>
                                        <p:tgtEl>
                                          <p:spTgt spid="23"/>
                                        </p:tgtEl>
                                        <p:attrNameLst>
                                          <p:attrName>ppt_h</p:attrName>
                                        </p:attrNameLst>
                                      </p:cBhvr>
                                      <p:tavLst>
                                        <p:tav tm="0">
                                          <p:val>
                                            <p:fltVal val="0"/>
                                          </p:val>
                                        </p:tav>
                                        <p:tav tm="100000">
                                          <p:val>
                                            <p:strVal val="#ppt_h"/>
                                          </p:val>
                                        </p:tav>
                                      </p:tavLst>
                                    </p:anim>
                                    <p:animEffect transition="in" filter="fade">
                                      <p:cBhvr>
                                        <p:cTn id="3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2209800"/>
            <a:ext cx="7408333" cy="2582333"/>
          </a:xfrm>
        </p:spPr>
        <p:txBody>
          <a:bodyPr>
            <a:normAutofit fontScale="62500" lnSpcReduction="20000"/>
          </a:bodyPr>
          <a:lstStyle/>
          <a:p>
            <a:pPr marL="0" indent="0" algn="ctr">
              <a:buNone/>
            </a:pPr>
            <a:r>
              <a:rPr lang="en-US" sz="5600" b="1" dirty="0">
                <a:effectLst/>
              </a:rPr>
              <a:t>Questions?</a:t>
            </a:r>
          </a:p>
          <a:p>
            <a:pPr marL="0" indent="0" algn="ctr">
              <a:buNone/>
            </a:pPr>
            <a:r>
              <a:rPr lang="en-US" sz="5600" b="1" dirty="0"/>
              <a:t>Comments?</a:t>
            </a:r>
          </a:p>
          <a:p>
            <a:pPr marL="0" indent="0" algn="ctr">
              <a:buNone/>
            </a:pPr>
            <a:r>
              <a:rPr lang="en-US" sz="3100" dirty="0"/>
              <a:t>Contact us at </a:t>
            </a:r>
            <a:r>
              <a:rPr lang="en-US" sz="3100" dirty="0">
                <a:hlinkClick r:id="rId5"/>
              </a:rPr>
              <a:t>http://www.iup.edu/writingcenter/</a:t>
            </a:r>
            <a:endParaRPr lang="en-US" sz="3100" dirty="0"/>
          </a:p>
          <a:p>
            <a:pPr marL="0" indent="0" algn="ctr">
              <a:buNone/>
            </a:pPr>
            <a:r>
              <a:rPr lang="en-US" sz="3100" dirty="0">
                <a:solidFill>
                  <a:schemeClr val="tx1"/>
                </a:solidFill>
              </a:rPr>
              <a:t>W-Center@iup.edu</a:t>
            </a:r>
          </a:p>
          <a:p>
            <a:pPr marL="0" indent="0">
              <a:buNone/>
            </a:pPr>
            <a:br>
              <a:rPr lang="en-US" dirty="0">
                <a:effectLst/>
              </a:rPr>
            </a:br>
            <a:endParaRPr lang="en-US" dirty="0"/>
          </a:p>
        </p:txBody>
      </p:sp>
      <p:sp>
        <p:nvSpPr>
          <p:cNvPr id="4" name="Footer Placeholder 1">
            <a:extLst>
              <a:ext uri="{FF2B5EF4-FFF2-40B4-BE49-F238E27FC236}">
                <a16:creationId xmlns:a16="http://schemas.microsoft.com/office/drawing/2014/main" id="{AAAB0DA7-6846-416D-8221-48001BB6807A}"/>
              </a:ext>
            </a:extLst>
          </p:cNvPr>
          <p:cNvSpPr>
            <a:spLocks noGrp="1"/>
          </p:cNvSpPr>
          <p:nvPr>
            <p:ph type="ftr" sz="quarter" idx="11"/>
          </p:nvPr>
        </p:nvSpPr>
        <p:spPr>
          <a:xfrm>
            <a:off x="152400" y="6340475"/>
            <a:ext cx="3467099" cy="365125"/>
          </a:xfrm>
        </p:spPr>
        <p:txBody>
          <a:bodyPr/>
          <a:lstStyle/>
          <a:p>
            <a:pPr algn="l">
              <a:defRPr/>
            </a:pPr>
            <a:r>
              <a:rPr lang="en-US" sz="1200" b="0" i="0" dirty="0">
                <a:latin typeface="+mn-lt"/>
              </a:rPr>
              <a:t>The Kathleen Jones White Writing Center </a:t>
            </a:r>
          </a:p>
          <a:p>
            <a:pPr algn="l">
              <a:defRPr/>
            </a:pPr>
            <a:r>
              <a:rPr lang="en-US" sz="1200" b="0" i="0" dirty="0">
                <a:latin typeface="+mn-lt"/>
              </a:rPr>
              <a:t>Revised August 2017</a:t>
            </a:r>
          </a:p>
        </p:txBody>
      </p:sp>
      <p:pic>
        <p:nvPicPr>
          <p:cNvPr id="5" name="Audio 4">
            <a:hlinkClick r:id="" action="ppaction://media"/>
            <a:extLst>
              <a:ext uri="{FF2B5EF4-FFF2-40B4-BE49-F238E27FC236}">
                <a16:creationId xmlns:a16="http://schemas.microsoft.com/office/drawing/2014/main" id="{512E1259-9679-4B52-B39A-BBF315E56E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pic>
        <p:nvPicPr>
          <p:cNvPr id="6" name="Picture 5">
            <a:extLst>
              <a:ext uri="{FF2B5EF4-FFF2-40B4-BE49-F238E27FC236}">
                <a16:creationId xmlns:a16="http://schemas.microsoft.com/office/drawing/2014/main" id="{C7DB9C89-EFF2-4A06-A096-9AC59C9831B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75992" y="5598392"/>
            <a:ext cx="1234208" cy="1234208"/>
          </a:xfrm>
          <a:prstGeom prst="rect">
            <a:avLst/>
          </a:prstGeom>
        </p:spPr>
      </p:pic>
    </p:spTree>
    <p:extLst>
      <p:ext uri="{BB962C8B-B14F-4D97-AF65-F5344CB8AC3E}">
        <p14:creationId xmlns:p14="http://schemas.microsoft.com/office/powerpoint/2010/main" val="3654600520"/>
      </p:ext>
    </p:extLst>
  </p:cSld>
  <p:clrMapOvr>
    <a:masterClrMapping/>
  </p:clrMapOvr>
  <mc:AlternateContent xmlns:mc="http://schemas.openxmlformats.org/markup-compatibility/2006" xmlns:p14="http://schemas.microsoft.com/office/powerpoint/2010/main">
    <mc:Choice Requires="p14">
      <p:transition spd="slow" p14:dur="2000" advTm="13533"/>
    </mc:Choice>
    <mc:Fallback xmlns="">
      <p:transition spd="slow" advTm="13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1676400"/>
            <a:ext cx="2989730" cy="3835770"/>
          </a:xfrm>
        </p:spPr>
        <p:txBody>
          <a:bodyPr>
            <a:noAutofit/>
          </a:bodyPr>
          <a:lstStyle/>
          <a:p>
            <a:pPr eaLnBrk="1" hangingPunct="1"/>
            <a:r>
              <a:rPr lang="en-US" sz="5400" dirty="0">
                <a:effectLst/>
              </a:rPr>
              <a:t>Why do writers cite their sources?</a:t>
            </a:r>
          </a:p>
        </p:txBody>
      </p:sp>
      <p:sp>
        <p:nvSpPr>
          <p:cNvPr id="44035" name="Rectangle 3"/>
          <p:cNvSpPr>
            <a:spLocks noGrp="1" noChangeArrowheads="1"/>
          </p:cNvSpPr>
          <p:nvPr>
            <p:ph idx="1"/>
          </p:nvPr>
        </p:nvSpPr>
        <p:spPr>
          <a:xfrm>
            <a:off x="4267200" y="593244"/>
            <a:ext cx="4419600" cy="5655156"/>
          </a:xfrm>
        </p:spPr>
        <p:txBody>
          <a:bodyPr>
            <a:normAutofit/>
          </a:bodyPr>
          <a:lstStyle/>
          <a:p>
            <a:pPr eaLnBrk="1" hangingPunct="1">
              <a:lnSpc>
                <a:spcPct val="90000"/>
              </a:lnSpc>
              <a:buFont typeface="Wingdings" pitchFamily="2" charset="2"/>
              <a:buNone/>
            </a:pPr>
            <a:endParaRPr lang="en-US" b="1" dirty="0">
              <a:effectLst/>
            </a:endParaRPr>
          </a:p>
          <a:p>
            <a:pPr eaLnBrk="1" hangingPunct="1">
              <a:lnSpc>
                <a:spcPct val="90000"/>
              </a:lnSpc>
              <a:buFont typeface="Wingdings" pitchFamily="2" charset="2"/>
              <a:buNone/>
            </a:pPr>
            <a:endParaRPr lang="en-US" sz="3200" dirty="0">
              <a:effectLst/>
            </a:endParaRPr>
          </a:p>
          <a:p>
            <a:pPr lvl="1" eaLnBrk="1" hangingPunct="1">
              <a:lnSpc>
                <a:spcPct val="90000"/>
              </a:lnSpc>
              <a:buFont typeface="Arial" pitchFamily="34" charset="0"/>
              <a:buChar char="•"/>
            </a:pPr>
            <a:r>
              <a:rPr lang="en-US" sz="2400" dirty="0">
                <a:effectLst/>
              </a:rPr>
              <a:t>Consistent style</a:t>
            </a:r>
          </a:p>
          <a:p>
            <a:pPr marL="0" lvl="1" indent="0" eaLnBrk="1" hangingPunct="1">
              <a:lnSpc>
                <a:spcPct val="90000"/>
              </a:lnSpc>
              <a:buNone/>
            </a:pPr>
            <a:endParaRPr lang="en-US" sz="2400" dirty="0">
              <a:effectLst/>
            </a:endParaRPr>
          </a:p>
          <a:p>
            <a:pPr lvl="1" eaLnBrk="1" hangingPunct="1">
              <a:lnSpc>
                <a:spcPct val="90000"/>
              </a:lnSpc>
              <a:buFont typeface="Arial" pitchFamily="34" charset="0"/>
              <a:buChar char="•"/>
            </a:pPr>
            <a:r>
              <a:rPr lang="en-US" sz="2400" dirty="0">
                <a:effectLst/>
              </a:rPr>
              <a:t>Give credit</a:t>
            </a:r>
          </a:p>
          <a:p>
            <a:pPr lvl="1" eaLnBrk="1" hangingPunct="1">
              <a:lnSpc>
                <a:spcPct val="90000"/>
              </a:lnSpc>
              <a:buFont typeface="Arial" pitchFamily="34" charset="0"/>
              <a:buChar char="•"/>
            </a:pPr>
            <a:endParaRPr lang="en-US" sz="2400" dirty="0">
              <a:effectLst/>
            </a:endParaRPr>
          </a:p>
          <a:p>
            <a:pPr lvl="1" eaLnBrk="1" hangingPunct="1">
              <a:lnSpc>
                <a:spcPct val="90000"/>
              </a:lnSpc>
              <a:buFont typeface="Arial" pitchFamily="34" charset="0"/>
              <a:buChar char="•"/>
            </a:pPr>
            <a:r>
              <a:rPr lang="en-US" sz="2400" dirty="0">
                <a:effectLst/>
              </a:rPr>
              <a:t> Add credibility</a:t>
            </a:r>
          </a:p>
          <a:p>
            <a:pPr eaLnBrk="1" hangingPunct="1">
              <a:lnSpc>
                <a:spcPct val="90000"/>
              </a:lnSpc>
              <a:buFont typeface="Wingdings" pitchFamily="2" charset="2"/>
              <a:buNone/>
            </a:pPr>
            <a:r>
              <a:rPr lang="en-US" sz="3200" b="1" dirty="0">
                <a:effectLst/>
              </a:rPr>
              <a:t> </a:t>
            </a:r>
          </a:p>
        </p:txBody>
      </p:sp>
      <p:pic>
        <p:nvPicPr>
          <p:cNvPr id="3" name="Audio 2">
            <a:hlinkClick r:id="" action="ppaction://media"/>
            <a:extLst>
              <a:ext uri="{FF2B5EF4-FFF2-40B4-BE49-F238E27FC236}">
                <a16:creationId xmlns:a16="http://schemas.microsoft.com/office/drawing/2014/main" id="{AACD3174-073E-42F7-B859-D986BD5099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7" name="Picture 6">
            <a:extLst>
              <a:ext uri="{FF2B5EF4-FFF2-40B4-BE49-F238E27FC236}">
                <a16:creationId xmlns:a16="http://schemas.microsoft.com/office/drawing/2014/main" id="{FA8BE494-F01A-4013-BC22-9B258E183C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5992" y="5598392"/>
            <a:ext cx="1234208" cy="1234208"/>
          </a:xfrm>
          <a:prstGeom prst="rect">
            <a:avLst/>
          </a:prstGeom>
        </p:spPr>
      </p:pic>
      <p:sp>
        <p:nvSpPr>
          <p:cNvPr id="8" name="Footer Placeholder 1">
            <a:extLst>
              <a:ext uri="{FF2B5EF4-FFF2-40B4-BE49-F238E27FC236}">
                <a16:creationId xmlns:a16="http://schemas.microsoft.com/office/drawing/2014/main" id="{A747F29A-561A-44F1-B26A-BD032428AD2F}"/>
              </a:ext>
            </a:extLst>
          </p:cNvPr>
          <p:cNvSpPr>
            <a:spLocks noGrp="1"/>
          </p:cNvSpPr>
          <p:nvPr>
            <p:ph type="ftr" sz="quarter" idx="11"/>
          </p:nvPr>
        </p:nvSpPr>
        <p:spPr>
          <a:xfrm>
            <a:off x="152400" y="6340475"/>
            <a:ext cx="3467099" cy="365125"/>
          </a:xfrm>
        </p:spPr>
        <p:txBody>
          <a:bodyPr/>
          <a:lstStyle/>
          <a:p>
            <a:pPr algn="l">
              <a:defRPr/>
            </a:pPr>
            <a:r>
              <a:rPr lang="en-US" sz="1200" b="0" i="0" dirty="0">
                <a:latin typeface="+mn-lt"/>
              </a:rPr>
              <a:t>The Kathleen Jones White Writing Center </a:t>
            </a:r>
          </a:p>
          <a:p>
            <a:pPr algn="l">
              <a:defRPr/>
            </a:pPr>
            <a:r>
              <a:rPr lang="en-US" sz="1200" b="0" i="0" dirty="0">
                <a:latin typeface="+mn-lt"/>
              </a:rPr>
              <a:t>Revised August 2017</a:t>
            </a:r>
          </a:p>
        </p:txBody>
      </p:sp>
    </p:spTree>
    <p:extLst>
      <p:ext uri="{BB962C8B-B14F-4D97-AF65-F5344CB8AC3E}">
        <p14:creationId xmlns:p14="http://schemas.microsoft.com/office/powerpoint/2010/main" val="4226072829"/>
      </p:ext>
    </p:extLst>
  </p:cSld>
  <p:clrMapOvr>
    <a:masterClrMapping/>
  </p:clrMapOvr>
  <mc:AlternateContent xmlns:mc="http://schemas.openxmlformats.org/markup-compatibility/2006" xmlns:p14="http://schemas.microsoft.com/office/powerpoint/2010/main">
    <mc:Choice Requires="p14">
      <p:transition spd="slow" p14:dur="2000" advTm="22347"/>
    </mc:Choice>
    <mc:Fallback xmlns="">
      <p:transition spd="slow" advTm="22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44035">
                                            <p:txEl>
                                              <p:pRg st="2" end="2"/>
                                            </p:txEl>
                                          </p:spTgt>
                                        </p:tgtEl>
                                        <p:attrNameLst>
                                          <p:attrName>style.visibility</p:attrName>
                                        </p:attrNameLst>
                                      </p:cBhvr>
                                      <p:to>
                                        <p:strVal val="visible"/>
                                      </p:to>
                                    </p:set>
                                    <p:animEffect transition="in" filter="fade">
                                      <p:cBhvr>
                                        <p:cTn id="10" dur="2000"/>
                                        <p:tgtEl>
                                          <p:spTgt spid="44035">
                                            <p:txEl>
                                              <p:pRg st="2" end="2"/>
                                            </p:txEl>
                                          </p:spTgt>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44035">
                                            <p:txEl>
                                              <p:pRg st="4" end="4"/>
                                            </p:txEl>
                                          </p:spTgt>
                                        </p:tgtEl>
                                        <p:attrNameLst>
                                          <p:attrName>style.visibility</p:attrName>
                                        </p:attrNameLst>
                                      </p:cBhvr>
                                      <p:to>
                                        <p:strVal val="visible"/>
                                      </p:to>
                                    </p:set>
                                    <p:animEffect transition="in" filter="fade">
                                      <p:cBhvr>
                                        <p:cTn id="14" dur="2000"/>
                                        <p:tgtEl>
                                          <p:spTgt spid="44035">
                                            <p:txEl>
                                              <p:pRg st="4" end="4"/>
                                            </p:txEl>
                                          </p:spTgt>
                                        </p:tgtEl>
                                      </p:cBhvr>
                                    </p:animEffect>
                                  </p:childTnLst>
                                </p:cTn>
                              </p:par>
                            </p:childTnLst>
                          </p:cTn>
                        </p:par>
                        <p:par>
                          <p:cTn id="15" fill="hold">
                            <p:stCondLst>
                              <p:cond delay="4000"/>
                            </p:stCondLst>
                            <p:childTnLst>
                              <p:par>
                                <p:cTn id="16" presetID="10" presetClass="entr" presetSubtype="0" fill="hold" nodeType="afterEffect">
                                  <p:stCondLst>
                                    <p:cond delay="0"/>
                                  </p:stCondLst>
                                  <p:childTnLst>
                                    <p:set>
                                      <p:cBhvr>
                                        <p:cTn id="17" dur="1" fill="hold">
                                          <p:stCondLst>
                                            <p:cond delay="0"/>
                                          </p:stCondLst>
                                        </p:cTn>
                                        <p:tgtEl>
                                          <p:spTgt spid="44035">
                                            <p:txEl>
                                              <p:pRg st="6" end="6"/>
                                            </p:txEl>
                                          </p:spTgt>
                                        </p:tgtEl>
                                        <p:attrNameLst>
                                          <p:attrName>style.visibility</p:attrName>
                                        </p:attrNameLst>
                                      </p:cBhvr>
                                      <p:to>
                                        <p:strVal val="visible"/>
                                      </p:to>
                                    </p:set>
                                    <p:animEffect transition="in" filter="fade">
                                      <p:cBhvr>
                                        <p:cTn id="18" dur="2000"/>
                                        <p:tgtEl>
                                          <p:spTgt spid="440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71500" y="2133600"/>
            <a:ext cx="2875430" cy="3378570"/>
          </a:xfrm>
        </p:spPr>
        <p:txBody>
          <a:bodyPr>
            <a:normAutofit/>
          </a:bodyPr>
          <a:lstStyle/>
          <a:p>
            <a:r>
              <a:rPr lang="en-US" sz="4800" dirty="0"/>
              <a:t>You must cite when you…</a:t>
            </a:r>
          </a:p>
        </p:txBody>
      </p:sp>
      <p:sp>
        <p:nvSpPr>
          <p:cNvPr id="45059" name="Rectangle 3"/>
          <p:cNvSpPr>
            <a:spLocks noGrp="1" noChangeArrowheads="1"/>
          </p:cNvSpPr>
          <p:nvPr>
            <p:ph idx="1"/>
          </p:nvPr>
        </p:nvSpPr>
        <p:spPr>
          <a:xfrm>
            <a:off x="5609771" y="2667000"/>
            <a:ext cx="3077029" cy="1371600"/>
          </a:xfrm>
        </p:spPr>
        <p:txBody>
          <a:bodyPr>
            <a:normAutofit/>
          </a:bodyPr>
          <a:lstStyle/>
          <a:p>
            <a:r>
              <a:rPr lang="en-US" sz="2800" dirty="0">
                <a:effectLst/>
              </a:rPr>
              <a:t>Borrow words</a:t>
            </a:r>
            <a:endParaRPr lang="en-US" sz="2800" dirty="0"/>
          </a:p>
          <a:p>
            <a:r>
              <a:rPr lang="en-US" sz="2800" dirty="0">
                <a:effectLst/>
              </a:rPr>
              <a:t>Borrow ideas </a:t>
            </a:r>
          </a:p>
          <a:p>
            <a:pPr marL="0" indent="0" eaLnBrk="1" hangingPunct="1">
              <a:buNone/>
            </a:pPr>
            <a:endParaRPr lang="en-US" sz="2800" b="1" i="1" dirty="0">
              <a:effectLst/>
            </a:endParaRPr>
          </a:p>
          <a:p>
            <a:pPr marL="609600" indent="-609600" eaLnBrk="1" hangingPunct="1">
              <a:buFont typeface="Wingdings" pitchFamily="2" charset="2"/>
              <a:buAutoNum type="alphaLcPeriod" startAt="4"/>
            </a:pPr>
            <a:endParaRPr lang="en-US" sz="2800" b="1" i="1" dirty="0">
              <a:effectLst/>
            </a:endParaRPr>
          </a:p>
        </p:txBody>
      </p:sp>
      <p:pic>
        <p:nvPicPr>
          <p:cNvPr id="8" name="Audio 7">
            <a:hlinkClick r:id="" action="ppaction://media"/>
            <a:extLst>
              <a:ext uri="{FF2B5EF4-FFF2-40B4-BE49-F238E27FC236}">
                <a16:creationId xmlns:a16="http://schemas.microsoft.com/office/drawing/2014/main" id="{A2AA7370-A300-4001-BCA4-4DC29CE17C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7" name="Picture 6">
            <a:extLst>
              <a:ext uri="{FF2B5EF4-FFF2-40B4-BE49-F238E27FC236}">
                <a16:creationId xmlns:a16="http://schemas.microsoft.com/office/drawing/2014/main" id="{42DED550-6906-41B8-B853-A988174019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5992" y="5598392"/>
            <a:ext cx="1234208" cy="1234208"/>
          </a:xfrm>
          <a:prstGeom prst="rect">
            <a:avLst/>
          </a:prstGeom>
        </p:spPr>
      </p:pic>
      <p:sp>
        <p:nvSpPr>
          <p:cNvPr id="9" name="Footer Placeholder 1">
            <a:extLst>
              <a:ext uri="{FF2B5EF4-FFF2-40B4-BE49-F238E27FC236}">
                <a16:creationId xmlns:a16="http://schemas.microsoft.com/office/drawing/2014/main" id="{59F53B15-9DF2-42CD-9F71-E8C2392A1591}"/>
              </a:ext>
            </a:extLst>
          </p:cNvPr>
          <p:cNvSpPr>
            <a:spLocks noGrp="1"/>
          </p:cNvSpPr>
          <p:nvPr>
            <p:ph type="ftr" sz="quarter" idx="11"/>
          </p:nvPr>
        </p:nvSpPr>
        <p:spPr>
          <a:xfrm>
            <a:off x="152400" y="6340475"/>
            <a:ext cx="3467099" cy="365125"/>
          </a:xfrm>
        </p:spPr>
        <p:txBody>
          <a:bodyPr/>
          <a:lstStyle/>
          <a:p>
            <a:pPr algn="l">
              <a:defRPr/>
            </a:pPr>
            <a:r>
              <a:rPr lang="en-US" sz="1200" b="0" i="0" dirty="0">
                <a:latin typeface="+mn-lt"/>
              </a:rPr>
              <a:t>The Kathleen Jones White Writing Center </a:t>
            </a:r>
          </a:p>
          <a:p>
            <a:pPr algn="l">
              <a:defRPr/>
            </a:pPr>
            <a:r>
              <a:rPr lang="en-US" sz="1200" b="0" i="0" dirty="0">
                <a:latin typeface="+mn-lt"/>
              </a:rPr>
              <a:t>Revised August 2017</a:t>
            </a:r>
          </a:p>
        </p:txBody>
      </p:sp>
    </p:spTree>
  </p:cSld>
  <p:clrMapOvr>
    <a:masterClrMapping/>
  </p:clrMapOvr>
  <mc:AlternateContent xmlns:mc="http://schemas.openxmlformats.org/markup-compatibility/2006" xmlns:p14="http://schemas.microsoft.com/office/powerpoint/2010/main">
    <mc:Choice Requires="p14">
      <p:transition spd="slow" p14:dur="2000" advTm="32896"/>
    </mc:Choice>
    <mc:Fallback xmlns="">
      <p:transition spd="slow" advTm="32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1"/>
                            </p:stCondLst>
                            <p:childTnLst>
                              <p:par>
                                <p:cTn id="8" presetID="10" presetClass="entr" presetSubtype="0" fill="hold" nodeType="afterEffect">
                                  <p:stCondLst>
                                    <p:cond delay="0"/>
                                  </p:stCondLst>
                                  <p:childTnLst>
                                    <p:set>
                                      <p:cBhvr>
                                        <p:cTn id="9" dur="1" fill="hold">
                                          <p:stCondLst>
                                            <p:cond delay="0"/>
                                          </p:stCondLst>
                                        </p:cTn>
                                        <p:tgtEl>
                                          <p:spTgt spid="45059">
                                            <p:txEl>
                                              <p:pRg st="0" end="0"/>
                                            </p:txEl>
                                          </p:spTgt>
                                        </p:tgtEl>
                                        <p:attrNameLst>
                                          <p:attrName>style.visibility</p:attrName>
                                        </p:attrNameLst>
                                      </p:cBhvr>
                                      <p:to>
                                        <p:strVal val="visible"/>
                                      </p:to>
                                    </p:set>
                                    <p:animEffect transition="in" filter="fade">
                                      <p:cBhvr>
                                        <p:cTn id="10" dur="2000"/>
                                        <p:tgtEl>
                                          <p:spTgt spid="45059">
                                            <p:txEl>
                                              <p:pRg st="0" end="0"/>
                                            </p:txEl>
                                          </p:spTgt>
                                        </p:tgtEl>
                                      </p:cBhvr>
                                    </p:animEffect>
                                  </p:childTnLst>
                                </p:cTn>
                              </p:par>
                            </p:childTnLst>
                          </p:cTn>
                        </p:par>
                        <p:par>
                          <p:cTn id="11" fill="hold">
                            <p:stCondLst>
                              <p:cond delay="2001"/>
                            </p:stCondLst>
                            <p:childTnLst>
                              <p:par>
                                <p:cTn id="12" presetID="10" presetClass="entr" presetSubtype="0" fill="hold" nodeType="afterEffect">
                                  <p:stCondLst>
                                    <p:cond delay="0"/>
                                  </p:stCondLst>
                                  <p:childTnLst>
                                    <p:set>
                                      <p:cBhvr>
                                        <p:cTn id="13" dur="1" fill="hold">
                                          <p:stCondLst>
                                            <p:cond delay="0"/>
                                          </p:stCondLst>
                                        </p:cTn>
                                        <p:tgtEl>
                                          <p:spTgt spid="45059">
                                            <p:txEl>
                                              <p:pRg st="1" end="1"/>
                                            </p:txEl>
                                          </p:spTgt>
                                        </p:tgtEl>
                                        <p:attrNameLst>
                                          <p:attrName>style.visibility</p:attrName>
                                        </p:attrNameLst>
                                      </p:cBhvr>
                                      <p:to>
                                        <p:strVal val="visible"/>
                                      </p:to>
                                    </p:set>
                                    <p:animEffect transition="in" filter="fade">
                                      <p:cBhvr>
                                        <p:cTn id="14" dur="2000"/>
                                        <p:tgtEl>
                                          <p:spTgt spid="4505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571500" y="1905000"/>
            <a:ext cx="2875430" cy="3607170"/>
          </a:xfrm>
        </p:spPr>
        <p:txBody>
          <a:bodyPr>
            <a:noAutofit/>
          </a:bodyPr>
          <a:lstStyle/>
          <a:p>
            <a:pPr eaLnBrk="1" hangingPunct="1"/>
            <a:r>
              <a:rPr lang="en-US" sz="5400" dirty="0"/>
              <a:t>Today you’ll learn…</a:t>
            </a:r>
            <a:endParaRPr lang="en-US" sz="5400" dirty="0">
              <a:effectLst/>
            </a:endParaRPr>
          </a:p>
        </p:txBody>
      </p:sp>
      <p:pic>
        <p:nvPicPr>
          <p:cNvPr id="6" name="Audio 5">
            <a:hlinkClick r:id="" action="ppaction://media"/>
            <a:extLst>
              <a:ext uri="{FF2B5EF4-FFF2-40B4-BE49-F238E27FC236}">
                <a16:creationId xmlns:a16="http://schemas.microsoft.com/office/drawing/2014/main" id="{4E467AA1-34C2-4130-9AAD-04E62B2FE8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8" name="Picture 7">
            <a:extLst>
              <a:ext uri="{FF2B5EF4-FFF2-40B4-BE49-F238E27FC236}">
                <a16:creationId xmlns:a16="http://schemas.microsoft.com/office/drawing/2014/main" id="{2AAFEB61-E55E-4066-A473-DE978A9D18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5992" y="5598392"/>
            <a:ext cx="1234208" cy="1234208"/>
          </a:xfrm>
          <a:prstGeom prst="rect">
            <a:avLst/>
          </a:prstGeom>
        </p:spPr>
      </p:pic>
      <p:sp>
        <p:nvSpPr>
          <p:cNvPr id="9" name="Footer Placeholder 1">
            <a:extLst>
              <a:ext uri="{FF2B5EF4-FFF2-40B4-BE49-F238E27FC236}">
                <a16:creationId xmlns:a16="http://schemas.microsoft.com/office/drawing/2014/main" id="{977ADD29-C5DE-4056-AC4A-11C2E48B8C2A}"/>
              </a:ext>
            </a:extLst>
          </p:cNvPr>
          <p:cNvSpPr>
            <a:spLocks noGrp="1"/>
          </p:cNvSpPr>
          <p:nvPr>
            <p:ph type="ftr" sz="quarter" idx="11"/>
          </p:nvPr>
        </p:nvSpPr>
        <p:spPr>
          <a:xfrm>
            <a:off x="152400" y="6340475"/>
            <a:ext cx="3467099" cy="365125"/>
          </a:xfrm>
        </p:spPr>
        <p:txBody>
          <a:bodyPr/>
          <a:lstStyle/>
          <a:p>
            <a:pPr algn="l">
              <a:defRPr/>
            </a:pPr>
            <a:r>
              <a:rPr lang="en-US" sz="1200" b="0" i="0" dirty="0">
                <a:latin typeface="+mn-lt"/>
              </a:rPr>
              <a:t>The Kathleen Jones White Writing Center </a:t>
            </a:r>
          </a:p>
          <a:p>
            <a:pPr algn="l">
              <a:defRPr/>
            </a:pPr>
            <a:r>
              <a:rPr lang="en-US" sz="1200" b="0" i="0" dirty="0">
                <a:latin typeface="+mn-lt"/>
              </a:rPr>
              <a:t>Revised August 2017</a:t>
            </a:r>
          </a:p>
        </p:txBody>
      </p:sp>
      <p:sp>
        <p:nvSpPr>
          <p:cNvPr id="10" name="Rectangle 2">
            <a:extLst>
              <a:ext uri="{FF2B5EF4-FFF2-40B4-BE49-F238E27FC236}">
                <a16:creationId xmlns:a16="http://schemas.microsoft.com/office/drawing/2014/main" id="{9A15ABA5-F370-41D7-81DE-64449B8D0331}"/>
              </a:ext>
            </a:extLst>
          </p:cNvPr>
          <p:cNvSpPr txBox="1">
            <a:spLocks noChangeArrowheads="1"/>
          </p:cNvSpPr>
          <p:nvPr/>
        </p:nvSpPr>
        <p:spPr>
          <a:xfrm>
            <a:off x="4465275" y="1905000"/>
            <a:ext cx="4107223" cy="3607170"/>
          </a:xfrm>
          <a:prstGeom prst="rect">
            <a:avLst/>
          </a:prstGeom>
        </p:spPr>
        <p:txBody>
          <a:bodyPr vert="horz" lIns="91440" tIns="45720" rIns="91440" bIns="45720" rtlCol="0" anchor="t">
            <a:noAutofit/>
          </a:bodyPr>
          <a:lstStyle>
            <a:lvl1pPr algn="r" defTabSz="685800" rtl="0" eaLnBrk="1" latinLnBrk="0" hangingPunct="1">
              <a:lnSpc>
                <a:spcPct val="90000"/>
              </a:lnSpc>
              <a:spcBef>
                <a:spcPct val="0"/>
              </a:spcBef>
              <a:buNone/>
              <a:defRPr sz="3800" b="0" i="1" kern="1200" baseline="0">
                <a:solidFill>
                  <a:schemeClr val="accent1"/>
                </a:solidFill>
                <a:latin typeface="+mj-lt"/>
                <a:ea typeface="+mj-ea"/>
                <a:cs typeface="+mj-cs"/>
              </a:defRPr>
            </a:lvl1pPr>
          </a:lstStyle>
          <a:p>
            <a:pPr algn="ctr" fontAlgn="auto">
              <a:spcAft>
                <a:spcPts val="0"/>
              </a:spcAft>
            </a:pPr>
            <a:r>
              <a:rPr lang="en-US" sz="5400" b="1" i="0" dirty="0"/>
              <a:t>The benefits of APA </a:t>
            </a:r>
          </a:p>
        </p:txBody>
      </p:sp>
    </p:spTree>
    <p:extLst>
      <p:ext uri="{BB962C8B-B14F-4D97-AF65-F5344CB8AC3E}">
        <p14:creationId xmlns:p14="http://schemas.microsoft.com/office/powerpoint/2010/main" val="377948221"/>
      </p:ext>
    </p:extLst>
  </p:cSld>
  <p:clrMapOvr>
    <a:masterClrMapping/>
  </p:clrMapOvr>
  <mc:AlternateContent xmlns:mc="http://schemas.openxmlformats.org/markup-compatibility/2006" xmlns:p14="http://schemas.microsoft.com/office/powerpoint/2010/main">
    <mc:Choice Requires="p14">
      <p:transition spd="slow" p14:dur="2000" advTm="11150"/>
    </mc:Choice>
    <mc:Fallback xmlns="">
      <p:transition spd="slow" advTm="11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5400" y="2057400"/>
            <a:ext cx="2875430" cy="3454770"/>
          </a:xfrm>
        </p:spPr>
        <p:txBody>
          <a:bodyPr>
            <a:normAutofit/>
          </a:bodyPr>
          <a:lstStyle/>
          <a:p>
            <a:pPr eaLnBrk="1" hangingPunct="1"/>
            <a:r>
              <a:rPr lang="en-US" sz="5400" dirty="0">
                <a:effectLst/>
              </a:rPr>
              <a:t>What’s APA Style?</a:t>
            </a:r>
          </a:p>
        </p:txBody>
      </p:sp>
      <p:sp>
        <p:nvSpPr>
          <p:cNvPr id="2" name="Content Placeholder 1"/>
          <p:cNvSpPr>
            <a:spLocks noGrp="1"/>
          </p:cNvSpPr>
          <p:nvPr>
            <p:ph idx="1"/>
          </p:nvPr>
        </p:nvSpPr>
        <p:spPr>
          <a:xfrm>
            <a:off x="3619499" y="228600"/>
            <a:ext cx="4191000" cy="6760712"/>
          </a:xfrm>
        </p:spPr>
        <p:txBody>
          <a:bodyPr>
            <a:normAutofit/>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Developed by the </a:t>
            </a:r>
          </a:p>
          <a:p>
            <a:pPr marL="0" indent="0">
              <a:lnSpc>
                <a:spcPct val="104000"/>
              </a:lnSpc>
              <a:buNone/>
            </a:pPr>
            <a:r>
              <a:rPr lang="en-US" sz="3600" b="1" dirty="0"/>
              <a:t>A</a:t>
            </a:r>
            <a:r>
              <a:rPr lang="en-US" sz="3600" dirty="0"/>
              <a:t>merican </a:t>
            </a:r>
          </a:p>
          <a:p>
            <a:pPr marL="0" indent="0">
              <a:lnSpc>
                <a:spcPct val="104000"/>
              </a:lnSpc>
              <a:buNone/>
            </a:pPr>
            <a:r>
              <a:rPr lang="en-US" sz="3600" b="1" dirty="0"/>
              <a:t>P</a:t>
            </a:r>
            <a:r>
              <a:rPr lang="en-US" sz="3600" dirty="0"/>
              <a:t>sychological </a:t>
            </a:r>
          </a:p>
          <a:p>
            <a:pPr marL="0" indent="0">
              <a:lnSpc>
                <a:spcPct val="104000"/>
              </a:lnSpc>
              <a:buNone/>
            </a:pPr>
            <a:r>
              <a:rPr lang="en-US" sz="3600" b="1" dirty="0"/>
              <a:t>A</a:t>
            </a:r>
            <a:r>
              <a:rPr lang="en-US" sz="3600" dirty="0"/>
              <a:t>ssociation</a:t>
            </a:r>
            <a:br>
              <a:rPr lang="en-US" dirty="0"/>
            </a:br>
            <a:r>
              <a:rPr lang="en-US" dirty="0"/>
              <a:t>Used in fields like psychology, linguistics, sociology, economics, criminology, business and nursing.  </a:t>
            </a:r>
          </a:p>
          <a:p>
            <a:pPr marL="0" indent="0">
              <a:buNone/>
            </a:pPr>
            <a:endParaRPr lang="en-US" sz="2800" dirty="0"/>
          </a:p>
          <a:p>
            <a:pPr marL="0" indent="0">
              <a:buNone/>
            </a:pPr>
            <a:endParaRPr lang="en-US" sz="2800" dirty="0"/>
          </a:p>
          <a:p>
            <a:pPr marL="0" indent="0">
              <a:buNone/>
            </a:pPr>
            <a:endParaRPr lang="en-US" sz="2800" dirty="0"/>
          </a:p>
        </p:txBody>
      </p:sp>
      <p:pic>
        <p:nvPicPr>
          <p:cNvPr id="4" name="Audio 3">
            <a:hlinkClick r:id="" action="ppaction://media"/>
            <a:extLst>
              <a:ext uri="{FF2B5EF4-FFF2-40B4-BE49-F238E27FC236}">
                <a16:creationId xmlns:a16="http://schemas.microsoft.com/office/drawing/2014/main" id="{F98B9E19-D9EF-4957-B6C2-0F1914BB2B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3" name="Picture 2">
            <a:extLst>
              <a:ext uri="{FF2B5EF4-FFF2-40B4-BE49-F238E27FC236}">
                <a16:creationId xmlns:a16="http://schemas.microsoft.com/office/drawing/2014/main" id="{FA49BC1E-9239-47FB-B0EC-4B640FDE3F37}"/>
              </a:ext>
            </a:extLst>
          </p:cNvPr>
          <p:cNvPicPr>
            <a:picLocks noChangeAspect="1"/>
          </p:cNvPicPr>
          <p:nvPr/>
        </p:nvPicPr>
        <p:blipFill>
          <a:blip r:embed="rId6"/>
          <a:stretch>
            <a:fillRect/>
          </a:stretch>
        </p:blipFill>
        <p:spPr>
          <a:xfrm>
            <a:off x="6823698" y="2057400"/>
            <a:ext cx="1705470" cy="2438400"/>
          </a:xfrm>
          <a:prstGeom prst="rect">
            <a:avLst/>
          </a:prstGeom>
        </p:spPr>
      </p:pic>
      <p:pic>
        <p:nvPicPr>
          <p:cNvPr id="8" name="Picture 7">
            <a:extLst>
              <a:ext uri="{FF2B5EF4-FFF2-40B4-BE49-F238E27FC236}">
                <a16:creationId xmlns:a16="http://schemas.microsoft.com/office/drawing/2014/main" id="{8024D993-7DDF-4FD6-954F-9389421C01D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75992" y="5598392"/>
            <a:ext cx="1234208" cy="1234208"/>
          </a:xfrm>
          <a:prstGeom prst="rect">
            <a:avLst/>
          </a:prstGeom>
        </p:spPr>
      </p:pic>
      <p:sp>
        <p:nvSpPr>
          <p:cNvPr id="9" name="Footer Placeholder 1">
            <a:extLst>
              <a:ext uri="{FF2B5EF4-FFF2-40B4-BE49-F238E27FC236}">
                <a16:creationId xmlns:a16="http://schemas.microsoft.com/office/drawing/2014/main" id="{56A4BACD-2534-45EB-AED1-47C3CFA1B9A9}"/>
              </a:ext>
            </a:extLst>
          </p:cNvPr>
          <p:cNvSpPr>
            <a:spLocks noGrp="1"/>
          </p:cNvSpPr>
          <p:nvPr>
            <p:ph type="ftr" sz="quarter" idx="11"/>
          </p:nvPr>
        </p:nvSpPr>
        <p:spPr>
          <a:xfrm>
            <a:off x="152400" y="6340475"/>
            <a:ext cx="3467099" cy="365125"/>
          </a:xfrm>
        </p:spPr>
        <p:txBody>
          <a:bodyPr/>
          <a:lstStyle/>
          <a:p>
            <a:pPr algn="l">
              <a:defRPr/>
            </a:pPr>
            <a:r>
              <a:rPr lang="en-US" sz="1200" b="0" i="0" dirty="0">
                <a:latin typeface="+mn-lt"/>
              </a:rPr>
              <a:t>The Kathleen Jones White Writing Center </a:t>
            </a:r>
          </a:p>
          <a:p>
            <a:pPr algn="l">
              <a:defRPr/>
            </a:pPr>
            <a:r>
              <a:rPr lang="en-US" sz="1200" b="0" i="0" dirty="0">
                <a:latin typeface="+mn-lt"/>
              </a:rPr>
              <a:t>Revised August 2017</a:t>
            </a:r>
          </a:p>
        </p:txBody>
      </p:sp>
    </p:spTree>
    <p:extLst>
      <p:ext uri="{BB962C8B-B14F-4D97-AF65-F5344CB8AC3E}">
        <p14:creationId xmlns:p14="http://schemas.microsoft.com/office/powerpoint/2010/main" val="3945143904"/>
      </p:ext>
    </p:extLst>
  </p:cSld>
  <p:clrMapOvr>
    <a:masterClrMapping/>
  </p:clrMapOvr>
  <mc:AlternateContent xmlns:mc="http://schemas.openxmlformats.org/markup-compatibility/2006" xmlns:p14="http://schemas.microsoft.com/office/powerpoint/2010/main">
    <mc:Choice Requires="p14">
      <p:transition spd="slow" p14:dur="2000" advTm="44676"/>
    </mc:Choice>
    <mc:Fallback xmlns="">
      <p:transition spd="slow" advTm="44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571500" y="2057400"/>
            <a:ext cx="2875430" cy="3454770"/>
          </a:xfrm>
        </p:spPr>
        <p:txBody>
          <a:bodyPr>
            <a:normAutofit/>
          </a:bodyPr>
          <a:lstStyle/>
          <a:p>
            <a:pPr eaLnBrk="1" hangingPunct="1"/>
            <a:r>
              <a:rPr lang="en-US" sz="5400" dirty="0">
                <a:effectLst/>
              </a:rPr>
              <a:t>Why use  APA Style?</a:t>
            </a:r>
          </a:p>
        </p:txBody>
      </p:sp>
      <p:sp>
        <p:nvSpPr>
          <p:cNvPr id="2" name="Content Placeholder 1"/>
          <p:cNvSpPr>
            <a:spLocks noGrp="1"/>
          </p:cNvSpPr>
          <p:nvPr>
            <p:ph idx="1"/>
          </p:nvPr>
        </p:nvSpPr>
        <p:spPr>
          <a:xfrm>
            <a:off x="4381501" y="1981200"/>
            <a:ext cx="4381499" cy="2438400"/>
          </a:xfrm>
        </p:spPr>
        <p:txBody>
          <a:bodyPr>
            <a:noAutofit/>
          </a:bodyPr>
          <a:lstStyle/>
          <a:p>
            <a:r>
              <a:rPr lang="en-US" sz="2800" dirty="0"/>
              <a:t>Credible</a:t>
            </a:r>
          </a:p>
          <a:p>
            <a:r>
              <a:rPr lang="en-US" sz="2800" dirty="0"/>
              <a:t>Consistent</a:t>
            </a:r>
          </a:p>
          <a:p>
            <a:r>
              <a:rPr lang="en-US" sz="2800" dirty="0"/>
              <a:t>Readable</a:t>
            </a:r>
          </a:p>
        </p:txBody>
      </p:sp>
      <p:pic>
        <p:nvPicPr>
          <p:cNvPr id="4" name="Audio 3">
            <a:hlinkClick r:id="" action="ppaction://media"/>
            <a:extLst>
              <a:ext uri="{FF2B5EF4-FFF2-40B4-BE49-F238E27FC236}">
                <a16:creationId xmlns:a16="http://schemas.microsoft.com/office/drawing/2014/main" id="{A4E5C6A0-8918-4E8E-BC0C-07DAAE3915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7" name="Picture 6">
            <a:extLst>
              <a:ext uri="{FF2B5EF4-FFF2-40B4-BE49-F238E27FC236}">
                <a16:creationId xmlns:a16="http://schemas.microsoft.com/office/drawing/2014/main" id="{5FDE4DDB-A3B0-4183-B5B4-86664006CF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5992" y="5598392"/>
            <a:ext cx="1234208" cy="1234208"/>
          </a:xfrm>
          <a:prstGeom prst="rect">
            <a:avLst/>
          </a:prstGeom>
        </p:spPr>
      </p:pic>
      <p:sp>
        <p:nvSpPr>
          <p:cNvPr id="8" name="Footer Placeholder 1">
            <a:extLst>
              <a:ext uri="{FF2B5EF4-FFF2-40B4-BE49-F238E27FC236}">
                <a16:creationId xmlns:a16="http://schemas.microsoft.com/office/drawing/2014/main" id="{AB44F3C5-5789-4C3D-AF0A-D54DF6AB7494}"/>
              </a:ext>
            </a:extLst>
          </p:cNvPr>
          <p:cNvSpPr>
            <a:spLocks noGrp="1"/>
          </p:cNvSpPr>
          <p:nvPr>
            <p:ph type="ftr" sz="quarter" idx="11"/>
          </p:nvPr>
        </p:nvSpPr>
        <p:spPr>
          <a:xfrm>
            <a:off x="152400" y="6340475"/>
            <a:ext cx="3467099" cy="365125"/>
          </a:xfrm>
        </p:spPr>
        <p:txBody>
          <a:bodyPr/>
          <a:lstStyle/>
          <a:p>
            <a:pPr algn="l">
              <a:defRPr/>
            </a:pPr>
            <a:r>
              <a:rPr lang="en-US" sz="1200" b="0" i="0" dirty="0">
                <a:latin typeface="+mn-lt"/>
              </a:rPr>
              <a:t>The Kathleen Jones White Writing Center </a:t>
            </a:r>
          </a:p>
          <a:p>
            <a:pPr algn="l">
              <a:defRPr/>
            </a:pPr>
            <a:r>
              <a:rPr lang="en-US" sz="1200" b="0" i="0" dirty="0">
                <a:latin typeface="+mn-lt"/>
              </a:rPr>
              <a:t>Revised August 2017</a:t>
            </a:r>
          </a:p>
        </p:txBody>
      </p:sp>
    </p:spTree>
    <p:extLst>
      <p:ext uri="{BB962C8B-B14F-4D97-AF65-F5344CB8AC3E}">
        <p14:creationId xmlns:p14="http://schemas.microsoft.com/office/powerpoint/2010/main" val="1072800268"/>
      </p:ext>
    </p:extLst>
  </p:cSld>
  <p:clrMapOvr>
    <a:masterClrMapping/>
  </p:clrMapOvr>
  <mc:AlternateContent xmlns:mc="http://schemas.openxmlformats.org/markup-compatibility/2006" xmlns:p14="http://schemas.microsoft.com/office/powerpoint/2010/main">
    <mc:Choice Requires="p14">
      <p:transition spd="slow" p14:dur="2000" advTm="14597"/>
    </mc:Choice>
    <mc:Fallback xmlns="">
      <p:transition spd="slow" advTm="145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1"/>
                            </p:stCondLst>
                            <p:childTnLst>
                              <p:par>
                                <p:cTn id="8" presetID="29" presetClass="entr" presetSubtype="0" fill="hold" grpId="0" nodeType="afterEffect">
                                  <p:stCondLst>
                                    <p:cond delay="0"/>
                                  </p:stCondLst>
                                  <p:childTnLst>
                                    <p:set>
                                      <p:cBhvr>
                                        <p:cTn id="9" dur="1" fill="hold">
                                          <p:stCondLst>
                                            <p:cond delay="0"/>
                                          </p:stCondLst>
                                        </p:cTn>
                                        <p:tgtEl>
                                          <p:spTgt spid="6146"/>
                                        </p:tgtEl>
                                        <p:attrNameLst>
                                          <p:attrName>style.visibility</p:attrName>
                                        </p:attrNameLst>
                                      </p:cBhvr>
                                      <p:to>
                                        <p:strVal val="visible"/>
                                      </p:to>
                                    </p:set>
                                    <p:anim calcmode="lin" valueType="num">
                                      <p:cBhvr>
                                        <p:cTn id="10" dur="1000" fill="hold"/>
                                        <p:tgtEl>
                                          <p:spTgt spid="6146"/>
                                        </p:tgtEl>
                                        <p:attrNameLst>
                                          <p:attrName>ppt_x</p:attrName>
                                        </p:attrNameLst>
                                      </p:cBhvr>
                                      <p:tavLst>
                                        <p:tav tm="0">
                                          <p:val>
                                            <p:strVal val="#ppt_x-.2"/>
                                          </p:val>
                                        </p:tav>
                                        <p:tav tm="100000">
                                          <p:val>
                                            <p:strVal val="#ppt_x"/>
                                          </p:val>
                                        </p:tav>
                                      </p:tavLst>
                                    </p:anim>
                                    <p:anim calcmode="lin" valueType="num">
                                      <p:cBhvr>
                                        <p:cTn id="11" dur="1000" fill="hold"/>
                                        <p:tgtEl>
                                          <p:spTgt spid="6146"/>
                                        </p:tgtEl>
                                        <p:attrNameLst>
                                          <p:attrName>ppt_y</p:attrName>
                                        </p:attrNameLst>
                                      </p:cBhvr>
                                      <p:tavLst>
                                        <p:tav tm="0">
                                          <p:val>
                                            <p:strVal val="#ppt_y"/>
                                          </p:val>
                                        </p:tav>
                                        <p:tav tm="100000">
                                          <p:val>
                                            <p:strVal val="#ppt_y"/>
                                          </p:val>
                                        </p:tav>
                                      </p:tavLst>
                                    </p:anim>
                                    <p:animEffect transition="in" filter="wipe(right)" prLst="gradientSize: 0.1">
                                      <p:cBhvr>
                                        <p:cTn id="12" dur="1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4"/>
                </p:tgtEl>
              </p:cMediaNode>
            </p:audio>
          </p:childTnLst>
        </p:cTn>
      </p:par>
    </p:tnLst>
    <p:bldLst>
      <p:bldP spid="614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2|6.3"/>
</p:tagLst>
</file>

<file path=ppt/tags/tag2.xml><?xml version="1.0" encoding="utf-8"?>
<p:tagLst xmlns:a="http://schemas.openxmlformats.org/drawingml/2006/main" xmlns:r="http://schemas.openxmlformats.org/officeDocument/2006/relationships" xmlns:p="http://schemas.openxmlformats.org/presentationml/2006/main">
  <p:tag name="TIMING" val="|3.5|2.5"/>
</p:tagLst>
</file>

<file path=ppt/tags/tag3.xml><?xml version="1.0" encoding="utf-8"?>
<p:tagLst xmlns:a="http://schemas.openxmlformats.org/drawingml/2006/main" xmlns:r="http://schemas.openxmlformats.org/officeDocument/2006/relationships" xmlns:p="http://schemas.openxmlformats.org/presentationml/2006/main">
  <p:tag name="TIMING" val="|4.1|1.6"/>
</p:tagLst>
</file>

<file path=ppt/tags/tag4.xml><?xml version="1.0" encoding="utf-8"?>
<p:tagLst xmlns:a="http://schemas.openxmlformats.org/drawingml/2006/main" xmlns:r="http://schemas.openxmlformats.org/officeDocument/2006/relationships" xmlns:p="http://schemas.openxmlformats.org/presentationml/2006/main">
  <p:tag name="TIMING" val="|1.3|0.9"/>
</p:tagLst>
</file>

<file path=ppt/tags/tag5.xml><?xml version="1.0" encoding="utf-8"?>
<p:tagLst xmlns:a="http://schemas.openxmlformats.org/drawingml/2006/main" xmlns:r="http://schemas.openxmlformats.org/officeDocument/2006/relationships" xmlns:p="http://schemas.openxmlformats.org/presentationml/2006/main">
  <p:tag name="TIMING" val="|0.7|1.4|2.4"/>
</p:tagLst>
</file>

<file path=ppt/tags/tag6.xml><?xml version="1.0" encoding="utf-8"?>
<p:tagLst xmlns:a="http://schemas.openxmlformats.org/drawingml/2006/main" xmlns:r="http://schemas.openxmlformats.org/officeDocument/2006/relationships" xmlns:p="http://schemas.openxmlformats.org/presentationml/2006/main">
  <p:tag name="TIMING" val="|0.7|1.4|2.2"/>
</p:tagLst>
</file>

<file path=ppt/tags/tag7.xml><?xml version="1.0" encoding="utf-8"?>
<p:tagLst xmlns:a="http://schemas.openxmlformats.org/drawingml/2006/main" xmlns:r="http://schemas.openxmlformats.org/officeDocument/2006/relationships" xmlns:p="http://schemas.openxmlformats.org/presentationml/2006/main">
  <p:tag name="TIMING" val="|0.7|1.8"/>
</p:tagLst>
</file>

<file path=ppt/theme/theme1.xml><?xml version="1.0" encoding="utf-8"?>
<a:theme xmlns:a="http://schemas.openxmlformats.org/drawingml/2006/main" name="Headlines">
  <a:themeElements>
    <a:clrScheme name="Headlines">
      <a:dk1>
        <a:sysClr val="windowText" lastClr="000000"/>
      </a:dk1>
      <a:lt1>
        <a:sysClr val="window" lastClr="FFFFFF"/>
      </a:lt1>
      <a:dk2>
        <a:srgbClr val="140C0F"/>
      </a:dk2>
      <a:lt2>
        <a:srgbClr val="F2F0EF"/>
      </a:lt2>
      <a:accent1>
        <a:srgbClr val="51303B"/>
      </a:accent1>
      <a:accent2>
        <a:srgbClr val="ABA299"/>
      </a:accent2>
      <a:accent3>
        <a:srgbClr val="475A6B"/>
      </a:accent3>
      <a:accent4>
        <a:srgbClr val="9A5853"/>
      </a:accent4>
      <a:accent5>
        <a:srgbClr val="A98E58"/>
      </a:accent5>
      <a:accent6>
        <a:srgbClr val="754C66"/>
      </a:accent6>
      <a:hlink>
        <a:srgbClr val="448593"/>
      </a:hlink>
      <a:folHlink>
        <a:srgbClr val="935E7A"/>
      </a:folHlink>
    </a:clrScheme>
    <a:fontScheme name="Headlines">
      <a:majorFont>
        <a:latin typeface="Century Schoolbook" panose="02040604050505020304"/>
        <a:ea typeface=""/>
        <a:cs typeface=""/>
      </a:majorFont>
      <a:minorFont>
        <a:latin typeface="Corbel" panose="020B0503020204020204"/>
        <a:ea typeface=""/>
        <a:cs typeface=""/>
      </a:minorFont>
    </a:fontScheme>
    <a:fmtScheme name="Headlines">
      <a:fillStyleLst>
        <a:solidFill>
          <a:schemeClr val="phClr"/>
        </a:solidFill>
        <a:solidFill>
          <a:schemeClr val="phClr">
            <a:tint val="67000"/>
            <a:satMod val="105000"/>
          </a:schemeClr>
        </a:solidFill>
        <a:gradFill rotWithShape="1">
          <a:gsLst>
            <a:gs pos="0">
              <a:schemeClr val="phClr">
                <a:tint val="100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6350" cap="flat" cmpd="sng" algn="in">
          <a:solidFill>
            <a:schemeClr val="phClr"/>
          </a:solidFill>
          <a:prstDash val="solid"/>
        </a:ln>
        <a:ln w="12700" cap="flat" cmpd="sng" algn="in">
          <a:solidFill>
            <a:schemeClr val="phClr"/>
          </a:solidFill>
          <a:prstDash val="solid"/>
        </a:ln>
        <a:ln w="19050" cap="flat" cmpd="sng" algn="in">
          <a:solidFill>
            <a:schemeClr val="phClr">
              <a:satMod val="150000"/>
            </a:schemeClr>
          </a:solidFill>
          <a:prstDash val="solid"/>
        </a:ln>
      </a:lnStyleLst>
      <a:effectStyleLst>
        <a:effectStyle>
          <a:effectLst/>
        </a:effectStyle>
        <a:effectStyle>
          <a:effectLst/>
        </a:effectStyle>
        <a:effectStyle>
          <a:effectLst>
            <a:innerShdw blurRad="88900" dist="25400" dir="10800000">
              <a:srgbClr val="000000">
                <a:alpha val="25000"/>
              </a:srgbClr>
            </a:innerShdw>
            <a:outerShdw blurRad="25400" dist="25400" dir="5400000" algn="ctr" rotWithShape="0">
              <a:srgbClr val="FFFFFF">
                <a:alpha val="1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dlines" id="{3841520A-25F2-4EB8-BE4C-611DB5ABEED9}" vid="{36CA9F4A-BB34-428E-BF18-E0AFB26A73AB}"/>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5027</TotalTime>
  <Words>4513</Words>
  <Application>Microsoft Office PowerPoint</Application>
  <PresentationFormat>On-screen Show (4:3)</PresentationFormat>
  <Paragraphs>445</Paragraphs>
  <Slides>47</Slides>
  <Notes>47</Notes>
  <HiddenSlides>0</HiddenSlides>
  <MMClips>46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Arial</vt:lpstr>
      <vt:lpstr>Candara</vt:lpstr>
      <vt:lpstr>Century Schoolbook</vt:lpstr>
      <vt:lpstr>Corbel</vt:lpstr>
      <vt:lpstr>Verdana</vt:lpstr>
      <vt:lpstr>Wingdings</vt:lpstr>
      <vt:lpstr>Headlines</vt:lpstr>
      <vt:lpstr>APA  DOCUMENTATION  </vt:lpstr>
      <vt:lpstr>Welcome to the Writing Center!</vt:lpstr>
      <vt:lpstr>Get help online or on campus</vt:lpstr>
      <vt:lpstr>Today you’ll learn…</vt:lpstr>
      <vt:lpstr>Why do writers cite their sources?</vt:lpstr>
      <vt:lpstr>You must cite when you…</vt:lpstr>
      <vt:lpstr>Today you’ll learn…</vt:lpstr>
      <vt:lpstr>What’s APA Style?</vt:lpstr>
      <vt:lpstr>Why use  APA Style?</vt:lpstr>
      <vt:lpstr>A few basics</vt:lpstr>
      <vt:lpstr>PowerPoint Presentation</vt:lpstr>
      <vt:lpstr>The essentials</vt:lpstr>
      <vt:lpstr>Today you’ll learn…</vt:lpstr>
      <vt:lpstr>In-text citations</vt:lpstr>
      <vt:lpstr>PowerPoint Presentation</vt:lpstr>
      <vt:lpstr>PowerPoint Presentation</vt:lpstr>
      <vt:lpstr>PowerPoint Presentation</vt:lpstr>
      <vt:lpstr>Signal phrases help you…</vt:lpstr>
      <vt:lpstr>Signal phrases</vt:lpstr>
      <vt:lpstr>Use strong verbs</vt:lpstr>
      <vt:lpstr>PowerPoint Presentation</vt:lpstr>
      <vt:lpstr>PowerPoint Presentation</vt:lpstr>
      <vt:lpstr>PowerPoint Presentation</vt:lpstr>
      <vt:lpstr>Using direct quotes</vt:lpstr>
      <vt:lpstr>Using direct quotes</vt:lpstr>
      <vt:lpstr>Altering a quote </vt:lpstr>
      <vt:lpstr>Altering a quote </vt:lpstr>
      <vt:lpstr>What if there are two authors?</vt:lpstr>
      <vt:lpstr>Try it!</vt:lpstr>
      <vt:lpstr>Try it!</vt:lpstr>
      <vt:lpstr>Try it!</vt:lpstr>
      <vt:lpstr>Try it!</vt:lpstr>
      <vt:lpstr>What if there are many authors?</vt:lpstr>
      <vt:lpstr>What if I use a long quote?</vt:lpstr>
      <vt:lpstr>PowerPoint Presentation</vt:lpstr>
      <vt:lpstr>What if my source cites somebody else, and I want to use that quote?</vt:lpstr>
      <vt:lpstr>Can I use footnotes?</vt:lpstr>
      <vt:lpstr>Today you’ll learn…</vt:lpstr>
      <vt:lpstr>Need examples?</vt:lpstr>
      <vt:lpstr>PowerPoint Presentation</vt:lpstr>
      <vt:lpstr>How to list a book in the References</vt:lpstr>
      <vt:lpstr>How to list  a journal article in the References</vt:lpstr>
      <vt:lpstr>How to list something from the Internet in the References</vt:lpstr>
      <vt:lpstr>Use the Purdue OWL</vt:lpstr>
      <vt:lpstr>Let’s recap what you learned</vt:lpstr>
      <vt:lpstr>Get help online or on campus</vt:lpstr>
      <vt:lpstr>PowerPoint Presentation</vt:lpstr>
    </vt:vector>
  </TitlesOfParts>
  <Company>IUP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APA Workshop</dc:title>
  <dc:creator>CHSS</dc:creator>
  <dc:description>Revised 8/30/06 reflect 5th edition changes and new hours of operation.</dc:description>
  <cp:lastModifiedBy>Krista Sarraf</cp:lastModifiedBy>
  <cp:revision>358</cp:revision>
  <cp:lastPrinted>2014-03-04T02:01:51Z</cp:lastPrinted>
  <dcterms:created xsi:type="dcterms:W3CDTF">2003-02-05T00:49:05Z</dcterms:created>
  <dcterms:modified xsi:type="dcterms:W3CDTF">2017-09-28T19:26:35Z</dcterms:modified>
</cp:coreProperties>
</file>