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648" r:id="rId4"/>
  </p:sldMasterIdLst>
  <p:notesMasterIdLst>
    <p:notesMasterId r:id="rId26"/>
  </p:notesMasterIdLst>
  <p:sldIdLst>
    <p:sldId id="261" r:id="rId5"/>
    <p:sldId id="266" r:id="rId6"/>
    <p:sldId id="263" r:id="rId7"/>
    <p:sldId id="264" r:id="rId8"/>
    <p:sldId id="262" r:id="rId9"/>
    <p:sldId id="265" r:id="rId10"/>
    <p:sldId id="284" r:id="rId11"/>
    <p:sldId id="257" r:id="rId12"/>
    <p:sldId id="258" r:id="rId13"/>
    <p:sldId id="269" r:id="rId14"/>
    <p:sldId id="276" r:id="rId15"/>
    <p:sldId id="277" r:id="rId16"/>
    <p:sldId id="279" r:id="rId17"/>
    <p:sldId id="270" r:id="rId18"/>
    <p:sldId id="280" r:id="rId19"/>
    <p:sldId id="271" r:id="rId20"/>
    <p:sldId id="281" r:id="rId21"/>
    <p:sldId id="272" r:id="rId22"/>
    <p:sldId id="282" r:id="rId23"/>
    <p:sldId id="283" r:id="rId24"/>
    <p:sldId id="28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1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22AA52-A6C0-47D7-87CF-C202077543DC}" v="5" dt="2019-10-29T03:10:55.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86" d="100"/>
          <a:sy n="86" d="100"/>
        </p:scale>
        <p:origin x="5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10/28/2019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C38F25E9-3519-4957-933A-761E233E3036}" type="datetime1">
              <a:rPr lang="en-US" smtClean="0"/>
              <a:t>10/28/2019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871EF-DB82-4B7F-8DC6-B49E88F27474}"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6453D2-09AE-4694-8A0E-3EEFD544B441}"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D7D82-0C2F-4D66-90C7-BCAC93085B2A}"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91CB8-965E-45C6-A86E-EBAA2030E4CD}"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6C204F-5AA5-4300-9343-3DF15C5838CD}" type="datetime1">
              <a:rPr lang="en-US" smtClean="0"/>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B0894F-D05F-4072-B83D-16E087FBE2C4}" type="datetime1">
              <a:rPr lang="en-US" smtClean="0"/>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72EF8A-327A-45F7-B7F6-D05641B06C96}"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F61C7-5AF7-41EF-B771-48CF494D4929}"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5EF3D-3B2D-4912-9807-D6F89B9586DB}"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DAB895-2ADE-4236-AD68-5E4AEE855FF8}"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969800-4E1F-40B9-A5F8-BD311BFBDE29}"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BFD1E6-5DB2-478A-84F7-DA9CDDE01ABC}" type="datetime1">
              <a:rPr lang="en-US" smtClean="0"/>
              <a:t>10/28/2019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475BF5-F2C1-4274-A7EF-8BA70E2F4D3C}" type="datetime1">
              <a:rPr lang="en-US" smtClean="0"/>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1CF0A-22DC-40BA-B4DB-E7EC1FA7F0A1}" type="datetime1">
              <a:rPr lang="en-US" smtClean="0"/>
              <a:t>10/28/2019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95F3-8464-47FC-AE0B-69B9B6E2114A}"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5E8BA1-1203-47FA-921C-6622CA7196AA}"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9F81AF-CC1A-464E-B071-5F4DC219A2EC}" type="datetime1">
              <a:rPr lang="en-US" smtClean="0"/>
              <a:t>10/28/2019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152398" y="31489"/>
            <a:ext cx="11887202"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808818" y="2715711"/>
            <a:ext cx="6857999" cy="977047"/>
          </a:xfrm>
        </p:spPr>
        <p:txBody>
          <a:bodyPr>
            <a:noAutofit/>
          </a:bodyPr>
          <a:lstStyle/>
          <a:p>
            <a:pPr algn="ctr"/>
            <a:r>
              <a:rPr lang="en-US" sz="6000" dirty="0">
                <a:solidFill>
                  <a:srgbClr val="FFFF00"/>
                </a:solidFill>
              </a:rPr>
              <a:t>Is I</a:t>
            </a:r>
            <a:r>
              <a:rPr lang="en-US" sz="6000" cap="none" dirty="0">
                <a:solidFill>
                  <a:srgbClr val="FFFF00"/>
                </a:solidFill>
              </a:rPr>
              <a:t>o</a:t>
            </a:r>
            <a:r>
              <a:rPr lang="en-US" sz="6000" dirty="0">
                <a:solidFill>
                  <a:srgbClr val="FFFF00"/>
                </a:solidFill>
              </a:rPr>
              <a:t>T Safe for Me?</a:t>
            </a:r>
          </a:p>
        </p:txBody>
      </p:sp>
      <p:sp>
        <p:nvSpPr>
          <p:cNvPr id="33" name="Subtitle 2">
            <a:extLst>
              <a:ext uri="{FF2B5EF4-FFF2-40B4-BE49-F238E27FC236}">
                <a16:creationId xmlns:a16="http://schemas.microsoft.com/office/drawing/2014/main" id="{2080D7A1-3A3A-420A-8F7E-8D4743188709}"/>
              </a:ext>
            </a:extLst>
          </p:cNvPr>
          <p:cNvSpPr txBox="1">
            <a:spLocks/>
          </p:cNvSpPr>
          <p:nvPr/>
        </p:nvSpPr>
        <p:spPr>
          <a:xfrm>
            <a:off x="1432982" y="4662757"/>
            <a:ext cx="6099722" cy="95302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1200" b="1" dirty="0">
                <a:solidFill>
                  <a:srgbClr val="FFFF00"/>
                </a:solidFill>
              </a:rPr>
              <a:t>Joel Schwarz</a:t>
            </a:r>
          </a:p>
          <a:p>
            <a:pPr algn="r">
              <a:spcBef>
                <a:spcPts val="0"/>
              </a:spcBef>
            </a:pPr>
            <a:endParaRPr lang="en-US" sz="1200" dirty="0">
              <a:solidFill>
                <a:srgbClr val="FFFF00"/>
              </a:solidFill>
            </a:endParaRPr>
          </a:p>
          <a:p>
            <a:pPr algn="r">
              <a:spcBef>
                <a:spcPts val="0"/>
              </a:spcBef>
            </a:pPr>
            <a:r>
              <a:rPr lang="en-US" sz="1200" dirty="0">
                <a:solidFill>
                  <a:srgbClr val="FFFF00"/>
                </a:solidFill>
              </a:rPr>
              <a:t>Senior Principal, </a:t>
            </a:r>
          </a:p>
          <a:p>
            <a:pPr algn="r">
              <a:spcBef>
                <a:spcPts val="0"/>
              </a:spcBef>
            </a:pPr>
            <a:r>
              <a:rPr lang="en-US" sz="1200" dirty="0">
                <a:solidFill>
                  <a:srgbClr val="FFFF00"/>
                </a:solidFill>
              </a:rPr>
              <a:t>Global Cyber Risk LLC</a:t>
            </a:r>
          </a:p>
          <a:p>
            <a:pPr algn="r">
              <a:spcBef>
                <a:spcPts val="0"/>
              </a:spcBef>
            </a:pPr>
            <a:r>
              <a:rPr lang="en-US" sz="1200" b="1" dirty="0">
                <a:solidFill>
                  <a:srgbClr val="FFFF00"/>
                </a:solidFill>
              </a:rPr>
              <a:t>schwarz@globalcyberrisk.com</a:t>
            </a:r>
          </a:p>
          <a:p>
            <a:pPr algn="r">
              <a:spcBef>
                <a:spcPts val="0"/>
              </a:spcBef>
            </a:pPr>
            <a:endParaRPr lang="en-US" sz="1200" dirty="0">
              <a:solidFill>
                <a:srgbClr val="FFFF00"/>
              </a:solidFill>
            </a:endParaRPr>
          </a:p>
          <a:p>
            <a:pPr algn="r">
              <a:spcBef>
                <a:spcPts val="0"/>
              </a:spcBef>
            </a:pPr>
            <a:r>
              <a:rPr lang="en-US" sz="1200" dirty="0">
                <a:solidFill>
                  <a:srgbClr val="FFFF00"/>
                </a:solidFill>
              </a:rPr>
              <a:t>Adjunct Professor (Cybercrime, Cybersecurity and privacy)</a:t>
            </a:r>
          </a:p>
          <a:p>
            <a:pPr algn="r">
              <a:spcBef>
                <a:spcPts val="0"/>
              </a:spcBef>
            </a:pPr>
            <a:r>
              <a:rPr lang="en-US" sz="1200" dirty="0">
                <a:solidFill>
                  <a:srgbClr val="FFFF00"/>
                </a:solidFill>
              </a:rPr>
              <a:t>Albany Law School</a:t>
            </a:r>
          </a:p>
          <a:p>
            <a:pPr algn="r">
              <a:spcBef>
                <a:spcPts val="0"/>
              </a:spcBef>
            </a:pPr>
            <a:r>
              <a:rPr lang="en-US" sz="1200" b="1" dirty="0">
                <a:solidFill>
                  <a:srgbClr val="FFFF00"/>
                </a:solidFill>
              </a:rPr>
              <a:t>jschw@albanylaw.edu </a:t>
            </a:r>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9339-342F-4D6E-9428-F37EDBA2A450}"/>
              </a:ext>
            </a:extLst>
          </p:cNvPr>
          <p:cNvSpPr>
            <a:spLocks noGrp="1"/>
          </p:cNvSpPr>
          <p:nvPr>
            <p:ph type="title"/>
          </p:nvPr>
        </p:nvSpPr>
        <p:spPr>
          <a:xfrm>
            <a:off x="1141412" y="-249778"/>
            <a:ext cx="9905998" cy="1478570"/>
          </a:xfrm>
        </p:spPr>
        <p:txBody>
          <a:bodyPr/>
          <a:lstStyle/>
          <a:p>
            <a:r>
              <a:rPr lang="en-US" dirty="0"/>
              <a:t>Law Enforcement Access to IoT Records</a:t>
            </a:r>
          </a:p>
        </p:txBody>
      </p:sp>
      <p:sp>
        <p:nvSpPr>
          <p:cNvPr id="3" name="Content Placeholder 2">
            <a:extLst>
              <a:ext uri="{FF2B5EF4-FFF2-40B4-BE49-F238E27FC236}">
                <a16:creationId xmlns:a16="http://schemas.microsoft.com/office/drawing/2014/main" id="{E9992F42-0843-4306-93A5-D21EB75183FD}"/>
              </a:ext>
            </a:extLst>
          </p:cNvPr>
          <p:cNvSpPr>
            <a:spLocks noGrp="1"/>
          </p:cNvSpPr>
          <p:nvPr>
            <p:ph idx="1"/>
          </p:nvPr>
        </p:nvSpPr>
        <p:spPr>
          <a:xfrm>
            <a:off x="1072255" y="857723"/>
            <a:ext cx="10715053" cy="5142554"/>
          </a:xfrm>
        </p:spPr>
        <p:txBody>
          <a:bodyPr>
            <a:normAutofit fontScale="92500" lnSpcReduction="10000"/>
          </a:bodyPr>
          <a:lstStyle/>
          <a:p>
            <a:pPr marL="0" indent="0">
              <a:buNone/>
            </a:pPr>
            <a:endParaRPr lang="en-US" dirty="0"/>
          </a:p>
          <a:p>
            <a:pPr marL="0" indent="0" algn="ctr">
              <a:lnSpc>
                <a:spcPct val="100000"/>
              </a:lnSpc>
              <a:spcBef>
                <a:spcPts val="0"/>
              </a:spcBef>
              <a:buNone/>
            </a:pPr>
            <a:r>
              <a:rPr lang="en-US" u="sng" dirty="0"/>
              <a:t>Quiz - Audience poll (scale of 1 -10)</a:t>
            </a:r>
          </a:p>
          <a:p>
            <a:pPr marL="457200" lvl="1" indent="0" algn="ctr">
              <a:lnSpc>
                <a:spcPct val="100000"/>
              </a:lnSpc>
              <a:spcBef>
                <a:spcPts val="0"/>
              </a:spcBef>
              <a:buNone/>
            </a:pPr>
            <a:r>
              <a:rPr lang="en-US" b="1" i="1" dirty="0">
                <a:solidFill>
                  <a:srgbClr val="FF0000"/>
                </a:solidFill>
              </a:rPr>
              <a:t>1</a:t>
            </a:r>
            <a:r>
              <a:rPr lang="en-US" dirty="0"/>
              <a:t> = </a:t>
            </a:r>
            <a:r>
              <a:rPr lang="en-US" b="1" u="sng" dirty="0"/>
              <a:t>Not Sensitive/No Privacy Expected</a:t>
            </a:r>
            <a:r>
              <a:rPr lang="en-US" dirty="0"/>
              <a:t> </a:t>
            </a:r>
          </a:p>
          <a:p>
            <a:pPr marL="457200" lvl="1" indent="0" algn="ctr">
              <a:lnSpc>
                <a:spcPct val="100000"/>
              </a:lnSpc>
              <a:spcBef>
                <a:spcPts val="0"/>
              </a:spcBef>
              <a:buNone/>
            </a:pPr>
            <a:r>
              <a:rPr lang="en-US" b="1" i="1" dirty="0">
                <a:solidFill>
                  <a:srgbClr val="FF0000"/>
                </a:solidFill>
              </a:rPr>
              <a:t>10</a:t>
            </a:r>
            <a:r>
              <a:rPr lang="en-US" dirty="0"/>
              <a:t> = </a:t>
            </a:r>
            <a:r>
              <a:rPr lang="en-US" b="1" u="sng" dirty="0"/>
              <a:t>Super Sensitive/Privacy Expected</a:t>
            </a:r>
            <a:br>
              <a:rPr lang="en-US" b="1" u="sng" dirty="0"/>
            </a:br>
            <a:endParaRPr lang="en-US" b="1" u="sng" dirty="0"/>
          </a:p>
          <a:p>
            <a:pPr marL="914400" lvl="1" indent="-457200">
              <a:lnSpc>
                <a:spcPct val="100000"/>
              </a:lnSpc>
              <a:spcBef>
                <a:spcPts val="0"/>
              </a:spcBef>
              <a:buFont typeface="+mj-lt"/>
              <a:buAutoNum type="alphaUcPeriod"/>
            </a:pPr>
            <a:r>
              <a:rPr lang="en-US" dirty="0"/>
              <a:t>Law enforcement wants access to the data from your electric, remotely monitored home </a:t>
            </a:r>
            <a:r>
              <a:rPr lang="en-US" u="sng" dirty="0"/>
              <a:t>water meter</a:t>
            </a:r>
            <a:endParaRPr lang="en-US" dirty="0"/>
          </a:p>
          <a:p>
            <a:pPr lvl="2"/>
            <a:r>
              <a:rPr lang="en-US" dirty="0"/>
              <a:t>Scale from 1 to 10?</a:t>
            </a:r>
          </a:p>
          <a:p>
            <a:pPr lvl="2"/>
            <a:r>
              <a:rPr lang="en-US" dirty="0"/>
              <a:t>Protected by the 4</a:t>
            </a:r>
            <a:r>
              <a:rPr lang="en-US" baseline="30000" dirty="0"/>
              <a:t>th</a:t>
            </a:r>
            <a:r>
              <a:rPr lang="en-US" dirty="0"/>
              <a:t> Amendment right to privacy?</a:t>
            </a:r>
          </a:p>
          <a:p>
            <a:pPr marL="914400" lvl="2" indent="0">
              <a:buNone/>
            </a:pPr>
            <a:endParaRPr lang="en-US" dirty="0"/>
          </a:p>
          <a:p>
            <a:pPr marL="914400" lvl="1" indent="-457200">
              <a:lnSpc>
                <a:spcPct val="100000"/>
              </a:lnSpc>
              <a:spcBef>
                <a:spcPts val="0"/>
              </a:spcBef>
              <a:buFont typeface="+mj-lt"/>
              <a:buAutoNum type="alphaUcPeriod"/>
            </a:pPr>
            <a:r>
              <a:rPr lang="en-US" dirty="0"/>
              <a:t>Law enforcement wants access to the data recorded by your </a:t>
            </a:r>
            <a:r>
              <a:rPr lang="en-US" u="sng" dirty="0"/>
              <a:t>Amazon Echo</a:t>
            </a:r>
            <a:endParaRPr lang="en-US" dirty="0"/>
          </a:p>
          <a:p>
            <a:pPr lvl="2"/>
            <a:r>
              <a:rPr lang="en-US" dirty="0"/>
              <a:t>Scale from 1 to 10?</a:t>
            </a:r>
          </a:p>
          <a:p>
            <a:pPr lvl="2"/>
            <a:r>
              <a:rPr lang="en-US" dirty="0"/>
              <a:t>Protected by the 4</a:t>
            </a:r>
            <a:r>
              <a:rPr lang="en-US" baseline="30000" dirty="0"/>
              <a:t>th</a:t>
            </a:r>
            <a:r>
              <a:rPr lang="en-US" dirty="0"/>
              <a:t> Amendment right to privacy?</a:t>
            </a:r>
          </a:p>
          <a:p>
            <a:pPr marL="914400" lvl="1" indent="-457200">
              <a:lnSpc>
                <a:spcPct val="100000"/>
              </a:lnSpc>
              <a:spcBef>
                <a:spcPts val="0"/>
              </a:spcBef>
              <a:buFont typeface="+mj-lt"/>
              <a:buAutoNum type="alphaUcPeriod"/>
            </a:pPr>
            <a:endParaRPr lang="en-US" dirty="0"/>
          </a:p>
          <a:p>
            <a:pPr marL="914400" lvl="1" indent="-457200">
              <a:lnSpc>
                <a:spcPct val="100000"/>
              </a:lnSpc>
              <a:spcBef>
                <a:spcPts val="0"/>
              </a:spcBef>
              <a:buFont typeface="+mj-lt"/>
              <a:buAutoNum type="alphaUcPeriod"/>
            </a:pPr>
            <a:r>
              <a:rPr lang="en-US" dirty="0"/>
              <a:t>Law enforcement wants access to the data from your </a:t>
            </a:r>
            <a:r>
              <a:rPr lang="en-US" u="sng" dirty="0"/>
              <a:t>pacemaker</a:t>
            </a:r>
            <a:r>
              <a:rPr lang="en-US" dirty="0"/>
              <a:t>, installed in your chest</a:t>
            </a:r>
          </a:p>
          <a:p>
            <a:pPr lvl="2"/>
            <a:r>
              <a:rPr lang="en-US" dirty="0"/>
              <a:t>Scale from 1 to 10?</a:t>
            </a:r>
          </a:p>
          <a:p>
            <a:pPr lvl="2"/>
            <a:r>
              <a:rPr lang="en-US" dirty="0"/>
              <a:t>Protected by the 4</a:t>
            </a:r>
            <a:r>
              <a:rPr lang="en-US" baseline="30000" dirty="0"/>
              <a:t>th</a:t>
            </a:r>
            <a:r>
              <a:rPr lang="en-US" dirty="0"/>
              <a:t> Amendment right to privacy?</a:t>
            </a:r>
          </a:p>
          <a:p>
            <a:pPr lvl="1"/>
            <a:endParaRPr lang="en-US" dirty="0"/>
          </a:p>
        </p:txBody>
      </p:sp>
      <p:sp>
        <p:nvSpPr>
          <p:cNvPr id="4" name="Slide Number Placeholder 3">
            <a:extLst>
              <a:ext uri="{FF2B5EF4-FFF2-40B4-BE49-F238E27FC236}">
                <a16:creationId xmlns:a16="http://schemas.microsoft.com/office/drawing/2014/main" id="{8AA84A63-287C-4B53-89BE-1CE82F6BEA32}"/>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80303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6310-CA92-4EF9-B35C-9DAD238850BE}"/>
              </a:ext>
            </a:extLst>
          </p:cNvPr>
          <p:cNvSpPr>
            <a:spLocks noGrp="1"/>
          </p:cNvSpPr>
          <p:nvPr>
            <p:ph type="title"/>
          </p:nvPr>
        </p:nvSpPr>
        <p:spPr>
          <a:xfrm>
            <a:off x="1295093" y="-134517"/>
            <a:ext cx="9905998" cy="1478570"/>
          </a:xfrm>
        </p:spPr>
        <p:txBody>
          <a:bodyPr>
            <a:normAutofit/>
          </a:bodyPr>
          <a:lstStyle/>
          <a:p>
            <a:r>
              <a:rPr lang="en-US" dirty="0"/>
              <a:t>4</a:t>
            </a:r>
            <a:r>
              <a:rPr lang="en-US" baseline="30000" dirty="0"/>
              <a:t>th</a:t>
            </a:r>
            <a:r>
              <a:rPr lang="en-US" dirty="0"/>
              <a:t> Amendment – a Historical </a:t>
            </a:r>
            <a:r>
              <a:rPr lang="en-US" dirty="0" err="1"/>
              <a:t>perspEctive</a:t>
            </a:r>
            <a:br>
              <a:rPr lang="en-US" dirty="0"/>
            </a:br>
            <a:r>
              <a:rPr lang="en-US" dirty="0"/>
              <a:t>	</a:t>
            </a:r>
          </a:p>
        </p:txBody>
      </p:sp>
      <p:sp>
        <p:nvSpPr>
          <p:cNvPr id="3" name="Content Placeholder 2">
            <a:extLst>
              <a:ext uri="{FF2B5EF4-FFF2-40B4-BE49-F238E27FC236}">
                <a16:creationId xmlns:a16="http://schemas.microsoft.com/office/drawing/2014/main" id="{7C1C9839-ED07-474D-9833-F0F101536D9E}"/>
              </a:ext>
            </a:extLst>
          </p:cNvPr>
          <p:cNvSpPr>
            <a:spLocks noGrp="1"/>
          </p:cNvSpPr>
          <p:nvPr>
            <p:ph idx="1"/>
          </p:nvPr>
        </p:nvSpPr>
        <p:spPr>
          <a:xfrm>
            <a:off x="627221" y="792408"/>
            <a:ext cx="11241741" cy="5273183"/>
          </a:xfrm>
        </p:spPr>
        <p:txBody>
          <a:bodyPr>
            <a:noAutofit/>
          </a:bodyPr>
          <a:lstStyle/>
          <a:p>
            <a:r>
              <a:rPr lang="en-US" sz="1400" dirty="0"/>
              <a:t>There is no explicit mention of “Privacy” in the 4</a:t>
            </a:r>
            <a:r>
              <a:rPr lang="en-US" sz="1400" baseline="30000" dirty="0"/>
              <a:t>th</a:t>
            </a:r>
            <a:r>
              <a:rPr lang="en-US" sz="1400" dirty="0"/>
              <a:t> Amendment:</a:t>
            </a:r>
          </a:p>
          <a:p>
            <a:pPr lvl="1"/>
            <a:r>
              <a:rPr lang="en-US" sz="1400" dirty="0">
                <a:solidFill>
                  <a:schemeClr val="accent4">
                    <a:lumMod val="75000"/>
                  </a:schemeClr>
                </a:solidFill>
              </a:rPr>
              <a:t>“[t]he right of the people to be secure in their persons, houses, papers and effects, against </a:t>
            </a:r>
            <a:r>
              <a:rPr lang="en-US" sz="1400" b="1" dirty="0">
                <a:solidFill>
                  <a:schemeClr val="accent4">
                    <a:lumMod val="75000"/>
                  </a:schemeClr>
                </a:solidFill>
              </a:rPr>
              <a:t>unreasonable searches and seizures</a:t>
            </a:r>
            <a:r>
              <a:rPr lang="en-US" sz="1400" dirty="0">
                <a:solidFill>
                  <a:schemeClr val="accent4">
                    <a:lumMod val="75000"/>
                  </a:schemeClr>
                </a:solidFill>
              </a:rPr>
              <a:t>, shall not be violated, and no </a:t>
            </a:r>
            <a:r>
              <a:rPr lang="en-US" sz="1400" b="1" dirty="0">
                <a:solidFill>
                  <a:schemeClr val="accent4">
                    <a:lumMod val="75000"/>
                  </a:schemeClr>
                </a:solidFill>
              </a:rPr>
              <a:t>Warrants </a:t>
            </a:r>
            <a:r>
              <a:rPr lang="en-US" sz="1400" dirty="0">
                <a:solidFill>
                  <a:schemeClr val="accent4">
                    <a:lumMod val="75000"/>
                  </a:schemeClr>
                </a:solidFill>
              </a:rPr>
              <a:t>shall issue, but </a:t>
            </a:r>
            <a:r>
              <a:rPr lang="en-US" sz="1400" b="1" dirty="0">
                <a:solidFill>
                  <a:schemeClr val="accent4">
                    <a:lumMod val="75000"/>
                  </a:schemeClr>
                </a:solidFill>
              </a:rPr>
              <a:t>upon probable cause</a:t>
            </a:r>
            <a:r>
              <a:rPr lang="en-US" sz="1400" dirty="0">
                <a:solidFill>
                  <a:schemeClr val="accent4">
                    <a:lumMod val="75000"/>
                  </a:schemeClr>
                </a:solidFill>
              </a:rPr>
              <a:t> . . . particularly describing the place to be searched, and the persons or things to be seized.”</a:t>
            </a:r>
          </a:p>
          <a:p>
            <a:r>
              <a:rPr lang="en-US" sz="1400" dirty="0"/>
              <a:t>Right to privacy read into 4</a:t>
            </a:r>
            <a:r>
              <a:rPr lang="en-US" sz="1400" baseline="30000" dirty="0"/>
              <a:t>th</a:t>
            </a:r>
            <a:r>
              <a:rPr lang="en-US" sz="1400" dirty="0"/>
              <a:t> Amendment by early Supreme Court (1800’s) – but considered </a:t>
            </a:r>
            <a:r>
              <a:rPr lang="en-US" sz="1400" u="sng" dirty="0"/>
              <a:t>physical</a:t>
            </a:r>
            <a:r>
              <a:rPr lang="en-US" sz="1400" dirty="0"/>
              <a:t> privacy</a:t>
            </a:r>
          </a:p>
          <a:p>
            <a:pPr lvl="1"/>
            <a:r>
              <a:rPr lang="en-US" sz="1400" b="1" u="sng" dirty="0"/>
              <a:t>Olmstead v. United States </a:t>
            </a:r>
            <a:r>
              <a:rPr lang="en-US" sz="1400" dirty="0"/>
              <a:t>(1927) </a:t>
            </a:r>
          </a:p>
          <a:p>
            <a:pPr lvl="2"/>
            <a:r>
              <a:rPr lang="en-US" sz="1400" dirty="0"/>
              <a:t>Roy Olmstead believed to be smuggling and selling alcohol during Prohibition</a:t>
            </a:r>
          </a:p>
          <a:p>
            <a:pPr lvl="2"/>
            <a:r>
              <a:rPr lang="en-US" sz="1400" dirty="0"/>
              <a:t>Government wiretapped Olmstead’s office phones without a warrant; Olmstead argued 4</a:t>
            </a:r>
            <a:r>
              <a:rPr lang="en-US" sz="1400" baseline="30000" dirty="0"/>
              <a:t>th</a:t>
            </a:r>
            <a:r>
              <a:rPr lang="en-US" sz="1400" dirty="0"/>
              <a:t> Amendment violation</a:t>
            </a:r>
          </a:p>
          <a:p>
            <a:pPr lvl="2"/>
            <a:r>
              <a:rPr lang="en-US" sz="1400" dirty="0"/>
              <a:t>The Supreme Court (5 – 4) ruled that the government </a:t>
            </a:r>
            <a:r>
              <a:rPr lang="en-US" sz="1400" u="sng" dirty="0"/>
              <a:t>could use</a:t>
            </a:r>
            <a:r>
              <a:rPr lang="en-US" sz="1400" dirty="0"/>
              <a:t> the evidence obtained from wiretapping</a:t>
            </a:r>
          </a:p>
          <a:p>
            <a:pPr lvl="2"/>
            <a:r>
              <a:rPr lang="en-US" sz="1400" dirty="0"/>
              <a:t>Chief Justice William Howard Taft:</a:t>
            </a:r>
          </a:p>
          <a:p>
            <a:pPr lvl="3"/>
            <a:r>
              <a:rPr lang="en-US" sz="1400" b="1" i="1" dirty="0"/>
              <a:t>4</a:t>
            </a:r>
            <a:r>
              <a:rPr lang="en-US" sz="1400" b="1" i="1" baseline="30000" dirty="0"/>
              <a:t>th</a:t>
            </a:r>
            <a:r>
              <a:rPr lang="en-US" sz="1400" b="1" i="1" dirty="0"/>
              <a:t> Amendment applies only to physical/tangible trespass</a:t>
            </a:r>
          </a:p>
          <a:p>
            <a:pPr lvl="3"/>
            <a:r>
              <a:rPr lang="en-US" sz="1400" dirty="0"/>
              <a:t>The evidence was secured by hearing; </a:t>
            </a:r>
            <a:r>
              <a:rPr lang="en-US" sz="1400" b="1" u="sng" dirty="0"/>
              <a:t>no entry</a:t>
            </a:r>
            <a:r>
              <a:rPr lang="en-US" sz="1400" dirty="0"/>
              <a:t> of the houses or offices of the defendants (focus = physical search and seizure)</a:t>
            </a:r>
          </a:p>
          <a:p>
            <a:pPr lvl="2"/>
            <a:r>
              <a:rPr lang="en-US" sz="1400" u="sng" dirty="0"/>
              <a:t>More influential part of the cases was Justice Louis D. Brandeis’s dissent</a:t>
            </a:r>
          </a:p>
          <a:p>
            <a:pPr lvl="3"/>
            <a:r>
              <a:rPr lang="en-US" sz="1400" dirty="0"/>
              <a:t>Brandeis said there was no difference between wiretapping a pay phone and opening a sealed letter</a:t>
            </a:r>
          </a:p>
          <a:p>
            <a:pPr lvl="3"/>
            <a:r>
              <a:rPr lang="en-US" sz="1400" dirty="0"/>
              <a:t>the Founders “conferred against the government, the </a:t>
            </a:r>
            <a:r>
              <a:rPr lang="en-US" sz="1400" b="1" i="1" u="sng" dirty="0"/>
              <a:t>right to be let alone</a:t>
            </a:r>
            <a:r>
              <a:rPr lang="en-US" sz="1400" dirty="0"/>
              <a:t> – the most comprehensive of rights and the right most favored by civilized men.”</a:t>
            </a:r>
          </a:p>
          <a:p>
            <a:pPr lvl="3"/>
            <a:r>
              <a:rPr lang="en-US" sz="1400" dirty="0"/>
              <a:t>Brandeis’s constitutional “right to be let alone” was later invoked by a majority of the Court in Roe v. Wade</a:t>
            </a:r>
          </a:p>
        </p:txBody>
      </p:sp>
      <p:sp>
        <p:nvSpPr>
          <p:cNvPr id="4" name="Slide Number Placeholder 3">
            <a:extLst>
              <a:ext uri="{FF2B5EF4-FFF2-40B4-BE49-F238E27FC236}">
                <a16:creationId xmlns:a16="http://schemas.microsoft.com/office/drawing/2014/main" id="{8ADC0CE8-B939-4B35-B941-5664FD871A1A}"/>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59679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6310-CA92-4EF9-B35C-9DAD238850BE}"/>
              </a:ext>
            </a:extLst>
          </p:cNvPr>
          <p:cNvSpPr>
            <a:spLocks noGrp="1"/>
          </p:cNvSpPr>
          <p:nvPr>
            <p:ph type="title"/>
          </p:nvPr>
        </p:nvSpPr>
        <p:spPr>
          <a:xfrm>
            <a:off x="1295094" y="142108"/>
            <a:ext cx="9905998" cy="1478570"/>
          </a:xfrm>
        </p:spPr>
        <p:txBody>
          <a:bodyPr>
            <a:normAutofit/>
          </a:bodyPr>
          <a:lstStyle/>
          <a:p>
            <a:r>
              <a:rPr lang="en-US" dirty="0"/>
              <a:t>4</a:t>
            </a:r>
            <a:r>
              <a:rPr lang="en-US" baseline="30000" dirty="0"/>
              <a:t>th</a:t>
            </a:r>
            <a:r>
              <a:rPr lang="en-US" dirty="0"/>
              <a:t> Amendment – a Historical perspective (2)</a:t>
            </a:r>
            <a:br>
              <a:rPr lang="en-US" dirty="0"/>
            </a:br>
            <a:r>
              <a:rPr lang="en-US" dirty="0"/>
              <a:t>	</a:t>
            </a:r>
          </a:p>
        </p:txBody>
      </p:sp>
      <p:sp>
        <p:nvSpPr>
          <p:cNvPr id="3" name="Content Placeholder 2">
            <a:extLst>
              <a:ext uri="{FF2B5EF4-FFF2-40B4-BE49-F238E27FC236}">
                <a16:creationId xmlns:a16="http://schemas.microsoft.com/office/drawing/2014/main" id="{7C1C9839-ED07-474D-9833-F0F101536D9E}"/>
              </a:ext>
            </a:extLst>
          </p:cNvPr>
          <p:cNvSpPr>
            <a:spLocks noGrp="1"/>
          </p:cNvSpPr>
          <p:nvPr>
            <p:ph idx="1"/>
          </p:nvPr>
        </p:nvSpPr>
        <p:spPr>
          <a:xfrm>
            <a:off x="576303" y="1173721"/>
            <a:ext cx="11241741" cy="5273183"/>
          </a:xfrm>
        </p:spPr>
        <p:txBody>
          <a:bodyPr>
            <a:normAutofit/>
          </a:bodyPr>
          <a:lstStyle/>
          <a:p>
            <a:r>
              <a:rPr lang="en-US" sz="1600" dirty="0"/>
              <a:t>Almost 40 years later, Supreme Court modified view of 4</a:t>
            </a:r>
            <a:r>
              <a:rPr lang="en-US" sz="1600" baseline="30000" dirty="0"/>
              <a:t>th</a:t>
            </a:r>
            <a:r>
              <a:rPr lang="en-US" sz="1600" dirty="0"/>
              <a:t> Amendment as society changed . . . </a:t>
            </a:r>
            <a:br>
              <a:rPr lang="en-US" sz="1600" dirty="0"/>
            </a:br>
            <a:endParaRPr lang="en-US" sz="1600" dirty="0"/>
          </a:p>
          <a:p>
            <a:r>
              <a:rPr lang="en-US" sz="1600" u="sng" dirty="0"/>
              <a:t>Griswold v. Connecticut</a:t>
            </a:r>
            <a:r>
              <a:rPr lang="en-US" sz="1600" dirty="0"/>
              <a:t> (1965)</a:t>
            </a:r>
          </a:p>
          <a:p>
            <a:pPr lvl="1"/>
            <a:r>
              <a:rPr lang="en-US" sz="1600" dirty="0"/>
              <a:t>Connecticut "Comstock law" that prohibited any person from using "any drug, medicinal article or instrument for the purpose of preventing conception" </a:t>
            </a:r>
          </a:p>
          <a:p>
            <a:pPr lvl="1"/>
            <a:r>
              <a:rPr lang="en-US" sz="1600" dirty="0"/>
              <a:t>By a vote of 7–2, the Supreme Court invalidated the law b/c it violated the "right to marital privacy“</a:t>
            </a:r>
          </a:p>
          <a:p>
            <a:pPr lvl="2"/>
            <a:r>
              <a:rPr lang="en-US" sz="1600" dirty="0"/>
              <a:t>established the basis for right to privacy with respect to intimate practices </a:t>
            </a:r>
          </a:p>
          <a:p>
            <a:pPr lvl="2"/>
            <a:r>
              <a:rPr lang="en-US" sz="1600" dirty="0"/>
              <a:t>Viewed the right to privacy as a right to "</a:t>
            </a:r>
            <a:r>
              <a:rPr lang="en-US" sz="1600" b="1" u="sng" dirty="0"/>
              <a:t>protect[ion] from governmental intrusion</a:t>
            </a:r>
            <a:r>
              <a:rPr lang="en-US" sz="1600" dirty="0"/>
              <a:t>.“</a:t>
            </a:r>
          </a:p>
          <a:p>
            <a:pPr lvl="1"/>
            <a:r>
              <a:rPr lang="en-US" sz="1600" dirty="0"/>
              <a:t>Although the Bill of Rights doesn’t mention "privacy," Justice William O. Douglas wrote for majority </a:t>
            </a:r>
          </a:p>
          <a:p>
            <a:pPr lvl="2"/>
            <a:r>
              <a:rPr lang="en-US" sz="1600" dirty="0"/>
              <a:t>the right was to be found in the </a:t>
            </a:r>
            <a:r>
              <a:rPr lang="en-US" sz="1600" b="1" u="sng" dirty="0"/>
              <a:t>"penumbras" and "emanations" of other constitutional protections</a:t>
            </a:r>
            <a:r>
              <a:rPr lang="en-US" sz="1600" dirty="0"/>
              <a:t>, such as the self-incrimination clause of the Fifth Amendment. </a:t>
            </a:r>
          </a:p>
          <a:p>
            <a:pPr lvl="2"/>
            <a:r>
              <a:rPr lang="en-US" sz="1600" dirty="0"/>
              <a:t>"Would we allow the police to search the sacred precincts of marital bedrooms for telltale signs of the use of contraceptives? </a:t>
            </a:r>
          </a:p>
          <a:p>
            <a:pPr lvl="3"/>
            <a:r>
              <a:rPr lang="en-US" sz="1400" dirty="0"/>
              <a:t>The very idea is repulsive to the notions of privacy surrounding the marriage relationship."</a:t>
            </a:r>
          </a:p>
        </p:txBody>
      </p:sp>
      <p:sp>
        <p:nvSpPr>
          <p:cNvPr id="4" name="Slide Number Placeholder 3">
            <a:extLst>
              <a:ext uri="{FF2B5EF4-FFF2-40B4-BE49-F238E27FC236}">
                <a16:creationId xmlns:a16="http://schemas.microsoft.com/office/drawing/2014/main" id="{0CEF3339-40BD-4860-883F-17A88E7B272C}"/>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84263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6310-CA92-4EF9-B35C-9DAD238850BE}"/>
              </a:ext>
            </a:extLst>
          </p:cNvPr>
          <p:cNvSpPr>
            <a:spLocks noGrp="1"/>
          </p:cNvSpPr>
          <p:nvPr>
            <p:ph type="title"/>
          </p:nvPr>
        </p:nvSpPr>
        <p:spPr>
          <a:xfrm>
            <a:off x="1295094" y="142108"/>
            <a:ext cx="9905998" cy="1478570"/>
          </a:xfrm>
        </p:spPr>
        <p:txBody>
          <a:bodyPr>
            <a:normAutofit/>
          </a:bodyPr>
          <a:lstStyle/>
          <a:p>
            <a:r>
              <a:rPr lang="en-US" dirty="0"/>
              <a:t>4</a:t>
            </a:r>
            <a:r>
              <a:rPr lang="en-US" baseline="30000" dirty="0"/>
              <a:t>th</a:t>
            </a:r>
            <a:r>
              <a:rPr lang="en-US" dirty="0"/>
              <a:t> Amendment – a Historical perspective (3)</a:t>
            </a:r>
            <a:br>
              <a:rPr lang="en-US" dirty="0"/>
            </a:br>
            <a:r>
              <a:rPr lang="en-US" dirty="0"/>
              <a:t>	</a:t>
            </a:r>
          </a:p>
        </p:txBody>
      </p:sp>
      <p:sp>
        <p:nvSpPr>
          <p:cNvPr id="3" name="Content Placeholder 2">
            <a:extLst>
              <a:ext uri="{FF2B5EF4-FFF2-40B4-BE49-F238E27FC236}">
                <a16:creationId xmlns:a16="http://schemas.microsoft.com/office/drawing/2014/main" id="{7C1C9839-ED07-474D-9833-F0F101536D9E}"/>
              </a:ext>
            </a:extLst>
          </p:cNvPr>
          <p:cNvSpPr>
            <a:spLocks noGrp="1"/>
          </p:cNvSpPr>
          <p:nvPr>
            <p:ph idx="1"/>
          </p:nvPr>
        </p:nvSpPr>
        <p:spPr>
          <a:xfrm>
            <a:off x="576303" y="1173721"/>
            <a:ext cx="11241741" cy="5273183"/>
          </a:xfrm>
        </p:spPr>
        <p:txBody>
          <a:bodyPr>
            <a:normAutofit/>
          </a:bodyPr>
          <a:lstStyle/>
          <a:p>
            <a:r>
              <a:rPr lang="en-US" sz="1800" b="1" u="sng" dirty="0"/>
              <a:t>Katz v. United States</a:t>
            </a:r>
            <a:r>
              <a:rPr lang="en-US" sz="1800" dirty="0"/>
              <a:t> (1967) - landmark decision of the Supreme Court </a:t>
            </a:r>
          </a:p>
          <a:p>
            <a:pPr lvl="1"/>
            <a:r>
              <a:rPr lang="en-US" sz="1800" dirty="0"/>
              <a:t>Court redefined what constitutes "searches" and "seizures" under the Fourth Amendment</a:t>
            </a:r>
          </a:p>
          <a:p>
            <a:pPr lvl="1"/>
            <a:r>
              <a:rPr lang="en-US" sz="1800" dirty="0"/>
              <a:t>Extended Fourth Amendment protection beyond the physical/tangible (e.g., citizens' homes and property)</a:t>
            </a:r>
          </a:p>
          <a:p>
            <a:pPr lvl="1"/>
            <a:r>
              <a:rPr lang="en-US" sz="1800" dirty="0"/>
              <a:t>Concurring opinion by Justice John Marshall Harlan II created what we know today as the "</a:t>
            </a:r>
            <a:r>
              <a:rPr lang="en-US" sz="1800" b="1" u="sng" dirty="0"/>
              <a:t>Katz test</a:t>
            </a:r>
            <a:r>
              <a:rPr lang="en-US" sz="1800" dirty="0"/>
              <a:t>" </a:t>
            </a:r>
          </a:p>
          <a:p>
            <a:pPr lvl="1"/>
            <a:endParaRPr lang="en-US" dirty="0"/>
          </a:p>
          <a:p>
            <a:pPr lvl="1"/>
            <a:r>
              <a:rPr lang="en-US" dirty="0"/>
              <a:t>Question court’s consider: </a:t>
            </a:r>
          </a:p>
          <a:p>
            <a:pPr lvl="2"/>
            <a:r>
              <a:rPr lang="en-US" dirty="0"/>
              <a:t>Under a specific (given) set of circumstances, does a person have a "</a:t>
            </a:r>
            <a:r>
              <a:rPr lang="en-US" b="1" u="sng" dirty="0"/>
              <a:t>reasonable expectation of privacy</a:t>
            </a:r>
            <a:r>
              <a:rPr lang="en-US" dirty="0"/>
              <a:t>" against intrusion by government or law enforcement</a:t>
            </a:r>
          </a:p>
          <a:p>
            <a:pPr lvl="3"/>
            <a:r>
              <a:rPr lang="en-US" dirty="0"/>
              <a:t>Compare: conversation between 2 people in a private home versus an internet cafe</a:t>
            </a:r>
          </a:p>
          <a:p>
            <a:pPr lvl="2"/>
            <a:r>
              <a:rPr lang="en-US" sz="2000" dirty="0"/>
              <a:t>“Katz” test is still used by Supreme Court today</a:t>
            </a:r>
          </a:p>
          <a:p>
            <a:pPr lvl="2"/>
            <a:r>
              <a:rPr lang="en-US" sz="2000" dirty="0"/>
              <a:t>Especially useful in cases involving new technologies, which pose novel questions:</a:t>
            </a:r>
          </a:p>
          <a:p>
            <a:pPr lvl="3"/>
            <a:r>
              <a:rPr lang="en-US" sz="1800" dirty="0"/>
              <a:t>U.S. v. Jones</a:t>
            </a:r>
          </a:p>
          <a:p>
            <a:pPr lvl="3"/>
            <a:r>
              <a:rPr lang="en-US" sz="1800" dirty="0"/>
              <a:t>Carpenter v. US</a:t>
            </a:r>
          </a:p>
        </p:txBody>
      </p:sp>
      <p:sp>
        <p:nvSpPr>
          <p:cNvPr id="4" name="Slide Number Placeholder 3">
            <a:extLst>
              <a:ext uri="{FF2B5EF4-FFF2-40B4-BE49-F238E27FC236}">
                <a16:creationId xmlns:a16="http://schemas.microsoft.com/office/drawing/2014/main" id="{5966B194-C902-4C37-9EA2-BF0688FB44D8}"/>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28016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326B-44C2-41E0-BDC2-8F73355E824B}"/>
              </a:ext>
            </a:extLst>
          </p:cNvPr>
          <p:cNvSpPr>
            <a:spLocks noGrp="1"/>
          </p:cNvSpPr>
          <p:nvPr>
            <p:ph type="title"/>
          </p:nvPr>
        </p:nvSpPr>
        <p:spPr>
          <a:xfrm>
            <a:off x="1143001" y="-213064"/>
            <a:ext cx="9905998" cy="1478570"/>
          </a:xfrm>
        </p:spPr>
        <p:txBody>
          <a:bodyPr>
            <a:normAutofit/>
          </a:bodyPr>
          <a:lstStyle/>
          <a:p>
            <a:pPr algn="ctr"/>
            <a:r>
              <a:rPr lang="en-US" dirty="0"/>
              <a:t>U.S. v. Jones (2012) </a:t>
            </a:r>
            <a:br>
              <a:rPr lang="en-US" dirty="0"/>
            </a:br>
            <a:r>
              <a:rPr lang="en-US" dirty="0"/>
              <a:t>Begin Re-think of 3</a:t>
            </a:r>
            <a:r>
              <a:rPr lang="en-US" baseline="30000" dirty="0"/>
              <a:t>rd</a:t>
            </a:r>
            <a:r>
              <a:rPr lang="en-US" dirty="0"/>
              <a:t> party doctrine</a:t>
            </a:r>
          </a:p>
        </p:txBody>
      </p:sp>
      <p:sp>
        <p:nvSpPr>
          <p:cNvPr id="3" name="Content Placeholder 2">
            <a:extLst>
              <a:ext uri="{FF2B5EF4-FFF2-40B4-BE49-F238E27FC236}">
                <a16:creationId xmlns:a16="http://schemas.microsoft.com/office/drawing/2014/main" id="{B8513BE2-7906-4999-AAC1-84E92668C328}"/>
              </a:ext>
            </a:extLst>
          </p:cNvPr>
          <p:cNvSpPr>
            <a:spLocks noGrp="1"/>
          </p:cNvSpPr>
          <p:nvPr>
            <p:ph idx="1"/>
          </p:nvPr>
        </p:nvSpPr>
        <p:spPr>
          <a:xfrm>
            <a:off x="1143000" y="1071368"/>
            <a:ext cx="9905999" cy="3541714"/>
          </a:xfrm>
        </p:spPr>
        <p:txBody>
          <a:bodyPr>
            <a:noAutofit/>
          </a:bodyPr>
          <a:lstStyle/>
          <a:p>
            <a:r>
              <a:rPr lang="en-US" sz="1400" u="sng" dirty="0"/>
              <a:t>D.C. Circuit Court:</a:t>
            </a:r>
            <a:r>
              <a:rPr lang="en-US" sz="1400" dirty="0"/>
              <a:t> Defendant Jones was suspected of engaging in a conspiracy to sell crack/cocaine</a:t>
            </a:r>
          </a:p>
          <a:p>
            <a:pPr lvl="1"/>
            <a:r>
              <a:rPr lang="en-US" sz="1400" dirty="0"/>
              <a:t>Govt installed a GPS tracking device on Jones’ vehicle in Maryland (where he lived), without a valid warrant</a:t>
            </a:r>
          </a:p>
          <a:p>
            <a:pPr lvl="1"/>
            <a:r>
              <a:rPr lang="en-US" sz="1400" dirty="0"/>
              <a:t>Tracked the vehicle’s movements for 28 days (&gt;2000 pages of data) but ONLY in public spaces</a:t>
            </a:r>
          </a:p>
          <a:p>
            <a:pPr lvl="2"/>
            <a:r>
              <a:rPr lang="en-US" sz="1400" dirty="0"/>
              <a:t>Court agreed all tracking was done while case was in “Plain View”/”Public View” (e.g., not in Jones’ garage) </a:t>
            </a:r>
          </a:p>
          <a:p>
            <a:pPr lvl="1"/>
            <a:r>
              <a:rPr lang="en-US" sz="1400" dirty="0"/>
              <a:t>Nonetheless, court ruled that there was a REP because the sum total of the records painted a “mosaic” </a:t>
            </a:r>
          </a:p>
          <a:p>
            <a:pPr lvl="2"/>
            <a:r>
              <a:rPr lang="en-US" sz="1400" dirty="0"/>
              <a:t>“The whole of one’s movements over the course of a month is not constructively exposed to the public. . . the whole reveals far more than the individual movements it comprises.” </a:t>
            </a:r>
          </a:p>
          <a:p>
            <a:r>
              <a:rPr lang="en-US" sz="1400" u="sng" dirty="0"/>
              <a:t>Supreme Court:</a:t>
            </a:r>
            <a:r>
              <a:rPr lang="en-US" sz="1400" dirty="0"/>
              <a:t> </a:t>
            </a:r>
          </a:p>
          <a:p>
            <a:pPr lvl="1"/>
            <a:r>
              <a:rPr lang="en-US" sz="1400" dirty="0"/>
              <a:t>Majority agreed government needed a warrant to use the GPS device</a:t>
            </a:r>
          </a:p>
          <a:p>
            <a:pPr lvl="2"/>
            <a:r>
              <a:rPr lang="en-US" sz="1400" dirty="0"/>
              <a:t>BUT, decision based on traditional </a:t>
            </a:r>
            <a:r>
              <a:rPr lang="en-US" sz="1400" b="1" u="sng" dirty="0"/>
              <a:t>physical</a:t>
            </a:r>
            <a:r>
              <a:rPr lang="en-US" sz="1400" dirty="0"/>
              <a:t> 4</a:t>
            </a:r>
            <a:r>
              <a:rPr lang="en-US" sz="1400" baseline="30000" dirty="0"/>
              <a:t>th</a:t>
            </a:r>
            <a:r>
              <a:rPr lang="en-US" sz="1400" dirty="0"/>
              <a:t> Amend - the government “</a:t>
            </a:r>
            <a:r>
              <a:rPr lang="en-US" sz="1400" b="1" u="sng" dirty="0"/>
              <a:t>trespassed</a:t>
            </a:r>
            <a:r>
              <a:rPr lang="en-US" sz="1400" dirty="0"/>
              <a:t>” on Jones’ property to install GPS</a:t>
            </a:r>
          </a:p>
          <a:p>
            <a:pPr lvl="1"/>
            <a:endParaRPr lang="en-US" sz="1400" b="1" u="sng" dirty="0"/>
          </a:p>
          <a:p>
            <a:pPr lvl="1"/>
            <a:r>
              <a:rPr lang="en-US" sz="1400" b="1" dirty="0"/>
              <a:t>…. Justice Sotomayor’s concurring opinion - e</a:t>
            </a:r>
            <a:r>
              <a:rPr lang="en-US" sz="1400" dirty="0"/>
              <a:t>laborated on “mosaic theory” from the D.C. Court</a:t>
            </a:r>
          </a:p>
          <a:p>
            <a:pPr lvl="2"/>
            <a:r>
              <a:rPr lang="en-US" sz="1400" dirty="0"/>
              <a:t>“The Government’s unrestrained power to assemble data that reveal private aspects of identity is susceptible to abuse. The net result is that GPS monitoring . . .</a:t>
            </a:r>
            <a:r>
              <a:rPr lang="en-US" sz="1400" b="1" u="sng" dirty="0"/>
              <a:t> may ‘alter the relationship between citizen and government in a way that is inimical to democratic society.</a:t>
            </a:r>
            <a:r>
              <a:rPr lang="en-US" sz="1400" dirty="0"/>
              <a:t>’”</a:t>
            </a:r>
          </a:p>
          <a:p>
            <a:pPr lvl="3"/>
            <a:r>
              <a:rPr lang="en-US" sz="1400" dirty="0"/>
              <a:t>“may be </a:t>
            </a:r>
            <a:r>
              <a:rPr lang="en-US" sz="1400" b="1" u="sng" dirty="0"/>
              <a:t>necessary to reconsider</a:t>
            </a:r>
            <a:r>
              <a:rPr lang="en-US" sz="1400" dirty="0"/>
              <a:t> the premise that an individual has no reasonable expectation of privacy in </a:t>
            </a:r>
            <a:r>
              <a:rPr lang="en-US" sz="1400" b="1" dirty="0"/>
              <a:t>information voluntarily disclosed to </a:t>
            </a:r>
            <a:r>
              <a:rPr lang="en-US" sz="1400" b="1" u="sng" dirty="0"/>
              <a:t>third parties</a:t>
            </a:r>
            <a:r>
              <a:rPr lang="en-US" sz="1400" dirty="0"/>
              <a:t> (emphasis added).” </a:t>
            </a:r>
          </a:p>
          <a:p>
            <a:pPr lvl="3"/>
            <a:r>
              <a:rPr lang="en-US" sz="1400" dirty="0"/>
              <a:t>Begin challenging absolutism of the 3</a:t>
            </a:r>
            <a:r>
              <a:rPr lang="en-US" sz="1400" baseline="30000" dirty="0"/>
              <a:t>rd</a:t>
            </a:r>
            <a:r>
              <a:rPr lang="en-US" sz="1400" dirty="0"/>
              <a:t> party doctrine</a:t>
            </a:r>
          </a:p>
        </p:txBody>
      </p:sp>
      <p:sp>
        <p:nvSpPr>
          <p:cNvPr id="4" name="Slide Number Placeholder 3">
            <a:extLst>
              <a:ext uri="{FF2B5EF4-FFF2-40B4-BE49-F238E27FC236}">
                <a16:creationId xmlns:a16="http://schemas.microsoft.com/office/drawing/2014/main" id="{77AC688B-8A79-42B6-A071-F5D4FC2B4A03}"/>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96840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9A6A8F-8840-4DD5-ABE2-AC4279796961}"/>
              </a:ext>
            </a:extLst>
          </p:cNvPr>
          <p:cNvSpPr>
            <a:spLocks noGrp="1"/>
          </p:cNvSpPr>
          <p:nvPr>
            <p:ph idx="1"/>
          </p:nvPr>
        </p:nvSpPr>
        <p:spPr>
          <a:xfrm>
            <a:off x="1141413" y="1066473"/>
            <a:ext cx="9905999" cy="3541714"/>
          </a:xfrm>
        </p:spPr>
        <p:txBody>
          <a:bodyPr>
            <a:noAutofit/>
          </a:bodyPr>
          <a:lstStyle/>
          <a:p>
            <a:r>
              <a:rPr lang="en-US" sz="1400" dirty="0"/>
              <a:t>Carpenter accused of leading a group of criminals in a string of interstate robberies</a:t>
            </a:r>
          </a:p>
          <a:p>
            <a:pPr lvl="1"/>
            <a:r>
              <a:rPr lang="en-US" sz="1400" dirty="0"/>
              <a:t>Govt secured requisite court order for Carpenter’s historical CSLI records: 127 days’ (MetroPCS), and 2 days’ (Sprint)</a:t>
            </a:r>
          </a:p>
          <a:p>
            <a:pPr lvl="1"/>
            <a:r>
              <a:rPr lang="en-US" sz="1400" dirty="0"/>
              <a:t>Carpenter argued that government should have used a probable cause search warrant</a:t>
            </a:r>
          </a:p>
          <a:p>
            <a:r>
              <a:rPr lang="en-US" sz="1400" u="sng" dirty="0"/>
              <a:t>D.C. Circuit Court:</a:t>
            </a:r>
            <a:r>
              <a:rPr lang="en-US" sz="1400" dirty="0"/>
              <a:t> </a:t>
            </a:r>
          </a:p>
          <a:p>
            <a:pPr lvl="1"/>
            <a:r>
              <a:rPr lang="en-US" sz="1400" dirty="0"/>
              <a:t>No search warrant was needed for historical CSLI data b/c it’s </a:t>
            </a:r>
            <a:r>
              <a:rPr lang="en-US" sz="1400" b="1" u="sng" dirty="0"/>
              <a:t>transmitted to a 3rd party</a:t>
            </a:r>
            <a:r>
              <a:rPr lang="en-US" sz="1400" dirty="0"/>
              <a:t> and thus no REP</a:t>
            </a:r>
          </a:p>
          <a:p>
            <a:r>
              <a:rPr lang="en-US" sz="1400" u="sng" dirty="0"/>
              <a:t>Supreme Court:</a:t>
            </a:r>
          </a:p>
          <a:p>
            <a:pPr lvl="1"/>
            <a:r>
              <a:rPr lang="en-US" sz="1400" dirty="0"/>
              <a:t>A cell phone is almost a “feature of human anatomy” that enables “near perfect surveillance”</a:t>
            </a:r>
          </a:p>
          <a:p>
            <a:pPr lvl="1"/>
            <a:r>
              <a:rPr lang="en-US" sz="1400" dirty="0"/>
              <a:t>4th Amendment protects against aggregation of historical CSLI records, because they provide an “intimate window into all aspects of a person’s life”</a:t>
            </a:r>
          </a:p>
          <a:p>
            <a:pPr lvl="1"/>
            <a:r>
              <a:rPr lang="en-US" sz="1400" dirty="0"/>
              <a:t>4th amendment REP is </a:t>
            </a:r>
            <a:r>
              <a:rPr lang="en-US" sz="1400" u="sng" dirty="0"/>
              <a:t>not lost</a:t>
            </a:r>
            <a:r>
              <a:rPr lang="en-US" sz="1400" dirty="0"/>
              <a:t> merely because records gathered by a 3rd party </a:t>
            </a:r>
          </a:p>
          <a:p>
            <a:pPr lvl="2"/>
            <a:r>
              <a:rPr lang="en-US" sz="1400" dirty="0"/>
              <a:t>CSLI is not really voluntarily shared with 3</a:t>
            </a:r>
            <a:r>
              <a:rPr lang="en-US" sz="1400" baseline="30000" dirty="0"/>
              <a:t>rd</a:t>
            </a:r>
            <a:r>
              <a:rPr lang="en-US" sz="1400" dirty="0"/>
              <a:t> party anyway: </a:t>
            </a:r>
          </a:p>
          <a:p>
            <a:pPr lvl="3"/>
            <a:r>
              <a:rPr lang="en-US" sz="1400" dirty="0"/>
              <a:t>“Virtually any activity on the phone generates CSLI,” and other than disconnecting the phone from the cell network, “there is no way to avoid leaving behind a trail of location data”   </a:t>
            </a:r>
          </a:p>
          <a:p>
            <a:pPr lvl="2"/>
            <a:r>
              <a:rPr lang="en-US" sz="1400" dirty="0"/>
              <a:t>3rd party doctrine means a “</a:t>
            </a:r>
            <a:r>
              <a:rPr lang="en-US" sz="1400" u="sng" dirty="0"/>
              <a:t>reduced</a:t>
            </a:r>
            <a:r>
              <a:rPr lang="en-US" sz="1400" dirty="0"/>
              <a:t> expectation of privacy” (doesn’t mean 4</a:t>
            </a:r>
            <a:r>
              <a:rPr lang="en-US" sz="1400" baseline="30000" dirty="0"/>
              <a:t>th</a:t>
            </a:r>
            <a:r>
              <a:rPr lang="en-US" sz="1400" dirty="0"/>
              <a:t> Amendment falls out of picture)</a:t>
            </a:r>
          </a:p>
          <a:p>
            <a:r>
              <a:rPr lang="en-US" sz="1400" dirty="0"/>
              <a:t>As technology increases in every aspect of our lives, absolutism of 3</a:t>
            </a:r>
            <a:r>
              <a:rPr lang="en-US" sz="1400" baseline="30000" dirty="0"/>
              <a:t>rd</a:t>
            </a:r>
            <a:r>
              <a:rPr lang="en-US" sz="1400" dirty="0"/>
              <a:t> party doctrine could mean no protection for tech use</a:t>
            </a:r>
          </a:p>
          <a:p>
            <a:pPr lvl="1"/>
            <a:r>
              <a:rPr lang="en-US" sz="1400" dirty="0"/>
              <a:t>Has primarily come up in the context of computers and cell phones…since cell phones today are like mini-computers</a:t>
            </a:r>
          </a:p>
          <a:p>
            <a:pPr lvl="1"/>
            <a:r>
              <a:rPr lang="en-US" sz="1400" dirty="0"/>
              <a:t>But what about IoT devices?</a:t>
            </a:r>
          </a:p>
        </p:txBody>
      </p:sp>
      <p:sp>
        <p:nvSpPr>
          <p:cNvPr id="4" name="Title 1">
            <a:extLst>
              <a:ext uri="{FF2B5EF4-FFF2-40B4-BE49-F238E27FC236}">
                <a16:creationId xmlns:a16="http://schemas.microsoft.com/office/drawing/2014/main" id="{E32282D8-06DF-410E-B2FB-4F7E2BEE671D}"/>
              </a:ext>
            </a:extLst>
          </p:cNvPr>
          <p:cNvSpPr>
            <a:spLocks noGrp="1"/>
          </p:cNvSpPr>
          <p:nvPr>
            <p:ph type="title"/>
          </p:nvPr>
        </p:nvSpPr>
        <p:spPr>
          <a:xfrm>
            <a:off x="1141413" y="-272223"/>
            <a:ext cx="9906000" cy="1477963"/>
          </a:xfrm>
        </p:spPr>
        <p:txBody>
          <a:bodyPr>
            <a:normAutofit/>
          </a:bodyPr>
          <a:lstStyle/>
          <a:p>
            <a:pPr algn="ctr"/>
            <a:r>
              <a:rPr lang="en-US" dirty="0"/>
              <a:t>carpenter v. U.S. (2018)</a:t>
            </a:r>
            <a:br>
              <a:rPr lang="en-US" dirty="0"/>
            </a:br>
            <a:r>
              <a:rPr lang="en-US" dirty="0"/>
              <a:t>- cell Site Locator Info </a:t>
            </a:r>
            <a:r>
              <a:rPr lang="en-US" sz="2700" cap="none" dirty="0">
                <a:latin typeface="+mn-lt"/>
              </a:rPr>
              <a:t>(Track Cell Phone Location)</a:t>
            </a:r>
            <a:endParaRPr lang="en-US" dirty="0">
              <a:latin typeface="+mn-lt"/>
            </a:endParaRPr>
          </a:p>
        </p:txBody>
      </p:sp>
      <p:sp>
        <p:nvSpPr>
          <p:cNvPr id="2" name="Slide Number Placeholder 1">
            <a:extLst>
              <a:ext uri="{FF2B5EF4-FFF2-40B4-BE49-F238E27FC236}">
                <a16:creationId xmlns:a16="http://schemas.microsoft.com/office/drawing/2014/main" id="{21C4BBA2-5D88-446F-A705-1385F1C8D162}"/>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302330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A9CA-85E3-49DB-AF59-AF7863487D25}"/>
              </a:ext>
            </a:extLst>
          </p:cNvPr>
          <p:cNvSpPr>
            <a:spLocks noGrp="1"/>
          </p:cNvSpPr>
          <p:nvPr>
            <p:ph type="title"/>
          </p:nvPr>
        </p:nvSpPr>
        <p:spPr>
          <a:xfrm>
            <a:off x="1404258" y="-158837"/>
            <a:ext cx="9905998" cy="1203866"/>
          </a:xfrm>
        </p:spPr>
        <p:txBody>
          <a:bodyPr/>
          <a:lstStyle/>
          <a:p>
            <a:r>
              <a:rPr lang="en-US" dirty="0"/>
              <a:t>Returning to our 3 </a:t>
            </a:r>
            <a:r>
              <a:rPr lang="en-US" dirty="0" err="1"/>
              <a:t>Iot</a:t>
            </a:r>
            <a:r>
              <a:rPr lang="en-US" dirty="0"/>
              <a:t> device questions:</a:t>
            </a:r>
          </a:p>
        </p:txBody>
      </p:sp>
      <p:sp>
        <p:nvSpPr>
          <p:cNvPr id="3" name="Content Placeholder 2">
            <a:extLst>
              <a:ext uri="{FF2B5EF4-FFF2-40B4-BE49-F238E27FC236}">
                <a16:creationId xmlns:a16="http://schemas.microsoft.com/office/drawing/2014/main" id="{0F91F2D2-7632-4B39-8B6B-3A4B36B031B1}"/>
              </a:ext>
            </a:extLst>
          </p:cNvPr>
          <p:cNvSpPr>
            <a:spLocks noGrp="1"/>
          </p:cNvSpPr>
          <p:nvPr>
            <p:ph idx="1"/>
          </p:nvPr>
        </p:nvSpPr>
        <p:spPr>
          <a:xfrm>
            <a:off x="1002600" y="1045029"/>
            <a:ext cx="10186799" cy="4364531"/>
          </a:xfrm>
        </p:spPr>
        <p:txBody>
          <a:bodyPr>
            <a:noAutofit/>
          </a:bodyPr>
          <a:lstStyle/>
          <a:p>
            <a:r>
              <a:rPr lang="en-US" sz="1400" b="1" u="sng" dirty="0"/>
              <a:t>Law enforcement access to data from your electric water meter AND Amazon Echo device, to prove a murder</a:t>
            </a:r>
          </a:p>
          <a:p>
            <a:pPr lvl="1"/>
            <a:r>
              <a:rPr lang="en-US" sz="1400" dirty="0"/>
              <a:t>Nov 2015 (Arkansas): </a:t>
            </a:r>
          </a:p>
          <a:p>
            <a:pPr lvl="2"/>
            <a:r>
              <a:rPr lang="en-US" sz="1400" dirty="0"/>
              <a:t>James Andrew Bates throws a hot tub party. Vodka shots are downed, beer is drunk. </a:t>
            </a:r>
          </a:p>
          <a:p>
            <a:pPr lvl="2"/>
            <a:r>
              <a:rPr lang="en-US" sz="1400" dirty="0"/>
              <a:t>Bates eventually goes to bed, although a couple of friends are still in the jacuzzi. </a:t>
            </a:r>
          </a:p>
          <a:p>
            <a:pPr lvl="2"/>
            <a:r>
              <a:rPr lang="en-US" sz="1400" dirty="0"/>
              <a:t>Bates wakes up around 9:30am next morning, and sees Victor Collins face down in the hot tub, drowned</a:t>
            </a:r>
          </a:p>
          <a:p>
            <a:pPr lvl="2"/>
            <a:r>
              <a:rPr lang="en-US" sz="1400" dirty="0"/>
              <a:t>3 months later, police arrest Bates on the charge of 1st degree murder</a:t>
            </a:r>
          </a:p>
          <a:p>
            <a:pPr lvl="1"/>
            <a:r>
              <a:rPr lang="en-US" sz="1400" b="1" u="sng" dirty="0"/>
              <a:t>Water Meter Records:</a:t>
            </a:r>
            <a:r>
              <a:rPr lang="en-US" sz="1400" dirty="0"/>
              <a:t> </a:t>
            </a:r>
          </a:p>
          <a:p>
            <a:pPr lvl="2"/>
            <a:r>
              <a:rPr lang="en-US" sz="1400" dirty="0"/>
              <a:t>Bate’s arrest was based largely on smart water meter readings obtained from the City of Bentonville Water Department, </a:t>
            </a:r>
            <a:r>
              <a:rPr lang="en-US" sz="1400" b="1" u="sng" dirty="0"/>
              <a:t>without a warrant</a:t>
            </a:r>
            <a:r>
              <a:rPr lang="en-US" sz="1400" dirty="0"/>
              <a:t> (Water company is a 3</a:t>
            </a:r>
            <a:r>
              <a:rPr lang="en-US" sz="1400" baseline="30000" dirty="0"/>
              <a:t>rd</a:t>
            </a:r>
            <a:r>
              <a:rPr lang="en-US" sz="1400" dirty="0"/>
              <a:t> party, and thus no 4</a:t>
            </a:r>
            <a:r>
              <a:rPr lang="en-US" sz="1400" baseline="30000" dirty="0"/>
              <a:t>th</a:t>
            </a:r>
            <a:r>
              <a:rPr lang="en-US" sz="1400" dirty="0"/>
              <a:t> Amend REP)</a:t>
            </a:r>
          </a:p>
          <a:p>
            <a:pPr lvl="2"/>
            <a:r>
              <a:rPr lang="en-US" sz="1400" dirty="0"/>
              <a:t>Police claim data shows Bates used a significant amount of water between 1am 3am</a:t>
            </a:r>
          </a:p>
          <a:p>
            <a:pPr lvl="1"/>
            <a:r>
              <a:rPr lang="en-US" sz="1400" b="1" u="sng" dirty="0"/>
              <a:t>Amazon Echo Records:</a:t>
            </a:r>
          </a:p>
          <a:p>
            <a:pPr lvl="2"/>
            <a:r>
              <a:rPr lang="en-US" sz="1400" dirty="0"/>
              <a:t>Investigators believed Amazon Echo may have recorded what went on before Collins’ death</a:t>
            </a:r>
          </a:p>
          <a:p>
            <a:pPr lvl="2"/>
            <a:r>
              <a:rPr lang="en-US" sz="1400" dirty="0"/>
              <a:t>Police served Amazon with a subpoena for the records (again, Amazon is a 3</a:t>
            </a:r>
            <a:r>
              <a:rPr lang="en-US" sz="1400" baseline="30000" dirty="0"/>
              <a:t>rd</a:t>
            </a:r>
            <a:r>
              <a:rPr lang="en-US" sz="1400" dirty="0"/>
              <a:t> party)</a:t>
            </a:r>
          </a:p>
          <a:p>
            <a:pPr lvl="2"/>
            <a:r>
              <a:rPr lang="en-US" sz="1400" dirty="0"/>
              <a:t>Amazon fought production of records, but dropped its fight after Bates said he wouldn’t mind if Amazon shared the recording(s)</a:t>
            </a:r>
          </a:p>
          <a:p>
            <a:pPr lvl="1"/>
            <a:endParaRPr lang="en-US" sz="1400" dirty="0"/>
          </a:p>
          <a:p>
            <a:pPr lvl="1"/>
            <a:r>
              <a:rPr lang="en-US" sz="1400" dirty="0"/>
              <a:t>Case dropped in Nov 2017: prosecutors declared “</a:t>
            </a:r>
            <a:r>
              <a:rPr lang="en-US" sz="1400" dirty="0" err="1"/>
              <a:t>nolle</a:t>
            </a:r>
            <a:r>
              <a:rPr lang="en-US" sz="1400" dirty="0"/>
              <a:t> prosequi”; evidence could support more than one reasonable explanation</a:t>
            </a:r>
          </a:p>
        </p:txBody>
      </p:sp>
      <p:sp>
        <p:nvSpPr>
          <p:cNvPr id="4" name="Slide Number Placeholder 3">
            <a:extLst>
              <a:ext uri="{FF2B5EF4-FFF2-40B4-BE49-F238E27FC236}">
                <a16:creationId xmlns:a16="http://schemas.microsoft.com/office/drawing/2014/main" id="{430F0F72-2FC1-4449-84CC-53DF1953D3E9}"/>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402017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A9CA-85E3-49DB-AF59-AF7863487D25}"/>
              </a:ext>
            </a:extLst>
          </p:cNvPr>
          <p:cNvSpPr>
            <a:spLocks noGrp="1"/>
          </p:cNvSpPr>
          <p:nvPr>
            <p:ph type="title"/>
          </p:nvPr>
        </p:nvSpPr>
        <p:spPr>
          <a:xfrm>
            <a:off x="2716640" y="-161364"/>
            <a:ext cx="6312099" cy="1478570"/>
          </a:xfrm>
        </p:spPr>
        <p:txBody>
          <a:bodyPr/>
          <a:lstStyle/>
          <a:p>
            <a:r>
              <a:rPr lang="en-US" dirty="0"/>
              <a:t>Pacemaker </a:t>
            </a:r>
            <a:r>
              <a:rPr lang="en-US" dirty="0" err="1"/>
              <a:t>Iot</a:t>
            </a:r>
            <a:r>
              <a:rPr lang="en-US" dirty="0"/>
              <a:t> device case</a:t>
            </a:r>
          </a:p>
        </p:txBody>
      </p:sp>
      <p:sp>
        <p:nvSpPr>
          <p:cNvPr id="3" name="Content Placeholder 2">
            <a:extLst>
              <a:ext uri="{FF2B5EF4-FFF2-40B4-BE49-F238E27FC236}">
                <a16:creationId xmlns:a16="http://schemas.microsoft.com/office/drawing/2014/main" id="{0F91F2D2-7632-4B39-8B6B-3A4B36B031B1}"/>
              </a:ext>
            </a:extLst>
          </p:cNvPr>
          <p:cNvSpPr>
            <a:spLocks noGrp="1"/>
          </p:cNvSpPr>
          <p:nvPr>
            <p:ph idx="1"/>
          </p:nvPr>
        </p:nvSpPr>
        <p:spPr>
          <a:xfrm>
            <a:off x="1143000" y="1442663"/>
            <a:ext cx="9905999" cy="3541714"/>
          </a:xfrm>
        </p:spPr>
        <p:txBody>
          <a:bodyPr>
            <a:normAutofit fontScale="85000" lnSpcReduction="10000"/>
          </a:bodyPr>
          <a:lstStyle/>
          <a:p>
            <a:r>
              <a:rPr lang="en-US" b="1" u="sng" dirty="0"/>
              <a:t>Law enforcement access to pacemaker data (in your chest) </a:t>
            </a:r>
          </a:p>
          <a:p>
            <a:pPr lvl="1"/>
            <a:r>
              <a:rPr lang="en-US" dirty="0"/>
              <a:t>(2017) Middletown, OH resident Ross Compton was indicted on aggravated arson for allegedly burning down his house</a:t>
            </a:r>
          </a:p>
          <a:p>
            <a:pPr lvl="1"/>
            <a:r>
              <a:rPr lang="en-US" dirty="0"/>
              <a:t>Compton told police he quickly packed his bags and threw them out window during the fire</a:t>
            </a:r>
          </a:p>
          <a:p>
            <a:pPr lvl="1"/>
            <a:r>
              <a:rPr lang="en-US" dirty="0"/>
              <a:t>Cardiologist: based on his medical condition and the pacemaker (heart rate, pacer demand and cardiac rhythms) readings</a:t>
            </a:r>
          </a:p>
          <a:p>
            <a:pPr lvl="2"/>
            <a:r>
              <a:rPr lang="en-US" dirty="0"/>
              <a:t>“highly improbable” he collected, packed and removed all those items, exiting from his bedroom window, and carrying numerous large items through front door, </a:t>
            </a:r>
            <a:r>
              <a:rPr lang="en-US" b="1" u="sng" dirty="0"/>
              <a:t>during such short period </a:t>
            </a:r>
          </a:p>
          <a:p>
            <a:pPr lvl="2"/>
            <a:r>
              <a:rPr lang="en-US" dirty="0"/>
              <a:t>Inference is he prepared in advance and then set the fire</a:t>
            </a:r>
          </a:p>
          <a:p>
            <a:pPr lvl="1"/>
            <a:r>
              <a:rPr lang="en-US" b="1" dirty="0"/>
              <a:t>Records were secured from 3</a:t>
            </a:r>
            <a:r>
              <a:rPr lang="en-US" b="1" baseline="30000" dirty="0"/>
              <a:t>rd</a:t>
            </a:r>
            <a:r>
              <a:rPr lang="en-US" b="1" dirty="0"/>
              <a:t> party – the pacemaker company – without a search warrant</a:t>
            </a:r>
            <a:r>
              <a:rPr lang="en-US" b="1" u="sng" dirty="0"/>
              <a:t> </a:t>
            </a:r>
          </a:p>
          <a:p>
            <a:pPr lvl="2"/>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87AA7BA-D503-4580-89C0-764C7F3A9299}"/>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13910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FC1F-99A3-410D-9C65-85C04FE45FFA}"/>
              </a:ext>
            </a:extLst>
          </p:cNvPr>
          <p:cNvSpPr>
            <a:spLocks noGrp="1"/>
          </p:cNvSpPr>
          <p:nvPr>
            <p:ph type="title"/>
          </p:nvPr>
        </p:nvSpPr>
        <p:spPr>
          <a:xfrm>
            <a:off x="1540908" y="139123"/>
            <a:ext cx="9905998" cy="905906"/>
          </a:xfrm>
        </p:spPr>
        <p:txBody>
          <a:bodyPr>
            <a:normAutofit/>
          </a:bodyPr>
          <a:lstStyle/>
          <a:p>
            <a:r>
              <a:rPr lang="en-US" dirty="0"/>
              <a:t>And now: </a:t>
            </a:r>
            <a:r>
              <a:rPr lang="en-US" dirty="0" err="1"/>
              <a:t>iot</a:t>
            </a:r>
            <a:r>
              <a:rPr lang="en-US" dirty="0"/>
              <a:t> </a:t>
            </a:r>
            <a:r>
              <a:rPr lang="en-US" dirty="0" err="1"/>
              <a:t>deviceS</a:t>
            </a:r>
            <a:r>
              <a:rPr lang="en-US" dirty="0"/>
              <a:t> in our cars…?</a:t>
            </a:r>
          </a:p>
        </p:txBody>
      </p:sp>
      <p:sp>
        <p:nvSpPr>
          <p:cNvPr id="3" name="Content Placeholder 2">
            <a:extLst>
              <a:ext uri="{FF2B5EF4-FFF2-40B4-BE49-F238E27FC236}">
                <a16:creationId xmlns:a16="http://schemas.microsoft.com/office/drawing/2014/main" id="{44000272-A8D5-4DEA-A89B-DE8374BAD261}"/>
              </a:ext>
            </a:extLst>
          </p:cNvPr>
          <p:cNvSpPr>
            <a:spLocks noGrp="1"/>
          </p:cNvSpPr>
          <p:nvPr>
            <p:ph idx="1"/>
          </p:nvPr>
        </p:nvSpPr>
        <p:spPr>
          <a:xfrm>
            <a:off x="1031531" y="1118957"/>
            <a:ext cx="10415375" cy="3989995"/>
          </a:xfrm>
        </p:spPr>
        <p:txBody>
          <a:bodyPr>
            <a:noAutofit/>
          </a:bodyPr>
          <a:lstStyle/>
          <a:p>
            <a:r>
              <a:rPr lang="en-US" sz="1400" dirty="0"/>
              <a:t>Vehicle airbag deployment systems/event data recorders (the “black box”)</a:t>
            </a:r>
          </a:p>
          <a:p>
            <a:r>
              <a:rPr lang="en-US" sz="1400" dirty="0"/>
              <a:t>Installed in about 96% of all vehicles since 2013</a:t>
            </a:r>
          </a:p>
          <a:p>
            <a:pPr lvl="1"/>
            <a:r>
              <a:rPr lang="en-US" sz="1000" dirty="0"/>
              <a:t>record crash data and technical data about occupant actions leading up to a crash</a:t>
            </a:r>
          </a:p>
          <a:p>
            <a:r>
              <a:rPr lang="en-US" sz="1400" dirty="0"/>
              <a:t>Data accessed without a search warrant, in multiple states, to convict people of vehicular homicide, manslaughter, etc.</a:t>
            </a:r>
          </a:p>
          <a:p>
            <a:r>
              <a:rPr lang="en-US" sz="1400" u="sng" dirty="0"/>
              <a:t>People v. Diaz (2013) - California</a:t>
            </a:r>
            <a:r>
              <a:rPr lang="en-US" sz="1400" dirty="0"/>
              <a:t> </a:t>
            </a:r>
          </a:p>
          <a:p>
            <a:pPr lvl="1"/>
            <a:r>
              <a:rPr lang="en-US" sz="1400" dirty="0"/>
              <a:t>Elva Diaz drove home with a blood alcohol level of .20 approximately 2 ½ hours after the accident </a:t>
            </a:r>
          </a:p>
          <a:p>
            <a:pPr lvl="2"/>
            <a:r>
              <a:rPr lang="en-US" sz="1200" dirty="0"/>
              <a:t>Means blood alcohol was approximately .23 at time of accident</a:t>
            </a:r>
          </a:p>
          <a:p>
            <a:pPr lvl="1"/>
            <a:r>
              <a:rPr lang="en-US" sz="1400" dirty="0"/>
              <a:t>crossed over double yellow lines, collided head-on with another vehicle, killing driver; vehicle upside down, on other side of the road</a:t>
            </a:r>
          </a:p>
          <a:p>
            <a:pPr lvl="1"/>
            <a:r>
              <a:rPr lang="en-US" sz="1400" u="sng" dirty="0"/>
              <a:t>Trial court:</a:t>
            </a:r>
            <a:r>
              <a:rPr lang="en-US" sz="1400" dirty="0"/>
              <a:t> </a:t>
            </a:r>
          </a:p>
          <a:p>
            <a:pPr lvl="2"/>
            <a:r>
              <a:rPr lang="en-US" sz="1400" dirty="0"/>
              <a:t>Diaz “had no subjective belief in . . . a privacy interest in an SDM that she </a:t>
            </a:r>
            <a:r>
              <a:rPr lang="en-US" sz="1400" b="1" i="1" dirty="0"/>
              <a:t>probably didn’t know existed</a:t>
            </a:r>
            <a:r>
              <a:rPr lang="en-US" sz="1400" dirty="0"/>
              <a:t>. . . . ” </a:t>
            </a:r>
          </a:p>
          <a:p>
            <a:pPr lvl="2"/>
            <a:r>
              <a:rPr lang="en-US" sz="1400" dirty="0"/>
              <a:t>Even if defendant had been aware of the SDM, she wouldn’t have had an REP because she had “no reasonable expectation of privacy in her speed on a public roadway or when and if she applied her brakes shortly before the crash . . . .”</a:t>
            </a:r>
          </a:p>
          <a:p>
            <a:pPr lvl="1"/>
            <a:r>
              <a:rPr lang="en-US" sz="1400" u="sng" dirty="0"/>
              <a:t>Appellate court:</a:t>
            </a:r>
            <a:r>
              <a:rPr lang="en-US" sz="1400" dirty="0"/>
              <a:t> </a:t>
            </a:r>
          </a:p>
          <a:p>
            <a:pPr lvl="2"/>
            <a:r>
              <a:rPr lang="en-US" sz="1400" dirty="0"/>
              <a:t>No 4th Amendment violation in the search and seizure of the device</a:t>
            </a:r>
          </a:p>
          <a:p>
            <a:pPr lvl="2"/>
            <a:r>
              <a:rPr lang="en-US" sz="1400" dirty="0"/>
              <a:t>“[A] person has no reasonable expectation of privacy in speed on a public highway . . . Similarly, a person has no reasonable expectation of privacy in use of a vehicle’s brakes . . . announce that use to the public.” </a:t>
            </a:r>
          </a:p>
        </p:txBody>
      </p:sp>
      <p:sp>
        <p:nvSpPr>
          <p:cNvPr id="4" name="Slide Number Placeholder 3">
            <a:extLst>
              <a:ext uri="{FF2B5EF4-FFF2-40B4-BE49-F238E27FC236}">
                <a16:creationId xmlns:a16="http://schemas.microsoft.com/office/drawing/2014/main" id="{A1D87037-B89D-4C09-9394-5F3788C55674}"/>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25230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66EB-BB89-47CB-962E-5CBE7D02F1B4}"/>
              </a:ext>
            </a:extLst>
          </p:cNvPr>
          <p:cNvSpPr>
            <a:spLocks noGrp="1"/>
          </p:cNvSpPr>
          <p:nvPr>
            <p:ph type="title"/>
          </p:nvPr>
        </p:nvSpPr>
        <p:spPr>
          <a:xfrm>
            <a:off x="1745021" y="-271888"/>
            <a:ext cx="9905998" cy="1478570"/>
          </a:xfrm>
        </p:spPr>
        <p:txBody>
          <a:bodyPr/>
          <a:lstStyle/>
          <a:p>
            <a:r>
              <a:rPr lang="en-US" dirty="0"/>
              <a:t>And 2 more States …</a:t>
            </a:r>
          </a:p>
        </p:txBody>
      </p:sp>
      <p:sp>
        <p:nvSpPr>
          <p:cNvPr id="3" name="Content Placeholder 2">
            <a:extLst>
              <a:ext uri="{FF2B5EF4-FFF2-40B4-BE49-F238E27FC236}">
                <a16:creationId xmlns:a16="http://schemas.microsoft.com/office/drawing/2014/main" id="{5F71B70C-5277-4CB0-9F1B-4B4350EA0F4C}"/>
              </a:ext>
            </a:extLst>
          </p:cNvPr>
          <p:cNvSpPr>
            <a:spLocks noGrp="1"/>
          </p:cNvSpPr>
          <p:nvPr>
            <p:ph idx="1"/>
          </p:nvPr>
        </p:nvSpPr>
        <p:spPr>
          <a:xfrm>
            <a:off x="801701" y="700655"/>
            <a:ext cx="10588597" cy="4641202"/>
          </a:xfrm>
        </p:spPr>
        <p:txBody>
          <a:bodyPr>
            <a:noAutofit/>
          </a:bodyPr>
          <a:lstStyle/>
          <a:p>
            <a:r>
              <a:rPr lang="en-US" sz="1400" u="sng" dirty="0"/>
              <a:t>State of Florida v. Worsham</a:t>
            </a:r>
            <a:r>
              <a:rPr lang="en-US" sz="1400" dirty="0"/>
              <a:t> (2017)</a:t>
            </a:r>
            <a:endParaRPr lang="en-US" sz="1400" u="sng" dirty="0"/>
          </a:p>
          <a:p>
            <a:pPr lvl="1"/>
            <a:r>
              <a:rPr lang="en-US" sz="1400" dirty="0"/>
              <a:t>October 6, 2013 - Charles Worsham was in a high-speed crash that killed his passenger  </a:t>
            </a:r>
          </a:p>
          <a:p>
            <a:pPr lvl="1"/>
            <a:r>
              <a:rPr lang="en-US" sz="1400" dirty="0"/>
              <a:t>12 days later, police downloaded data from the impounded vehicle’s event data recorder   </a:t>
            </a:r>
          </a:p>
          <a:p>
            <a:pPr lvl="1"/>
            <a:r>
              <a:rPr lang="en-US" sz="1400" dirty="0"/>
              <a:t>Worsham was charged with DUI manslaughter and vehicular homicide. </a:t>
            </a:r>
          </a:p>
          <a:p>
            <a:pPr lvl="1"/>
            <a:r>
              <a:rPr lang="en-US" sz="1400" u="sng" dirty="0"/>
              <a:t>Trial Court</a:t>
            </a:r>
            <a:r>
              <a:rPr lang="en-US" sz="1400" dirty="0"/>
              <a:t> granted Worsham’s motion to suppress the evidence</a:t>
            </a:r>
          </a:p>
          <a:p>
            <a:pPr lvl="1"/>
            <a:r>
              <a:rPr lang="en-US" sz="1400" u="sng" dirty="0"/>
              <a:t>Appellate Court:</a:t>
            </a:r>
            <a:r>
              <a:rPr lang="en-US" sz="1400" dirty="0"/>
              <a:t> Based upon difficulty in accessing this data, the specialized skills needed to interpret the data, and fact that the data is comprised of information not readily conveyed to the general public, Court agreed that </a:t>
            </a:r>
            <a:r>
              <a:rPr lang="en-US" sz="1400" u="sng" dirty="0"/>
              <a:t>there </a:t>
            </a:r>
            <a:r>
              <a:rPr lang="en-US" sz="1400" i="1" u="sng" dirty="0"/>
              <a:t>is</a:t>
            </a:r>
            <a:r>
              <a:rPr lang="en-US" sz="1400" u="sng" dirty="0"/>
              <a:t> a 4th Amendment reasonable expectation of privacy</a:t>
            </a:r>
          </a:p>
          <a:p>
            <a:r>
              <a:rPr lang="en-US" sz="1400" u="sng" dirty="0"/>
              <a:t>Mobley v. State (2018) - Georgia</a:t>
            </a:r>
          </a:p>
          <a:p>
            <a:pPr lvl="1"/>
            <a:r>
              <a:rPr lang="en-US" sz="1400" dirty="0"/>
              <a:t>Car accident with 2 fatalities </a:t>
            </a:r>
          </a:p>
          <a:p>
            <a:pPr lvl="1"/>
            <a:r>
              <a:rPr lang="en-US" sz="1400" dirty="0"/>
              <a:t>Police accessed and downloaded the driver-related data while still on the scene, without a search warrant</a:t>
            </a:r>
          </a:p>
          <a:p>
            <a:pPr lvl="1"/>
            <a:r>
              <a:rPr lang="en-US" sz="1400" u="sng" dirty="0"/>
              <a:t>Court of Appeals:</a:t>
            </a:r>
            <a:r>
              <a:rPr lang="en-US" sz="1400" dirty="0"/>
              <a:t> dismissed Justice Sotomayor’s concurring opinion in Jones GPS case</a:t>
            </a:r>
          </a:p>
          <a:p>
            <a:pPr lvl="3"/>
            <a:r>
              <a:rPr lang="en-US" sz="1400" dirty="0"/>
              <a:t>unlike “the precise, comprehensive record of a person’s public movements . . . the information collected by the black box was not “capable of GPS monitoring or the recording of his movements between various locations.”  </a:t>
            </a:r>
          </a:p>
          <a:p>
            <a:pPr lvl="3"/>
            <a:r>
              <a:rPr lang="en-US" sz="1400" dirty="0"/>
              <a:t>Nor did the ACM collect information on a long term, extended basis – as was the focus in the Jones case </a:t>
            </a:r>
          </a:p>
          <a:p>
            <a:pPr lvl="4"/>
            <a:r>
              <a:rPr lang="en-US" sz="1400" dirty="0"/>
              <a:t>“the ACM only starts recording information when an event, such as a collision, ‘triggers’ it to record.” </a:t>
            </a:r>
          </a:p>
          <a:p>
            <a:pPr lvl="2"/>
            <a:r>
              <a:rPr lang="en-US" sz="1400" dirty="0"/>
              <a:t>ACM device merely collected information already exposed to the public, such as driver’s approximate speed, when he hit his brakes in reference to the accident, etc. </a:t>
            </a:r>
          </a:p>
        </p:txBody>
      </p:sp>
      <p:sp>
        <p:nvSpPr>
          <p:cNvPr id="4" name="Slide Number Placeholder 3">
            <a:extLst>
              <a:ext uri="{FF2B5EF4-FFF2-40B4-BE49-F238E27FC236}">
                <a16:creationId xmlns:a16="http://schemas.microsoft.com/office/drawing/2014/main" id="{67E8945A-CE8A-4D54-B72E-1294E170BD78}"/>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3248653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6" y="10"/>
            <a:ext cx="3932137"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3820487" y="101346"/>
            <a:ext cx="8195740" cy="5096420"/>
          </a:xfrm>
        </p:spPr>
        <p:txBody>
          <a:bodyPr>
            <a:noAutofit/>
          </a:bodyPr>
          <a:lstStyle/>
          <a:p>
            <a:pPr>
              <a:lnSpc>
                <a:spcPct val="110000"/>
              </a:lnSpc>
            </a:pPr>
            <a:r>
              <a:rPr lang="en-US" sz="1400" b="1" i="1" u="sng" dirty="0"/>
              <a:t>Hacker remotely hacked into GPS tracking app in a car and remotely stopped the car</a:t>
            </a:r>
            <a:r>
              <a:rPr lang="en-US" sz="1400" u="sng" dirty="0"/>
              <a:t> </a:t>
            </a:r>
            <a:r>
              <a:rPr lang="en-US" sz="1400" dirty="0">
                <a:solidFill>
                  <a:srgbClr val="FF0000"/>
                </a:solidFill>
              </a:rPr>
              <a:t>*</a:t>
            </a:r>
          </a:p>
          <a:p>
            <a:pPr lvl="1">
              <a:lnSpc>
                <a:spcPct val="110000"/>
              </a:lnSpc>
            </a:pPr>
            <a:r>
              <a:rPr lang="en-US" sz="1400" b="1" dirty="0"/>
              <a:t>“I can absolutely make a big traffic problem all over the world,” L&amp;M said. “I have fully [sic] control hundred of thousands of vehicles, and by one touch, I can stop these vehicles engines.”</a:t>
            </a:r>
          </a:p>
          <a:p>
            <a:pPr lvl="1">
              <a:lnSpc>
                <a:spcPct val="110000"/>
              </a:lnSpc>
            </a:pPr>
            <a:r>
              <a:rPr lang="en-US" sz="1400" b="1" dirty="0"/>
              <a:t>“. . . makers of one of the hardware GPS tracking devices . . . confirmed to Motherboard that customers can turn off the engines remotely if the vehicles are going under 20 kilometers per hour (around 12 miles per hour.)”</a:t>
            </a:r>
          </a:p>
          <a:p>
            <a:pPr lvl="1">
              <a:lnSpc>
                <a:spcPct val="110000"/>
              </a:lnSpc>
            </a:pPr>
            <a:endParaRPr lang="en-US" sz="1400" b="1" dirty="0"/>
          </a:p>
          <a:p>
            <a:pPr>
              <a:lnSpc>
                <a:spcPct val="110000"/>
              </a:lnSpc>
            </a:pPr>
            <a:r>
              <a:rPr lang="en-US" sz="1400" b="1" i="1" u="sng" dirty="0"/>
              <a:t>Known vulnerabilities of NEST devices, and the dangers to home security</a:t>
            </a:r>
            <a:endParaRPr lang="en-US" sz="1400" dirty="0">
              <a:solidFill>
                <a:srgbClr val="FF0000"/>
              </a:solidFill>
            </a:endParaRPr>
          </a:p>
          <a:p>
            <a:pPr lvl="1">
              <a:lnSpc>
                <a:spcPct val="110000"/>
              </a:lnSpc>
            </a:pPr>
            <a:r>
              <a:rPr lang="en-US" sz="1400" b="1" dirty="0"/>
              <a:t>“A loud squawking — similar to the beginning of an emergency broadcast alert — blasted from the living room . . . It warned that the United States had retaliated against Pyongyang and that people in the affected areas had three hours to evacuate.”</a:t>
            </a:r>
            <a:r>
              <a:rPr lang="en-US" sz="1400" dirty="0">
                <a:solidFill>
                  <a:srgbClr val="FF0000"/>
                </a:solidFill>
              </a:rPr>
              <a:t> **</a:t>
            </a:r>
            <a:endParaRPr lang="en-US" sz="1400" b="1" dirty="0"/>
          </a:p>
          <a:p>
            <a:pPr lvl="2">
              <a:lnSpc>
                <a:spcPct val="110000"/>
              </a:lnSpc>
            </a:pPr>
            <a:r>
              <a:rPr lang="en-US" sz="1400" b="1" dirty="0"/>
              <a:t>“As their scared 8-year-old son crawled underneath the rug, the couple realized the apocalyptic warning came from their Nest security camera atop their living room television.”</a:t>
            </a:r>
            <a:r>
              <a:rPr lang="en-US" sz="1400" dirty="0">
                <a:solidFill>
                  <a:srgbClr val="FF0000"/>
                </a:solidFill>
              </a:rPr>
              <a:t> </a:t>
            </a:r>
          </a:p>
          <a:p>
            <a:pPr lvl="1">
              <a:lnSpc>
                <a:spcPct val="110000"/>
              </a:lnSpc>
            </a:pPr>
            <a:endParaRPr lang="en-US" sz="1400" b="1" dirty="0"/>
          </a:p>
          <a:p>
            <a:pPr lvl="1">
              <a:lnSpc>
                <a:spcPct val="110000"/>
              </a:lnSpc>
            </a:pPr>
            <a:r>
              <a:rPr lang="en-US" sz="1400" b="1" dirty="0"/>
              <a:t>“Ellen Rigney was in bed with her husband  . . . when she heard a noise coming from the Nest camera connected to her 4-month-old son Topper's room. . . . She and her husband sprang out of bed and turned on their bedroom light when another Nest camera in their room, which was turned off, suddenly switched on and a man's voice told them to turn the light off. </a:t>
            </a:r>
            <a:r>
              <a:rPr lang="en-US" sz="1400" dirty="0">
                <a:solidFill>
                  <a:srgbClr val="FF0000"/>
                </a:solidFill>
              </a:rPr>
              <a:t>***</a:t>
            </a:r>
            <a:endParaRPr lang="en-US" sz="1400" b="1" dirty="0"/>
          </a:p>
          <a:p>
            <a:pPr lvl="2">
              <a:lnSpc>
                <a:spcPct val="110000"/>
              </a:lnSpc>
            </a:pPr>
            <a:r>
              <a:rPr lang="en-US" sz="1400" b="1" dirty="0"/>
              <a:t>“Then he said 'I’m going to kidnap your baby. I’m in your baby’s room,'” Rigney said. </a:t>
            </a:r>
          </a:p>
          <a:p>
            <a:pPr lvl="2">
              <a:lnSpc>
                <a:spcPct val="110000"/>
              </a:lnSpc>
            </a:pPr>
            <a:r>
              <a:rPr lang="en-US" sz="1400" b="1" dirty="0"/>
              <a:t>But when they got to Topper's room, he was right where they had left him and alone. </a:t>
            </a:r>
          </a:p>
        </p:txBody>
      </p:sp>
      <p:sp>
        <p:nvSpPr>
          <p:cNvPr id="8" name="Slide Number Placeholder 7">
            <a:extLst>
              <a:ext uri="{FF2B5EF4-FFF2-40B4-BE49-F238E27FC236}">
                <a16:creationId xmlns:a16="http://schemas.microsoft.com/office/drawing/2014/main" id="{E4496868-FAFB-422B-9D37-CC3FB0F9A67C}"/>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37726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4FFF-1C28-4B2B-A48C-B3F742187693}"/>
              </a:ext>
            </a:extLst>
          </p:cNvPr>
          <p:cNvSpPr>
            <a:spLocks noGrp="1"/>
          </p:cNvSpPr>
          <p:nvPr>
            <p:ph type="title"/>
          </p:nvPr>
        </p:nvSpPr>
        <p:spPr>
          <a:xfrm>
            <a:off x="927453" y="-183111"/>
            <a:ext cx="9905998" cy="1478570"/>
          </a:xfrm>
        </p:spPr>
        <p:txBody>
          <a:bodyPr/>
          <a:lstStyle/>
          <a:p>
            <a:r>
              <a:rPr lang="en-US" dirty="0"/>
              <a:t>How will this play out – is anyone’s guess</a:t>
            </a:r>
          </a:p>
        </p:txBody>
      </p:sp>
      <p:sp>
        <p:nvSpPr>
          <p:cNvPr id="3" name="Content Placeholder 2">
            <a:extLst>
              <a:ext uri="{FF2B5EF4-FFF2-40B4-BE49-F238E27FC236}">
                <a16:creationId xmlns:a16="http://schemas.microsoft.com/office/drawing/2014/main" id="{874791EC-825F-45AD-B0D9-3DF1AA793CF1}"/>
              </a:ext>
            </a:extLst>
          </p:cNvPr>
          <p:cNvSpPr>
            <a:spLocks noGrp="1"/>
          </p:cNvSpPr>
          <p:nvPr>
            <p:ph idx="1"/>
          </p:nvPr>
        </p:nvSpPr>
        <p:spPr>
          <a:xfrm>
            <a:off x="560934" y="860612"/>
            <a:ext cx="10473337" cy="4456740"/>
          </a:xfrm>
        </p:spPr>
        <p:txBody>
          <a:bodyPr>
            <a:noAutofit/>
          </a:bodyPr>
          <a:lstStyle/>
          <a:p>
            <a:r>
              <a:rPr lang="en-US" sz="1400" dirty="0"/>
              <a:t>Primary questions state courts wrestle with</a:t>
            </a:r>
          </a:p>
          <a:p>
            <a:pPr lvl="1"/>
            <a:r>
              <a:rPr lang="en-US" sz="1400" b="1" u="sng" dirty="0"/>
              <a:t>1. Did the person even know that there was a device in the vehicle collecting this information</a:t>
            </a:r>
          </a:p>
          <a:p>
            <a:pPr lvl="2"/>
            <a:r>
              <a:rPr lang="en-US" sz="1400" dirty="0"/>
              <a:t>According to Diaz, a person cannot have an REP in something they are unaware of.   </a:t>
            </a:r>
          </a:p>
          <a:p>
            <a:pPr lvl="2"/>
            <a:r>
              <a:rPr lang="en-US" sz="1400" dirty="0"/>
              <a:t>Envision a couple building a new home - tell the builder they want:</a:t>
            </a:r>
          </a:p>
          <a:p>
            <a:pPr lvl="3"/>
            <a:r>
              <a:rPr lang="en-US" sz="1400" dirty="0"/>
              <a:t>High-speed Internet, ability to play music anywhere, and the ability to control the lights and thermostat remotely</a:t>
            </a:r>
          </a:p>
          <a:p>
            <a:pPr lvl="3"/>
            <a:r>
              <a:rPr lang="en-US" sz="1400" dirty="0"/>
              <a:t>Builder installs high-speed ethernet/HDMI cabling, wireless repeaters, blue-tooth IoT devices and a Nest thermostat.</a:t>
            </a:r>
          </a:p>
          <a:p>
            <a:pPr lvl="3"/>
            <a:r>
              <a:rPr lang="en-US" sz="1400" dirty="0"/>
              <a:t>They have little/no awareness of what devices are needed, or installed</a:t>
            </a:r>
          </a:p>
          <a:p>
            <a:pPr lvl="3"/>
            <a:r>
              <a:rPr lang="en-US" sz="1400" dirty="0"/>
              <a:t>Receive manuals about devices, but probably don’t read them (any more than voluminous car manuals)</a:t>
            </a:r>
          </a:p>
          <a:p>
            <a:pPr lvl="2"/>
            <a:r>
              <a:rPr lang="en-US" sz="1400" dirty="0"/>
              <a:t>But it’s hard to imagine courts would allow warrantless searching of these devices in the home </a:t>
            </a:r>
          </a:p>
          <a:p>
            <a:pPr lvl="2"/>
            <a:endParaRPr lang="en-US" sz="1400" dirty="0"/>
          </a:p>
          <a:p>
            <a:pPr lvl="1"/>
            <a:r>
              <a:rPr lang="en-US" sz="1400" b="1" u="sng" dirty="0"/>
              <a:t>2. Actions captured by black-box devices are exposed to public, thereby vitiating any argument for an REP</a:t>
            </a:r>
          </a:p>
          <a:p>
            <a:pPr lvl="2"/>
            <a:r>
              <a:rPr lang="en-US" sz="1400" dirty="0"/>
              <a:t>What’s exposed to public is not driver’s actions, but results of those actions ( “outward manifestations” as Mobley court put it).   </a:t>
            </a:r>
          </a:p>
          <a:p>
            <a:pPr lvl="2"/>
            <a:r>
              <a:rPr lang="en-US" sz="1400" dirty="0"/>
              <a:t>A vehicle can accelerate by pressing gas, stuck below floor mat or “sticky” accelerator</a:t>
            </a:r>
          </a:p>
          <a:p>
            <a:pPr lvl="3"/>
            <a:r>
              <a:rPr lang="en-US" sz="1400" dirty="0"/>
              <a:t>Each entails different culpability: Fatality caused by an inattentive driver accelerating, vice “sticky” accelerator</a:t>
            </a:r>
          </a:p>
          <a:p>
            <a:pPr lvl="2"/>
            <a:r>
              <a:rPr lang="en-US" sz="1400" dirty="0"/>
              <a:t>Lot of data collected not really transparent to the public:</a:t>
            </a:r>
          </a:p>
          <a:p>
            <a:pPr lvl="3"/>
            <a:r>
              <a:rPr lang="en-US" sz="1400" dirty="0"/>
              <a:t>“throttle position, engine revolutions, . . . and diagnostic information on the vehicle’s systems.”  </a:t>
            </a:r>
          </a:p>
          <a:p>
            <a:pPr lvl="3"/>
            <a:r>
              <a:rPr lang="en-US" sz="1400" dirty="0"/>
              <a:t>Arguably, even beyond the knowledge or view of the driver him/herself</a:t>
            </a:r>
          </a:p>
          <a:p>
            <a:pPr lvl="2"/>
            <a:r>
              <a:rPr lang="en-US" sz="1400" dirty="0"/>
              <a:t>Is this “really” exposed to the public. </a:t>
            </a:r>
          </a:p>
        </p:txBody>
      </p:sp>
      <p:sp>
        <p:nvSpPr>
          <p:cNvPr id="4" name="Slide Number Placeholder 3">
            <a:extLst>
              <a:ext uri="{FF2B5EF4-FFF2-40B4-BE49-F238E27FC236}">
                <a16:creationId xmlns:a16="http://schemas.microsoft.com/office/drawing/2014/main" id="{BFBE6675-E16E-4344-A717-846585A2D6DD}"/>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3161452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13314-1D14-420F-BD73-77DBB05D9051}"/>
              </a:ext>
            </a:extLst>
          </p:cNvPr>
          <p:cNvSpPr>
            <a:spLocks noGrp="1"/>
          </p:cNvSpPr>
          <p:nvPr>
            <p:ph idx="1"/>
          </p:nvPr>
        </p:nvSpPr>
        <p:spPr>
          <a:xfrm>
            <a:off x="1072256" y="182482"/>
            <a:ext cx="9905999" cy="3541714"/>
          </a:xfrm>
        </p:spPr>
        <p:txBody>
          <a:bodyPr>
            <a:noAutofit/>
          </a:bodyPr>
          <a:lstStyle/>
          <a:p>
            <a:r>
              <a:rPr lang="en-US" sz="1400" u="sng" dirty="0"/>
              <a:t>3. Do these devices collect sensitive personal information</a:t>
            </a:r>
          </a:p>
          <a:p>
            <a:r>
              <a:rPr lang="en-US" sz="1400" dirty="0"/>
              <a:t>As these devices become smarter, with larger storage capacity, it’s foreseeable that they may collect more PII</a:t>
            </a:r>
          </a:p>
          <a:p>
            <a:pPr lvl="1"/>
            <a:r>
              <a:rPr lang="en-US" sz="1400" dirty="0"/>
              <a:t>Concurring Judge in Mobley: the trajectory of technology seems to be toward greater, more precise data collection, potentially giving rise to future questions relating to the confluence of technology and privacy.   </a:t>
            </a:r>
          </a:p>
          <a:p>
            <a:pPr lvl="1"/>
            <a:r>
              <a:rPr lang="en-US" sz="1400" dirty="0"/>
              <a:t>Worsham Court: </a:t>
            </a:r>
          </a:p>
          <a:p>
            <a:pPr lvl="2"/>
            <a:r>
              <a:rPr lang="en-US" sz="1400" dirty="0"/>
              <a:t>these devices tend to capture “more than what is voluntarily conveyed to the public” </a:t>
            </a:r>
          </a:p>
          <a:p>
            <a:pPr lvl="2"/>
            <a:r>
              <a:rPr lang="en-US" sz="1400" dirty="0"/>
              <a:t>“. . . [j]</a:t>
            </a:r>
            <a:r>
              <a:rPr lang="en-US" sz="1400" dirty="0" err="1"/>
              <a:t>ust</a:t>
            </a:r>
            <a:r>
              <a:rPr lang="en-US" sz="1400" dirty="0"/>
              <a:t> as cell phones evolved to contain more and more personal information, as the electronic systems in cars have gotten more complex, the data recorders are able to record more information.”   </a:t>
            </a:r>
          </a:p>
          <a:p>
            <a:pPr lvl="1"/>
            <a:r>
              <a:rPr lang="en-US" sz="1400" dirty="0"/>
              <a:t>What if these devices gather data about which seats are occupied, at what times, and the approximate weight of the people (for calculating optimal speed and timing of airbag deployment)</a:t>
            </a:r>
          </a:p>
          <a:p>
            <a:pPr lvl="2"/>
            <a:r>
              <a:rPr lang="en-US" sz="1400" dirty="0"/>
              <a:t>Could foresee this data becoming useful in divorce proceeding by a spouse attempting to prove infidelity </a:t>
            </a:r>
          </a:p>
          <a:p>
            <a:pPr lvl="3"/>
            <a:r>
              <a:rPr lang="en-US" sz="1400" dirty="0"/>
              <a:t>evidence from vehicle’s device shows approximate size and weight of passenger seat coincidentally matches girlfriend</a:t>
            </a:r>
          </a:p>
          <a:p>
            <a:pPr lvl="2"/>
            <a:r>
              <a:rPr lang="en-US" sz="1400" dirty="0"/>
              <a:t>Can foresee time when these devices record voices, much like a plane’s black box</a:t>
            </a:r>
          </a:p>
          <a:p>
            <a:pPr lvl="3"/>
            <a:r>
              <a:rPr lang="en-US" sz="1400" dirty="0"/>
              <a:t>Did the driver attempt to avoid the crash, uttering words as he makes that attempt, or fail to even see/detect it?</a:t>
            </a:r>
          </a:p>
          <a:p>
            <a:pPr lvl="3"/>
            <a:r>
              <a:rPr lang="en-US" sz="1400" dirty="0"/>
              <a:t>Was the driver talking to himself, or another person, mumbling words and slurring speech?</a:t>
            </a:r>
          </a:p>
        </p:txBody>
      </p:sp>
      <p:sp>
        <p:nvSpPr>
          <p:cNvPr id="4" name="TextBox 3">
            <a:extLst>
              <a:ext uri="{FF2B5EF4-FFF2-40B4-BE49-F238E27FC236}">
                <a16:creationId xmlns:a16="http://schemas.microsoft.com/office/drawing/2014/main" id="{386A19BB-688C-474C-97B8-E80AAC6B7FBE}"/>
              </a:ext>
            </a:extLst>
          </p:cNvPr>
          <p:cNvSpPr txBox="1"/>
          <p:nvPr/>
        </p:nvSpPr>
        <p:spPr>
          <a:xfrm>
            <a:off x="1344706" y="5517136"/>
            <a:ext cx="9213156" cy="369332"/>
          </a:xfrm>
          <a:prstGeom prst="rect">
            <a:avLst/>
          </a:prstGeom>
          <a:noFill/>
        </p:spPr>
        <p:txBody>
          <a:bodyPr wrap="square" rtlCol="0">
            <a:spAutoFit/>
          </a:bodyPr>
          <a:lstStyle/>
          <a:p>
            <a:r>
              <a:rPr lang="en-US" u="sng" dirty="0">
                <a:solidFill>
                  <a:srgbClr val="FF0000"/>
                </a:solidFill>
              </a:rPr>
              <a:t>** Late Breaking Update:</a:t>
            </a:r>
            <a:r>
              <a:rPr lang="en-US" dirty="0"/>
              <a:t> Georgie Supreme Court Decides </a:t>
            </a:r>
            <a:r>
              <a:rPr lang="en-US" u="sng" dirty="0"/>
              <a:t>Mobley v. State</a:t>
            </a:r>
            <a:r>
              <a:rPr lang="en-US" dirty="0"/>
              <a:t> (Oct 21, 2019) </a:t>
            </a:r>
            <a:endParaRPr lang="en-US" u="sng" dirty="0"/>
          </a:p>
        </p:txBody>
      </p:sp>
      <p:sp>
        <p:nvSpPr>
          <p:cNvPr id="5" name="Slide Number Placeholder 4">
            <a:extLst>
              <a:ext uri="{FF2B5EF4-FFF2-40B4-BE49-F238E27FC236}">
                <a16:creationId xmlns:a16="http://schemas.microsoft.com/office/drawing/2014/main" id="{4D5B0914-A9D2-4E60-8811-03EF9FC4EFC3}"/>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04326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6" y="10"/>
            <a:ext cx="4566267"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5827940" y="-304628"/>
            <a:ext cx="5768747" cy="1478570"/>
          </a:xfrm>
        </p:spPr>
        <p:txBody>
          <a:bodyPr>
            <a:normAutofit/>
          </a:bodyPr>
          <a:lstStyle/>
          <a:p>
            <a:r>
              <a:rPr lang="en-US" sz="3200" dirty="0"/>
              <a:t>Internet of things (I</a:t>
            </a:r>
            <a:r>
              <a:rPr lang="en-US" sz="3200" cap="none" dirty="0"/>
              <a:t>o</a:t>
            </a:r>
            <a:r>
              <a:rPr lang="en-US" sz="3200" dirty="0"/>
              <a:t>T): unique vulnerabilities</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4660683" y="1137840"/>
            <a:ext cx="7393204" cy="5034757"/>
          </a:xfrm>
        </p:spPr>
        <p:txBody>
          <a:bodyPr>
            <a:normAutofit/>
          </a:bodyPr>
          <a:lstStyle/>
          <a:p>
            <a:pPr>
              <a:lnSpc>
                <a:spcPct val="110000"/>
              </a:lnSpc>
            </a:pPr>
            <a:r>
              <a:rPr lang="en-US" sz="1800" dirty="0"/>
              <a:t>IoT devices open up new worlds of convenience/enhance quality of life </a:t>
            </a:r>
          </a:p>
          <a:p>
            <a:pPr lvl="1">
              <a:lnSpc>
                <a:spcPct val="110000"/>
              </a:lnSpc>
            </a:pPr>
            <a:r>
              <a:rPr lang="en-US" sz="1800" dirty="0"/>
              <a:t>watch your baby’s vitals from the office</a:t>
            </a:r>
          </a:p>
          <a:p>
            <a:pPr lvl="1">
              <a:lnSpc>
                <a:spcPct val="110000"/>
              </a:lnSpc>
            </a:pPr>
            <a:r>
              <a:rPr lang="en-US" sz="1800" dirty="0"/>
              <a:t>adjust the thermostat before arriving home after work</a:t>
            </a:r>
          </a:p>
          <a:p>
            <a:pPr>
              <a:lnSpc>
                <a:spcPct val="110000"/>
              </a:lnSpc>
            </a:pPr>
            <a:r>
              <a:rPr lang="en-US" sz="1800" dirty="0"/>
              <a:t>Also introduced new security (somewhat unique) vulnerabilities</a:t>
            </a:r>
          </a:p>
          <a:p>
            <a:pPr lvl="1">
              <a:lnSpc>
                <a:spcPct val="110000"/>
              </a:lnSpc>
            </a:pPr>
            <a:r>
              <a:rPr lang="en-US" sz="1800" dirty="0"/>
              <a:t>singular-purpose devices tend to be basic and small/scaled down as much as feasible</a:t>
            </a:r>
          </a:p>
          <a:p>
            <a:pPr lvl="2">
              <a:lnSpc>
                <a:spcPct val="110000"/>
              </a:lnSpc>
            </a:pPr>
            <a:r>
              <a:rPr lang="en-US" dirty="0"/>
              <a:t>little if any internal memory – rely more heavily on hardcoded attributes and firmware</a:t>
            </a:r>
          </a:p>
          <a:p>
            <a:pPr lvl="1">
              <a:lnSpc>
                <a:spcPct val="110000"/>
              </a:lnSpc>
            </a:pPr>
            <a:r>
              <a:rPr lang="en-US" sz="1800" dirty="0"/>
              <a:t>To sell to the largest audience, its super simple to install and use (low “friction”)</a:t>
            </a:r>
          </a:p>
          <a:p>
            <a:pPr lvl="2">
              <a:lnSpc>
                <a:spcPct val="110000"/>
              </a:lnSpc>
            </a:pPr>
            <a:r>
              <a:rPr lang="en-US" dirty="0"/>
              <a:t>lack strong, if any, out of the box security</a:t>
            </a:r>
          </a:p>
          <a:p>
            <a:pPr lvl="2">
              <a:lnSpc>
                <a:spcPct val="110000"/>
              </a:lnSpc>
            </a:pPr>
            <a:r>
              <a:rPr lang="en-US" dirty="0"/>
              <a:t>often come with default accounts and passwords enabled </a:t>
            </a:r>
          </a:p>
          <a:p>
            <a:pPr lvl="1">
              <a:lnSpc>
                <a:spcPct val="110000"/>
              </a:lnSpc>
            </a:pPr>
            <a:r>
              <a:rPr lang="en-US" sz="1800" dirty="0"/>
              <a:t>Brought to work and open holes in corporate networks</a:t>
            </a:r>
          </a:p>
        </p:txBody>
      </p:sp>
      <p:sp>
        <p:nvSpPr>
          <p:cNvPr id="5" name="Slide Number Placeholder 4">
            <a:extLst>
              <a:ext uri="{FF2B5EF4-FFF2-40B4-BE49-F238E27FC236}">
                <a16:creationId xmlns:a16="http://schemas.microsoft.com/office/drawing/2014/main" id="{F1D16C57-C762-43F8-B2AD-B9F56A89D35E}"/>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1814073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6" y="10"/>
            <a:ext cx="4311266"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5389789" y="-43470"/>
            <a:ext cx="6206898" cy="1478570"/>
          </a:xfrm>
        </p:spPr>
        <p:txBody>
          <a:bodyPr>
            <a:normAutofit/>
          </a:bodyPr>
          <a:lstStyle/>
          <a:p>
            <a:r>
              <a:rPr lang="en-US" sz="3200" dirty="0"/>
              <a:t>Circumventing firewalls and other security</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4496169" y="1186810"/>
            <a:ext cx="7619630" cy="4450403"/>
          </a:xfrm>
        </p:spPr>
        <p:txBody>
          <a:bodyPr>
            <a:noAutofit/>
          </a:bodyPr>
          <a:lstStyle/>
          <a:p>
            <a:pPr>
              <a:lnSpc>
                <a:spcPct val="110000"/>
              </a:lnSpc>
            </a:pPr>
            <a:r>
              <a:rPr lang="en-US" sz="1400" dirty="0"/>
              <a:t>In the “old days” – it was “plug and play” </a:t>
            </a:r>
          </a:p>
          <a:p>
            <a:pPr lvl="1">
              <a:lnSpc>
                <a:spcPct val="110000"/>
              </a:lnSpc>
            </a:pPr>
            <a:r>
              <a:rPr lang="en-US" sz="1400" dirty="0"/>
              <a:t>plug in device, download drivers/updates, and follow the instructions to install within network</a:t>
            </a:r>
          </a:p>
          <a:p>
            <a:pPr lvl="1">
              <a:lnSpc>
                <a:spcPct val="110000"/>
              </a:lnSpc>
            </a:pPr>
            <a:r>
              <a:rPr lang="en-US" sz="1400" dirty="0"/>
              <a:t>potentially needed to change your security/firewall settings, open ports, etc. </a:t>
            </a:r>
          </a:p>
          <a:p>
            <a:pPr>
              <a:lnSpc>
                <a:spcPct val="110000"/>
              </a:lnSpc>
            </a:pPr>
            <a:r>
              <a:rPr lang="en-US" sz="1400" dirty="0"/>
              <a:t>IoT is often available immediately</a:t>
            </a:r>
          </a:p>
          <a:p>
            <a:pPr lvl="1">
              <a:lnSpc>
                <a:spcPct val="110000"/>
              </a:lnSpc>
            </a:pPr>
            <a:r>
              <a:rPr lang="en-US" sz="1400" dirty="0"/>
              <a:t>direct communication with the manufacturer</a:t>
            </a:r>
          </a:p>
          <a:p>
            <a:pPr lvl="1">
              <a:lnSpc>
                <a:spcPct val="110000"/>
              </a:lnSpc>
            </a:pPr>
            <a:r>
              <a:rPr lang="en-US" sz="1400" dirty="0"/>
              <a:t>How? …. didn’t ask permission to go through your firewall/proxy server, etc.</a:t>
            </a:r>
          </a:p>
          <a:p>
            <a:pPr lvl="1">
              <a:lnSpc>
                <a:spcPct val="110000"/>
              </a:lnSpc>
            </a:pPr>
            <a:r>
              <a:rPr lang="en-US" sz="1400" dirty="0"/>
              <a:t>They use peer-to-peer (P2P) communication through your network</a:t>
            </a:r>
          </a:p>
          <a:p>
            <a:pPr lvl="2">
              <a:lnSpc>
                <a:spcPct val="110000"/>
              </a:lnSpc>
            </a:pPr>
            <a:r>
              <a:rPr lang="en-US" sz="1400" dirty="0"/>
              <a:t>Jump over your firewall, and circumvent traditional security protections</a:t>
            </a:r>
          </a:p>
          <a:p>
            <a:pPr lvl="2">
              <a:lnSpc>
                <a:spcPct val="110000"/>
              </a:lnSpc>
            </a:pPr>
            <a:r>
              <a:rPr lang="en-US" sz="1400" dirty="0"/>
              <a:t>Direct connection between 2 “peers”/computers</a:t>
            </a:r>
          </a:p>
          <a:p>
            <a:pPr lvl="2">
              <a:lnSpc>
                <a:spcPct val="110000"/>
              </a:lnSpc>
            </a:pPr>
            <a:r>
              <a:rPr lang="en-US" sz="1400" dirty="0"/>
              <a:t>used, although not exclusively, by individuals who lack a respect for laws (e.g., IP theft) </a:t>
            </a:r>
          </a:p>
          <a:p>
            <a:pPr lvl="1">
              <a:lnSpc>
                <a:spcPct val="110000"/>
              </a:lnSpc>
            </a:pPr>
            <a:r>
              <a:rPr lang="en-US" sz="1400" dirty="0"/>
              <a:t>When they communicate with mothership (manufacturer)</a:t>
            </a:r>
          </a:p>
          <a:p>
            <a:pPr lvl="2">
              <a:lnSpc>
                <a:spcPct val="110000"/>
              </a:lnSpc>
            </a:pPr>
            <a:r>
              <a:rPr lang="en-US" sz="1400" dirty="0"/>
              <a:t>IoT devices use the device’s physical serial number </a:t>
            </a:r>
          </a:p>
          <a:p>
            <a:pPr lvl="2">
              <a:lnSpc>
                <a:spcPct val="110000"/>
              </a:lnSpc>
            </a:pPr>
            <a:r>
              <a:rPr lang="en-US" sz="1400" dirty="0"/>
              <a:t>“</a:t>
            </a:r>
            <a:r>
              <a:rPr lang="en-US" sz="1400" b="1" i="1" dirty="0"/>
              <a:t>enumeration vulnerability</a:t>
            </a:r>
            <a:r>
              <a:rPr lang="en-US" sz="1400" dirty="0"/>
              <a:t>” - run a script trying various sequences of numbers until you hit upon serial numbers of particular IoT devices</a:t>
            </a:r>
          </a:p>
          <a:p>
            <a:pPr lvl="3">
              <a:lnSpc>
                <a:spcPct val="110000"/>
              </a:lnSpc>
            </a:pPr>
            <a:r>
              <a:rPr lang="en-US" sz="1400" dirty="0"/>
              <a:t>communicate directly with that device, without going through firewalls</a:t>
            </a:r>
          </a:p>
          <a:p>
            <a:pPr lvl="3">
              <a:lnSpc>
                <a:spcPct val="110000"/>
              </a:lnSpc>
            </a:pPr>
            <a:r>
              <a:rPr lang="en-US" sz="1400" dirty="0"/>
              <a:t>Device serial number is hardcoded, cannot be changed, even when comprised</a:t>
            </a:r>
          </a:p>
          <a:p>
            <a:pPr lvl="2">
              <a:lnSpc>
                <a:spcPct val="110000"/>
              </a:lnSpc>
            </a:pPr>
            <a:r>
              <a:rPr lang="en-US" sz="1400" dirty="0"/>
              <a:t>Compromised IoT device = “pivot point” to network</a:t>
            </a:r>
          </a:p>
        </p:txBody>
      </p:sp>
      <p:sp>
        <p:nvSpPr>
          <p:cNvPr id="5" name="Slide Number Placeholder 4">
            <a:extLst>
              <a:ext uri="{FF2B5EF4-FFF2-40B4-BE49-F238E27FC236}">
                <a16:creationId xmlns:a16="http://schemas.microsoft.com/office/drawing/2014/main" id="{9E65BB6B-E707-4CA9-A364-ACC8F72542B5}"/>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64161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6" y="10"/>
            <a:ext cx="4684128"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5389789" y="-43470"/>
            <a:ext cx="6206898" cy="1478570"/>
          </a:xfrm>
        </p:spPr>
        <p:txBody>
          <a:bodyPr>
            <a:normAutofit/>
          </a:bodyPr>
          <a:lstStyle/>
          <a:p>
            <a:r>
              <a:rPr lang="en-US" sz="3200" dirty="0"/>
              <a:t>Internet of things (I</a:t>
            </a:r>
            <a:r>
              <a:rPr lang="en-US" sz="3200" cap="none" dirty="0"/>
              <a:t>o</a:t>
            </a:r>
            <a:r>
              <a:rPr lang="en-US" sz="3200" dirty="0"/>
              <a:t>T): Firmware Updates and supply chain vulnerabilities</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4759494" y="1468438"/>
            <a:ext cx="7194381" cy="4962525"/>
          </a:xfrm>
        </p:spPr>
        <p:txBody>
          <a:bodyPr>
            <a:noAutofit/>
          </a:bodyPr>
          <a:lstStyle/>
          <a:p>
            <a:pPr>
              <a:lnSpc>
                <a:spcPct val="110000"/>
              </a:lnSpc>
            </a:pPr>
            <a:r>
              <a:rPr lang="en-US" sz="1400" dirty="0"/>
              <a:t>Another IoT vulnerability stems from their limited internal memory</a:t>
            </a:r>
          </a:p>
          <a:p>
            <a:pPr lvl="1">
              <a:lnSpc>
                <a:spcPct val="110000"/>
              </a:lnSpc>
            </a:pPr>
            <a:r>
              <a:rPr lang="en-US" sz="1400" dirty="0"/>
              <a:t>primarily, if not completely, controlled by manufacturer-installed firmware</a:t>
            </a:r>
          </a:p>
          <a:p>
            <a:pPr lvl="1">
              <a:lnSpc>
                <a:spcPct val="110000"/>
              </a:lnSpc>
            </a:pPr>
            <a:r>
              <a:rPr lang="en-US" sz="1400" dirty="0"/>
              <a:t>can only be overwritten by new firmware updates </a:t>
            </a:r>
          </a:p>
          <a:p>
            <a:pPr lvl="1">
              <a:lnSpc>
                <a:spcPct val="110000"/>
              </a:lnSpc>
            </a:pPr>
            <a:r>
              <a:rPr lang="en-US" sz="1400" dirty="0"/>
              <a:t>This limits the options for additional, user-initiated security </a:t>
            </a:r>
          </a:p>
          <a:p>
            <a:pPr>
              <a:lnSpc>
                <a:spcPct val="110000"/>
              </a:lnSpc>
            </a:pPr>
            <a:r>
              <a:rPr lang="en-US" sz="1400" dirty="0"/>
              <a:t>Also opens IoT devices to potential supply chain attacks</a:t>
            </a:r>
          </a:p>
          <a:p>
            <a:pPr>
              <a:lnSpc>
                <a:spcPct val="110000"/>
              </a:lnSpc>
            </a:pPr>
            <a:r>
              <a:rPr lang="en-US" sz="1400" dirty="0"/>
              <a:t>Finite State performed an analysis of Huawei’s IoT products - Ran an automated script to search through firmware files embedded in IoT devices:</a:t>
            </a:r>
          </a:p>
          <a:p>
            <a:pPr lvl="1">
              <a:lnSpc>
                <a:spcPct val="110000"/>
              </a:lnSpc>
            </a:pPr>
            <a:r>
              <a:rPr lang="en-US" sz="1400" dirty="0"/>
              <a:t>“[m]</a:t>
            </a:r>
            <a:r>
              <a:rPr lang="en-US" sz="1400" dirty="0" err="1"/>
              <a:t>ost</a:t>
            </a:r>
            <a:r>
              <a:rPr lang="en-US" sz="1400" dirty="0"/>
              <a:t> devices networked together in the Internet of Things (IoT), in fact, have too little memory to run security scanning software or anything else besides their purpose-built firmware.”  </a:t>
            </a:r>
          </a:p>
          <a:p>
            <a:pPr lvl="1">
              <a:lnSpc>
                <a:spcPct val="110000"/>
              </a:lnSpc>
            </a:pPr>
            <a:r>
              <a:rPr lang="en-US" sz="1400" dirty="0"/>
              <a:t>within single 36-hour run, checked 1.5 million firmware files from 558 Huawei enterprise networking products (just business systems, not consumer devices)</a:t>
            </a:r>
          </a:p>
          <a:p>
            <a:pPr lvl="1">
              <a:lnSpc>
                <a:spcPct val="110000"/>
              </a:lnSpc>
            </a:pPr>
            <a:r>
              <a:rPr lang="en-US" sz="1400" dirty="0"/>
              <a:t>average device had 102 vulnerabilities; at least ¼ severe enough to give hacker access</a:t>
            </a:r>
          </a:p>
          <a:p>
            <a:pPr lvl="1">
              <a:lnSpc>
                <a:spcPct val="110000"/>
              </a:lnSpc>
            </a:pPr>
            <a:r>
              <a:rPr lang="en-US" sz="1400" dirty="0"/>
              <a:t>Good news = vulnerability is “much more than comparable Western products” </a:t>
            </a:r>
          </a:p>
          <a:p>
            <a:pPr lvl="1">
              <a:lnSpc>
                <a:spcPct val="110000"/>
              </a:lnSpc>
            </a:pPr>
            <a:r>
              <a:rPr lang="en-US" sz="1400" dirty="0"/>
              <a:t>Bad news = difficult to ID where IoT products originated because of “white labeling”</a:t>
            </a:r>
          </a:p>
          <a:p>
            <a:pPr lvl="2">
              <a:lnSpc>
                <a:spcPct val="110000"/>
              </a:lnSpc>
            </a:pPr>
            <a:r>
              <a:rPr lang="en-US" sz="1400" dirty="0"/>
              <a:t>manufacturers sell product to reseller, who then resells and relabels it</a:t>
            </a:r>
          </a:p>
        </p:txBody>
      </p:sp>
      <p:sp>
        <p:nvSpPr>
          <p:cNvPr id="5" name="Slide Number Placeholder 4">
            <a:extLst>
              <a:ext uri="{FF2B5EF4-FFF2-40B4-BE49-F238E27FC236}">
                <a16:creationId xmlns:a16="http://schemas.microsoft.com/office/drawing/2014/main" id="{952A9B83-B364-4C5E-B3E5-65593FCE6810}"/>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109484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6" y="10"/>
            <a:ext cx="5100110"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5389789" y="-43470"/>
            <a:ext cx="6206898" cy="1478570"/>
          </a:xfrm>
        </p:spPr>
        <p:txBody>
          <a:bodyPr>
            <a:normAutofit/>
          </a:bodyPr>
          <a:lstStyle/>
          <a:p>
            <a:r>
              <a:rPr lang="en-US" sz="3200" dirty="0"/>
              <a:t>Internet of things (I</a:t>
            </a:r>
            <a:r>
              <a:rPr lang="en-US" sz="3200" cap="none" dirty="0"/>
              <a:t>o</a:t>
            </a:r>
            <a:r>
              <a:rPr lang="en-US" sz="3200" dirty="0"/>
              <a:t>T): EXPLOITED vulnerabilities</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4979774" y="1186656"/>
            <a:ext cx="6797888" cy="4371975"/>
          </a:xfrm>
        </p:spPr>
        <p:txBody>
          <a:bodyPr>
            <a:noAutofit/>
          </a:bodyPr>
          <a:lstStyle/>
          <a:p>
            <a:pPr>
              <a:lnSpc>
                <a:spcPct val="110000"/>
              </a:lnSpc>
            </a:pPr>
            <a:r>
              <a:rPr lang="en-US" sz="1400" dirty="0"/>
              <a:t>April 2018: CEO of cybersecurity company Darktrace: </a:t>
            </a:r>
          </a:p>
          <a:p>
            <a:pPr lvl="1">
              <a:lnSpc>
                <a:spcPct val="110000"/>
              </a:lnSpc>
            </a:pPr>
            <a:r>
              <a:rPr lang="en-US" sz="1400" dirty="0"/>
              <a:t>Casino fell victim to hackers through a smart thermometer used to monitor water of an aquarium in the lobby</a:t>
            </a:r>
          </a:p>
          <a:p>
            <a:pPr lvl="1">
              <a:lnSpc>
                <a:spcPct val="110000"/>
              </a:lnSpc>
            </a:pPr>
            <a:r>
              <a:rPr lang="en-US" sz="1400" dirty="0"/>
              <a:t>Used thermometer as pivot point to get to a high-roller database which “may have included information about some of the unnamed casino's biggest spenders along with other private details . . . . “ </a:t>
            </a:r>
          </a:p>
          <a:p>
            <a:pPr>
              <a:lnSpc>
                <a:spcPct val="110000"/>
              </a:lnSpc>
            </a:pPr>
            <a:r>
              <a:rPr lang="en-US" sz="1400" dirty="0"/>
              <a:t>August 2019: Microsoft discovered attacks targeting IoT devices (printers, video decoders and other devices)</a:t>
            </a:r>
          </a:p>
          <a:p>
            <a:pPr lvl="1">
              <a:lnSpc>
                <a:spcPct val="110000"/>
              </a:lnSpc>
            </a:pPr>
            <a:r>
              <a:rPr lang="en-US" sz="1400" dirty="0"/>
              <a:t>Used as a pivot point to penetrate targeted computer networks</a:t>
            </a:r>
          </a:p>
          <a:p>
            <a:pPr lvl="1">
              <a:lnSpc>
                <a:spcPct val="110000"/>
              </a:lnSpc>
            </a:pPr>
            <a:r>
              <a:rPr lang="en-US" sz="1400" dirty="0"/>
              <a:t>Method of exploitation?</a:t>
            </a:r>
          </a:p>
          <a:p>
            <a:pPr lvl="2">
              <a:lnSpc>
                <a:spcPct val="110000"/>
              </a:lnSpc>
            </a:pPr>
            <a:r>
              <a:rPr lang="en-US" sz="1400" dirty="0"/>
              <a:t>Device still had easily guessable default passwords</a:t>
            </a:r>
          </a:p>
          <a:p>
            <a:pPr lvl="2">
              <a:lnSpc>
                <a:spcPct val="110000"/>
              </a:lnSpc>
            </a:pPr>
            <a:r>
              <a:rPr lang="en-US" sz="1400" dirty="0"/>
              <a:t>Devices “running an old firmware version with a known vulnerability”  </a:t>
            </a:r>
          </a:p>
          <a:p>
            <a:pPr lvl="2">
              <a:lnSpc>
                <a:spcPct val="110000"/>
              </a:lnSpc>
            </a:pPr>
            <a:r>
              <a:rPr lang="en-US" sz="1400" dirty="0"/>
              <a:t>Interesting side-note:</a:t>
            </a:r>
          </a:p>
          <a:p>
            <a:pPr lvl="3">
              <a:lnSpc>
                <a:spcPct val="110000"/>
              </a:lnSpc>
            </a:pPr>
            <a:r>
              <a:rPr lang="en-US" sz="1400" dirty="0"/>
              <a:t>Hacker group called was “Strontium” </a:t>
            </a:r>
          </a:p>
          <a:p>
            <a:pPr lvl="4">
              <a:lnSpc>
                <a:spcPct val="110000"/>
              </a:lnSpc>
            </a:pPr>
            <a:r>
              <a:rPr lang="en-US" sz="1400" dirty="0"/>
              <a:t>Russian government hacking group a/k/a Fancy Bear or APT28 </a:t>
            </a:r>
          </a:p>
          <a:p>
            <a:pPr lvl="4">
              <a:lnSpc>
                <a:spcPct val="110000"/>
              </a:lnSpc>
            </a:pPr>
            <a:r>
              <a:rPr lang="en-US" sz="1400" dirty="0"/>
              <a:t>Responsible for hacks into the Democratic National Committee ahead of 2016 election</a:t>
            </a:r>
          </a:p>
        </p:txBody>
      </p:sp>
      <p:sp>
        <p:nvSpPr>
          <p:cNvPr id="5" name="Slide Number Placeholder 4">
            <a:extLst>
              <a:ext uri="{FF2B5EF4-FFF2-40B4-BE49-F238E27FC236}">
                <a16:creationId xmlns:a16="http://schemas.microsoft.com/office/drawing/2014/main" id="{D4A23BD4-A49D-46A9-A1DF-9C96F92375C8}"/>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316845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FC5E-0527-4AD0-BDEA-005DF26B2C75}"/>
              </a:ext>
            </a:extLst>
          </p:cNvPr>
          <p:cNvSpPr>
            <a:spLocks noGrp="1"/>
          </p:cNvSpPr>
          <p:nvPr>
            <p:ph type="title"/>
          </p:nvPr>
        </p:nvSpPr>
        <p:spPr>
          <a:xfrm>
            <a:off x="2040445" y="157476"/>
            <a:ext cx="9905998" cy="1478570"/>
          </a:xfrm>
        </p:spPr>
        <p:txBody>
          <a:bodyPr/>
          <a:lstStyle/>
          <a:p>
            <a:r>
              <a:rPr lang="en-US" dirty="0" err="1"/>
              <a:t>Iot</a:t>
            </a:r>
            <a:r>
              <a:rPr lang="en-US" dirty="0"/>
              <a:t> vulnerability solutions</a:t>
            </a:r>
          </a:p>
        </p:txBody>
      </p:sp>
      <p:sp>
        <p:nvSpPr>
          <p:cNvPr id="3" name="Content Placeholder 2">
            <a:extLst>
              <a:ext uri="{FF2B5EF4-FFF2-40B4-BE49-F238E27FC236}">
                <a16:creationId xmlns:a16="http://schemas.microsoft.com/office/drawing/2014/main" id="{7BECC4BD-9C7D-46DD-8035-4D54C15AB88B}"/>
              </a:ext>
            </a:extLst>
          </p:cNvPr>
          <p:cNvSpPr>
            <a:spLocks noGrp="1"/>
          </p:cNvSpPr>
          <p:nvPr>
            <p:ph idx="1"/>
          </p:nvPr>
        </p:nvSpPr>
        <p:spPr/>
        <p:txBody>
          <a:bodyPr/>
          <a:lstStyle/>
          <a:p>
            <a:r>
              <a:rPr lang="en-US" dirty="0"/>
              <a:t>Disable defaults when shipping </a:t>
            </a:r>
          </a:p>
          <a:p>
            <a:r>
              <a:rPr lang="en-US" dirty="0"/>
              <a:t>Increase friction - go back to plug-and-play days (where a bit of configuration was required/doable (and disable P2P)</a:t>
            </a:r>
          </a:p>
          <a:p>
            <a:r>
              <a:rPr lang="en-US" dirty="0"/>
              <a:t>Don’t use hardcoded device IDs to communicate (any more than we recommend using SS #s in real world documents)</a:t>
            </a:r>
          </a:p>
          <a:p>
            <a:r>
              <a:rPr lang="en-US" dirty="0"/>
              <a:t>Require inclusion of original manufacturer on device, even if relabeling</a:t>
            </a:r>
          </a:p>
          <a:p>
            <a:endParaRPr lang="en-US" dirty="0"/>
          </a:p>
        </p:txBody>
      </p:sp>
      <p:sp>
        <p:nvSpPr>
          <p:cNvPr id="4" name="TextBox 3">
            <a:extLst>
              <a:ext uri="{FF2B5EF4-FFF2-40B4-BE49-F238E27FC236}">
                <a16:creationId xmlns:a16="http://schemas.microsoft.com/office/drawing/2014/main" id="{D96D85FA-2782-4F91-969C-4BECFE82A2ED}"/>
              </a:ext>
            </a:extLst>
          </p:cNvPr>
          <p:cNvSpPr txBox="1"/>
          <p:nvPr/>
        </p:nvSpPr>
        <p:spPr>
          <a:xfrm>
            <a:off x="2781620" y="1206393"/>
            <a:ext cx="4741049" cy="369332"/>
          </a:xfrm>
          <a:prstGeom prst="rect">
            <a:avLst/>
          </a:prstGeom>
          <a:noFill/>
        </p:spPr>
        <p:txBody>
          <a:bodyPr wrap="square" rtlCol="0">
            <a:spAutoFit/>
          </a:bodyPr>
          <a:lstStyle/>
          <a:p>
            <a:r>
              <a:rPr lang="en-US" dirty="0"/>
              <a:t>Not so hard . . . But they do make things less easy</a:t>
            </a:r>
          </a:p>
        </p:txBody>
      </p:sp>
      <p:sp>
        <p:nvSpPr>
          <p:cNvPr id="5" name="Slide Number Placeholder 4">
            <a:extLst>
              <a:ext uri="{FF2B5EF4-FFF2-40B4-BE49-F238E27FC236}">
                <a16:creationId xmlns:a16="http://schemas.microsoft.com/office/drawing/2014/main" id="{B61BD6C7-C6F3-420C-9BAB-040A2D80D1C2}"/>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870415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F78C-7633-4680-A8C0-AD9B21FF0ADA}"/>
              </a:ext>
            </a:extLst>
          </p:cNvPr>
          <p:cNvSpPr>
            <a:spLocks noGrp="1"/>
          </p:cNvSpPr>
          <p:nvPr>
            <p:ph type="title"/>
          </p:nvPr>
        </p:nvSpPr>
        <p:spPr>
          <a:xfrm>
            <a:off x="3168699" y="-320487"/>
            <a:ext cx="9266945" cy="1752599"/>
          </a:xfrm>
        </p:spPr>
        <p:txBody>
          <a:bodyPr>
            <a:normAutofit/>
          </a:bodyPr>
          <a:lstStyle/>
          <a:p>
            <a:pPr algn="ctr"/>
            <a:r>
              <a:rPr lang="en-US" sz="3000" dirty="0"/>
              <a:t>IoT Devices and Privacy </a:t>
            </a:r>
            <a:br>
              <a:rPr lang="en-US" sz="3000" dirty="0"/>
            </a:br>
            <a:r>
              <a:rPr lang="en-US" sz="3000" dirty="0"/>
              <a:t>(it’s not just the bad guys to worry about)</a:t>
            </a:r>
          </a:p>
        </p:txBody>
      </p:sp>
      <p:sp>
        <p:nvSpPr>
          <p:cNvPr id="3" name="Content Placeholder 2">
            <a:extLst>
              <a:ext uri="{FF2B5EF4-FFF2-40B4-BE49-F238E27FC236}">
                <a16:creationId xmlns:a16="http://schemas.microsoft.com/office/drawing/2014/main" id="{5607C9BC-19F1-4DF3-9664-F669D58DD506}"/>
              </a:ext>
            </a:extLst>
          </p:cNvPr>
          <p:cNvSpPr>
            <a:spLocks noGrp="1"/>
          </p:cNvSpPr>
          <p:nvPr>
            <p:ph idx="1"/>
          </p:nvPr>
        </p:nvSpPr>
        <p:spPr>
          <a:xfrm>
            <a:off x="3619180" y="1242734"/>
            <a:ext cx="8365982" cy="4772447"/>
          </a:xfrm>
        </p:spPr>
        <p:txBody>
          <a:bodyPr>
            <a:noAutofit/>
          </a:bodyPr>
          <a:lstStyle/>
          <a:p>
            <a:r>
              <a:rPr lang="en-US" sz="1400" dirty="0"/>
              <a:t>Can’t talk about IoT Devices and not talk about Privacy</a:t>
            </a:r>
          </a:p>
          <a:p>
            <a:pPr lvl="1"/>
            <a:r>
              <a:rPr lang="en-US" sz="1400" dirty="0"/>
              <a:t>IoT is in every part of our home, our vehicles, our work places, and even our bodies</a:t>
            </a:r>
          </a:p>
          <a:p>
            <a:pPr lvl="1"/>
            <a:r>
              <a:rPr lang="en-US" sz="1400" dirty="0"/>
              <a:t>So what about governmental access to IoT devices (and the data)?</a:t>
            </a:r>
          </a:p>
          <a:p>
            <a:endParaRPr lang="en-US" sz="1400" dirty="0"/>
          </a:p>
          <a:p>
            <a:r>
              <a:rPr lang="en-US" sz="1400" dirty="0"/>
              <a:t>Fourth (4</a:t>
            </a:r>
            <a:r>
              <a:rPr lang="en-US" sz="1400" baseline="30000" dirty="0"/>
              <a:t>th) </a:t>
            </a:r>
            <a:r>
              <a:rPr lang="en-US" sz="1400" dirty="0"/>
              <a:t>Amendment guarantees: </a:t>
            </a:r>
          </a:p>
          <a:p>
            <a:pPr lvl="1" algn="just"/>
            <a:r>
              <a:rPr lang="en-US" sz="1400" dirty="0">
                <a:solidFill>
                  <a:schemeClr val="accent4">
                    <a:lumMod val="75000"/>
                  </a:schemeClr>
                </a:solidFill>
              </a:rPr>
              <a:t>“[t]he right of the people to be secure in their persons, houses, papers and effects, against </a:t>
            </a:r>
            <a:r>
              <a:rPr lang="en-US" sz="1400" b="1" dirty="0">
                <a:solidFill>
                  <a:schemeClr val="accent4">
                    <a:lumMod val="75000"/>
                  </a:schemeClr>
                </a:solidFill>
              </a:rPr>
              <a:t>unreasonable searches and seizures</a:t>
            </a:r>
            <a:r>
              <a:rPr lang="en-US" sz="1400" dirty="0">
                <a:solidFill>
                  <a:schemeClr val="accent4">
                    <a:lumMod val="75000"/>
                  </a:schemeClr>
                </a:solidFill>
              </a:rPr>
              <a:t>, shall not be violated, and no </a:t>
            </a:r>
            <a:r>
              <a:rPr lang="en-US" sz="1400" b="1" dirty="0">
                <a:solidFill>
                  <a:schemeClr val="accent4">
                    <a:lumMod val="75000"/>
                  </a:schemeClr>
                </a:solidFill>
              </a:rPr>
              <a:t>warrants </a:t>
            </a:r>
            <a:r>
              <a:rPr lang="en-US" sz="1400" dirty="0">
                <a:solidFill>
                  <a:schemeClr val="accent4">
                    <a:lumMod val="75000"/>
                  </a:schemeClr>
                </a:solidFill>
              </a:rPr>
              <a:t>shall issue, but </a:t>
            </a:r>
            <a:r>
              <a:rPr lang="en-US" sz="1400" b="1" dirty="0">
                <a:solidFill>
                  <a:schemeClr val="accent4">
                    <a:lumMod val="75000"/>
                  </a:schemeClr>
                </a:solidFill>
              </a:rPr>
              <a:t>upon probable cause</a:t>
            </a:r>
            <a:r>
              <a:rPr lang="en-US" sz="1400" dirty="0">
                <a:solidFill>
                  <a:schemeClr val="accent4">
                    <a:lumMod val="75000"/>
                  </a:schemeClr>
                </a:solidFill>
              </a:rPr>
              <a:t> . . .”</a:t>
            </a:r>
          </a:p>
          <a:p>
            <a:pPr lvl="1"/>
            <a:r>
              <a:rPr lang="en-US" sz="1400" dirty="0"/>
              <a:t>Person has a “reasonable expectation of privacy” (REP) in home and possessions (includes computers/tech)</a:t>
            </a:r>
          </a:p>
          <a:p>
            <a:pPr lvl="2"/>
            <a:r>
              <a:rPr lang="en-US" sz="1400" dirty="0"/>
              <a:t>No REP in public spaces</a:t>
            </a:r>
          </a:p>
          <a:p>
            <a:pPr lvl="3"/>
            <a:r>
              <a:rPr lang="en-US" sz="1400" dirty="0"/>
              <a:t>No REP in display on screen when agent shoulder surfs password (exposed to the public)</a:t>
            </a:r>
          </a:p>
          <a:p>
            <a:pPr lvl="2"/>
            <a:r>
              <a:rPr lang="en-US" sz="1400" dirty="0"/>
              <a:t>No REP in information disclosed to a 3</a:t>
            </a:r>
            <a:r>
              <a:rPr lang="en-US" sz="1400" baseline="30000" dirty="0"/>
              <a:t>rd</a:t>
            </a:r>
            <a:r>
              <a:rPr lang="en-US" sz="1400" dirty="0"/>
              <a:t> party</a:t>
            </a:r>
          </a:p>
          <a:p>
            <a:pPr lvl="1"/>
            <a:endParaRPr lang="en-US" sz="1400" dirty="0"/>
          </a:p>
          <a:p>
            <a:pPr lvl="1"/>
            <a:r>
              <a:rPr lang="en-US" sz="1400" dirty="0"/>
              <a:t>What about data on IoT devices?</a:t>
            </a:r>
          </a:p>
          <a:p>
            <a:pPr lvl="2"/>
            <a:r>
              <a:rPr lang="en-US" sz="1400" dirty="0"/>
              <a:t>In general, to intrude on 4</a:t>
            </a:r>
            <a:r>
              <a:rPr lang="en-US" sz="1400" baseline="30000" dirty="0"/>
              <a:t>th</a:t>
            </a:r>
            <a:r>
              <a:rPr lang="en-US" sz="1400" dirty="0"/>
              <a:t> Amendment right, government needs a </a:t>
            </a:r>
            <a:r>
              <a:rPr lang="en-US" sz="1400" i="1" dirty="0"/>
              <a:t>probable cause search</a:t>
            </a:r>
            <a:r>
              <a:rPr lang="en-US" sz="1400" dirty="0"/>
              <a:t> warrant </a:t>
            </a:r>
            <a:r>
              <a:rPr lang="en-US" sz="1400" b="1" u="sng" dirty="0"/>
              <a:t>or</a:t>
            </a:r>
            <a:r>
              <a:rPr lang="en-US" sz="1400" dirty="0"/>
              <a:t> a “special needs” exception </a:t>
            </a:r>
          </a:p>
        </p:txBody>
      </p:sp>
      <p:sp>
        <p:nvSpPr>
          <p:cNvPr id="4" name="Slide Number Placeholder 3">
            <a:extLst>
              <a:ext uri="{FF2B5EF4-FFF2-40B4-BE49-F238E27FC236}">
                <a16:creationId xmlns:a16="http://schemas.microsoft.com/office/drawing/2014/main" id="{31BBA8E5-56D5-4C35-BE68-A0E120731AAA}"/>
              </a:ext>
            </a:extLst>
          </p:cNvPr>
          <p:cNvSpPr>
            <a:spLocks noGrp="1"/>
          </p:cNvSpPr>
          <p:nvPr>
            <p:ph type="sldNum" sz="quarter" idx="12"/>
          </p:nvPr>
        </p:nvSpPr>
        <p:spPr/>
        <p:txBody>
          <a:bodyPr/>
          <a:lstStyle/>
          <a:p>
            <a:fld id="{ECFB313B-A4E4-4017-93DB-54F3B15006C8}" type="slidenum">
              <a:rPr lang="en-US" smtClean="0"/>
              <a:t>8</a:t>
            </a:fld>
            <a:endParaRPr lang="en-US"/>
          </a:p>
        </p:txBody>
      </p:sp>
      <p:pic>
        <p:nvPicPr>
          <p:cNvPr id="5" name="Picture 4">
            <a:extLst>
              <a:ext uri="{FF2B5EF4-FFF2-40B4-BE49-F238E27FC236}">
                <a16:creationId xmlns:a16="http://schemas.microsoft.com/office/drawing/2014/main" id="{64423A54-1C43-46BD-9E5B-861C6736E6E6}"/>
              </a:ext>
            </a:extLst>
          </p:cNvPr>
          <p:cNvPicPr>
            <a:picLocks noChangeAspect="1"/>
          </p:cNvPicPr>
          <p:nvPr/>
        </p:nvPicPr>
        <p:blipFill>
          <a:blip r:embed="rId2"/>
          <a:stretch>
            <a:fillRect/>
          </a:stretch>
        </p:blipFill>
        <p:spPr>
          <a:xfrm>
            <a:off x="0" y="-54033"/>
            <a:ext cx="3688336" cy="6858000"/>
          </a:xfrm>
          <a:prstGeom prst="rect">
            <a:avLst/>
          </a:prstGeom>
        </p:spPr>
      </p:pic>
    </p:spTree>
    <p:extLst>
      <p:ext uri="{BB962C8B-B14F-4D97-AF65-F5344CB8AC3E}">
        <p14:creationId xmlns:p14="http://schemas.microsoft.com/office/powerpoint/2010/main" val="73528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74A22-380C-4FDF-8477-2C867E741E93}"/>
              </a:ext>
            </a:extLst>
          </p:cNvPr>
          <p:cNvSpPr>
            <a:spLocks noGrp="1"/>
          </p:cNvSpPr>
          <p:nvPr>
            <p:ph type="title"/>
          </p:nvPr>
        </p:nvSpPr>
        <p:spPr>
          <a:xfrm>
            <a:off x="3688082" y="238205"/>
            <a:ext cx="8104526" cy="765558"/>
          </a:xfrm>
        </p:spPr>
        <p:txBody>
          <a:bodyPr/>
          <a:lstStyle/>
          <a:p>
            <a:r>
              <a:rPr lang="en-US" b="1" dirty="0"/>
              <a:t>Exceptions to 4</a:t>
            </a:r>
            <a:r>
              <a:rPr lang="en-US" b="1" baseline="30000" dirty="0"/>
              <a:t>th</a:t>
            </a:r>
            <a:r>
              <a:rPr lang="en-US" b="1" dirty="0"/>
              <a:t> Amendment REP</a:t>
            </a:r>
          </a:p>
        </p:txBody>
      </p:sp>
      <p:sp>
        <p:nvSpPr>
          <p:cNvPr id="3" name="Content Placeholder 2">
            <a:extLst>
              <a:ext uri="{FF2B5EF4-FFF2-40B4-BE49-F238E27FC236}">
                <a16:creationId xmlns:a16="http://schemas.microsoft.com/office/drawing/2014/main" id="{06FE896C-B275-43A7-93F5-9D1CE40E6975}"/>
              </a:ext>
            </a:extLst>
          </p:cNvPr>
          <p:cNvSpPr>
            <a:spLocks noGrp="1"/>
          </p:cNvSpPr>
          <p:nvPr>
            <p:ph idx="1"/>
          </p:nvPr>
        </p:nvSpPr>
        <p:spPr>
          <a:xfrm>
            <a:off x="3950897" y="1003763"/>
            <a:ext cx="7744201" cy="5331230"/>
          </a:xfrm>
        </p:spPr>
        <p:txBody>
          <a:bodyPr>
            <a:noAutofit/>
          </a:bodyPr>
          <a:lstStyle/>
          <a:p>
            <a:pPr marL="0" indent="0">
              <a:buNone/>
            </a:pPr>
            <a:r>
              <a:rPr lang="en-US" sz="1400" b="1" u="sng" dirty="0"/>
              <a:t>3</a:t>
            </a:r>
            <a:r>
              <a:rPr lang="en-US" sz="1400" b="1" u="sng" baseline="30000" dirty="0"/>
              <a:t>rd</a:t>
            </a:r>
            <a:r>
              <a:rPr lang="en-US" sz="1400" b="1" u="sng" dirty="0"/>
              <a:t> Party Disclosure (a/k/a 3</a:t>
            </a:r>
            <a:r>
              <a:rPr lang="en-US" sz="1400" b="1" u="sng" baseline="30000" dirty="0"/>
              <a:t>rd</a:t>
            </a:r>
            <a:r>
              <a:rPr lang="en-US" sz="1400" b="1" u="sng" dirty="0"/>
              <a:t> Party Doctrine)</a:t>
            </a:r>
          </a:p>
          <a:p>
            <a:pPr lvl="1"/>
            <a:r>
              <a:rPr lang="en-US" sz="1400" dirty="0"/>
              <a:t>You lose REP when disclosing information to a 3rd party</a:t>
            </a:r>
          </a:p>
          <a:p>
            <a:pPr lvl="1"/>
            <a:r>
              <a:rPr lang="en-US" sz="1400" dirty="0"/>
              <a:t>Can hope/request information be maintained as confidential, but cannot prevent 3</a:t>
            </a:r>
            <a:r>
              <a:rPr lang="en-US" sz="1400" baseline="30000" dirty="0"/>
              <a:t>rd</a:t>
            </a:r>
            <a:r>
              <a:rPr lang="en-US" sz="1400" dirty="0"/>
              <a:t> party from giving to LEO</a:t>
            </a:r>
          </a:p>
          <a:p>
            <a:pPr lvl="1"/>
            <a:r>
              <a:rPr lang="en-US" sz="1400" dirty="0"/>
              <a:t>May have “</a:t>
            </a:r>
            <a:r>
              <a:rPr lang="en-US" sz="1400" b="1" dirty="0"/>
              <a:t>subjective</a:t>
            </a:r>
            <a:r>
              <a:rPr lang="en-US" sz="1400" dirty="0"/>
              <a:t>” expectation of privacy/Courts protect </a:t>
            </a:r>
            <a:r>
              <a:rPr lang="en-US" sz="1400" b="1" dirty="0"/>
              <a:t>objectively reasonable </a:t>
            </a:r>
            <a:r>
              <a:rPr lang="en-US" sz="1400" dirty="0"/>
              <a:t>REPs</a:t>
            </a:r>
          </a:p>
          <a:p>
            <a:pPr lvl="2"/>
            <a:r>
              <a:rPr lang="en-US" sz="1400" dirty="0"/>
              <a:t>No REP in phone # dialed because its is conveyed to phone company (a 3rd party)  </a:t>
            </a:r>
          </a:p>
          <a:p>
            <a:pPr lvl="2"/>
            <a:r>
              <a:rPr lang="en-US" sz="1200" dirty="0"/>
              <a:t>Basis of the Stored Communications Act (email) was concern about disclosure to 3rd party (e.g., ISP)</a:t>
            </a:r>
          </a:p>
          <a:p>
            <a:pPr lvl="1"/>
            <a:r>
              <a:rPr lang="en-US" sz="1400" dirty="0"/>
              <a:t>Traditionally this doctrine has been absolute </a:t>
            </a:r>
          </a:p>
          <a:p>
            <a:pPr lvl="1"/>
            <a:r>
              <a:rPr lang="en-US" sz="1400" dirty="0"/>
              <a:t>With growth of computers/phones/IoT devices in our daily lives, starting to see movement</a:t>
            </a:r>
          </a:p>
          <a:p>
            <a:pPr marL="0" indent="0">
              <a:buNone/>
            </a:pPr>
            <a:r>
              <a:rPr lang="en-US" sz="1400" b="1" u="sng" dirty="0"/>
              <a:t>Plain View Doctrine (a/k/a public view)</a:t>
            </a:r>
          </a:p>
          <a:p>
            <a:r>
              <a:rPr lang="en-US" sz="1400" dirty="0"/>
              <a:t>Must be in a </a:t>
            </a:r>
            <a:r>
              <a:rPr lang="en-US" sz="1400" b="1" dirty="0"/>
              <a:t>lawful position to observe</a:t>
            </a:r>
            <a:r>
              <a:rPr lang="en-US" sz="1400" dirty="0"/>
              <a:t> and </a:t>
            </a:r>
            <a:r>
              <a:rPr lang="en-US" sz="1400" b="1" dirty="0"/>
              <a:t>assess </a:t>
            </a:r>
            <a:r>
              <a:rPr lang="en-US" sz="1400" dirty="0"/>
              <a:t>the evidence; </a:t>
            </a:r>
            <a:r>
              <a:rPr lang="en-US" sz="1400" u="sng" dirty="0"/>
              <a:t>and</a:t>
            </a:r>
            <a:r>
              <a:rPr lang="en-US" sz="1400" dirty="0"/>
              <a:t> </a:t>
            </a:r>
          </a:p>
          <a:p>
            <a:r>
              <a:rPr lang="en-US" sz="1400" dirty="0"/>
              <a:t>its </a:t>
            </a:r>
            <a:r>
              <a:rPr lang="en-US" sz="1400" b="1" dirty="0"/>
              <a:t>incriminating character must be immediately apparent</a:t>
            </a:r>
            <a:r>
              <a:rPr lang="en-US" sz="1400" dirty="0"/>
              <a:t> </a:t>
            </a:r>
          </a:p>
          <a:p>
            <a:r>
              <a:rPr lang="en-US" sz="1400" dirty="0"/>
              <a:t>Common: LEO sees incriminating images (child porn) on computer screen (e.g., internet café)</a:t>
            </a:r>
          </a:p>
          <a:p>
            <a:r>
              <a:rPr lang="en-US" sz="1400" dirty="0"/>
              <a:t>Plain view allows for </a:t>
            </a:r>
            <a:r>
              <a:rPr lang="en-US" sz="1400" b="1" dirty="0"/>
              <a:t>seizure</a:t>
            </a:r>
            <a:r>
              <a:rPr lang="en-US" sz="1400" dirty="0"/>
              <a:t> of the evidence in plain view, this doesn’t extinguish a person’s REP </a:t>
            </a:r>
          </a:p>
        </p:txBody>
      </p:sp>
      <p:sp>
        <p:nvSpPr>
          <p:cNvPr id="4" name="Slide Number Placeholder 3">
            <a:extLst>
              <a:ext uri="{FF2B5EF4-FFF2-40B4-BE49-F238E27FC236}">
                <a16:creationId xmlns:a16="http://schemas.microsoft.com/office/drawing/2014/main" id="{1FB27871-E9D6-401F-95CD-FAD0AE2BA27F}"/>
              </a:ext>
            </a:extLst>
          </p:cNvPr>
          <p:cNvSpPr>
            <a:spLocks noGrp="1"/>
          </p:cNvSpPr>
          <p:nvPr>
            <p:ph type="sldNum" sz="quarter" idx="12"/>
          </p:nvPr>
        </p:nvSpPr>
        <p:spPr/>
        <p:txBody>
          <a:bodyPr/>
          <a:lstStyle/>
          <a:p>
            <a:fld id="{ECFB313B-A4E4-4017-93DB-54F3B15006C8}" type="slidenum">
              <a:rPr lang="en-US" smtClean="0"/>
              <a:t>9</a:t>
            </a:fld>
            <a:endParaRPr lang="en-US" dirty="0"/>
          </a:p>
        </p:txBody>
      </p:sp>
      <p:pic>
        <p:nvPicPr>
          <p:cNvPr id="5" name="Picture 4">
            <a:extLst>
              <a:ext uri="{FF2B5EF4-FFF2-40B4-BE49-F238E27FC236}">
                <a16:creationId xmlns:a16="http://schemas.microsoft.com/office/drawing/2014/main" id="{A814C1B1-9928-41C0-A864-1D93DCD8B84E}"/>
              </a:ext>
            </a:extLst>
          </p:cNvPr>
          <p:cNvPicPr>
            <a:picLocks noChangeAspect="1"/>
          </p:cNvPicPr>
          <p:nvPr/>
        </p:nvPicPr>
        <p:blipFill>
          <a:blip r:embed="rId2"/>
          <a:stretch>
            <a:fillRect/>
          </a:stretch>
        </p:blipFill>
        <p:spPr>
          <a:xfrm>
            <a:off x="0" y="0"/>
            <a:ext cx="3688081" cy="6858000"/>
          </a:xfrm>
          <a:prstGeom prst="rect">
            <a:avLst/>
          </a:prstGeom>
        </p:spPr>
      </p:pic>
    </p:spTree>
    <p:extLst>
      <p:ext uri="{BB962C8B-B14F-4D97-AF65-F5344CB8AC3E}">
        <p14:creationId xmlns:p14="http://schemas.microsoft.com/office/powerpoint/2010/main" val="9896772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EEF5DE804DDC4BA85339781AB41735" ma:contentTypeVersion="4" ma:contentTypeDescription="Create a new document." ma:contentTypeScope="" ma:versionID="e63270a39dda57feda65a9d492f4b270">
  <xsd:schema xmlns:xsd="http://www.w3.org/2001/XMLSchema" xmlns:xs="http://www.w3.org/2001/XMLSchema" xmlns:p="http://schemas.microsoft.com/office/2006/metadata/properties" xmlns:ns3="7c14c09b-27e9-45aa-a632-5f489f6a34e2" targetNamespace="http://schemas.microsoft.com/office/2006/metadata/properties" ma:root="true" ma:fieldsID="cc58d5622268135ddf32ec39c86ff025" ns3:_="">
    <xsd:import namespace="7c14c09b-27e9-45aa-a632-5f489f6a34e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4c09b-27e9-45aa-a632-5f489f6a34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c14c09b-27e9-45aa-a632-5f489f6a34e2" xsi:nil="true"/>
  </documentManagement>
</p:properties>
</file>

<file path=customXml/itemProps1.xml><?xml version="1.0" encoding="utf-8"?>
<ds:datastoreItem xmlns:ds="http://schemas.openxmlformats.org/officeDocument/2006/customXml" ds:itemID="{D14A2461-BF94-4545-BB76-38115DA402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4c09b-27e9-45aa-a632-5f489f6a3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AC41CBB0-BAA0-4983-8F2B-E10AF3358DA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7c14c09b-27e9-45aa-a632-5f489f6a34e2"/>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Circuit design</Template>
  <TotalTime>0</TotalTime>
  <Words>4000</Words>
  <Application>Microsoft Office PowerPoint</Application>
  <PresentationFormat>Widescreen</PresentationFormat>
  <Paragraphs>303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Tw Cen MT</vt:lpstr>
      <vt:lpstr>Circuit</vt:lpstr>
      <vt:lpstr>Is IoT Safe for Me?</vt:lpstr>
      <vt:lpstr>PowerPoint Presentation</vt:lpstr>
      <vt:lpstr>Internet of things (IoT): unique vulnerabilities</vt:lpstr>
      <vt:lpstr>Circumventing firewalls and other security</vt:lpstr>
      <vt:lpstr>Internet of things (IoT): Firmware Updates and supply chain vulnerabilities</vt:lpstr>
      <vt:lpstr>Internet of things (IoT): EXPLOITED vulnerabilities</vt:lpstr>
      <vt:lpstr>Iot vulnerability solutions</vt:lpstr>
      <vt:lpstr>IoT Devices and Privacy  (it’s not just the bad guys to worry about)</vt:lpstr>
      <vt:lpstr>Exceptions to 4th Amendment REP</vt:lpstr>
      <vt:lpstr>Law Enforcement Access to IoT Records</vt:lpstr>
      <vt:lpstr>4th Amendment – a Historical perspEctive  </vt:lpstr>
      <vt:lpstr>4th Amendment – a Historical perspective (2)  </vt:lpstr>
      <vt:lpstr>4th Amendment – a Historical perspective (3)  </vt:lpstr>
      <vt:lpstr>U.S. v. Jones (2012)  Begin Re-think of 3rd party doctrine</vt:lpstr>
      <vt:lpstr>carpenter v. U.S. (2018) - cell Site Locator Info (Track Cell Phone Location)</vt:lpstr>
      <vt:lpstr>Returning to our 3 Iot device questions:</vt:lpstr>
      <vt:lpstr>Pacemaker Iot device case</vt:lpstr>
      <vt:lpstr>And now: iot deviceS in our cars…?</vt:lpstr>
      <vt:lpstr>And 2 more States …</vt:lpstr>
      <vt:lpstr>How will this play out – is anyone’s guess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2019-10-06T18:03:25Z</dcterms:created>
  <dcterms:modified xsi:type="dcterms:W3CDTF">2019-10-29T03:15:17Z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0x010100ABEEF5DE804DDC4BA85339781AB41735</vt:lpwstr>
  </property>
</Properties>
</file>